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36"/>
  </p:notesMasterIdLst>
  <p:handoutMasterIdLst>
    <p:handoutMasterId r:id="rId37"/>
  </p:handoutMasterIdLst>
  <p:sldIdLst>
    <p:sldId id="276" r:id="rId2"/>
    <p:sldId id="310" r:id="rId3"/>
    <p:sldId id="280" r:id="rId4"/>
    <p:sldId id="293" r:id="rId5"/>
    <p:sldId id="315" r:id="rId6"/>
    <p:sldId id="316" r:id="rId7"/>
    <p:sldId id="318" r:id="rId8"/>
    <p:sldId id="319" r:id="rId9"/>
    <p:sldId id="320" r:id="rId10"/>
    <p:sldId id="324" r:id="rId11"/>
    <p:sldId id="321" r:id="rId12"/>
    <p:sldId id="322" r:id="rId13"/>
    <p:sldId id="323" r:id="rId14"/>
    <p:sldId id="281" r:id="rId15"/>
    <p:sldId id="294" r:id="rId16"/>
    <p:sldId id="326" r:id="rId17"/>
    <p:sldId id="327" r:id="rId18"/>
    <p:sldId id="328" r:id="rId19"/>
    <p:sldId id="325" r:id="rId20"/>
    <p:sldId id="295" r:id="rId21"/>
    <p:sldId id="311" r:id="rId22"/>
    <p:sldId id="313" r:id="rId23"/>
    <p:sldId id="314" r:id="rId24"/>
    <p:sldId id="282" r:id="rId25"/>
    <p:sldId id="283" r:id="rId26"/>
    <p:sldId id="331" r:id="rId27"/>
    <p:sldId id="329" r:id="rId28"/>
    <p:sldId id="330" r:id="rId29"/>
    <p:sldId id="284" r:id="rId30"/>
    <p:sldId id="285" r:id="rId31"/>
    <p:sldId id="286" r:id="rId32"/>
    <p:sldId id="308" r:id="rId33"/>
    <p:sldId id="278" r:id="rId34"/>
    <p:sldId id="279" r:id="rId35"/>
  </p:sldIdLst>
  <p:sldSz cx="9144000" cy="6858000" type="screen4x3"/>
  <p:notesSz cx="6797675" cy="9926638"/>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94398" autoAdjust="0"/>
  </p:normalViewPr>
  <p:slideViewPr>
    <p:cSldViewPr snapToGrid="0">
      <p:cViewPr varScale="1">
        <p:scale>
          <a:sx n="73" d="100"/>
          <a:sy n="73" d="100"/>
        </p:scale>
        <p:origin x="438" y="78"/>
      </p:cViewPr>
      <p:guideLst>
        <p:guide orient="horz" pos="658"/>
        <p:guide orient="horz" pos="388"/>
        <p:guide pos="288"/>
        <p:guide pos="102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06357" y="4715351"/>
            <a:ext cx="4984962" cy="4466591"/>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76F4F92-661F-4424-ADED-7D3829A4203F}" type="slidenum">
              <a:rPr lang="de-DE" smtClean="0"/>
              <a:pPr/>
              <a:t>1</a:t>
            </a:fld>
            <a:endParaRPr lang="de-DE"/>
          </a:p>
        </p:txBody>
      </p:sp>
    </p:spTree>
    <p:extLst>
      <p:ext uri="{BB962C8B-B14F-4D97-AF65-F5344CB8AC3E}">
        <p14:creationId xmlns:p14="http://schemas.microsoft.com/office/powerpoint/2010/main" val="209751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28</a:t>
            </a:fld>
            <a:endParaRPr lang="de-DE" dirty="0"/>
          </a:p>
        </p:txBody>
      </p:sp>
    </p:spTree>
    <p:extLst>
      <p:ext uri="{BB962C8B-B14F-4D97-AF65-F5344CB8AC3E}">
        <p14:creationId xmlns:p14="http://schemas.microsoft.com/office/powerpoint/2010/main" val="26920393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30</a:t>
            </a:fld>
            <a:endParaRPr lang="de-DE" dirty="0"/>
          </a:p>
        </p:txBody>
      </p:sp>
    </p:spTree>
    <p:extLst>
      <p:ext uri="{BB962C8B-B14F-4D97-AF65-F5344CB8AC3E}">
        <p14:creationId xmlns:p14="http://schemas.microsoft.com/office/powerpoint/2010/main" val="389952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4</a:t>
            </a:fld>
            <a:endParaRPr lang="de-DE" dirty="0"/>
          </a:p>
        </p:txBody>
      </p:sp>
    </p:spTree>
    <p:extLst>
      <p:ext uri="{BB962C8B-B14F-4D97-AF65-F5344CB8AC3E}">
        <p14:creationId xmlns:p14="http://schemas.microsoft.com/office/powerpoint/2010/main" val="1549186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7</a:t>
            </a:fld>
            <a:endParaRPr lang="de-DE" dirty="0"/>
          </a:p>
        </p:txBody>
      </p:sp>
    </p:spTree>
    <p:extLst>
      <p:ext uri="{BB962C8B-B14F-4D97-AF65-F5344CB8AC3E}">
        <p14:creationId xmlns:p14="http://schemas.microsoft.com/office/powerpoint/2010/main" val="726903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8</a:t>
            </a:fld>
            <a:endParaRPr lang="de-DE" dirty="0"/>
          </a:p>
        </p:txBody>
      </p:sp>
    </p:spTree>
    <p:extLst>
      <p:ext uri="{BB962C8B-B14F-4D97-AF65-F5344CB8AC3E}">
        <p14:creationId xmlns:p14="http://schemas.microsoft.com/office/powerpoint/2010/main" val="2149506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13</a:t>
            </a:fld>
            <a:endParaRPr lang="de-DE" dirty="0"/>
          </a:p>
        </p:txBody>
      </p:sp>
    </p:spTree>
    <p:extLst>
      <p:ext uri="{BB962C8B-B14F-4D97-AF65-F5344CB8AC3E}">
        <p14:creationId xmlns:p14="http://schemas.microsoft.com/office/powerpoint/2010/main" val="2787531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15</a:t>
            </a:fld>
            <a:endParaRPr lang="de-DE" dirty="0"/>
          </a:p>
        </p:txBody>
      </p:sp>
    </p:spTree>
    <p:extLst>
      <p:ext uri="{BB962C8B-B14F-4D97-AF65-F5344CB8AC3E}">
        <p14:creationId xmlns:p14="http://schemas.microsoft.com/office/powerpoint/2010/main" val="64485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18</a:t>
            </a:fld>
            <a:endParaRPr lang="de-DE" dirty="0"/>
          </a:p>
        </p:txBody>
      </p:sp>
    </p:spTree>
    <p:extLst>
      <p:ext uri="{BB962C8B-B14F-4D97-AF65-F5344CB8AC3E}">
        <p14:creationId xmlns:p14="http://schemas.microsoft.com/office/powerpoint/2010/main" val="1174626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21</a:t>
            </a:fld>
            <a:endParaRPr lang="de-DE" dirty="0"/>
          </a:p>
        </p:txBody>
      </p:sp>
    </p:spTree>
    <p:extLst>
      <p:ext uri="{BB962C8B-B14F-4D97-AF65-F5344CB8AC3E}">
        <p14:creationId xmlns:p14="http://schemas.microsoft.com/office/powerpoint/2010/main" val="2491037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23</a:t>
            </a:fld>
            <a:endParaRPr lang="de-DE" dirty="0"/>
          </a:p>
        </p:txBody>
      </p:sp>
    </p:spTree>
    <p:extLst>
      <p:ext uri="{BB962C8B-B14F-4D97-AF65-F5344CB8AC3E}">
        <p14:creationId xmlns:p14="http://schemas.microsoft.com/office/powerpoint/2010/main" val="3816157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245301025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133583587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58142785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180162670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04/12/2017</a:t>
            </a:fld>
            <a:endParaRPr lang="en-GB" dirty="0" smtClean="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424179538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04/12/2017</a:t>
            </a:fld>
            <a:endParaRPr lang="en-GB" dirty="0" smtClean="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Tree>
    <p:extLst>
      <p:ext uri="{BB962C8B-B14F-4D97-AF65-F5344CB8AC3E}">
        <p14:creationId xmlns:p14="http://schemas.microsoft.com/office/powerpoint/2010/main" val="9934572"/>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smtClean="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smtClean="0"/>
              <a:t>XXX</a:t>
            </a:r>
            <a:endParaRPr lang="de-DE" dirty="0"/>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04/12/2017</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here to add title</a:t>
            </a:r>
            <a:endParaRPr lang="de-DE" noProof="0" dirty="0" smtClean="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8.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hyperlink" Target="http://www.serviciilocale.md/" TargetMode="External"/><Relationship Id="rId7" Type="http://schemas.openxmlformats.org/officeDocument/2006/relationships/image" Target="../media/image11.png"/><Relationship Id="rId2" Type="http://schemas.openxmlformats.org/officeDocument/2006/relationships/hyperlink" Target="http://www.giz.de/" TargetMode="Externa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5.png"/></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title"/>
          </p:nvPr>
        </p:nvSpPr>
        <p:spPr>
          <a:xfrm>
            <a:off x="608783" y="1443317"/>
            <a:ext cx="7988286" cy="5118847"/>
          </a:xfrm>
        </p:spPr>
        <p:txBody>
          <a:bodyPr/>
          <a:lstStyle/>
          <a:p>
            <a:pPr algn="ctr"/>
            <a:r>
              <a:rPr lang="ro-RO" b="1" dirty="0" smtClean="0">
                <a:solidFill>
                  <a:srgbClr val="002060"/>
                </a:solidFill>
              </a:rPr>
              <a:t/>
            </a:r>
            <a:br>
              <a:rPr lang="ro-RO" b="1" dirty="0" smtClean="0">
                <a:solidFill>
                  <a:srgbClr val="002060"/>
                </a:solidFill>
              </a:rPr>
            </a:br>
            <a:r>
              <a:rPr lang="ru-RU" dirty="0" smtClean="0"/>
              <a:t> </a:t>
            </a:r>
            <a:r>
              <a:rPr lang="ru-RU" dirty="0" smtClean="0">
                <a:solidFill>
                  <a:srgbClr val="C00000"/>
                </a:solidFill>
              </a:rPr>
              <a:t>Обучение сотрудников для предприятий «</a:t>
            </a:r>
            <a:r>
              <a:rPr lang="ru-RU" dirty="0" err="1" smtClean="0">
                <a:solidFill>
                  <a:srgbClr val="C00000"/>
                </a:solidFill>
              </a:rPr>
              <a:t>Apa-Canal</a:t>
            </a:r>
            <a:r>
              <a:rPr lang="ru-RU" dirty="0" smtClean="0">
                <a:solidFill>
                  <a:srgbClr val="C00000"/>
                </a:solidFill>
              </a:rPr>
              <a:t>» </a:t>
            </a:r>
            <a:br>
              <a:rPr lang="ru-RU" dirty="0" smtClean="0">
                <a:solidFill>
                  <a:srgbClr val="C00000"/>
                </a:solidFill>
              </a:rPr>
            </a:br>
            <a:r>
              <a:rPr lang="ro-RO" b="1" dirty="0" smtClean="0">
                <a:solidFill>
                  <a:schemeClr val="tx1"/>
                </a:solidFill>
              </a:rPr>
              <a:t/>
            </a:r>
            <a:br>
              <a:rPr lang="ro-RO" b="1" dirty="0" smtClean="0">
                <a:solidFill>
                  <a:schemeClr val="tx1"/>
                </a:solidFill>
              </a:rPr>
            </a:br>
            <a:r>
              <a:rPr lang="ru-RU" dirty="0" smtClean="0">
                <a:solidFill>
                  <a:schemeClr val="tx1"/>
                </a:solidFill>
              </a:rPr>
              <a:t> </a:t>
            </a:r>
            <a:br>
              <a:rPr lang="ru-RU" dirty="0" smtClean="0">
                <a:solidFill>
                  <a:schemeClr val="tx1"/>
                </a:solidFill>
              </a:rPr>
            </a:br>
            <a:r>
              <a:rPr lang="ru-RU" dirty="0" smtClean="0">
                <a:solidFill>
                  <a:schemeClr val="tx1"/>
                </a:solidFill>
              </a:rPr>
              <a:t>Модуль 10: Роль предприятий предоставляющие публичные услуги водоснабжения и канализации в процессе привлечения инвестиций, проектирования, строительств</a:t>
            </a:r>
            <a:r>
              <a:rPr lang="ru-RU" dirty="0">
                <a:solidFill>
                  <a:schemeClr val="tx1"/>
                </a:solidFill>
              </a:rPr>
              <a:t>а</a:t>
            </a:r>
            <a:r>
              <a:rPr lang="ru-RU" dirty="0" smtClean="0">
                <a:solidFill>
                  <a:schemeClr val="tx1"/>
                </a:solidFill>
              </a:rPr>
              <a:t> и ввод в эксплуатацию объектов водоснабжения и канализации</a:t>
            </a:r>
            <a:br>
              <a:rPr lang="ru-RU" dirty="0" smtClean="0">
                <a:solidFill>
                  <a:schemeClr val="tx1"/>
                </a:solidFill>
              </a:rPr>
            </a:br>
            <a:r>
              <a:rPr lang="ro-RO" b="1" dirty="0">
                <a:solidFill>
                  <a:srgbClr val="002060"/>
                </a:solidFill>
              </a:rPr>
              <a:t/>
            </a:r>
            <a:br>
              <a:rPr lang="ro-RO" b="1" dirty="0">
                <a:solidFill>
                  <a:srgbClr val="002060"/>
                </a:solidFill>
              </a:rPr>
            </a:br>
            <a:r>
              <a:rPr lang="ru-RU" dirty="0" smtClean="0">
                <a:solidFill>
                  <a:schemeClr val="tx1"/>
                </a:solidFill>
              </a:rPr>
              <a:t> </a:t>
            </a:r>
            <a:r>
              <a:rPr lang="ru-RU" sz="2000" b="1" dirty="0">
                <a:solidFill>
                  <a:srgbClr val="002060"/>
                </a:solidFill>
              </a:rPr>
              <a:t>Михаил </a:t>
            </a:r>
            <a:r>
              <a:rPr lang="ru-RU" sz="2000" b="1" dirty="0" err="1">
                <a:solidFill>
                  <a:srgbClr val="002060"/>
                </a:solidFill>
              </a:rPr>
              <a:t>Мазурян</a:t>
            </a:r>
            <a:r>
              <a:rPr lang="ro-RO" b="1" dirty="0" smtClean="0">
                <a:solidFill>
                  <a:srgbClr val="002060"/>
                </a:solidFill>
              </a:rPr>
              <a:t/>
            </a:r>
            <a:br>
              <a:rPr lang="ro-RO" b="1" dirty="0" smtClean="0">
                <a:solidFill>
                  <a:srgbClr val="002060"/>
                </a:solidFill>
              </a:rPr>
            </a:br>
            <a:r>
              <a:rPr lang="ru-RU" sz="1400" dirty="0" smtClean="0"/>
              <a:t> </a:t>
            </a:r>
            <a:r>
              <a:rPr lang="ru-RU" sz="1400" dirty="0" smtClean="0">
                <a:solidFill>
                  <a:srgbClr val="002060"/>
                </a:solidFill>
              </a:rPr>
              <a:t>Эксперт правовой /институциональный </a:t>
            </a:r>
            <a:r>
              <a:rPr lang="ro-RO" sz="1400" b="1" dirty="0" smtClean="0">
                <a:solidFill>
                  <a:srgbClr val="002060"/>
                </a:solidFill>
              </a:rPr>
              <a:t/>
            </a:r>
            <a:br>
              <a:rPr lang="ro-RO" sz="1400" b="1" dirty="0" smtClean="0">
                <a:solidFill>
                  <a:srgbClr val="002060"/>
                </a:solidFill>
              </a:rPr>
            </a:br>
            <a:r>
              <a:rPr lang="ro-RO" sz="1400" b="1" dirty="0">
                <a:solidFill>
                  <a:srgbClr val="002060"/>
                </a:solidFill>
              </a:rPr>
              <a:t/>
            </a:r>
            <a:br>
              <a:rPr lang="ro-RO" sz="1400" b="1" dirty="0">
                <a:solidFill>
                  <a:srgbClr val="002060"/>
                </a:solidFill>
              </a:rPr>
            </a:br>
            <a:r>
              <a:rPr lang="ru-RU" sz="1400" b="1" dirty="0" smtClean="0">
                <a:solidFill>
                  <a:srgbClr val="002060"/>
                </a:solidFill>
              </a:rPr>
              <a:t>14-15-16 ноября</a:t>
            </a:r>
            <a:r>
              <a:rPr lang="en-US" sz="1400" b="1" dirty="0" smtClean="0">
                <a:solidFill>
                  <a:srgbClr val="002060"/>
                </a:solidFill>
              </a:rPr>
              <a:t> 201</a:t>
            </a:r>
            <a:r>
              <a:rPr lang="ro-RO" sz="1400" b="1" dirty="0" smtClean="0">
                <a:solidFill>
                  <a:srgbClr val="002060"/>
                </a:solidFill>
              </a:rPr>
              <a:t>7</a:t>
            </a:r>
            <a:r>
              <a:rPr lang="en-US" sz="1400" b="1" dirty="0" smtClean="0">
                <a:solidFill>
                  <a:srgbClr val="002060"/>
                </a:solidFill>
              </a:rPr>
              <a:t>,  </a:t>
            </a:r>
            <a:r>
              <a:rPr lang="ru-RU" sz="1400" b="1" dirty="0" err="1" smtClean="0">
                <a:solidFill>
                  <a:srgbClr val="002060"/>
                </a:solidFill>
              </a:rPr>
              <a:t>Кишинэу</a:t>
            </a:r>
            <a:endParaRPr lang="de-DE" b="1" dirty="0">
              <a:solidFill>
                <a:srgbClr val="002060"/>
              </a:solidFill>
            </a:endParaRPr>
          </a:p>
        </p:txBody>
      </p:sp>
      <p:sp>
        <p:nvSpPr>
          <p:cNvPr id="3" name="Fußzeilenplatzhalter 2"/>
          <p:cNvSpPr>
            <a:spLocks noGrp="1"/>
          </p:cNvSpPr>
          <p:nvPr>
            <p:ph type="ftr" sz="quarter" idx="10"/>
          </p:nvPr>
        </p:nvSpPr>
        <p:spPr>
          <a:xfrm>
            <a:off x="2862776" y="6581001"/>
            <a:ext cx="3418449" cy="246221"/>
          </a:xfrm>
        </p:spPr>
        <p:txBody>
          <a:bodyPr/>
          <a:lstStyle/>
          <a:p>
            <a:r>
              <a:rPr lang="ru-RU" dirty="0" smtClean="0">
                <a:solidFill>
                  <a:srgbClr val="002060"/>
                </a:solidFill>
              </a:rPr>
              <a:t>Михаил </a:t>
            </a:r>
            <a:r>
              <a:rPr lang="ru-RU" dirty="0" err="1" smtClean="0">
                <a:solidFill>
                  <a:srgbClr val="002060"/>
                </a:solidFill>
              </a:rPr>
              <a:t>Мазурян</a:t>
            </a:r>
            <a:endParaRPr lang="en-BZ" dirty="0"/>
          </a:p>
        </p:txBody>
      </p:sp>
      <p:sp>
        <p:nvSpPr>
          <p:cNvPr id="4" name="Datumsplatzhalter 3"/>
          <p:cNvSpPr>
            <a:spLocks noGrp="1"/>
          </p:cNvSpPr>
          <p:nvPr>
            <p:ph type="dt" sz="half" idx="11"/>
          </p:nvPr>
        </p:nvSpPr>
        <p:spPr/>
        <p:txBody>
          <a:bodyPr/>
          <a:lstStyle/>
          <a:p>
            <a:fld id="{0F9A5078-6F60-49E2-B50D-11C30D454C38}" type="datetime1">
              <a:rPr lang="en-GB"/>
              <a:pPr/>
              <a:t>04/12/2017</a:t>
            </a:fld>
            <a:endParaRPr lang="de-DE" dirty="0"/>
          </a:p>
        </p:txBody>
      </p:sp>
      <p:sp>
        <p:nvSpPr>
          <p:cNvPr id="6"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4" name="Picture 2" descr="D:\docs\desktop\ELdZ_Mol_cmyk_ru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255588"/>
            <a:ext cx="814387"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Description: C:\Users\Stela\Desktop\Logou nou UTM\Logo_inscript_horizontal (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95638" y="433388"/>
            <a:ext cx="18351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cf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03850" y="350837"/>
            <a:ext cx="719138"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ifcaac_logo0200px"/>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74719" y="242372"/>
            <a:ext cx="827602" cy="827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151269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08419"/>
            <a:ext cx="7776000" cy="45719"/>
          </a:xfrm>
        </p:spPr>
        <p:txBody>
          <a:bodyPr/>
          <a:lstStyle/>
          <a:p>
            <a:r>
              <a:rPr lang="ru-RU" dirty="0" smtClean="0"/>
              <a:t>Градостроительный сертификат</a:t>
            </a:r>
            <a:endParaRPr lang="ru-RU"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282012" y="1276709"/>
            <a:ext cx="8682526" cy="5303554"/>
          </a:xfrm>
        </p:spPr>
        <p:txBody>
          <a:bodyPr/>
          <a:lstStyle/>
          <a:p>
            <a:r>
              <a:rPr lang="ru-RU" sz="1500" dirty="0" smtClean="0">
                <a:solidFill>
                  <a:schemeClr val="tx1"/>
                </a:solidFill>
              </a:rPr>
              <a:t>Без градостроительного сертификата для проектирования и разрешения на строительство могут выполняться работы, не изменяющие несущую конструктивную схему, внешний вид, исходные характеристики строений и соответствующих сооружений. К этой категории работ относятся:</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a</a:t>
            </a:r>
            <a:r>
              <a:rPr lang="ru-RU" sz="1500" dirty="0" smtClean="0">
                <a:solidFill>
                  <a:schemeClr val="tx1"/>
                </a:solidFill>
              </a:rPr>
              <a:t>) ремонт ограждений, кровель, покрытий или террас, когда не изменяется их форма;</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b</a:t>
            </a:r>
            <a:r>
              <a:rPr lang="ru-RU" sz="1500" dirty="0" smtClean="0">
                <a:solidFill>
                  <a:schemeClr val="tx1"/>
                </a:solidFill>
              </a:rPr>
              <a:t>) замена и ремонт полов, внутренних и внешних столярных элементов, если сохраняются форма и размеры проемов;</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c</a:t>
            </a:r>
            <a:r>
              <a:rPr lang="ru-RU" sz="1500" dirty="0" smtClean="0">
                <a:solidFill>
                  <a:schemeClr val="tx1"/>
                </a:solidFill>
              </a:rPr>
              <a:t>) работы по внутренней отделке;</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d</a:t>
            </a:r>
            <a:r>
              <a:rPr lang="ru-RU" sz="1500" dirty="0" smtClean="0">
                <a:solidFill>
                  <a:schemeClr val="tx1"/>
                </a:solidFill>
              </a:rPr>
              <a:t>) работы по наружной отделке, если не изменяются элементы фасада и цветовые решения;</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e</a:t>
            </a:r>
            <a:r>
              <a:rPr lang="ru-RU" sz="1500" dirty="0" smtClean="0">
                <a:solidFill>
                  <a:schemeClr val="tx1"/>
                </a:solidFill>
              </a:rPr>
              <a:t>) замена или ремонт печей, сооружений, систем, технического и санитарного оборудования и устройств внутри здания;</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f</a:t>
            </a:r>
            <a:r>
              <a:rPr lang="ru-RU" sz="1500" dirty="0" smtClean="0">
                <a:solidFill>
                  <a:schemeClr val="tx1"/>
                </a:solidFill>
              </a:rPr>
              <a:t>) замена или ремонт узлов подключения объекта к наружным инженерным сетям в пределах собственности;</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g</a:t>
            </a:r>
            <a:r>
              <a:rPr lang="ru-RU" sz="1500" dirty="0" smtClean="0">
                <a:solidFill>
                  <a:schemeClr val="tx1"/>
                </a:solidFill>
              </a:rPr>
              <a:t>) текущий ремонт путей сообщения, подъездных дорог, парковок, тротуаров и лестниц;</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h</a:t>
            </a:r>
            <a:r>
              <a:rPr lang="ru-RU" sz="1500" dirty="0" smtClean="0">
                <a:solidFill>
                  <a:schemeClr val="tx1"/>
                </a:solidFill>
              </a:rPr>
              <a:t>) работы по содержанию, текущему ремонту инфраструктуры путей сообщения с сохранением трассировки, функций, площадей и объемов;</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i</a:t>
            </a:r>
            <a:r>
              <a:rPr lang="ru-RU" sz="1500" dirty="0" smtClean="0">
                <a:solidFill>
                  <a:schemeClr val="tx1"/>
                </a:solidFill>
              </a:rPr>
              <a:t>) подземные и наземные похоронные работы на кладбищах;</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j</a:t>
            </a:r>
            <a:r>
              <a:rPr lang="ru-RU" sz="1500" dirty="0" smtClean="0">
                <a:solidFill>
                  <a:schemeClr val="tx1"/>
                </a:solidFill>
              </a:rPr>
              <a:t>) установка малых архитектурных форм;</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k</a:t>
            </a:r>
            <a:r>
              <a:rPr lang="ru-RU" sz="1500" dirty="0" smtClean="0">
                <a:solidFill>
                  <a:schemeClr val="tx1"/>
                </a:solidFill>
              </a:rPr>
              <a:t>) обустройство участка, прилегающего к существующему строению;</a:t>
            </a:r>
            <a:br>
              <a:rPr lang="ru-RU" sz="1500" dirty="0" smtClean="0">
                <a:solidFill>
                  <a:schemeClr val="tx1"/>
                </a:solidFill>
              </a:rPr>
            </a:br>
            <a:r>
              <a:rPr lang="ru-RU" sz="1500" dirty="0" smtClean="0">
                <a:solidFill>
                  <a:schemeClr val="tx1"/>
                </a:solidFill>
              </a:rPr>
              <a:t>    </a:t>
            </a:r>
            <a:r>
              <a:rPr lang="ru-RU" sz="1500" dirty="0" err="1" smtClean="0">
                <a:solidFill>
                  <a:schemeClr val="tx1"/>
                </a:solidFill>
              </a:rPr>
              <a:t>l</a:t>
            </a:r>
            <a:r>
              <a:rPr lang="ru-RU" sz="1500" dirty="0" smtClean="0">
                <a:solidFill>
                  <a:schemeClr val="tx1"/>
                </a:solidFill>
              </a:rPr>
              <a:t>) вспомогательные сооружения, пристройки площадью застройки до 15 м2 к частным жилым домам, расположенные на участках, являющихся частной собственностью.</a:t>
            </a:r>
            <a:endParaRPr lang="ru-RU" sz="1500" dirty="0">
              <a:solidFill>
                <a:schemeClr val="tx1"/>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871671"/>
            <a:ext cx="7776000" cy="367469"/>
          </a:xfrm>
        </p:spPr>
        <p:txBody>
          <a:bodyPr/>
          <a:lstStyle/>
          <a:p>
            <a:r>
              <a:rPr lang="ro-RO" sz="2000" dirty="0" smtClean="0">
                <a:solidFill>
                  <a:srgbClr val="C00000"/>
                </a:solidFill>
              </a:rPr>
              <a:t>2.1 </a:t>
            </a:r>
            <a:r>
              <a:rPr lang="ru-RU" sz="2000" dirty="0" smtClean="0">
                <a:solidFill>
                  <a:srgbClr val="C00000"/>
                </a:solidFill>
              </a:rPr>
              <a:t>Объявление о начале строительства</a:t>
            </a:r>
            <a:r>
              <a:rPr lang="ro-RO" sz="2000" dirty="0" smtClean="0">
                <a:solidFill>
                  <a:srgbClr val="C00000"/>
                </a:solidFill>
              </a:rPr>
              <a:t>.</a:t>
            </a:r>
            <a:endParaRPr lang="ru-RU" sz="2000" dirty="0">
              <a:solidFill>
                <a:srgbClr val="C0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679155" y="1316052"/>
            <a:ext cx="8041256" cy="5341122"/>
          </a:xfrm>
        </p:spPr>
        <p:txBody>
          <a:bodyPr/>
          <a:lstStyle/>
          <a:p>
            <a:r>
              <a:rPr lang="ru-RU" dirty="0" smtClean="0">
                <a:solidFill>
                  <a:schemeClr val="tx1"/>
                </a:solidFill>
              </a:rPr>
              <a:t>Сроки начала и продолжительность выполнения строительных работ</a:t>
            </a:r>
            <a:r>
              <a:rPr lang="ru-RU" dirty="0" smtClean="0"/>
              <a:t/>
            </a:r>
            <a:br>
              <a:rPr lang="ru-RU" dirty="0" smtClean="0"/>
            </a:br>
            <a:r>
              <a:rPr lang="ru-RU" dirty="0" smtClean="0"/>
              <a:t>    </a:t>
            </a:r>
            <a:r>
              <a:rPr lang="ru-RU" dirty="0" smtClean="0">
                <a:solidFill>
                  <a:schemeClr val="tx1"/>
                </a:solidFill>
              </a:rPr>
              <a:t>1. Эмитент разрешения на строительство устанавливает срок начала строительных работ, составляющий до шести месяцев со дня выдачи разрешения. </a:t>
            </a:r>
            <a:br>
              <a:rPr lang="ru-RU" dirty="0" smtClean="0">
                <a:solidFill>
                  <a:schemeClr val="tx1"/>
                </a:solidFill>
              </a:rPr>
            </a:br>
            <a:r>
              <a:rPr lang="ru-RU" dirty="0" smtClean="0">
                <a:solidFill>
                  <a:schemeClr val="tx1"/>
                </a:solidFill>
              </a:rPr>
              <a:t>    2. Не начатие работ в установленный разрешением на строительство срок влечет за собой недействительность разрешения и необходимость получения нового разрешения в соответствии со статьей 12.</a:t>
            </a:r>
            <a:br>
              <a:rPr lang="ru-RU" dirty="0" smtClean="0">
                <a:solidFill>
                  <a:schemeClr val="tx1"/>
                </a:solidFill>
              </a:rPr>
            </a:br>
            <a:r>
              <a:rPr lang="ru-RU" dirty="0" smtClean="0">
                <a:solidFill>
                  <a:schemeClr val="tx1"/>
                </a:solidFill>
              </a:rPr>
              <a:t>    3. В порядке отступления от положений части (2) в обоснованных случаях, когда строительные работы не могут быть начаты в установленный срок, можно запросить не менее чем за 10 рабочих дней до истечения установленного срока его продление. Продление срока начала строительных работ может быть осуществлено один раз на срок до шести месяцев. </a:t>
            </a:r>
            <a:r>
              <a:rPr lang="vi-VN" dirty="0" smtClean="0">
                <a:solidFill>
                  <a:schemeClr val="tx1"/>
                </a:solidFill>
              </a:rPr>
              <a:t/>
            </a:r>
            <a:br>
              <a:rPr lang="vi-VN" dirty="0" smtClean="0">
                <a:solidFill>
                  <a:schemeClr val="tx1"/>
                </a:solidFill>
              </a:rPr>
            </a:br>
            <a:r>
              <a:rPr lang="vi-VN" dirty="0" smtClean="0">
                <a:solidFill>
                  <a:schemeClr val="tx1"/>
                </a:solidFill>
              </a:rPr>
              <a:t>  </a:t>
            </a:r>
            <a:r>
              <a:rPr lang="ru-RU" dirty="0" smtClean="0">
                <a:solidFill>
                  <a:schemeClr val="tx1"/>
                </a:solidFill>
              </a:rPr>
              <a:t> 4. В случае смены собственника разрешение на строительство остается действительным со всеми вытекающими правами и обязанностями, без изменения объекта разрешения</a:t>
            </a:r>
            <a:r>
              <a:rPr lang="ru-RU" dirty="0" smtClean="0"/>
              <a:t>, </a:t>
            </a:r>
            <a:r>
              <a:rPr lang="ru-RU" dirty="0" smtClean="0">
                <a:solidFill>
                  <a:schemeClr val="tx1"/>
                </a:solidFill>
              </a:rPr>
              <a:t>а новый собственник обязан уведомить эмитента данного разрешения о своем вступлении во владение.</a:t>
            </a:r>
            <a:endParaRPr lang="ru-RU" dirty="0">
              <a:solidFill>
                <a:schemeClr val="tx1"/>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57129"/>
            <a:ext cx="7776000" cy="307649"/>
          </a:xfrm>
        </p:spPr>
        <p:txBody>
          <a:bodyPr/>
          <a:lstStyle/>
          <a:p>
            <a:r>
              <a:rPr lang="ro-RO" sz="2000" dirty="0" smtClean="0">
                <a:solidFill>
                  <a:srgbClr val="C00000"/>
                </a:solidFill>
              </a:rPr>
              <a:t>2.1 </a:t>
            </a:r>
            <a:r>
              <a:rPr lang="ru-RU" sz="2000" dirty="0" smtClean="0">
                <a:solidFill>
                  <a:srgbClr val="C00000"/>
                </a:solidFill>
              </a:rPr>
              <a:t>Объявление о начале строительства</a:t>
            </a:r>
            <a:r>
              <a:rPr lang="ro-RO" sz="2000" dirty="0" smtClean="0">
                <a:solidFill>
                  <a:srgbClr val="C00000"/>
                </a:solidFill>
              </a:rPr>
              <a:t>.</a:t>
            </a:r>
            <a:endParaRPr lang="ru-RU" sz="2000" dirty="0"/>
          </a:p>
        </p:txBody>
      </p:sp>
      <p:sp>
        <p:nvSpPr>
          <p:cNvPr id="3" name="Нижний колонтитул 2"/>
          <p:cNvSpPr>
            <a:spLocks noGrp="1"/>
          </p:cNvSpPr>
          <p:nvPr>
            <p:ph type="ftr" sz="quarter" idx="10"/>
          </p:nvPr>
        </p:nvSpPr>
        <p:spPr>
          <a:xfrm>
            <a:off x="2862776" y="6581001"/>
            <a:ext cx="3418449" cy="246221"/>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623844" y="1350237"/>
            <a:ext cx="8041592" cy="5178750"/>
          </a:xfrm>
        </p:spPr>
        <p:txBody>
          <a:bodyPr/>
          <a:lstStyle/>
          <a:p>
            <a:r>
              <a:rPr lang="ru-RU" dirty="0" smtClean="0"/>
              <a:t> </a:t>
            </a:r>
            <a:r>
              <a:rPr lang="ru-RU" dirty="0" smtClean="0">
                <a:solidFill>
                  <a:schemeClr val="tx1"/>
                </a:solidFill>
              </a:rPr>
              <a:t>5. Продолжительность выполнения работ устанавливается в разрешении на строительство на основании проекта организации строительных работ и нормативных документов. При наличии обоснованных причин продолжительность выполнения работ может быть продлена на срок, рассчитанный исходя из объема строительных работ, выполненных на момент подачи заявления о продлении разрешения, и публичного интереса. </a:t>
            </a:r>
            <a:br>
              <a:rPr lang="ru-RU" dirty="0" smtClean="0">
                <a:solidFill>
                  <a:schemeClr val="tx1"/>
                </a:solidFill>
              </a:rPr>
            </a:br>
            <a:r>
              <a:rPr lang="ru-RU" dirty="0" smtClean="0">
                <a:solidFill>
                  <a:schemeClr val="tx1"/>
                </a:solidFill>
              </a:rPr>
              <a:t>  6. Если работы начаты в сроки, установленные в соответствии с частями (1) и (3), разрешение на строительство считается действительным на весь период выполнения работ. </a:t>
            </a:r>
            <a:br>
              <a:rPr lang="ru-RU" dirty="0" smtClean="0">
                <a:solidFill>
                  <a:schemeClr val="tx1"/>
                </a:solidFill>
              </a:rPr>
            </a:br>
            <a:r>
              <a:rPr lang="ru-RU" dirty="0" smtClean="0">
                <a:solidFill>
                  <a:schemeClr val="tx1"/>
                </a:solidFill>
              </a:rPr>
              <a:t>  7. Разрешение на строительство разрабатывается в двух экземплярах, один из которых выдается заявителю (заказчику), а второй хранится в архиве эмитента. </a:t>
            </a:r>
            <a:endParaRPr lang="ro-RO" dirty="0" smtClean="0">
              <a:solidFill>
                <a:schemeClr val="tx1"/>
              </a:solidFill>
            </a:endParaRPr>
          </a:p>
          <a:p>
            <a:r>
              <a:rPr lang="vi-VN" dirty="0" smtClean="0">
                <a:solidFill>
                  <a:schemeClr val="tx1"/>
                </a:solidFill>
              </a:rPr>
              <a:t> </a:t>
            </a:r>
            <a:r>
              <a:rPr lang="ru-RU" dirty="0" smtClean="0">
                <a:solidFill>
                  <a:schemeClr val="tx1"/>
                </a:solidFill>
              </a:rPr>
              <a:t>Если в период выполнения строительных работ в проектную документацию вносятся изменения, которые могут затронуть предписания, установленные архитектурно- градостроительным режимом градостроительного сертификата для проектирования (мощность строения, размещение строения по отношению </a:t>
            </a:r>
            <a:r>
              <a:rPr lang="ru-RU" sz="1600" dirty="0" smtClean="0"/>
              <a:t> </a:t>
            </a:r>
            <a:endParaRPr lang="ru-RU" sz="1600" dirty="0">
              <a:solidFill>
                <a:schemeClr val="tx1"/>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91312"/>
            <a:ext cx="7776000" cy="316195"/>
          </a:xfrm>
        </p:spPr>
        <p:txBody>
          <a:bodyPr/>
          <a:lstStyle/>
          <a:p>
            <a:r>
              <a:rPr lang="ro-RO" sz="1800" dirty="0" smtClean="0">
                <a:solidFill>
                  <a:srgbClr val="C00000"/>
                </a:solidFill>
              </a:rPr>
              <a:t>2.1 </a:t>
            </a:r>
            <a:r>
              <a:rPr lang="ru-RU" sz="1800" dirty="0" smtClean="0">
                <a:solidFill>
                  <a:srgbClr val="C00000"/>
                </a:solidFill>
              </a:rPr>
              <a:t>Объявление о начале строительства</a:t>
            </a:r>
            <a:endParaRPr lang="ru-RU" sz="18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495656" y="1367327"/>
            <a:ext cx="8246692" cy="5144568"/>
          </a:xfrm>
        </p:spPr>
        <p:txBody>
          <a:bodyPr/>
          <a:lstStyle/>
          <a:p>
            <a:r>
              <a:rPr lang="ro-RO" dirty="0" smtClean="0"/>
              <a:t> </a:t>
            </a:r>
            <a:r>
              <a:rPr lang="ru-RU" dirty="0" smtClean="0">
                <a:solidFill>
                  <a:schemeClr val="tx1"/>
                </a:solidFill>
              </a:rPr>
              <a:t>к прилегающим улицам и расстояния между строениями, высота строения, процент застройки, коэффициент использования участка), необходимо обязательно получить новый градостроительный сертификат для проектирования и новое разрешение на строительство в соответствии с требованиями настоящего закона с безусловным приостановлением работ до получения нового разрешения</a:t>
            </a:r>
            <a:r>
              <a:rPr lang="ru-RU" sz="1600" dirty="0" smtClean="0">
                <a:solidFill>
                  <a:schemeClr val="tx1"/>
                </a:solidFill>
              </a:rPr>
              <a:t>. </a:t>
            </a:r>
            <a:endParaRPr lang="ru-RU" dirty="0" smtClean="0">
              <a:solidFill>
                <a:schemeClr val="tx1"/>
              </a:solidFill>
            </a:endParaRPr>
          </a:p>
          <a:p>
            <a:r>
              <a:rPr lang="vi-VN" dirty="0" smtClean="0">
                <a:solidFill>
                  <a:schemeClr val="tx1"/>
                </a:solidFill>
              </a:rPr>
              <a:t>  </a:t>
            </a:r>
            <a:r>
              <a:rPr lang="ru-RU" dirty="0" smtClean="0">
                <a:solidFill>
                  <a:schemeClr val="tx1"/>
                </a:solidFill>
              </a:rPr>
              <a:t>Заявитель (заказчик) разрешения на строительство/снос обязан в течение 10 рабочих дней до начала разрешенных работ проинформировать об этом Государственную инспекцию в строительстве, а также Агентство по инспектированию и реставрации памятников – в случае памятников истории, искусства и архитектуры или объектов, расположенных в зонах застройки, включенных в Перечень памятников Республики Молдова, охраняемых государством, посредством подачи декларации (приложение 5).</a:t>
            </a:r>
            <a:r>
              <a:rPr lang="ru-RU" i="1" dirty="0" smtClean="0">
                <a:solidFill>
                  <a:schemeClr val="tx1"/>
                </a:solidFill>
              </a:rPr>
              <a:t/>
            </a:r>
            <a:br>
              <a:rPr lang="ru-RU" i="1" dirty="0" smtClean="0">
                <a:solidFill>
                  <a:schemeClr val="tx1"/>
                </a:solidFill>
              </a:rPr>
            </a:br>
            <a:r>
              <a:rPr lang="ru-RU" i="1" dirty="0" smtClean="0">
                <a:solidFill>
                  <a:schemeClr val="tx1"/>
                </a:solidFill>
              </a:rPr>
              <a:t>  </a:t>
            </a:r>
            <a:r>
              <a:rPr lang="ru-RU" dirty="0" smtClean="0">
                <a:solidFill>
                  <a:schemeClr val="tx1"/>
                </a:solidFill>
              </a:rPr>
              <a:t>Если заявитель (заказчик) не представил декларацию в порядке и в срок, установленные  выше, то при констатации факта начала работ датой начала работ считается день, следующий за днем выдачи разрешения на строительство/снос. </a:t>
            </a:r>
            <a:endParaRPr lang="ru-RU" dirty="0">
              <a:solidFill>
                <a:schemeClr val="tx1"/>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25496"/>
            <a:ext cx="7776000" cy="45719"/>
          </a:xfrm>
        </p:spPr>
        <p:txBody>
          <a:bodyPr/>
          <a:lstStyle/>
          <a:p>
            <a:pPr algn="ctr"/>
            <a:r>
              <a:rPr lang="it-IT" dirty="0"/>
              <a:t/>
            </a:r>
            <a:br>
              <a:rPr lang="it-IT" dirty="0"/>
            </a:br>
            <a:endParaRPr lang="ru-RU"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a:solidFill>
                  <a:srgbClr val="002060"/>
                </a:solidFill>
              </a:rPr>
              <a:t>Михаил </a:t>
            </a:r>
            <a:r>
              <a:rPr lang="ru-RU" dirty="0" err="1">
                <a:solidFill>
                  <a:srgbClr val="002060"/>
                </a:solidFill>
              </a:rPr>
              <a:t>Мазурян</a:t>
            </a:r>
            <a:endParaRPr lang="en-BZ" dirty="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graphicFrame>
        <p:nvGraphicFramePr>
          <p:cNvPr id="1026" name="Object 2"/>
          <p:cNvGraphicFramePr>
            <a:graphicFrameLocks noGrp="1" noChangeAspect="1"/>
          </p:cNvGraphicFramePr>
          <p:nvPr>
            <p:ph idx="1"/>
          </p:nvPr>
        </p:nvGraphicFramePr>
        <p:xfrm>
          <a:off x="2059536" y="1085316"/>
          <a:ext cx="4939470" cy="5298392"/>
        </p:xfrm>
        <a:graphic>
          <a:graphicData uri="http://schemas.openxmlformats.org/presentationml/2006/ole">
            <mc:AlternateContent xmlns:mc="http://schemas.openxmlformats.org/markup-compatibility/2006">
              <mc:Choice xmlns:v="urn:schemas-microsoft-com:vml" Requires="v">
                <p:oleObj spid="_x0000_s1037" name="Document" r:id="rId3" imgW="5952955" imgH="8681358" progId="Word.Document.8">
                  <p:embed/>
                </p:oleObj>
              </mc:Choice>
              <mc:Fallback>
                <p:oleObj name="Document" r:id="rId3" imgW="5952955" imgH="8681358" progId="Word.Documen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9536" y="1085316"/>
                        <a:ext cx="4939470" cy="529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24528085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25496"/>
            <a:ext cx="7776000" cy="649480"/>
          </a:xfrm>
        </p:spPr>
        <p:txBody>
          <a:bodyPr/>
          <a:lstStyle/>
          <a:p>
            <a:pPr algn="ctr"/>
            <a:r>
              <a:rPr lang="vi-VN" sz="2000" dirty="0" smtClean="0">
                <a:solidFill>
                  <a:srgbClr val="C00000"/>
                </a:solidFill>
              </a:rPr>
              <a:t>2.</a:t>
            </a:r>
            <a:r>
              <a:rPr lang="ro-RO" sz="2000" dirty="0" smtClean="0">
                <a:solidFill>
                  <a:srgbClr val="C00000"/>
                </a:solidFill>
              </a:rPr>
              <a:t>2.</a:t>
            </a:r>
            <a:r>
              <a:rPr lang="ru-RU" sz="2000" dirty="0" smtClean="0">
                <a:solidFill>
                  <a:srgbClr val="C00000"/>
                </a:solidFill>
              </a:rPr>
              <a:t> Заключение договора с Строительной компании</a:t>
            </a:r>
            <a:r>
              <a:rPr lang="ro-RO" sz="2000" dirty="0" smtClean="0">
                <a:solidFill>
                  <a:srgbClr val="C00000"/>
                </a:solidFill>
              </a:rPr>
              <a:t> (</a:t>
            </a:r>
            <a:r>
              <a:rPr lang="ru-RU" sz="2000" dirty="0" smtClean="0">
                <a:solidFill>
                  <a:srgbClr val="C00000"/>
                </a:solidFill>
              </a:rPr>
              <a:t>генеральным подрядчиком</a:t>
            </a:r>
            <a:r>
              <a:rPr lang="ro-RO" sz="2000" dirty="0" smtClean="0">
                <a:solidFill>
                  <a:srgbClr val="C00000"/>
                </a:solidFill>
              </a:rPr>
              <a:t>). </a:t>
            </a:r>
            <a:r>
              <a:rPr lang="vi-VN" dirty="0" smtClean="0"/>
              <a:t/>
            </a:r>
            <a:br>
              <a:rPr lang="vi-VN" dirty="0" smtClean="0"/>
            </a:br>
            <a:endParaRPr lang="ru-RU" dirty="0">
              <a:solidFill>
                <a:srgbClr val="FF0000"/>
              </a:solidFill>
            </a:endParaRPr>
          </a:p>
        </p:txBody>
      </p:sp>
      <p:sp>
        <p:nvSpPr>
          <p:cNvPr id="3" name="Нижний колонтитул 2"/>
          <p:cNvSpPr>
            <a:spLocks noGrp="1"/>
          </p:cNvSpPr>
          <p:nvPr>
            <p:ph type="ftr" sz="quarter" idx="10"/>
          </p:nvPr>
        </p:nvSpPr>
        <p:spPr>
          <a:xfrm>
            <a:off x="2862776" y="6417893"/>
            <a:ext cx="3418449" cy="553998"/>
          </a:xfrm>
        </p:spPr>
        <p:txBody>
          <a:bodyPr/>
          <a:lstStyle/>
          <a:p>
            <a:r>
              <a:rPr lang="ru-RU" dirty="0">
                <a:solidFill>
                  <a:srgbClr val="002060"/>
                </a:solidFill>
              </a:rPr>
              <a:t>Михаил </a:t>
            </a:r>
            <a:r>
              <a:rPr lang="ru-RU" dirty="0" err="1">
                <a:solidFill>
                  <a:srgbClr val="002060"/>
                </a:solidFill>
              </a:rPr>
              <a:t>Мазурян</a:t>
            </a:r>
            <a:endParaRPr lang="en-BZ" dirty="0"/>
          </a:p>
          <a:p>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Объект 4"/>
          <p:cNvSpPr>
            <a:spLocks noGrp="1"/>
          </p:cNvSpPr>
          <p:nvPr>
            <p:ph idx="1"/>
          </p:nvPr>
        </p:nvSpPr>
        <p:spPr>
          <a:xfrm>
            <a:off x="809897" y="1786072"/>
            <a:ext cx="8168559" cy="4794929"/>
          </a:xfrm>
        </p:spPr>
        <p:txBody>
          <a:bodyPr/>
          <a:lstStyle/>
          <a:p>
            <a:r>
              <a:rPr lang="ru-RU" dirty="0" smtClean="0"/>
              <a:t> </a:t>
            </a:r>
            <a:r>
              <a:rPr lang="ru-RU" dirty="0" smtClean="0">
                <a:solidFill>
                  <a:schemeClr val="tx1"/>
                </a:solidFill>
              </a:rPr>
              <a:t>Закупающий орган в зависимости от важности и сложности договора о государственных закупках работ имеет возможность использовать одну из следующих процедур государственных закупок: </a:t>
            </a:r>
          </a:p>
          <a:p>
            <a:r>
              <a:rPr lang="ru-RU" dirty="0" smtClean="0">
                <a:solidFill>
                  <a:schemeClr val="tx1"/>
                </a:solidFill>
              </a:rPr>
              <a:t>    </a:t>
            </a:r>
            <a:r>
              <a:rPr lang="ru-RU" dirty="0" err="1" smtClean="0">
                <a:solidFill>
                  <a:schemeClr val="tx1"/>
                </a:solidFill>
              </a:rPr>
              <a:t>a</a:t>
            </a:r>
            <a:r>
              <a:rPr lang="ru-RU" dirty="0" smtClean="0">
                <a:solidFill>
                  <a:schemeClr val="tx1"/>
                </a:solidFill>
              </a:rPr>
              <a:t>) открытые торги;</a:t>
            </a:r>
            <a:br>
              <a:rPr lang="ru-RU" dirty="0" smtClean="0">
                <a:solidFill>
                  <a:schemeClr val="tx1"/>
                </a:solidFill>
              </a:rPr>
            </a:br>
            <a:r>
              <a:rPr lang="ru-RU" dirty="0" smtClean="0">
                <a:solidFill>
                  <a:schemeClr val="tx1"/>
                </a:solidFill>
              </a:rPr>
              <a:t>    </a:t>
            </a:r>
            <a:r>
              <a:rPr lang="ru-RU" dirty="0" err="1" smtClean="0">
                <a:solidFill>
                  <a:schemeClr val="tx1"/>
                </a:solidFill>
              </a:rPr>
              <a:t>b</a:t>
            </a:r>
            <a:r>
              <a:rPr lang="ru-RU" dirty="0" smtClean="0">
                <a:solidFill>
                  <a:schemeClr val="tx1"/>
                </a:solidFill>
              </a:rPr>
              <a:t>) торг с ограниченным участием;</a:t>
            </a:r>
            <a:br>
              <a:rPr lang="ru-RU" dirty="0" smtClean="0">
                <a:solidFill>
                  <a:schemeClr val="tx1"/>
                </a:solidFill>
              </a:rPr>
            </a:br>
            <a:r>
              <a:rPr lang="ru-RU" dirty="0" smtClean="0">
                <a:solidFill>
                  <a:schemeClr val="tx1"/>
                </a:solidFill>
              </a:rPr>
              <a:t>    </a:t>
            </a:r>
            <a:r>
              <a:rPr lang="ru-RU" dirty="0" err="1" smtClean="0">
                <a:solidFill>
                  <a:schemeClr val="tx1"/>
                </a:solidFill>
              </a:rPr>
              <a:t>c</a:t>
            </a:r>
            <a:r>
              <a:rPr lang="ru-RU" dirty="0" smtClean="0">
                <a:solidFill>
                  <a:schemeClr val="tx1"/>
                </a:solidFill>
              </a:rPr>
              <a:t>) переговорные процедуры;</a:t>
            </a:r>
            <a:br>
              <a:rPr lang="ru-RU" dirty="0" smtClean="0">
                <a:solidFill>
                  <a:schemeClr val="tx1"/>
                </a:solidFill>
              </a:rPr>
            </a:br>
            <a:r>
              <a:rPr lang="ru-RU" dirty="0" smtClean="0">
                <a:solidFill>
                  <a:schemeClr val="tx1"/>
                </a:solidFill>
              </a:rPr>
              <a:t>    </a:t>
            </a:r>
            <a:r>
              <a:rPr lang="ru-RU" dirty="0" err="1" smtClean="0">
                <a:solidFill>
                  <a:schemeClr val="tx1"/>
                </a:solidFill>
              </a:rPr>
              <a:t>d</a:t>
            </a:r>
            <a:r>
              <a:rPr lang="ru-RU" dirty="0" smtClean="0">
                <a:solidFill>
                  <a:schemeClr val="tx1"/>
                </a:solidFill>
              </a:rPr>
              <a:t>) закупка из одного источника;</a:t>
            </a:r>
            <a:br>
              <a:rPr lang="ru-RU" dirty="0" smtClean="0">
                <a:solidFill>
                  <a:schemeClr val="tx1"/>
                </a:solidFill>
              </a:rPr>
            </a:br>
            <a:r>
              <a:rPr lang="ru-RU" dirty="0" smtClean="0">
                <a:solidFill>
                  <a:schemeClr val="tx1"/>
                </a:solidFill>
              </a:rPr>
              <a:t>    </a:t>
            </a:r>
            <a:r>
              <a:rPr lang="ru-RU" dirty="0" err="1" smtClean="0">
                <a:solidFill>
                  <a:schemeClr val="tx1"/>
                </a:solidFill>
              </a:rPr>
              <a:t>e</a:t>
            </a:r>
            <a:r>
              <a:rPr lang="ru-RU" dirty="0" smtClean="0">
                <a:solidFill>
                  <a:schemeClr val="tx1"/>
                </a:solidFill>
              </a:rPr>
              <a:t>) запрос ценовых оферт;</a:t>
            </a:r>
            <a:br>
              <a:rPr lang="ru-RU" dirty="0" smtClean="0">
                <a:solidFill>
                  <a:schemeClr val="tx1"/>
                </a:solidFill>
              </a:rPr>
            </a:br>
            <a:r>
              <a:rPr lang="ru-RU" dirty="0" smtClean="0">
                <a:solidFill>
                  <a:schemeClr val="tx1"/>
                </a:solidFill>
              </a:rPr>
              <a:t>    </a:t>
            </a:r>
            <a:r>
              <a:rPr lang="ru-RU" dirty="0" err="1" smtClean="0">
                <a:solidFill>
                  <a:schemeClr val="tx1"/>
                </a:solidFill>
              </a:rPr>
              <a:t>f</a:t>
            </a:r>
            <a:r>
              <a:rPr lang="ru-RU" dirty="0" smtClean="0">
                <a:solidFill>
                  <a:schemeClr val="tx1"/>
                </a:solidFill>
              </a:rPr>
              <a:t>) электронные торги;</a:t>
            </a:r>
            <a:br>
              <a:rPr lang="ru-RU" dirty="0" smtClean="0">
                <a:solidFill>
                  <a:schemeClr val="tx1"/>
                </a:solidFill>
              </a:rPr>
            </a:br>
            <a:r>
              <a:rPr lang="ru-RU" dirty="0" smtClean="0">
                <a:solidFill>
                  <a:schemeClr val="tx1"/>
                </a:solidFill>
              </a:rPr>
              <a:t>    </a:t>
            </a:r>
            <a:r>
              <a:rPr lang="ru-RU" dirty="0" err="1" smtClean="0">
                <a:solidFill>
                  <a:schemeClr val="tx1"/>
                </a:solidFill>
              </a:rPr>
              <a:t>g</a:t>
            </a:r>
            <a:r>
              <a:rPr lang="ru-RU" dirty="0" smtClean="0">
                <a:solidFill>
                  <a:schemeClr val="tx1"/>
                </a:solidFill>
              </a:rPr>
              <a:t>) закупки при планировании строительства социального жилья;</a:t>
            </a:r>
            <a:br>
              <a:rPr lang="ru-RU" dirty="0" smtClean="0">
                <a:solidFill>
                  <a:schemeClr val="tx1"/>
                </a:solidFill>
              </a:rPr>
            </a:br>
            <a:r>
              <a:rPr lang="ru-RU" dirty="0" smtClean="0">
                <a:solidFill>
                  <a:schemeClr val="tx1"/>
                </a:solidFill>
              </a:rPr>
              <a:t>    </a:t>
            </a:r>
            <a:r>
              <a:rPr lang="ru-RU" dirty="0" err="1" smtClean="0">
                <a:solidFill>
                  <a:schemeClr val="tx1"/>
                </a:solidFill>
              </a:rPr>
              <a:t>h</a:t>
            </a:r>
            <a:r>
              <a:rPr lang="ru-RU" dirty="0" smtClean="0">
                <a:solidFill>
                  <a:schemeClr val="tx1"/>
                </a:solidFill>
              </a:rPr>
              <a:t>) рамочное соглашение;</a:t>
            </a:r>
            <a:br>
              <a:rPr lang="ru-RU" dirty="0" smtClean="0">
                <a:solidFill>
                  <a:schemeClr val="tx1"/>
                </a:solidFill>
              </a:rPr>
            </a:br>
            <a:r>
              <a:rPr lang="ru-RU" dirty="0" smtClean="0">
                <a:solidFill>
                  <a:schemeClr val="tx1"/>
                </a:solidFill>
              </a:rPr>
              <a:t>    </a:t>
            </a:r>
            <a:r>
              <a:rPr lang="ru-RU" dirty="0" err="1" smtClean="0">
                <a:solidFill>
                  <a:schemeClr val="tx1"/>
                </a:solidFill>
              </a:rPr>
              <a:t>i</a:t>
            </a:r>
            <a:r>
              <a:rPr lang="ru-RU" dirty="0" smtClean="0">
                <a:solidFill>
                  <a:schemeClr val="tx1"/>
                </a:solidFill>
              </a:rPr>
              <a:t>) конкурентный диалог.</a:t>
            </a:r>
          </a:p>
          <a:p>
            <a:r>
              <a:rPr lang="ru-RU" dirty="0" smtClean="0">
                <a:solidFill>
                  <a:schemeClr val="tx1"/>
                </a:solidFill>
              </a:rPr>
              <a:t>Основной процедурой присуждения договора о государственных закупках работ являются открытые торги. Другие процедуры государственных закупок могут быть использованы лишь на условиях, установленных непосредственно настоящим Положением.</a:t>
            </a:r>
          </a:p>
          <a:p>
            <a:pPr algn="ctr"/>
            <a:endParaRPr lang="ru-RU" dirty="0">
              <a:solidFill>
                <a:schemeClr val="tx1"/>
              </a:solidFill>
            </a:endParaRPr>
          </a:p>
        </p:txBody>
      </p:sp>
      <p:sp>
        <p:nvSpPr>
          <p:cNvPr id="7" name="Прямоугольник 6"/>
          <p:cNvSpPr/>
          <p:nvPr/>
        </p:nvSpPr>
        <p:spPr>
          <a:xfrm>
            <a:off x="717847" y="1786072"/>
            <a:ext cx="7973226" cy="3970318"/>
          </a:xfrm>
          <a:prstGeom prst="rect">
            <a:avLst/>
          </a:prstGeom>
        </p:spPr>
        <p:txBody>
          <a:bodyPr wrap="square">
            <a:spAutoFit/>
          </a:bodyPr>
          <a:lstStyle/>
          <a:p>
            <a:endParaRPr lang="ru-RU" sz="1800" b="0" dirty="0" smtClean="0">
              <a:solidFill>
                <a:schemeClr val="tx1"/>
              </a:solidFill>
            </a:endParaRPr>
          </a:p>
          <a:p>
            <a:endParaRPr lang="ru-RU" sz="1800" b="0" dirty="0" smtClean="0">
              <a:solidFill>
                <a:schemeClr val="tx1"/>
              </a:solidFill>
            </a:endParaRPr>
          </a:p>
          <a:p>
            <a:endParaRPr lang="ru-RU" sz="1800" b="0" dirty="0" smtClean="0">
              <a:solidFill>
                <a:schemeClr val="tx1"/>
              </a:solidFill>
            </a:endParaRPr>
          </a:p>
          <a:p>
            <a:r>
              <a:rPr lang="vi-VN" sz="1800" b="0" dirty="0" smtClean="0">
                <a:solidFill>
                  <a:schemeClr val="tx1"/>
                </a:solidFill>
              </a:rPr>
              <a:t/>
            </a:r>
            <a:br>
              <a:rPr lang="vi-VN" sz="1800" b="0" dirty="0" smtClean="0">
                <a:solidFill>
                  <a:schemeClr val="tx1"/>
                </a:solidFill>
              </a:rPr>
            </a:br>
            <a:r>
              <a:rPr lang="vi-VN" sz="1800" b="0" dirty="0" smtClean="0">
                <a:solidFill>
                  <a:schemeClr val="tx1"/>
                </a:solidFill>
              </a:rPr>
              <a:t>    </a:t>
            </a:r>
            <a:r>
              <a:rPr lang="vi-VN" sz="1800" b="0" i="1" dirty="0" smtClean="0">
                <a:solidFill>
                  <a:schemeClr val="tx1"/>
                </a:solidFill>
              </a:rPr>
              <a:t/>
            </a:r>
            <a:br>
              <a:rPr lang="vi-VN" sz="1800" b="0" i="1" dirty="0" smtClean="0">
                <a:solidFill>
                  <a:schemeClr val="tx1"/>
                </a:solidFill>
              </a:rPr>
            </a:br>
            <a:r>
              <a:rPr lang="vi-VN" sz="1800" b="0" i="1" dirty="0" smtClean="0">
                <a:solidFill>
                  <a:schemeClr val="tx1"/>
                </a:solidFill>
              </a:rPr>
              <a:t>       </a:t>
            </a:r>
            <a:r>
              <a:rPr lang="vi-VN" sz="1800" b="0" dirty="0" smtClean="0">
                <a:solidFill>
                  <a:schemeClr val="tx1"/>
                </a:solidFill>
              </a:rPr>
              <a:t>  </a:t>
            </a:r>
            <a:endParaRPr lang="ru-RU" sz="1800" b="0" dirty="0" smtClean="0">
              <a:solidFill>
                <a:schemeClr val="tx1"/>
              </a:solidFill>
            </a:endParaRPr>
          </a:p>
          <a:p>
            <a:endParaRPr lang="ru-RU" sz="1800" b="0" dirty="0" smtClean="0">
              <a:solidFill>
                <a:schemeClr val="tx1"/>
              </a:solidFill>
            </a:endParaRPr>
          </a:p>
          <a:p>
            <a:endParaRPr lang="ru-RU" sz="1800" b="0" dirty="0" smtClean="0">
              <a:solidFill>
                <a:schemeClr val="tx1"/>
              </a:solidFill>
            </a:endParaRPr>
          </a:p>
          <a:p>
            <a:endParaRPr lang="ru-RU" sz="1800" b="0" dirty="0" smtClean="0">
              <a:solidFill>
                <a:schemeClr val="tx1"/>
              </a:solidFill>
            </a:endParaRPr>
          </a:p>
          <a:p>
            <a:endParaRPr lang="ru-RU" sz="1800" b="0" dirty="0" smtClean="0">
              <a:solidFill>
                <a:schemeClr val="tx1"/>
              </a:solidFill>
            </a:endParaRPr>
          </a:p>
          <a:p>
            <a:endParaRPr lang="ru-RU" sz="1800" b="0" dirty="0" smtClean="0">
              <a:solidFill>
                <a:schemeClr val="tx1"/>
              </a:solidFill>
            </a:endParaRPr>
          </a:p>
          <a:p>
            <a:endParaRPr lang="ru-RU" sz="1800" b="0" dirty="0" smtClean="0">
              <a:solidFill>
                <a:schemeClr val="tx1"/>
              </a:solidFill>
            </a:endParaRPr>
          </a:p>
          <a:p>
            <a:endParaRPr lang="ru-RU" sz="1800" b="0" dirty="0" smtClean="0">
              <a:solidFill>
                <a:schemeClr val="tx1"/>
              </a:solidFill>
            </a:endParaRPr>
          </a:p>
          <a:p>
            <a:endParaRPr lang="ru-RU" sz="1800" b="0" dirty="0" smtClean="0">
              <a:solidFill>
                <a:schemeClr val="tx1"/>
              </a:solidFill>
            </a:endParaRPr>
          </a:p>
        </p:txBody>
      </p:sp>
    </p:spTree>
    <p:extLst>
      <p:ext uri="{BB962C8B-B14F-4D97-AF65-F5344CB8AC3E}">
        <p14:creationId xmlns:p14="http://schemas.microsoft.com/office/powerpoint/2010/main" val="147018380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57129"/>
            <a:ext cx="7776000" cy="606751"/>
          </a:xfrm>
        </p:spPr>
        <p:txBody>
          <a:bodyPr/>
          <a:lstStyle/>
          <a:p>
            <a:r>
              <a:rPr lang="vi-VN" sz="2000" dirty="0" smtClean="0">
                <a:solidFill>
                  <a:srgbClr val="C00000"/>
                </a:solidFill>
              </a:rPr>
              <a:t>2.</a:t>
            </a:r>
            <a:r>
              <a:rPr lang="ro-RO" sz="2000" dirty="0" smtClean="0">
                <a:solidFill>
                  <a:srgbClr val="C00000"/>
                </a:solidFill>
              </a:rPr>
              <a:t>2. </a:t>
            </a:r>
            <a:r>
              <a:rPr lang="ru-RU" sz="2000" dirty="0" smtClean="0">
                <a:solidFill>
                  <a:srgbClr val="C00000"/>
                </a:solidFill>
              </a:rPr>
              <a:t>Заключение договора с Строительной компании</a:t>
            </a:r>
            <a:r>
              <a:rPr lang="ro-RO" sz="2000" dirty="0" smtClean="0">
                <a:solidFill>
                  <a:srgbClr val="C00000"/>
                </a:solidFill>
              </a:rPr>
              <a:t> (</a:t>
            </a:r>
            <a:r>
              <a:rPr lang="ru-RU" sz="2000" dirty="0" smtClean="0">
                <a:solidFill>
                  <a:srgbClr val="C00000"/>
                </a:solidFill>
              </a:rPr>
              <a:t>генеральным подрядчиком</a:t>
            </a:r>
            <a:r>
              <a:rPr lang="ro-RO" sz="2000" dirty="0" smtClean="0">
                <a:solidFill>
                  <a:srgbClr val="C00000"/>
                </a:solidFill>
              </a:rPr>
              <a:t>).</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t>Михаил </a:t>
            </a:r>
            <a:r>
              <a:rPr lang="ru-RU" dirty="0" err="1" smtClean="0"/>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512747" y="1589518"/>
            <a:ext cx="8272329" cy="4674482"/>
          </a:xfrm>
        </p:spPr>
        <p:txBody>
          <a:bodyPr/>
          <a:lstStyle/>
          <a:p>
            <a:r>
              <a:rPr lang="ro-RO" dirty="0" smtClean="0"/>
              <a:t> </a:t>
            </a:r>
            <a:r>
              <a:rPr lang="ru-RU" b="1" dirty="0" smtClean="0"/>
              <a:t>  </a:t>
            </a:r>
            <a:r>
              <a:rPr lang="ru-RU" dirty="0" smtClean="0">
                <a:solidFill>
                  <a:schemeClr val="tx1"/>
                </a:solidFill>
              </a:rPr>
              <a:t>Работы, являющиеся объектом договоров о государственных закупках работ, указаны в приложении к настоящему Положению.</a:t>
            </a:r>
          </a:p>
          <a:p>
            <a:r>
              <a:rPr lang="ru-RU" dirty="0" smtClean="0">
                <a:solidFill>
                  <a:schemeClr val="tx1"/>
                </a:solidFill>
              </a:rPr>
              <a:t>   Договора о выполнении работ, заключенных в целях реализации инвестиций, являются договорами о государственных закупках работ, если примерная стоимость строительно-монтажных работ составляет менее 20% от общей стоимости соответствующей инвестиции, реализация которых является неотъемлемой частью целей соответствующего договора. </a:t>
            </a:r>
          </a:p>
          <a:p>
            <a:r>
              <a:rPr lang="ru-RU" dirty="0" smtClean="0">
                <a:solidFill>
                  <a:schemeClr val="tx1"/>
                </a:solidFill>
              </a:rPr>
              <a:t>В том случае, когда предметом договора является реализация инвестиций, для завершения которых необходимо выполнение комплекса строительно-монтажных работ и приобретение технологического оборудования, установок, снаряжения или другого оснащения, связанного с данной инвестицией, стоимость договора определяется с учетом стоимости всей инвестиции. Допускается отдельное приобретение закупающим органом технологического оборудования, если закупающий орган приводит весомые аргументы об эффективности таково рода приобретения. </a:t>
            </a:r>
            <a:r>
              <a:rPr lang="vi-VN" dirty="0" smtClean="0">
                <a:solidFill>
                  <a:schemeClr val="tx1"/>
                </a:solidFill>
              </a:rPr>
              <a:t> </a:t>
            </a:r>
            <a:br>
              <a:rPr lang="vi-VN" dirty="0" smtClean="0">
                <a:solidFill>
                  <a:schemeClr val="tx1"/>
                </a:solidFill>
              </a:rPr>
            </a:br>
            <a:r>
              <a:rPr lang="vi-VN" dirty="0" smtClean="0">
                <a:solidFill>
                  <a:schemeClr val="tx1"/>
                </a:solidFill>
              </a:rPr>
              <a:t> </a:t>
            </a:r>
            <a:r>
              <a:rPr lang="ro-RO" dirty="0" smtClean="0">
                <a:solidFill>
                  <a:schemeClr val="tx1"/>
                </a:solidFill>
              </a:rPr>
              <a:t>  </a:t>
            </a:r>
            <a:r>
              <a:rPr lang="vi-VN" dirty="0" smtClean="0">
                <a:solidFill>
                  <a:schemeClr val="tx1"/>
                </a:solidFill>
              </a:rPr>
              <a:t> </a:t>
            </a:r>
            <a:endParaRPr lang="ru-RU" dirty="0">
              <a:solidFill>
                <a:schemeClr val="tx1"/>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42588"/>
            <a:ext cx="7776000" cy="623842"/>
          </a:xfrm>
        </p:spPr>
        <p:txBody>
          <a:bodyPr/>
          <a:lstStyle/>
          <a:p>
            <a:r>
              <a:rPr lang="vi-VN" sz="2000" dirty="0" smtClean="0">
                <a:solidFill>
                  <a:srgbClr val="C00000"/>
                </a:solidFill>
              </a:rPr>
              <a:t>2.</a:t>
            </a:r>
            <a:r>
              <a:rPr lang="ro-RO" sz="2000" dirty="0" smtClean="0">
                <a:solidFill>
                  <a:srgbClr val="C00000"/>
                </a:solidFill>
              </a:rPr>
              <a:t>2.</a:t>
            </a:r>
            <a:r>
              <a:rPr lang="ru-RU" sz="2000" dirty="0" smtClean="0">
                <a:solidFill>
                  <a:srgbClr val="C00000"/>
                </a:solidFill>
              </a:rPr>
              <a:t> Заключение договора с Строительной компании</a:t>
            </a:r>
            <a:r>
              <a:rPr lang="ro-RO" sz="2000" dirty="0" smtClean="0">
                <a:solidFill>
                  <a:srgbClr val="C00000"/>
                </a:solidFill>
              </a:rPr>
              <a:t> (</a:t>
            </a:r>
            <a:r>
              <a:rPr lang="ru-RU" sz="2000" dirty="0" smtClean="0">
                <a:solidFill>
                  <a:srgbClr val="C00000"/>
                </a:solidFill>
              </a:rPr>
              <a:t>генеральным подрядчиком</a:t>
            </a:r>
            <a:r>
              <a:rPr lang="ro-RO" sz="2000" dirty="0" smtClean="0">
                <a:solidFill>
                  <a:srgbClr val="C00000"/>
                </a:solidFill>
              </a:rPr>
              <a:t>) .</a:t>
            </a:r>
            <a:endParaRPr lang="ru-RU" sz="2000" dirty="0"/>
          </a:p>
        </p:txBody>
      </p:sp>
      <p:sp>
        <p:nvSpPr>
          <p:cNvPr id="3" name="Нижний колонтитул 2"/>
          <p:cNvSpPr>
            <a:spLocks noGrp="1"/>
          </p:cNvSpPr>
          <p:nvPr>
            <p:ph type="ftr" sz="quarter" idx="10"/>
          </p:nvPr>
        </p:nvSpPr>
        <p:spPr>
          <a:xfrm>
            <a:off x="2862776" y="6581001"/>
            <a:ext cx="3418449" cy="553998"/>
          </a:xfrm>
        </p:spPr>
        <p:txBody>
          <a:bodyPr/>
          <a:lstStyle/>
          <a:p>
            <a:r>
              <a:rPr lang="ru-RU" dirty="0">
                <a:solidFill>
                  <a:srgbClr val="002060"/>
                </a:solidFill>
              </a:rPr>
              <a:t>Михаил </a:t>
            </a:r>
            <a:r>
              <a:rPr lang="ru-RU" dirty="0" err="1">
                <a:solidFill>
                  <a:srgbClr val="002060"/>
                </a:solidFill>
              </a:rPr>
              <a:t>Мазурян</a:t>
            </a:r>
            <a:endParaRPr lang="en-BZ" dirty="0"/>
          </a:p>
          <a:p>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683999" y="1692067"/>
            <a:ext cx="7938707" cy="4571933"/>
          </a:xfrm>
        </p:spPr>
        <p:txBody>
          <a:bodyPr/>
          <a:lstStyle/>
          <a:p>
            <a:r>
              <a:rPr lang="ro-RO" dirty="0" smtClean="0"/>
              <a:t>    </a:t>
            </a:r>
          </a:p>
          <a:p>
            <a:r>
              <a:rPr lang="ro-RO" dirty="0" smtClean="0">
                <a:solidFill>
                  <a:schemeClr val="tx1"/>
                </a:solidFill>
              </a:rPr>
              <a:t>   </a:t>
            </a:r>
            <a:r>
              <a:rPr lang="ru-RU" dirty="0" smtClean="0">
                <a:solidFill>
                  <a:schemeClr val="tx1"/>
                </a:solidFill>
              </a:rPr>
              <a:t>Закупающий орган обязан определить стоимость договора о государственных закупках работ в соответствии с усредненными ценами, установленными в настоящее время на рынке, с соблюдением требований Положения о порядке расчета оценочной стоимости договоров о государственных закупках и их планировании, утвержденного Постановлением Правительства № 1404 от 10 декабря 2008 г.</a:t>
            </a:r>
            <a:br>
              <a:rPr lang="ru-RU" dirty="0" smtClean="0">
                <a:solidFill>
                  <a:schemeClr val="tx1"/>
                </a:solidFill>
              </a:rPr>
            </a:br>
            <a:r>
              <a:rPr lang="ru-RU" dirty="0" smtClean="0">
                <a:solidFill>
                  <a:schemeClr val="tx1"/>
                </a:solidFill>
              </a:rPr>
              <a:t>  </a:t>
            </a:r>
            <a:r>
              <a:rPr lang="ro-RO" dirty="0" smtClean="0">
                <a:solidFill>
                  <a:schemeClr val="tx1"/>
                </a:solidFill>
              </a:rPr>
              <a:t>  </a:t>
            </a:r>
            <a:r>
              <a:rPr lang="ru-RU" dirty="0" smtClean="0">
                <a:solidFill>
                  <a:schemeClr val="tx1"/>
                </a:solidFill>
              </a:rPr>
              <a:t>Любой экономический оператор, считающий, что в рамках процедур закупок работ закупающий орган своим решением или путем применения процедуры закупки с нарушением закона ущемил его законное право, вследствие чего он понес или может понести убытки, вправе обжаловать решение или процедуру, примененную закупающим органом, в порядке, установленном положениями Закона № 96-XVI от 13 апреля 2007 года о государственных закупках.</a:t>
            </a:r>
            <a:r>
              <a:rPr lang="ro-RO" dirty="0" smtClean="0">
                <a:solidFill>
                  <a:schemeClr val="tx1"/>
                </a:solidFill>
              </a:rPr>
              <a:t> </a:t>
            </a:r>
          </a:p>
          <a:p>
            <a:r>
              <a:rPr lang="ro-RO" dirty="0" smtClean="0"/>
              <a:t>    </a:t>
            </a:r>
            <a:endParaRPr lang="ru-RU" dirty="0">
              <a:solidFill>
                <a:schemeClr val="tx1"/>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vi-VN" sz="2000" dirty="0" smtClean="0">
                <a:solidFill>
                  <a:srgbClr val="C00000"/>
                </a:solidFill>
              </a:rPr>
              <a:t>2.</a:t>
            </a:r>
            <a:r>
              <a:rPr lang="ro-RO" sz="2000" dirty="0" smtClean="0">
                <a:solidFill>
                  <a:srgbClr val="C00000"/>
                </a:solidFill>
              </a:rPr>
              <a:t>2.</a:t>
            </a:r>
            <a:r>
              <a:rPr lang="ru-RU" sz="2000" dirty="0" smtClean="0">
                <a:solidFill>
                  <a:srgbClr val="C00000"/>
                </a:solidFill>
              </a:rPr>
              <a:t> Заключение договора с Строительной компании</a:t>
            </a:r>
            <a:r>
              <a:rPr lang="ro-RO" sz="2000" dirty="0" smtClean="0">
                <a:solidFill>
                  <a:srgbClr val="C00000"/>
                </a:solidFill>
              </a:rPr>
              <a:t> (</a:t>
            </a:r>
            <a:r>
              <a:rPr lang="ru-RU" sz="2000" dirty="0" smtClean="0">
                <a:solidFill>
                  <a:srgbClr val="C00000"/>
                </a:solidFill>
              </a:rPr>
              <a:t>генеральным подрядчиком</a:t>
            </a:r>
            <a:r>
              <a:rPr lang="ro-RO" sz="2000" dirty="0" smtClean="0">
                <a:solidFill>
                  <a:srgbClr val="C00000"/>
                </a:solidFill>
              </a:rPr>
              <a:t>).</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p:txBody>
          <a:bodyPr/>
          <a:lstStyle/>
          <a:p>
            <a:r>
              <a:rPr lang="ru-RU" dirty="0" smtClean="0">
                <a:solidFill>
                  <a:schemeClr val="tx1"/>
                </a:solidFill>
              </a:rPr>
              <a:t>   Закупающий орган не имеет права дробить государственную закупку работ путем заключения отдельных договоров с целью применения другой процедуры закупок, отличной от процедуры, которая была бы применена в соответствии с настоящим Положением, если бы государственная закупка работ не была раздроблена.</a:t>
            </a:r>
          </a:p>
          <a:p>
            <a:r>
              <a:rPr lang="ru-RU" dirty="0" smtClean="0">
                <a:solidFill>
                  <a:schemeClr val="tx1"/>
                </a:solidFill>
              </a:rPr>
              <a:t/>
            </a:r>
            <a:br>
              <a:rPr lang="ru-RU" dirty="0" smtClean="0">
                <a:solidFill>
                  <a:schemeClr val="tx1"/>
                </a:solidFill>
              </a:rPr>
            </a:br>
            <a:r>
              <a:rPr lang="ru-RU" dirty="0" smtClean="0">
                <a:solidFill>
                  <a:schemeClr val="tx1"/>
                </a:solidFill>
              </a:rPr>
              <a:t>    Закупающий орган не имеет права завышать объемы работ, установленные заключенными договорами, во избежание осуществления новых закупок, кроме случаев, предусмотренных в статье 53 Закона № 96-XVI от 13 апреля 2007 года о государственных закупках и Положении о проведении государственных закупок из одного источника, утвержденном Постановлением Правительства №1407 от 10 декабря 2008  года. </a:t>
            </a:r>
            <a:r>
              <a:rPr lang="vi-VN" dirty="0" smtClean="0">
                <a:solidFill>
                  <a:schemeClr val="tx1"/>
                </a:solidFill>
              </a:rPr>
              <a:t/>
            </a:r>
            <a:br>
              <a:rPr lang="vi-VN" dirty="0" smtClean="0">
                <a:solidFill>
                  <a:schemeClr val="tx1"/>
                </a:solidFill>
              </a:rPr>
            </a:br>
            <a:r>
              <a:rPr lang="vi-VN" dirty="0" smtClean="0">
                <a:solidFill>
                  <a:schemeClr val="tx1"/>
                </a:solidFill>
              </a:rPr>
              <a:t>   </a:t>
            </a:r>
            <a:endParaRPr lang="ru-RU" dirty="0">
              <a:solidFill>
                <a:schemeClr val="tx1"/>
              </a:solidFill>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59679"/>
            <a:ext cx="7776000" cy="623842"/>
          </a:xfrm>
        </p:spPr>
        <p:txBody>
          <a:bodyPr/>
          <a:lstStyle/>
          <a:p>
            <a:r>
              <a:rPr lang="vi-VN" sz="2000" dirty="0" smtClean="0">
                <a:solidFill>
                  <a:srgbClr val="C00000"/>
                </a:solidFill>
              </a:rPr>
              <a:t>2.</a:t>
            </a:r>
            <a:r>
              <a:rPr lang="ro-RO" sz="2000" dirty="0" smtClean="0">
                <a:solidFill>
                  <a:srgbClr val="C00000"/>
                </a:solidFill>
              </a:rPr>
              <a:t>2. </a:t>
            </a:r>
            <a:r>
              <a:rPr lang="ru-RU" sz="2000" dirty="0" smtClean="0">
                <a:solidFill>
                  <a:srgbClr val="C00000"/>
                </a:solidFill>
              </a:rPr>
              <a:t>Заключение договора с Строительной компании</a:t>
            </a:r>
            <a:r>
              <a:rPr lang="ro-RO" sz="2000" dirty="0" smtClean="0">
                <a:solidFill>
                  <a:srgbClr val="C00000"/>
                </a:solidFill>
              </a:rPr>
              <a:t> (</a:t>
            </a:r>
            <a:r>
              <a:rPr lang="ru-RU" sz="2000" dirty="0" smtClean="0">
                <a:solidFill>
                  <a:srgbClr val="C00000"/>
                </a:solidFill>
              </a:rPr>
              <a:t>генеральным подрядчиком</a:t>
            </a:r>
            <a:r>
              <a:rPr lang="ro-RO" sz="2000" dirty="0" smtClean="0">
                <a:solidFill>
                  <a:srgbClr val="C00000"/>
                </a:solidFill>
              </a:rPr>
              <a:t>).</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684000" y="1888621"/>
            <a:ext cx="7776000" cy="4375379"/>
          </a:xfrm>
        </p:spPr>
        <p:txBody>
          <a:bodyPr/>
          <a:lstStyle/>
          <a:p>
            <a:pPr fontAlgn="auto">
              <a:spcAft>
                <a:spcPts val="0"/>
              </a:spcAft>
              <a:defRPr/>
            </a:pPr>
            <a:endParaRPr lang="ru-RU" dirty="0" smtClean="0"/>
          </a:p>
          <a:p>
            <a:pPr fontAlgn="auto">
              <a:spcAft>
                <a:spcPts val="0"/>
              </a:spcAft>
              <a:defRPr/>
            </a:pPr>
            <a:r>
              <a:rPr lang="ru-RU" dirty="0" smtClean="0">
                <a:solidFill>
                  <a:schemeClr val="tx1"/>
                </a:solidFill>
              </a:rPr>
              <a:t>Законы и нормативные акты, касающиеся процедуры государственных закупок для заключения договоров с строительной компании являются:</a:t>
            </a:r>
          </a:p>
          <a:p>
            <a:pPr fontAlgn="auto">
              <a:spcAft>
                <a:spcPts val="0"/>
              </a:spcAft>
              <a:buFont typeface="Arial" pitchFamily="34" charset="0"/>
              <a:buChar char="•"/>
              <a:defRPr/>
            </a:pPr>
            <a:r>
              <a:rPr lang="ro-RO" dirty="0" smtClean="0">
                <a:solidFill>
                  <a:schemeClr val="tx1"/>
                </a:solidFill>
              </a:rPr>
              <a:t> </a:t>
            </a:r>
            <a:r>
              <a:rPr lang="ru-RU" dirty="0" smtClean="0">
                <a:solidFill>
                  <a:schemeClr val="tx1"/>
                </a:solidFill>
              </a:rPr>
              <a:t>Закон</a:t>
            </a:r>
            <a:r>
              <a:rPr lang="ro-MD" dirty="0" smtClean="0">
                <a:solidFill>
                  <a:schemeClr val="tx1"/>
                </a:solidFill>
              </a:rPr>
              <a:t> Nr. 96 </a:t>
            </a:r>
            <a:r>
              <a:rPr lang="ru-RU" dirty="0" smtClean="0">
                <a:solidFill>
                  <a:schemeClr val="tx1"/>
                </a:solidFill>
              </a:rPr>
              <a:t>от</a:t>
            </a:r>
            <a:r>
              <a:rPr lang="ro-MD" dirty="0" smtClean="0">
                <a:solidFill>
                  <a:schemeClr val="tx1"/>
                </a:solidFill>
              </a:rPr>
              <a:t> 13.04.2007 </a:t>
            </a:r>
            <a:r>
              <a:rPr lang="ru-RU" dirty="0" smtClean="0">
                <a:solidFill>
                  <a:schemeClr val="tx1"/>
                </a:solidFill>
              </a:rPr>
              <a:t>о государственных закупках</a:t>
            </a:r>
          </a:p>
          <a:p>
            <a:pPr fontAlgn="auto">
              <a:spcAft>
                <a:spcPts val="0"/>
              </a:spcAft>
              <a:buFont typeface="Arial" pitchFamily="34" charset="0"/>
              <a:buChar char="•"/>
              <a:defRPr/>
            </a:pPr>
            <a:r>
              <a:rPr lang="en-US" dirty="0" smtClean="0">
                <a:solidFill>
                  <a:schemeClr val="tx1"/>
                </a:solidFill>
              </a:rPr>
              <a:t> </a:t>
            </a:r>
            <a:r>
              <a:rPr lang="ru-RU" dirty="0" smtClean="0">
                <a:solidFill>
                  <a:schemeClr val="tx1"/>
                </a:solidFill>
              </a:rPr>
              <a:t>ПП</a:t>
            </a:r>
            <a:r>
              <a:rPr lang="ro-MD" dirty="0" smtClean="0">
                <a:solidFill>
                  <a:schemeClr val="tx1"/>
                </a:solidFill>
              </a:rPr>
              <a:t> Nr.1407 </a:t>
            </a:r>
            <a:r>
              <a:rPr lang="ru-RU" dirty="0" smtClean="0">
                <a:solidFill>
                  <a:schemeClr val="tx1"/>
                </a:solidFill>
              </a:rPr>
              <a:t>от </a:t>
            </a:r>
            <a:r>
              <a:rPr lang="ro-MD" dirty="0" smtClean="0">
                <a:solidFill>
                  <a:schemeClr val="tx1"/>
                </a:solidFill>
              </a:rPr>
              <a:t>10.12.2008 </a:t>
            </a:r>
            <a:r>
              <a:rPr lang="ru-RU" dirty="0" smtClean="0">
                <a:solidFill>
                  <a:schemeClr val="tx1"/>
                </a:solidFill>
              </a:rPr>
              <a:t>об утверждении Положения об осуществлении государственных закупок из одного источника.</a:t>
            </a:r>
          </a:p>
          <a:p>
            <a:pPr fontAlgn="auto">
              <a:spcAft>
                <a:spcPts val="0"/>
              </a:spcAft>
              <a:buFont typeface="Arial" pitchFamily="34" charset="0"/>
              <a:buChar char="•"/>
              <a:defRPr/>
            </a:pPr>
            <a:r>
              <a:rPr lang="en-US" dirty="0" smtClean="0">
                <a:solidFill>
                  <a:schemeClr val="tx1"/>
                </a:solidFill>
              </a:rPr>
              <a:t> </a:t>
            </a:r>
            <a:r>
              <a:rPr lang="ru-RU" dirty="0" smtClean="0">
                <a:solidFill>
                  <a:schemeClr val="tx1"/>
                </a:solidFill>
              </a:rPr>
              <a:t>ПП</a:t>
            </a:r>
            <a:r>
              <a:rPr lang="ro-MD" dirty="0" smtClean="0">
                <a:solidFill>
                  <a:schemeClr val="tx1"/>
                </a:solidFill>
              </a:rPr>
              <a:t> Nr.834 </a:t>
            </a:r>
            <a:r>
              <a:rPr lang="ru-RU" dirty="0" smtClean="0">
                <a:solidFill>
                  <a:schemeClr val="tx1"/>
                </a:solidFill>
              </a:rPr>
              <a:t>от </a:t>
            </a:r>
            <a:r>
              <a:rPr lang="ro-MD" dirty="0" smtClean="0">
                <a:solidFill>
                  <a:schemeClr val="tx1"/>
                </a:solidFill>
              </a:rPr>
              <a:t>13.09.2010 </a:t>
            </a:r>
            <a:r>
              <a:rPr lang="ru-RU" dirty="0" smtClean="0">
                <a:solidFill>
                  <a:schemeClr val="tx1"/>
                </a:solidFill>
              </a:rPr>
              <a:t>об утверждении Положения о государственных закупках работ.</a:t>
            </a:r>
          </a:p>
          <a:p>
            <a:pPr fontAlgn="auto">
              <a:spcAft>
                <a:spcPts val="0"/>
              </a:spcAft>
              <a:buFont typeface="Arial" pitchFamily="34" charset="0"/>
              <a:buChar char="•"/>
              <a:defRPr/>
            </a:pPr>
            <a:r>
              <a:rPr lang="ru-RU" dirty="0" smtClean="0">
                <a:solidFill>
                  <a:schemeClr val="tx1"/>
                </a:solidFill>
              </a:rPr>
              <a:t> ПП </a:t>
            </a:r>
            <a:r>
              <a:rPr lang="ro-MD" dirty="0" smtClean="0">
                <a:solidFill>
                  <a:schemeClr val="tx1"/>
                </a:solidFill>
              </a:rPr>
              <a:t>Nr.1121 </a:t>
            </a:r>
            <a:r>
              <a:rPr lang="ru-RU" dirty="0" smtClean="0">
                <a:solidFill>
                  <a:schemeClr val="tx1"/>
                </a:solidFill>
              </a:rPr>
              <a:t>от</a:t>
            </a:r>
            <a:r>
              <a:rPr lang="ro-MD" dirty="0" smtClean="0">
                <a:solidFill>
                  <a:schemeClr val="tx1"/>
                </a:solidFill>
              </a:rPr>
              <a:t> 10.12.2010 </a:t>
            </a:r>
            <a:r>
              <a:rPr lang="ru-RU" dirty="0" err="1" smtClean="0">
                <a:solidFill>
                  <a:schemeClr val="tx1"/>
                </a:solidFill>
              </a:rPr>
              <a:t>oб</a:t>
            </a:r>
            <a:r>
              <a:rPr lang="ru-RU" dirty="0" smtClean="0">
                <a:solidFill>
                  <a:schemeClr val="tx1"/>
                </a:solidFill>
              </a:rPr>
              <a:t> утверждении Стандартной документации для проведения государственных закупок работ.</a:t>
            </a:r>
          </a:p>
          <a:p>
            <a:pPr fontAlgn="auto">
              <a:spcAft>
                <a:spcPts val="0"/>
              </a:spcAft>
              <a:defRPr/>
            </a:pPr>
            <a:endParaRPr lang="ru-RU" dirty="0">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p:txBody>
          <a:bodyPr/>
          <a:lstStyle/>
          <a:p>
            <a:pPr algn="ctr"/>
            <a:r>
              <a:rPr lang="ru-RU" sz="2400" dirty="0" smtClean="0">
                <a:solidFill>
                  <a:srgbClr val="C00000"/>
                </a:solidFill>
              </a:rPr>
              <a:t>Сессия 2</a:t>
            </a:r>
            <a:endParaRPr lang="ro-RO" sz="2400" b="1" dirty="0" smtClean="0">
              <a:solidFill>
                <a:srgbClr val="C00000"/>
              </a:solidFill>
            </a:endParaRPr>
          </a:p>
          <a:p>
            <a:pPr algn="ctr"/>
            <a:endParaRPr lang="ru-RU" sz="2400" dirty="0" smtClean="0">
              <a:solidFill>
                <a:schemeClr val="tx1"/>
              </a:solidFill>
            </a:endParaRPr>
          </a:p>
          <a:p>
            <a:pPr algn="ctr"/>
            <a:r>
              <a:rPr lang="ru-RU" sz="2400" dirty="0" smtClean="0">
                <a:solidFill>
                  <a:schemeClr val="tx1"/>
                </a:solidFill>
              </a:rPr>
              <a:t>Роль предприятий предоставляющие публичные услуги водоснабжения и канализации в </a:t>
            </a:r>
            <a:r>
              <a:rPr lang="ru-RU" sz="2400" smtClean="0">
                <a:solidFill>
                  <a:schemeClr val="tx1"/>
                </a:solidFill>
              </a:rPr>
              <a:t>процессе  строительства </a:t>
            </a:r>
            <a:r>
              <a:rPr lang="ru-RU" sz="2400" dirty="0" smtClean="0">
                <a:solidFill>
                  <a:schemeClr val="tx1"/>
                </a:solidFill>
              </a:rPr>
              <a:t>объектов водоснабжения и канализации</a:t>
            </a:r>
            <a:br>
              <a:rPr lang="ru-RU" sz="2400" dirty="0" smtClean="0">
                <a:solidFill>
                  <a:schemeClr val="tx1"/>
                </a:solidFill>
              </a:rPr>
            </a:br>
            <a:endParaRPr lang="ru-RU" sz="2400" dirty="0">
              <a:solidFill>
                <a:schemeClr val="tx1"/>
              </a:solidFill>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41991"/>
            <a:ext cx="7776000" cy="607347"/>
          </a:xfrm>
        </p:spPr>
        <p:txBody>
          <a:bodyPr/>
          <a:lstStyle/>
          <a:p>
            <a:r>
              <a:rPr lang="vi-VN" sz="2000" dirty="0" smtClean="0">
                <a:solidFill>
                  <a:srgbClr val="C00000"/>
                </a:solidFill>
              </a:rPr>
              <a:t>2.</a:t>
            </a:r>
            <a:r>
              <a:rPr lang="ro-RO" sz="2000" dirty="0" smtClean="0">
                <a:solidFill>
                  <a:srgbClr val="C00000"/>
                </a:solidFill>
              </a:rPr>
              <a:t>2</a:t>
            </a:r>
            <a:r>
              <a:rPr lang="ru-RU" sz="2000" dirty="0" smtClean="0">
                <a:solidFill>
                  <a:srgbClr val="C00000"/>
                </a:solidFill>
              </a:rPr>
              <a:t>. Заключение договора с Строительной компании</a:t>
            </a:r>
            <a:r>
              <a:rPr lang="ro-RO" sz="2000" dirty="0" smtClean="0">
                <a:solidFill>
                  <a:srgbClr val="C00000"/>
                </a:solidFill>
              </a:rPr>
              <a:t> (</a:t>
            </a:r>
            <a:r>
              <a:rPr lang="ru-RU" sz="2000" dirty="0" smtClean="0">
                <a:solidFill>
                  <a:srgbClr val="C00000"/>
                </a:solidFill>
              </a:rPr>
              <a:t>генеральным подрядчиком</a:t>
            </a:r>
            <a:r>
              <a:rPr lang="ro-RO" sz="2000" dirty="0" smtClean="0">
                <a:solidFill>
                  <a:srgbClr val="C00000"/>
                </a:solidFill>
              </a:rPr>
              <a:t>). </a:t>
            </a:r>
            <a:endParaRPr lang="ru-RU" sz="2000" dirty="0">
              <a:solidFill>
                <a:srgbClr val="C0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Объект 4"/>
          <p:cNvSpPr>
            <a:spLocks noGrp="1"/>
          </p:cNvSpPr>
          <p:nvPr>
            <p:ph idx="1"/>
          </p:nvPr>
        </p:nvSpPr>
        <p:spPr>
          <a:xfrm>
            <a:off x="684000" y="2243470"/>
            <a:ext cx="7776000" cy="4020530"/>
          </a:xfrm>
        </p:spPr>
        <p:txBody>
          <a:bodyPr/>
          <a:lstStyle/>
          <a:p>
            <a:pPr marL="82550" indent="449263" fontAlgn="auto">
              <a:spcAft>
                <a:spcPts val="0"/>
              </a:spcAft>
              <a:defRPr/>
            </a:pPr>
            <a:r>
              <a:rPr lang="ru-RU" dirty="0" smtClean="0"/>
              <a:t> </a:t>
            </a:r>
            <a:r>
              <a:rPr lang="ru-RU" dirty="0" smtClean="0">
                <a:solidFill>
                  <a:schemeClr val="tx1"/>
                </a:solidFill>
              </a:rPr>
              <a:t>Инвестор (заказчик) особенно должен следить,  что бы при заключение договора подряда учитывались условия в соответствии со ст. 15 Закона №. 721 от 02.02.1996 в качестве в строительстве, а именно:</a:t>
            </a:r>
            <a:endParaRPr lang="ro-RO" dirty="0" smtClean="0">
              <a:solidFill>
                <a:schemeClr val="tx1"/>
              </a:solidFill>
            </a:endParaRPr>
          </a:p>
          <a:p>
            <a:pPr marL="82550" indent="449263" fontAlgn="auto">
              <a:spcAft>
                <a:spcPts val="0"/>
              </a:spcAft>
              <a:defRPr/>
            </a:pPr>
            <a:r>
              <a:rPr lang="en-US" dirty="0" smtClean="0">
                <a:solidFill>
                  <a:schemeClr val="tx1"/>
                </a:solidFill>
              </a:rPr>
              <a:t> </a:t>
            </a:r>
            <a:endParaRPr lang="ru-RU" dirty="0" smtClean="0">
              <a:solidFill>
                <a:schemeClr val="tx1"/>
              </a:solidFill>
            </a:endParaRPr>
          </a:p>
          <a:p>
            <a:pPr marL="82550" indent="-82550" fontAlgn="auto">
              <a:spcAft>
                <a:spcPts val="0"/>
              </a:spcAft>
              <a:buFont typeface="Arial" pitchFamily="34" charset="0"/>
              <a:buChar char="•"/>
              <a:defRPr/>
            </a:pPr>
            <a:r>
              <a:rPr lang="ru-RU" dirty="0" smtClean="0">
                <a:solidFill>
                  <a:schemeClr val="tx1"/>
                </a:solidFill>
              </a:rPr>
              <a:t> иметь соответствующую лицензию на выполнение строительно-монтажных работ.</a:t>
            </a:r>
          </a:p>
          <a:p>
            <a:pPr marL="82550" indent="-82550" fontAlgn="auto">
              <a:spcAft>
                <a:spcPts val="0"/>
              </a:spcAft>
              <a:buFont typeface="Arial" pitchFamily="34" charset="0"/>
              <a:buChar char="•"/>
              <a:defRPr/>
            </a:pPr>
            <a:r>
              <a:rPr lang="ru-RU" dirty="0" smtClean="0">
                <a:solidFill>
                  <a:schemeClr val="tx1"/>
                </a:solidFill>
              </a:rPr>
              <a:t>должны обеспечить уровень качества, соответствующий основным требованиям, располагая нормативно-производственной базой.</a:t>
            </a:r>
          </a:p>
          <a:p>
            <a:pPr marL="82550" indent="-82550" fontAlgn="auto">
              <a:spcAft>
                <a:spcPts val="0"/>
              </a:spcAft>
              <a:buFont typeface="Arial" pitchFamily="34" charset="0"/>
              <a:buChar char="•"/>
              <a:defRPr/>
            </a:pPr>
            <a:r>
              <a:rPr lang="ru-RU" dirty="0" smtClean="0">
                <a:solidFill>
                  <a:schemeClr val="tx1"/>
                </a:solidFill>
              </a:rPr>
              <a:t>внутренней системой управления и обеспечения качества, а также аттестованными специалистами в проектировании и строительств</a:t>
            </a:r>
            <a:endParaRPr lang="ro-RO" dirty="0" smtClean="0">
              <a:solidFill>
                <a:schemeClr val="tx1"/>
              </a:solidFill>
            </a:endParaRPr>
          </a:p>
          <a:p>
            <a:pPr marL="82550" indent="-82550" fontAlgn="auto">
              <a:spcAft>
                <a:spcPts val="0"/>
              </a:spcAft>
              <a:defRPr/>
            </a:pPr>
            <a:endParaRPr lang="ru-RU" dirty="0" smtClean="0">
              <a:solidFill>
                <a:schemeClr val="tx1"/>
              </a:solidFill>
            </a:endParaRPr>
          </a:p>
          <a:p>
            <a:pPr fontAlgn="auto">
              <a:spcAft>
                <a:spcPts val="0"/>
              </a:spcAft>
              <a:defRPr/>
            </a:pPr>
            <a:endParaRPr lang="ru-RU" dirty="0">
              <a:solidFill>
                <a:schemeClr val="tx1"/>
              </a:solidFill>
            </a:endParaRPr>
          </a:p>
        </p:txBody>
      </p:sp>
    </p:spTree>
    <p:extLst>
      <p:ext uri="{BB962C8B-B14F-4D97-AF65-F5344CB8AC3E}">
        <p14:creationId xmlns:p14="http://schemas.microsoft.com/office/powerpoint/2010/main" val="3568178338"/>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sz="2000" dirty="0" smtClean="0"/>
              <a:t>Model-tip de contract de antrepriză </a:t>
            </a:r>
            <a:endParaRPr lang="ru-RU" sz="2000" dirty="0"/>
          </a:p>
        </p:txBody>
      </p:sp>
      <p:sp>
        <p:nvSpPr>
          <p:cNvPr id="3" name="Нижний колонтитул 2"/>
          <p:cNvSpPr>
            <a:spLocks noGrp="1"/>
          </p:cNvSpPr>
          <p:nvPr>
            <p:ph type="ftr" sz="quarter" idx="10"/>
          </p:nvPr>
        </p:nvSpPr>
        <p:spPr>
          <a:xfrm>
            <a:off x="2862776" y="6581001"/>
            <a:ext cx="3418449" cy="553998"/>
          </a:xfrm>
        </p:spPr>
        <p:txBody>
          <a:bodyPr/>
          <a:lstStyle/>
          <a:p>
            <a:r>
              <a:rPr lang="ru-RU" dirty="0">
                <a:solidFill>
                  <a:srgbClr val="002060"/>
                </a:solidFill>
              </a:rPr>
              <a:t>Михаил </a:t>
            </a:r>
            <a:r>
              <a:rPr lang="ru-RU" dirty="0" err="1">
                <a:solidFill>
                  <a:srgbClr val="002060"/>
                </a:solidFill>
              </a:rPr>
              <a:t>Мазурян</a:t>
            </a:r>
            <a:endParaRPr lang="en-BZ" dirty="0"/>
          </a:p>
          <a:p>
            <a:endParaRPr lang="en-BZ" dirty="0" smtClean="0"/>
          </a:p>
          <a:p>
            <a:endParaRPr lang="de-DE" dirty="0"/>
          </a:p>
        </p:txBody>
      </p:sp>
      <p:sp>
        <p:nvSpPr>
          <p:cNvPr id="4" name="Дата 3"/>
          <p:cNvSpPr>
            <a:spLocks noGrp="1"/>
          </p:cNvSpPr>
          <p:nvPr>
            <p:ph type="dt" sz="half" idx="11"/>
          </p:nvPr>
        </p:nvSpPr>
        <p:spPr/>
        <p:txBody>
          <a:bodyPr/>
          <a:lstStyle/>
          <a:p>
            <a:endParaRPr lang="en-GB" noProof="0" dirty="0"/>
          </a:p>
        </p:txBody>
      </p:sp>
      <p:sp>
        <p:nvSpPr>
          <p:cNvPr id="5" name="Содержимое 4"/>
          <p:cNvSpPr>
            <a:spLocks noGrp="1"/>
          </p:cNvSpPr>
          <p:nvPr>
            <p:ph idx="1"/>
          </p:nvPr>
        </p:nvSpPr>
        <p:spPr>
          <a:xfrm>
            <a:off x="684000" y="2290273"/>
            <a:ext cx="7776000" cy="3802879"/>
          </a:xfrm>
        </p:spPr>
        <p:txBody>
          <a:bodyPr/>
          <a:lstStyle/>
          <a:p>
            <a:r>
              <a:rPr lang="ro-RO" sz="900" b="1" dirty="0" smtClean="0"/>
              <a:t>MODELUL-TIP DE CONTRACT ACHIZIŢII PUBLICE</a:t>
            </a:r>
            <a:r>
              <a:rPr lang="ru-RU" sz="900" dirty="0" smtClean="0"/>
              <a:t> </a:t>
            </a:r>
            <a:r>
              <a:rPr lang="ro-RO" sz="900" b="1" dirty="0" smtClean="0"/>
              <a:t> CONTRACT DE ANTREPRIZĂ</a:t>
            </a:r>
            <a:endParaRPr lang="ru-RU" sz="900" dirty="0" smtClean="0"/>
          </a:p>
          <a:p>
            <a:r>
              <a:rPr lang="ro-RO" sz="900" b="1" dirty="0" smtClean="0"/>
              <a:t> </a:t>
            </a:r>
            <a:r>
              <a:rPr lang="ro-RO" sz="900" dirty="0" smtClean="0"/>
              <a:t>Nr.______ 							</a:t>
            </a:r>
            <a:endParaRPr lang="ru-RU" sz="900" dirty="0" smtClean="0"/>
          </a:p>
          <a:p>
            <a:r>
              <a:rPr lang="ro-RO" sz="900" dirty="0" smtClean="0"/>
              <a:t>Din ____ ____________201_</a:t>
            </a:r>
            <a:endParaRPr lang="ru-RU" sz="900" dirty="0" smtClean="0"/>
          </a:p>
          <a:p>
            <a:r>
              <a:rPr lang="ro-RO" sz="900" b="1" dirty="0" smtClean="0"/>
              <a:t> </a:t>
            </a:r>
            <a:r>
              <a:rPr lang="ro-RO" sz="900" b="1" u="sng" dirty="0" smtClean="0"/>
              <a:t>Articolul 1. PĂRŢILE CONTRACTANTE</a:t>
            </a:r>
            <a:endParaRPr lang="ru-RU" sz="900" dirty="0" smtClean="0"/>
          </a:p>
          <a:p>
            <a:r>
              <a:rPr lang="ro-RO" sz="900" dirty="0" smtClean="0"/>
              <a:t>1.1. Prezentul contract este încheiat</a:t>
            </a:r>
            <a:r>
              <a:rPr lang="ro-RO" sz="900" b="1" dirty="0" smtClean="0"/>
              <a:t> </a:t>
            </a:r>
            <a:r>
              <a:rPr lang="ro-RO" sz="900" dirty="0" smtClean="0"/>
              <a:t>în urma desfăşurării licitaţiei publice nr. ___ din ___ _________201_, publicată în Buletinul Achiziţiilor Publice, nr. __ din __ ________ 201_, între _________________________________________, cu sediul  în _________________________________________________, 	_________________,	</a:t>
            </a:r>
            <a:endParaRPr lang="ru-RU" sz="900" dirty="0" smtClean="0"/>
          </a:p>
          <a:p>
            <a:r>
              <a:rPr lang="ro-RO" sz="900" dirty="0" smtClean="0"/>
              <a:t>(denumirea autorităţii contractante)                                                           (localitatea)</a:t>
            </a:r>
            <a:endParaRPr lang="ru-RU" sz="900" dirty="0" smtClean="0"/>
          </a:p>
          <a:p>
            <a:r>
              <a:rPr lang="ro-RO" sz="900" dirty="0" smtClean="0"/>
              <a:t>str._________________________________ cont, telefon ____________, fax ___________,  e-mail_________________, înregistrat la Camera Înregistrării de Stat, cu                                  nr.______________din ________________ 201_, reprezentat prin  ___________________________________________ ,</a:t>
            </a:r>
            <a:r>
              <a:rPr lang="ro-RO" sz="900" b="1" dirty="0" smtClean="0"/>
              <a:t> </a:t>
            </a:r>
            <a:r>
              <a:rPr lang="ro-RO" sz="900" dirty="0" smtClean="0"/>
              <a:t>în calitate de Beneficiar, pe de o parte,</a:t>
            </a:r>
            <a:endParaRPr lang="ru-RU" sz="900" dirty="0" smtClean="0"/>
          </a:p>
          <a:p>
            <a:r>
              <a:rPr lang="ro-RO" sz="900" dirty="0" smtClean="0"/>
              <a:t>(numele, prenumele şi funcţia conducătorului) şi______________________________________, cu sediul în  ________________________</a:t>
            </a:r>
            <a:endParaRPr lang="ru-RU" sz="900" dirty="0" smtClean="0"/>
          </a:p>
          <a:p>
            <a:r>
              <a:rPr lang="ro-RO" sz="900" dirty="0" smtClean="0"/>
              <a:t>                    (denumirea operatorului economic)                                                            (localitatea)</a:t>
            </a:r>
            <a:endParaRPr lang="ru-RU" sz="900" dirty="0" smtClean="0"/>
          </a:p>
          <a:p>
            <a:r>
              <a:rPr lang="ro-RO" sz="900" dirty="0" smtClean="0"/>
              <a:t>str. ___________________________, telefon __________, fax _____________,                          e-mail_________________________, înregistrat la Camera Înregistrării de Stat, cu                                  nr. ______________din ________________ 201_, autorizat pentru activitatea în construcţii: autorizaţia nr. _____________ din ______________________201_, eliberată de ______________________________________, pe un termen de _____ani, pentru genurile de activitate______________________________________________, reprezentat prin ________________________________________, în calitate de Antreprenor, pe de altă parte.</a:t>
            </a:r>
            <a:endParaRPr lang="ru-RU" sz="900" dirty="0" smtClean="0"/>
          </a:p>
          <a:p>
            <a:r>
              <a:rPr lang="ro-RO" sz="900" dirty="0" smtClean="0"/>
              <a:t>                           (numele şi funcţia conducătorului)</a:t>
            </a:r>
            <a:endParaRPr lang="ru-RU" sz="900" dirty="0" smtClean="0"/>
          </a:p>
          <a:p>
            <a:r>
              <a:rPr lang="ro-RO" sz="900" b="1" dirty="0" smtClean="0"/>
              <a:t> </a:t>
            </a:r>
            <a:r>
              <a:rPr lang="ru-RU" sz="900" b="1" dirty="0" smtClean="0"/>
              <a:t>        13.11.17</a:t>
            </a:r>
            <a:endParaRPr lang="ru-RU" sz="900" dirty="0" smtClean="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87865"/>
            <a:ext cx="7776000" cy="974221"/>
          </a:xfrm>
        </p:spPr>
        <p:txBody>
          <a:bodyPr/>
          <a:lstStyle/>
          <a:p>
            <a:r>
              <a:rPr lang="vi-VN" sz="2000" dirty="0" smtClean="0">
                <a:solidFill>
                  <a:srgbClr val="C00000"/>
                </a:solidFill>
              </a:rPr>
              <a:t>2.</a:t>
            </a:r>
            <a:r>
              <a:rPr lang="ro-RO" sz="2000" dirty="0" smtClean="0">
                <a:solidFill>
                  <a:srgbClr val="C00000"/>
                </a:solidFill>
              </a:rPr>
              <a:t>2. </a:t>
            </a:r>
            <a:r>
              <a:rPr lang="ru-RU" sz="2000" dirty="0" smtClean="0">
                <a:solidFill>
                  <a:srgbClr val="C00000"/>
                </a:solidFill>
              </a:rPr>
              <a:t>Специалисты исполнители: Руководитель стройки и технический надзор</a:t>
            </a:r>
            <a:endParaRPr lang="ru-RU" sz="2000" dirty="0">
              <a:solidFill>
                <a:srgbClr val="C0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a:solidFill>
                  <a:srgbClr val="002060"/>
                </a:solidFill>
              </a:rPr>
              <a:t>М</a:t>
            </a:r>
            <a:r>
              <a:rPr lang="ru-RU" dirty="0" smtClean="0">
                <a:solidFill>
                  <a:srgbClr val="002060"/>
                </a:solidFill>
              </a:rPr>
              <a:t>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endParaRPr lang="en-GB" noProof="0" dirty="0"/>
          </a:p>
        </p:txBody>
      </p:sp>
      <p:sp>
        <p:nvSpPr>
          <p:cNvPr id="5" name="Содержимое 4"/>
          <p:cNvSpPr>
            <a:spLocks noGrp="1"/>
          </p:cNvSpPr>
          <p:nvPr>
            <p:ph idx="1"/>
          </p:nvPr>
        </p:nvSpPr>
        <p:spPr>
          <a:xfrm>
            <a:off x="684000" y="2281727"/>
            <a:ext cx="7776000" cy="3982273"/>
          </a:xfrm>
        </p:spPr>
        <p:txBody>
          <a:bodyPr/>
          <a:lstStyle/>
          <a:p>
            <a:r>
              <a:rPr lang="ru-RU" dirty="0" smtClean="0"/>
              <a:t>  </a:t>
            </a:r>
          </a:p>
          <a:p>
            <a:r>
              <a:rPr lang="ru-RU" dirty="0" smtClean="0">
                <a:solidFill>
                  <a:schemeClr val="tx1"/>
                </a:solidFill>
              </a:rPr>
              <a:t>Руководство всеми строительными работами и контроль их качества, выполняющимся на основе проверенного проекта, необходимо обязательно осуществлять специализированными лицами исполнителя (генподрядчика)  именуемыми аттестованными Руководителями стройки.</a:t>
            </a:r>
            <a:endParaRPr lang="ro-RO" dirty="0" smtClean="0">
              <a:solidFill>
                <a:schemeClr val="tx1"/>
              </a:solidFill>
            </a:endParaRPr>
          </a:p>
          <a:p>
            <a:r>
              <a:rPr lang="ru-RU" dirty="0" smtClean="0">
                <a:solidFill>
                  <a:schemeClr val="tx1"/>
                </a:solidFill>
              </a:rPr>
              <a:t>Аттестованный руководитель стройки выполняет свои функции</a:t>
            </a:r>
            <a:r>
              <a:rPr lang="ro-RO" dirty="0" smtClean="0">
                <a:solidFill>
                  <a:schemeClr val="tx1"/>
                </a:solidFill>
              </a:rPr>
              <a:t>:</a:t>
            </a:r>
          </a:p>
          <a:p>
            <a:pPr>
              <a:buFontTx/>
              <a:buChar char="-"/>
            </a:pPr>
            <a:r>
              <a:rPr lang="ro-RO" dirty="0" smtClean="0">
                <a:solidFill>
                  <a:schemeClr val="tx1"/>
                </a:solidFill>
              </a:rPr>
              <a:t> </a:t>
            </a:r>
            <a:r>
              <a:rPr lang="ru-RU" dirty="0" smtClean="0">
                <a:solidFill>
                  <a:schemeClr val="tx1"/>
                </a:solidFill>
              </a:rPr>
              <a:t>в подготовительный период строительства</a:t>
            </a:r>
            <a:r>
              <a:rPr lang="ro-RO" dirty="0" smtClean="0">
                <a:solidFill>
                  <a:schemeClr val="tx1"/>
                </a:solidFill>
              </a:rPr>
              <a:t>;</a:t>
            </a:r>
          </a:p>
          <a:p>
            <a:pPr>
              <a:buFontTx/>
              <a:buChar char="-"/>
            </a:pPr>
            <a:r>
              <a:rPr lang="ru-RU" dirty="0" smtClean="0">
                <a:solidFill>
                  <a:schemeClr val="tx1"/>
                </a:solidFill>
              </a:rPr>
              <a:t> в период</a:t>
            </a:r>
            <a:r>
              <a:rPr lang="ro-RO" dirty="0" smtClean="0">
                <a:solidFill>
                  <a:schemeClr val="tx1"/>
                </a:solidFill>
              </a:rPr>
              <a:t> </a:t>
            </a:r>
            <a:r>
              <a:rPr lang="ru-RU" dirty="0" smtClean="0">
                <a:solidFill>
                  <a:schemeClr val="tx1"/>
                </a:solidFill>
              </a:rPr>
              <a:t>производства работ</a:t>
            </a:r>
            <a:r>
              <a:rPr lang="ro-RO" dirty="0" smtClean="0">
                <a:solidFill>
                  <a:schemeClr val="tx1"/>
                </a:solidFill>
              </a:rPr>
              <a:t>;</a:t>
            </a:r>
          </a:p>
          <a:p>
            <a:pPr>
              <a:buFontTx/>
              <a:buChar char="-"/>
            </a:pPr>
            <a:r>
              <a:rPr lang="ro-RO" dirty="0" smtClean="0">
                <a:solidFill>
                  <a:schemeClr val="tx1"/>
                </a:solidFill>
              </a:rPr>
              <a:t> </a:t>
            </a:r>
            <a:r>
              <a:rPr lang="ru-RU" dirty="0" smtClean="0">
                <a:solidFill>
                  <a:schemeClr val="tx1"/>
                </a:solidFill>
              </a:rPr>
              <a:t>в период устранения недоделок, установленных при сдачи работ</a:t>
            </a:r>
            <a:r>
              <a:rPr lang="ro-RO" dirty="0" smtClean="0">
                <a:solidFill>
                  <a:schemeClr val="tx1"/>
                </a:solidFill>
              </a:rPr>
              <a:t>;</a:t>
            </a:r>
          </a:p>
          <a:p>
            <a:pPr>
              <a:buFontTx/>
              <a:buChar char="-"/>
            </a:pPr>
            <a:endParaRPr lang="ro-RO" dirty="0" smtClean="0"/>
          </a:p>
          <a:p>
            <a:pPr>
              <a:buFontTx/>
              <a:buChar char="-"/>
            </a:pPr>
            <a:endParaRPr lang="ru-RU"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25496"/>
            <a:ext cx="7776000" cy="598205"/>
          </a:xfrm>
        </p:spPr>
        <p:txBody>
          <a:bodyPr/>
          <a:lstStyle/>
          <a:p>
            <a:r>
              <a:rPr lang="vi-VN" sz="2000" dirty="0" smtClean="0">
                <a:solidFill>
                  <a:srgbClr val="C00000"/>
                </a:solidFill>
              </a:rPr>
              <a:t>2.</a:t>
            </a:r>
            <a:r>
              <a:rPr lang="ro-RO" sz="2000" dirty="0" smtClean="0">
                <a:solidFill>
                  <a:srgbClr val="C00000"/>
                </a:solidFill>
              </a:rPr>
              <a:t>2. </a:t>
            </a:r>
            <a:r>
              <a:rPr lang="ru-RU" sz="2000" dirty="0" smtClean="0">
                <a:solidFill>
                  <a:srgbClr val="C00000"/>
                </a:solidFill>
              </a:rPr>
              <a:t>Специалисты исполнители: Руководитель стройки и технический надзор</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684000" y="1674976"/>
            <a:ext cx="7921615" cy="4700188"/>
          </a:xfrm>
        </p:spPr>
        <p:txBody>
          <a:bodyPr/>
          <a:lstStyle/>
          <a:p>
            <a:r>
              <a:rPr lang="ru-RU" dirty="0" smtClean="0">
                <a:solidFill>
                  <a:schemeClr val="tx1"/>
                </a:solidFill>
              </a:rPr>
              <a:t>   Выполнение всех видов работ в строительстве осуществляющихся на базе проверенного проштампованного проекта, должны быть проверено в обязательном порядке инвестором, специализированными лицами названными аттестованные ответственные за  Технический надзор в строительстве, а в некоторых случаях специализированными экономическими агентами. Функции</a:t>
            </a:r>
            <a:r>
              <a:rPr lang="ro-RO" dirty="0" smtClean="0">
                <a:solidFill>
                  <a:schemeClr val="tx1"/>
                </a:solidFill>
              </a:rPr>
              <a:t> </a:t>
            </a:r>
            <a:r>
              <a:rPr lang="ru-RU" dirty="0" smtClean="0">
                <a:solidFill>
                  <a:schemeClr val="tx1"/>
                </a:solidFill>
              </a:rPr>
              <a:t>аттестованного ответственного за технический надзор исполняются</a:t>
            </a:r>
            <a:r>
              <a:rPr lang="ro-RO" dirty="0" smtClean="0">
                <a:solidFill>
                  <a:schemeClr val="tx1"/>
                </a:solidFill>
              </a:rPr>
              <a:t>:</a:t>
            </a:r>
          </a:p>
          <a:p>
            <a:pPr>
              <a:buFontTx/>
              <a:buChar char="-"/>
            </a:pPr>
            <a:r>
              <a:rPr lang="ro-RO" dirty="0" smtClean="0">
                <a:solidFill>
                  <a:schemeClr val="tx1"/>
                </a:solidFill>
              </a:rPr>
              <a:t> </a:t>
            </a:r>
            <a:r>
              <a:rPr lang="ru-RU" dirty="0" smtClean="0">
                <a:solidFill>
                  <a:schemeClr val="tx1"/>
                </a:solidFill>
              </a:rPr>
              <a:t>в период до начало выполнения работ</a:t>
            </a:r>
            <a:r>
              <a:rPr lang="ro-RO" dirty="0" smtClean="0">
                <a:solidFill>
                  <a:schemeClr val="tx1"/>
                </a:solidFill>
              </a:rPr>
              <a:t> ;</a:t>
            </a:r>
          </a:p>
          <a:p>
            <a:pPr>
              <a:buFontTx/>
              <a:buChar char="-"/>
            </a:pPr>
            <a:r>
              <a:rPr lang="ru-RU" dirty="0" smtClean="0">
                <a:solidFill>
                  <a:schemeClr val="tx1"/>
                </a:solidFill>
              </a:rPr>
              <a:t> в период</a:t>
            </a:r>
            <a:r>
              <a:rPr lang="ro-RO" dirty="0" smtClean="0">
                <a:solidFill>
                  <a:schemeClr val="tx1"/>
                </a:solidFill>
              </a:rPr>
              <a:t> </a:t>
            </a:r>
            <a:r>
              <a:rPr lang="ru-RU" dirty="0" smtClean="0">
                <a:solidFill>
                  <a:schemeClr val="tx1"/>
                </a:solidFill>
              </a:rPr>
              <a:t>производства работ</a:t>
            </a:r>
            <a:r>
              <a:rPr lang="ro-RO" dirty="0" smtClean="0">
                <a:solidFill>
                  <a:schemeClr val="tx1"/>
                </a:solidFill>
              </a:rPr>
              <a:t> ;</a:t>
            </a:r>
          </a:p>
          <a:p>
            <a:pPr>
              <a:buFontTx/>
              <a:buChar char="-"/>
            </a:pPr>
            <a:r>
              <a:rPr lang="ro-RO" dirty="0" smtClean="0">
                <a:solidFill>
                  <a:schemeClr val="tx1"/>
                </a:solidFill>
              </a:rPr>
              <a:t> </a:t>
            </a:r>
            <a:r>
              <a:rPr lang="ru-RU" dirty="0" smtClean="0">
                <a:solidFill>
                  <a:schemeClr val="tx1"/>
                </a:solidFill>
              </a:rPr>
              <a:t>в период</a:t>
            </a:r>
            <a:r>
              <a:rPr lang="ro-RO" dirty="0" smtClean="0">
                <a:solidFill>
                  <a:schemeClr val="tx1"/>
                </a:solidFill>
              </a:rPr>
              <a:t> </a:t>
            </a:r>
            <a:r>
              <a:rPr lang="ru-RU" dirty="0" smtClean="0">
                <a:solidFill>
                  <a:schemeClr val="tx1"/>
                </a:solidFill>
              </a:rPr>
              <a:t>приемки законченных работ</a:t>
            </a:r>
            <a:r>
              <a:rPr lang="ro-RO" dirty="0" smtClean="0">
                <a:solidFill>
                  <a:schemeClr val="tx1"/>
                </a:solidFill>
              </a:rPr>
              <a:t>;</a:t>
            </a:r>
          </a:p>
          <a:p>
            <a:pPr>
              <a:buFontTx/>
              <a:buChar char="-"/>
            </a:pPr>
            <a:r>
              <a:rPr lang="ro-RO" dirty="0" smtClean="0">
                <a:solidFill>
                  <a:schemeClr val="tx1"/>
                </a:solidFill>
              </a:rPr>
              <a:t> </a:t>
            </a:r>
            <a:r>
              <a:rPr lang="ru-RU" dirty="0" smtClean="0">
                <a:solidFill>
                  <a:schemeClr val="tx1"/>
                </a:solidFill>
              </a:rPr>
              <a:t>в период</a:t>
            </a:r>
            <a:r>
              <a:rPr lang="ro-RO" dirty="0" smtClean="0">
                <a:solidFill>
                  <a:schemeClr val="tx1"/>
                </a:solidFill>
              </a:rPr>
              <a:t> </a:t>
            </a:r>
            <a:r>
              <a:rPr lang="ru-RU" dirty="0" smtClean="0">
                <a:solidFill>
                  <a:schemeClr val="tx1"/>
                </a:solidFill>
              </a:rPr>
              <a:t>устранения недоделок, выявленных приемочной комиссией </a:t>
            </a:r>
            <a:r>
              <a:rPr lang="ro-RO" dirty="0" smtClean="0">
                <a:solidFill>
                  <a:schemeClr val="tx1"/>
                </a:solidFill>
              </a:rPr>
              <a:t>;</a:t>
            </a:r>
          </a:p>
          <a:p>
            <a:pPr>
              <a:buFontTx/>
              <a:buChar char="-"/>
            </a:pPr>
            <a:r>
              <a:rPr lang="ro-RO" dirty="0" smtClean="0">
                <a:solidFill>
                  <a:schemeClr val="tx1"/>
                </a:solidFill>
              </a:rPr>
              <a:t> </a:t>
            </a:r>
            <a:r>
              <a:rPr lang="ru-RU" dirty="0" smtClean="0">
                <a:solidFill>
                  <a:schemeClr val="tx1"/>
                </a:solidFill>
              </a:rPr>
              <a:t>в период</a:t>
            </a:r>
            <a:r>
              <a:rPr lang="ro-RO" dirty="0" smtClean="0">
                <a:solidFill>
                  <a:schemeClr val="tx1"/>
                </a:solidFill>
              </a:rPr>
              <a:t> </a:t>
            </a:r>
            <a:r>
              <a:rPr lang="ru-RU" dirty="0" smtClean="0">
                <a:solidFill>
                  <a:schemeClr val="tx1"/>
                </a:solidFill>
              </a:rPr>
              <a:t> окончательной приемки и в гарантийный срок</a:t>
            </a:r>
            <a:r>
              <a:rPr lang="ro-RO" dirty="0" smtClean="0">
                <a:solidFill>
                  <a:schemeClr val="tx1"/>
                </a:solidFill>
              </a:rPr>
              <a:t> .</a:t>
            </a:r>
          </a:p>
          <a:p>
            <a:endParaRPr lang="ru-RU"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25496"/>
            <a:ext cx="7776000" cy="940038"/>
          </a:xfrm>
        </p:spPr>
        <p:txBody>
          <a:bodyPr/>
          <a:lstStyle/>
          <a:p>
            <a:pPr algn="ctr"/>
            <a:r>
              <a:rPr lang="ro-RO" sz="2000" dirty="0" smtClean="0">
                <a:solidFill>
                  <a:srgbClr val="C00000"/>
                </a:solidFill>
              </a:rPr>
              <a:t>2</a:t>
            </a:r>
            <a:r>
              <a:rPr lang="vi-VN" sz="2000" dirty="0" smtClean="0">
                <a:solidFill>
                  <a:srgbClr val="C00000"/>
                </a:solidFill>
              </a:rPr>
              <a:t>.3.</a:t>
            </a:r>
            <a:r>
              <a:rPr lang="ro-RO" sz="2000" dirty="0" smtClean="0">
                <a:solidFill>
                  <a:srgbClr val="C00000"/>
                </a:solidFill>
              </a:rPr>
              <a:t> </a:t>
            </a:r>
            <a:r>
              <a:rPr lang="ru-RU" sz="2000" dirty="0" smtClean="0">
                <a:solidFill>
                  <a:srgbClr val="C00000"/>
                </a:solidFill>
              </a:rPr>
              <a:t>Обязанности инвестора/заказчика. Передача земли для строительства строительной компаний (генподрядчику). Проверка качества выполненных строительных работ. </a:t>
            </a:r>
            <a:r>
              <a:rPr lang="vi-VN" dirty="0" smtClean="0"/>
              <a:t/>
            </a:r>
            <a:br>
              <a:rPr lang="vi-VN" dirty="0" smtClean="0"/>
            </a:br>
            <a:endParaRPr lang="ru-RU"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Объект 4"/>
          <p:cNvSpPr>
            <a:spLocks noGrp="1"/>
          </p:cNvSpPr>
          <p:nvPr>
            <p:ph idx="1"/>
          </p:nvPr>
        </p:nvSpPr>
        <p:spPr>
          <a:xfrm>
            <a:off x="561315" y="2254313"/>
            <a:ext cx="7898685" cy="1412340"/>
          </a:xfrm>
        </p:spPr>
        <p:txBody>
          <a:bodyPr/>
          <a:lstStyle/>
          <a:p>
            <a:pPr fontAlgn="auto">
              <a:spcAft>
                <a:spcPts val="0"/>
              </a:spcAft>
              <a:tabLst>
                <a:tab pos="82550" algn="l"/>
              </a:tabLst>
              <a:defRPr/>
            </a:pPr>
            <a:r>
              <a:rPr lang="ru-RU" dirty="0" smtClean="0"/>
              <a:t>   Согласно главе III, ст. 22 Закона №. 721 от 02.02.1996 о качестве в строительстве обязанности инвестора заключаются в следующем</a:t>
            </a:r>
            <a:r>
              <a:rPr lang="ro-MD" dirty="0" smtClean="0">
                <a:solidFill>
                  <a:schemeClr val="tx1"/>
                </a:solidFill>
              </a:rPr>
              <a:t>:</a:t>
            </a:r>
          </a:p>
          <a:p>
            <a:r>
              <a:rPr lang="ru-RU" dirty="0" smtClean="0"/>
              <a:t>а) установление  уровня  качества,  который необходимо  достичь  при проектировании и строительстве на основе нормативных документов, а также разработок и проведенных исследований;</a:t>
            </a:r>
          </a:p>
          <a:p>
            <a:r>
              <a:rPr lang="ru-RU" dirty="0" err="1" smtClean="0"/>
              <a:t>b</a:t>
            </a:r>
            <a:r>
              <a:rPr lang="ru-RU" dirty="0" smtClean="0"/>
              <a:t>) получение градостроительного  сертификата,  разрешения  на строительство и заключений, предусмотренных законом;   </a:t>
            </a:r>
          </a:p>
          <a:p>
            <a:r>
              <a:rPr lang="ru-RU" dirty="0" smtClean="0"/>
              <a:t>с)представление проектов для проверки и устранение несоответствий, выявленных в результате проверки;</a:t>
            </a:r>
            <a:br>
              <a:rPr lang="ru-RU" dirty="0" smtClean="0"/>
            </a:br>
            <a:r>
              <a:rPr lang="ru-RU" dirty="0" err="1" smtClean="0"/>
              <a:t>d</a:t>
            </a:r>
            <a:r>
              <a:rPr lang="ru-RU" dirty="0" smtClean="0"/>
              <a:t>) обеспечение проверки правильности производства строительных работ в течение всего периода строительства при посредстве аттестованных ответственных за технический надзор или специализированных хозяйствующих субъектов-консультантов и авторов проектов;</a:t>
            </a:r>
          </a:p>
          <a:p>
            <a:r>
              <a:rPr lang="ru-RU" dirty="0" smtClean="0"/>
              <a:t>    </a:t>
            </a:r>
          </a:p>
          <a:p>
            <a:r>
              <a:rPr lang="ru-RU" dirty="0" smtClean="0"/>
              <a:t>   </a:t>
            </a:r>
          </a:p>
          <a:p>
            <a:r>
              <a:rPr lang="ru-RU" dirty="0" smtClean="0"/>
              <a:t>  </a:t>
            </a:r>
          </a:p>
          <a:p>
            <a:pPr fontAlgn="auto">
              <a:spcAft>
                <a:spcPts val="0"/>
              </a:spcAft>
              <a:tabLst>
                <a:tab pos="82550" algn="l"/>
              </a:tabLst>
              <a:defRPr/>
            </a:pPr>
            <a:endParaRPr lang="ru-RU" dirty="0" smtClean="0">
              <a:solidFill>
                <a:schemeClr val="tx1"/>
              </a:solidFill>
            </a:endParaRPr>
          </a:p>
          <a:p>
            <a:endParaRPr lang="ru-RU" dirty="0">
              <a:solidFill>
                <a:schemeClr val="tx1"/>
              </a:solidFill>
            </a:endParaRPr>
          </a:p>
        </p:txBody>
      </p:sp>
    </p:spTree>
    <p:extLst>
      <p:ext uri="{BB962C8B-B14F-4D97-AF65-F5344CB8AC3E}">
        <p14:creationId xmlns:p14="http://schemas.microsoft.com/office/powerpoint/2010/main" val="72158197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74222"/>
            <a:ext cx="7776000" cy="692208"/>
          </a:xfrm>
        </p:spPr>
        <p:txBody>
          <a:bodyPr/>
          <a:lstStyle/>
          <a:p>
            <a:pPr algn="ctr"/>
            <a:r>
              <a:rPr lang="ro-RO" dirty="0" smtClean="0">
                <a:solidFill>
                  <a:srgbClr val="C00000"/>
                </a:solidFill>
              </a:rPr>
              <a:t> </a:t>
            </a:r>
            <a:r>
              <a:rPr lang="ro-RO" sz="2000" dirty="0" smtClean="0">
                <a:solidFill>
                  <a:srgbClr val="C00000"/>
                </a:solidFill>
              </a:rPr>
              <a:t>2</a:t>
            </a:r>
            <a:r>
              <a:rPr lang="vi-VN" sz="2000" dirty="0" smtClean="0">
                <a:solidFill>
                  <a:srgbClr val="C00000"/>
                </a:solidFill>
              </a:rPr>
              <a:t>.3.</a:t>
            </a:r>
            <a:r>
              <a:rPr lang="ro-RO" sz="2000" dirty="0" smtClean="0">
                <a:solidFill>
                  <a:srgbClr val="C00000"/>
                </a:solidFill>
              </a:rPr>
              <a:t> </a:t>
            </a:r>
            <a:r>
              <a:rPr lang="ru-RU" sz="2000" dirty="0" smtClean="0">
                <a:solidFill>
                  <a:srgbClr val="C00000"/>
                </a:solidFill>
              </a:rPr>
              <a:t>Обязанности инвестора/заказчика.</a:t>
            </a:r>
            <a:r>
              <a:rPr lang="vi-VN" sz="2000" dirty="0" smtClean="0">
                <a:solidFill>
                  <a:srgbClr val="FF0000"/>
                </a:solidFill>
              </a:rPr>
              <a:t> </a:t>
            </a:r>
            <a:endParaRPr lang="ru-RU" sz="2000"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Объект 4"/>
          <p:cNvSpPr>
            <a:spLocks noGrp="1"/>
          </p:cNvSpPr>
          <p:nvPr>
            <p:ph idx="1"/>
          </p:nvPr>
        </p:nvSpPr>
        <p:spPr>
          <a:xfrm>
            <a:off x="679155" y="1883121"/>
            <a:ext cx="8105921" cy="3223033"/>
          </a:xfrm>
        </p:spPr>
        <p:txBody>
          <a:bodyPr/>
          <a:lstStyle/>
          <a:p>
            <a:endParaRPr lang="ru-RU" dirty="0" smtClean="0"/>
          </a:p>
          <a:p>
            <a:r>
              <a:rPr lang="ru-RU" dirty="0" smtClean="0">
                <a:solidFill>
                  <a:schemeClr val="tx1"/>
                </a:solidFill>
              </a:rPr>
              <a:t>е) принятие мер  к устранению несоответствий и дефектов,  допущенных при производстве работ, а также неточностей в проектах;</a:t>
            </a:r>
          </a:p>
          <a:p>
            <a:r>
              <a:rPr lang="ru-RU" dirty="0" smtClean="0">
                <a:solidFill>
                  <a:schemeClr val="tx1"/>
                </a:solidFill>
              </a:rPr>
              <a:t> </a:t>
            </a:r>
            <a:r>
              <a:rPr lang="ru-RU" dirty="0" err="1" smtClean="0">
                <a:solidFill>
                  <a:schemeClr val="tx1"/>
                </a:solidFill>
              </a:rPr>
              <a:t>f</a:t>
            </a:r>
            <a:r>
              <a:rPr lang="ru-RU" dirty="0" smtClean="0">
                <a:solidFill>
                  <a:schemeClr val="tx1"/>
                </a:solidFill>
              </a:rPr>
              <a:t>) обеспечение приемки строительных работ по их окончании и (или) по истечении гарантийного периода;</a:t>
            </a:r>
          </a:p>
          <a:p>
            <a:r>
              <a:rPr lang="ru-RU" dirty="0" err="1" smtClean="0">
                <a:solidFill>
                  <a:schemeClr val="tx1"/>
                </a:solidFill>
              </a:rPr>
              <a:t>g</a:t>
            </a:r>
            <a:r>
              <a:rPr lang="ru-RU" dirty="0" smtClean="0">
                <a:solidFill>
                  <a:schemeClr val="tx1"/>
                </a:solidFill>
              </a:rPr>
              <a:t>) оформление  технического  паспорта  сооружения  и  передача  его собственнику;</a:t>
            </a:r>
          </a:p>
          <a:p>
            <a:r>
              <a:rPr lang="ru-RU" dirty="0" err="1" smtClean="0">
                <a:solidFill>
                  <a:schemeClr val="tx1"/>
                </a:solidFill>
              </a:rPr>
              <a:t>h</a:t>
            </a:r>
            <a:r>
              <a:rPr lang="ru-RU" dirty="0" smtClean="0">
                <a:solidFill>
                  <a:schemeClr val="tx1"/>
                </a:solidFill>
              </a:rPr>
              <a:t>) обеспечение  экспертизы  сооружений  техническими экспертами в строительстве  в  случаях,  когда  осуществляются  работы,  предусмотренные частью (2) статьи 19.</a:t>
            </a:r>
          </a:p>
          <a:p>
            <a:r>
              <a:rPr lang="ru-RU" dirty="0" smtClean="0">
                <a:solidFill>
                  <a:schemeClr val="tx1"/>
                </a:solidFill>
              </a:rPr>
              <a:t>   В случае передачи  инвестором своих  полномочий  другому хозяйствующему субъекту  на него распространяются положения  настоящего закона.</a:t>
            </a:r>
          </a:p>
          <a:p>
            <a:pPr fontAlgn="auto">
              <a:spcAft>
                <a:spcPts val="0"/>
              </a:spcAft>
              <a:defRPr/>
            </a:pPr>
            <a:endParaRPr lang="ru-RU" dirty="0" smtClean="0">
              <a:solidFill>
                <a:schemeClr val="tx1"/>
              </a:solidFill>
            </a:endParaRPr>
          </a:p>
          <a:p>
            <a:pPr fontAlgn="auto">
              <a:spcAft>
                <a:spcPts val="0"/>
              </a:spcAft>
              <a:defRPr/>
            </a:pPr>
            <a:endParaRPr lang="ro-RO" dirty="0" smtClean="0">
              <a:solidFill>
                <a:schemeClr val="tx1"/>
              </a:solidFill>
            </a:endParaRPr>
          </a:p>
          <a:p>
            <a:pPr fontAlgn="auto">
              <a:spcAft>
                <a:spcPts val="0"/>
              </a:spcAft>
              <a:defRPr/>
            </a:pPr>
            <a:endParaRPr lang="ro-RO" dirty="0" smtClean="0">
              <a:solidFill>
                <a:schemeClr val="tx1"/>
              </a:solidFill>
            </a:endParaRPr>
          </a:p>
          <a:p>
            <a:pPr fontAlgn="auto">
              <a:spcAft>
                <a:spcPts val="0"/>
              </a:spcAft>
              <a:defRPr/>
            </a:pPr>
            <a:endParaRPr lang="ro-RO" dirty="0" smtClean="0">
              <a:solidFill>
                <a:schemeClr val="tx1"/>
              </a:solidFill>
            </a:endParaRPr>
          </a:p>
        </p:txBody>
      </p:sp>
    </p:spTree>
    <p:extLst>
      <p:ext uri="{BB962C8B-B14F-4D97-AF65-F5344CB8AC3E}">
        <p14:creationId xmlns:p14="http://schemas.microsoft.com/office/powerpoint/2010/main" val="2276162735"/>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99858"/>
            <a:ext cx="7776000" cy="658026"/>
          </a:xfrm>
        </p:spPr>
        <p:txBody>
          <a:bodyPr/>
          <a:lstStyle/>
          <a:p>
            <a:r>
              <a:rPr lang="ro-RO" sz="2000" dirty="0" smtClean="0">
                <a:solidFill>
                  <a:srgbClr val="C00000"/>
                </a:solidFill>
              </a:rPr>
              <a:t>2</a:t>
            </a:r>
            <a:r>
              <a:rPr lang="vi-VN" sz="2000" dirty="0" smtClean="0">
                <a:solidFill>
                  <a:srgbClr val="C00000"/>
                </a:solidFill>
              </a:rPr>
              <a:t>.3.</a:t>
            </a:r>
            <a:r>
              <a:rPr lang="ru-RU" sz="2000" dirty="0" smtClean="0">
                <a:solidFill>
                  <a:srgbClr val="C00000"/>
                </a:solidFill>
              </a:rPr>
              <a:t> Передача земли для строительства строительной компаний (генподрядчику).</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418745" y="1615155"/>
            <a:ext cx="8426152" cy="4648845"/>
          </a:xfrm>
        </p:spPr>
        <p:txBody>
          <a:bodyPr/>
          <a:lstStyle/>
          <a:p>
            <a:pPr fontAlgn="auto">
              <a:spcAft>
                <a:spcPts val="0"/>
              </a:spcAft>
              <a:defRPr/>
            </a:pPr>
            <a:r>
              <a:rPr lang="ru-RU" dirty="0" smtClean="0">
                <a:solidFill>
                  <a:schemeClr val="tx1"/>
                </a:solidFill>
              </a:rPr>
              <a:t>   Передача земли передается  согласно Постановления Правительства </a:t>
            </a:r>
            <a:r>
              <a:rPr lang="ro-RO" dirty="0" smtClean="0">
                <a:solidFill>
                  <a:schemeClr val="tx1"/>
                </a:solidFill>
              </a:rPr>
              <a:t>N</a:t>
            </a:r>
            <a:r>
              <a:rPr lang="ru-RU" dirty="0" smtClean="0">
                <a:solidFill>
                  <a:schemeClr val="tx1"/>
                </a:solidFill>
              </a:rPr>
              <a:t>r.1170 от 25.06.2016 об утверждении Положения о  порядке передачи, изменения назначения и обмена земель</a:t>
            </a:r>
            <a:r>
              <a:rPr lang="ru-RU" b="1" dirty="0" smtClean="0">
                <a:solidFill>
                  <a:schemeClr val="tx1"/>
                </a:solidFill>
              </a:rPr>
              <a:t> </a:t>
            </a:r>
            <a:r>
              <a:rPr lang="ru-RU" dirty="0" smtClean="0">
                <a:solidFill>
                  <a:schemeClr val="tx1"/>
                </a:solidFill>
              </a:rPr>
              <a:t> и Земельного кодекс  </a:t>
            </a:r>
            <a:r>
              <a:rPr lang="ro-RO" dirty="0" smtClean="0">
                <a:solidFill>
                  <a:schemeClr val="tx1"/>
                </a:solidFill>
              </a:rPr>
              <a:t>Nr. </a:t>
            </a:r>
            <a:r>
              <a:rPr lang="ru-RU" dirty="0" smtClean="0">
                <a:solidFill>
                  <a:schemeClr val="tx1"/>
                </a:solidFill>
              </a:rPr>
              <a:t>828 от 25.12.1991.</a:t>
            </a:r>
          </a:p>
          <a:p>
            <a:pPr fontAlgn="auto">
              <a:spcAft>
                <a:spcPts val="0"/>
              </a:spcAft>
              <a:defRPr/>
            </a:pPr>
            <a:r>
              <a:rPr lang="ru-RU" dirty="0" smtClean="0">
                <a:solidFill>
                  <a:schemeClr val="tx1"/>
                </a:solidFill>
              </a:rPr>
              <a:t>   Передача сельскохозяйственных земель из публичной собственности административно-территориальной единицы в публичную собственность государства осуществляется по предложению Правительства посредством решения правомочного органа местного публичного управления.</a:t>
            </a:r>
            <a:br>
              <a:rPr lang="ru-RU" dirty="0" smtClean="0">
                <a:solidFill>
                  <a:schemeClr val="tx1"/>
                </a:solidFill>
              </a:rPr>
            </a:br>
            <a:r>
              <a:rPr lang="ru-RU" dirty="0" smtClean="0">
                <a:solidFill>
                  <a:schemeClr val="tx1"/>
                </a:solidFill>
              </a:rPr>
              <a:t>   Заинтересованный центральный публичный орган с предварительного согласия исполнительного органа местного совета, на основании дела о передаче земель представляет Правительству проект постановления о предложении относительно передачи земель из публичной собственности административно-территориальной единицы в публичную собственность государства, в управление заинтересованного публичного органа.  </a:t>
            </a:r>
          </a:p>
          <a:p>
            <a:pPr fontAlgn="auto">
              <a:spcAft>
                <a:spcPts val="0"/>
              </a:spcAft>
              <a:defRPr/>
            </a:pPr>
            <a:r>
              <a:rPr lang="ru-RU" dirty="0" smtClean="0">
                <a:solidFill>
                  <a:schemeClr val="tx1"/>
                </a:solidFill>
              </a:rPr>
              <a:t>   Для передачи, изменения назначения и обмена земель публичной собственности оформляется соответствующее дело с пакетом документов, указанных в приложении № 1 к настоящему Положению.</a:t>
            </a:r>
            <a:endParaRPr lang="ru-RU" dirty="0">
              <a:solidFill>
                <a:schemeClr val="tx1"/>
              </a:solidFill>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794759"/>
            <a:ext cx="7776000" cy="606751"/>
          </a:xfrm>
        </p:spPr>
        <p:txBody>
          <a:bodyPr/>
          <a:lstStyle/>
          <a:p>
            <a:r>
              <a:rPr lang="en-US" sz="2000" dirty="0" smtClean="0">
                <a:solidFill>
                  <a:srgbClr val="C00000"/>
                </a:solidFill>
              </a:rPr>
              <a:t> </a:t>
            </a:r>
            <a:r>
              <a:rPr lang="ro-RO" sz="2000" dirty="0" smtClean="0">
                <a:solidFill>
                  <a:srgbClr val="C00000"/>
                </a:solidFill>
              </a:rPr>
              <a:t>2.3. </a:t>
            </a:r>
            <a:r>
              <a:rPr lang="ru-RU" sz="2000" dirty="0" smtClean="0">
                <a:solidFill>
                  <a:srgbClr val="C00000"/>
                </a:solidFill>
              </a:rPr>
              <a:t>Передача земли для строительства строительной компаний (генподрядчику).</a:t>
            </a:r>
            <a:endParaRPr lang="ru-RU" sz="2000" dirty="0"/>
          </a:p>
        </p:txBody>
      </p:sp>
      <p:sp>
        <p:nvSpPr>
          <p:cNvPr id="3" name="Нижний колонтитул 2"/>
          <p:cNvSpPr>
            <a:spLocks noGrp="1"/>
          </p:cNvSpPr>
          <p:nvPr>
            <p:ph type="ftr" sz="quarter" idx="10"/>
          </p:nvPr>
        </p:nvSpPr>
        <p:spPr>
          <a:xfrm>
            <a:off x="2862776" y="6581001"/>
            <a:ext cx="3418449" cy="553998"/>
          </a:xfrm>
        </p:spPr>
        <p:txBody>
          <a:bodyPr/>
          <a:lstStyle/>
          <a:p>
            <a:r>
              <a:rPr lang="ru-RU" dirty="0">
                <a:solidFill>
                  <a:srgbClr val="002060"/>
                </a:solidFill>
              </a:rPr>
              <a:t>Михаил </a:t>
            </a:r>
            <a:r>
              <a:rPr lang="ru-RU" dirty="0" err="1">
                <a:solidFill>
                  <a:srgbClr val="002060"/>
                </a:solidFill>
              </a:rPr>
              <a:t>Мазурян</a:t>
            </a:r>
            <a:endParaRPr lang="en-BZ" dirty="0"/>
          </a:p>
          <a:p>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282011" y="1427148"/>
            <a:ext cx="8673982" cy="5144567"/>
          </a:xfrm>
        </p:spPr>
        <p:txBody>
          <a:bodyPr/>
          <a:lstStyle/>
          <a:p>
            <a:pPr fontAlgn="auto">
              <a:spcAft>
                <a:spcPts val="0"/>
              </a:spcAft>
              <a:defRPr/>
            </a:pPr>
            <a:r>
              <a:rPr lang="ru-RU" dirty="0" smtClean="0">
                <a:solidFill>
                  <a:schemeClr val="tx1"/>
                </a:solidFill>
              </a:rPr>
              <a:t>Оформление дел выполняется, по необходимости (исполнителем дела):</a:t>
            </a:r>
            <a:br>
              <a:rPr lang="ru-RU" dirty="0" smtClean="0">
                <a:solidFill>
                  <a:schemeClr val="tx1"/>
                </a:solidFill>
              </a:rPr>
            </a:br>
            <a:r>
              <a:rPr lang="ru-RU" dirty="0" smtClean="0">
                <a:solidFill>
                  <a:schemeClr val="tx1"/>
                </a:solidFill>
              </a:rPr>
              <a:t> 1. государственным предприятием «Проектный институт по землеустройству» (на основе договора с заинтересованными лицами) для земель публичной собственности государства;</a:t>
            </a:r>
            <a:br>
              <a:rPr lang="ru-RU" dirty="0" smtClean="0">
                <a:solidFill>
                  <a:schemeClr val="tx1"/>
                </a:solidFill>
              </a:rPr>
            </a:br>
            <a:r>
              <a:rPr lang="ru-RU" dirty="0" smtClean="0">
                <a:solidFill>
                  <a:schemeClr val="tx1"/>
                </a:solidFill>
              </a:rPr>
              <a:t> 2. государственными предприятиями или уполномоченными службами органов местного публичного управления, в том числе на основе договора с заинтересованными лицами, для земель публичной собственности административно-территориальных единиц;</a:t>
            </a:r>
            <a:br>
              <a:rPr lang="ru-RU" dirty="0" smtClean="0">
                <a:solidFill>
                  <a:schemeClr val="tx1"/>
                </a:solidFill>
              </a:rPr>
            </a:br>
            <a:r>
              <a:rPr lang="ru-RU" dirty="0" smtClean="0">
                <a:solidFill>
                  <a:schemeClr val="tx1"/>
                </a:solidFill>
              </a:rPr>
              <a:t> 3. собственниками земли, только в случае представления документов, предусмотренных в подпункте 2) пункта 27 настоящего Положения, местным органам для утверждения решения об изменении назначения сельскохозяйственных земель, для изменения назначения земель частной собственности.</a:t>
            </a:r>
            <a:br>
              <a:rPr lang="ru-RU" dirty="0" smtClean="0">
                <a:solidFill>
                  <a:schemeClr val="tx1"/>
                </a:solidFill>
              </a:rPr>
            </a:br>
            <a:r>
              <a:rPr lang="ru-RU" dirty="0" smtClean="0">
                <a:solidFill>
                  <a:schemeClr val="tx1"/>
                </a:solidFill>
              </a:rPr>
              <a:t> 4. Согласование оформленных дел с органами центрального и местного публичного управления осуществляется заинтересованным лицом или лицом, указанным в договоре.</a:t>
            </a:r>
            <a:br>
              <a:rPr lang="ru-RU" dirty="0" smtClean="0">
                <a:solidFill>
                  <a:schemeClr val="tx1"/>
                </a:solidFill>
              </a:rPr>
            </a:br>
            <a:r>
              <a:rPr lang="ru-RU" dirty="0" smtClean="0">
                <a:solidFill>
                  <a:schemeClr val="tx1"/>
                </a:solidFill>
              </a:rPr>
              <a:t> 5. Уполномоченные органы рассматривают и утверждают дело в срок не более 10 рабочих дней. В случае непредставления заключения в установленный срок, оно будет считаться положительным.</a:t>
            </a:r>
            <a:endParaRPr lang="ro-RO" dirty="0" smtClean="0">
              <a:solidFill>
                <a:schemeClr val="tx1"/>
              </a:solidFill>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16950"/>
            <a:ext cx="7776000" cy="598205"/>
          </a:xfrm>
        </p:spPr>
        <p:txBody>
          <a:bodyPr/>
          <a:lstStyle/>
          <a:p>
            <a:r>
              <a:rPr lang="ro-RO" sz="2000" dirty="0" smtClean="0">
                <a:solidFill>
                  <a:srgbClr val="C00000"/>
                </a:solidFill>
              </a:rPr>
              <a:t>2.3.</a:t>
            </a:r>
            <a:r>
              <a:rPr lang="ru-RU" sz="2000" dirty="0" smtClean="0">
                <a:solidFill>
                  <a:srgbClr val="C00000"/>
                </a:solidFill>
              </a:rPr>
              <a:t> Передача земли для строительства строительной компаний (генподрядчику).</a:t>
            </a:r>
            <a:r>
              <a:rPr lang="ro-RO" sz="2000" dirty="0" smtClean="0">
                <a:solidFill>
                  <a:srgbClr val="C00000"/>
                </a:solidFill>
              </a:rPr>
              <a:t> </a:t>
            </a:r>
            <a:endParaRPr lang="ru-RU" sz="2000" dirty="0"/>
          </a:p>
        </p:txBody>
      </p:sp>
      <p:sp>
        <p:nvSpPr>
          <p:cNvPr id="3" name="Нижний колонтитул 2"/>
          <p:cNvSpPr>
            <a:spLocks noGrp="1"/>
          </p:cNvSpPr>
          <p:nvPr>
            <p:ph type="ftr" sz="quarter" idx="10"/>
          </p:nvPr>
        </p:nvSpPr>
        <p:spPr>
          <a:xfrm>
            <a:off x="2862776" y="6511895"/>
            <a:ext cx="3418449" cy="553998"/>
          </a:xfrm>
        </p:spPr>
        <p:txBody>
          <a:bodyPr/>
          <a:lstStyle/>
          <a:p>
            <a:r>
              <a:rPr lang="ru-RU" dirty="0">
                <a:solidFill>
                  <a:srgbClr val="002060"/>
                </a:solidFill>
              </a:rPr>
              <a:t>Михаил </a:t>
            </a:r>
            <a:r>
              <a:rPr lang="ru-RU" dirty="0" err="1">
                <a:solidFill>
                  <a:srgbClr val="002060"/>
                </a:solidFill>
              </a:rPr>
              <a:t>Мазурян</a:t>
            </a:r>
            <a:endParaRPr lang="en-BZ" dirty="0"/>
          </a:p>
          <a:p>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495655" y="1711105"/>
            <a:ext cx="8144143" cy="4766608"/>
          </a:xfrm>
        </p:spPr>
        <p:txBody>
          <a:bodyPr/>
          <a:lstStyle/>
          <a:p>
            <a:r>
              <a:rPr lang="ru-RU" dirty="0" smtClean="0">
                <a:solidFill>
                  <a:schemeClr val="tx1"/>
                </a:solidFill>
              </a:rPr>
              <a:t>Для строительства промышленных, жилищно-коммунальных объектов, железных и автодорог, линий электропередачи и линий электронной связи, магистральных трубопроводов, а также для объектов сельскохозяйственного (лесохозяйственного) назначения предоставляются в первую очередь земли, не используемые для выращивания сельскохозяйственной (лесохозяйственной) продукции, а также земли с низким бонитетом, которые имеют оценочный балл для естественного плодородия менее 40 и не покрытые лесом.</a:t>
            </a:r>
            <a:br>
              <a:rPr lang="ru-RU" dirty="0" smtClean="0">
                <a:solidFill>
                  <a:schemeClr val="tx1"/>
                </a:solidFill>
              </a:rPr>
            </a:br>
            <a:r>
              <a:rPr lang="ru-RU" dirty="0" smtClean="0">
                <a:solidFill>
                  <a:schemeClr val="tx1"/>
                </a:solidFill>
              </a:rPr>
              <a:t>    Строительство линий электропередачи напряжением ниже 35 кВ и линий электронной связи осуществляется, как правило, вдоль дорог, по территории земель, не используемых в сельском хозяйстве или используемых в качестве пастбищ на основании документации по градостроительству и обустройству территории, без изъятия земельных участков у обладателей земель. </a:t>
            </a:r>
          </a:p>
          <a:p>
            <a:r>
              <a:rPr lang="ru-RU" dirty="0" smtClean="0">
                <a:solidFill>
                  <a:schemeClr val="tx1"/>
                </a:solidFill>
              </a:rPr>
              <a:t>Обязанности инвестора - передача в натуре земельного участка генподрядчику  предназначенный для строительства объекта, в том числе и Схему расположения земельного участка.</a:t>
            </a:r>
            <a:endParaRPr lang="ro-RO" dirty="0" smtClean="0">
              <a:solidFill>
                <a:schemeClr val="tx1"/>
              </a:solidFill>
            </a:endParaRPr>
          </a:p>
          <a:p>
            <a:endParaRPr lang="ru-RU" dirty="0" smtClean="0">
              <a:solidFill>
                <a:schemeClr val="tx1"/>
              </a:solidFill>
            </a:endParaRPr>
          </a:p>
          <a:p>
            <a:endParaRPr lang="ru-RU"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96412"/>
            <a:ext cx="7776000" cy="393106"/>
          </a:xfrm>
        </p:spPr>
        <p:txBody>
          <a:bodyPr/>
          <a:lstStyle/>
          <a:p>
            <a:pPr algn="ctr"/>
            <a:r>
              <a:rPr lang="ro-RO" sz="2000" b="1" dirty="0" smtClean="0">
                <a:solidFill>
                  <a:srgbClr val="C00000"/>
                </a:solidFill>
              </a:rPr>
              <a:t>2.3. </a:t>
            </a:r>
            <a:r>
              <a:rPr lang="ru-RU" sz="2000" dirty="0" smtClean="0">
                <a:solidFill>
                  <a:srgbClr val="C00000"/>
                </a:solidFill>
              </a:rPr>
              <a:t>Проверка качества выполненных строительных работ.  </a:t>
            </a:r>
            <a:r>
              <a:rPr lang="vi-VN" sz="2000" dirty="0" smtClean="0">
                <a:solidFill>
                  <a:schemeClr val="tx1"/>
                </a:solidFill>
              </a:rPr>
              <a:t/>
            </a:r>
            <a:br>
              <a:rPr lang="vi-VN" sz="2000" dirty="0" smtClean="0">
                <a:solidFill>
                  <a:schemeClr val="tx1"/>
                </a:solidFill>
              </a:rPr>
            </a:br>
            <a:r>
              <a:rPr lang="vi-VN" sz="2000" b="1" dirty="0" smtClean="0">
                <a:solidFill>
                  <a:srgbClr val="C00000"/>
                </a:solidFill>
              </a:rPr>
              <a:t> </a:t>
            </a:r>
            <a:endParaRPr lang="ru-RU" sz="2000" b="1" dirty="0">
              <a:solidFill>
                <a:srgbClr val="C00000"/>
              </a:solidFill>
            </a:endParaRPr>
          </a:p>
        </p:txBody>
      </p:sp>
      <p:sp>
        <p:nvSpPr>
          <p:cNvPr id="3" name="Нижний колонтитул 2"/>
          <p:cNvSpPr>
            <a:spLocks noGrp="1"/>
          </p:cNvSpPr>
          <p:nvPr>
            <p:ph type="ftr" sz="quarter" idx="10"/>
          </p:nvPr>
        </p:nvSpPr>
        <p:spPr>
          <a:xfrm>
            <a:off x="2862776" y="6581001"/>
            <a:ext cx="3418449" cy="553998"/>
          </a:xfrm>
        </p:spPr>
        <p:txBody>
          <a:bodyPr/>
          <a:lstStyle/>
          <a:p>
            <a:r>
              <a:rPr lang="ru-RU" dirty="0">
                <a:solidFill>
                  <a:srgbClr val="002060"/>
                </a:solidFill>
              </a:rPr>
              <a:t>Михаил </a:t>
            </a:r>
            <a:r>
              <a:rPr lang="ru-RU" dirty="0" err="1">
                <a:solidFill>
                  <a:srgbClr val="002060"/>
                </a:solidFill>
              </a:rPr>
              <a:t>Мазурян</a:t>
            </a:r>
            <a:endParaRPr lang="en-BZ" dirty="0"/>
          </a:p>
          <a:p>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Объект 4"/>
          <p:cNvSpPr>
            <a:spLocks noGrp="1"/>
          </p:cNvSpPr>
          <p:nvPr>
            <p:ph idx="1"/>
          </p:nvPr>
        </p:nvSpPr>
        <p:spPr>
          <a:xfrm>
            <a:off x="823864" y="1589518"/>
            <a:ext cx="7636135" cy="4854011"/>
          </a:xfrm>
        </p:spPr>
        <p:txBody>
          <a:bodyPr/>
          <a:lstStyle/>
          <a:p>
            <a:pPr algn="just" fontAlgn="auto">
              <a:spcAft>
                <a:spcPts val="0"/>
              </a:spcAft>
              <a:defRPr/>
            </a:pPr>
            <a:r>
              <a:rPr lang="ru-RU" dirty="0" smtClean="0">
                <a:solidFill>
                  <a:schemeClr val="tx1"/>
                </a:solidFill>
              </a:rPr>
              <a:t> Согласно ст.6 Закона №.721 от 02.02.1996 о качестве в строительстве, </a:t>
            </a:r>
          </a:p>
          <a:p>
            <a:r>
              <a:rPr lang="ru-RU" dirty="0" smtClean="0">
                <a:solidFill>
                  <a:schemeClr val="tx1"/>
                </a:solidFill>
              </a:rPr>
              <a:t>Для   обеспечения   соответствующего  качества сооружений обязательны  реализация и сохранение на протяжении всего срока их службы следующих основных требований:</a:t>
            </a:r>
          </a:p>
          <a:p>
            <a:r>
              <a:rPr lang="ru-RU" dirty="0" smtClean="0">
                <a:solidFill>
                  <a:schemeClr val="tx1"/>
                </a:solidFill>
              </a:rPr>
              <a:t>    А - прочности и устойчивости;</a:t>
            </a:r>
          </a:p>
          <a:p>
            <a:r>
              <a:rPr lang="ru-RU" dirty="0" smtClean="0">
                <a:solidFill>
                  <a:schemeClr val="tx1"/>
                </a:solidFill>
              </a:rPr>
              <a:t>    В - безопасности при эксплуатации;</a:t>
            </a:r>
          </a:p>
          <a:p>
            <a:r>
              <a:rPr lang="ru-RU" dirty="0" smtClean="0">
                <a:solidFill>
                  <a:schemeClr val="tx1"/>
                </a:solidFill>
              </a:rPr>
              <a:t>    С - пожарной безопасности;</a:t>
            </a:r>
          </a:p>
          <a:p>
            <a:r>
              <a:rPr lang="ru-RU" dirty="0" smtClean="0">
                <a:solidFill>
                  <a:schemeClr val="tx1"/>
                </a:solidFill>
              </a:rPr>
              <a:t>    D - гигиены, безопасности  для  здоровья  людей,  восстановления  и охраны окружающей среды;</a:t>
            </a:r>
          </a:p>
          <a:p>
            <a:r>
              <a:rPr lang="ru-RU" dirty="0" smtClean="0">
                <a:solidFill>
                  <a:schemeClr val="tx1"/>
                </a:solidFill>
              </a:rPr>
              <a:t>    Е - тепло-, гидроизоляции и энергосбережения;</a:t>
            </a:r>
          </a:p>
          <a:p>
            <a:r>
              <a:rPr lang="ru-RU" dirty="0" smtClean="0">
                <a:solidFill>
                  <a:schemeClr val="tx1"/>
                </a:solidFill>
              </a:rPr>
              <a:t>    F - защиты от шума.</a:t>
            </a:r>
          </a:p>
          <a:p>
            <a:pPr algn="just" fontAlgn="auto">
              <a:spcAft>
                <a:spcPts val="0"/>
              </a:spcAft>
              <a:defRPr/>
            </a:pPr>
            <a:endParaRPr lang="ro-MD" dirty="0" smtClean="0">
              <a:solidFill>
                <a:schemeClr val="tx1"/>
              </a:solidFill>
            </a:endParaRPr>
          </a:p>
          <a:p>
            <a:endParaRPr lang="ro-RO" dirty="0" smtClean="0"/>
          </a:p>
        </p:txBody>
      </p:sp>
    </p:spTree>
    <p:extLst>
      <p:ext uri="{BB962C8B-B14F-4D97-AF65-F5344CB8AC3E}">
        <p14:creationId xmlns:p14="http://schemas.microsoft.com/office/powerpoint/2010/main" val="2156431087"/>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48316"/>
            <a:ext cx="7776000" cy="774488"/>
          </a:xfrm>
        </p:spPr>
        <p:txBody>
          <a:bodyPr/>
          <a:lstStyle/>
          <a:p>
            <a:pPr algn="ctr"/>
            <a:r>
              <a:rPr lang="ru-RU" dirty="0" smtClean="0">
                <a:solidFill>
                  <a:srgbClr val="C00000"/>
                </a:solidFill>
              </a:rPr>
              <a:t>Содержание сессии: </a:t>
            </a:r>
            <a:r>
              <a:rPr lang="vi-VN" dirty="0"/>
              <a:t/>
            </a:r>
            <a:br>
              <a:rPr lang="vi-VN" dirty="0"/>
            </a:br>
            <a:r>
              <a:rPr lang="vi-VN" dirty="0"/>
              <a:t/>
            </a:r>
            <a:br>
              <a:rPr lang="vi-VN" dirty="0"/>
            </a:br>
            <a:endParaRPr lang="ru-RU" dirty="0"/>
          </a:p>
        </p:txBody>
      </p:sp>
      <p:sp>
        <p:nvSpPr>
          <p:cNvPr id="3" name="Нижний колонтитул 2"/>
          <p:cNvSpPr>
            <a:spLocks noGrp="1"/>
          </p:cNvSpPr>
          <p:nvPr>
            <p:ph type="ftr" sz="quarter" idx="10"/>
          </p:nvPr>
        </p:nvSpPr>
        <p:spPr>
          <a:xfrm>
            <a:off x="2862776" y="6581001"/>
            <a:ext cx="3418449" cy="246221"/>
          </a:xfrm>
        </p:spPr>
        <p:txBody>
          <a:bodyPr/>
          <a:lstStyle/>
          <a:p>
            <a:r>
              <a:rPr lang="ro-RO" dirty="0" smtClean="0">
                <a:solidFill>
                  <a:srgbClr val="002060"/>
                </a:solidFill>
              </a:rPr>
              <a:t>Vladimir </a:t>
            </a:r>
            <a:r>
              <a:rPr lang="ro-RO" dirty="0" err="1" smtClean="0">
                <a:solidFill>
                  <a:srgbClr val="002060"/>
                </a:solidFill>
              </a:rPr>
              <a:t>Carbune</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Объект 4"/>
          <p:cNvSpPr>
            <a:spLocks noGrp="1"/>
          </p:cNvSpPr>
          <p:nvPr>
            <p:ph idx="1"/>
          </p:nvPr>
        </p:nvSpPr>
        <p:spPr>
          <a:xfrm>
            <a:off x="684000" y="2303929"/>
            <a:ext cx="7776000" cy="3960071"/>
          </a:xfrm>
        </p:spPr>
        <p:txBody>
          <a:bodyPr/>
          <a:lstStyle/>
          <a:p>
            <a:pPr algn="just"/>
            <a:r>
              <a:rPr lang="ro-RO" sz="2000" dirty="0" smtClean="0">
                <a:solidFill>
                  <a:schemeClr val="tx1"/>
                </a:solidFill>
              </a:rPr>
              <a:t>2</a:t>
            </a:r>
            <a:r>
              <a:rPr lang="vi-VN" sz="2000" dirty="0" smtClean="0">
                <a:solidFill>
                  <a:schemeClr val="tx1"/>
                </a:solidFill>
              </a:rPr>
              <a:t>.1.</a:t>
            </a:r>
            <a:r>
              <a:rPr lang="ru-RU" sz="2000" dirty="0" smtClean="0">
                <a:solidFill>
                  <a:schemeClr val="tx1"/>
                </a:solidFill>
              </a:rPr>
              <a:t> Получение разрешения на строительство. Объявление о начале строительства</a:t>
            </a:r>
            <a:r>
              <a:rPr lang="ro-RO" sz="2000" dirty="0" smtClean="0">
                <a:solidFill>
                  <a:schemeClr val="tx1"/>
                </a:solidFill>
              </a:rPr>
              <a:t>;</a:t>
            </a:r>
            <a:endParaRPr lang="vi-VN" sz="2000" dirty="0">
              <a:solidFill>
                <a:schemeClr val="tx1"/>
              </a:solidFill>
            </a:endParaRPr>
          </a:p>
          <a:p>
            <a:pPr algn="just"/>
            <a:r>
              <a:rPr lang="vi-VN" sz="2000" dirty="0" smtClean="0">
                <a:solidFill>
                  <a:schemeClr val="tx1"/>
                </a:solidFill>
              </a:rPr>
              <a:t>2.</a:t>
            </a:r>
            <a:r>
              <a:rPr lang="ro-RO" sz="2000" dirty="0" smtClean="0">
                <a:solidFill>
                  <a:schemeClr val="tx1"/>
                </a:solidFill>
              </a:rPr>
              <a:t>2.</a:t>
            </a:r>
            <a:r>
              <a:rPr lang="ru-RU" sz="2000" dirty="0" smtClean="0">
                <a:solidFill>
                  <a:schemeClr val="tx1"/>
                </a:solidFill>
              </a:rPr>
              <a:t> Заключение договора с Строительной компании</a:t>
            </a:r>
            <a:r>
              <a:rPr lang="ru-RU" sz="2000" dirty="0" smtClean="0">
                <a:solidFill>
                  <a:srgbClr val="C00000"/>
                </a:solidFill>
              </a:rPr>
              <a:t> </a:t>
            </a:r>
            <a:r>
              <a:rPr lang="ru-RU" sz="2000" dirty="0" smtClean="0">
                <a:solidFill>
                  <a:schemeClr val="tx1"/>
                </a:solidFill>
              </a:rPr>
              <a:t>(генеральным подрядчиком). Специалисты исполнители: Руководитель стройки и технический надзор;</a:t>
            </a:r>
            <a:endParaRPr lang="vi-VN" sz="2000" dirty="0">
              <a:solidFill>
                <a:schemeClr val="tx1"/>
              </a:solidFill>
            </a:endParaRPr>
          </a:p>
          <a:p>
            <a:pPr algn="just"/>
            <a:r>
              <a:rPr lang="ro-RO" sz="2000" dirty="0" smtClean="0">
                <a:solidFill>
                  <a:schemeClr val="tx1"/>
                </a:solidFill>
              </a:rPr>
              <a:t>2</a:t>
            </a:r>
            <a:r>
              <a:rPr lang="vi-VN" sz="2000" dirty="0" smtClean="0">
                <a:solidFill>
                  <a:schemeClr val="tx1"/>
                </a:solidFill>
              </a:rPr>
              <a:t>.3.</a:t>
            </a:r>
            <a:r>
              <a:rPr lang="ru-RU" sz="2000" dirty="0" smtClean="0">
                <a:solidFill>
                  <a:schemeClr val="tx1"/>
                </a:solidFill>
              </a:rPr>
              <a:t> Обязанности инвестора/заказчика. Передача земли для строительства строительной компаний (генподрядчику). Проверка качества выполненных строительных работ.  </a:t>
            </a:r>
            <a:endParaRPr lang="vi-VN" sz="2000" dirty="0">
              <a:solidFill>
                <a:schemeClr val="tx1"/>
              </a:solidFill>
            </a:endParaRPr>
          </a:p>
          <a:p>
            <a:pPr algn="just"/>
            <a:endParaRPr lang="ru-RU" dirty="0"/>
          </a:p>
        </p:txBody>
      </p:sp>
    </p:spTree>
    <p:extLst>
      <p:ext uri="{BB962C8B-B14F-4D97-AF65-F5344CB8AC3E}">
        <p14:creationId xmlns:p14="http://schemas.microsoft.com/office/powerpoint/2010/main" val="833219773"/>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31493"/>
            <a:ext cx="7776000" cy="376014"/>
          </a:xfrm>
        </p:spPr>
        <p:txBody>
          <a:bodyPr/>
          <a:lstStyle/>
          <a:p>
            <a:pPr algn="ctr"/>
            <a:r>
              <a:rPr lang="ro-RO" sz="2000" dirty="0" smtClean="0">
                <a:solidFill>
                  <a:srgbClr val="C00000"/>
                </a:solidFill>
              </a:rPr>
              <a:t>2.3.</a:t>
            </a:r>
            <a:r>
              <a:rPr lang="vi-VN" dirty="0" smtClean="0">
                <a:solidFill>
                  <a:schemeClr val="tx1"/>
                </a:solidFill>
              </a:rPr>
              <a:t> </a:t>
            </a:r>
            <a:r>
              <a:rPr lang="ru-RU" sz="2000" dirty="0" smtClean="0">
                <a:solidFill>
                  <a:srgbClr val="C00000"/>
                </a:solidFill>
              </a:rPr>
              <a:t>Проверка качества выполненных строительных работ.</a:t>
            </a:r>
            <a:r>
              <a:rPr lang="vi-VN" sz="2000" dirty="0" smtClean="0">
                <a:solidFill>
                  <a:srgbClr val="C00000"/>
                </a:solidFill>
              </a:rPr>
              <a:t> </a:t>
            </a:r>
            <a:endParaRPr lang="ru-RU" sz="2000" dirty="0">
              <a:solidFill>
                <a:srgbClr val="C00000"/>
              </a:solidFill>
            </a:endParaRPr>
          </a:p>
        </p:txBody>
      </p:sp>
      <p:sp>
        <p:nvSpPr>
          <p:cNvPr id="3" name="Нижний колонтитул 2"/>
          <p:cNvSpPr>
            <a:spLocks noGrp="1"/>
          </p:cNvSpPr>
          <p:nvPr>
            <p:ph type="ftr" sz="quarter" idx="10"/>
          </p:nvPr>
        </p:nvSpPr>
        <p:spPr>
          <a:xfrm>
            <a:off x="2862776" y="6581001"/>
            <a:ext cx="3418449" cy="553998"/>
          </a:xfrm>
        </p:spPr>
        <p:txBody>
          <a:bodyPr/>
          <a:lstStyle/>
          <a:p>
            <a:r>
              <a:rPr lang="ru-RU" dirty="0">
                <a:solidFill>
                  <a:srgbClr val="002060"/>
                </a:solidFill>
              </a:rPr>
              <a:t>Михаил </a:t>
            </a:r>
            <a:r>
              <a:rPr lang="ru-RU" dirty="0" err="1">
                <a:solidFill>
                  <a:srgbClr val="002060"/>
                </a:solidFill>
              </a:rPr>
              <a:t>Мазурян</a:t>
            </a:r>
            <a:endParaRPr lang="en-BZ" dirty="0"/>
          </a:p>
          <a:p>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Объект 4"/>
          <p:cNvSpPr>
            <a:spLocks noGrp="1"/>
          </p:cNvSpPr>
          <p:nvPr>
            <p:ph idx="1"/>
          </p:nvPr>
        </p:nvSpPr>
        <p:spPr>
          <a:xfrm>
            <a:off x="525101" y="1307507"/>
            <a:ext cx="8285613" cy="5314385"/>
          </a:xfrm>
        </p:spPr>
        <p:txBody>
          <a:bodyPr/>
          <a:lstStyle/>
          <a:p>
            <a:r>
              <a:rPr lang="ru-RU" sz="1600" dirty="0" smtClean="0">
                <a:solidFill>
                  <a:schemeClr val="tx1"/>
                </a:solidFill>
              </a:rPr>
              <a:t>   </a:t>
            </a:r>
            <a:r>
              <a:rPr lang="ru-RU" dirty="0" smtClean="0">
                <a:solidFill>
                  <a:schemeClr val="tx1"/>
                </a:solidFill>
              </a:rPr>
              <a:t>Обеспечением качеством выполнения строительных работ является обязанностью Руководителя стройки и специалиста ответственного за  технический надзор в строительстве. </a:t>
            </a:r>
          </a:p>
          <a:p>
            <a:r>
              <a:rPr lang="ru-RU" dirty="0" smtClean="0">
                <a:solidFill>
                  <a:schemeClr val="tx1"/>
                </a:solidFill>
              </a:rPr>
              <a:t>   Обязанности по реализации и сохранению на протяжении всего срока службы  сооружений  основных требований, предусмотренных статьей 6 Закона №.721, возлагаются на субъектов, участвующих в разработке концепции, проектировании, строительстве и эксплуатации сооружений, а также  их </a:t>
            </a:r>
            <a:r>
              <a:rPr lang="ru-RU" dirty="0" err="1" smtClean="0">
                <a:solidFill>
                  <a:schemeClr val="tx1"/>
                </a:solidFill>
              </a:rPr>
              <a:t>постутилизации</a:t>
            </a:r>
            <a:r>
              <a:rPr lang="ru-RU" dirty="0" smtClean="0">
                <a:solidFill>
                  <a:schemeClr val="tx1"/>
                </a:solidFill>
              </a:rPr>
              <a:t> в соответствии с обязанностями каждого из них, независимо от вида собственности инвестора.</a:t>
            </a:r>
          </a:p>
          <a:p>
            <a:r>
              <a:rPr lang="ru-RU" sz="1600" dirty="0" smtClean="0">
                <a:solidFill>
                  <a:schemeClr val="tx1"/>
                </a:solidFill>
              </a:rPr>
              <a:t>Такими субъектами являются инвесторы, исследователи, проектировщики, аттестованные проверяющие проектов в составе учреждений, авторизованных на проверку проектов, производители и поставщики используемой в строительстве продукции, производители работ, собственники, пользователи, лица, ответственные за технический надзор, технические эксперты, руководители строек, специалисты испытательных лабораторий в строительстве, специалисты службы внутреннего контроля качества хозяйствующих субъектов, осуществляющих деятельность в строительстве, инженерный состав службы управления существующего фонда – физические или юридические лица, а также органы местного публичного управления и отраслевые профессиональные объединения</a:t>
            </a:r>
            <a:r>
              <a:rPr lang="ru-RU" dirty="0" smtClean="0">
                <a:solidFill>
                  <a:schemeClr val="tx1"/>
                </a:solidFill>
              </a:rPr>
              <a:t>.</a:t>
            </a:r>
          </a:p>
          <a:p>
            <a:endParaRPr lang="ru-RU" dirty="0" smtClean="0">
              <a:solidFill>
                <a:schemeClr val="tx1"/>
              </a:solidFill>
              <a:cs typeface="Times New Roman" pitchFamily="18" charset="0"/>
            </a:endParaRPr>
          </a:p>
          <a:p>
            <a:endParaRPr lang="ro-RO" dirty="0"/>
          </a:p>
        </p:txBody>
      </p:sp>
    </p:spTree>
    <p:extLst>
      <p:ext uri="{BB962C8B-B14F-4D97-AF65-F5344CB8AC3E}">
        <p14:creationId xmlns:p14="http://schemas.microsoft.com/office/powerpoint/2010/main" val="2542236639"/>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000" dirty="0" smtClean="0">
                <a:solidFill>
                  <a:srgbClr val="C00000"/>
                </a:solidFill>
              </a:rPr>
              <a:t>Вопросы по самооценки</a:t>
            </a:r>
            <a:r>
              <a:rPr lang="vi-VN" dirty="0">
                <a:solidFill>
                  <a:srgbClr val="FF0000"/>
                </a:solidFill>
              </a:rPr>
              <a:t/>
            </a:r>
            <a:br>
              <a:rPr lang="vi-VN" dirty="0">
                <a:solidFill>
                  <a:srgbClr val="FF0000"/>
                </a:solidFill>
              </a:rPr>
            </a:b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553998"/>
          </a:xfrm>
        </p:spPr>
        <p:txBody>
          <a:bodyPr/>
          <a:lstStyle/>
          <a:p>
            <a:r>
              <a:rPr lang="ru-RU" dirty="0">
                <a:solidFill>
                  <a:srgbClr val="002060"/>
                </a:solidFill>
              </a:rPr>
              <a:t>Михаил </a:t>
            </a:r>
            <a:r>
              <a:rPr lang="ru-RU" dirty="0" err="1">
                <a:solidFill>
                  <a:srgbClr val="002060"/>
                </a:solidFill>
              </a:rPr>
              <a:t>Мазурян</a:t>
            </a:r>
            <a:endParaRPr lang="en-BZ" dirty="0"/>
          </a:p>
          <a:p>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Объект 4"/>
          <p:cNvSpPr>
            <a:spLocks noGrp="1"/>
          </p:cNvSpPr>
          <p:nvPr>
            <p:ph idx="1"/>
          </p:nvPr>
        </p:nvSpPr>
        <p:spPr/>
        <p:txBody>
          <a:bodyPr/>
          <a:lstStyle/>
          <a:p>
            <a:endParaRPr lang="ru-RU" dirty="0" smtClean="0">
              <a:solidFill>
                <a:schemeClr val="tx1"/>
              </a:solidFill>
            </a:endParaRPr>
          </a:p>
          <a:p>
            <a:r>
              <a:rPr lang="ro-RO" dirty="0" smtClean="0">
                <a:solidFill>
                  <a:schemeClr val="tx1"/>
                </a:solidFill>
              </a:rPr>
              <a:t>1. </a:t>
            </a:r>
            <a:r>
              <a:rPr lang="ru-RU" dirty="0" smtClean="0">
                <a:solidFill>
                  <a:schemeClr val="tx1"/>
                </a:solidFill>
              </a:rPr>
              <a:t>Кто получает разрешение на строительство и какие основные данные включает</a:t>
            </a:r>
            <a:r>
              <a:rPr lang="ro-RO" dirty="0" smtClean="0">
                <a:solidFill>
                  <a:schemeClr val="tx1"/>
                </a:solidFill>
              </a:rPr>
              <a:t>.</a:t>
            </a:r>
          </a:p>
          <a:p>
            <a:r>
              <a:rPr lang="ro-RO" dirty="0" smtClean="0">
                <a:solidFill>
                  <a:schemeClr val="tx1"/>
                </a:solidFill>
              </a:rPr>
              <a:t>2.</a:t>
            </a:r>
            <a:r>
              <a:rPr lang="ru-RU" dirty="0" smtClean="0">
                <a:solidFill>
                  <a:schemeClr val="tx1"/>
                </a:solidFill>
              </a:rPr>
              <a:t> Какие работы могут быть выполнены без</a:t>
            </a:r>
            <a:r>
              <a:rPr lang="ru-RU" b="1" dirty="0" smtClean="0">
                <a:solidFill>
                  <a:schemeClr val="tx1"/>
                </a:solidFill>
              </a:rPr>
              <a:t> </a:t>
            </a:r>
            <a:r>
              <a:rPr lang="ru-RU" dirty="0" smtClean="0">
                <a:solidFill>
                  <a:schemeClr val="tx1"/>
                </a:solidFill>
              </a:rPr>
              <a:t>градостроительного сертификата и без разрешения на строительство.</a:t>
            </a:r>
            <a:endParaRPr lang="ro-RO" dirty="0" smtClean="0">
              <a:solidFill>
                <a:schemeClr val="tx1"/>
              </a:solidFill>
            </a:endParaRPr>
          </a:p>
          <a:p>
            <a:r>
              <a:rPr lang="ro-RO" dirty="0" smtClean="0">
                <a:solidFill>
                  <a:schemeClr val="tx1"/>
                </a:solidFill>
              </a:rPr>
              <a:t>3.</a:t>
            </a:r>
            <a:r>
              <a:rPr lang="ru-RU" dirty="0" smtClean="0">
                <a:solidFill>
                  <a:schemeClr val="tx1"/>
                </a:solidFill>
              </a:rPr>
              <a:t> Между кем заключается договор подряда и с кем заключает договора подрядчик .</a:t>
            </a:r>
            <a:endParaRPr lang="ro-RO" dirty="0" smtClean="0">
              <a:solidFill>
                <a:schemeClr val="tx1"/>
              </a:solidFill>
            </a:endParaRPr>
          </a:p>
          <a:p>
            <a:r>
              <a:rPr lang="ro-RO" dirty="0" smtClean="0">
                <a:solidFill>
                  <a:schemeClr val="tx1"/>
                </a:solidFill>
              </a:rPr>
              <a:t>4.</a:t>
            </a:r>
            <a:r>
              <a:rPr lang="ru-RU" dirty="0" smtClean="0">
                <a:solidFill>
                  <a:schemeClr val="tx1"/>
                </a:solidFill>
              </a:rPr>
              <a:t> Какие основные обязательства инвестора.</a:t>
            </a:r>
            <a:endParaRPr lang="ro-RO" dirty="0" smtClean="0">
              <a:solidFill>
                <a:schemeClr val="tx1"/>
              </a:solidFill>
            </a:endParaRPr>
          </a:p>
          <a:p>
            <a:r>
              <a:rPr lang="ro-RO" dirty="0" smtClean="0">
                <a:solidFill>
                  <a:schemeClr val="tx1"/>
                </a:solidFill>
              </a:rPr>
              <a:t>5. </a:t>
            </a:r>
            <a:r>
              <a:rPr lang="ru-RU" dirty="0" smtClean="0">
                <a:solidFill>
                  <a:schemeClr val="tx1"/>
                </a:solidFill>
              </a:rPr>
              <a:t>Какую цель имеет проверка выполнения строительных работ.</a:t>
            </a:r>
            <a:endParaRPr lang="ro-RO" dirty="0" smtClean="0">
              <a:solidFill>
                <a:schemeClr val="tx1"/>
              </a:solidFill>
            </a:endParaRPr>
          </a:p>
          <a:p>
            <a:endParaRPr lang="ru-RU" dirty="0"/>
          </a:p>
        </p:txBody>
      </p:sp>
    </p:spTree>
    <p:extLst>
      <p:ext uri="{BB962C8B-B14F-4D97-AF65-F5344CB8AC3E}">
        <p14:creationId xmlns:p14="http://schemas.microsoft.com/office/powerpoint/2010/main" val="3602556991"/>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59224"/>
            <a:ext cx="7776000" cy="408103"/>
          </a:xfrm>
        </p:spPr>
        <p:txBody>
          <a:bodyPr/>
          <a:lstStyle/>
          <a:p>
            <a:pPr algn="ctr"/>
            <a:r>
              <a:rPr lang="ru-RU" sz="2000" dirty="0" smtClean="0">
                <a:solidFill>
                  <a:srgbClr val="C00000"/>
                </a:solidFill>
              </a:rPr>
              <a:t>Библиография </a:t>
            </a:r>
            <a:endParaRPr lang="ru-RU" sz="2000" dirty="0">
              <a:solidFill>
                <a:srgbClr val="C0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Объект 4"/>
          <p:cNvSpPr>
            <a:spLocks noGrp="1"/>
          </p:cNvSpPr>
          <p:nvPr>
            <p:ph idx="1"/>
          </p:nvPr>
        </p:nvSpPr>
        <p:spPr>
          <a:xfrm>
            <a:off x="683999" y="1401510"/>
            <a:ext cx="7913069" cy="4862491"/>
          </a:xfrm>
        </p:spPr>
        <p:txBody>
          <a:bodyPr/>
          <a:lstStyle/>
          <a:p>
            <a:r>
              <a:rPr lang="ro-RO" sz="1600" dirty="0" smtClean="0">
                <a:solidFill>
                  <a:schemeClr val="tx1"/>
                </a:solidFill>
              </a:rPr>
              <a:t>1.</a:t>
            </a:r>
            <a:r>
              <a:rPr lang="ru-RU" sz="1600" dirty="0" smtClean="0">
                <a:solidFill>
                  <a:schemeClr val="tx1"/>
                </a:solidFill>
              </a:rPr>
              <a:t> Закон </a:t>
            </a:r>
            <a:r>
              <a:rPr lang="ro-RO" sz="1600" dirty="0" smtClean="0">
                <a:solidFill>
                  <a:schemeClr val="tx1"/>
                </a:solidFill>
              </a:rPr>
              <a:t>Nr</a:t>
            </a:r>
            <a:r>
              <a:rPr lang="ru-RU" sz="1600" dirty="0" smtClean="0">
                <a:solidFill>
                  <a:schemeClr val="tx1"/>
                </a:solidFill>
              </a:rPr>
              <a:t>. 721 от 02.02.1996 о качестве в строительстве. </a:t>
            </a:r>
            <a:endParaRPr lang="ro-RO" sz="1600" dirty="0" smtClean="0">
              <a:solidFill>
                <a:schemeClr val="tx1"/>
              </a:solidFill>
            </a:endParaRPr>
          </a:p>
          <a:p>
            <a:r>
              <a:rPr lang="ro-RO" sz="1600" dirty="0" smtClean="0">
                <a:solidFill>
                  <a:schemeClr val="tx1"/>
                </a:solidFill>
              </a:rPr>
              <a:t>2.</a:t>
            </a:r>
            <a:r>
              <a:rPr lang="ru-RU" sz="1600" dirty="0" smtClean="0">
                <a:solidFill>
                  <a:schemeClr val="tx1"/>
                </a:solidFill>
              </a:rPr>
              <a:t> Закон Nr.163 от  09.07.2010 о разрешении выполнения строительных работ. </a:t>
            </a:r>
            <a:endParaRPr lang="ro-RO" sz="1600" dirty="0" smtClean="0">
              <a:solidFill>
                <a:schemeClr val="tx1"/>
              </a:solidFill>
            </a:endParaRPr>
          </a:p>
          <a:p>
            <a:r>
              <a:rPr lang="ro-RO" sz="1600" dirty="0" smtClean="0">
                <a:solidFill>
                  <a:schemeClr val="tx1"/>
                </a:solidFill>
              </a:rPr>
              <a:t>3. </a:t>
            </a:r>
            <a:r>
              <a:rPr lang="ru-RU" sz="1600" dirty="0" smtClean="0">
                <a:solidFill>
                  <a:schemeClr val="tx1"/>
                </a:solidFill>
              </a:rPr>
              <a:t>ПП</a:t>
            </a:r>
            <a:r>
              <a:rPr lang="ro-MD" sz="1600" dirty="0" smtClean="0">
                <a:solidFill>
                  <a:schemeClr val="tx1"/>
                </a:solidFill>
              </a:rPr>
              <a:t> Nr. 285 </a:t>
            </a:r>
            <a:r>
              <a:rPr lang="ru-RU" sz="1600" dirty="0" smtClean="0">
                <a:solidFill>
                  <a:schemeClr val="tx1"/>
                </a:solidFill>
              </a:rPr>
              <a:t>от</a:t>
            </a:r>
            <a:r>
              <a:rPr lang="ro-MD" sz="1600" dirty="0" smtClean="0">
                <a:solidFill>
                  <a:schemeClr val="tx1"/>
                </a:solidFill>
              </a:rPr>
              <a:t> 23.05.1996</a:t>
            </a:r>
            <a:r>
              <a:rPr lang="ru-RU" sz="1600" b="1" dirty="0" smtClean="0"/>
              <a:t> </a:t>
            </a:r>
            <a:r>
              <a:rPr lang="ru-RU" sz="1600" dirty="0" smtClean="0">
                <a:solidFill>
                  <a:schemeClr val="tx1"/>
                </a:solidFill>
              </a:rPr>
              <a:t>об утверждении Положения о приемке строительных работ и установленного оборудования.</a:t>
            </a:r>
          </a:p>
          <a:p>
            <a:r>
              <a:rPr lang="ro-MD" sz="1600" dirty="0" smtClean="0">
                <a:solidFill>
                  <a:schemeClr val="tx1"/>
                </a:solidFill>
              </a:rPr>
              <a:t> </a:t>
            </a:r>
            <a:r>
              <a:rPr lang="ro-RO" sz="1600" dirty="0" smtClean="0">
                <a:solidFill>
                  <a:schemeClr val="tx1"/>
                </a:solidFill>
              </a:rPr>
              <a:t>4.</a:t>
            </a:r>
            <a:r>
              <a:rPr lang="ro-MD" sz="1600" b="1" dirty="0" smtClean="0">
                <a:solidFill>
                  <a:schemeClr val="tx1"/>
                </a:solidFill>
              </a:rPr>
              <a:t> </a:t>
            </a:r>
            <a:r>
              <a:rPr lang="ru-RU" sz="1600" dirty="0" smtClean="0">
                <a:solidFill>
                  <a:schemeClr val="tx1"/>
                </a:solidFill>
              </a:rPr>
              <a:t>Закон</a:t>
            </a:r>
            <a:r>
              <a:rPr lang="ro-MD" sz="1600" dirty="0" smtClean="0">
                <a:solidFill>
                  <a:schemeClr val="tx1"/>
                </a:solidFill>
              </a:rPr>
              <a:t> Nr. 96 </a:t>
            </a:r>
            <a:r>
              <a:rPr lang="ru-RU" sz="1600" dirty="0" smtClean="0">
                <a:solidFill>
                  <a:schemeClr val="tx1"/>
                </a:solidFill>
              </a:rPr>
              <a:t>от</a:t>
            </a:r>
            <a:r>
              <a:rPr lang="ro-MD" sz="1600" dirty="0" smtClean="0">
                <a:solidFill>
                  <a:schemeClr val="tx1"/>
                </a:solidFill>
              </a:rPr>
              <a:t> 13.04.2007 </a:t>
            </a:r>
            <a:r>
              <a:rPr lang="ru-RU" sz="1600" dirty="0" smtClean="0">
                <a:solidFill>
                  <a:schemeClr val="tx1"/>
                </a:solidFill>
              </a:rPr>
              <a:t>о государственных закупках.</a:t>
            </a:r>
            <a:endParaRPr lang="vi-VN" sz="1600" dirty="0" smtClean="0">
              <a:solidFill>
                <a:schemeClr val="tx1"/>
              </a:solidFill>
            </a:endParaRPr>
          </a:p>
          <a:p>
            <a:r>
              <a:rPr lang="ro-RO" sz="1600" dirty="0" smtClean="0">
                <a:solidFill>
                  <a:schemeClr val="tx1"/>
                </a:solidFill>
              </a:rPr>
              <a:t>5. </a:t>
            </a:r>
            <a:r>
              <a:rPr lang="ru-RU" sz="1600" dirty="0" smtClean="0">
                <a:solidFill>
                  <a:schemeClr val="tx1"/>
                </a:solidFill>
              </a:rPr>
              <a:t>ПП</a:t>
            </a:r>
            <a:r>
              <a:rPr lang="ro-MD" sz="1600" dirty="0" smtClean="0">
                <a:solidFill>
                  <a:schemeClr val="tx1"/>
                </a:solidFill>
              </a:rPr>
              <a:t> Nr.834 </a:t>
            </a:r>
            <a:r>
              <a:rPr lang="ru-RU" sz="1600" dirty="0" smtClean="0">
                <a:solidFill>
                  <a:schemeClr val="tx1"/>
                </a:solidFill>
              </a:rPr>
              <a:t>от </a:t>
            </a:r>
            <a:r>
              <a:rPr lang="ro-MD" sz="1600" dirty="0" smtClean="0">
                <a:solidFill>
                  <a:schemeClr val="tx1"/>
                </a:solidFill>
              </a:rPr>
              <a:t>13.09.2010 </a:t>
            </a:r>
            <a:r>
              <a:rPr lang="ru-RU" sz="1600" dirty="0" smtClean="0">
                <a:solidFill>
                  <a:schemeClr val="tx1"/>
                </a:solidFill>
              </a:rPr>
              <a:t>об утверждении Положения о государственных закупках работ</a:t>
            </a:r>
            <a:r>
              <a:rPr lang="ro-MD" sz="1600" dirty="0" smtClean="0">
                <a:solidFill>
                  <a:schemeClr val="tx1"/>
                </a:solidFill>
              </a:rPr>
              <a:t>.</a:t>
            </a:r>
            <a:endParaRPr lang="ru-RU" sz="1600" dirty="0" smtClean="0">
              <a:solidFill>
                <a:schemeClr val="tx1"/>
              </a:solidFill>
            </a:endParaRPr>
          </a:p>
          <a:p>
            <a:r>
              <a:rPr lang="ro-RO" sz="1600" dirty="0" smtClean="0">
                <a:solidFill>
                  <a:schemeClr val="tx1"/>
                </a:solidFill>
              </a:rPr>
              <a:t>6</a:t>
            </a:r>
            <a:r>
              <a:rPr lang="ro-RO" sz="1600" dirty="0" smtClean="0"/>
              <a:t>. </a:t>
            </a:r>
            <a:r>
              <a:rPr lang="ru-RU" sz="1600" dirty="0" smtClean="0">
                <a:solidFill>
                  <a:schemeClr val="tx1"/>
                </a:solidFill>
              </a:rPr>
              <a:t>ПП </a:t>
            </a:r>
            <a:r>
              <a:rPr lang="ro-MD" sz="1600" dirty="0" smtClean="0">
                <a:solidFill>
                  <a:schemeClr val="tx1"/>
                </a:solidFill>
              </a:rPr>
              <a:t>Nr.1121 </a:t>
            </a:r>
            <a:r>
              <a:rPr lang="ru-RU" sz="1600" dirty="0" smtClean="0">
                <a:solidFill>
                  <a:schemeClr val="tx1"/>
                </a:solidFill>
              </a:rPr>
              <a:t>от</a:t>
            </a:r>
            <a:r>
              <a:rPr lang="ro-MD" sz="1600" dirty="0" smtClean="0">
                <a:solidFill>
                  <a:schemeClr val="tx1"/>
                </a:solidFill>
              </a:rPr>
              <a:t> 10.12.2010 </a:t>
            </a:r>
            <a:r>
              <a:rPr lang="ru-RU" sz="1600" dirty="0" err="1" smtClean="0">
                <a:solidFill>
                  <a:schemeClr val="tx1"/>
                </a:solidFill>
              </a:rPr>
              <a:t>oб</a:t>
            </a:r>
            <a:r>
              <a:rPr lang="ru-RU" sz="1600" dirty="0" smtClean="0">
                <a:solidFill>
                  <a:schemeClr val="tx1"/>
                </a:solidFill>
              </a:rPr>
              <a:t> утверждении Стандартной документации для проведения государственных закупок работ</a:t>
            </a:r>
            <a:r>
              <a:rPr lang="ro-RO" sz="1600" dirty="0" smtClean="0">
                <a:solidFill>
                  <a:schemeClr val="tx1"/>
                </a:solidFill>
              </a:rPr>
              <a:t>.</a:t>
            </a:r>
          </a:p>
          <a:p>
            <a:r>
              <a:rPr lang="ro-RO" sz="1600" dirty="0" smtClean="0">
                <a:solidFill>
                  <a:schemeClr val="tx1"/>
                </a:solidFill>
              </a:rPr>
              <a:t>7. </a:t>
            </a:r>
            <a:r>
              <a:rPr lang="ru-RU" sz="1600" dirty="0" smtClean="0">
                <a:solidFill>
                  <a:schemeClr val="tx1"/>
                </a:solidFill>
              </a:rPr>
              <a:t>ПП</a:t>
            </a:r>
            <a:r>
              <a:rPr lang="ro-RO" sz="1600" dirty="0" smtClean="0">
                <a:solidFill>
                  <a:schemeClr val="tx1"/>
                </a:solidFill>
              </a:rPr>
              <a:t> Nr.1170 </a:t>
            </a:r>
            <a:r>
              <a:rPr lang="ru-RU" sz="1600" dirty="0" smtClean="0">
                <a:solidFill>
                  <a:schemeClr val="tx1"/>
                </a:solidFill>
              </a:rPr>
              <a:t>от </a:t>
            </a:r>
            <a:r>
              <a:rPr lang="ro-RO" sz="1600" dirty="0" smtClean="0">
                <a:solidFill>
                  <a:schemeClr val="tx1"/>
                </a:solidFill>
              </a:rPr>
              <a:t>25.06.2016 </a:t>
            </a:r>
            <a:r>
              <a:rPr lang="ru-RU" sz="1600" dirty="0" smtClean="0">
                <a:solidFill>
                  <a:schemeClr val="tx1"/>
                </a:solidFill>
              </a:rPr>
              <a:t>об утверждении Положения о  порядке передачи, изменения назначения и обмена земель.</a:t>
            </a:r>
            <a:r>
              <a:rPr lang="ru-RU" sz="1600" b="1" dirty="0" smtClean="0"/>
              <a:t> </a:t>
            </a:r>
          </a:p>
          <a:p>
            <a:r>
              <a:rPr lang="ro-RO" sz="1600" dirty="0" smtClean="0">
                <a:solidFill>
                  <a:schemeClr val="tx1"/>
                </a:solidFill>
              </a:rPr>
              <a:t>8. </a:t>
            </a:r>
            <a:r>
              <a:rPr lang="ru-RU" sz="1600" dirty="0" smtClean="0">
                <a:solidFill>
                  <a:schemeClr val="tx1"/>
                </a:solidFill>
              </a:rPr>
              <a:t>Приказ Департамента архитектуры и строительства </a:t>
            </a:r>
            <a:r>
              <a:rPr lang="vi-VN" sz="1600" dirty="0" smtClean="0">
                <a:solidFill>
                  <a:schemeClr val="tx1"/>
                </a:solidFill>
              </a:rPr>
              <a:t>  </a:t>
            </a:r>
            <a:r>
              <a:rPr lang="ro-RO" sz="1600" dirty="0" smtClean="0">
                <a:solidFill>
                  <a:schemeClr val="tx1"/>
                </a:solidFill>
              </a:rPr>
              <a:t>N</a:t>
            </a:r>
            <a:r>
              <a:rPr lang="vi-VN" sz="1600" dirty="0" smtClean="0">
                <a:solidFill>
                  <a:schemeClr val="tx1"/>
                </a:solidFill>
              </a:rPr>
              <a:t>r.65 </a:t>
            </a:r>
            <a:r>
              <a:rPr lang="ru-RU" sz="1600" dirty="0" smtClean="0">
                <a:solidFill>
                  <a:schemeClr val="tx1"/>
                </a:solidFill>
              </a:rPr>
              <a:t>от</a:t>
            </a:r>
            <a:r>
              <a:rPr lang="vi-VN" sz="1600" dirty="0" smtClean="0">
                <a:solidFill>
                  <a:schemeClr val="tx1"/>
                </a:solidFill>
              </a:rPr>
              <a:t> 27 ma</a:t>
            </a:r>
            <a:r>
              <a:rPr lang="ru-RU" sz="1600" dirty="0" smtClean="0">
                <a:solidFill>
                  <a:schemeClr val="tx1"/>
                </a:solidFill>
              </a:rPr>
              <a:t>я</a:t>
            </a:r>
            <a:r>
              <a:rPr lang="vi-VN" sz="1600" dirty="0" smtClean="0">
                <a:solidFill>
                  <a:schemeClr val="tx1"/>
                </a:solidFill>
              </a:rPr>
              <a:t> 1996</a:t>
            </a:r>
            <a:r>
              <a:rPr lang="ru-RU" sz="1600" dirty="0" smtClean="0">
                <a:solidFill>
                  <a:schemeClr val="tx1"/>
                </a:solidFill>
              </a:rPr>
              <a:t> г</a:t>
            </a:r>
            <a:r>
              <a:rPr lang="vi-VN" sz="1600" dirty="0" smtClean="0">
                <a:solidFill>
                  <a:schemeClr val="tx1"/>
                </a:solidFill>
              </a:rPr>
              <a:t>  </a:t>
            </a:r>
            <a:r>
              <a:rPr lang="ru-RU" sz="1600" dirty="0" smtClean="0">
                <a:solidFill>
                  <a:schemeClr val="tx1"/>
                </a:solidFill>
              </a:rPr>
              <a:t>о проверке выполнения строительно-монтажных работ  и профессиональной аттестации ответственных за технический надзор и руководителей строек.</a:t>
            </a:r>
            <a:r>
              <a:rPr lang="vi-VN" sz="1600" dirty="0" smtClean="0">
                <a:solidFill>
                  <a:schemeClr val="tx1"/>
                </a:solidFill>
              </a:rPr>
              <a:t>                                                                 </a:t>
            </a:r>
            <a:endParaRPr lang="ro-RO" sz="1600" dirty="0" smtClean="0">
              <a:solidFill>
                <a:schemeClr val="tx1"/>
              </a:solidFill>
            </a:endParaRPr>
          </a:p>
        </p:txBody>
      </p:sp>
    </p:spTree>
    <p:extLst>
      <p:ext uri="{BB962C8B-B14F-4D97-AF65-F5344CB8AC3E}">
        <p14:creationId xmlns:p14="http://schemas.microsoft.com/office/powerpoint/2010/main" val="187536307"/>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ru-RU" dirty="0" smtClean="0"/>
              <a:t>Михаил </a:t>
            </a:r>
            <a:r>
              <a:rPr lang="ru-RU" smtClean="0"/>
              <a:t>Мазурян</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04/12/2017</a:t>
            </a:fld>
            <a:endParaRPr lang="de-DE" noProof="0" dirty="0"/>
          </a:p>
        </p:txBody>
      </p:sp>
      <p:sp>
        <p:nvSpPr>
          <p:cNvPr id="6" name="Inhaltsplatzhalter 7"/>
          <p:cNvSpPr txBox="1">
            <a:spLocks/>
          </p:cNvSpPr>
          <p:nvPr/>
        </p:nvSpPr>
        <p:spPr>
          <a:xfrm>
            <a:off x="684213" y="2108200"/>
            <a:ext cx="4481512" cy="260985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În calitate de entitate federală</a:t>
            </a:r>
            <a:r>
              <a:rPr lang="en-GB" sz="1050" b="0" dirty="0" smtClean="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GIZ sprijină atingerea obiectivelor Guvernului Germaniei de cooperare internațională și dezvoltare durabilă. </a:t>
            </a:r>
          </a:p>
          <a:p>
            <a:pPr algn="l">
              <a:spcBef>
                <a:spcPts val="0"/>
              </a:spcBef>
              <a:spcAft>
                <a:spcPts val="600"/>
              </a:spcAft>
              <a:defRPr/>
            </a:pPr>
            <a:r>
              <a:rPr lang="ro-RO" sz="1050" dirty="0" smtClean="0">
                <a:solidFill>
                  <a:schemeClr val="tx2">
                    <a:lumMod val="75000"/>
                  </a:schemeClr>
                </a:solidFill>
                <a:latin typeface="Arial" pitchFamily="34" charset="0"/>
                <a:cs typeface="Arial" pitchFamily="34" charset="0"/>
              </a:rPr>
              <a:t>Publicat de</a:t>
            </a:r>
            <a:r>
              <a:rPr lang="en-GB" sz="1050" b="0" dirty="0" smtClean="0">
                <a:solidFill>
                  <a:schemeClr val="tx2">
                    <a:lumMod val="75000"/>
                  </a:schemeClr>
                </a:solidFill>
                <a:latin typeface="Arial" pitchFamily="34" charset="0"/>
                <a:cs typeface="Arial" pitchFamily="34" charset="0"/>
              </a:rPr>
              <a:t/>
            </a:r>
            <a:br>
              <a:rPr lang="en-GB" sz="1050" b="0" dirty="0" smtClean="0">
                <a:solidFill>
                  <a:schemeClr val="tx2">
                    <a:lumMod val="75000"/>
                  </a:schemeClr>
                </a:solidFill>
                <a:latin typeface="Arial" pitchFamily="34" charset="0"/>
                <a:cs typeface="Arial" pitchFamily="34" charset="0"/>
              </a:rPr>
            </a:br>
            <a:r>
              <a:rPr lang="en-GB" sz="1050" b="0" dirty="0" smtClean="0">
                <a:solidFill>
                  <a:schemeClr val="tx2">
                    <a:lumMod val="75000"/>
                  </a:schemeClr>
                </a:solidFill>
                <a:latin typeface="Arial" pitchFamily="34" charset="0"/>
                <a:cs typeface="Arial" pitchFamily="34" charset="0"/>
              </a:rPr>
              <a:t>Deutsche </a:t>
            </a:r>
            <a:r>
              <a:rPr lang="de-DE" sz="1050" b="0" dirty="0" smtClean="0">
                <a:solidFill>
                  <a:schemeClr val="tx2">
                    <a:lumMod val="75000"/>
                  </a:schemeClr>
                </a:solidFill>
                <a:latin typeface="Arial" pitchFamily="34" charset="0"/>
                <a:cs typeface="Arial" pitchFamily="34" charset="0"/>
              </a:rPr>
              <a:t>Gesellschaft für</a:t>
            </a:r>
            <a:br>
              <a:rPr lang="de-DE" sz="1050" b="0" dirty="0" smtClean="0">
                <a:solidFill>
                  <a:schemeClr val="tx2">
                    <a:lumMod val="75000"/>
                  </a:schemeClr>
                </a:solidFill>
                <a:latin typeface="Arial" pitchFamily="34" charset="0"/>
                <a:cs typeface="Arial" pitchFamily="34" charset="0"/>
              </a:rPr>
            </a:br>
            <a:r>
              <a:rPr lang="de-DE" sz="1050" b="0" dirty="0" smtClean="0">
                <a:solidFill>
                  <a:schemeClr val="tx2">
                    <a:lumMod val="75000"/>
                  </a:schemeClr>
                </a:solidFill>
                <a:latin typeface="Arial" pitchFamily="34" charset="0"/>
                <a:cs typeface="Arial" pitchFamily="34" charset="0"/>
              </a:rPr>
              <a:t>Internationale Zusammenarbeit </a:t>
            </a:r>
            <a:r>
              <a:rPr lang="en-GB" sz="1050" b="0" dirty="0" smtClean="0">
                <a:solidFill>
                  <a:schemeClr val="tx2">
                    <a:lumMod val="75000"/>
                  </a:schemeClr>
                </a:solidFill>
                <a:latin typeface="Arial" pitchFamily="34" charset="0"/>
                <a:cs typeface="Arial" pitchFamily="34" charset="0"/>
              </a:rPr>
              <a:t>(GIZ) GmbH</a:t>
            </a:r>
          </a:p>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Oficii înregistrate</a:t>
            </a:r>
            <a:r>
              <a:rPr lang="en-GB" sz="1050" b="0" dirty="0" smtClean="0">
                <a:solidFill>
                  <a:schemeClr val="tx2">
                    <a:lumMod val="75000"/>
                  </a:schemeClr>
                </a:solidFill>
                <a:latin typeface="Arial" pitchFamily="34" charset="0"/>
                <a:cs typeface="Arial" pitchFamily="34" charset="0"/>
              </a:rPr>
              <a:t>, Bonn </a:t>
            </a:r>
            <a:r>
              <a:rPr lang="ro-RO" sz="1050" b="0" dirty="0" smtClean="0">
                <a:solidFill>
                  <a:schemeClr val="tx2">
                    <a:lumMod val="75000"/>
                  </a:schemeClr>
                </a:solidFill>
                <a:latin typeface="Arial" pitchFamily="34" charset="0"/>
                <a:cs typeface="Arial" pitchFamily="34" charset="0"/>
              </a:rPr>
              <a:t>și</a:t>
            </a:r>
            <a:r>
              <a:rPr lang="en-GB" sz="1050" b="0" dirty="0" smtClean="0">
                <a:solidFill>
                  <a:schemeClr val="tx2">
                    <a:lumMod val="75000"/>
                  </a:schemeClr>
                </a:solidFill>
                <a:latin typeface="Arial" pitchFamily="34" charset="0"/>
                <a:cs typeface="Arial" pitchFamily="34" charset="0"/>
              </a:rPr>
              <a:t> Eschborn, German</a:t>
            </a:r>
            <a:r>
              <a:rPr lang="ro-RO" sz="1050" b="0" dirty="0" smtClean="0">
                <a:solidFill>
                  <a:schemeClr val="tx2">
                    <a:lumMod val="75000"/>
                  </a:schemeClr>
                </a:solidFill>
                <a:latin typeface="Arial" pitchFamily="34" charset="0"/>
                <a:cs typeface="Arial" pitchFamily="34" charset="0"/>
              </a:rPr>
              <a:t>ia</a:t>
            </a:r>
            <a:endParaRPr lang="en-GB" sz="1050" b="0" dirty="0" smtClean="0">
              <a:solidFill>
                <a:schemeClr val="tx2">
                  <a:lumMod val="75000"/>
                </a:schemeClr>
              </a:solidFill>
              <a:latin typeface="Arial" pitchFamily="34" charset="0"/>
              <a:cs typeface="Arial" pitchFamily="34" charset="0"/>
            </a:endParaRPr>
          </a:p>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Proiectul ”Modernizarea serviciilor publice locale în Republica Moldova”</a:t>
            </a:r>
          </a:p>
          <a:p>
            <a:pPr algn="l">
              <a:spcBef>
                <a:spcPts val="0"/>
              </a:spcBef>
              <a:spcAft>
                <a:spcPts val="600"/>
              </a:spcAft>
              <a:defRPr/>
            </a:pPr>
            <a:r>
              <a:rPr lang="en-GB" sz="1050" b="0" dirty="0" err="1" smtClean="0">
                <a:solidFill>
                  <a:schemeClr val="tx2">
                    <a:lumMod val="75000"/>
                  </a:schemeClr>
                </a:solidFill>
                <a:latin typeface="Arial" pitchFamily="34" charset="0"/>
                <a:cs typeface="Arial" pitchFamily="34" charset="0"/>
              </a:rPr>
              <a:t>Chișinău</a:t>
            </a:r>
            <a:r>
              <a:rPr lang="en-GB" sz="1050" b="0" dirty="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str. </a:t>
            </a:r>
            <a:r>
              <a:rPr lang="en-GB" sz="1050" b="0" dirty="0" err="1" smtClean="0">
                <a:solidFill>
                  <a:schemeClr val="tx2">
                    <a:lumMod val="75000"/>
                  </a:schemeClr>
                </a:solidFill>
                <a:latin typeface="Arial" pitchFamily="34" charset="0"/>
                <a:cs typeface="Arial" pitchFamily="34" charset="0"/>
              </a:rPr>
              <a:t>Bernardazzi</a:t>
            </a:r>
            <a:r>
              <a:rPr lang="en-GB" sz="1050" b="0" dirty="0" smtClean="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66</a:t>
            </a:r>
            <a:endParaRPr lang="en-GB" sz="1050" b="0" dirty="0">
              <a:solidFill>
                <a:schemeClr val="tx2">
                  <a:lumMod val="75000"/>
                </a:schemeClr>
              </a:solidFill>
              <a:latin typeface="Arial" pitchFamily="34" charset="0"/>
              <a:cs typeface="Arial" pitchFamily="34" charset="0"/>
            </a:endParaRPr>
          </a:p>
          <a:p>
            <a:pPr algn="l">
              <a:spcBef>
                <a:spcPts val="0"/>
              </a:spcBef>
              <a:spcAft>
                <a:spcPts val="600"/>
              </a:spcAft>
              <a:tabLst>
                <a:tab pos="180975" algn="l"/>
              </a:tabLst>
              <a:defRPr/>
            </a:pPr>
            <a:r>
              <a:rPr lang="en-GB" sz="1050" b="0" dirty="0">
                <a:solidFill>
                  <a:schemeClr val="tx2">
                    <a:lumMod val="75000"/>
                  </a:schemeClr>
                </a:solidFill>
                <a:latin typeface="Arial" pitchFamily="34" charset="0"/>
                <a:cs typeface="Arial" pitchFamily="34" charset="0"/>
              </a:rPr>
              <a:t>T  + 373 22 22-83-19</a:t>
            </a:r>
          </a:p>
          <a:p>
            <a:pPr algn="l">
              <a:spcBef>
                <a:spcPts val="0"/>
              </a:spcBef>
              <a:spcAft>
                <a:spcPts val="600"/>
              </a:spcAft>
              <a:tabLst>
                <a:tab pos="180975" algn="l"/>
              </a:tabLst>
              <a:defRPr/>
            </a:pPr>
            <a:r>
              <a:rPr lang="en-GB" sz="1050" b="0" dirty="0">
                <a:solidFill>
                  <a:schemeClr val="tx2">
                    <a:lumMod val="75000"/>
                  </a:schemeClr>
                </a:solidFill>
                <a:latin typeface="Arial" pitchFamily="34" charset="0"/>
                <a:cs typeface="Arial" pitchFamily="34" charset="0"/>
              </a:rPr>
              <a:t>F  + 373 22 </a:t>
            </a:r>
            <a:r>
              <a:rPr lang="en-GB" sz="1050" b="0" dirty="0" smtClean="0">
                <a:solidFill>
                  <a:schemeClr val="tx2">
                    <a:lumMod val="75000"/>
                  </a:schemeClr>
                </a:solidFill>
                <a:latin typeface="Arial" pitchFamily="34" charset="0"/>
                <a:cs typeface="Arial" pitchFamily="34" charset="0"/>
              </a:rPr>
              <a:t>00-02-38</a:t>
            </a:r>
            <a:br>
              <a:rPr lang="en-GB" sz="1050" b="0" dirty="0" smtClean="0">
                <a:solidFill>
                  <a:schemeClr val="tx2">
                    <a:lumMod val="75000"/>
                  </a:schemeClr>
                </a:solidFill>
                <a:latin typeface="Arial" pitchFamily="34" charset="0"/>
                <a:cs typeface="Arial" pitchFamily="34" charset="0"/>
              </a:rPr>
            </a:br>
            <a:r>
              <a:rPr lang="en-GB" sz="1050" b="0" dirty="0" smtClean="0">
                <a:solidFill>
                  <a:schemeClr val="tx2">
                    <a:lumMod val="75000"/>
                  </a:schemeClr>
                </a:solidFill>
                <a:latin typeface="Arial" pitchFamily="34" charset="0"/>
                <a:cs typeface="Arial" pitchFamily="34" charset="0"/>
              </a:rPr>
              <a:t>I	</a:t>
            </a:r>
            <a:r>
              <a:rPr lang="en-GB" sz="1050" b="0" dirty="0" smtClean="0">
                <a:solidFill>
                  <a:schemeClr val="tx2">
                    <a:lumMod val="75000"/>
                  </a:schemeClr>
                </a:solidFill>
                <a:latin typeface="Arial" pitchFamily="34" charset="0"/>
                <a:cs typeface="Arial" pitchFamily="34" charset="0"/>
                <a:hlinkClick r:id="rId2"/>
              </a:rPr>
              <a:t>www.giz.de</a:t>
            </a:r>
            <a:r>
              <a:rPr lang="en-GB" sz="1050" b="0" dirty="0" smtClean="0">
                <a:solidFill>
                  <a:schemeClr val="tx2">
                    <a:lumMod val="75000"/>
                  </a:schemeClr>
                </a:solidFill>
                <a:latin typeface="Arial" pitchFamily="34" charset="0"/>
                <a:cs typeface="Arial" pitchFamily="34" charset="0"/>
              </a:rPr>
              <a:t>, </a:t>
            </a:r>
            <a:r>
              <a:rPr lang="en-GB" sz="1050" b="0" dirty="0" smtClean="0">
                <a:solidFill>
                  <a:schemeClr val="tx2">
                    <a:lumMod val="75000"/>
                  </a:schemeClr>
                </a:solidFill>
                <a:latin typeface="Arial" pitchFamily="34" charset="0"/>
                <a:cs typeface="Arial" pitchFamily="34" charset="0"/>
                <a:hlinkClick r:id="rId3"/>
              </a:rPr>
              <a:t>www.serviciilocale.md</a:t>
            </a:r>
            <a:r>
              <a:rPr lang="en-GB" sz="1050" b="0" dirty="0" smtClean="0">
                <a:solidFill>
                  <a:schemeClr val="tx2">
                    <a:lumMod val="75000"/>
                  </a:schemeClr>
                </a:solidFill>
                <a:latin typeface="Arial" pitchFamily="34" charset="0"/>
                <a:cs typeface="Arial" pitchFamily="34" charset="0"/>
              </a:rPr>
              <a:t> </a:t>
            </a:r>
          </a:p>
          <a:p>
            <a:pPr>
              <a:spcBef>
                <a:spcPts val="0"/>
              </a:spcBef>
              <a:spcAft>
                <a:spcPts val="300"/>
              </a:spcAft>
              <a:defRPr/>
            </a:pPr>
            <a:endParaRPr lang="de-DE" sz="1200" dirty="0" smtClean="0">
              <a:solidFill>
                <a:schemeClr val="tx2">
                  <a:lumMod val="75000"/>
                </a:schemeClr>
              </a:solidFill>
            </a:endParaRPr>
          </a:p>
          <a:p>
            <a:pPr>
              <a:defRPr/>
            </a:pPr>
            <a:endParaRPr lang="de-DE" sz="1200" dirty="0">
              <a:solidFill>
                <a:schemeClr val="tx2">
                  <a:lumMod val="75000"/>
                </a:schemeClr>
              </a:solidFill>
            </a:endParaRPr>
          </a:p>
        </p:txBody>
      </p:sp>
      <p:sp>
        <p:nvSpPr>
          <p:cNvPr id="7" name="Inhaltsplatzhalter 8"/>
          <p:cNvSpPr txBox="1">
            <a:spLocks/>
          </p:cNvSpPr>
          <p:nvPr/>
        </p:nvSpPr>
        <p:spPr>
          <a:xfrm>
            <a:off x="5467350" y="2108200"/>
            <a:ext cx="3005138" cy="3814763"/>
          </a:xfrm>
          <a:prstGeom prst="rect">
            <a:avLst/>
          </a:prstGeom>
        </p:spPr>
        <p:txBody>
          <a:bodyPr vert="horz" lIns="91440" tIns="45720" rIns="91440" bIns="45720" rtlCol="0" anchor="t" anchorCtr="0"/>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spcAft>
                <a:spcPts val="600"/>
              </a:spcAft>
              <a:defRPr/>
            </a:pPr>
            <a:r>
              <a:rPr lang="en-GB" sz="1050" b="1" dirty="0" err="1" smtClean="0">
                <a:solidFill>
                  <a:schemeClr val="tx2">
                    <a:lumMod val="75000"/>
                  </a:schemeClr>
                </a:solidFill>
                <a:latin typeface="Arial" pitchFamily="34" charset="0"/>
                <a:cs typeface="Arial" pitchFamily="34" charset="0"/>
              </a:rPr>
              <a:t>Autor</a:t>
            </a:r>
            <a:r>
              <a:rPr lang="ro-RO" sz="1050" b="1" dirty="0" smtClean="0">
                <a:solidFill>
                  <a:schemeClr val="tx2">
                    <a:lumMod val="75000"/>
                  </a:schemeClr>
                </a:solidFill>
                <a:latin typeface="Arial" pitchFamily="34" charset="0"/>
                <a:cs typeface="Arial" pitchFamily="34" charset="0"/>
              </a:rPr>
              <a:t>i</a:t>
            </a:r>
            <a:r>
              <a:rPr lang="ro-RO" sz="1050" dirty="0" smtClean="0">
                <a:solidFill>
                  <a:schemeClr val="tx2">
                    <a:lumMod val="75000"/>
                  </a:schemeClr>
                </a:solidFill>
                <a:latin typeface="Arial" pitchFamily="34" charset="0"/>
                <a:cs typeface="Arial" pitchFamily="34" charset="0"/>
              </a:rPr>
              <a:t>:</a:t>
            </a:r>
          </a:p>
          <a:p>
            <a:pPr algn="l">
              <a:spcAft>
                <a:spcPts val="600"/>
              </a:spcAft>
              <a:defRPr/>
            </a:pPr>
            <a:r>
              <a:rPr lang="ru-RU" sz="1050" dirty="0" smtClean="0">
                <a:solidFill>
                  <a:schemeClr val="tx2">
                    <a:lumMod val="75000"/>
                  </a:schemeClr>
                </a:solidFill>
                <a:latin typeface="Arial" pitchFamily="34" charset="0"/>
                <a:cs typeface="Arial" pitchFamily="34" charset="0"/>
              </a:rPr>
              <a:t>Михаил </a:t>
            </a:r>
            <a:r>
              <a:rPr lang="ru-RU" sz="1050" dirty="0" err="1" smtClean="0">
                <a:solidFill>
                  <a:schemeClr val="tx2">
                    <a:lumMod val="75000"/>
                  </a:schemeClr>
                </a:solidFill>
                <a:latin typeface="Arial" pitchFamily="34" charset="0"/>
                <a:cs typeface="Arial" pitchFamily="34" charset="0"/>
              </a:rPr>
              <a:t>Мазурян</a:t>
            </a:r>
            <a:r>
              <a:rPr lang="en-GB" sz="1050" b="1" dirty="0" smtClean="0">
                <a:solidFill>
                  <a:schemeClr val="tx2">
                    <a:lumMod val="75000"/>
                  </a:schemeClr>
                </a:solidFill>
                <a:latin typeface="Arial" pitchFamily="34" charset="0"/>
                <a:cs typeface="Arial" pitchFamily="34" charset="0"/>
              </a:rPr>
              <a:t/>
            </a:r>
            <a:br>
              <a:rPr lang="en-GB" sz="1050" b="1" dirty="0" smtClean="0">
                <a:solidFill>
                  <a:schemeClr val="tx2">
                    <a:lumMod val="75000"/>
                  </a:schemeClr>
                </a:solidFill>
                <a:latin typeface="Arial" pitchFamily="34" charset="0"/>
                <a:cs typeface="Arial" pitchFamily="34" charset="0"/>
              </a:rPr>
            </a:br>
            <a:endParaRPr lang="en-GB" sz="1050" b="0" dirty="0" smtClean="0">
              <a:solidFill>
                <a:schemeClr val="tx2">
                  <a:lumMod val="75000"/>
                </a:schemeClr>
              </a:solidFill>
              <a:latin typeface="Arial" pitchFamily="34" charset="0"/>
              <a:cs typeface="Arial" pitchFamily="34" charset="0"/>
            </a:endParaRPr>
          </a:p>
          <a:p>
            <a:pPr algn="l">
              <a:spcAft>
                <a:spcPts val="300"/>
              </a:spcAft>
              <a:defRPr/>
            </a:pPr>
            <a:endParaRPr lang="en-GB" sz="1050" dirty="0" smtClean="0">
              <a:solidFill>
                <a:schemeClr val="tx2">
                  <a:lumMod val="75000"/>
                </a:schemeClr>
              </a:solidFill>
              <a:latin typeface="Arial" pitchFamily="34" charset="0"/>
              <a:cs typeface="Arial" pitchFamily="34" charset="0"/>
            </a:endParaRPr>
          </a:p>
          <a:p>
            <a:pPr algn="l">
              <a:defRPr/>
            </a:pPr>
            <a:endParaRPr lang="en-GB" sz="1050" dirty="0">
              <a:solidFill>
                <a:schemeClr val="tx2">
                  <a:lumMod val="75000"/>
                </a:schemeClr>
              </a:solidFill>
              <a:latin typeface="Arial" pitchFamily="34" charset="0"/>
              <a:cs typeface="Arial" pitchFamily="34" charset="0"/>
            </a:endParaRPr>
          </a:p>
        </p:txBody>
      </p:sp>
      <p:sp>
        <p:nvSpPr>
          <p:cNvPr id="10" name="Textfeld 9"/>
          <p:cNvSpPr txBox="1">
            <a:spLocks noChangeArrowheads="1"/>
          </p:cNvSpPr>
          <p:nvPr/>
        </p:nvSpPr>
        <p:spPr bwMode="auto">
          <a:xfrm>
            <a:off x="495377" y="4718050"/>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b="0" dirty="0" smtClean="0">
                <a:solidFill>
                  <a:schemeClr val="tx2">
                    <a:lumMod val="75000"/>
                  </a:schemeClr>
                </a:solidFill>
              </a:rPr>
              <a:t>Proiect cofinanțat de </a:t>
            </a:r>
            <a:endParaRPr lang="en-GB" sz="800" b="0" dirty="0">
              <a:solidFill>
                <a:schemeClr val="tx2">
                  <a:lumMod val="75000"/>
                </a:schemeClr>
              </a:solidFill>
            </a:endParaRPr>
          </a:p>
        </p:txBody>
      </p:sp>
      <p:pic>
        <p:nvPicPr>
          <p:cNvPr id="14" name="Picture 2" descr="D:\docs\desktop\ELdZ_Mol_cmyk_rum.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sp>
        <p:nvSpPr>
          <p:cNvPr id="18" name="Textfeld 9"/>
          <p:cNvSpPr txBox="1">
            <a:spLocks noChangeArrowheads="1"/>
          </p:cNvSpPr>
          <p:nvPr/>
        </p:nvSpPr>
        <p:spPr bwMode="auto">
          <a:xfrm>
            <a:off x="5555933" y="3908425"/>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b="0" dirty="0" smtClean="0">
                <a:solidFill>
                  <a:schemeClr val="tx2">
                    <a:lumMod val="75000"/>
                  </a:schemeClr>
                </a:solidFill>
              </a:rPr>
              <a:t>În cooperare cu</a:t>
            </a:r>
            <a:endParaRPr lang="en-GB" sz="800" b="0" dirty="0">
              <a:solidFill>
                <a:schemeClr val="tx2">
                  <a:lumMod val="75000"/>
                </a:schemeClr>
              </a:solidFill>
            </a:endParaRPr>
          </a:p>
        </p:txBody>
      </p:sp>
      <p:pic>
        <p:nvPicPr>
          <p:cNvPr id="9" name="Picture 8"/>
          <p:cNvPicPr>
            <a:picLocks noChangeAspect="1"/>
          </p:cNvPicPr>
          <p:nvPr/>
        </p:nvPicPr>
        <p:blipFill rotWithShape="1">
          <a:blip r:embed="rId5" cstate="print"/>
          <a:srcRect l="58952" t="9310" b="18235"/>
          <a:stretch/>
        </p:blipFill>
        <p:spPr>
          <a:xfrm>
            <a:off x="5645778" y="4368969"/>
            <a:ext cx="1569656" cy="645115"/>
          </a:xfrm>
          <a:prstGeom prst="rect">
            <a:avLst/>
          </a:prstGeom>
        </p:spPr>
      </p:pic>
      <p:pic>
        <p:nvPicPr>
          <p:cNvPr id="12" name="Picture 11"/>
          <p:cNvPicPr>
            <a:picLocks noChangeAspect="1"/>
          </p:cNvPicPr>
          <p:nvPr/>
        </p:nvPicPr>
        <p:blipFill>
          <a:blip r:embed="rId6" cstate="print"/>
          <a:stretch>
            <a:fillRect/>
          </a:stretch>
        </p:blipFill>
        <p:spPr>
          <a:xfrm>
            <a:off x="2511178" y="5306076"/>
            <a:ext cx="1252884" cy="910215"/>
          </a:xfrm>
          <a:prstGeom prst="rect">
            <a:avLst/>
          </a:prstGeom>
        </p:spPr>
      </p:pic>
      <p:pic>
        <p:nvPicPr>
          <p:cNvPr id="2"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19434" y="4156749"/>
            <a:ext cx="847626" cy="857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statia2\Desktop\SDC-Rom_CMYK_hoch_pos.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60846" y="5215306"/>
            <a:ext cx="1984375" cy="115887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C:\Users\Stela\Desktop\Logou nou UTM\Logo_inscript_horizontal (1).png"/>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593291" y="5167947"/>
            <a:ext cx="2635885" cy="655955"/>
          </a:xfrm>
          <a:prstGeom prst="rect">
            <a:avLst/>
          </a:prstGeom>
          <a:noFill/>
          <a:ln>
            <a:noFill/>
          </a:ln>
        </p:spPr>
      </p:pic>
    </p:spTree>
    <p:extLst>
      <p:ext uri="{BB962C8B-B14F-4D97-AF65-F5344CB8AC3E}">
        <p14:creationId xmlns:p14="http://schemas.microsoft.com/office/powerpoint/2010/main" val="128815640"/>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de-DE"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04/12/2017</a:t>
            </a:fld>
            <a:endParaRPr lang="de-DE" noProof="0" dirty="0"/>
          </a:p>
        </p:txBody>
      </p:sp>
      <p:pic>
        <p:nvPicPr>
          <p:cNvPr id="14"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6" name="Picture 15" descr="Gopa Log MS cmyk RZ"/>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05451" y="2793129"/>
            <a:ext cx="2827336" cy="1144690"/>
          </a:xfrm>
          <a:prstGeom prst="rect">
            <a:avLst/>
          </a:prstGeom>
          <a:noFill/>
        </p:spPr>
      </p:pic>
      <p:sp>
        <p:nvSpPr>
          <p:cNvPr id="19" name="Textfeld 5"/>
          <p:cNvSpPr txBox="1"/>
          <p:nvPr/>
        </p:nvSpPr>
        <p:spPr>
          <a:xfrm>
            <a:off x="5395399" y="2428037"/>
            <a:ext cx="1066949" cy="215444"/>
          </a:xfrm>
          <a:prstGeom prst="rect">
            <a:avLst/>
          </a:prstGeom>
          <a:noFill/>
        </p:spPr>
        <p:txBody>
          <a:bodyPr wrap="square" rtlCol="0">
            <a:spAutoFit/>
          </a:bodyPr>
          <a:lstStyle/>
          <a:p>
            <a:r>
              <a:rPr lang="en-US" sz="800" b="0" dirty="0" smtClean="0">
                <a:solidFill>
                  <a:schemeClr val="tx1"/>
                </a:solidFill>
                <a:latin typeface="Arial" pitchFamily="34" charset="0"/>
                <a:cs typeface="Arial" pitchFamily="34" charset="0"/>
              </a:rPr>
              <a:t>Din </a:t>
            </a:r>
            <a:r>
              <a:rPr lang="en-US" sz="800" b="0" dirty="0" err="1" smtClean="0">
                <a:solidFill>
                  <a:schemeClr val="tx1"/>
                </a:solidFill>
                <a:latin typeface="Arial" pitchFamily="34" charset="0"/>
                <a:cs typeface="Arial" pitchFamily="34" charset="0"/>
              </a:rPr>
              <a:t>numele</a:t>
            </a:r>
            <a:endParaRPr lang="en-GB" sz="800" b="0" dirty="0">
              <a:solidFill>
                <a:schemeClr val="tx1"/>
              </a:solidFill>
              <a:latin typeface="Arial" pitchFamily="34" charset="0"/>
              <a:cs typeface="Arial" pitchFamily="34" charset="0"/>
            </a:endParaRPr>
          </a:p>
        </p:txBody>
      </p:sp>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5395399" y="2793129"/>
            <a:ext cx="3400425" cy="914400"/>
          </a:xfrm>
          <a:prstGeom prst="rect">
            <a:avLst/>
          </a:prstGeom>
          <a:noFill/>
        </p:spPr>
      </p:pic>
    </p:spTree>
    <p:extLst>
      <p:ext uri="{BB962C8B-B14F-4D97-AF65-F5344CB8AC3E}">
        <p14:creationId xmlns:p14="http://schemas.microsoft.com/office/powerpoint/2010/main" val="173528085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74222"/>
            <a:ext cx="7776000" cy="564022"/>
          </a:xfrm>
        </p:spPr>
        <p:txBody>
          <a:bodyPr/>
          <a:lstStyle/>
          <a:p>
            <a:pPr algn="ctr"/>
            <a:r>
              <a:rPr lang="ro-RO" dirty="0" smtClean="0">
                <a:solidFill>
                  <a:srgbClr val="C00000"/>
                </a:solidFill>
              </a:rPr>
              <a:t>2</a:t>
            </a:r>
            <a:r>
              <a:rPr lang="it-IT" dirty="0" smtClean="0">
                <a:solidFill>
                  <a:srgbClr val="C00000"/>
                </a:solidFill>
              </a:rPr>
              <a:t>.1.</a:t>
            </a:r>
            <a:r>
              <a:rPr lang="ru-RU" sz="2000" dirty="0" smtClean="0">
                <a:solidFill>
                  <a:schemeClr val="tx1"/>
                </a:solidFill>
              </a:rPr>
              <a:t> </a:t>
            </a:r>
            <a:r>
              <a:rPr lang="ru-RU" sz="2000" dirty="0" smtClean="0">
                <a:solidFill>
                  <a:srgbClr val="C00000"/>
                </a:solidFill>
              </a:rPr>
              <a:t>Получение разрешения на строительство</a:t>
            </a:r>
            <a:r>
              <a:rPr lang="ro-RO" sz="2000" dirty="0" smtClean="0">
                <a:solidFill>
                  <a:srgbClr val="C00000"/>
                </a:solidFill>
              </a:rPr>
              <a:t>. </a:t>
            </a:r>
            <a:r>
              <a:rPr lang="ro-RO" sz="2000" dirty="0" smtClean="0"/>
              <a:t/>
            </a:r>
            <a:br>
              <a:rPr lang="ro-RO" sz="2000" dirty="0" smtClean="0"/>
            </a:br>
            <a:r>
              <a:rPr lang="ro-RO" sz="2000" dirty="0" smtClean="0"/>
              <a:t/>
            </a:r>
            <a:br>
              <a:rPr lang="ro-RO" sz="2000" dirty="0" smtClean="0"/>
            </a:br>
            <a:endParaRPr lang="ru-RU" sz="2000"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a:p>
          <a:p>
            <a:endParaRPr lang="de-DE" dirty="0"/>
          </a:p>
        </p:txBody>
      </p:sp>
      <p:sp>
        <p:nvSpPr>
          <p:cNvPr id="4" name="Дата 3"/>
          <p:cNvSpPr>
            <a:spLocks noGrp="1"/>
          </p:cNvSpPr>
          <p:nvPr>
            <p:ph type="dt" sz="half" idx="11"/>
          </p:nvPr>
        </p:nvSpPr>
        <p:spPr>
          <a:xfrm>
            <a:off x="679155" y="6581001"/>
            <a:ext cx="2262454" cy="246221"/>
          </a:xfrm>
        </p:spPr>
        <p:txBody>
          <a:bodyPr/>
          <a:lstStyle/>
          <a:p>
            <a:fld id="{0F9A5078-6F60-49E2-B50D-11C30D454C38}" type="datetime1">
              <a:rPr lang="en-GB" noProof="0" smtClean="0"/>
              <a:pPr/>
              <a:t>04/12/2017</a:t>
            </a:fld>
            <a:endParaRPr lang="en-GB" noProof="0" dirty="0"/>
          </a:p>
        </p:txBody>
      </p:sp>
      <p:sp>
        <p:nvSpPr>
          <p:cNvPr id="5" name="Объект 4"/>
          <p:cNvSpPr>
            <a:spLocks noGrp="1"/>
          </p:cNvSpPr>
          <p:nvPr>
            <p:ph idx="1"/>
          </p:nvPr>
        </p:nvSpPr>
        <p:spPr>
          <a:xfrm>
            <a:off x="684000" y="1572426"/>
            <a:ext cx="7776000" cy="4691573"/>
          </a:xfrm>
        </p:spPr>
        <p:txBody>
          <a:bodyPr/>
          <a:lstStyle/>
          <a:p>
            <a:pPr algn="ctr"/>
            <a:r>
              <a:rPr lang="vi-VN" dirty="0" smtClean="0"/>
              <a:t> </a:t>
            </a:r>
            <a:endParaRPr lang="ro-RO" dirty="0" smtClean="0"/>
          </a:p>
        </p:txBody>
      </p:sp>
      <p:sp>
        <p:nvSpPr>
          <p:cNvPr id="7" name="Прямоугольник 6"/>
          <p:cNvSpPr/>
          <p:nvPr/>
        </p:nvSpPr>
        <p:spPr>
          <a:xfrm>
            <a:off x="1238805" y="1425033"/>
            <a:ext cx="7221195" cy="5632311"/>
          </a:xfrm>
          <a:prstGeom prst="rect">
            <a:avLst/>
          </a:prstGeom>
        </p:spPr>
        <p:txBody>
          <a:bodyPr wrap="square">
            <a:spAutoFit/>
          </a:bodyPr>
          <a:lstStyle/>
          <a:p>
            <a:r>
              <a:rPr lang="ru-RU" sz="1800" b="0" dirty="0" smtClean="0">
                <a:solidFill>
                  <a:schemeClr val="tx1"/>
                </a:solidFill>
              </a:rPr>
              <a:t>Выполнение строительных работ осуществляется на основании разрешения на строительство. Согласно ст. 24 Закона №. 721 от 02.02.1996 о качестве в строительстве, </a:t>
            </a:r>
          </a:p>
          <a:p>
            <a:r>
              <a:rPr lang="ru-RU" sz="1800" b="0" dirty="0" smtClean="0">
                <a:solidFill>
                  <a:schemeClr val="tx1"/>
                </a:solidFill>
              </a:rPr>
              <a:t>Производителями строительных работ являются физические или юридические  лица,  имеющие  лицензию на деятельность в этой  области  и отвечающие  за  исполнение следующих </a:t>
            </a:r>
          </a:p>
          <a:p>
            <a:r>
              <a:rPr lang="ru-RU" sz="1800" b="0" dirty="0" smtClean="0">
                <a:solidFill>
                  <a:schemeClr val="tx1"/>
                </a:solidFill>
              </a:rPr>
              <a:t>основных обязанностей  в  отношении качества в строительстве:</a:t>
            </a:r>
          </a:p>
          <a:p>
            <a:r>
              <a:rPr lang="ru-RU" sz="1800" b="0" dirty="0" smtClean="0">
                <a:solidFill>
                  <a:schemeClr val="tx1"/>
                </a:solidFill>
              </a:rPr>
              <a:t>а)выполнение   строительных  работ  только  на  основе  полученного разрешения на строительство для каждого сооружения в отдельности;</a:t>
            </a:r>
            <a:br>
              <a:rPr lang="ru-RU" sz="1800" b="0" dirty="0" smtClean="0">
                <a:solidFill>
                  <a:schemeClr val="tx1"/>
                </a:solidFill>
              </a:rPr>
            </a:br>
            <a:r>
              <a:rPr lang="ru-RU" sz="1800" b="0" dirty="0" err="1" smtClean="0">
                <a:solidFill>
                  <a:schemeClr val="tx1"/>
                </a:solidFill>
              </a:rPr>
              <a:t>b</a:t>
            </a:r>
            <a:r>
              <a:rPr lang="ru-RU" sz="1800" b="0" dirty="0" smtClean="0">
                <a:solidFill>
                  <a:schemeClr val="tx1"/>
                </a:solidFill>
              </a:rPr>
              <a:t>)осведомление   инвесторов   о  несоответствиях  и   расхождениях, выявленных в проектах, с целью их устранения;</a:t>
            </a:r>
          </a:p>
          <a:p>
            <a:r>
              <a:rPr lang="ru-RU" sz="1800" b="0" dirty="0" smtClean="0">
                <a:solidFill>
                  <a:schemeClr val="tx1"/>
                </a:solidFill>
              </a:rPr>
              <a:t>с) начало выполнения работ только после получения разрешения на строительство в соответствии с законом и только на основе проектов и согласно проектам, проверенным аттестованными проверяющими проектов в составе учреждений, авторизованных на проверку проектов;</a:t>
            </a:r>
            <a:br>
              <a:rPr lang="ru-RU" sz="1800" b="0" dirty="0" smtClean="0">
                <a:solidFill>
                  <a:schemeClr val="tx1"/>
                </a:solidFill>
              </a:rPr>
            </a:br>
            <a:r>
              <a:rPr lang="ru-RU" sz="1800" b="0" i="1" dirty="0" smtClean="0">
                <a:solidFill>
                  <a:schemeClr val="tx1"/>
                </a:solidFill>
              </a:rPr>
              <a:t>   </a:t>
            </a:r>
            <a:endParaRPr lang="ru-RU" sz="1800" b="0" dirty="0" smtClean="0">
              <a:solidFill>
                <a:schemeClr val="tx1"/>
              </a:solidFill>
            </a:endParaRPr>
          </a:p>
          <a:p>
            <a:r>
              <a:rPr lang="ru-RU" sz="1800" b="0" dirty="0" smtClean="0"/>
              <a:t>   </a:t>
            </a:r>
          </a:p>
          <a:p>
            <a:pPr marL="0" indent="0" algn="just" eaLnBrk="1" fontAlgn="auto" hangingPunct="1">
              <a:spcAft>
                <a:spcPts val="0"/>
              </a:spcAft>
              <a:buFont typeface="Arial" pitchFamily="34" charset="0"/>
              <a:buNone/>
              <a:defRPr/>
            </a:pPr>
            <a:endParaRPr lang="ro-MD" sz="1800" b="0" dirty="0" smtClean="0">
              <a:solidFill>
                <a:schemeClr val="tx2"/>
              </a:solidFill>
            </a:endParaRPr>
          </a:p>
        </p:txBody>
      </p:sp>
    </p:spTree>
    <p:extLst>
      <p:ext uri="{BB962C8B-B14F-4D97-AF65-F5344CB8AC3E}">
        <p14:creationId xmlns:p14="http://schemas.microsoft.com/office/powerpoint/2010/main" val="283190463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57129"/>
            <a:ext cx="7776000" cy="384561"/>
          </a:xfrm>
        </p:spPr>
        <p:txBody>
          <a:bodyPr/>
          <a:lstStyle/>
          <a:p>
            <a:r>
              <a:rPr lang="ro-RO" sz="2000" dirty="0" smtClean="0">
                <a:solidFill>
                  <a:srgbClr val="C00000"/>
                </a:solidFill>
              </a:rPr>
              <a:t>2</a:t>
            </a:r>
            <a:r>
              <a:rPr lang="it-IT" sz="2000" dirty="0" smtClean="0">
                <a:solidFill>
                  <a:srgbClr val="C00000"/>
                </a:solidFill>
              </a:rPr>
              <a:t>.1. </a:t>
            </a:r>
            <a:r>
              <a:rPr lang="ru-RU" sz="2000" dirty="0" smtClean="0">
                <a:solidFill>
                  <a:srgbClr val="C00000"/>
                </a:solidFill>
              </a:rPr>
              <a:t>Получение разрешения на строительство</a:t>
            </a:r>
            <a:r>
              <a:rPr lang="ro-RO" sz="2000" dirty="0" smtClean="0">
                <a:solidFill>
                  <a:srgbClr val="C00000"/>
                </a:solidFill>
              </a:rPr>
              <a:t>.  </a:t>
            </a:r>
            <a:endParaRPr lang="ru-RU" sz="2000" dirty="0"/>
          </a:p>
        </p:txBody>
      </p:sp>
      <p:sp>
        <p:nvSpPr>
          <p:cNvPr id="3" name="Нижний колонтитул 2"/>
          <p:cNvSpPr>
            <a:spLocks noGrp="1"/>
          </p:cNvSpPr>
          <p:nvPr>
            <p:ph type="ftr" sz="quarter" idx="10"/>
          </p:nvPr>
        </p:nvSpPr>
        <p:spPr>
          <a:xfrm>
            <a:off x="2862776" y="6581001"/>
            <a:ext cx="3418449" cy="246221"/>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793630" y="1250830"/>
            <a:ext cx="7666370" cy="6114033"/>
          </a:xfrm>
        </p:spPr>
        <p:txBody>
          <a:bodyPr/>
          <a:lstStyle/>
          <a:p>
            <a:r>
              <a:rPr lang="vi-VN" dirty="0" smtClean="0"/>
              <a:t> </a:t>
            </a:r>
            <a:r>
              <a:rPr lang="ru-RU" dirty="0" smtClean="0"/>
              <a:t> </a:t>
            </a:r>
            <a:r>
              <a:rPr lang="ru-RU" dirty="0" err="1" smtClean="0">
                <a:solidFill>
                  <a:schemeClr val="tx1"/>
                </a:solidFill>
              </a:rPr>
              <a:t>d</a:t>
            </a:r>
            <a:r>
              <a:rPr lang="ru-RU" dirty="0" smtClean="0">
                <a:solidFill>
                  <a:schemeClr val="tx1"/>
                </a:solidFill>
              </a:rPr>
              <a:t>) обеспечение уровня качества, соответствующего основным требованиям, посредством собственной системы качества, разработанной и реализуемой своим персоналом и аттестованными руководителями строек;</a:t>
            </a:r>
          </a:p>
          <a:p>
            <a:r>
              <a:rPr lang="ru-RU" dirty="0" smtClean="0">
                <a:solidFill>
                  <a:schemeClr val="tx1"/>
                </a:solidFill>
              </a:rPr>
              <a:t>  е) созыв субъектов, которые должны участвовать в проверке и приемке работ  на определяющих этапах производства, и обеспечение им необходимых условий для этого в целях получения их согласия на продолжение работ;</a:t>
            </a:r>
          </a:p>
          <a:p>
            <a:r>
              <a:rPr lang="ru-RU" dirty="0" smtClean="0">
                <a:solidFill>
                  <a:schemeClr val="tx1"/>
                </a:solidFill>
              </a:rPr>
              <a:t>  </a:t>
            </a:r>
            <a:r>
              <a:rPr lang="ru-RU" dirty="0" err="1" smtClean="0">
                <a:solidFill>
                  <a:schemeClr val="tx1"/>
                </a:solidFill>
              </a:rPr>
              <a:t>f</a:t>
            </a:r>
            <a:r>
              <a:rPr lang="ru-RU" dirty="0" smtClean="0">
                <a:solidFill>
                  <a:schemeClr val="tx1"/>
                </a:solidFill>
              </a:rPr>
              <a:t>) устранение  несоответствий, дефектов и расхождений, возникших  на этапах  производства  работ,  только на основе  решений  проектировщика, принятых с согласия инвестора;</a:t>
            </a:r>
          </a:p>
          <a:p>
            <a:r>
              <a:rPr lang="ru-RU" dirty="0" smtClean="0">
                <a:solidFill>
                  <a:schemeClr val="tx1"/>
                </a:solidFill>
              </a:rPr>
              <a:t>  </a:t>
            </a:r>
            <a:r>
              <a:rPr lang="ru-RU" dirty="0" err="1" smtClean="0">
                <a:solidFill>
                  <a:schemeClr val="tx1"/>
                </a:solidFill>
              </a:rPr>
              <a:t>g</a:t>
            </a:r>
            <a:r>
              <a:rPr lang="ru-RU" dirty="0" smtClean="0">
                <a:solidFill>
                  <a:schemeClr val="tx1"/>
                </a:solidFill>
              </a:rPr>
              <a:t>) использование при производстве работ только предусмотренных проектом, сертифицированных или имеющих технические заключения продукции и способов, содействующих выполнению основных требований, а также хранение контрольных образцов; замена продукции и способов, предусмотренных проектом, другими, отвечающими установленным требованиям только на основе решений проектировщиков, принятых с согласия инвестора;</a:t>
            </a:r>
          </a:p>
          <a:p>
            <a:r>
              <a:rPr lang="ru-RU" dirty="0" smtClean="0"/>
              <a:t>   </a:t>
            </a:r>
          </a:p>
          <a:p>
            <a:endParaRPr lang="ru-RU"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846035"/>
            <a:ext cx="7776000" cy="350376"/>
          </a:xfrm>
        </p:spPr>
        <p:txBody>
          <a:bodyPr/>
          <a:lstStyle/>
          <a:p>
            <a:r>
              <a:rPr lang="ro-RO" sz="2000" dirty="0" smtClean="0">
                <a:solidFill>
                  <a:srgbClr val="C00000"/>
                </a:solidFill>
              </a:rPr>
              <a:t>2</a:t>
            </a:r>
            <a:r>
              <a:rPr lang="it-IT" sz="2000" dirty="0" smtClean="0">
                <a:solidFill>
                  <a:srgbClr val="C00000"/>
                </a:solidFill>
              </a:rPr>
              <a:t>.1. </a:t>
            </a:r>
            <a:r>
              <a:rPr lang="ru-RU" sz="2000" dirty="0" smtClean="0">
                <a:solidFill>
                  <a:srgbClr val="C00000"/>
                </a:solidFill>
              </a:rPr>
              <a:t>Получение разрешения на строительство</a:t>
            </a:r>
            <a:r>
              <a:rPr lang="ro-RO" sz="2000" dirty="0" smtClean="0">
                <a:solidFill>
                  <a:srgbClr val="C00000"/>
                </a:solidFill>
              </a:rPr>
              <a:t>.  </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t>Михаил </a:t>
            </a:r>
            <a:r>
              <a:rPr lang="ru-RU" dirty="0" err="1" smtClean="0"/>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538384" y="1264778"/>
            <a:ext cx="8195417" cy="4999222"/>
          </a:xfrm>
        </p:spPr>
        <p:txBody>
          <a:bodyPr/>
          <a:lstStyle/>
          <a:p>
            <a:r>
              <a:rPr lang="ru-RU" dirty="0" smtClean="0">
                <a:solidFill>
                  <a:schemeClr val="tx1"/>
                </a:solidFill>
              </a:rPr>
              <a:t> </a:t>
            </a:r>
            <a:r>
              <a:rPr lang="ru-RU" sz="1600" dirty="0" err="1" smtClean="0">
                <a:solidFill>
                  <a:schemeClr val="tx1"/>
                </a:solidFill>
              </a:rPr>
              <a:t>h</a:t>
            </a:r>
            <a:r>
              <a:rPr lang="ru-RU" sz="1600" dirty="0" smtClean="0">
                <a:solidFill>
                  <a:schemeClr val="tx1"/>
                </a:solidFill>
              </a:rPr>
              <a:t>) соблюдение  проектов и рабочих чертежей с целью достижения уровня качества, соответствующего основным требованиям;</a:t>
            </a:r>
          </a:p>
          <a:p>
            <a:r>
              <a:rPr lang="ru-RU" sz="1600" dirty="0" smtClean="0">
                <a:solidFill>
                  <a:schemeClr val="tx1"/>
                </a:solidFill>
              </a:rPr>
              <a:t> </a:t>
            </a:r>
            <a:r>
              <a:rPr lang="ru-RU" sz="1600" dirty="0" err="1" smtClean="0">
                <a:solidFill>
                  <a:schemeClr val="tx1"/>
                </a:solidFill>
              </a:rPr>
              <a:t>i</a:t>
            </a:r>
            <a:r>
              <a:rPr lang="ru-RU" sz="1600" dirty="0" smtClean="0">
                <a:solidFill>
                  <a:schemeClr val="tx1"/>
                </a:solidFill>
              </a:rPr>
              <a:t>) уведомление  в  течение  24  часов  Государственной  инспекции  в строительстве о технических авариях при производстве работ;</a:t>
            </a:r>
          </a:p>
          <a:p>
            <a:r>
              <a:rPr lang="ru-RU" sz="1600" dirty="0" smtClean="0">
                <a:solidFill>
                  <a:schemeClr val="tx1"/>
                </a:solidFill>
              </a:rPr>
              <a:t> </a:t>
            </a:r>
            <a:r>
              <a:rPr lang="ru-RU" sz="1600" dirty="0" err="1" smtClean="0">
                <a:solidFill>
                  <a:schemeClr val="tx1"/>
                </a:solidFill>
              </a:rPr>
              <a:t>j</a:t>
            </a:r>
            <a:r>
              <a:rPr lang="ru-RU" sz="1600" dirty="0" smtClean="0">
                <a:solidFill>
                  <a:schemeClr val="tx1"/>
                </a:solidFill>
              </a:rPr>
              <a:t>) представление к приемке только тех сооружений, которые соответствуют требованиям в отношении качества и по которым инвестору переданы необходимые документы для оформления технического паспорта сооружения;</a:t>
            </a:r>
          </a:p>
          <a:p>
            <a:r>
              <a:rPr lang="ru-RU" sz="1600" dirty="0" smtClean="0">
                <a:solidFill>
                  <a:schemeClr val="tx1"/>
                </a:solidFill>
              </a:rPr>
              <a:t> </a:t>
            </a:r>
            <a:r>
              <a:rPr lang="ru-RU" sz="1600" dirty="0" err="1" smtClean="0">
                <a:solidFill>
                  <a:schemeClr val="tx1"/>
                </a:solidFill>
              </a:rPr>
              <a:t>k</a:t>
            </a:r>
            <a:r>
              <a:rPr lang="ru-RU" sz="1600" dirty="0" smtClean="0">
                <a:solidFill>
                  <a:schemeClr val="tx1"/>
                </a:solidFill>
              </a:rPr>
              <a:t>) осуществление  в  установленные  сроки  мер,  указанных  в  актах проверки или документах по приемке строительных работ;</a:t>
            </a:r>
          </a:p>
          <a:p>
            <a:r>
              <a:rPr lang="ru-RU" sz="1600" dirty="0" smtClean="0">
                <a:solidFill>
                  <a:schemeClr val="tx1"/>
                </a:solidFill>
              </a:rPr>
              <a:t> </a:t>
            </a:r>
            <a:r>
              <a:rPr lang="ru-RU" sz="1600" dirty="0" err="1" smtClean="0">
                <a:solidFill>
                  <a:schemeClr val="tx1"/>
                </a:solidFill>
              </a:rPr>
              <a:t>l</a:t>
            </a:r>
            <a:r>
              <a:rPr lang="ru-RU" sz="1600" dirty="0" smtClean="0">
                <a:solidFill>
                  <a:schemeClr val="tx1"/>
                </a:solidFill>
              </a:rPr>
              <a:t>) устранение   за  свой  счет  дефектов  качества,  допущенных  по собственной  вине,  как  в период производства работ, так  и  в  течение гарантийного периода, установленного согласно законодательству;</a:t>
            </a:r>
          </a:p>
          <a:p>
            <a:r>
              <a:rPr lang="ru-RU" sz="1600" dirty="0" smtClean="0">
                <a:solidFill>
                  <a:schemeClr val="tx1"/>
                </a:solidFill>
              </a:rPr>
              <a:t> </a:t>
            </a:r>
            <a:r>
              <a:rPr lang="ru-RU" sz="1600" dirty="0" err="1" smtClean="0">
                <a:solidFill>
                  <a:schemeClr val="tx1"/>
                </a:solidFill>
              </a:rPr>
              <a:t>m</a:t>
            </a:r>
            <a:r>
              <a:rPr lang="ru-RU" sz="1600" dirty="0" smtClean="0">
                <a:solidFill>
                  <a:schemeClr val="tx1"/>
                </a:solidFill>
              </a:rPr>
              <a:t>) приведение  по  окончании  производства  работ  временно  занятых земель в их первоначальное состояние;</a:t>
            </a:r>
            <a:br>
              <a:rPr lang="ru-RU" sz="1600" dirty="0" smtClean="0">
                <a:solidFill>
                  <a:schemeClr val="tx1"/>
                </a:solidFill>
              </a:rPr>
            </a:br>
            <a:r>
              <a:rPr lang="ru-RU" sz="1600" dirty="0" smtClean="0">
                <a:solidFill>
                  <a:schemeClr val="tx1"/>
                </a:solidFill>
              </a:rPr>
              <a:t> </a:t>
            </a:r>
            <a:r>
              <a:rPr lang="ru-RU" sz="1600" dirty="0" err="1" smtClean="0">
                <a:solidFill>
                  <a:schemeClr val="tx1"/>
                </a:solidFill>
              </a:rPr>
              <a:t>n</a:t>
            </a:r>
            <a:r>
              <a:rPr lang="ru-RU" sz="1600" dirty="0" smtClean="0">
                <a:solidFill>
                  <a:schemeClr val="tx1"/>
                </a:solidFill>
              </a:rPr>
              <a:t>) установление ответственности всех участников производственного процесса (ответственных лиц, работников, субподрядчиков) согласно собственной принятой системе обеспечения качества и требованиям действующего законодательства.</a:t>
            </a:r>
          </a:p>
          <a:p>
            <a:endParaRPr lang="ru-RU"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91312"/>
            <a:ext cx="7776000" cy="307649"/>
          </a:xfrm>
        </p:spPr>
        <p:txBody>
          <a:bodyPr/>
          <a:lstStyle/>
          <a:p>
            <a:r>
              <a:rPr lang="ro-RO" sz="2000" dirty="0" smtClean="0">
                <a:solidFill>
                  <a:srgbClr val="C00000"/>
                </a:solidFill>
              </a:rPr>
              <a:t>2</a:t>
            </a:r>
            <a:r>
              <a:rPr lang="it-IT" sz="2000" dirty="0" smtClean="0">
                <a:solidFill>
                  <a:srgbClr val="C00000"/>
                </a:solidFill>
              </a:rPr>
              <a:t>.1. </a:t>
            </a:r>
            <a:r>
              <a:rPr lang="ru-RU" sz="2000" dirty="0" smtClean="0">
                <a:solidFill>
                  <a:srgbClr val="C00000"/>
                </a:solidFill>
              </a:rPr>
              <a:t>Получение разрешения на строительство</a:t>
            </a:r>
            <a:r>
              <a:rPr lang="ro-RO" sz="2000" dirty="0" smtClean="0">
                <a:solidFill>
                  <a:srgbClr val="C00000"/>
                </a:solidFill>
              </a:rPr>
              <a:t>.  </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ru-RU" dirty="0" smtClean="0">
                <a:solidFill>
                  <a:srgbClr val="002060"/>
                </a:solidFill>
              </a:rPr>
              <a:t>Михаил </a:t>
            </a:r>
            <a:r>
              <a:rPr lang="ru-RU" dirty="0" err="1" smtClean="0">
                <a:solidFill>
                  <a:srgbClr val="002060"/>
                </a:solidFill>
              </a:rPr>
              <a:t>Мазурян</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555478" y="1401509"/>
            <a:ext cx="8221054" cy="5024927"/>
          </a:xfrm>
        </p:spPr>
        <p:txBody>
          <a:bodyPr/>
          <a:lstStyle/>
          <a:p>
            <a:r>
              <a:rPr lang="ru-RU" dirty="0" smtClean="0">
                <a:solidFill>
                  <a:schemeClr val="tx1"/>
                </a:solidFill>
              </a:rPr>
              <a:t>Глава </a:t>
            </a:r>
            <a:r>
              <a:rPr lang="en-US" dirty="0" smtClean="0">
                <a:solidFill>
                  <a:schemeClr val="tx1"/>
                </a:solidFill>
              </a:rPr>
              <a:t>V </a:t>
            </a:r>
            <a:r>
              <a:rPr lang="ru-RU" dirty="0" smtClean="0">
                <a:solidFill>
                  <a:schemeClr val="tx1"/>
                </a:solidFill>
              </a:rPr>
              <a:t>Закона </a:t>
            </a:r>
            <a:r>
              <a:rPr lang="ru-RU" dirty="0" err="1" smtClean="0">
                <a:solidFill>
                  <a:schemeClr val="tx1"/>
                </a:solidFill>
              </a:rPr>
              <a:t>Nr</a:t>
            </a:r>
            <a:r>
              <a:rPr lang="ru-RU" dirty="0" smtClean="0">
                <a:solidFill>
                  <a:schemeClr val="tx1"/>
                </a:solidFill>
              </a:rPr>
              <a:t>. 163 от  09.07.2010 о разрешении выполнения строительных работ предусматривает, что</a:t>
            </a:r>
            <a:r>
              <a:rPr lang="ru-RU" b="1" dirty="0" smtClean="0">
                <a:solidFill>
                  <a:schemeClr val="tx1"/>
                </a:solidFill>
              </a:rPr>
              <a:t> </a:t>
            </a:r>
            <a:r>
              <a:rPr lang="ru-RU" dirty="0" smtClean="0">
                <a:solidFill>
                  <a:schemeClr val="tx1"/>
                </a:solidFill>
              </a:rPr>
              <a:t>разрешение на строительство (приложение 3) выдается на основании заявления, в котором указано местоположение объекта недвижимости/участка, в срок до 10 рабочих дней со дня его регистрации. К заявлению прилагаются следующие документы:</a:t>
            </a:r>
            <a:r>
              <a:rPr lang="ru-RU" i="1" dirty="0" smtClean="0">
                <a:solidFill>
                  <a:schemeClr val="tx1"/>
                </a:solidFill>
              </a:rPr>
              <a:t/>
            </a:r>
            <a:br>
              <a:rPr lang="ru-RU" i="1" dirty="0" smtClean="0">
                <a:solidFill>
                  <a:schemeClr val="tx1"/>
                </a:solidFill>
              </a:rPr>
            </a:br>
            <a:r>
              <a:rPr lang="vi-VN" dirty="0" smtClean="0">
                <a:solidFill>
                  <a:schemeClr val="tx1"/>
                </a:solidFill>
              </a:rPr>
              <a:t> </a:t>
            </a:r>
            <a:r>
              <a:rPr lang="ru-RU" dirty="0" err="1" smtClean="0">
                <a:solidFill>
                  <a:schemeClr val="tx1"/>
                </a:solidFill>
              </a:rPr>
              <a:t>b</a:t>
            </a:r>
            <a:r>
              <a:rPr lang="ru-RU" dirty="0" smtClean="0">
                <a:solidFill>
                  <a:schemeClr val="tx1"/>
                </a:solidFill>
              </a:rPr>
              <a:t>) градостроительный сертификат для проектирования;</a:t>
            </a:r>
            <a:br>
              <a:rPr lang="ru-RU" dirty="0" smtClean="0">
                <a:solidFill>
                  <a:schemeClr val="tx1"/>
                </a:solidFill>
              </a:rPr>
            </a:br>
            <a:r>
              <a:rPr lang="ru-RU" dirty="0" smtClean="0">
                <a:solidFill>
                  <a:schemeClr val="tx1"/>
                </a:solidFill>
              </a:rPr>
              <a:t> </a:t>
            </a:r>
            <a:r>
              <a:rPr lang="ru-RU" dirty="0" err="1" smtClean="0">
                <a:solidFill>
                  <a:schemeClr val="tx1"/>
                </a:solidFill>
              </a:rPr>
              <a:t>c</a:t>
            </a:r>
            <a:r>
              <a:rPr lang="ru-RU" dirty="0" smtClean="0">
                <a:solidFill>
                  <a:schemeClr val="tx1"/>
                </a:solidFill>
              </a:rPr>
              <a:t>) выдержка из проектной документации в следующем объеме: пояснительная записка, генеральный план (ситуационный план, разбивочный план), фасады, цветовые решения, проект организации строительных работ;</a:t>
            </a:r>
            <a:r>
              <a:rPr lang="ru-RU" i="1" dirty="0" smtClean="0">
                <a:solidFill>
                  <a:schemeClr val="tx1"/>
                </a:solidFill>
              </a:rPr>
              <a:t/>
            </a:r>
            <a:br>
              <a:rPr lang="ru-RU" i="1" dirty="0" smtClean="0">
                <a:solidFill>
                  <a:schemeClr val="tx1"/>
                </a:solidFill>
              </a:rPr>
            </a:br>
            <a:r>
              <a:rPr lang="ru-RU" i="1" dirty="0" smtClean="0">
                <a:solidFill>
                  <a:schemeClr val="tx1"/>
                </a:solidFill>
              </a:rPr>
              <a:t> </a:t>
            </a:r>
            <a:r>
              <a:rPr lang="ru-RU" dirty="0" err="1" smtClean="0">
                <a:solidFill>
                  <a:schemeClr val="tx1"/>
                </a:solidFill>
              </a:rPr>
              <a:t>d</a:t>
            </a:r>
            <a:r>
              <a:rPr lang="ru-RU" dirty="0" smtClean="0">
                <a:solidFill>
                  <a:schemeClr val="tx1"/>
                </a:solidFill>
              </a:rPr>
              <a:t>) заключения о проверке проектной документации (разделы: генеральный план, архитектура, конструкции) или единый отчет о проверке проектной документации;</a:t>
            </a:r>
            <a:br>
              <a:rPr lang="ru-RU" dirty="0" smtClean="0">
                <a:solidFill>
                  <a:schemeClr val="tx1"/>
                </a:solidFill>
              </a:rPr>
            </a:br>
            <a:r>
              <a:rPr lang="ru-RU" dirty="0" smtClean="0">
                <a:solidFill>
                  <a:schemeClr val="tx1"/>
                </a:solidFill>
              </a:rPr>
              <a:t> </a:t>
            </a:r>
            <a:r>
              <a:rPr lang="ru-RU" dirty="0" err="1" smtClean="0">
                <a:solidFill>
                  <a:schemeClr val="tx1"/>
                </a:solidFill>
              </a:rPr>
              <a:t>e</a:t>
            </a:r>
            <a:r>
              <a:rPr lang="ru-RU" dirty="0" smtClean="0">
                <a:solidFill>
                  <a:schemeClr val="tx1"/>
                </a:solidFill>
              </a:rPr>
              <a:t>) удостоверение личности – для физических лиц или свидетельство о регистрации – для юридических лиц;</a:t>
            </a:r>
            <a:br>
              <a:rPr lang="ru-RU" dirty="0" smtClean="0">
                <a:solidFill>
                  <a:schemeClr val="tx1"/>
                </a:solidFill>
              </a:rPr>
            </a:br>
            <a:r>
              <a:rPr lang="ru-RU" dirty="0" smtClean="0">
                <a:solidFill>
                  <a:schemeClr val="tx1"/>
                </a:solidFill>
              </a:rPr>
              <a:t> </a:t>
            </a:r>
            <a:r>
              <a:rPr lang="ru-RU" dirty="0" err="1" smtClean="0">
                <a:solidFill>
                  <a:schemeClr val="tx1"/>
                </a:solidFill>
              </a:rPr>
              <a:t>f</a:t>
            </a:r>
            <a:r>
              <a:rPr lang="ru-RU" dirty="0" smtClean="0">
                <a:solidFill>
                  <a:schemeClr val="tx1"/>
                </a:solidFill>
              </a:rPr>
              <a:t>) договор об авторском надзоре, подписанный заявителем (заказчиком) и проектировщиком;</a:t>
            </a:r>
            <a:endParaRPr lang="ro-RO" dirty="0" smtClean="0">
              <a:solidFill>
                <a:schemeClr val="tx1"/>
              </a:solidFill>
            </a:endParaRPr>
          </a:p>
          <a:p>
            <a:endParaRPr lang="ru-RU"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99859"/>
            <a:ext cx="7776000" cy="367468"/>
          </a:xfrm>
        </p:spPr>
        <p:txBody>
          <a:bodyPr/>
          <a:lstStyle/>
          <a:p>
            <a:r>
              <a:rPr lang="ro-RO" sz="2000" dirty="0" smtClean="0">
                <a:solidFill>
                  <a:srgbClr val="C00000"/>
                </a:solidFill>
              </a:rPr>
              <a:t>2</a:t>
            </a:r>
            <a:r>
              <a:rPr lang="it-IT" sz="2000" dirty="0" smtClean="0">
                <a:solidFill>
                  <a:srgbClr val="C00000"/>
                </a:solidFill>
              </a:rPr>
              <a:t>.1. </a:t>
            </a:r>
            <a:r>
              <a:rPr lang="ru-RU" sz="2000" dirty="0" smtClean="0">
                <a:solidFill>
                  <a:srgbClr val="C00000"/>
                </a:solidFill>
              </a:rPr>
              <a:t>Получение разрешения на строительство</a:t>
            </a:r>
            <a:r>
              <a:rPr lang="ro-RO" sz="2000" dirty="0" smtClean="0">
                <a:solidFill>
                  <a:srgbClr val="C00000"/>
                </a:solidFill>
              </a:rPr>
              <a:t>. </a:t>
            </a:r>
            <a:endParaRPr lang="ru-RU" sz="2000" dirty="0"/>
          </a:p>
        </p:txBody>
      </p:sp>
      <p:sp>
        <p:nvSpPr>
          <p:cNvPr id="3" name="Нижний колонтитул 2"/>
          <p:cNvSpPr>
            <a:spLocks noGrp="1"/>
          </p:cNvSpPr>
          <p:nvPr>
            <p:ph type="ftr" sz="quarter" idx="10"/>
          </p:nvPr>
        </p:nvSpPr>
        <p:spPr>
          <a:xfrm>
            <a:off x="2862776" y="6581001"/>
            <a:ext cx="3418449" cy="246221"/>
          </a:xfrm>
        </p:spPr>
        <p:txBody>
          <a:bodyPr/>
          <a:lstStyle/>
          <a:p>
            <a:r>
              <a:rPr lang="ru-RU" dirty="0" smtClean="0"/>
              <a:t>Михаил </a:t>
            </a:r>
            <a:r>
              <a:rPr lang="ru-RU" dirty="0" err="1" smtClean="0"/>
              <a:t>Мазурян</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547256" y="1367327"/>
            <a:ext cx="8203963" cy="5563311"/>
          </a:xfrm>
        </p:spPr>
        <p:txBody>
          <a:bodyPr/>
          <a:lstStyle/>
          <a:p>
            <a:r>
              <a:rPr lang="ru-RU" dirty="0" smtClean="0"/>
              <a:t> </a:t>
            </a:r>
            <a:r>
              <a:rPr lang="ru-RU" dirty="0" err="1" smtClean="0">
                <a:solidFill>
                  <a:schemeClr val="tx1"/>
                </a:solidFill>
              </a:rPr>
              <a:t>g</a:t>
            </a:r>
            <a:r>
              <a:rPr lang="ru-RU" dirty="0" smtClean="0">
                <a:solidFill>
                  <a:schemeClr val="tx1"/>
                </a:solidFill>
              </a:rPr>
              <a:t>) выписка из протокола заседания Национального совета по историческим памятникам при Министерстве культуры о даче положительного заключения на рабочий проект – в случае проектирования вмешательств в памятники истории, искусства и архитектуры или в зоны застройки, включенные в Перечень памятников Республики Молдова, охраняемых государством;</a:t>
            </a:r>
            <a:r>
              <a:rPr lang="ru-RU" i="1" dirty="0" smtClean="0">
                <a:solidFill>
                  <a:schemeClr val="tx1"/>
                </a:solidFill>
              </a:rPr>
              <a:t/>
            </a:r>
            <a:br>
              <a:rPr lang="ru-RU" i="1" dirty="0" smtClean="0">
                <a:solidFill>
                  <a:schemeClr val="tx1"/>
                </a:solidFill>
              </a:rPr>
            </a:br>
            <a:r>
              <a:rPr lang="ru-RU" i="1" dirty="0" smtClean="0">
                <a:solidFill>
                  <a:schemeClr val="tx1"/>
                </a:solidFill>
              </a:rPr>
              <a:t> </a:t>
            </a:r>
            <a:r>
              <a:rPr lang="ru-RU" dirty="0" err="1" smtClean="0">
                <a:solidFill>
                  <a:schemeClr val="tx1"/>
                </a:solidFill>
              </a:rPr>
              <a:t>h</a:t>
            </a:r>
            <a:r>
              <a:rPr lang="ru-RU" dirty="0" smtClean="0">
                <a:solidFill>
                  <a:schemeClr val="tx1"/>
                </a:solidFill>
              </a:rPr>
              <a:t>) сертификат об освобождении от археологического потенциала – в случаях, предусмотренных частями (2) и (3) статьи 6 Закона об охране археологического наследия № 218 от 17 сентября 2010 года. </a:t>
            </a:r>
            <a:r>
              <a:rPr lang="vi-VN" dirty="0" smtClean="0">
                <a:solidFill>
                  <a:schemeClr val="tx1"/>
                </a:solidFill>
              </a:rPr>
              <a:t/>
            </a:r>
            <a:br>
              <a:rPr lang="vi-VN" dirty="0" smtClean="0">
                <a:solidFill>
                  <a:schemeClr val="tx1"/>
                </a:solidFill>
              </a:rPr>
            </a:br>
            <a:r>
              <a:rPr lang="vi-VN" dirty="0" smtClean="0">
                <a:solidFill>
                  <a:schemeClr val="tx1"/>
                </a:solidFill>
              </a:rPr>
              <a:t>   </a:t>
            </a:r>
            <a:r>
              <a:rPr lang="ru-RU" dirty="0" smtClean="0">
                <a:solidFill>
                  <a:schemeClr val="tx1"/>
                </a:solidFill>
              </a:rPr>
              <a:t>Требование иных, чем предусмотренные в части (1), документов не допускается. Предусмотренные частью (1) документы предъявляются в оригинале и копии, за исключением предусмотренных пунктом с), которые предъявляются только в оригинале.</a:t>
            </a:r>
          </a:p>
          <a:p>
            <a:r>
              <a:rPr lang="ru-RU" dirty="0" smtClean="0">
                <a:solidFill>
                  <a:schemeClr val="tx1"/>
                </a:solidFill>
              </a:rPr>
              <a:t> После проверки копий документов, предусмотренных в части (1), оригиналы возвращаются заявителю (заказчику). </a:t>
            </a:r>
          </a:p>
          <a:p>
            <a:r>
              <a:rPr lang="ru-RU" dirty="0" smtClean="0">
                <a:solidFill>
                  <a:schemeClr val="tx1"/>
                </a:solidFill>
              </a:rPr>
              <a:t>При отсутствии какого-либо из предусмотренных в части (1) документов эмитент отказывает в момент подачи заявления в принятии пакета документов.</a:t>
            </a:r>
          </a:p>
          <a:p>
            <a:endParaRPr lang="ro-RO" dirty="0" smtClean="0">
              <a:solidFill>
                <a:schemeClr val="tx1"/>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34042"/>
            <a:ext cx="7776000" cy="341832"/>
          </a:xfrm>
        </p:spPr>
        <p:txBody>
          <a:bodyPr/>
          <a:lstStyle/>
          <a:p>
            <a:r>
              <a:rPr lang="ro-RO" sz="2000" dirty="0" smtClean="0">
                <a:solidFill>
                  <a:srgbClr val="C00000"/>
                </a:solidFill>
              </a:rPr>
              <a:t>2</a:t>
            </a:r>
            <a:r>
              <a:rPr lang="it-IT" sz="2000" dirty="0" smtClean="0">
                <a:solidFill>
                  <a:srgbClr val="C00000"/>
                </a:solidFill>
              </a:rPr>
              <a:t>.1.</a:t>
            </a:r>
            <a:r>
              <a:rPr lang="ru-RU" sz="2000" dirty="0" smtClean="0">
                <a:solidFill>
                  <a:srgbClr val="C00000"/>
                </a:solidFill>
              </a:rPr>
              <a:t> Получение разрешения на строительство</a:t>
            </a:r>
            <a:r>
              <a:rPr lang="ro-RO" sz="2000" dirty="0" smtClean="0">
                <a:solidFill>
                  <a:srgbClr val="C00000"/>
                </a:solidFill>
              </a:rPr>
              <a:t>. </a:t>
            </a:r>
            <a:endParaRPr lang="ru-RU" sz="2000" dirty="0"/>
          </a:p>
        </p:txBody>
      </p:sp>
      <p:sp>
        <p:nvSpPr>
          <p:cNvPr id="3" name="Нижний колонтитул 2"/>
          <p:cNvSpPr>
            <a:spLocks noGrp="1"/>
          </p:cNvSpPr>
          <p:nvPr>
            <p:ph type="ftr" sz="quarter" idx="10"/>
          </p:nvPr>
        </p:nvSpPr>
        <p:spPr>
          <a:xfrm>
            <a:off x="2862776" y="6581001"/>
            <a:ext cx="3418449" cy="246221"/>
          </a:xfrm>
        </p:spPr>
        <p:txBody>
          <a:bodyPr/>
          <a:lstStyle/>
          <a:p>
            <a:r>
              <a:rPr lang="ru-RU" dirty="0" smtClean="0">
                <a:solidFill>
                  <a:srgbClr val="002060"/>
                </a:solidFill>
              </a:rPr>
              <a:t>Михаил </a:t>
            </a:r>
            <a:r>
              <a:rPr lang="ru-RU" dirty="0" err="1" smtClean="0">
                <a:solidFill>
                  <a:srgbClr val="002060"/>
                </a:solidFill>
              </a:rPr>
              <a:t>Мазурян</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04/12/2017</a:t>
            </a:fld>
            <a:endParaRPr lang="en-GB" noProof="0" dirty="0"/>
          </a:p>
        </p:txBody>
      </p:sp>
      <p:sp>
        <p:nvSpPr>
          <p:cNvPr id="5" name="Содержимое 4"/>
          <p:cNvSpPr>
            <a:spLocks noGrp="1"/>
          </p:cNvSpPr>
          <p:nvPr>
            <p:ph idx="1"/>
          </p:nvPr>
        </p:nvSpPr>
        <p:spPr>
          <a:xfrm>
            <a:off x="684001" y="1461331"/>
            <a:ext cx="8007072" cy="4802669"/>
          </a:xfrm>
        </p:spPr>
        <p:txBody>
          <a:bodyPr/>
          <a:lstStyle/>
          <a:p>
            <a:r>
              <a:rPr lang="vi-VN" dirty="0" smtClean="0">
                <a:solidFill>
                  <a:schemeClr val="tx1"/>
                </a:solidFill>
              </a:rPr>
              <a:t> </a:t>
            </a:r>
            <a:r>
              <a:rPr lang="ru-RU" dirty="0" smtClean="0">
                <a:solidFill>
                  <a:schemeClr val="tx1"/>
                </a:solidFill>
              </a:rPr>
              <a:t>Разрешение на строительство должно содержать:</a:t>
            </a:r>
            <a:br>
              <a:rPr lang="ru-RU" dirty="0" smtClean="0">
                <a:solidFill>
                  <a:schemeClr val="tx1"/>
                </a:solidFill>
              </a:rPr>
            </a:br>
            <a:r>
              <a:rPr lang="ru-RU" dirty="0" smtClean="0">
                <a:solidFill>
                  <a:schemeClr val="tx1"/>
                </a:solidFill>
              </a:rPr>
              <a:t>    </a:t>
            </a:r>
            <a:r>
              <a:rPr lang="ru-RU" dirty="0" err="1" smtClean="0">
                <a:solidFill>
                  <a:schemeClr val="tx1"/>
                </a:solidFill>
              </a:rPr>
              <a:t>a</a:t>
            </a:r>
            <a:r>
              <a:rPr lang="ru-RU" dirty="0" smtClean="0">
                <a:solidFill>
                  <a:schemeClr val="tx1"/>
                </a:solidFill>
              </a:rPr>
              <a:t>) данные о месте расположения объекта недвижимости/участка;</a:t>
            </a:r>
            <a:br>
              <a:rPr lang="ru-RU" dirty="0" smtClean="0">
                <a:solidFill>
                  <a:schemeClr val="tx1"/>
                </a:solidFill>
              </a:rPr>
            </a:br>
            <a:r>
              <a:rPr lang="ru-RU" dirty="0" smtClean="0">
                <a:solidFill>
                  <a:schemeClr val="tx1"/>
                </a:solidFill>
              </a:rPr>
              <a:t>    </a:t>
            </a:r>
            <a:r>
              <a:rPr lang="ru-RU" dirty="0" err="1" smtClean="0">
                <a:solidFill>
                  <a:schemeClr val="tx1"/>
                </a:solidFill>
              </a:rPr>
              <a:t>b</a:t>
            </a:r>
            <a:r>
              <a:rPr lang="ru-RU" dirty="0" smtClean="0">
                <a:solidFill>
                  <a:schemeClr val="tx1"/>
                </a:solidFill>
              </a:rPr>
              <a:t>) специальные условия по выполнению строительных работ;</a:t>
            </a:r>
            <a:br>
              <a:rPr lang="ru-RU" dirty="0" smtClean="0">
                <a:solidFill>
                  <a:schemeClr val="tx1"/>
                </a:solidFill>
              </a:rPr>
            </a:br>
            <a:r>
              <a:rPr lang="ru-RU" dirty="0" smtClean="0">
                <a:solidFill>
                  <a:schemeClr val="tx1"/>
                </a:solidFill>
              </a:rPr>
              <a:t>    </a:t>
            </a:r>
            <a:r>
              <a:rPr lang="ru-RU" dirty="0" err="1" smtClean="0">
                <a:solidFill>
                  <a:schemeClr val="tx1"/>
                </a:solidFill>
              </a:rPr>
              <a:t>c</a:t>
            </a:r>
            <a:r>
              <a:rPr lang="ru-RU" dirty="0" smtClean="0">
                <a:solidFill>
                  <a:schemeClr val="tx1"/>
                </a:solidFill>
              </a:rPr>
              <a:t>) наименование проектной организации;</a:t>
            </a:r>
            <a:br>
              <a:rPr lang="ru-RU" dirty="0" smtClean="0">
                <a:solidFill>
                  <a:schemeClr val="tx1"/>
                </a:solidFill>
              </a:rPr>
            </a:br>
            <a:r>
              <a:rPr lang="ru-RU" dirty="0" smtClean="0">
                <a:solidFill>
                  <a:schemeClr val="tx1"/>
                </a:solidFill>
              </a:rPr>
              <a:t>    </a:t>
            </a:r>
            <a:r>
              <a:rPr lang="ru-RU" dirty="0" err="1" smtClean="0">
                <a:solidFill>
                  <a:schemeClr val="tx1"/>
                </a:solidFill>
              </a:rPr>
              <a:t>d</a:t>
            </a:r>
            <a:r>
              <a:rPr lang="ru-RU" dirty="0" smtClean="0">
                <a:solidFill>
                  <a:schemeClr val="tx1"/>
                </a:solidFill>
              </a:rPr>
              <a:t>) срок начала строительных работ;</a:t>
            </a:r>
            <a:br>
              <a:rPr lang="ru-RU" dirty="0" smtClean="0">
                <a:solidFill>
                  <a:schemeClr val="tx1"/>
                </a:solidFill>
              </a:rPr>
            </a:br>
            <a:r>
              <a:rPr lang="ru-RU" dirty="0" smtClean="0">
                <a:solidFill>
                  <a:schemeClr val="tx1"/>
                </a:solidFill>
              </a:rPr>
              <a:t>    </a:t>
            </a:r>
            <a:r>
              <a:rPr lang="ru-RU" dirty="0" err="1" smtClean="0">
                <a:solidFill>
                  <a:schemeClr val="tx1"/>
                </a:solidFill>
              </a:rPr>
              <a:t>e</a:t>
            </a:r>
            <a:r>
              <a:rPr lang="ru-RU" dirty="0" smtClean="0">
                <a:solidFill>
                  <a:schemeClr val="tx1"/>
                </a:solidFill>
              </a:rPr>
              <a:t>) продолжительность выполнения строительных работ.</a:t>
            </a:r>
            <a:br>
              <a:rPr lang="ru-RU" dirty="0" smtClean="0">
                <a:solidFill>
                  <a:schemeClr val="tx1"/>
                </a:solidFill>
              </a:rPr>
            </a:br>
            <a:r>
              <a:rPr lang="ru-RU" dirty="0" smtClean="0">
                <a:solidFill>
                  <a:schemeClr val="tx1"/>
                </a:solidFill>
              </a:rPr>
              <a:t>    (2) Эмитент разрешения на строительство может выдвинуть специальные условия на период выполнения разрешенных работ, связанные с:</a:t>
            </a:r>
            <a:br>
              <a:rPr lang="ru-RU" dirty="0" smtClean="0">
                <a:solidFill>
                  <a:schemeClr val="tx1"/>
                </a:solidFill>
              </a:rPr>
            </a:br>
            <a:r>
              <a:rPr lang="ru-RU" dirty="0" smtClean="0">
                <a:solidFill>
                  <a:schemeClr val="tx1"/>
                </a:solidFill>
              </a:rPr>
              <a:t>    </a:t>
            </a:r>
            <a:r>
              <a:rPr lang="ru-RU" dirty="0" err="1" smtClean="0">
                <a:solidFill>
                  <a:schemeClr val="tx1"/>
                </a:solidFill>
              </a:rPr>
              <a:t>a</a:t>
            </a:r>
            <a:r>
              <a:rPr lang="ru-RU" dirty="0" smtClean="0">
                <a:solidFill>
                  <a:schemeClr val="tx1"/>
                </a:solidFill>
              </a:rPr>
              <a:t>) использованием публичных владений (подъезд к стройке, закрытие дорог общего пользования, временное использование публичных зон, изменение автомобильного и/или пешеходного трафика, устройство временных дорог, установка рекламных элементов);</a:t>
            </a:r>
            <a:br>
              <a:rPr lang="ru-RU" dirty="0" smtClean="0">
                <a:solidFill>
                  <a:schemeClr val="tx1"/>
                </a:solidFill>
              </a:rPr>
            </a:br>
            <a:r>
              <a:rPr lang="ru-RU" dirty="0" smtClean="0">
                <a:solidFill>
                  <a:schemeClr val="tx1"/>
                </a:solidFill>
              </a:rPr>
              <a:t>    </a:t>
            </a:r>
            <a:r>
              <a:rPr lang="ru-RU" dirty="0" err="1" smtClean="0">
                <a:solidFill>
                  <a:schemeClr val="tx1"/>
                </a:solidFill>
              </a:rPr>
              <a:t>b</a:t>
            </a:r>
            <a:r>
              <a:rPr lang="ru-RU" dirty="0" smtClean="0">
                <a:solidFill>
                  <a:schemeClr val="tx1"/>
                </a:solidFill>
              </a:rPr>
              <a:t>) защитой находящихся по соседству объектов собственности;</a:t>
            </a:r>
            <a:br>
              <a:rPr lang="ru-RU" dirty="0" smtClean="0">
                <a:solidFill>
                  <a:schemeClr val="tx1"/>
                </a:solidFill>
              </a:rPr>
            </a:br>
            <a:r>
              <a:rPr lang="ru-RU" dirty="0" smtClean="0">
                <a:solidFill>
                  <a:schemeClr val="tx1"/>
                </a:solidFill>
              </a:rPr>
              <a:t>    </a:t>
            </a:r>
            <a:r>
              <a:rPr lang="ru-RU" dirty="0" err="1" smtClean="0">
                <a:solidFill>
                  <a:schemeClr val="tx1"/>
                </a:solidFill>
              </a:rPr>
              <a:t>c</a:t>
            </a:r>
            <a:r>
              <a:rPr lang="ru-RU" dirty="0" smtClean="0">
                <a:solidFill>
                  <a:schemeClr val="tx1"/>
                </a:solidFill>
              </a:rPr>
              <a:t>) охраной окружающей среды;</a:t>
            </a:r>
            <a:br>
              <a:rPr lang="ru-RU" dirty="0" smtClean="0">
                <a:solidFill>
                  <a:schemeClr val="tx1"/>
                </a:solidFill>
              </a:rPr>
            </a:br>
            <a:r>
              <a:rPr lang="ru-RU" dirty="0" smtClean="0">
                <a:solidFill>
                  <a:schemeClr val="tx1"/>
                </a:solidFill>
              </a:rPr>
              <a:t>    </a:t>
            </a:r>
            <a:r>
              <a:rPr lang="ru-RU" dirty="0" err="1" smtClean="0">
                <a:solidFill>
                  <a:schemeClr val="tx1"/>
                </a:solidFill>
              </a:rPr>
              <a:t>d</a:t>
            </a:r>
            <a:r>
              <a:rPr lang="ru-RU" dirty="0" smtClean="0">
                <a:solidFill>
                  <a:schemeClr val="tx1"/>
                </a:solidFill>
              </a:rPr>
              <a:t>) обязательностью археологического мониторинга и надзора за </a:t>
            </a:r>
            <a:r>
              <a:rPr lang="ru-RU" dirty="0" err="1" smtClean="0">
                <a:solidFill>
                  <a:schemeClr val="tx1"/>
                </a:solidFill>
              </a:rPr>
              <a:t>экскавационными</a:t>
            </a:r>
            <a:r>
              <a:rPr lang="ru-RU" dirty="0" smtClean="0">
                <a:solidFill>
                  <a:schemeClr val="tx1"/>
                </a:solidFill>
              </a:rPr>
              <a:t> работами.</a:t>
            </a:r>
            <a:endParaRPr lang="ru-RU" dirty="0">
              <a:solidFill>
                <a:schemeClr val="tx1"/>
              </a:solidFill>
            </a:endParaRPr>
          </a:p>
        </p:txBody>
      </p:sp>
    </p:spTree>
  </p:cSld>
  <p:clrMapOvr>
    <a:masterClrMapping/>
  </p:clrMapOvr>
  <p:transition/>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3945</TotalTime>
  <Words>1260</Words>
  <Application>Microsoft Office PowerPoint</Application>
  <PresentationFormat>Экран (4:3)</PresentationFormat>
  <Paragraphs>260</Paragraphs>
  <Slides>34</Slides>
  <Notes>11</Notes>
  <HiddenSlides>0</HiddenSlides>
  <MMClips>0</MMClips>
  <ScaleCrop>false</ScaleCrop>
  <HeadingPairs>
    <vt:vector size="8" baseType="variant">
      <vt:variant>
        <vt:lpstr>Использованные шрифты</vt:lpstr>
      </vt:variant>
      <vt:variant>
        <vt:i4>3</vt:i4>
      </vt:variant>
      <vt:variant>
        <vt:lpstr>Тема</vt:lpstr>
      </vt:variant>
      <vt:variant>
        <vt:i4>1</vt:i4>
      </vt:variant>
      <vt:variant>
        <vt:lpstr>Внедренные серверы OLE</vt:lpstr>
      </vt:variant>
      <vt:variant>
        <vt:i4>1</vt:i4>
      </vt:variant>
      <vt:variant>
        <vt:lpstr>Заголовки слайдов</vt:lpstr>
      </vt:variant>
      <vt:variant>
        <vt:i4>34</vt:i4>
      </vt:variant>
    </vt:vector>
  </HeadingPairs>
  <TitlesOfParts>
    <vt:vector size="39" baseType="lpstr">
      <vt:lpstr>Arial</vt:lpstr>
      <vt:lpstr>Arial Narrow</vt:lpstr>
      <vt:lpstr>Times New Roman</vt:lpstr>
      <vt:lpstr>GIZ_Banner_Kopfzeile-Ausland (3)</vt:lpstr>
      <vt:lpstr>Document</vt:lpstr>
      <vt:lpstr>  Обучение сотрудников для предприятий «Apa-Canal»     Модуль 10: Роль предприятий предоставляющие публичные услуги водоснабжения и канализации в процессе привлечения инвестиций, проектирования, строительства и ввод в эксплуатацию объектов водоснабжения и канализации   Михаил Мазурян  Эксперт правовой /институциональный   14-15-16 ноября 2017,  Кишинэу</vt:lpstr>
      <vt:lpstr>Презентация PowerPoint</vt:lpstr>
      <vt:lpstr>Содержание сессии:   </vt:lpstr>
      <vt:lpstr>2.1. Получение разрешения на строительство.   </vt:lpstr>
      <vt:lpstr>2.1. Получение разрешения на строительство.  </vt:lpstr>
      <vt:lpstr>2.1. Получение разрешения на строительство.  </vt:lpstr>
      <vt:lpstr>2.1. Получение разрешения на строительство.  </vt:lpstr>
      <vt:lpstr>2.1. Получение разрешения на строительство. </vt:lpstr>
      <vt:lpstr>2.1. Получение разрешения на строительство. </vt:lpstr>
      <vt:lpstr>Градостроительный сертификат</vt:lpstr>
      <vt:lpstr>2.1 Объявление о начале строительства.</vt:lpstr>
      <vt:lpstr>2.1 Объявление о начале строительства.</vt:lpstr>
      <vt:lpstr>2.1 Объявление о начале строительства</vt:lpstr>
      <vt:lpstr> </vt:lpstr>
      <vt:lpstr>2.2. Заключение договора с Строительной компании (генеральным подрядчиком).  </vt:lpstr>
      <vt:lpstr>2.2. Заключение договора с Строительной компании (генеральным подрядчиком).</vt:lpstr>
      <vt:lpstr>2.2. Заключение договора с Строительной компании (генеральным подрядчиком) .</vt:lpstr>
      <vt:lpstr>2.2. Заключение договора с Строительной компании (генеральным подрядчиком).</vt:lpstr>
      <vt:lpstr>2.2. Заключение договора с Строительной компании (генеральным подрядчиком).</vt:lpstr>
      <vt:lpstr>2.2. Заключение договора с Строительной компании (генеральным подрядчиком). </vt:lpstr>
      <vt:lpstr>Model-tip de contract de antrepriză </vt:lpstr>
      <vt:lpstr>2.2. Специалисты исполнители: Руководитель стройки и технический надзор</vt:lpstr>
      <vt:lpstr>2.2. Специалисты исполнители: Руководитель стройки и технический надзор</vt:lpstr>
      <vt:lpstr>2.3. Обязанности инвестора/заказчика. Передача земли для строительства строительной компаний (генподрядчику). Проверка качества выполненных строительных работ.  </vt:lpstr>
      <vt:lpstr> 2.3. Обязанности инвестора/заказчика. </vt:lpstr>
      <vt:lpstr>2.3. Передача земли для строительства строительной компаний (генподрядчику).</vt:lpstr>
      <vt:lpstr> 2.3. Передача земли для строительства строительной компаний (генподрядчику).</vt:lpstr>
      <vt:lpstr>2.3. Передача земли для строительства строительной компаний (генподрядчику). </vt:lpstr>
      <vt:lpstr>2.3. Проверка качества выполненных строительных работ.    </vt:lpstr>
      <vt:lpstr>2.3. Проверка качества выполненных строительных работ. </vt:lpstr>
      <vt:lpstr>Вопросы по самооценки </vt:lpstr>
      <vt:lpstr>Библиография </vt:lpstr>
      <vt:lpstr>Презентация PowerPoint</vt:lpstr>
      <vt:lpstr>Презентация PowerPoint</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Anticamera</cp:lastModifiedBy>
  <cp:revision>320</cp:revision>
  <cp:lastPrinted>2012-07-19T10:16:59Z</cp:lastPrinted>
  <dcterms:created xsi:type="dcterms:W3CDTF">2013-09-05T11:54:56Z</dcterms:created>
  <dcterms:modified xsi:type="dcterms:W3CDTF">2017-12-04T11:17:49Z</dcterms:modified>
</cp:coreProperties>
</file>