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0"/>
  </p:notesMasterIdLst>
  <p:handoutMasterIdLst>
    <p:handoutMasterId r:id="rId31"/>
  </p:handoutMasterIdLst>
  <p:sldIdLst>
    <p:sldId id="28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40" r:id="rId16"/>
    <p:sldId id="325" r:id="rId17"/>
    <p:sldId id="326" r:id="rId18"/>
    <p:sldId id="327" r:id="rId19"/>
    <p:sldId id="328" r:id="rId20"/>
    <p:sldId id="329" r:id="rId21"/>
    <p:sldId id="338" r:id="rId22"/>
    <p:sldId id="339" r:id="rId23"/>
    <p:sldId id="332" r:id="rId24"/>
    <p:sldId id="333" r:id="rId25"/>
    <p:sldId id="334" r:id="rId26"/>
    <p:sldId id="335" r:id="rId27"/>
    <p:sldId id="336" r:id="rId28"/>
    <p:sldId id="337" r:id="rId29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74" d="100"/>
          <a:sy n="74" d="100"/>
        </p:scale>
        <p:origin x="408" y="6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04/12/2017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hyperlink" Target="http://www.serviciilocale.md/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hyperlink" Target="http://www.gi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Gheorghe Croitoru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04/12/2017</a:t>
            </a:fld>
            <a:endParaRPr lang="en-GB" noProof="0" dirty="0"/>
          </a:p>
        </p:txBody>
      </p:sp>
      <p:pic>
        <p:nvPicPr>
          <p:cNvPr id="6" name="Picture 2" descr="D:\docs\desktop\ELdZ_Mol_cmyk_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8516" cy="1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96982" y="1562099"/>
            <a:ext cx="8839199" cy="501890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Курс обучения операторов </a:t>
            </a:r>
            <a:r>
              <a:rPr lang="ru-RU" b="1" dirty="0">
                <a:solidFill>
                  <a:srgbClr val="002060"/>
                </a:solidFill>
              </a:rPr>
              <a:t>сотрудников «</a:t>
            </a:r>
            <a:r>
              <a:rPr lang="ro-RO" b="1" dirty="0" smtClean="0">
                <a:solidFill>
                  <a:srgbClr val="002060"/>
                </a:solidFill>
              </a:rPr>
              <a:t>Apă-Canal»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Модуль</a:t>
            </a:r>
            <a:r>
              <a:rPr lang="ro-RO" b="1" dirty="0" smtClean="0">
                <a:solidFill>
                  <a:srgbClr val="FF0000"/>
                </a:solidFill>
              </a:rPr>
              <a:t> 10: </a:t>
            </a:r>
            <a:r>
              <a:rPr lang="ru-RU" b="1" dirty="0">
                <a:solidFill>
                  <a:srgbClr val="002060"/>
                </a:solidFill>
              </a:rPr>
              <a:t>Роль операторов публичных услуг водоснабжения и канализации в процессе привлечения инвестиций, </a:t>
            </a:r>
            <a:r>
              <a:rPr lang="ru-RU" b="1" dirty="0" smtClean="0">
                <a:solidFill>
                  <a:srgbClr val="002060"/>
                </a:solidFill>
              </a:rPr>
              <a:t>проектирования, строительства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ввода </a:t>
            </a:r>
            <a:r>
              <a:rPr lang="ru-RU" b="1" dirty="0">
                <a:solidFill>
                  <a:srgbClr val="002060"/>
                </a:solidFill>
              </a:rPr>
              <a:t>в эксплуатацию объектов водоснабжения и канализации</a:t>
            </a: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 Сессия</a:t>
            </a: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/>
            </a:r>
            <a:br>
              <a:rPr lang="ro-RO" b="1" dirty="0" smtClean="0">
                <a:solidFill>
                  <a:srgbClr val="FF0000"/>
                </a:solidFill>
              </a:rPr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Эксперт</a:t>
            </a:r>
            <a:r>
              <a:rPr lang="ro-RO" sz="2000" b="1" dirty="0" smtClean="0">
                <a:solidFill>
                  <a:schemeClr val="tx1"/>
                </a:solidFill>
              </a:rPr>
              <a:t> conf. univ. dr. ing. Gheorghe CROITORU</a:t>
            </a: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chemeClr val="tx1"/>
                </a:solidFill>
              </a:rPr>
              <a:t/>
            </a:r>
            <a:br>
              <a:rPr lang="ro-RO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o-RO" sz="1600" b="1" dirty="0" smtClean="0">
                <a:solidFill>
                  <a:schemeClr val="tx1"/>
                </a:solidFill>
              </a:rPr>
              <a:t>4-</a:t>
            </a: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o-RO" sz="1600" b="1" dirty="0" smtClean="0">
                <a:solidFill>
                  <a:schemeClr val="tx1"/>
                </a:solidFill>
              </a:rPr>
              <a:t>5-</a:t>
            </a:r>
            <a:r>
              <a:rPr lang="ru-RU" sz="1600" b="1" dirty="0" smtClean="0">
                <a:solidFill>
                  <a:schemeClr val="tx1"/>
                </a:solidFill>
              </a:rPr>
              <a:t>1</a:t>
            </a:r>
            <a:r>
              <a:rPr lang="ro-RO" sz="1600" b="1" dirty="0" smtClean="0">
                <a:solidFill>
                  <a:schemeClr val="tx1"/>
                </a:solidFill>
              </a:rPr>
              <a:t>6 </a:t>
            </a:r>
            <a:r>
              <a:rPr lang="ru-RU" sz="1600" b="1" dirty="0" smtClean="0">
                <a:solidFill>
                  <a:schemeClr val="tx1"/>
                </a:solidFill>
              </a:rPr>
              <a:t>ноября</a:t>
            </a:r>
            <a:r>
              <a:rPr lang="ro-RO" sz="1600" b="1" dirty="0" smtClean="0">
                <a:solidFill>
                  <a:schemeClr val="tx1"/>
                </a:solidFill>
              </a:rPr>
              <a:t> 2017,  Chișinău</a:t>
            </a:r>
            <a:endParaRPr lang="ro-RO" sz="16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08" y="333470"/>
            <a:ext cx="810838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38" y="546155"/>
            <a:ext cx="1835055" cy="463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251" y="431015"/>
            <a:ext cx="719390" cy="719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225" y="376146"/>
            <a:ext cx="82912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Разработка проектной документации</a:t>
            </a:r>
            <a:endParaRPr lang="en-US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684213" y="2447925"/>
            <a:ext cx="7775575" cy="381635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Градостроительный сертификат </a:t>
            </a:r>
            <a:r>
              <a:rPr lang="ru-RU" dirty="0"/>
              <a:t>на проектирование</a:t>
            </a:r>
            <a:endParaRPr lang="ro-RO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Контракт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Техническое задание на проектирование с приложенными к нему исходными данными на проектирование</a:t>
            </a:r>
            <a:endParaRPr lang="en-US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Инженерные изыскания с учетом принятых решений в градостроительной документации.</a:t>
            </a:r>
            <a:endParaRPr lang="ro-RO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92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u 1"/>
          <p:cNvSpPr>
            <a:spLocks noGrp="1"/>
          </p:cNvSpPr>
          <p:nvPr>
            <p:ph type="title"/>
          </p:nvPr>
        </p:nvSpPr>
        <p:spPr>
          <a:xfrm>
            <a:off x="684213" y="1190625"/>
            <a:ext cx="7775575" cy="617538"/>
          </a:xfrm>
        </p:spPr>
        <p:txBody>
          <a:bodyPr/>
          <a:lstStyle/>
          <a:p>
            <a:pPr algn="ctr"/>
            <a:r>
              <a:rPr lang="ru-RU" smtClean="0"/>
              <a:t>Разработка проектной документации</a:t>
            </a:r>
            <a:endParaRPr lang="en-US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330200" y="1808163"/>
            <a:ext cx="4475163" cy="15827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в одну стадию</a:t>
            </a:r>
            <a:r>
              <a:rPr lang="en-US" dirty="0"/>
              <a:t> - </a:t>
            </a:r>
            <a:r>
              <a:rPr lang="ru-RU" dirty="0"/>
              <a:t>рабочий проект</a:t>
            </a:r>
          </a:p>
          <a:p>
            <a:pPr>
              <a:defRPr/>
            </a:pPr>
            <a:r>
              <a:rPr lang="ru-RU" dirty="0"/>
              <a:t>(пояснительная записка и рабочая до-</a:t>
            </a:r>
          </a:p>
          <a:p>
            <a:pPr>
              <a:defRPr/>
            </a:pPr>
            <a:r>
              <a:rPr lang="ru-RU" dirty="0" err="1"/>
              <a:t>кументация</a:t>
            </a:r>
            <a:r>
              <a:rPr lang="ru-RU" dirty="0"/>
              <a:t>) - для технически </a:t>
            </a:r>
            <a:r>
              <a:rPr lang="ru-RU" dirty="0" err="1"/>
              <a:t>неслож</a:t>
            </a:r>
            <a:r>
              <a:rPr lang="ru-RU" dirty="0"/>
              <a:t>-</a:t>
            </a:r>
          </a:p>
          <a:p>
            <a:pPr>
              <a:defRPr/>
            </a:pPr>
            <a:r>
              <a:rPr lang="ru-RU" dirty="0" err="1"/>
              <a:t>ных</a:t>
            </a:r>
            <a:r>
              <a:rPr lang="ru-RU" dirty="0"/>
              <a:t> объектов</a:t>
            </a:r>
            <a:endParaRPr lang="en-US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US" dirty="0"/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638" y="1808163"/>
            <a:ext cx="33988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stituent conținut 4">
            <a:extLst/>
          </p:cNvPr>
          <p:cNvSpPr txBox="1">
            <a:spLocks/>
          </p:cNvSpPr>
          <p:nvPr/>
        </p:nvSpPr>
        <p:spPr bwMode="auto">
          <a:xfrm>
            <a:off x="4792663" y="4606925"/>
            <a:ext cx="42481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0" dirty="0"/>
              <a:t>в две стадии</a:t>
            </a:r>
            <a:r>
              <a:rPr lang="en-US" b="0" dirty="0"/>
              <a:t> - </a:t>
            </a:r>
            <a:r>
              <a:rPr lang="ru-RU" b="0" dirty="0"/>
              <a:t>проект и рабочая</a:t>
            </a:r>
            <a:endParaRPr lang="en-US" b="0" dirty="0"/>
          </a:p>
          <a:p>
            <a:pPr>
              <a:defRPr/>
            </a:pPr>
            <a:r>
              <a:rPr lang="ru-RU" b="0" dirty="0"/>
              <a:t> документация - для других объектов</a:t>
            </a:r>
            <a:endParaRPr lang="en-US" b="0" dirty="0"/>
          </a:p>
          <a:p>
            <a:pPr>
              <a:defRPr/>
            </a:pPr>
            <a:r>
              <a:rPr lang="ru-RU" b="0" dirty="0"/>
              <a:t>строительства, в том числе крупных и</a:t>
            </a:r>
            <a:endParaRPr lang="en-US" b="0" dirty="0"/>
          </a:p>
          <a:p>
            <a:pPr>
              <a:defRPr/>
            </a:pPr>
            <a:r>
              <a:rPr lang="ru-RU" b="0" dirty="0"/>
              <a:t>сложных</a:t>
            </a:r>
            <a:endParaRPr lang="en-GB" b="0" dirty="0"/>
          </a:p>
          <a:p>
            <a:pPr>
              <a:defRPr/>
            </a:pPr>
            <a:endParaRPr lang="en-US" b="0" kern="0" dirty="0"/>
          </a:p>
        </p:txBody>
      </p:sp>
      <p:pic>
        <p:nvPicPr>
          <p:cNvPr id="2253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3487738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78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u 1"/>
          <p:cNvSpPr>
            <a:spLocks noGrp="1"/>
          </p:cNvSpPr>
          <p:nvPr>
            <p:ph type="title"/>
          </p:nvPr>
        </p:nvSpPr>
        <p:spPr>
          <a:xfrm>
            <a:off x="684213" y="1482725"/>
            <a:ext cx="7775575" cy="800100"/>
          </a:xfrm>
        </p:spPr>
        <p:txBody>
          <a:bodyPr/>
          <a:lstStyle/>
          <a:p>
            <a:pPr algn="ctr"/>
            <a:r>
              <a:rPr lang="ru-RU" smtClean="0"/>
              <a:t>Проверка, согласование и утверждение </a:t>
            </a:r>
            <a:br>
              <a:rPr lang="ru-RU" smtClean="0"/>
            </a:br>
            <a:r>
              <a:rPr lang="ru-RU" smtClean="0"/>
              <a:t>проектной документации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684213" y="2447925"/>
            <a:ext cx="3422650" cy="3816350"/>
          </a:xfrm>
        </p:spPr>
        <p:txBody>
          <a:bodyPr/>
          <a:lstStyle/>
          <a:p>
            <a:pPr>
              <a:defRPr/>
            </a:pPr>
            <a:endParaRPr lang="ro-RO" dirty="0"/>
          </a:p>
          <a:p>
            <a:pPr>
              <a:defRPr/>
            </a:pPr>
            <a:r>
              <a:rPr lang="ru-RU" sz="2000" dirty="0" smtClean="0"/>
              <a:t>Стороны, </a:t>
            </a:r>
            <a:r>
              <a:rPr lang="ru-RU" sz="2000" dirty="0"/>
              <a:t>участвующие в процессе</a:t>
            </a:r>
            <a:r>
              <a:rPr lang="ro-RO" sz="2000" dirty="0"/>
              <a:t>:</a:t>
            </a:r>
          </a:p>
          <a:p>
            <a:pPr>
              <a:defRPr/>
            </a:pP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Заказчик</a:t>
            </a:r>
            <a:endParaRPr lang="ro-RO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Проектировщик</a:t>
            </a:r>
            <a:endParaRPr lang="ro-RO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Проверяющий</a:t>
            </a:r>
            <a:endParaRPr lang="en-US" sz="2000" dirty="0"/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4138" y="2960688"/>
            <a:ext cx="4389437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813" y="5094288"/>
            <a:ext cx="159226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30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u 1"/>
          <p:cNvSpPr>
            <a:spLocks noGrp="1"/>
          </p:cNvSpPr>
          <p:nvPr>
            <p:ph type="title"/>
          </p:nvPr>
        </p:nvSpPr>
        <p:spPr>
          <a:xfrm>
            <a:off x="679450" y="895350"/>
            <a:ext cx="7775575" cy="455613"/>
          </a:xfrm>
        </p:spPr>
        <p:txBody>
          <a:bodyPr/>
          <a:lstStyle/>
          <a:p>
            <a:pPr algn="ctr"/>
            <a:r>
              <a:rPr lang="ru-RU" b="1" smtClean="0"/>
              <a:t>Состав и содержание проекта</a:t>
            </a:r>
            <a:endParaRPr lang="en-US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68263" y="1597025"/>
            <a:ext cx="8859837" cy="5230813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/>
              <a:t>общая пояснительная записка</a:t>
            </a:r>
            <a:endParaRPr lang="en-US" b="1" dirty="0"/>
          </a:p>
          <a:p>
            <a:pPr>
              <a:spcBef>
                <a:spcPts val="0"/>
              </a:spcBef>
              <a:defRPr/>
            </a:pPr>
            <a:r>
              <a:rPr lang="en-US" b="1" dirty="0"/>
              <a:t>     </a:t>
            </a:r>
            <a:r>
              <a:rPr lang="en-US" dirty="0"/>
              <a:t>- </a:t>
            </a:r>
            <a:r>
              <a:rPr lang="ru-RU" dirty="0"/>
              <a:t>основание для разработки проектной документации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     - </a:t>
            </a:r>
            <a:r>
              <a:rPr lang="ru-RU" dirty="0"/>
              <a:t>сведения о социально-экономических и экологических условиях </a:t>
            </a:r>
          </a:p>
          <a:p>
            <a:pPr>
              <a:spcBef>
                <a:spcPts val="0"/>
              </a:spcBef>
              <a:defRPr/>
            </a:pPr>
            <a:r>
              <a:rPr lang="ru-RU" dirty="0"/>
              <a:t>       района строительства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     - </a:t>
            </a:r>
            <a:r>
              <a:rPr lang="ru-RU" dirty="0"/>
              <a:t>основные показатели по генеральному плану, инженерным сетям</a:t>
            </a:r>
          </a:p>
          <a:p>
            <a:pPr>
              <a:spcBef>
                <a:spcPts val="0"/>
              </a:spcBef>
              <a:defRPr/>
            </a:pPr>
            <a:r>
              <a:rPr lang="ru-RU" dirty="0"/>
              <a:t>       и коммуникациям, мероприятия по инженерной защите </a:t>
            </a:r>
          </a:p>
          <a:p>
            <a:pPr>
              <a:spcBef>
                <a:spcPts val="0"/>
              </a:spcBef>
              <a:defRPr/>
            </a:pPr>
            <a:r>
              <a:rPr lang="ru-RU" dirty="0"/>
              <a:t>       территории</a:t>
            </a:r>
            <a:endParaRPr lang="pt-BR" dirty="0"/>
          </a:p>
          <a:p>
            <a:pPr>
              <a:spcBef>
                <a:spcPts val="0"/>
              </a:spcBef>
              <a:defRPr/>
            </a:pPr>
            <a:r>
              <a:rPr lang="pt-BR" dirty="0"/>
              <a:t>     - </a:t>
            </a:r>
            <a:r>
              <a:rPr lang="ru-RU" dirty="0"/>
              <a:t>технико-экономические показатели, полученные в результате</a:t>
            </a:r>
          </a:p>
          <a:p>
            <a:pPr>
              <a:spcBef>
                <a:spcPts val="0"/>
              </a:spcBef>
              <a:defRPr/>
            </a:pPr>
            <a:r>
              <a:rPr lang="ru-RU" dirty="0"/>
              <a:t>       разработки проектной документации, их сопоставление с</a:t>
            </a:r>
          </a:p>
          <a:p>
            <a:pPr>
              <a:spcBef>
                <a:spcPts val="0"/>
              </a:spcBef>
              <a:defRPr/>
            </a:pPr>
            <a:r>
              <a:rPr lang="ru-RU" dirty="0"/>
              <a:t>       показателями утверждённого (одобренного) обоснования </a:t>
            </a:r>
            <a:r>
              <a:rPr lang="ru-RU" dirty="0" smtClean="0"/>
              <a:t>инвестиционно-     </a:t>
            </a:r>
            <a:endParaRPr lang="ru-RU" dirty="0"/>
          </a:p>
          <a:p>
            <a:pPr>
              <a:spcBef>
                <a:spcPts val="0"/>
              </a:spcBef>
              <a:defRPr/>
            </a:pPr>
            <a:r>
              <a:rPr lang="ru-RU" dirty="0"/>
              <a:t>       строительного проекта</a:t>
            </a:r>
            <a:endParaRPr lang="en-US" dirty="0"/>
          </a:p>
          <a:p>
            <a:pPr>
              <a:defRPr/>
            </a:pPr>
            <a:r>
              <a:rPr lang="en-US" dirty="0"/>
              <a:t>     - </a:t>
            </a:r>
            <a:r>
              <a:rPr lang="ru-RU" dirty="0"/>
              <a:t>Подраздел „Энергоэффективность проектных решений”</a:t>
            </a:r>
          </a:p>
          <a:p>
            <a:pPr>
              <a:defRPr/>
            </a:pPr>
            <a:r>
              <a:rPr lang="ru-RU" dirty="0"/>
              <a:t>     </a:t>
            </a:r>
            <a:r>
              <a:rPr lang="en-US" dirty="0"/>
              <a:t>- </a:t>
            </a:r>
            <a:r>
              <a:rPr lang="ru-RU" dirty="0"/>
              <a:t>другие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36290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4213" y="1147763"/>
            <a:ext cx="7775575" cy="617537"/>
          </a:xfrm>
        </p:spPr>
        <p:txBody>
          <a:bodyPr/>
          <a:lstStyle/>
          <a:p>
            <a:pPr algn="ctr"/>
            <a:r>
              <a:rPr lang="ru-RU" b="1" smtClean="0"/>
              <a:t>Состав и содержание проекта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450" y="2239963"/>
            <a:ext cx="7775575" cy="43418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генеральный план и транспорт</a:t>
            </a:r>
            <a:endParaRPr lang="en-US" b="1" dirty="0"/>
          </a:p>
          <a:p>
            <a:pPr>
              <a:defRPr/>
            </a:pPr>
            <a:r>
              <a:rPr lang="en-US" dirty="0"/>
              <a:t>     - </a:t>
            </a:r>
            <a:r>
              <a:rPr lang="ru-RU" dirty="0"/>
              <a:t>краткую характеристику района и площадки строительства, </a:t>
            </a:r>
          </a:p>
          <a:p>
            <a:pPr>
              <a:defRPr/>
            </a:pPr>
            <a:r>
              <a:rPr lang="ru-RU" dirty="0"/>
              <a:t>       решения и показатели по генеральному плану с учетом </a:t>
            </a:r>
          </a:p>
          <a:p>
            <a:pPr>
              <a:defRPr/>
            </a:pPr>
            <a:r>
              <a:rPr lang="ru-RU" dirty="0"/>
              <a:t>       зонирования территории</a:t>
            </a:r>
          </a:p>
          <a:p>
            <a:pPr>
              <a:defRPr/>
            </a:pPr>
            <a:r>
              <a:rPr lang="ru-RU" dirty="0"/>
              <a:t>     </a:t>
            </a:r>
            <a:r>
              <a:rPr lang="en-US" dirty="0"/>
              <a:t>- </a:t>
            </a:r>
            <a:r>
              <a:rPr lang="ru-RU" dirty="0"/>
              <a:t>решения по расположению инженерных сетей и </a:t>
            </a:r>
            <a:r>
              <a:rPr lang="ru-RU" dirty="0" smtClean="0"/>
              <a:t>коммуникаций</a:t>
            </a:r>
            <a:endParaRPr lang="ru-RU" dirty="0"/>
          </a:p>
          <a:p>
            <a:pPr>
              <a:defRPr/>
            </a:pPr>
            <a:r>
              <a:rPr lang="ru-RU" dirty="0"/>
              <a:t>     </a:t>
            </a:r>
            <a:r>
              <a:rPr lang="en-US" dirty="0"/>
              <a:t>- </a:t>
            </a:r>
            <a:r>
              <a:rPr lang="ru-RU" dirty="0"/>
              <a:t>для линейных сооружений приводится план трассы </a:t>
            </a:r>
          </a:p>
          <a:p>
            <a:pPr>
              <a:defRPr/>
            </a:pPr>
            <a:r>
              <a:rPr lang="ru-RU" dirty="0"/>
              <a:t>       (внеплощадочных и внутриплощадочных), а при необходимости – </a:t>
            </a:r>
          </a:p>
          <a:p>
            <a:pPr>
              <a:defRPr/>
            </a:pPr>
            <a:r>
              <a:rPr lang="ru-RU" dirty="0"/>
              <a:t>       продольный профиль трассы</a:t>
            </a:r>
          </a:p>
          <a:p>
            <a:pPr>
              <a:defRPr/>
            </a:pPr>
            <a:r>
              <a:rPr lang="ru-RU" dirty="0"/>
              <a:t>     </a:t>
            </a:r>
            <a:r>
              <a:rPr lang="ro-RO" dirty="0"/>
              <a:t>- </a:t>
            </a:r>
            <a:r>
              <a:rPr lang="ru-RU" dirty="0"/>
              <a:t>другие</a:t>
            </a:r>
            <a:endParaRPr lang="ro-RO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975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Состав и содержание проекта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2447925"/>
            <a:ext cx="7775575" cy="41338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технологические решения</a:t>
            </a:r>
            <a:endParaRPr lang="en-US" b="1" dirty="0"/>
          </a:p>
          <a:p>
            <a:pPr>
              <a:defRPr/>
            </a:pPr>
            <a:r>
              <a:rPr lang="en-US" dirty="0"/>
              <a:t>     - </a:t>
            </a:r>
            <a:r>
              <a:rPr lang="ru-RU" dirty="0"/>
              <a:t>краткую характеристику и обоснование решений по технологии </a:t>
            </a:r>
          </a:p>
          <a:p>
            <a:pPr>
              <a:defRPr/>
            </a:pPr>
            <a:r>
              <a:rPr lang="ru-RU" dirty="0"/>
              <a:t>       производства</a:t>
            </a:r>
            <a:endParaRPr lang="ro-RO" dirty="0"/>
          </a:p>
          <a:p>
            <a:pPr>
              <a:defRPr/>
            </a:pPr>
            <a:r>
              <a:rPr lang="ro-RO" dirty="0"/>
              <a:t>     -</a:t>
            </a:r>
            <a:r>
              <a:rPr lang="en-US" dirty="0"/>
              <a:t> </a:t>
            </a:r>
            <a:r>
              <a:rPr lang="ru-RU" dirty="0"/>
              <a:t>данные о трудоемкости</a:t>
            </a:r>
            <a:endParaRPr lang="ro-RO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состав и обоснование применяемого оборудования</a:t>
            </a:r>
            <a:endParaRPr lang="en-US" dirty="0"/>
          </a:p>
          <a:p>
            <a:pPr>
              <a:defRPr/>
            </a:pPr>
            <a:r>
              <a:rPr lang="en-US" dirty="0"/>
              <a:t>     - </a:t>
            </a:r>
            <a:r>
              <a:rPr lang="ru-RU" dirty="0"/>
              <a:t>технические решения по предотвращению возникновения </a:t>
            </a:r>
          </a:p>
          <a:p>
            <a:pPr>
              <a:defRPr/>
            </a:pPr>
            <a:r>
              <a:rPr lang="ru-RU" dirty="0"/>
              <a:t>        аварийных ситуаций</a:t>
            </a:r>
            <a:endParaRPr lang="en-US" dirty="0"/>
          </a:p>
          <a:p>
            <a:pPr>
              <a:defRPr/>
            </a:pPr>
            <a:r>
              <a:rPr lang="en-US" dirty="0"/>
              <a:t>     - </a:t>
            </a:r>
            <a:r>
              <a:rPr lang="ru-RU" dirty="0"/>
              <a:t>решения по предотвращению аварийных ситуаций</a:t>
            </a:r>
          </a:p>
          <a:p>
            <a:pPr>
              <a:defRPr/>
            </a:pPr>
            <a:r>
              <a:rPr lang="ru-RU" dirty="0"/>
              <a:t>     </a:t>
            </a:r>
            <a:r>
              <a:rPr lang="ro-RO" dirty="0"/>
              <a:t>- </a:t>
            </a:r>
            <a:r>
              <a:rPr lang="ru-RU" dirty="0"/>
              <a:t>предложения по организации контроля качества продукции</a:t>
            </a:r>
            <a:endParaRPr lang="ro-RO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другие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32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Состав и содержание проекта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2447925"/>
            <a:ext cx="7775575" cy="38163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Инженерное оборудование и сети</a:t>
            </a:r>
            <a:endParaRPr lang="ro-RO" b="1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системы электроснабжения</a:t>
            </a:r>
            <a:endParaRPr lang="en-US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системы водоснабжения</a:t>
            </a:r>
          </a:p>
          <a:p>
            <a:pPr>
              <a:defRPr/>
            </a:pPr>
            <a:r>
              <a:rPr lang="ru-RU" dirty="0"/>
              <a:t>     </a:t>
            </a:r>
            <a:r>
              <a:rPr lang="ro-RO" dirty="0"/>
              <a:t>- </a:t>
            </a:r>
            <a:r>
              <a:rPr lang="ru-RU" dirty="0"/>
              <a:t>системы водоотведения</a:t>
            </a:r>
            <a:endParaRPr lang="en-US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системы газоснабжения</a:t>
            </a:r>
            <a:endParaRPr lang="en-US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отопление, вентиляция и кондиционирование воздуха, тепловые</a:t>
            </a:r>
          </a:p>
          <a:p>
            <a:pPr>
              <a:defRPr/>
            </a:pPr>
            <a:r>
              <a:rPr lang="ru-RU" dirty="0"/>
              <a:t>       сети</a:t>
            </a:r>
            <a:endParaRPr lang="en-US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сети связи</a:t>
            </a:r>
            <a:endParaRPr lang="en-US" dirty="0"/>
          </a:p>
          <a:p>
            <a:pPr>
              <a:defRPr/>
            </a:pPr>
            <a:endParaRPr lang="ro-RO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172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79450" y="1035050"/>
            <a:ext cx="7775575" cy="617538"/>
          </a:xfrm>
        </p:spPr>
        <p:txBody>
          <a:bodyPr/>
          <a:lstStyle/>
          <a:p>
            <a:pPr algn="ctr"/>
            <a:r>
              <a:rPr lang="ru-RU" b="1" smtClean="0"/>
              <a:t>Состав и содержание проекта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1863" y="1806575"/>
            <a:ext cx="7523162" cy="46688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Архитектурно-строительные решения</a:t>
            </a:r>
          </a:p>
          <a:p>
            <a:pPr algn="just">
              <a:defRPr/>
            </a:pPr>
            <a:r>
              <a:rPr lang="ru-RU" b="1" dirty="0"/>
              <a:t>     </a:t>
            </a:r>
            <a:r>
              <a:rPr lang="ro-RO" dirty="0"/>
              <a:t>- </a:t>
            </a:r>
            <a:r>
              <a:rPr lang="ru-RU" dirty="0"/>
              <a:t>сведения о топографических</a:t>
            </a:r>
            <a:r>
              <a:rPr lang="ro-RO" dirty="0"/>
              <a:t>, </a:t>
            </a:r>
            <a:r>
              <a:rPr lang="ru-RU" dirty="0"/>
              <a:t>инженерно-геологических,</a:t>
            </a:r>
            <a:r>
              <a:rPr lang="ro-RO" dirty="0"/>
              <a:t>  </a:t>
            </a:r>
          </a:p>
          <a:p>
            <a:pPr algn="just">
              <a:defRPr/>
            </a:pPr>
            <a:r>
              <a:rPr lang="ro-RO" dirty="0"/>
              <a:t>       </a:t>
            </a:r>
            <a:r>
              <a:rPr lang="ru-RU" dirty="0"/>
              <a:t>гидрогеологических и климатических условиях площадки </a:t>
            </a:r>
            <a:endParaRPr lang="ro-RO" dirty="0"/>
          </a:p>
          <a:p>
            <a:pPr algn="just">
              <a:defRPr/>
            </a:pPr>
            <a:r>
              <a:rPr lang="ro-RO" dirty="0"/>
              <a:t>       </a:t>
            </a:r>
            <a:r>
              <a:rPr lang="ru-RU" dirty="0"/>
              <a:t>строительства, включая данные по расчетной сейсмичности </a:t>
            </a:r>
            <a:r>
              <a:rPr lang="ro-RO" dirty="0"/>
              <a:t>   </a:t>
            </a:r>
          </a:p>
          <a:p>
            <a:pPr algn="just">
              <a:defRPr/>
            </a:pPr>
            <a:r>
              <a:rPr lang="ro-RO" dirty="0"/>
              <a:t>       </a:t>
            </a:r>
            <a:r>
              <a:rPr lang="ru-RU" dirty="0"/>
              <a:t>площадки</a:t>
            </a:r>
            <a:endParaRPr lang="ro-RO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краткое описание и обоснование архитектурно-строительных</a:t>
            </a:r>
            <a:endParaRPr lang="ro-RO" dirty="0"/>
          </a:p>
          <a:p>
            <a:pPr>
              <a:defRPr/>
            </a:pPr>
            <a:r>
              <a:rPr lang="ro-RO" dirty="0"/>
              <a:t>      </a:t>
            </a:r>
            <a:r>
              <a:rPr lang="ru-RU" dirty="0"/>
              <a:t> решений </a:t>
            </a:r>
            <a:endParaRPr lang="ro-RO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мероприятия антисейсмические, противооползневые и</a:t>
            </a:r>
            <a:endParaRPr lang="ro-RO" dirty="0"/>
          </a:p>
          <a:p>
            <a:pPr>
              <a:defRPr/>
            </a:pPr>
            <a:r>
              <a:rPr lang="ro-RO" dirty="0"/>
              <a:t>      </a:t>
            </a:r>
            <a:r>
              <a:rPr lang="ru-RU" dirty="0"/>
              <a:t> противопросадочные, защита от подтопления подземными</a:t>
            </a:r>
            <a:r>
              <a:rPr lang="ro-RO" dirty="0"/>
              <a:t> </a:t>
            </a:r>
          </a:p>
          <a:p>
            <a:pPr>
              <a:defRPr/>
            </a:pPr>
            <a:r>
              <a:rPr lang="ro-RO" dirty="0"/>
              <a:t>     </a:t>
            </a:r>
            <a:r>
              <a:rPr lang="ru-RU" dirty="0"/>
              <a:t> </a:t>
            </a:r>
            <a:r>
              <a:rPr lang="ro-RO" dirty="0"/>
              <a:t> </a:t>
            </a:r>
            <a:r>
              <a:rPr lang="ru-RU" dirty="0"/>
              <a:t>водами; </a:t>
            </a:r>
            <a:endParaRPr lang="ro-RO" dirty="0"/>
          </a:p>
          <a:p>
            <a:pPr>
              <a:defRPr/>
            </a:pPr>
            <a:r>
              <a:rPr lang="ro-RO" dirty="0"/>
              <a:t>     - </a:t>
            </a:r>
            <a:r>
              <a:rPr lang="ru-RU" dirty="0"/>
              <a:t>другие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437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4213" y="1063625"/>
            <a:ext cx="7775575" cy="617538"/>
          </a:xfrm>
        </p:spPr>
        <p:txBody>
          <a:bodyPr/>
          <a:lstStyle/>
          <a:p>
            <a:pPr algn="ctr"/>
            <a:r>
              <a:rPr lang="ru-RU" b="1" smtClean="0"/>
              <a:t>Состав и содержание проекта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/>
              <a:t>Alexandru Tagadiuc</a:t>
            </a:r>
            <a:endParaRPr lang="de-DE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ro-RO">
                <a:cs typeface="Arial" charset="0"/>
              </a:rPr>
              <a:t>20/06/2017</a:t>
            </a:r>
            <a:endParaRPr lang="en-GB"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1817688"/>
            <a:ext cx="8261350" cy="4643437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1" smtClean="0"/>
              <a:t>Организация строительства</a:t>
            </a:r>
            <a:r>
              <a:rPr lang="en-US" smtClean="0"/>
              <a:t> </a:t>
            </a:r>
          </a:p>
          <a:p>
            <a:pPr marL="285750" indent="-285750">
              <a:buFont typeface="Arial" charset="0"/>
              <a:buNone/>
            </a:pPr>
            <a:r>
              <a:rPr lang="ro-RO" smtClean="0"/>
              <a:t>     - </a:t>
            </a:r>
            <a:r>
              <a:rPr lang="en-US" smtClean="0"/>
              <a:t>требования, которые должны быть учтены в рабочей документации, </a:t>
            </a:r>
          </a:p>
          <a:p>
            <a:pPr marL="285750" indent="-285750">
              <a:buFont typeface="Arial" charset="0"/>
              <a:buNone/>
            </a:pPr>
            <a:r>
              <a:rPr lang="en-US" smtClean="0"/>
              <a:t>       разрабатываемой на основании проектной документации, в связи с</a:t>
            </a:r>
          </a:p>
          <a:p>
            <a:pPr marL="285750" indent="-285750">
              <a:buFont typeface="Arial" charset="0"/>
              <a:buNone/>
            </a:pPr>
            <a:r>
              <a:rPr lang="en-US" smtClean="0"/>
              <a:t>       принятыми методами возведения объекта и монтажа оборудования </a:t>
            </a:r>
            <a:endParaRPr lang="ro-RO" smtClean="0"/>
          </a:p>
          <a:p>
            <a:pPr marL="285750" indent="-285750"/>
            <a:r>
              <a:rPr lang="ro-RO" smtClean="0"/>
              <a:t>     - </a:t>
            </a:r>
            <a:r>
              <a:rPr lang="en-US" smtClean="0"/>
              <a:t>обоснование принятой продолжи- тельности строительства объекта и</a:t>
            </a:r>
          </a:p>
          <a:p>
            <a:pPr marL="285750" indent="-285750"/>
            <a:r>
              <a:rPr lang="en-US" smtClean="0"/>
              <a:t>       его отдельных этапов </a:t>
            </a:r>
          </a:p>
          <a:p>
            <a:pPr marL="285750" indent="-285750"/>
            <a:r>
              <a:rPr lang="en-US" smtClean="0"/>
              <a:t>     </a:t>
            </a:r>
            <a:r>
              <a:rPr lang="ro-RO" smtClean="0"/>
              <a:t>- </a:t>
            </a:r>
            <a:r>
              <a:rPr lang="en-US" smtClean="0"/>
              <a:t>строительный генеральный план </a:t>
            </a:r>
            <a:endParaRPr lang="ro-RO" smtClean="0"/>
          </a:p>
          <a:p>
            <a:pPr marL="285750" indent="-285750"/>
            <a:r>
              <a:rPr lang="ro-RO" smtClean="0"/>
              <a:t>     - </a:t>
            </a:r>
            <a:r>
              <a:rPr lang="en-US" smtClean="0"/>
              <a:t>решения по сносу и демонтажу существующих объектов </a:t>
            </a:r>
            <a:endParaRPr lang="ro-RO" smtClean="0"/>
          </a:p>
          <a:p>
            <a:pPr marL="285750" indent="-285750"/>
            <a:r>
              <a:rPr lang="ro-RO" smtClean="0"/>
              <a:t>     - </a:t>
            </a:r>
            <a:r>
              <a:rPr lang="ru-RU" smtClean="0"/>
              <a:t>другие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94212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4213" y="877888"/>
            <a:ext cx="7775575" cy="617537"/>
          </a:xfrm>
        </p:spPr>
        <p:txBody>
          <a:bodyPr/>
          <a:lstStyle/>
          <a:p>
            <a:pPr algn="ctr"/>
            <a:r>
              <a:rPr lang="ru-RU" b="1" smtClean="0"/>
              <a:t>Состав и содержание проекта</a:t>
            </a:r>
            <a:endParaRPr lang="en-US" b="1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/>
              <a:t>Alexandru Tagadiuc</a:t>
            </a:r>
            <a:endParaRPr lang="de-DE"/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ro-RO">
                <a:cs typeface="Arial" charset="0"/>
              </a:rPr>
              <a:t>20/06/2017</a:t>
            </a:r>
            <a:endParaRPr lang="en-GB"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5638" y="1446213"/>
            <a:ext cx="7775575" cy="5043487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1" smtClean="0"/>
              <a:t>Mероприятия по обеспечению пожарной безопасности</a:t>
            </a:r>
            <a:r>
              <a:rPr lang="en-US" smtClean="0"/>
              <a:t> </a:t>
            </a:r>
            <a:endParaRPr lang="ro-RO" b="1" smtClean="0"/>
          </a:p>
          <a:p>
            <a:pPr marL="285750" indent="-285750"/>
            <a:r>
              <a:rPr lang="ro-RO" smtClean="0"/>
              <a:t>     - </a:t>
            </a:r>
            <a:r>
              <a:rPr lang="en-US" smtClean="0"/>
              <a:t>описание системы обеспечения пожарной безопасности объекта </a:t>
            </a:r>
            <a:endParaRPr lang="ro-RO" smtClean="0"/>
          </a:p>
          <a:p>
            <a:pPr marL="285750" indent="-285750"/>
            <a:r>
              <a:rPr lang="ro-RO" smtClean="0"/>
              <a:t>     - </a:t>
            </a:r>
            <a:r>
              <a:rPr lang="en-US" smtClean="0"/>
              <a:t>обоснование противопожарных расстояний между зданиями, </a:t>
            </a:r>
            <a:endParaRPr lang="ru-RU" smtClean="0"/>
          </a:p>
          <a:p>
            <a:pPr marL="285750" indent="-285750"/>
            <a:r>
              <a:rPr lang="ru-RU" smtClean="0"/>
              <a:t>       </a:t>
            </a:r>
            <a:r>
              <a:rPr lang="en-US" smtClean="0"/>
              <a:t>сооруже- ниями и наружными установками, обе- спечивающих </a:t>
            </a:r>
            <a:endParaRPr lang="ru-RU" smtClean="0"/>
          </a:p>
          <a:p>
            <a:pPr marL="285750" indent="-285750"/>
            <a:r>
              <a:rPr lang="ru-RU" smtClean="0"/>
              <a:t>       </a:t>
            </a:r>
            <a:r>
              <a:rPr lang="en-US" smtClean="0"/>
              <a:t>пожарную безопасность </a:t>
            </a:r>
            <a:endParaRPr lang="ru-RU" smtClean="0"/>
          </a:p>
          <a:p>
            <a:pPr marL="285750" indent="-285750"/>
            <a:r>
              <a:rPr lang="ro-RO" smtClean="0"/>
              <a:t>     - </a:t>
            </a:r>
            <a:r>
              <a:rPr lang="en-US" smtClean="0"/>
              <a:t>схемы эвакуации людей и матери- альных средств из зданий </a:t>
            </a:r>
            <a:endParaRPr lang="ru-RU" smtClean="0"/>
          </a:p>
          <a:p>
            <a:pPr marL="285750" indent="-285750"/>
            <a:r>
              <a:rPr lang="ru-RU" smtClean="0"/>
              <a:t>        </a:t>
            </a:r>
            <a:r>
              <a:rPr lang="en-US" smtClean="0"/>
              <a:t>(сооружений) и с прилегающей к зданиям (сооружениям)</a:t>
            </a:r>
            <a:endParaRPr lang="ru-RU" smtClean="0"/>
          </a:p>
          <a:p>
            <a:pPr marL="285750" indent="-285750"/>
            <a:r>
              <a:rPr lang="ru-RU" smtClean="0"/>
              <a:t>        </a:t>
            </a:r>
            <a:r>
              <a:rPr lang="en-US" smtClean="0"/>
              <a:t>территории в случае возникновения пожара </a:t>
            </a:r>
            <a:endParaRPr lang="ro-RO" smtClean="0"/>
          </a:p>
          <a:p>
            <a:pPr marL="285750" indent="-285750"/>
            <a:r>
              <a:rPr lang="ro-RO" smtClean="0"/>
              <a:t>      - </a:t>
            </a:r>
            <a:r>
              <a:rPr lang="en-US" smtClean="0"/>
              <a:t>схем</a:t>
            </a:r>
            <a:r>
              <a:rPr lang="ru-RU" smtClean="0"/>
              <a:t>ы</a:t>
            </a:r>
            <a:r>
              <a:rPr lang="en-US" smtClean="0"/>
              <a:t> прокладки наружного противопо-жарного водопровода,</a:t>
            </a:r>
            <a:endParaRPr lang="ru-RU" smtClean="0"/>
          </a:p>
          <a:p>
            <a:pPr marL="285750" indent="-285750"/>
            <a:r>
              <a:rPr lang="ru-RU" smtClean="0"/>
              <a:t>       </a:t>
            </a:r>
            <a:r>
              <a:rPr lang="en-US" smtClean="0"/>
              <a:t> мест размещения пожарных гидрантов и мест размещения </a:t>
            </a:r>
            <a:endParaRPr lang="ru-RU" smtClean="0"/>
          </a:p>
          <a:p>
            <a:pPr marL="285750" indent="-285750"/>
            <a:r>
              <a:rPr lang="ru-RU" smtClean="0"/>
              <a:t>        </a:t>
            </a:r>
            <a:r>
              <a:rPr lang="en-US" smtClean="0"/>
              <a:t>насосных станций </a:t>
            </a:r>
            <a:endParaRPr lang="ro-RO" smtClean="0"/>
          </a:p>
          <a:p>
            <a:pPr marL="285750" indent="-285750"/>
            <a:r>
              <a:rPr lang="ro-RO" smtClean="0"/>
              <a:t>      -</a:t>
            </a:r>
            <a:r>
              <a:rPr lang="ru-RU" smtClean="0"/>
              <a:t> другие</a:t>
            </a:r>
            <a:endParaRPr lang="ro-RO" smtClean="0"/>
          </a:p>
          <a:p>
            <a:pPr marL="285750" indent="-285750">
              <a:buFont typeface="Arial" charset="0"/>
              <a:buChar char="•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56093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790700"/>
            <a:ext cx="36718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u 1"/>
          <p:cNvSpPr>
            <a:spLocks noGrp="1"/>
          </p:cNvSpPr>
          <p:nvPr>
            <p:ph type="title"/>
          </p:nvPr>
        </p:nvSpPr>
        <p:spPr>
          <a:xfrm>
            <a:off x="677863" y="1047750"/>
            <a:ext cx="7777162" cy="617538"/>
          </a:xfrm>
        </p:spPr>
        <p:txBody>
          <a:bodyPr/>
          <a:lstStyle/>
          <a:p>
            <a:pPr algn="ctr"/>
            <a:r>
              <a:rPr lang="ru-RU" smtClean="0"/>
              <a:t>Содержание сесии</a:t>
            </a:r>
            <a:endParaRPr lang="en-US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77788" y="1697038"/>
            <a:ext cx="8089900" cy="287813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Введение</a:t>
            </a:r>
            <a:endParaRPr lang="ro-RO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Качество </a:t>
            </a:r>
            <a:r>
              <a:rPr lang="ru-RU" dirty="0" smtClean="0"/>
              <a:t>в строительстве</a:t>
            </a:r>
            <a:endParaRPr lang="ru-RU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Проектная документация</a:t>
            </a:r>
            <a:endParaRPr lang="ro-RO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Порядок разработки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Порядок проверки, </a:t>
            </a:r>
            <a:r>
              <a:rPr lang="ru-RU" dirty="0" smtClean="0"/>
              <a:t>согласования </a:t>
            </a:r>
            <a:r>
              <a:rPr lang="ru-RU" dirty="0"/>
              <a:t>и </a:t>
            </a:r>
            <a:r>
              <a:rPr lang="ru-RU" dirty="0" smtClean="0"/>
              <a:t>утверждения </a:t>
            </a:r>
            <a:endParaRPr lang="ro-RO" dirty="0"/>
          </a:p>
          <a:p>
            <a:pPr marL="342900" indent="-342900">
              <a:buFont typeface="+mj-lt"/>
              <a:buAutoNum type="arabicParenR" startAt="4"/>
              <a:defRPr/>
            </a:pPr>
            <a:r>
              <a:rPr lang="ru-RU" dirty="0"/>
              <a:t>Состав и содержание </a:t>
            </a:r>
            <a:r>
              <a:rPr lang="ru-RU" dirty="0" smtClean="0"/>
              <a:t>проектной документации</a:t>
            </a:r>
            <a:endParaRPr lang="ro-RO" dirty="0"/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1331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9163"/>
            <a:ext cx="9144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59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69925" y="874713"/>
            <a:ext cx="7775575" cy="617537"/>
          </a:xfrm>
        </p:spPr>
        <p:txBody>
          <a:bodyPr/>
          <a:lstStyle/>
          <a:p>
            <a:pPr algn="ctr"/>
            <a:r>
              <a:rPr lang="ru-RU" b="1" smtClean="0"/>
              <a:t>Состав и содержание проекта</a:t>
            </a:r>
            <a:endParaRPr lang="en-US" b="1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/>
              <a:t>Alexandru Tagadiuc</a:t>
            </a:r>
            <a:endParaRPr lang="de-DE"/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ro-RO">
                <a:cs typeface="Arial" charset="0"/>
              </a:rPr>
              <a:t>20/06/2017</a:t>
            </a:r>
            <a:endParaRPr lang="en-GB"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5638" y="1371600"/>
            <a:ext cx="7775575" cy="51863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1" smtClean="0"/>
              <a:t>Охрана окружающей среды</a:t>
            </a:r>
            <a:r>
              <a:rPr lang="en-US" smtClean="0"/>
              <a:t> </a:t>
            </a:r>
            <a:endParaRPr lang="ro-RO" b="1" smtClean="0"/>
          </a:p>
          <a:p>
            <a:pPr marL="285750" indent="-285750"/>
            <a:r>
              <a:rPr lang="ro-RO" smtClean="0"/>
              <a:t>     - </a:t>
            </a:r>
            <a:r>
              <a:rPr lang="ru-RU" smtClean="0"/>
              <a:t>Меры по охране окружающей среды </a:t>
            </a:r>
            <a:r>
              <a:rPr lang="ro-RO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smtClean="0"/>
              <a:t>Основные требования по эксплуатации</a:t>
            </a:r>
            <a:r>
              <a:rPr lang="en-US" smtClean="0"/>
              <a:t> </a:t>
            </a:r>
            <a:endParaRPr lang="ro-RO" b="1" smtClean="0"/>
          </a:p>
          <a:p>
            <a:pPr marL="285750" indent="-285750">
              <a:buFont typeface="Arial" charset="0"/>
              <a:buNone/>
            </a:pPr>
            <a:r>
              <a:rPr lang="ru-RU" smtClean="0"/>
              <a:t> </a:t>
            </a:r>
            <a:r>
              <a:rPr lang="ro-RO" smtClean="0"/>
              <a:t>    </a:t>
            </a:r>
            <a:r>
              <a:rPr lang="ru-RU" smtClean="0"/>
              <a:t>- В соответствии с нормами по проектированию и эксплуатации </a:t>
            </a:r>
          </a:p>
          <a:p>
            <a:pPr marL="285750" indent="-285750">
              <a:buFont typeface="Arial" charset="0"/>
              <a:buNone/>
            </a:pPr>
            <a:r>
              <a:rPr lang="ru-RU" smtClean="0"/>
              <a:t>       зданий и сооружений</a:t>
            </a:r>
          </a:p>
          <a:p>
            <a:pPr marL="285750" indent="-285750">
              <a:buFontTx/>
              <a:buChar char="•"/>
            </a:pPr>
            <a:r>
              <a:rPr lang="en-US" b="1" smtClean="0"/>
              <a:t>Сметная документация</a:t>
            </a:r>
            <a:r>
              <a:rPr lang="en-US" smtClean="0"/>
              <a:t> </a:t>
            </a:r>
          </a:p>
          <a:p>
            <a:pPr marL="285750" indent="-285750"/>
            <a:r>
              <a:rPr lang="ro-RO" smtClean="0"/>
              <a:t>     - </a:t>
            </a:r>
            <a:r>
              <a:rPr lang="en-US" smtClean="0"/>
              <a:t>составляется сметная документация в соответствии с</a:t>
            </a:r>
            <a:r>
              <a:rPr lang="ru-RU" smtClean="0"/>
              <a:t> </a:t>
            </a:r>
          </a:p>
          <a:p>
            <a:pPr marL="285750" indent="-285750"/>
            <a:r>
              <a:rPr lang="ru-RU" smtClean="0"/>
              <a:t>       </a:t>
            </a:r>
            <a:r>
              <a:rPr lang="en-US" smtClean="0"/>
              <a:t>требованиями, приведенными: </a:t>
            </a:r>
            <a:endParaRPr lang="ro-RO" smtClean="0"/>
          </a:p>
          <a:p>
            <a:pPr marL="285750" indent="-285750"/>
            <a:r>
              <a:rPr lang="ro-RO" smtClean="0"/>
              <a:t>     NCM L.01.01 </a:t>
            </a:r>
            <a:r>
              <a:rPr lang="en-US" smtClean="0"/>
              <a:t>“Правила определения стоимости обьектов </a:t>
            </a:r>
          </a:p>
          <a:p>
            <a:pPr marL="285750" indent="-285750"/>
            <a:r>
              <a:rPr lang="en-US" smtClean="0"/>
              <a:t>                            строительства ” </a:t>
            </a:r>
            <a:r>
              <a:rPr lang="ru-RU" smtClean="0"/>
              <a:t>и </a:t>
            </a:r>
            <a:r>
              <a:rPr lang="ro-RO" smtClean="0"/>
              <a:t> </a:t>
            </a:r>
            <a:endParaRPr lang="en-US" smtClean="0"/>
          </a:p>
          <a:p>
            <a:pPr marL="285750" indent="-285750"/>
            <a:r>
              <a:rPr lang="en-US" smtClean="0"/>
              <a:t>    </a:t>
            </a:r>
            <a:r>
              <a:rPr lang="ro-RO" smtClean="0"/>
              <a:t>CP L.01.01</a:t>
            </a:r>
            <a:r>
              <a:rPr lang="en-US" smtClean="0"/>
              <a:t> “Инструкция по составлению смет на строительные и </a:t>
            </a:r>
            <a:endParaRPr lang="ru-RU" smtClean="0"/>
          </a:p>
          <a:p>
            <a:pPr marL="285750" indent="-285750"/>
            <a:r>
              <a:rPr lang="ru-RU" smtClean="0"/>
              <a:t>                         </a:t>
            </a:r>
            <a:r>
              <a:rPr lang="en-US" smtClean="0"/>
              <a:t>монтажные работы ресурсным методом ”</a:t>
            </a:r>
          </a:p>
        </p:txBody>
      </p:sp>
    </p:spTree>
    <p:extLst>
      <p:ext uri="{BB962C8B-B14F-4D97-AF65-F5344CB8AC3E}">
        <p14:creationId xmlns:p14="http://schemas.microsoft.com/office/powerpoint/2010/main" val="21103443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4617" y="569937"/>
            <a:ext cx="4690968" cy="617928"/>
          </a:xfrm>
        </p:spPr>
        <p:txBody>
          <a:bodyPr/>
          <a:lstStyle/>
          <a:p>
            <a:pPr algn="ctr"/>
            <a:r>
              <a:rPr lang="ru-RU" b="1" dirty="0" smtClean="0"/>
              <a:t>Публичная анкета проектов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" y="1361874"/>
            <a:ext cx="9140725" cy="45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8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19" y="1068225"/>
            <a:ext cx="8091312" cy="54863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1888" y="305017"/>
            <a:ext cx="4690968" cy="617928"/>
          </a:xfrm>
        </p:spPr>
        <p:txBody>
          <a:bodyPr/>
          <a:lstStyle/>
          <a:p>
            <a:pPr algn="ctr"/>
            <a:r>
              <a:rPr lang="ru-RU" b="1" dirty="0"/>
              <a:t>Публичная анкета проектов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12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30300"/>
            <a:ext cx="9144000" cy="5029200"/>
          </a:xfrm>
        </p:spPr>
      </p:pic>
    </p:spTree>
    <p:extLst>
      <p:ext uri="{BB962C8B-B14F-4D97-AF65-F5344CB8AC3E}">
        <p14:creationId xmlns:p14="http://schemas.microsoft.com/office/powerpoint/2010/main" val="20464850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2838"/>
            <a:ext cx="9144000" cy="5468937"/>
          </a:xfrm>
        </p:spPr>
      </p:pic>
    </p:spTree>
    <p:extLst>
      <p:ext uri="{BB962C8B-B14F-4D97-AF65-F5344CB8AC3E}">
        <p14:creationId xmlns:p14="http://schemas.microsoft.com/office/powerpoint/2010/main" val="11254092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2838"/>
            <a:ext cx="9144000" cy="5468937"/>
          </a:xfrm>
        </p:spPr>
      </p:pic>
    </p:spTree>
    <p:extLst>
      <p:ext uri="{BB962C8B-B14F-4D97-AF65-F5344CB8AC3E}">
        <p14:creationId xmlns:p14="http://schemas.microsoft.com/office/powerpoint/2010/main" val="24158899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ubstituent conținut 4"/>
          <p:cNvSpPr>
            <a:spLocks noGrp="1"/>
          </p:cNvSpPr>
          <p:nvPr>
            <p:ph idx="1"/>
          </p:nvPr>
        </p:nvSpPr>
        <p:spPr>
          <a:xfrm>
            <a:off x="684213" y="2936875"/>
            <a:ext cx="7775575" cy="3327400"/>
          </a:xfrm>
        </p:spPr>
        <p:txBody>
          <a:bodyPr/>
          <a:lstStyle/>
          <a:p>
            <a:pPr algn="ctr"/>
            <a:r>
              <a:rPr lang="ru-RU" sz="3200" smtClean="0"/>
              <a:t>Спасибо за внимание</a:t>
            </a:r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267167164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7"/>
          <p:cNvSpPr txBox="1">
            <a:spLocks/>
          </p:cNvSpPr>
          <p:nvPr/>
        </p:nvSpPr>
        <p:spPr>
          <a:xfrm>
            <a:off x="684213" y="2108200"/>
            <a:ext cx="4481512" cy="260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În calitate de entitate federală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GIZ sprijină atingerea obiectivelor Guvernului Germaniei de cooperare internațională și dezvoltare durabilă.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Publicat de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Deutsche </a:t>
            </a: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Gesellschaft für</a:t>
            </a:r>
            <a:b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de-DE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Internationale Zusammenarbeit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Oficii înregistrate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Bonn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și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Eschborn, German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ia</a:t>
            </a:r>
            <a:endParaRPr lang="en-GB" sz="1050" b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Proiectul ”Modernizarea serviciilor publice locale în Republica Moldova”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Chișinău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str. </a:t>
            </a:r>
            <a:r>
              <a:rPr lang="en-GB" sz="1050" b="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Bernardazzi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o-RO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66</a:t>
            </a:r>
            <a:endParaRPr lang="en-GB" sz="1050" b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  + 373 22 22-83-19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F  + 373 22 00-02-38</a:t>
            </a:r>
            <a:b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	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2"/>
              </a:rPr>
              <a:t>www.giz.de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  <a:hlinkClick r:id="rId3"/>
              </a:rPr>
              <a:t>www.serviciilocale.md</a:t>
            </a:r>
            <a:r>
              <a:rPr lang="en-GB" sz="1050" b="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Autor</a:t>
            </a:r>
            <a:r>
              <a:rPr lang="ro-RO" sz="105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</a:t>
            </a:r>
            <a:r>
              <a:rPr lang="en-GB" sz="105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GB" sz="105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o-MD" sz="10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Gheorghe Croitoru</a:t>
            </a:r>
            <a:endParaRPr lang="en-GB" sz="1050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  <a:defRPr/>
            </a:pPr>
            <a:endParaRPr lang="en-GB" sz="1050" b="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spcAft>
                <a:spcPts val="300"/>
              </a:spcAft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95300" y="4718050"/>
            <a:ext cx="1147763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cofinanțat de 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8" name="Picture 2" descr="D:\docs\desktop\ELdZ_Mol_cmyk_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>
                <a:solidFill>
                  <a:schemeClr val="tx1"/>
                </a:solidFill>
              </a:rPr>
              <a:t>Implementat de</a:t>
            </a:r>
            <a:endParaRPr lang="en-GB" sz="800" b="0">
              <a:solidFill>
                <a:schemeClr val="tx1"/>
              </a:solidFill>
            </a:endParaRPr>
          </a:p>
        </p:txBody>
      </p:sp>
      <p:sp>
        <p:nvSpPr>
          <p:cNvPr id="18" name="Textfeld 9"/>
          <p:cNvSpPr txBox="1">
            <a:spLocks noChangeArrowheads="1"/>
          </p:cNvSpPr>
          <p:nvPr/>
        </p:nvSpPr>
        <p:spPr bwMode="auto">
          <a:xfrm>
            <a:off x="5592763" y="3045541"/>
            <a:ext cx="1147763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În cooperare cu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4789" y="3331174"/>
            <a:ext cx="773112" cy="7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" descr="C:\Users\statia2\Desktop\SDC-Rom_CMYK_hoch_p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350" y="5214938"/>
            <a:ext cx="19843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3331" y="4333664"/>
            <a:ext cx="2402027" cy="59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763" y="3331693"/>
            <a:ext cx="889826" cy="834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8695" y="3345959"/>
            <a:ext cx="753675" cy="767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575" y="5437495"/>
            <a:ext cx="1591194" cy="207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2852" y="5802580"/>
            <a:ext cx="908383" cy="579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3820" y="5730183"/>
            <a:ext cx="634039" cy="634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1452" y="5730183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00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D:\docs\desktop\ELdZ_Mol_cmyk_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383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feld 5"/>
          <p:cNvSpPr txBox="1">
            <a:spLocks noChangeArrowheads="1"/>
          </p:cNvSpPr>
          <p:nvPr/>
        </p:nvSpPr>
        <p:spPr bwMode="auto">
          <a:xfrm>
            <a:off x="7419975" y="31432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o-RO" sz="800" b="0">
                <a:solidFill>
                  <a:schemeClr val="tx1"/>
                </a:solidFill>
              </a:rPr>
              <a:t>Implementat de</a:t>
            </a:r>
            <a:endParaRPr lang="en-GB" sz="800" b="0">
              <a:solidFill>
                <a:schemeClr val="tx1"/>
              </a:solidFill>
            </a:endParaRPr>
          </a:p>
        </p:txBody>
      </p:sp>
      <p:pic>
        <p:nvPicPr>
          <p:cNvPr id="39941" name="Picture 15" descr="Gopa Log MS cmyk 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2792413"/>
            <a:ext cx="28273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feld 5"/>
          <p:cNvSpPr txBox="1">
            <a:spLocks noChangeArrowheads="1"/>
          </p:cNvSpPr>
          <p:nvPr/>
        </p:nvSpPr>
        <p:spPr bwMode="auto">
          <a:xfrm>
            <a:off x="5326063" y="2436813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b="0">
                <a:solidFill>
                  <a:schemeClr val="tx1"/>
                </a:solidFill>
              </a:rPr>
              <a:t>Din numele</a:t>
            </a:r>
            <a:endParaRPr lang="en-GB" sz="800" b="0">
              <a:solidFill>
                <a:schemeClr val="tx1"/>
              </a:solidFill>
            </a:endParaRPr>
          </a:p>
        </p:txBody>
      </p:sp>
      <p:pic>
        <p:nvPicPr>
          <p:cNvPr id="39943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2792413"/>
            <a:ext cx="340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200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stituent dată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GB">
                <a:cs typeface="Arial" charset="0"/>
              </a:rPr>
              <a:t>20/06/2017</a:t>
            </a:r>
          </a:p>
        </p:txBody>
      </p:sp>
      <p:sp>
        <p:nvSpPr>
          <p:cNvPr id="14339" name="Substituent conținut 4"/>
          <p:cNvSpPr>
            <a:spLocks noGrp="1"/>
          </p:cNvSpPr>
          <p:nvPr>
            <p:ph idx="1"/>
          </p:nvPr>
        </p:nvSpPr>
        <p:spPr>
          <a:xfrm>
            <a:off x="679450" y="1670050"/>
            <a:ext cx="7775575" cy="481647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ru-RU" sz="2400" dirty="0" smtClean="0"/>
              <a:t>Национальная стратегия регионального развития на период 2010 - 2012 утвержденная Постановлением Правительства №. 158 от 04.03.2010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ru-RU" sz="2400" dirty="0" smtClean="0"/>
              <a:t>Национальная стратегия регионального развития на 2013-2015 годы </a:t>
            </a:r>
            <a:r>
              <a:rPr lang="ru-RU" sz="2400" dirty="0"/>
              <a:t>утвержденная </a:t>
            </a:r>
            <a:r>
              <a:rPr lang="ru-RU" sz="2400" dirty="0" smtClean="0"/>
              <a:t>Постановлением Правительства №. 685 от 09.04.2013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ru-RU" sz="2400" dirty="0" smtClean="0"/>
              <a:t>Национальная стратегия регионального развития на период 2016-2020, утвержденная Законом №. 239 от 10.13.2016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49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Реализованные </a:t>
            </a:r>
            <a:r>
              <a:rPr lang="ru-RU" dirty="0"/>
              <a:t>п</a:t>
            </a:r>
            <a:r>
              <a:rPr lang="ru-RU" dirty="0" smtClean="0"/>
              <a:t>роекты в 2010-2015 г.</a:t>
            </a:r>
            <a:endParaRPr lang="en-US" dirty="0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509588" y="2447925"/>
            <a:ext cx="8375650" cy="381635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o-RO" sz="2400" dirty="0"/>
              <a:t>3 </a:t>
            </a:r>
            <a:r>
              <a:rPr lang="ru-RU" sz="2400" dirty="0"/>
              <a:t>станции </a:t>
            </a:r>
            <a:r>
              <a:rPr lang="ru-RU" sz="2400" dirty="0" smtClean="0"/>
              <a:t>по очистки </a:t>
            </a:r>
            <a:r>
              <a:rPr lang="ru-RU" sz="2400" dirty="0"/>
              <a:t>сточных вод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o-RO" sz="2400" dirty="0"/>
              <a:t>2 </a:t>
            </a:r>
            <a:r>
              <a:rPr lang="ru-RU" sz="2400" dirty="0" smtClean="0"/>
              <a:t>водоочистные станции</a:t>
            </a:r>
            <a:endParaRPr lang="en-GB" sz="2400" dirty="0"/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o-RO" sz="2400" dirty="0"/>
              <a:t>164,1 </a:t>
            </a:r>
            <a:r>
              <a:rPr lang="ru-RU" sz="2400" dirty="0"/>
              <a:t>км водопроводных сетей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o-RO" sz="2400" dirty="0"/>
              <a:t>55,0 </a:t>
            </a:r>
            <a:r>
              <a:rPr lang="ru-RU" sz="2400" dirty="0"/>
              <a:t>км </a:t>
            </a:r>
            <a:r>
              <a:rPr lang="ru-RU" sz="2400" dirty="0" smtClean="0"/>
              <a:t>канализационных сетей</a:t>
            </a:r>
            <a:endParaRPr lang="ru-RU" sz="2400" dirty="0"/>
          </a:p>
          <a:p>
            <a:pPr>
              <a:defRPr/>
            </a:pPr>
            <a:endParaRPr lang="ro-RO" dirty="0"/>
          </a:p>
          <a:p>
            <a:pPr>
              <a:defRPr/>
            </a:pPr>
            <a:r>
              <a:rPr lang="ru-RU" sz="2400" dirty="0" smtClean="0"/>
              <a:t>Бенефицианты</a:t>
            </a:r>
            <a:r>
              <a:rPr lang="ro-RO" sz="2400" dirty="0" smtClean="0"/>
              <a:t>: </a:t>
            </a:r>
            <a:r>
              <a:rPr lang="ru-RU" sz="2400" dirty="0"/>
              <a:t>151 000 жителей в 53 муниципалитетах.</a:t>
            </a:r>
            <a:endParaRPr lang="en-GB" sz="24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98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u 1"/>
          <p:cNvSpPr>
            <a:spLocks noGrp="1"/>
          </p:cNvSpPr>
          <p:nvPr>
            <p:ph type="title"/>
          </p:nvPr>
        </p:nvSpPr>
        <p:spPr>
          <a:xfrm>
            <a:off x="0" y="909638"/>
            <a:ext cx="9144000" cy="517525"/>
          </a:xfrm>
        </p:spPr>
        <p:txBody>
          <a:bodyPr/>
          <a:lstStyle/>
          <a:p>
            <a:pPr algn="ctr"/>
            <a:r>
              <a:rPr lang="ru-RU" dirty="0" smtClean="0"/>
              <a:t>ЗАКОН №. </a:t>
            </a:r>
            <a:r>
              <a:rPr lang="ru-RU" b="1" dirty="0" smtClean="0"/>
              <a:t>721 от 02.02.1996</a:t>
            </a:r>
            <a:r>
              <a:rPr lang="en-US" b="1" dirty="0" smtClean="0"/>
              <a:t> </a:t>
            </a:r>
            <a:r>
              <a:rPr lang="ru-RU" dirty="0" smtClean="0"/>
              <a:t>о качестве в строительстве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679450" y="1501775"/>
            <a:ext cx="7775575" cy="4243388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Основные требования</a:t>
            </a:r>
            <a:endParaRPr lang="ro-RO" b="1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Прочность и устойчивость</a:t>
            </a:r>
            <a:r>
              <a:rPr lang="en-GB" dirty="0"/>
              <a:t> 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Безопасность при эксплуатации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Пожарная безопасность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Гигиена, безопасность  для  здоровья  людей,  восстановления  и охрана окружающей среды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Тепло-гидроизоляция и энергосбережение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Защита от шума</a:t>
            </a:r>
            <a:endParaRPr lang="en-GB" dirty="0"/>
          </a:p>
          <a:p>
            <a:pPr>
              <a:defRPr/>
            </a:pPr>
            <a:endParaRPr lang="en-US" dirty="0"/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40288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65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u 1"/>
          <p:cNvSpPr>
            <a:spLocks noGrp="1"/>
          </p:cNvSpPr>
          <p:nvPr>
            <p:ph type="title"/>
          </p:nvPr>
        </p:nvSpPr>
        <p:spPr>
          <a:xfrm>
            <a:off x="684213" y="1090613"/>
            <a:ext cx="7775575" cy="619125"/>
          </a:xfrm>
        </p:spPr>
        <p:txBody>
          <a:bodyPr/>
          <a:lstStyle/>
          <a:p>
            <a:pPr algn="ctr"/>
            <a:r>
              <a:rPr lang="ru-RU" b="1" dirty="0" err="1" smtClean="0">
                <a:cs typeface="Times New Roman" pitchFamily="18" charset="0"/>
              </a:rPr>
              <a:t>Градо</a:t>
            </a:r>
            <a:r>
              <a:rPr lang="ru-RU" b="1" dirty="0" smtClean="0">
                <a:cs typeface="Times New Roman" pitchFamily="18" charset="0"/>
              </a:rPr>
              <a:t>-строительный Кодекс</a:t>
            </a:r>
            <a:endParaRPr lang="en-US" dirty="0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422275" y="1920875"/>
            <a:ext cx="8540750" cy="4660900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представляет унитарную правовую базу, которая будет регулировать отношения:</a:t>
            </a:r>
            <a:endParaRPr lang="ro-RO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в области пространственного планирования и урбанистики;</a:t>
            </a:r>
            <a:endParaRPr lang="ro-RO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авторизация и выполнение строительно-монтажных работ</a:t>
            </a:r>
            <a:r>
              <a:rPr lang="ro-RO" sz="2000" dirty="0"/>
              <a:t>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обеспечение качества в строительстве, строительных материалов и строительных изделий;</a:t>
            </a:r>
            <a:endParaRPr lang="ro-RO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эксплуатация строительных объектов</a:t>
            </a:r>
            <a:r>
              <a:rPr lang="ro-RO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профессиональная сертификация строительных предприятий</a:t>
            </a:r>
            <a:r>
              <a:rPr lang="ro-RO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осуществление государственного контроля</a:t>
            </a:r>
            <a:r>
              <a:rPr lang="ro-RO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унитарное применение правовых норм, касающихся эксплуатации и пост эксплуатации строительных объектов в Молдове</a:t>
            </a:r>
            <a:r>
              <a:rPr lang="ro-RO" sz="2000" dirty="0"/>
              <a:t>. </a:t>
            </a:r>
            <a:endParaRPr lang="en-GB" sz="20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04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Проект </a:t>
            </a:r>
            <a:r>
              <a:rPr lang="ru-RU" b="1" dirty="0" err="1" smtClean="0">
                <a:cs typeface="Times New Roman" pitchFamily="18" charset="0"/>
              </a:rPr>
              <a:t>Градо</a:t>
            </a:r>
            <a:r>
              <a:rPr lang="ru-RU" b="1" dirty="0" smtClean="0">
                <a:cs typeface="Times New Roman" pitchFamily="18" charset="0"/>
              </a:rPr>
              <a:t>-строительного Кодекса</a:t>
            </a:r>
            <a:endParaRPr lang="en-US" dirty="0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684213" y="2243138"/>
            <a:ext cx="7775575" cy="4021137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Фундаментальные требования</a:t>
            </a:r>
            <a:endParaRPr lang="en-US" b="1" dirty="0"/>
          </a:p>
          <a:p>
            <a:pPr algn="ctr">
              <a:defRPr/>
            </a:pPr>
            <a:endParaRPr lang="ro-RO" b="1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Механическое сопротивление и прочность</a:t>
            </a:r>
            <a:r>
              <a:rPr lang="en-GB" dirty="0"/>
              <a:t> 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Безопасность и доступность в использовании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Безопасность в случае пожара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Гигиена, здоровье и окружающая среда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Энергосбережение и теплоизоляция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Защита от шума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>
                <a:solidFill>
                  <a:srgbClr val="0070C0"/>
                </a:solidFill>
              </a:rPr>
              <a:t>Устойчивое использование природных ресурсов</a:t>
            </a:r>
            <a:endParaRPr lang="en-GB" dirty="0">
              <a:solidFill>
                <a:srgbClr val="0070C0"/>
              </a:solidFill>
            </a:endParaRPr>
          </a:p>
          <a:p>
            <a:pPr>
              <a:defRPr/>
            </a:pPr>
            <a:endParaRPr lang="ro-RO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0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863" y="3400425"/>
            <a:ext cx="349726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u 1"/>
          <p:cNvSpPr>
            <a:spLocks noGrp="1"/>
          </p:cNvSpPr>
          <p:nvPr>
            <p:ph type="title"/>
          </p:nvPr>
        </p:nvSpPr>
        <p:spPr>
          <a:xfrm>
            <a:off x="0" y="954088"/>
            <a:ext cx="9144000" cy="1147762"/>
          </a:xfrm>
        </p:spPr>
        <p:txBody>
          <a:bodyPr/>
          <a:lstStyle/>
          <a:p>
            <a:pPr algn="ctr"/>
            <a:r>
              <a:rPr lang="ru-RU" dirty="0" smtClean="0"/>
              <a:t>ПОСТАНОВЛЕНИЕ Nr</a:t>
            </a:r>
            <a:r>
              <a:rPr lang="en-US" dirty="0" smtClean="0"/>
              <a:t>. 913 </a:t>
            </a:r>
            <a:r>
              <a:rPr lang="ru-RU" smtClean="0"/>
              <a:t>от 25.07.2016</a:t>
            </a:r>
            <a:r>
              <a:rPr lang="en-US" dirty="0" smtClean="0"/>
              <a:t> </a:t>
            </a:r>
            <a:r>
              <a:rPr lang="ru-RU" dirty="0" smtClean="0"/>
              <a:t>oб утверждении Технического регламента о минимальных </a:t>
            </a:r>
            <a:br>
              <a:rPr lang="ru-RU" dirty="0" smtClean="0"/>
            </a:br>
            <a:r>
              <a:rPr lang="ru-RU" dirty="0" smtClean="0"/>
              <a:t>требованиях к поставкам строительной продукции</a:t>
            </a:r>
            <a:br>
              <a:rPr lang="ru-RU" dirty="0" smtClean="0"/>
            </a:br>
            <a:endParaRPr lang="en-US" dirty="0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382588" y="2433638"/>
            <a:ext cx="5975350" cy="3984625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Фундаментальные требования</a:t>
            </a:r>
            <a:endParaRPr lang="ro-RO" b="1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Механическое сопротивление и прочность</a:t>
            </a:r>
            <a:r>
              <a:rPr lang="en-GB" dirty="0"/>
              <a:t> 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Безопасность и доступность в </a:t>
            </a:r>
            <a:r>
              <a:rPr lang="en-US" dirty="0"/>
              <a:t>       </a:t>
            </a:r>
            <a:r>
              <a:rPr lang="ru-RU" dirty="0"/>
              <a:t>использовании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Безопасность в случае пожара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Гигиена, здоровье и окружающая среда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Энергосбережение и теплоизоляция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/>
              <a:t>Защита от шума</a:t>
            </a:r>
            <a:endParaRPr lang="ro-RO" dirty="0"/>
          </a:p>
          <a:p>
            <a:pPr marL="514350" indent="-514350">
              <a:buFont typeface="+mj-lt"/>
              <a:buAutoNum type="alphaUcPeriod"/>
              <a:defRPr/>
            </a:pPr>
            <a:r>
              <a:rPr lang="ru-RU" dirty="0">
                <a:solidFill>
                  <a:srgbClr val="0070C0"/>
                </a:solidFill>
              </a:rPr>
              <a:t>Устойчивое использование природных </a:t>
            </a: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ru-RU" dirty="0">
                <a:solidFill>
                  <a:srgbClr val="0070C0"/>
                </a:solidFill>
              </a:rPr>
              <a:t>ресурсов</a:t>
            </a:r>
            <a:endParaRPr lang="en-GB" dirty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9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u 1"/>
          <p:cNvSpPr>
            <a:spLocks noGrp="1"/>
          </p:cNvSpPr>
          <p:nvPr>
            <p:ph type="title"/>
          </p:nvPr>
        </p:nvSpPr>
        <p:spPr>
          <a:xfrm>
            <a:off x="679450" y="1187450"/>
            <a:ext cx="7775575" cy="1528763"/>
          </a:xfrm>
        </p:spPr>
        <p:txBody>
          <a:bodyPr/>
          <a:lstStyle/>
          <a:p>
            <a:pPr algn="ctr"/>
            <a:r>
              <a:rPr lang="en-GB" smtClean="0">
                <a:cs typeface="Times New Roman" pitchFamily="18" charset="0"/>
              </a:rPr>
              <a:t>NCM A.07.02-2012 “</a:t>
            </a:r>
            <a:r>
              <a:rPr lang="ru-RU" smtClean="0">
                <a:cs typeface="Times New Roman" pitchFamily="18" charset="0"/>
              </a:rPr>
              <a:t>Порядок разработки, согласования, утверждения и состав проектной</a:t>
            </a:r>
            <a:br>
              <a:rPr lang="ru-RU" smtClean="0">
                <a:cs typeface="Times New Roman" pitchFamily="18" charset="0"/>
              </a:rPr>
            </a:br>
            <a:r>
              <a:rPr lang="ru-RU" smtClean="0">
                <a:cs typeface="Times New Roman" pitchFamily="18" charset="0"/>
              </a:rPr>
              <a:t>документации для строительства</a:t>
            </a:r>
            <a:r>
              <a:rPr lang="en-GB" smtClean="0">
                <a:cs typeface="Times New Roman" pitchFamily="18" charset="0"/>
              </a:rPr>
              <a:t>”</a:t>
            </a:r>
            <a:endParaRPr lang="en-US" smtClean="0"/>
          </a:p>
        </p:txBody>
      </p:sp>
      <p:sp>
        <p:nvSpPr>
          <p:cNvPr id="5" name="Substituent conținut 4">
            <a:extLst/>
          </p:cNvPr>
          <p:cNvSpPr>
            <a:spLocks noGrp="1"/>
          </p:cNvSpPr>
          <p:nvPr>
            <p:ph idx="1"/>
          </p:nvPr>
        </p:nvSpPr>
        <p:spPr>
          <a:xfrm>
            <a:off x="269875" y="3008313"/>
            <a:ext cx="4392613" cy="35210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o-RO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строительные работы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работы по расширению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реконструкцию и техническое       перевооружение предприятий, зданий и сооружений, включая изменение назначения</a:t>
            </a:r>
            <a:endParaRPr lang="en-GB" dirty="0"/>
          </a:p>
          <a:p>
            <a:pPr>
              <a:defRPr/>
            </a:pPr>
            <a:endParaRPr lang="en-US" dirty="0"/>
          </a:p>
        </p:txBody>
      </p:sp>
      <p:pic>
        <p:nvPicPr>
          <p:cNvPr id="20485" name="I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488" y="3316288"/>
            <a:ext cx="441483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84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2158</TotalTime>
  <Words>959</Words>
  <Application>Microsoft Office PowerPoint</Application>
  <PresentationFormat>Экран (4:3)</PresentationFormat>
  <Paragraphs>198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Arial Narrow</vt:lpstr>
      <vt:lpstr>Times New Roman</vt:lpstr>
      <vt:lpstr>GIZ_Banner_Kopfzeile-Ausland (3)</vt:lpstr>
      <vt:lpstr>Курс обучения операторов сотрудников «Apă-Canal»   Модуль 10: Роль операторов публичных услуг водоснабжения и канализации в процессе привлечения инвестиций, проектирования, строительства и ввода в эксплуатацию объектов водоснабжения и канализации 1 Сессия   Эксперт conf. univ. dr. ing. Gheorghe CROITORU    14-15-16 ноября 2017,  Chișinău</vt:lpstr>
      <vt:lpstr>Содержание сесии</vt:lpstr>
      <vt:lpstr>Презентация PowerPoint</vt:lpstr>
      <vt:lpstr>Реализованные проекты в 2010-2015 г.</vt:lpstr>
      <vt:lpstr>ЗАКОН №. 721 от 02.02.1996 о качестве в строительстве </vt:lpstr>
      <vt:lpstr>Градо-строительный Кодекс</vt:lpstr>
      <vt:lpstr>Проект Градо-строительного Кодекса</vt:lpstr>
      <vt:lpstr>ПОСТАНОВЛЕНИЕ Nr. 913 от 25.07.2016 oб утверждении Технического регламента о минимальных  требованиях к поставкам строительной продукции </vt:lpstr>
      <vt:lpstr>NCM A.07.02-2012 “Порядок разработки, согласования, утверждения и состав проектной документации для строительства”</vt:lpstr>
      <vt:lpstr>Разработка проектной документации</vt:lpstr>
      <vt:lpstr>Разработка проектной документации</vt:lpstr>
      <vt:lpstr>Проверка, согласование и утверждение  проектной документации </vt:lpstr>
      <vt:lpstr>Состав и содержание проекта</vt:lpstr>
      <vt:lpstr>Состав и содержание проекта</vt:lpstr>
      <vt:lpstr>Состав и содержание проекта</vt:lpstr>
      <vt:lpstr>Состав и содержание проекта</vt:lpstr>
      <vt:lpstr>Состав и содержание проекта</vt:lpstr>
      <vt:lpstr>Состав и содержание проекта</vt:lpstr>
      <vt:lpstr>Состав и содержание проекта</vt:lpstr>
      <vt:lpstr>Состав и содержание проекта</vt:lpstr>
      <vt:lpstr>Публичная анкета проектов</vt:lpstr>
      <vt:lpstr>Публичная анкета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209</cp:revision>
  <cp:lastPrinted>2017-06-05T10:38:21Z</cp:lastPrinted>
  <dcterms:created xsi:type="dcterms:W3CDTF">2013-09-05T11:54:56Z</dcterms:created>
  <dcterms:modified xsi:type="dcterms:W3CDTF">2017-12-04T10:40:53Z</dcterms:modified>
</cp:coreProperties>
</file>