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saveSubsetFonts="1">
  <p:sldMasterIdLst>
    <p:sldMasterId id="2147483648" r:id="rId1"/>
    <p:sldMasterId id="2147483649" r:id="rId2"/>
    <p:sldMasterId id="2147483650" r:id="rId3"/>
  </p:sldMasterIdLst>
  <p:notesMasterIdLst>
    <p:notesMasterId r:id="rId31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000000"/>
        </a:solidFill>
        <a:latin typeface="Arial" panose="020B0604020202020204" pitchFamily="34" charset="0"/>
        <a:ea typeface="Helvetica" panose="020B0604020202020204" pitchFamily="34" charset="0"/>
        <a:cs typeface="Helvetica" panose="020B0604020202020204" pitchFamily="34" charset="0"/>
        <a:sym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000000"/>
        </a:solidFill>
        <a:latin typeface="Arial" panose="020B0604020202020204" pitchFamily="34" charset="0"/>
        <a:ea typeface="Helvetica" panose="020B0604020202020204" pitchFamily="34" charset="0"/>
        <a:cs typeface="Helvetica" panose="020B0604020202020204" pitchFamily="34" charset="0"/>
        <a:sym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000000"/>
        </a:solidFill>
        <a:latin typeface="Arial" panose="020B0604020202020204" pitchFamily="34" charset="0"/>
        <a:ea typeface="Helvetica" panose="020B0604020202020204" pitchFamily="34" charset="0"/>
        <a:cs typeface="Helvetica" panose="020B0604020202020204" pitchFamily="34" charset="0"/>
        <a:sym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000000"/>
        </a:solidFill>
        <a:latin typeface="Arial" panose="020B0604020202020204" pitchFamily="34" charset="0"/>
        <a:ea typeface="Helvetica" panose="020B0604020202020204" pitchFamily="34" charset="0"/>
        <a:cs typeface="Helvetica" panose="020B0604020202020204" pitchFamily="34" charset="0"/>
        <a:sym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000000"/>
        </a:solidFill>
        <a:latin typeface="Arial" panose="020B0604020202020204" pitchFamily="34" charset="0"/>
        <a:ea typeface="Helvetica" panose="020B0604020202020204" pitchFamily="34" charset="0"/>
        <a:cs typeface="Helvetica" panose="020B0604020202020204" pitchFamily="34" charset="0"/>
        <a:sym typeface="Arial" panose="020B0604020202020204" pitchFamily="34" charset="0"/>
      </a:defRPr>
    </a:lvl5pPr>
    <a:lvl6pPr marL="2286000" algn="l" defTabSz="914400" rtl="0" eaLnBrk="1" latinLnBrk="0" hangingPunct="1">
      <a:defRPr sz="2200" b="1" kern="1200">
        <a:solidFill>
          <a:srgbClr val="000000"/>
        </a:solidFill>
        <a:latin typeface="Arial" panose="020B0604020202020204" pitchFamily="34" charset="0"/>
        <a:ea typeface="Helvetica" panose="020B0604020202020204" pitchFamily="34" charset="0"/>
        <a:cs typeface="Helvetica" panose="020B0604020202020204" pitchFamily="34" charset="0"/>
        <a:sym typeface="Arial" panose="020B0604020202020204" pitchFamily="34" charset="0"/>
      </a:defRPr>
    </a:lvl6pPr>
    <a:lvl7pPr marL="2743200" algn="l" defTabSz="914400" rtl="0" eaLnBrk="1" latinLnBrk="0" hangingPunct="1">
      <a:defRPr sz="2200" b="1" kern="1200">
        <a:solidFill>
          <a:srgbClr val="000000"/>
        </a:solidFill>
        <a:latin typeface="Arial" panose="020B0604020202020204" pitchFamily="34" charset="0"/>
        <a:ea typeface="Helvetica" panose="020B0604020202020204" pitchFamily="34" charset="0"/>
        <a:cs typeface="Helvetica" panose="020B0604020202020204" pitchFamily="34" charset="0"/>
        <a:sym typeface="Arial" panose="020B0604020202020204" pitchFamily="34" charset="0"/>
      </a:defRPr>
    </a:lvl7pPr>
    <a:lvl8pPr marL="3200400" algn="l" defTabSz="914400" rtl="0" eaLnBrk="1" latinLnBrk="0" hangingPunct="1">
      <a:defRPr sz="2200" b="1" kern="1200">
        <a:solidFill>
          <a:srgbClr val="000000"/>
        </a:solidFill>
        <a:latin typeface="Arial" panose="020B0604020202020204" pitchFamily="34" charset="0"/>
        <a:ea typeface="Helvetica" panose="020B0604020202020204" pitchFamily="34" charset="0"/>
        <a:cs typeface="Helvetica" panose="020B0604020202020204" pitchFamily="34" charset="0"/>
        <a:sym typeface="Arial" panose="020B0604020202020204" pitchFamily="34" charset="0"/>
      </a:defRPr>
    </a:lvl8pPr>
    <a:lvl9pPr marL="3657600" algn="l" defTabSz="914400" rtl="0" eaLnBrk="1" latinLnBrk="0" hangingPunct="1">
      <a:defRPr sz="2200" b="1" kern="1200">
        <a:solidFill>
          <a:srgbClr val="000000"/>
        </a:solidFill>
        <a:latin typeface="Arial" panose="020B0604020202020204" pitchFamily="34" charset="0"/>
        <a:ea typeface="Helvetica" panose="020B0604020202020204" pitchFamily="34" charset="0"/>
        <a:cs typeface="Helvetica" panose="020B0604020202020204" pitchFamily="34" charset="0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42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" name="Rectangle 2"/>
          <p:cNvSpPr>
            <a:spLocks noGrp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noProof="0" smtClean="0">
                <a:sym typeface="Avenir" charset="0"/>
              </a:rPr>
              <a:t>Click to edit Master text styles</a:t>
            </a:r>
          </a:p>
          <a:p>
            <a:pPr lvl="1"/>
            <a:r>
              <a:rPr lang="ru-RU" altLang="ru-RU" noProof="0" smtClean="0">
                <a:sym typeface="Avenir" charset="0"/>
              </a:rPr>
              <a:t>Second level</a:t>
            </a:r>
          </a:p>
          <a:p>
            <a:pPr lvl="2"/>
            <a:r>
              <a:rPr lang="ru-RU" altLang="ru-RU" noProof="0" smtClean="0">
                <a:sym typeface="Avenir" charset="0"/>
              </a:rPr>
              <a:t>Third level</a:t>
            </a:r>
          </a:p>
          <a:p>
            <a:pPr lvl="3"/>
            <a:r>
              <a:rPr lang="ru-RU" altLang="ru-RU" noProof="0" smtClean="0">
                <a:sym typeface="Avenir" charset="0"/>
              </a:rPr>
              <a:t>Fourth level</a:t>
            </a:r>
          </a:p>
          <a:p>
            <a:pPr lvl="4"/>
            <a:r>
              <a:rPr lang="ru-RU" altLang="ru-RU" noProof="0" smtClean="0">
                <a:sym typeface="Avenir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112613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" charset="0"/>
        <a:ea typeface="Avenir" charset="0"/>
        <a:cs typeface="Avenir" charset="0"/>
        <a:sym typeface="Avenir" charset="0"/>
      </a:defRPr>
    </a:lvl1pPr>
    <a:lvl2pPr marL="2286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" charset="0"/>
        <a:ea typeface="Avenir" charset="0"/>
        <a:cs typeface="Avenir" charset="0"/>
        <a:sym typeface="Avenir" charset="0"/>
      </a:defRPr>
    </a:lvl2pPr>
    <a:lvl3pPr marL="4572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" charset="0"/>
        <a:ea typeface="Avenir" charset="0"/>
        <a:cs typeface="Avenir" charset="0"/>
        <a:sym typeface="Avenir" charset="0"/>
      </a:defRPr>
    </a:lvl3pPr>
    <a:lvl4pPr marL="6858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" charset="0"/>
        <a:ea typeface="Avenir" charset="0"/>
        <a:cs typeface="Avenir" charset="0"/>
        <a:sym typeface="Avenir" charset="0"/>
      </a:defRPr>
    </a:lvl4pPr>
    <a:lvl5pPr marL="9144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" charset="0"/>
        <a:ea typeface="Avenir" charset="0"/>
        <a:cs typeface="Avenir" charset="0"/>
        <a:sym typeface="Avenir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655B92-482A-47C7-B59E-B1E6A846929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02007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922135-4ABB-4E3B-BD57-FE424C5138C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52194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6688" y="1482725"/>
            <a:ext cx="1943100" cy="53752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2625" y="1482725"/>
            <a:ext cx="5681663" cy="53752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6A657D-4FC0-44D1-A627-1B28FC27B90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297162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9DDEC-944C-4E38-B6BF-D6BFF3B06F6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920799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98837A-1F2F-4D5A-8F9A-281223F5117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957455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DFB61-69EF-4CCE-9AE8-35147852227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992457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2625" y="2447925"/>
            <a:ext cx="3811588" cy="44100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2447925"/>
            <a:ext cx="3813175" cy="44100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20D769-2BAA-4BBA-817C-92373CC8F53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02506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544D2F-8FFF-409B-A5FE-68061113768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834832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4E587-1510-45CA-9682-C0FB15B0E3A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628664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79A812-B038-4AB0-97B6-FE78AB9CCA9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442078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7A0B1-EBC4-49BC-95A1-D9219CF9997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28567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26ADC8-06E0-4CD4-A65E-70B6418FBCF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735616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>
              <a:sym typeface="Helvetica" panose="020B0604020202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7B60A4-A886-4A13-AB8D-5EF58D82CA1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075506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A60B2E-482E-47A6-B4B5-1336248C9A3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495687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6688" y="1482725"/>
            <a:ext cx="1943100" cy="53752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2625" y="1482725"/>
            <a:ext cx="5681663" cy="53752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2716E1-75B7-45DA-AF91-B097E595029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2154396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0ED205-3518-4251-9050-19B4BF1DB99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301385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21436-D9E7-40F5-A773-8E247F76F2C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631402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9D04D6-320F-4DB7-BDBA-DF03A16B385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5179593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2625" y="2447925"/>
            <a:ext cx="3811588" cy="44100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2447925"/>
            <a:ext cx="3813175" cy="44100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2B49D6-6267-4ACB-AA28-EDCA6CB1C50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7167236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CD8826-8E64-470B-8CA5-73E092250F1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35866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D60832-1D11-4138-B47D-050FBBC591A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292623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EE2353-B67E-4614-B3A6-4DC703DBB87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27626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CDE447-A2DC-4BD1-A55B-234151C11A1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615611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359AB-EB77-46CE-8949-A460B85970F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361632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>
              <a:sym typeface="Helvetica" panose="020B0604020202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421F37-A329-4F9A-A010-18C4E5B019E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283796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FDFFB-E6B2-430A-B70E-AFE229A36FE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7062174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6688" y="1482725"/>
            <a:ext cx="1943100" cy="53752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2625" y="1482725"/>
            <a:ext cx="5681663" cy="53752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2173E8-3380-4323-A6D8-AE8226C5E3C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28401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2625" y="2447925"/>
            <a:ext cx="1812925" cy="44100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47950" y="2447925"/>
            <a:ext cx="1814513" cy="44100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FDD812-160E-4529-84C5-53897205DB4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28228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978A9-DE08-4D86-8783-9645EC6C60D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11458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7FD345-EC62-4D04-A1C8-BB7588FDC27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31125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17DAE4-3890-43AF-B089-0EE0EE1A19B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7942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1F5DD5-7A24-4686-96CC-A4065B618F7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86543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>
              <a:sym typeface="Helvetica" panose="020B0604020202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0F47E-6983-4EB8-9304-DCC401273DD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26514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 descr="image1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27" name="Picture 2" descr="image2.pn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51525"/>
            <a:ext cx="9144000" cy="738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Rectangle 3"/>
          <p:cNvSpPr>
            <a:spLocks noGrp="1"/>
          </p:cNvSpPr>
          <p:nvPr>
            <p:ph type="sldNum" sz="quarter" idx="2"/>
          </p:nvPr>
        </p:nvSpPr>
        <p:spPr bwMode="auto">
          <a:xfrm>
            <a:off x="7702550" y="6580188"/>
            <a:ext cx="927100" cy="41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8" tIns="45718" rIns="45718" bIns="45718" numCol="1" anchor="t" anchorCtr="0" compatLnSpc="1">
            <a:prstTxWarp prst="textNoShape">
              <a:avLst/>
            </a:prstTxWarp>
          </a:bodyPr>
          <a:lstStyle>
            <a:lvl1pPr algn="l" eaLnBrk="1">
              <a:defRPr smtClean="0"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0002523-D0ED-4607-ADF2-571574A425F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1029" name="Rectangle 4"/>
          <p:cNvSpPr>
            <a:spLocks noGrp="1"/>
          </p:cNvSpPr>
          <p:nvPr>
            <p:ph type="title"/>
          </p:nvPr>
        </p:nvSpPr>
        <p:spPr bwMode="auto">
          <a:xfrm>
            <a:off x="682625" y="1482725"/>
            <a:ext cx="7777163" cy="96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8" tIns="45718" rIns="45718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>
                <a:sym typeface="Helvetica" panose="020B0604020202020204" pitchFamily="34" charset="0"/>
              </a:rPr>
              <a:t>Click to edit Master title style</a:t>
            </a:r>
          </a:p>
        </p:txBody>
      </p:sp>
      <p:sp>
        <p:nvSpPr>
          <p:cNvPr id="1030" name="Rectangle 5"/>
          <p:cNvSpPr>
            <a:spLocks noGrp="1"/>
          </p:cNvSpPr>
          <p:nvPr>
            <p:ph type="body" idx="1"/>
          </p:nvPr>
        </p:nvSpPr>
        <p:spPr bwMode="auto">
          <a:xfrm>
            <a:off x="682625" y="2447925"/>
            <a:ext cx="3779838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8" tIns="45718" rIns="45718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>
                <a:sym typeface="Helvetica" panose="020B0604020202020204" pitchFamily="34" charset="0"/>
              </a:rPr>
              <a:t>Click to edit Master text styles</a:t>
            </a:r>
          </a:p>
          <a:p>
            <a:pPr lvl="1"/>
            <a:r>
              <a:rPr lang="ru-RU" altLang="ru-RU" smtClean="0">
                <a:sym typeface="Helvetica" panose="020B0604020202020204" pitchFamily="34" charset="0"/>
              </a:rPr>
              <a:t>Second level</a:t>
            </a:r>
          </a:p>
          <a:p>
            <a:pPr lvl="2"/>
            <a:r>
              <a:rPr lang="ru-RU" altLang="ru-RU" smtClean="0">
                <a:sym typeface="Helvetica" panose="020B0604020202020204" pitchFamily="34" charset="0"/>
              </a:rPr>
              <a:t>Third level</a:t>
            </a:r>
          </a:p>
          <a:p>
            <a:pPr lvl="3"/>
            <a:r>
              <a:rPr lang="ru-RU" altLang="ru-RU" smtClean="0">
                <a:sym typeface="Helvetica" panose="020B0604020202020204" pitchFamily="34" charset="0"/>
              </a:rPr>
              <a:t>Fourth level</a:t>
            </a:r>
          </a:p>
          <a:p>
            <a:pPr lvl="4"/>
            <a:r>
              <a:rPr lang="ru-RU" altLang="ru-RU" smtClean="0">
                <a:sym typeface="Helvetica" panose="020B0604020202020204" pitchFamily="34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1200" kern="1200">
          <a:solidFill>
            <a:srgbClr val="000000"/>
          </a:solidFill>
          <a:latin typeface="+mj-lt"/>
          <a:ea typeface="+mj-ea"/>
          <a:cs typeface="+mj-cs"/>
          <a:sym typeface="Helvetica" panose="020B0604020202020204" pitchFamily="34" charset="0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anose="020B0604020202020204" pitchFamily="34" charset="0"/>
          <a:ea typeface="Helvetica" panose="020B0604020202020204" pitchFamily="34" charset="0"/>
          <a:cs typeface="Helvetica" panose="020B0604020202020204" pitchFamily="34" charset="0"/>
          <a:sym typeface="Helvetica" panose="020B0604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anose="020B0604020202020204" pitchFamily="34" charset="0"/>
          <a:ea typeface="Helvetica" panose="020B0604020202020204" pitchFamily="34" charset="0"/>
          <a:cs typeface="Helvetica" panose="020B0604020202020204" pitchFamily="34" charset="0"/>
          <a:sym typeface="Helvetica" panose="020B0604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anose="020B0604020202020204" pitchFamily="34" charset="0"/>
          <a:ea typeface="Helvetica" panose="020B0604020202020204" pitchFamily="34" charset="0"/>
          <a:cs typeface="Helvetica" panose="020B0604020202020204" pitchFamily="34" charset="0"/>
          <a:sym typeface="Helvetica" panose="020B0604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anose="020B0604020202020204" pitchFamily="34" charset="0"/>
          <a:ea typeface="Helvetica" panose="020B0604020202020204" pitchFamily="34" charset="0"/>
          <a:cs typeface="Helvetica" panose="020B0604020202020204" pitchFamily="34" charset="0"/>
          <a:sym typeface="Helvetica" panose="020B0604020202020204" pitchFamily="34" charset="0"/>
        </a:defRPr>
      </a:lvl5pPr>
      <a:lvl6pPr marL="4572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anose="020B0604020202020204" pitchFamily="34" charset="0"/>
          <a:ea typeface="Helvetica" panose="020B0604020202020204" pitchFamily="34" charset="0"/>
          <a:cs typeface="Helvetica" panose="020B0604020202020204" pitchFamily="34" charset="0"/>
          <a:sym typeface="Helvetica" panose="020B0604020202020204" pitchFamily="34" charset="0"/>
        </a:defRPr>
      </a:lvl6pPr>
      <a:lvl7pPr marL="9144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anose="020B0604020202020204" pitchFamily="34" charset="0"/>
          <a:ea typeface="Helvetica" panose="020B0604020202020204" pitchFamily="34" charset="0"/>
          <a:cs typeface="Helvetica" panose="020B0604020202020204" pitchFamily="34" charset="0"/>
          <a:sym typeface="Helvetica" panose="020B0604020202020204" pitchFamily="34" charset="0"/>
        </a:defRPr>
      </a:lvl7pPr>
      <a:lvl8pPr marL="13716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anose="020B0604020202020204" pitchFamily="34" charset="0"/>
          <a:ea typeface="Helvetica" panose="020B0604020202020204" pitchFamily="34" charset="0"/>
          <a:cs typeface="Helvetica" panose="020B0604020202020204" pitchFamily="34" charset="0"/>
          <a:sym typeface="Helvetica" panose="020B0604020202020204" pitchFamily="34" charset="0"/>
        </a:defRPr>
      </a:lvl8pPr>
      <a:lvl9pPr marL="18288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anose="020B0604020202020204" pitchFamily="34" charset="0"/>
          <a:ea typeface="Helvetica" panose="020B0604020202020204" pitchFamily="34" charset="0"/>
          <a:cs typeface="Helvetica" panose="020B0604020202020204" pitchFamily="34" charset="0"/>
          <a:sym typeface="Helvetica" panose="020B0604020202020204" pitchFamily="34" charset="0"/>
        </a:defRPr>
      </a:lvl9pPr>
    </p:titleStyle>
    <p:bodyStyle>
      <a:lvl1pPr algn="l" defTabSz="457200" rtl="0" eaLnBrk="0" fontAlgn="base" hangingPunct="0">
        <a:spcBef>
          <a:spcPct val="0"/>
        </a:spcBef>
        <a:spcAft>
          <a:spcPct val="0"/>
        </a:spcAft>
        <a:defRPr sz="1200" kern="1200">
          <a:solidFill>
            <a:srgbClr val="000000"/>
          </a:solidFill>
          <a:latin typeface="+mn-lt"/>
          <a:ea typeface="+mn-ea"/>
          <a:cs typeface="+mn-cs"/>
          <a:sym typeface="Helvetica" panose="020B0604020202020204" pitchFamily="34" charset="0"/>
        </a:defRPr>
      </a:lvl1pPr>
      <a:lvl2pPr marL="228600" algn="l" defTabSz="457200" rtl="0" eaLnBrk="0" fontAlgn="base" hangingPunct="0">
        <a:spcBef>
          <a:spcPct val="0"/>
        </a:spcBef>
        <a:spcAft>
          <a:spcPct val="0"/>
        </a:spcAft>
        <a:defRPr sz="1200" kern="1200">
          <a:solidFill>
            <a:srgbClr val="000000"/>
          </a:solidFill>
          <a:latin typeface="+mn-lt"/>
          <a:ea typeface="+mn-ea"/>
          <a:cs typeface="+mn-cs"/>
          <a:sym typeface="Helvetica" panose="020B0604020202020204" pitchFamily="34" charset="0"/>
        </a:defRPr>
      </a:lvl2pPr>
      <a:lvl3pPr marL="457200" algn="l" defTabSz="457200" rtl="0" eaLnBrk="0" fontAlgn="base" hangingPunct="0">
        <a:spcBef>
          <a:spcPct val="0"/>
        </a:spcBef>
        <a:spcAft>
          <a:spcPct val="0"/>
        </a:spcAft>
        <a:defRPr sz="1200" kern="1200">
          <a:solidFill>
            <a:srgbClr val="000000"/>
          </a:solidFill>
          <a:latin typeface="+mn-lt"/>
          <a:ea typeface="+mn-ea"/>
          <a:cs typeface="+mn-cs"/>
          <a:sym typeface="Helvetica" panose="020B0604020202020204" pitchFamily="34" charset="0"/>
        </a:defRPr>
      </a:lvl3pPr>
      <a:lvl4pPr marL="685800" algn="l" defTabSz="457200" rtl="0" eaLnBrk="0" fontAlgn="base" hangingPunct="0">
        <a:spcBef>
          <a:spcPct val="0"/>
        </a:spcBef>
        <a:spcAft>
          <a:spcPct val="0"/>
        </a:spcAft>
        <a:defRPr sz="1200" kern="1200">
          <a:solidFill>
            <a:srgbClr val="000000"/>
          </a:solidFill>
          <a:latin typeface="+mn-lt"/>
          <a:ea typeface="+mn-ea"/>
          <a:cs typeface="+mn-cs"/>
          <a:sym typeface="Helvetica" panose="020B0604020202020204" pitchFamily="34" charset="0"/>
        </a:defRPr>
      </a:lvl4pPr>
      <a:lvl5pPr marL="914400" algn="l" defTabSz="457200" rtl="0" eaLnBrk="0" fontAlgn="base" hangingPunct="0">
        <a:spcBef>
          <a:spcPct val="0"/>
        </a:spcBef>
        <a:spcAft>
          <a:spcPct val="0"/>
        </a:spcAft>
        <a:defRPr sz="1200" kern="1200">
          <a:solidFill>
            <a:srgbClr val="000000"/>
          </a:solidFill>
          <a:latin typeface="+mn-lt"/>
          <a:ea typeface="+mn-ea"/>
          <a:cs typeface="+mn-cs"/>
          <a:sym typeface="Helvetica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 descr="image1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1" name="Picture 2" descr="image2.pn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51525"/>
            <a:ext cx="9144000" cy="738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Rectangle 3"/>
          <p:cNvSpPr>
            <a:spLocks noGrp="1"/>
          </p:cNvSpPr>
          <p:nvPr>
            <p:ph type="sldNum" sz="quarter" idx="2"/>
          </p:nvPr>
        </p:nvSpPr>
        <p:spPr bwMode="auto">
          <a:xfrm>
            <a:off x="7702550" y="6580188"/>
            <a:ext cx="927100" cy="41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8" tIns="45718" rIns="45718" bIns="45718" numCol="1" anchor="t" anchorCtr="0" compatLnSpc="1">
            <a:prstTxWarp prst="textNoShape">
              <a:avLst/>
            </a:prstTxWarp>
          </a:bodyPr>
          <a:lstStyle>
            <a:lvl1pPr algn="l" eaLnBrk="1">
              <a:defRPr smtClean="0"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25288A9-5C03-42FF-BC90-2D00785770B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2053" name="Rectangle 4"/>
          <p:cNvSpPr>
            <a:spLocks noGrp="1"/>
          </p:cNvSpPr>
          <p:nvPr>
            <p:ph type="title"/>
          </p:nvPr>
        </p:nvSpPr>
        <p:spPr bwMode="auto">
          <a:xfrm>
            <a:off x="682625" y="1482725"/>
            <a:ext cx="7777163" cy="96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8" tIns="45718" rIns="45718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>
                <a:sym typeface="Helvetica" panose="020B0604020202020204" pitchFamily="34" charset="0"/>
              </a:rPr>
              <a:t>Click to edit Master title style</a:t>
            </a:r>
          </a:p>
        </p:txBody>
      </p:sp>
      <p:sp>
        <p:nvSpPr>
          <p:cNvPr id="2054" name="Rectangle 5"/>
          <p:cNvSpPr>
            <a:spLocks noGrp="1"/>
          </p:cNvSpPr>
          <p:nvPr>
            <p:ph type="body" idx="1"/>
          </p:nvPr>
        </p:nvSpPr>
        <p:spPr bwMode="auto">
          <a:xfrm>
            <a:off x="682625" y="2447925"/>
            <a:ext cx="7777163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8" tIns="45718" rIns="45718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>
                <a:sym typeface="Helvetica" panose="020B0604020202020204" pitchFamily="34" charset="0"/>
              </a:rPr>
              <a:t>Click to edit Master text styles</a:t>
            </a:r>
          </a:p>
          <a:p>
            <a:pPr lvl="1"/>
            <a:r>
              <a:rPr lang="ru-RU" altLang="ru-RU" smtClean="0">
                <a:sym typeface="Helvetica" panose="020B0604020202020204" pitchFamily="34" charset="0"/>
              </a:rPr>
              <a:t>Second level</a:t>
            </a:r>
          </a:p>
          <a:p>
            <a:pPr lvl="2"/>
            <a:r>
              <a:rPr lang="ru-RU" altLang="ru-RU" smtClean="0">
                <a:sym typeface="Helvetica" panose="020B0604020202020204" pitchFamily="34" charset="0"/>
              </a:rPr>
              <a:t>Third level</a:t>
            </a:r>
          </a:p>
          <a:p>
            <a:pPr lvl="3"/>
            <a:r>
              <a:rPr lang="ru-RU" altLang="ru-RU" smtClean="0">
                <a:sym typeface="Helvetica" panose="020B0604020202020204" pitchFamily="34" charset="0"/>
              </a:rPr>
              <a:t>Fourth level</a:t>
            </a:r>
          </a:p>
          <a:p>
            <a:pPr lvl="4"/>
            <a:r>
              <a:rPr lang="ru-RU" altLang="ru-RU" smtClean="0">
                <a:sym typeface="Helvetica" panose="020B0604020202020204" pitchFamily="34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1200" kern="1200">
          <a:solidFill>
            <a:srgbClr val="000000"/>
          </a:solidFill>
          <a:latin typeface="+mj-lt"/>
          <a:ea typeface="+mj-ea"/>
          <a:cs typeface="+mj-cs"/>
          <a:sym typeface="Helvetica" panose="020B0604020202020204" pitchFamily="34" charset="0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anose="020B0604020202020204" pitchFamily="34" charset="0"/>
          <a:ea typeface="Helvetica" panose="020B0604020202020204" pitchFamily="34" charset="0"/>
          <a:cs typeface="Helvetica" panose="020B0604020202020204" pitchFamily="34" charset="0"/>
          <a:sym typeface="Helvetica" panose="020B0604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anose="020B0604020202020204" pitchFamily="34" charset="0"/>
          <a:ea typeface="Helvetica" panose="020B0604020202020204" pitchFamily="34" charset="0"/>
          <a:cs typeface="Helvetica" panose="020B0604020202020204" pitchFamily="34" charset="0"/>
          <a:sym typeface="Helvetica" panose="020B0604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anose="020B0604020202020204" pitchFamily="34" charset="0"/>
          <a:ea typeface="Helvetica" panose="020B0604020202020204" pitchFamily="34" charset="0"/>
          <a:cs typeface="Helvetica" panose="020B0604020202020204" pitchFamily="34" charset="0"/>
          <a:sym typeface="Helvetica" panose="020B0604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anose="020B0604020202020204" pitchFamily="34" charset="0"/>
          <a:ea typeface="Helvetica" panose="020B0604020202020204" pitchFamily="34" charset="0"/>
          <a:cs typeface="Helvetica" panose="020B0604020202020204" pitchFamily="34" charset="0"/>
          <a:sym typeface="Helvetica" panose="020B0604020202020204" pitchFamily="34" charset="0"/>
        </a:defRPr>
      </a:lvl5pPr>
      <a:lvl6pPr marL="4572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anose="020B0604020202020204" pitchFamily="34" charset="0"/>
          <a:ea typeface="Helvetica" panose="020B0604020202020204" pitchFamily="34" charset="0"/>
          <a:cs typeface="Helvetica" panose="020B0604020202020204" pitchFamily="34" charset="0"/>
          <a:sym typeface="Helvetica" panose="020B0604020202020204" pitchFamily="34" charset="0"/>
        </a:defRPr>
      </a:lvl6pPr>
      <a:lvl7pPr marL="9144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anose="020B0604020202020204" pitchFamily="34" charset="0"/>
          <a:ea typeface="Helvetica" panose="020B0604020202020204" pitchFamily="34" charset="0"/>
          <a:cs typeface="Helvetica" panose="020B0604020202020204" pitchFamily="34" charset="0"/>
          <a:sym typeface="Helvetica" panose="020B0604020202020204" pitchFamily="34" charset="0"/>
        </a:defRPr>
      </a:lvl7pPr>
      <a:lvl8pPr marL="13716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anose="020B0604020202020204" pitchFamily="34" charset="0"/>
          <a:ea typeface="Helvetica" panose="020B0604020202020204" pitchFamily="34" charset="0"/>
          <a:cs typeface="Helvetica" panose="020B0604020202020204" pitchFamily="34" charset="0"/>
          <a:sym typeface="Helvetica" panose="020B0604020202020204" pitchFamily="34" charset="0"/>
        </a:defRPr>
      </a:lvl8pPr>
      <a:lvl9pPr marL="18288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anose="020B0604020202020204" pitchFamily="34" charset="0"/>
          <a:ea typeface="Helvetica" panose="020B0604020202020204" pitchFamily="34" charset="0"/>
          <a:cs typeface="Helvetica" panose="020B0604020202020204" pitchFamily="34" charset="0"/>
          <a:sym typeface="Helvetica" panose="020B0604020202020204" pitchFamily="34" charset="0"/>
        </a:defRPr>
      </a:lvl9pPr>
    </p:titleStyle>
    <p:bodyStyle>
      <a:lvl1pPr algn="l" defTabSz="457200" rtl="0" eaLnBrk="0" fontAlgn="base" hangingPunct="0">
        <a:spcBef>
          <a:spcPct val="0"/>
        </a:spcBef>
        <a:spcAft>
          <a:spcPct val="0"/>
        </a:spcAft>
        <a:defRPr sz="1200" kern="1200">
          <a:solidFill>
            <a:srgbClr val="000000"/>
          </a:solidFill>
          <a:latin typeface="+mn-lt"/>
          <a:ea typeface="+mn-ea"/>
          <a:cs typeface="+mn-cs"/>
          <a:sym typeface="Helvetica" panose="020B0604020202020204" pitchFamily="34" charset="0"/>
        </a:defRPr>
      </a:lvl1pPr>
      <a:lvl2pPr marL="228600" algn="l" defTabSz="457200" rtl="0" eaLnBrk="0" fontAlgn="base" hangingPunct="0">
        <a:spcBef>
          <a:spcPct val="0"/>
        </a:spcBef>
        <a:spcAft>
          <a:spcPct val="0"/>
        </a:spcAft>
        <a:defRPr sz="1200" kern="1200">
          <a:solidFill>
            <a:srgbClr val="000000"/>
          </a:solidFill>
          <a:latin typeface="+mn-lt"/>
          <a:ea typeface="+mn-ea"/>
          <a:cs typeface="+mn-cs"/>
          <a:sym typeface="Helvetica" panose="020B0604020202020204" pitchFamily="34" charset="0"/>
        </a:defRPr>
      </a:lvl2pPr>
      <a:lvl3pPr marL="457200" algn="l" defTabSz="457200" rtl="0" eaLnBrk="0" fontAlgn="base" hangingPunct="0">
        <a:spcBef>
          <a:spcPct val="0"/>
        </a:spcBef>
        <a:spcAft>
          <a:spcPct val="0"/>
        </a:spcAft>
        <a:defRPr sz="1200" kern="1200">
          <a:solidFill>
            <a:srgbClr val="000000"/>
          </a:solidFill>
          <a:latin typeface="+mn-lt"/>
          <a:ea typeface="+mn-ea"/>
          <a:cs typeface="+mn-cs"/>
          <a:sym typeface="Helvetica" panose="020B0604020202020204" pitchFamily="34" charset="0"/>
        </a:defRPr>
      </a:lvl3pPr>
      <a:lvl4pPr marL="685800" algn="l" defTabSz="457200" rtl="0" eaLnBrk="0" fontAlgn="base" hangingPunct="0">
        <a:spcBef>
          <a:spcPct val="0"/>
        </a:spcBef>
        <a:spcAft>
          <a:spcPct val="0"/>
        </a:spcAft>
        <a:defRPr sz="1200" kern="1200">
          <a:solidFill>
            <a:srgbClr val="000000"/>
          </a:solidFill>
          <a:latin typeface="+mn-lt"/>
          <a:ea typeface="+mn-ea"/>
          <a:cs typeface="+mn-cs"/>
          <a:sym typeface="Helvetica" panose="020B0604020202020204" pitchFamily="34" charset="0"/>
        </a:defRPr>
      </a:lvl4pPr>
      <a:lvl5pPr marL="914400" algn="l" defTabSz="457200" rtl="0" eaLnBrk="0" fontAlgn="base" hangingPunct="0">
        <a:spcBef>
          <a:spcPct val="0"/>
        </a:spcBef>
        <a:spcAft>
          <a:spcPct val="0"/>
        </a:spcAft>
        <a:defRPr sz="1200" kern="1200">
          <a:solidFill>
            <a:srgbClr val="000000"/>
          </a:solidFill>
          <a:latin typeface="+mn-lt"/>
          <a:ea typeface="+mn-ea"/>
          <a:cs typeface="+mn-cs"/>
          <a:sym typeface="Helvetica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 descr="image1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075" name="Picture 2" descr="image2.pn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51525"/>
            <a:ext cx="9144000" cy="738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Rectangle 3"/>
          <p:cNvSpPr>
            <a:spLocks noGrp="1"/>
          </p:cNvSpPr>
          <p:nvPr>
            <p:ph type="sldNum" sz="quarter" idx="2"/>
          </p:nvPr>
        </p:nvSpPr>
        <p:spPr bwMode="auto">
          <a:xfrm>
            <a:off x="7702550" y="6580188"/>
            <a:ext cx="927100" cy="41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8" tIns="45718" rIns="45718" bIns="45718" numCol="1" anchor="t" anchorCtr="0" compatLnSpc="1">
            <a:prstTxWarp prst="textNoShape">
              <a:avLst/>
            </a:prstTxWarp>
          </a:bodyPr>
          <a:lstStyle>
            <a:lvl1pPr algn="l" eaLnBrk="1">
              <a:defRPr smtClean="0"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8A56AFC-C152-4059-974D-1CB28D5D5C3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3077" name="Rectangle 4"/>
          <p:cNvSpPr>
            <a:spLocks noGrp="1"/>
          </p:cNvSpPr>
          <p:nvPr>
            <p:ph type="title"/>
          </p:nvPr>
        </p:nvSpPr>
        <p:spPr bwMode="auto">
          <a:xfrm>
            <a:off x="682625" y="1482725"/>
            <a:ext cx="7777163" cy="96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8" tIns="45718" rIns="45718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>
                <a:sym typeface="Helvetica" panose="020B0604020202020204" pitchFamily="34" charset="0"/>
              </a:rPr>
              <a:t>Click to edit Master title style</a:t>
            </a:r>
          </a:p>
        </p:txBody>
      </p:sp>
      <p:sp>
        <p:nvSpPr>
          <p:cNvPr id="3078" name="Rectangle 5"/>
          <p:cNvSpPr>
            <a:spLocks noGrp="1"/>
          </p:cNvSpPr>
          <p:nvPr>
            <p:ph type="body" idx="1"/>
          </p:nvPr>
        </p:nvSpPr>
        <p:spPr bwMode="auto">
          <a:xfrm>
            <a:off x="682625" y="2447925"/>
            <a:ext cx="7777163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8" tIns="45718" rIns="45718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>
                <a:sym typeface="Helvetica" panose="020B0604020202020204" pitchFamily="34" charset="0"/>
              </a:rPr>
              <a:t>Click to edit Master text styles</a:t>
            </a:r>
          </a:p>
          <a:p>
            <a:pPr lvl="1"/>
            <a:r>
              <a:rPr lang="ru-RU" altLang="ru-RU" smtClean="0">
                <a:sym typeface="Helvetica" panose="020B0604020202020204" pitchFamily="34" charset="0"/>
              </a:rPr>
              <a:t>Second level</a:t>
            </a:r>
          </a:p>
          <a:p>
            <a:pPr lvl="2"/>
            <a:r>
              <a:rPr lang="ru-RU" altLang="ru-RU" smtClean="0">
                <a:sym typeface="Helvetica" panose="020B0604020202020204" pitchFamily="34" charset="0"/>
              </a:rPr>
              <a:t>Third level</a:t>
            </a:r>
          </a:p>
          <a:p>
            <a:pPr lvl="3"/>
            <a:r>
              <a:rPr lang="ru-RU" altLang="ru-RU" smtClean="0">
                <a:sym typeface="Helvetica" panose="020B0604020202020204" pitchFamily="34" charset="0"/>
              </a:rPr>
              <a:t>Fourth level</a:t>
            </a:r>
          </a:p>
          <a:p>
            <a:pPr lvl="4"/>
            <a:r>
              <a:rPr lang="ru-RU" altLang="ru-RU" smtClean="0">
                <a:sym typeface="Helvetica" panose="020B0604020202020204" pitchFamily="34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1200" kern="1200">
          <a:solidFill>
            <a:srgbClr val="000000"/>
          </a:solidFill>
          <a:latin typeface="+mj-lt"/>
          <a:ea typeface="+mj-ea"/>
          <a:cs typeface="+mj-cs"/>
          <a:sym typeface="Helvetica" panose="020B0604020202020204" pitchFamily="34" charset="0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anose="020B0604020202020204" pitchFamily="34" charset="0"/>
          <a:ea typeface="Helvetica" panose="020B0604020202020204" pitchFamily="34" charset="0"/>
          <a:cs typeface="Helvetica" panose="020B0604020202020204" pitchFamily="34" charset="0"/>
          <a:sym typeface="Helvetica" panose="020B0604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anose="020B0604020202020204" pitchFamily="34" charset="0"/>
          <a:ea typeface="Helvetica" panose="020B0604020202020204" pitchFamily="34" charset="0"/>
          <a:cs typeface="Helvetica" panose="020B0604020202020204" pitchFamily="34" charset="0"/>
          <a:sym typeface="Helvetica" panose="020B0604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anose="020B0604020202020204" pitchFamily="34" charset="0"/>
          <a:ea typeface="Helvetica" panose="020B0604020202020204" pitchFamily="34" charset="0"/>
          <a:cs typeface="Helvetica" panose="020B0604020202020204" pitchFamily="34" charset="0"/>
          <a:sym typeface="Helvetica" panose="020B0604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anose="020B0604020202020204" pitchFamily="34" charset="0"/>
          <a:ea typeface="Helvetica" panose="020B0604020202020204" pitchFamily="34" charset="0"/>
          <a:cs typeface="Helvetica" panose="020B0604020202020204" pitchFamily="34" charset="0"/>
          <a:sym typeface="Helvetica" panose="020B0604020202020204" pitchFamily="34" charset="0"/>
        </a:defRPr>
      </a:lvl5pPr>
      <a:lvl6pPr marL="4572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anose="020B0604020202020204" pitchFamily="34" charset="0"/>
          <a:ea typeface="Helvetica" panose="020B0604020202020204" pitchFamily="34" charset="0"/>
          <a:cs typeface="Helvetica" panose="020B0604020202020204" pitchFamily="34" charset="0"/>
          <a:sym typeface="Helvetica" panose="020B0604020202020204" pitchFamily="34" charset="0"/>
        </a:defRPr>
      </a:lvl6pPr>
      <a:lvl7pPr marL="9144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anose="020B0604020202020204" pitchFamily="34" charset="0"/>
          <a:ea typeface="Helvetica" panose="020B0604020202020204" pitchFamily="34" charset="0"/>
          <a:cs typeface="Helvetica" panose="020B0604020202020204" pitchFamily="34" charset="0"/>
          <a:sym typeface="Helvetica" panose="020B0604020202020204" pitchFamily="34" charset="0"/>
        </a:defRPr>
      </a:lvl7pPr>
      <a:lvl8pPr marL="13716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anose="020B0604020202020204" pitchFamily="34" charset="0"/>
          <a:ea typeface="Helvetica" panose="020B0604020202020204" pitchFamily="34" charset="0"/>
          <a:cs typeface="Helvetica" panose="020B0604020202020204" pitchFamily="34" charset="0"/>
          <a:sym typeface="Helvetica" panose="020B0604020202020204" pitchFamily="34" charset="0"/>
        </a:defRPr>
      </a:lvl8pPr>
      <a:lvl9pPr marL="18288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anose="020B0604020202020204" pitchFamily="34" charset="0"/>
          <a:ea typeface="Helvetica" panose="020B0604020202020204" pitchFamily="34" charset="0"/>
          <a:cs typeface="Helvetica" panose="020B0604020202020204" pitchFamily="34" charset="0"/>
          <a:sym typeface="Helvetica" panose="020B0604020202020204" pitchFamily="34" charset="0"/>
        </a:defRPr>
      </a:lvl9pPr>
    </p:titleStyle>
    <p:bodyStyle>
      <a:lvl1pPr algn="l" defTabSz="457200" rtl="0" eaLnBrk="0" fontAlgn="base" hangingPunct="0">
        <a:spcBef>
          <a:spcPct val="0"/>
        </a:spcBef>
        <a:spcAft>
          <a:spcPct val="0"/>
        </a:spcAft>
        <a:defRPr sz="1200" kern="1200">
          <a:solidFill>
            <a:srgbClr val="000000"/>
          </a:solidFill>
          <a:latin typeface="+mn-lt"/>
          <a:ea typeface="+mn-ea"/>
          <a:cs typeface="+mn-cs"/>
          <a:sym typeface="Helvetica" panose="020B0604020202020204" pitchFamily="34" charset="0"/>
        </a:defRPr>
      </a:lvl1pPr>
      <a:lvl2pPr marL="228600" algn="l" defTabSz="457200" rtl="0" eaLnBrk="0" fontAlgn="base" hangingPunct="0">
        <a:spcBef>
          <a:spcPct val="0"/>
        </a:spcBef>
        <a:spcAft>
          <a:spcPct val="0"/>
        </a:spcAft>
        <a:defRPr sz="1200" kern="1200">
          <a:solidFill>
            <a:srgbClr val="000000"/>
          </a:solidFill>
          <a:latin typeface="+mn-lt"/>
          <a:ea typeface="+mn-ea"/>
          <a:cs typeface="+mn-cs"/>
          <a:sym typeface="Helvetica" panose="020B0604020202020204" pitchFamily="34" charset="0"/>
        </a:defRPr>
      </a:lvl2pPr>
      <a:lvl3pPr marL="457200" algn="l" defTabSz="457200" rtl="0" eaLnBrk="0" fontAlgn="base" hangingPunct="0">
        <a:spcBef>
          <a:spcPct val="0"/>
        </a:spcBef>
        <a:spcAft>
          <a:spcPct val="0"/>
        </a:spcAft>
        <a:defRPr sz="1200" kern="1200">
          <a:solidFill>
            <a:srgbClr val="000000"/>
          </a:solidFill>
          <a:latin typeface="+mn-lt"/>
          <a:ea typeface="+mn-ea"/>
          <a:cs typeface="+mn-cs"/>
          <a:sym typeface="Helvetica" panose="020B0604020202020204" pitchFamily="34" charset="0"/>
        </a:defRPr>
      </a:lvl3pPr>
      <a:lvl4pPr marL="685800" algn="l" defTabSz="457200" rtl="0" eaLnBrk="0" fontAlgn="base" hangingPunct="0">
        <a:spcBef>
          <a:spcPct val="0"/>
        </a:spcBef>
        <a:spcAft>
          <a:spcPct val="0"/>
        </a:spcAft>
        <a:defRPr sz="1200" kern="1200">
          <a:solidFill>
            <a:srgbClr val="000000"/>
          </a:solidFill>
          <a:latin typeface="+mn-lt"/>
          <a:ea typeface="+mn-ea"/>
          <a:cs typeface="+mn-cs"/>
          <a:sym typeface="Helvetica" panose="020B0604020202020204" pitchFamily="34" charset="0"/>
        </a:defRPr>
      </a:lvl4pPr>
      <a:lvl5pPr marL="914400" algn="l" defTabSz="457200" rtl="0" eaLnBrk="0" fontAlgn="base" hangingPunct="0">
        <a:spcBef>
          <a:spcPct val="0"/>
        </a:spcBef>
        <a:spcAft>
          <a:spcPct val="0"/>
        </a:spcAft>
        <a:defRPr sz="1200" kern="1200">
          <a:solidFill>
            <a:srgbClr val="000000"/>
          </a:solidFill>
          <a:latin typeface="+mn-lt"/>
          <a:ea typeface="+mn-ea"/>
          <a:cs typeface="+mn-cs"/>
          <a:sym typeface="Helvetica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://serviciilocale.md/pageview.php?l=ro&amp;idc=94&amp;id=150&amp;t=/Cadrul-legal-si-institutional/Dezvoltare-regionala/Fondul-National-pentru-Dezvoltare-Regionala/" TargetMode="External"/><Relationship Id="rId13" Type="http://schemas.openxmlformats.org/officeDocument/2006/relationships/image" Target="../media/image9.jpeg"/><Relationship Id="rId3" Type="http://schemas.openxmlformats.org/officeDocument/2006/relationships/hyperlink" Target="http://lex.justice.md/viewdoc.php?action=view&amp;view=doc&amp;id=352073&amp;lang=1" TargetMode="External"/><Relationship Id="rId7" Type="http://schemas.openxmlformats.org/officeDocument/2006/relationships/hyperlink" Target="http://www.adrgagauzia.md/public/files/ADR_UTAG/3._Strategia_Nationala_de_Dezvoltare_Regionala_2016-2020.pdf" TargetMode="External"/><Relationship Id="rId12" Type="http://schemas.openxmlformats.org/officeDocument/2006/relationships/hyperlink" Target="https://ec.europa.eu/europeaid/about-funding_en" TargetMode="External"/><Relationship Id="rId2" Type="http://schemas.openxmlformats.org/officeDocument/2006/relationships/hyperlink" Target="http://www.amac.md/Buletine/Buletin_01.pdf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lex.justice.md/index.php?action=view&amp;view=doc&amp;lang=1&amp;id=368696" TargetMode="External"/><Relationship Id="rId11" Type="http://schemas.openxmlformats.org/officeDocument/2006/relationships/hyperlink" Target="https://eeas.europa.eu/delegations/moldova/16397/general-information-about-grants_ro" TargetMode="External"/><Relationship Id="rId5" Type="http://schemas.openxmlformats.org/officeDocument/2006/relationships/hyperlink" Target="http://www.serviciilocale.md/public/files/Anexa-10-Planul-de-Aciuni-Strategia-A-AC-revizuit-pentru-Republica-Moldova1.pdf" TargetMode="External"/><Relationship Id="rId10" Type="http://schemas.openxmlformats.org/officeDocument/2006/relationships/hyperlink" Target="https://eeas.europa.eu/delegations/moldova_ro" TargetMode="External"/><Relationship Id="rId4" Type="http://schemas.openxmlformats.org/officeDocument/2006/relationships/hyperlink" Target="http://www.amac.md/documents/STRATEGIA%20DE%20ALIMENTARE_/1.Strategia-29%20aprilie%202013.pdf" TargetMode="External"/><Relationship Id="rId9" Type="http://schemas.openxmlformats.org/officeDocument/2006/relationships/hyperlink" Target="http://mediu.gov.md/index.php/serviciul-de-presa/noutati/79-categorii-in-romana/despre-minister/institutii-subordonate/72-fondul-ecologic-national" TargetMode="Externa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worldbank.org/en/country/moldova" TargetMode="External"/><Relationship Id="rId13" Type="http://schemas.openxmlformats.org/officeDocument/2006/relationships/hyperlink" Target="http://www.entwicklung.at/fileadmin/user_upload/Dokumente/Publikationen/Landesstrategien/CS_Moldova_2016_2020.pdf" TargetMode="External"/><Relationship Id="rId18" Type="http://schemas.openxmlformats.org/officeDocument/2006/relationships/image" Target="../media/image9.jpeg"/><Relationship Id="rId3" Type="http://schemas.openxmlformats.org/officeDocument/2006/relationships/hyperlink" Target="http://www.ebrd.com/moldova.html" TargetMode="External"/><Relationship Id="rId7" Type="http://schemas.openxmlformats.org/officeDocument/2006/relationships/hyperlink" Target="http://fism.gov.md/" TargetMode="External"/><Relationship Id="rId12" Type="http://schemas.openxmlformats.org/officeDocument/2006/relationships/hyperlink" Target="http://www.entwicklung.at/en/countries/black-sea-region-south-caucasus/moldova/" TargetMode="External"/><Relationship Id="rId17" Type="http://schemas.openxmlformats.org/officeDocument/2006/relationships/hyperlink" Target="http://apasan.md/files/img/site/articles/docs%201392104020_Descriere_ApaSan_ROM.pdf" TargetMode="External"/><Relationship Id="rId2" Type="http://schemas.openxmlformats.org/officeDocument/2006/relationships/hyperlink" Target="http://www.md.undp.org/" TargetMode="External"/><Relationship Id="rId16" Type="http://schemas.openxmlformats.org/officeDocument/2006/relationships/hyperlink" Target="http://www.apasan.md/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www.mf.gov.md/" TargetMode="External"/><Relationship Id="rId11" Type="http://schemas.openxmlformats.org/officeDocument/2006/relationships/hyperlink" Target="https://ec.europa.eu/europeaid/about-funding_en" TargetMode="External"/><Relationship Id="rId5" Type="http://schemas.openxmlformats.org/officeDocument/2006/relationships/hyperlink" Target="http://www.mdrc.gov.md/" TargetMode="External"/><Relationship Id="rId15" Type="http://schemas.openxmlformats.org/officeDocument/2006/relationships/hyperlink" Target="http://www.eda.admin.ch/eda/fr/home/reps/eur/vukr/ref_visinf/visukr.html" TargetMode="External"/><Relationship Id="rId10" Type="http://schemas.openxmlformats.org/officeDocument/2006/relationships/hyperlink" Target="https://eeas.europa.eu/delegations/moldova/16397/general-information-about-grants_ro" TargetMode="External"/><Relationship Id="rId4" Type="http://schemas.openxmlformats.org/officeDocument/2006/relationships/hyperlink" Target="http://www.oekb.at/de/Seiten/default.aspx" TargetMode="External"/><Relationship Id="rId9" Type="http://schemas.openxmlformats.org/officeDocument/2006/relationships/hyperlink" Target="https://eeas.europa.eu/delegations/moldova_ro" TargetMode="External"/><Relationship Id="rId14" Type="http://schemas.openxmlformats.org/officeDocument/2006/relationships/hyperlink" Target="https://www.eda.admin.ch/countries/moldova/en/home/representations/cooperation-office.html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3.jpeg"/><Relationship Id="rId7" Type="http://schemas.openxmlformats.org/officeDocument/2006/relationships/image" Target="../media/image18.png"/><Relationship Id="rId12" Type="http://schemas.openxmlformats.org/officeDocument/2006/relationships/image" Target="../media/image22.png"/><Relationship Id="rId2" Type="http://schemas.openxmlformats.org/officeDocument/2006/relationships/hyperlink" Target="http://www.acc.md/" TargetMode="Externa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6.png"/><Relationship Id="rId11" Type="http://schemas.openxmlformats.org/officeDocument/2006/relationships/image" Target="../media/image21.png"/><Relationship Id="rId5" Type="http://schemas.openxmlformats.org/officeDocument/2006/relationships/image" Target="../media/image17.jpeg"/><Relationship Id="rId10" Type="http://schemas.openxmlformats.org/officeDocument/2006/relationships/image" Target="../media/image20.png"/><Relationship Id="rId4" Type="http://schemas.openxmlformats.org/officeDocument/2006/relationships/image" Target="../media/image16.png"/><Relationship Id="rId9" Type="http://schemas.openxmlformats.org/officeDocument/2006/relationships/image" Target="../media/image19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2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1"/>
          <p:cNvSpPr>
            <a:spLocks/>
          </p:cNvSpPr>
          <p:nvPr/>
        </p:nvSpPr>
        <p:spPr bwMode="auto">
          <a:xfrm>
            <a:off x="2862263" y="6580188"/>
            <a:ext cx="3417887" cy="230187"/>
          </a:xfrm>
          <a:custGeom>
            <a:avLst/>
            <a:gdLst>
              <a:gd name="T0" fmla="*/ 1708944 w 21600"/>
              <a:gd name="T1" fmla="*/ 115094 h 21600"/>
              <a:gd name="T2" fmla="*/ 1708944 w 21600"/>
              <a:gd name="T3" fmla="*/ 115094 h 21600"/>
              <a:gd name="T4" fmla="*/ 1708944 w 21600"/>
              <a:gd name="T5" fmla="*/ 115094 h 21600"/>
              <a:gd name="T6" fmla="*/ 1708944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r>
              <a:rPr lang="ru-RU" altLang="ru-RU" sz="1000" dirty="0" err="1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Мазурян</a:t>
            </a:r>
            <a:r>
              <a:rPr lang="ru-RU" altLang="ru-RU" sz="100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 Михаил</a:t>
            </a:r>
            <a:endParaRPr lang="ru-RU" altLang="ru-RU" dirty="0"/>
          </a:p>
        </p:txBody>
      </p:sp>
      <p:sp>
        <p:nvSpPr>
          <p:cNvPr id="5123" name="AutoShape 2"/>
          <p:cNvSpPr>
            <a:spLocks/>
          </p:cNvSpPr>
          <p:nvPr/>
        </p:nvSpPr>
        <p:spPr bwMode="auto">
          <a:xfrm>
            <a:off x="7702550" y="6580188"/>
            <a:ext cx="927100" cy="139700"/>
          </a:xfrm>
          <a:custGeom>
            <a:avLst/>
            <a:gdLst>
              <a:gd name="T0" fmla="*/ 463550 w 21600"/>
              <a:gd name="T1" fmla="*/ 69850 h 21600"/>
              <a:gd name="T2" fmla="*/ 463550 w 21600"/>
              <a:gd name="T3" fmla="*/ 69850 h 21600"/>
              <a:gd name="T4" fmla="*/ 463550 w 21600"/>
              <a:gd name="T5" fmla="*/ 69850 h 21600"/>
              <a:gd name="T6" fmla="*/ 463550 w 21600"/>
              <a:gd name="T7" fmla="*/ 6985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1</a:t>
            </a:r>
            <a:endParaRPr lang="ru-RU" altLang="ru-RU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title"/>
          </p:nvPr>
        </p:nvSpPr>
        <p:spPr>
          <a:xfrm>
            <a:off x="328613" y="1560513"/>
            <a:ext cx="7775575" cy="1955800"/>
          </a:xfrm>
        </p:spPr>
        <p:txBody>
          <a:bodyPr lIns="0" tIns="0" rIns="0" bIns="0"/>
          <a:lstStyle/>
          <a:p>
            <a:pPr algn="ctr" defTabSz="395288" eaLnBrk="1"/>
            <a:r>
              <a:rPr lang="ru-RU" altLang="ru-RU" sz="3600" b="1" u="sng" dirty="0" smtClean="0">
                <a:solidFill>
                  <a:srgbClr val="173FF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Привлечение фондов в сфере публичных услуг водоснабжения и канализации </a:t>
            </a:r>
            <a:br>
              <a:rPr lang="ru-RU" altLang="ru-RU" sz="3600" b="1" u="sng" dirty="0" smtClean="0">
                <a:solidFill>
                  <a:srgbClr val="173FF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r>
              <a:rPr lang="ru-RU" altLang="ru-RU" sz="3600" b="1" u="sng" dirty="0" smtClean="0">
                <a:solidFill>
                  <a:srgbClr val="173FF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/>
            </a:r>
            <a:br>
              <a:rPr lang="ru-RU" altLang="ru-RU" sz="3600" b="1" u="sng" dirty="0" smtClean="0">
                <a:solidFill>
                  <a:srgbClr val="173FF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r>
              <a:rPr lang="ru-RU" altLang="ru-RU" sz="1800" b="1" u="sng" dirty="0" smtClean="0">
                <a:solidFill>
                  <a:srgbClr val="173FF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/>
            </a:r>
            <a:br>
              <a:rPr lang="ru-RU" altLang="ru-RU" sz="1800" b="1" u="sng" dirty="0" smtClean="0">
                <a:solidFill>
                  <a:srgbClr val="173FF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r>
              <a:rPr lang="en-US" altLang="ru-RU" sz="2800" b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M</a:t>
            </a:r>
            <a:r>
              <a:rPr lang="ru-RU" altLang="ru-RU" sz="2800" b="1" u="sng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ихаил</a:t>
            </a:r>
            <a:r>
              <a:rPr lang="ru-RU" altLang="ru-RU" sz="2800" b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ru-RU" altLang="ru-RU" sz="2800" b="1" u="sng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Мазурян</a:t>
            </a:r>
            <a:r>
              <a:rPr lang="ru-RU" altLang="ru-RU" sz="2800" b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,</a:t>
            </a:r>
            <a:br>
              <a:rPr lang="ru-RU" altLang="ru-RU" sz="2800" b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r>
              <a:rPr lang="ru-RU" altLang="ru-RU" sz="2800" b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Начальник отдела инвестиций АО А</a:t>
            </a:r>
            <a:r>
              <a:rPr lang="ro-RO" altLang="ru-RU" sz="2800" b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pă-Canal Chisinau</a:t>
            </a:r>
            <a:r>
              <a:rPr lang="ru-RU" altLang="ru-RU" sz="2800" b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/>
            </a:r>
            <a:br>
              <a:rPr lang="ru-RU" altLang="ru-RU" sz="2800" b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r>
              <a:rPr lang="ru-RU" altLang="ru-RU" sz="28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/>
            </a:r>
            <a:br>
              <a:rPr lang="ru-RU" altLang="ru-RU" sz="28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r>
              <a:rPr lang="ru-RU" altLang="ru-RU" sz="17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/>
            </a:r>
            <a:br>
              <a:rPr lang="ru-RU" altLang="ru-RU" sz="17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r>
              <a:rPr lang="ru-RU" altLang="ru-RU" sz="1700" b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/>
            </a:r>
            <a:br>
              <a:rPr lang="ru-RU" altLang="ru-RU" sz="1700" b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r>
              <a:rPr lang="ru-RU" altLang="ru-RU" sz="1100" b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КИШИНЭУ,  </a:t>
            </a:r>
            <a:br>
              <a:rPr lang="ru-RU" altLang="ru-RU" sz="1100" b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r>
              <a:rPr lang="ru-RU" altLang="ru-RU" sz="1100" b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Ноябрь 2017</a:t>
            </a:r>
            <a:endParaRPr lang="ru-RU" altLang="ru-RU" dirty="0" smtClean="0"/>
          </a:p>
        </p:txBody>
      </p:sp>
      <p:sp>
        <p:nvSpPr>
          <p:cNvPr id="5126" name="AutoShape 5"/>
          <p:cNvSpPr>
            <a:spLocks/>
          </p:cNvSpPr>
          <p:nvPr/>
        </p:nvSpPr>
        <p:spPr bwMode="auto">
          <a:xfrm>
            <a:off x="7418388" y="312738"/>
            <a:ext cx="1066800" cy="201612"/>
          </a:xfrm>
          <a:custGeom>
            <a:avLst/>
            <a:gdLst>
              <a:gd name="T0" fmla="*/ 533400 w 21600"/>
              <a:gd name="T1" fmla="*/ 100806 h 21600"/>
              <a:gd name="T2" fmla="*/ 533400 w 21600"/>
              <a:gd name="T3" fmla="*/ 100806 h 21600"/>
              <a:gd name="T4" fmla="*/ 533400 w 21600"/>
              <a:gd name="T5" fmla="*/ 100806 h 21600"/>
              <a:gd name="T6" fmla="*/ 533400 w 21600"/>
              <a:gd name="T7" fmla="*/ 10080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800" b="0"/>
              <a:t>Implementat de</a:t>
            </a:r>
            <a:endParaRPr lang="ru-RU" altLang="ru-RU"/>
          </a:p>
        </p:txBody>
      </p:sp>
      <p:pic>
        <p:nvPicPr>
          <p:cNvPr id="5127" name="Picture 6" descr="D:\docs\desktop\ELdZ_Mol_cmyk_ru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38363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" name="AutoShape 3"/>
          <p:cNvSpPr>
            <a:spLocks/>
          </p:cNvSpPr>
          <p:nvPr/>
        </p:nvSpPr>
        <p:spPr bwMode="auto">
          <a:xfrm>
            <a:off x="677863" y="6580188"/>
            <a:ext cx="1295400" cy="230187"/>
          </a:xfrm>
          <a:custGeom>
            <a:avLst/>
            <a:gdLst>
              <a:gd name="T0" fmla="*/ 647700 w 21600"/>
              <a:gd name="T1" fmla="*/ 115094 h 21600"/>
              <a:gd name="T2" fmla="*/ 647700 w 21600"/>
              <a:gd name="T3" fmla="*/ 115094 h 21600"/>
              <a:gd name="T4" fmla="*/ 647700 w 21600"/>
              <a:gd name="T5" fmla="*/ 115094 h 21600"/>
              <a:gd name="T6" fmla="*/ 647700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1</a:t>
            </a:r>
            <a:r>
              <a:rPr lang="en-US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3</a:t>
            </a:r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/11/17</a:t>
            </a:r>
            <a:endParaRPr lang="ru-RU" altLang="ru-RU" dirty="0"/>
          </a:p>
        </p:txBody>
      </p:sp>
      <p:pic>
        <p:nvPicPr>
          <p:cNvPr id="9" name="Picture 3" descr="ifcaac_logo0200px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4719" y="242372"/>
            <a:ext cx="827602" cy="827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3850" y="350837"/>
            <a:ext cx="719138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638" y="433388"/>
            <a:ext cx="18351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6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313" y="255588"/>
            <a:ext cx="814387" cy="814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AutoShape 2"/>
          <p:cNvSpPr>
            <a:spLocks/>
          </p:cNvSpPr>
          <p:nvPr/>
        </p:nvSpPr>
        <p:spPr bwMode="auto">
          <a:xfrm>
            <a:off x="7702550" y="6580188"/>
            <a:ext cx="927100" cy="139700"/>
          </a:xfrm>
          <a:custGeom>
            <a:avLst/>
            <a:gdLst>
              <a:gd name="T0" fmla="*/ 463550 w 21600"/>
              <a:gd name="T1" fmla="*/ 69850 h 21600"/>
              <a:gd name="T2" fmla="*/ 463550 w 21600"/>
              <a:gd name="T3" fmla="*/ 69850 h 21600"/>
              <a:gd name="T4" fmla="*/ 463550 w 21600"/>
              <a:gd name="T5" fmla="*/ 69850 h 21600"/>
              <a:gd name="T6" fmla="*/ 463550 w 21600"/>
              <a:gd name="T7" fmla="*/ 6985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10</a:t>
            </a:r>
            <a:endParaRPr lang="ru-RU" altLang="ru-RU"/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title"/>
          </p:nvPr>
        </p:nvSpPr>
        <p:spPr>
          <a:xfrm>
            <a:off x="682625" y="1533525"/>
            <a:ext cx="7777163" cy="895350"/>
          </a:xfrm>
        </p:spPr>
        <p:txBody>
          <a:bodyPr lIns="0" tIns="0" rIns="0" bIns="0"/>
          <a:lstStyle/>
          <a:p>
            <a:pPr algn="ctr" defTabSz="914400" eaLnBrk="1"/>
            <a:r>
              <a:rPr lang="ru-RU" altLang="ru-RU" sz="2400" b="1" u="sng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ЗАКОН 303 от 13.12.2013  Статья 36. </a:t>
            </a:r>
            <a:br>
              <a:rPr lang="ru-RU" altLang="ru-RU" sz="2400" b="1" u="sng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r>
              <a:rPr lang="ru-RU" altLang="ru-RU" sz="1900" b="1" u="sng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Финансирование публичной услуги ВК</a:t>
            </a:r>
            <a:r>
              <a:rPr lang="ru-RU" altLang="ru-RU" sz="2400" b="1" u="sng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:</a:t>
            </a:r>
            <a:endParaRPr lang="ru-RU" altLang="ru-RU" smtClean="0"/>
          </a:p>
        </p:txBody>
      </p:sp>
      <p:sp>
        <p:nvSpPr>
          <p:cNvPr id="14342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50838" y="2462213"/>
            <a:ext cx="8442325" cy="3821112"/>
          </a:xfrm>
        </p:spPr>
        <p:txBody>
          <a:bodyPr lIns="0" tIns="0" rIns="0" bIns="0"/>
          <a:lstStyle/>
          <a:p>
            <a:pPr marL="223838" algn="just" defTabSz="914400" eaLnBrk="1">
              <a:spcBef>
                <a:spcPts val="800"/>
              </a:spcBef>
            </a:pPr>
            <a:r>
              <a:rPr lang="ru-RU" altLang="ru-RU" sz="1800" b="1" smtClean="0">
                <a:solidFill>
                  <a:srgbClr val="6E6452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 </a:t>
            </a:r>
          </a:p>
          <a:p>
            <a:pPr marL="223838" algn="just" defTabSz="914400" eaLnBrk="1">
              <a:spcBef>
                <a:spcPts val="800"/>
              </a:spcBef>
            </a:pPr>
            <a:r>
              <a:rPr lang="ru-RU" altLang="ru-RU" sz="18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(2) </a:t>
            </a:r>
            <a:r>
              <a:rPr lang="ru-RU" altLang="ru-RU" sz="1800" b="1" u="sng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Финансирование инвестиций</a:t>
            </a:r>
            <a:r>
              <a:rPr lang="ru-RU" altLang="ru-RU" sz="18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в строительство, развитие, восстановление и модернизацию систем водоснабжения и канализации относится к компетенции центральных отраслевых органов публичного управления и органов местного публичного управления. </a:t>
            </a:r>
            <a:r>
              <a:rPr lang="ru-RU" altLang="ru-RU" sz="1800" b="1" smtClean="0">
                <a:solidFill>
                  <a:srgbClr val="FF39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В зависимости от принятого порядка управления и от договорных условий, установленных в правовых актах, на основании которых назначается оператор, обязанности по финансированию инвестиций могут быть полностью или частично переданы оператору</a:t>
            </a:r>
            <a:endParaRPr lang="ru-RU" altLang="ru-RU" smtClean="0"/>
          </a:p>
        </p:txBody>
      </p:sp>
      <p:pic>
        <p:nvPicPr>
          <p:cNvPr id="14343" name="Picture 6" descr="D:\docs\desktop\ELdZ_Mol_cmyk_ru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062163" cy="150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" name="AutoShape 1"/>
          <p:cNvSpPr>
            <a:spLocks/>
          </p:cNvSpPr>
          <p:nvPr/>
        </p:nvSpPr>
        <p:spPr bwMode="auto">
          <a:xfrm>
            <a:off x="2862263" y="6580188"/>
            <a:ext cx="3417887" cy="230187"/>
          </a:xfrm>
          <a:custGeom>
            <a:avLst/>
            <a:gdLst>
              <a:gd name="T0" fmla="*/ 1708944 w 21600"/>
              <a:gd name="T1" fmla="*/ 115094 h 21600"/>
              <a:gd name="T2" fmla="*/ 1708944 w 21600"/>
              <a:gd name="T3" fmla="*/ 115094 h 21600"/>
              <a:gd name="T4" fmla="*/ 1708944 w 21600"/>
              <a:gd name="T5" fmla="*/ 115094 h 21600"/>
              <a:gd name="T6" fmla="*/ 1708944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r>
              <a:rPr lang="ru-RU" altLang="ru-RU" sz="1000" dirty="0" err="1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Мазурян</a:t>
            </a:r>
            <a:r>
              <a:rPr lang="ru-RU" altLang="ru-RU" sz="100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 Михаил</a:t>
            </a:r>
            <a:endParaRPr lang="ru-RU" altLang="ru-RU" dirty="0"/>
          </a:p>
        </p:txBody>
      </p:sp>
      <p:sp>
        <p:nvSpPr>
          <p:cNvPr id="9" name="AutoShape 3"/>
          <p:cNvSpPr>
            <a:spLocks/>
          </p:cNvSpPr>
          <p:nvPr/>
        </p:nvSpPr>
        <p:spPr bwMode="auto">
          <a:xfrm>
            <a:off x="677863" y="6580188"/>
            <a:ext cx="1295400" cy="230187"/>
          </a:xfrm>
          <a:custGeom>
            <a:avLst/>
            <a:gdLst>
              <a:gd name="T0" fmla="*/ 647700 w 21600"/>
              <a:gd name="T1" fmla="*/ 115094 h 21600"/>
              <a:gd name="T2" fmla="*/ 647700 w 21600"/>
              <a:gd name="T3" fmla="*/ 115094 h 21600"/>
              <a:gd name="T4" fmla="*/ 647700 w 21600"/>
              <a:gd name="T5" fmla="*/ 115094 h 21600"/>
              <a:gd name="T6" fmla="*/ 647700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1</a:t>
            </a:r>
            <a:r>
              <a:rPr lang="en-US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3</a:t>
            </a:r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/11/17</a:t>
            </a:r>
            <a:endParaRPr lang="ru-RU" alt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AutoShape 2"/>
          <p:cNvSpPr>
            <a:spLocks/>
          </p:cNvSpPr>
          <p:nvPr/>
        </p:nvSpPr>
        <p:spPr bwMode="auto">
          <a:xfrm>
            <a:off x="7702550" y="6580188"/>
            <a:ext cx="927100" cy="139700"/>
          </a:xfrm>
          <a:custGeom>
            <a:avLst/>
            <a:gdLst>
              <a:gd name="T0" fmla="*/ 463550 w 21600"/>
              <a:gd name="T1" fmla="*/ 69850 h 21600"/>
              <a:gd name="T2" fmla="*/ 463550 w 21600"/>
              <a:gd name="T3" fmla="*/ 69850 h 21600"/>
              <a:gd name="T4" fmla="*/ 463550 w 21600"/>
              <a:gd name="T5" fmla="*/ 69850 h 21600"/>
              <a:gd name="T6" fmla="*/ 463550 w 21600"/>
              <a:gd name="T7" fmla="*/ 6985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10</a:t>
            </a:r>
            <a:endParaRPr lang="ru-RU" altLang="ru-RU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title"/>
          </p:nvPr>
        </p:nvSpPr>
        <p:spPr>
          <a:xfrm>
            <a:off x="682625" y="1533525"/>
            <a:ext cx="7777163" cy="895350"/>
          </a:xfrm>
        </p:spPr>
        <p:txBody>
          <a:bodyPr lIns="0" tIns="0" rIns="0" bIns="0"/>
          <a:lstStyle/>
          <a:p>
            <a:pPr algn="ctr" defTabSz="914400" eaLnBrk="1"/>
            <a:r>
              <a:rPr lang="ru-RU" altLang="ru-RU" sz="2400" b="1" u="sng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ЗАКОН 303 от 13.12.2013  Статья 36. </a:t>
            </a:r>
            <a:br>
              <a:rPr lang="ru-RU" altLang="ru-RU" sz="2400" b="1" u="sng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r>
              <a:rPr lang="ru-RU" altLang="ru-RU" sz="1900" b="1" u="sng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Финансирование публичной услуги ВК</a:t>
            </a:r>
            <a:r>
              <a:rPr lang="ru-RU" altLang="ru-RU" sz="2400" b="1" u="sng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:</a:t>
            </a:r>
            <a:endParaRPr lang="ru-RU" altLang="ru-RU" smtClean="0"/>
          </a:p>
        </p:txBody>
      </p:sp>
      <p:sp>
        <p:nvSpPr>
          <p:cNvPr id="1536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50838" y="2846388"/>
            <a:ext cx="8442325" cy="3436937"/>
          </a:xfrm>
        </p:spPr>
        <p:txBody>
          <a:bodyPr lIns="0" tIns="0" rIns="0" bIns="0"/>
          <a:lstStyle/>
          <a:p>
            <a:pPr marL="449263" algn="just" defTabSz="449263" eaLnBrk="1">
              <a:spcBef>
                <a:spcPts val="800"/>
              </a:spcBef>
            </a:pPr>
            <a:r>
              <a:rPr lang="ru-RU" altLang="ru-RU" sz="22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(</a:t>
            </a:r>
            <a:r>
              <a:rPr lang="ru-RU" altLang="ru-RU" sz="18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3) Финансирование инвестиционных работ и обеспечение источников финансирования осуществляются в соответствии с положениями действующего законодательства.</a:t>
            </a:r>
          </a:p>
          <a:p>
            <a:pPr marL="449263" algn="just" defTabSz="449263" eaLnBrk="1">
              <a:spcBef>
                <a:spcPts val="800"/>
              </a:spcBef>
            </a:pPr>
            <a:endParaRPr lang="ru-RU" altLang="ru-RU" sz="1800" b="1" smtClean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449263" algn="just" defTabSz="449263" eaLnBrk="1">
              <a:spcBef>
                <a:spcPts val="800"/>
              </a:spcBef>
            </a:pPr>
            <a:r>
              <a:rPr lang="ru-RU" altLang="ru-RU" sz="18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(4) Средства, происходящие из займов, полученные из безвозмездных внешних фондов или путем переводов из государственного бюджета, предназначенные для совместного финансирования некоторых специальных инвестиционных объектов, управляются и используются в соответствии с заключенными договорами о финансировании.</a:t>
            </a:r>
            <a:endParaRPr lang="ru-RU" altLang="ru-RU" smtClean="0"/>
          </a:p>
        </p:txBody>
      </p:sp>
      <p:pic>
        <p:nvPicPr>
          <p:cNvPr id="15367" name="Picture 6" descr="D:\docs\desktop\ELdZ_Mol_cmyk_ru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062163" cy="150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" name="AutoShape 1"/>
          <p:cNvSpPr>
            <a:spLocks/>
          </p:cNvSpPr>
          <p:nvPr/>
        </p:nvSpPr>
        <p:spPr bwMode="auto">
          <a:xfrm>
            <a:off x="2862263" y="6580188"/>
            <a:ext cx="3417887" cy="230187"/>
          </a:xfrm>
          <a:custGeom>
            <a:avLst/>
            <a:gdLst>
              <a:gd name="T0" fmla="*/ 1708944 w 21600"/>
              <a:gd name="T1" fmla="*/ 115094 h 21600"/>
              <a:gd name="T2" fmla="*/ 1708944 w 21600"/>
              <a:gd name="T3" fmla="*/ 115094 h 21600"/>
              <a:gd name="T4" fmla="*/ 1708944 w 21600"/>
              <a:gd name="T5" fmla="*/ 115094 h 21600"/>
              <a:gd name="T6" fmla="*/ 1708944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r>
              <a:rPr lang="ru-RU" altLang="ru-RU" sz="1000" dirty="0" err="1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Мазурян</a:t>
            </a:r>
            <a:r>
              <a:rPr lang="ru-RU" altLang="ru-RU" sz="100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 Михаил</a:t>
            </a:r>
            <a:endParaRPr lang="ru-RU" altLang="ru-RU" dirty="0"/>
          </a:p>
        </p:txBody>
      </p:sp>
      <p:sp>
        <p:nvSpPr>
          <p:cNvPr id="9" name="AutoShape 3"/>
          <p:cNvSpPr>
            <a:spLocks/>
          </p:cNvSpPr>
          <p:nvPr/>
        </p:nvSpPr>
        <p:spPr bwMode="auto">
          <a:xfrm>
            <a:off x="677863" y="6580188"/>
            <a:ext cx="1295400" cy="230187"/>
          </a:xfrm>
          <a:custGeom>
            <a:avLst/>
            <a:gdLst>
              <a:gd name="T0" fmla="*/ 647700 w 21600"/>
              <a:gd name="T1" fmla="*/ 115094 h 21600"/>
              <a:gd name="T2" fmla="*/ 647700 w 21600"/>
              <a:gd name="T3" fmla="*/ 115094 h 21600"/>
              <a:gd name="T4" fmla="*/ 647700 w 21600"/>
              <a:gd name="T5" fmla="*/ 115094 h 21600"/>
              <a:gd name="T6" fmla="*/ 647700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1</a:t>
            </a:r>
            <a:r>
              <a:rPr lang="en-US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3</a:t>
            </a:r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/11/17</a:t>
            </a:r>
            <a:endParaRPr lang="ru-RU" alt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AutoShape 2"/>
          <p:cNvSpPr>
            <a:spLocks/>
          </p:cNvSpPr>
          <p:nvPr/>
        </p:nvSpPr>
        <p:spPr bwMode="auto">
          <a:xfrm>
            <a:off x="7702550" y="6580188"/>
            <a:ext cx="927100" cy="139700"/>
          </a:xfrm>
          <a:custGeom>
            <a:avLst/>
            <a:gdLst>
              <a:gd name="T0" fmla="*/ 463550 w 21600"/>
              <a:gd name="T1" fmla="*/ 69850 h 21600"/>
              <a:gd name="T2" fmla="*/ 463550 w 21600"/>
              <a:gd name="T3" fmla="*/ 69850 h 21600"/>
              <a:gd name="T4" fmla="*/ 463550 w 21600"/>
              <a:gd name="T5" fmla="*/ 69850 h 21600"/>
              <a:gd name="T6" fmla="*/ 463550 w 21600"/>
              <a:gd name="T7" fmla="*/ 6985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12</a:t>
            </a:r>
            <a:endParaRPr lang="ru-RU" altLang="ru-RU"/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title"/>
          </p:nvPr>
        </p:nvSpPr>
        <p:spPr>
          <a:xfrm>
            <a:off x="682625" y="1774825"/>
            <a:ext cx="7777163" cy="658813"/>
          </a:xfrm>
        </p:spPr>
        <p:txBody>
          <a:bodyPr lIns="0" tIns="0" rIns="0" bIns="0"/>
          <a:lstStyle/>
          <a:p>
            <a:pPr algn="ctr" defTabSz="858838" eaLnBrk="1"/>
            <a:r>
              <a:rPr lang="ru-RU" altLang="ru-RU" sz="2200" b="1" u="sng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Стратегия водоснабжения и санитации на 2014 - 2028:</a:t>
            </a:r>
            <a:endParaRPr lang="ru-RU" altLang="ru-RU" smtClean="0"/>
          </a:p>
        </p:txBody>
      </p:sp>
      <p:sp>
        <p:nvSpPr>
          <p:cNvPr id="1639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23863" y="2614613"/>
            <a:ext cx="8442325" cy="3670300"/>
          </a:xfrm>
        </p:spPr>
        <p:txBody>
          <a:bodyPr lIns="0" tIns="0" rIns="0" bIns="0"/>
          <a:lstStyle/>
          <a:p>
            <a:pPr marL="609600" indent="-160338" algn="just" defTabSz="449263" eaLnBrk="1">
              <a:spcBef>
                <a:spcPts val="800"/>
              </a:spcBef>
              <a:buFontTx/>
              <a:buChar char="•"/>
            </a:pPr>
            <a:r>
              <a:rPr lang="ru-RU" altLang="ru-RU" sz="18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Общая стоимость реализации Стратегии водоснабжения и санитации для всех населенных пунктов страны, в том числе самых маленьких сел,  составляет примерно </a:t>
            </a:r>
            <a:r>
              <a:rPr lang="ru-RU" altLang="ru-RU" sz="1800" b="1" smtClean="0">
                <a:solidFill>
                  <a:srgbClr val="FF39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2,04 млрд. евр</a:t>
            </a:r>
            <a:r>
              <a:rPr lang="ru-RU" altLang="ru-RU" sz="1800" b="1" smtClean="0">
                <a:solidFill>
                  <a:srgbClr val="FF45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о</a:t>
            </a:r>
            <a:r>
              <a:rPr lang="ru-RU" altLang="ru-RU" sz="18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, которая в реальном выражении распределяется на </a:t>
            </a:r>
            <a:r>
              <a:rPr lang="ru-RU" altLang="ru-RU" sz="1800" b="1" smtClean="0">
                <a:solidFill>
                  <a:srgbClr val="FF2D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998 млн. евро для снабжения питьевой воды</a:t>
            </a:r>
            <a:r>
              <a:rPr lang="ru-RU" altLang="ru-RU" sz="18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и </a:t>
            </a:r>
            <a:r>
              <a:rPr lang="ru-RU" altLang="ru-RU" sz="1800" b="1" smtClean="0">
                <a:solidFill>
                  <a:srgbClr val="FF51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1,04 млрд. евро для управления сточными водами.</a:t>
            </a:r>
            <a:r>
              <a:rPr lang="ru-RU" altLang="ru-RU" sz="18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</a:p>
          <a:p>
            <a:pPr marL="609600" indent="-160338" algn="just" defTabSz="449263" eaLnBrk="1">
              <a:spcBef>
                <a:spcPts val="800"/>
              </a:spcBef>
              <a:buFontTx/>
              <a:buChar char="•"/>
            </a:pPr>
            <a:endParaRPr lang="ru-RU" altLang="ru-RU" sz="1800" b="1" smtClean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609600" indent="-160338" algn="just" defTabSz="449263" eaLnBrk="1">
              <a:spcBef>
                <a:spcPts val="800"/>
              </a:spcBef>
              <a:buFontTx/>
              <a:buChar char="•"/>
            </a:pPr>
            <a:r>
              <a:rPr lang="ru-RU" altLang="ru-RU" sz="18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Оценка капитальных инвестиций на реализацию Стратегии водоснабжения и санитации, основанная на </a:t>
            </a:r>
            <a:r>
              <a:rPr lang="ru-RU" altLang="ru-RU" sz="1800" b="1" smtClean="0">
                <a:solidFill>
                  <a:srgbClr val="FF2D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реалистичном сценарии,</a:t>
            </a:r>
            <a:r>
              <a:rPr lang="ru-RU" altLang="ru-RU" sz="18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показывает, что на период </a:t>
            </a:r>
            <a:r>
              <a:rPr lang="ru-RU" altLang="ru-RU" sz="1800" b="1" smtClean="0">
                <a:solidFill>
                  <a:srgbClr val="FF39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2014-2028 годов  необходимо 705 млн. евро</a:t>
            </a:r>
            <a:r>
              <a:rPr lang="ru-RU" altLang="ru-RU" sz="18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(в эквиваленте национальной валюты), из которых </a:t>
            </a:r>
            <a:r>
              <a:rPr lang="ru-RU" altLang="ru-RU" sz="1800" b="1" smtClean="0">
                <a:solidFill>
                  <a:srgbClr val="FF2D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194 млн. евро надо инвестировать в течение первых пяти лет</a:t>
            </a:r>
            <a:r>
              <a:rPr lang="ru-RU" altLang="ru-RU" sz="18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(2014-2018 годы).</a:t>
            </a:r>
            <a:endParaRPr lang="ru-RU" altLang="ru-RU" smtClean="0"/>
          </a:p>
        </p:txBody>
      </p:sp>
      <p:pic>
        <p:nvPicPr>
          <p:cNvPr id="16391" name="Picture 6" descr="D:\docs\desktop\ELdZ_Mol_cmyk_ru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062163" cy="150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" name="AutoShape 1"/>
          <p:cNvSpPr>
            <a:spLocks/>
          </p:cNvSpPr>
          <p:nvPr/>
        </p:nvSpPr>
        <p:spPr bwMode="auto">
          <a:xfrm>
            <a:off x="2862263" y="6580188"/>
            <a:ext cx="3417887" cy="230187"/>
          </a:xfrm>
          <a:custGeom>
            <a:avLst/>
            <a:gdLst>
              <a:gd name="T0" fmla="*/ 1708944 w 21600"/>
              <a:gd name="T1" fmla="*/ 115094 h 21600"/>
              <a:gd name="T2" fmla="*/ 1708944 w 21600"/>
              <a:gd name="T3" fmla="*/ 115094 h 21600"/>
              <a:gd name="T4" fmla="*/ 1708944 w 21600"/>
              <a:gd name="T5" fmla="*/ 115094 h 21600"/>
              <a:gd name="T6" fmla="*/ 1708944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r>
              <a:rPr lang="ru-RU" altLang="ru-RU" sz="1000" dirty="0" err="1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Мазурян</a:t>
            </a:r>
            <a:r>
              <a:rPr lang="ru-RU" altLang="ru-RU" sz="100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 Михаил</a:t>
            </a:r>
            <a:endParaRPr lang="ru-RU" altLang="ru-RU" dirty="0"/>
          </a:p>
        </p:txBody>
      </p:sp>
      <p:sp>
        <p:nvSpPr>
          <p:cNvPr id="9" name="AutoShape 3"/>
          <p:cNvSpPr>
            <a:spLocks/>
          </p:cNvSpPr>
          <p:nvPr/>
        </p:nvSpPr>
        <p:spPr bwMode="auto">
          <a:xfrm>
            <a:off x="677863" y="6580188"/>
            <a:ext cx="1295400" cy="230187"/>
          </a:xfrm>
          <a:custGeom>
            <a:avLst/>
            <a:gdLst>
              <a:gd name="T0" fmla="*/ 647700 w 21600"/>
              <a:gd name="T1" fmla="*/ 115094 h 21600"/>
              <a:gd name="T2" fmla="*/ 647700 w 21600"/>
              <a:gd name="T3" fmla="*/ 115094 h 21600"/>
              <a:gd name="T4" fmla="*/ 647700 w 21600"/>
              <a:gd name="T5" fmla="*/ 115094 h 21600"/>
              <a:gd name="T6" fmla="*/ 647700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1</a:t>
            </a:r>
            <a:r>
              <a:rPr lang="en-US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3</a:t>
            </a:r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/11/17</a:t>
            </a:r>
            <a:endParaRPr lang="ru-RU" alt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AutoShape 2"/>
          <p:cNvSpPr>
            <a:spLocks/>
          </p:cNvSpPr>
          <p:nvPr/>
        </p:nvSpPr>
        <p:spPr bwMode="auto">
          <a:xfrm>
            <a:off x="7702550" y="6580188"/>
            <a:ext cx="927100" cy="139700"/>
          </a:xfrm>
          <a:custGeom>
            <a:avLst/>
            <a:gdLst>
              <a:gd name="T0" fmla="*/ 463550 w 21600"/>
              <a:gd name="T1" fmla="*/ 69850 h 21600"/>
              <a:gd name="T2" fmla="*/ 463550 w 21600"/>
              <a:gd name="T3" fmla="*/ 69850 h 21600"/>
              <a:gd name="T4" fmla="*/ 463550 w 21600"/>
              <a:gd name="T5" fmla="*/ 69850 h 21600"/>
              <a:gd name="T6" fmla="*/ 463550 w 21600"/>
              <a:gd name="T7" fmla="*/ 6985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13</a:t>
            </a:r>
            <a:endParaRPr lang="ru-RU" altLang="ru-RU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title"/>
          </p:nvPr>
        </p:nvSpPr>
        <p:spPr>
          <a:xfrm>
            <a:off x="280988" y="1698625"/>
            <a:ext cx="8442325" cy="492125"/>
          </a:xfrm>
        </p:spPr>
        <p:txBody>
          <a:bodyPr lIns="0" tIns="0" rIns="0" bIns="0"/>
          <a:lstStyle/>
          <a:p>
            <a:pPr algn="ctr" defTabSz="914400" eaLnBrk="1"/>
            <a:r>
              <a:rPr lang="ru-RU" altLang="ru-RU" sz="2400" b="1" u="sng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Стратегия водоснабжения и санитации на 2014 - 2028:</a:t>
            </a:r>
            <a:endParaRPr lang="ru-RU" altLang="ru-RU" smtClean="0"/>
          </a:p>
        </p:txBody>
      </p:sp>
      <p:sp>
        <p:nvSpPr>
          <p:cNvPr id="1741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50838" y="2389188"/>
            <a:ext cx="8442325" cy="3883025"/>
          </a:xfrm>
        </p:spPr>
        <p:txBody>
          <a:bodyPr lIns="0" tIns="0" rIns="0" bIns="0"/>
          <a:lstStyle/>
          <a:p>
            <a:pPr algn="just" defTabSz="914400" eaLnBrk="1">
              <a:spcBef>
                <a:spcPts val="800"/>
              </a:spcBef>
            </a:pPr>
            <a:r>
              <a:rPr lang="ru-RU" altLang="ru-RU" sz="22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План действий включает источники, предлагаемые для финансирования каждого действия. </a:t>
            </a:r>
            <a:r>
              <a:rPr lang="ru-RU" altLang="ru-RU" sz="2200" b="1" u="sng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Наиболее значительными источниками финансирования</a:t>
            </a:r>
            <a:r>
              <a:rPr lang="ru-RU" altLang="ru-RU" sz="22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для покрытия потребностей в финансовых средствах служат </a:t>
            </a:r>
            <a:r>
              <a:rPr lang="ru-RU" altLang="ru-RU" sz="2200" b="1" smtClean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доходы госбюджета и местных бюджетов, гранты и кредиты международных доноров, а также вклады домохозяйств. </a:t>
            </a:r>
          </a:p>
          <a:p>
            <a:pPr algn="just" defTabSz="914400" eaLnBrk="1">
              <a:spcBef>
                <a:spcPts val="800"/>
              </a:spcBef>
            </a:pPr>
            <a:r>
              <a:rPr lang="ru-RU" altLang="ru-RU" sz="22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Также доходы от тарифов плательщиков должны способствовать покрытию инвестиционных стоимостей. </a:t>
            </a:r>
            <a:endParaRPr lang="ru-RU" altLang="ru-RU" smtClean="0"/>
          </a:p>
        </p:txBody>
      </p:sp>
      <p:pic>
        <p:nvPicPr>
          <p:cNvPr id="17415" name="Picture 6" descr="D:\docs\desktop\ELdZ_Mol_cmyk_ru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062163" cy="150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" name="AutoShape 1"/>
          <p:cNvSpPr>
            <a:spLocks/>
          </p:cNvSpPr>
          <p:nvPr/>
        </p:nvSpPr>
        <p:spPr bwMode="auto">
          <a:xfrm>
            <a:off x="2862263" y="6580188"/>
            <a:ext cx="3417887" cy="230187"/>
          </a:xfrm>
          <a:custGeom>
            <a:avLst/>
            <a:gdLst>
              <a:gd name="T0" fmla="*/ 1708944 w 21600"/>
              <a:gd name="T1" fmla="*/ 115094 h 21600"/>
              <a:gd name="T2" fmla="*/ 1708944 w 21600"/>
              <a:gd name="T3" fmla="*/ 115094 h 21600"/>
              <a:gd name="T4" fmla="*/ 1708944 w 21600"/>
              <a:gd name="T5" fmla="*/ 115094 h 21600"/>
              <a:gd name="T6" fmla="*/ 1708944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r>
              <a:rPr lang="ru-RU" altLang="ru-RU" sz="1000" dirty="0" err="1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Мазурян</a:t>
            </a:r>
            <a:r>
              <a:rPr lang="ru-RU" altLang="ru-RU" sz="100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 Михаил</a:t>
            </a:r>
            <a:endParaRPr lang="ru-RU" altLang="ru-RU" dirty="0"/>
          </a:p>
        </p:txBody>
      </p:sp>
      <p:sp>
        <p:nvSpPr>
          <p:cNvPr id="9" name="AutoShape 3"/>
          <p:cNvSpPr>
            <a:spLocks/>
          </p:cNvSpPr>
          <p:nvPr/>
        </p:nvSpPr>
        <p:spPr bwMode="auto">
          <a:xfrm>
            <a:off x="677863" y="6580188"/>
            <a:ext cx="1295400" cy="230187"/>
          </a:xfrm>
          <a:custGeom>
            <a:avLst/>
            <a:gdLst>
              <a:gd name="T0" fmla="*/ 647700 w 21600"/>
              <a:gd name="T1" fmla="*/ 115094 h 21600"/>
              <a:gd name="T2" fmla="*/ 647700 w 21600"/>
              <a:gd name="T3" fmla="*/ 115094 h 21600"/>
              <a:gd name="T4" fmla="*/ 647700 w 21600"/>
              <a:gd name="T5" fmla="*/ 115094 h 21600"/>
              <a:gd name="T6" fmla="*/ 647700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1</a:t>
            </a:r>
            <a:r>
              <a:rPr lang="en-US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3</a:t>
            </a:r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/11/17</a:t>
            </a:r>
            <a:endParaRPr lang="ru-RU" alt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AutoShape 2"/>
          <p:cNvSpPr>
            <a:spLocks/>
          </p:cNvSpPr>
          <p:nvPr/>
        </p:nvSpPr>
        <p:spPr bwMode="auto">
          <a:xfrm>
            <a:off x="7702550" y="6580188"/>
            <a:ext cx="927100" cy="139700"/>
          </a:xfrm>
          <a:custGeom>
            <a:avLst/>
            <a:gdLst>
              <a:gd name="T0" fmla="*/ 463550 w 21600"/>
              <a:gd name="T1" fmla="*/ 69850 h 21600"/>
              <a:gd name="T2" fmla="*/ 463550 w 21600"/>
              <a:gd name="T3" fmla="*/ 69850 h 21600"/>
              <a:gd name="T4" fmla="*/ 463550 w 21600"/>
              <a:gd name="T5" fmla="*/ 69850 h 21600"/>
              <a:gd name="T6" fmla="*/ 463550 w 21600"/>
              <a:gd name="T7" fmla="*/ 6985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14</a:t>
            </a:r>
            <a:endParaRPr lang="ru-RU" altLang="ru-RU"/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title"/>
          </p:nvPr>
        </p:nvSpPr>
        <p:spPr>
          <a:xfrm>
            <a:off x="682625" y="1625600"/>
            <a:ext cx="7777163" cy="968375"/>
          </a:xfrm>
        </p:spPr>
        <p:txBody>
          <a:bodyPr lIns="0" tIns="0" rIns="0" bIns="0"/>
          <a:lstStyle/>
          <a:p>
            <a:pPr algn="ctr" defTabSz="744538" eaLnBrk="1"/>
            <a:r>
              <a:rPr lang="ru-RU" altLang="ru-RU" sz="2300" b="1" u="sng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Стратегия водоснабжения и санитации на 2014 - 2028 предусматривает:</a:t>
            </a:r>
            <a:endParaRPr lang="ru-RU" altLang="ru-RU" smtClean="0"/>
          </a:p>
        </p:txBody>
      </p:sp>
      <p:sp>
        <p:nvSpPr>
          <p:cNvPr id="18438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23863" y="2555875"/>
            <a:ext cx="8442325" cy="3727450"/>
          </a:xfrm>
        </p:spPr>
        <p:txBody>
          <a:bodyPr lIns="0" tIns="0" rIns="0" bIns="0"/>
          <a:lstStyle/>
          <a:p>
            <a:pPr marL="482600" indent="-482600" algn="just" defTabSz="914400" eaLnBrk="1">
              <a:spcBef>
                <a:spcPts val="800"/>
              </a:spcBef>
              <a:buClr>
                <a:srgbClr val="C80F0F"/>
              </a:buClr>
              <a:buFont typeface="Wingdings" panose="05000000000000000000" pitchFamily="2" charset="2"/>
              <a:buChar char="➢"/>
            </a:pPr>
            <a:r>
              <a:rPr lang="ru-RU" altLang="ru-RU" sz="18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Улучшение качества услуг ВК путем обеспечения здоровой конкуренции и компетиции между операторами, действующими в пределах того же региона, района или населённого пункта. </a:t>
            </a:r>
          </a:p>
          <a:p>
            <a:pPr marL="482600" indent="-482600" algn="just" defTabSz="914400" eaLnBrk="1">
              <a:spcBef>
                <a:spcPts val="800"/>
              </a:spcBef>
              <a:buClr>
                <a:srgbClr val="C80F0F"/>
              </a:buClr>
              <a:buFont typeface="Wingdings" panose="05000000000000000000" pitchFamily="2" charset="2"/>
              <a:buChar char="➢"/>
            </a:pPr>
            <a:r>
              <a:rPr lang="ru-RU" altLang="ru-RU" sz="18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Рост конкурентноспособности операторов и постоянное улучшение их управления будет стимулироваться путем: </a:t>
            </a:r>
          </a:p>
          <a:p>
            <a:pPr marL="482600" indent="-482600" algn="just" defTabSz="914400" eaLnBrk="1">
              <a:spcBef>
                <a:spcPts val="800"/>
              </a:spcBef>
              <a:buFontTx/>
              <a:buChar char="•"/>
            </a:pPr>
            <a:r>
              <a:rPr lang="ru-RU" altLang="ru-RU" sz="18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доступа к финансовым ресурсам;</a:t>
            </a:r>
          </a:p>
          <a:p>
            <a:pPr marL="482600" indent="-482600" algn="just" defTabSz="914400" eaLnBrk="1">
              <a:spcBef>
                <a:spcPts val="800"/>
              </a:spcBef>
              <a:buFontTx/>
              <a:buChar char="•"/>
            </a:pPr>
            <a:r>
              <a:rPr lang="ru-RU" altLang="ru-RU" sz="18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принудительным выставлением на тендер публичных ВК услуг в случае, когда оператор демонстрирует постоянные потери или не может обеспечить  необходимое качество услуг;</a:t>
            </a:r>
          </a:p>
          <a:p>
            <a:pPr marL="482600" indent="-482600" algn="just" defTabSz="914400" eaLnBrk="1">
              <a:spcBef>
                <a:spcPts val="800"/>
              </a:spcBef>
              <a:buFontTx/>
              <a:buChar char="•"/>
            </a:pPr>
            <a:r>
              <a:rPr lang="ru-RU" altLang="ru-RU" sz="18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отозвание лицензии в случае, когда оператор не может обеспечить  необходимое качество предоставляемых услуг, согласно установленных стандартов.</a:t>
            </a:r>
            <a:endParaRPr lang="ru-RU" altLang="ru-RU" smtClean="0"/>
          </a:p>
        </p:txBody>
      </p:sp>
      <p:pic>
        <p:nvPicPr>
          <p:cNvPr id="18439" name="Picture 6" descr="D:\docs\desktop\ELdZ_Mol_cmyk_ru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062163" cy="150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" name="AutoShape 1"/>
          <p:cNvSpPr>
            <a:spLocks/>
          </p:cNvSpPr>
          <p:nvPr/>
        </p:nvSpPr>
        <p:spPr bwMode="auto">
          <a:xfrm>
            <a:off x="2862263" y="6580188"/>
            <a:ext cx="3417887" cy="230187"/>
          </a:xfrm>
          <a:custGeom>
            <a:avLst/>
            <a:gdLst>
              <a:gd name="T0" fmla="*/ 1708944 w 21600"/>
              <a:gd name="T1" fmla="*/ 115094 h 21600"/>
              <a:gd name="T2" fmla="*/ 1708944 w 21600"/>
              <a:gd name="T3" fmla="*/ 115094 h 21600"/>
              <a:gd name="T4" fmla="*/ 1708944 w 21600"/>
              <a:gd name="T5" fmla="*/ 115094 h 21600"/>
              <a:gd name="T6" fmla="*/ 1708944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r>
              <a:rPr lang="ru-RU" altLang="ru-RU" sz="1000" dirty="0" err="1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Мазурян</a:t>
            </a:r>
            <a:r>
              <a:rPr lang="ru-RU" altLang="ru-RU" sz="100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 Михаил</a:t>
            </a:r>
            <a:endParaRPr lang="ru-RU" altLang="ru-RU" dirty="0"/>
          </a:p>
        </p:txBody>
      </p:sp>
      <p:sp>
        <p:nvSpPr>
          <p:cNvPr id="9" name="AutoShape 3"/>
          <p:cNvSpPr>
            <a:spLocks/>
          </p:cNvSpPr>
          <p:nvPr/>
        </p:nvSpPr>
        <p:spPr bwMode="auto">
          <a:xfrm>
            <a:off x="677863" y="6580188"/>
            <a:ext cx="1295400" cy="230187"/>
          </a:xfrm>
          <a:custGeom>
            <a:avLst/>
            <a:gdLst>
              <a:gd name="T0" fmla="*/ 647700 w 21600"/>
              <a:gd name="T1" fmla="*/ 115094 h 21600"/>
              <a:gd name="T2" fmla="*/ 647700 w 21600"/>
              <a:gd name="T3" fmla="*/ 115094 h 21600"/>
              <a:gd name="T4" fmla="*/ 647700 w 21600"/>
              <a:gd name="T5" fmla="*/ 115094 h 21600"/>
              <a:gd name="T6" fmla="*/ 647700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1</a:t>
            </a:r>
            <a:r>
              <a:rPr lang="en-US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3</a:t>
            </a:r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/11/17</a:t>
            </a:r>
            <a:endParaRPr lang="ru-RU" alt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AutoShape 2"/>
          <p:cNvSpPr>
            <a:spLocks/>
          </p:cNvSpPr>
          <p:nvPr/>
        </p:nvSpPr>
        <p:spPr bwMode="auto">
          <a:xfrm>
            <a:off x="7702550" y="6580188"/>
            <a:ext cx="927100" cy="139700"/>
          </a:xfrm>
          <a:custGeom>
            <a:avLst/>
            <a:gdLst>
              <a:gd name="T0" fmla="*/ 463550 w 21600"/>
              <a:gd name="T1" fmla="*/ 69850 h 21600"/>
              <a:gd name="T2" fmla="*/ 463550 w 21600"/>
              <a:gd name="T3" fmla="*/ 69850 h 21600"/>
              <a:gd name="T4" fmla="*/ 463550 w 21600"/>
              <a:gd name="T5" fmla="*/ 69850 h 21600"/>
              <a:gd name="T6" fmla="*/ 463550 w 21600"/>
              <a:gd name="T7" fmla="*/ 6985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15</a:t>
            </a:r>
            <a:endParaRPr lang="ru-RU" altLang="ru-RU"/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title"/>
          </p:nvPr>
        </p:nvSpPr>
        <p:spPr>
          <a:xfrm>
            <a:off x="682625" y="1398588"/>
            <a:ext cx="7777163" cy="1116012"/>
          </a:xfrm>
        </p:spPr>
        <p:txBody>
          <a:bodyPr lIns="0" tIns="0" rIns="0" bIns="0"/>
          <a:lstStyle/>
          <a:p>
            <a:pPr algn="ctr" defTabSz="685800" eaLnBrk="1"/>
            <a:r>
              <a:rPr lang="ru-RU" altLang="ru-RU" sz="2400" b="1" u="sng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Новая</a:t>
            </a:r>
            <a:r>
              <a:rPr lang="ru-RU" altLang="ru-RU" sz="1900" b="1" u="sng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ru-RU" altLang="ru-RU" sz="2400" b="1" u="sng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Стратегия ВК рекомендует внедрение принципов рыночной экономики и привлечение приватного капитала:</a:t>
            </a:r>
            <a:endParaRPr lang="ru-RU" altLang="ru-RU" smtClean="0"/>
          </a:p>
        </p:txBody>
      </p:sp>
      <p:sp>
        <p:nvSpPr>
          <p:cNvPr id="19462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23863" y="2405063"/>
            <a:ext cx="8442325" cy="3878262"/>
          </a:xfrm>
        </p:spPr>
        <p:txBody>
          <a:bodyPr lIns="0" tIns="0" rIns="0" bIns="0"/>
          <a:lstStyle/>
          <a:p>
            <a:pPr marL="336550" algn="just" defTabSz="803275" eaLnBrk="1">
              <a:spcBef>
                <a:spcPts val="700"/>
              </a:spcBef>
            </a:pPr>
            <a:r>
              <a:rPr lang="ru-RU" altLang="ru-RU" sz="15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Операторы водоканалов реорганизуются, распространят зоны оказания услуг на другие поселения и станут примером экономически жизнеспособных предприятий. Процесс будет облегчен и ускорен политикой, которая четко обусловит  доступ оператора к финансированию из внутренних и международных источников в зависимости от:</a:t>
            </a:r>
          </a:p>
          <a:p>
            <a:pPr marL="336550" algn="just" defTabSz="803275" eaLnBrk="1">
              <a:spcBef>
                <a:spcPts val="800"/>
              </a:spcBef>
            </a:pPr>
            <a:r>
              <a:rPr lang="ru-RU" altLang="ru-RU" sz="15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а) достижения минимальных стандартов управления (годовой бизнес-план и проверки производительности) и эксплуатационных достижений  (качество услуг и декларации отчета о прибылях и убытках), чтобы иметь право на получение лицензии на деятельность от регулирующего органа; </a:t>
            </a:r>
          </a:p>
          <a:p>
            <a:pPr marL="336550" algn="just" defTabSz="803275" eaLnBrk="1">
              <a:spcBef>
                <a:spcPts val="800"/>
              </a:spcBef>
            </a:pPr>
            <a:r>
              <a:rPr lang="ru-RU" altLang="ru-RU" sz="15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b) желания слияния с другими операторами водоснабжения. </a:t>
            </a:r>
          </a:p>
          <a:p>
            <a:pPr marL="336550" algn="just" defTabSz="803275" eaLnBrk="1">
              <a:spcBef>
                <a:spcPts val="700"/>
              </a:spcBef>
            </a:pPr>
            <a:r>
              <a:rPr lang="ru-RU" altLang="ru-RU" sz="15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Обеспечение полной прозрачности при процессе реорганизации, концессии или делегирования управления публичных услуг ВК приватным операторам.</a:t>
            </a:r>
          </a:p>
          <a:p>
            <a:pPr marL="336550" algn="just" defTabSz="803275" eaLnBrk="1">
              <a:spcBef>
                <a:spcPts val="700"/>
              </a:spcBef>
            </a:pPr>
            <a:r>
              <a:rPr lang="ru-RU" altLang="ru-RU" sz="15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Учитывая недостаточность местных фондов новая Стратегия рекомендует активнее привлекать приватные инвестиции в секторе ВК, в т. ч. путем развития долгосрочных партнерств (ППП) в целях привлечения новых грантов и кредитов.</a:t>
            </a:r>
            <a:endParaRPr lang="ru-RU" altLang="ru-RU" smtClean="0"/>
          </a:p>
        </p:txBody>
      </p:sp>
      <p:pic>
        <p:nvPicPr>
          <p:cNvPr id="19463" name="Picture 6" descr="D:\docs\desktop\ELdZ_Mol_cmyk_ru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062163" cy="150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" name="AutoShape 1"/>
          <p:cNvSpPr>
            <a:spLocks/>
          </p:cNvSpPr>
          <p:nvPr/>
        </p:nvSpPr>
        <p:spPr bwMode="auto">
          <a:xfrm>
            <a:off x="2862263" y="6580188"/>
            <a:ext cx="3417887" cy="230187"/>
          </a:xfrm>
          <a:custGeom>
            <a:avLst/>
            <a:gdLst>
              <a:gd name="T0" fmla="*/ 1708944 w 21600"/>
              <a:gd name="T1" fmla="*/ 115094 h 21600"/>
              <a:gd name="T2" fmla="*/ 1708944 w 21600"/>
              <a:gd name="T3" fmla="*/ 115094 h 21600"/>
              <a:gd name="T4" fmla="*/ 1708944 w 21600"/>
              <a:gd name="T5" fmla="*/ 115094 h 21600"/>
              <a:gd name="T6" fmla="*/ 1708944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r>
              <a:rPr lang="ru-RU" altLang="ru-RU" sz="1000" dirty="0" err="1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Мазурян</a:t>
            </a:r>
            <a:r>
              <a:rPr lang="ru-RU" altLang="ru-RU" sz="100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 Михаил</a:t>
            </a:r>
            <a:endParaRPr lang="ru-RU" altLang="ru-RU" dirty="0"/>
          </a:p>
        </p:txBody>
      </p:sp>
      <p:sp>
        <p:nvSpPr>
          <p:cNvPr id="9" name="AutoShape 3"/>
          <p:cNvSpPr>
            <a:spLocks/>
          </p:cNvSpPr>
          <p:nvPr/>
        </p:nvSpPr>
        <p:spPr bwMode="auto">
          <a:xfrm>
            <a:off x="677863" y="6580188"/>
            <a:ext cx="1295400" cy="230187"/>
          </a:xfrm>
          <a:custGeom>
            <a:avLst/>
            <a:gdLst>
              <a:gd name="T0" fmla="*/ 647700 w 21600"/>
              <a:gd name="T1" fmla="*/ 115094 h 21600"/>
              <a:gd name="T2" fmla="*/ 647700 w 21600"/>
              <a:gd name="T3" fmla="*/ 115094 h 21600"/>
              <a:gd name="T4" fmla="*/ 647700 w 21600"/>
              <a:gd name="T5" fmla="*/ 115094 h 21600"/>
              <a:gd name="T6" fmla="*/ 647700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1</a:t>
            </a:r>
            <a:r>
              <a:rPr lang="en-US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3</a:t>
            </a:r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/11/17</a:t>
            </a:r>
            <a:endParaRPr lang="ru-RU" alt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AutoShape 2"/>
          <p:cNvSpPr>
            <a:spLocks/>
          </p:cNvSpPr>
          <p:nvPr/>
        </p:nvSpPr>
        <p:spPr bwMode="auto">
          <a:xfrm>
            <a:off x="7702550" y="6580188"/>
            <a:ext cx="927100" cy="139700"/>
          </a:xfrm>
          <a:custGeom>
            <a:avLst/>
            <a:gdLst>
              <a:gd name="T0" fmla="*/ 463550 w 21600"/>
              <a:gd name="T1" fmla="*/ 69850 h 21600"/>
              <a:gd name="T2" fmla="*/ 463550 w 21600"/>
              <a:gd name="T3" fmla="*/ 69850 h 21600"/>
              <a:gd name="T4" fmla="*/ 463550 w 21600"/>
              <a:gd name="T5" fmla="*/ 69850 h 21600"/>
              <a:gd name="T6" fmla="*/ 463550 w 21600"/>
              <a:gd name="T7" fmla="*/ 6985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16</a:t>
            </a:r>
            <a:endParaRPr lang="ru-RU" altLang="ru-RU"/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title"/>
          </p:nvPr>
        </p:nvSpPr>
        <p:spPr>
          <a:xfrm>
            <a:off x="682625" y="1482725"/>
            <a:ext cx="7777163" cy="579438"/>
          </a:xfrm>
        </p:spPr>
        <p:txBody>
          <a:bodyPr lIns="0" tIns="0" rIns="0" bIns="0"/>
          <a:lstStyle/>
          <a:p>
            <a:pPr algn="ctr" defTabSz="858838" eaLnBrk="1"/>
            <a:r>
              <a:rPr lang="ru-RU" altLang="ru-RU" sz="2200" b="1" u="sng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Стратегия водоснабжения и санитации на 2014 - 2028:</a:t>
            </a:r>
            <a:endParaRPr lang="ru-RU" altLang="ru-RU" smtClean="0"/>
          </a:p>
        </p:txBody>
      </p:sp>
      <p:sp>
        <p:nvSpPr>
          <p:cNvPr id="2048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23863" y="1966913"/>
            <a:ext cx="8442325" cy="4318000"/>
          </a:xfrm>
        </p:spPr>
        <p:txBody>
          <a:bodyPr lIns="0" tIns="0" rIns="0" bIns="0"/>
          <a:lstStyle/>
          <a:p>
            <a:pPr marL="255588" indent="-255588" algn="just" defTabSz="425450" eaLnBrk="1">
              <a:spcBef>
                <a:spcPts val="700"/>
              </a:spcBef>
              <a:buFontTx/>
              <a:buChar char="•"/>
            </a:pPr>
            <a:r>
              <a:rPr lang="ru-RU" altLang="ru-RU" sz="17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В Республике Молдова </a:t>
            </a:r>
            <a:r>
              <a:rPr lang="ru-RU" altLang="ru-RU" sz="1700" b="1" u="sng" smtClean="0">
                <a:solidFill>
                  <a:srgbClr val="FE4C02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капитальные вложения </a:t>
            </a:r>
            <a:r>
              <a:rPr lang="ru-RU" altLang="ru-RU" sz="1700" b="1" smtClean="0">
                <a:solidFill>
                  <a:srgbClr val="050505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для</a:t>
            </a:r>
            <a:r>
              <a:rPr lang="ru-RU" altLang="ru-RU" sz="17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местных органов публичного управления распределяются централизованно из гос. бюджета, с включением  их  отдельным приложением к закону о годовом бюджете, с указанием выделенных фондов. </a:t>
            </a:r>
            <a:r>
              <a:rPr lang="ru-RU" altLang="ru-RU" sz="1400" b="1" i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Эти фонды распределяются как инвестиции  специального назначения (для осуществления дополнительных функций, делегированных Правительством). </a:t>
            </a:r>
          </a:p>
          <a:p>
            <a:pPr marL="255588" indent="-255588" algn="just" defTabSz="425450" eaLnBrk="1">
              <a:spcBef>
                <a:spcPts val="700"/>
              </a:spcBef>
              <a:buClr>
                <a:srgbClr val="FE4C02"/>
              </a:buClr>
              <a:buFontTx/>
              <a:buChar char="•"/>
            </a:pPr>
            <a:r>
              <a:rPr lang="ru-RU" altLang="ru-RU" sz="1700" b="1" u="sng" smtClean="0">
                <a:solidFill>
                  <a:srgbClr val="FE4C02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Местные органы публичного управления</a:t>
            </a:r>
            <a:r>
              <a:rPr lang="ru-RU" altLang="ru-RU" sz="17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могут выделять средства из собственных доходов для финансирования инвестиционных проектов, включая кофинансирования, поддержанные официальной  внешней финансовой помощью  и вкладов потребителей. </a:t>
            </a:r>
          </a:p>
          <a:p>
            <a:pPr marL="255588" indent="-255588" algn="just" defTabSz="425450" eaLnBrk="1">
              <a:spcBef>
                <a:spcPts val="700"/>
              </a:spcBef>
              <a:buFontTx/>
              <a:buChar char="•"/>
            </a:pPr>
            <a:r>
              <a:rPr lang="ru-RU" altLang="ru-RU" sz="17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Кроме того, административно-территориальные единицы могут пользоваться и </a:t>
            </a:r>
            <a:r>
              <a:rPr lang="ru-RU" altLang="ru-RU" sz="1700" b="1" u="sng" smtClean="0">
                <a:solidFill>
                  <a:srgbClr val="FC3B04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другими источниками</a:t>
            </a:r>
            <a:r>
              <a:rPr lang="ru-RU" altLang="ru-RU" sz="17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, такими как </a:t>
            </a:r>
          </a:p>
          <a:p>
            <a:pPr marL="531813" lvl="1" indent="-169863" algn="just" defTabSz="425450" eaLnBrk="1">
              <a:spcBef>
                <a:spcPts val="700"/>
              </a:spcBef>
              <a:buSzPct val="60000"/>
              <a:buFontTx/>
              <a:buBlip>
                <a:blip r:embed="rId2"/>
              </a:buBlip>
            </a:pPr>
            <a:r>
              <a:rPr lang="ru-RU" altLang="ru-RU" sz="17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Национальный Фонд Регионального Развития (НФРР), </a:t>
            </a:r>
          </a:p>
          <a:p>
            <a:pPr marL="531813" lvl="1" indent="-169863" algn="just" defTabSz="425450" eaLnBrk="1">
              <a:spcBef>
                <a:spcPts val="700"/>
              </a:spcBef>
              <a:buSzPct val="60000"/>
              <a:buFontTx/>
              <a:buBlip>
                <a:blip r:embed="rId2"/>
              </a:buBlip>
            </a:pPr>
            <a:r>
              <a:rPr lang="ru-RU" altLang="ru-RU" sz="17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Фонд Социальных Инвестиций Молдовы (ФИСМ), </a:t>
            </a:r>
          </a:p>
          <a:p>
            <a:pPr marL="531813" lvl="1" indent="-169863" algn="just" defTabSz="425450" eaLnBrk="1">
              <a:spcBef>
                <a:spcPts val="700"/>
              </a:spcBef>
              <a:buSzPct val="60000"/>
              <a:buFontTx/>
              <a:buChar char="•"/>
            </a:pPr>
            <a:r>
              <a:rPr lang="ru-RU" altLang="ru-RU" sz="17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Национальный Экологический Фонд (ФЕН) и т.п..</a:t>
            </a:r>
            <a:endParaRPr lang="ru-RU" altLang="ru-RU" smtClean="0"/>
          </a:p>
        </p:txBody>
      </p:sp>
      <p:pic>
        <p:nvPicPr>
          <p:cNvPr id="20487" name="Picture 6" descr="D:\docs\desktop\ELdZ_Mol_cmyk_rum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062163" cy="150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" name="AutoShape 1"/>
          <p:cNvSpPr>
            <a:spLocks/>
          </p:cNvSpPr>
          <p:nvPr/>
        </p:nvSpPr>
        <p:spPr bwMode="auto">
          <a:xfrm>
            <a:off x="2862263" y="6580188"/>
            <a:ext cx="3417887" cy="230187"/>
          </a:xfrm>
          <a:custGeom>
            <a:avLst/>
            <a:gdLst>
              <a:gd name="T0" fmla="*/ 1708944 w 21600"/>
              <a:gd name="T1" fmla="*/ 115094 h 21600"/>
              <a:gd name="T2" fmla="*/ 1708944 w 21600"/>
              <a:gd name="T3" fmla="*/ 115094 h 21600"/>
              <a:gd name="T4" fmla="*/ 1708944 w 21600"/>
              <a:gd name="T5" fmla="*/ 115094 h 21600"/>
              <a:gd name="T6" fmla="*/ 1708944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r>
              <a:rPr lang="ru-RU" altLang="ru-RU" sz="1000" dirty="0" err="1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Мазурян</a:t>
            </a:r>
            <a:r>
              <a:rPr lang="ru-RU" altLang="ru-RU" sz="100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 Михаил</a:t>
            </a:r>
            <a:endParaRPr lang="ru-RU" altLang="ru-RU" dirty="0"/>
          </a:p>
        </p:txBody>
      </p:sp>
      <p:sp>
        <p:nvSpPr>
          <p:cNvPr id="9" name="AutoShape 3"/>
          <p:cNvSpPr>
            <a:spLocks/>
          </p:cNvSpPr>
          <p:nvPr/>
        </p:nvSpPr>
        <p:spPr bwMode="auto">
          <a:xfrm>
            <a:off x="677863" y="6580188"/>
            <a:ext cx="1295400" cy="230187"/>
          </a:xfrm>
          <a:custGeom>
            <a:avLst/>
            <a:gdLst>
              <a:gd name="T0" fmla="*/ 647700 w 21600"/>
              <a:gd name="T1" fmla="*/ 115094 h 21600"/>
              <a:gd name="T2" fmla="*/ 647700 w 21600"/>
              <a:gd name="T3" fmla="*/ 115094 h 21600"/>
              <a:gd name="T4" fmla="*/ 647700 w 21600"/>
              <a:gd name="T5" fmla="*/ 115094 h 21600"/>
              <a:gd name="T6" fmla="*/ 647700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1</a:t>
            </a:r>
            <a:r>
              <a:rPr lang="en-US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3</a:t>
            </a:r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/11/17</a:t>
            </a:r>
            <a:endParaRPr lang="ru-RU" alt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AutoShape 2"/>
          <p:cNvSpPr>
            <a:spLocks/>
          </p:cNvSpPr>
          <p:nvPr/>
        </p:nvSpPr>
        <p:spPr bwMode="auto">
          <a:xfrm>
            <a:off x="7702550" y="6580188"/>
            <a:ext cx="927100" cy="139700"/>
          </a:xfrm>
          <a:custGeom>
            <a:avLst/>
            <a:gdLst>
              <a:gd name="T0" fmla="*/ 463550 w 21600"/>
              <a:gd name="T1" fmla="*/ 69850 h 21600"/>
              <a:gd name="T2" fmla="*/ 463550 w 21600"/>
              <a:gd name="T3" fmla="*/ 69850 h 21600"/>
              <a:gd name="T4" fmla="*/ 463550 w 21600"/>
              <a:gd name="T5" fmla="*/ 69850 h 21600"/>
              <a:gd name="T6" fmla="*/ 463550 w 21600"/>
              <a:gd name="T7" fmla="*/ 6985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17</a:t>
            </a:r>
            <a:endParaRPr lang="ru-RU" altLang="ru-RU"/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title"/>
          </p:nvPr>
        </p:nvSpPr>
        <p:spPr>
          <a:xfrm>
            <a:off x="638175" y="1465263"/>
            <a:ext cx="8024813" cy="738187"/>
          </a:xfrm>
        </p:spPr>
        <p:txBody>
          <a:bodyPr lIns="0" tIns="0" rIns="0" bIns="0"/>
          <a:lstStyle/>
          <a:p>
            <a:pPr algn="ctr" defTabSz="776288" eaLnBrk="1"/>
            <a:r>
              <a:rPr lang="ru-RU" altLang="ru-RU" sz="2200" b="1" u="sng" smtClean="0">
                <a:solidFill>
                  <a:srgbClr val="1C91EB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Внешние  источники финансирования для сектора ВК:</a:t>
            </a:r>
            <a:endParaRPr lang="ru-RU" altLang="ru-RU" smtClean="0"/>
          </a:p>
        </p:txBody>
      </p:sp>
      <p:sp>
        <p:nvSpPr>
          <p:cNvPr id="2151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88950" y="2200275"/>
            <a:ext cx="8324850" cy="4510088"/>
          </a:xfrm>
        </p:spPr>
        <p:txBody>
          <a:bodyPr lIns="0" tIns="0" rIns="0" bIns="0"/>
          <a:lstStyle/>
          <a:p>
            <a:pPr marL="552450" indent="-552450" algn="just" defTabSz="876300" eaLnBrk="1">
              <a:spcBef>
                <a:spcPts val="700"/>
              </a:spcBef>
            </a:pPr>
            <a:r>
              <a:rPr lang="ru-RU" altLang="ru-RU" sz="19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Привлечение </a:t>
            </a:r>
            <a:r>
              <a:rPr lang="ru-RU" altLang="ru-RU" sz="1900" b="1" dirty="0" smtClean="0">
                <a:solidFill>
                  <a:srgbClr val="D8241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грантов и кредитов</a:t>
            </a:r>
            <a:r>
              <a:rPr lang="ru-RU" altLang="ru-RU" sz="19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со стороны внешних доноров: </a:t>
            </a:r>
          </a:p>
          <a:p>
            <a:pPr marL="342900" indent="-342900" algn="just" defTabSz="876300" eaLnBrk="1">
              <a:spcBef>
                <a:spcPts val="300"/>
              </a:spcBef>
              <a:buClr>
                <a:srgbClr val="C80F0F"/>
              </a:buClr>
              <a:buFont typeface="Wingdings" panose="05000000000000000000" pitchFamily="2" charset="2"/>
              <a:buChar char="Ø"/>
            </a:pPr>
            <a:r>
              <a:rPr lang="ru-RU" altLang="ru-RU" sz="19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Европейский Союз (ЕС); </a:t>
            </a:r>
          </a:p>
          <a:p>
            <a:pPr marL="342900" indent="-342900" algn="just" defTabSz="876300" eaLnBrk="1">
              <a:spcBef>
                <a:spcPts val="300"/>
              </a:spcBef>
              <a:buClr>
                <a:srgbClr val="C80F0F"/>
              </a:buClr>
              <a:buFont typeface="Wingdings" panose="05000000000000000000" pitchFamily="2" charset="2"/>
              <a:buChar char="Ø"/>
            </a:pPr>
            <a:r>
              <a:rPr lang="ru-RU" altLang="ru-RU" sz="19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Германия - BMZ, GIZ (очень полезный опыт проекта ММПУ/MSPL); </a:t>
            </a:r>
          </a:p>
          <a:p>
            <a:pPr marL="342900" indent="-342900" algn="just" defTabSz="876300" eaLnBrk="1">
              <a:spcBef>
                <a:spcPts val="300"/>
              </a:spcBef>
              <a:buClr>
                <a:srgbClr val="C80F0F"/>
              </a:buClr>
              <a:buFont typeface="Wingdings" panose="05000000000000000000" pitchFamily="2" charset="2"/>
              <a:buChar char="Ø"/>
            </a:pPr>
            <a:r>
              <a:rPr lang="ru-RU" altLang="ru-RU" sz="19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Австрия – </a:t>
            </a:r>
            <a:r>
              <a:rPr lang="ru-RU" altLang="ru-RU" sz="1900" b="1" dirty="0" err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Aвстрийское</a:t>
            </a:r>
            <a:r>
              <a:rPr lang="ru-RU" altLang="ru-RU" sz="19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ru-RU" altLang="ru-RU" sz="1900" b="1" dirty="0" err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Aгенство</a:t>
            </a:r>
            <a:r>
              <a:rPr lang="ru-RU" altLang="ru-RU" sz="19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Развития (ADC, ADA); </a:t>
            </a:r>
          </a:p>
          <a:p>
            <a:pPr marL="342900" indent="-342900" algn="just" defTabSz="876300" eaLnBrk="1">
              <a:spcBef>
                <a:spcPts val="300"/>
              </a:spcBef>
              <a:buClr>
                <a:srgbClr val="C80F0F"/>
              </a:buClr>
              <a:buFont typeface="Wingdings" panose="05000000000000000000" pitchFamily="2" charset="2"/>
              <a:buChar char="Ø"/>
            </a:pPr>
            <a:r>
              <a:rPr lang="ru-RU" altLang="ru-RU" sz="19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Швейцария – Швейцарское </a:t>
            </a:r>
            <a:r>
              <a:rPr lang="ru-RU" altLang="ru-RU" sz="1900" b="1" dirty="0" err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Aгенство</a:t>
            </a:r>
            <a:r>
              <a:rPr lang="ru-RU" altLang="ru-RU" sz="19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Развития и Сотрудничества (SDC), Проект </a:t>
            </a:r>
            <a:r>
              <a:rPr lang="ru-RU" altLang="ru-RU" sz="1900" b="1" dirty="0" err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ApaSan</a:t>
            </a:r>
            <a:r>
              <a:rPr lang="ru-RU" altLang="ru-RU" sz="19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;</a:t>
            </a:r>
          </a:p>
          <a:p>
            <a:pPr marL="342900" indent="-342900" algn="just" defTabSz="876300" eaLnBrk="1">
              <a:spcBef>
                <a:spcPts val="300"/>
              </a:spcBef>
              <a:buClr>
                <a:srgbClr val="C80F0F"/>
              </a:buClr>
              <a:buFont typeface="Wingdings" panose="05000000000000000000" pitchFamily="2" charset="2"/>
              <a:buChar char="Ø"/>
            </a:pPr>
            <a:r>
              <a:rPr lang="ru-RU" altLang="ru-RU" sz="19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Чехия –  Чешское </a:t>
            </a:r>
            <a:r>
              <a:rPr lang="ru-RU" altLang="ru-RU" sz="1900" b="1" dirty="0" err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Aгенство</a:t>
            </a:r>
            <a:r>
              <a:rPr lang="ru-RU" altLang="ru-RU" sz="19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Развития (</a:t>
            </a:r>
            <a:r>
              <a:rPr lang="ru-RU" altLang="ru-RU" sz="1900" b="1" dirty="0" err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CzDA</a:t>
            </a:r>
            <a:r>
              <a:rPr lang="ru-RU" altLang="ru-RU" sz="19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);</a:t>
            </a:r>
          </a:p>
          <a:p>
            <a:pPr marL="342900" indent="-342900" algn="just" defTabSz="876300" eaLnBrk="1">
              <a:spcBef>
                <a:spcPts val="300"/>
              </a:spcBef>
              <a:buClr>
                <a:srgbClr val="C80F0F"/>
              </a:buClr>
              <a:buFont typeface="Wingdings" panose="05000000000000000000" pitchFamily="2" charset="2"/>
              <a:buChar char="Ø"/>
            </a:pPr>
            <a:r>
              <a:rPr lang="ru-RU" altLang="ru-RU" sz="19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Словакия – </a:t>
            </a:r>
            <a:r>
              <a:rPr lang="ru-RU" altLang="ru-RU" sz="1900" b="1" dirty="0" err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Словакское</a:t>
            </a:r>
            <a:r>
              <a:rPr lang="ru-RU" altLang="ru-RU" sz="19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ru-RU" altLang="ru-RU" sz="1900" b="1" dirty="0" err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Aгенство</a:t>
            </a:r>
            <a:r>
              <a:rPr lang="ru-RU" altLang="ru-RU" sz="19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Развития (</a:t>
            </a:r>
            <a:r>
              <a:rPr lang="ru-RU" altLang="ru-RU" sz="1900" b="1" dirty="0" err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SlovakAID</a:t>
            </a:r>
            <a:r>
              <a:rPr lang="ru-RU" altLang="ru-RU" sz="19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);</a:t>
            </a:r>
          </a:p>
          <a:p>
            <a:pPr marL="342900" indent="-342900" algn="just" defTabSz="876300" eaLnBrk="1">
              <a:spcBef>
                <a:spcPts val="300"/>
              </a:spcBef>
              <a:buClr>
                <a:srgbClr val="C80F0F"/>
              </a:buClr>
              <a:buFont typeface="Wingdings" panose="05000000000000000000" pitchFamily="2" charset="2"/>
              <a:buChar char="Ø"/>
            </a:pPr>
            <a:r>
              <a:rPr lang="ru-RU" altLang="ru-RU" sz="19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Швеция -  Шведское </a:t>
            </a:r>
            <a:r>
              <a:rPr lang="ru-RU" altLang="ru-RU" sz="1900" b="1" dirty="0" err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Aгенство</a:t>
            </a:r>
            <a:r>
              <a:rPr lang="ru-RU" altLang="ru-RU" sz="19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Развития (SIDA);</a:t>
            </a:r>
          </a:p>
          <a:p>
            <a:pPr marL="342900" indent="-342900" algn="just" defTabSz="876300" eaLnBrk="1">
              <a:spcBef>
                <a:spcPts val="300"/>
              </a:spcBef>
              <a:buClr>
                <a:srgbClr val="C80F0F"/>
              </a:buClr>
              <a:buFont typeface="Wingdings" panose="05000000000000000000" pitchFamily="2" charset="2"/>
              <a:buChar char="Ø"/>
            </a:pPr>
            <a:r>
              <a:rPr lang="ru-RU" altLang="ru-RU" sz="19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Румыния  – Посольство Румынии в РМ;</a:t>
            </a:r>
          </a:p>
          <a:p>
            <a:pPr marL="342900" indent="-342900" algn="just" defTabSz="876300" eaLnBrk="1">
              <a:spcBef>
                <a:spcPts val="300"/>
              </a:spcBef>
              <a:buClr>
                <a:srgbClr val="C80F0F"/>
              </a:buClr>
              <a:buFont typeface="Wingdings" panose="05000000000000000000" pitchFamily="2" charset="2"/>
              <a:buChar char="Ø"/>
            </a:pPr>
            <a:r>
              <a:rPr lang="ru-RU" altLang="ru-RU" sz="19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Польша – </a:t>
            </a:r>
            <a:r>
              <a:rPr lang="ru-RU" altLang="ru-RU" sz="1900" b="1" dirty="0" err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Aгенство</a:t>
            </a:r>
            <a:r>
              <a:rPr lang="ru-RU" altLang="ru-RU" sz="19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Развития Польши;</a:t>
            </a:r>
          </a:p>
          <a:p>
            <a:pPr marL="342900" indent="-342900" algn="just" defTabSz="876300" eaLnBrk="1">
              <a:spcBef>
                <a:spcPts val="300"/>
              </a:spcBef>
              <a:buClr>
                <a:srgbClr val="C80F0F"/>
              </a:buClr>
              <a:buFont typeface="Wingdings" panose="05000000000000000000" pitchFamily="2" charset="2"/>
              <a:buChar char="Ø"/>
            </a:pPr>
            <a:r>
              <a:rPr lang="ru-RU" altLang="ru-RU" sz="19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ПРООН/PNUD – Программа Развития ООН в Молдове (в т. ч. Проект START).</a:t>
            </a:r>
            <a:endParaRPr lang="ru-RU" altLang="ru-RU" dirty="0" smtClean="0"/>
          </a:p>
        </p:txBody>
      </p:sp>
      <p:pic>
        <p:nvPicPr>
          <p:cNvPr id="21511" name="Picture 6" descr="D:\docs\desktop\ELdZ_Mol_cmyk_ru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062163" cy="150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" name="AutoShape 1"/>
          <p:cNvSpPr>
            <a:spLocks/>
          </p:cNvSpPr>
          <p:nvPr/>
        </p:nvSpPr>
        <p:spPr bwMode="auto">
          <a:xfrm>
            <a:off x="2862263" y="6580188"/>
            <a:ext cx="3417887" cy="230187"/>
          </a:xfrm>
          <a:custGeom>
            <a:avLst/>
            <a:gdLst>
              <a:gd name="T0" fmla="*/ 1708944 w 21600"/>
              <a:gd name="T1" fmla="*/ 115094 h 21600"/>
              <a:gd name="T2" fmla="*/ 1708944 w 21600"/>
              <a:gd name="T3" fmla="*/ 115094 h 21600"/>
              <a:gd name="T4" fmla="*/ 1708944 w 21600"/>
              <a:gd name="T5" fmla="*/ 115094 h 21600"/>
              <a:gd name="T6" fmla="*/ 1708944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r>
              <a:rPr lang="ru-RU" altLang="ru-RU" sz="1000" dirty="0" err="1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Мазурян</a:t>
            </a:r>
            <a:r>
              <a:rPr lang="ru-RU" altLang="ru-RU" sz="100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 Михаил</a:t>
            </a:r>
            <a:endParaRPr lang="ru-RU" altLang="ru-RU" dirty="0"/>
          </a:p>
        </p:txBody>
      </p:sp>
      <p:sp>
        <p:nvSpPr>
          <p:cNvPr id="9" name="AutoShape 3"/>
          <p:cNvSpPr>
            <a:spLocks/>
          </p:cNvSpPr>
          <p:nvPr/>
        </p:nvSpPr>
        <p:spPr bwMode="auto">
          <a:xfrm>
            <a:off x="677863" y="6580188"/>
            <a:ext cx="1295400" cy="230187"/>
          </a:xfrm>
          <a:custGeom>
            <a:avLst/>
            <a:gdLst>
              <a:gd name="T0" fmla="*/ 647700 w 21600"/>
              <a:gd name="T1" fmla="*/ 115094 h 21600"/>
              <a:gd name="T2" fmla="*/ 647700 w 21600"/>
              <a:gd name="T3" fmla="*/ 115094 h 21600"/>
              <a:gd name="T4" fmla="*/ 647700 w 21600"/>
              <a:gd name="T5" fmla="*/ 115094 h 21600"/>
              <a:gd name="T6" fmla="*/ 647700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1</a:t>
            </a:r>
            <a:r>
              <a:rPr lang="en-US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3</a:t>
            </a:r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/11/17</a:t>
            </a:r>
            <a:endParaRPr lang="ru-RU" alt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AutoShape 2"/>
          <p:cNvSpPr>
            <a:spLocks/>
          </p:cNvSpPr>
          <p:nvPr/>
        </p:nvSpPr>
        <p:spPr bwMode="auto">
          <a:xfrm>
            <a:off x="7702550" y="6580188"/>
            <a:ext cx="927100" cy="139700"/>
          </a:xfrm>
          <a:custGeom>
            <a:avLst/>
            <a:gdLst>
              <a:gd name="T0" fmla="*/ 463550 w 21600"/>
              <a:gd name="T1" fmla="*/ 69850 h 21600"/>
              <a:gd name="T2" fmla="*/ 463550 w 21600"/>
              <a:gd name="T3" fmla="*/ 69850 h 21600"/>
              <a:gd name="T4" fmla="*/ 463550 w 21600"/>
              <a:gd name="T5" fmla="*/ 69850 h 21600"/>
              <a:gd name="T6" fmla="*/ 463550 w 21600"/>
              <a:gd name="T7" fmla="*/ 6985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18</a:t>
            </a:r>
            <a:endParaRPr lang="ru-RU" altLang="ru-RU"/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title"/>
          </p:nvPr>
        </p:nvSpPr>
        <p:spPr>
          <a:xfrm>
            <a:off x="682625" y="1482725"/>
            <a:ext cx="7777163" cy="1068388"/>
          </a:xfrm>
        </p:spPr>
        <p:txBody>
          <a:bodyPr lIns="0" tIns="0" rIns="0" bIns="0"/>
          <a:lstStyle/>
          <a:p>
            <a:pPr algn="ctr" defTabSz="914400" eaLnBrk="1"/>
            <a:r>
              <a:rPr lang="ru-RU" altLang="ru-RU" sz="2900" b="1" u="sng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Внутренние источники финансирования:</a:t>
            </a:r>
            <a:endParaRPr lang="ru-RU" altLang="ru-RU" smtClean="0"/>
          </a:p>
        </p:txBody>
      </p:sp>
      <p:sp>
        <p:nvSpPr>
          <p:cNvPr id="2253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68300" y="2220913"/>
            <a:ext cx="8407400" cy="4489450"/>
          </a:xfrm>
        </p:spPr>
        <p:txBody>
          <a:bodyPr lIns="0" tIns="0" rIns="0" bIns="0"/>
          <a:lstStyle/>
          <a:p>
            <a:pPr marL="457200" indent="-457200" algn="just" defTabSz="914400" eaLnBrk="1">
              <a:spcBef>
                <a:spcPts val="800"/>
              </a:spcBef>
              <a:buClr>
                <a:srgbClr val="C80F0F"/>
              </a:buClr>
              <a:buFont typeface="Wingdings" panose="05000000000000000000" pitchFamily="2" charset="2"/>
              <a:buChar char="Ø"/>
            </a:pPr>
            <a:r>
              <a:rPr lang="ru-RU" altLang="ru-RU" sz="27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Национальный Фонд Регионального Развития (НФРР)</a:t>
            </a:r>
          </a:p>
          <a:p>
            <a:pPr marL="457200" indent="-457200" algn="just" defTabSz="914400" eaLnBrk="1">
              <a:spcBef>
                <a:spcPts val="800"/>
              </a:spcBef>
              <a:buClr>
                <a:srgbClr val="C80F0F"/>
              </a:buClr>
              <a:buFont typeface="Wingdings" panose="05000000000000000000" pitchFamily="2" charset="2"/>
              <a:buChar char="Ø"/>
            </a:pPr>
            <a:r>
              <a:rPr lang="ru-RU" altLang="ru-RU" sz="27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Фонд Социальных Инвестиций Молдовы (ФИСМ)</a:t>
            </a:r>
          </a:p>
          <a:p>
            <a:pPr marL="457200" indent="-457200" algn="just" defTabSz="914400" eaLnBrk="1">
              <a:spcBef>
                <a:spcPts val="800"/>
              </a:spcBef>
              <a:buClr>
                <a:srgbClr val="C80F0F"/>
              </a:buClr>
              <a:buFont typeface="Wingdings" panose="05000000000000000000" pitchFamily="2" charset="2"/>
              <a:buChar char="Ø"/>
            </a:pPr>
            <a:r>
              <a:rPr lang="ru-RU" altLang="ru-RU" sz="27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Национальный Экологический Фонд (ФЕН);</a:t>
            </a:r>
          </a:p>
          <a:p>
            <a:pPr marL="457200" indent="-457200" algn="just" defTabSz="914400" eaLnBrk="1">
              <a:spcBef>
                <a:spcPts val="800"/>
              </a:spcBef>
              <a:buClr>
                <a:srgbClr val="C80F0F"/>
              </a:buClr>
              <a:buFont typeface="Wingdings" panose="05000000000000000000" pitchFamily="2" charset="2"/>
              <a:buChar char="Ø"/>
            </a:pPr>
            <a:r>
              <a:rPr lang="ru-RU" altLang="ru-RU" sz="2700" b="1" dirty="0" err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Mинистерство</a:t>
            </a:r>
            <a:r>
              <a:rPr lang="ru-RU" altLang="ru-RU" sz="27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Финансов РМ (Отдел капитальных инвестиций), </a:t>
            </a:r>
            <a:r>
              <a:rPr lang="ru-RU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etc</a:t>
            </a:r>
            <a:r>
              <a:rPr lang="ru-RU" altLang="ru-RU" sz="24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.</a:t>
            </a:r>
            <a:endParaRPr lang="ru-RU" altLang="ru-RU" dirty="0" smtClean="0"/>
          </a:p>
        </p:txBody>
      </p:sp>
      <p:pic>
        <p:nvPicPr>
          <p:cNvPr id="22535" name="Picture 6" descr="D:\docs\desktop\ELdZ_Mol_cmyk_ru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062163" cy="150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" name="AutoShape 1"/>
          <p:cNvSpPr>
            <a:spLocks/>
          </p:cNvSpPr>
          <p:nvPr/>
        </p:nvSpPr>
        <p:spPr bwMode="auto">
          <a:xfrm>
            <a:off x="2862263" y="6580188"/>
            <a:ext cx="3417887" cy="230187"/>
          </a:xfrm>
          <a:custGeom>
            <a:avLst/>
            <a:gdLst>
              <a:gd name="T0" fmla="*/ 1708944 w 21600"/>
              <a:gd name="T1" fmla="*/ 115094 h 21600"/>
              <a:gd name="T2" fmla="*/ 1708944 w 21600"/>
              <a:gd name="T3" fmla="*/ 115094 h 21600"/>
              <a:gd name="T4" fmla="*/ 1708944 w 21600"/>
              <a:gd name="T5" fmla="*/ 115094 h 21600"/>
              <a:gd name="T6" fmla="*/ 1708944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r>
              <a:rPr lang="ru-RU" altLang="ru-RU" sz="1000" dirty="0" err="1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Мазурян</a:t>
            </a:r>
            <a:r>
              <a:rPr lang="ru-RU" altLang="ru-RU" sz="100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 Михаил</a:t>
            </a:r>
            <a:endParaRPr lang="ru-RU" altLang="ru-RU" dirty="0"/>
          </a:p>
        </p:txBody>
      </p:sp>
      <p:sp>
        <p:nvSpPr>
          <p:cNvPr id="9" name="AutoShape 3"/>
          <p:cNvSpPr>
            <a:spLocks/>
          </p:cNvSpPr>
          <p:nvPr/>
        </p:nvSpPr>
        <p:spPr bwMode="auto">
          <a:xfrm>
            <a:off x="677863" y="6580188"/>
            <a:ext cx="1295400" cy="230187"/>
          </a:xfrm>
          <a:custGeom>
            <a:avLst/>
            <a:gdLst>
              <a:gd name="T0" fmla="*/ 647700 w 21600"/>
              <a:gd name="T1" fmla="*/ 115094 h 21600"/>
              <a:gd name="T2" fmla="*/ 647700 w 21600"/>
              <a:gd name="T3" fmla="*/ 115094 h 21600"/>
              <a:gd name="T4" fmla="*/ 647700 w 21600"/>
              <a:gd name="T5" fmla="*/ 115094 h 21600"/>
              <a:gd name="T6" fmla="*/ 647700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1</a:t>
            </a:r>
            <a:r>
              <a:rPr lang="en-US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3</a:t>
            </a:r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/11/17</a:t>
            </a:r>
            <a:endParaRPr lang="ru-RU" alt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AutoShape 2"/>
          <p:cNvSpPr>
            <a:spLocks/>
          </p:cNvSpPr>
          <p:nvPr/>
        </p:nvSpPr>
        <p:spPr bwMode="auto">
          <a:xfrm>
            <a:off x="7702550" y="6580188"/>
            <a:ext cx="927100" cy="139700"/>
          </a:xfrm>
          <a:custGeom>
            <a:avLst/>
            <a:gdLst>
              <a:gd name="T0" fmla="*/ 463550 w 21600"/>
              <a:gd name="T1" fmla="*/ 69850 h 21600"/>
              <a:gd name="T2" fmla="*/ 463550 w 21600"/>
              <a:gd name="T3" fmla="*/ 69850 h 21600"/>
              <a:gd name="T4" fmla="*/ 463550 w 21600"/>
              <a:gd name="T5" fmla="*/ 69850 h 21600"/>
              <a:gd name="T6" fmla="*/ 463550 w 21600"/>
              <a:gd name="T7" fmla="*/ 6985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19</a:t>
            </a:r>
            <a:endParaRPr lang="ru-RU" altLang="ru-RU"/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title"/>
          </p:nvPr>
        </p:nvSpPr>
        <p:spPr>
          <a:xfrm>
            <a:off x="682625" y="1519238"/>
            <a:ext cx="8077200" cy="892175"/>
          </a:xfrm>
        </p:spPr>
        <p:txBody>
          <a:bodyPr lIns="0" tIns="0" rIns="0" bIns="0"/>
          <a:lstStyle/>
          <a:p>
            <a:pPr algn="ctr" defTabSz="795338" eaLnBrk="1"/>
            <a:r>
              <a:rPr lang="ru-RU" altLang="ru-RU" sz="2000" b="1" u="sng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Привлечение кредитов и грантов со стороны международных финансовых учреждений (IFIs): </a:t>
            </a:r>
            <a:br>
              <a:rPr lang="ru-RU" altLang="ru-RU" sz="2000" b="1" u="sng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endParaRPr lang="ru-RU" altLang="ru-RU" smtClean="0"/>
          </a:p>
        </p:txBody>
      </p:sp>
      <p:sp>
        <p:nvSpPr>
          <p:cNvPr id="23558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21665" y="2441575"/>
            <a:ext cx="8324850" cy="4278313"/>
          </a:xfrm>
        </p:spPr>
        <p:txBody>
          <a:bodyPr lIns="0" tIns="0" rIns="0" bIns="0"/>
          <a:lstStyle/>
          <a:p>
            <a:pPr marL="342900" indent="-342900" algn="just" defTabSz="914400" eaLnBrk="1">
              <a:spcBef>
                <a:spcPts val="600"/>
              </a:spcBef>
              <a:buClr>
                <a:srgbClr val="C80F0F"/>
              </a:buClr>
              <a:buFont typeface="Wingdings" panose="05000000000000000000" pitchFamily="2" charset="2"/>
              <a:buChar char="Ø"/>
            </a:pPr>
            <a:r>
              <a:rPr lang="ru-RU" altLang="ru-RU" sz="22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Всемирный Банк</a:t>
            </a:r>
            <a:r>
              <a:rPr lang="ru-RU" altLang="ru-RU" sz="18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ru-RU" altLang="ru-RU" sz="24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– </a:t>
            </a:r>
            <a:r>
              <a:rPr lang="ru-RU" altLang="ru-RU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WB;</a:t>
            </a:r>
          </a:p>
          <a:p>
            <a:pPr marL="342900" indent="-342900" algn="just" defTabSz="914400" eaLnBrk="1">
              <a:spcBef>
                <a:spcPts val="600"/>
              </a:spcBef>
              <a:buClr>
                <a:srgbClr val="C80F0F"/>
              </a:buClr>
              <a:buFont typeface="Wingdings" panose="05000000000000000000" pitchFamily="2" charset="2"/>
              <a:buChar char="Ø"/>
            </a:pPr>
            <a:r>
              <a:rPr lang="ru-RU" altLang="ru-RU" sz="2400" b="1" dirty="0" smtClean="0">
                <a:solidFill>
                  <a:srgbClr val="010713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Европейский Банк Реконструкции и Развития</a:t>
            </a:r>
            <a:r>
              <a:rPr lang="ru-RU" altLang="ru-RU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ru-RU" altLang="ru-RU" sz="24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–</a:t>
            </a:r>
            <a:r>
              <a:rPr lang="ru-RU" altLang="ru-RU" sz="2400" b="1" dirty="0" smtClean="0">
                <a:solidFill>
                  <a:srgbClr val="6E6452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ru-RU" altLang="ru-RU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EBRD;</a:t>
            </a:r>
          </a:p>
          <a:p>
            <a:pPr marL="342900" indent="-342900" algn="just" defTabSz="914400" eaLnBrk="1">
              <a:spcBef>
                <a:spcPts val="600"/>
              </a:spcBef>
              <a:buClr>
                <a:srgbClr val="C80F0F"/>
              </a:buClr>
              <a:buFont typeface="Wingdings" panose="05000000000000000000" pitchFamily="2" charset="2"/>
              <a:buChar char="Ø"/>
            </a:pPr>
            <a:r>
              <a:rPr lang="ru-RU" altLang="ru-RU" sz="24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Европейский Инвестиционный Банк – </a:t>
            </a:r>
            <a:r>
              <a:rPr lang="ru-RU" altLang="ru-RU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BEI; </a:t>
            </a:r>
          </a:p>
          <a:p>
            <a:pPr marL="342900" indent="-342900" algn="just" defTabSz="914400" eaLnBrk="1">
              <a:spcBef>
                <a:spcPts val="600"/>
              </a:spcBef>
              <a:buClr>
                <a:srgbClr val="C80F0F"/>
              </a:buClr>
              <a:buFont typeface="Wingdings" panose="05000000000000000000" pitchFamily="2" charset="2"/>
              <a:buChar char="Ø"/>
            </a:pPr>
            <a:r>
              <a:rPr lang="ru-RU" altLang="ru-RU" sz="24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Немецкий Банк Инвестиций – </a:t>
            </a:r>
            <a:r>
              <a:rPr lang="ru-RU" altLang="ru-RU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KfW</a:t>
            </a:r>
            <a:r>
              <a:rPr lang="ru-RU" altLang="ru-RU" sz="2400" b="1" dirty="0" smtClean="0">
                <a:solidFill>
                  <a:srgbClr val="6E6452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;</a:t>
            </a:r>
          </a:p>
          <a:p>
            <a:pPr marL="342900" indent="-342900" algn="just" defTabSz="914400" eaLnBrk="1">
              <a:spcBef>
                <a:spcPts val="600"/>
              </a:spcBef>
              <a:buClr>
                <a:srgbClr val="C80F0F"/>
              </a:buClr>
              <a:buFont typeface="Wingdings" panose="05000000000000000000" pitchFamily="2" charset="2"/>
              <a:buChar char="Ø"/>
            </a:pPr>
            <a:r>
              <a:rPr lang="ru-RU" altLang="ru-RU" sz="24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Австрийский </a:t>
            </a:r>
            <a:r>
              <a:rPr lang="ru-RU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Контрол</a:t>
            </a:r>
            <a:r>
              <a:rPr lang="ru-RU" altLang="ru-RU" sz="24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Банк (</a:t>
            </a:r>
            <a:r>
              <a:rPr lang="ru-RU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Oesterreichische</a:t>
            </a:r>
            <a:r>
              <a:rPr lang="ru-RU" altLang="ru-RU" sz="24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ru-RU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Kontrollbank</a:t>
            </a:r>
            <a:r>
              <a:rPr lang="ru-RU" altLang="ru-RU" sz="24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AG) - </a:t>
            </a:r>
            <a:r>
              <a:rPr lang="ru-RU" altLang="ru-RU" sz="2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OeKB</a:t>
            </a:r>
            <a:r>
              <a:rPr lang="ru-RU" altLang="ru-RU" sz="2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ru-RU" altLang="ru-RU" sz="24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льготные кредиты </a:t>
            </a:r>
            <a:r>
              <a:rPr lang="ru-RU" altLang="ru-RU" sz="2000" b="1" i="1" dirty="0" err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OeKB</a:t>
            </a:r>
            <a:r>
              <a:rPr lang="ru-RU" altLang="ru-RU" sz="2000" b="1" i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(</a:t>
            </a:r>
            <a:r>
              <a:rPr lang="ru-RU" altLang="ru-RU" sz="2000" b="1" i="1" dirty="0" err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soft</a:t>
            </a:r>
            <a:r>
              <a:rPr lang="ru-RU" altLang="ru-RU" sz="2000" b="1" i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ru-RU" altLang="ru-RU" sz="2000" b="1" i="1" dirty="0" err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loans</a:t>
            </a:r>
            <a:r>
              <a:rPr lang="ru-RU" altLang="ru-RU" sz="2000" b="1" i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) доступны для ВК</a:t>
            </a:r>
            <a:r>
              <a:rPr lang="ru-RU" altLang="ru-RU" sz="24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сектора Молдовы.</a:t>
            </a:r>
            <a:endParaRPr lang="ru-RU" altLang="ru-RU" dirty="0" smtClean="0"/>
          </a:p>
        </p:txBody>
      </p:sp>
      <p:pic>
        <p:nvPicPr>
          <p:cNvPr id="23559" name="Picture 6" descr="D:\docs\desktop\ELdZ_Mol_cmyk_ru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062163" cy="150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" name="AutoShape 1"/>
          <p:cNvSpPr>
            <a:spLocks/>
          </p:cNvSpPr>
          <p:nvPr/>
        </p:nvSpPr>
        <p:spPr bwMode="auto">
          <a:xfrm>
            <a:off x="2862263" y="6580188"/>
            <a:ext cx="3417887" cy="230187"/>
          </a:xfrm>
          <a:custGeom>
            <a:avLst/>
            <a:gdLst>
              <a:gd name="T0" fmla="*/ 1708944 w 21600"/>
              <a:gd name="T1" fmla="*/ 115094 h 21600"/>
              <a:gd name="T2" fmla="*/ 1708944 w 21600"/>
              <a:gd name="T3" fmla="*/ 115094 h 21600"/>
              <a:gd name="T4" fmla="*/ 1708944 w 21600"/>
              <a:gd name="T5" fmla="*/ 115094 h 21600"/>
              <a:gd name="T6" fmla="*/ 1708944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r>
              <a:rPr lang="ru-RU" altLang="ru-RU" sz="1000" dirty="0" err="1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Мазурян</a:t>
            </a:r>
            <a:r>
              <a:rPr lang="ru-RU" altLang="ru-RU" sz="100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 Михаил</a:t>
            </a:r>
            <a:endParaRPr lang="ru-RU" altLang="ru-RU" dirty="0"/>
          </a:p>
        </p:txBody>
      </p:sp>
      <p:sp>
        <p:nvSpPr>
          <p:cNvPr id="9" name="AutoShape 3"/>
          <p:cNvSpPr>
            <a:spLocks/>
          </p:cNvSpPr>
          <p:nvPr/>
        </p:nvSpPr>
        <p:spPr bwMode="auto">
          <a:xfrm>
            <a:off x="677863" y="6580188"/>
            <a:ext cx="1295400" cy="230187"/>
          </a:xfrm>
          <a:custGeom>
            <a:avLst/>
            <a:gdLst>
              <a:gd name="T0" fmla="*/ 647700 w 21600"/>
              <a:gd name="T1" fmla="*/ 115094 h 21600"/>
              <a:gd name="T2" fmla="*/ 647700 w 21600"/>
              <a:gd name="T3" fmla="*/ 115094 h 21600"/>
              <a:gd name="T4" fmla="*/ 647700 w 21600"/>
              <a:gd name="T5" fmla="*/ 115094 h 21600"/>
              <a:gd name="T6" fmla="*/ 647700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12/11/17</a:t>
            </a:r>
            <a:endParaRPr lang="ru-RU" alt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AutoShape 2"/>
          <p:cNvSpPr>
            <a:spLocks/>
          </p:cNvSpPr>
          <p:nvPr/>
        </p:nvSpPr>
        <p:spPr bwMode="auto">
          <a:xfrm>
            <a:off x="7702550" y="6580188"/>
            <a:ext cx="927100" cy="139700"/>
          </a:xfrm>
          <a:custGeom>
            <a:avLst/>
            <a:gdLst>
              <a:gd name="T0" fmla="*/ 463550 w 21600"/>
              <a:gd name="T1" fmla="*/ 69850 h 21600"/>
              <a:gd name="T2" fmla="*/ 463550 w 21600"/>
              <a:gd name="T3" fmla="*/ 69850 h 21600"/>
              <a:gd name="T4" fmla="*/ 463550 w 21600"/>
              <a:gd name="T5" fmla="*/ 69850 h 21600"/>
              <a:gd name="T6" fmla="*/ 463550 w 21600"/>
              <a:gd name="T7" fmla="*/ 6985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2</a:t>
            </a:r>
            <a:endParaRPr lang="ru-RU" altLang="ru-RU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title"/>
          </p:nvPr>
        </p:nvSpPr>
        <p:spPr>
          <a:xfrm>
            <a:off x="1619250" y="1728788"/>
            <a:ext cx="5905500" cy="2562225"/>
          </a:xfrm>
        </p:spPr>
        <p:txBody>
          <a:bodyPr lIns="0" tIns="0" rIns="0" bIns="0"/>
          <a:lstStyle/>
          <a:p>
            <a:pPr algn="ctr" defTabSz="730250" eaLnBrk="1"/>
            <a:r>
              <a:rPr lang="ru-RU" altLang="ru-RU" sz="2300" b="1" i="1" u="sng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Девиз: </a:t>
            </a:r>
            <a:r>
              <a:rPr lang="ru-RU" altLang="ru-RU" sz="2300" b="1" i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/>
            </a:r>
            <a:br>
              <a:rPr lang="ru-RU" altLang="ru-RU" sz="2300" b="1" i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r>
              <a:rPr lang="ru-RU" altLang="ru-RU" sz="3200" b="1" i="1" u="sng" dirty="0" smtClean="0">
                <a:solidFill>
                  <a:srgbClr val="2761EE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«БЕЗ ДЕНЕГ ДАЖЕ САМЫЕ ИЗЫСКАННЫЕ И ОБОСНОВАННЫЕ ИДЕИ ОСТАЮТСЯ ЛИШЬ НА БУМАГЕ» </a:t>
            </a:r>
            <a:br>
              <a:rPr lang="ru-RU" altLang="ru-RU" sz="3200" b="1" i="1" u="sng" dirty="0" smtClean="0">
                <a:solidFill>
                  <a:srgbClr val="2761EE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r>
              <a:rPr lang="ru-RU" altLang="ru-RU" sz="3200" b="1" i="1" u="sng" dirty="0" smtClean="0">
                <a:solidFill>
                  <a:srgbClr val="2761EE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/>
            </a:r>
            <a:br>
              <a:rPr lang="ru-RU" altLang="ru-RU" sz="3200" b="1" i="1" u="sng" dirty="0" smtClean="0">
                <a:solidFill>
                  <a:srgbClr val="2761EE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r>
              <a:rPr lang="ru-RU" altLang="ru-RU" sz="3200" b="1" i="1" u="sng" dirty="0" smtClean="0">
                <a:solidFill>
                  <a:srgbClr val="2761EE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/>
            </a:r>
            <a:br>
              <a:rPr lang="ru-RU" altLang="ru-RU" sz="3200" b="1" i="1" u="sng" dirty="0" smtClean="0">
                <a:solidFill>
                  <a:srgbClr val="2761EE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endParaRPr lang="ru-RU" altLang="ru-RU" sz="3200" dirty="0" smtClean="0"/>
          </a:p>
        </p:txBody>
      </p:sp>
      <p:sp>
        <p:nvSpPr>
          <p:cNvPr id="6150" name="AutoShape 5"/>
          <p:cNvSpPr>
            <a:spLocks/>
          </p:cNvSpPr>
          <p:nvPr/>
        </p:nvSpPr>
        <p:spPr bwMode="auto">
          <a:xfrm>
            <a:off x="7418388" y="312738"/>
            <a:ext cx="1066800" cy="201612"/>
          </a:xfrm>
          <a:custGeom>
            <a:avLst/>
            <a:gdLst>
              <a:gd name="T0" fmla="*/ 533400 w 21600"/>
              <a:gd name="T1" fmla="*/ 100806 h 21600"/>
              <a:gd name="T2" fmla="*/ 533400 w 21600"/>
              <a:gd name="T3" fmla="*/ 100806 h 21600"/>
              <a:gd name="T4" fmla="*/ 533400 w 21600"/>
              <a:gd name="T5" fmla="*/ 100806 h 21600"/>
              <a:gd name="T6" fmla="*/ 533400 w 21600"/>
              <a:gd name="T7" fmla="*/ 10080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800" b="0"/>
              <a:t>Implementat de</a:t>
            </a:r>
            <a:endParaRPr lang="ru-RU" altLang="ru-RU"/>
          </a:p>
        </p:txBody>
      </p:sp>
      <p:pic>
        <p:nvPicPr>
          <p:cNvPr id="6151" name="Picture 6" descr="D:\docs\desktop\ELdZ_Mol_cmyk_ru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38363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152" name="Picture 7" descr="озарение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100" y="3503613"/>
            <a:ext cx="1485900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9" name="AutoShape 1"/>
          <p:cNvSpPr>
            <a:spLocks/>
          </p:cNvSpPr>
          <p:nvPr/>
        </p:nvSpPr>
        <p:spPr bwMode="auto">
          <a:xfrm>
            <a:off x="2862263" y="6580188"/>
            <a:ext cx="3417887" cy="230187"/>
          </a:xfrm>
          <a:custGeom>
            <a:avLst/>
            <a:gdLst>
              <a:gd name="T0" fmla="*/ 1708944 w 21600"/>
              <a:gd name="T1" fmla="*/ 115094 h 21600"/>
              <a:gd name="T2" fmla="*/ 1708944 w 21600"/>
              <a:gd name="T3" fmla="*/ 115094 h 21600"/>
              <a:gd name="T4" fmla="*/ 1708944 w 21600"/>
              <a:gd name="T5" fmla="*/ 115094 h 21600"/>
              <a:gd name="T6" fmla="*/ 1708944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r>
              <a:rPr lang="ru-RU" altLang="ru-RU" sz="1000" dirty="0" err="1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Мазурян</a:t>
            </a:r>
            <a:r>
              <a:rPr lang="ru-RU" altLang="ru-RU" sz="100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 Михаил</a:t>
            </a:r>
            <a:endParaRPr lang="ru-RU" altLang="ru-RU" dirty="0"/>
          </a:p>
        </p:txBody>
      </p:sp>
      <p:sp>
        <p:nvSpPr>
          <p:cNvPr id="10" name="AutoShape 3"/>
          <p:cNvSpPr>
            <a:spLocks/>
          </p:cNvSpPr>
          <p:nvPr/>
        </p:nvSpPr>
        <p:spPr bwMode="auto">
          <a:xfrm>
            <a:off x="677863" y="6580188"/>
            <a:ext cx="1295400" cy="230187"/>
          </a:xfrm>
          <a:custGeom>
            <a:avLst/>
            <a:gdLst>
              <a:gd name="T0" fmla="*/ 647700 w 21600"/>
              <a:gd name="T1" fmla="*/ 115094 h 21600"/>
              <a:gd name="T2" fmla="*/ 647700 w 21600"/>
              <a:gd name="T3" fmla="*/ 115094 h 21600"/>
              <a:gd name="T4" fmla="*/ 647700 w 21600"/>
              <a:gd name="T5" fmla="*/ 115094 h 21600"/>
              <a:gd name="T6" fmla="*/ 647700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1</a:t>
            </a:r>
            <a:r>
              <a:rPr lang="en-US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3</a:t>
            </a:r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/11/17</a:t>
            </a:r>
            <a:endParaRPr lang="ru-RU" alt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AutoShape 2"/>
          <p:cNvSpPr>
            <a:spLocks/>
          </p:cNvSpPr>
          <p:nvPr/>
        </p:nvSpPr>
        <p:spPr bwMode="auto">
          <a:xfrm>
            <a:off x="7702550" y="6580188"/>
            <a:ext cx="927100" cy="139700"/>
          </a:xfrm>
          <a:custGeom>
            <a:avLst/>
            <a:gdLst>
              <a:gd name="T0" fmla="*/ 463550 w 21600"/>
              <a:gd name="T1" fmla="*/ 69850 h 21600"/>
              <a:gd name="T2" fmla="*/ 463550 w 21600"/>
              <a:gd name="T3" fmla="*/ 69850 h 21600"/>
              <a:gd name="T4" fmla="*/ 463550 w 21600"/>
              <a:gd name="T5" fmla="*/ 69850 h 21600"/>
              <a:gd name="T6" fmla="*/ 463550 w 21600"/>
              <a:gd name="T7" fmla="*/ 6985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20</a:t>
            </a:r>
            <a:endParaRPr lang="ru-RU" altLang="ru-RU"/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title"/>
          </p:nvPr>
        </p:nvSpPr>
        <p:spPr>
          <a:xfrm>
            <a:off x="682625" y="1376363"/>
            <a:ext cx="7777163" cy="615950"/>
          </a:xfrm>
        </p:spPr>
        <p:txBody>
          <a:bodyPr lIns="0" tIns="0" rIns="0" bIns="0"/>
          <a:lstStyle/>
          <a:p>
            <a:pPr algn="ctr" defTabSz="465138" eaLnBrk="1"/>
            <a:r>
              <a:rPr lang="ru-RU" altLang="ru-RU" sz="2100" b="1" u="sng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Заключение.  Предложения и рекомендации: </a:t>
            </a:r>
            <a:br>
              <a:rPr lang="ru-RU" altLang="ru-RU" sz="2100" b="1" u="sng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endParaRPr lang="ru-RU" altLang="ru-RU" smtClean="0"/>
          </a:p>
        </p:txBody>
      </p:sp>
      <p:sp>
        <p:nvSpPr>
          <p:cNvPr id="24582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4213" y="2252663"/>
            <a:ext cx="7775575" cy="3946525"/>
          </a:xfrm>
        </p:spPr>
        <p:txBody>
          <a:bodyPr lIns="0" tIns="0" rIns="0" bIns="0"/>
          <a:lstStyle/>
          <a:p>
            <a:pPr algn="just" defTabSz="914400" eaLnBrk="1">
              <a:spcBef>
                <a:spcPts val="800"/>
              </a:spcBef>
            </a:pPr>
            <a:r>
              <a:rPr lang="ru-RU" altLang="ru-RU" dirty="0" smtClean="0"/>
              <a:t/>
            </a:r>
            <a:br>
              <a:rPr lang="ru-RU" altLang="ru-RU" dirty="0" smtClean="0"/>
            </a:br>
            <a:endParaRPr lang="ru-RU" altLang="ru-RU" dirty="0" smtClean="0"/>
          </a:p>
        </p:txBody>
      </p:sp>
      <p:pic>
        <p:nvPicPr>
          <p:cNvPr id="24583" name="Picture 6" descr="D:\docs\desktop\ELdZ_Mol_cmyk_ru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062163" cy="150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4584" name="AutoShape 7"/>
          <p:cNvSpPr>
            <a:spLocks/>
          </p:cNvSpPr>
          <p:nvPr/>
        </p:nvSpPr>
        <p:spPr bwMode="auto">
          <a:xfrm>
            <a:off x="552450" y="1962150"/>
            <a:ext cx="8293100" cy="4525963"/>
          </a:xfrm>
          <a:custGeom>
            <a:avLst/>
            <a:gdLst>
              <a:gd name="T0" fmla="*/ 4146550 w 21600"/>
              <a:gd name="T1" fmla="*/ 2262982 h 21600"/>
              <a:gd name="T2" fmla="*/ 4146550 w 21600"/>
              <a:gd name="T3" fmla="*/ 2262982 h 21600"/>
              <a:gd name="T4" fmla="*/ 4146550 w 21600"/>
              <a:gd name="T5" fmla="*/ 2262982 h 21600"/>
              <a:gd name="T6" fmla="*/ 4146550 w 21600"/>
              <a:gd name="T7" fmla="*/ 226298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marL="76200" indent="-762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>
              <a:buSzPct val="100000"/>
              <a:buFontTx/>
              <a:buAutoNum type="alphaUcPeriod"/>
            </a:pPr>
            <a:r>
              <a:rPr lang="ru-RU" altLang="ru-RU" sz="1600" dirty="0"/>
              <a:t> </a:t>
            </a:r>
            <a:r>
              <a:rPr lang="ru-RU" altLang="ru-RU" sz="1600" i="1" dirty="0"/>
              <a:t>Для эффективного привлечения средств из внешних и внутренних источников, прежде всего,  очень важно хорошо подготовить «домашнее задание». Оно включает в себе ряд конкретных шагов (как правило, недорогих и могут быть выполнены собственными средствами), а именно:</a:t>
            </a:r>
          </a:p>
          <a:p>
            <a:pPr algn="ctr" eaLnBrk="1"/>
            <a:endParaRPr lang="ru-RU" altLang="ru-RU" sz="1600" i="1" dirty="0">
              <a:solidFill>
                <a:srgbClr val="999999"/>
              </a:solidFill>
            </a:endParaRPr>
          </a:p>
          <a:p>
            <a:pPr eaLnBrk="1">
              <a:buClr>
                <a:srgbClr val="000000"/>
              </a:buClr>
              <a:buSzPct val="100000"/>
              <a:buFont typeface="Wingdings" panose="05000000000000000000" pitchFamily="2" charset="2"/>
              <a:buChar char="➢"/>
            </a:pPr>
            <a:r>
              <a:rPr lang="ru-RU" altLang="ru-RU" sz="1600" dirty="0"/>
              <a:t>Разработка разных типов предварительных исследований, в том числе,  все необходимые диагностические, </a:t>
            </a:r>
            <a:r>
              <a:rPr lang="ru-RU" altLang="ru-RU" sz="1600" dirty="0" err="1"/>
              <a:t>предпроектные</a:t>
            </a:r>
            <a:r>
              <a:rPr lang="ru-RU" altLang="ru-RU" sz="1600" dirty="0"/>
              <a:t> исследования, а также экономические, социальные и экологические  обоснования, которые позволят чётко  сформулировать и убедительнее обосновать главные цели и пути их решения в предлагаемом вами новом проекте</a:t>
            </a:r>
            <a:r>
              <a:rPr lang="ru-RU" altLang="ru-RU" sz="1600" dirty="0" smtClean="0"/>
              <a:t>;</a:t>
            </a:r>
          </a:p>
          <a:p>
            <a:pPr marL="0" indent="0" eaLnBrk="1">
              <a:buClr>
                <a:srgbClr val="000000"/>
              </a:buClr>
              <a:buSzPct val="100000"/>
            </a:pPr>
            <a:endParaRPr lang="ru-RU" altLang="ru-RU" sz="1600" dirty="0" smtClean="0"/>
          </a:p>
          <a:p>
            <a:pPr eaLnBrk="1">
              <a:buClr>
                <a:srgbClr val="000000"/>
              </a:buClr>
              <a:buSzPct val="100000"/>
              <a:buFont typeface="Wingdings" panose="05000000000000000000" pitchFamily="2" charset="2"/>
              <a:buChar char="➢"/>
            </a:pPr>
            <a:r>
              <a:rPr lang="ru-RU" altLang="ru-RU" sz="1600" dirty="0"/>
              <a:t>Разработка разных типов предварительных исследований, в том числе  необходимые диагностические, </a:t>
            </a:r>
            <a:r>
              <a:rPr lang="ru-RU" altLang="ru-RU" sz="1600" dirty="0" err="1"/>
              <a:t>предпроектные</a:t>
            </a:r>
            <a:r>
              <a:rPr lang="ru-RU" altLang="ru-RU" sz="1600" dirty="0"/>
              <a:t> исследования, а также экономические, социальные и экологические  обоснования, которые позволят чётче  сформулировать и убедительнее обосновать главные цели и пути их решения в предлагаемом Вами новом проекте</a:t>
            </a:r>
          </a:p>
          <a:p>
            <a:pPr eaLnBrk="1">
              <a:buClr>
                <a:srgbClr val="000000"/>
              </a:buClr>
              <a:buSzPct val="100000"/>
              <a:buFont typeface="Wingdings" panose="05000000000000000000" pitchFamily="2" charset="2"/>
              <a:buChar char="➢"/>
            </a:pPr>
            <a:endParaRPr lang="ru-RU" altLang="ru-RU" sz="1600" dirty="0"/>
          </a:p>
        </p:txBody>
      </p:sp>
      <p:sp>
        <p:nvSpPr>
          <p:cNvPr id="10" name="AutoShape 1"/>
          <p:cNvSpPr>
            <a:spLocks/>
          </p:cNvSpPr>
          <p:nvPr/>
        </p:nvSpPr>
        <p:spPr bwMode="auto">
          <a:xfrm>
            <a:off x="2862263" y="6580188"/>
            <a:ext cx="3417887" cy="230187"/>
          </a:xfrm>
          <a:custGeom>
            <a:avLst/>
            <a:gdLst>
              <a:gd name="T0" fmla="*/ 1708944 w 21600"/>
              <a:gd name="T1" fmla="*/ 115094 h 21600"/>
              <a:gd name="T2" fmla="*/ 1708944 w 21600"/>
              <a:gd name="T3" fmla="*/ 115094 h 21600"/>
              <a:gd name="T4" fmla="*/ 1708944 w 21600"/>
              <a:gd name="T5" fmla="*/ 115094 h 21600"/>
              <a:gd name="T6" fmla="*/ 1708944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r>
              <a:rPr lang="ru-RU" altLang="ru-RU" sz="1000" dirty="0" err="1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Мазурян</a:t>
            </a:r>
            <a:r>
              <a:rPr lang="ru-RU" altLang="ru-RU" sz="100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 Михаил</a:t>
            </a:r>
            <a:endParaRPr lang="ru-RU" altLang="ru-RU" dirty="0"/>
          </a:p>
        </p:txBody>
      </p:sp>
      <p:sp>
        <p:nvSpPr>
          <p:cNvPr id="11" name="AutoShape 3"/>
          <p:cNvSpPr>
            <a:spLocks/>
          </p:cNvSpPr>
          <p:nvPr/>
        </p:nvSpPr>
        <p:spPr bwMode="auto">
          <a:xfrm>
            <a:off x="677863" y="6580188"/>
            <a:ext cx="1295400" cy="230187"/>
          </a:xfrm>
          <a:custGeom>
            <a:avLst/>
            <a:gdLst>
              <a:gd name="T0" fmla="*/ 647700 w 21600"/>
              <a:gd name="T1" fmla="*/ 115094 h 21600"/>
              <a:gd name="T2" fmla="*/ 647700 w 21600"/>
              <a:gd name="T3" fmla="*/ 115094 h 21600"/>
              <a:gd name="T4" fmla="*/ 647700 w 21600"/>
              <a:gd name="T5" fmla="*/ 115094 h 21600"/>
              <a:gd name="T6" fmla="*/ 647700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1</a:t>
            </a:r>
            <a:r>
              <a:rPr lang="en-US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3</a:t>
            </a:r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/11/17</a:t>
            </a:r>
            <a:endParaRPr lang="ru-RU" alt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AutoShape 2"/>
          <p:cNvSpPr>
            <a:spLocks/>
          </p:cNvSpPr>
          <p:nvPr/>
        </p:nvSpPr>
        <p:spPr bwMode="auto">
          <a:xfrm>
            <a:off x="7702550" y="6580188"/>
            <a:ext cx="927100" cy="139700"/>
          </a:xfrm>
          <a:custGeom>
            <a:avLst/>
            <a:gdLst>
              <a:gd name="T0" fmla="*/ 463550 w 21600"/>
              <a:gd name="T1" fmla="*/ 69850 h 21600"/>
              <a:gd name="T2" fmla="*/ 463550 w 21600"/>
              <a:gd name="T3" fmla="*/ 69850 h 21600"/>
              <a:gd name="T4" fmla="*/ 463550 w 21600"/>
              <a:gd name="T5" fmla="*/ 69850 h 21600"/>
              <a:gd name="T6" fmla="*/ 463550 w 21600"/>
              <a:gd name="T7" fmla="*/ 6985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20</a:t>
            </a:r>
            <a:endParaRPr lang="ru-RU" altLang="ru-RU"/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title"/>
          </p:nvPr>
        </p:nvSpPr>
        <p:spPr>
          <a:xfrm>
            <a:off x="682625" y="1482725"/>
            <a:ext cx="7777163" cy="615950"/>
          </a:xfrm>
        </p:spPr>
        <p:txBody>
          <a:bodyPr lIns="0" tIns="0" rIns="0" bIns="0"/>
          <a:lstStyle/>
          <a:p>
            <a:pPr algn="ctr" defTabSz="465138" eaLnBrk="1"/>
            <a:r>
              <a:rPr lang="ru-RU" altLang="ru-RU" sz="2100" b="1" u="sng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Заключение. Предложения и рекомендации: </a:t>
            </a:r>
            <a:br>
              <a:rPr lang="ru-RU" altLang="ru-RU" sz="2100" b="1" u="sng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endParaRPr lang="ru-RU" altLang="ru-RU" smtClean="0"/>
          </a:p>
        </p:txBody>
      </p:sp>
      <p:sp>
        <p:nvSpPr>
          <p:cNvPr id="2560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73100" y="2252663"/>
            <a:ext cx="7775575" cy="3946525"/>
          </a:xfrm>
        </p:spPr>
        <p:txBody>
          <a:bodyPr lIns="0" tIns="0" rIns="0" bIns="0"/>
          <a:lstStyle/>
          <a:p>
            <a:pPr algn="just" defTabSz="914400" eaLnBrk="1">
              <a:spcBef>
                <a:spcPts val="800"/>
              </a:spcBef>
            </a:pPr>
            <a:r>
              <a:rPr lang="ru-RU" altLang="ru-RU" smtClean="0"/>
              <a:t/>
            </a:r>
            <a:br>
              <a:rPr lang="ru-RU" altLang="ru-RU" smtClean="0"/>
            </a:br>
            <a:endParaRPr lang="ru-RU" altLang="ru-RU" smtClean="0"/>
          </a:p>
        </p:txBody>
      </p:sp>
      <p:pic>
        <p:nvPicPr>
          <p:cNvPr id="25607" name="Picture 6" descr="D:\docs\desktop\ELdZ_Mol_cmyk_ru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062163" cy="150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5608" name="AutoShape 7"/>
          <p:cNvSpPr>
            <a:spLocks/>
          </p:cNvSpPr>
          <p:nvPr/>
        </p:nvSpPr>
        <p:spPr bwMode="auto">
          <a:xfrm>
            <a:off x="425450" y="2216150"/>
            <a:ext cx="8293100" cy="4244975"/>
          </a:xfrm>
          <a:custGeom>
            <a:avLst/>
            <a:gdLst>
              <a:gd name="T0" fmla="*/ 4146550 w 21600"/>
              <a:gd name="T1" fmla="*/ 2122488 h 21600"/>
              <a:gd name="T2" fmla="*/ 4146550 w 21600"/>
              <a:gd name="T3" fmla="*/ 2122488 h 21600"/>
              <a:gd name="T4" fmla="*/ 4146550 w 21600"/>
              <a:gd name="T5" fmla="*/ 2122488 h 21600"/>
              <a:gd name="T6" fmla="*/ 4146550 w 21600"/>
              <a:gd name="T7" fmla="*/ 2122488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>
              <a:buClr>
                <a:srgbClr val="000000"/>
              </a:buClr>
              <a:buSzPct val="100000"/>
              <a:buFont typeface="Wingdings" panose="05000000000000000000" pitchFamily="2" charset="2"/>
              <a:buChar char="➢"/>
            </a:pPr>
            <a:r>
              <a:rPr lang="ru-RU" altLang="ru-RU" sz="2000"/>
              <a:t>В случае инфраструктурных ВК проектов, очень важно  заблаговременно разработать всю необходимую техническую документации будущего проекта, а также получить все необходимые экспертизы и разрешения на строительство от местных и соответствующих органов управления; </a:t>
            </a:r>
          </a:p>
          <a:p>
            <a:pPr eaLnBrk="1">
              <a:buClr>
                <a:srgbClr val="000000"/>
              </a:buClr>
              <a:buSzPct val="100000"/>
              <a:buFont typeface="Wingdings" panose="05000000000000000000" pitchFamily="2" charset="2"/>
              <a:buChar char="➢"/>
            </a:pPr>
            <a:r>
              <a:rPr lang="ru-RU" altLang="ru-RU" sz="2000">
                <a:latin typeface="Helvetica" panose="020B0604020202020204" pitchFamily="34" charset="0"/>
                <a:sym typeface="Helvetica" panose="020B0604020202020204" pitchFamily="34" charset="0"/>
              </a:rPr>
              <a:t>Подробное изучение стратегии (программы, планов, приоритетов финансирования, истории успехов или информации об уже внедренных проектах) сотрудничества выбранного донора с Молдовой, а также требования донора и процедуры проведения конкурса</a:t>
            </a:r>
            <a:r>
              <a:rPr lang="ru-RU" altLang="ru-RU" sz="2000"/>
              <a:t>;</a:t>
            </a:r>
            <a:endParaRPr lang="ru-RU" altLang="ru-RU" sz="2000">
              <a:solidFill>
                <a:srgbClr val="999999"/>
              </a:solidFill>
            </a:endParaRPr>
          </a:p>
          <a:p>
            <a:pPr eaLnBrk="1">
              <a:buClr>
                <a:srgbClr val="000000"/>
              </a:buClr>
              <a:buSzPct val="100000"/>
              <a:buFont typeface="Wingdings" panose="05000000000000000000" pitchFamily="2" charset="2"/>
              <a:buChar char="➢"/>
            </a:pPr>
            <a:r>
              <a:rPr lang="ru-RU" altLang="ru-RU" sz="2000"/>
              <a:t>Разработка всех необходимых документов секториального планирования (в том числе Мастер Плана ВК сектора на уровне местности, района или региона, в зависимости от масштаба проекта); </a:t>
            </a:r>
            <a:endParaRPr lang="ru-RU" altLang="ru-RU"/>
          </a:p>
        </p:txBody>
      </p:sp>
      <p:sp>
        <p:nvSpPr>
          <p:cNvPr id="9" name="AutoShape 1"/>
          <p:cNvSpPr>
            <a:spLocks/>
          </p:cNvSpPr>
          <p:nvPr/>
        </p:nvSpPr>
        <p:spPr bwMode="auto">
          <a:xfrm>
            <a:off x="2862263" y="6580188"/>
            <a:ext cx="3417887" cy="230187"/>
          </a:xfrm>
          <a:custGeom>
            <a:avLst/>
            <a:gdLst>
              <a:gd name="T0" fmla="*/ 1708944 w 21600"/>
              <a:gd name="T1" fmla="*/ 115094 h 21600"/>
              <a:gd name="T2" fmla="*/ 1708944 w 21600"/>
              <a:gd name="T3" fmla="*/ 115094 h 21600"/>
              <a:gd name="T4" fmla="*/ 1708944 w 21600"/>
              <a:gd name="T5" fmla="*/ 115094 h 21600"/>
              <a:gd name="T6" fmla="*/ 1708944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r>
              <a:rPr lang="ru-RU" altLang="ru-RU" sz="1000" dirty="0" err="1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Мазурян</a:t>
            </a:r>
            <a:r>
              <a:rPr lang="ru-RU" altLang="ru-RU" sz="100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 Михаил</a:t>
            </a:r>
            <a:endParaRPr lang="ru-RU" altLang="ru-RU" dirty="0"/>
          </a:p>
        </p:txBody>
      </p:sp>
      <p:sp>
        <p:nvSpPr>
          <p:cNvPr id="10" name="AutoShape 3"/>
          <p:cNvSpPr>
            <a:spLocks/>
          </p:cNvSpPr>
          <p:nvPr/>
        </p:nvSpPr>
        <p:spPr bwMode="auto">
          <a:xfrm>
            <a:off x="677863" y="6580188"/>
            <a:ext cx="1295400" cy="230187"/>
          </a:xfrm>
          <a:custGeom>
            <a:avLst/>
            <a:gdLst>
              <a:gd name="T0" fmla="*/ 647700 w 21600"/>
              <a:gd name="T1" fmla="*/ 115094 h 21600"/>
              <a:gd name="T2" fmla="*/ 647700 w 21600"/>
              <a:gd name="T3" fmla="*/ 115094 h 21600"/>
              <a:gd name="T4" fmla="*/ 647700 w 21600"/>
              <a:gd name="T5" fmla="*/ 115094 h 21600"/>
              <a:gd name="T6" fmla="*/ 647700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12/11/17</a:t>
            </a:r>
            <a:endParaRPr lang="ru-RU" alt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AutoShape 2"/>
          <p:cNvSpPr>
            <a:spLocks/>
          </p:cNvSpPr>
          <p:nvPr/>
        </p:nvSpPr>
        <p:spPr bwMode="auto">
          <a:xfrm>
            <a:off x="7702550" y="6580188"/>
            <a:ext cx="927100" cy="139700"/>
          </a:xfrm>
          <a:custGeom>
            <a:avLst/>
            <a:gdLst>
              <a:gd name="T0" fmla="*/ 463550 w 21600"/>
              <a:gd name="T1" fmla="*/ 69850 h 21600"/>
              <a:gd name="T2" fmla="*/ 463550 w 21600"/>
              <a:gd name="T3" fmla="*/ 69850 h 21600"/>
              <a:gd name="T4" fmla="*/ 463550 w 21600"/>
              <a:gd name="T5" fmla="*/ 69850 h 21600"/>
              <a:gd name="T6" fmla="*/ 463550 w 21600"/>
              <a:gd name="T7" fmla="*/ 6985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21</a:t>
            </a:r>
            <a:endParaRPr lang="ru-RU" altLang="ru-RU"/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title"/>
          </p:nvPr>
        </p:nvSpPr>
        <p:spPr>
          <a:xfrm>
            <a:off x="682625" y="1482725"/>
            <a:ext cx="7777163" cy="615950"/>
          </a:xfrm>
        </p:spPr>
        <p:txBody>
          <a:bodyPr lIns="0" tIns="0" rIns="0" bIns="0"/>
          <a:lstStyle/>
          <a:p>
            <a:pPr algn="ctr" defTabSz="500063" eaLnBrk="1"/>
            <a:r>
              <a:rPr lang="ru-RU" altLang="ru-RU" sz="2100" b="1" u="sng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Заключение. Предложения и рекомендации: </a:t>
            </a:r>
            <a:br>
              <a:rPr lang="ru-RU" altLang="ru-RU" sz="2100" b="1" u="sng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endParaRPr lang="ru-RU" altLang="ru-RU" smtClean="0"/>
          </a:p>
        </p:txBody>
      </p:sp>
      <p:sp>
        <p:nvSpPr>
          <p:cNvPr id="2663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2625" y="2366963"/>
            <a:ext cx="7777163" cy="3944937"/>
          </a:xfrm>
        </p:spPr>
        <p:txBody>
          <a:bodyPr lIns="0" tIns="0" rIns="0" bIns="0"/>
          <a:lstStyle/>
          <a:p>
            <a:pPr algn="just" defTabSz="914400" eaLnBrk="1">
              <a:spcBef>
                <a:spcPts val="800"/>
              </a:spcBef>
            </a:pPr>
            <a:r>
              <a:rPr lang="ru-RU" altLang="ru-RU" smtClean="0"/>
              <a:t/>
            </a:r>
            <a:br>
              <a:rPr lang="ru-RU" altLang="ru-RU" smtClean="0"/>
            </a:br>
            <a:endParaRPr lang="ru-RU" altLang="ru-RU" smtClean="0"/>
          </a:p>
        </p:txBody>
      </p:sp>
      <p:pic>
        <p:nvPicPr>
          <p:cNvPr id="26631" name="Picture 6" descr="D:\docs\desktop\ELdZ_Mol_cmyk_ru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062163" cy="150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6632" name="AutoShape 7"/>
          <p:cNvSpPr>
            <a:spLocks/>
          </p:cNvSpPr>
          <p:nvPr/>
        </p:nvSpPr>
        <p:spPr bwMode="auto">
          <a:xfrm>
            <a:off x="260350" y="2343150"/>
            <a:ext cx="8293100" cy="3392488"/>
          </a:xfrm>
          <a:custGeom>
            <a:avLst/>
            <a:gdLst>
              <a:gd name="T0" fmla="*/ 4146550 w 21600"/>
              <a:gd name="T1" fmla="*/ 1696244 h 21600"/>
              <a:gd name="T2" fmla="*/ 4146550 w 21600"/>
              <a:gd name="T3" fmla="*/ 1696244 h 21600"/>
              <a:gd name="T4" fmla="*/ 4146550 w 21600"/>
              <a:gd name="T5" fmla="*/ 1696244 h 21600"/>
              <a:gd name="T6" fmla="*/ 4146550 w 21600"/>
              <a:gd name="T7" fmla="*/ 169624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>
              <a:buClr>
                <a:srgbClr val="000000"/>
              </a:buClr>
              <a:buSzPct val="100000"/>
              <a:buFont typeface="Wingdings" panose="05000000000000000000" pitchFamily="2" charset="2"/>
              <a:buChar char="➢"/>
            </a:pPr>
            <a:endParaRPr lang="ru-RU" altLang="ru-RU" sz="1500"/>
          </a:p>
          <a:p>
            <a:pPr eaLnBrk="1">
              <a:buClr>
                <a:srgbClr val="000000"/>
              </a:buClr>
              <a:buSzPct val="100000"/>
              <a:buFont typeface="Wingdings" panose="05000000000000000000" pitchFamily="2" charset="2"/>
              <a:buChar char="➢"/>
            </a:pPr>
            <a:r>
              <a:rPr lang="ru-RU" altLang="ru-RU" sz="1500"/>
              <a:t>Разработка хорошо обоснованного, устойчивого </a:t>
            </a:r>
            <a:r>
              <a:rPr lang="ru-RU" altLang="ru-RU" sz="1500" u="sng"/>
              <a:t>бизнес- плана развития оператора (или главного бенефициара проекта)</a:t>
            </a:r>
            <a:r>
              <a:rPr lang="ru-RU" altLang="ru-RU" sz="1500"/>
              <a:t>, который явно демонстрировал бы ваш управленческий профессионализм и способность эффективно использовать запрашиваемые инвестиции; </a:t>
            </a:r>
            <a:endParaRPr lang="ru-RU" altLang="ru-RU" sz="1500">
              <a:solidFill>
                <a:srgbClr val="999999"/>
              </a:solidFill>
            </a:endParaRPr>
          </a:p>
          <a:p>
            <a:pPr eaLnBrk="1">
              <a:buClr>
                <a:srgbClr val="000000"/>
              </a:buClr>
              <a:buSzPct val="100000"/>
              <a:buFont typeface="Wingdings" panose="05000000000000000000" pitchFamily="2" charset="2"/>
              <a:buChar char="➢"/>
            </a:pPr>
            <a:r>
              <a:rPr lang="ru-RU" altLang="ru-RU" sz="1500"/>
              <a:t>Подготовка первого варианта (драфта) проектного документа (краткое резюме проекта или концепцию) с ясным описанием: главных проблем и способов их эффективного решения, основных  целей проекта, главных групп бенефицаров, возможных рисков и путей их преодоления, а  также основных результатов, индикаторы мониторинга результатов и меры их измерения,  социальный, экономический и экологический эффект проекта; </a:t>
            </a:r>
          </a:p>
          <a:p>
            <a:pPr eaLnBrk="1">
              <a:buClr>
                <a:srgbClr val="000000"/>
              </a:buClr>
              <a:buSzPct val="100000"/>
              <a:buFont typeface="Wingdings" panose="05000000000000000000" pitchFamily="2" charset="2"/>
              <a:buChar char="➢"/>
            </a:pPr>
            <a:r>
              <a:rPr lang="ru-RU" altLang="ru-RU" sz="1500"/>
              <a:t>Калькуляция и обоснование бюджета, необходимого для устойчивого внедрения предлагаемого проекта.</a:t>
            </a:r>
            <a:r>
              <a:rPr lang="ru-RU" altLang="ru-RU" sz="1500">
                <a:latin typeface="Helvetica" panose="020B0604020202020204" pitchFamily="34" charset="0"/>
                <a:sym typeface="Helvetica" panose="020B0604020202020204" pitchFamily="34" charset="0"/>
              </a:rPr>
              <a:t> Б</a:t>
            </a:r>
            <a:r>
              <a:rPr lang="ru-RU" altLang="ru-RU" sz="1500"/>
              <a:t>юджет проекта должен быть корректно рассчитан и  хорошо аргументирован, с чётким разделением суммы, запрашиваемой от донора и суммы, которую внесёт в проект ваша организация.</a:t>
            </a:r>
            <a:r>
              <a:rPr lang="ru-RU" altLang="ru-RU" sz="1800"/>
              <a:t> </a:t>
            </a:r>
            <a:endParaRPr lang="ru-RU" altLang="ru-RU"/>
          </a:p>
        </p:txBody>
      </p:sp>
      <p:sp>
        <p:nvSpPr>
          <p:cNvPr id="9" name="AutoShape 1"/>
          <p:cNvSpPr>
            <a:spLocks/>
          </p:cNvSpPr>
          <p:nvPr/>
        </p:nvSpPr>
        <p:spPr bwMode="auto">
          <a:xfrm>
            <a:off x="2862263" y="6580188"/>
            <a:ext cx="3417887" cy="230187"/>
          </a:xfrm>
          <a:custGeom>
            <a:avLst/>
            <a:gdLst>
              <a:gd name="T0" fmla="*/ 1708944 w 21600"/>
              <a:gd name="T1" fmla="*/ 115094 h 21600"/>
              <a:gd name="T2" fmla="*/ 1708944 w 21600"/>
              <a:gd name="T3" fmla="*/ 115094 h 21600"/>
              <a:gd name="T4" fmla="*/ 1708944 w 21600"/>
              <a:gd name="T5" fmla="*/ 115094 h 21600"/>
              <a:gd name="T6" fmla="*/ 1708944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r>
              <a:rPr lang="ru-RU" altLang="ru-RU" sz="1000" dirty="0" err="1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Мазурян</a:t>
            </a:r>
            <a:r>
              <a:rPr lang="ru-RU" altLang="ru-RU" sz="100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 Михаил</a:t>
            </a:r>
            <a:endParaRPr lang="ru-RU" altLang="ru-RU" dirty="0"/>
          </a:p>
        </p:txBody>
      </p:sp>
      <p:sp>
        <p:nvSpPr>
          <p:cNvPr id="10" name="AutoShape 3"/>
          <p:cNvSpPr>
            <a:spLocks/>
          </p:cNvSpPr>
          <p:nvPr/>
        </p:nvSpPr>
        <p:spPr bwMode="auto">
          <a:xfrm>
            <a:off x="677863" y="6580188"/>
            <a:ext cx="1295400" cy="230187"/>
          </a:xfrm>
          <a:custGeom>
            <a:avLst/>
            <a:gdLst>
              <a:gd name="T0" fmla="*/ 647700 w 21600"/>
              <a:gd name="T1" fmla="*/ 115094 h 21600"/>
              <a:gd name="T2" fmla="*/ 647700 w 21600"/>
              <a:gd name="T3" fmla="*/ 115094 h 21600"/>
              <a:gd name="T4" fmla="*/ 647700 w 21600"/>
              <a:gd name="T5" fmla="*/ 115094 h 21600"/>
              <a:gd name="T6" fmla="*/ 647700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1</a:t>
            </a:r>
            <a:r>
              <a:rPr lang="en-US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3</a:t>
            </a:r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/11/17</a:t>
            </a:r>
            <a:endParaRPr lang="ru-RU" alt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AutoShape 2"/>
          <p:cNvSpPr>
            <a:spLocks/>
          </p:cNvSpPr>
          <p:nvPr/>
        </p:nvSpPr>
        <p:spPr bwMode="auto">
          <a:xfrm>
            <a:off x="7702550" y="6580188"/>
            <a:ext cx="927100" cy="139700"/>
          </a:xfrm>
          <a:custGeom>
            <a:avLst/>
            <a:gdLst>
              <a:gd name="T0" fmla="*/ 463550 w 21600"/>
              <a:gd name="T1" fmla="*/ 69850 h 21600"/>
              <a:gd name="T2" fmla="*/ 463550 w 21600"/>
              <a:gd name="T3" fmla="*/ 69850 h 21600"/>
              <a:gd name="T4" fmla="*/ 463550 w 21600"/>
              <a:gd name="T5" fmla="*/ 69850 h 21600"/>
              <a:gd name="T6" fmla="*/ 463550 w 21600"/>
              <a:gd name="T7" fmla="*/ 6985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22</a:t>
            </a:r>
            <a:endParaRPr lang="ru-RU" altLang="ru-RU"/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title"/>
          </p:nvPr>
        </p:nvSpPr>
        <p:spPr>
          <a:xfrm>
            <a:off x="682625" y="1398588"/>
            <a:ext cx="7777163" cy="615950"/>
          </a:xfrm>
        </p:spPr>
        <p:txBody>
          <a:bodyPr lIns="0" tIns="0" rIns="0" bIns="0"/>
          <a:lstStyle/>
          <a:p>
            <a:pPr algn="ctr" defTabSz="603250" eaLnBrk="1"/>
            <a:r>
              <a:rPr lang="ru-RU" altLang="ru-RU" sz="2700" b="1" u="sng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Список литературы и полезных сайтов. </a:t>
            </a:r>
            <a:endParaRPr lang="ru-RU" altLang="ru-RU" smtClean="0"/>
          </a:p>
        </p:txBody>
      </p:sp>
      <p:sp>
        <p:nvSpPr>
          <p:cNvPr id="2765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84200" y="2297113"/>
            <a:ext cx="7775575" cy="3946525"/>
          </a:xfrm>
        </p:spPr>
        <p:txBody>
          <a:bodyPr lIns="0" tIns="0" rIns="0" bIns="0"/>
          <a:lstStyle/>
          <a:p>
            <a:pPr marL="136525" algn="just" defTabSz="766763" eaLnBrk="1">
              <a:spcBef>
                <a:spcPts val="600"/>
              </a:spcBef>
              <a:buClr>
                <a:srgbClr val="C80F0F"/>
              </a:buClr>
              <a:buFont typeface="Wingdings" panose="05000000000000000000" pitchFamily="2" charset="2"/>
              <a:buChar char="➢"/>
            </a:pPr>
            <a:r>
              <a:rPr lang="ru-RU" altLang="ru-RU" sz="1100" b="1" i="1" u="sng" smtClean="0">
                <a:solidFill>
                  <a:srgbClr val="6E6452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https://ru.scribd.com/document/235257169/LEGEA-Nr-303-din-13-12-2013-Privind-Serviciul-Public-de-Alimentare-Cu-Apă-Şi-de-Canalizare</a:t>
            </a:r>
            <a:endParaRPr lang="ru-RU" altLang="ru-RU" sz="1100" b="1" i="1" smtClean="0">
              <a:solidFill>
                <a:srgbClr val="6E6452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136525" algn="just" defTabSz="766763" eaLnBrk="1">
              <a:spcBef>
                <a:spcPts val="600"/>
              </a:spcBef>
              <a:buClr>
                <a:srgbClr val="C80F0F"/>
              </a:buClr>
              <a:buFont typeface="Wingdings" panose="05000000000000000000" pitchFamily="2" charset="2"/>
              <a:buChar char="➢"/>
            </a:pPr>
            <a:r>
              <a:rPr lang="ru-RU" altLang="ru-RU" sz="1100" b="1" i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  <a:hlinkClick r:id="rId2"/>
              </a:rPr>
              <a:t>http://www.amac.md/Buletine/Buletin_01.pdf</a:t>
            </a:r>
            <a:endParaRPr lang="ru-RU" altLang="ru-RU" sz="1100" b="1" i="1" smtClean="0">
              <a:solidFill>
                <a:srgbClr val="6E6452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136525" algn="just" defTabSz="766763" eaLnBrk="1">
              <a:spcBef>
                <a:spcPts val="600"/>
              </a:spcBef>
              <a:buClr>
                <a:srgbClr val="C80F0F"/>
              </a:buClr>
              <a:buFont typeface="Wingdings" panose="05000000000000000000" pitchFamily="2" charset="2"/>
              <a:buChar char="➢"/>
            </a:pPr>
            <a:r>
              <a:rPr lang="ru-RU" altLang="ru-RU" sz="1100" b="1" i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  <a:hlinkClick r:id="rId3"/>
              </a:rPr>
              <a:t>http://lex.justice.md/viewdoc.php?action=view&amp;view=doc&amp;id=352073&amp;lang=1</a:t>
            </a:r>
            <a:endParaRPr lang="ru-RU" altLang="ru-RU" sz="1100" b="1" i="1" smtClean="0">
              <a:solidFill>
                <a:srgbClr val="6E6452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136525" algn="just" defTabSz="766763" eaLnBrk="1">
              <a:spcBef>
                <a:spcPts val="600"/>
              </a:spcBef>
              <a:buClr>
                <a:srgbClr val="C80F0F"/>
              </a:buClr>
              <a:buFont typeface="Wingdings" panose="05000000000000000000" pitchFamily="2" charset="2"/>
              <a:buChar char="➢"/>
            </a:pPr>
            <a:r>
              <a:rPr lang="ru-RU" altLang="ru-RU" sz="1100" b="1" i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  <a:hlinkClick r:id="rId4"/>
              </a:rPr>
              <a:t>http://www.amac.md/documents/STRATEGIA%20DE%20ALIMENTARE_/1.Strategia-29%20aprilie%202013.pdf</a:t>
            </a:r>
            <a:endParaRPr lang="ru-RU" altLang="ru-RU" sz="1100" b="1" i="1" smtClean="0">
              <a:solidFill>
                <a:srgbClr val="6E6452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136525" algn="just" defTabSz="766763" eaLnBrk="1">
              <a:spcBef>
                <a:spcPts val="600"/>
              </a:spcBef>
              <a:buClr>
                <a:srgbClr val="C80F0F"/>
              </a:buClr>
              <a:buFont typeface="Wingdings" panose="05000000000000000000" pitchFamily="2" charset="2"/>
              <a:buChar char="➢"/>
            </a:pPr>
            <a:r>
              <a:rPr lang="ru-RU" altLang="ru-RU" sz="1100" b="1" i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  <a:hlinkClick r:id="rId5"/>
              </a:rPr>
              <a:t>http://www.serviciilocale.md/public/files/Anexa-10-Planul-de-Aciuni-Strategia-A-AC-revizuit-pentru-Republica-Moldova1.pdf</a:t>
            </a:r>
            <a:endParaRPr lang="ru-RU" altLang="ru-RU" sz="1100" b="1" i="1" smtClean="0">
              <a:solidFill>
                <a:srgbClr val="6E6452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136525" algn="just" defTabSz="766763" eaLnBrk="1">
              <a:spcBef>
                <a:spcPts val="600"/>
              </a:spcBef>
              <a:buClr>
                <a:srgbClr val="C80F0F"/>
              </a:buClr>
              <a:buFont typeface="Wingdings" panose="05000000000000000000" pitchFamily="2" charset="2"/>
              <a:buChar char="➢"/>
            </a:pPr>
            <a:r>
              <a:rPr lang="ru-RU" altLang="ru-RU" sz="1100" b="1" i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  <a:hlinkClick r:id="rId6"/>
              </a:rPr>
              <a:t>http://lex.justice.md/index.php?action=view&amp;view=doc&amp;lang=1&amp;id=368696</a:t>
            </a:r>
            <a:endParaRPr lang="ru-RU" altLang="ru-RU" sz="1100" b="1" i="1" smtClean="0">
              <a:solidFill>
                <a:srgbClr val="6E6452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136525" algn="just" defTabSz="766763" eaLnBrk="1">
              <a:spcBef>
                <a:spcPts val="600"/>
              </a:spcBef>
              <a:buClr>
                <a:srgbClr val="C80F0F"/>
              </a:buClr>
              <a:buFont typeface="Wingdings" panose="05000000000000000000" pitchFamily="2" charset="2"/>
              <a:buChar char="➢"/>
            </a:pPr>
            <a:r>
              <a:rPr lang="ru-RU" altLang="ru-RU" sz="1100" b="1" i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  <a:hlinkClick r:id="rId7"/>
              </a:rPr>
              <a:t>http://www.adrgagauzia.md/public/files/ADR_UTAG/3._Strategia_Nationala_de_Dezvoltare_Regionala_2016-2020.pdf</a:t>
            </a:r>
            <a:endParaRPr lang="ru-RU" altLang="ru-RU" sz="1100" b="1" i="1" u="sng" smtClean="0">
              <a:solidFill>
                <a:srgbClr val="6E6452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136525" algn="just" defTabSz="766763" eaLnBrk="1">
              <a:spcBef>
                <a:spcPts val="600"/>
              </a:spcBef>
              <a:buClr>
                <a:srgbClr val="C80F0F"/>
              </a:buClr>
              <a:buFont typeface="Wingdings" panose="05000000000000000000" pitchFamily="2" charset="2"/>
              <a:buChar char="➢"/>
            </a:pPr>
            <a:r>
              <a:rPr lang="ru-RU" altLang="ru-RU" sz="1100" b="1" i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  <a:hlinkClick r:id="rId8"/>
              </a:rPr>
              <a:t>http://serviciilocale.md/pageview.php?l=ro&amp;idc=94&amp;id=150&amp;t=/Cadrul-legal-si-institutional/Dezvoltare-regionala/Fondul-National-pentru-Dezvoltare-Regionala/</a:t>
            </a:r>
            <a:endParaRPr lang="ru-RU" altLang="ru-RU" sz="1100" b="1" i="1" u="sng" smtClean="0">
              <a:solidFill>
                <a:srgbClr val="6E6452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136525" algn="just" defTabSz="766763" eaLnBrk="1">
              <a:spcBef>
                <a:spcPts val="600"/>
              </a:spcBef>
              <a:buClr>
                <a:srgbClr val="C80F0F"/>
              </a:buClr>
              <a:buFont typeface="Wingdings" panose="05000000000000000000" pitchFamily="2" charset="2"/>
              <a:buChar char="➢"/>
            </a:pPr>
            <a:r>
              <a:rPr lang="ru-RU" altLang="ru-RU" sz="1100" b="1" i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  <a:hlinkClick r:id="rId9"/>
              </a:rPr>
              <a:t>http://mediu.gov.md/index.php/serviciul-de-presa/noutati/79-categorii-in-romana/despre-minister/institutii-subordonate/72-fondul-ecologic-national</a:t>
            </a:r>
            <a:endParaRPr lang="ru-RU" altLang="ru-RU" sz="1100" b="1" i="1" u="sng" smtClean="0">
              <a:solidFill>
                <a:srgbClr val="6E6452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136525" algn="just" defTabSz="766763" eaLnBrk="1">
              <a:spcBef>
                <a:spcPts val="600"/>
              </a:spcBef>
              <a:buClr>
                <a:srgbClr val="C80F0F"/>
              </a:buClr>
              <a:buFont typeface="Wingdings" panose="05000000000000000000" pitchFamily="2" charset="2"/>
              <a:buChar char="➢"/>
            </a:pPr>
            <a:r>
              <a:rPr lang="ru-RU" altLang="ru-RU" sz="1100" b="1" i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  <a:hlinkClick r:id="rId10"/>
              </a:rPr>
              <a:t>https://eeas.europa.eu/delegations/moldova_ro</a:t>
            </a:r>
            <a:endParaRPr lang="ru-RU" altLang="ru-RU" sz="1100" b="1" i="1" smtClean="0">
              <a:solidFill>
                <a:srgbClr val="6E6452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136525" algn="just" defTabSz="766763" eaLnBrk="1">
              <a:spcBef>
                <a:spcPts val="600"/>
              </a:spcBef>
              <a:buClr>
                <a:srgbClr val="C80F0F"/>
              </a:buClr>
              <a:buFont typeface="Wingdings" panose="05000000000000000000" pitchFamily="2" charset="2"/>
              <a:buChar char="➢"/>
            </a:pPr>
            <a:r>
              <a:rPr lang="ru-RU" altLang="ru-RU" sz="1100" b="1" i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  <a:hlinkClick r:id="rId11"/>
              </a:rPr>
              <a:t>https://eeas.europa.eu/delegations/moldova/16397/general-information-about-grants_ro</a:t>
            </a:r>
            <a:endParaRPr lang="ru-RU" altLang="ru-RU" sz="1100" b="1" i="1" smtClean="0">
              <a:solidFill>
                <a:srgbClr val="6E6452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136525" algn="just" defTabSz="766763" eaLnBrk="1">
              <a:spcBef>
                <a:spcPts val="600"/>
              </a:spcBef>
              <a:buClr>
                <a:srgbClr val="C80F0F"/>
              </a:buClr>
              <a:buFont typeface="Wingdings" panose="05000000000000000000" pitchFamily="2" charset="2"/>
              <a:buChar char="➢"/>
            </a:pPr>
            <a:r>
              <a:rPr lang="ru-RU" altLang="ru-RU" sz="1100" b="1" i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  <a:hlinkClick r:id="rId12"/>
              </a:rPr>
              <a:t>https://ec.europa.eu/europeaid/about-funding_en</a:t>
            </a:r>
            <a:endParaRPr lang="ru-RU" altLang="ru-RU" smtClean="0"/>
          </a:p>
        </p:txBody>
      </p:sp>
      <p:pic>
        <p:nvPicPr>
          <p:cNvPr id="27655" name="Picture 6" descr="D:\docs\desktop\ELdZ_Mol_cmyk_rum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062163" cy="150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" name="AutoShape 1"/>
          <p:cNvSpPr>
            <a:spLocks/>
          </p:cNvSpPr>
          <p:nvPr/>
        </p:nvSpPr>
        <p:spPr bwMode="auto">
          <a:xfrm>
            <a:off x="2862263" y="6580188"/>
            <a:ext cx="3417887" cy="230187"/>
          </a:xfrm>
          <a:custGeom>
            <a:avLst/>
            <a:gdLst>
              <a:gd name="T0" fmla="*/ 1708944 w 21600"/>
              <a:gd name="T1" fmla="*/ 115094 h 21600"/>
              <a:gd name="T2" fmla="*/ 1708944 w 21600"/>
              <a:gd name="T3" fmla="*/ 115094 h 21600"/>
              <a:gd name="T4" fmla="*/ 1708944 w 21600"/>
              <a:gd name="T5" fmla="*/ 115094 h 21600"/>
              <a:gd name="T6" fmla="*/ 1708944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r>
              <a:rPr lang="ru-RU" altLang="ru-RU" sz="1000" dirty="0" err="1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Мазурян</a:t>
            </a:r>
            <a:r>
              <a:rPr lang="ru-RU" altLang="ru-RU" sz="100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 Михаил</a:t>
            </a:r>
            <a:endParaRPr lang="ru-RU" altLang="ru-RU" dirty="0"/>
          </a:p>
        </p:txBody>
      </p:sp>
      <p:sp>
        <p:nvSpPr>
          <p:cNvPr id="9" name="AutoShape 3"/>
          <p:cNvSpPr>
            <a:spLocks/>
          </p:cNvSpPr>
          <p:nvPr/>
        </p:nvSpPr>
        <p:spPr bwMode="auto">
          <a:xfrm>
            <a:off x="677863" y="6580188"/>
            <a:ext cx="1295400" cy="230187"/>
          </a:xfrm>
          <a:custGeom>
            <a:avLst/>
            <a:gdLst>
              <a:gd name="T0" fmla="*/ 647700 w 21600"/>
              <a:gd name="T1" fmla="*/ 115094 h 21600"/>
              <a:gd name="T2" fmla="*/ 647700 w 21600"/>
              <a:gd name="T3" fmla="*/ 115094 h 21600"/>
              <a:gd name="T4" fmla="*/ 647700 w 21600"/>
              <a:gd name="T5" fmla="*/ 115094 h 21600"/>
              <a:gd name="T6" fmla="*/ 647700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1</a:t>
            </a:r>
            <a:r>
              <a:rPr lang="en-US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3</a:t>
            </a:r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/11/17</a:t>
            </a:r>
            <a:endParaRPr lang="ru-RU" alt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AutoShape 2"/>
          <p:cNvSpPr>
            <a:spLocks/>
          </p:cNvSpPr>
          <p:nvPr/>
        </p:nvSpPr>
        <p:spPr bwMode="auto">
          <a:xfrm>
            <a:off x="7702550" y="6580188"/>
            <a:ext cx="927100" cy="139700"/>
          </a:xfrm>
          <a:custGeom>
            <a:avLst/>
            <a:gdLst>
              <a:gd name="T0" fmla="*/ 463550 w 21600"/>
              <a:gd name="T1" fmla="*/ 69850 h 21600"/>
              <a:gd name="T2" fmla="*/ 463550 w 21600"/>
              <a:gd name="T3" fmla="*/ 69850 h 21600"/>
              <a:gd name="T4" fmla="*/ 463550 w 21600"/>
              <a:gd name="T5" fmla="*/ 69850 h 21600"/>
              <a:gd name="T6" fmla="*/ 463550 w 21600"/>
              <a:gd name="T7" fmla="*/ 6985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23</a:t>
            </a:r>
            <a:endParaRPr lang="ru-RU" altLang="ru-RU"/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title"/>
          </p:nvPr>
        </p:nvSpPr>
        <p:spPr>
          <a:xfrm>
            <a:off x="682625" y="1482725"/>
            <a:ext cx="7777163" cy="615950"/>
          </a:xfrm>
        </p:spPr>
        <p:txBody>
          <a:bodyPr lIns="0" tIns="0" rIns="0" bIns="0"/>
          <a:lstStyle/>
          <a:p>
            <a:pPr algn="ctr" defTabSz="465138" eaLnBrk="1"/>
            <a:r>
              <a:rPr lang="ru-RU" altLang="ru-RU" sz="2100" b="1" u="sng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Список литературы и полезных сайтов.</a:t>
            </a:r>
            <a:br>
              <a:rPr lang="ru-RU" altLang="ru-RU" sz="2100" b="1" u="sng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endParaRPr lang="ru-RU" altLang="ru-RU" smtClean="0"/>
          </a:p>
        </p:txBody>
      </p:sp>
      <p:sp>
        <p:nvSpPr>
          <p:cNvPr id="28678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73100" y="2252663"/>
            <a:ext cx="7775575" cy="3946525"/>
          </a:xfrm>
        </p:spPr>
        <p:txBody>
          <a:bodyPr lIns="0" tIns="0" rIns="0" bIns="0"/>
          <a:lstStyle/>
          <a:p>
            <a:pPr marL="95250" algn="just" defTabSz="611188" eaLnBrk="1">
              <a:spcBef>
                <a:spcPts val="200"/>
              </a:spcBef>
              <a:buClr>
                <a:srgbClr val="C80F0F"/>
              </a:buClr>
              <a:buFont typeface="Wingdings" panose="05000000000000000000" pitchFamily="2" charset="2"/>
              <a:buChar char="➢"/>
            </a:pPr>
            <a:r>
              <a:rPr lang="ru-RU" altLang="ru-RU" b="1" i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  <a:hlinkClick r:id="rId2"/>
              </a:rPr>
              <a:t>http://www.md.undp.org</a:t>
            </a:r>
            <a:endParaRPr lang="ru-RU" altLang="ru-RU" b="1" i="1" smtClean="0">
              <a:solidFill>
                <a:srgbClr val="6E6452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95250" algn="just" defTabSz="611188" eaLnBrk="1">
              <a:spcBef>
                <a:spcPts val="200"/>
              </a:spcBef>
              <a:buClr>
                <a:srgbClr val="C80F0F"/>
              </a:buClr>
              <a:buFont typeface="Wingdings" panose="05000000000000000000" pitchFamily="2" charset="2"/>
              <a:buChar char="➢"/>
            </a:pPr>
            <a:r>
              <a:rPr lang="ru-RU" altLang="ru-RU" b="1" i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  <a:hlinkClick r:id="rId3"/>
              </a:rPr>
              <a:t>http://www.ebrd.com/moldova.html</a:t>
            </a:r>
            <a:endParaRPr lang="ru-RU" altLang="ru-RU" b="1" i="1" smtClean="0">
              <a:solidFill>
                <a:srgbClr val="6E6452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95250" algn="just" defTabSz="611188" eaLnBrk="1">
              <a:spcBef>
                <a:spcPts val="200"/>
              </a:spcBef>
              <a:buClr>
                <a:srgbClr val="C80F0F"/>
              </a:buClr>
              <a:buFont typeface="Wingdings" panose="05000000000000000000" pitchFamily="2" charset="2"/>
              <a:buChar char="➢"/>
            </a:pPr>
            <a:r>
              <a:rPr lang="ru-RU" altLang="ru-RU" b="1" i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  <a:hlinkClick r:id="rId4"/>
              </a:rPr>
              <a:t>http://www.oekb.at/de/Seiten/default.aspx</a:t>
            </a:r>
            <a:r>
              <a:rPr lang="ru-RU" altLang="ru-RU" b="1" i="1" smtClean="0">
                <a:solidFill>
                  <a:srgbClr val="6E6452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 </a:t>
            </a:r>
          </a:p>
          <a:p>
            <a:pPr marL="95250" algn="just" defTabSz="611188" eaLnBrk="1">
              <a:spcBef>
                <a:spcPts val="200"/>
              </a:spcBef>
              <a:buClr>
                <a:srgbClr val="C80F0F"/>
              </a:buClr>
              <a:buFont typeface="Wingdings" panose="05000000000000000000" pitchFamily="2" charset="2"/>
              <a:buChar char="➢"/>
            </a:pPr>
            <a:r>
              <a:rPr lang="ru-RU" altLang="ru-RU" b="1" i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  <a:hlinkClick r:id="rId5"/>
              </a:rPr>
              <a:t>http://www.mdrc.gov.md</a:t>
            </a:r>
            <a:endParaRPr lang="ru-RU" altLang="ru-RU" b="1" i="1" smtClean="0">
              <a:solidFill>
                <a:srgbClr val="6E6452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95250" algn="just" defTabSz="611188" eaLnBrk="1">
              <a:spcBef>
                <a:spcPts val="200"/>
              </a:spcBef>
              <a:buClr>
                <a:srgbClr val="C80F0F"/>
              </a:buClr>
              <a:buFont typeface="Wingdings" panose="05000000000000000000" pitchFamily="2" charset="2"/>
              <a:buChar char="➢"/>
            </a:pPr>
            <a:r>
              <a:rPr lang="ru-RU" altLang="ru-RU" b="1" i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  <a:hlinkClick r:id="rId6"/>
              </a:rPr>
              <a:t>http://www.mf.gov.md</a:t>
            </a:r>
            <a:endParaRPr lang="ru-RU" altLang="ru-RU" b="1" i="1" u="sng" smtClean="0">
              <a:solidFill>
                <a:srgbClr val="6E6452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95250" algn="just" defTabSz="611188" eaLnBrk="1">
              <a:spcBef>
                <a:spcPts val="200"/>
              </a:spcBef>
              <a:buClr>
                <a:srgbClr val="C80F0F"/>
              </a:buClr>
              <a:buFont typeface="Wingdings" panose="05000000000000000000" pitchFamily="2" charset="2"/>
              <a:buChar char="➢"/>
            </a:pPr>
            <a:r>
              <a:rPr lang="ru-RU" altLang="ru-RU" b="1" i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  <a:hlinkClick r:id="rId7"/>
              </a:rPr>
              <a:t>http://fism.gov.md</a:t>
            </a:r>
            <a:endParaRPr lang="ru-RU" altLang="ru-RU" b="1" i="1" smtClean="0">
              <a:solidFill>
                <a:srgbClr val="6E6452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95250" algn="just" defTabSz="611188" eaLnBrk="1">
              <a:spcBef>
                <a:spcPts val="200"/>
              </a:spcBef>
              <a:buClr>
                <a:srgbClr val="C80F0F"/>
              </a:buClr>
              <a:buFont typeface="Wingdings" panose="05000000000000000000" pitchFamily="2" charset="2"/>
              <a:buChar char="➢"/>
            </a:pPr>
            <a:r>
              <a:rPr lang="ru-RU" altLang="ru-RU" b="1" i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  <a:hlinkClick r:id="rId3"/>
              </a:rPr>
              <a:t>http://www.ebrd.com/moldova.html</a:t>
            </a:r>
            <a:endParaRPr lang="ru-RU" altLang="ru-RU" b="1" i="1" u="sng" smtClean="0">
              <a:solidFill>
                <a:srgbClr val="6E6452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95250" algn="just" defTabSz="611188" eaLnBrk="1">
              <a:spcBef>
                <a:spcPts val="200"/>
              </a:spcBef>
              <a:buClr>
                <a:srgbClr val="C80F0F"/>
              </a:buClr>
              <a:buFont typeface="Wingdings" panose="05000000000000000000" pitchFamily="2" charset="2"/>
              <a:buChar char="➢"/>
            </a:pPr>
            <a:r>
              <a:rPr lang="ru-RU" altLang="ru-RU" b="1" i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  <a:hlinkClick r:id="rId8"/>
              </a:rPr>
              <a:t>http://www.worldbank.org/en/country/moldova</a:t>
            </a:r>
            <a:endParaRPr lang="ru-RU" altLang="ru-RU" b="1" i="1" u="sng" smtClean="0">
              <a:solidFill>
                <a:srgbClr val="6E6452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95250" algn="just" defTabSz="611188" eaLnBrk="1">
              <a:spcBef>
                <a:spcPts val="200"/>
              </a:spcBef>
              <a:buClr>
                <a:srgbClr val="C80F0F"/>
              </a:buClr>
              <a:buFont typeface="Wingdings" panose="05000000000000000000" pitchFamily="2" charset="2"/>
              <a:buChar char="➢"/>
            </a:pPr>
            <a:r>
              <a:rPr lang="ru-RU" altLang="ru-RU" b="1" i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  <a:hlinkClick r:id="rId9"/>
              </a:rPr>
              <a:t>https://eeas.europa.eu/delegations/moldova_ro</a:t>
            </a:r>
            <a:endParaRPr lang="ru-RU" altLang="ru-RU" b="1" i="1" smtClean="0">
              <a:solidFill>
                <a:srgbClr val="6E6452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95250" algn="just" defTabSz="611188" eaLnBrk="1">
              <a:spcBef>
                <a:spcPts val="200"/>
              </a:spcBef>
              <a:buClr>
                <a:srgbClr val="C80F0F"/>
              </a:buClr>
              <a:buFont typeface="Wingdings" panose="05000000000000000000" pitchFamily="2" charset="2"/>
              <a:buChar char="➢"/>
            </a:pPr>
            <a:r>
              <a:rPr lang="ru-RU" altLang="ru-RU" b="1" i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  <a:hlinkClick r:id="rId10"/>
              </a:rPr>
              <a:t>https://eeas.europa.eu/delegations/moldova/16397/general-information-about-grants_ro</a:t>
            </a:r>
            <a:endParaRPr lang="ru-RU" altLang="ru-RU" b="1" i="1" smtClean="0">
              <a:solidFill>
                <a:srgbClr val="6E6452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95250" algn="just" defTabSz="611188" eaLnBrk="1">
              <a:spcBef>
                <a:spcPts val="200"/>
              </a:spcBef>
              <a:buClr>
                <a:srgbClr val="C80F0F"/>
              </a:buClr>
              <a:buFont typeface="Wingdings" panose="05000000000000000000" pitchFamily="2" charset="2"/>
              <a:buChar char="➢"/>
            </a:pPr>
            <a:r>
              <a:rPr lang="ru-RU" altLang="ru-RU" b="1" i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  <a:hlinkClick r:id="rId11"/>
              </a:rPr>
              <a:t>https://ec.europa.eu/europeaid/about-funding_en</a:t>
            </a:r>
            <a:endParaRPr lang="ru-RU" altLang="ru-RU" b="1" i="1" smtClean="0">
              <a:solidFill>
                <a:srgbClr val="6E6452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95250" algn="just" defTabSz="611188" eaLnBrk="1">
              <a:spcBef>
                <a:spcPts val="500"/>
              </a:spcBef>
              <a:buClr>
                <a:srgbClr val="C80F0F"/>
              </a:buClr>
              <a:buFont typeface="Wingdings" panose="05000000000000000000" pitchFamily="2" charset="2"/>
              <a:buChar char="➢"/>
            </a:pPr>
            <a:r>
              <a:rPr lang="ru-RU" altLang="ru-RU" b="1" i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  <a:hlinkClick r:id="rId12"/>
              </a:rPr>
              <a:t>http://www.entwicklung.at/en/countries/black-sea-region-south-caucasus/moldova/</a:t>
            </a:r>
            <a:endParaRPr lang="ru-RU" altLang="ru-RU" b="1" i="1" smtClean="0">
              <a:solidFill>
                <a:srgbClr val="6E6452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95250" algn="just" defTabSz="611188" eaLnBrk="1">
              <a:spcBef>
                <a:spcPts val="500"/>
              </a:spcBef>
              <a:buClr>
                <a:srgbClr val="C80F0F"/>
              </a:buClr>
              <a:buFont typeface="Wingdings" panose="05000000000000000000" pitchFamily="2" charset="2"/>
              <a:buChar char="➢"/>
            </a:pPr>
            <a:r>
              <a:rPr lang="ru-RU" altLang="ru-RU" b="1" i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  <a:hlinkClick r:id="rId13"/>
              </a:rPr>
              <a:t>http://www.entwicklung.at/fileadmin/user_upload/Dokumente/Publikationen/Landesstrategien/CS_Moldova_2016_2020.pdf</a:t>
            </a:r>
            <a:endParaRPr lang="ru-RU" altLang="ru-RU" b="1" i="1" u="sng" smtClean="0">
              <a:solidFill>
                <a:srgbClr val="6E6452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95250" algn="just" defTabSz="611188" eaLnBrk="1">
              <a:spcBef>
                <a:spcPts val="500"/>
              </a:spcBef>
              <a:buClr>
                <a:srgbClr val="C80F0F"/>
              </a:buClr>
              <a:buFont typeface="Wingdings" panose="05000000000000000000" pitchFamily="2" charset="2"/>
              <a:buChar char="➢"/>
            </a:pPr>
            <a:r>
              <a:rPr lang="ru-RU" altLang="ru-RU" b="1" i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  <a:hlinkClick r:id="rId14"/>
              </a:rPr>
              <a:t>https://www.eda.admin.ch/countries/moldova/en/home/representations/cooperation-office.html</a:t>
            </a:r>
            <a:endParaRPr lang="ru-RU" altLang="ru-RU" b="1" i="1" smtClean="0">
              <a:solidFill>
                <a:srgbClr val="6E6452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95250" algn="just" defTabSz="611188" eaLnBrk="1">
              <a:spcBef>
                <a:spcPts val="500"/>
              </a:spcBef>
              <a:buClr>
                <a:srgbClr val="C80F0F"/>
              </a:buClr>
              <a:buFont typeface="Wingdings" panose="05000000000000000000" pitchFamily="2" charset="2"/>
              <a:buChar char="➢"/>
            </a:pPr>
            <a:r>
              <a:rPr lang="ru-RU" altLang="ru-RU" b="1" i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  <a:hlinkClick r:id="rId15"/>
              </a:rPr>
              <a:t>http://www.eda.admin.ch/eda/fr/home/reps/eur/vukr/ref_visinf/visukr.html</a:t>
            </a:r>
            <a:endParaRPr lang="ru-RU" altLang="ru-RU" b="1" i="1" smtClean="0">
              <a:solidFill>
                <a:srgbClr val="6E6452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95250" algn="just" defTabSz="611188" eaLnBrk="1">
              <a:spcBef>
                <a:spcPts val="500"/>
              </a:spcBef>
              <a:buClr>
                <a:srgbClr val="C80F0F"/>
              </a:buClr>
              <a:buFont typeface="Wingdings" panose="05000000000000000000" pitchFamily="2" charset="2"/>
              <a:buChar char="➢"/>
            </a:pPr>
            <a:r>
              <a:rPr lang="ru-RU" altLang="ru-RU" b="1" i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  <a:hlinkClick r:id="rId16"/>
              </a:rPr>
              <a:t>http://www.apasan.md/</a:t>
            </a:r>
            <a:endParaRPr lang="ru-RU" altLang="ru-RU" b="1" i="1" smtClean="0">
              <a:solidFill>
                <a:srgbClr val="6E6452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95250" algn="just" defTabSz="611188" eaLnBrk="1">
              <a:spcBef>
                <a:spcPts val="500"/>
              </a:spcBef>
              <a:buClr>
                <a:srgbClr val="C80F0F"/>
              </a:buClr>
              <a:buFont typeface="Wingdings" panose="05000000000000000000" pitchFamily="2" charset="2"/>
              <a:buChar char="➢"/>
            </a:pPr>
            <a:r>
              <a:rPr lang="ru-RU" altLang="ru-RU" b="1" i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  <a:hlinkClick r:id="rId17"/>
              </a:rPr>
              <a:t>http://apasan.md/files/img/site/articles/docs 1392104020_Descriere_ApaSan_ROM.pdf</a:t>
            </a:r>
            <a:endParaRPr lang="ru-RU" altLang="ru-RU" smtClean="0"/>
          </a:p>
        </p:txBody>
      </p:sp>
      <p:pic>
        <p:nvPicPr>
          <p:cNvPr id="28679" name="Picture 6" descr="D:\docs\desktop\ELdZ_Mol_cmyk_rum.jpg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062163" cy="150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" name="AutoShape 1"/>
          <p:cNvSpPr>
            <a:spLocks/>
          </p:cNvSpPr>
          <p:nvPr/>
        </p:nvSpPr>
        <p:spPr bwMode="auto">
          <a:xfrm>
            <a:off x="2862263" y="6580188"/>
            <a:ext cx="3417887" cy="230187"/>
          </a:xfrm>
          <a:custGeom>
            <a:avLst/>
            <a:gdLst>
              <a:gd name="T0" fmla="*/ 1708944 w 21600"/>
              <a:gd name="T1" fmla="*/ 115094 h 21600"/>
              <a:gd name="T2" fmla="*/ 1708944 w 21600"/>
              <a:gd name="T3" fmla="*/ 115094 h 21600"/>
              <a:gd name="T4" fmla="*/ 1708944 w 21600"/>
              <a:gd name="T5" fmla="*/ 115094 h 21600"/>
              <a:gd name="T6" fmla="*/ 1708944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r>
              <a:rPr lang="ru-RU" altLang="ru-RU" sz="1000" dirty="0" err="1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Мазурян</a:t>
            </a:r>
            <a:r>
              <a:rPr lang="ru-RU" altLang="ru-RU" sz="100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 Михаил</a:t>
            </a:r>
            <a:endParaRPr lang="ru-RU" altLang="ru-RU" dirty="0"/>
          </a:p>
        </p:txBody>
      </p:sp>
      <p:sp>
        <p:nvSpPr>
          <p:cNvPr id="9" name="AutoShape 3"/>
          <p:cNvSpPr>
            <a:spLocks/>
          </p:cNvSpPr>
          <p:nvPr/>
        </p:nvSpPr>
        <p:spPr bwMode="auto">
          <a:xfrm>
            <a:off x="677863" y="6580188"/>
            <a:ext cx="1295400" cy="230187"/>
          </a:xfrm>
          <a:custGeom>
            <a:avLst/>
            <a:gdLst>
              <a:gd name="T0" fmla="*/ 647700 w 21600"/>
              <a:gd name="T1" fmla="*/ 115094 h 21600"/>
              <a:gd name="T2" fmla="*/ 647700 w 21600"/>
              <a:gd name="T3" fmla="*/ 115094 h 21600"/>
              <a:gd name="T4" fmla="*/ 647700 w 21600"/>
              <a:gd name="T5" fmla="*/ 115094 h 21600"/>
              <a:gd name="T6" fmla="*/ 647700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1</a:t>
            </a:r>
            <a:r>
              <a:rPr lang="en-US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3</a:t>
            </a:r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/11/17</a:t>
            </a:r>
            <a:endParaRPr lang="ru-RU" alt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AutoShape 2"/>
          <p:cNvSpPr>
            <a:spLocks/>
          </p:cNvSpPr>
          <p:nvPr/>
        </p:nvSpPr>
        <p:spPr bwMode="auto">
          <a:xfrm>
            <a:off x="7702550" y="6580188"/>
            <a:ext cx="927100" cy="139700"/>
          </a:xfrm>
          <a:custGeom>
            <a:avLst/>
            <a:gdLst>
              <a:gd name="T0" fmla="*/ 463550 w 21600"/>
              <a:gd name="T1" fmla="*/ 69850 h 21600"/>
              <a:gd name="T2" fmla="*/ 463550 w 21600"/>
              <a:gd name="T3" fmla="*/ 69850 h 21600"/>
              <a:gd name="T4" fmla="*/ 463550 w 21600"/>
              <a:gd name="T5" fmla="*/ 69850 h 21600"/>
              <a:gd name="T6" fmla="*/ 463550 w 21600"/>
              <a:gd name="T7" fmla="*/ 6985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24</a:t>
            </a:r>
            <a:endParaRPr lang="ru-RU" altLang="ru-RU"/>
          </a:p>
        </p:txBody>
      </p:sp>
      <p:sp>
        <p:nvSpPr>
          <p:cNvPr id="2" name="Rectangle 3"/>
          <p:cNvSpPr>
            <a:spLocks noGrp="1" noChangeArrowheads="1"/>
          </p:cNvSpPr>
          <p:nvPr>
            <p:ph type="title"/>
          </p:nvPr>
        </p:nvSpPr>
        <p:spPr>
          <a:xfrm>
            <a:off x="684213" y="1687513"/>
            <a:ext cx="7775575" cy="1955800"/>
          </a:xfrm>
        </p:spPr>
        <p:txBody>
          <a:bodyPr lIns="0" tIns="0" rIns="0" bIns="0"/>
          <a:lstStyle/>
          <a:p>
            <a:pPr algn="ctr" defTabSz="465138" eaLnBrk="1"/>
            <a:r>
              <a:rPr lang="ru-RU" altLang="ru-RU" sz="2200" b="1" u="sng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Спасибо за Ваше  внимание.</a:t>
            </a:r>
            <a:br>
              <a:rPr lang="ru-RU" altLang="ru-RU" sz="2200" b="1" u="sng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r>
              <a:rPr lang="ru-RU" altLang="ru-RU" sz="2200" b="1" u="sng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/>
            </a:r>
            <a:br>
              <a:rPr lang="ru-RU" altLang="ru-RU" sz="2200" b="1" u="sng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r>
              <a:rPr lang="ru-RU" altLang="ru-RU" sz="1600" b="1" u="sng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Буду рад ответить на Ваши вопросы.</a:t>
            </a:r>
            <a:br>
              <a:rPr lang="ru-RU" altLang="ru-RU" sz="1600" b="1" u="sng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r>
              <a:rPr lang="ru-RU" altLang="ru-RU" sz="1600" b="1" u="sng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/>
            </a:r>
            <a:br>
              <a:rPr lang="ru-RU" altLang="ru-RU" sz="1600" b="1" u="sng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endParaRPr lang="ru-RU" altLang="ru-RU" smtClean="0"/>
          </a:p>
        </p:txBody>
      </p:sp>
      <p:sp>
        <p:nvSpPr>
          <p:cNvPr id="29702" name="AutoShape 5"/>
          <p:cNvSpPr>
            <a:spLocks/>
          </p:cNvSpPr>
          <p:nvPr/>
        </p:nvSpPr>
        <p:spPr bwMode="auto">
          <a:xfrm>
            <a:off x="7418388" y="312738"/>
            <a:ext cx="1066800" cy="201612"/>
          </a:xfrm>
          <a:custGeom>
            <a:avLst/>
            <a:gdLst>
              <a:gd name="T0" fmla="*/ 533400 w 21600"/>
              <a:gd name="T1" fmla="*/ 100806 h 21600"/>
              <a:gd name="T2" fmla="*/ 533400 w 21600"/>
              <a:gd name="T3" fmla="*/ 100806 h 21600"/>
              <a:gd name="T4" fmla="*/ 533400 w 21600"/>
              <a:gd name="T5" fmla="*/ 100806 h 21600"/>
              <a:gd name="T6" fmla="*/ 533400 w 21600"/>
              <a:gd name="T7" fmla="*/ 10080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800" b="0"/>
              <a:t>Implementat de</a:t>
            </a:r>
            <a:endParaRPr lang="ru-RU" altLang="ru-RU"/>
          </a:p>
        </p:txBody>
      </p:sp>
      <p:pic>
        <p:nvPicPr>
          <p:cNvPr id="29703" name="Picture 6" descr="D:\docs\desktop\ELdZ_Mol_cmyk_ru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38363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9704" name="Picture 7" descr="C:\Users\Оксана\Pictures\i (1)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0888" y="4591050"/>
            <a:ext cx="2744787" cy="189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9" name="AutoShape 1"/>
          <p:cNvSpPr>
            <a:spLocks/>
          </p:cNvSpPr>
          <p:nvPr/>
        </p:nvSpPr>
        <p:spPr bwMode="auto">
          <a:xfrm>
            <a:off x="2862263" y="6580188"/>
            <a:ext cx="3417887" cy="230187"/>
          </a:xfrm>
          <a:custGeom>
            <a:avLst/>
            <a:gdLst>
              <a:gd name="T0" fmla="*/ 1708944 w 21600"/>
              <a:gd name="T1" fmla="*/ 115094 h 21600"/>
              <a:gd name="T2" fmla="*/ 1708944 w 21600"/>
              <a:gd name="T3" fmla="*/ 115094 h 21600"/>
              <a:gd name="T4" fmla="*/ 1708944 w 21600"/>
              <a:gd name="T5" fmla="*/ 115094 h 21600"/>
              <a:gd name="T6" fmla="*/ 1708944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r>
              <a:rPr lang="ru-RU" altLang="ru-RU" sz="1000" dirty="0" err="1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Мазурян</a:t>
            </a:r>
            <a:r>
              <a:rPr lang="ru-RU" altLang="ru-RU" sz="100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 Михаил</a:t>
            </a:r>
            <a:endParaRPr lang="ru-RU" altLang="ru-RU" dirty="0"/>
          </a:p>
        </p:txBody>
      </p:sp>
      <p:sp>
        <p:nvSpPr>
          <p:cNvPr id="10" name="AutoShape 3"/>
          <p:cNvSpPr>
            <a:spLocks/>
          </p:cNvSpPr>
          <p:nvPr/>
        </p:nvSpPr>
        <p:spPr bwMode="auto">
          <a:xfrm>
            <a:off x="677863" y="6580188"/>
            <a:ext cx="1295400" cy="230187"/>
          </a:xfrm>
          <a:custGeom>
            <a:avLst/>
            <a:gdLst>
              <a:gd name="T0" fmla="*/ 647700 w 21600"/>
              <a:gd name="T1" fmla="*/ 115094 h 21600"/>
              <a:gd name="T2" fmla="*/ 647700 w 21600"/>
              <a:gd name="T3" fmla="*/ 115094 h 21600"/>
              <a:gd name="T4" fmla="*/ 647700 w 21600"/>
              <a:gd name="T5" fmla="*/ 115094 h 21600"/>
              <a:gd name="T6" fmla="*/ 647700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12/11/17</a:t>
            </a:r>
            <a:endParaRPr lang="ru-RU" alt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AutoShape 2"/>
          <p:cNvSpPr>
            <a:spLocks/>
          </p:cNvSpPr>
          <p:nvPr/>
        </p:nvSpPr>
        <p:spPr bwMode="auto">
          <a:xfrm>
            <a:off x="7702550" y="6580188"/>
            <a:ext cx="927100" cy="139700"/>
          </a:xfrm>
          <a:custGeom>
            <a:avLst/>
            <a:gdLst>
              <a:gd name="T0" fmla="*/ 463550 w 21600"/>
              <a:gd name="T1" fmla="*/ 69850 h 21600"/>
              <a:gd name="T2" fmla="*/ 463550 w 21600"/>
              <a:gd name="T3" fmla="*/ 69850 h 21600"/>
              <a:gd name="T4" fmla="*/ 463550 w 21600"/>
              <a:gd name="T5" fmla="*/ 69850 h 21600"/>
              <a:gd name="T6" fmla="*/ 463550 w 21600"/>
              <a:gd name="T7" fmla="*/ 6985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25</a:t>
            </a:r>
            <a:endParaRPr lang="ru-RU" altLang="ru-RU"/>
          </a:p>
        </p:txBody>
      </p:sp>
      <p:sp>
        <p:nvSpPr>
          <p:cNvPr id="30725" name="AutoShape 4"/>
          <p:cNvSpPr>
            <a:spLocks/>
          </p:cNvSpPr>
          <p:nvPr/>
        </p:nvSpPr>
        <p:spPr bwMode="auto">
          <a:xfrm>
            <a:off x="684213" y="2108200"/>
            <a:ext cx="4481512" cy="1852613"/>
          </a:xfrm>
          <a:custGeom>
            <a:avLst/>
            <a:gdLst>
              <a:gd name="T0" fmla="*/ 2240756 w 21600"/>
              <a:gd name="T1" fmla="*/ 926307 h 21600"/>
              <a:gd name="T2" fmla="*/ 2240756 w 21600"/>
              <a:gd name="T3" fmla="*/ 926307 h 21600"/>
              <a:gd name="T4" fmla="*/ 2240756 w 21600"/>
              <a:gd name="T5" fmla="*/ 926307 h 21600"/>
              <a:gd name="T6" fmla="*/ 2240756 w 21600"/>
              <a:gd name="T7" fmla="*/ 92630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>
              <a:lnSpc>
                <a:spcPct val="90000"/>
              </a:lnSpc>
              <a:spcBef>
                <a:spcPts val="600"/>
              </a:spcBef>
            </a:pPr>
            <a:r>
              <a:rPr lang="ru-RU" altLang="ru-RU" sz="1000" dirty="0" err="1">
                <a:solidFill>
                  <a:srgbClr val="2C2C2C"/>
                </a:solidFill>
              </a:rPr>
              <a:t>În</a:t>
            </a:r>
            <a:r>
              <a:rPr lang="ru-RU" altLang="ru-RU" sz="1000" dirty="0">
                <a:solidFill>
                  <a:srgbClr val="2C2C2C"/>
                </a:solidFill>
              </a:rPr>
              <a:t> </a:t>
            </a:r>
            <a:r>
              <a:rPr lang="ru-RU" altLang="ru-RU" sz="1000" dirty="0" err="1">
                <a:solidFill>
                  <a:srgbClr val="2C2C2C"/>
                </a:solidFill>
              </a:rPr>
              <a:t>calitate</a:t>
            </a:r>
            <a:r>
              <a:rPr lang="ru-RU" altLang="ru-RU" sz="1000" dirty="0">
                <a:solidFill>
                  <a:srgbClr val="2C2C2C"/>
                </a:solidFill>
              </a:rPr>
              <a:t> </a:t>
            </a:r>
            <a:r>
              <a:rPr lang="ru-RU" altLang="ru-RU" sz="1000" dirty="0" err="1">
                <a:solidFill>
                  <a:srgbClr val="2C2C2C"/>
                </a:solidFill>
              </a:rPr>
              <a:t>de</a:t>
            </a:r>
            <a:r>
              <a:rPr lang="ru-RU" altLang="ru-RU" sz="1000" dirty="0">
                <a:solidFill>
                  <a:srgbClr val="2C2C2C"/>
                </a:solidFill>
              </a:rPr>
              <a:t> </a:t>
            </a:r>
            <a:r>
              <a:rPr lang="ru-RU" altLang="ru-RU" sz="1000" dirty="0" err="1">
                <a:solidFill>
                  <a:srgbClr val="2C2C2C"/>
                </a:solidFill>
              </a:rPr>
              <a:t>entitate</a:t>
            </a:r>
            <a:r>
              <a:rPr lang="ru-RU" altLang="ru-RU" sz="1000" dirty="0">
                <a:solidFill>
                  <a:srgbClr val="2C2C2C"/>
                </a:solidFill>
              </a:rPr>
              <a:t> </a:t>
            </a:r>
            <a:r>
              <a:rPr lang="ru-RU" altLang="ru-RU" sz="1000" dirty="0" err="1">
                <a:solidFill>
                  <a:srgbClr val="2C2C2C"/>
                </a:solidFill>
              </a:rPr>
              <a:t>federală</a:t>
            </a:r>
            <a:r>
              <a:rPr lang="ru-RU" altLang="ru-RU" sz="1000" dirty="0">
                <a:solidFill>
                  <a:srgbClr val="2C2C2C"/>
                </a:solidFill>
              </a:rPr>
              <a:t>, GIZ </a:t>
            </a:r>
            <a:r>
              <a:rPr lang="ru-RU" altLang="ru-RU" sz="1000" dirty="0" err="1">
                <a:solidFill>
                  <a:srgbClr val="2C2C2C"/>
                </a:solidFill>
              </a:rPr>
              <a:t>sprijină</a:t>
            </a:r>
            <a:r>
              <a:rPr lang="ru-RU" altLang="ru-RU" sz="1000" dirty="0">
                <a:solidFill>
                  <a:srgbClr val="2C2C2C"/>
                </a:solidFill>
              </a:rPr>
              <a:t> </a:t>
            </a:r>
            <a:r>
              <a:rPr lang="ru-RU" altLang="ru-RU" sz="1000" dirty="0" err="1">
                <a:solidFill>
                  <a:srgbClr val="2C2C2C"/>
                </a:solidFill>
              </a:rPr>
              <a:t>atingerea</a:t>
            </a:r>
            <a:r>
              <a:rPr lang="ru-RU" altLang="ru-RU" sz="1000" dirty="0">
                <a:solidFill>
                  <a:srgbClr val="2C2C2C"/>
                </a:solidFill>
              </a:rPr>
              <a:t> </a:t>
            </a:r>
            <a:r>
              <a:rPr lang="ru-RU" altLang="ru-RU" sz="1000" dirty="0" err="1">
                <a:solidFill>
                  <a:srgbClr val="2C2C2C"/>
                </a:solidFill>
              </a:rPr>
              <a:t>obiectivelor</a:t>
            </a:r>
            <a:r>
              <a:rPr lang="ru-RU" altLang="ru-RU" sz="1000" dirty="0">
                <a:solidFill>
                  <a:srgbClr val="2C2C2C"/>
                </a:solidFill>
              </a:rPr>
              <a:t> </a:t>
            </a:r>
            <a:r>
              <a:rPr lang="ru-RU" altLang="ru-RU" sz="1000" dirty="0" err="1">
                <a:solidFill>
                  <a:srgbClr val="2C2C2C"/>
                </a:solidFill>
              </a:rPr>
              <a:t>Guvernului</a:t>
            </a:r>
            <a:r>
              <a:rPr lang="ru-RU" altLang="ru-RU" sz="1000" dirty="0">
                <a:solidFill>
                  <a:srgbClr val="2C2C2C"/>
                </a:solidFill>
              </a:rPr>
              <a:t> </a:t>
            </a:r>
            <a:r>
              <a:rPr lang="ru-RU" altLang="ru-RU" sz="1000" dirty="0" err="1">
                <a:solidFill>
                  <a:srgbClr val="2C2C2C"/>
                </a:solidFill>
              </a:rPr>
              <a:t>Germaniei</a:t>
            </a:r>
            <a:r>
              <a:rPr lang="ru-RU" altLang="ru-RU" sz="1000" dirty="0">
                <a:solidFill>
                  <a:srgbClr val="2C2C2C"/>
                </a:solidFill>
              </a:rPr>
              <a:t> </a:t>
            </a:r>
            <a:r>
              <a:rPr lang="ru-RU" altLang="ru-RU" sz="1000" dirty="0" err="1">
                <a:solidFill>
                  <a:srgbClr val="2C2C2C"/>
                </a:solidFill>
              </a:rPr>
              <a:t>de</a:t>
            </a:r>
            <a:r>
              <a:rPr lang="ru-RU" altLang="ru-RU" sz="1000" dirty="0">
                <a:solidFill>
                  <a:srgbClr val="2C2C2C"/>
                </a:solidFill>
              </a:rPr>
              <a:t> </a:t>
            </a:r>
            <a:r>
              <a:rPr lang="ru-RU" altLang="ru-RU" sz="1000" dirty="0" err="1">
                <a:solidFill>
                  <a:srgbClr val="2C2C2C"/>
                </a:solidFill>
              </a:rPr>
              <a:t>cooperare</a:t>
            </a:r>
            <a:r>
              <a:rPr lang="ru-RU" altLang="ru-RU" sz="1000" dirty="0">
                <a:solidFill>
                  <a:srgbClr val="2C2C2C"/>
                </a:solidFill>
              </a:rPr>
              <a:t> </a:t>
            </a:r>
            <a:r>
              <a:rPr lang="ru-RU" altLang="ru-RU" sz="1000" dirty="0" err="1">
                <a:solidFill>
                  <a:srgbClr val="2C2C2C"/>
                </a:solidFill>
              </a:rPr>
              <a:t>internațională</a:t>
            </a:r>
            <a:r>
              <a:rPr lang="ru-RU" altLang="ru-RU" sz="1000" dirty="0">
                <a:solidFill>
                  <a:srgbClr val="2C2C2C"/>
                </a:solidFill>
              </a:rPr>
              <a:t> </a:t>
            </a:r>
            <a:r>
              <a:rPr lang="ru-RU" altLang="ru-RU" sz="1000" dirty="0" err="1">
                <a:solidFill>
                  <a:srgbClr val="2C2C2C"/>
                </a:solidFill>
              </a:rPr>
              <a:t>și</a:t>
            </a:r>
            <a:r>
              <a:rPr lang="ru-RU" altLang="ru-RU" sz="1000" dirty="0">
                <a:solidFill>
                  <a:srgbClr val="2C2C2C"/>
                </a:solidFill>
              </a:rPr>
              <a:t> </a:t>
            </a:r>
            <a:r>
              <a:rPr lang="ru-RU" altLang="ru-RU" sz="1000" dirty="0" err="1">
                <a:solidFill>
                  <a:srgbClr val="2C2C2C"/>
                </a:solidFill>
              </a:rPr>
              <a:t>dezvoltare</a:t>
            </a:r>
            <a:r>
              <a:rPr lang="ru-RU" altLang="ru-RU" sz="1000" dirty="0">
                <a:solidFill>
                  <a:srgbClr val="2C2C2C"/>
                </a:solidFill>
              </a:rPr>
              <a:t> </a:t>
            </a:r>
            <a:r>
              <a:rPr lang="ru-RU" altLang="ru-RU" sz="1000" dirty="0" err="1">
                <a:solidFill>
                  <a:srgbClr val="2C2C2C"/>
                </a:solidFill>
              </a:rPr>
              <a:t>durabilă</a:t>
            </a:r>
            <a:r>
              <a:rPr lang="ru-RU" altLang="ru-RU" sz="1000" dirty="0">
                <a:solidFill>
                  <a:srgbClr val="2C2C2C"/>
                </a:solidFill>
              </a:rPr>
              <a:t>. </a:t>
            </a:r>
            <a:endParaRPr lang="ru-RU" altLang="ru-RU" sz="3200" dirty="0">
              <a:solidFill>
                <a:srgbClr val="888888"/>
              </a:solidFill>
            </a:endParaRPr>
          </a:p>
          <a:p>
            <a:pPr eaLnBrk="1">
              <a:lnSpc>
                <a:spcPct val="90000"/>
              </a:lnSpc>
              <a:spcBef>
                <a:spcPts val="600"/>
              </a:spcBef>
            </a:pPr>
            <a:r>
              <a:rPr lang="ru-RU" altLang="ru-RU" sz="1000" u="sng" dirty="0" err="1">
                <a:solidFill>
                  <a:srgbClr val="2C2C2C"/>
                </a:solidFill>
              </a:rPr>
              <a:t>Publicat</a:t>
            </a:r>
            <a:r>
              <a:rPr lang="ru-RU" altLang="ru-RU" sz="1000" u="sng" dirty="0">
                <a:solidFill>
                  <a:srgbClr val="2C2C2C"/>
                </a:solidFill>
              </a:rPr>
              <a:t> </a:t>
            </a:r>
            <a:r>
              <a:rPr lang="ru-RU" altLang="ru-RU" sz="1000" u="sng" dirty="0" err="1">
                <a:solidFill>
                  <a:srgbClr val="2C2C2C"/>
                </a:solidFill>
              </a:rPr>
              <a:t>de</a:t>
            </a:r>
            <a:r>
              <a:rPr lang="ru-RU" altLang="ru-RU" sz="1000" u="sng" dirty="0">
                <a:solidFill>
                  <a:srgbClr val="2C2C2C"/>
                </a:solidFill>
              </a:rPr>
              <a:t/>
            </a:r>
            <a:br>
              <a:rPr lang="ru-RU" altLang="ru-RU" sz="1000" u="sng" dirty="0">
                <a:solidFill>
                  <a:srgbClr val="2C2C2C"/>
                </a:solidFill>
              </a:rPr>
            </a:br>
            <a:r>
              <a:rPr lang="ru-RU" altLang="ru-RU" sz="1000" dirty="0" err="1">
                <a:solidFill>
                  <a:srgbClr val="2C2C2C"/>
                </a:solidFill>
              </a:rPr>
              <a:t>Deutsche</a:t>
            </a:r>
            <a:r>
              <a:rPr lang="ru-RU" altLang="ru-RU" sz="1000" dirty="0">
                <a:solidFill>
                  <a:srgbClr val="2C2C2C"/>
                </a:solidFill>
              </a:rPr>
              <a:t> </a:t>
            </a:r>
            <a:r>
              <a:rPr lang="ru-RU" altLang="ru-RU" sz="1000" dirty="0" err="1">
                <a:solidFill>
                  <a:srgbClr val="2C2C2C"/>
                </a:solidFill>
              </a:rPr>
              <a:t>Gesellschaft</a:t>
            </a:r>
            <a:r>
              <a:rPr lang="ru-RU" altLang="ru-RU" sz="1000" dirty="0">
                <a:solidFill>
                  <a:srgbClr val="2C2C2C"/>
                </a:solidFill>
              </a:rPr>
              <a:t> </a:t>
            </a:r>
            <a:r>
              <a:rPr lang="ru-RU" altLang="ru-RU" sz="1000" dirty="0" err="1">
                <a:solidFill>
                  <a:srgbClr val="2C2C2C"/>
                </a:solidFill>
              </a:rPr>
              <a:t>für</a:t>
            </a:r>
            <a:r>
              <a:rPr lang="ru-RU" altLang="ru-RU" sz="1000" dirty="0">
                <a:solidFill>
                  <a:srgbClr val="2C2C2C"/>
                </a:solidFill>
              </a:rPr>
              <a:t/>
            </a:r>
            <a:br>
              <a:rPr lang="ru-RU" altLang="ru-RU" sz="1000" dirty="0">
                <a:solidFill>
                  <a:srgbClr val="2C2C2C"/>
                </a:solidFill>
              </a:rPr>
            </a:br>
            <a:r>
              <a:rPr lang="ru-RU" altLang="ru-RU" sz="1000" dirty="0" err="1">
                <a:solidFill>
                  <a:srgbClr val="2C2C2C"/>
                </a:solidFill>
              </a:rPr>
              <a:t>Internationale</a:t>
            </a:r>
            <a:r>
              <a:rPr lang="ru-RU" altLang="ru-RU" sz="1000" dirty="0">
                <a:solidFill>
                  <a:srgbClr val="2C2C2C"/>
                </a:solidFill>
              </a:rPr>
              <a:t> </a:t>
            </a:r>
            <a:r>
              <a:rPr lang="ru-RU" altLang="ru-RU" sz="1000" dirty="0" err="1">
                <a:solidFill>
                  <a:srgbClr val="2C2C2C"/>
                </a:solidFill>
              </a:rPr>
              <a:t>Zusammenarbeit</a:t>
            </a:r>
            <a:r>
              <a:rPr lang="ru-RU" altLang="ru-RU" sz="1000" dirty="0">
                <a:solidFill>
                  <a:srgbClr val="2C2C2C"/>
                </a:solidFill>
              </a:rPr>
              <a:t> (GIZ) </a:t>
            </a:r>
            <a:r>
              <a:rPr lang="ru-RU" altLang="ru-RU" sz="1000" dirty="0" err="1">
                <a:solidFill>
                  <a:srgbClr val="2C2C2C"/>
                </a:solidFill>
              </a:rPr>
              <a:t>GmbH</a:t>
            </a:r>
            <a:endParaRPr lang="ru-RU" altLang="ru-RU" sz="3200" dirty="0">
              <a:solidFill>
                <a:srgbClr val="888888"/>
              </a:solidFill>
            </a:endParaRPr>
          </a:p>
          <a:p>
            <a:pPr eaLnBrk="1">
              <a:lnSpc>
                <a:spcPct val="90000"/>
              </a:lnSpc>
              <a:spcBef>
                <a:spcPts val="600"/>
              </a:spcBef>
            </a:pPr>
            <a:r>
              <a:rPr lang="ru-RU" altLang="ru-RU" sz="1000" dirty="0" err="1">
                <a:solidFill>
                  <a:srgbClr val="2C2C2C"/>
                </a:solidFill>
              </a:rPr>
              <a:t>Oficii</a:t>
            </a:r>
            <a:r>
              <a:rPr lang="ru-RU" altLang="ru-RU" sz="1000" dirty="0">
                <a:solidFill>
                  <a:srgbClr val="2C2C2C"/>
                </a:solidFill>
              </a:rPr>
              <a:t> </a:t>
            </a:r>
            <a:r>
              <a:rPr lang="ru-RU" altLang="ru-RU" sz="1000" dirty="0" err="1">
                <a:solidFill>
                  <a:srgbClr val="2C2C2C"/>
                </a:solidFill>
              </a:rPr>
              <a:t>înregistrate</a:t>
            </a:r>
            <a:r>
              <a:rPr lang="ru-RU" altLang="ru-RU" sz="1000" dirty="0">
                <a:solidFill>
                  <a:srgbClr val="2C2C2C"/>
                </a:solidFill>
              </a:rPr>
              <a:t>, </a:t>
            </a:r>
            <a:r>
              <a:rPr lang="ru-RU" altLang="ru-RU" sz="1000" dirty="0" err="1">
                <a:solidFill>
                  <a:srgbClr val="2C2C2C"/>
                </a:solidFill>
              </a:rPr>
              <a:t>Bonn</a:t>
            </a:r>
            <a:r>
              <a:rPr lang="ru-RU" altLang="ru-RU" sz="1000" dirty="0">
                <a:solidFill>
                  <a:srgbClr val="2C2C2C"/>
                </a:solidFill>
              </a:rPr>
              <a:t> </a:t>
            </a:r>
            <a:r>
              <a:rPr lang="ru-RU" altLang="ru-RU" sz="1000" dirty="0" err="1">
                <a:solidFill>
                  <a:srgbClr val="2C2C2C"/>
                </a:solidFill>
              </a:rPr>
              <a:t>și</a:t>
            </a:r>
            <a:r>
              <a:rPr lang="ru-RU" altLang="ru-RU" sz="1000" dirty="0">
                <a:solidFill>
                  <a:srgbClr val="2C2C2C"/>
                </a:solidFill>
              </a:rPr>
              <a:t> </a:t>
            </a:r>
            <a:r>
              <a:rPr lang="ru-RU" altLang="ru-RU" sz="1000" dirty="0" err="1">
                <a:solidFill>
                  <a:srgbClr val="2C2C2C"/>
                </a:solidFill>
              </a:rPr>
              <a:t>Eschborn</a:t>
            </a:r>
            <a:r>
              <a:rPr lang="ru-RU" altLang="ru-RU" sz="1000" dirty="0">
                <a:solidFill>
                  <a:srgbClr val="2C2C2C"/>
                </a:solidFill>
              </a:rPr>
              <a:t>, </a:t>
            </a:r>
            <a:r>
              <a:rPr lang="ru-RU" altLang="ru-RU" sz="1000" dirty="0" err="1">
                <a:solidFill>
                  <a:srgbClr val="2C2C2C"/>
                </a:solidFill>
              </a:rPr>
              <a:t>Germania</a:t>
            </a:r>
            <a:endParaRPr lang="ru-RU" altLang="ru-RU" sz="1000" dirty="0">
              <a:solidFill>
                <a:srgbClr val="2C2C2C"/>
              </a:solidFill>
            </a:endParaRPr>
          </a:p>
          <a:p>
            <a:pPr eaLnBrk="1">
              <a:lnSpc>
                <a:spcPct val="90000"/>
              </a:lnSpc>
              <a:spcBef>
                <a:spcPts val="600"/>
              </a:spcBef>
            </a:pPr>
            <a:r>
              <a:rPr lang="ru-RU" altLang="ru-RU" sz="1000" dirty="0" err="1">
                <a:solidFill>
                  <a:srgbClr val="2C2C2C"/>
                </a:solidFill>
              </a:rPr>
              <a:t>Proiectul</a:t>
            </a:r>
            <a:r>
              <a:rPr lang="ru-RU" altLang="ru-RU" sz="1000" dirty="0">
                <a:solidFill>
                  <a:srgbClr val="2C2C2C"/>
                </a:solidFill>
              </a:rPr>
              <a:t> ”</a:t>
            </a:r>
            <a:r>
              <a:rPr lang="ru-RU" altLang="ru-RU" sz="1000" dirty="0" err="1">
                <a:solidFill>
                  <a:srgbClr val="2C2C2C"/>
                </a:solidFill>
              </a:rPr>
              <a:t>Modernizarea</a:t>
            </a:r>
            <a:r>
              <a:rPr lang="ru-RU" altLang="ru-RU" sz="1000" dirty="0">
                <a:solidFill>
                  <a:srgbClr val="2C2C2C"/>
                </a:solidFill>
              </a:rPr>
              <a:t> </a:t>
            </a:r>
            <a:r>
              <a:rPr lang="ru-RU" altLang="ru-RU" sz="1000" dirty="0" err="1">
                <a:solidFill>
                  <a:srgbClr val="2C2C2C"/>
                </a:solidFill>
              </a:rPr>
              <a:t>serviciilor</a:t>
            </a:r>
            <a:r>
              <a:rPr lang="ru-RU" altLang="ru-RU" sz="1000" dirty="0">
                <a:solidFill>
                  <a:srgbClr val="2C2C2C"/>
                </a:solidFill>
              </a:rPr>
              <a:t> </a:t>
            </a:r>
            <a:r>
              <a:rPr lang="ru-RU" altLang="ru-RU" sz="1000" dirty="0" err="1">
                <a:solidFill>
                  <a:srgbClr val="2C2C2C"/>
                </a:solidFill>
              </a:rPr>
              <a:t>publice</a:t>
            </a:r>
            <a:r>
              <a:rPr lang="ru-RU" altLang="ru-RU" sz="1000" dirty="0">
                <a:solidFill>
                  <a:srgbClr val="2C2C2C"/>
                </a:solidFill>
              </a:rPr>
              <a:t> </a:t>
            </a:r>
            <a:r>
              <a:rPr lang="ru-RU" altLang="ru-RU" sz="1000" dirty="0" err="1">
                <a:solidFill>
                  <a:srgbClr val="2C2C2C"/>
                </a:solidFill>
              </a:rPr>
              <a:t>locale</a:t>
            </a:r>
            <a:r>
              <a:rPr lang="ru-RU" altLang="ru-RU" sz="1000" dirty="0">
                <a:solidFill>
                  <a:srgbClr val="2C2C2C"/>
                </a:solidFill>
              </a:rPr>
              <a:t> </a:t>
            </a:r>
            <a:r>
              <a:rPr lang="ru-RU" altLang="ru-RU" sz="1000" dirty="0" err="1">
                <a:solidFill>
                  <a:srgbClr val="2C2C2C"/>
                </a:solidFill>
              </a:rPr>
              <a:t>în</a:t>
            </a:r>
            <a:r>
              <a:rPr lang="ru-RU" altLang="ru-RU" sz="1000" dirty="0">
                <a:solidFill>
                  <a:srgbClr val="2C2C2C"/>
                </a:solidFill>
              </a:rPr>
              <a:t> </a:t>
            </a:r>
            <a:r>
              <a:rPr lang="ru-RU" altLang="ru-RU" sz="1000" dirty="0" err="1">
                <a:solidFill>
                  <a:srgbClr val="2C2C2C"/>
                </a:solidFill>
              </a:rPr>
              <a:t>Republica</a:t>
            </a:r>
            <a:r>
              <a:rPr lang="ru-RU" altLang="ru-RU" sz="1000" dirty="0">
                <a:solidFill>
                  <a:srgbClr val="2C2C2C"/>
                </a:solidFill>
              </a:rPr>
              <a:t> </a:t>
            </a:r>
            <a:r>
              <a:rPr lang="ru-RU" altLang="ru-RU" sz="1000" dirty="0" err="1">
                <a:solidFill>
                  <a:srgbClr val="2C2C2C"/>
                </a:solidFill>
              </a:rPr>
              <a:t>Moldova</a:t>
            </a:r>
            <a:r>
              <a:rPr lang="ru-RU" altLang="ru-RU" sz="1000" dirty="0">
                <a:solidFill>
                  <a:srgbClr val="2C2C2C"/>
                </a:solidFill>
              </a:rPr>
              <a:t>”</a:t>
            </a:r>
            <a:endParaRPr lang="ru-RU" altLang="ru-RU" sz="3200" dirty="0">
              <a:solidFill>
                <a:srgbClr val="888888"/>
              </a:solidFill>
            </a:endParaRPr>
          </a:p>
          <a:p>
            <a:pPr eaLnBrk="1">
              <a:lnSpc>
                <a:spcPct val="90000"/>
              </a:lnSpc>
              <a:spcBef>
                <a:spcPts val="600"/>
              </a:spcBef>
            </a:pPr>
            <a:r>
              <a:rPr lang="ru-RU" altLang="ru-RU" sz="1000" dirty="0" err="1">
                <a:solidFill>
                  <a:srgbClr val="2C2C2C"/>
                </a:solidFill>
              </a:rPr>
              <a:t>Chișinău</a:t>
            </a:r>
            <a:r>
              <a:rPr lang="ru-RU" altLang="ru-RU" sz="1000" dirty="0">
                <a:solidFill>
                  <a:srgbClr val="2C2C2C"/>
                </a:solidFill>
              </a:rPr>
              <a:t>, </a:t>
            </a:r>
            <a:r>
              <a:rPr lang="ru-RU" altLang="ru-RU" sz="1000" dirty="0" err="1">
                <a:solidFill>
                  <a:srgbClr val="2C2C2C"/>
                </a:solidFill>
              </a:rPr>
              <a:t>str</a:t>
            </a:r>
            <a:r>
              <a:rPr lang="ru-RU" altLang="ru-RU" sz="1000" dirty="0">
                <a:solidFill>
                  <a:srgbClr val="2C2C2C"/>
                </a:solidFill>
              </a:rPr>
              <a:t>. </a:t>
            </a:r>
            <a:r>
              <a:rPr lang="ru-RU" altLang="ru-RU" sz="1000" dirty="0" err="1">
                <a:solidFill>
                  <a:srgbClr val="2C2C2C"/>
                </a:solidFill>
              </a:rPr>
              <a:t>Bernardazzi</a:t>
            </a:r>
            <a:r>
              <a:rPr lang="ru-RU" altLang="ru-RU" sz="1000" dirty="0">
                <a:solidFill>
                  <a:srgbClr val="2C2C2C"/>
                </a:solidFill>
              </a:rPr>
              <a:t> 66</a:t>
            </a:r>
          </a:p>
          <a:p>
            <a:pPr eaLnBrk="1">
              <a:lnSpc>
                <a:spcPct val="90000"/>
              </a:lnSpc>
              <a:spcBef>
                <a:spcPts val="600"/>
              </a:spcBef>
            </a:pPr>
            <a:r>
              <a:rPr lang="ru-RU" altLang="ru-RU" sz="1000" dirty="0">
                <a:solidFill>
                  <a:srgbClr val="2C2C2C"/>
                </a:solidFill>
              </a:rPr>
              <a:t>T  + 373 22 22-83-19</a:t>
            </a:r>
            <a:endParaRPr lang="ru-RU" altLang="ru-RU" sz="3200" dirty="0">
              <a:solidFill>
                <a:srgbClr val="888888"/>
              </a:solidFill>
            </a:endParaRPr>
          </a:p>
          <a:p>
            <a:pPr eaLnBrk="1">
              <a:lnSpc>
                <a:spcPct val="90000"/>
              </a:lnSpc>
              <a:spcBef>
                <a:spcPts val="600"/>
              </a:spcBef>
            </a:pPr>
            <a:r>
              <a:rPr lang="ru-RU" altLang="ru-RU" sz="1000" dirty="0">
                <a:solidFill>
                  <a:srgbClr val="2C2C2C"/>
                </a:solidFill>
              </a:rPr>
              <a:t>F  + 373 22 00-02-38</a:t>
            </a:r>
            <a:br>
              <a:rPr lang="ru-RU" altLang="ru-RU" sz="1000" dirty="0">
                <a:solidFill>
                  <a:srgbClr val="2C2C2C"/>
                </a:solidFill>
              </a:rPr>
            </a:br>
            <a:r>
              <a:rPr lang="ru-RU" altLang="ru-RU" sz="1000" dirty="0">
                <a:solidFill>
                  <a:srgbClr val="2C2C2C"/>
                </a:solidFill>
              </a:rPr>
              <a:t>I	</a:t>
            </a:r>
            <a:r>
              <a:rPr lang="ru-RU" altLang="ru-RU" sz="1000" dirty="0" err="1" smtClean="0">
                <a:hlinkClick r:id="rId2"/>
              </a:rPr>
              <a:t>www</a:t>
            </a:r>
            <a:r>
              <a:rPr lang="ru-RU" altLang="ru-RU" sz="1000" dirty="0" smtClean="0">
                <a:hlinkClick r:id="rId2"/>
              </a:rPr>
              <a:t>.</a:t>
            </a:r>
            <a:r>
              <a:rPr lang="ro-RO" altLang="ru-RU" sz="1000" dirty="0" smtClean="0">
                <a:hlinkClick r:id="rId2"/>
              </a:rPr>
              <a:t>acc.md</a:t>
            </a:r>
            <a:r>
              <a:rPr lang="ro-RO" altLang="ru-RU" sz="1000" dirty="0" smtClean="0"/>
              <a:t> </a:t>
            </a:r>
            <a:r>
              <a:rPr lang="ru-RU" altLang="ru-RU" sz="1000" dirty="0" smtClean="0">
                <a:solidFill>
                  <a:srgbClr val="2C2C2C"/>
                </a:solidFill>
              </a:rPr>
              <a:t> </a:t>
            </a:r>
            <a:endParaRPr lang="ru-RU" altLang="ru-RU" dirty="0"/>
          </a:p>
        </p:txBody>
      </p:sp>
      <p:sp>
        <p:nvSpPr>
          <p:cNvPr id="30726" name="AutoShape 5"/>
          <p:cNvSpPr>
            <a:spLocks/>
          </p:cNvSpPr>
          <p:nvPr/>
        </p:nvSpPr>
        <p:spPr bwMode="auto">
          <a:xfrm>
            <a:off x="5465763" y="2108200"/>
            <a:ext cx="2634629" cy="744736"/>
          </a:xfrm>
          <a:custGeom>
            <a:avLst/>
            <a:gdLst>
              <a:gd name="T0" fmla="*/ 1503363 w 21600"/>
              <a:gd name="T1" fmla="*/ 664369 h 21600"/>
              <a:gd name="T2" fmla="*/ 1503363 w 21600"/>
              <a:gd name="T3" fmla="*/ 664369 h 21600"/>
              <a:gd name="T4" fmla="*/ 1503363 w 21600"/>
              <a:gd name="T5" fmla="*/ 664369 h 21600"/>
              <a:gd name="T6" fmla="*/ 1503363 w 21600"/>
              <a:gd name="T7" fmla="*/ 664369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>
              <a:spcBef>
                <a:spcPts val="600"/>
              </a:spcBef>
            </a:pPr>
            <a:r>
              <a:rPr lang="ru-RU" altLang="ru-RU" sz="1000" dirty="0" err="1">
                <a:solidFill>
                  <a:srgbClr val="2C2C2C"/>
                </a:solidFill>
              </a:rPr>
              <a:t>Autor</a:t>
            </a:r>
            <a:r>
              <a:rPr lang="ru-RU" altLang="ru-RU" sz="1000" dirty="0">
                <a:solidFill>
                  <a:srgbClr val="2C2C2C"/>
                </a:solidFill>
              </a:rPr>
              <a:t>:  </a:t>
            </a:r>
          </a:p>
          <a:p>
            <a:pPr eaLnBrk="1">
              <a:spcBef>
                <a:spcPts val="600"/>
              </a:spcBef>
            </a:pPr>
            <a:r>
              <a:rPr lang="ru-RU" altLang="ru-RU" sz="1000" dirty="0" smtClean="0">
                <a:solidFill>
                  <a:srgbClr val="2C2C2C"/>
                </a:solidFill>
              </a:rPr>
              <a:t>Михаил </a:t>
            </a:r>
            <a:r>
              <a:rPr lang="ru-RU" altLang="ru-RU" sz="1000" dirty="0" err="1" smtClean="0">
                <a:solidFill>
                  <a:srgbClr val="2C2C2C"/>
                </a:solidFill>
              </a:rPr>
              <a:t>Мазурян</a:t>
            </a:r>
            <a:r>
              <a:rPr lang="ru-RU" altLang="ru-RU" sz="1000" dirty="0" smtClean="0">
                <a:solidFill>
                  <a:srgbClr val="2C2C2C"/>
                </a:solidFill>
              </a:rPr>
              <a:t>, </a:t>
            </a:r>
            <a:endParaRPr lang="ru-RU" altLang="ru-RU" sz="1000" dirty="0">
              <a:solidFill>
                <a:srgbClr val="2C2C2C"/>
              </a:solidFill>
            </a:endParaRPr>
          </a:p>
        </p:txBody>
      </p:sp>
      <p:sp>
        <p:nvSpPr>
          <p:cNvPr id="2" name="AutoShape 6"/>
          <p:cNvSpPr>
            <a:spLocks/>
          </p:cNvSpPr>
          <p:nvPr/>
        </p:nvSpPr>
        <p:spPr bwMode="auto">
          <a:xfrm>
            <a:off x="495300" y="4718050"/>
            <a:ext cx="1712913" cy="2016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800">
                <a:solidFill>
                  <a:srgbClr val="2C2C2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Proiect cofinanțat de </a:t>
            </a:r>
            <a:endParaRPr lang="ru-RU" altLang="ru-RU"/>
          </a:p>
        </p:txBody>
      </p:sp>
      <p:pic>
        <p:nvPicPr>
          <p:cNvPr id="30728" name="Picture 7" descr="D:\docs\desktop\ELdZ_Mol_cmyk_rum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38363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0729" name="AutoShape 8"/>
          <p:cNvSpPr>
            <a:spLocks/>
          </p:cNvSpPr>
          <p:nvPr/>
        </p:nvSpPr>
        <p:spPr bwMode="auto">
          <a:xfrm>
            <a:off x="7418388" y="312738"/>
            <a:ext cx="1066800" cy="201612"/>
          </a:xfrm>
          <a:custGeom>
            <a:avLst/>
            <a:gdLst>
              <a:gd name="T0" fmla="*/ 533400 w 21600"/>
              <a:gd name="T1" fmla="*/ 100806 h 21600"/>
              <a:gd name="T2" fmla="*/ 533400 w 21600"/>
              <a:gd name="T3" fmla="*/ 100806 h 21600"/>
              <a:gd name="T4" fmla="*/ 533400 w 21600"/>
              <a:gd name="T5" fmla="*/ 100806 h 21600"/>
              <a:gd name="T6" fmla="*/ 533400 w 21600"/>
              <a:gd name="T7" fmla="*/ 10080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800" b="0"/>
              <a:t>Implementat de</a:t>
            </a:r>
            <a:endParaRPr lang="ru-RU" altLang="ru-RU"/>
          </a:p>
        </p:txBody>
      </p:sp>
      <p:sp>
        <p:nvSpPr>
          <p:cNvPr id="3" name="AutoShape 9"/>
          <p:cNvSpPr>
            <a:spLocks/>
          </p:cNvSpPr>
          <p:nvPr/>
        </p:nvSpPr>
        <p:spPr bwMode="auto">
          <a:xfrm>
            <a:off x="5635315" y="2964938"/>
            <a:ext cx="1147762" cy="18874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/>
          <a:p>
            <a:pPr algn="just" eaLnBrk="1">
              <a:defRPr/>
            </a:pPr>
            <a:r>
              <a:rPr lang="ru-RU" altLang="ru-RU" sz="800" dirty="0" err="1">
                <a:solidFill>
                  <a:srgbClr val="2C2C2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n-ea"/>
                <a:cs typeface="Arial" panose="020B0604020202020204" pitchFamily="34" charset="0"/>
              </a:rPr>
              <a:t>În</a:t>
            </a:r>
            <a:r>
              <a:rPr lang="ru-RU" altLang="ru-RU" sz="800" dirty="0">
                <a:solidFill>
                  <a:srgbClr val="2C2C2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n-ea"/>
                <a:cs typeface="Arial" panose="020B0604020202020204" pitchFamily="34" charset="0"/>
              </a:rPr>
              <a:t> </a:t>
            </a:r>
            <a:r>
              <a:rPr lang="ru-RU" altLang="ru-RU" sz="800" dirty="0" err="1" smtClean="0">
                <a:solidFill>
                  <a:srgbClr val="2C2C2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n-ea"/>
                <a:cs typeface="Arial" panose="020B0604020202020204" pitchFamily="34" charset="0"/>
              </a:rPr>
              <a:t>cooperare</a:t>
            </a:r>
            <a:r>
              <a:rPr lang="ru-RU" altLang="ru-RU" sz="800" dirty="0" smtClean="0">
                <a:solidFill>
                  <a:srgbClr val="2C2C2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n-ea"/>
                <a:cs typeface="Arial" panose="020B0604020202020204" pitchFamily="34" charset="0"/>
              </a:rPr>
              <a:t> </a:t>
            </a:r>
            <a:r>
              <a:rPr lang="ru-RU" altLang="ru-RU" sz="800" dirty="0" err="1" smtClean="0">
                <a:solidFill>
                  <a:srgbClr val="2C2C2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n-ea"/>
                <a:cs typeface="Arial" panose="020B0604020202020204" pitchFamily="34" charset="0"/>
              </a:rPr>
              <a:t>cu</a:t>
            </a:r>
            <a:endParaRPr lang="ru-RU" altLang="ru-RU" dirty="0">
              <a:ea typeface="+mn-ea"/>
              <a:cs typeface="Arial" panose="020B0604020202020204" pitchFamily="34" charset="0"/>
            </a:endParaRPr>
          </a:p>
        </p:txBody>
      </p:sp>
      <p:pic>
        <p:nvPicPr>
          <p:cNvPr id="30734" name="Picture 13" descr="image14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0410" y="3251650"/>
            <a:ext cx="701283" cy="709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0735" name="Picture 14" descr="C:\Users\statia2\Desktop\SDC-Rom_CMYK_hoch_pos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50" y="5214938"/>
            <a:ext cx="1984375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0736" name="Picture 15" descr="C:\Users\Stela\Desktop\Logou nou UTM\Logo_inscript_horizontal (1).pn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310505"/>
            <a:ext cx="2160240" cy="5374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7" name="AutoShape 1"/>
          <p:cNvSpPr>
            <a:spLocks/>
          </p:cNvSpPr>
          <p:nvPr/>
        </p:nvSpPr>
        <p:spPr bwMode="auto">
          <a:xfrm>
            <a:off x="2862263" y="6580188"/>
            <a:ext cx="3417887" cy="230187"/>
          </a:xfrm>
          <a:custGeom>
            <a:avLst/>
            <a:gdLst>
              <a:gd name="T0" fmla="*/ 1708944 w 21600"/>
              <a:gd name="T1" fmla="*/ 115094 h 21600"/>
              <a:gd name="T2" fmla="*/ 1708944 w 21600"/>
              <a:gd name="T3" fmla="*/ 115094 h 21600"/>
              <a:gd name="T4" fmla="*/ 1708944 w 21600"/>
              <a:gd name="T5" fmla="*/ 115094 h 21600"/>
              <a:gd name="T6" fmla="*/ 1708944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r>
              <a:rPr lang="ru-RU" altLang="ru-RU" sz="1000" dirty="0" err="1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Мазурян</a:t>
            </a:r>
            <a:r>
              <a:rPr lang="ru-RU" altLang="ru-RU" sz="100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 Михаил</a:t>
            </a:r>
            <a:endParaRPr lang="ru-RU" altLang="ru-RU" dirty="0"/>
          </a:p>
        </p:txBody>
      </p:sp>
      <p:sp>
        <p:nvSpPr>
          <p:cNvPr id="18" name="AutoShape 3"/>
          <p:cNvSpPr>
            <a:spLocks/>
          </p:cNvSpPr>
          <p:nvPr/>
        </p:nvSpPr>
        <p:spPr bwMode="auto">
          <a:xfrm>
            <a:off x="677863" y="6580188"/>
            <a:ext cx="1295400" cy="230187"/>
          </a:xfrm>
          <a:custGeom>
            <a:avLst/>
            <a:gdLst>
              <a:gd name="T0" fmla="*/ 647700 w 21600"/>
              <a:gd name="T1" fmla="*/ 115094 h 21600"/>
              <a:gd name="T2" fmla="*/ 647700 w 21600"/>
              <a:gd name="T3" fmla="*/ 115094 h 21600"/>
              <a:gd name="T4" fmla="*/ 647700 w 21600"/>
              <a:gd name="T5" fmla="*/ 115094 h 21600"/>
              <a:gd name="T6" fmla="*/ 647700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12/11/17</a:t>
            </a:r>
            <a:endParaRPr lang="ru-RU" altLang="ru-RU" dirty="0"/>
          </a:p>
        </p:txBody>
      </p:sp>
      <p:pic>
        <p:nvPicPr>
          <p:cNvPr id="19" name="Picture 19" descr="ifcaac_logo0200px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9732" y="3272165"/>
            <a:ext cx="782468" cy="73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8" descr="cfc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9052" y="3300906"/>
            <a:ext cx="685891" cy="6989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126" y="5797282"/>
            <a:ext cx="905108" cy="57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6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5333" y="5749925"/>
            <a:ext cx="634659" cy="634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7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2663" y="5725978"/>
            <a:ext cx="688746" cy="663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21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25" y="5540375"/>
            <a:ext cx="1590675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AutoShape 2"/>
          <p:cNvSpPr>
            <a:spLocks/>
          </p:cNvSpPr>
          <p:nvPr/>
        </p:nvSpPr>
        <p:spPr bwMode="auto">
          <a:xfrm>
            <a:off x="7702550" y="6580188"/>
            <a:ext cx="927100" cy="139700"/>
          </a:xfrm>
          <a:custGeom>
            <a:avLst/>
            <a:gdLst>
              <a:gd name="T0" fmla="*/ 463550 w 21600"/>
              <a:gd name="T1" fmla="*/ 69850 h 21600"/>
              <a:gd name="T2" fmla="*/ 463550 w 21600"/>
              <a:gd name="T3" fmla="*/ 69850 h 21600"/>
              <a:gd name="T4" fmla="*/ 463550 w 21600"/>
              <a:gd name="T5" fmla="*/ 69850 h 21600"/>
              <a:gd name="T6" fmla="*/ 463550 w 21600"/>
              <a:gd name="T7" fmla="*/ 6985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26</a:t>
            </a:r>
            <a:endParaRPr lang="ru-RU" altLang="ru-RU"/>
          </a:p>
        </p:txBody>
      </p:sp>
      <p:sp>
        <p:nvSpPr>
          <p:cNvPr id="31748" name="AutoShape 3"/>
          <p:cNvSpPr>
            <a:spLocks/>
          </p:cNvSpPr>
          <p:nvPr/>
        </p:nvSpPr>
        <p:spPr bwMode="auto">
          <a:xfrm>
            <a:off x="677863" y="6580188"/>
            <a:ext cx="1295400" cy="230187"/>
          </a:xfrm>
          <a:custGeom>
            <a:avLst/>
            <a:gdLst>
              <a:gd name="T0" fmla="*/ 647700 w 21600"/>
              <a:gd name="T1" fmla="*/ 115094 h 21600"/>
              <a:gd name="T2" fmla="*/ 647700 w 21600"/>
              <a:gd name="T3" fmla="*/ 115094 h 21600"/>
              <a:gd name="T4" fmla="*/ 647700 w 21600"/>
              <a:gd name="T5" fmla="*/ 115094 h 21600"/>
              <a:gd name="T6" fmla="*/ 647700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12/11/17</a:t>
            </a:r>
            <a:endParaRPr lang="ru-RU" altLang="ru-RU" dirty="0"/>
          </a:p>
        </p:txBody>
      </p:sp>
      <p:pic>
        <p:nvPicPr>
          <p:cNvPr id="31749" name="Picture 4" descr="D:\docs\desktop\ELdZ_Mol_cmyk_ru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38363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1750" name="AutoShape 5"/>
          <p:cNvSpPr>
            <a:spLocks/>
          </p:cNvSpPr>
          <p:nvPr/>
        </p:nvSpPr>
        <p:spPr bwMode="auto">
          <a:xfrm>
            <a:off x="7418388" y="312738"/>
            <a:ext cx="1066800" cy="201612"/>
          </a:xfrm>
          <a:custGeom>
            <a:avLst/>
            <a:gdLst>
              <a:gd name="T0" fmla="*/ 533400 w 21600"/>
              <a:gd name="T1" fmla="*/ 100806 h 21600"/>
              <a:gd name="T2" fmla="*/ 533400 w 21600"/>
              <a:gd name="T3" fmla="*/ 100806 h 21600"/>
              <a:gd name="T4" fmla="*/ 533400 w 21600"/>
              <a:gd name="T5" fmla="*/ 100806 h 21600"/>
              <a:gd name="T6" fmla="*/ 533400 w 21600"/>
              <a:gd name="T7" fmla="*/ 10080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800" b="0"/>
              <a:t>Implementat de</a:t>
            </a:r>
            <a:endParaRPr lang="ru-RU" altLang="ru-RU"/>
          </a:p>
        </p:txBody>
      </p:sp>
      <p:pic>
        <p:nvPicPr>
          <p:cNvPr id="31751" name="Picture 6" descr="Gopa Log MS cmyk RZ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938" y="2792413"/>
            <a:ext cx="2827337" cy="1144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AutoShape 7"/>
          <p:cNvSpPr>
            <a:spLocks/>
          </p:cNvSpPr>
          <p:nvPr/>
        </p:nvSpPr>
        <p:spPr bwMode="auto">
          <a:xfrm>
            <a:off x="5922963" y="2427288"/>
            <a:ext cx="1609725" cy="312737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/>
          <a:p>
            <a:pPr algn="just" eaLnBrk="1">
              <a:defRPr/>
            </a:pPr>
            <a:r>
              <a:rPr lang="ru-RU" altLang="ru-RU" sz="1600">
                <a:effectLst>
                  <a:outerShdw blurRad="38100" dist="38100" dir="2700000" algn="tl">
                    <a:srgbClr val="C0C0C0"/>
                  </a:outerShdw>
                </a:effectLst>
                <a:ea typeface="+mn-ea"/>
                <a:cs typeface="Arial" panose="020B0604020202020204" pitchFamily="34" charset="0"/>
              </a:rPr>
              <a:t>Din numele</a:t>
            </a:r>
            <a:endParaRPr lang="ru-RU" altLang="ru-RU">
              <a:ea typeface="+mn-ea"/>
              <a:cs typeface="Arial" panose="020B0604020202020204" pitchFamily="34" charset="0"/>
            </a:endParaRPr>
          </a:p>
        </p:txBody>
      </p:sp>
      <p:pic>
        <p:nvPicPr>
          <p:cNvPr id="31753" name="Picture 8" descr="image1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4325" y="2792413"/>
            <a:ext cx="34004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" name="AutoShape 1"/>
          <p:cNvSpPr>
            <a:spLocks/>
          </p:cNvSpPr>
          <p:nvPr/>
        </p:nvSpPr>
        <p:spPr bwMode="auto">
          <a:xfrm>
            <a:off x="2862263" y="6580188"/>
            <a:ext cx="3417887" cy="230187"/>
          </a:xfrm>
          <a:custGeom>
            <a:avLst/>
            <a:gdLst>
              <a:gd name="T0" fmla="*/ 1708944 w 21600"/>
              <a:gd name="T1" fmla="*/ 115094 h 21600"/>
              <a:gd name="T2" fmla="*/ 1708944 w 21600"/>
              <a:gd name="T3" fmla="*/ 115094 h 21600"/>
              <a:gd name="T4" fmla="*/ 1708944 w 21600"/>
              <a:gd name="T5" fmla="*/ 115094 h 21600"/>
              <a:gd name="T6" fmla="*/ 1708944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r>
              <a:rPr lang="ru-RU" altLang="ru-RU" sz="1000" dirty="0" err="1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Мазурян</a:t>
            </a:r>
            <a:r>
              <a:rPr lang="ru-RU" altLang="ru-RU" sz="100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 Михаил</a:t>
            </a:r>
            <a:endParaRPr lang="ru-RU" alt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AutoShape 2"/>
          <p:cNvSpPr>
            <a:spLocks/>
          </p:cNvSpPr>
          <p:nvPr/>
        </p:nvSpPr>
        <p:spPr bwMode="auto">
          <a:xfrm>
            <a:off x="7702550" y="6580188"/>
            <a:ext cx="927100" cy="139700"/>
          </a:xfrm>
          <a:custGeom>
            <a:avLst/>
            <a:gdLst>
              <a:gd name="T0" fmla="*/ 463550 w 21600"/>
              <a:gd name="T1" fmla="*/ 69850 h 21600"/>
              <a:gd name="T2" fmla="*/ 463550 w 21600"/>
              <a:gd name="T3" fmla="*/ 69850 h 21600"/>
              <a:gd name="T4" fmla="*/ 463550 w 21600"/>
              <a:gd name="T5" fmla="*/ 69850 h 21600"/>
              <a:gd name="T6" fmla="*/ 463550 w 21600"/>
              <a:gd name="T7" fmla="*/ 6985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3</a:t>
            </a:r>
            <a:endParaRPr lang="ru-RU" altLang="ru-RU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title"/>
          </p:nvPr>
        </p:nvSpPr>
        <p:spPr>
          <a:xfrm>
            <a:off x="682625" y="1482725"/>
            <a:ext cx="7777163" cy="615950"/>
          </a:xfrm>
        </p:spPr>
        <p:txBody>
          <a:bodyPr lIns="0" tIns="0" rIns="0" bIns="0"/>
          <a:lstStyle/>
          <a:p>
            <a:pPr algn="ctr" defTabSz="671513" eaLnBrk="1"/>
            <a:r>
              <a:rPr lang="ru-RU" altLang="ru-RU" sz="2800" b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Современное состояние отрасли водоснабжения и канализации (ВК):</a:t>
            </a:r>
            <a:r>
              <a:rPr lang="ru-RU" altLang="ru-RU" sz="1700" b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/>
            </a:r>
            <a:br>
              <a:rPr lang="ru-RU" altLang="ru-RU" sz="1700" b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endParaRPr lang="ru-RU" altLang="ru-RU" dirty="0" smtClean="0"/>
          </a:p>
        </p:txBody>
      </p:sp>
      <p:sp>
        <p:nvSpPr>
          <p:cNvPr id="717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2625" y="2146300"/>
            <a:ext cx="7777163" cy="4116388"/>
          </a:xfrm>
        </p:spPr>
        <p:txBody>
          <a:bodyPr lIns="0" tIns="0" rIns="0" bIns="0"/>
          <a:lstStyle/>
          <a:p>
            <a:pPr marL="760413" indent="-760413" algn="just" defTabSz="914400" eaLnBrk="1">
              <a:spcBef>
                <a:spcPts val="800"/>
              </a:spcBef>
              <a:buClr>
                <a:srgbClr val="C80F0F"/>
              </a:buClr>
              <a:buFont typeface="Wingdings" panose="05000000000000000000" pitchFamily="2" charset="2"/>
              <a:buChar char="➢"/>
            </a:pPr>
            <a:endParaRPr lang="ru-RU" altLang="ru-RU" sz="1800" b="1" smtClean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760413" indent="-760413" algn="just" defTabSz="914400" eaLnBrk="1">
              <a:spcBef>
                <a:spcPts val="800"/>
              </a:spcBef>
              <a:buClr>
                <a:srgbClr val="C80F0F"/>
              </a:buClr>
              <a:buFont typeface="Wingdings" panose="05000000000000000000" pitchFamily="2" charset="2"/>
              <a:buChar char="➢"/>
            </a:pPr>
            <a:r>
              <a:rPr lang="ru-RU" altLang="ru-RU" sz="18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Высокая степень изношености существующих сетей ВК ;</a:t>
            </a:r>
          </a:p>
          <a:p>
            <a:pPr marL="760413" indent="-760413" algn="just" defTabSz="914400" eaLnBrk="1">
              <a:spcBef>
                <a:spcPts val="800"/>
              </a:spcBef>
              <a:buClr>
                <a:srgbClr val="C80F0F"/>
              </a:buClr>
              <a:buFont typeface="Wingdings" panose="05000000000000000000" pitchFamily="2" charset="2"/>
              <a:buChar char="➢"/>
            </a:pPr>
            <a:r>
              <a:rPr lang="ru-RU" altLang="ru-RU" sz="18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Большие потери воды, в том числе утечки из сетей  и нелегального потребления воды (NRW);</a:t>
            </a:r>
          </a:p>
          <a:p>
            <a:pPr marL="760413" indent="-760413" algn="just" defTabSz="914400" eaLnBrk="1">
              <a:spcBef>
                <a:spcPts val="800"/>
              </a:spcBef>
              <a:buClr>
                <a:srgbClr val="C80F0F"/>
              </a:buClr>
              <a:buFont typeface="Wingdings" panose="05000000000000000000" pitchFamily="2" charset="2"/>
              <a:buChar char="➢"/>
            </a:pPr>
            <a:r>
              <a:rPr lang="ru-RU" altLang="ru-RU" sz="18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Устарелое техническое оснащение систем ВК, в т. ч. энергоемкие насосы и неэффективные очистные сооружения;</a:t>
            </a:r>
          </a:p>
          <a:p>
            <a:pPr marL="760413" indent="-760413" algn="just" defTabSz="914400" eaLnBrk="1">
              <a:spcBef>
                <a:spcPts val="800"/>
              </a:spcBef>
              <a:buClr>
                <a:srgbClr val="C80F0F"/>
              </a:buClr>
              <a:buFont typeface="Wingdings" panose="05000000000000000000" pitchFamily="2" charset="2"/>
              <a:buChar char="➢"/>
            </a:pPr>
            <a:r>
              <a:rPr lang="ru-RU" altLang="ru-RU" sz="18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Большая доля неполных систем ВК (из-за отсутствия необходимого финансирования во многих населенных пунктах строились лишь системы водоснабжения без канализации и очистных сооружений); </a:t>
            </a:r>
          </a:p>
          <a:p>
            <a:pPr marL="760413" indent="-760413" algn="just" defTabSz="914400" eaLnBrk="1">
              <a:spcBef>
                <a:spcPts val="800"/>
              </a:spcBef>
              <a:buClr>
                <a:srgbClr val="C80F0F"/>
              </a:buClr>
              <a:buFont typeface="Wingdings" panose="05000000000000000000" pitchFamily="2" charset="2"/>
              <a:buChar char="➢"/>
            </a:pPr>
            <a:r>
              <a:rPr lang="ru-RU" altLang="ru-RU" sz="18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Явная нехватка финансовых средств и устойчивых инвестиций в секторе.</a:t>
            </a:r>
            <a:endParaRPr lang="ru-RU" altLang="ru-RU" smtClean="0"/>
          </a:p>
        </p:txBody>
      </p:sp>
      <p:pic>
        <p:nvPicPr>
          <p:cNvPr id="7175" name="Picture 6" descr="D:\docs\desktop\ELdZ_Mol_cmyk_ru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062163" cy="150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" name="AutoShape 1"/>
          <p:cNvSpPr>
            <a:spLocks/>
          </p:cNvSpPr>
          <p:nvPr/>
        </p:nvSpPr>
        <p:spPr bwMode="auto">
          <a:xfrm>
            <a:off x="2862263" y="6580188"/>
            <a:ext cx="3417887" cy="230187"/>
          </a:xfrm>
          <a:custGeom>
            <a:avLst/>
            <a:gdLst>
              <a:gd name="T0" fmla="*/ 1708944 w 21600"/>
              <a:gd name="T1" fmla="*/ 115094 h 21600"/>
              <a:gd name="T2" fmla="*/ 1708944 w 21600"/>
              <a:gd name="T3" fmla="*/ 115094 h 21600"/>
              <a:gd name="T4" fmla="*/ 1708944 w 21600"/>
              <a:gd name="T5" fmla="*/ 115094 h 21600"/>
              <a:gd name="T6" fmla="*/ 1708944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r>
              <a:rPr lang="ru-RU" altLang="ru-RU" sz="1000" dirty="0" err="1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Мазурян</a:t>
            </a:r>
            <a:r>
              <a:rPr lang="ru-RU" altLang="ru-RU" sz="100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 Михаил</a:t>
            </a:r>
            <a:endParaRPr lang="ru-RU" altLang="ru-RU" dirty="0"/>
          </a:p>
        </p:txBody>
      </p:sp>
      <p:sp>
        <p:nvSpPr>
          <p:cNvPr id="9" name="AutoShape 3"/>
          <p:cNvSpPr>
            <a:spLocks/>
          </p:cNvSpPr>
          <p:nvPr/>
        </p:nvSpPr>
        <p:spPr bwMode="auto">
          <a:xfrm>
            <a:off x="677863" y="6580188"/>
            <a:ext cx="1295400" cy="230187"/>
          </a:xfrm>
          <a:custGeom>
            <a:avLst/>
            <a:gdLst>
              <a:gd name="T0" fmla="*/ 647700 w 21600"/>
              <a:gd name="T1" fmla="*/ 115094 h 21600"/>
              <a:gd name="T2" fmla="*/ 647700 w 21600"/>
              <a:gd name="T3" fmla="*/ 115094 h 21600"/>
              <a:gd name="T4" fmla="*/ 647700 w 21600"/>
              <a:gd name="T5" fmla="*/ 115094 h 21600"/>
              <a:gd name="T6" fmla="*/ 647700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1</a:t>
            </a:r>
            <a:r>
              <a:rPr lang="en-US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3</a:t>
            </a:r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/11/17</a:t>
            </a:r>
            <a:endParaRPr lang="ru-RU" alt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AutoShape 2"/>
          <p:cNvSpPr>
            <a:spLocks/>
          </p:cNvSpPr>
          <p:nvPr/>
        </p:nvSpPr>
        <p:spPr bwMode="auto">
          <a:xfrm>
            <a:off x="7702550" y="6580188"/>
            <a:ext cx="927100" cy="139700"/>
          </a:xfrm>
          <a:custGeom>
            <a:avLst/>
            <a:gdLst>
              <a:gd name="T0" fmla="*/ 463550 w 21600"/>
              <a:gd name="T1" fmla="*/ 69850 h 21600"/>
              <a:gd name="T2" fmla="*/ 463550 w 21600"/>
              <a:gd name="T3" fmla="*/ 69850 h 21600"/>
              <a:gd name="T4" fmla="*/ 463550 w 21600"/>
              <a:gd name="T5" fmla="*/ 69850 h 21600"/>
              <a:gd name="T6" fmla="*/ 463550 w 21600"/>
              <a:gd name="T7" fmla="*/ 6985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4</a:t>
            </a:r>
            <a:endParaRPr lang="ru-RU" altLang="ru-RU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title"/>
          </p:nvPr>
        </p:nvSpPr>
        <p:spPr>
          <a:xfrm>
            <a:off x="682625" y="1482725"/>
            <a:ext cx="7777163" cy="615950"/>
          </a:xfrm>
        </p:spPr>
        <p:txBody>
          <a:bodyPr lIns="0" tIns="0" rIns="0" bIns="0"/>
          <a:lstStyle/>
          <a:p>
            <a:pPr algn="ctr" defTabSz="465138" eaLnBrk="1"/>
            <a:r>
              <a:rPr lang="ru-RU" altLang="ru-RU" sz="2100" b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Современное состояние отрасли ВК:</a:t>
            </a:r>
            <a:br>
              <a:rPr lang="ru-RU" altLang="ru-RU" sz="2100" b="1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endParaRPr lang="ru-RU" altLang="ru-RU" dirty="0" smtClean="0"/>
          </a:p>
        </p:txBody>
      </p:sp>
      <p:sp>
        <p:nvSpPr>
          <p:cNvPr id="8198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46794" y="2348880"/>
            <a:ext cx="7777163" cy="3944937"/>
          </a:xfrm>
        </p:spPr>
        <p:txBody>
          <a:bodyPr lIns="0" tIns="0" rIns="0" bIns="0"/>
          <a:lstStyle/>
          <a:p>
            <a:pPr marL="258763" indent="-258763" algn="just" defTabSz="914400" eaLnBrk="1">
              <a:spcBef>
                <a:spcPts val="800"/>
              </a:spcBef>
              <a:buClr>
                <a:srgbClr val="C80F0F"/>
              </a:buClr>
              <a:buFont typeface="Wingdings" panose="05000000000000000000" pitchFamily="2" charset="2"/>
              <a:buChar char="➢"/>
            </a:pPr>
            <a:r>
              <a:rPr lang="ru-RU" altLang="ru-RU" sz="16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Очень мало крупных, рентабельных операторов ВК с успешными кредитными историями; </a:t>
            </a:r>
          </a:p>
          <a:p>
            <a:pPr marL="258763" indent="-258763" algn="just" defTabSz="914400" eaLnBrk="1">
              <a:spcBef>
                <a:spcPts val="800"/>
              </a:spcBef>
              <a:buClr>
                <a:srgbClr val="C80F0F"/>
              </a:buClr>
              <a:buFont typeface="Wingdings" panose="05000000000000000000" pitchFamily="2" charset="2"/>
              <a:buChar char="➢"/>
            </a:pPr>
            <a:r>
              <a:rPr lang="ru-RU" altLang="ru-RU" sz="16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Явная непривлекательность сектора для приватных инвестиций и кредитоавия, в т. ч. и для развития  совместных предприятий и ППП  партнерств;</a:t>
            </a:r>
          </a:p>
          <a:p>
            <a:pPr marL="258763" indent="-258763" algn="just" defTabSz="914400" eaLnBrk="1">
              <a:spcBef>
                <a:spcPts val="800"/>
              </a:spcBef>
              <a:buClr>
                <a:srgbClr val="C80F0F"/>
              </a:buClr>
              <a:buFont typeface="Wingdings" panose="05000000000000000000" pitchFamily="2" charset="2"/>
              <a:buChar char="➢"/>
            </a:pPr>
            <a:r>
              <a:rPr lang="ru-RU" altLang="ru-RU" sz="16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Высокая миграция кадров, лимитированные организационные  и управленческие возможности обусловливают низкую способность привлечения и освоения новых финансовых средств в секторе ВК; </a:t>
            </a:r>
          </a:p>
          <a:p>
            <a:pPr marL="258763" indent="-258763" algn="just" defTabSz="914400" eaLnBrk="1">
              <a:spcBef>
                <a:spcPts val="800"/>
              </a:spcBef>
              <a:buClr>
                <a:srgbClr val="C80F0F"/>
              </a:buClr>
              <a:buFont typeface="Wingdings" panose="05000000000000000000" pitchFamily="2" charset="2"/>
              <a:buChar char="➢"/>
            </a:pPr>
            <a:r>
              <a:rPr lang="ru-RU" altLang="ru-RU" sz="16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Низкий экспертный потенциал и сложные процедуры привлечения фондов, в т. ч. из местных источников, таких  как НЭФ, НФРР, СИФ и др.; </a:t>
            </a:r>
          </a:p>
          <a:p>
            <a:pPr marL="258763" indent="-258763" algn="just" defTabSz="914400" eaLnBrk="1">
              <a:spcBef>
                <a:spcPts val="800"/>
              </a:spcBef>
              <a:buClr>
                <a:srgbClr val="C80F0F"/>
              </a:buClr>
              <a:buFont typeface="Wingdings" panose="05000000000000000000" pitchFamily="2" charset="2"/>
              <a:buChar char="➢"/>
            </a:pPr>
            <a:r>
              <a:rPr lang="ru-RU" altLang="ru-RU" sz="16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Относительно малое количество источников финансирования реально доступных для сектора ВК Молдовы.</a:t>
            </a:r>
          </a:p>
          <a:p>
            <a:pPr marL="258763" indent="-258763" algn="just" defTabSz="914400" eaLnBrk="1">
              <a:spcBef>
                <a:spcPts val="700"/>
              </a:spcBef>
            </a:pPr>
            <a:r>
              <a:rPr lang="ru-RU" altLang="ru-RU" sz="16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/>
            </a:r>
            <a:br>
              <a:rPr lang="ru-RU" altLang="ru-RU" sz="16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endParaRPr lang="ru-RU" altLang="ru-RU" smtClean="0"/>
          </a:p>
        </p:txBody>
      </p:sp>
      <p:pic>
        <p:nvPicPr>
          <p:cNvPr id="8199" name="Picture 6" descr="D:\docs\desktop\ELdZ_Mol_cmyk_ru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062163" cy="150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" name="AutoShape 1"/>
          <p:cNvSpPr>
            <a:spLocks/>
          </p:cNvSpPr>
          <p:nvPr/>
        </p:nvSpPr>
        <p:spPr bwMode="auto">
          <a:xfrm>
            <a:off x="2862263" y="6580188"/>
            <a:ext cx="3417887" cy="230187"/>
          </a:xfrm>
          <a:custGeom>
            <a:avLst/>
            <a:gdLst>
              <a:gd name="T0" fmla="*/ 1708944 w 21600"/>
              <a:gd name="T1" fmla="*/ 115094 h 21600"/>
              <a:gd name="T2" fmla="*/ 1708944 w 21600"/>
              <a:gd name="T3" fmla="*/ 115094 h 21600"/>
              <a:gd name="T4" fmla="*/ 1708944 w 21600"/>
              <a:gd name="T5" fmla="*/ 115094 h 21600"/>
              <a:gd name="T6" fmla="*/ 1708944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r>
              <a:rPr lang="ru-RU" altLang="ru-RU" sz="1000" dirty="0" err="1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Мазурян</a:t>
            </a:r>
            <a:r>
              <a:rPr lang="ru-RU" altLang="ru-RU" sz="100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 Михаил</a:t>
            </a:r>
            <a:endParaRPr lang="ru-RU" altLang="ru-RU" dirty="0"/>
          </a:p>
        </p:txBody>
      </p:sp>
      <p:sp>
        <p:nvSpPr>
          <p:cNvPr id="9" name="AutoShape 3"/>
          <p:cNvSpPr>
            <a:spLocks/>
          </p:cNvSpPr>
          <p:nvPr/>
        </p:nvSpPr>
        <p:spPr bwMode="auto">
          <a:xfrm>
            <a:off x="677863" y="6580188"/>
            <a:ext cx="1295400" cy="230187"/>
          </a:xfrm>
          <a:custGeom>
            <a:avLst/>
            <a:gdLst>
              <a:gd name="T0" fmla="*/ 647700 w 21600"/>
              <a:gd name="T1" fmla="*/ 115094 h 21600"/>
              <a:gd name="T2" fmla="*/ 647700 w 21600"/>
              <a:gd name="T3" fmla="*/ 115094 h 21600"/>
              <a:gd name="T4" fmla="*/ 647700 w 21600"/>
              <a:gd name="T5" fmla="*/ 115094 h 21600"/>
              <a:gd name="T6" fmla="*/ 647700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1</a:t>
            </a:r>
            <a:r>
              <a:rPr lang="en-US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3</a:t>
            </a:r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/11/17</a:t>
            </a:r>
            <a:endParaRPr lang="ru-RU" alt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AutoShape 2"/>
          <p:cNvSpPr>
            <a:spLocks/>
          </p:cNvSpPr>
          <p:nvPr/>
        </p:nvSpPr>
        <p:spPr bwMode="auto">
          <a:xfrm>
            <a:off x="7702550" y="6580188"/>
            <a:ext cx="927100" cy="139700"/>
          </a:xfrm>
          <a:custGeom>
            <a:avLst/>
            <a:gdLst>
              <a:gd name="T0" fmla="*/ 463550 w 21600"/>
              <a:gd name="T1" fmla="*/ 69850 h 21600"/>
              <a:gd name="T2" fmla="*/ 463550 w 21600"/>
              <a:gd name="T3" fmla="*/ 69850 h 21600"/>
              <a:gd name="T4" fmla="*/ 463550 w 21600"/>
              <a:gd name="T5" fmla="*/ 69850 h 21600"/>
              <a:gd name="T6" fmla="*/ 463550 w 21600"/>
              <a:gd name="T7" fmla="*/ 6985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5</a:t>
            </a:r>
            <a:endParaRPr lang="ru-RU" altLang="ru-RU"/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title"/>
          </p:nvPr>
        </p:nvSpPr>
        <p:spPr>
          <a:xfrm>
            <a:off x="682625" y="1625600"/>
            <a:ext cx="7777163" cy="946150"/>
          </a:xfrm>
        </p:spPr>
        <p:txBody>
          <a:bodyPr lIns="0" tIns="0" rIns="0" bIns="0"/>
          <a:lstStyle/>
          <a:p>
            <a:pPr algn="ctr" defTabSz="650875" eaLnBrk="1"/>
            <a:r>
              <a:rPr lang="ru-RU" altLang="ru-RU" sz="1600" b="1" u="sng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/>
            </a:r>
            <a:br>
              <a:rPr lang="ru-RU" altLang="ru-RU" sz="1600" b="1" u="sng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r>
              <a:rPr lang="ru-RU" altLang="ru-RU" sz="1600" b="1" u="sng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В чью компетецию входит привлечение инвестиций в сектор ВК Молдовы?</a:t>
            </a:r>
            <a:br>
              <a:rPr lang="ru-RU" altLang="ru-RU" sz="1600" b="1" u="sng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endParaRPr lang="ru-RU" altLang="ru-RU" smtClean="0"/>
          </a:p>
        </p:txBody>
      </p:sp>
      <p:sp>
        <p:nvSpPr>
          <p:cNvPr id="9222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69925" y="2820988"/>
            <a:ext cx="3779838" cy="3509962"/>
          </a:xfrm>
        </p:spPr>
        <p:txBody>
          <a:bodyPr lIns="0" tIns="0" rIns="0" bIns="0"/>
          <a:lstStyle/>
          <a:p>
            <a:pPr algn="just" defTabSz="914400" eaLnBrk="1">
              <a:spcBef>
                <a:spcPts val="800"/>
              </a:spcBef>
            </a:pPr>
            <a:r>
              <a:rPr lang="ru-RU" altLang="ru-RU" sz="20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Предлагаю проанализировать вместе основные предписания законодательства в этой сфере.</a:t>
            </a:r>
            <a:endParaRPr lang="ru-RU" altLang="ru-RU" smtClean="0"/>
          </a:p>
        </p:txBody>
      </p:sp>
      <p:sp>
        <p:nvSpPr>
          <p:cNvPr id="9223" name="AutoShape 6"/>
          <p:cNvSpPr>
            <a:spLocks/>
          </p:cNvSpPr>
          <p:nvPr/>
        </p:nvSpPr>
        <p:spPr bwMode="auto">
          <a:xfrm>
            <a:off x="4705350" y="2641600"/>
            <a:ext cx="3779838" cy="2852738"/>
          </a:xfrm>
          <a:custGeom>
            <a:avLst/>
            <a:gdLst>
              <a:gd name="T0" fmla="*/ 1889919 w 21600"/>
              <a:gd name="T1" fmla="*/ 1426369 h 21600"/>
              <a:gd name="T2" fmla="*/ 1889919 w 21600"/>
              <a:gd name="T3" fmla="*/ 1426369 h 21600"/>
              <a:gd name="T4" fmla="*/ 1889919 w 21600"/>
              <a:gd name="T5" fmla="*/ 1426369 h 21600"/>
              <a:gd name="T6" fmla="*/ 1889919 w 21600"/>
              <a:gd name="T7" fmla="*/ 1426369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marL="149225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>
              <a:spcBef>
                <a:spcPts val="800"/>
              </a:spcBef>
              <a:buClr>
                <a:srgbClr val="C80F0F"/>
              </a:buClr>
              <a:buSzPct val="100000"/>
              <a:buFont typeface="Wingdings" panose="05000000000000000000" pitchFamily="2" charset="2"/>
              <a:buChar char="➢"/>
            </a:pPr>
            <a:r>
              <a:rPr lang="ru-RU" altLang="ru-RU" sz="1800">
                <a:solidFill>
                  <a:srgbClr val="0070C0"/>
                </a:solidFill>
              </a:rPr>
              <a:t>ЗАКОН 303 от 13.12.2013 </a:t>
            </a:r>
            <a:r>
              <a:rPr lang="ru-RU" altLang="ru-RU" sz="1800"/>
              <a:t>О публичной услуге водоснабжения и канализации (ВК);</a:t>
            </a:r>
            <a:endParaRPr lang="ru-RU" altLang="ru-RU" sz="1800" b="0">
              <a:solidFill>
                <a:srgbClr val="6E6452"/>
              </a:solidFill>
            </a:endParaRPr>
          </a:p>
          <a:p>
            <a:pPr eaLnBrk="1">
              <a:spcBef>
                <a:spcPts val="800"/>
              </a:spcBef>
              <a:buClr>
                <a:srgbClr val="C80F0F"/>
              </a:buClr>
              <a:buSzPct val="100000"/>
              <a:buFont typeface="Wingdings" panose="05000000000000000000" pitchFamily="2" charset="2"/>
              <a:buChar char="➢"/>
            </a:pPr>
            <a:r>
              <a:rPr lang="ru-RU" altLang="ru-RU" sz="1800">
                <a:solidFill>
                  <a:srgbClr val="0070C0"/>
                </a:solidFill>
              </a:rPr>
              <a:t>СТРАТЕГИЯ водоснабжения и санитации (2014 - 2028 гг.) </a:t>
            </a:r>
            <a:r>
              <a:rPr lang="ru-RU" altLang="ru-RU" sz="1800">
                <a:solidFill>
                  <a:srgbClr val="0A0511"/>
                </a:solidFill>
              </a:rPr>
              <a:t>ПОСТАНОВЛЕНИЕ ПРАВИТЕЛЬСТВА РЕСПУБЛИКИ МОЛДОВА</a:t>
            </a:r>
          </a:p>
          <a:p>
            <a:pPr eaLnBrk="1"/>
            <a:r>
              <a:rPr lang="ru-RU" altLang="ru-RU" sz="1800">
                <a:solidFill>
                  <a:srgbClr val="0A0511"/>
                </a:solidFill>
              </a:rPr>
              <a:t>№199 от 20 марта 2014 года </a:t>
            </a:r>
            <a:endParaRPr lang="ru-RU" altLang="ru-RU"/>
          </a:p>
        </p:txBody>
      </p:sp>
      <p:pic>
        <p:nvPicPr>
          <p:cNvPr id="9224" name="Picture 7" descr="D:\docs\desktop\ELdZ_Mol_cmyk_ru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38363" cy="98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9225" name="Picture 8" descr="D:\docs\desktop\ELdZ_Mol_cmyk_rum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38363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9226" name="Picture 9" descr="D:\docs\desktop\ELdZ_Mol_cmyk_rum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558925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9227" name="Picture 10" descr="D:\docs\desktop\ELdZ_Mol_cmyk_rum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2138363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9228" name="Picture 11" descr="AMIDEA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3188" y="4141788"/>
            <a:ext cx="804862" cy="215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3" name="AutoShape 1"/>
          <p:cNvSpPr>
            <a:spLocks/>
          </p:cNvSpPr>
          <p:nvPr/>
        </p:nvSpPr>
        <p:spPr bwMode="auto">
          <a:xfrm>
            <a:off x="2862263" y="6580188"/>
            <a:ext cx="3417887" cy="230187"/>
          </a:xfrm>
          <a:custGeom>
            <a:avLst/>
            <a:gdLst>
              <a:gd name="T0" fmla="*/ 1708944 w 21600"/>
              <a:gd name="T1" fmla="*/ 115094 h 21600"/>
              <a:gd name="T2" fmla="*/ 1708944 w 21600"/>
              <a:gd name="T3" fmla="*/ 115094 h 21600"/>
              <a:gd name="T4" fmla="*/ 1708944 w 21600"/>
              <a:gd name="T5" fmla="*/ 115094 h 21600"/>
              <a:gd name="T6" fmla="*/ 1708944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r>
              <a:rPr lang="ru-RU" altLang="ru-RU" sz="1000" dirty="0" err="1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Мазурян</a:t>
            </a:r>
            <a:r>
              <a:rPr lang="ru-RU" altLang="ru-RU" sz="100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 Михаил</a:t>
            </a:r>
            <a:endParaRPr lang="ru-RU" altLang="ru-RU" dirty="0"/>
          </a:p>
        </p:txBody>
      </p:sp>
      <p:sp>
        <p:nvSpPr>
          <p:cNvPr id="14" name="AutoShape 3"/>
          <p:cNvSpPr>
            <a:spLocks/>
          </p:cNvSpPr>
          <p:nvPr/>
        </p:nvSpPr>
        <p:spPr bwMode="auto">
          <a:xfrm>
            <a:off x="677863" y="6580188"/>
            <a:ext cx="1295400" cy="230187"/>
          </a:xfrm>
          <a:custGeom>
            <a:avLst/>
            <a:gdLst>
              <a:gd name="T0" fmla="*/ 647700 w 21600"/>
              <a:gd name="T1" fmla="*/ 115094 h 21600"/>
              <a:gd name="T2" fmla="*/ 647700 w 21600"/>
              <a:gd name="T3" fmla="*/ 115094 h 21600"/>
              <a:gd name="T4" fmla="*/ 647700 w 21600"/>
              <a:gd name="T5" fmla="*/ 115094 h 21600"/>
              <a:gd name="T6" fmla="*/ 647700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1</a:t>
            </a:r>
            <a:r>
              <a:rPr lang="en-US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3</a:t>
            </a:r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/11/17</a:t>
            </a:r>
            <a:endParaRPr lang="ru-RU" alt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AutoShape 2"/>
          <p:cNvSpPr>
            <a:spLocks/>
          </p:cNvSpPr>
          <p:nvPr/>
        </p:nvSpPr>
        <p:spPr bwMode="auto">
          <a:xfrm>
            <a:off x="7702550" y="6580188"/>
            <a:ext cx="927100" cy="139700"/>
          </a:xfrm>
          <a:custGeom>
            <a:avLst/>
            <a:gdLst>
              <a:gd name="T0" fmla="*/ 463550 w 21600"/>
              <a:gd name="T1" fmla="*/ 69850 h 21600"/>
              <a:gd name="T2" fmla="*/ 463550 w 21600"/>
              <a:gd name="T3" fmla="*/ 69850 h 21600"/>
              <a:gd name="T4" fmla="*/ 463550 w 21600"/>
              <a:gd name="T5" fmla="*/ 69850 h 21600"/>
              <a:gd name="T6" fmla="*/ 463550 w 21600"/>
              <a:gd name="T7" fmla="*/ 6985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6</a:t>
            </a:r>
            <a:endParaRPr lang="ru-RU" altLang="ru-RU"/>
          </a:p>
        </p:txBody>
      </p:sp>
      <p:sp>
        <p:nvSpPr>
          <p:cNvPr id="1024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34963" y="1941513"/>
            <a:ext cx="8474075" cy="4318000"/>
          </a:xfrm>
        </p:spPr>
        <p:txBody>
          <a:bodyPr lIns="0" tIns="0" rIns="0" bIns="0" anchor="ctr"/>
          <a:lstStyle/>
          <a:p>
            <a:pPr marL="214313" lvl="1" algn="just" defTabSz="288925" eaLnBrk="1">
              <a:spcBef>
                <a:spcPts val="600"/>
              </a:spcBef>
            </a:pPr>
            <a:r>
              <a:rPr lang="ru-RU" alt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(</a:t>
            </a:r>
            <a:r>
              <a:rPr lang="ru-RU" altLang="ru-RU" sz="15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1) Правительство </a:t>
            </a:r>
            <a:r>
              <a:rPr lang="ru-RU" altLang="ru-RU" sz="1500" b="1" dirty="0" smtClean="0">
                <a:solidFill>
                  <a:srgbClr val="FD0F02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обеспечивает исполнение общей государственной политики</a:t>
            </a:r>
            <a:r>
              <a:rPr lang="ru-RU" altLang="ru-RU" sz="15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в области публичной услуги водоснабжения и канализации в соответствии с программой правления.</a:t>
            </a:r>
            <a:br>
              <a:rPr lang="ru-RU" altLang="ru-RU" sz="15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r>
              <a:rPr lang="ru-RU" altLang="ru-RU" sz="15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(2) Правительство осуществляет свои полномочия в области публичной услуги водоснабжения и канализации посредством:</a:t>
            </a:r>
          </a:p>
          <a:p>
            <a:pPr marL="214313" lvl="1" algn="just" defTabSz="288925" eaLnBrk="1">
              <a:spcBef>
                <a:spcPts val="600"/>
              </a:spcBef>
            </a:pPr>
            <a:r>
              <a:rPr lang="ru-RU" altLang="ru-RU" sz="15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a) инициирования и представления Парламенту для принятия проектов законодательных актов о регулировании функционирования публичной услуги ВК; </a:t>
            </a:r>
          </a:p>
          <a:p>
            <a:pPr marL="214313" lvl="1" algn="just" defTabSz="288925" eaLnBrk="1">
              <a:spcBef>
                <a:spcPts val="600"/>
              </a:spcBef>
            </a:pPr>
            <a:r>
              <a:rPr lang="ru-RU" altLang="ru-RU" sz="15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b) утверждения нормативных актов в области публичной услуги ВК в соответствии с концепциями социально-экономического развития, градостроительства и обустройства территории, защиты и сохранения окружающей среды;</a:t>
            </a:r>
          </a:p>
          <a:p>
            <a:pPr marL="214313" lvl="1" algn="just" defTabSz="288925" eaLnBrk="1">
              <a:spcBef>
                <a:spcPts val="600"/>
              </a:spcBef>
            </a:pPr>
            <a:r>
              <a:rPr lang="ru-RU" altLang="ru-RU" sz="1500" b="1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c) внедрения в область публичной услуги водоснабжения и канализации </a:t>
            </a:r>
            <a:r>
              <a:rPr lang="ru-RU" altLang="ru-RU" sz="1500" b="1" dirty="0" smtClean="0">
                <a:solidFill>
                  <a:srgbClr val="FD2802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механизмов, характерных для рыночной экономики, создания конкурентной среды, привлечения частного капитала, поощрения государственно-частного партнерства и приватизации.</a:t>
            </a:r>
            <a:br>
              <a:rPr lang="ru-RU" altLang="ru-RU" sz="1500" b="1" dirty="0" smtClean="0">
                <a:solidFill>
                  <a:srgbClr val="FD2802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endParaRPr lang="ru-RU" altLang="ru-RU" dirty="0" smtClean="0"/>
          </a:p>
        </p:txBody>
      </p:sp>
      <p:pic>
        <p:nvPicPr>
          <p:cNvPr id="10246" name="Picture 5" descr="D:\docs\desktop\ELdZ_Mol_cmyk_ru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0"/>
            <a:ext cx="1944688" cy="1414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47" name="Rectangle 6"/>
          <p:cNvSpPr>
            <a:spLocks noGrp="1" noChangeArrowheads="1"/>
          </p:cNvSpPr>
          <p:nvPr>
            <p:ph type="title"/>
          </p:nvPr>
        </p:nvSpPr>
        <p:spPr>
          <a:xfrm>
            <a:off x="434975" y="1423988"/>
            <a:ext cx="8024813" cy="519112"/>
          </a:xfrm>
        </p:spPr>
        <p:txBody>
          <a:bodyPr lIns="0" tIns="0" rIns="0" bIns="0"/>
          <a:lstStyle/>
          <a:p>
            <a:pPr algn="ctr" defTabSz="749300" eaLnBrk="1"/>
            <a:r>
              <a:rPr lang="ru-RU" altLang="ru-RU" sz="1900" b="1" u="sng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ЗАКОН 303 от 13.12.2013  Статья 5. Полномочия Правительства:</a:t>
            </a:r>
            <a:endParaRPr lang="ru-RU" altLang="ru-RU" smtClean="0"/>
          </a:p>
        </p:txBody>
      </p:sp>
      <p:sp>
        <p:nvSpPr>
          <p:cNvPr id="8" name="AutoShape 1"/>
          <p:cNvSpPr>
            <a:spLocks/>
          </p:cNvSpPr>
          <p:nvPr/>
        </p:nvSpPr>
        <p:spPr bwMode="auto">
          <a:xfrm>
            <a:off x="2862263" y="6580188"/>
            <a:ext cx="3417887" cy="230187"/>
          </a:xfrm>
          <a:custGeom>
            <a:avLst/>
            <a:gdLst>
              <a:gd name="T0" fmla="*/ 1708944 w 21600"/>
              <a:gd name="T1" fmla="*/ 115094 h 21600"/>
              <a:gd name="T2" fmla="*/ 1708944 w 21600"/>
              <a:gd name="T3" fmla="*/ 115094 h 21600"/>
              <a:gd name="T4" fmla="*/ 1708944 w 21600"/>
              <a:gd name="T5" fmla="*/ 115094 h 21600"/>
              <a:gd name="T6" fmla="*/ 1708944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r>
              <a:rPr lang="ru-RU" altLang="ru-RU" sz="1000" dirty="0" err="1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Мазурян</a:t>
            </a:r>
            <a:r>
              <a:rPr lang="ru-RU" altLang="ru-RU" sz="100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 Михаил</a:t>
            </a:r>
            <a:endParaRPr lang="ru-RU" altLang="ru-RU" dirty="0"/>
          </a:p>
        </p:txBody>
      </p:sp>
      <p:sp>
        <p:nvSpPr>
          <p:cNvPr id="9" name="AutoShape 3"/>
          <p:cNvSpPr>
            <a:spLocks/>
          </p:cNvSpPr>
          <p:nvPr/>
        </p:nvSpPr>
        <p:spPr bwMode="auto">
          <a:xfrm>
            <a:off x="677863" y="6580188"/>
            <a:ext cx="1295400" cy="230187"/>
          </a:xfrm>
          <a:custGeom>
            <a:avLst/>
            <a:gdLst>
              <a:gd name="T0" fmla="*/ 647700 w 21600"/>
              <a:gd name="T1" fmla="*/ 115094 h 21600"/>
              <a:gd name="T2" fmla="*/ 647700 w 21600"/>
              <a:gd name="T3" fmla="*/ 115094 h 21600"/>
              <a:gd name="T4" fmla="*/ 647700 w 21600"/>
              <a:gd name="T5" fmla="*/ 115094 h 21600"/>
              <a:gd name="T6" fmla="*/ 647700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1</a:t>
            </a:r>
            <a:r>
              <a:rPr lang="en-US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3</a:t>
            </a:r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/11/17</a:t>
            </a:r>
            <a:endParaRPr lang="ru-RU" alt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AutoShape 2"/>
          <p:cNvSpPr>
            <a:spLocks/>
          </p:cNvSpPr>
          <p:nvPr/>
        </p:nvSpPr>
        <p:spPr bwMode="auto">
          <a:xfrm>
            <a:off x="7702550" y="6580188"/>
            <a:ext cx="927100" cy="139700"/>
          </a:xfrm>
          <a:custGeom>
            <a:avLst/>
            <a:gdLst>
              <a:gd name="T0" fmla="*/ 463550 w 21600"/>
              <a:gd name="T1" fmla="*/ 69850 h 21600"/>
              <a:gd name="T2" fmla="*/ 463550 w 21600"/>
              <a:gd name="T3" fmla="*/ 69850 h 21600"/>
              <a:gd name="T4" fmla="*/ 463550 w 21600"/>
              <a:gd name="T5" fmla="*/ 69850 h 21600"/>
              <a:gd name="T6" fmla="*/ 463550 w 21600"/>
              <a:gd name="T7" fmla="*/ 6985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7</a:t>
            </a:r>
            <a:endParaRPr lang="ru-RU" altLang="ru-RU"/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title"/>
          </p:nvPr>
        </p:nvSpPr>
        <p:spPr>
          <a:xfrm>
            <a:off x="434975" y="1512888"/>
            <a:ext cx="8024813" cy="639762"/>
          </a:xfrm>
        </p:spPr>
        <p:txBody>
          <a:bodyPr lIns="0" tIns="0" rIns="0" bIns="0"/>
          <a:lstStyle/>
          <a:p>
            <a:pPr algn="ctr" defTabSz="914400" eaLnBrk="1"/>
            <a:r>
              <a:rPr lang="ru-RU" altLang="ru-RU" sz="1900" b="1" u="sng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ЗАКОН 303 от 13.12.2013  Статья 5. Полномочия Правительства:</a:t>
            </a:r>
            <a:endParaRPr lang="ru-RU" altLang="ru-RU" smtClean="0"/>
          </a:p>
        </p:txBody>
      </p:sp>
      <p:sp>
        <p:nvSpPr>
          <p:cNvPr id="1127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34963" y="1954213"/>
            <a:ext cx="8474075" cy="4318000"/>
          </a:xfrm>
        </p:spPr>
        <p:txBody>
          <a:bodyPr lIns="0" tIns="0" rIns="0" bIns="0"/>
          <a:lstStyle/>
          <a:p>
            <a:pPr marL="412750" algn="just" defTabSz="412750" eaLnBrk="1">
              <a:spcBef>
                <a:spcPts val="1100"/>
              </a:spcBef>
            </a:pPr>
            <a:endParaRPr lang="ru-RU" altLang="ru-RU" sz="1900" b="1" smtClean="0">
              <a:latin typeface="Times New Roman" panose="02020603050405020304" pitchFamily="18" charset="0"/>
              <a:cs typeface="Times New Roman" panose="02020603050405020304" pitchFamily="18" charset="0"/>
              <a:sym typeface="Times New Roman" panose="02020603050405020304" pitchFamily="18" charset="0"/>
            </a:endParaRPr>
          </a:p>
          <a:p>
            <a:pPr marL="412750" algn="just" defTabSz="412750" eaLnBrk="1">
              <a:spcBef>
                <a:spcPts val="1100"/>
              </a:spcBef>
            </a:pPr>
            <a:r>
              <a:rPr lang="ru-RU" altLang="ru-RU" sz="19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(3) Правительство поддерживает органы местного публичного управления в том, что касается </a:t>
            </a:r>
            <a:r>
              <a:rPr lang="ru-RU" altLang="ru-RU" sz="1900" b="1" smtClean="0">
                <a:solidFill>
                  <a:srgbClr val="FE39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создания, развития и совершенствования публичной услуги водоснабжения и канализации, стимулирования партнерства </a:t>
            </a:r>
            <a:r>
              <a:rPr lang="ru-RU" altLang="ru-RU" sz="19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и объединения усилий административно- территориальных единиц для создания и эксплуатации инженерно-технических систем, представляющих общий интерес. </a:t>
            </a:r>
          </a:p>
          <a:p>
            <a:pPr marL="412750" algn="just" defTabSz="412750" eaLnBrk="1">
              <a:spcBef>
                <a:spcPts val="1100"/>
              </a:spcBef>
            </a:pPr>
            <a:r>
              <a:rPr lang="ru-RU" altLang="ru-RU" sz="19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Поддержка предоставляется </a:t>
            </a:r>
            <a:r>
              <a:rPr lang="ru-RU" altLang="ru-RU" sz="1900" b="1" smtClean="0">
                <a:solidFill>
                  <a:srgbClr val="FE33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по запросу административно- территориальных единиц через центральные отраслевые органы публичного управления в виде технической и/или финансовой помощи</a:t>
            </a:r>
            <a:r>
              <a:rPr lang="ru-RU" altLang="ru-RU" sz="19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, методологических и консультационно-информационных услуг в соответствии с законом.</a:t>
            </a:r>
            <a:endParaRPr lang="ru-RU" altLang="ru-RU" smtClean="0"/>
          </a:p>
        </p:txBody>
      </p:sp>
      <p:pic>
        <p:nvPicPr>
          <p:cNvPr id="11271" name="Picture 6" descr="D:\docs\desktop\ELdZ_Mol_cmyk_ru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44688" cy="1414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" name="AutoShape 1"/>
          <p:cNvSpPr>
            <a:spLocks/>
          </p:cNvSpPr>
          <p:nvPr/>
        </p:nvSpPr>
        <p:spPr bwMode="auto">
          <a:xfrm>
            <a:off x="2862263" y="6580188"/>
            <a:ext cx="3417887" cy="230187"/>
          </a:xfrm>
          <a:custGeom>
            <a:avLst/>
            <a:gdLst>
              <a:gd name="T0" fmla="*/ 1708944 w 21600"/>
              <a:gd name="T1" fmla="*/ 115094 h 21600"/>
              <a:gd name="T2" fmla="*/ 1708944 w 21600"/>
              <a:gd name="T3" fmla="*/ 115094 h 21600"/>
              <a:gd name="T4" fmla="*/ 1708944 w 21600"/>
              <a:gd name="T5" fmla="*/ 115094 h 21600"/>
              <a:gd name="T6" fmla="*/ 1708944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r>
              <a:rPr lang="ru-RU" altLang="ru-RU" sz="1000" dirty="0" err="1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Мазурян</a:t>
            </a:r>
            <a:r>
              <a:rPr lang="ru-RU" altLang="ru-RU" sz="100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 Михаил</a:t>
            </a:r>
            <a:endParaRPr lang="ru-RU" altLang="ru-RU" dirty="0"/>
          </a:p>
        </p:txBody>
      </p:sp>
      <p:sp>
        <p:nvSpPr>
          <p:cNvPr id="9" name="AutoShape 3"/>
          <p:cNvSpPr>
            <a:spLocks/>
          </p:cNvSpPr>
          <p:nvPr/>
        </p:nvSpPr>
        <p:spPr bwMode="auto">
          <a:xfrm>
            <a:off x="677863" y="6580188"/>
            <a:ext cx="1295400" cy="230187"/>
          </a:xfrm>
          <a:custGeom>
            <a:avLst/>
            <a:gdLst>
              <a:gd name="T0" fmla="*/ 647700 w 21600"/>
              <a:gd name="T1" fmla="*/ 115094 h 21600"/>
              <a:gd name="T2" fmla="*/ 647700 w 21600"/>
              <a:gd name="T3" fmla="*/ 115094 h 21600"/>
              <a:gd name="T4" fmla="*/ 647700 w 21600"/>
              <a:gd name="T5" fmla="*/ 115094 h 21600"/>
              <a:gd name="T6" fmla="*/ 647700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1</a:t>
            </a:r>
            <a:r>
              <a:rPr lang="en-US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3</a:t>
            </a:r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/11/17</a:t>
            </a:r>
            <a:endParaRPr lang="ru-RU" alt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AutoShape 2"/>
          <p:cNvSpPr>
            <a:spLocks/>
          </p:cNvSpPr>
          <p:nvPr/>
        </p:nvSpPr>
        <p:spPr bwMode="auto">
          <a:xfrm>
            <a:off x="7702550" y="6580188"/>
            <a:ext cx="927100" cy="139700"/>
          </a:xfrm>
          <a:custGeom>
            <a:avLst/>
            <a:gdLst>
              <a:gd name="T0" fmla="*/ 463550 w 21600"/>
              <a:gd name="T1" fmla="*/ 69850 h 21600"/>
              <a:gd name="T2" fmla="*/ 463550 w 21600"/>
              <a:gd name="T3" fmla="*/ 69850 h 21600"/>
              <a:gd name="T4" fmla="*/ 463550 w 21600"/>
              <a:gd name="T5" fmla="*/ 69850 h 21600"/>
              <a:gd name="T6" fmla="*/ 463550 w 21600"/>
              <a:gd name="T7" fmla="*/ 6985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8</a:t>
            </a:r>
            <a:endParaRPr lang="ru-RU" altLang="ru-RU"/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title"/>
          </p:nvPr>
        </p:nvSpPr>
        <p:spPr>
          <a:xfrm>
            <a:off x="428625" y="1093788"/>
            <a:ext cx="7777163" cy="1414462"/>
          </a:xfrm>
        </p:spPr>
        <p:txBody>
          <a:bodyPr lIns="0" tIns="0" rIns="0" bIns="0"/>
          <a:lstStyle/>
          <a:p>
            <a:pPr algn="ctr" defTabSz="914400" eaLnBrk="1"/>
            <a:r>
              <a:rPr lang="ru-RU" altLang="ru-RU" sz="2400" b="1" u="sng" smtClean="0">
                <a:solidFill>
                  <a:srgbClr val="1153F5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ЗАКОН 303 от 13.12.2013  </a:t>
            </a:r>
            <a:br>
              <a:rPr lang="ru-RU" altLang="ru-RU" sz="2400" b="1" u="sng" smtClean="0">
                <a:solidFill>
                  <a:srgbClr val="1153F5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</a:br>
            <a:r>
              <a:rPr lang="ru-RU" altLang="ru-RU" sz="2400" b="1" u="sng" smtClean="0">
                <a:solidFill>
                  <a:srgbClr val="1153F5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Статья 6. </a:t>
            </a:r>
            <a:r>
              <a:rPr lang="ru-RU" altLang="ru-RU" sz="1900" b="1" u="sng" smtClean="0">
                <a:solidFill>
                  <a:srgbClr val="1153F5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Полномочия центрального отраслевого</a:t>
            </a:r>
            <a:r>
              <a:rPr lang="ru-RU" altLang="ru-RU" sz="2100" b="1" u="sng" smtClean="0">
                <a:solidFill>
                  <a:srgbClr val="1153F5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ru-RU" altLang="ru-RU" sz="1900" b="1" u="sng" smtClean="0">
                <a:solidFill>
                  <a:srgbClr val="1153F5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органа в области ВК:</a:t>
            </a:r>
            <a:endParaRPr lang="ru-RU" altLang="ru-RU" smtClean="0"/>
          </a:p>
        </p:txBody>
      </p:sp>
      <p:sp>
        <p:nvSpPr>
          <p:cNvPr id="1229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8600" y="2225675"/>
            <a:ext cx="8686800" cy="4059238"/>
          </a:xfrm>
        </p:spPr>
        <p:txBody>
          <a:bodyPr lIns="0" tIns="0" rIns="0" bIns="0"/>
          <a:lstStyle/>
          <a:p>
            <a:pPr marL="358775" algn="just" defTabSz="427038" eaLnBrk="1">
              <a:spcBef>
                <a:spcPts val="1100"/>
              </a:spcBef>
            </a:pPr>
            <a:r>
              <a:rPr lang="ru-RU" altLang="ru-RU" sz="17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a) разрабатывает и проводит государственную политику в области публичной услуги водоснабжения и канализации;</a:t>
            </a:r>
          </a:p>
          <a:p>
            <a:pPr marL="358775" algn="just" defTabSz="427038" eaLnBrk="1">
              <a:spcBef>
                <a:spcPts val="1100"/>
              </a:spcBef>
            </a:pPr>
            <a:r>
              <a:rPr lang="ru-RU" altLang="ru-RU" sz="17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b) разрабатывает и реализует ежегодные программы деятельности в области публичной услуги водоснабжения и канализации, которые финансируются из государственного бюджета или международными финансовыми учреждениями и организациями;</a:t>
            </a:r>
          </a:p>
          <a:p>
            <a:pPr marL="358775" algn="just" defTabSz="427038" eaLnBrk="1">
              <a:spcBef>
                <a:spcPts val="1100"/>
              </a:spcBef>
            </a:pPr>
            <a:r>
              <a:rPr lang="ru-RU" altLang="ru-RU" sz="17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c) принимает необходимые меры, связанные с реализацией национальной политики в области водных ресурсов и в области публичной услуги водоснабжения и канализации;</a:t>
            </a:r>
          </a:p>
          <a:p>
            <a:pPr marL="358775" algn="just" defTabSz="427038" eaLnBrk="1">
              <a:spcBef>
                <a:spcPts val="1100"/>
              </a:spcBef>
            </a:pPr>
            <a:r>
              <a:rPr lang="ru-RU" altLang="ru-RU" sz="17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d) обеспечивает выполнение мер, вытекающих из межгосударственного сотрудничества в области водных ресурсов, которые необходимы для привлечения инвестиций в строительство объектов водоснабжения и канализации;</a:t>
            </a:r>
            <a:endParaRPr lang="ru-RU" altLang="ru-RU" smtClean="0"/>
          </a:p>
        </p:txBody>
      </p:sp>
      <p:pic>
        <p:nvPicPr>
          <p:cNvPr id="12295" name="Picture 6" descr="D:\docs\desktop\ELdZ_Mol_cmyk_ru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374"/>
            <a:ext cx="1944688" cy="1414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9" name="AutoShape 1"/>
          <p:cNvSpPr>
            <a:spLocks/>
          </p:cNvSpPr>
          <p:nvPr/>
        </p:nvSpPr>
        <p:spPr bwMode="auto">
          <a:xfrm>
            <a:off x="2862263" y="6580188"/>
            <a:ext cx="3417887" cy="230187"/>
          </a:xfrm>
          <a:custGeom>
            <a:avLst/>
            <a:gdLst>
              <a:gd name="T0" fmla="*/ 1708944 w 21600"/>
              <a:gd name="T1" fmla="*/ 115094 h 21600"/>
              <a:gd name="T2" fmla="*/ 1708944 w 21600"/>
              <a:gd name="T3" fmla="*/ 115094 h 21600"/>
              <a:gd name="T4" fmla="*/ 1708944 w 21600"/>
              <a:gd name="T5" fmla="*/ 115094 h 21600"/>
              <a:gd name="T6" fmla="*/ 1708944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r>
              <a:rPr lang="ru-RU" altLang="ru-RU" sz="1000" dirty="0" err="1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Мазурян</a:t>
            </a:r>
            <a:r>
              <a:rPr lang="ru-RU" altLang="ru-RU" sz="100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 Михаил</a:t>
            </a:r>
            <a:endParaRPr lang="ru-RU" altLang="ru-RU" dirty="0"/>
          </a:p>
        </p:txBody>
      </p:sp>
      <p:sp>
        <p:nvSpPr>
          <p:cNvPr id="10" name="AutoShape 3"/>
          <p:cNvSpPr>
            <a:spLocks/>
          </p:cNvSpPr>
          <p:nvPr/>
        </p:nvSpPr>
        <p:spPr bwMode="auto">
          <a:xfrm>
            <a:off x="677863" y="6580188"/>
            <a:ext cx="1295400" cy="230187"/>
          </a:xfrm>
          <a:custGeom>
            <a:avLst/>
            <a:gdLst>
              <a:gd name="T0" fmla="*/ 647700 w 21600"/>
              <a:gd name="T1" fmla="*/ 115094 h 21600"/>
              <a:gd name="T2" fmla="*/ 647700 w 21600"/>
              <a:gd name="T3" fmla="*/ 115094 h 21600"/>
              <a:gd name="T4" fmla="*/ 647700 w 21600"/>
              <a:gd name="T5" fmla="*/ 115094 h 21600"/>
              <a:gd name="T6" fmla="*/ 647700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1</a:t>
            </a:r>
            <a:r>
              <a:rPr lang="en-US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3</a:t>
            </a:r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/11/17</a:t>
            </a:r>
            <a:endParaRPr lang="ru-RU" alt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AutoShape 2"/>
          <p:cNvSpPr>
            <a:spLocks/>
          </p:cNvSpPr>
          <p:nvPr/>
        </p:nvSpPr>
        <p:spPr bwMode="auto">
          <a:xfrm>
            <a:off x="7702550" y="6580188"/>
            <a:ext cx="927100" cy="139700"/>
          </a:xfrm>
          <a:custGeom>
            <a:avLst/>
            <a:gdLst>
              <a:gd name="T0" fmla="*/ 463550 w 21600"/>
              <a:gd name="T1" fmla="*/ 69850 h 21600"/>
              <a:gd name="T2" fmla="*/ 463550 w 21600"/>
              <a:gd name="T3" fmla="*/ 69850 h 21600"/>
              <a:gd name="T4" fmla="*/ 463550 w 21600"/>
              <a:gd name="T5" fmla="*/ 69850 h 21600"/>
              <a:gd name="T6" fmla="*/ 463550 w 21600"/>
              <a:gd name="T7" fmla="*/ 6985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9</a:t>
            </a:r>
            <a:endParaRPr lang="ru-RU" altLang="ru-RU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title"/>
          </p:nvPr>
        </p:nvSpPr>
        <p:spPr>
          <a:xfrm>
            <a:off x="682625" y="1482725"/>
            <a:ext cx="7777163" cy="950913"/>
          </a:xfrm>
        </p:spPr>
        <p:txBody>
          <a:bodyPr lIns="0" tIns="0" rIns="0" bIns="0"/>
          <a:lstStyle/>
          <a:p>
            <a:pPr algn="ctr" defTabSz="914400" eaLnBrk="1"/>
            <a:r>
              <a:rPr lang="ru-RU" altLang="ru-RU" sz="2400" b="1" u="sng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ЗАКОН 303 от 13.12.2013  Статья 8. </a:t>
            </a:r>
            <a:r>
              <a:rPr lang="ru-RU" altLang="ru-RU" sz="1900" b="1" u="sng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Полномочия органов местного публичного управления:</a:t>
            </a:r>
            <a:endParaRPr lang="ru-RU" altLang="ru-RU" smtClean="0"/>
          </a:p>
        </p:txBody>
      </p:sp>
      <p:sp>
        <p:nvSpPr>
          <p:cNvPr id="13318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58775" y="2246313"/>
            <a:ext cx="8261350" cy="4000500"/>
          </a:xfrm>
        </p:spPr>
        <p:txBody>
          <a:bodyPr lIns="0" tIns="0" rIns="0" bIns="0" anchor="b"/>
          <a:lstStyle/>
          <a:p>
            <a:pPr marL="301625" algn="just" defTabSz="822325" eaLnBrk="1">
              <a:spcBef>
                <a:spcPts val="700"/>
              </a:spcBef>
            </a:pPr>
            <a:r>
              <a:rPr lang="ru-RU" altLang="ru-RU" sz="15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ru-RU" altLang="ru-RU" sz="16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(1) Органы местного публичного управления первого уровня:</a:t>
            </a:r>
          </a:p>
          <a:p>
            <a:pPr marL="301625" algn="just" defTabSz="822325" eaLnBrk="1">
              <a:spcBef>
                <a:spcPts val="700"/>
              </a:spcBef>
            </a:pPr>
            <a:endParaRPr lang="ru-RU" altLang="ru-RU" sz="1600" b="1" smtClean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301625" algn="just" defTabSz="822325" eaLnBrk="1">
              <a:spcBef>
                <a:spcPts val="700"/>
              </a:spcBef>
            </a:pPr>
            <a:r>
              <a:rPr lang="ru-RU" altLang="ru-RU" sz="15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h) участвуют </a:t>
            </a:r>
            <a:r>
              <a:rPr lang="ru-RU" altLang="ru-RU" sz="1500" b="1" u="sng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финансовыми средствами</a:t>
            </a:r>
            <a:r>
              <a:rPr lang="ru-RU" altLang="ru-RU" sz="15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и/или имуществом в создании имущества операторов в целях выполнения таковыми работ и предоставления публичной услуги водоснабжения и канализации;</a:t>
            </a:r>
          </a:p>
          <a:p>
            <a:pPr marL="301625" algn="just" defTabSz="822325" eaLnBrk="1">
              <a:spcBef>
                <a:spcPts val="700"/>
              </a:spcBef>
            </a:pPr>
            <a:endParaRPr lang="ru-RU" altLang="ru-RU" sz="1500" b="1" smtClean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301625" algn="just" defTabSz="822325" eaLnBrk="1">
              <a:spcBef>
                <a:spcPts val="700"/>
              </a:spcBef>
            </a:pPr>
            <a:r>
              <a:rPr lang="ru-RU" altLang="ru-RU" sz="15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i) </a:t>
            </a:r>
            <a:r>
              <a:rPr lang="ru-RU" altLang="ru-RU" sz="1500" b="1" u="sng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заключают кредитные договоры или предоставляют в соответствии с законом гарантии по кредитам </a:t>
            </a:r>
            <a:r>
              <a:rPr lang="ru-RU" altLang="ru-RU" sz="15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для финансирования инвестиционных программ развития публичной системы водоснабжения и канализации населенных пунктов, выполнения новых работ, расширения и наращивания потенциала, в том числе осуществления реконструкции, модернизации и переоборудования существующих систем;</a:t>
            </a:r>
          </a:p>
          <a:p>
            <a:pPr marL="301625" algn="just" defTabSz="822325" eaLnBrk="1">
              <a:spcBef>
                <a:spcPts val="700"/>
              </a:spcBef>
            </a:pPr>
            <a:endParaRPr lang="ru-RU" altLang="ru-RU" sz="1500" b="1" smtClean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301625" algn="just" defTabSz="822325" eaLnBrk="1">
              <a:spcBef>
                <a:spcPts val="700"/>
              </a:spcBef>
            </a:pPr>
            <a:r>
              <a:rPr lang="ru-RU" altLang="ru-RU" sz="15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k) </a:t>
            </a:r>
            <a:r>
              <a:rPr lang="ru-RU" altLang="ru-RU" sz="1500" b="1" u="sng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предоставляют компенсации некоторым категориям</a:t>
            </a:r>
            <a:r>
              <a:rPr lang="ru-RU" altLang="ru-RU" sz="1500" b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бытовых потребителей, признанных уязвимыми, в предусмотренных законом порядке и условиях;</a:t>
            </a:r>
            <a:endParaRPr lang="ru-RU" altLang="ru-RU" smtClean="0"/>
          </a:p>
        </p:txBody>
      </p:sp>
      <p:pic>
        <p:nvPicPr>
          <p:cNvPr id="13319" name="Picture 6" descr="D:\docs\desktop\ELdZ_Mol_cmyk_ru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062163" cy="150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" name="AutoShape 1"/>
          <p:cNvSpPr>
            <a:spLocks/>
          </p:cNvSpPr>
          <p:nvPr/>
        </p:nvSpPr>
        <p:spPr bwMode="auto">
          <a:xfrm>
            <a:off x="2862263" y="6580188"/>
            <a:ext cx="3417887" cy="230187"/>
          </a:xfrm>
          <a:custGeom>
            <a:avLst/>
            <a:gdLst>
              <a:gd name="T0" fmla="*/ 1708944 w 21600"/>
              <a:gd name="T1" fmla="*/ 115094 h 21600"/>
              <a:gd name="T2" fmla="*/ 1708944 w 21600"/>
              <a:gd name="T3" fmla="*/ 115094 h 21600"/>
              <a:gd name="T4" fmla="*/ 1708944 w 21600"/>
              <a:gd name="T5" fmla="*/ 115094 h 21600"/>
              <a:gd name="T6" fmla="*/ 1708944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r>
              <a:rPr lang="ru-RU" altLang="ru-RU" sz="1000" dirty="0" err="1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Мазурян</a:t>
            </a:r>
            <a:r>
              <a:rPr lang="ru-RU" altLang="ru-RU" sz="100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 Михаил</a:t>
            </a:r>
            <a:endParaRPr lang="ru-RU" altLang="ru-RU" dirty="0"/>
          </a:p>
        </p:txBody>
      </p:sp>
      <p:sp>
        <p:nvSpPr>
          <p:cNvPr id="9" name="AutoShape 3"/>
          <p:cNvSpPr>
            <a:spLocks/>
          </p:cNvSpPr>
          <p:nvPr/>
        </p:nvSpPr>
        <p:spPr bwMode="auto">
          <a:xfrm>
            <a:off x="677863" y="6580188"/>
            <a:ext cx="1295400" cy="230187"/>
          </a:xfrm>
          <a:custGeom>
            <a:avLst/>
            <a:gdLst>
              <a:gd name="T0" fmla="*/ 647700 w 21600"/>
              <a:gd name="T1" fmla="*/ 115094 h 21600"/>
              <a:gd name="T2" fmla="*/ 647700 w 21600"/>
              <a:gd name="T3" fmla="*/ 115094 h 21600"/>
              <a:gd name="T4" fmla="*/ 647700 w 21600"/>
              <a:gd name="T5" fmla="*/ 115094 h 21600"/>
              <a:gd name="T6" fmla="*/ 647700 w 21600"/>
              <a:gd name="T7" fmla="*/ 1150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8" tIns="45718" rIns="45718" bIns="45718"/>
          <a:lstStyle>
            <a:lvl1pPr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1pPr>
            <a:lvl2pPr marL="742950" indent="-28575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2pPr>
            <a:lvl3pPr marL="11430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3pPr>
            <a:lvl4pPr marL="16002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4pPr>
            <a:lvl5pPr marL="2057400" indent="-228600" algn="just"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5pPr>
            <a:lvl6pPr marL="25146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6pPr>
            <a:lvl7pPr marL="29718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7pPr>
            <a:lvl8pPr marL="34290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8pPr>
            <a:lvl9pPr marL="3886200" indent="-228600" algn="just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00"/>
                </a:solidFill>
                <a:latin typeface="Arial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/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1</a:t>
            </a:r>
            <a:r>
              <a:rPr lang="en-US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3</a:t>
            </a:r>
            <a:r>
              <a:rPr lang="ru-RU" altLang="ru-RU" sz="1000" b="0" dirty="0" smtClean="0">
                <a:solidFill>
                  <a:srgbClr val="6E6452"/>
                </a:solidFill>
                <a:latin typeface="Arial Narrow" panose="020B0606020202030204" pitchFamily="34" charset="0"/>
                <a:sym typeface="Arial Narrow" panose="020B0606020202030204" pitchFamily="34" charset="0"/>
              </a:rPr>
              <a:t>/11/17</a:t>
            </a:r>
            <a:endParaRPr lang="ru-RU" alt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6EA0B0"/>
      </a:accent1>
      <a:accent2>
        <a:srgbClr val="CCAF0A"/>
      </a:accent2>
      <a:accent3>
        <a:srgbClr val="FFFFFF"/>
      </a:accent3>
      <a:accent4>
        <a:srgbClr val="000000"/>
      </a:accent4>
      <a:accent5>
        <a:srgbClr val="BACDD4"/>
      </a:accent5>
      <a:accent6>
        <a:srgbClr val="B99E08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Helvetica"/>
        <a:ea typeface="Helvetica"/>
        <a:cs typeface="Helvetic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rgbClr val="6EA0B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45718" tIns="45718" rIns="45718" bIns="45718" numCol="1" anchor="t" anchorCtr="0" compatLnSpc="1">
        <a:prstTxWarp prst="textNoShape">
          <a:avLst/>
        </a:prstTxWarp>
      </a:bodyPr>
      <a:lstStyle>
        <a:defPPr marL="457200" marR="0" indent="0" algn="just" defTabSz="914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22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panose="020B0604020202020204" pitchFamily="34" charset="0"/>
            <a:cs typeface="Arial" panose="020B0604020202020204" pitchFamily="34" charset="0"/>
            <a:sym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rgbClr val="6EA0B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45718" tIns="45718" rIns="45718" bIns="45718" numCol="1" anchor="t" anchorCtr="0" compatLnSpc="1">
        <a:prstTxWarp prst="textNoShape">
          <a:avLst/>
        </a:prstTxWarp>
      </a:bodyPr>
      <a:lstStyle>
        <a:defPPr marL="457200" marR="0" indent="0" algn="just" defTabSz="914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22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panose="020B0604020202020204" pitchFamily="34" charset="0"/>
            <a:cs typeface="Arial" panose="020B0604020202020204" pitchFamily="34" charset="0"/>
            <a:sym typeface="Arial" panose="020B0604020202020204" pitchFamily="34" charset="0"/>
          </a:defRPr>
        </a:defPPr>
      </a:lst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6EA0B0"/>
      </a:accent1>
      <a:accent2>
        <a:srgbClr val="CCAF0A"/>
      </a:accent2>
      <a:accent3>
        <a:srgbClr val="FFFFFF"/>
      </a:accent3>
      <a:accent4>
        <a:srgbClr val="000000"/>
      </a:accent4>
      <a:accent5>
        <a:srgbClr val="BACDD4"/>
      </a:accent5>
      <a:accent6>
        <a:srgbClr val="B99E08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Helvetica"/>
        <a:ea typeface="Helvetica"/>
        <a:cs typeface="Helvetic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rgbClr val="6EA0B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45718" tIns="45718" rIns="45718" bIns="45718" numCol="1" anchor="t" anchorCtr="0" compatLnSpc="1">
        <a:prstTxWarp prst="textNoShape">
          <a:avLst/>
        </a:prstTxWarp>
      </a:bodyPr>
      <a:lstStyle>
        <a:defPPr marL="457200" marR="0" indent="0" algn="just" defTabSz="914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22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panose="020B0604020202020204" pitchFamily="34" charset="0"/>
            <a:cs typeface="Arial" panose="020B0604020202020204" pitchFamily="34" charset="0"/>
            <a:sym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rgbClr val="6EA0B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45718" tIns="45718" rIns="45718" bIns="45718" numCol="1" anchor="t" anchorCtr="0" compatLnSpc="1">
        <a:prstTxWarp prst="textNoShape">
          <a:avLst/>
        </a:prstTxWarp>
      </a:bodyPr>
      <a:lstStyle>
        <a:defPPr marL="457200" marR="0" indent="0" algn="just" defTabSz="914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22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panose="020B0604020202020204" pitchFamily="34" charset="0"/>
            <a:cs typeface="Arial" panose="020B0604020202020204" pitchFamily="34" charset="0"/>
            <a:sym typeface="Arial" panose="020B0604020202020204" pitchFamily="34" charset="0"/>
          </a:defRPr>
        </a:defPPr>
      </a:lst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6EA0B0"/>
      </a:accent1>
      <a:accent2>
        <a:srgbClr val="CCAF0A"/>
      </a:accent2>
      <a:accent3>
        <a:srgbClr val="FFFFFF"/>
      </a:accent3>
      <a:accent4>
        <a:srgbClr val="000000"/>
      </a:accent4>
      <a:accent5>
        <a:srgbClr val="BACDD4"/>
      </a:accent5>
      <a:accent6>
        <a:srgbClr val="B99E08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Helvetica"/>
        <a:ea typeface="Helvetica"/>
        <a:cs typeface="Helvetic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rgbClr val="6EA0B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45718" tIns="45718" rIns="45718" bIns="45718" numCol="1" anchor="t" anchorCtr="0" compatLnSpc="1">
        <a:prstTxWarp prst="textNoShape">
          <a:avLst/>
        </a:prstTxWarp>
      </a:bodyPr>
      <a:lstStyle>
        <a:defPPr marL="457200" marR="0" indent="0" algn="just" defTabSz="914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22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panose="020B0604020202020204" pitchFamily="34" charset="0"/>
            <a:cs typeface="Arial" panose="020B0604020202020204" pitchFamily="34" charset="0"/>
            <a:sym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rgbClr val="6EA0B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45718" tIns="45718" rIns="45718" bIns="45718" numCol="1" anchor="t" anchorCtr="0" compatLnSpc="1">
        <a:prstTxWarp prst="textNoShape">
          <a:avLst/>
        </a:prstTxWarp>
      </a:bodyPr>
      <a:lstStyle>
        <a:defPPr marL="457200" marR="0" indent="0" algn="just" defTabSz="914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2200" b="1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panose="020B0604020202020204" pitchFamily="34" charset="0"/>
            <a:cs typeface="Arial" panose="020B0604020202020204" pitchFamily="34" charset="0"/>
            <a:sym typeface="Arial" panose="020B0604020202020204" pitchFamily="34" charset="0"/>
          </a:defRPr>
        </a:defPPr>
      </a:lst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6EA0B0"/>
      </a:accent1>
      <a:accent2>
        <a:srgbClr val="CCAF0A"/>
      </a:accent2>
      <a:accent3>
        <a:srgbClr val="FFFFFF"/>
      </a:accent3>
      <a:accent4>
        <a:srgbClr val="000000"/>
      </a:accent4>
      <a:accent5>
        <a:srgbClr val="BACDD4"/>
      </a:accent5>
      <a:accent6>
        <a:srgbClr val="B99E08"/>
      </a:accent6>
      <a:hlink>
        <a:srgbClr val="0000FF"/>
      </a:hlink>
      <a:folHlink>
        <a:srgbClr val="FF00F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2050</Words>
  <Application>Microsoft Office PowerPoint</Application>
  <PresentationFormat>Экран (4:3)</PresentationFormat>
  <Paragraphs>247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27</vt:i4>
      </vt:variant>
    </vt:vector>
  </HeadingPairs>
  <TitlesOfParts>
    <vt:vector size="36" baseType="lpstr">
      <vt:lpstr>Arial</vt:lpstr>
      <vt:lpstr>Arial Narrow</vt:lpstr>
      <vt:lpstr>Avenir</vt:lpstr>
      <vt:lpstr>Helvetica</vt:lpstr>
      <vt:lpstr>Times New Roman</vt:lpstr>
      <vt:lpstr>Wingdings</vt:lpstr>
      <vt:lpstr>Office Theme</vt:lpstr>
      <vt:lpstr>Office Theme</vt:lpstr>
      <vt:lpstr>Office Theme</vt:lpstr>
      <vt:lpstr>Привлечение фондов в сфере публичных услуг водоснабжения и канализации    Mихаил Мазурян, Начальник отдела инвестиций АО Аpă-Canal Chisinau    КИШИНЭУ,   Ноябрь 2017</vt:lpstr>
      <vt:lpstr>Девиз:  «БЕЗ ДЕНЕГ ДАЖЕ САМЫЕ ИЗЫСКАННЫЕ И ОБОСНОВАННЫЕ ИДЕИ ОСТАЮТСЯ ЛИШЬ НА БУМАГЕ»    </vt:lpstr>
      <vt:lpstr>Современное состояние отрасли водоснабжения и канализации (ВК): </vt:lpstr>
      <vt:lpstr>Современное состояние отрасли ВК: </vt:lpstr>
      <vt:lpstr> В чью компетецию входит привлечение инвестиций в сектор ВК Молдовы? </vt:lpstr>
      <vt:lpstr>ЗАКОН 303 от 13.12.2013  Статья 5. Полномочия Правительства:</vt:lpstr>
      <vt:lpstr>ЗАКОН 303 от 13.12.2013  Статья 5. Полномочия Правительства:</vt:lpstr>
      <vt:lpstr>ЗАКОН 303 от 13.12.2013   Статья 6. Полномочия центрального отраслевого органа в области ВК:</vt:lpstr>
      <vt:lpstr>ЗАКОН 303 от 13.12.2013  Статья 8. Полномочия органов местного публичного управления:</vt:lpstr>
      <vt:lpstr>ЗАКОН 303 от 13.12.2013  Статья 36.  Финансирование публичной услуги ВК:</vt:lpstr>
      <vt:lpstr>ЗАКОН 303 от 13.12.2013  Статья 36.  Финансирование публичной услуги ВК:</vt:lpstr>
      <vt:lpstr>Стратегия водоснабжения и санитации на 2014 - 2028:</vt:lpstr>
      <vt:lpstr>Стратегия водоснабжения и санитации на 2014 - 2028:</vt:lpstr>
      <vt:lpstr>Стратегия водоснабжения и санитации на 2014 - 2028 предусматривает:</vt:lpstr>
      <vt:lpstr>Новая Стратегия ВК рекомендует внедрение принципов рыночной экономики и привлечение приватного капитала:</vt:lpstr>
      <vt:lpstr>Стратегия водоснабжения и санитации на 2014 - 2028:</vt:lpstr>
      <vt:lpstr>Внешние  источники финансирования для сектора ВК:</vt:lpstr>
      <vt:lpstr>Внутренние источники финансирования:</vt:lpstr>
      <vt:lpstr>Привлечение кредитов и грантов со стороны международных финансовых учреждений (IFIs):  </vt:lpstr>
      <vt:lpstr>Заключение.  Предложения и рекомендации:  </vt:lpstr>
      <vt:lpstr>Заключение. Предложения и рекомендации:  </vt:lpstr>
      <vt:lpstr>Заключение. Предложения и рекомендации:  </vt:lpstr>
      <vt:lpstr>Список литературы и полезных сайтов. </vt:lpstr>
      <vt:lpstr>Список литературы и полезных сайтов. </vt:lpstr>
      <vt:lpstr>Спасибо за Ваше  внимание.  Буду рад ответить на Ваши вопросы. 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Привлечение фондов в сфере публичных услуг водоснабжения и канализации   Mихаил Мазурян,  эксперт по охране среды и водоснабжению   КИШИНЭУ,   Сентябрь 2017</dc:title>
  <dc:creator>Acasa</dc:creator>
  <cp:lastModifiedBy>Anticamera</cp:lastModifiedBy>
  <cp:revision>13</cp:revision>
  <dcterms:modified xsi:type="dcterms:W3CDTF">2017-12-01T11:02:35Z</dcterms:modified>
</cp:coreProperties>
</file>