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9"/>
  </p:notesMasterIdLst>
  <p:handoutMasterIdLst>
    <p:handoutMasterId r:id="rId40"/>
  </p:handoutMasterIdLst>
  <p:sldIdLst>
    <p:sldId id="300" r:id="rId2"/>
    <p:sldId id="299" r:id="rId3"/>
    <p:sldId id="301" r:id="rId4"/>
    <p:sldId id="280" r:id="rId5"/>
    <p:sldId id="281" r:id="rId6"/>
    <p:sldId id="282" r:id="rId7"/>
    <p:sldId id="283" r:id="rId8"/>
    <p:sldId id="284" r:id="rId9"/>
    <p:sldId id="285" r:id="rId10"/>
    <p:sldId id="293" r:id="rId11"/>
    <p:sldId id="294" r:id="rId12"/>
    <p:sldId id="295" r:id="rId13"/>
    <p:sldId id="296" r:id="rId14"/>
    <p:sldId id="297" r:id="rId15"/>
    <p:sldId id="308" r:id="rId16"/>
    <p:sldId id="309" r:id="rId17"/>
    <p:sldId id="310" r:id="rId18"/>
    <p:sldId id="311" r:id="rId19"/>
    <p:sldId id="316" r:id="rId20"/>
    <p:sldId id="317" r:id="rId21"/>
    <p:sldId id="318" r:id="rId22"/>
    <p:sldId id="312" r:id="rId23"/>
    <p:sldId id="315" r:id="rId24"/>
    <p:sldId id="314" r:id="rId25"/>
    <p:sldId id="319" r:id="rId26"/>
    <p:sldId id="320" r:id="rId27"/>
    <p:sldId id="321" r:id="rId28"/>
    <p:sldId id="322" r:id="rId29"/>
    <p:sldId id="323" r:id="rId30"/>
    <p:sldId id="324" r:id="rId31"/>
    <p:sldId id="302" r:id="rId32"/>
    <p:sldId id="304" r:id="rId33"/>
    <p:sldId id="305" r:id="rId34"/>
    <p:sldId id="306" r:id="rId35"/>
    <p:sldId id="298" r:id="rId36"/>
    <p:sldId id="278" r:id="rId37"/>
    <p:sldId id="279" r:id="rId38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5730" autoAdjust="0"/>
  </p:normalViewPr>
  <p:slideViewPr>
    <p:cSldViewPr snapToGrid="0">
      <p:cViewPr varScale="1">
        <p:scale>
          <a:sx n="74" d="100"/>
          <a:sy n="74" d="100"/>
        </p:scale>
        <p:origin x="408" y="6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04/12/2017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04/12/2017</a:t>
            </a:fld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AD3059-81BE-49B0-AA49-D3423BE8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1342-DC07-438F-BC58-AE69B520B11F}" type="datetime1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04897B-418A-4F9D-8A9D-E2715CF0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B93414-3891-4115-9EAD-9B82AE8E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AAB072B-8D15-40A8-81C1-D5341B5B90C3}" type="slidenum">
              <a:rPr lang="ru-RU" altLang="fr-FR"/>
              <a:pPr>
                <a:defRPr/>
              </a:pPr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95312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add title</a:t>
            </a:r>
            <a:endParaRPr lang="de-D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5" r:id="rId7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87E9A446-E5E9-4666-A74A-E98535BE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482725"/>
            <a:ext cx="8785225" cy="433388"/>
          </a:xfrm>
        </p:spPr>
        <p:txBody>
          <a:bodyPr/>
          <a:lstStyle/>
          <a:p>
            <a:pPr algn="ctr"/>
            <a:r>
              <a:rPr lang="ru-RU" sz="1600" dirty="0" smtClean="0"/>
              <a:t>Тренинг для сотрудников оператора «</a:t>
            </a:r>
            <a:r>
              <a:rPr lang="ru-RU" sz="1600" dirty="0" err="1" smtClean="0"/>
              <a:t>Apa-Canal</a:t>
            </a:r>
            <a:r>
              <a:rPr lang="ru-RU" sz="1600" dirty="0" smtClean="0"/>
              <a:t>» в Молдове </a:t>
            </a:r>
            <a:r>
              <a:rPr lang="ro-RO" altLang="en-US" b="1" dirty="0"/>
              <a:t/>
            </a:r>
            <a:br>
              <a:rPr lang="ro-RO" altLang="en-US" b="1" dirty="0"/>
            </a:br>
            <a:endParaRPr lang="ru-RU" altLang="en-US" dirty="0"/>
          </a:p>
        </p:txBody>
      </p:sp>
      <p:sp>
        <p:nvSpPr>
          <p:cNvPr id="16387" name="Содержимое 2">
            <a:extLst>
              <a:ext uri="{FF2B5EF4-FFF2-40B4-BE49-F238E27FC236}">
                <a16:creationId xmlns="" xmlns:a16="http://schemas.microsoft.com/office/drawing/2014/main" id="{72938312-041E-4B06-BF43-093E795BE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205038"/>
            <a:ext cx="8642350" cy="41513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Модуль 10: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/>
              <a:t>Роль операторов государственных услуг водоснабжения и канализации в процессе привлечения инвестиций, проектирование, строительство и ввод в эксплуатацию объектов водоснабжения и канализации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Сессия 2.</a:t>
            </a:r>
            <a:r>
              <a:rPr lang="ru-RU" sz="2400" dirty="0" smtClean="0"/>
              <a:t>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/>
              <a:t>Роль операторов из общественного водоснабжения и канализация в строительстве целей водоснабжение и водоотведение </a:t>
            </a:r>
            <a:endParaRPr lang="ro-RO" sz="2400" dirty="0" smtClean="0"/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/>
              <a:t>Эксперт правового / институциональной Виталий </a:t>
            </a:r>
            <a:r>
              <a:rPr lang="ru-RU" sz="2400" dirty="0" err="1" smtClean="0"/>
              <a:t>Штирбу</a:t>
            </a:r>
            <a:endParaRPr lang="ru-RU" sz="2400" dirty="0" smtClean="0"/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/>
              <a:t>20-21-22 в июне 2017 года, Кишинев</a:t>
            </a:r>
            <a:endParaRPr lang="ru-RU" altLang="en-US" sz="1600" dirty="0"/>
          </a:p>
        </p:txBody>
      </p:sp>
      <p:pic>
        <p:nvPicPr>
          <p:cNvPr id="16388" name="Picture 2" descr="D:\docs\desktop\ELdZ_Mol_cmyk_rum.jpg">
            <a:extLst>
              <a:ext uri="{FF2B5EF4-FFF2-40B4-BE49-F238E27FC236}">
                <a16:creationId xmlns="" xmlns:a16="http://schemas.microsoft.com/office/drawing/2014/main" id="{C5785437-1FB6-43CD-964A-15397936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C03902A8-F615-4F19-9A4B-F9CEAE01ED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b="1" spc="70" dirty="0" smtClean="0"/>
              <a:t>20/06/2017</a:t>
            </a:r>
            <a:endParaRPr lang="en-GB" b="1" spc="70" dirty="0"/>
          </a:p>
        </p:txBody>
      </p:sp>
      <p:sp>
        <p:nvSpPr>
          <p:cNvPr id="16390" name="Footer Placeholder 2">
            <a:extLst>
              <a:ext uri="{FF2B5EF4-FFF2-40B4-BE49-F238E27FC236}">
                <a16:creationId xmlns="" xmlns:a16="http://schemas.microsoft.com/office/drawing/2014/main" id="{B287BC3D-A43A-48C1-903E-A0457BEB55A1}"/>
              </a:ext>
            </a:extLst>
          </p:cNvPr>
          <p:cNvSpPr txBox="1">
            <a:spLocks/>
          </p:cNvSpPr>
          <p:nvPr/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en-US" sz="1000" dirty="0" smtClean="0">
                <a:solidFill>
                  <a:srgbClr val="6E6452"/>
                </a:solidFill>
                <a:latin typeface="Arial Narrow" panose="020B0606020202030204" pitchFamily="34" charset="0"/>
              </a:rPr>
              <a:t>Vitalie Ştirbu</a:t>
            </a:r>
            <a:endParaRPr lang="de-DE" altLang="en-US" sz="1000" dirty="0">
              <a:solidFill>
                <a:srgbClr val="6E6452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023" y="376865"/>
            <a:ext cx="810838" cy="8169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521" y="590559"/>
            <a:ext cx="1835055" cy="463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590" y="537910"/>
            <a:ext cx="719390" cy="719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088" y="483041"/>
            <a:ext cx="82912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8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C93A359B-7D55-4C4B-9E0A-1D3ABDF5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55" y="1187866"/>
            <a:ext cx="7776000" cy="907634"/>
          </a:xfrm>
        </p:spPr>
        <p:txBody>
          <a:bodyPr/>
          <a:lstStyle/>
          <a:p>
            <a:pPr algn="ctr"/>
            <a:r>
              <a:rPr lang="ru-RU" dirty="0" smtClean="0"/>
              <a:t>Закон № 303 от 13.12.2013 </a:t>
            </a:r>
            <a:r>
              <a:rPr lang="ru-RU" b="1" dirty="0" smtClean="0"/>
              <a:t>о публичной услуге водоснабжения и канализации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6AAC5E01-B64A-4408-81FD-DFFA0A9B92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8CF8EA70-5ECD-4A29-8A2F-7A213626B3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3452CCA5-B64D-4913-8E03-96C52597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2146300"/>
            <a:ext cx="7823200" cy="4382479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разрабатывают и внедряют свои краткосрочные, среднесрочные и долгосрочные планы развития и функционирования публичной услуги водоснабжения и канализации в соответствии с общими планами градостроительства, программами социально-экономического развития административно-территориальной единицы, а также в соответствии с международными обязательствами в области охраны окружающей среды Органы местного публичного управления первого уровня согласно ст.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EF284F6E-600A-4383-8231-5482B650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910376"/>
          </a:xfrm>
        </p:spPr>
        <p:txBody>
          <a:bodyPr/>
          <a:lstStyle/>
          <a:p>
            <a:pPr algn="ctr"/>
            <a:r>
              <a:rPr lang="ru-RU" dirty="0" smtClean="0"/>
              <a:t>Закон №. 835 17.05.1996 </a:t>
            </a:r>
            <a:r>
              <a:rPr lang="ru-RU" b="1" dirty="0" smtClean="0"/>
              <a:t>об основах градостроительства и обустройстве территории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3827FE40-3492-42B9-A796-6325BC0F4E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E703B6F4-612D-44F2-90D6-5D6AA007B6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A1459216-8467-4776-BD3B-45E0E1D5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74900"/>
            <a:ext cx="8483600" cy="38891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200" dirty="0" smtClean="0"/>
              <a:t>Согласно ст. 29 (</a:t>
            </a:r>
            <a:r>
              <a:rPr lang="en-US" sz="3200" dirty="0" smtClean="0"/>
              <a:t>s</a:t>
            </a:r>
            <a:r>
              <a:rPr lang="ru-RU" sz="3200" dirty="0" smtClean="0"/>
              <a:t>) Закона №. 436 28.12.2006 </a:t>
            </a:r>
            <a:r>
              <a:rPr lang="ru-RU" sz="3200" b="1" dirty="0" smtClean="0"/>
              <a:t>о местном публичном управлении</a:t>
            </a:r>
          </a:p>
          <a:p>
            <a:pPr algn="ctr">
              <a:spcAft>
                <a:spcPts val="0"/>
              </a:spcAft>
            </a:pPr>
            <a:r>
              <a:rPr lang="ru-RU" sz="3200" dirty="0" smtClean="0"/>
              <a:t> </a:t>
            </a:r>
            <a:r>
              <a:rPr lang="ru-RU" sz="2800" dirty="0" smtClean="0"/>
              <a:t>мэр обеспечивает разработку генерального градостроительного плана и документации по градостроительству и обустройству территории, представляет их на утверждение местному совету в соответствии с законом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3772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3AF0CF3C-93E1-4F6C-BDC6-5B7CB294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189901"/>
            <a:ext cx="7776000" cy="860571"/>
          </a:xfrm>
        </p:spPr>
        <p:txBody>
          <a:bodyPr/>
          <a:lstStyle/>
          <a:p>
            <a:pPr algn="ctr"/>
            <a:r>
              <a:rPr lang="ru-RU" dirty="0" smtClean="0"/>
              <a:t>Закон №. 835 17.05.1996 </a:t>
            </a:r>
            <a:r>
              <a:rPr lang="ru-RU" b="1" dirty="0" smtClean="0"/>
              <a:t>об основах градостроительства и обустройстве территории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A390CE57-C4AF-4D76-8E99-CAE1DAB3E6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2F7FE9B7-0224-404C-8DF1-53977F1CEA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7F990694-66E9-48CB-A8F8-2F642B4E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16" y="2124480"/>
            <a:ext cx="2870083" cy="4401011"/>
          </a:xfrm>
        </p:spPr>
        <p:txBody>
          <a:bodyPr/>
          <a:lstStyle/>
          <a:p>
            <a:pPr lvl="0"/>
            <a:r>
              <a:rPr lang="ru-RU" dirty="0" smtClean="0"/>
              <a:t>Ст. 24 Финансирование разработки документации по градостроительству и обустройству территории осуществляется Правительством или соответствующими органами местного публичного управления</a:t>
            </a:r>
            <a:endParaRPr lang="en-US" dirty="0"/>
          </a:p>
        </p:txBody>
      </p:sp>
      <p:sp>
        <p:nvSpPr>
          <p:cNvPr id="9" name="Substituent conținut 4">
            <a:extLst>
              <a:ext uri="{FF2B5EF4-FFF2-40B4-BE49-F238E27FC236}">
                <a16:creationId xmlns="" xmlns:a16="http://schemas.microsoft.com/office/drawing/2014/main" id="{7F990694-66E9-48CB-A8F8-2F642B4EF21D}"/>
              </a:ext>
            </a:extLst>
          </p:cNvPr>
          <p:cNvSpPr txBox="1">
            <a:spLocks/>
          </p:cNvSpPr>
          <p:nvPr/>
        </p:nvSpPr>
        <p:spPr bwMode="auto">
          <a:xfrm>
            <a:off x="4793230" y="4607019"/>
            <a:ext cx="4474596" cy="121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endParaRPr lang="en-US" b="0" kern="0" dirty="0"/>
          </a:p>
        </p:txBody>
      </p:sp>
      <p:pic>
        <p:nvPicPr>
          <p:cNvPr id="19458" name="Picture 2" descr="Картинки по запросу ban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982" y="2333624"/>
            <a:ext cx="5729345" cy="4136321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ban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364" y="4598334"/>
            <a:ext cx="2775883" cy="1894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252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1073BA59-E195-4DEA-8C48-6D536A1E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03300"/>
            <a:ext cx="7776000" cy="1663700"/>
          </a:xfrm>
        </p:spPr>
        <p:txBody>
          <a:bodyPr/>
          <a:lstStyle/>
          <a:p>
            <a:pPr algn="ctr"/>
            <a:r>
              <a:rPr lang="ru-RU" dirty="0" smtClean="0"/>
              <a:t>Каждый проект разрабатывается в строгом соответствии с требованиями и положениями Закона №. 163 от 09.07.2010 о разрешении строительных работ</a:t>
            </a:r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72600A74-8578-4E01-A7BC-DB8661099B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1A5972D0-2CAA-4820-97DA-ECF616DB5E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9390D2BA-C80A-4FEF-AA71-D79D2594A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99" y="2702112"/>
            <a:ext cx="5340283" cy="3778623"/>
          </a:xfrm>
        </p:spPr>
        <p:txBody>
          <a:bodyPr/>
          <a:lstStyle/>
          <a:p>
            <a:r>
              <a:rPr lang="ru-RU" dirty="0" smtClean="0"/>
              <a:t>А - сопротивление и стабильность;</a:t>
            </a:r>
          </a:p>
          <a:p>
            <a:r>
              <a:rPr lang="ru-RU" dirty="0" smtClean="0"/>
              <a:t>В - эксплуатационной безопасности; </a:t>
            </a:r>
          </a:p>
          <a:p>
            <a:r>
              <a:rPr lang="ru-RU" dirty="0" smtClean="0"/>
              <a:t>C - пожарная безопасность; </a:t>
            </a:r>
          </a:p>
          <a:p>
            <a:r>
              <a:rPr lang="ru-RU" dirty="0" smtClean="0"/>
              <a:t>D - гигиена, здоровье человека, и восстановление окружающей среды; </a:t>
            </a:r>
          </a:p>
          <a:p>
            <a:r>
              <a:rPr lang="ru-RU" dirty="0" smtClean="0"/>
              <a:t>Е - теплоизоляция, гидроизоляция и энергосбережение; </a:t>
            </a:r>
          </a:p>
          <a:p>
            <a:r>
              <a:rPr lang="ru-RU" dirty="0" smtClean="0"/>
              <a:t>F - защита от шума; </a:t>
            </a:r>
          </a:p>
          <a:p>
            <a:r>
              <a:rPr lang="ru-RU" dirty="0" smtClean="0"/>
              <a:t>G - Утилизация рационально природных ресурсов.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09" y="5181600"/>
            <a:ext cx="1591591" cy="1328207"/>
          </a:xfrm>
          <a:prstGeom prst="rect">
            <a:avLst/>
          </a:prstGeom>
        </p:spPr>
      </p:pic>
      <p:sp>
        <p:nvSpPr>
          <p:cNvPr id="27650" name="AutoShape 2" descr="Картинки по запросу proi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proi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Картинки по запросу proi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Картинки по запросу proi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1" y="2771775"/>
            <a:ext cx="3543300" cy="229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197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C7B9C045-BB63-4EFA-9E5A-A8526BAF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25501"/>
            <a:ext cx="7776000" cy="800100"/>
          </a:xfrm>
        </p:spPr>
        <p:txBody>
          <a:bodyPr/>
          <a:lstStyle/>
          <a:p>
            <a:pPr algn="ctr"/>
            <a:r>
              <a:rPr lang="ru-RU" dirty="0" smtClean="0"/>
              <a:t>Каждый проект реализуется и эксплуатируется согласно технической книги которая имеет 4 глав:</a:t>
            </a:r>
            <a:endParaRPr lang="ru-RU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94ECA767-C997-4CF7-B707-D82CEC754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A6ACA8D7-86F0-45CA-B939-FF95E0C8D1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AF3E4DA4-0C83-4837-A259-B8C524CBA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752601"/>
            <a:ext cx="7776000" cy="4560864"/>
          </a:xfrm>
        </p:spPr>
        <p:txBody>
          <a:bodyPr/>
          <a:lstStyle/>
          <a:p>
            <a:pPr algn="ctr"/>
            <a:r>
              <a:rPr lang="ru-RU" sz="2000" dirty="0" smtClean="0"/>
              <a:t>Гл. A - проектная документация с отделениями (архитектура, сопротивление и сетей), подготовленной в соответствии с развитием процедуры, утверждения, утверждения и рамки содержания проектной документации для строительства NCM A.07.02-2012; </a:t>
            </a:r>
          </a:p>
          <a:p>
            <a:pPr algn="ctr"/>
            <a:r>
              <a:rPr lang="ru-RU" sz="2000" dirty="0" smtClean="0"/>
              <a:t>Гл. B – исполнительная документация, которая содержит инструкции, технологические карты в соответствии с нормами в строительстве для реализаций качественных строений; </a:t>
            </a:r>
          </a:p>
          <a:p>
            <a:pPr algn="ctr"/>
            <a:r>
              <a:rPr lang="ru-RU" sz="2000" dirty="0" smtClean="0"/>
              <a:t>Гл. C – документация для сдачи строений; </a:t>
            </a:r>
          </a:p>
          <a:p>
            <a:pPr algn="ctr"/>
            <a:r>
              <a:rPr lang="ru-RU" sz="2000" dirty="0" smtClean="0"/>
              <a:t>Гл. D - Эксплуатационная документация строений.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811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147262"/>
            <a:ext cx="7776000" cy="5024937"/>
          </a:xfrm>
        </p:spPr>
        <p:txBody>
          <a:bodyPr/>
          <a:lstStyle/>
          <a:p>
            <a:pPr algn="ctr"/>
            <a:r>
              <a:rPr lang="ru-RU" sz="3600" dirty="0" smtClean="0"/>
              <a:t>Этапы разработки технической книги </a:t>
            </a:r>
            <a:br>
              <a:rPr lang="ru-RU" sz="3600" dirty="0" smtClean="0"/>
            </a:br>
            <a:r>
              <a:rPr lang="ru-RU" sz="3600" dirty="0" smtClean="0"/>
              <a:t>гл. А, техническая книга </a:t>
            </a:r>
            <a:br>
              <a:rPr lang="ru-RU" sz="3600" dirty="0" smtClean="0"/>
            </a:br>
            <a:r>
              <a:rPr lang="ru-RU" sz="3600" dirty="0" smtClean="0"/>
              <a:t>«буквально по каждому предмету отдельно разработается сертификат для урбанизма, проектная документация и разрешения на строительство»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079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901700"/>
            <a:ext cx="7776000" cy="1511300"/>
          </a:xfrm>
        </p:spPr>
        <p:txBody>
          <a:bodyPr/>
          <a:lstStyle/>
          <a:p>
            <a:pPr algn="ctr"/>
            <a:r>
              <a:rPr lang="ru-RU" i="1" dirty="0" smtClean="0"/>
              <a:t>градостроительный сертификат для проектирования </a:t>
            </a:r>
            <a:r>
              <a:rPr lang="ru-RU" dirty="0" smtClean="0"/>
              <a:t>разработан в соответствии со ст. 3-6 Закона № 163 от 09.07.2010 </a:t>
            </a:r>
            <a:r>
              <a:rPr lang="ru-RU" b="1" dirty="0" smtClean="0"/>
              <a:t>о разрешении выполнения строительных работ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2425700"/>
            <a:ext cx="7776000" cy="3838299"/>
          </a:xfrm>
        </p:spPr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i="1" dirty="0" smtClean="0"/>
              <a:t>градостроительный сертификат для проектирования </a:t>
            </a:r>
            <a:r>
              <a:rPr lang="ru-RU" sz="2000" dirty="0" smtClean="0"/>
              <a:t>(разработаны в приложении № 1 Закона № 163 от 09.07.2010 о разрешении строительных работ..) - акт регламентирующего характера, выданный заявителю (заказчику) эмитентом для ознакомления с предписаниями и элементами, характеризующими правовой, экономический, технический и архитектурно-градостроительный режимы объекта недвижимости/участка, установленными документацией по градостроительству и обустройству территории, разрешающий разработку проектной документации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20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939800"/>
            <a:ext cx="7776000" cy="1511300"/>
          </a:xfrm>
        </p:spPr>
        <p:txBody>
          <a:bodyPr/>
          <a:lstStyle/>
          <a:p>
            <a:pPr algn="ctr"/>
            <a:r>
              <a:rPr lang="ru-RU" i="1" dirty="0" smtClean="0"/>
              <a:t>градостроительный сертификат для проектирования </a:t>
            </a:r>
            <a:r>
              <a:rPr lang="ru-RU" dirty="0" smtClean="0"/>
              <a:t>разработан в соответствии со ст. 3-6 Закона № 163 от 09.07.2010 </a:t>
            </a:r>
            <a:r>
              <a:rPr lang="ru-RU" b="1" dirty="0" smtClean="0"/>
              <a:t>о разрешении выполнения строительных работ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2514600"/>
            <a:ext cx="7776000" cy="37493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Статья 3.</a:t>
            </a:r>
            <a:r>
              <a:rPr lang="ru-RU" dirty="0" smtClean="0"/>
              <a:t> Подача документов для получения </a:t>
            </a:r>
            <a:br>
              <a:rPr lang="ru-RU" dirty="0" smtClean="0"/>
            </a:br>
            <a:r>
              <a:rPr lang="ru-RU" dirty="0" smtClean="0"/>
              <a:t>                      градостроительного сертификата</a:t>
            </a:r>
            <a:br>
              <a:rPr lang="ru-RU" dirty="0" smtClean="0"/>
            </a:br>
            <a:r>
              <a:rPr lang="ru-RU" dirty="0" smtClean="0"/>
              <a:t>                      для проектирования.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Статья 4.</a:t>
            </a:r>
            <a:r>
              <a:rPr lang="ru-RU" dirty="0" smtClean="0"/>
              <a:t> Разработка градостроительного</a:t>
            </a:r>
            <a:br>
              <a:rPr lang="ru-RU" dirty="0" smtClean="0"/>
            </a:br>
            <a:r>
              <a:rPr lang="ru-RU" dirty="0" smtClean="0"/>
              <a:t>                      сертификата для проектирования.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Статья 5. </a:t>
            </a:r>
            <a:r>
              <a:rPr lang="ru-RU" dirty="0" smtClean="0"/>
              <a:t>Срок разработки, выдачи и действия</a:t>
            </a:r>
            <a:br>
              <a:rPr lang="ru-RU" dirty="0" smtClean="0"/>
            </a:br>
            <a:r>
              <a:rPr lang="ru-RU" dirty="0" smtClean="0"/>
              <a:t>                      градостроительного сертификата для проектирования.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Статья 6.</a:t>
            </a:r>
            <a:r>
              <a:rPr lang="ru-RU" dirty="0" smtClean="0"/>
              <a:t> Содержание градостроительного</a:t>
            </a:r>
            <a:br>
              <a:rPr lang="ru-RU" dirty="0" smtClean="0"/>
            </a:br>
            <a:r>
              <a:rPr lang="ru-RU" dirty="0" smtClean="0"/>
              <a:t>                      сертификата для проектирования (Градостроительный сертификат для проектирования должен содержать предписания и элементы, характеризующие для проектирование)</a:t>
            </a:r>
            <a:endParaRPr lang="ro-RO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7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700" y="927100"/>
            <a:ext cx="7776000" cy="838200"/>
          </a:xfrm>
        </p:spPr>
        <p:txBody>
          <a:bodyPr/>
          <a:lstStyle/>
          <a:p>
            <a:pPr algn="ctr"/>
            <a:r>
              <a:rPr lang="ru-RU" dirty="0" smtClean="0"/>
              <a:t>разработка и утверждения в соответствии с законом Проектной документации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400110"/>
          </a:xfrm>
        </p:spPr>
        <p:txBody>
          <a:bodyPr/>
          <a:lstStyle/>
          <a:p>
            <a:r>
              <a:rPr lang="ro-RO" dirty="0" smtClean="0"/>
              <a:t>Stirbu Vitalie</a:t>
            </a:r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1816100"/>
            <a:ext cx="7776000" cy="4572000"/>
          </a:xfrm>
        </p:spPr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o-RO" sz="2400" b="1" i="1" dirty="0" smtClean="0"/>
              <a:t>Проектная документация</a:t>
            </a:r>
            <a:r>
              <a:rPr lang="ro-RO" sz="2400" dirty="0" smtClean="0"/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обоб-щенное</a:t>
            </a:r>
            <a:r>
              <a:rPr lang="ru-RU" sz="2400" dirty="0" smtClean="0"/>
              <a:t> </a:t>
            </a:r>
            <a:r>
              <a:rPr lang="ru-RU" sz="2400" b="1" dirty="0" smtClean="0"/>
              <a:t>определение составляющих понятий)</a:t>
            </a:r>
            <a:r>
              <a:rPr lang="ro-RO" sz="2400" b="1" dirty="0" smtClean="0"/>
              <a:t>:</a:t>
            </a:r>
            <a:r>
              <a:rPr lang="ro-RO" sz="2400" dirty="0" smtClean="0"/>
              <a:t> </a:t>
            </a:r>
            <a:r>
              <a:rPr lang="ru-RU" sz="2400" dirty="0" smtClean="0"/>
              <a:t>«проект» и «рабочий проект» </a:t>
            </a:r>
            <a:r>
              <a:rPr lang="ro-RO" sz="2400" dirty="0" smtClean="0"/>
              <a:t>текстовые и графические материалы, которыми определяются градостроите</a:t>
            </a:r>
            <a:r>
              <a:rPr lang="ru-RU" sz="2400" dirty="0" smtClean="0"/>
              <a:t>-</a:t>
            </a:r>
            <a:r>
              <a:rPr lang="ro-RO" sz="2400" dirty="0" smtClean="0"/>
              <a:t>льные, объемно</a:t>
            </a:r>
            <a:r>
              <a:rPr lang="ru-RU" sz="2400" dirty="0" smtClean="0"/>
              <a:t>-</a:t>
            </a:r>
            <a:r>
              <a:rPr lang="ro-RO" sz="2400" dirty="0" smtClean="0"/>
              <a:t>планировочные, архи</a:t>
            </a:r>
            <a:r>
              <a:rPr lang="ru-RU" sz="2400" dirty="0" smtClean="0"/>
              <a:t>-</a:t>
            </a:r>
            <a:r>
              <a:rPr lang="ro-RO" sz="2400" dirty="0" smtClean="0"/>
              <a:t>тектурные, конструктивные, технологические и </a:t>
            </a:r>
            <a:r>
              <a:rPr lang="ru-RU" sz="2400" dirty="0" err="1" smtClean="0"/>
              <a:t>ины</a:t>
            </a:r>
            <a:r>
              <a:rPr lang="ro-RO" sz="2400" dirty="0" smtClean="0"/>
              <a:t>е технические решения</a:t>
            </a:r>
            <a:r>
              <a:rPr lang="ru-RU" sz="2400" dirty="0" smtClean="0"/>
              <a:t>, а также результаты расчетов и обоснования принятых решений, используемые при подготовке документации </a:t>
            </a:r>
            <a:r>
              <a:rPr lang="ro-RO" sz="2400" dirty="0" smtClean="0"/>
              <a:t>и </a:t>
            </a:r>
            <a:r>
              <a:rPr lang="ru-RU" sz="2400" dirty="0" smtClean="0"/>
              <a:t>представляемые на проверку (экспертизу) и утверждение в установленном порядке</a:t>
            </a:r>
            <a:r>
              <a:rPr lang="ro-RO" sz="2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0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199"/>
            <a:ext cx="7776000" cy="816247"/>
          </a:xfrm>
        </p:spPr>
        <p:txBody>
          <a:bodyPr/>
          <a:lstStyle/>
          <a:p>
            <a:pPr algn="ctr"/>
            <a:r>
              <a:rPr lang="ru-RU" dirty="0" smtClean="0"/>
              <a:t>Проектная документация разработается и утверждается в соответствии с законом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Проектная документация разработается и утверждается в соответствии с законом </a:t>
            </a:r>
            <a:r>
              <a:rPr lang="en-US" sz="2800" b="1" dirty="0" smtClean="0"/>
              <a:t>(</a:t>
            </a:r>
            <a:r>
              <a:rPr lang="ro-RO" sz="2800" b="1" cap="all" dirty="0" smtClean="0"/>
              <a:t>п</a:t>
            </a:r>
            <a:r>
              <a:rPr lang="ro-RO" sz="2800" b="1" dirty="0" smtClean="0"/>
              <a:t>орядок разработки, согласования, утверждения и состав проектной документации для строительства. Основные положения и требования</a:t>
            </a:r>
            <a:r>
              <a:rPr lang="ro-RO" sz="2800" dirty="0" smtClean="0"/>
              <a:t> NCM A.07.02-201</a:t>
            </a:r>
            <a:r>
              <a:rPr lang="en-US" sz="2800" dirty="0" smtClean="0"/>
              <a:t>2</a:t>
            </a:r>
            <a:r>
              <a:rPr lang="en-US" sz="2800" b="1" dirty="0" smtClean="0"/>
              <a:t>) </a:t>
            </a:r>
            <a:r>
              <a:rPr lang="ru-RU" sz="2800" b="1" dirty="0" smtClean="0"/>
              <a:t>согласно</a:t>
            </a:r>
            <a:r>
              <a:rPr lang="en-US" sz="2800" b="1" dirty="0" smtClean="0"/>
              <a:t> </a:t>
            </a:r>
            <a:r>
              <a:rPr lang="ru-RU" sz="2800" b="1" dirty="0" err="1" smtClean="0"/>
              <a:t>ст</a:t>
            </a:r>
            <a:r>
              <a:rPr lang="en-US" sz="2800" b="1" dirty="0" smtClean="0"/>
              <a:t>. 10-11, </a:t>
            </a:r>
            <a:r>
              <a:rPr lang="ru-RU" sz="2800" dirty="0" smtClean="0"/>
              <a:t>Закона №. 163 от 09.07.2010 о разрешении строительных работ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A63CF9A1-2B3B-464C-B285-18C94A92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55" y="1231786"/>
            <a:ext cx="7776000" cy="617928"/>
          </a:xfrm>
        </p:spPr>
        <p:txBody>
          <a:bodyPr/>
          <a:lstStyle/>
          <a:p>
            <a:pPr algn="ctr"/>
            <a:r>
              <a:rPr lang="ru-RU" sz="2800" dirty="0" smtClean="0"/>
              <a:t>цель </a:t>
            </a:r>
            <a:r>
              <a:rPr lang="ru-RU" sz="2800" dirty="0" smtClean="0">
                <a:solidFill>
                  <a:srgbClr val="FF0000"/>
                </a:solidFill>
              </a:rPr>
              <a:t>Сессий</a:t>
            </a:r>
            <a:endParaRPr lang="en-US" sz="2800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3ECAD7ED-12C0-441F-AFEC-1B65F7DA72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83A9FD8D-FCB6-4C93-995A-02BF83214D6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D24D9F10-DDF9-474F-B349-BD8558CFF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37" y="2197968"/>
            <a:ext cx="8193063" cy="4066032"/>
          </a:xfrm>
        </p:spPr>
        <p:txBody>
          <a:bodyPr/>
          <a:lstStyle/>
          <a:p>
            <a:pPr algn="ctr"/>
            <a:r>
              <a:rPr lang="ru-RU" sz="2400" dirty="0" smtClean="0"/>
              <a:t>Порядок разработки, внедрение и утверждение стратегии проектов для ГВС</a:t>
            </a:r>
            <a:endParaRPr lang="en-US" dirty="0"/>
          </a:p>
        </p:txBody>
      </p:sp>
      <p:pic>
        <p:nvPicPr>
          <p:cNvPr id="29702" name="Picture 6" descr="Картинки по запросу documentatia de proiect 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64" y="3632131"/>
            <a:ext cx="7074102" cy="2228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249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104900"/>
            <a:ext cx="7776000" cy="1104900"/>
          </a:xfrm>
        </p:spPr>
        <p:txBody>
          <a:bodyPr/>
          <a:lstStyle/>
          <a:p>
            <a:pPr algn="ctr"/>
            <a:r>
              <a:rPr lang="ru-RU" sz="2800" dirty="0" smtClean="0"/>
              <a:t>Проектная документация разработается и утверждается в соответствии с законом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4000" y="2400300"/>
            <a:ext cx="7776000" cy="4165600"/>
          </a:xfrm>
        </p:spPr>
        <p:txBody>
          <a:bodyPr/>
          <a:lstStyle/>
          <a:p>
            <a:pPr algn="ctr"/>
            <a:r>
              <a:rPr lang="ru-RU" sz="2400" dirty="0" smtClean="0"/>
              <a:t>Проектирование всех видов строений, градостроительства и/или инженерных сооружений, работ по реконструкции и реставрации, строительство зданий и/или инженерных сооружений и сетей, реконструкция, усиление и реставрация осуществляются физическими или юридическими лицами, имеющими лицензию в соответствующей области ст. 14, Закон №. 721 от 02.02.1996 о качестве в строительстве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196789"/>
            <a:ext cx="7776000" cy="927846"/>
          </a:xfrm>
        </p:spPr>
        <p:txBody>
          <a:bodyPr/>
          <a:lstStyle/>
          <a:p>
            <a:pPr algn="ctr"/>
            <a:r>
              <a:rPr lang="ru-RU" dirty="0" smtClean="0"/>
              <a:t>Проектная документация разработается и утверждается в соответствии с законом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4000" y="1993901"/>
            <a:ext cx="7776000" cy="446068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Согласно </a:t>
            </a:r>
            <a:r>
              <a:rPr lang="ro-RO" b="1" cap="all" dirty="0" smtClean="0"/>
              <a:t>п</a:t>
            </a:r>
            <a:r>
              <a:rPr lang="ro-RO" b="1" dirty="0" smtClean="0"/>
              <a:t>орядк</a:t>
            </a:r>
            <a:r>
              <a:rPr lang="ru-RU" b="1" dirty="0" smtClean="0"/>
              <a:t>а</a:t>
            </a:r>
            <a:r>
              <a:rPr lang="ro-RO" b="1" dirty="0" smtClean="0"/>
              <a:t> разработки, согласования, утверждения и состав проектной документации для строительства. Основные положения и требования</a:t>
            </a:r>
            <a:r>
              <a:rPr lang="ro-RO" dirty="0" smtClean="0"/>
              <a:t> NCM A.07.02-201</a:t>
            </a:r>
            <a:r>
              <a:rPr lang="en-US" dirty="0" smtClean="0"/>
              <a:t>2</a:t>
            </a:r>
            <a:endParaRPr lang="ru-RU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      Пункт </a:t>
            </a:r>
            <a:r>
              <a:rPr lang="ro-RO" b="1" dirty="0" smtClean="0"/>
              <a:t>4.1</a:t>
            </a:r>
            <a:r>
              <a:rPr lang="ro-RO" dirty="0" smtClean="0"/>
              <a:t> Для обеспечения качественных по-казателей по проектируемому объекту, в проектной документации, обеспечи-вающей его надежность в течении рас-четного срока эксплуатации, в соответ-ствии с </a:t>
            </a:r>
            <a:r>
              <a:rPr lang="ru-RU" dirty="0" err="1" smtClean="0"/>
              <a:t>з</a:t>
            </a:r>
            <a:r>
              <a:rPr lang="ro-RO" dirty="0" smtClean="0"/>
              <a:t>аконом [1] и </a:t>
            </a:r>
            <a:r>
              <a:rPr lang="ru-RU" dirty="0" smtClean="0"/>
              <a:t>ГОСТ</a:t>
            </a:r>
            <a:r>
              <a:rPr lang="ro-RO" dirty="0" smtClean="0"/>
              <a:t> 27751, должны быть соблюдены следующие основные требования: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b="1" dirty="0" smtClean="0"/>
              <a:t>А</a:t>
            </a:r>
            <a:r>
              <a:rPr lang="ro-RO" dirty="0" smtClean="0"/>
              <a:t> - прочность и устойчивость;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b="1" dirty="0" smtClean="0"/>
              <a:t>В</a:t>
            </a:r>
            <a:r>
              <a:rPr lang="ro-RO" dirty="0" smtClean="0"/>
              <a:t> - безопасность при эксплуатации;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b="1" dirty="0" smtClean="0"/>
              <a:t>С</a:t>
            </a:r>
            <a:r>
              <a:rPr lang="ro-RO" dirty="0" smtClean="0"/>
              <a:t> - Пожарная безопасность;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b="1" dirty="0" smtClean="0"/>
              <a:t>D</a:t>
            </a:r>
            <a:r>
              <a:rPr lang="ro-RO" dirty="0" smtClean="0"/>
              <a:t> - Гигиена, безопасность для здо-ровья людей, восстановление и охрана окружающей среды;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b="1" dirty="0" smtClean="0"/>
              <a:t>Е</a:t>
            </a:r>
            <a:r>
              <a:rPr lang="ro-RO" dirty="0" smtClean="0"/>
              <a:t> - Тепло-, гидроизоляция и энер-госбережение;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b="1" dirty="0" smtClean="0"/>
              <a:t>F</a:t>
            </a:r>
            <a:r>
              <a:rPr lang="ro-RO" dirty="0" smtClean="0"/>
              <a:t> - защита от шума.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G</a:t>
            </a:r>
            <a:r>
              <a:rPr lang="ru-RU" dirty="0" smtClean="0"/>
              <a:t> - Утилизация рационально природных ресурсов.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062910"/>
            <a:ext cx="7776000" cy="617928"/>
          </a:xfrm>
        </p:spPr>
        <p:txBody>
          <a:bodyPr/>
          <a:lstStyle/>
          <a:p>
            <a:pPr algn="ctr"/>
            <a:r>
              <a:rPr lang="ru-RU" sz="3200" dirty="0" smtClean="0"/>
              <a:t>содержания проекта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o-RO" noProof="0" dirty="0" smtClean="0"/>
              <a:t>20/06/2017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1818271"/>
            <a:ext cx="7776000" cy="46429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строительства     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требования, которые должны рассматриваться в их конструкции, которая должна основываться на проектной документации в контексте Принятые методы строительства и монтажа объекта оборудование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Длительность ведение строительства   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генеральный план для строительства    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решения, основанные на снос и утилизация объектов   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 т.д.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9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062910"/>
            <a:ext cx="7776000" cy="617928"/>
          </a:xfrm>
        </p:spPr>
        <p:txBody>
          <a:bodyPr/>
          <a:lstStyle/>
          <a:p>
            <a:pPr algn="ctr"/>
            <a:r>
              <a:rPr lang="ru-RU" dirty="0" smtClean="0"/>
              <a:t>содержания проекта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o-RO" noProof="0" dirty="0" smtClean="0"/>
              <a:t>20/06/2017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1818271"/>
            <a:ext cx="7776000" cy="46429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меры по обеспечению пожарной безопасности      </a:t>
            </a:r>
          </a:p>
          <a:p>
            <a:pPr marL="285750" indent="-285750"/>
            <a:r>
              <a:rPr lang="ru-RU" sz="2000" dirty="0" smtClean="0"/>
              <a:t>- описание объекта обеспечения пожарной безопасности      </a:t>
            </a:r>
          </a:p>
          <a:p>
            <a:pPr marL="285750" indent="-285750"/>
            <a:r>
              <a:rPr lang="ru-RU" sz="2000" dirty="0" smtClean="0"/>
              <a:t>- огнезащита аргумент расстояние между зданиями строительство и внешние объекты, которые обеспечивают безопасность огня      </a:t>
            </a:r>
          </a:p>
          <a:p>
            <a:pPr marL="285750" indent="-285750"/>
            <a:r>
              <a:rPr lang="ru-RU" sz="2000" dirty="0" smtClean="0"/>
              <a:t>- Схема эвакуации людей и территории, прилегающие к зданиям, если возникнет пожар       </a:t>
            </a:r>
          </a:p>
          <a:p>
            <a:pPr marL="285750" indent="-285750"/>
            <a:r>
              <a:rPr lang="ru-RU" sz="2000" dirty="0" smtClean="0"/>
              <a:t>- прокладка схем пожаротушения водопроводных труб места расположения пожарных гидрантов и место         </a:t>
            </a:r>
          </a:p>
          <a:p>
            <a:pPr marL="285750" indent="-285750"/>
            <a:r>
              <a:rPr lang="ru-RU" sz="2000" dirty="0" smtClean="0"/>
              <a:t>- Расположение насосных станций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452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031894"/>
            <a:ext cx="7776000" cy="617928"/>
          </a:xfrm>
        </p:spPr>
        <p:txBody>
          <a:bodyPr/>
          <a:lstStyle/>
          <a:p>
            <a:pPr algn="ctr"/>
            <a:r>
              <a:rPr lang="ru-RU" dirty="0" smtClean="0"/>
              <a:t>содержания проекта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o-RO" noProof="0" dirty="0" smtClean="0"/>
              <a:t>20/06/2017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1742536"/>
            <a:ext cx="7776000" cy="4744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Защита окружающей среды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меры по охране окружающей среды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Основные требования к </a:t>
            </a:r>
            <a:r>
              <a:rPr lang="ru-RU" sz="2400" dirty="0" err="1" smtClean="0"/>
              <a:t>експлоатации</a:t>
            </a:r>
            <a:r>
              <a:rPr lang="ru-RU" sz="2400" dirty="0" smtClean="0"/>
              <a:t> (В соответствии с проектом и эксплуатации зданий)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сметная документация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определение оценки стоимости в соответствии с положениями, изложенными в NCM L.01.01 «Правила определения цен в строительстве и CP L.01.01 «Инструкции по разработке сметы на работы методом строительно-монтажных ресурсов»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939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955200"/>
          </a:xfrm>
        </p:spPr>
        <p:txBody>
          <a:bodyPr/>
          <a:lstStyle/>
          <a:p>
            <a:pPr algn="ctr"/>
            <a:r>
              <a:rPr lang="ru-RU" dirty="0" smtClean="0"/>
              <a:t>Проектная документация разработается и утверждается в соответствии с законом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В соответствии с пунктом 5.5.1. Согласно </a:t>
            </a:r>
            <a:r>
              <a:rPr lang="ro-RO" sz="2400" b="1" cap="all" dirty="0" smtClean="0"/>
              <a:t>п</a:t>
            </a:r>
            <a:r>
              <a:rPr lang="ro-RO" sz="2400" b="1" dirty="0" smtClean="0"/>
              <a:t>орядк</a:t>
            </a:r>
            <a:r>
              <a:rPr lang="ru-RU" sz="2400" b="1" dirty="0" smtClean="0"/>
              <a:t>а</a:t>
            </a:r>
            <a:r>
              <a:rPr lang="ro-RO" sz="2400" b="1" dirty="0" smtClean="0"/>
              <a:t> разработки, согласования, утверждения и состав проектной документации для строительства. Основные положения и требования</a:t>
            </a:r>
            <a:r>
              <a:rPr lang="ro-RO" sz="2400" dirty="0" smtClean="0"/>
              <a:t> NCM A.07.02-201</a:t>
            </a:r>
            <a:r>
              <a:rPr lang="en-US" sz="2400" dirty="0" smtClean="0"/>
              <a:t>2</a:t>
            </a:r>
            <a:endParaRPr lang="ru-RU" sz="2400" dirty="0" smtClean="0"/>
          </a:p>
          <a:p>
            <a:pPr algn="ctr"/>
            <a:r>
              <a:rPr lang="ro-RO" sz="2400" dirty="0" smtClean="0"/>
              <a:t>Учет и хранение подлинников проектной документации должен осуществлятся в соответствии с требованиями </a:t>
            </a:r>
            <a:r>
              <a:rPr lang="ro-RO" sz="2400" u="sng" dirty="0" smtClean="0"/>
              <a:t>GOST </a:t>
            </a:r>
            <a:r>
              <a:rPr lang="ro-RO" sz="2400" dirty="0" smtClean="0"/>
              <a:t>21.203.</a:t>
            </a:r>
            <a:endParaRPr lang="ru-RU" sz="2400" dirty="0" smtClean="0"/>
          </a:p>
          <a:p>
            <a:pPr algn="ctr"/>
            <a:r>
              <a:rPr lang="en-US" sz="2400" b="1" dirty="0" smtClean="0"/>
              <a:t> 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143000"/>
            <a:ext cx="7776000" cy="850900"/>
          </a:xfrm>
        </p:spPr>
        <p:txBody>
          <a:bodyPr/>
          <a:lstStyle/>
          <a:p>
            <a:pPr algn="ctr"/>
            <a:r>
              <a:rPr lang="ro-RO" dirty="0" smtClean="0"/>
              <a:t>П</a:t>
            </a:r>
            <a:r>
              <a:rPr lang="ro-RO" cap="all" dirty="0" smtClean="0"/>
              <a:t>роверка, согласование и утверждение проектной документации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4000" y="2108200"/>
            <a:ext cx="7776000" cy="4445000"/>
          </a:xfrm>
        </p:spPr>
        <p:txBody>
          <a:bodyPr/>
          <a:lstStyle/>
          <a:p>
            <a:pPr algn="ctr"/>
            <a:r>
              <a:rPr lang="ru-RU" sz="2800" dirty="0" smtClean="0"/>
              <a:t>В соответствии с разделом. 5.2.1 </a:t>
            </a:r>
            <a:r>
              <a:rPr lang="ro-RO" sz="2800" b="1" cap="all" dirty="0" smtClean="0"/>
              <a:t>п</a:t>
            </a:r>
            <a:r>
              <a:rPr lang="ro-RO" sz="2800" b="1" dirty="0" smtClean="0"/>
              <a:t>орядк</a:t>
            </a:r>
            <a:r>
              <a:rPr lang="ru-RU" sz="2800" b="1" dirty="0" smtClean="0"/>
              <a:t>а</a:t>
            </a:r>
            <a:r>
              <a:rPr lang="ro-RO" sz="2800" b="1" dirty="0" smtClean="0"/>
              <a:t> разработки, согласования, утверждения и состав проектной документации для строительства. Основные положения и требования</a:t>
            </a:r>
            <a:r>
              <a:rPr lang="ro-RO" sz="2800" dirty="0" smtClean="0"/>
              <a:t> NCM A.07.02-201</a:t>
            </a:r>
            <a:r>
              <a:rPr lang="en-US" sz="2800" dirty="0" smtClean="0"/>
              <a:t>2 </a:t>
            </a:r>
            <a:endParaRPr lang="ru-RU" sz="2800" dirty="0" smtClean="0"/>
          </a:p>
          <a:p>
            <a:pPr algn="ctr"/>
            <a:r>
              <a:rPr lang="ro-RO" sz="2800" dirty="0" smtClean="0"/>
              <a:t>Проектная документация на строительство предприятий, зданий и сооружений, независимо от источников финансирования и форм собственности, подлежит проверке (</a:t>
            </a:r>
            <a:r>
              <a:rPr lang="ru-RU" sz="2800" dirty="0" smtClean="0"/>
              <a:t>экспертизе</a:t>
            </a:r>
            <a:r>
              <a:rPr lang="ro-RO" sz="2800" dirty="0" smtClean="0"/>
              <a:t>), в </a:t>
            </a:r>
            <a:r>
              <a:rPr lang="ru-RU" sz="2800" dirty="0" smtClean="0"/>
              <a:t>установленном</a:t>
            </a:r>
            <a:r>
              <a:rPr lang="ro-RO" sz="2800" dirty="0" smtClean="0"/>
              <a:t> порядк</a:t>
            </a:r>
            <a:r>
              <a:rPr lang="ru-RU" sz="2800" dirty="0" smtClean="0"/>
              <a:t>е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199"/>
            <a:ext cx="7776000" cy="843141"/>
          </a:xfrm>
        </p:spPr>
        <p:txBody>
          <a:bodyPr/>
          <a:lstStyle/>
          <a:p>
            <a:pPr algn="ctr"/>
            <a:r>
              <a:rPr lang="ro-RO" dirty="0" smtClean="0"/>
              <a:t>П</a:t>
            </a:r>
            <a:r>
              <a:rPr lang="ro-RO" cap="all" dirty="0" smtClean="0"/>
              <a:t>роверка, согласование и утверждение проектной документации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Актеры, участвующие в процессе: </a:t>
            </a:r>
          </a:p>
          <a:p>
            <a:r>
              <a:rPr lang="ru-RU" dirty="0" smtClean="0"/>
              <a:t>- бенефициар </a:t>
            </a:r>
          </a:p>
          <a:p>
            <a:r>
              <a:rPr lang="ru-RU" dirty="0" smtClean="0"/>
              <a:t>- Проектант (организация по проектирование) </a:t>
            </a:r>
          </a:p>
          <a:p>
            <a:r>
              <a:rPr lang="ru-RU" dirty="0" smtClean="0"/>
              <a:t>- Проверяющий проектов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3" y="4740934"/>
            <a:ext cx="1591591" cy="1328207"/>
          </a:xfrm>
          <a:prstGeom prst="rect">
            <a:avLst/>
          </a:prstGeom>
        </p:spPr>
      </p:pic>
      <p:sp>
        <p:nvSpPr>
          <p:cNvPr id="1331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8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0" name="Picture 1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5300" y="2273300"/>
            <a:ext cx="2933700" cy="1878529"/>
          </a:xfrm>
          <a:prstGeom prst="rect">
            <a:avLst/>
          </a:prstGeom>
          <a:noFill/>
        </p:spPr>
      </p:pic>
      <p:pic>
        <p:nvPicPr>
          <p:cNvPr id="13332" name="Picture 20" descr="Картинки по запросу proiecte de ap[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187826"/>
            <a:ext cx="4289425" cy="241364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199"/>
            <a:ext cx="7776000" cy="1165871"/>
          </a:xfrm>
        </p:spPr>
        <p:txBody>
          <a:bodyPr/>
          <a:lstStyle/>
          <a:p>
            <a:pPr algn="ctr"/>
            <a:r>
              <a:rPr lang="ru-RU" i="1" dirty="0" smtClean="0"/>
              <a:t>разрешение на строительство</a:t>
            </a:r>
            <a:r>
              <a:rPr lang="ru-RU" dirty="0" smtClean="0"/>
              <a:t> выдается в соответствии со ст. 12 Закона № 163 от 09.07.2010 </a:t>
            </a:r>
            <a:r>
              <a:rPr lang="ru-RU" b="1" dirty="0" smtClean="0"/>
              <a:t>о разрешении выполнения строительных работ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4000" y="2944906"/>
            <a:ext cx="7776000" cy="3319094"/>
          </a:xfrm>
        </p:spPr>
        <p:txBody>
          <a:bodyPr/>
          <a:lstStyle/>
          <a:p>
            <a:pPr algn="ctr"/>
            <a:r>
              <a:rPr lang="ru-RU" sz="2400" i="1" dirty="0" smtClean="0"/>
              <a:t>разрешение на строительство</a:t>
            </a:r>
            <a:r>
              <a:rPr lang="ru-RU" sz="2400" dirty="0" smtClean="0"/>
              <a:t> – акт, выданный эмитентом, которым разрешается выполнение строительных работ на основании и с соблюдением условий градостроительного сертификата для проектирования и разработанной и проверенной проектной документации;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062318"/>
            <a:ext cx="7776000" cy="457200"/>
          </a:xfrm>
        </p:spPr>
        <p:txBody>
          <a:bodyPr/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4000" y="1586753"/>
            <a:ext cx="7776000" cy="467724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1600" dirty="0" smtClean="0"/>
              <a:t>Закон № 163 от 09.07.2010 </a:t>
            </a:r>
            <a:r>
              <a:rPr lang="ru-RU" sz="1600" b="1" dirty="0" smtClean="0"/>
              <a:t>о разрешении выполнения строительных работ</a:t>
            </a:r>
            <a:r>
              <a:rPr lang="ru-RU" sz="1600" dirty="0" smtClean="0"/>
              <a:t>; </a:t>
            </a:r>
          </a:p>
          <a:p>
            <a:pPr>
              <a:buFontTx/>
              <a:buChar char="-"/>
            </a:pPr>
            <a:r>
              <a:rPr lang="ru-RU" sz="1600" dirty="0" smtClean="0"/>
              <a:t>Закон №. 721 от 02.02.1996 о качестве в строительстве</a:t>
            </a:r>
          </a:p>
          <a:p>
            <a:pPr>
              <a:buFontTx/>
              <a:buChar char="-"/>
            </a:pPr>
            <a:r>
              <a:rPr lang="ro-RO" sz="1600" dirty="0" smtClean="0"/>
              <a:t>NCM A.07.02-201</a:t>
            </a:r>
            <a:r>
              <a:rPr lang="en-US" sz="1600" dirty="0" smtClean="0"/>
              <a:t>2</a:t>
            </a:r>
            <a:r>
              <a:rPr lang="ru-RU" sz="1600" dirty="0" smtClean="0"/>
              <a:t> «</a:t>
            </a:r>
            <a:r>
              <a:rPr lang="ro-RO" sz="1600" b="1" cap="all" dirty="0" smtClean="0"/>
              <a:t>п</a:t>
            </a:r>
            <a:r>
              <a:rPr lang="ro-RO" sz="1600" b="1" dirty="0" smtClean="0"/>
              <a:t>орядк</a:t>
            </a:r>
            <a:r>
              <a:rPr lang="ru-RU" sz="1600" b="1" dirty="0" smtClean="0"/>
              <a:t>а</a:t>
            </a:r>
            <a:r>
              <a:rPr lang="ro-RO" sz="1600" b="1" dirty="0" smtClean="0"/>
              <a:t> разработки, согласования, утверждения и состав проектной документации для строительства. Основные положения и требования</a:t>
            </a:r>
            <a:r>
              <a:rPr lang="ru-RU" sz="1600" b="1" dirty="0" smtClean="0"/>
              <a:t>»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ГОСТ 21,203 по ведению проектной документации;</a:t>
            </a:r>
          </a:p>
          <a:p>
            <a:pPr>
              <a:buFontTx/>
              <a:buChar char="-"/>
            </a:pPr>
            <a:r>
              <a:rPr lang="ru-RU" sz="1600" dirty="0" smtClean="0"/>
              <a:t> NCM L.01.01 «Правила определения цен в строительстве " </a:t>
            </a:r>
          </a:p>
          <a:p>
            <a:pPr>
              <a:buFontTx/>
              <a:buChar char="-"/>
            </a:pPr>
            <a:r>
              <a:rPr lang="ru-RU" sz="1600" dirty="0" smtClean="0"/>
              <a:t> CP L.01.01 «Инструкции по разработке сметы на работы методом строительно-монтажных ресурсов»; </a:t>
            </a:r>
          </a:p>
          <a:p>
            <a:pPr>
              <a:buFontTx/>
              <a:buChar char="-"/>
            </a:pPr>
            <a:r>
              <a:rPr lang="ru-RU" sz="1600" dirty="0" smtClean="0"/>
              <a:t>Закон №. 835 17.05.1996 </a:t>
            </a:r>
            <a:r>
              <a:rPr lang="ru-RU" sz="1600" b="1" dirty="0" smtClean="0"/>
              <a:t>об основах градостроительства и обустройстве территории</a:t>
            </a:r>
            <a:endParaRPr lang="ro-RO" sz="1600" dirty="0" smtClean="0"/>
          </a:p>
          <a:p>
            <a:pPr>
              <a:buFontTx/>
              <a:buChar char="-"/>
            </a:pPr>
            <a:r>
              <a:rPr lang="ru-RU" dirty="0" smtClean="0"/>
              <a:t>Закона №. 436 28.12.2006 </a:t>
            </a:r>
            <a:r>
              <a:rPr lang="ru-RU" b="1" dirty="0" smtClean="0"/>
              <a:t>о местном публичном управлении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66668BD7-2E80-41EE-AE37-E848B7CB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20" y="1048142"/>
            <a:ext cx="7776000" cy="6179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Резюме сессий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88400265-6CC6-42A0-B3C1-D8693988EE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22272179-FC96-4615-9D3F-4FE23F5CAF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F9F54966-F190-4425-8622-8B88AEBE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93" y="1696297"/>
            <a:ext cx="7776000" cy="287822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Введение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Качество строительства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Проектная документация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Процедура для рисования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Порядок проверки и утверждения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Состав и структура содержимого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проектная документация</a:t>
            </a:r>
            <a:endParaRPr lang="ro-RO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28676" name="Picture 4" descr="Картинки по запросу documentatia de proiect 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0234" y="1509713"/>
            <a:ext cx="2743200" cy="3048001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documentatia de proiect 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281" y="4683218"/>
            <a:ext cx="5626660" cy="1878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618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021976"/>
            <a:ext cx="7776000" cy="457200"/>
          </a:xfrm>
        </p:spPr>
        <p:txBody>
          <a:bodyPr/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Stirbu</a:t>
            </a:r>
            <a:r>
              <a:rPr lang="de-DE" dirty="0" smtClean="0"/>
              <a:t> </a:t>
            </a:r>
            <a:r>
              <a:rPr lang="de-DE" dirty="0" err="1" smtClean="0"/>
              <a:t>Vitalie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4000" y="1559859"/>
            <a:ext cx="7776000" cy="4704141"/>
          </a:xfrm>
        </p:spPr>
        <p:txBody>
          <a:bodyPr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Закон № 303 от 13.12.2013 </a:t>
            </a:r>
            <a:r>
              <a:rPr lang="ru-RU" b="1" dirty="0" smtClean="0"/>
              <a:t>о публичной услуге водоснабжения и канализации</a:t>
            </a:r>
            <a:endParaRPr lang="ru-RU" dirty="0" smtClean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Национальная стратегия регионального развития на период 2010 - 2012 утверждено постановлением Правительства №. 158 от 04.03.2010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Национальная стратегия регионального развития на 2013-2015 годы утверждена Постановлением Правительства №. 685 от 09.04.2013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 Национальная стратегия регионального развития на период 2016-2020, утвержденного Законом №. 239 от 10.13.2016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Vitalie</a:t>
            </a:r>
            <a:r>
              <a:rPr lang="de-DE" dirty="0" smtClean="0"/>
              <a:t> </a:t>
            </a:r>
            <a:r>
              <a:rPr lang="de-DE" dirty="0" err="1" smtClean="0"/>
              <a:t>Ştirbu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6928"/>
            <a:ext cx="9144000" cy="5494073"/>
          </a:xfrm>
        </p:spPr>
      </p:pic>
    </p:spTree>
    <p:extLst>
      <p:ext uri="{BB962C8B-B14F-4D97-AF65-F5344CB8AC3E}">
        <p14:creationId xmlns:p14="http://schemas.microsoft.com/office/powerpoint/2010/main" val="181289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Vitalie</a:t>
            </a:r>
            <a:r>
              <a:rPr lang="de-DE" dirty="0" smtClean="0"/>
              <a:t> </a:t>
            </a:r>
            <a:r>
              <a:rPr lang="de-DE" dirty="0" err="1" smtClean="0"/>
              <a:t>Ştirbu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061"/>
            <a:ext cx="9143999" cy="5029200"/>
          </a:xfrm>
        </p:spPr>
      </p:pic>
    </p:spTree>
    <p:extLst>
      <p:ext uri="{BB962C8B-B14F-4D97-AF65-F5344CB8AC3E}">
        <p14:creationId xmlns:p14="http://schemas.microsoft.com/office/powerpoint/2010/main" val="181635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Vitalie</a:t>
            </a:r>
            <a:r>
              <a:rPr lang="de-DE" dirty="0" smtClean="0"/>
              <a:t> </a:t>
            </a:r>
            <a:r>
              <a:rPr lang="de-DE" dirty="0" err="1" smtClean="0"/>
              <a:t>Ştirbu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808"/>
            <a:ext cx="9143999" cy="5468193"/>
          </a:xfrm>
        </p:spPr>
      </p:pic>
    </p:spTree>
    <p:extLst>
      <p:ext uri="{BB962C8B-B14F-4D97-AF65-F5344CB8AC3E}">
        <p14:creationId xmlns:p14="http://schemas.microsoft.com/office/powerpoint/2010/main" val="413729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Vitalie</a:t>
            </a:r>
            <a:r>
              <a:rPr lang="de-DE" dirty="0" smtClean="0"/>
              <a:t> </a:t>
            </a:r>
            <a:r>
              <a:rPr lang="de-DE" dirty="0" err="1" smtClean="0"/>
              <a:t>Ştirbu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808"/>
            <a:ext cx="9143999" cy="5468193"/>
          </a:xfrm>
        </p:spPr>
      </p:pic>
    </p:spTree>
    <p:extLst>
      <p:ext uri="{BB962C8B-B14F-4D97-AF65-F5344CB8AC3E}">
        <p14:creationId xmlns:p14="http://schemas.microsoft.com/office/powerpoint/2010/main" val="17116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2F6322B9-4B32-48B7-9A5A-DD567798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4712E539-A56B-4F8D-B497-0B937A4E8B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2144EF17-D5F9-44EB-90AB-C233D065BE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480C09A6-D4B0-4B30-B422-BBE7BA116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936302"/>
            <a:ext cx="7776000" cy="3327697"/>
          </a:xfrm>
        </p:spPr>
        <p:txBody>
          <a:bodyPr/>
          <a:lstStyle/>
          <a:p>
            <a:pPr algn="ctr"/>
            <a:r>
              <a:rPr lang="ru-RU" sz="3200" dirty="0" smtClean="0"/>
              <a:t>Благодарим Вам за внимание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384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 smtClean="0"/>
              <a:t>20/06/2017</a:t>
            </a:r>
            <a:endParaRPr lang="de-DE" noProof="0" dirty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dirty="0" smtClean="0"/>
              <a:t>Как субъекта федерации, GIZ поддерживает Германское правительство целей международного сотрудничества и устойчивого развития. Автор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 </a:t>
            </a:r>
            <a:r>
              <a:rPr lang="de-DE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Gesellschaft für</a:t>
            </a:r>
            <a:br>
              <a:rPr lang="de-DE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Internationale Zusammenarbeit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Oficii înregistrate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Bonn 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Eschborn, German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dirty="0" smtClean="0"/>
              <a:t>Проект «Модернизация местных общественных услуг в Молдове»</a:t>
            </a: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Chișinău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str. </a:t>
            </a:r>
            <a:r>
              <a:rPr lang="en-GB" sz="105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Bernardazzi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  + 373 22 00-02-38</a:t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	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www.giz.de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005138" cy="38147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Autor</a:t>
            </a:r>
            <a:r>
              <a:rPr lang="ro-RO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</a:p>
          <a:p>
            <a:pPr algn="l">
              <a:spcAft>
                <a:spcPts val="600"/>
              </a:spcAft>
              <a:defRPr/>
            </a:pP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Vitalie Știrbu</a:t>
            </a:r>
            <a:r>
              <a:rPr lang="en-GB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300"/>
              </a:spcAft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5377" y="4718050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Proiect cofinanțat de 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530055" y="3024273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19" y="3276950"/>
            <a:ext cx="714069" cy="72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tatia2\Desktop\SDC-Rom_CMYK_hoch_p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6" y="5215306"/>
            <a:ext cx="19843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Stela\Desktop\Logou nou UTM\Logo_inscript_horizontal (1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69" y="4069532"/>
            <a:ext cx="2246131" cy="54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3291" y="3281246"/>
            <a:ext cx="780356" cy="731583"/>
          </a:xfrm>
          <a:prstGeom prst="rect">
            <a:avLst/>
          </a:prstGeom>
        </p:spPr>
      </p:pic>
      <p:pic>
        <p:nvPicPr>
          <p:cNvPr id="17" name="Picture 18" descr="cf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78" y="3288596"/>
            <a:ext cx="685891" cy="69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540375"/>
            <a:ext cx="15906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5797282"/>
            <a:ext cx="905108" cy="57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33" y="5749925"/>
            <a:ext cx="634659" cy="6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5725978"/>
            <a:ext cx="688746" cy="66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 smtClean="0"/>
              <a:t>20/06/2017</a:t>
            </a:r>
            <a:endParaRPr lang="de-DE" noProof="0" dirty="0"/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opa Log MS cmyk R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51" y="2793129"/>
            <a:ext cx="2827336" cy="1144690"/>
          </a:xfrm>
          <a:prstGeom prst="rect">
            <a:avLst/>
          </a:prstGeom>
          <a:noFill/>
        </p:spPr>
      </p:pic>
      <p:sp>
        <p:nvSpPr>
          <p:cNvPr id="19" name="Textfeld 5"/>
          <p:cNvSpPr txBox="1"/>
          <p:nvPr/>
        </p:nvSpPr>
        <p:spPr>
          <a:xfrm>
            <a:off x="5395399" y="2428037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lang="en-US" sz="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numele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399" y="2793129"/>
            <a:ext cx="340042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280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E0334BC8-5D27-4443-83D6-418C5E73C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3315A1F7-31D5-471C-8D4C-4A5CF777C0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97B45CBB-6487-49F7-BCB5-36379B2B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55" y="1669908"/>
            <a:ext cx="7776000" cy="4095892"/>
          </a:xfrm>
        </p:spPr>
        <p:txBody>
          <a:bodyPr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Национальная стратегия регионального развития на период 2010 - 2012 утверждено постановлением Правительства №. 158 от 04.03.2010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Национальная стратегия регионального развития на 2013-2015 годы утверждена Постановлением Правительства №. 685 от 09.04.2013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 Национальная стратегия регионального развития на период 2016-2020, утвержденного Законом №. 239 от 10.13.2016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52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2B2F3B13-A9B0-48D6-A2D5-4273EBEE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Проекты 2010 - 2015</a:t>
            </a:r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BB582D36-B2BF-46DA-B36D-6DAC69D9E3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71A706F9-4BB8-4F31-9AA2-DFF82795652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63049D83-0348-43D1-92FB-1CF9549BA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Три очистных сооружений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Две станции очистки воды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164,1 км водопроводных сетей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55,0 км канализационной сети</a:t>
            </a:r>
            <a:endParaRPr lang="ro-RO" dirty="0" smtClean="0"/>
          </a:p>
          <a:p>
            <a:pPr algn="ctr"/>
            <a:r>
              <a:rPr lang="ru-RU" sz="2400" dirty="0" smtClean="0"/>
              <a:t>Бенефициары: 151000 жителей в 53 пунктах населений</a:t>
            </a:r>
            <a:endParaRPr lang="en-GB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5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E29466F7-D8CB-4425-A02B-469481BD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1067044"/>
            <a:ext cx="8922328" cy="835360"/>
          </a:xfrm>
        </p:spPr>
        <p:txBody>
          <a:bodyPr/>
          <a:lstStyle/>
          <a:p>
            <a:pPr algn="ctr"/>
            <a:r>
              <a:rPr lang="ru-RU" dirty="0" smtClean="0"/>
              <a:t>Закон №. 721 от 02.02.1996 о качестве в строительстве</a:t>
            </a:r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78D34755-4092-4F2A-BC7D-7B237A997C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04DD7320-18F4-48C2-9A3E-B22E3D7950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CA7996F8-7208-4F30-88A2-1FF37F1F5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08" y="1943100"/>
            <a:ext cx="4834547" cy="4470400"/>
          </a:xfrm>
        </p:spPr>
        <p:txBody>
          <a:bodyPr/>
          <a:lstStyle/>
          <a:p>
            <a:pPr algn="ctr"/>
            <a:r>
              <a:rPr lang="ru-RU" dirty="0" smtClean="0"/>
              <a:t>Ст. 6 ОСНОВНЫЕ ТРЕБОВАНИЯ </a:t>
            </a:r>
          </a:p>
          <a:p>
            <a:pPr algn="ctr"/>
            <a:r>
              <a:rPr lang="ru-RU" dirty="0" smtClean="0"/>
              <a:t>- прочности и устойчивости;</a:t>
            </a:r>
          </a:p>
          <a:p>
            <a:pPr algn="ctr"/>
            <a:r>
              <a:rPr lang="ru-RU" dirty="0" smtClean="0"/>
              <a:t>    - безопасности при эксплуатации;</a:t>
            </a:r>
          </a:p>
          <a:p>
            <a:pPr algn="ctr"/>
            <a:r>
              <a:rPr lang="ru-RU" dirty="0" smtClean="0"/>
              <a:t>    - пожарной безопасности;</a:t>
            </a:r>
          </a:p>
          <a:p>
            <a:pPr algn="ctr"/>
            <a:r>
              <a:rPr lang="ru-RU" dirty="0" smtClean="0"/>
              <a:t>    - гигиены, безопасности  для  здоровья  людей,  восстановления  и охраны окружающей среды;</a:t>
            </a:r>
          </a:p>
          <a:p>
            <a:pPr algn="ctr"/>
            <a:r>
              <a:rPr lang="ru-RU" dirty="0" smtClean="0"/>
              <a:t>    - </a:t>
            </a:r>
            <a:r>
              <a:rPr lang="ru-RU" dirty="0" err="1" smtClean="0"/>
              <a:t>тепло-гидроизоляции</a:t>
            </a:r>
            <a:r>
              <a:rPr lang="ru-RU" dirty="0" smtClean="0"/>
              <a:t> и энергосбережения;</a:t>
            </a:r>
          </a:p>
          <a:p>
            <a:pPr algn="ctr"/>
            <a:r>
              <a:rPr lang="ru-RU" dirty="0" smtClean="0"/>
              <a:t>    - защиты от шума.</a:t>
            </a:r>
          </a:p>
          <a:p>
            <a:pPr algn="ctr"/>
            <a:r>
              <a:rPr lang="ru-RU" dirty="0" smtClean="0"/>
              <a:t>- Утилизация рационально природных ресурсов</a:t>
            </a:r>
            <a:endParaRPr lang="en-US" dirty="0"/>
          </a:p>
        </p:txBody>
      </p:sp>
      <p:pic>
        <p:nvPicPr>
          <p:cNvPr id="25604" name="Picture 4" descr="Картинки по запросу приколы сопротивление мета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245" y="1648077"/>
            <a:ext cx="3048000" cy="437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9FD9FB42-CE67-44B6-B060-EEBC9519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91314"/>
            <a:ext cx="7776000" cy="889886"/>
          </a:xfrm>
        </p:spPr>
        <p:txBody>
          <a:bodyPr/>
          <a:lstStyle/>
          <a:p>
            <a:pPr algn="ctr"/>
            <a:r>
              <a:rPr lang="ru-RU" dirty="0" smtClean="0"/>
              <a:t>Закон №. 721 от 02.02.1996 о качестве в строительстве</a:t>
            </a:r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ABBC9EC4-D472-43DD-A2B8-793049D81B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2A943715-1EE5-4563-9D28-3D3832FB7BC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424C26AD-A07E-4A25-A1CC-5CCAC0552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55" y="1921164"/>
            <a:ext cx="7776000" cy="3967989"/>
          </a:xfrm>
        </p:spPr>
        <p:txBody>
          <a:bodyPr/>
          <a:lstStyle/>
          <a:p>
            <a:pPr algn="ctr"/>
            <a:r>
              <a:rPr lang="ru-RU" sz="2000" dirty="0" smtClean="0"/>
              <a:t>ст. 7 Закона №. 721 от 02.02.1996 о качестве в строительстве,</a:t>
            </a:r>
            <a:r>
              <a:rPr lang="en-US" sz="2000" dirty="0" smtClean="0"/>
              <a:t> </a:t>
            </a:r>
            <a:endParaRPr lang="ro-RO" sz="2000" dirty="0"/>
          </a:p>
          <a:p>
            <a:pPr algn="ctr"/>
            <a:r>
              <a:rPr lang="ru-RU" sz="2400" dirty="0" smtClean="0"/>
              <a:t>срок службы  сооружений</a:t>
            </a:r>
            <a:endParaRPr lang="en-US" sz="2400" dirty="0"/>
          </a:p>
        </p:txBody>
      </p:sp>
      <p:pic>
        <p:nvPicPr>
          <p:cNvPr id="24578" name="Picture 2" descr="Картинки по запросу durata constructii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481" y="3228303"/>
            <a:ext cx="6096000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76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07B2DD53-8AB8-423B-916F-1506FED3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829694"/>
          </a:xfrm>
        </p:spPr>
        <p:txBody>
          <a:bodyPr/>
          <a:lstStyle/>
          <a:p>
            <a:pPr algn="ctr"/>
            <a:r>
              <a:rPr lang="ru-RU" dirty="0" smtClean="0"/>
              <a:t>Роль каждого проекта и его необходимость, план развития</a:t>
            </a:r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1B2F34E5-5BC7-4FC9-B845-7A347C8FDD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AE41B213-6DA8-4A3E-97FA-FF5AC6FF90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7AA213CD-A226-40F0-9757-BC5D2576A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243404"/>
            <a:ext cx="7776000" cy="4020596"/>
          </a:xfrm>
        </p:spPr>
        <p:txBody>
          <a:bodyPr/>
          <a:lstStyle/>
          <a:p>
            <a:pPr marL="514350" indent="-514350" algn="ctr">
              <a:buFont typeface="+mj-lt"/>
              <a:buAutoNum type="alphaUcPeriod"/>
            </a:pPr>
            <a:r>
              <a:rPr lang="ru-RU" sz="2400" dirty="0" smtClean="0"/>
              <a:t>Условия жизни проекта (место)</a:t>
            </a:r>
            <a:endParaRPr lang="en-US" dirty="0"/>
          </a:p>
        </p:txBody>
      </p:sp>
      <p:pic>
        <p:nvPicPr>
          <p:cNvPr id="23556" name="Picture 4" descr="Картинки по запросу documentatia de proiect 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693" y="2716306"/>
            <a:ext cx="7620000" cy="3708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8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B02E77E1-1FCC-4E9A-B288-B90EE047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27101"/>
            <a:ext cx="7776000" cy="1092199"/>
          </a:xfrm>
        </p:spPr>
        <p:txBody>
          <a:bodyPr/>
          <a:lstStyle/>
          <a:p>
            <a:pPr algn="ctr"/>
            <a:r>
              <a:rPr lang="ru-RU" dirty="0" smtClean="0"/>
              <a:t>Закон №. 835 17.05.1996 </a:t>
            </a:r>
            <a:r>
              <a:rPr lang="ru-RU" b="1" dirty="0" smtClean="0"/>
              <a:t>об основах градостроительства </a:t>
            </a:r>
            <a:br>
              <a:rPr lang="ru-RU" b="1" dirty="0" smtClean="0"/>
            </a:br>
            <a:r>
              <a:rPr lang="ru-RU" b="1" dirty="0" smtClean="0"/>
              <a:t>и обустройстве территории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77AD320B-D1DA-43EA-87B7-04B94B2118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Vitalie Ştirbu</a:t>
            </a:r>
            <a:endParaRPr lang="de-DE" dirty="0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67D8B283-6995-4D5D-8076-B1E4192A70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20/06/2017</a:t>
            </a:r>
            <a:endParaRPr lang="en-GB" noProof="0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E86E221B-C1B8-4E4E-B239-7D20AC55F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67" y="2019300"/>
            <a:ext cx="8494233" cy="1905000"/>
          </a:xfrm>
        </p:spPr>
        <p:txBody>
          <a:bodyPr/>
          <a:lstStyle/>
          <a:p>
            <a:pPr algn="ctr"/>
            <a:r>
              <a:rPr lang="ru-RU" sz="2400" dirty="0" smtClean="0"/>
              <a:t>оператор государственной службы организует открытый конкурс на получение наименьшей цены и лучших качественных данных для разработки и систематизаций </a:t>
            </a:r>
            <a:r>
              <a:rPr lang="ru-RU" sz="2400" dirty="0" err="1" smtClean="0"/>
              <a:t>територий</a:t>
            </a:r>
            <a:r>
              <a:rPr lang="ru-RU" sz="2400" dirty="0" smtClean="0"/>
              <a:t>. Реализация любого плана (собственный план для развитий и эксплуатаций)</a:t>
            </a:r>
            <a:endParaRPr lang="en-US" sz="2400" dirty="0"/>
          </a:p>
        </p:txBody>
      </p:sp>
      <p:sp>
        <p:nvSpPr>
          <p:cNvPr id="31748" name="AutoShape 4" descr="Картинки по запросу proiecte de ap[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Картинки по запросу proiecte de ap[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Картинки по запросу proiecte de ap[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Картинки по запросу proiecte de ap[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Картинки по запросу proiecte de ap[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8" name="AutoShape 14" descr="Картинки по запросу proiecte de ap[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0" name="AutoShape 16" descr="Картинки по запросу proiecte de ap[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2" name="AutoShape 18" descr="Картинки по запросу proiecte de ap[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4" name="AutoShape 20" descr="Картинки по запросу proiecte de ap[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6" name="Picture 2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4" y="3949700"/>
            <a:ext cx="7464426" cy="258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78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1776</TotalTime>
  <Words>1493</Words>
  <Application>Microsoft Office PowerPoint</Application>
  <PresentationFormat>Экран (4:3)</PresentationFormat>
  <Paragraphs>222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Arial Narrow</vt:lpstr>
      <vt:lpstr>GIZ_Banner_Kopfzeile-Ausland (3)</vt:lpstr>
      <vt:lpstr>Тренинг для сотрудников оператора «Apa-Canal» в Молдове  </vt:lpstr>
      <vt:lpstr>цель Сессий</vt:lpstr>
      <vt:lpstr>Резюме сессий</vt:lpstr>
      <vt:lpstr>Презентация PowerPoint</vt:lpstr>
      <vt:lpstr>Проекты 2010 - 2015</vt:lpstr>
      <vt:lpstr>Закон №. 721 от 02.02.1996 о качестве в строительстве</vt:lpstr>
      <vt:lpstr>Закон №. 721 от 02.02.1996 о качестве в строительстве</vt:lpstr>
      <vt:lpstr>Роль каждого проекта и его необходимость, план развития</vt:lpstr>
      <vt:lpstr>Закон №. 835 17.05.1996 об основах градостроительства  и обустройстве территории </vt:lpstr>
      <vt:lpstr>Закон № 303 от 13.12.2013 о публичной услуге водоснабжения и канализации </vt:lpstr>
      <vt:lpstr>Закон №. 835 17.05.1996 об основах градостроительства и обустройстве территории  </vt:lpstr>
      <vt:lpstr>Закон №. 835 17.05.1996 об основах градостроительства и обустройстве территории  </vt:lpstr>
      <vt:lpstr>Каждый проект разрабатывается в строгом соответствии с требованиями и положениями Закона №. 163 от 09.07.2010 о разрешении строительных работ</vt:lpstr>
      <vt:lpstr>Каждый проект реализуется и эксплуатируется согласно технической книги которая имеет 4 глав:</vt:lpstr>
      <vt:lpstr>Этапы разработки технической книги  гл. А, техническая книга  «буквально по каждому предмету отдельно разработается сертификат для урбанизма, проектная документация и разрешения на строительство»</vt:lpstr>
      <vt:lpstr>градостроительный сертификат для проектирования разработан в соответствии со ст. 3-6 Закона № 163 от 09.07.2010 о разрешении выполнения строительных работ </vt:lpstr>
      <vt:lpstr>градостроительный сертификат для проектирования разработан в соответствии со ст. 3-6 Закона № 163 от 09.07.2010 о разрешении выполнения строительных работ</vt:lpstr>
      <vt:lpstr>разработка и утверждения в соответствии с законом Проектной документации </vt:lpstr>
      <vt:lpstr>Проектная документация разработается и утверждается в соответствии с законом</vt:lpstr>
      <vt:lpstr>Проектная документация разработается и утверждается в соответствии с законом  </vt:lpstr>
      <vt:lpstr>Проектная документация разработается и утверждается в соответствии с законом</vt:lpstr>
      <vt:lpstr>содержания проекта</vt:lpstr>
      <vt:lpstr>содержания проекта</vt:lpstr>
      <vt:lpstr>содержания проекта</vt:lpstr>
      <vt:lpstr>Проектная документация разработается и утверждается в соответствии с законом</vt:lpstr>
      <vt:lpstr>Проверка, согласование и утверждение проектной документации</vt:lpstr>
      <vt:lpstr>Проверка, согласование и утверждение проектной документации</vt:lpstr>
      <vt:lpstr>разрешение на строительство выдается в соответствии со ст. 12 Закона № 163 от 09.07.2010 о разрешении выполнения строительных работ</vt:lpstr>
      <vt:lpstr>библиография</vt:lpstr>
      <vt:lpstr>библиография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260</cp:revision>
  <cp:lastPrinted>2012-07-19T10:16:59Z</cp:lastPrinted>
  <dcterms:created xsi:type="dcterms:W3CDTF">2013-09-05T11:54:56Z</dcterms:created>
  <dcterms:modified xsi:type="dcterms:W3CDTF">2017-12-04T10:47:58Z</dcterms:modified>
</cp:coreProperties>
</file>