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4"/>
  </p:notesMasterIdLst>
  <p:handoutMasterIdLst>
    <p:handoutMasterId r:id="rId65"/>
  </p:handoutMasterIdLst>
  <p:sldIdLst>
    <p:sldId id="356" r:id="rId2"/>
    <p:sldId id="357" r:id="rId3"/>
    <p:sldId id="358" r:id="rId4"/>
    <p:sldId id="359" r:id="rId5"/>
    <p:sldId id="303" r:id="rId6"/>
    <p:sldId id="304" r:id="rId7"/>
    <p:sldId id="305" r:id="rId8"/>
    <p:sldId id="360" r:id="rId9"/>
    <p:sldId id="306" r:id="rId10"/>
    <p:sldId id="297" r:id="rId11"/>
    <p:sldId id="361" r:id="rId12"/>
    <p:sldId id="307" r:id="rId13"/>
    <p:sldId id="310" r:id="rId14"/>
    <p:sldId id="362" r:id="rId15"/>
    <p:sldId id="309" r:id="rId16"/>
    <p:sldId id="312" r:id="rId17"/>
    <p:sldId id="311" r:id="rId18"/>
    <p:sldId id="314" r:id="rId19"/>
    <p:sldId id="323" r:id="rId20"/>
    <p:sldId id="322" r:id="rId21"/>
    <p:sldId id="363" r:id="rId22"/>
    <p:sldId id="321" r:id="rId23"/>
    <p:sldId id="366" r:id="rId24"/>
    <p:sldId id="364" r:id="rId25"/>
    <p:sldId id="319" r:id="rId26"/>
    <p:sldId id="318" r:id="rId27"/>
    <p:sldId id="367" r:id="rId28"/>
    <p:sldId id="316" r:id="rId29"/>
    <p:sldId id="368" r:id="rId30"/>
    <p:sldId id="315" r:id="rId31"/>
    <p:sldId id="329" r:id="rId32"/>
    <p:sldId id="328" r:id="rId33"/>
    <p:sldId id="369" r:id="rId34"/>
    <p:sldId id="330" r:id="rId35"/>
    <p:sldId id="370" r:id="rId36"/>
    <p:sldId id="335" r:id="rId37"/>
    <p:sldId id="334" r:id="rId38"/>
    <p:sldId id="337" r:id="rId39"/>
    <p:sldId id="336" r:id="rId40"/>
    <p:sldId id="333" r:id="rId41"/>
    <p:sldId id="332" r:id="rId42"/>
    <p:sldId id="331" r:id="rId43"/>
    <p:sldId id="339" r:id="rId44"/>
    <p:sldId id="338" r:id="rId45"/>
    <p:sldId id="324" r:id="rId46"/>
    <p:sldId id="313" r:id="rId47"/>
    <p:sldId id="349" r:id="rId48"/>
    <p:sldId id="371" r:id="rId49"/>
    <p:sldId id="347" r:id="rId50"/>
    <p:sldId id="346" r:id="rId51"/>
    <p:sldId id="345" r:id="rId52"/>
    <p:sldId id="344" r:id="rId53"/>
    <p:sldId id="372" r:id="rId54"/>
    <p:sldId id="343" r:id="rId55"/>
    <p:sldId id="353" r:id="rId56"/>
    <p:sldId id="352" r:id="rId57"/>
    <p:sldId id="351" r:id="rId58"/>
    <p:sldId id="350" r:id="rId59"/>
    <p:sldId id="342" r:id="rId60"/>
    <p:sldId id="355" r:id="rId61"/>
    <p:sldId id="354" r:id="rId62"/>
    <p:sldId id="299" r:id="rId63"/>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109" d="100"/>
          <a:sy n="109" d="100"/>
        </p:scale>
        <p:origin x="1638" y="11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12/07/2021</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12/07/2021</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12/07/2021</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file:///D:\Users\ajicul\Documents\legi%20propuneri%20modificare%20la%20legi\mapa%20%20pu%20sedinta%20din%2025.10.2019%20imp%20art.%2022%20legea%20303\public_publications_32023408_md_20_1.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www.legis.md/cautare/getResults?doc_id=40085&amp;lang=r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u-RU" altLang="ro-RO" b="1" dirty="0">
                <a:solidFill>
                  <a:srgbClr val="002060"/>
                </a:solidFill>
              </a:rPr>
              <a:t>Курс обучения для сотрудников операторов «</a:t>
            </a:r>
            <a:r>
              <a:rPr lang="ru-RU" altLang="ro-RO" b="1" dirty="0" err="1">
                <a:solidFill>
                  <a:srgbClr val="002060"/>
                </a:solidFill>
              </a:rPr>
              <a:t>Апа</a:t>
            </a:r>
            <a:r>
              <a:rPr lang="ru-RU" altLang="ro-RO" b="1" dirty="0">
                <a:solidFill>
                  <a:srgbClr val="002060"/>
                </a:solidFill>
              </a:rPr>
              <a:t>-Канал» </a:t>
            </a:r>
            <a:br>
              <a:rPr lang="en-US" altLang="ro-RO" b="1" dirty="0">
                <a:solidFill>
                  <a:srgbClr val="002060"/>
                </a:solidFill>
              </a:rPr>
            </a:br>
            <a:br>
              <a:rPr lang="ru-RU" altLang="ro-RO" sz="2000" dirty="0">
                <a:solidFill>
                  <a:schemeClr val="tx1"/>
                </a:solidFill>
                <a:latin typeface="Arial" panose="020B0604020202020204" pitchFamily="34" charset="0"/>
              </a:rPr>
            </a:br>
            <a:r>
              <a:rPr lang="ro-RO" b="1" dirty="0">
                <a:solidFill>
                  <a:srgbClr val="FF0000"/>
                </a:solidFill>
              </a:rPr>
              <a:t>Modulul: </a:t>
            </a:r>
            <a:r>
              <a:rPr lang="ru-RU" altLang="ro-RO" b="1" dirty="0">
                <a:solidFill>
                  <a:srgbClr val="C00000"/>
                </a:solidFill>
                <a:latin typeface="Times New Roman" panose="02020603050405020304" pitchFamily="18" charset="0"/>
              </a:rPr>
              <a:t>Контроль качества сточных вод, сбрасываемых в общественную канализацию и водные объекты </a:t>
            </a:r>
            <a:br>
              <a:rPr lang="ro-MD" b="1" dirty="0">
                <a:solidFill>
                  <a:srgbClr val="002060"/>
                </a:solidFill>
              </a:rPr>
            </a:br>
            <a:br>
              <a:rPr lang="ro-MD" b="1" dirty="0"/>
            </a:br>
            <a:r>
              <a:rPr lang="ro-RO" b="1" dirty="0">
                <a:solidFill>
                  <a:srgbClr val="C00000"/>
                </a:solidFill>
                <a:latin typeface="Times New Roman" panose="02020603050405020304" pitchFamily="18" charset="0"/>
                <a:ea typeface="Times New Roman" panose="02020603050405020304" pitchFamily="18" charset="0"/>
              </a:rPr>
              <a:t>Sesiunea 4. </a:t>
            </a:r>
            <a:br>
              <a:rPr lang="ro-RO" dirty="0"/>
            </a:br>
            <a:br>
              <a:rPr lang="en-US" dirty="0"/>
            </a:br>
            <a:br>
              <a:rPr lang="ro-RO" dirty="0">
                <a:solidFill>
                  <a:srgbClr val="000F2E"/>
                </a:solidFill>
                <a:latin typeface="Times New Roman" panose="02020603050405020304" pitchFamily="18" charset="0"/>
                <a:cs typeface="Times New Roman" panose="02020603050405020304" pitchFamily="18" charset="0"/>
              </a:rPr>
            </a:br>
            <a:r>
              <a:rPr lang="ro-RO" sz="1800" b="1" i="1" dirty="0">
                <a:solidFill>
                  <a:srgbClr val="002060"/>
                </a:solidFill>
              </a:rPr>
              <a:t>Expert,  </a:t>
            </a:r>
            <a:r>
              <a:rPr lang="ro-RO" sz="1800" b="1" i="1" dirty="0" err="1">
                <a:solidFill>
                  <a:srgbClr val="002060"/>
                </a:solidFill>
              </a:rPr>
              <a:t>Rusnac</a:t>
            </a:r>
            <a:r>
              <a:rPr lang="ro-RO" sz="1800" b="1" i="1" dirty="0">
                <a:solidFill>
                  <a:srgbClr val="002060"/>
                </a:solidFill>
              </a:rPr>
              <a:t> </a:t>
            </a:r>
            <a:r>
              <a:rPr lang="ro-RO" sz="1800" b="1" i="1" dirty="0" err="1">
                <a:solidFill>
                  <a:srgbClr val="002060"/>
                </a:solidFill>
              </a:rPr>
              <a:t>Arcadie</a:t>
            </a:r>
            <a:br>
              <a:rPr lang="ro-RO" sz="1800" b="1" i="1" dirty="0">
                <a:solidFill>
                  <a:srgbClr val="002060"/>
                </a:solidFill>
              </a:rPr>
            </a:br>
            <a:r>
              <a:rPr lang="ro-RO" sz="1800" b="1" i="1" dirty="0">
                <a:solidFill>
                  <a:srgbClr val="002060"/>
                </a:solidFill>
              </a:rPr>
              <a:t>S.A. „Apă – Canal </a:t>
            </a:r>
            <a:r>
              <a:rPr lang="ro-RO" sz="1800" b="1" i="1" dirty="0" err="1">
                <a:solidFill>
                  <a:srgbClr val="002060"/>
                </a:solidFill>
              </a:rPr>
              <a:t>Chişinău</a:t>
            </a:r>
            <a:r>
              <a:rPr lang="ro-RO" sz="1800" b="1" i="1" dirty="0">
                <a:solidFill>
                  <a:srgbClr val="002060"/>
                </a:solidFill>
              </a:rPr>
              <a:t>”</a:t>
            </a:r>
            <a:br>
              <a:rPr lang="ro-RO" sz="1800" b="1" i="1" dirty="0">
                <a:solidFill>
                  <a:srgbClr val="002060"/>
                </a:solidFill>
              </a:rPr>
            </a:br>
            <a:br>
              <a:rPr lang="ro-RO" sz="1800" b="1" i="1" dirty="0">
                <a:solidFill>
                  <a:srgbClr val="002060"/>
                </a:solidFill>
              </a:rPr>
            </a:br>
            <a:r>
              <a:rPr lang="ro-RO" sz="1600" b="1" dirty="0">
                <a:solidFill>
                  <a:srgbClr val="002060"/>
                </a:solidFill>
              </a:rPr>
              <a:t>13 – 14 iulie 2021,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27FA1AA-38BC-4B4A-9873-6E62B20B1154}"/>
              </a:ext>
            </a:extLst>
          </p:cNvPr>
          <p:cNvSpPr>
            <a:spLocks noChangeArrowheads="1"/>
          </p:cNvSpPr>
          <p:nvPr/>
        </p:nvSpPr>
        <p:spPr bwMode="auto">
          <a:xfrm>
            <a:off x="-550506" y="140626"/>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85A404BE-DB22-4AFD-8A5B-48738E827F8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70033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5177854"/>
          </a:xfrm>
        </p:spPr>
        <p:txBody>
          <a:bodyPr/>
          <a:lstStyle/>
          <a:p>
            <a:r>
              <a:rPr lang="ru-RU" sz="1600" b="1" dirty="0">
                <a:solidFill>
                  <a:srgbClr val="002060"/>
                </a:solidFill>
              </a:rPr>
              <a:t>f) данные о составе сточных вод при сбросе их в публичную сеть, а именно: результаты анализа проб сточных вод при среднем и максимальном дебите, в период наличия среднего и максимального количества загрязняющих веществ (вариация или хронограмма концентрации загрязняющих веществ), до и после местной станции очистки, а также в главных точках канализационной сети и после завершения технологических процессов;</a:t>
            </a:r>
            <a:br>
              <a:rPr lang="ru-RU" sz="1600" b="1" dirty="0">
                <a:solidFill>
                  <a:srgbClr val="002060"/>
                </a:solidFill>
              </a:rPr>
            </a:br>
            <a:r>
              <a:rPr lang="ru-RU" sz="1600" b="1" dirty="0">
                <a:solidFill>
                  <a:srgbClr val="002060"/>
                </a:solidFill>
              </a:rPr>
              <a:t>g) количество образовавшегося ила, методы его переработки и утилизации;</a:t>
            </a:r>
            <a:br>
              <a:rPr lang="ru-RU" sz="1600" b="1" dirty="0">
                <a:solidFill>
                  <a:srgbClr val="002060"/>
                </a:solidFill>
              </a:rPr>
            </a:br>
            <a:r>
              <a:rPr lang="ru-RU" sz="1600" b="1" dirty="0">
                <a:solidFill>
                  <a:srgbClr val="002060"/>
                </a:solidFill>
              </a:rPr>
              <a:t>h) отчет о выполнении плана организационно-технических мер по сокращению дебита сточных вод, отводимых в публичную сеть, а также о соблюдении допустимых параметров показателей эффективности и режима сброса сточных вод (при обновлении соглашения о подключении);</a:t>
            </a:r>
            <a:br>
              <a:rPr lang="ru-RU" sz="1600" b="1" dirty="0">
                <a:solidFill>
                  <a:srgbClr val="002060"/>
                </a:solidFill>
              </a:rPr>
            </a:br>
            <a:r>
              <a:rPr lang="ru-RU" sz="1600" b="1" dirty="0">
                <a:solidFill>
                  <a:srgbClr val="002060"/>
                </a:solidFill>
              </a:rPr>
              <a:t>i) гигиенические сертификаты и сертификаты качества, наименования веществ, используемых в технологическом процессе, и указание их состава;</a:t>
            </a:r>
            <a:br>
              <a:rPr lang="ru-RU" sz="1600" b="1" dirty="0">
                <a:solidFill>
                  <a:srgbClr val="002060"/>
                </a:solidFill>
              </a:rPr>
            </a:br>
            <a:r>
              <a:rPr lang="ru-RU" sz="1600" b="1" dirty="0">
                <a:solidFill>
                  <a:srgbClr val="002060"/>
                </a:solidFill>
              </a:rPr>
              <a:t>j) приказ об уполномочивании ответственных лиц (не менее 2 человек) для отбора проб из отводимых сточных вод, а также для подписания соответствующих актов.</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5177854"/>
          </a:xfrm>
        </p:spPr>
        <p:txBody>
          <a:bodyPr/>
          <a:lstStyle/>
          <a:p>
            <a:r>
              <a:rPr lang="ru-RU" sz="1600" b="1" dirty="0">
                <a:solidFill>
                  <a:srgbClr val="002060"/>
                </a:solidFill>
              </a:rPr>
              <a:t>(7) Определение условий отведения сточных вод от хозяйствующих субъектов в канализационные системы населенных пунктов, а также предельно допустимых концентраций загрязнителей в сточных водах осуществляется оператором с соблюдением нормативов предельно допустимых сбросов в приемники, установленных действующим законодательством. Оператор может осуществлять внеплановый контроль сброса сточных вод от хозяйствующих субъектов и/или отбор проб в целях проверки качества сточных вод, сбрасываемых в канализационные сети.</a:t>
            </a:r>
            <a:br>
              <a:rPr lang="ru-RU" sz="1600" b="1" dirty="0">
                <a:solidFill>
                  <a:srgbClr val="002060"/>
                </a:solidFill>
              </a:rPr>
            </a:br>
            <a:r>
              <a:rPr lang="ru-RU" sz="1600" b="1" dirty="0">
                <a:solidFill>
                  <a:srgbClr val="002060"/>
                </a:solidFill>
              </a:rPr>
              <a:t>(8) При подаче заявления о подключении хозяйствующего субъекта к канализационной системе населенного пункта заявитель представляет оператору проектную документацию с приложением к ней положительного заключения государственной экологической экспертизы, а также данные об объеме и составе сточных вод, подлежащих отведению в канализационную систему, в случае реконструкции предприятия или расширения производственных мощностей заявитель представляет также информацию о составе сточных вод и почасовой график их отведения.</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3412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4843686"/>
          </a:xfrm>
        </p:spPr>
        <p:txBody>
          <a:bodyPr/>
          <a:lstStyle/>
          <a:p>
            <a:r>
              <a:rPr lang="ru-RU" sz="1600" b="1" dirty="0">
                <a:solidFill>
                  <a:srgbClr val="002060"/>
                </a:solidFill>
              </a:rPr>
              <a:t>(9) Соглашение на прием сточных вод в публичную канализационную сеть для вновь построенных или реконструированных/модернизированных предприятий выдается после сдачи в эксплуатацию соответствующего объекта, построенного в соответствии с проектом, согласованным с Инспекцией по охране окружающей среды, а также при условии наличия у очистительных установок канализационной системы населенного пункта необходимых мощностей. Если условия приема сточных вод в публичную сеть предусматривают их местную очистку /предварительную очистку, оператор выдает уведомление о подключении и соглашение на прием только после сдачи в эксплуатацию станции предварительной очистки, которая должна обеспечивать эффективность очистки, необходимую/достаточную для сброса сточных вод в публичную канализационную сеть населенного пункта. </a:t>
            </a:r>
            <a:br>
              <a:rPr lang="ru-RU" sz="1600" b="1" dirty="0">
                <a:solidFill>
                  <a:srgbClr val="002060"/>
                </a:solidFill>
              </a:rPr>
            </a:br>
            <a:br>
              <a:rPr lang="ru-RU" sz="1600" b="1" dirty="0">
                <a:solidFill>
                  <a:srgbClr val="002060"/>
                </a:solidFill>
              </a:rPr>
            </a:br>
            <a:r>
              <a:rPr lang="ru-RU" sz="1600" b="1" dirty="0">
                <a:solidFill>
                  <a:srgbClr val="002060"/>
                </a:solidFill>
              </a:rPr>
              <a:t>(10) При оформлении соглашения на прием промышленных сточных вод в публичную систему канализации оператор должен рассмотреть обоснованные пояснительные материалы, представленные потребителем воды, принимая во внимание:</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0641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792808"/>
            <a:ext cx="8839199" cy="4700246"/>
          </a:xfrm>
        </p:spPr>
        <p:txBody>
          <a:bodyPr/>
          <a:lstStyle/>
          <a:p>
            <a:r>
              <a:rPr lang="ru-RU" sz="1600" b="1" dirty="0">
                <a:solidFill>
                  <a:srgbClr val="002060"/>
                </a:solidFill>
              </a:rPr>
              <a:t>a) предварительную очистку промышленных сточных вод или их части на местной очистной станции потребителя;</a:t>
            </a:r>
            <a:br>
              <a:rPr lang="ru-RU" sz="1600" b="1" dirty="0">
                <a:solidFill>
                  <a:srgbClr val="002060"/>
                </a:solidFill>
              </a:rPr>
            </a:br>
            <a:r>
              <a:rPr lang="ru-RU" sz="1600" b="1" dirty="0">
                <a:solidFill>
                  <a:srgbClr val="002060"/>
                </a:solidFill>
              </a:rPr>
              <a:t>b) предварительную очистку промышленных сточных вод совместно с другими предприятиями на очистных станциях группы предприятий (если таковые существуют);</a:t>
            </a:r>
            <a:br>
              <a:rPr lang="ru-RU" sz="1600" b="1" dirty="0">
                <a:solidFill>
                  <a:srgbClr val="002060"/>
                </a:solidFill>
              </a:rPr>
            </a:br>
            <a:r>
              <a:rPr lang="ru-RU" sz="1600" b="1" dirty="0">
                <a:solidFill>
                  <a:srgbClr val="002060"/>
                </a:solidFill>
              </a:rPr>
              <a:t>c) максимальное повторное использование очищенных сточных вод для обеспечения технологической водой технологических процессов или в других целях;</a:t>
            </a:r>
            <a:br>
              <a:rPr lang="ru-RU" sz="1600" b="1" dirty="0">
                <a:solidFill>
                  <a:srgbClr val="002060"/>
                </a:solidFill>
              </a:rPr>
            </a:br>
            <a:r>
              <a:rPr lang="ru-RU" sz="1600" b="1" dirty="0">
                <a:solidFill>
                  <a:srgbClr val="002060"/>
                </a:solidFill>
              </a:rPr>
              <a:t>d) внедрение новых технологий, позволяющих сократить потребление воды или дебит сточных вод, а также степень их загрязнения;</a:t>
            </a:r>
            <a:br>
              <a:rPr lang="ru-RU" sz="1600" b="1" dirty="0">
                <a:solidFill>
                  <a:srgbClr val="002060"/>
                </a:solidFill>
              </a:rPr>
            </a:br>
            <a:r>
              <a:rPr lang="ru-RU" sz="1600" b="1" dirty="0">
                <a:solidFill>
                  <a:srgbClr val="002060"/>
                </a:solidFill>
              </a:rPr>
              <a:t>e) применение закрытых систем водоснабжения или повторного и последовательного использования воды в технологических процессах предприятия;</a:t>
            </a:r>
            <a:br>
              <a:rPr lang="ru-RU" sz="1600" b="1" dirty="0">
                <a:solidFill>
                  <a:srgbClr val="002060"/>
                </a:solidFill>
              </a:rPr>
            </a:br>
            <a:r>
              <a:rPr lang="ru-RU" sz="1600" b="1" dirty="0">
                <a:solidFill>
                  <a:srgbClr val="002060"/>
                </a:solidFill>
              </a:rPr>
              <a:t>f) восстановление полезных веществ, содержащихся в промышленных сточных водах;</a:t>
            </a:r>
            <a:br>
              <a:rPr lang="ru-RU" sz="1600" b="1" dirty="0">
                <a:solidFill>
                  <a:srgbClr val="002060"/>
                </a:solidFill>
              </a:rPr>
            </a:br>
            <a:r>
              <a:rPr lang="ru-RU" sz="1600" b="1" dirty="0">
                <a:solidFill>
                  <a:srgbClr val="002060"/>
                </a:solidFill>
              </a:rPr>
              <a:t>g) обработку и утилизацию ила, образовавшегося в ходе технологических процессов, а также в результате предварительной очистки промышленных сточных вод. </a:t>
            </a:r>
            <a:br>
              <a:rPr lang="ru-RU"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8749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792808"/>
            <a:ext cx="8839199" cy="4700246"/>
          </a:xfrm>
        </p:spPr>
        <p:txBody>
          <a:bodyPr/>
          <a:lstStyle/>
          <a:p>
            <a:r>
              <a:rPr lang="ru-RU" sz="1600" b="1" dirty="0">
                <a:solidFill>
                  <a:srgbClr val="002060"/>
                </a:solidFill>
              </a:rPr>
              <a:t>(11) После получения всех материалов от хозяйствующего субъекта оператор рассматривает их в 20-дневный срок и в случае, если условия отведения сточных вод соответствуют требованиям действующих нормативных актов в области охраны окружающей среды, выдает соглашение на прием и заключает договор на предоставление публичной услуги канализации.</a:t>
            </a:r>
            <a:br>
              <a:rPr lang="ru-RU" sz="1600" b="1" dirty="0">
                <a:solidFill>
                  <a:srgbClr val="002060"/>
                </a:solidFill>
              </a:rPr>
            </a:br>
            <a:r>
              <a:rPr lang="ru-RU" sz="1600" b="1" dirty="0">
                <a:solidFill>
                  <a:srgbClr val="002060"/>
                </a:solidFill>
              </a:rPr>
              <a:t>(12) Соглашение на прием сточных вод в публичную канализационную сеть выдается хозяйствующему субъекту на срок до 2 лет, достаточный для выполнения плана организационно-технических мер, необходимых для осуществления действий, указанных в пунктах c) и d) части (10), затем подается новое заявление о продлении срока действия соглашения. Разрешение на сброс сточных вод может быть аннулировано в случае изменения условий сброса в канализационную сеть населенного пункта или невыполнения пользователем этих условий.</a:t>
            </a:r>
            <a:br>
              <a:rPr lang="ru-RU" sz="1600" b="1" dirty="0">
                <a:solidFill>
                  <a:srgbClr val="002060"/>
                </a:solidFill>
              </a:rPr>
            </a:br>
            <a:r>
              <a:rPr lang="ru-RU" sz="1600" b="1" dirty="0">
                <a:solidFill>
                  <a:srgbClr val="002060"/>
                </a:solidFill>
              </a:rPr>
              <a:t>(13) Отведение сточных вод в отсутствие двустороннего договора считается незаконным подключением, за которое потребитель несет ответственность согласно действующему законодательству.</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10892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4635692"/>
          </a:xfrm>
        </p:spPr>
        <p:txBody>
          <a:bodyPr/>
          <a:lstStyle/>
          <a:p>
            <a:r>
              <a:rPr lang="ru-RU" sz="1600" b="1" dirty="0">
                <a:solidFill>
                  <a:srgbClr val="002060"/>
                </a:solidFill>
              </a:rPr>
              <a:t>(14) В случае если условия сброса сточных вод в публичную сеть не могут быть выполнены с экономической или технологической точки зрения, хозяйствующий субъект представляет оператору соответствующее обоснование с указанием причин невозможности выполнения этих условий. Обоснование рассматривается оператором в 10-дневный срок с принятием решения о заключении с хозяйствующим субъектом договора о сбросе перегруженных сточных вод на определенный период с применением к тарифу на публичную услугу канализации и/или очистки сточных вод коэффициента, учитывающего дополнительную загрузку объемами сточных вод и/или загрязняющими веществами, превышающими максимально допустимую концентрацию. Договор может быть заключен только в случае, если станция очистки сточных вод располагает необходимыми резервами для очистки, с учетом обеспечения соответствующих показателей, если не будет наноситься вред нормальному функционированию сетей и очистных сооружений, если будет обеспечено соблюдение условий качества, установленных для сброса сточных вод в приемник.</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77623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4612108"/>
          </a:xfrm>
        </p:spPr>
        <p:txBody>
          <a:bodyPr/>
          <a:lstStyle/>
          <a:p>
            <a:r>
              <a:rPr lang="ru-RU" altLang="ro-RO" sz="1600" b="1" dirty="0">
                <a:solidFill>
                  <a:srgbClr val="002060"/>
                </a:solidFill>
              </a:rPr>
              <a:t>Договор может быть заключен только при наличии у очистных сооружений необходимых резервов для проведения очистки с учетом соответствующих показателей, если не нарушена нормальная работа очистных сетей и установок и соблюдены условия качества. сброс воды в эмиссар. </a:t>
            </a:r>
            <a:br>
              <a:rPr lang="ru-RU" altLang="ro-RO" sz="1200" dirty="0">
                <a:solidFill>
                  <a:schemeClr val="tx1"/>
                </a:solidFill>
                <a:latin typeface="Arial" panose="020B0604020202020204" pitchFamily="34" charset="0"/>
              </a:rPr>
            </a:br>
            <a:r>
              <a:rPr lang="ru-RU" sz="1600" b="1" dirty="0">
                <a:solidFill>
                  <a:srgbClr val="002060"/>
                </a:solidFill>
              </a:rPr>
              <a:t>(15) </a:t>
            </a:r>
            <a:r>
              <a:rPr lang="ru-RU" sz="1600" b="1" dirty="0">
                <a:solidFill>
                  <a:srgbClr val="FF0000"/>
                </a:solidFill>
              </a:rPr>
              <a:t>Выдача соглашения на прием и заключение договора о сбросе в канализационную систему населенного пункта сточных вод, требующих изменения технологии или параметров функционирования станции по очистке, могут быть произведены только после выполнения всех необходимых мер по обеспечению в полном объеме условий сброса очищенных сточных вод в приемник.</a:t>
            </a:r>
            <a:r>
              <a:rPr lang="ru-RU" b="1" dirty="0">
                <a:solidFill>
                  <a:srgbClr val="FF0000"/>
                </a:solidFill>
              </a:rPr>
              <a:t> </a:t>
            </a:r>
            <a:br>
              <a:rPr lang="ru-RU" dirty="0"/>
            </a:br>
            <a:r>
              <a:rPr lang="ru-RU" sz="1600" b="1" dirty="0">
                <a:solidFill>
                  <a:srgbClr val="002060"/>
                </a:solidFill>
              </a:rPr>
              <a:t>(16) </a:t>
            </a:r>
            <a:r>
              <a:rPr lang="ru-RU" sz="1600" b="1" dirty="0">
                <a:solidFill>
                  <a:srgbClr val="00B050"/>
                </a:solidFill>
              </a:rPr>
              <a:t>За превышение нормативов предельно допустимых сбросов в канализационную систему оператор исчисляет и взимает дополнительную плату в соответствии с действующим законодательством и/или договором о предоставлении/поставке услуги водоснабжения и канализации.</a:t>
            </a:r>
            <a:br>
              <a:rPr lang="ru-RU" sz="1600" b="1" dirty="0">
                <a:solidFill>
                  <a:srgbClr val="00B050"/>
                </a:solidFill>
              </a:rPr>
            </a:br>
            <a:r>
              <a:rPr lang="ru-RU" sz="1600" b="1" dirty="0">
                <a:solidFill>
                  <a:srgbClr val="002060"/>
                </a:solidFill>
              </a:rPr>
              <a:t>(17) </a:t>
            </a:r>
            <a:r>
              <a:rPr lang="ru-RU" sz="1600" b="1" dirty="0">
                <a:solidFill>
                  <a:srgbClr val="00B050"/>
                </a:solidFill>
              </a:rPr>
              <a:t>При сбросе хозяйствующими субъектами в канализационную систему населенного пункта сточных вод, объем и уровень загрязнения которых не превышают нормативы, утвержденные в порядке, предусмотренном действующим законодательством, применяются действующие на эту услугу тарифы. </a:t>
            </a:r>
            <a:br>
              <a:rPr lang="ru-RU" dirty="0"/>
            </a:br>
            <a:endParaRPr lang="ro-RO" sz="1600" b="1" dirty="0">
              <a:solidFill>
                <a:srgbClr val="00B05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A6D77D9-4867-4D97-89AD-9C19D84B4B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4726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7"/>
            <a:ext cx="8839199" cy="4727361"/>
          </a:xfrm>
        </p:spPr>
        <p:txBody>
          <a:bodyPr/>
          <a:lstStyle/>
          <a:p>
            <a:r>
              <a:rPr lang="ru-RU" sz="1600" b="1" dirty="0">
                <a:solidFill>
                  <a:srgbClr val="002060"/>
                </a:solidFill>
              </a:rPr>
              <a:t>(18) </a:t>
            </a:r>
            <a:r>
              <a:rPr lang="ru-RU" sz="1600" b="1" dirty="0">
                <a:solidFill>
                  <a:srgbClr val="00B050"/>
                </a:solidFill>
              </a:rPr>
              <a:t>В случае, если количество веществ в суспензии, биохимическое потребление кислорода за пять дней (БПК 5) и другие показатели превышают нормативы, утвержденные в предусмотренном действующим законодательством порядке или соглашением о приеме, взимается дополнительная плата, рассчитанная пропорционально превышению предельно допустимых концентраций, в соответствии с утвержденным Правительством Положением о требованиях к сбору, очистке и сбросу сточных вод в канализационную систему и/или в приемник для городских и сельских населенных пунктов.</a:t>
            </a:r>
            <a:br>
              <a:rPr lang="ru-RU" sz="1600" b="1" dirty="0">
                <a:solidFill>
                  <a:srgbClr val="00B050"/>
                </a:solidFill>
              </a:rPr>
            </a:br>
            <a:r>
              <a:rPr lang="ru-RU" sz="1600" b="1" dirty="0">
                <a:solidFill>
                  <a:srgbClr val="002060"/>
                </a:solidFill>
              </a:rPr>
              <a:t>(19) </a:t>
            </a:r>
            <a:r>
              <a:rPr lang="ru-RU" sz="1600" b="1" dirty="0">
                <a:solidFill>
                  <a:srgbClr val="00B050"/>
                </a:solidFill>
              </a:rPr>
              <a:t>Потребители, допустившие сброс в публичную канализационную сеть материалов, приведших к полному или частичному выходу из строя канализационной системы населенного пункта, в том числе очистных сооружений, возмещают ущерб в порядке, установленном действующим законодательством. </a:t>
            </a:r>
            <a:br>
              <a:rPr lang="ru-RU" dirty="0"/>
            </a:br>
            <a:r>
              <a:rPr lang="ru-RU" sz="1600" b="1" dirty="0">
                <a:solidFill>
                  <a:srgbClr val="002060"/>
                </a:solidFill>
              </a:rPr>
              <a:t>(20) Все возникшие споры разрешаются в судебных инстанциях.</a:t>
            </a:r>
            <a:br>
              <a:rPr lang="ru-RU" sz="1600" b="1" dirty="0">
                <a:solidFill>
                  <a:srgbClr val="002060"/>
                </a:solidFill>
              </a:rPr>
            </a:br>
            <a:r>
              <a:rPr lang="ru-RU" sz="1600" b="1" dirty="0">
                <a:solidFill>
                  <a:srgbClr val="002060"/>
                </a:solidFill>
              </a:rPr>
              <a:t>(21) Уровень предельно допустимых концентраций загрязнителей в сточных водах для каждого хозяйствующего субъекта на соответствующей территории устанавливается оператором и утверждается территориальным экологическим агентством исходя из нормативов предельно допустимых сбросов.</a:t>
            </a:r>
            <a:br>
              <a:rPr lang="ru-RU" sz="1600" b="1" dirty="0">
                <a:solidFill>
                  <a:srgbClr val="002060"/>
                </a:solidFill>
              </a:rPr>
            </a:br>
            <a:r>
              <a:rPr lang="ru-RU" sz="1600" b="1" dirty="0">
                <a:solidFill>
                  <a:srgbClr val="002060"/>
                </a:solidFill>
              </a:rPr>
              <a:t>[Ст.22 изменена Законом N 322 от 30.11.2018, в силу 08.03.2019]</a:t>
            </a:r>
            <a:br>
              <a:rPr lang="ru-RU" sz="1600" b="1" dirty="0">
                <a:solidFill>
                  <a:srgbClr val="002060"/>
                </a:solidFill>
              </a:rPr>
            </a:br>
            <a:r>
              <a:rPr lang="ru-RU" sz="1600" b="1" dirty="0">
                <a:solidFill>
                  <a:srgbClr val="002060"/>
                </a:solidFill>
              </a:rPr>
              <a:t>[Ст.22 изменена Законом N 185 от 21.09.2017, в силу 27.10.2017]</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56287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u-RU" sz="1600" b="1" dirty="0"/>
              <a:t>1.</a:t>
            </a:r>
            <a:r>
              <a:rPr lang="ru-RU" sz="1600" dirty="0"/>
              <a:t> </a:t>
            </a:r>
            <a:r>
              <a:rPr lang="ru-RU" sz="1600" b="1" dirty="0">
                <a:solidFill>
                  <a:srgbClr val="FF0000"/>
                </a:solidFill>
              </a:rPr>
              <a:t>Положение </a:t>
            </a:r>
            <a:r>
              <a:rPr lang="ru-RU" sz="1600" b="1" dirty="0">
                <a:solidFill>
                  <a:srgbClr val="002060"/>
                </a:solidFill>
              </a:rPr>
              <a:t>о требованиях к сбору, очистке и сбросу сточных вод в канализационную систему и/или приемник для городских и сельских населенных пунктов (в дальнейшем – Положение) частично перелагает положения Директивы Совета № 91/271/СЕЕ от 21 мая 1991 года об очистке городских сточных вод.</a:t>
            </a:r>
            <a:br>
              <a:rPr lang="ru-RU" sz="1600" b="1" dirty="0">
                <a:solidFill>
                  <a:srgbClr val="002060"/>
                </a:solidFill>
              </a:rPr>
            </a:br>
            <a:r>
              <a:rPr lang="ru-RU" sz="1600" b="1" dirty="0">
                <a:solidFill>
                  <a:srgbClr val="002060"/>
                </a:solidFill>
              </a:rPr>
              <a:t>Целью настоящего Положения является:</a:t>
            </a:r>
            <a:br>
              <a:rPr lang="ru-RU" sz="1600" b="1" dirty="0">
                <a:solidFill>
                  <a:srgbClr val="002060"/>
                </a:solidFill>
              </a:rPr>
            </a:br>
            <a:r>
              <a:rPr lang="ru-RU" sz="1600" b="1" dirty="0">
                <a:solidFill>
                  <a:srgbClr val="002060"/>
                </a:solidFill>
              </a:rPr>
              <a:t>1)</a:t>
            </a:r>
            <a:r>
              <a:rPr lang="ru-RU" sz="1600" dirty="0"/>
              <a:t> </a:t>
            </a:r>
            <a:r>
              <a:rPr lang="ru-RU" sz="1600" b="1" dirty="0">
                <a:solidFill>
                  <a:srgbClr val="00B050"/>
                </a:solidFill>
              </a:rPr>
              <a:t>определение требований к эксплуатации систем по сбору сточных вод </a:t>
            </a:r>
            <a:r>
              <a:rPr lang="ru-RU" sz="1600" b="1" dirty="0">
                <a:solidFill>
                  <a:srgbClr val="002060"/>
                </a:solidFill>
              </a:rPr>
              <a:t>и к эксплуатации очистных сооружений, которые должны содержать положения, касающиеся:</a:t>
            </a:r>
            <a:br>
              <a:rPr lang="ru-RU" sz="1600" b="1" dirty="0">
                <a:solidFill>
                  <a:srgbClr val="002060"/>
                </a:solidFill>
              </a:rPr>
            </a:br>
            <a:r>
              <a:rPr lang="ru-RU" sz="1600" b="1" dirty="0">
                <a:solidFill>
                  <a:srgbClr val="002060"/>
                </a:solidFill>
              </a:rPr>
              <a:t>a) метода и степени требуемой очистки, в зависимости от численности населения/ величины населенного пункта, обслуживаемого или подлежащего обслуживанию системой сбора и очистным сооружением, и/или от качества приемника, в которые сбрасываются очищенные сточные воды;</a:t>
            </a:r>
            <a:br>
              <a:rPr lang="ru-RU" sz="1600" b="1" dirty="0">
                <a:solidFill>
                  <a:srgbClr val="002060"/>
                </a:solidFill>
              </a:rPr>
            </a:br>
            <a:r>
              <a:rPr lang="ru-RU" sz="1600" b="1" dirty="0">
                <a:solidFill>
                  <a:srgbClr val="002060"/>
                </a:solidFill>
              </a:rPr>
              <a:t>b) выявления и классификации </a:t>
            </a:r>
            <a:r>
              <a:rPr lang="ru-RU" sz="1600" b="1" dirty="0" err="1">
                <a:solidFill>
                  <a:srgbClr val="002060"/>
                </a:solidFill>
              </a:rPr>
              <a:t>приемникa</a:t>
            </a:r>
            <a:r>
              <a:rPr lang="ru-RU" sz="1600" b="1" dirty="0">
                <a:solidFill>
                  <a:srgbClr val="002060"/>
                </a:solidFill>
              </a:rPr>
              <a:t>, определяемых как уязвимые зоны или менее чувствительные;</a:t>
            </a:r>
            <a:br>
              <a:rPr lang="ru-RU" sz="1600" b="1" dirty="0">
                <a:solidFill>
                  <a:srgbClr val="002060"/>
                </a:solidFill>
              </a:rPr>
            </a:br>
            <a:r>
              <a:rPr lang="ru-RU" sz="1600" b="1" dirty="0">
                <a:solidFill>
                  <a:srgbClr val="002060"/>
                </a:solidFill>
              </a:rPr>
              <a:t>c)</a:t>
            </a:r>
            <a:r>
              <a:rPr lang="ru-RU" sz="1600" dirty="0"/>
              <a:t> </a:t>
            </a:r>
            <a:r>
              <a:rPr lang="ru-RU" sz="1600" b="1" dirty="0">
                <a:solidFill>
                  <a:srgbClr val="00B050"/>
                </a:solidFill>
              </a:rPr>
              <a:t>обязательности сброса всех промышленных сточных вод в систему сбора сточных вод городских населенных пунктов, осуществляемого на основе договора и/или согласования, выданного оператором;</a:t>
            </a:r>
            <a:br>
              <a:rPr lang="ru-RU" sz="1600" b="1" dirty="0">
                <a:solidFill>
                  <a:srgbClr val="00B050"/>
                </a:solidFill>
              </a:rPr>
            </a:br>
            <a:r>
              <a:rPr lang="ru-RU" sz="1600" b="1" dirty="0">
                <a:solidFill>
                  <a:srgbClr val="002060"/>
                </a:solidFill>
              </a:rPr>
              <a:t>d) условий утилизации шламов, полученных в процессе очистки;</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7EAF2B5-0A62-49E1-9A13-DEB67B7DA64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7DCB2E8-090A-4733-83B7-E03E835C4A8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3C78065-9EC3-4417-8886-57A4D1E0F5A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4" name="Rectangle 4">
            <a:extLst>
              <a:ext uri="{FF2B5EF4-FFF2-40B4-BE49-F238E27FC236}">
                <a16:creationId xmlns:a16="http://schemas.microsoft.com/office/drawing/2014/main" id="{139B799E-060D-4D2B-A017-05DA6F19B52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5" name="Rectangle 5">
            <a:extLst>
              <a:ext uri="{FF2B5EF4-FFF2-40B4-BE49-F238E27FC236}">
                <a16:creationId xmlns:a16="http://schemas.microsoft.com/office/drawing/2014/main" id="{924735A6-4180-4EBF-81C8-828DAFFC620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6" name="Rectangle 6">
            <a:extLst>
              <a:ext uri="{FF2B5EF4-FFF2-40B4-BE49-F238E27FC236}">
                <a16:creationId xmlns:a16="http://schemas.microsoft.com/office/drawing/2014/main" id="{B4AC1C2B-9478-4A3A-94F1-4FB06C1D0E1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08E079EE-00F0-4099-84DF-6725BD5B0BC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49648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rgbClr val="002060"/>
                </a:solidFill>
              </a:rPr>
              <a:t>e)</a:t>
            </a:r>
            <a:r>
              <a:rPr lang="ru-RU" sz="1600" dirty="0"/>
              <a:t> </a:t>
            </a:r>
            <a:r>
              <a:rPr lang="ru-RU" sz="1600" b="1" dirty="0">
                <a:solidFill>
                  <a:srgbClr val="00B050"/>
                </a:solidFill>
              </a:rPr>
              <a:t>обязательности мониторинга отведения жидких отходов и их воздействия, помимо требований к отчетности;</a:t>
            </a:r>
            <a:br>
              <a:rPr lang="ru-RU" sz="1600" b="1" dirty="0">
                <a:solidFill>
                  <a:srgbClr val="00B050"/>
                </a:solidFill>
              </a:rPr>
            </a:br>
            <a:r>
              <a:rPr lang="ru-RU" sz="1600" b="1" dirty="0">
                <a:solidFill>
                  <a:srgbClr val="002060"/>
                </a:solidFill>
              </a:rPr>
              <a:t>f) других существенных аспектов;</a:t>
            </a:r>
            <a:br>
              <a:rPr lang="ru-RU" sz="1600" b="1" dirty="0">
                <a:solidFill>
                  <a:srgbClr val="002060"/>
                </a:solidFill>
              </a:rPr>
            </a:br>
            <a:r>
              <a:rPr lang="ru-RU" sz="1600" b="1" dirty="0">
                <a:solidFill>
                  <a:srgbClr val="002060"/>
                </a:solidFill>
              </a:rPr>
              <a:t>2) определение требований к очистке сточных вод в городских населенных пунктах, касающихся сбора, хранения, очистки и сброса бытовых сточных вод в сельской местности, в том числе требований к эксплуатации местных систем сбора, альтернативных станций и очистных сооружений, адекватных технологий и процессов.</a:t>
            </a:r>
            <a:br>
              <a:rPr lang="ru-RU" sz="1600" b="1" dirty="0">
                <a:solidFill>
                  <a:srgbClr val="002060"/>
                </a:solidFill>
              </a:rPr>
            </a:br>
            <a:r>
              <a:rPr lang="ru-RU" sz="1600" b="1" dirty="0">
                <a:solidFill>
                  <a:srgbClr val="002060"/>
                </a:solidFill>
              </a:rPr>
              <a:t>3) защита качества водных ресурсов;</a:t>
            </a:r>
            <a:br>
              <a:rPr lang="ru-RU" sz="1600" b="1" dirty="0">
                <a:solidFill>
                  <a:srgbClr val="002060"/>
                </a:solidFill>
              </a:rPr>
            </a:br>
            <a:r>
              <a:rPr lang="ru-RU" sz="1600" b="1" dirty="0">
                <a:solidFill>
                  <a:srgbClr val="002060"/>
                </a:solidFill>
              </a:rPr>
              <a:t>4)</a:t>
            </a:r>
            <a:r>
              <a:rPr lang="ru-RU" sz="1600" dirty="0"/>
              <a:t> </a:t>
            </a:r>
            <a:r>
              <a:rPr lang="ru-RU" sz="1600" b="1" dirty="0">
                <a:solidFill>
                  <a:srgbClr val="00B050"/>
                </a:solidFill>
              </a:rPr>
              <a:t>установление методологии расчета дополнительных платежей за сброс сточных вод в публичную канализационную систему с превышением установленных предельно допустимых концентраций (ПДК) загрязняющих веществ.</a:t>
            </a:r>
            <a:br>
              <a:rPr lang="ru-RU" sz="1600" b="1" dirty="0">
                <a:solidFill>
                  <a:srgbClr val="00B050"/>
                </a:solidFill>
              </a:rPr>
            </a:br>
            <a:r>
              <a:rPr lang="ro-RO" sz="1600" b="1" dirty="0">
                <a:solidFill>
                  <a:srgbClr val="002060"/>
                </a:solidFill>
              </a:rPr>
              <a:t>3. </a:t>
            </a:r>
            <a:r>
              <a:rPr lang="ru-RU" sz="1600" b="1" dirty="0">
                <a:solidFill>
                  <a:srgbClr val="FF0000"/>
                </a:solidFill>
              </a:rPr>
              <a:t>Для реализации целей, изложенных в настоящем Положении, каждый орган, ответственный за сбор и очистку сточных вод, должен выделить финансовые средства.</a:t>
            </a:r>
            <a:endParaRPr lang="ro-RO" sz="1600" b="1"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085FFC7-CD06-444F-B18F-6DF12D74308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99E9A24C-0415-4F6C-A99D-24FB32F6BFB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4" name="Rectangle 4">
            <a:extLst>
              <a:ext uri="{FF2B5EF4-FFF2-40B4-BE49-F238E27FC236}">
                <a16:creationId xmlns:a16="http://schemas.microsoft.com/office/drawing/2014/main" id="{BEB559F6-2A91-4284-BC18-B502663FD75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6" name="Rectangle 6">
            <a:extLst>
              <a:ext uri="{FF2B5EF4-FFF2-40B4-BE49-F238E27FC236}">
                <a16:creationId xmlns:a16="http://schemas.microsoft.com/office/drawing/2014/main" id="{F57C674B-ADB7-4249-A003-ADCEF9B0B3A5}"/>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00AEB494-352E-4DDD-9008-54F7FF1B69A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1316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altLang="ro-RO" sz="1800" b="1" dirty="0">
                <a:solidFill>
                  <a:srgbClr val="002060"/>
                </a:solidFill>
              </a:rPr>
              <a:t>Цель курса</a:t>
            </a:r>
            <a:r>
              <a:rPr lang="en-US" sz="1800" b="1" dirty="0">
                <a:solidFill>
                  <a:srgbClr val="002060"/>
                </a:solidFill>
              </a:rPr>
              <a:t>: </a:t>
            </a:r>
            <a:br>
              <a:rPr lang="ro-RO" sz="1800" b="1" dirty="0">
                <a:solidFill>
                  <a:srgbClr val="002060"/>
                </a:solidFill>
              </a:rPr>
            </a:br>
            <a:br>
              <a:rPr lang="ro-RO" sz="1800" b="1" dirty="0">
                <a:solidFill>
                  <a:srgbClr val="002060"/>
                </a:solidFill>
              </a:rPr>
            </a:br>
            <a:r>
              <a:rPr lang="ru-RU" altLang="ro-RO" sz="1800" b="1" dirty="0">
                <a:solidFill>
                  <a:srgbClr val="002060"/>
                </a:solidFill>
              </a:rPr>
              <a:t>Ознакомление участников с действующими нормативными и законодательными актами в области контроля качества сточных вод, сбрасываемых промышленными / производственными предприятиями в систему общественной канализации и / или в водные объекты </a:t>
            </a:r>
            <a:r>
              <a:rPr lang="ro-RO" sz="1800" b="1" dirty="0">
                <a:solidFill>
                  <a:srgbClr val="002060"/>
                </a:solidFill>
              </a:rPr>
              <a:t>.</a:t>
            </a:r>
            <a:br>
              <a:rPr lang="ro-RO" sz="18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6F793D1-A5AA-4813-9746-80E865C40E4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5A4E73C-3C25-45CA-BA5A-89BF5C724DE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15497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solidFill>
                  <a:srgbClr val="002060"/>
                </a:solidFill>
              </a:rPr>
              <a:t>6. </a:t>
            </a:r>
            <a:r>
              <a:rPr lang="ru-RU" sz="1600" b="1" dirty="0">
                <a:solidFill>
                  <a:srgbClr val="002060"/>
                </a:solidFill>
              </a:rPr>
              <a:t>В настоящем Положении используются понятия следующего содержания:</a:t>
            </a:r>
            <a:br>
              <a:rPr lang="ru-RU" sz="1600" dirty="0"/>
            </a:br>
            <a:r>
              <a:rPr lang="ru-RU" sz="1600" b="1" dirty="0">
                <a:solidFill>
                  <a:srgbClr val="00B050"/>
                </a:solidFill>
              </a:rPr>
              <a:t>точка контроля качества сточных вод </a:t>
            </a:r>
            <a:r>
              <a:rPr lang="ru-RU" sz="1600" b="1" dirty="0">
                <a:solidFill>
                  <a:srgbClr val="002060"/>
                </a:solidFill>
              </a:rPr>
              <a:t>– последний колодец внутренней канализационной сети – для потребителей, которые сбрасывают сточные воды в канализационную сеть, и точка сброса (контрольный колодец, сливной канал) – для потребителей, которые сбрасывают сточные воды в приемник;</a:t>
            </a:r>
            <a:br>
              <a:rPr lang="ro-RO" sz="1600" b="1" dirty="0">
                <a:solidFill>
                  <a:srgbClr val="002060"/>
                </a:solidFill>
              </a:rPr>
            </a:br>
            <a:r>
              <a:rPr lang="ru-RU" sz="1600" b="1" dirty="0">
                <a:solidFill>
                  <a:srgbClr val="00B050"/>
                </a:solidFill>
              </a:rPr>
              <a:t>нормативы сброса сточных вод </a:t>
            </a:r>
            <a:r>
              <a:rPr lang="ru-RU" sz="1600" b="1" dirty="0">
                <a:solidFill>
                  <a:srgbClr val="002060"/>
                </a:solidFill>
              </a:rPr>
              <a:t>– предельно допустимая концентрация, показатели объема и состава сточных вод, определенные операторами, которые затем должны быть согласованы с подразделениями по охране окружающей среды местных органов управления в области и утверждены центральными органами управления в области водных ресурсов и охраны окружающей среды;</a:t>
            </a:r>
            <a:br>
              <a:rPr lang="ro-RO" sz="1600" b="1" dirty="0">
                <a:solidFill>
                  <a:srgbClr val="002060"/>
                </a:solidFill>
              </a:rPr>
            </a:br>
            <a:r>
              <a:rPr lang="ru-RU" sz="1600" b="1" dirty="0">
                <a:solidFill>
                  <a:srgbClr val="00B050"/>
                </a:solidFill>
              </a:rPr>
              <a:t>соответствующая очистка </a:t>
            </a:r>
            <a:r>
              <a:rPr lang="ru-RU" sz="1600" b="1" dirty="0">
                <a:solidFill>
                  <a:srgbClr val="002060"/>
                </a:solidFill>
              </a:rPr>
              <a:t>– очистка сточных вод с помощью любого процесса и/или системы, в результате которой водотоки, принимающие сбросы, отвечают соответствующим требованиям качества, предусмотренным в технических нормах, а также действующих заключениях и водохозяйственных разрешениях;</a:t>
            </a:r>
            <a:br>
              <a:rPr lang="ro-RO" sz="1600" b="1" dirty="0">
                <a:solidFill>
                  <a:srgbClr val="002060"/>
                </a:solidFill>
              </a:rPr>
            </a:br>
            <a:r>
              <a:rPr lang="ru-RU" sz="1600" b="1" dirty="0">
                <a:solidFill>
                  <a:srgbClr val="00B050"/>
                </a:solidFill>
              </a:rPr>
              <a:t>ПДК </a:t>
            </a:r>
            <a:r>
              <a:rPr lang="ru-RU" sz="1600" b="1" dirty="0">
                <a:solidFill>
                  <a:srgbClr val="002060"/>
                </a:solidFill>
              </a:rPr>
              <a:t>– предельно допустимая концентрация загрязняющих веществ в сточных водах при их сбросе в публичную канализационную сеть, очистное сооружение или водоотводный канал; </a:t>
            </a:r>
            <a:br>
              <a:rPr lang="ro-RO" sz="1600" b="1" dirty="0">
                <a:solidFill>
                  <a:srgbClr val="002060"/>
                </a:solidFill>
              </a:rPr>
            </a:br>
            <a:endParaRPr lang="ro-RO" sz="1600" b="1" dirty="0">
              <a:solidFill>
                <a:srgbClr val="00B05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4301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u-RU" sz="1600" b="1" dirty="0">
                <a:solidFill>
                  <a:srgbClr val="00B050"/>
                </a:solidFill>
              </a:rPr>
              <a:t>дополнительные платежи – платежи, применяемые к потребителям, не являющимся домохозяйствами, в случае сброса в публичную систему канализации сточных вод, превышающих ПДК загрязняющих веществ;</a:t>
            </a:r>
            <a:br>
              <a:rPr lang="ro-RO" altLang="ro-RO" sz="1600" b="1" dirty="0">
                <a:solidFill>
                  <a:srgbClr val="00B050"/>
                </a:solidFill>
              </a:rPr>
            </a:br>
            <a:br>
              <a:rPr lang="ro-RO" altLang="ro-RO" sz="1600" b="1" dirty="0">
                <a:solidFill>
                  <a:srgbClr val="00B050"/>
                </a:solidFill>
              </a:rPr>
            </a:br>
            <a:r>
              <a:rPr lang="ru-RU" sz="1600" b="1" dirty="0">
                <a:solidFill>
                  <a:srgbClr val="00B050"/>
                </a:solidFill>
              </a:rPr>
              <a:t>договор о приеме сточных вод </a:t>
            </a:r>
            <a:r>
              <a:rPr lang="ru-RU" sz="1600" b="1" dirty="0">
                <a:solidFill>
                  <a:srgbClr val="002060"/>
                </a:solidFill>
              </a:rPr>
              <a:t>– письменное соглашение, выданное оператором по запросу потребителя, кроме бытового, с указанием требований оператора к качеству промышленных сточных вод сбрасываемых в публичные канализационные сети, в которых установлены ПДК и условия приема сточных промышленных вод</a:t>
            </a:r>
            <a:r>
              <a:rPr lang="ro-RO" sz="1600" b="1" dirty="0">
                <a:solidFill>
                  <a:srgbClr val="002060"/>
                </a:solidFill>
              </a:rPr>
              <a:t>.</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4837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7"/>
          </a:xfrm>
        </p:spPr>
        <p:txBody>
          <a:bodyPr/>
          <a:lstStyle/>
          <a:p>
            <a:r>
              <a:rPr lang="ru-RU" altLang="ro-RO" sz="1600" b="1" dirty="0">
                <a:solidFill>
                  <a:srgbClr val="002060"/>
                </a:solidFill>
              </a:rPr>
              <a:t>Глава III </a:t>
            </a:r>
            <a:br>
              <a:rPr lang="ro-RO" altLang="ro-RO" sz="1600" b="1" dirty="0">
                <a:solidFill>
                  <a:srgbClr val="002060"/>
                </a:solidFill>
              </a:rPr>
            </a:br>
            <a:r>
              <a:rPr lang="ru-RU" sz="1600" b="1" dirty="0">
                <a:solidFill>
                  <a:srgbClr val="002060"/>
                </a:solidFill>
              </a:rPr>
              <a:t>СБОР И СБРОС СТОЧНЫХ ВОД В КАНАЛИЗАЦИОННЫЕ СЕТИ</a:t>
            </a:r>
            <a:br>
              <a:rPr lang="ru-RU" sz="1600" b="1" dirty="0">
                <a:solidFill>
                  <a:srgbClr val="002060"/>
                </a:solidFill>
              </a:rPr>
            </a:br>
            <a:r>
              <a:rPr lang="ru-RU" sz="1600" b="1" dirty="0">
                <a:solidFill>
                  <a:srgbClr val="002060"/>
                </a:solidFill>
              </a:rPr>
              <a:t>НАСЕЛЕННЫХ ПУНКТОВ И В ОЧИСТНЫЕ СООРУЖЕНИЯ</a:t>
            </a:r>
            <a:br>
              <a:rPr lang="ru-RU" sz="1600" b="1" dirty="0"/>
            </a:br>
            <a:r>
              <a:rPr lang="ru-RU" sz="1600" b="1" dirty="0">
                <a:solidFill>
                  <a:srgbClr val="002060"/>
                </a:solidFill>
              </a:rPr>
              <a:t>8. Основные характеристики и/или показатели качества, которым должны соответствовать </a:t>
            </a:r>
            <a:r>
              <a:rPr lang="ru-RU" sz="1600" b="1" dirty="0">
                <a:solidFill>
                  <a:srgbClr val="FF0000"/>
                </a:solidFill>
              </a:rPr>
              <a:t>промышленные сточные воды при сбросе в канализационные сети населенных пунктов</a:t>
            </a:r>
            <a:r>
              <a:rPr lang="ru-RU" sz="1600" b="1" dirty="0">
                <a:solidFill>
                  <a:srgbClr val="002060"/>
                </a:solidFill>
              </a:rPr>
              <a:t>, а также предельно допустимые значения, которые измеряются на контрольных пунктах, предусмотрены </a:t>
            </a:r>
            <a:r>
              <a:rPr lang="ru-RU" sz="1600" b="1" dirty="0">
                <a:solidFill>
                  <a:srgbClr val="00B050"/>
                </a:solidFill>
              </a:rPr>
              <a:t>в приложении № 1 к настоящему </a:t>
            </a:r>
            <a:r>
              <a:rPr lang="ru-RU" altLang="ro-RO" sz="1600" b="1" dirty="0">
                <a:solidFill>
                  <a:srgbClr val="00B050"/>
                </a:solidFill>
              </a:rPr>
              <a:t>Регламенту</a:t>
            </a:r>
            <a:r>
              <a:rPr lang="ru-RU" sz="1600" dirty="0"/>
              <a:t>.</a:t>
            </a:r>
            <a:br>
              <a:rPr lang="ro-RO" sz="1600" b="1" dirty="0"/>
            </a:br>
            <a:r>
              <a:rPr lang="ru-RU" sz="1600" b="1" dirty="0">
                <a:solidFill>
                  <a:srgbClr val="002060"/>
                </a:solidFill>
              </a:rPr>
              <a:t>9. В соответствии с договором о приеме сточных вод или договором на оказание услуг по очистке сточных вод устанавливаются значения </a:t>
            </a:r>
            <a:r>
              <a:rPr lang="ru-RU" sz="1600" b="1" dirty="0">
                <a:solidFill>
                  <a:srgbClr val="00B050"/>
                </a:solidFill>
              </a:rPr>
              <a:t>ПДК</a:t>
            </a:r>
            <a:r>
              <a:rPr lang="ru-RU" sz="1600" b="1" dirty="0">
                <a:solidFill>
                  <a:srgbClr val="002060"/>
                </a:solidFill>
              </a:rPr>
              <a:t> ниже тех, которые указаны в приложении № 1 к настоящему Положению, исходя из существующей нагрузки загрязнителей сточных вод в канализационной системе и нагрузки сооружений по очистке сточных вод.</a:t>
            </a:r>
            <a:br>
              <a:rPr lang="ru-RU" sz="1600" b="1" dirty="0">
                <a:solidFill>
                  <a:srgbClr val="002060"/>
                </a:solidFill>
              </a:rPr>
            </a:br>
            <a:r>
              <a:rPr lang="ru-RU" sz="1600" b="1" dirty="0">
                <a:solidFill>
                  <a:srgbClr val="002060"/>
                </a:solidFill>
              </a:rPr>
              <a:t>В зависимости от специфической осуществляемой деятельности, сточные воды могут характеризоваться другими показателями качества, чем те, которые приведены в приложении № 1 к настоящему Положению. ПДК для них будут рассчитаны на основании специализированных исследований, по заказу и за счет потребителя.</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3958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7"/>
          </a:xfrm>
        </p:spPr>
        <p:txBody>
          <a:bodyPr/>
          <a:lstStyle/>
          <a:p>
            <a:r>
              <a:rPr lang="ru-RU" sz="1600" b="1" dirty="0">
                <a:solidFill>
                  <a:srgbClr val="002060"/>
                </a:solidFill>
              </a:rPr>
              <a:t>Эти исследования будут включать методы количественного и качественного анализа показателей качества, технологии адекватной очистки загрязняющих веществ, утвержденные административным органом, подчиненным центральному отраслевому органу публичного управления в области окружающей среды, после их предварительной координации с органом местного публичного управления, в собственности которого находятся сети канализации и установки для очистки сточных вод, или с оператором, если такие полномочия были переданы ему в соответствии с контрактом на управление. </a:t>
            </a:r>
            <a:br>
              <a:rPr lang="ro-RO" sz="1600" b="1" dirty="0">
                <a:solidFill>
                  <a:srgbClr val="002060"/>
                </a:solidFill>
              </a:rPr>
            </a:br>
            <a:r>
              <a:rPr lang="ro-RO" sz="1600" b="1" dirty="0">
                <a:solidFill>
                  <a:srgbClr val="002060"/>
                </a:solidFill>
                <a:latin typeface="Arial" panose="020B0604020202020204" pitchFamily="34" charset="0"/>
              </a:rPr>
              <a:t>9</a:t>
            </a:r>
            <a:r>
              <a:rPr lang="ro-RO" sz="1600" b="1" baseline="30000" dirty="0">
                <a:solidFill>
                  <a:srgbClr val="002060"/>
                </a:solidFill>
                <a:latin typeface="Arial" panose="020B0604020202020204" pitchFamily="34" charset="0"/>
              </a:rPr>
              <a:t>1</a:t>
            </a:r>
            <a:r>
              <a:rPr lang="ru-RU" sz="1600" b="1" dirty="0">
                <a:solidFill>
                  <a:srgbClr val="002060"/>
                </a:solidFill>
              </a:rPr>
              <a:t>. Показатели качества/ПДК, подлежащие анализу в ходе лабораторных исследований для осуществления контроля качества сточных вод, сбрасываемых потребителями в публичную канализационную систему, устанавливаются оператором, утверждаются местными органами власти и координируются с административным органом, подчиненным центральному специализированному органу государственного управления в области окружающей среды, в зависимости от вида деятельности и используемого первичного сырья.</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17328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altLang="ro-RO" sz="1600" b="1" dirty="0">
                <a:solidFill>
                  <a:srgbClr val="002060"/>
                </a:solidFill>
              </a:rPr>
              <a:t>Таким образом, Постановлением Муниципального Совета </a:t>
            </a:r>
            <a:r>
              <a:rPr lang="ru-RU" altLang="ro-RO" sz="1600" b="1" dirty="0" err="1">
                <a:solidFill>
                  <a:srgbClr val="002060"/>
                </a:solidFill>
              </a:rPr>
              <a:t>Кишинэу</a:t>
            </a:r>
            <a:r>
              <a:rPr lang="ru-RU" altLang="ro-RO" sz="1600" b="1" dirty="0">
                <a:solidFill>
                  <a:srgbClr val="002060"/>
                </a:solidFill>
              </a:rPr>
              <a:t> № 20/1 от 27.11.2020 утверждены</a:t>
            </a:r>
            <a:r>
              <a:rPr lang="ro-RO" altLang="ro-RO" sz="1600" b="1" dirty="0">
                <a:solidFill>
                  <a:srgbClr val="002060"/>
                </a:solidFill>
              </a:rPr>
              <a:t>: </a:t>
            </a:r>
            <a:br>
              <a:rPr lang="ru-RU" altLang="ro-RO" sz="1600" b="1" dirty="0">
                <a:solidFill>
                  <a:srgbClr val="002060"/>
                </a:solidFill>
              </a:rPr>
            </a:br>
            <a:r>
              <a:rPr lang="ro-RO" sz="1600" b="1" dirty="0">
                <a:solidFill>
                  <a:srgbClr val="002060"/>
                </a:solidFill>
              </a:rPr>
              <a:t>1. </a:t>
            </a:r>
            <a:r>
              <a:rPr lang="ru-RU" altLang="ro-RO" sz="1600" b="1" dirty="0">
                <a:solidFill>
                  <a:srgbClr val="002060"/>
                </a:solidFill>
              </a:rPr>
              <a:t>Показатели качества/ПДК будут проанализированы в лабораторных исследованиях для контроля качества сточных вод, сбрасываемых в общественную канализацию </a:t>
            </a:r>
            <a:r>
              <a:rPr lang="ru-RU" altLang="ro-RO" sz="1600" b="1" dirty="0" err="1">
                <a:solidFill>
                  <a:srgbClr val="002060"/>
                </a:solidFill>
              </a:rPr>
              <a:t>небытовыми</a:t>
            </a:r>
            <a:r>
              <a:rPr lang="ru-RU" altLang="ro-RO" sz="1600" b="1" dirty="0">
                <a:solidFill>
                  <a:srgbClr val="002060"/>
                </a:solidFill>
              </a:rPr>
              <a:t> потребителями в Кишиневе</a:t>
            </a:r>
            <a:r>
              <a:rPr lang="ro-RO" altLang="ro-RO" sz="1600" b="1" dirty="0">
                <a:solidFill>
                  <a:srgbClr val="002060"/>
                </a:solidFill>
              </a:rPr>
              <a:t>;</a:t>
            </a:r>
            <a:br>
              <a:rPr lang="ro-RO" altLang="ro-RO" sz="1600" b="1" dirty="0">
                <a:solidFill>
                  <a:srgbClr val="002060"/>
                </a:solidFill>
              </a:rPr>
            </a:br>
            <a:r>
              <a:rPr lang="ro-RO" altLang="ro-RO" sz="1600" b="1" dirty="0">
                <a:solidFill>
                  <a:srgbClr val="002060"/>
                </a:solidFill>
              </a:rPr>
              <a:t>2. </a:t>
            </a:r>
            <a:r>
              <a:rPr lang="ru-RU" altLang="ro-RO" sz="1600" b="1" dirty="0">
                <a:solidFill>
                  <a:srgbClr val="002060"/>
                </a:solidFill>
              </a:rPr>
              <a:t>Нормы ПДК показателей качества сточных вод, сбрасываемых в общественную канализацию / очистные сооружения, для </a:t>
            </a:r>
            <a:r>
              <a:rPr lang="ru-RU" altLang="ro-RO" sz="1600" b="1" dirty="0" err="1">
                <a:solidFill>
                  <a:srgbClr val="002060"/>
                </a:solidFill>
              </a:rPr>
              <a:t>небытовых</a:t>
            </a:r>
            <a:r>
              <a:rPr lang="ru-RU" altLang="ro-RO" sz="1600" b="1" dirty="0">
                <a:solidFill>
                  <a:srgbClr val="002060"/>
                </a:solidFill>
              </a:rPr>
              <a:t> потребителей на уровне установленных в Приложении </a:t>
            </a:r>
            <a:r>
              <a:rPr lang="ru-RU" sz="1600" b="1" dirty="0">
                <a:solidFill>
                  <a:srgbClr val="002060"/>
                </a:solidFill>
              </a:rPr>
              <a:t>Постановлении </a:t>
            </a:r>
            <a:r>
              <a:rPr lang="ru-RU" altLang="ro-RO" sz="1600" b="1" dirty="0">
                <a:solidFill>
                  <a:srgbClr val="002060"/>
                </a:solidFill>
              </a:rPr>
              <a:t>правительства </a:t>
            </a:r>
            <a:r>
              <a:rPr lang="ru-RU" sz="1600" b="1" dirty="0">
                <a:solidFill>
                  <a:srgbClr val="002060"/>
                </a:solidFill>
              </a:rPr>
              <a:t> </a:t>
            </a:r>
            <a:r>
              <a:rPr lang="ru-RU" altLang="ro-RO" sz="1600" b="1" dirty="0">
                <a:solidFill>
                  <a:srgbClr val="002060"/>
                </a:solidFill>
              </a:rPr>
              <a:t>№ 950/2013</a:t>
            </a:r>
            <a:r>
              <a:rPr lang="en-US" altLang="ro-RO" sz="1600" b="1" dirty="0">
                <a:solidFill>
                  <a:srgbClr val="002060"/>
                </a:solidFill>
              </a:rPr>
              <a:t>.</a:t>
            </a:r>
            <a:r>
              <a:rPr lang="ru-RU" altLang="ro-RO" sz="1600" b="1" dirty="0">
                <a:solidFill>
                  <a:srgbClr val="002060"/>
                </a:solidFill>
              </a:rPr>
              <a:t> </a:t>
            </a:r>
            <a:br>
              <a:rPr lang="ru-RU" altLang="ro-RO" sz="1600" b="1" dirty="0">
                <a:solidFill>
                  <a:srgbClr val="002060"/>
                </a:solidFill>
              </a:rPr>
            </a:br>
            <a:r>
              <a:rPr lang="ru-RU" altLang="ro-RO" sz="1600" b="1" dirty="0">
                <a:solidFill>
                  <a:srgbClr val="002060"/>
                </a:solidFill>
              </a:rPr>
              <a:t> </a:t>
            </a:r>
            <a:br>
              <a:rPr lang="ru-RU" altLang="ro-RO" sz="1600" b="1" dirty="0">
                <a:solidFill>
                  <a:srgbClr val="002060"/>
                </a:solidFill>
              </a:rPr>
            </a:br>
            <a:r>
              <a:rPr lang="ru-RU" altLang="ro-RO" sz="1600" b="1" dirty="0">
                <a:solidFill>
                  <a:srgbClr val="002060"/>
                </a:solidFill>
              </a:rPr>
              <a:t>Получение доступа к Решению CMC </a:t>
            </a:r>
            <a:r>
              <a:rPr lang="ru-RU" altLang="ro-RO" sz="1600" b="1" dirty="0" err="1">
                <a:solidFill>
                  <a:srgbClr val="002060"/>
                </a:solidFill>
              </a:rPr>
              <a:t>No</a:t>
            </a:r>
            <a:r>
              <a:rPr lang="ru-RU" altLang="ro-RO" sz="1600" b="1" dirty="0">
                <a:solidFill>
                  <a:srgbClr val="002060"/>
                </a:solidFill>
              </a:rPr>
              <a:t>. 20/1 от 27 ноября 2020 г. по ссылке</a:t>
            </a:r>
            <a:r>
              <a:rPr lang="ro-RO" altLang="ro-RO" sz="1600" b="1" dirty="0">
                <a:solidFill>
                  <a:srgbClr val="002060"/>
                </a:solidFill>
              </a:rPr>
              <a:t>:</a:t>
            </a:r>
            <a:r>
              <a:rPr lang="ru-RU" altLang="ro-RO" sz="1600" b="1" dirty="0">
                <a:solidFill>
                  <a:srgbClr val="002060"/>
                </a:solidFill>
              </a:rPr>
              <a:t> </a:t>
            </a:r>
            <a:br>
              <a:rPr lang="ro-RO" altLang="ro-RO" sz="1600" b="1" dirty="0">
                <a:solidFill>
                  <a:srgbClr val="002060"/>
                </a:solidFill>
              </a:rPr>
            </a:br>
            <a:r>
              <a:rPr lang="ro-RO" sz="1600" b="1" dirty="0">
                <a:solidFill>
                  <a:srgbClr val="002060"/>
                </a:solidFill>
                <a:hlinkClick r:id="rId2" action="ppaction://hlinkfile"/>
              </a:rPr>
              <a:t>file:///D:/Users/ajicul/Documents/legi%20propuneri%20modificare%20la%20legi/mapa%20%20pu%20sedinta%20din%2025.10.2019%20imp%20art.%2022%20legea%20303/public_publications_32023408_md_20_1.pdf</a:t>
            </a:r>
            <a:r>
              <a:rPr lang="en-US" sz="1600" b="1" dirty="0">
                <a:solidFill>
                  <a:srgbClr val="002060"/>
                </a:solidFill>
              </a:rPr>
              <a:t> </a:t>
            </a:r>
            <a:br>
              <a:rPr lang="ro-RO" sz="1600" b="1" dirty="0">
                <a:solidFill>
                  <a:srgbClr val="002060"/>
                </a:solidFill>
              </a:rPr>
            </a:br>
            <a:br>
              <a:rPr lang="ru-RU" alt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000" b="0" i="0" u="none" strike="noStrike" cap="none" normalizeH="0" baseline="0" dirty="0">
                <a:ln>
                  <a:noFill/>
                </a:ln>
                <a:solidFill>
                  <a:schemeClr val="tx1"/>
                </a:solidFill>
                <a:effectLst/>
                <a:latin typeface="Arial Unicode MS" panose="020B0604020202020204" pitchFamily="34" charset="-128"/>
              </a:rPr>
              <a:t>Получение доступа к Решению CMC </a:t>
            </a:r>
            <a:r>
              <a:rPr kumimoji="0" lang="ru-RU" altLang="ro-RO" sz="1000" b="0" i="0" u="none" strike="noStrike" cap="none" normalizeH="0" baseline="0" dirty="0" err="1">
                <a:ln>
                  <a:noFill/>
                </a:ln>
                <a:solidFill>
                  <a:schemeClr val="tx1"/>
                </a:solidFill>
                <a:effectLst/>
                <a:latin typeface="Arial Unicode MS" panose="020B0604020202020204" pitchFamily="34" charset="-128"/>
              </a:rPr>
              <a:t>No</a:t>
            </a:r>
            <a:r>
              <a:rPr kumimoji="0" lang="ru-RU" altLang="ro-RO" sz="1000" b="0" i="0" u="none" strike="noStrike" cap="none" normalizeH="0" baseline="0" dirty="0">
                <a:ln>
                  <a:noFill/>
                </a:ln>
                <a:solidFill>
                  <a:schemeClr val="tx1"/>
                </a:solidFill>
                <a:effectLst/>
                <a:latin typeface="Arial Unicode MS" panose="020B0604020202020204" pitchFamily="34" charset="-128"/>
              </a:rPr>
              <a:t>. 20/1 от 27 ноября 2020 г. по ссылке</a:t>
            </a:r>
            <a:r>
              <a:rPr kumimoji="0" lang="ru-RU" altLang="ro-RO" sz="600" b="0" i="0" u="none" strike="noStrike" cap="none" normalizeH="0" baseline="0" dirty="0">
                <a:ln>
                  <a:noFill/>
                </a:ln>
                <a:solidFill>
                  <a:schemeClr val="tx1"/>
                </a:solidFill>
                <a:effectLst/>
              </a:rPr>
              <a:t> </a:t>
            </a: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49259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br>
              <a:rPr lang="ro-RO" sz="1600" b="1" dirty="0">
                <a:solidFill>
                  <a:srgbClr val="002060"/>
                </a:solidFill>
              </a:rPr>
            </a:br>
            <a:r>
              <a:rPr lang="ro-RO" sz="1600" b="1" dirty="0">
                <a:solidFill>
                  <a:srgbClr val="002060"/>
                </a:solidFill>
              </a:rPr>
              <a:t>9</a:t>
            </a:r>
            <a:r>
              <a:rPr lang="ro-RO" sz="1600" b="1" baseline="30000" dirty="0">
                <a:solidFill>
                  <a:srgbClr val="002060"/>
                </a:solidFill>
                <a:latin typeface="Arial" panose="020B0604020202020204" pitchFamily="34" charset="0"/>
              </a:rPr>
              <a:t>2</a:t>
            </a:r>
            <a:r>
              <a:rPr lang="ro-RO" sz="1600" b="1" dirty="0">
                <a:solidFill>
                  <a:srgbClr val="002060"/>
                </a:solidFill>
              </a:rPr>
              <a:t>. </a:t>
            </a:r>
            <a:r>
              <a:rPr lang="ru-RU" sz="1600" b="1" dirty="0">
                <a:solidFill>
                  <a:srgbClr val="002060"/>
                </a:solidFill>
              </a:rPr>
              <a:t>Потребители, за исключением бытовых, сбрасывают сточные воды в публичную канализационную систему через индивидуальные выпуски, отделенные от канализационных сетей, через которые сбрасывают сточные воды другие потребители, или публичные канализационные сети, принадлежащие публичным органам/учреждениям, построенным в соответствии со стандартами.</a:t>
            </a:r>
            <a:br>
              <a:rPr lang="ru-RU" sz="1600" b="1" dirty="0">
                <a:solidFill>
                  <a:srgbClr val="002060"/>
                </a:solidFill>
              </a:rPr>
            </a:br>
            <a:r>
              <a:rPr lang="ru-RU" sz="1600" b="1" dirty="0">
                <a:solidFill>
                  <a:srgbClr val="002060"/>
                </a:solidFill>
              </a:rPr>
              <a:t>На границе разграничения канализационных сетей потребителей, за исключением бытовых, от сетей операторов, находящихся за пределами собственности/владении или их использовании,</a:t>
            </a:r>
            <a:r>
              <a:rPr lang="ru-RU" sz="1600" dirty="0"/>
              <a:t> </a:t>
            </a:r>
            <a:r>
              <a:rPr lang="ru-RU" sz="1600" b="1" dirty="0">
                <a:solidFill>
                  <a:srgbClr val="00B050"/>
                </a:solidFill>
              </a:rPr>
              <a:t>установлена точка контроля для отбора проб сточных вод.</a:t>
            </a:r>
            <a:br>
              <a:rPr lang="ru-RU" sz="1600" b="1" dirty="0">
                <a:solidFill>
                  <a:srgbClr val="00B050"/>
                </a:solidFill>
              </a:rPr>
            </a:br>
            <a:r>
              <a:rPr lang="ru-RU" sz="1600" b="1" dirty="0">
                <a:solidFill>
                  <a:srgbClr val="00B050"/>
                </a:solidFill>
              </a:rPr>
              <a:t>ПДК загрязняющих веществ сточных вод в канализационную систему определяется для каждого потребителя в отдельности с учетом положений методологии расчета ПДК загрязняющих веществ в сточных водах, сбрасываемых в канализационную систему населенного пункта, согласно приложению № 6 к настоящему Положению. </a:t>
            </a:r>
            <a:br>
              <a:rPr lang="ro-RO" sz="1600" b="1" dirty="0">
                <a:solidFill>
                  <a:srgbClr val="002060"/>
                </a:solidFill>
              </a:rPr>
            </a:br>
            <a:endParaRPr lang="ro-RO" sz="1600" b="1" dirty="0">
              <a:solidFill>
                <a:srgbClr val="00B05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5313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rgbClr val="002060"/>
                </a:solidFill>
              </a:rPr>
              <a:t>11. Запрещается сброс промышленных сточных вод, содержащих опасные или особо опасные вещества, предусмотренные в Положении об условиях сброса сточных вод в водные объекты, утвержденном Постановлением Правительства № 802/2013, если их предварительная обработка не обеспечена до их сброса в канализационную систему. </a:t>
            </a:r>
            <a:r>
              <a:rPr lang="ru-RU" sz="1600" b="1" dirty="0">
                <a:solidFill>
                  <a:srgbClr val="00B050"/>
                </a:solidFill>
              </a:rPr>
              <a:t>Должны использоваться наилучшие из имеющихся методов</a:t>
            </a:r>
            <a:r>
              <a:rPr lang="ru-RU" sz="1600" b="1" dirty="0">
                <a:solidFill>
                  <a:srgbClr val="002060"/>
                </a:solidFill>
              </a:rPr>
              <a:t>, чтобы до сброса сточных вод в канализационную систему были соблюдены требования и нормы, установленные в договоре о приеме сточных вод.</a:t>
            </a:r>
            <a:br>
              <a:rPr lang="ru-RU" sz="1600" b="1" dirty="0">
                <a:solidFill>
                  <a:srgbClr val="002060"/>
                </a:solidFill>
              </a:rPr>
            </a:br>
            <a:r>
              <a:rPr lang="ru-RU" sz="1550" b="1" dirty="0">
                <a:solidFill>
                  <a:srgbClr val="002060"/>
                </a:solidFill>
              </a:rPr>
              <a:t>13. Сточные воды, которые сбрасываются в канализационные сети населенных пунктов и непосредственно в очистные сооружения, не должны содержать:</a:t>
            </a:r>
            <a:br>
              <a:rPr lang="ru-RU" sz="1550" b="1" dirty="0">
                <a:solidFill>
                  <a:srgbClr val="002060"/>
                </a:solidFill>
              </a:rPr>
            </a:br>
            <a:r>
              <a:rPr lang="ru-RU" sz="1550" b="1" dirty="0">
                <a:solidFill>
                  <a:srgbClr val="002060"/>
                </a:solidFill>
              </a:rPr>
              <a:t>a) взвешенные вещества, количество и размеры которых могут стать активным фактором для размытия каналов, что может привести к отложениям или помешать нормальному течению потока жидкости, а именно:</a:t>
            </a:r>
            <a:br>
              <a:rPr lang="ru-RU" sz="1550" b="1" dirty="0">
                <a:solidFill>
                  <a:srgbClr val="002060"/>
                </a:solidFill>
              </a:rPr>
            </a:br>
            <a:r>
              <a:rPr lang="ro-RO" sz="1550" b="1" dirty="0">
                <a:solidFill>
                  <a:srgbClr val="002060"/>
                </a:solidFill>
              </a:rPr>
              <a:t>- </a:t>
            </a:r>
            <a:r>
              <a:rPr lang="ru-RU" sz="1550" b="1" dirty="0">
                <a:solidFill>
                  <a:srgbClr val="002060"/>
                </a:solidFill>
              </a:rPr>
              <a:t>материалы, которые при скорости, достигаемой в канализационных трубах/коллекторах, соответствующих их минимальному рассчитанному расходу, могут привести к отложениям;</a:t>
            </a:r>
            <a:br>
              <a:rPr lang="ru-RU" sz="1550" b="1" dirty="0">
                <a:solidFill>
                  <a:srgbClr val="002060"/>
                </a:solidFill>
              </a:rPr>
            </a:br>
            <a:r>
              <a:rPr lang="ro-RO" sz="1550" b="1" dirty="0">
                <a:solidFill>
                  <a:srgbClr val="002060"/>
                </a:solidFill>
              </a:rPr>
              <a:t>- </a:t>
            </a:r>
            <a:r>
              <a:rPr lang="ru-RU" sz="1550" b="1" dirty="0">
                <a:solidFill>
                  <a:srgbClr val="002060"/>
                </a:solidFill>
              </a:rPr>
              <a:t>различные вещества, которые способны затвердевать и таким образом перекрывать трубы/каналы;</a:t>
            </a:r>
            <a:br>
              <a:rPr lang="ru-RU" sz="1550" b="1" dirty="0">
                <a:solidFill>
                  <a:srgbClr val="002060"/>
                </a:solidFill>
              </a:rPr>
            </a:br>
            <a:endParaRPr lang="ro-RO" sz="155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7824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550" b="1" dirty="0">
                <a:solidFill>
                  <a:srgbClr val="002060"/>
                </a:solidFill>
              </a:rPr>
              <a:t>- </a:t>
            </a:r>
            <a:r>
              <a:rPr lang="ru-RU" sz="1550" b="1" dirty="0">
                <a:solidFill>
                  <a:srgbClr val="002060"/>
                </a:solidFill>
              </a:rPr>
              <a:t>твердые, плавающие или вымываемые тела, не проходящие сквозь решетку с отверстиями 20 мм, а в случае волокон или текстильных волокон, а также прочих схожих материалов – перья, шерсть животных, влажные салфетки, которые не могут проходить сквозь решетку с отверстием 2 мм;</a:t>
            </a:r>
            <a:br>
              <a:rPr lang="ru-RU" sz="1550" b="1" dirty="0">
                <a:solidFill>
                  <a:srgbClr val="002060"/>
                </a:solidFill>
              </a:rPr>
            </a:br>
            <a:r>
              <a:rPr lang="ro-RO" sz="1550" b="1" dirty="0">
                <a:solidFill>
                  <a:srgbClr val="002060"/>
                </a:solidFill>
              </a:rPr>
              <a:t>- </a:t>
            </a:r>
            <a:r>
              <a:rPr lang="ru-RU" sz="1550" b="1" dirty="0">
                <a:solidFill>
                  <a:srgbClr val="002060"/>
                </a:solidFill>
              </a:rPr>
              <a:t>твердые и абразивные взвешенные вещества, такие как металлическая пыль, гранулы породы, а также другие, которые путем вымывания могут привести к размытию труб/каналов;</a:t>
            </a:r>
            <a:br>
              <a:rPr lang="ru-RU" sz="1550" b="1" dirty="0">
                <a:solidFill>
                  <a:srgbClr val="002060"/>
                </a:solidFill>
              </a:rPr>
            </a:br>
            <a:r>
              <a:rPr lang="ro-RO" sz="1550" b="1" dirty="0">
                <a:solidFill>
                  <a:srgbClr val="002060"/>
                </a:solidFill>
              </a:rPr>
              <a:t>- </a:t>
            </a:r>
            <a:r>
              <a:rPr lang="ru-RU" sz="1550" b="1" dirty="0">
                <a:solidFill>
                  <a:srgbClr val="002060"/>
                </a:solidFill>
              </a:rPr>
              <a:t>мазут, масло, жиры или другие материалы, которые в силу своей формы, количества или липкости могут способствовать созданию зон накопления отложений на стенках коллекторных труб и/или каналов;</a:t>
            </a:r>
            <a:br>
              <a:rPr lang="ru-RU" sz="1550" b="1" dirty="0">
                <a:solidFill>
                  <a:srgbClr val="002060"/>
                </a:solidFill>
              </a:rPr>
            </a:br>
            <a:r>
              <a:rPr lang="ro-RO" sz="1550" b="1" dirty="0">
                <a:solidFill>
                  <a:srgbClr val="002060"/>
                </a:solidFill>
              </a:rPr>
              <a:t>- </a:t>
            </a:r>
            <a:r>
              <a:rPr lang="ru-RU" sz="1550" b="1" dirty="0">
                <a:solidFill>
                  <a:srgbClr val="002060"/>
                </a:solidFill>
              </a:rPr>
              <a:t>вещества, которые самостоятельно или в смеси с другими веществами, содержащимися в воде из канализационных труб, свертываются, что создает опасность их отложения на стенках труб/каналов или возникновения новых агрессивных веществ;</a:t>
            </a:r>
            <a:endParaRPr lang="ro-RO" sz="155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56422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u-RU" sz="1600" b="1" dirty="0">
                <a:solidFill>
                  <a:srgbClr val="002060"/>
                </a:solidFill>
              </a:rPr>
              <a:t>b) вещества, характеризующиеся агрессивным химическим воздействием на материалы, из которых изготовлены канализационные сети, оборудование и трубы на сооружениях по очистке сточных вод;</a:t>
            </a:r>
            <a:br>
              <a:rPr lang="ru-RU" sz="1600" b="1" dirty="0">
                <a:solidFill>
                  <a:srgbClr val="002060"/>
                </a:solidFill>
              </a:rPr>
            </a:br>
            <a:r>
              <a:rPr lang="ru-RU" sz="1600" b="1" dirty="0">
                <a:solidFill>
                  <a:srgbClr val="002060"/>
                </a:solidFill>
              </a:rPr>
              <a:t>c) вещества любого рода, которые в плавающем или растворенном, коллоидном или взвешенном состоянии могут помешать нормальной эксплуатации труб/каналов и сооружений по очистке сточных вод или которые при взаимодействии с воздухом способны создавать взрывоопасные смеси, такие как бензин, бензол, эфиры, хлороформ, ацетилен, сернистый углерод, растворители, дихлорэтан и другие хлорированные углеводороды, вода или ил из ацетиленовых генераторов;</a:t>
            </a:r>
            <a:br>
              <a:rPr lang="ru-RU" sz="1600" b="1" dirty="0">
                <a:solidFill>
                  <a:srgbClr val="002060"/>
                </a:solidFill>
              </a:rPr>
            </a:br>
            <a:r>
              <a:rPr lang="ru-RU" sz="1600" b="1" dirty="0">
                <a:solidFill>
                  <a:srgbClr val="002060"/>
                </a:solidFill>
              </a:rPr>
              <a:t>d) отравляющие или вредные вещества, которые самостоятельно или в смеси с канализационными водами могут представлять опасность для эксплуатационного персонала канализационной сети и очистного сооружения;</a:t>
            </a:r>
            <a:br>
              <a:rPr lang="ru-RU" sz="1600" b="1" dirty="0">
                <a:solidFill>
                  <a:srgbClr val="002060"/>
                </a:solidFill>
              </a:rPr>
            </a:br>
            <a:r>
              <a:rPr lang="ru-RU" sz="1600" b="1" dirty="0">
                <a:solidFill>
                  <a:srgbClr val="002060"/>
                </a:solidFill>
              </a:rPr>
              <a:t>e) вещества повышенной опасности, такие как:</a:t>
            </a:r>
            <a:br>
              <a:rPr lang="ru-RU" sz="1600" b="1" dirty="0">
                <a:solidFill>
                  <a:srgbClr val="002060"/>
                </a:solidFill>
              </a:rPr>
            </a:br>
            <a:r>
              <a:rPr lang="ro-RO" sz="1600" b="1" dirty="0">
                <a:solidFill>
                  <a:srgbClr val="002060"/>
                </a:solidFill>
              </a:rPr>
              <a:t>- </a:t>
            </a:r>
            <a:r>
              <a:rPr lang="ru-RU" sz="1600" b="1" dirty="0">
                <a:solidFill>
                  <a:srgbClr val="002060"/>
                </a:solidFill>
              </a:rPr>
              <a:t>тяжелые металлы и их соединения;</a:t>
            </a:r>
            <a:br>
              <a:rPr lang="ru-RU" sz="1600" b="1" dirty="0">
                <a:solidFill>
                  <a:srgbClr val="002060"/>
                </a:solidFill>
              </a:rPr>
            </a:br>
            <a:r>
              <a:rPr lang="ro-RO" sz="1600" b="1" dirty="0">
                <a:solidFill>
                  <a:srgbClr val="002060"/>
                </a:solidFill>
              </a:rPr>
              <a:t>- </a:t>
            </a:r>
            <a:r>
              <a:rPr lang="ru-RU" sz="1600" b="1" dirty="0" err="1">
                <a:solidFill>
                  <a:srgbClr val="002060"/>
                </a:solidFill>
              </a:rPr>
              <a:t>галогенированные</a:t>
            </a:r>
            <a:r>
              <a:rPr lang="ru-RU" sz="1600" b="1" dirty="0">
                <a:solidFill>
                  <a:srgbClr val="002060"/>
                </a:solidFill>
              </a:rPr>
              <a:t> органические соединения;</a:t>
            </a:r>
            <a:br>
              <a:rPr lang="ru-RU" sz="1600" b="1" dirty="0">
                <a:solidFill>
                  <a:srgbClr val="002060"/>
                </a:solidFill>
              </a:rPr>
            </a:br>
            <a:r>
              <a:rPr lang="ro-RO" sz="1600" b="1" dirty="0">
                <a:solidFill>
                  <a:srgbClr val="002060"/>
                </a:solidFill>
              </a:rPr>
              <a:t>- </a:t>
            </a:r>
            <a:r>
              <a:rPr lang="ru-RU" sz="1600" b="1" dirty="0">
                <a:solidFill>
                  <a:srgbClr val="002060"/>
                </a:solidFill>
              </a:rPr>
              <a:t>органические соединения фосфора или олова;</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6083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o-RO" sz="1600" b="1" dirty="0">
                <a:solidFill>
                  <a:srgbClr val="002060"/>
                </a:solidFill>
              </a:rPr>
              <a:t>- </a:t>
            </a:r>
            <a:r>
              <a:rPr lang="ru-RU" sz="1600" b="1" dirty="0">
                <a:solidFill>
                  <a:srgbClr val="002060"/>
                </a:solidFill>
              </a:rPr>
              <a:t>средства защиты растений: пестициды-фунгициды, гербициды, инсектициды, </a:t>
            </a:r>
            <a:r>
              <a:rPr lang="ru-RU" sz="1600" b="1" dirty="0" err="1">
                <a:solidFill>
                  <a:srgbClr val="002060"/>
                </a:solidFill>
              </a:rPr>
              <a:t>альгициды</a:t>
            </a:r>
            <a:r>
              <a:rPr lang="ru-RU" sz="1600" b="1" dirty="0">
                <a:solidFill>
                  <a:srgbClr val="002060"/>
                </a:solidFill>
              </a:rPr>
              <a:t> и химические вещества, применяемые для сохранения древесного материала, кожи или текстильных материалов;</a:t>
            </a:r>
            <a:br>
              <a:rPr lang="ru-RU" sz="1600" b="1" dirty="0">
                <a:solidFill>
                  <a:srgbClr val="002060"/>
                </a:solidFill>
              </a:rPr>
            </a:br>
            <a:r>
              <a:rPr lang="ro-RO" sz="1600" b="1" dirty="0">
                <a:solidFill>
                  <a:srgbClr val="002060"/>
                </a:solidFill>
              </a:rPr>
              <a:t>- </a:t>
            </a:r>
            <a:r>
              <a:rPr lang="ru-RU" sz="1600" b="1" dirty="0">
                <a:solidFill>
                  <a:srgbClr val="002060"/>
                </a:solidFill>
              </a:rPr>
              <a:t>отравляющие, канцерогенные, мутагенные или тератогенные химические вещества, такие как: акрилонитрил, полициклические ароматические углеводороды, </a:t>
            </a:r>
            <a:r>
              <a:rPr lang="ru-RU" sz="1600" b="1" dirty="0" err="1">
                <a:solidFill>
                  <a:srgbClr val="002060"/>
                </a:solidFill>
              </a:rPr>
              <a:t>бензопирен</a:t>
            </a:r>
            <a:r>
              <a:rPr lang="ru-RU" sz="1600" b="1" dirty="0">
                <a:solidFill>
                  <a:srgbClr val="002060"/>
                </a:solidFill>
              </a:rPr>
              <a:t>, </a:t>
            </a:r>
            <a:r>
              <a:rPr lang="ru-RU" sz="1600" b="1" dirty="0" err="1">
                <a:solidFill>
                  <a:srgbClr val="002060"/>
                </a:solidFill>
              </a:rPr>
              <a:t>бензантрацен</a:t>
            </a:r>
            <a:r>
              <a:rPr lang="ru-RU" sz="1600" b="1" dirty="0">
                <a:solidFill>
                  <a:srgbClr val="002060"/>
                </a:solidFill>
              </a:rPr>
              <a:t> и другие;</a:t>
            </a:r>
            <a:br>
              <a:rPr lang="ru-RU" sz="1600" b="1" dirty="0">
                <a:solidFill>
                  <a:srgbClr val="002060"/>
                </a:solidFill>
              </a:rPr>
            </a:br>
            <a:r>
              <a:rPr lang="ro-RO" sz="1600" b="1" dirty="0">
                <a:solidFill>
                  <a:srgbClr val="002060"/>
                </a:solidFill>
              </a:rPr>
              <a:t>- </a:t>
            </a:r>
            <a:r>
              <a:rPr lang="ru-RU" sz="1600" b="1" dirty="0">
                <a:solidFill>
                  <a:srgbClr val="002060"/>
                </a:solidFill>
              </a:rPr>
              <a:t>радиоактивные вещества, включая отходы; </a:t>
            </a:r>
            <a:br>
              <a:rPr lang="ro-RO" sz="1600" b="1" dirty="0">
                <a:solidFill>
                  <a:srgbClr val="002060"/>
                </a:solidFill>
              </a:rPr>
            </a:br>
            <a:r>
              <a:rPr lang="ru-RU" sz="1600" b="1" dirty="0">
                <a:solidFill>
                  <a:srgbClr val="002060"/>
                </a:solidFill>
              </a:rPr>
              <a:t>f) вещества, которые самостоятельно или в смеси с канализационными водами могут выделять запахи, способствующие загрязнению окружающей среды;</a:t>
            </a:r>
            <a:br>
              <a:rPr lang="ru-RU" sz="1600" b="1" dirty="0">
                <a:solidFill>
                  <a:srgbClr val="002060"/>
                </a:solidFill>
              </a:rPr>
            </a:br>
            <a:r>
              <a:rPr lang="ru-RU" sz="1600" b="1" dirty="0">
                <a:solidFill>
                  <a:srgbClr val="002060"/>
                </a:solidFill>
              </a:rPr>
              <a:t>g) красящие вещества, которые в силу своего количества и природы даже при их разбавлении в условиях канализационной сети или очистного сооружения, после их отвода вместе со сточными водами, изменяют цвет воды в естественном водоеме;</a:t>
            </a:r>
            <a:br>
              <a:rPr lang="ru-RU" sz="1600" b="1" dirty="0">
                <a:solidFill>
                  <a:srgbClr val="002060"/>
                </a:solidFill>
              </a:rPr>
            </a:br>
            <a:r>
              <a:rPr lang="ru-RU" sz="1600" b="1" dirty="0">
                <a:solidFill>
                  <a:srgbClr val="002060"/>
                </a:solidFill>
              </a:rPr>
              <a:t>h) вещества, замедляющие биологический процесс очистки сточных вод или переработки шлама;</a:t>
            </a:r>
            <a:br>
              <a:rPr lang="ru-RU" sz="1600" b="1" dirty="0">
                <a:solidFill>
                  <a:srgbClr val="002060"/>
                </a:solidFill>
              </a:rPr>
            </a:br>
            <a:r>
              <a:rPr lang="ru-RU" sz="1600" b="1" dirty="0">
                <a:solidFill>
                  <a:srgbClr val="002060"/>
                </a:solidFill>
              </a:rPr>
              <a:t>i) вещества, которые с трудом поддаются биологическому разложению;</a:t>
            </a:r>
            <a:br>
              <a:rPr lang="ru-RU" sz="1600" b="1" dirty="0">
                <a:solidFill>
                  <a:srgbClr val="002060"/>
                </a:solidFill>
              </a:rPr>
            </a:br>
            <a:r>
              <a:rPr lang="ru-RU" sz="1600" b="1" dirty="0">
                <a:solidFill>
                  <a:srgbClr val="002060"/>
                </a:solidFill>
              </a:rPr>
              <a:t>j) вещества, полученные в результате процесса матирования стекла.</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25253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4870801"/>
          </a:xfrm>
        </p:spPr>
        <p:txBody>
          <a:bodyPr/>
          <a:lstStyle/>
          <a:p>
            <a:r>
              <a:rPr lang="ru-RU" altLang="ro-RO" sz="1500" b="1" dirty="0">
                <a:solidFill>
                  <a:srgbClr val="002060"/>
                </a:solidFill>
              </a:rPr>
              <a:t>Контроль качества сточных вод, сбрасываемых промышленными / производственными предприятиями в систему общественной канализации и / или в водные объекты, осуществляется в соответствии со следующими нормативными актами</a:t>
            </a:r>
            <a:r>
              <a:rPr lang="ro-RO" sz="1500" b="1" dirty="0">
                <a:solidFill>
                  <a:srgbClr val="002060"/>
                </a:solidFill>
              </a:rPr>
              <a:t>:</a:t>
            </a:r>
            <a:br>
              <a:rPr lang="ro-RO" sz="1500" b="1" dirty="0">
                <a:solidFill>
                  <a:srgbClr val="002060"/>
                </a:solidFill>
              </a:rPr>
            </a:br>
            <a:r>
              <a:rPr lang="ro-RO" sz="1500" b="1" dirty="0">
                <a:solidFill>
                  <a:schemeClr val="tx1"/>
                </a:solidFill>
              </a:rPr>
              <a:t>1. </a:t>
            </a:r>
            <a:r>
              <a:rPr lang="ru-RU" sz="1500" b="1" dirty="0">
                <a:solidFill>
                  <a:schemeClr val="tx1"/>
                </a:solidFill>
              </a:rPr>
              <a:t>ПОСТАНОВЛЕНИЕ об утверждении Положения о требованиях к сбору, очистке и сбросу</a:t>
            </a:r>
            <a:br>
              <a:rPr lang="ru-RU" sz="1500" b="1" dirty="0">
                <a:solidFill>
                  <a:schemeClr val="tx1"/>
                </a:solidFill>
              </a:rPr>
            </a:br>
            <a:r>
              <a:rPr lang="ru-RU" sz="1500" b="1" dirty="0">
                <a:solidFill>
                  <a:schemeClr val="tx1"/>
                </a:solidFill>
              </a:rPr>
              <a:t>сточных вод в канализационную систему и/или в приемник для городских и сельских населенных пунктов*/**</a:t>
            </a:r>
            <a:r>
              <a:rPr lang="en-US" sz="1500" b="1" dirty="0">
                <a:solidFill>
                  <a:schemeClr val="tx1"/>
                </a:solidFill>
              </a:rPr>
              <a:t>, </a:t>
            </a:r>
            <a:r>
              <a:rPr lang="ru-RU" sz="1500" b="1" dirty="0">
                <a:solidFill>
                  <a:schemeClr val="tx1"/>
                </a:solidFill>
              </a:rPr>
              <a:t>утвержден</a:t>
            </a:r>
            <a:r>
              <a:rPr lang="en-US" sz="1500" b="1" dirty="0">
                <a:solidFill>
                  <a:schemeClr val="tx1"/>
                </a:solidFill>
              </a:rPr>
              <a:t> </a:t>
            </a:r>
            <a:r>
              <a:rPr lang="ru-RU" sz="1500" b="1" dirty="0">
                <a:solidFill>
                  <a:schemeClr val="tx1"/>
                </a:solidFill>
              </a:rPr>
              <a:t>Правительство Р</a:t>
            </a:r>
            <a:r>
              <a:rPr lang="en-US" sz="1500" b="1" dirty="0">
                <a:solidFill>
                  <a:schemeClr val="tx1"/>
                </a:solidFill>
              </a:rPr>
              <a:t>M</a:t>
            </a:r>
            <a:r>
              <a:rPr lang="ru-RU" sz="1500" b="1" dirty="0">
                <a:solidFill>
                  <a:schemeClr val="tx1"/>
                </a:solidFill>
              </a:rPr>
              <a:t> №</a:t>
            </a:r>
            <a:r>
              <a:rPr lang="ro-RO" sz="1500" b="1" dirty="0">
                <a:solidFill>
                  <a:schemeClr val="tx1"/>
                </a:solidFill>
              </a:rPr>
              <a:t> 950 </a:t>
            </a:r>
            <a:r>
              <a:rPr lang="ru-RU" sz="1500" b="1" dirty="0">
                <a:solidFill>
                  <a:schemeClr val="tx1"/>
                </a:solidFill>
              </a:rPr>
              <a:t>с</a:t>
            </a:r>
            <a:r>
              <a:rPr lang="ro-RO" sz="1500" b="1" dirty="0">
                <a:solidFill>
                  <a:schemeClr val="tx1"/>
                </a:solidFill>
              </a:rPr>
              <a:t> 25.11.2013 (</a:t>
            </a:r>
            <a:r>
              <a:rPr lang="ru-RU" sz="1500" b="1" dirty="0">
                <a:solidFill>
                  <a:schemeClr val="tx1"/>
                </a:solidFill>
              </a:rPr>
              <a:t>в силу с </a:t>
            </a:r>
            <a:r>
              <a:rPr lang="ro-RO" sz="1500" b="1" dirty="0">
                <a:solidFill>
                  <a:schemeClr val="tx1"/>
                </a:solidFill>
              </a:rPr>
              <a:t>06.12.2013), </a:t>
            </a:r>
            <a:r>
              <a:rPr lang="ru-RU" sz="1500" b="1" dirty="0">
                <a:solidFill>
                  <a:schemeClr val="tx1"/>
                </a:solidFill>
              </a:rPr>
              <a:t>опубликовано в</a:t>
            </a:r>
            <a:r>
              <a:rPr lang="ro-RO" sz="1500" b="1" dirty="0">
                <a:solidFill>
                  <a:schemeClr val="tx1"/>
                </a:solidFill>
              </a:rPr>
              <a:t> </a:t>
            </a:r>
            <a:r>
              <a:rPr lang="ru-RU" sz="1500" b="1" dirty="0" err="1">
                <a:solidFill>
                  <a:schemeClr val="tx1"/>
                </a:solidFill>
              </a:rPr>
              <a:t>Мониторул</a:t>
            </a:r>
            <a:r>
              <a:rPr lang="ru-RU" sz="1500" b="1" dirty="0">
                <a:solidFill>
                  <a:schemeClr val="tx1"/>
                </a:solidFill>
              </a:rPr>
              <a:t> </a:t>
            </a:r>
            <a:r>
              <a:rPr lang="ru-RU" sz="1500" b="1" dirty="0" err="1">
                <a:solidFill>
                  <a:schemeClr val="tx1"/>
                </a:solidFill>
              </a:rPr>
              <a:t>Офичиал</a:t>
            </a:r>
            <a:r>
              <a:rPr lang="ru-RU" sz="1500" b="1" dirty="0">
                <a:solidFill>
                  <a:schemeClr val="tx1"/>
                </a:solidFill>
              </a:rPr>
              <a:t> № 284-289 ст.1061 от 06.12.2013 и</a:t>
            </a:r>
            <a:r>
              <a:rPr lang="ro-RO" sz="1500" b="1" dirty="0">
                <a:solidFill>
                  <a:schemeClr val="tx1"/>
                </a:solidFill>
              </a:rPr>
              <a:t> </a:t>
            </a:r>
            <a:r>
              <a:rPr lang="ru-RU" sz="1500" b="1" dirty="0" err="1">
                <a:solidFill>
                  <a:schemeClr val="tx1"/>
                </a:solidFill>
              </a:rPr>
              <a:t>переопубликовано</a:t>
            </a:r>
            <a:r>
              <a:rPr lang="ru-RU" sz="1500" b="1" dirty="0">
                <a:solidFill>
                  <a:schemeClr val="tx1"/>
                </a:solidFill>
              </a:rPr>
              <a:t> в</a:t>
            </a:r>
            <a:r>
              <a:rPr lang="ro-RO" sz="1500" b="1" dirty="0">
                <a:solidFill>
                  <a:schemeClr val="tx1"/>
                </a:solidFill>
              </a:rPr>
              <a:t> </a:t>
            </a:r>
            <a:r>
              <a:rPr lang="ru-RU" sz="1500" b="1" dirty="0" err="1">
                <a:solidFill>
                  <a:schemeClr val="tx1"/>
                </a:solidFill>
              </a:rPr>
              <a:t>Мониторул</a:t>
            </a:r>
            <a:r>
              <a:rPr lang="ru-RU" sz="1500" b="1" dirty="0">
                <a:solidFill>
                  <a:schemeClr val="tx1"/>
                </a:solidFill>
              </a:rPr>
              <a:t> </a:t>
            </a:r>
            <a:r>
              <a:rPr lang="ru-RU" sz="1500" b="1" dirty="0" err="1">
                <a:solidFill>
                  <a:schemeClr val="tx1"/>
                </a:solidFill>
              </a:rPr>
              <a:t>Офичиал</a:t>
            </a:r>
            <a:r>
              <a:rPr lang="ru-RU" sz="1500" b="1" dirty="0">
                <a:solidFill>
                  <a:schemeClr val="tx1"/>
                </a:solidFill>
              </a:rPr>
              <a:t> № </a:t>
            </a:r>
            <a:r>
              <a:rPr lang="ro-RO" sz="1500" b="1" dirty="0">
                <a:solidFill>
                  <a:schemeClr val="tx1"/>
                </a:solidFill>
              </a:rPr>
              <a:t>112-114 </a:t>
            </a:r>
            <a:r>
              <a:rPr lang="ru-RU" sz="1500" b="1" dirty="0" err="1">
                <a:solidFill>
                  <a:schemeClr val="tx1"/>
                </a:solidFill>
              </a:rPr>
              <a:t>ст</a:t>
            </a:r>
            <a:r>
              <a:rPr lang="ro-RO" sz="1500" b="1" dirty="0">
                <a:solidFill>
                  <a:schemeClr val="tx1"/>
                </a:solidFill>
              </a:rPr>
              <a:t>. 344 </a:t>
            </a:r>
            <a:r>
              <a:rPr lang="ru-RU" sz="1500" b="1" dirty="0">
                <a:solidFill>
                  <a:schemeClr val="tx1"/>
                </a:solidFill>
              </a:rPr>
              <a:t>от</a:t>
            </a:r>
            <a:r>
              <a:rPr lang="ro-RO" sz="1500" b="1" dirty="0">
                <a:solidFill>
                  <a:schemeClr val="tx1"/>
                </a:solidFill>
              </a:rPr>
              <a:t> 08.05.2020;</a:t>
            </a:r>
            <a:br>
              <a:rPr lang="ro-RO" sz="1500" b="1" dirty="0">
                <a:solidFill>
                  <a:schemeClr val="tx1"/>
                </a:solidFill>
              </a:rPr>
            </a:br>
            <a:r>
              <a:rPr lang="ro-RO" sz="1500" b="1" dirty="0">
                <a:solidFill>
                  <a:schemeClr val="tx1"/>
                </a:solidFill>
              </a:rPr>
              <a:t>2. </a:t>
            </a:r>
            <a:r>
              <a:rPr lang="ru-RU" altLang="ro-RO" sz="1500" b="1" dirty="0">
                <a:solidFill>
                  <a:schemeClr val="tx1"/>
                </a:solidFill>
              </a:rPr>
              <a:t>Положение о технической эксплуатации систем и сооружений коммунального водоснабжения и канализации (второе издание), утвержденное Приказом МАДРМ/МЭИ </a:t>
            </a:r>
            <a:r>
              <a:rPr lang="ru-RU" sz="1500" b="1" dirty="0">
                <a:solidFill>
                  <a:schemeClr val="tx1"/>
                </a:solidFill>
              </a:rPr>
              <a:t>№ </a:t>
            </a:r>
            <a:r>
              <a:rPr lang="ru-RU" altLang="ro-RO" sz="1500" b="1" dirty="0">
                <a:solidFill>
                  <a:schemeClr val="tx1"/>
                </a:solidFill>
              </a:rPr>
              <a:t>159/331 от 2 июля 2018 г</a:t>
            </a:r>
            <a:r>
              <a:rPr lang="ro-RO" sz="1500" b="1" dirty="0">
                <a:solidFill>
                  <a:schemeClr val="tx1"/>
                </a:solidFill>
              </a:rPr>
              <a:t>; </a:t>
            </a:r>
            <a:br>
              <a:rPr lang="ro-RO" sz="1500" b="1" dirty="0">
                <a:solidFill>
                  <a:schemeClr val="tx1"/>
                </a:solidFill>
              </a:rPr>
            </a:br>
            <a:r>
              <a:rPr lang="ro-RO" sz="1500" b="1" dirty="0">
                <a:solidFill>
                  <a:schemeClr val="tx1"/>
                </a:solidFill>
              </a:rPr>
              <a:t>3. </a:t>
            </a:r>
            <a:r>
              <a:rPr lang="ru-RU" sz="1500" b="1" dirty="0">
                <a:solidFill>
                  <a:schemeClr val="tx1"/>
                </a:solidFill>
              </a:rPr>
              <a:t>ПОСТАНОВЛЕНИЕ об утверждении Положения об условиях сброса</a:t>
            </a:r>
            <a:br>
              <a:rPr lang="ru-RU" sz="1500" b="1" dirty="0">
                <a:solidFill>
                  <a:schemeClr val="tx1"/>
                </a:solidFill>
              </a:rPr>
            </a:br>
            <a:r>
              <a:rPr lang="ru-RU" sz="1500" b="1" dirty="0">
                <a:solidFill>
                  <a:schemeClr val="tx1"/>
                </a:solidFill>
              </a:rPr>
              <a:t>сточных вод в водные объекты</a:t>
            </a:r>
            <a:r>
              <a:rPr lang="ro-RO" sz="1500" b="1" dirty="0">
                <a:solidFill>
                  <a:schemeClr val="tx1"/>
                </a:solidFill>
              </a:rPr>
              <a:t>, </a:t>
            </a:r>
            <a:r>
              <a:rPr lang="ru-RU" sz="1500" b="1" dirty="0">
                <a:solidFill>
                  <a:schemeClr val="tx1"/>
                </a:solidFill>
              </a:rPr>
              <a:t>утвержден</a:t>
            </a:r>
            <a:r>
              <a:rPr lang="en-US" sz="1500" b="1" dirty="0">
                <a:solidFill>
                  <a:schemeClr val="tx1"/>
                </a:solidFill>
              </a:rPr>
              <a:t> </a:t>
            </a:r>
            <a:r>
              <a:rPr lang="ru-RU" sz="1500" b="1" dirty="0">
                <a:solidFill>
                  <a:schemeClr val="tx1"/>
                </a:solidFill>
              </a:rPr>
              <a:t>Правительство Р</a:t>
            </a:r>
            <a:r>
              <a:rPr lang="en-US" sz="1500" b="1" dirty="0">
                <a:solidFill>
                  <a:schemeClr val="tx1"/>
                </a:solidFill>
              </a:rPr>
              <a:t>M</a:t>
            </a:r>
            <a:br>
              <a:rPr lang="ru-RU" sz="1500" dirty="0"/>
            </a:br>
            <a:r>
              <a:rPr lang="ru-RU" sz="1500" b="1" dirty="0">
                <a:solidFill>
                  <a:schemeClr val="tx1"/>
                </a:solidFill>
              </a:rPr>
              <a:t>№</a:t>
            </a:r>
            <a:r>
              <a:rPr lang="ro-RO" sz="1500" b="1" dirty="0">
                <a:solidFill>
                  <a:schemeClr val="tx1"/>
                </a:solidFill>
              </a:rPr>
              <a:t> 802 </a:t>
            </a:r>
            <a:r>
              <a:rPr lang="ru-RU" sz="1500" b="1" dirty="0">
                <a:solidFill>
                  <a:schemeClr val="tx1"/>
                </a:solidFill>
              </a:rPr>
              <a:t>с</a:t>
            </a:r>
            <a:r>
              <a:rPr lang="ro-RO" sz="1500" b="1" dirty="0">
                <a:solidFill>
                  <a:schemeClr val="tx1"/>
                </a:solidFill>
              </a:rPr>
              <a:t> 09.10.2013 (</a:t>
            </a:r>
            <a:r>
              <a:rPr lang="ru-RU" sz="1500" b="1" dirty="0">
                <a:solidFill>
                  <a:schemeClr val="tx1"/>
                </a:solidFill>
              </a:rPr>
              <a:t>в силу с </a:t>
            </a:r>
            <a:r>
              <a:rPr lang="ro-RO" sz="1500" b="1" dirty="0">
                <a:solidFill>
                  <a:schemeClr val="tx1"/>
                </a:solidFill>
              </a:rPr>
              <a:t>01.11.2013) </a:t>
            </a:r>
            <a:r>
              <a:rPr lang="ru-RU" sz="1500" b="1" dirty="0">
                <a:solidFill>
                  <a:schemeClr val="tx1"/>
                </a:solidFill>
              </a:rPr>
              <a:t>опубликовано в</a:t>
            </a:r>
            <a:r>
              <a:rPr lang="ro-RO" sz="1500" b="1" dirty="0">
                <a:solidFill>
                  <a:schemeClr val="tx1"/>
                </a:solidFill>
              </a:rPr>
              <a:t> </a:t>
            </a:r>
            <a:r>
              <a:rPr lang="ru-RU" sz="1500" b="1" dirty="0" err="1">
                <a:solidFill>
                  <a:schemeClr val="tx1"/>
                </a:solidFill>
              </a:rPr>
              <a:t>Мониторул</a:t>
            </a:r>
            <a:r>
              <a:rPr lang="ru-RU" sz="1500" b="1" dirty="0">
                <a:solidFill>
                  <a:schemeClr val="tx1"/>
                </a:solidFill>
              </a:rPr>
              <a:t> </a:t>
            </a:r>
            <a:r>
              <a:rPr lang="ru-RU" sz="1500" b="1" dirty="0" err="1">
                <a:solidFill>
                  <a:schemeClr val="tx1"/>
                </a:solidFill>
              </a:rPr>
              <a:t>Офичиал</a:t>
            </a:r>
            <a:r>
              <a:rPr lang="ru-RU" sz="1500" b="1" dirty="0">
                <a:solidFill>
                  <a:schemeClr val="tx1"/>
                </a:solidFill>
              </a:rPr>
              <a:t> № </a:t>
            </a:r>
            <a:r>
              <a:rPr lang="ro-RO" sz="1500" b="1" dirty="0">
                <a:solidFill>
                  <a:schemeClr val="tx1"/>
                </a:solidFill>
              </a:rPr>
              <a:t>243-247 </a:t>
            </a:r>
            <a:r>
              <a:rPr lang="ru-RU" sz="1500" b="1" dirty="0">
                <a:solidFill>
                  <a:schemeClr val="tx1"/>
                </a:solidFill>
              </a:rPr>
              <a:t>ст. </a:t>
            </a:r>
            <a:r>
              <a:rPr lang="ro-RO" sz="1500" b="1" dirty="0">
                <a:solidFill>
                  <a:schemeClr val="tx1"/>
                </a:solidFill>
              </a:rPr>
              <a:t>931 </a:t>
            </a:r>
            <a:r>
              <a:rPr lang="ru-RU" sz="1500" b="1" dirty="0">
                <a:solidFill>
                  <a:schemeClr val="tx1"/>
                </a:solidFill>
              </a:rPr>
              <a:t>от</a:t>
            </a:r>
            <a:r>
              <a:rPr lang="ro-RO" sz="1500" b="1" dirty="0">
                <a:solidFill>
                  <a:schemeClr val="tx1"/>
                </a:solidFill>
              </a:rPr>
              <a:t> 01.11.2013.</a:t>
            </a:r>
            <a:br>
              <a:rPr lang="ro-RO" sz="1500" b="1" dirty="0">
                <a:solidFill>
                  <a:schemeClr val="tx1"/>
                </a:solidFill>
              </a:rPr>
            </a:br>
            <a:r>
              <a:rPr lang="ro-RO" sz="1500" b="1" dirty="0">
                <a:solidFill>
                  <a:schemeClr val="tx1"/>
                </a:solidFill>
              </a:rPr>
              <a:t>4. </a:t>
            </a:r>
            <a:r>
              <a:rPr lang="ru-RU" altLang="ro-RO" sz="1500" b="1" dirty="0">
                <a:solidFill>
                  <a:schemeClr val="tx1"/>
                </a:solidFill>
              </a:rPr>
              <a:t>Руководство по применению наилучших доступных технологий для сброса сточных вод от пищевой промышленности, утвержденное Министерством окружающей среды приказом </a:t>
            </a:r>
            <a:r>
              <a:rPr lang="ru-RU" sz="1500" b="1" dirty="0">
                <a:solidFill>
                  <a:schemeClr val="tx1"/>
                </a:solidFill>
              </a:rPr>
              <a:t>№</a:t>
            </a:r>
            <a:r>
              <a:rPr lang="ru-RU" altLang="ro-RO" sz="1500" b="1" dirty="0">
                <a:solidFill>
                  <a:schemeClr val="tx1"/>
                </a:solidFill>
              </a:rPr>
              <a:t> 61 от 10.09.2014 (в силе с 19.09.2014), опубликовано в </a:t>
            </a:r>
            <a:r>
              <a:rPr lang="ru-RU" sz="1500" b="1" dirty="0" err="1">
                <a:solidFill>
                  <a:schemeClr val="tx1"/>
                </a:solidFill>
              </a:rPr>
              <a:t>Мониторул</a:t>
            </a:r>
            <a:r>
              <a:rPr lang="ru-RU" sz="1500" b="1" dirty="0">
                <a:solidFill>
                  <a:schemeClr val="tx1"/>
                </a:solidFill>
              </a:rPr>
              <a:t> </a:t>
            </a:r>
            <a:r>
              <a:rPr lang="ru-RU" sz="1500" b="1" dirty="0" err="1">
                <a:solidFill>
                  <a:schemeClr val="tx1"/>
                </a:solidFill>
              </a:rPr>
              <a:t>Офичиал</a:t>
            </a:r>
            <a:r>
              <a:rPr lang="ru-RU" sz="1500" b="1" dirty="0">
                <a:solidFill>
                  <a:schemeClr val="tx1"/>
                </a:solidFill>
              </a:rPr>
              <a:t> № </a:t>
            </a:r>
            <a:r>
              <a:rPr lang="ru-RU" altLang="ro-RO" sz="1500" b="1" dirty="0">
                <a:solidFill>
                  <a:schemeClr val="tx1"/>
                </a:solidFill>
              </a:rPr>
              <a:t>№ 275-281 ст. 1312 от 19.09.2014 </a:t>
            </a:r>
            <a:br>
              <a:rPr lang="ro-RO" sz="1500" b="1" dirty="0">
                <a:solidFill>
                  <a:schemeClr val="tx1"/>
                </a:solidFill>
              </a:rPr>
            </a:br>
            <a:endParaRPr lang="ro-RO" sz="15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85CE9D5-9D47-4876-A5FD-1B9765EB093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182341B-0EA7-4AF5-AFB5-876EB73EB92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497C664-7F6A-4CF2-9FA9-F4463745D2C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21173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rgbClr val="002060"/>
                </a:solidFill>
              </a:rPr>
              <a:t>14. Сточные воды, поступающие из медицинских и ветеринарных, лечебных или профилактических учреждений, из лабораторий и исследовательских медицинских и ветеринарных учреждений, предприятий лесозаготовки, а также из любых предприятий и учреждений, которые в силу специфики работы данных предприятий могут привести к заражению болезнетворными бактериями, микроорганизмами, вирусами, яйцами гельминтов, отводятся в канализационные сети населенных пунктов и в очистные сооружения только после проведения всех мероприятий по дезинфекции в соответствии с положениями действующих нормативных актов.</a:t>
            </a:r>
            <a:br>
              <a:rPr lang="ru-RU" sz="1600" b="1" dirty="0">
                <a:solidFill>
                  <a:srgbClr val="002060"/>
                </a:solidFill>
              </a:rPr>
            </a:br>
            <a:r>
              <a:rPr lang="ru-RU" sz="1600" b="1" dirty="0">
                <a:solidFill>
                  <a:srgbClr val="002060"/>
                </a:solidFill>
              </a:rPr>
              <a:t>Проведение мероприятий по дезинфекции/стерилизации патологических веществ, сбрасываемых вместе со сточными водами из учреждений, перечисленных в абзаце первом настоящего пункта, периодически сертифицируется на основании бюллетеней анализа, выданных Службой государственного надзора за общественным здоровьем. Эти бюллетени хранятся в данных учреждениях и представляются операторам периодически или по требованию.</a:t>
            </a:r>
            <a:br>
              <a:rPr lang="ro-RO" sz="1600" b="1" dirty="0">
                <a:solidFill>
                  <a:srgbClr val="002060"/>
                </a:solidFill>
              </a:rPr>
            </a:br>
            <a:r>
              <a:rPr lang="ru-RU" sz="1600" dirty="0"/>
              <a:t> </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2801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4"/>
            <a:ext cx="8839199" cy="4715662"/>
          </a:xfrm>
        </p:spPr>
        <p:txBody>
          <a:bodyPr/>
          <a:lstStyle/>
          <a:p>
            <a:r>
              <a:rPr lang="ru-RU" sz="1600" b="1" dirty="0">
                <a:solidFill>
                  <a:srgbClr val="002060"/>
                </a:solidFill>
              </a:rPr>
              <a:t>15. </a:t>
            </a:r>
            <a:r>
              <a:rPr lang="ru-RU" sz="1600" b="1" dirty="0">
                <a:solidFill>
                  <a:srgbClr val="00B050"/>
                </a:solidFill>
              </a:rPr>
              <a:t>Условия сброса сточных вод от потребителей в публичные канализационные сети устанавливаются оператором на основании норм предельно допустимых сбросов/ПДС загрязняющих веществ, сброшенных в приемники, согласно приложению № 2 к настоящему Положению</a:t>
            </a:r>
            <a:r>
              <a:rPr lang="ru-RU" sz="1600" b="1" dirty="0">
                <a:solidFill>
                  <a:srgbClr val="002060"/>
                </a:solidFill>
              </a:rPr>
              <a:t>. ПДК загрязнителей сточных вод рассчитывается оператором в соответствии с настоящим Положением, который учитывает следующие аспекты:</a:t>
            </a:r>
            <a:br>
              <a:rPr lang="ru-RU" sz="1600" b="1" dirty="0">
                <a:solidFill>
                  <a:srgbClr val="002060"/>
                </a:solidFill>
              </a:rPr>
            </a:br>
            <a:r>
              <a:rPr lang="ru-RU" sz="1600" b="1" dirty="0">
                <a:solidFill>
                  <a:srgbClr val="002060"/>
                </a:solidFill>
              </a:rPr>
              <a:t>а) условия, установленные в природоохранном разрешении на специальное водопользование, выданные административным органом, подчиненным центральному специализированному органу государственного управления в области окружающей среды;</a:t>
            </a:r>
            <a:br>
              <a:rPr lang="ru-RU" sz="1600" b="1" dirty="0">
                <a:solidFill>
                  <a:srgbClr val="002060"/>
                </a:solidFill>
              </a:rPr>
            </a:br>
            <a:r>
              <a:rPr lang="ru-RU" sz="1600" b="1" dirty="0">
                <a:solidFill>
                  <a:srgbClr val="002060"/>
                </a:solidFill>
              </a:rPr>
              <a:t>b) техническое состояние и фактическая пропускная способность очистных сооружений, которые находятся в управлении/эксплуатации оператора, обеспечивающего функционирование очистных сооружений в соответствии с параметрами, указанными в его проекте и не допускающими прием от потребителей сточных вод, которые могут повлиять на стабильное функционирование процесса биологической очистки, где соотношение БПК5:N:P должно быть эквивалентно 100:5:1;</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33245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864926"/>
            <a:ext cx="8839199" cy="4628128"/>
          </a:xfrm>
        </p:spPr>
        <p:txBody>
          <a:bodyPr/>
          <a:lstStyle/>
          <a:p>
            <a:r>
              <a:rPr lang="ru-RU" sz="1600" b="1" dirty="0">
                <a:solidFill>
                  <a:srgbClr val="002060"/>
                </a:solidFill>
              </a:rPr>
              <a:t>c) обеспечение защиты сетей и установок публичной системы канализации от разрушения в результате воздействия агрессивных сточных вод, образования легковоспламеняющихся и токсичных паров, на герметизацию труб и оборудования веществами, которые образуются из осадка;</a:t>
            </a:r>
            <a:br>
              <a:rPr lang="ru-RU" sz="1600" b="1" dirty="0">
                <a:solidFill>
                  <a:srgbClr val="002060"/>
                </a:solidFill>
              </a:rPr>
            </a:br>
            <a:r>
              <a:rPr lang="ru-RU" sz="1600" b="1" dirty="0">
                <a:solidFill>
                  <a:srgbClr val="002060"/>
                </a:solidFill>
              </a:rPr>
              <a:t>d) обеспечение очистки сточных вод, поступающих в публичную систему канализации.</a:t>
            </a:r>
            <a:br>
              <a:rPr lang="ru-RU" sz="1600" b="1" dirty="0">
                <a:solidFill>
                  <a:srgbClr val="002060"/>
                </a:solidFill>
              </a:rPr>
            </a:br>
            <a:r>
              <a:rPr lang="ru-RU" sz="1600" b="1" dirty="0">
                <a:solidFill>
                  <a:srgbClr val="002060"/>
                </a:solidFill>
              </a:rPr>
              <a:t>16. На основании уведомления о присоединении, выданного оператором, и позже на основании заключенных договоров в качестве допустимых могут приниматься значения меньше тех, что предусмотрены в приложении № 1, на основании уже существующей нагрузки загрязнений сточных вод в канализационной системе и на входе в очистное сооружение, чтобы таким образом было сохранено соотношение БПК5:N:P = 100:5:1, которое обеспечивает эффективное функционирование биологического процесса очистки.</a:t>
            </a:r>
            <a:br>
              <a:rPr lang="ru-RU" sz="1600" b="1" dirty="0">
                <a:solidFill>
                  <a:srgbClr val="002060"/>
                </a:solidFill>
              </a:rPr>
            </a:br>
            <a:r>
              <a:rPr lang="ru-RU" sz="1600" b="1" dirty="0">
                <a:solidFill>
                  <a:srgbClr val="002060"/>
                </a:solidFill>
              </a:rPr>
              <a:t>В случае изменения условий сброса сточных вод в приемники оператор устанавливает новые условия для приема сточных вод в публичную систему канализации/ очистных сооружений существующим потребителям посредством договора о приеме сточных вод/ договора о публичной услуге канализации.</a:t>
            </a:r>
            <a:r>
              <a:rPr lang="ru-RU" sz="1600" i="1" dirty="0"/>
              <a:t> </a:t>
            </a:r>
            <a:br>
              <a:rPr lang="ro-RO" sz="1600" i="1"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74930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864926"/>
            <a:ext cx="8839199" cy="4628128"/>
          </a:xfrm>
        </p:spPr>
        <p:txBody>
          <a:bodyPr/>
          <a:lstStyle/>
          <a:p>
            <a:r>
              <a:rPr lang="ru-RU" sz="1600" b="1" dirty="0">
                <a:solidFill>
                  <a:srgbClr val="002060"/>
                </a:solidFill>
              </a:rPr>
              <a:t>17. Для населенных пунктов, в которых осуществляется строительство очистных сооружений или их расширение, предусмотренные поэтапными планами, компетентный орган может на время реализации программы, до выполнения намеченных в ней задач, устанавливать другие условия сброса, с учетом требований настоящего Положения.</a:t>
            </a:r>
            <a:br>
              <a:rPr lang="ru-RU" sz="1600" b="1" dirty="0">
                <a:solidFill>
                  <a:srgbClr val="002060"/>
                </a:solidFill>
              </a:rPr>
            </a:br>
            <a:r>
              <a:rPr lang="ru-RU" sz="1600" b="1" dirty="0">
                <a:solidFill>
                  <a:srgbClr val="002060"/>
                </a:solidFill>
              </a:rPr>
              <a:t>18. В случае если данное требование предусмотрено в разрешении на присоединение, договоре о присоединении и использовании публичных служб водоснабжения и канализации и в договоре о приеме сточных вод от нового потребителя и на расширение производственных мощностей и очистных сооружений, операторам должны быть предоставлены данные, которые обеспечиваются проектировщиком/потребителем и, соответственно, оценка расхода и состава сточных вод, которые предстоит отвести в канализационные сети населенных пунктов или в очистные сооружения.</a:t>
            </a:r>
            <a:br>
              <a:rPr lang="ru-RU" sz="1600" b="1" dirty="0">
                <a:solidFill>
                  <a:srgbClr val="002060"/>
                </a:solidFill>
              </a:rPr>
            </a:br>
            <a:r>
              <a:rPr lang="ru-RU" sz="1600" b="1" dirty="0">
                <a:solidFill>
                  <a:srgbClr val="002060"/>
                </a:solidFill>
              </a:rPr>
              <a:t>Для выдачи соглашения на подключение к канализационной сети, потребители, имеющие собственные источники водоснабжения, представляют природоохранное разрешение на специальное водопользование.</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01146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456514"/>
            <a:ext cx="8839199" cy="5201437"/>
          </a:xfrm>
        </p:spPr>
        <p:txBody>
          <a:bodyPr/>
          <a:lstStyle/>
          <a:p>
            <a:r>
              <a:rPr lang="ru-RU" sz="1600" b="1" dirty="0">
                <a:solidFill>
                  <a:srgbClr val="002060"/>
                </a:solidFill>
              </a:rPr>
              <a:t>19</a:t>
            </a:r>
            <a:r>
              <a:rPr lang="ru-RU" sz="1600" b="1" baseline="30000" dirty="0">
                <a:solidFill>
                  <a:srgbClr val="002060"/>
                </a:solidFill>
              </a:rPr>
              <a:t>1</a:t>
            </a:r>
            <a:r>
              <a:rPr lang="ru-RU" sz="1600" b="1" dirty="0">
                <a:solidFill>
                  <a:srgbClr val="002060"/>
                </a:solidFill>
              </a:rPr>
              <a:t>. Договор о приеме сточных вод, выданный потребителю, который сбрасывает промышленные сточные воды в публичную канализационную систему, прилагается к договору на оказание услуг водоснабжения и канализации и должен содержать следующее:</a:t>
            </a:r>
            <a:br>
              <a:rPr lang="ru-RU" sz="1600" b="1" dirty="0">
                <a:solidFill>
                  <a:srgbClr val="002060"/>
                </a:solidFill>
              </a:rPr>
            </a:br>
            <a:r>
              <a:rPr lang="ru-RU" sz="1600" b="1" dirty="0">
                <a:solidFill>
                  <a:srgbClr val="002060"/>
                </a:solidFill>
              </a:rPr>
              <a:t>а) название акта (договор о приеме сточных вод);</a:t>
            </a:r>
            <a:br>
              <a:rPr lang="ru-RU" sz="1600" b="1" dirty="0">
                <a:solidFill>
                  <a:srgbClr val="002060"/>
                </a:solidFill>
              </a:rPr>
            </a:br>
            <a:r>
              <a:rPr lang="ru-RU" sz="1600" b="1" dirty="0">
                <a:solidFill>
                  <a:srgbClr val="002060"/>
                </a:solidFill>
              </a:rPr>
              <a:t>b) дата подписания договора на прием сточных вод;</a:t>
            </a:r>
            <a:br>
              <a:rPr lang="ru-RU" sz="1600" b="1" dirty="0">
                <a:solidFill>
                  <a:srgbClr val="002060"/>
                </a:solidFill>
              </a:rPr>
            </a:br>
            <a:r>
              <a:rPr lang="ru-RU" sz="1600" b="1" dirty="0">
                <a:solidFill>
                  <a:srgbClr val="002060"/>
                </a:solidFill>
              </a:rPr>
              <a:t>c) наименование оператора;</a:t>
            </a:r>
            <a:br>
              <a:rPr lang="ru-RU" sz="1600" b="1" dirty="0">
                <a:solidFill>
                  <a:srgbClr val="002060"/>
                </a:solidFill>
              </a:rPr>
            </a:br>
            <a:r>
              <a:rPr lang="ru-RU" sz="1600" b="1" dirty="0">
                <a:solidFill>
                  <a:srgbClr val="002060"/>
                </a:solidFill>
              </a:rPr>
              <a:t>d) наименование потребителя, которому выдан соответствующий документ;</a:t>
            </a:r>
            <a:br>
              <a:rPr lang="ru-RU" sz="1600" b="1" dirty="0">
                <a:solidFill>
                  <a:srgbClr val="002060"/>
                </a:solidFill>
              </a:rPr>
            </a:br>
            <a:r>
              <a:rPr lang="ru-RU" sz="1600" b="1" dirty="0">
                <a:solidFill>
                  <a:srgbClr val="002060"/>
                </a:solidFill>
              </a:rPr>
              <a:t>e) требования оператора к качеству сточных вод, сбрасываемых в публичные канализационные сети;</a:t>
            </a:r>
            <a:br>
              <a:rPr lang="ru-RU" sz="1600" b="1" dirty="0">
                <a:solidFill>
                  <a:srgbClr val="002060"/>
                </a:solidFill>
              </a:rPr>
            </a:br>
            <a:r>
              <a:rPr lang="ru-RU" sz="1600" b="1" dirty="0">
                <a:solidFill>
                  <a:srgbClr val="002060"/>
                </a:solidFill>
              </a:rPr>
              <a:t>f) ПДК загрязнителей сточных вод для потребителя;</a:t>
            </a:r>
            <a:br>
              <a:rPr lang="ru-RU" sz="1600" b="1" dirty="0">
                <a:solidFill>
                  <a:srgbClr val="002060"/>
                </a:solidFill>
              </a:rPr>
            </a:br>
            <a:r>
              <a:rPr lang="ru-RU" sz="1600" b="1" dirty="0">
                <a:solidFill>
                  <a:srgbClr val="002060"/>
                </a:solidFill>
              </a:rPr>
              <a:t>g) условия приема сточных вод от потребителя, которые включают требования относительно:</a:t>
            </a:r>
            <a:br>
              <a:rPr lang="ru-RU" sz="1600" b="1" dirty="0">
                <a:solidFill>
                  <a:srgbClr val="002060"/>
                </a:solidFill>
              </a:rPr>
            </a:br>
            <a:r>
              <a:rPr lang="ru-RU" sz="1600" b="1" dirty="0">
                <a:solidFill>
                  <a:srgbClr val="002060"/>
                </a:solidFill>
              </a:rPr>
              <a:t>- необходимости предварительной очистки/ очистки промышленных сточных вод или какой-то их части на локальных очистных сооружениях/ очистных сооружениях потребителя;</a:t>
            </a:r>
            <a:br>
              <a:rPr lang="ru-RU" sz="1600" b="1" dirty="0">
                <a:solidFill>
                  <a:srgbClr val="002060"/>
                </a:solidFill>
              </a:rPr>
            </a:br>
            <a:r>
              <a:rPr lang="ru-RU" sz="1600" b="1" dirty="0">
                <a:solidFill>
                  <a:srgbClr val="002060"/>
                </a:solidFill>
              </a:rPr>
              <a:t>- предварительная очистка промышленных сточных вод совместно со сточными водами других потребителей, на очистных сооружениях группы предприятий (если таковые имеются);</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67362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456514"/>
            <a:ext cx="8839199" cy="5201437"/>
          </a:xfrm>
        </p:spPr>
        <p:txBody>
          <a:bodyPr/>
          <a:lstStyle/>
          <a:p>
            <a:r>
              <a:rPr lang="ru-RU" sz="1600" b="1" dirty="0">
                <a:solidFill>
                  <a:srgbClr val="002060"/>
                </a:solidFill>
              </a:rPr>
              <a:t>- максимальное повторное использование очищенных сточных вод для обеспечения технологических процессов технической водой или для других целей;</a:t>
            </a:r>
            <a:br>
              <a:rPr lang="ru-RU" sz="1600" b="1" dirty="0">
                <a:solidFill>
                  <a:srgbClr val="002060"/>
                </a:solidFill>
              </a:rPr>
            </a:br>
            <a:r>
              <a:rPr lang="ru-RU" sz="1600" b="1" dirty="0">
                <a:solidFill>
                  <a:srgbClr val="002060"/>
                </a:solidFill>
              </a:rPr>
              <a:t>- внедрение новых технологий, которые дают возможность снизить потребление воды или объема сточных вод, а также степень их загрязнения;</a:t>
            </a:r>
            <a:br>
              <a:rPr lang="ru-RU" sz="1600" b="1" dirty="0">
                <a:solidFill>
                  <a:srgbClr val="002060"/>
                </a:solidFill>
              </a:rPr>
            </a:br>
            <a:r>
              <a:rPr lang="ru-RU" sz="1600" b="1" dirty="0">
                <a:solidFill>
                  <a:srgbClr val="002060"/>
                </a:solidFill>
              </a:rPr>
              <a:t>- использование закрытых систем водоснабжения или повторное и последовательное использование воды в технологических процессах предприятия;</a:t>
            </a:r>
            <a:br>
              <a:rPr lang="ru-RU" sz="1600" b="1" dirty="0">
                <a:solidFill>
                  <a:srgbClr val="002060"/>
                </a:solidFill>
              </a:rPr>
            </a:br>
            <a:r>
              <a:rPr lang="ru-RU" sz="1600" b="1" dirty="0">
                <a:solidFill>
                  <a:srgbClr val="002060"/>
                </a:solidFill>
              </a:rPr>
              <a:t>- восстановление полезных веществ, содержащихся в промышленных сточных водах;</a:t>
            </a:r>
            <a:br>
              <a:rPr lang="ru-RU" sz="1600" b="1" dirty="0">
                <a:solidFill>
                  <a:srgbClr val="002060"/>
                </a:solidFill>
              </a:rPr>
            </a:br>
            <a:r>
              <a:rPr lang="ru-RU" sz="1600" b="1" dirty="0">
                <a:solidFill>
                  <a:srgbClr val="002060"/>
                </a:solidFill>
              </a:rPr>
              <a:t>- обработка и использование осадков, образующихся в результате технологических процессов и предварительной очистки промышленных сточных вод;</a:t>
            </a:r>
            <a:br>
              <a:rPr lang="ro-RO" sz="1600" b="1" dirty="0">
                <a:solidFill>
                  <a:srgbClr val="002060"/>
                </a:solidFill>
              </a:rPr>
            </a:br>
            <a:r>
              <a:rPr lang="ro-RO" sz="1600" b="1" dirty="0">
                <a:solidFill>
                  <a:srgbClr val="002060"/>
                </a:solidFill>
              </a:rPr>
              <a:t>h) </a:t>
            </a:r>
            <a:r>
              <a:rPr lang="ru-RU" sz="1600" b="1" dirty="0">
                <a:solidFill>
                  <a:srgbClr val="002060"/>
                </a:solidFill>
              </a:rPr>
              <a:t>срок действия договора на прием сточных вод;</a:t>
            </a:r>
            <a:br>
              <a:rPr lang="ru-RU" sz="1600" b="1" dirty="0">
                <a:solidFill>
                  <a:srgbClr val="002060"/>
                </a:solidFill>
              </a:rPr>
            </a:br>
            <a:r>
              <a:rPr lang="ro-RO" sz="1600" b="1" dirty="0">
                <a:solidFill>
                  <a:srgbClr val="002060"/>
                </a:solidFill>
              </a:rPr>
              <a:t>i) </a:t>
            </a:r>
            <a:r>
              <a:rPr lang="ru-RU" sz="1600" b="1" dirty="0">
                <a:solidFill>
                  <a:srgbClr val="002060"/>
                </a:solidFill>
              </a:rPr>
              <a:t>фамилия, имя и подпись ответственного лица оператора, уполномоченного/наделенного правом подписания договора о приеме сточных вод.</a:t>
            </a:r>
            <a:br>
              <a:rPr lang="ru-RU" sz="1600" b="1" dirty="0">
                <a:solidFill>
                  <a:srgbClr val="002060"/>
                </a:solidFill>
              </a:rPr>
            </a:br>
            <a:r>
              <a:rPr lang="ru-RU" sz="1600" b="1" dirty="0">
                <a:solidFill>
                  <a:srgbClr val="002060"/>
                </a:solidFill>
              </a:rPr>
              <a:t>19</a:t>
            </a:r>
            <a:r>
              <a:rPr lang="ru-RU" sz="1600" b="1" baseline="30000" dirty="0">
                <a:solidFill>
                  <a:srgbClr val="002060"/>
                </a:solidFill>
              </a:rPr>
              <a:t>2</a:t>
            </a:r>
            <a:r>
              <a:rPr lang="ru-RU" sz="1600" b="1" dirty="0">
                <a:solidFill>
                  <a:srgbClr val="002060"/>
                </a:solidFill>
              </a:rPr>
              <a:t>.</a:t>
            </a:r>
            <a:r>
              <a:rPr lang="ru-RU" sz="1600" dirty="0"/>
              <a:t> </a:t>
            </a:r>
            <a:r>
              <a:rPr lang="ru-RU" sz="1600" b="1" dirty="0">
                <a:solidFill>
                  <a:srgbClr val="002060"/>
                </a:solidFill>
              </a:rPr>
              <a:t>Потребители сбрасывают сточные воды в публичную систему канализации таким образом, чтобы обеспечить соблюдение показателей качества/ПДК загрязнителей, указанных в соглашении о присоединении/ договоре на прием сточных вод/ договоре на предоставление/поставку услуг водоснабжения и канализации в соответствии с принятыми национальными стандартами.</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01721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7"/>
            <a:ext cx="8839199" cy="4788193"/>
          </a:xfrm>
        </p:spPr>
        <p:txBody>
          <a:bodyPr/>
          <a:lstStyle/>
          <a:p>
            <a:r>
              <a:rPr lang="ru-RU" sz="1600" b="1" dirty="0">
                <a:solidFill>
                  <a:srgbClr val="002060"/>
                </a:solidFill>
              </a:rPr>
              <a:t>19</a:t>
            </a:r>
            <a:r>
              <a:rPr lang="ru-RU" sz="1600" b="1" baseline="30000" dirty="0">
                <a:solidFill>
                  <a:srgbClr val="002060"/>
                </a:solidFill>
              </a:rPr>
              <a:t>3</a:t>
            </a:r>
            <a:r>
              <a:rPr lang="ru-RU" sz="1600" b="1" dirty="0">
                <a:solidFill>
                  <a:srgbClr val="002060"/>
                </a:solidFill>
              </a:rPr>
              <a:t>.</a:t>
            </a:r>
            <a:r>
              <a:rPr lang="ru-RU" sz="1600" dirty="0">
                <a:solidFill>
                  <a:srgbClr val="002060"/>
                </a:solidFill>
              </a:rPr>
              <a:t> </a:t>
            </a:r>
            <a:r>
              <a:rPr lang="ru-RU" sz="1600" b="1" dirty="0">
                <a:solidFill>
                  <a:srgbClr val="002060"/>
                </a:solidFill>
              </a:rPr>
              <a:t>Оператор обязан осуществлять надзор за техническим состоянием публичной канализационной системы, </a:t>
            </a:r>
            <a:r>
              <a:rPr lang="ru-RU" sz="1600" b="1" dirty="0">
                <a:solidFill>
                  <a:srgbClr val="00B050"/>
                </a:solidFill>
              </a:rPr>
              <a:t>контроль значения показателей/качества параметров сточных вод, сбрасываемых потребителями в канализационную систему, по отношению к ПДК загрязнителей, установленных и утвержденных для каждого отдельного потребителя, а также качество сточных вод, очищаемых при сбросе в приемник, в соответствии с положениями настоящего Положения.</a:t>
            </a:r>
            <a:br>
              <a:rPr lang="ru-RU" sz="1600" b="1" dirty="0">
                <a:solidFill>
                  <a:srgbClr val="00B050"/>
                </a:solidFill>
              </a:rPr>
            </a:br>
            <a:r>
              <a:rPr lang="ru-RU" sz="1600" b="1" dirty="0">
                <a:solidFill>
                  <a:srgbClr val="002060"/>
                </a:solidFill>
              </a:rPr>
              <a:t>19</a:t>
            </a:r>
            <a:r>
              <a:rPr lang="ru-RU" sz="1600" b="1" baseline="30000" dirty="0">
                <a:solidFill>
                  <a:srgbClr val="002060"/>
                </a:solidFill>
              </a:rPr>
              <a:t>4</a:t>
            </a:r>
            <a:r>
              <a:rPr lang="ru-RU" sz="1600" b="1" dirty="0">
                <a:solidFill>
                  <a:srgbClr val="002060"/>
                </a:solidFill>
              </a:rPr>
              <a:t>.</a:t>
            </a:r>
            <a:r>
              <a:rPr lang="ru-RU" sz="1600" dirty="0">
                <a:solidFill>
                  <a:srgbClr val="002060"/>
                </a:solidFill>
              </a:rPr>
              <a:t> </a:t>
            </a:r>
            <a:r>
              <a:rPr lang="ru-RU" sz="1600" b="1" dirty="0">
                <a:solidFill>
                  <a:srgbClr val="002060"/>
                </a:solidFill>
              </a:rPr>
              <a:t>Периодичность отбора проб сточных вод, сбрасываемых в канализационную систему, устанавливается оператором для каждого потребителя при заключении договора о приеме сточных вод/ договора на оказание/предоставление услуг водоснабжения и канализации с учетом:</a:t>
            </a:r>
            <a:br>
              <a:rPr lang="ru-RU" sz="1600" b="1" dirty="0">
                <a:solidFill>
                  <a:srgbClr val="002060"/>
                </a:solidFill>
              </a:rPr>
            </a:br>
            <a:r>
              <a:rPr lang="ru-RU" sz="1600" b="1" dirty="0">
                <a:solidFill>
                  <a:srgbClr val="002060"/>
                </a:solidFill>
              </a:rPr>
              <a:t>а) ПДК загрязняющих веществ относительно качества сбрасываемых промышленных сточных вод;</a:t>
            </a:r>
            <a:br>
              <a:rPr lang="ru-RU" sz="1600" b="1" dirty="0">
                <a:solidFill>
                  <a:srgbClr val="002060"/>
                </a:solidFill>
              </a:rPr>
            </a:br>
            <a:r>
              <a:rPr lang="ru-RU" sz="1600" b="1" dirty="0">
                <a:solidFill>
                  <a:srgbClr val="002060"/>
                </a:solidFill>
              </a:rPr>
              <a:t>b) фактических ежемесячных и ежегодных объемов сточных вод, сбрасываемых потребителями в канализационную систему, рассчитанных на основе объемов, зарегистрированных измерительными приборами, подлежащими законодательному метрологическому контролю, введенными в эксплуатацию, собранными, опечатанными и учтенными в соответствии с положениями нормативных актов или на основе объемов сточных вод, рассчитанных косвенными методами;</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81763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8"/>
          </a:xfrm>
        </p:spPr>
        <p:txBody>
          <a:bodyPr/>
          <a:lstStyle/>
          <a:p>
            <a:r>
              <a:rPr lang="ru-RU" sz="1600" b="1" dirty="0">
                <a:solidFill>
                  <a:srgbClr val="002060"/>
                </a:solidFill>
              </a:rPr>
              <a:t>c) данных о качестве сточных вод, сбрасываемых в публичную канализационную сеть, согласно результатам анализов проб сточных вод, выданных аккредитованной лабораторией в соответствии с положениями Закона № 235/2011 о деятельности по аккредитации и оценке соответствия;</a:t>
            </a:r>
            <a:br>
              <a:rPr lang="ru-RU" sz="1600" b="1" dirty="0">
                <a:solidFill>
                  <a:srgbClr val="002060"/>
                </a:solidFill>
              </a:rPr>
            </a:br>
            <a:r>
              <a:rPr lang="ru-RU" sz="1600" b="1" dirty="0">
                <a:solidFill>
                  <a:srgbClr val="002060"/>
                </a:solidFill>
              </a:rPr>
              <a:t>d) режима сброса сточных вод потребителем;</a:t>
            </a:r>
            <a:br>
              <a:rPr lang="ru-RU" sz="1600" b="1" dirty="0">
                <a:solidFill>
                  <a:srgbClr val="002060"/>
                </a:solidFill>
              </a:rPr>
            </a:br>
            <a:r>
              <a:rPr lang="ru-RU" sz="1600" b="1" dirty="0">
                <a:solidFill>
                  <a:srgbClr val="002060"/>
                </a:solidFill>
              </a:rPr>
              <a:t>e) требований, предъявляемых оператору природоохранным разрешением на специальное водопользование, выданным административным органом, подчиненным центральному специализированному органу государственного управления в области окружающей среды;</a:t>
            </a:r>
            <a:br>
              <a:rPr lang="ru-RU" sz="1600" b="1" dirty="0">
                <a:solidFill>
                  <a:srgbClr val="002060"/>
                </a:solidFill>
              </a:rPr>
            </a:br>
            <a:r>
              <a:rPr lang="ru-RU" sz="1600" b="1" dirty="0">
                <a:solidFill>
                  <a:srgbClr val="002060"/>
                </a:solidFill>
              </a:rPr>
              <a:t>f) соблюдения или несоблюдения потребителями условий сброса сточных вод в канализационную систему в предыдущем периоде;</a:t>
            </a:r>
            <a:br>
              <a:rPr lang="ru-RU" sz="1600" b="1" dirty="0">
                <a:solidFill>
                  <a:srgbClr val="002060"/>
                </a:solidFill>
              </a:rPr>
            </a:br>
            <a:r>
              <a:rPr lang="ru-RU" sz="1600" b="1" dirty="0">
                <a:solidFill>
                  <a:srgbClr val="002060"/>
                </a:solidFill>
              </a:rPr>
              <a:t>g) увеличения допустимого количества загрязняющих веществ сточных вод, сбрасываемых потребителем, по отношению к их ПДК;</a:t>
            </a:r>
            <a:br>
              <a:rPr lang="ru-RU" sz="1600" b="1" dirty="0">
                <a:solidFill>
                  <a:srgbClr val="002060"/>
                </a:solidFill>
              </a:rPr>
            </a:br>
            <a:r>
              <a:rPr lang="ro-RO" sz="1600" b="1" dirty="0">
                <a:solidFill>
                  <a:srgbClr val="002060"/>
                </a:solidFill>
              </a:rPr>
              <a:t>h) </a:t>
            </a:r>
            <a:r>
              <a:rPr lang="ru-RU" sz="1600" b="1" dirty="0">
                <a:solidFill>
                  <a:srgbClr val="002060"/>
                </a:solidFill>
              </a:rPr>
              <a:t>характеристики загрязняющих веществ в составе сточных вод в результате лабораторных исследований (анализов) исходя из деятельности/ вида промышленности потребителя;</a:t>
            </a:r>
            <a:br>
              <a:rPr lang="ru-RU" sz="1600" b="1" dirty="0">
                <a:solidFill>
                  <a:srgbClr val="002060"/>
                </a:solidFill>
              </a:rPr>
            </a:br>
            <a:r>
              <a:rPr lang="ro-RO" sz="1600" b="1" dirty="0">
                <a:solidFill>
                  <a:srgbClr val="002060"/>
                </a:solidFill>
              </a:rPr>
              <a:t>i) </a:t>
            </a:r>
            <a:r>
              <a:rPr lang="ru-RU" sz="1600" b="1" dirty="0">
                <a:solidFill>
                  <a:srgbClr val="002060"/>
                </a:solidFill>
              </a:rPr>
              <a:t>воздействия на канализационные сети, которое может быть вызвано совокупностью факторов/критериев, указанных в подпунктах </a:t>
            </a:r>
            <a:r>
              <a:rPr lang="ro-RO" sz="1600" b="1" dirty="0">
                <a:solidFill>
                  <a:srgbClr val="002060"/>
                </a:solidFill>
              </a:rPr>
              <a:t>b), g) </a:t>
            </a:r>
            <a:r>
              <a:rPr lang="ru-RU" sz="1600" b="1" dirty="0">
                <a:solidFill>
                  <a:srgbClr val="002060"/>
                </a:solidFill>
              </a:rPr>
              <a:t>и </a:t>
            </a:r>
            <a:r>
              <a:rPr lang="ro-RO" sz="1600" b="1" dirty="0">
                <a:solidFill>
                  <a:srgbClr val="002060"/>
                </a:solidFill>
              </a:rPr>
              <a:t>h).</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47010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4513052"/>
          </a:xfrm>
        </p:spPr>
        <p:txBody>
          <a:bodyPr/>
          <a:lstStyle/>
          <a:p>
            <a:r>
              <a:rPr lang="ru-RU" sz="1600" b="1" dirty="0">
                <a:solidFill>
                  <a:srgbClr val="002060"/>
                </a:solidFill>
              </a:rPr>
              <a:t>19</a:t>
            </a:r>
            <a:r>
              <a:rPr lang="ru-RU" sz="1600" b="1" baseline="30000" dirty="0">
                <a:solidFill>
                  <a:srgbClr val="002060"/>
                </a:solidFill>
              </a:rPr>
              <a:t>5</a:t>
            </a:r>
            <a:r>
              <a:rPr lang="ru-RU" sz="1600" b="1" dirty="0">
                <a:solidFill>
                  <a:srgbClr val="002060"/>
                </a:solidFill>
              </a:rPr>
              <a:t>.</a:t>
            </a:r>
            <a:r>
              <a:rPr lang="ru-RU" sz="1600" dirty="0">
                <a:solidFill>
                  <a:srgbClr val="002060"/>
                </a:solidFill>
              </a:rPr>
              <a:t> </a:t>
            </a:r>
            <a:r>
              <a:rPr lang="ru-RU" sz="1600" b="1" dirty="0">
                <a:solidFill>
                  <a:srgbClr val="002060"/>
                </a:solidFill>
              </a:rPr>
              <a:t>Операторы отбирают пробы сточных вод для лабораторных исследований в установленных ими контрольных точках не реже одного раза в год. Контрольные точки могут устанавливаться в технических условиях, соглашениях о подключении, договоре о приеме сточных вод, выданных оператором, и/или в договоре на оказание публичных услуг канализации, заключенных между оператором и потребителем.</a:t>
            </a:r>
            <a:br>
              <a:rPr lang="ru-RU" sz="1600" b="1" dirty="0">
                <a:solidFill>
                  <a:srgbClr val="002060"/>
                </a:solidFill>
              </a:rPr>
            </a:br>
            <a:r>
              <a:rPr lang="ru-RU" sz="1600" b="1" dirty="0">
                <a:solidFill>
                  <a:srgbClr val="002060"/>
                </a:solidFill>
              </a:rPr>
              <a:t>19</a:t>
            </a:r>
            <a:r>
              <a:rPr lang="ru-RU" sz="1600" b="1" baseline="30000" dirty="0">
                <a:solidFill>
                  <a:srgbClr val="002060"/>
                </a:solidFill>
              </a:rPr>
              <a:t>6</a:t>
            </a:r>
            <a:r>
              <a:rPr lang="ru-RU" sz="1600" b="1" dirty="0">
                <a:solidFill>
                  <a:srgbClr val="002060"/>
                </a:solidFill>
              </a:rPr>
              <a:t>.</a:t>
            </a:r>
            <a:r>
              <a:rPr lang="ru-RU" sz="1600" dirty="0"/>
              <a:t> </a:t>
            </a:r>
            <a:r>
              <a:rPr lang="ru-RU" sz="1600" b="1" dirty="0">
                <a:solidFill>
                  <a:srgbClr val="002060"/>
                </a:solidFill>
              </a:rPr>
              <a:t>Согласно положениям пункта 194, операторы устанавливают более частые или менее частые периоды отбора проб, но не чаще одного раза в месяц, даже если были обнаружены превышения допустимых значений показателей качества сточных вод.</a:t>
            </a:r>
            <a:br>
              <a:rPr lang="ru-RU" sz="1600" b="1" dirty="0">
                <a:solidFill>
                  <a:srgbClr val="002060"/>
                </a:solidFill>
              </a:rPr>
            </a:br>
            <a:r>
              <a:rPr lang="ru-RU" sz="1600" b="1" dirty="0">
                <a:solidFill>
                  <a:srgbClr val="002060"/>
                </a:solidFill>
              </a:rPr>
              <a:t>19</a:t>
            </a:r>
            <a:r>
              <a:rPr lang="ru-RU" sz="1600" b="1" baseline="30000" dirty="0">
                <a:solidFill>
                  <a:srgbClr val="002060"/>
                </a:solidFill>
              </a:rPr>
              <a:t>7</a:t>
            </a:r>
            <a:r>
              <a:rPr lang="ro-RO" sz="1600" dirty="0">
                <a:solidFill>
                  <a:srgbClr val="002060"/>
                </a:solidFill>
              </a:rPr>
              <a:t>.</a:t>
            </a:r>
            <a:r>
              <a:rPr lang="ro-RO" sz="1600" dirty="0"/>
              <a:t> </a:t>
            </a:r>
            <a:r>
              <a:rPr lang="ru-RU" sz="1600" b="1" dirty="0">
                <a:solidFill>
                  <a:srgbClr val="002060"/>
                </a:solidFill>
              </a:rPr>
              <a:t>Операторы проводят анализ сточных вод в лабораториях, аккредитованных в соответствии с положениями Закона № 235/2011 о деятельности по аккредитации и оценке соответствия. В случае судебного разбирательства, касающегося установления дополнительных платежей за сброс сточных вод в канализационную систему с превышением установленных ПДК загрязняющих веществ, приоритет отдается исследованиям, полученным в аккредитованных лабораториях.</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19313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u-RU" sz="1600" b="1" dirty="0">
                <a:solidFill>
                  <a:srgbClr val="002060"/>
                </a:solidFill>
              </a:rPr>
              <a:t>19</a:t>
            </a:r>
            <a:r>
              <a:rPr lang="ru-RU" sz="1600" b="1" baseline="30000" dirty="0">
                <a:solidFill>
                  <a:srgbClr val="002060"/>
                </a:solidFill>
              </a:rPr>
              <a:t>8</a:t>
            </a:r>
            <a:r>
              <a:rPr lang="ru-RU" sz="1600" b="1" dirty="0">
                <a:solidFill>
                  <a:srgbClr val="002060"/>
                </a:solidFill>
              </a:rPr>
              <a:t>.</a:t>
            </a:r>
            <a:r>
              <a:rPr lang="ru-RU" sz="1600" dirty="0">
                <a:solidFill>
                  <a:srgbClr val="002060"/>
                </a:solidFill>
              </a:rPr>
              <a:t> </a:t>
            </a:r>
            <a:r>
              <a:rPr lang="ru-RU" sz="1600" b="1" dirty="0">
                <a:solidFill>
                  <a:srgbClr val="002060"/>
                </a:solidFill>
              </a:rPr>
              <a:t>Отбор проб сточных вод производится в любое время дня и ночи с учетом режима работы потребителя в соответствии с молдавскими стандартами, которые перенимают европейские или международные стандарты, а также с правилами отбора проб, транспортировки и хранения сточных вод с целью проверки качества сточных вод, сбрасываемых в канализационные сети.</a:t>
            </a:r>
            <a:br>
              <a:rPr lang="ru-RU" sz="1600" b="1" dirty="0">
                <a:solidFill>
                  <a:srgbClr val="002060"/>
                </a:solidFill>
              </a:rPr>
            </a:br>
            <a:r>
              <a:rPr lang="ru-RU" sz="1600" b="1" dirty="0">
                <a:solidFill>
                  <a:srgbClr val="002060"/>
                </a:solidFill>
              </a:rPr>
              <a:t>19</a:t>
            </a:r>
            <a:r>
              <a:rPr lang="ru-RU" sz="1600" b="1" baseline="30000" dirty="0">
                <a:solidFill>
                  <a:srgbClr val="002060"/>
                </a:solidFill>
              </a:rPr>
              <a:t>9</a:t>
            </a:r>
            <a:r>
              <a:rPr lang="ru-RU" sz="1600" b="1" dirty="0">
                <a:solidFill>
                  <a:srgbClr val="002060"/>
                </a:solidFill>
              </a:rPr>
              <a:t>.</a:t>
            </a:r>
            <a:r>
              <a:rPr lang="ru-RU" sz="1600" dirty="0"/>
              <a:t> </a:t>
            </a:r>
            <a:r>
              <a:rPr lang="ru-RU" sz="1600" b="1" dirty="0">
                <a:solidFill>
                  <a:srgbClr val="002060"/>
                </a:solidFill>
              </a:rPr>
              <a:t>Оператор обязан взять одну пробу сточных вод, количество которой должно быть достаточным для физико-химического анализа. В случае, если представитель потребителя, который участвует в процессе отбора проб сточных вод, во время отбора запрашивает совместный отбор контрольной пробы, то оператор в присутствии представителя потребителя должен параллельно отобрать по две пробы сточных вод для каждой стороны (оператор, потребитель), а каждый из них за свой счет отправят их в аккредитованную лабораторию в области сточных вод.</a:t>
            </a:r>
            <a:br>
              <a:rPr lang="ru-RU" sz="1600" b="1" dirty="0">
                <a:solidFill>
                  <a:srgbClr val="002060"/>
                </a:solidFill>
              </a:rPr>
            </a:br>
            <a:r>
              <a:rPr lang="ru-RU" sz="1600" b="1" dirty="0">
                <a:solidFill>
                  <a:srgbClr val="002060"/>
                </a:solidFill>
              </a:rPr>
              <a:t>Все пробы сточных вод опечатываются в месте отбора проб. После получения этих образцов аккредитованные лаборатории проводят анализ одного образца, а второй запечатанный контрольный образец хранится в соответствии с требованиями, установленными молдавскими стандартами, которые перенимают европейские или международные стандарты.</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70437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4"/>
            <a:ext cx="8839199" cy="4728852"/>
          </a:xfrm>
        </p:spPr>
        <p:txBody>
          <a:bodyPr/>
          <a:lstStyle/>
          <a:p>
            <a:r>
              <a:rPr lang="ro-RO" sz="1600" b="1" dirty="0">
                <a:solidFill>
                  <a:schemeClr val="tx1"/>
                </a:solidFill>
              </a:rPr>
              <a:t>1. </a:t>
            </a:r>
            <a:r>
              <a:rPr lang="ru-RU" sz="1600" b="1" dirty="0">
                <a:solidFill>
                  <a:schemeClr val="tx1"/>
                </a:solidFill>
              </a:rPr>
              <a:t>ПОСТАНОВЛЕНИЕ об утверждении Положения о требованиях к сбору, очистке и сбросу сточных вод в канализационную систему и/или в приемник для городских и сельских населенных пунктов</a:t>
            </a:r>
            <a:r>
              <a:rPr lang="en-US" sz="1600" b="1" dirty="0">
                <a:solidFill>
                  <a:schemeClr val="tx1"/>
                </a:solidFill>
              </a:rPr>
              <a:t>, </a:t>
            </a:r>
            <a:r>
              <a:rPr lang="ru-RU" altLang="ro-RO" sz="1600" b="1" dirty="0">
                <a:solidFill>
                  <a:schemeClr val="tx1"/>
                </a:solidFill>
              </a:rPr>
              <a:t>разработан и утвержден на основании ст. 39 и 40 Закона о воде № 272 от 23 декабря 2011 г. (</a:t>
            </a:r>
            <a:r>
              <a:rPr lang="ru-RU" sz="1600" b="1" dirty="0" err="1">
                <a:solidFill>
                  <a:schemeClr val="tx1"/>
                </a:solidFill>
              </a:rPr>
              <a:t>Мониторул</a:t>
            </a:r>
            <a:r>
              <a:rPr lang="ru-RU" sz="1600" b="1" dirty="0">
                <a:solidFill>
                  <a:schemeClr val="tx1"/>
                </a:solidFill>
              </a:rPr>
              <a:t> </a:t>
            </a:r>
            <a:r>
              <a:rPr lang="ru-RU" sz="1600" b="1" dirty="0" err="1">
                <a:solidFill>
                  <a:schemeClr val="tx1"/>
                </a:solidFill>
              </a:rPr>
              <a:t>Офичиал</a:t>
            </a:r>
            <a:r>
              <a:rPr lang="ru-RU" sz="1600" b="1" dirty="0">
                <a:solidFill>
                  <a:schemeClr val="tx1"/>
                </a:solidFill>
              </a:rPr>
              <a:t>, </a:t>
            </a:r>
            <a:r>
              <a:rPr lang="ru-RU" altLang="ro-RO" sz="1600" b="1" dirty="0">
                <a:solidFill>
                  <a:schemeClr val="tx1"/>
                </a:solidFill>
              </a:rPr>
              <a:t>2012 г., № 81, ст. 264) с последующими изменениями и ст. 22 Закона № 303/2013 о коммунальном водоснабжении и канализации (</a:t>
            </a:r>
            <a:r>
              <a:rPr lang="ru-RU" sz="1600" b="1" dirty="0" err="1">
                <a:solidFill>
                  <a:schemeClr val="tx1"/>
                </a:solidFill>
              </a:rPr>
              <a:t>Мониторул</a:t>
            </a:r>
            <a:r>
              <a:rPr lang="ru-RU" sz="1600" b="1" dirty="0">
                <a:solidFill>
                  <a:schemeClr val="tx1"/>
                </a:solidFill>
              </a:rPr>
              <a:t> </a:t>
            </a:r>
            <a:r>
              <a:rPr lang="ru-RU" sz="1600" b="1" dirty="0" err="1">
                <a:solidFill>
                  <a:schemeClr val="tx1"/>
                </a:solidFill>
              </a:rPr>
              <a:t>Офичиал</a:t>
            </a:r>
            <a:r>
              <a:rPr lang="ru-RU" sz="1600" b="1" dirty="0">
                <a:solidFill>
                  <a:schemeClr val="tx1"/>
                </a:solidFill>
              </a:rPr>
              <a:t> </a:t>
            </a:r>
            <a:r>
              <a:rPr lang="ru-RU" altLang="ro-RO" sz="1600" b="1" dirty="0">
                <a:solidFill>
                  <a:schemeClr val="tx1"/>
                </a:solidFill>
              </a:rPr>
              <a:t>Республики Молдова, 2014 г., № 60-65, ст. 123), с последующими поправками, соответственно: </a:t>
            </a:r>
            <a:br>
              <a:rPr lang="ru-RU" altLang="ro-RO" sz="1600" b="1" dirty="0">
                <a:solidFill>
                  <a:schemeClr val="tx1"/>
                </a:solidFill>
              </a:rPr>
            </a:br>
            <a:r>
              <a:rPr lang="ru-RU" sz="1600" b="1" dirty="0">
                <a:solidFill>
                  <a:srgbClr val="FF0000"/>
                </a:solidFill>
              </a:rPr>
              <a:t>Статья 39 </a:t>
            </a:r>
            <a:r>
              <a:rPr lang="ru-RU" altLang="ro-RO" sz="1600" b="1" dirty="0">
                <a:solidFill>
                  <a:srgbClr val="FF0000"/>
                </a:solidFill>
              </a:rPr>
              <a:t>Закона о воде № </a:t>
            </a:r>
            <a:r>
              <a:rPr lang="ro-RO" sz="1600" b="1" dirty="0">
                <a:solidFill>
                  <a:srgbClr val="FF0000"/>
                </a:solidFill>
              </a:rPr>
              <a:t>272/2011</a:t>
            </a:r>
            <a:r>
              <a:rPr lang="ru-RU" sz="1600" b="1" dirty="0">
                <a:solidFill>
                  <a:srgbClr val="FF0000"/>
                </a:solidFill>
              </a:rPr>
              <a:t>.Требования к очистке сточных вод в городских поселениях</a:t>
            </a:r>
            <a:br>
              <a:rPr lang="ru-RU" sz="1600" b="1" dirty="0">
                <a:solidFill>
                  <a:schemeClr val="tx1"/>
                </a:solidFill>
              </a:rPr>
            </a:br>
            <a:r>
              <a:rPr lang="ru-RU" sz="1600" b="1" dirty="0">
                <a:solidFill>
                  <a:srgbClr val="002060"/>
                </a:solidFill>
              </a:rPr>
              <a:t>Эксплуатационные требования к системам сбора сточных вод в городских поселениях и очистным сооружениям устанавливаются в положении, утвержденном Правительством, которое должно содержать условия в отношении:</a:t>
            </a:r>
            <a:br>
              <a:rPr lang="ru-RU" sz="1600" b="1" dirty="0">
                <a:solidFill>
                  <a:srgbClr val="002060"/>
                </a:solidFill>
              </a:rPr>
            </a:br>
            <a:r>
              <a:rPr lang="ru-RU" sz="1600" b="1" dirty="0">
                <a:solidFill>
                  <a:srgbClr val="002060"/>
                </a:solidFill>
              </a:rPr>
              <a:t>a) метода и степени требуемой очистки в зависимости от численности населения/величины поселения, обслуживаемого или подлежащего обслуживанию системой сбора и очистным сооружением, и/или от качества принимающих вод, в которые сбрасываются очищенные сточные воды;</a:t>
            </a:r>
            <a:br>
              <a:rPr lang="ru-RU" sz="1600" b="1" dirty="0">
                <a:solidFill>
                  <a:srgbClr val="002060"/>
                </a:solidFill>
              </a:rPr>
            </a:br>
            <a:r>
              <a:rPr lang="ru-RU" sz="1600" b="1" dirty="0">
                <a:solidFill>
                  <a:srgbClr val="002060"/>
                </a:solidFill>
              </a:rPr>
              <a:t>b) выявления и классификации принимающих вод, определяемых как уязвимые зоны;</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33CC0BC-27CE-4CCB-A63E-25C467406F2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00706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3"/>
            <a:ext cx="8839199" cy="4955217"/>
          </a:xfrm>
        </p:spPr>
        <p:txBody>
          <a:bodyPr/>
          <a:lstStyle/>
          <a:p>
            <a:r>
              <a:rPr lang="ru-RU" sz="1600" b="1" dirty="0">
                <a:solidFill>
                  <a:srgbClr val="002060"/>
                </a:solidFill>
              </a:rPr>
              <a:t>19</a:t>
            </a:r>
            <a:r>
              <a:rPr lang="ru-RU" sz="1600" b="1" baseline="30000" dirty="0">
                <a:solidFill>
                  <a:srgbClr val="002060"/>
                </a:solidFill>
              </a:rPr>
              <a:t>10</a:t>
            </a:r>
            <a:r>
              <a:rPr lang="ru-RU" sz="1600" b="1" dirty="0">
                <a:solidFill>
                  <a:srgbClr val="002060"/>
                </a:solidFill>
              </a:rPr>
              <a:t>.</a:t>
            </a:r>
            <a:r>
              <a:rPr lang="ru-RU" sz="1600" dirty="0"/>
              <a:t> </a:t>
            </a:r>
            <a:r>
              <a:rPr lang="ru-RU" sz="1600" b="1" dirty="0">
                <a:solidFill>
                  <a:srgbClr val="002060"/>
                </a:solidFill>
              </a:rPr>
              <a:t>Результаты лабораторных исследований выполняются в аккредитованной лаборатории в области сточных вод оператора и/или в любой другой аккредитованной лаборатории в области сточных вод, заносятся в специальные журналы, которые хранятся в течение 5 лет.</a:t>
            </a:r>
            <a:br>
              <a:rPr lang="ru-RU" sz="1600" b="1" dirty="0">
                <a:solidFill>
                  <a:srgbClr val="002060"/>
                </a:solidFill>
              </a:rPr>
            </a:br>
            <a:r>
              <a:rPr lang="ru-RU" sz="1600" b="1" dirty="0">
                <a:solidFill>
                  <a:srgbClr val="002060"/>
                </a:solidFill>
              </a:rPr>
              <a:t>19</a:t>
            </a:r>
            <a:r>
              <a:rPr lang="ru-RU" sz="1600" b="1" baseline="30000" dirty="0">
                <a:solidFill>
                  <a:srgbClr val="002060"/>
                </a:solidFill>
              </a:rPr>
              <a:t>11</a:t>
            </a:r>
            <a:r>
              <a:rPr lang="ru-RU" sz="1600" b="1" dirty="0">
                <a:solidFill>
                  <a:srgbClr val="002060"/>
                </a:solidFill>
              </a:rPr>
              <a:t>.</a:t>
            </a:r>
            <a:r>
              <a:rPr lang="ru-RU" sz="1600" dirty="0">
                <a:solidFill>
                  <a:srgbClr val="002060"/>
                </a:solidFill>
              </a:rPr>
              <a:t> </a:t>
            </a:r>
            <a:r>
              <a:rPr lang="ru-RU" sz="1600" b="1" dirty="0">
                <a:solidFill>
                  <a:srgbClr val="002060"/>
                </a:solidFill>
              </a:rPr>
              <a:t>В случае когда индекс соответствия (</a:t>
            </a:r>
            <a:r>
              <a:rPr lang="ru-RU" sz="1600" b="1" dirty="0" err="1">
                <a:solidFill>
                  <a:srgbClr val="002060"/>
                </a:solidFill>
              </a:rPr>
              <a:t>En</a:t>
            </a:r>
            <a:r>
              <a:rPr lang="ru-RU" sz="1600" b="1" dirty="0">
                <a:solidFill>
                  <a:srgbClr val="002060"/>
                </a:solidFill>
              </a:rPr>
              <a:t>), полученный в результате лабораторных анализов, превышает 0,2, выполняются контрольные совместные отборы проб повторно в присутствии обоих представителей лабораторий или в присутствии представителя другой лаборатории, в качестве третьего лица.</a:t>
            </a:r>
            <a:br>
              <a:rPr lang="ro-RO" sz="1600" b="1" dirty="0">
                <a:solidFill>
                  <a:srgbClr val="002060"/>
                </a:solidFill>
              </a:rPr>
            </a:br>
            <a:r>
              <a:rPr lang="ru-RU" sz="1600" b="1" dirty="0">
                <a:solidFill>
                  <a:srgbClr val="002060"/>
                </a:solidFill>
              </a:rPr>
              <a:t>Индекс соответствия (</a:t>
            </a:r>
            <a:r>
              <a:rPr lang="ro-RO" sz="1600" b="1" dirty="0">
                <a:solidFill>
                  <a:srgbClr val="002060"/>
                </a:solidFill>
              </a:rPr>
              <a:t>En) </a:t>
            </a:r>
            <a:r>
              <a:rPr lang="ru-RU" sz="1600" b="1" dirty="0">
                <a:solidFill>
                  <a:srgbClr val="002060"/>
                </a:solidFill>
              </a:rPr>
              <a:t>устанавливается согласно молдавскому стандарту </a:t>
            </a:r>
            <a:r>
              <a:rPr lang="ro-RO" sz="1600" b="1" dirty="0">
                <a:solidFill>
                  <a:srgbClr val="002060"/>
                </a:solidFill>
              </a:rPr>
              <a:t>SM SR EN ISO/IEC 17043:2011. </a:t>
            </a:r>
            <a:br>
              <a:rPr lang="ro-RO" sz="1600" b="1" dirty="0">
                <a:solidFill>
                  <a:srgbClr val="002060"/>
                </a:solidFill>
              </a:rPr>
            </a:br>
            <a:r>
              <a:rPr lang="ru-RU" sz="1600" b="1" dirty="0">
                <a:solidFill>
                  <a:srgbClr val="002060"/>
                </a:solidFill>
              </a:rPr>
              <a:t>19</a:t>
            </a:r>
            <a:r>
              <a:rPr lang="ru-RU" sz="1600" b="1" baseline="30000" dirty="0">
                <a:solidFill>
                  <a:srgbClr val="002060"/>
                </a:solidFill>
              </a:rPr>
              <a:t>12</a:t>
            </a:r>
            <a:r>
              <a:rPr lang="ru-RU" sz="1600" b="1" dirty="0">
                <a:solidFill>
                  <a:srgbClr val="002060"/>
                </a:solidFill>
              </a:rPr>
              <a:t>.</a:t>
            </a:r>
            <a:r>
              <a:rPr lang="ru-RU" sz="1600" dirty="0"/>
              <a:t> </a:t>
            </a:r>
            <a:r>
              <a:rPr lang="ru-RU" sz="1600" b="1" dirty="0">
                <a:solidFill>
                  <a:srgbClr val="002060"/>
                </a:solidFill>
              </a:rPr>
              <a:t>В случае если контрольные образцы не были запрошены/взяты по инициативе потребителя или по его нежеланию, результаты лабораторных анализов, проведенных аккредитованной лабораторией оператора, станут правовой основой для расчета дополнительных платежей согласно приложению № 7 к настоящему Положению.</a:t>
            </a:r>
            <a:br>
              <a:rPr lang="ru-RU" sz="1600" b="1" dirty="0">
                <a:solidFill>
                  <a:srgbClr val="002060"/>
                </a:solidFill>
              </a:rPr>
            </a:br>
            <a:r>
              <a:rPr lang="ru-RU" sz="1600" b="1" dirty="0">
                <a:solidFill>
                  <a:srgbClr val="002060"/>
                </a:solidFill>
              </a:rPr>
              <a:t>19</a:t>
            </a:r>
            <a:r>
              <a:rPr lang="ru-RU" sz="1600" b="1" baseline="30000" dirty="0">
                <a:solidFill>
                  <a:srgbClr val="002060"/>
                </a:solidFill>
              </a:rPr>
              <a:t>13</a:t>
            </a:r>
            <a:r>
              <a:rPr lang="ru-RU" sz="1600" b="1" dirty="0">
                <a:solidFill>
                  <a:srgbClr val="002060"/>
                </a:solidFill>
              </a:rPr>
              <a:t>.</a:t>
            </a:r>
            <a:r>
              <a:rPr lang="ru-RU" sz="1600" dirty="0"/>
              <a:t> </a:t>
            </a:r>
            <a:r>
              <a:rPr lang="ru-RU" sz="1600" b="1" dirty="0">
                <a:solidFill>
                  <a:srgbClr val="002060"/>
                </a:solidFill>
              </a:rPr>
              <a:t>Отбор проб сточных вод производится оператором в присутствии потребителя. Отбор сточных вод может осуществляться в присутствии одного или нескольких представителей органа местного публичного управления и/или административного органа, подчиненного центральному отраслевому органу в области охраны окружающей среды.</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225278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rgbClr val="002060"/>
                </a:solidFill>
              </a:rPr>
              <a:t>19</a:t>
            </a:r>
            <a:r>
              <a:rPr lang="ru-RU" sz="1600" b="1" baseline="30000" dirty="0">
                <a:solidFill>
                  <a:srgbClr val="002060"/>
                </a:solidFill>
              </a:rPr>
              <a:t>14</a:t>
            </a:r>
            <a:r>
              <a:rPr lang="ru-RU" sz="1600" b="1" dirty="0">
                <a:solidFill>
                  <a:srgbClr val="002060"/>
                </a:solidFill>
              </a:rPr>
              <a:t>.</a:t>
            </a:r>
            <a:r>
              <a:rPr lang="ru-RU" sz="1600" dirty="0"/>
              <a:t> </a:t>
            </a:r>
            <a:r>
              <a:rPr lang="ru-RU" sz="1600" b="1" dirty="0">
                <a:solidFill>
                  <a:srgbClr val="002060"/>
                </a:solidFill>
              </a:rPr>
              <a:t>Как оператор, так и потребители обязаны назначить одного или двух представителей, которые вправе участвовать в отборе проб сточных вод, следить за правильностью процесса отбора проб, подписывать документ и аргументировать в письменной форме установленные замечания.</a:t>
            </a:r>
            <a:br>
              <a:rPr lang="ru-RU" sz="1600" b="1" dirty="0">
                <a:solidFill>
                  <a:srgbClr val="002060"/>
                </a:solidFill>
              </a:rPr>
            </a:br>
            <a:r>
              <a:rPr lang="ru-RU" sz="1600" b="1" dirty="0">
                <a:solidFill>
                  <a:srgbClr val="002060"/>
                </a:solidFill>
              </a:rPr>
              <a:t>19</a:t>
            </a:r>
            <a:r>
              <a:rPr lang="ru-RU" sz="1600" b="1" baseline="30000" dirty="0">
                <a:solidFill>
                  <a:srgbClr val="002060"/>
                </a:solidFill>
              </a:rPr>
              <a:t>15</a:t>
            </a:r>
            <a:r>
              <a:rPr lang="ru-RU" sz="1600" b="1" dirty="0">
                <a:solidFill>
                  <a:srgbClr val="002060"/>
                </a:solidFill>
              </a:rPr>
              <a:t>.</a:t>
            </a:r>
            <a:r>
              <a:rPr lang="ru-RU" sz="1600" dirty="0"/>
              <a:t> </a:t>
            </a:r>
            <a:r>
              <a:rPr lang="ru-RU" sz="1600" b="1" dirty="0">
                <a:solidFill>
                  <a:srgbClr val="002060"/>
                </a:solidFill>
              </a:rPr>
              <a:t>Потребители обеспечивают назначение лиц, ответственных за отбор проб сточных вод, которые знают правила отбора проб сточных вод, или обучают назначенных лиц, которые не знают указанных выше правил.</a:t>
            </a:r>
            <a:br>
              <a:rPr lang="ru-RU" sz="1600" b="1" dirty="0">
                <a:solidFill>
                  <a:srgbClr val="002060"/>
                </a:solidFill>
              </a:rPr>
            </a:br>
            <a:r>
              <a:rPr lang="ru-RU" sz="1600" b="1" dirty="0">
                <a:solidFill>
                  <a:srgbClr val="002060"/>
                </a:solidFill>
              </a:rPr>
              <a:t>19</a:t>
            </a:r>
            <a:r>
              <a:rPr lang="ru-RU" sz="1600" b="1" baseline="30000" dirty="0">
                <a:solidFill>
                  <a:srgbClr val="002060"/>
                </a:solidFill>
              </a:rPr>
              <a:t>16</a:t>
            </a:r>
            <a:r>
              <a:rPr lang="ru-RU" sz="1600" b="1" dirty="0">
                <a:solidFill>
                  <a:srgbClr val="002060"/>
                </a:solidFill>
              </a:rPr>
              <a:t>.</a:t>
            </a:r>
            <a:r>
              <a:rPr lang="ru-RU" sz="1600" dirty="0">
                <a:solidFill>
                  <a:srgbClr val="002060"/>
                </a:solidFill>
              </a:rPr>
              <a:t> </a:t>
            </a:r>
            <a:r>
              <a:rPr lang="ru-RU" sz="1600" b="1" dirty="0">
                <a:solidFill>
                  <a:srgbClr val="002060"/>
                </a:solidFill>
              </a:rPr>
              <a:t>Потребители обязаны обеспечить наличие на месте отбора проб сточных вод назначенных лиц в течение 15 минут с момента запроса представителя оператора.</a:t>
            </a:r>
            <a:br>
              <a:rPr lang="ru-RU" sz="1600" b="1" dirty="0">
                <a:solidFill>
                  <a:srgbClr val="002060"/>
                </a:solidFill>
              </a:rPr>
            </a:br>
            <a:r>
              <a:rPr lang="ru-RU" sz="1600" b="1" dirty="0">
                <a:solidFill>
                  <a:srgbClr val="002060"/>
                </a:solidFill>
              </a:rPr>
              <a:t>19</a:t>
            </a:r>
            <a:r>
              <a:rPr lang="ru-RU" sz="1600" b="1" baseline="30000" dirty="0">
                <a:solidFill>
                  <a:srgbClr val="002060"/>
                </a:solidFill>
              </a:rPr>
              <a:t>17</a:t>
            </a:r>
            <a:r>
              <a:rPr lang="ru-RU" sz="1600" b="1" dirty="0">
                <a:solidFill>
                  <a:srgbClr val="002060"/>
                </a:solidFill>
              </a:rPr>
              <a:t>.</a:t>
            </a:r>
            <a:r>
              <a:rPr lang="ru-RU" sz="1600" dirty="0">
                <a:solidFill>
                  <a:srgbClr val="002060"/>
                </a:solidFill>
              </a:rPr>
              <a:t> </a:t>
            </a:r>
            <a:r>
              <a:rPr lang="ru-RU" sz="1600" b="1" dirty="0">
                <a:solidFill>
                  <a:srgbClr val="002060"/>
                </a:solidFill>
              </a:rPr>
              <a:t>В случае отсутствия представителя потребителя на месте отбора проб сточных вод в течение срока, указанного в пункте 1916, или в случае отказа представителя потребителя от подписания акта отбора проб сточных вод представитель оператора, используя технические средства (фото, видео), отбирает образцы сточных вод, составляет и подписывает в одностороннем порядке акт отбора проб сточных вод в двух одинаковых экземплярах и опломбирует сосуд с образцом сточных вод, который отправит его в любую из аккредитованных лабораторий, включая лабораторию оператора, если она аккредитована.</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33054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u-RU" sz="1600" b="1" dirty="0">
                <a:solidFill>
                  <a:srgbClr val="002060"/>
                </a:solidFill>
              </a:rPr>
              <a:t>Если представитель потребителя не является на место отбора проб сточных вод или отказывается подписать акт отбора проб сточных вод, а также отказывается использовать технические средства для отбора проб сточных вод с фотографированием или видеозаписью, представитель оператора отражает соответственно причины в акте отбора проб сточных вод.</a:t>
            </a:r>
            <a:br>
              <a:rPr lang="ro-RO" sz="1600" b="1" dirty="0">
                <a:solidFill>
                  <a:srgbClr val="002060"/>
                </a:solidFill>
              </a:rPr>
            </a:br>
            <a:r>
              <a:rPr lang="ru-RU" sz="1600" b="1" dirty="0">
                <a:solidFill>
                  <a:srgbClr val="002060"/>
                </a:solidFill>
              </a:rPr>
              <a:t>19</a:t>
            </a:r>
            <a:r>
              <a:rPr lang="ru-RU" sz="1600" b="1" baseline="30000" dirty="0">
                <a:solidFill>
                  <a:srgbClr val="002060"/>
                </a:solidFill>
              </a:rPr>
              <a:t>18</a:t>
            </a:r>
            <a:r>
              <a:rPr lang="ru-RU" sz="1600" b="1" dirty="0">
                <a:solidFill>
                  <a:srgbClr val="002060"/>
                </a:solidFill>
              </a:rPr>
              <a:t>.</a:t>
            </a:r>
            <a:r>
              <a:rPr lang="ru-RU" sz="1600" dirty="0">
                <a:solidFill>
                  <a:srgbClr val="002060"/>
                </a:solidFill>
              </a:rPr>
              <a:t> </a:t>
            </a:r>
            <a:r>
              <a:rPr lang="ru-RU" sz="1600" b="1" dirty="0">
                <a:solidFill>
                  <a:srgbClr val="002060"/>
                </a:solidFill>
              </a:rPr>
              <a:t>Неявка назначенного лица в течение установленного срока на место отбора проб сточных вод или отказ подписать акт, подтверждающий факт отбора проб воды, не может быть истолкован в пользу потребителя. В таких ситуациях не позднее двух рабочих дней с даты составления акта отбора проб сточных вод оператор обязан отправить потребителю по почте и/или по электронной почте (при наличии) копию документа, подтверждающего факт отбора проб сточных вод. Соответствующий адрес/ соответствующие адреса указываются в договоре на оказание публичных канализационных услуг, заключенном с потребителем.</a:t>
            </a:r>
            <a:br>
              <a:rPr lang="ru-RU" sz="1600" b="1" dirty="0">
                <a:solidFill>
                  <a:srgbClr val="002060"/>
                </a:solidFill>
              </a:rPr>
            </a:br>
            <a:r>
              <a:rPr lang="ru-RU" sz="1600" b="1" dirty="0">
                <a:solidFill>
                  <a:srgbClr val="002060"/>
                </a:solidFill>
              </a:rPr>
              <a:t>19</a:t>
            </a:r>
            <a:r>
              <a:rPr lang="ru-RU" sz="1600" b="1" baseline="30000" dirty="0">
                <a:solidFill>
                  <a:srgbClr val="002060"/>
                </a:solidFill>
              </a:rPr>
              <a:t>19</a:t>
            </a:r>
            <a:r>
              <a:rPr lang="ru-RU" sz="1600" b="1" dirty="0">
                <a:solidFill>
                  <a:srgbClr val="002060"/>
                </a:solidFill>
              </a:rPr>
              <a:t>.</a:t>
            </a:r>
            <a:r>
              <a:rPr lang="ru-RU" sz="1600" dirty="0">
                <a:solidFill>
                  <a:srgbClr val="002060"/>
                </a:solidFill>
              </a:rPr>
              <a:t> </a:t>
            </a:r>
            <a:r>
              <a:rPr lang="ru-RU" sz="1600" b="1" dirty="0">
                <a:solidFill>
                  <a:srgbClr val="002060"/>
                </a:solidFill>
              </a:rPr>
              <a:t>Потребители вправе обжаловать в суде акт отбора проб сточных вод в течение не более 10 дней с даты их подписания уполномоченным представителем или со дня подтверждения получения документа по почте или по электронной почте в следующих случаях, но не ограничиваясь ими:</a:t>
            </a:r>
            <a:br>
              <a:rPr lang="ro-RO" sz="1600" b="1" dirty="0">
                <a:solidFill>
                  <a:srgbClr val="002060"/>
                </a:solidFill>
              </a:rPr>
            </a:br>
            <a:r>
              <a:rPr lang="ru-RU" sz="1600" b="1" dirty="0">
                <a:solidFill>
                  <a:srgbClr val="002060"/>
                </a:solidFill>
              </a:rPr>
              <a:t>а) оператор не потребовал присутствия представителя потребителя в заранее установленном месте для отбора проб сточных вод;</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3071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304801" y="1503144"/>
            <a:ext cx="8557845" cy="5123213"/>
          </a:xfrm>
        </p:spPr>
        <p:txBody>
          <a:bodyPr/>
          <a:lstStyle/>
          <a:p>
            <a:r>
              <a:rPr lang="ro-RO" sz="1600" b="1" dirty="0">
                <a:solidFill>
                  <a:srgbClr val="002060"/>
                </a:solidFill>
              </a:rPr>
              <a:t>b) </a:t>
            </a:r>
            <a:r>
              <a:rPr lang="ru-RU" sz="1600" b="1" dirty="0">
                <a:solidFill>
                  <a:srgbClr val="002060"/>
                </a:solidFill>
              </a:rPr>
              <a:t>нарушен порядок отбора проб сточных вод;</a:t>
            </a:r>
            <a:br>
              <a:rPr lang="ru-RU" sz="1600" b="1" dirty="0">
                <a:solidFill>
                  <a:srgbClr val="002060"/>
                </a:solidFill>
              </a:rPr>
            </a:br>
            <a:r>
              <a:rPr lang="ro-RO" sz="1600" b="1" dirty="0">
                <a:solidFill>
                  <a:srgbClr val="002060"/>
                </a:solidFill>
              </a:rPr>
              <a:t>c) </a:t>
            </a:r>
            <a:r>
              <a:rPr lang="ru-RU" sz="1600" b="1" dirty="0">
                <a:solidFill>
                  <a:srgbClr val="002060"/>
                </a:solidFill>
              </a:rPr>
              <a:t>акт отбора проб сточных вод подписан лицами, не уполномоченными подписывать такие акты;</a:t>
            </a:r>
            <a:br>
              <a:rPr lang="ru-RU" sz="1600" b="1" dirty="0">
                <a:solidFill>
                  <a:srgbClr val="002060"/>
                </a:solidFill>
              </a:rPr>
            </a:br>
            <a:r>
              <a:rPr lang="ro-RO" sz="1600" b="1" dirty="0">
                <a:solidFill>
                  <a:srgbClr val="002060"/>
                </a:solidFill>
              </a:rPr>
              <a:t>d) </a:t>
            </a:r>
            <a:r>
              <a:rPr lang="ru-RU" sz="1600" b="1" dirty="0">
                <a:solidFill>
                  <a:srgbClr val="002060"/>
                </a:solidFill>
              </a:rPr>
              <a:t>акт отбора проб воды не полностью заполнен в установленном порядке.</a:t>
            </a:r>
            <a:br>
              <a:rPr lang="ru-RU" sz="1600" b="1" dirty="0">
                <a:solidFill>
                  <a:srgbClr val="002060"/>
                </a:solidFill>
              </a:rPr>
            </a:br>
            <a:r>
              <a:rPr lang="ru-RU" sz="1600" b="1" dirty="0">
                <a:solidFill>
                  <a:srgbClr val="002060"/>
                </a:solidFill>
              </a:rPr>
              <a:t>19</a:t>
            </a:r>
            <a:r>
              <a:rPr lang="ru-RU" sz="1600" b="1" baseline="30000" dirty="0">
                <a:solidFill>
                  <a:srgbClr val="002060"/>
                </a:solidFill>
              </a:rPr>
              <a:t>20</a:t>
            </a:r>
            <a:r>
              <a:rPr lang="ru-RU" sz="1600" b="1" dirty="0">
                <a:solidFill>
                  <a:srgbClr val="002060"/>
                </a:solidFill>
              </a:rPr>
              <a:t>.</a:t>
            </a:r>
            <a:r>
              <a:rPr lang="ru-RU" sz="1600" dirty="0"/>
              <a:t> </a:t>
            </a:r>
            <a:r>
              <a:rPr lang="ru-RU" sz="1600" b="1" dirty="0">
                <a:solidFill>
                  <a:srgbClr val="002060"/>
                </a:solidFill>
              </a:rPr>
              <a:t>Оператор обязан отправить копию отчета об анализе проб сточных вод потребителю по почте или по электронной почте в течение не более 5 рабочих дней с даты его выдачи аккредитованной лабораторией.</a:t>
            </a:r>
            <a:br>
              <a:rPr lang="ru-RU" sz="1600" b="1" dirty="0">
                <a:solidFill>
                  <a:srgbClr val="002060"/>
                </a:solidFill>
              </a:rPr>
            </a:br>
            <a:r>
              <a:rPr lang="ru-RU" sz="1600" b="1" dirty="0">
                <a:solidFill>
                  <a:srgbClr val="002060"/>
                </a:solidFill>
              </a:rPr>
              <a:t>19</a:t>
            </a:r>
            <a:r>
              <a:rPr lang="ru-RU" sz="1600" b="1" baseline="30000" dirty="0">
                <a:solidFill>
                  <a:srgbClr val="002060"/>
                </a:solidFill>
              </a:rPr>
              <a:t>21</a:t>
            </a:r>
            <a:r>
              <a:rPr lang="ru-RU" sz="1600" b="1" dirty="0">
                <a:solidFill>
                  <a:srgbClr val="002060"/>
                </a:solidFill>
              </a:rPr>
              <a:t>.</a:t>
            </a:r>
            <a:r>
              <a:rPr lang="ru-RU" sz="1600" dirty="0"/>
              <a:t> </a:t>
            </a:r>
            <a:r>
              <a:rPr lang="ru-RU" sz="1600" b="1" dirty="0">
                <a:solidFill>
                  <a:srgbClr val="002060"/>
                </a:solidFill>
              </a:rPr>
              <a:t>Потребитель имеет право оспорить в суде отчет об анализе проб сточных вод в течение не более 10 рабочих дней с даты его получения в следующих случаях, но не ограничиваясь ими:</a:t>
            </a:r>
            <a:br>
              <a:rPr lang="ru-RU" sz="1600" b="1" dirty="0">
                <a:solidFill>
                  <a:srgbClr val="002060"/>
                </a:solidFill>
              </a:rPr>
            </a:br>
            <a:r>
              <a:rPr lang="ru-RU" sz="1600" b="1" dirty="0">
                <a:solidFill>
                  <a:srgbClr val="002060"/>
                </a:solidFill>
              </a:rPr>
              <a:t>а) отчет об анализе проб сточных вод выдан лабораторией, которая не аккредитована в области сточных вод;</a:t>
            </a:r>
            <a:br>
              <a:rPr lang="ru-RU" sz="1600" b="1" dirty="0">
                <a:solidFill>
                  <a:srgbClr val="002060"/>
                </a:solidFill>
              </a:rPr>
            </a:br>
            <a:r>
              <a:rPr lang="ru-RU" sz="1600" b="1" dirty="0">
                <a:solidFill>
                  <a:srgbClr val="002060"/>
                </a:solidFill>
              </a:rPr>
              <a:t>b) потребитель не согласен с результатами отчета об анализе проб сточных вод.</a:t>
            </a:r>
            <a:br>
              <a:rPr lang="ru-RU" sz="1600" b="1" dirty="0">
                <a:solidFill>
                  <a:srgbClr val="002060"/>
                </a:solidFill>
              </a:rPr>
            </a:br>
            <a:r>
              <a:rPr lang="ru-RU" sz="1600" b="1" dirty="0"/>
              <a:t>19</a:t>
            </a:r>
            <a:r>
              <a:rPr lang="ru-RU" sz="1600" b="1" baseline="30000" dirty="0"/>
              <a:t>22</a:t>
            </a:r>
            <a:r>
              <a:rPr lang="ru-RU" sz="1600" b="1" dirty="0"/>
              <a:t>.</a:t>
            </a:r>
            <a:r>
              <a:rPr lang="ru-RU" sz="1600" dirty="0"/>
              <a:t> </a:t>
            </a:r>
            <a:r>
              <a:rPr lang="ru-RU" sz="1600" b="1" dirty="0">
                <a:solidFill>
                  <a:srgbClr val="002060"/>
                </a:solidFill>
              </a:rPr>
              <a:t>Если, согласно отчету об анализе проб сточных вод, обнаружены превышения значений показателей/параметров качества по сравнению с установленными ПДК загрязняющих веществ, то на основе договора об оказании услуг канализации </a:t>
            </a:r>
            <a:r>
              <a:rPr lang="ru-RU" sz="1600" b="1" dirty="0">
                <a:solidFill>
                  <a:srgbClr val="00B050"/>
                </a:solidFill>
              </a:rPr>
              <a:t>оператор рассчитывает для потребителя дополнительные платежи в соответствии с Методологией расчета дополнительных платежей за превышение ПДК загрязняющих веществ при сбросе сточных вод в публичную систему канализации в соответствии с приложением № 7.</a:t>
            </a:r>
            <a:br>
              <a:rPr lang="ro-RO" sz="1600" b="1" dirty="0">
                <a:solidFill>
                  <a:srgbClr val="00B05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23285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u-RU" sz="1600" b="1" dirty="0">
                <a:solidFill>
                  <a:srgbClr val="00B050"/>
                </a:solidFill>
              </a:rPr>
              <a:t>Результаты лабораторных анализов составляют основу для расчета дополнительной платы потребителю до следующего отбора проб сточных вод.</a:t>
            </a:r>
            <a:br>
              <a:rPr lang="ru-RU" sz="1600" b="1" dirty="0">
                <a:solidFill>
                  <a:srgbClr val="00B050"/>
                </a:solidFill>
              </a:rPr>
            </a:br>
            <a:r>
              <a:rPr lang="ru-RU" sz="1600" b="1" dirty="0">
                <a:solidFill>
                  <a:srgbClr val="002060"/>
                </a:solidFill>
              </a:rPr>
              <a:t>19</a:t>
            </a:r>
            <a:r>
              <a:rPr lang="ru-RU" sz="1600" b="1" baseline="30000" dirty="0">
                <a:solidFill>
                  <a:srgbClr val="002060"/>
                </a:solidFill>
              </a:rPr>
              <a:t>23</a:t>
            </a:r>
            <a:r>
              <a:rPr lang="ru-RU" sz="1600" b="1" dirty="0">
                <a:solidFill>
                  <a:srgbClr val="002060"/>
                </a:solidFill>
              </a:rPr>
              <a:t>.</a:t>
            </a:r>
            <a:r>
              <a:rPr lang="ru-RU" sz="1600" dirty="0"/>
              <a:t> </a:t>
            </a:r>
            <a:r>
              <a:rPr lang="ru-RU" sz="1600" b="1" dirty="0">
                <a:solidFill>
                  <a:srgbClr val="002060"/>
                </a:solidFill>
              </a:rPr>
              <a:t>При обращении в судебную инстанцию по поводу аннулирования акта отбора проб или отчета об анализе проб фактура/платежный счет, вытекающий из этих документов, приостанавливается на период судебного разбирательства, а в случае, если судебная инстанция окончательным решением аннулировала акты отбора проб сточных вод или отчет об анализе отобранных проб сточных вод, подтвердивших превышение допустимых значений загрязняющих веществ, оператор отменяет рассчитанный дополнительный платеж и/или возвращает внесенную плату. </a:t>
            </a:r>
            <a:br>
              <a:rPr lang="ro-RO" sz="1600" b="1" dirty="0">
                <a:solidFill>
                  <a:srgbClr val="002060"/>
                </a:solidFill>
              </a:rPr>
            </a:br>
            <a:r>
              <a:rPr lang="ru-RU" sz="1600" b="1" dirty="0">
                <a:solidFill>
                  <a:srgbClr val="002060"/>
                </a:solidFill>
              </a:rPr>
              <a:t>19</a:t>
            </a:r>
            <a:r>
              <a:rPr lang="ru-RU" sz="1600" b="1" baseline="30000" dirty="0">
                <a:solidFill>
                  <a:srgbClr val="002060"/>
                </a:solidFill>
              </a:rPr>
              <a:t>27</a:t>
            </a:r>
            <a:r>
              <a:rPr lang="ru-RU" sz="1600" b="1" dirty="0">
                <a:solidFill>
                  <a:srgbClr val="002060"/>
                </a:solidFill>
              </a:rPr>
              <a:t>.</a:t>
            </a:r>
            <a:r>
              <a:rPr lang="ru-RU" sz="1600" dirty="0"/>
              <a:t> </a:t>
            </a:r>
            <a:r>
              <a:rPr lang="ru-RU" sz="1600" b="1" dirty="0">
                <a:solidFill>
                  <a:srgbClr val="002060"/>
                </a:solidFill>
              </a:rPr>
              <a:t>Платежи, рассчитанные согласно Методологии расчета дополнительных платежей за превышение ПДК загрязняющих веществ при сбросе сточных вод в публичную систему канализации, установленные в соответствии с приложением № 7 к настоящему Положению, </a:t>
            </a:r>
            <a:r>
              <a:rPr lang="ru-RU" sz="1600" b="1" dirty="0">
                <a:solidFill>
                  <a:srgbClr val="00B050"/>
                </a:solidFill>
              </a:rPr>
              <a:t>накапливаются на специальном счете оператора. Эти финансовые ресурсы будут использоваться исключительно на обслуживание и развитие канализационной системы, модернизацию и строительство очистных сооружений, закупку материалов для очистки сточных вод и ила, а также на принятие мер по защите окружающей среды.</a:t>
            </a:r>
            <a:br>
              <a:rPr lang="ro-RO" sz="1600" b="1" dirty="0">
                <a:solidFill>
                  <a:srgbClr val="00B05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85837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rgbClr val="002060"/>
                </a:solidFill>
              </a:rPr>
              <a:t>19</a:t>
            </a:r>
            <a:r>
              <a:rPr lang="ru-RU" sz="1600" b="1" baseline="30000" dirty="0">
                <a:solidFill>
                  <a:srgbClr val="002060"/>
                </a:solidFill>
              </a:rPr>
              <a:t>28</a:t>
            </a:r>
            <a:r>
              <a:rPr lang="ru-RU" sz="1600" b="1" dirty="0">
                <a:solidFill>
                  <a:srgbClr val="002060"/>
                </a:solidFill>
              </a:rPr>
              <a:t>.</a:t>
            </a:r>
            <a:r>
              <a:rPr lang="ru-RU" sz="1600" dirty="0"/>
              <a:t> </a:t>
            </a:r>
            <a:r>
              <a:rPr lang="ru-RU" sz="1600" b="1" dirty="0">
                <a:solidFill>
                  <a:srgbClr val="002060"/>
                </a:solidFill>
              </a:rPr>
              <a:t>Счет-фактура на оплату, представленная потребителю, оспаривается в судебной инстанции в течение 30 дней с даты ее доставки оператором.</a:t>
            </a:r>
            <a:br>
              <a:rPr lang="ro-RO" sz="1600" b="1" dirty="0">
                <a:solidFill>
                  <a:srgbClr val="002060"/>
                </a:solidFill>
              </a:rPr>
            </a:br>
            <a:r>
              <a:rPr lang="ru-RU" sz="1600" b="1" dirty="0">
                <a:solidFill>
                  <a:srgbClr val="002060"/>
                </a:solidFill>
              </a:rPr>
              <a:t>21.</a:t>
            </a:r>
            <a:r>
              <a:rPr lang="ru-RU" sz="1600" dirty="0"/>
              <a:t> </a:t>
            </a:r>
            <a:r>
              <a:rPr lang="ru-RU" sz="1600" b="1" dirty="0">
                <a:solidFill>
                  <a:srgbClr val="002060"/>
                </a:solidFill>
              </a:rPr>
              <a:t>Для любого изменения в отношении объема и/или качества сточных вод, сбрасываемых в канализационные сети или в очистные сооружения, вследствие изменения производственных мощностей, производственных технологий или по другим причинам, потребитель обязан потребовать выдачи нового договора по приему сточных вод.</a:t>
            </a:r>
            <a:br>
              <a:rPr lang="ru-RU" sz="1600" b="1" dirty="0">
                <a:solidFill>
                  <a:srgbClr val="002060"/>
                </a:solidFill>
              </a:rPr>
            </a:br>
            <a:r>
              <a:rPr lang="ru-RU" sz="1600" b="1" dirty="0">
                <a:solidFill>
                  <a:srgbClr val="002060"/>
                </a:solidFill>
              </a:rPr>
              <a:t>22. Принятие в канализационные сети населенных пунктов и/или в очистные сооружения сточных вод, требующих изменения технологии или параметров работы очистных сооружений, принимается к сведению только после проведения на очистном сооружении всех работ, необходимых для обеспечения соблюдения условий отвода в приемник.</a:t>
            </a:r>
            <a:br>
              <a:rPr lang="ru-RU" sz="1600" b="1" dirty="0">
                <a:solidFill>
                  <a:srgbClr val="002060"/>
                </a:solidFill>
              </a:rPr>
            </a:br>
            <a:r>
              <a:rPr lang="ru-RU" sz="1600" b="1" dirty="0">
                <a:solidFill>
                  <a:srgbClr val="002060"/>
                </a:solidFill>
              </a:rPr>
              <a:t>23. С целью защиты здоровья населения и охраны окружающей среды сброс и/или отвод в приемник городских и промышленных сточных вод с содержанием загрязняющих веществ осуществляется только с соблюдением требований действующего законодательства и настоящего Положения.</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38174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indent="270510">
              <a:spcAft>
                <a:spcPts val="0"/>
              </a:spcAft>
            </a:pPr>
            <a:r>
              <a:rPr lang="ru-RU" altLang="ro-RO" sz="1600" b="1" dirty="0">
                <a:latin typeface="Times New Roman" panose="02020603050405020304" pitchFamily="18" charset="0"/>
                <a:ea typeface="Times New Roman" panose="02020603050405020304" pitchFamily="18" charset="0"/>
              </a:rPr>
              <a:t>Если экономические агенты не согласны с правилами, установленными операторами, управляющими системами общественной канализации,</a:t>
            </a:r>
            <a:r>
              <a:rPr lang="ru-RU" altLang="ro-RO" sz="1600" dirty="0">
                <a:solidFill>
                  <a:schemeClr val="tx1"/>
                </a:solidFill>
                <a:latin typeface="Arial Unicode MS" panose="020B0604020202020204" pitchFamily="34" charset="-128"/>
              </a:rPr>
              <a:t> </a:t>
            </a:r>
            <a:r>
              <a:rPr lang="ru-RU" altLang="ro-RO" sz="1600" b="1" dirty="0">
                <a:solidFill>
                  <a:srgbClr val="FF0000"/>
                </a:solidFill>
                <a:latin typeface="Times New Roman" panose="02020603050405020304" pitchFamily="18" charset="0"/>
                <a:ea typeface="Times New Roman" panose="02020603050405020304" pitchFamily="18" charset="0"/>
              </a:rPr>
              <a:t>они имеют полное право построить местные / собственные очистные сооружения, которые обеспечат качество очищенной воды при сбросе непосредственно в эмиссар / реку. в соответствии с положениями приложения № 2 утверждены </a:t>
            </a:r>
            <a:r>
              <a:rPr lang="ro-RO" altLang="ro-RO" sz="1600" b="1" dirty="0">
                <a:solidFill>
                  <a:srgbClr val="FF0000"/>
                </a:solidFill>
                <a:latin typeface="Times New Roman" panose="02020603050405020304" pitchFamily="18" charset="0"/>
                <a:ea typeface="Times New Roman" panose="02020603050405020304" pitchFamily="18" charset="0"/>
              </a:rPr>
              <a:t>HG</a:t>
            </a:r>
            <a:r>
              <a:rPr lang="ru-RU" altLang="ro-RO" sz="1600" b="1" dirty="0">
                <a:solidFill>
                  <a:srgbClr val="FF0000"/>
                </a:solidFill>
                <a:latin typeface="Times New Roman" panose="02020603050405020304" pitchFamily="18" charset="0"/>
                <a:ea typeface="Times New Roman" panose="02020603050405020304" pitchFamily="18" charset="0"/>
              </a:rPr>
              <a:t> 950/2013 и / или приложениями № 1-8 </a:t>
            </a:r>
            <a:r>
              <a:rPr lang="ro-RO" sz="1600" b="1" dirty="0">
                <a:solidFill>
                  <a:srgbClr val="FF0000"/>
                </a:solidFill>
                <a:latin typeface="Times New Roman" panose="02020603050405020304" pitchFamily="18" charset="0"/>
                <a:ea typeface="Times New Roman" panose="02020603050405020304" pitchFamily="18" charset="0"/>
              </a:rPr>
              <a:t>HG </a:t>
            </a:r>
            <a:r>
              <a:rPr lang="ru-RU" altLang="ro-RO" sz="1600" b="1" dirty="0">
                <a:solidFill>
                  <a:srgbClr val="FF0000"/>
                </a:solidFill>
                <a:latin typeface="Times New Roman" panose="02020603050405020304" pitchFamily="18" charset="0"/>
                <a:ea typeface="Times New Roman" panose="02020603050405020304" pitchFamily="18" charset="0"/>
              </a:rPr>
              <a:t>802/2013 и Руководство по применению наилучших доступных технологий для сброса сточных вод от пищевой промышленности, утвержденное Приказом № 61 от 10.09.2014 Министерства окружающей среды Республики Молдова. </a:t>
            </a:r>
            <a:br>
              <a:rPr lang="ru-RU" altLang="ro-RO" sz="1600" b="1" dirty="0">
                <a:solidFill>
                  <a:srgbClr val="FF0000"/>
                </a:solidFill>
                <a:latin typeface="Times New Roman" panose="02020603050405020304" pitchFamily="18" charset="0"/>
                <a:ea typeface="Times New Roman" panose="02020603050405020304" pitchFamily="18" charset="0"/>
              </a:rPr>
            </a:br>
            <a:br>
              <a:rPr lang="ro-RO" sz="1600" b="1" dirty="0">
                <a:latin typeface="Times New Roman" panose="02020603050405020304" pitchFamily="18" charset="0"/>
                <a:ea typeface="Times New Roman" panose="02020603050405020304" pitchFamily="18" charset="0"/>
              </a:rPr>
            </a:br>
            <a:r>
              <a:rPr lang="ru-RU" altLang="ro-RO" sz="1600" dirty="0">
                <a:solidFill>
                  <a:srgbClr val="FF0000"/>
                </a:solidFill>
                <a:latin typeface="Times New Roman" panose="02020603050405020304" pitchFamily="18" charset="0"/>
                <a:ea typeface="Times New Roman" panose="02020603050405020304" pitchFamily="18" charset="0"/>
              </a:rPr>
              <a:t>Доступ к Гиду можно осуществить по ссылке</a:t>
            </a:r>
            <a:r>
              <a:rPr lang="ro-RO" sz="1600" dirty="0">
                <a:solidFill>
                  <a:srgbClr val="FF0000"/>
                </a:solidFill>
                <a:latin typeface="Times New Roman" panose="02020603050405020304" pitchFamily="18" charset="0"/>
                <a:ea typeface="Times New Roman" panose="02020603050405020304" pitchFamily="18" charset="0"/>
              </a:rPr>
              <a:t>: </a:t>
            </a:r>
            <a:r>
              <a:rPr lang="ro-RO" sz="1600" dirty="0">
                <a:solidFill>
                  <a:srgbClr val="FF0000"/>
                </a:solidFill>
                <a:latin typeface="Times New Roman" panose="02020603050405020304" pitchFamily="18" charset="0"/>
                <a:ea typeface="Times New Roman" panose="02020603050405020304" pitchFamily="18" charset="0"/>
                <a:hlinkClick r:id="rId2"/>
              </a:rPr>
              <a:t>https://www.legis.md/cautare/getResults?doc_id=40085&amp;lang=ro</a:t>
            </a: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endParaRPr lang="ro-RO" sz="1600" b="1" dirty="0">
              <a:solidFill>
                <a:srgbClr val="FF000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25622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latin typeface="Arial" panose="020B0604020202020204" pitchFamily="34" charset="0"/>
              </a:rPr>
              <a:t>2. </a:t>
            </a:r>
            <a:r>
              <a:rPr lang="ru-RU" sz="1600" b="1" dirty="0"/>
              <a:t>Положения об условиях сброса</a:t>
            </a:r>
            <a:r>
              <a:rPr lang="ro-RO" sz="1600" b="1" dirty="0"/>
              <a:t> </a:t>
            </a:r>
            <a:r>
              <a:rPr lang="ru-RU" sz="1600" b="1" dirty="0"/>
              <a:t>сточных вод в водные объекты</a:t>
            </a:r>
            <a:r>
              <a:rPr lang="ro-RO" sz="1600" b="1" dirty="0"/>
              <a:t> </a:t>
            </a:r>
            <a:r>
              <a:rPr lang="ru-RU" sz="1600" b="1" dirty="0"/>
              <a:t>№ </a:t>
            </a:r>
            <a:r>
              <a:rPr lang="ro-RO" sz="1600" b="1" dirty="0"/>
              <a:t>8</a:t>
            </a:r>
            <a:r>
              <a:rPr lang="ru-RU" sz="1600" b="1" dirty="0"/>
              <a:t>02 от 09.10.2013</a:t>
            </a:r>
            <a:r>
              <a:rPr lang="ru-RU" sz="1600" dirty="0"/>
              <a:t> </a:t>
            </a:r>
            <a:r>
              <a:rPr lang="ru-RU" sz="1600" i="1" dirty="0"/>
              <a:t>(в силу 01.11.2013)</a:t>
            </a:r>
            <a:r>
              <a:rPr lang="ro-RO" sz="1600" i="1" dirty="0"/>
              <a:t> </a:t>
            </a:r>
            <a:r>
              <a:rPr lang="ru-RU" altLang="ro-RO" sz="1600" dirty="0">
                <a:latin typeface="Arial" panose="020B0604020202020204" pitchFamily="34" charset="0"/>
              </a:rPr>
              <a:t>опубликовано в </a:t>
            </a:r>
            <a:r>
              <a:rPr lang="ru-RU" sz="1600" dirty="0" err="1">
                <a:latin typeface="Arial" panose="020B0604020202020204" pitchFamily="34" charset="0"/>
              </a:rPr>
              <a:t>Мониторул</a:t>
            </a:r>
            <a:r>
              <a:rPr lang="ru-RU" sz="1600" dirty="0">
                <a:latin typeface="Arial" panose="020B0604020202020204" pitchFamily="34" charset="0"/>
              </a:rPr>
              <a:t> </a:t>
            </a:r>
            <a:r>
              <a:rPr lang="ru-RU" sz="1600" dirty="0" err="1">
                <a:latin typeface="Arial" panose="020B0604020202020204" pitchFamily="34" charset="0"/>
              </a:rPr>
              <a:t>Офичиал</a:t>
            </a:r>
            <a:r>
              <a:rPr lang="ru-RU" sz="1600" dirty="0">
                <a:latin typeface="Arial" panose="020B0604020202020204" pitchFamily="34" charset="0"/>
              </a:rPr>
              <a:t> № 243-247 ст.931 от 01.11.2013</a:t>
            </a:r>
            <a:br>
              <a:rPr lang="ro-RO" sz="1600" dirty="0">
                <a:latin typeface="Arial" panose="020B0604020202020204" pitchFamily="34" charset="0"/>
              </a:rPr>
            </a:br>
            <a:r>
              <a:rPr lang="ru-RU" sz="1600" dirty="0">
                <a:solidFill>
                  <a:schemeClr val="tx1"/>
                </a:solidFill>
                <a:latin typeface="Arial" panose="020B0604020202020204" pitchFamily="34" charset="0"/>
              </a:rPr>
              <a:t>Положение об условиях сброса сточных вод в водные объекты (в дальнейшем – Положение) </a:t>
            </a:r>
            <a:r>
              <a:rPr lang="ru-RU" sz="1600" dirty="0">
                <a:solidFill>
                  <a:srgbClr val="FF0000"/>
                </a:solidFill>
                <a:latin typeface="Arial" panose="020B0604020202020204" pitchFamily="34" charset="0"/>
              </a:rPr>
              <a:t>транспонирует:</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статью 3, пункты 1, 10, 43-45; статью 15, абзац (1) и часть 2 приложения VI Директивы 2010/75/ЕС Европейского Парламента и Совета от 24 ноября 2010 года о промышленных выбросах (о комплексном предотвращении загрязнения и контроле над загрязнением), опубликованной в Официальном журнале Европейского Союза L 334 от 17 декабря 2010 года;</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статьи 2 и 3 Директивы 2009/90/ЕС от 31 июля 2009 года, устанавливающей, в соответствии с Директивой 2000/60/ЕС Европейского Парламента и Совета, технические требования к химическому анализу и мониторингу состояния воды, опубликованной в Официальном журнале Европейского Союза L 201 от 1 августа 2009 года;</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приложение III Директивы 91/271/ЕС от 21 мая 1991 года об очистке городских сточных вод, опубликованной в Официальном журнале Европейского Союза L 135 от 30 мая 1991 года;</a:t>
            </a:r>
            <a:br>
              <a:rPr lang="ru-RU" sz="1600" dirty="0">
                <a:solidFill>
                  <a:schemeClr val="tx1"/>
                </a:solidFill>
                <a:latin typeface="Arial" panose="020B0604020202020204" pitchFamily="34" charset="0"/>
              </a:rPr>
            </a:br>
            <a:br>
              <a:rPr lang="ro-RO" sz="1600" dirty="0">
                <a:solidFill>
                  <a:schemeClr val="tx1"/>
                </a:solidFill>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712767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pPr>
              <a:spcBef>
                <a:spcPts val="0"/>
              </a:spcBef>
              <a:spcAft>
                <a:spcPts val="0"/>
              </a:spcAft>
            </a:pP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приложение VIII Директивы 2000/60/EC Европейского Парламента и Совета от 23 октября 2000 года, устанавливающей рамки действий Сообщества относительно политики в сфере водного хозяйства, опубликованной в Официальном журнале Европейского Союза L 327 от 22 декабря 2000 года;</a:t>
            </a:r>
            <a:br>
              <a:rPr lang="ru-RU"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приложение I Директивы 2006/11/EC Европейского Парламента и Совета от 15 февраля 2006 года о загрязнении, вызываемом некоторыми вредными веществами, выбрасываемыми в водную среду Сообщества, опубликованное в Официальном журнале Европейского Союза L 64 от 4 марта 2006 года; а также частично:</a:t>
            </a:r>
            <a:br>
              <a:rPr lang="ru-RU"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t>
            </a:r>
            <a:r>
              <a:rPr lang="ru-RU" sz="1600" dirty="0">
                <a:solidFill>
                  <a:schemeClr val="tx1"/>
                </a:solidFill>
                <a:latin typeface="Arial" panose="020B0604020202020204" pitchFamily="34" charset="0"/>
              </a:rPr>
              <a:t>Директиву 2006/44/ЕС Европейского Парламента и Совета от 6 сентября 2006 года о качестве пресных вод, нуждающихся в охране или улучшении показателей качества с целью защиты рыбной популяции, опубликованную в Официальном журнале Европейского Союза L 264 от 25 сентября 2006 года.</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Глава I</a:t>
            </a:r>
            <a:r>
              <a:rPr lang="ro-RO" sz="1600" dirty="0">
                <a:solidFill>
                  <a:schemeClr val="tx1"/>
                </a:solidFill>
                <a:latin typeface="Arial" panose="020B0604020202020204" pitchFamily="34" charset="0"/>
              </a:rPr>
              <a:t> - </a:t>
            </a:r>
            <a:r>
              <a:rPr lang="ru-RU" sz="1600" dirty="0">
                <a:solidFill>
                  <a:schemeClr val="tx1"/>
                </a:solidFill>
                <a:latin typeface="Arial" panose="020B0604020202020204" pitchFamily="34" charset="0"/>
              </a:rPr>
              <a:t>ОБЩИЕ ПОЛОЖЕНИЯ</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1. Целью Положения об условиях сброса сточных вод в водные объекты </a:t>
            </a:r>
            <a:r>
              <a:rPr lang="ru-RU" sz="1600" dirty="0">
                <a:solidFill>
                  <a:srgbClr val="FF0000"/>
                </a:solidFill>
                <a:latin typeface="Arial" panose="020B0604020202020204" pitchFamily="34" charset="0"/>
              </a:rPr>
              <a:t>является регламентирование условий сброса, введение специфических веществ в поверхностные водные объекты, подземные водные объекты или на земли водного фонда.</a:t>
            </a:r>
            <a:endParaRPr lang="ro-RO" sz="1600" dirty="0">
              <a:solidFill>
                <a:srgbClr val="FF0000"/>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58249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971694"/>
          </a:xfrm>
        </p:spPr>
        <p:txBody>
          <a:bodyPr/>
          <a:lstStyle/>
          <a:p>
            <a:r>
              <a:rPr lang="ru-RU" sz="1600" b="1" dirty="0"/>
              <a:t>Глава </a:t>
            </a:r>
            <a:r>
              <a:rPr lang="ro-RO" sz="1600" b="1" dirty="0"/>
              <a:t>VI - </a:t>
            </a:r>
            <a:r>
              <a:rPr lang="ru-RU" sz="1600" b="1" dirty="0"/>
              <a:t>ПРЕДЕЛЬНЫЕ ЗНАЧЕНИЯ ВЫБРОСОВ ДЛЯ СБРОСА СТОЧНЫХ ВОД</a:t>
            </a:r>
            <a:br>
              <a:rPr lang="ro-RO" sz="1600" b="1" dirty="0"/>
            </a:br>
            <a:r>
              <a:rPr lang="ru-RU" sz="1600" dirty="0">
                <a:solidFill>
                  <a:schemeClr val="tx1"/>
                </a:solidFill>
                <a:latin typeface="Arial" panose="020B0604020202020204" pitchFamily="34" charset="0"/>
              </a:rPr>
              <a:t>27. Сброс сточных вод осуществляется на основе экологического разрешения на специальное водопользование, выданного в соответствии с положениями Закона о воде № 272 от 23 декабря 2011 года.</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28. При выдаче экологического разрешения на специальное водопользование, которое подразумевает сброс сточных вод, компетентный орган должен убедиться, что концентрации и нагрузка загрязняющих веществ в сточных водах, а также и тепловая нагрузка отходов находятся на уровне, который может быть достигнут путем применения наилучших доступных технологий - НДТ.</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Разрешение будет содержать предельные значения выбросов для загрязняющих веществ и свойств сточных вод, а также пределы потока сточных вод и нагрузок загрязняющих веществ и отходящего тепла.</a:t>
            </a:r>
            <a:r>
              <a:rPr lang="ru-RU" sz="1600" dirty="0"/>
              <a:t> </a:t>
            </a:r>
            <a:r>
              <a:rPr lang="ru-RU" sz="1600" dirty="0">
                <a:solidFill>
                  <a:srgbClr val="FF0000"/>
                </a:solidFill>
                <a:latin typeface="Arial" panose="020B0604020202020204" pitchFamily="34" charset="0"/>
              </a:rPr>
              <a:t>Предельные значения выбросов, основанные на НДТ, для сточных вод с промышленных секторов (деятельности) изложены в приложениях к настоящему Положению.</a:t>
            </a:r>
            <a:br>
              <a:rPr lang="ru-RU" sz="1600" dirty="0">
                <a:solidFill>
                  <a:srgbClr val="FF0000"/>
                </a:solidFill>
                <a:latin typeface="Arial" panose="020B0604020202020204" pitchFamily="34" charset="0"/>
              </a:rPr>
            </a:br>
            <a:r>
              <a:rPr lang="ru-RU" sz="1600" dirty="0">
                <a:solidFill>
                  <a:schemeClr val="tx1"/>
                </a:solidFill>
                <a:latin typeface="Arial" panose="020B0604020202020204" pitchFamily="34" charset="0"/>
              </a:rPr>
              <a:t>29. При предоставлении экологического разрешения на специальное водопользование с участием сброса сточных вод компетентный орган определит нагрузку загрязняющих веществ и отходящего тепла, допустимых для сброса в поверхностные водоемы. Максимальная допустимая нагрузка определяется расчетным путем максимально допустимого потока сточных вод в день и/или максимально допустимой производственной мощности в день.</a:t>
            </a:r>
            <a:br>
              <a:rPr lang="ro-RO"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2153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1600" b="1" dirty="0">
                <a:solidFill>
                  <a:srgbClr val="002060"/>
                </a:solidFill>
              </a:rPr>
              <a:t>c) обязательности сброса всех промышленных сточных вод в систему сбора сточных вод городских поселений, осуществляемого на основе соглашения, за исключением обоснованных с технической, экономической и экологической точки зрения случаев;</a:t>
            </a:r>
            <a:br>
              <a:rPr lang="ru-RU" sz="1600" b="1" dirty="0">
                <a:solidFill>
                  <a:srgbClr val="002060"/>
                </a:solidFill>
              </a:rPr>
            </a:br>
            <a:r>
              <a:rPr lang="ru-RU" sz="1600" b="1" dirty="0">
                <a:solidFill>
                  <a:srgbClr val="002060"/>
                </a:solidFill>
              </a:rPr>
              <a:t>d) условий утилизации шламов, полученных в процессе очистки;</a:t>
            </a:r>
            <a:br>
              <a:rPr lang="ru-RU" sz="1600" b="1" dirty="0">
                <a:solidFill>
                  <a:srgbClr val="002060"/>
                </a:solidFill>
              </a:rPr>
            </a:br>
            <a:r>
              <a:rPr lang="ru-RU" sz="1600" b="1" dirty="0">
                <a:solidFill>
                  <a:srgbClr val="002060"/>
                </a:solidFill>
              </a:rPr>
              <a:t>e) обязательности мониторинга отведения жидких отходов и их воздействия, помимо требований к отчетности;</a:t>
            </a:r>
            <a:br>
              <a:rPr lang="ru-RU" sz="1600" b="1" dirty="0">
                <a:solidFill>
                  <a:srgbClr val="002060"/>
                </a:solidFill>
              </a:rPr>
            </a:br>
            <a:r>
              <a:rPr lang="ru-RU" sz="1600" b="1" dirty="0">
                <a:solidFill>
                  <a:srgbClr val="002060"/>
                </a:solidFill>
              </a:rPr>
              <a:t>f) иных релевантных аспектов.</a:t>
            </a:r>
            <a:br>
              <a:rPr lang="ru-RU" sz="1600" b="1" dirty="0">
                <a:solidFill>
                  <a:srgbClr val="002060"/>
                </a:solidFill>
              </a:rPr>
            </a:br>
            <a:br>
              <a:rPr lang="ru-RU" sz="1600" b="1" dirty="0">
                <a:solidFill>
                  <a:srgbClr val="002060"/>
                </a:solidFill>
              </a:rPr>
            </a:br>
            <a:r>
              <a:rPr lang="ru-RU" sz="1600" b="1" dirty="0">
                <a:solidFill>
                  <a:srgbClr val="FF0000"/>
                </a:solidFill>
              </a:rPr>
              <a:t>Статья 40 </a:t>
            </a:r>
            <a:r>
              <a:rPr lang="ru-RU" altLang="ro-RO" sz="1600" b="1" dirty="0">
                <a:solidFill>
                  <a:srgbClr val="FF0000"/>
                </a:solidFill>
              </a:rPr>
              <a:t>Закона о воде № </a:t>
            </a:r>
            <a:r>
              <a:rPr lang="ro-RO" sz="1600" b="1" dirty="0">
                <a:solidFill>
                  <a:srgbClr val="FF0000"/>
                </a:solidFill>
              </a:rPr>
              <a:t>272/2011</a:t>
            </a:r>
            <a:r>
              <a:rPr lang="ru-RU" sz="1600" b="1" dirty="0">
                <a:solidFill>
                  <a:srgbClr val="FF0000"/>
                </a:solidFill>
              </a:rPr>
              <a:t>. Требования к очистке сточных вод в сельских поселениях.</a:t>
            </a:r>
            <a:br>
              <a:rPr lang="ru-RU" sz="1600" b="1" dirty="0">
                <a:solidFill>
                  <a:srgbClr val="FF0000"/>
                </a:solidFill>
              </a:rPr>
            </a:br>
            <a:r>
              <a:rPr lang="ru-RU" sz="1600" b="1" dirty="0">
                <a:solidFill>
                  <a:srgbClr val="002060"/>
                </a:solidFill>
              </a:rPr>
              <a:t>Требования к сбору, хранению, очистке и сбросу бытовых сточных вод в сельских поселениях, в том числе эксплуатационные требования к местным системам сбора, сооружениям и альтернативным процессам очистки, адекватным технологиям и процессам устанавливаются в положении, утвержденном Правительством.</a:t>
            </a:r>
            <a:br>
              <a:rPr lang="ro-RO" sz="16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7"/>
            <a:ext cx="8839199" cy="4702883"/>
          </a:xfrm>
        </p:spPr>
        <p:txBody>
          <a:bodyPr/>
          <a:lstStyle/>
          <a:p>
            <a:r>
              <a:rPr lang="ru-RU" sz="1600" dirty="0">
                <a:solidFill>
                  <a:schemeClr val="tx1"/>
                </a:solidFill>
                <a:latin typeface="Arial" panose="020B0604020202020204" pitchFamily="34" charset="0"/>
              </a:rPr>
              <a:t>30. Компетентный орган должен убедиться во всех случаях, что это не приведет к существенному загрязнению и что достигнут высокий уровень охраны окружающей среды для воды.</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31. Эвакуация опасных веществ разрешается только на основе НДТ.</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32. </a:t>
            </a:r>
            <a:r>
              <a:rPr lang="ru-RU" sz="1600" dirty="0">
                <a:solidFill>
                  <a:srgbClr val="FF0000"/>
                </a:solidFill>
                <a:latin typeface="Arial" panose="020B0604020202020204" pitchFamily="34" charset="0"/>
              </a:rPr>
              <a:t>Предельные значения выбросов для сброса сточных вод с промышленных секторов (деятельности) в поверхностный водный объект представлены в приложениях № 1-8 к настоящему Положению.</a:t>
            </a:r>
            <a:br>
              <a:rPr lang="ru-RU" sz="1600" dirty="0">
                <a:solidFill>
                  <a:srgbClr val="FF0000"/>
                </a:solidFill>
                <a:latin typeface="Arial" panose="020B0604020202020204" pitchFamily="34" charset="0"/>
              </a:rPr>
            </a:br>
            <a:r>
              <a:rPr lang="ru-RU" sz="1600" dirty="0">
                <a:solidFill>
                  <a:schemeClr val="tx1"/>
                </a:solidFill>
                <a:latin typeface="Arial" panose="020B0604020202020204" pitchFamily="34" charset="0"/>
              </a:rPr>
              <a:t>33. При сбросе сточных вод из нескольких промышленных секторов или деятельности в целях комбинированной обработки перед выбросом или с целью комбинированного сброса после применения отдельной обработки предельные значения выбросов для соответствующих параметров мониторинга смеси рассчитываются следующими методами:</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1) распределение смеси к сточным водам сектора, который наиболее близок к консистенции смеси;</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2) применение расчета для смеси;</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 индивидуальное определение.</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Выбор подходящего метода обработки основан на соображениях, касающихся смешанных количеств потоков сточных вод и загрязняющих веществ в смешанных потоках, а также происходящих между ними реакций.</a:t>
            </a:r>
            <a:br>
              <a:rPr lang="ru-RU"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0791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dirty="0">
                <a:solidFill>
                  <a:schemeClr val="tx1"/>
                </a:solidFill>
                <a:latin typeface="Arial" panose="020B0604020202020204" pitchFamily="34" charset="0"/>
              </a:rPr>
              <a:t>34. Для смешивания сточных вод, чьи потоки приходят преимущественно и по времени постоянно </a:t>
            </a:r>
            <a:r>
              <a:rPr lang="ru-RU" sz="1600" dirty="0">
                <a:solidFill>
                  <a:srgbClr val="FF0000"/>
                </a:solidFill>
                <a:latin typeface="Arial" panose="020B0604020202020204" pitchFamily="34" charset="0"/>
              </a:rPr>
              <a:t>из промышленных секторов (промышленной деятельности)</a:t>
            </a:r>
            <a:r>
              <a:rPr lang="ru-RU" sz="1600" dirty="0">
                <a:solidFill>
                  <a:schemeClr val="tx1"/>
                </a:solidFill>
                <a:latin typeface="Arial" panose="020B0604020202020204" pitchFamily="34" charset="0"/>
              </a:rPr>
              <a:t>, предельные значения выбросов для определенного загрязнителя могут быть рассчитаны как максимальная допустимая нагрузка загрязнителей, которая исходит из различных смешанных потоков сточных вод сектора. За основу расчетов необходимо принять нагрузки загрязнителей с </a:t>
            </a:r>
            <a:r>
              <a:rPr lang="ru-RU" sz="1600" dirty="0" err="1">
                <a:solidFill>
                  <a:schemeClr val="tx1"/>
                </a:solidFill>
                <a:latin typeface="Arial" panose="020B0604020202020204" pitchFamily="34" charset="0"/>
              </a:rPr>
              <a:t>подпотоков</a:t>
            </a:r>
            <a:r>
              <a:rPr lang="ru-RU" sz="1600" dirty="0">
                <a:solidFill>
                  <a:schemeClr val="tx1"/>
                </a:solidFill>
                <a:latin typeface="Arial" panose="020B0604020202020204" pitchFamily="34" charset="0"/>
              </a:rPr>
              <a:t>, которые могут быть сброшены в соответствии с их соответствующими предельными значениями выбросов. Максимально допустимая нагрузка для загрязняющего вещества в смеси не должна быть выше, чем соответствующая максимально допустимая сумма нагрузок для каждого потока.</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36. В случае, если требования качества окружающей среды для воды требуют более жестких условий для сбросов, чем те, что исходят при использовании предельного значения выброса, в соответствии с пунктами 34-37 настоящего Положения в экологическое разрешение на специальное водопользование, которое предусматривает освобождение сточных вод, будут включены более жесткие дополнительные меры.</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37. Предельные значения выбросов для параметра сточных вод, указанные в пунктах 32, 34-37 настоящего Положения, относятся к составу потока сточных вод или смеси сточных вод в точке окончательного сброса в водоем-приемник.</a:t>
            </a: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53693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3"/>
            <a:ext cx="8839199" cy="4955217"/>
          </a:xfrm>
        </p:spPr>
        <p:txBody>
          <a:bodyPr/>
          <a:lstStyle/>
          <a:p>
            <a:r>
              <a:rPr lang="ru-RU" sz="1600" dirty="0">
                <a:solidFill>
                  <a:schemeClr val="tx1"/>
                </a:solidFill>
                <a:latin typeface="Arial" panose="020B0604020202020204" pitchFamily="34" charset="0"/>
              </a:rPr>
              <a:t>39. Предельные значения выбросов для загрязняющих веществ определяются в точке, где сбросы покидают установку, а при определении этих значений не принимается во внимание никакое разбавление до этого момента.</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Что касается косвенных сбросов загрязняющих веществ в водные объекты, можно принять во внимание эффект водоочистной станции при определении предельных значений выбросов соответствующей установки при условии, что они гарантируют равнозначный уровень защиты окружающей среды в целом или что это не приведет к более высоким уровням загрязнения окружающей среды.</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40.</a:t>
            </a:r>
            <a:r>
              <a:rPr lang="ru-RU" sz="1600" dirty="0"/>
              <a:t> </a:t>
            </a:r>
            <a:r>
              <a:rPr lang="ru-RU" sz="1600" dirty="0" err="1">
                <a:solidFill>
                  <a:srgbClr val="FF0000"/>
                </a:solidFill>
                <a:latin typeface="Arial" panose="020B0604020202020204" pitchFamily="34" charset="0"/>
              </a:rPr>
              <a:t>Биоразлагаемые</a:t>
            </a:r>
            <a:r>
              <a:rPr lang="ru-RU" sz="1600" dirty="0">
                <a:solidFill>
                  <a:srgbClr val="FF0000"/>
                </a:solidFill>
                <a:latin typeface="Arial" panose="020B0604020202020204" pitchFamily="34" charset="0"/>
              </a:rPr>
              <a:t> промышленные сточные воды, которые образуются от установок перечисленных промышленных секторов и которые не впадают в очистные сооружения городских сточных вод, перед сбросом в водоприемники должны соблюдать перед эвакуацией установленные условия в предварительных правилах и/или специфичных разрешениях компетентной власти для всех сбросов, которые исходят из предусмотренных установок для эквивалентного числа жителей (ЭЖ) не менее 4000.</a:t>
            </a:r>
            <a:br>
              <a:rPr lang="ru-RU" sz="1600" dirty="0">
                <a:solidFill>
                  <a:srgbClr val="FF0000"/>
                </a:solidFill>
                <a:latin typeface="Arial" panose="020B0604020202020204" pitchFamily="34" charset="0"/>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13084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3"/>
            <a:ext cx="8839199" cy="4955217"/>
          </a:xfrm>
        </p:spPr>
        <p:txBody>
          <a:bodyPr/>
          <a:lstStyle/>
          <a:p>
            <a:r>
              <a:rPr lang="ru-RU" altLang="ro-RO" sz="1600" dirty="0">
                <a:solidFill>
                  <a:schemeClr val="tx1"/>
                </a:solidFill>
                <a:latin typeface="Arial Unicode MS" panose="020B0604020202020204" pitchFamily="34" charset="-128"/>
              </a:rPr>
              <a:t>Соответственно, в соответствии с положениями пункта 5 и табл. № 1</a:t>
            </a:r>
            <a:r>
              <a:rPr lang="ro-RO" altLang="ro-RO" sz="1600" dirty="0">
                <a:solidFill>
                  <a:schemeClr val="tx1"/>
                </a:solidFill>
                <a:latin typeface="Arial Unicode MS" panose="020B0604020202020204" pitchFamily="34" charset="-128"/>
              </a:rPr>
              <a:t> c</a:t>
            </a:r>
            <a:r>
              <a:rPr lang="ru-RU" altLang="ro-RO" sz="1600" dirty="0">
                <a:solidFill>
                  <a:schemeClr val="tx1"/>
                </a:solidFill>
                <a:latin typeface="Arial Unicode MS" panose="020B0604020202020204" pitchFamily="34" charset="-128"/>
              </a:rPr>
              <a:t> Приложения № 8 </a:t>
            </a:r>
            <a:r>
              <a:rPr lang="ro-RO" altLang="ro-RO" sz="1600" dirty="0">
                <a:solidFill>
                  <a:schemeClr val="tx1"/>
                </a:solidFill>
                <a:latin typeface="Arial Unicode MS" panose="020B0604020202020204" pitchFamily="34" charset="-128"/>
              </a:rPr>
              <a:t>HG</a:t>
            </a:r>
            <a:r>
              <a:rPr lang="ru-RU" altLang="ro-RO" sz="1600" dirty="0">
                <a:solidFill>
                  <a:schemeClr val="tx1"/>
                </a:solidFill>
                <a:latin typeface="Arial Unicode MS" panose="020B0604020202020204" pitchFamily="34" charset="-128"/>
              </a:rPr>
              <a:t> 950/2013, </a:t>
            </a:r>
            <a:r>
              <a:rPr lang="ru-RU" altLang="ro-RO" sz="1600" dirty="0">
                <a:solidFill>
                  <a:srgbClr val="FF0000"/>
                </a:solidFill>
                <a:latin typeface="Arial" panose="020B0604020202020204" pitchFamily="34" charset="0"/>
              </a:rPr>
              <a:t>промышленные предприятия, сбрасывающие сточные воды в результате производственной деятельности (промышленности) и / или оказания услуг, должны обеспечить систему сбора сточных вод и применять вторичную очистку </a:t>
            </a:r>
            <a:r>
              <a:rPr lang="ru-RU" altLang="ro-RO" sz="1600" dirty="0">
                <a:solidFill>
                  <a:schemeClr val="tx1"/>
                </a:solidFill>
                <a:latin typeface="Arial Unicode MS" panose="020B0604020202020204" pitchFamily="34" charset="-128"/>
              </a:rPr>
              <a:t>(</a:t>
            </a:r>
            <a:r>
              <a:rPr lang="ru-RU" altLang="ro-RO" sz="1600" dirty="0">
                <a:latin typeface="Arial" panose="020B0604020202020204" pitchFamily="34" charset="0"/>
              </a:rPr>
              <a:t>удаление биологических нагрузок и взвесей)</a:t>
            </a:r>
            <a:r>
              <a:rPr lang="ru-RU" altLang="ro-RO" sz="1600" dirty="0">
                <a:solidFill>
                  <a:schemeClr val="tx1"/>
                </a:solidFill>
                <a:latin typeface="Arial Unicode MS" panose="020B0604020202020204" pitchFamily="34" charset="-128"/>
              </a:rPr>
              <a:t> </a:t>
            </a:r>
            <a:r>
              <a:rPr lang="ru-RU" altLang="ro-RO" sz="1600" dirty="0">
                <a:solidFill>
                  <a:schemeClr val="tx1"/>
                </a:solidFill>
                <a:latin typeface="Arial" panose="020B0604020202020204" pitchFamily="34" charset="0"/>
              </a:rPr>
              <a:t>или эквивалентную. Таким образом, мы заключаем, что экономические агенты, которые осуществляют производственную деятельность (отрасли) и / или услуги, обязаны владеть собственными (местными) очистными сооружениями и эксплуатировать их</a:t>
            </a:r>
            <a:r>
              <a:rPr lang="ro-RO" altLang="ro-RO" sz="1600" dirty="0">
                <a:solidFill>
                  <a:schemeClr val="tx1"/>
                </a:solidFill>
                <a:latin typeface="Arial" panose="020B0604020202020204" pitchFamily="34" charset="0"/>
              </a:rPr>
              <a:t>.</a:t>
            </a:r>
            <a:r>
              <a:rPr lang="ru-RU" altLang="ro-RO" sz="1600" dirty="0">
                <a:solidFill>
                  <a:schemeClr val="tx1"/>
                </a:solidFill>
                <a:latin typeface="Arial" panose="020B0604020202020204" pitchFamily="34" charset="0"/>
              </a:rPr>
              <a:t> </a:t>
            </a:r>
            <a:br>
              <a:rPr lang="ru-RU" altLang="ro-RO" sz="1600" dirty="0">
                <a:solidFill>
                  <a:schemeClr val="tx1"/>
                </a:solidFill>
                <a:latin typeface="Arial" panose="020B0604020202020204" pitchFamily="34" charset="0"/>
              </a:rPr>
            </a:br>
            <a:br>
              <a:rPr lang="ro-RO" sz="1600" dirty="0">
                <a:solidFill>
                  <a:srgbClr val="FF0000"/>
                </a:solidFill>
                <a:latin typeface="Arial" panose="020B0604020202020204" pitchFamily="34" charset="0"/>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608001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684242"/>
            <a:ext cx="8839199" cy="4468668"/>
          </a:xfrm>
        </p:spPr>
        <p:txBody>
          <a:bodyPr/>
          <a:lstStyle/>
          <a:p>
            <a:r>
              <a:rPr lang="ru-RU" sz="1600" dirty="0">
                <a:solidFill>
                  <a:schemeClr val="tx1"/>
                </a:solidFill>
                <a:latin typeface="Arial" panose="020B0604020202020204" pitchFamily="34" charset="0"/>
              </a:rPr>
              <a:t>Глава </a:t>
            </a:r>
            <a:r>
              <a:rPr lang="ro-RO" sz="1600" dirty="0">
                <a:solidFill>
                  <a:schemeClr val="tx1"/>
                </a:solidFill>
                <a:latin typeface="Arial" panose="020B0604020202020204" pitchFamily="34" charset="0"/>
              </a:rPr>
              <a:t>VII - </a:t>
            </a:r>
            <a:r>
              <a:rPr lang="ru-RU" sz="1600" dirty="0">
                <a:solidFill>
                  <a:schemeClr val="tx1"/>
                </a:solidFill>
                <a:latin typeface="Arial" panose="020B0604020202020204" pitchFamily="34" charset="0"/>
              </a:rPr>
              <a:t>МОНИТОРИНГ СБРОСА СТОЧНЫХ ВОД</a:t>
            </a:r>
            <a:br>
              <a:rPr lang="ro-RO"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41. Мониторинг сброса сточных вод осуществляется в соответствии со спецификациями в приложении № 10 к настоящему Положению и включает в себя:</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1) измерение потока сточных вод;</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2) отбор, сохранение и предварительную обработку образцов;</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 анализ и оценку результатов измерений;</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4) оценку соблюдений предельных значений выбросов.</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42. Мониторинг сброса сточных вод осуществляется обладателем лицензии (</a:t>
            </a:r>
            <a:r>
              <a:rPr lang="ru-RU" sz="1600" dirty="0" err="1">
                <a:solidFill>
                  <a:schemeClr val="tx1"/>
                </a:solidFill>
                <a:latin typeface="Arial" panose="020B0604020202020204" pitchFamily="34" charset="0"/>
              </a:rPr>
              <a:t>самомониторинг</a:t>
            </a:r>
            <a:r>
              <a:rPr lang="ru-RU" sz="1600" dirty="0">
                <a:solidFill>
                  <a:schemeClr val="tx1"/>
                </a:solidFill>
                <a:latin typeface="Arial" panose="020B0604020202020204" pitchFamily="34" charset="0"/>
              </a:rPr>
              <a:t>) и компетентным органом (внешний мониторинг). </a:t>
            </a:r>
            <a:r>
              <a:rPr lang="ru-RU" sz="1600" dirty="0" err="1">
                <a:solidFill>
                  <a:schemeClr val="tx1"/>
                </a:solidFill>
                <a:latin typeface="Arial" panose="020B0604020202020204" pitchFamily="34" charset="0"/>
              </a:rPr>
              <a:t>Самомониторинг</a:t>
            </a:r>
            <a:r>
              <a:rPr lang="ru-RU" sz="1600" dirty="0">
                <a:solidFill>
                  <a:schemeClr val="tx1"/>
                </a:solidFill>
                <a:latin typeface="Arial" panose="020B0604020202020204" pitchFamily="34" charset="0"/>
              </a:rPr>
              <a:t> и внешний мониторинг не проводятся одним и тем же физическим или юридическим лицом.</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43. В процессе авторизации на специальное водопользование, который предусматривает сброс сточных вод, компетентный орган принимает решение о применении соответствующих параметров для мониторинга сточных вод, учитывая сектор и деятельность по сбросу сточных вод и загрязняющих веществ, которые с вероятностью испускаются в значительных количествах. Параметр соответствует в случае, когда:</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1) появление является типичным и значительным для консистенции сточных вод;</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2) загрязняющий компонент удален;</a:t>
            </a:r>
            <a:br>
              <a:rPr lang="ru-RU" sz="1600" dirty="0">
                <a:solidFill>
                  <a:schemeClr val="tx1"/>
                </a:solidFill>
                <a:latin typeface="Arial" panose="020B0604020202020204" pitchFamily="34" charset="0"/>
              </a:rPr>
            </a:br>
            <a:r>
              <a:rPr lang="ru-RU" sz="1600" dirty="0">
                <a:solidFill>
                  <a:schemeClr val="tx1"/>
                </a:solidFill>
                <a:latin typeface="Arial" panose="020B0604020202020204" pitchFamily="34" charset="0"/>
              </a:rPr>
              <a:t>3) существует опасность превышения соответствующих предельных значений выбросов.</a:t>
            </a:r>
            <a:br>
              <a:rPr lang="ru-RU"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5268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503144"/>
            <a:ext cx="8839199" cy="5017025"/>
          </a:xfrm>
        </p:spPr>
        <p:txBody>
          <a:bodyPr/>
          <a:lstStyle/>
          <a:p>
            <a:r>
              <a:rPr lang="ru-RU" sz="1600" dirty="0">
                <a:solidFill>
                  <a:schemeClr val="tx1"/>
                </a:solidFill>
                <a:latin typeface="Arial" panose="020B0604020202020204" pitchFamily="34" charset="0"/>
              </a:rPr>
              <a:t>44. В сравнении с выбором параметров мониторинга компетентный орган принимает решение об опасных параметрах в </a:t>
            </a:r>
            <a:r>
              <a:rPr lang="ru-RU" sz="1600" dirty="0" err="1">
                <a:solidFill>
                  <a:schemeClr val="tx1"/>
                </a:solidFill>
                <a:latin typeface="Arial" panose="020B0604020202020204" pitchFamily="34" charset="0"/>
              </a:rPr>
              <a:t>подпотоках</a:t>
            </a:r>
            <a:r>
              <a:rPr lang="ru-RU" sz="1600" dirty="0">
                <a:solidFill>
                  <a:schemeClr val="tx1"/>
                </a:solidFill>
                <a:latin typeface="Arial" panose="020B0604020202020204" pitchFamily="34" charset="0"/>
              </a:rPr>
              <a:t> смеси сточных вод и условий мониторинга </a:t>
            </a:r>
            <a:r>
              <a:rPr lang="ru-RU" sz="1600" dirty="0" err="1">
                <a:solidFill>
                  <a:schemeClr val="tx1"/>
                </a:solidFill>
                <a:latin typeface="Arial" panose="020B0604020202020204" pitchFamily="34" charset="0"/>
              </a:rPr>
              <a:t>подпотока</a:t>
            </a:r>
            <a:r>
              <a:rPr lang="ru-RU" sz="1600" dirty="0">
                <a:solidFill>
                  <a:schemeClr val="tx1"/>
                </a:solidFill>
                <a:latin typeface="Arial" panose="020B0604020202020204" pitchFamily="34" charset="0"/>
              </a:rPr>
              <a:t>.</a:t>
            </a:r>
            <a:br>
              <a:rPr lang="ro-RO" sz="1600" dirty="0">
                <a:solidFill>
                  <a:schemeClr val="tx1"/>
                </a:solidFill>
                <a:latin typeface="Arial" panose="020B0604020202020204" pitchFamily="34" charset="0"/>
              </a:rPr>
            </a:br>
            <a:r>
              <a:rPr lang="ru-RU" altLang="ro-RO" sz="1600" dirty="0">
                <a:solidFill>
                  <a:srgbClr val="FF0000"/>
                </a:solidFill>
                <a:latin typeface="Arial" panose="020B0604020202020204" pitchFamily="34" charset="0"/>
              </a:rPr>
              <a:t>Положение включает:</a:t>
            </a:r>
            <a:br>
              <a:rPr lang="ro-RO" altLang="ro-RO" sz="1600" dirty="0">
                <a:solidFill>
                  <a:srgbClr val="FF0000"/>
                </a:solidFill>
                <a:latin typeface="Arial" panose="020B0604020202020204" pitchFamily="34" charset="0"/>
              </a:rPr>
            </a:br>
            <a:r>
              <a:rPr lang="ru-RU" altLang="ro-RO" sz="1600" dirty="0">
                <a:solidFill>
                  <a:srgbClr val="FF0000"/>
                </a:solidFill>
                <a:latin typeface="Arial" panose="020B0604020202020204" pitchFamily="34" charset="0"/>
              </a:rPr>
              <a:t>- предельные значения выбросов для сбросов сточных вод промышленных предприятий (видов деятельности) в поверхностный водоем;</a:t>
            </a:r>
            <a:br>
              <a:rPr lang="ro-RO" altLang="ro-RO" sz="1600" dirty="0">
                <a:solidFill>
                  <a:srgbClr val="FF0000"/>
                </a:solidFill>
                <a:latin typeface="Arial" panose="020B0604020202020204" pitchFamily="34" charset="0"/>
              </a:rPr>
            </a:br>
            <a:r>
              <a:rPr lang="ru-RU" altLang="ro-RO" sz="1600" dirty="0">
                <a:solidFill>
                  <a:srgbClr val="FF0000"/>
                </a:solidFill>
                <a:latin typeface="Arial" panose="020B0604020202020204" pitchFamily="34" charset="0"/>
              </a:rPr>
              <a:t>- Общие меры BTD (доступные наилучшие и наиболее эффективные методы) по запрещению или сокращению сброса сточных вод для следующих секторов: </a:t>
            </a:r>
            <a:br>
              <a:rPr lang="ro-RO" altLang="ro-RO" sz="1600" dirty="0">
                <a:solidFill>
                  <a:srgbClr val="FF0000"/>
                </a:solidFill>
                <a:latin typeface="Arial" panose="020B0604020202020204" pitchFamily="34" charset="0"/>
              </a:rPr>
            </a:br>
            <a:r>
              <a:rPr lang="ru-RU" altLang="ro-RO" sz="1600" b="1" dirty="0">
                <a:solidFill>
                  <a:schemeClr val="tx1"/>
                </a:solidFill>
                <a:latin typeface="Arial" panose="020B0604020202020204" pitchFamily="34" charset="0"/>
              </a:rPr>
              <a:t>1.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скотобоен и обработки мяса и рыбы</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1 к Регламенту № 802/2013); </a:t>
            </a:r>
            <a:br>
              <a:rPr lang="ro-RO" altLang="ro-RO" sz="1600" b="1" dirty="0">
                <a:solidFill>
                  <a:schemeClr val="tx1"/>
                </a:solidFill>
                <a:latin typeface="Arial" panose="020B0604020202020204" pitchFamily="34" charset="0"/>
              </a:rPr>
            </a:br>
            <a:r>
              <a:rPr lang="ru-RU" altLang="ro-RO" sz="1600" b="1" dirty="0">
                <a:solidFill>
                  <a:schemeClr val="tx1"/>
                </a:solidFill>
                <a:latin typeface="Arial" panose="020B0604020202020204" pitchFamily="34" charset="0"/>
              </a:rPr>
              <a:t>2.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очистки и обработки молока </a:t>
            </a:r>
            <a:r>
              <a:rPr lang="ru-RU" altLang="ro-RO" sz="1600" b="1" dirty="0">
                <a:solidFill>
                  <a:schemeClr val="tx1"/>
                </a:solidFill>
                <a:latin typeface="Arial" panose="020B0604020202020204" pitchFamily="34" charset="0"/>
              </a:rPr>
              <a:t>(приложение № 2 регламента № 802/2013); </a:t>
            </a:r>
            <a:br>
              <a:rPr lang="ro-RO" altLang="ro-RO" sz="1600" b="1" dirty="0">
                <a:solidFill>
                  <a:schemeClr val="tx1"/>
                </a:solidFill>
                <a:latin typeface="Arial" panose="020B0604020202020204" pitchFamily="34" charset="0"/>
              </a:rPr>
            </a:br>
            <a:r>
              <a:rPr lang="ru-RU" altLang="ro-RO" sz="1600" b="1" dirty="0">
                <a:solidFill>
                  <a:schemeClr val="tx1"/>
                </a:solidFill>
                <a:latin typeface="Arial" panose="020B0604020202020204" pitchFamily="34" charset="0"/>
              </a:rPr>
              <a:t>3.</a:t>
            </a:r>
            <a:r>
              <a:rPr lang="ru-RU" sz="1600" b="1" dirty="0"/>
              <a:t>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процессов на пивоваренных заводах и в солодовнях</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3 Регламента № 802/2013); </a:t>
            </a:r>
            <a:br>
              <a:rPr lang="ro-RO" altLang="ro-RO" sz="1600" b="1" dirty="0">
                <a:solidFill>
                  <a:schemeClr val="tx1"/>
                </a:solidFill>
                <a:latin typeface="Arial" panose="020B0604020202020204" pitchFamily="34" charset="0"/>
              </a:rPr>
            </a:br>
            <a:r>
              <a:rPr lang="ro-RO" altLang="ro-RO" sz="1600" b="1" dirty="0">
                <a:solidFill>
                  <a:schemeClr val="tx1"/>
                </a:solidFill>
                <a:latin typeface="Arial" panose="020B0604020202020204" pitchFamily="34" charset="0"/>
              </a:rPr>
              <a:t>4.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обработки фруктов, овощей, картофеля</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a:t>
            </a:r>
            <a:r>
              <a:rPr lang="ro-RO" altLang="ro-RO" sz="1600" b="1" dirty="0">
                <a:solidFill>
                  <a:schemeClr val="tx1"/>
                </a:solidFill>
                <a:latin typeface="Arial" panose="020B0604020202020204" pitchFamily="34" charset="0"/>
              </a:rPr>
              <a:t>4</a:t>
            </a:r>
            <a:r>
              <a:rPr lang="ru-RU" altLang="ro-RO" sz="1600" b="1" dirty="0">
                <a:solidFill>
                  <a:schemeClr val="tx1"/>
                </a:solidFill>
                <a:latin typeface="Arial" panose="020B0604020202020204" pitchFamily="34" charset="0"/>
              </a:rPr>
              <a:t> Регламента № 802/2013); </a:t>
            </a:r>
            <a:br>
              <a:rPr lang="ro-RO" altLang="ro-RO" sz="1600" b="1" dirty="0">
                <a:solidFill>
                  <a:schemeClr val="tx1"/>
                </a:solidFill>
                <a:latin typeface="Arial" panose="020B0604020202020204" pitchFamily="34" charset="0"/>
              </a:rPr>
            </a:br>
            <a:r>
              <a:rPr lang="ro-RO" altLang="ro-RO" sz="1600" b="1" dirty="0">
                <a:solidFill>
                  <a:schemeClr val="tx1"/>
                </a:solidFill>
                <a:latin typeface="Arial" panose="020B0604020202020204" pitchFamily="34" charset="0"/>
              </a:rPr>
              <a:t>5.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производства напитков</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a:t>
            </a:r>
            <a:r>
              <a:rPr lang="ro-RO" altLang="ro-RO" sz="1600" b="1" dirty="0">
                <a:solidFill>
                  <a:schemeClr val="tx1"/>
                </a:solidFill>
                <a:latin typeface="Arial" panose="020B0604020202020204" pitchFamily="34" charset="0"/>
              </a:rPr>
              <a:t>5</a:t>
            </a:r>
            <a:r>
              <a:rPr lang="ru-RU" altLang="ro-RO" sz="1600" b="1" dirty="0">
                <a:solidFill>
                  <a:schemeClr val="tx1"/>
                </a:solidFill>
                <a:latin typeface="Arial" panose="020B0604020202020204" pitchFamily="34" charset="0"/>
              </a:rPr>
              <a:t> Регламента № 802/2013); </a:t>
            </a: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30991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882685"/>
          </a:xfrm>
        </p:spPr>
        <p:txBody>
          <a:bodyPr/>
          <a:lstStyle/>
          <a:p>
            <a:r>
              <a:rPr lang="ro-RO" sz="1600" b="1" dirty="0">
                <a:solidFill>
                  <a:srgbClr val="000000"/>
                </a:solidFill>
                <a:latin typeface="Arial" panose="020B0604020202020204" pitchFamily="34" charset="0"/>
              </a:rPr>
              <a:t>6.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производства алкоголя и алкогольных напитков,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предназначенных для потребления человеком</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a:t>
            </a:r>
            <a:r>
              <a:rPr lang="ro-RO" altLang="ro-RO" sz="1600" b="1" dirty="0">
                <a:solidFill>
                  <a:schemeClr val="tx1"/>
                </a:solidFill>
                <a:latin typeface="Arial" panose="020B0604020202020204" pitchFamily="34" charset="0"/>
              </a:rPr>
              <a:t>6</a:t>
            </a:r>
            <a:r>
              <a:rPr lang="ru-RU" altLang="ro-RO" sz="1600" b="1" dirty="0">
                <a:solidFill>
                  <a:schemeClr val="tx1"/>
                </a:solidFill>
                <a:latin typeface="Arial" panose="020B0604020202020204" pitchFamily="34" charset="0"/>
              </a:rPr>
              <a:t> Регламента № 802/2013); </a:t>
            </a:r>
            <a:br>
              <a:rPr lang="ru-RU" sz="1600" b="1" dirty="0"/>
            </a:br>
            <a:r>
              <a:rPr lang="ro-RO" sz="1600" b="1" dirty="0">
                <a:solidFill>
                  <a:srgbClr val="000000"/>
                </a:solidFill>
                <a:latin typeface="Arial" panose="020B0604020202020204" pitchFamily="34" charset="0"/>
              </a:rPr>
              <a:t>7.</a:t>
            </a:r>
            <a:r>
              <a:rPr lang="ro-RO" sz="1600" dirty="0">
                <a:solidFill>
                  <a:srgbClr val="000000"/>
                </a:solidFill>
                <a:latin typeface="Arial" panose="020B0604020202020204" pitchFamily="34" charset="0"/>
              </a:rPr>
              <a:t>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кормопроизводства из овощей</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a:t>
            </a:r>
            <a:r>
              <a:rPr lang="ro-RO" altLang="ro-RO" sz="1600" b="1" dirty="0">
                <a:solidFill>
                  <a:schemeClr val="tx1"/>
                </a:solidFill>
                <a:latin typeface="Arial" panose="020B0604020202020204" pitchFamily="34" charset="0"/>
              </a:rPr>
              <a:t>7</a:t>
            </a:r>
            <a:r>
              <a:rPr lang="ru-RU" altLang="ro-RO" sz="1600" b="1" dirty="0">
                <a:solidFill>
                  <a:schemeClr val="tx1"/>
                </a:solidFill>
                <a:latin typeface="Arial" panose="020B0604020202020204" pitchFamily="34" charset="0"/>
              </a:rPr>
              <a:t> Регламента № 802/2013); </a:t>
            </a:r>
            <a:br>
              <a:rPr lang="ro-RO" sz="1600" dirty="0">
                <a:solidFill>
                  <a:srgbClr val="000000"/>
                </a:solidFill>
                <a:latin typeface="Arial" panose="020B0604020202020204" pitchFamily="34" charset="0"/>
              </a:rPr>
            </a:br>
            <a:r>
              <a:rPr lang="ro-RO" sz="1600" b="1" dirty="0">
                <a:solidFill>
                  <a:srgbClr val="000000"/>
                </a:solidFill>
                <a:latin typeface="Arial" panose="020B0604020202020204" pitchFamily="34" charset="0"/>
              </a:rPr>
              <a:t>8. </a:t>
            </a:r>
            <a:r>
              <a:rPr lang="ru-RU" sz="1600" b="1" dirty="0">
                <a:solidFill>
                  <a:schemeClr val="tx1"/>
                </a:solidFill>
                <a:latin typeface="Arial" panose="020B0604020202020204" pitchFamily="34" charset="0"/>
              </a:rPr>
              <a:t>Предельные значения выбросов</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для производства желатина и клея из сыромятных и</a:t>
            </a:r>
            <a:r>
              <a:rPr lang="ro-RO" sz="1600" b="1" dirty="0">
                <a:solidFill>
                  <a:schemeClr val="tx1"/>
                </a:solidFill>
                <a:latin typeface="Arial" panose="020B0604020202020204" pitchFamily="34" charset="0"/>
              </a:rPr>
              <a:t> </a:t>
            </a:r>
            <a:r>
              <a:rPr lang="ru-RU" sz="1600" b="1" dirty="0">
                <a:solidFill>
                  <a:schemeClr val="tx1"/>
                </a:solidFill>
                <a:latin typeface="Arial" panose="020B0604020202020204" pitchFamily="34" charset="0"/>
              </a:rPr>
              <a:t>переработанных шкур и из костей</a:t>
            </a:r>
            <a:r>
              <a:rPr lang="ro-RO" sz="1600" b="1" dirty="0">
                <a:solidFill>
                  <a:schemeClr val="tx1"/>
                </a:solidFill>
                <a:latin typeface="Arial" panose="020B0604020202020204" pitchFamily="34" charset="0"/>
              </a:rPr>
              <a:t> </a:t>
            </a:r>
            <a:r>
              <a:rPr lang="ru-RU" altLang="ro-RO" sz="1600" b="1" dirty="0">
                <a:solidFill>
                  <a:schemeClr val="tx1"/>
                </a:solidFill>
                <a:latin typeface="Arial" panose="020B0604020202020204" pitchFamily="34" charset="0"/>
              </a:rPr>
              <a:t>(Приложение № </a:t>
            </a:r>
            <a:r>
              <a:rPr lang="ro-RO" altLang="ro-RO" sz="1600" b="1" dirty="0">
                <a:solidFill>
                  <a:schemeClr val="tx1"/>
                </a:solidFill>
                <a:latin typeface="Arial" panose="020B0604020202020204" pitchFamily="34" charset="0"/>
              </a:rPr>
              <a:t>8</a:t>
            </a:r>
            <a:r>
              <a:rPr lang="ru-RU" altLang="ro-RO" sz="1600" b="1" dirty="0">
                <a:solidFill>
                  <a:schemeClr val="tx1"/>
                </a:solidFill>
                <a:latin typeface="Arial" panose="020B0604020202020204" pitchFamily="34" charset="0"/>
              </a:rPr>
              <a:t> Регламента № 802/2013); </a:t>
            </a:r>
            <a:r>
              <a:rPr lang="ro-RO" sz="1600" b="1" dirty="0"/>
              <a:t> </a:t>
            </a:r>
            <a:br>
              <a:rPr lang="ro-RO" sz="1600" b="1" dirty="0"/>
            </a:br>
            <a:br>
              <a:rPr lang="ro-RO" sz="1600" b="1" dirty="0">
                <a:solidFill>
                  <a:srgbClr val="002060"/>
                </a:solidFill>
              </a:rPr>
            </a:br>
            <a:r>
              <a:rPr lang="ro-RO" sz="1600" b="1" dirty="0">
                <a:solidFill>
                  <a:srgbClr val="002060"/>
                </a:solidFill>
              </a:rPr>
              <a:t>	</a:t>
            </a:r>
            <a:br>
              <a:rPr lang="ro-RO" sz="1600" dirty="0">
                <a:solidFill>
                  <a:srgbClr val="000000"/>
                </a:solidFill>
                <a:latin typeface="Arial" panose="020B0604020202020204" pitchFamily="34" charset="0"/>
              </a:rPr>
            </a:br>
            <a:br>
              <a:rPr lang="ro-RO" sz="1600" b="1" dirty="0">
                <a:solidFill>
                  <a:srgbClr val="000000"/>
                </a:solidFill>
                <a:latin typeface="Arial" panose="020B0604020202020204" pitchFamily="34" charset="0"/>
              </a:rPr>
            </a:br>
            <a:br>
              <a:rPr lang="ro-RO" sz="1600" b="1" dirty="0">
                <a:solidFill>
                  <a:srgbClr val="000000"/>
                </a:solidFill>
                <a:latin typeface="Arial" panose="020B0604020202020204" pitchFamily="34" charset="0"/>
              </a:rPr>
            </a:br>
            <a:br>
              <a:rPr lang="ro-RO" sz="1600" dirty="0">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96087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048378"/>
          </a:xfrm>
        </p:spPr>
        <p:txBody>
          <a:bodyPr/>
          <a:lstStyle/>
          <a:p>
            <a:r>
              <a:rPr lang="ru-RU" altLang="ro-RO" sz="1600" b="1" dirty="0">
                <a:solidFill>
                  <a:srgbClr val="FF0000"/>
                </a:solidFill>
              </a:rPr>
              <a:t>Положение о технической эксплуатации систем и сооружений коммунального водоснабжения и канализации (вторая редакция), утвержденное Приказом МАДРМ / МЭИ № 159/331 от 2 июля 2018 г. </a:t>
            </a:r>
            <a:br>
              <a:rPr lang="ro-RO" sz="1600" b="1" dirty="0">
                <a:solidFill>
                  <a:srgbClr val="FF0000"/>
                </a:solidFill>
              </a:rPr>
            </a:br>
            <a:r>
              <a:rPr lang="ru-RU" altLang="ro-RO" sz="1600" b="1" dirty="0">
                <a:solidFill>
                  <a:srgbClr val="002060"/>
                </a:solidFill>
              </a:rPr>
              <a:t>3.2.45. Надзор за работой канализационных сетей и связанных с ними потребительских установок, подключенных к сети оператора, осуществляется в соответствии с Положением о требованиях к сбору, очистке и сбросу сточных вод в систему канализации и / или в </a:t>
            </a:r>
            <a:r>
              <a:rPr lang="ru-RU" altLang="ro-RO" sz="1600" b="1" dirty="0" err="1">
                <a:solidFill>
                  <a:srgbClr val="002060"/>
                </a:solidFill>
              </a:rPr>
              <a:t>водовыпуски</a:t>
            </a:r>
            <a:r>
              <a:rPr lang="ru-RU" altLang="ro-RO" sz="1600" b="1" dirty="0">
                <a:solidFill>
                  <a:srgbClr val="002060"/>
                </a:solidFill>
              </a:rPr>
              <a:t> для городских и сельских населенных пунктов. и с контрактами с потребителями. </a:t>
            </a:r>
            <a:br>
              <a:rPr lang="ro-RO" sz="1600" b="1" dirty="0">
                <a:solidFill>
                  <a:srgbClr val="002060"/>
                </a:solidFill>
              </a:rPr>
            </a:br>
            <a:r>
              <a:rPr lang="ro-RO" sz="1600" b="1" dirty="0">
                <a:solidFill>
                  <a:srgbClr val="002060"/>
                </a:solidFill>
              </a:rPr>
              <a:t>3.2.46. </a:t>
            </a:r>
            <a:r>
              <a:rPr lang="ru-RU" altLang="ro-RO" sz="1600" b="1" dirty="0">
                <a:solidFill>
                  <a:srgbClr val="002060"/>
                </a:solidFill>
              </a:rPr>
              <a:t>Для проведения надзора оператор </a:t>
            </a:r>
            <a:r>
              <a:rPr lang="ru-RU" altLang="ro-RO" sz="1600" b="1" dirty="0" err="1">
                <a:solidFill>
                  <a:srgbClr val="002060"/>
                </a:solidFill>
              </a:rPr>
              <a:t>ВСиВО</a:t>
            </a:r>
            <a:r>
              <a:rPr lang="ru-RU" altLang="ro-RO" sz="1600" b="1" dirty="0">
                <a:solidFill>
                  <a:srgbClr val="002060"/>
                </a:solidFill>
              </a:rPr>
              <a:t> создает инспекционную службу, состав и количество которой определяются в зависимости от количества потребителей, времени и расхода принимаемых промышленных сточных вод. </a:t>
            </a:r>
            <a:r>
              <a:rPr lang="ro-RO" sz="1600" b="1" dirty="0">
                <a:solidFill>
                  <a:srgbClr val="002060"/>
                </a:solidFill>
              </a:rPr>
              <a:t>	</a:t>
            </a:r>
            <a:br>
              <a:rPr lang="ro-RO" sz="1600" b="1" dirty="0">
                <a:solidFill>
                  <a:srgbClr val="002060"/>
                </a:solidFill>
              </a:rPr>
            </a:br>
            <a:r>
              <a:rPr lang="ro-RO" sz="1600" b="1" dirty="0">
                <a:solidFill>
                  <a:srgbClr val="002060"/>
                </a:solidFill>
              </a:rPr>
              <a:t>3.2.47. </a:t>
            </a:r>
            <a:r>
              <a:rPr lang="ru-RU" altLang="ro-RO" sz="1600" b="1" dirty="0">
                <a:solidFill>
                  <a:srgbClr val="002060"/>
                </a:solidFill>
              </a:rPr>
              <a:t>Инспекционная служба проверяет соответствие потоков и состава сточных вод оговоренным в договорах. </a:t>
            </a:r>
            <a:br>
              <a:rPr lang="ru-RU" altLang="ro-RO" sz="1600" b="1" dirty="0">
                <a:solidFill>
                  <a:srgbClr val="002060"/>
                </a:solidFill>
              </a:rPr>
            </a:br>
            <a:r>
              <a:rPr lang="ro-RO" sz="1600" b="1" dirty="0">
                <a:solidFill>
                  <a:srgbClr val="002060"/>
                </a:solidFill>
              </a:rPr>
              <a:t>3.2.48. </a:t>
            </a:r>
            <a:r>
              <a:rPr lang="ru-RU" altLang="ro-RO" sz="1600" b="1" dirty="0">
                <a:solidFill>
                  <a:srgbClr val="002060"/>
                </a:solidFill>
              </a:rPr>
              <a:t>В соответствии с Законом о коммунальном водоснабжении и канализации № 303</a:t>
            </a:r>
            <a:r>
              <a:rPr lang="ro-RO" altLang="ro-RO" sz="1600" b="1" dirty="0">
                <a:solidFill>
                  <a:srgbClr val="002060"/>
                </a:solidFill>
              </a:rPr>
              <a:t>/</a:t>
            </a:r>
            <a:r>
              <a:rPr lang="ru-RU" altLang="ro-RO" sz="1600" b="1" dirty="0">
                <a:solidFill>
                  <a:srgbClr val="002060"/>
                </a:solidFill>
              </a:rPr>
              <a:t>2013 г., Положение о коммунальном водоснабжении и канализации, утвержденное Решением Совета директоров НАРЭ № </a:t>
            </a:r>
            <a:r>
              <a:rPr lang="ro-RO" altLang="ro-RO" sz="1600" b="1" dirty="0">
                <a:solidFill>
                  <a:srgbClr val="002060"/>
                </a:solidFill>
              </a:rPr>
              <a:t>355 </a:t>
            </a:r>
            <a:r>
              <a:rPr lang="ru-RU" altLang="ro-RO" sz="1600" b="1" dirty="0">
                <a:solidFill>
                  <a:srgbClr val="FF0000"/>
                </a:solidFill>
              </a:rPr>
              <a:t>от 2</a:t>
            </a:r>
            <a:r>
              <a:rPr lang="ro-RO" altLang="ro-RO" sz="1600" b="1" dirty="0">
                <a:solidFill>
                  <a:srgbClr val="FF0000"/>
                </a:solidFill>
              </a:rPr>
              <a:t>7.09.2019</a:t>
            </a:r>
            <a:r>
              <a:rPr lang="ru-RU" altLang="ro-RO" sz="1600" b="1" dirty="0">
                <a:solidFill>
                  <a:srgbClr val="FF0000"/>
                </a:solidFill>
              </a:rPr>
              <a:t> г </a:t>
            </a:r>
            <a:r>
              <a:rPr lang="ro-RO" altLang="ro-RO" sz="1600" b="1" dirty="0">
                <a:solidFill>
                  <a:srgbClr val="FF0000"/>
                </a:solidFill>
              </a:rPr>
              <a:t>(</a:t>
            </a:r>
            <a:r>
              <a:rPr lang="ru-RU" sz="1600" b="1" dirty="0">
                <a:solidFill>
                  <a:srgbClr val="FF0000"/>
                </a:solidFill>
              </a:rPr>
              <a:t>в силу с 01.05.20</a:t>
            </a:r>
            <a:r>
              <a:rPr lang="ro-RO" altLang="ro-RO" sz="1600" b="1" dirty="0">
                <a:solidFill>
                  <a:srgbClr val="FF0000"/>
                </a:solidFill>
              </a:rPr>
              <a:t>)</a:t>
            </a:r>
            <a:r>
              <a:rPr lang="ro-RO" altLang="ro-RO" sz="1600" b="1" dirty="0">
                <a:solidFill>
                  <a:srgbClr val="002060"/>
                </a:solidFill>
              </a:rPr>
              <a:t>:</a:t>
            </a:r>
            <a:r>
              <a:rPr lang="ru-RU" altLang="ro-RO" sz="1600" b="1" dirty="0">
                <a:solidFill>
                  <a:srgbClr val="002060"/>
                </a:solidFill>
              </a:rPr>
              <a:t> </a:t>
            </a:r>
            <a:r>
              <a:rPr lang="ro-RO" sz="1600" b="1" dirty="0">
                <a:solidFill>
                  <a:srgbClr val="002060"/>
                </a:solidFill>
              </a:rPr>
              <a:t>	</a:t>
            </a:r>
            <a:br>
              <a:rPr lang="ro-RO" sz="1600" b="1" dirty="0">
                <a:solidFill>
                  <a:srgbClr val="002060"/>
                </a:solidFill>
              </a:rPr>
            </a:br>
            <a:r>
              <a:rPr lang="ro-RO" sz="1600" b="1" dirty="0">
                <a:solidFill>
                  <a:srgbClr val="002060"/>
                </a:solidFill>
              </a:rPr>
              <a:t>a) </a:t>
            </a:r>
            <a:r>
              <a:rPr lang="ru-RU" altLang="ro-RO" sz="1600" b="1" dirty="0">
                <a:solidFill>
                  <a:srgbClr val="002060"/>
                </a:solidFill>
              </a:rPr>
              <a:t>при наличии правовых средств измерения сбросов сточных вод при сбросах потребителями в общественную канализационную сеть количество сточных вод принимается согласно показаниям установленных средств измерения; </a:t>
            </a:r>
            <a:br>
              <a:rPr lang="ru-RU" alt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07964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828997"/>
          </a:xfrm>
        </p:spPr>
        <p:txBody>
          <a:bodyPr/>
          <a:lstStyle/>
          <a:p>
            <a:r>
              <a:rPr lang="ro-RO" sz="1600" b="1" dirty="0">
                <a:solidFill>
                  <a:srgbClr val="002060"/>
                </a:solidFill>
              </a:rPr>
              <a:t>b) </a:t>
            </a:r>
            <a:r>
              <a:rPr lang="ru-RU" altLang="ro-RO" sz="1600" b="1" dirty="0">
                <a:solidFill>
                  <a:srgbClr val="002060"/>
                </a:solidFill>
              </a:rPr>
              <a:t>при отсутствии средств измерения сброса сточных вод, сбросы, сбрасываемые потребителями в общественную канализационную сеть, принимаются равными количеству воды, поданной соответствующим потребителям, и / или по показаниям водомерного устройства, установленного в потребительская артезианская скважина. </a:t>
            </a:r>
            <a:br>
              <a:rPr lang="ro-RO" sz="1600" b="1" dirty="0">
                <a:solidFill>
                  <a:srgbClr val="002060"/>
                </a:solidFill>
              </a:rPr>
            </a:br>
            <a:r>
              <a:rPr lang="ro-RO" sz="1600" b="1" dirty="0">
                <a:solidFill>
                  <a:srgbClr val="002060"/>
                </a:solidFill>
              </a:rPr>
              <a:t>c) </a:t>
            </a:r>
            <a:r>
              <a:rPr lang="ru-RU" altLang="ro-RO" sz="1600" b="1" dirty="0">
                <a:solidFill>
                  <a:srgbClr val="002060"/>
                </a:solidFill>
              </a:rPr>
              <a:t>запрещается сброс в канализационную сеть оператора СВС следующих вод: </a:t>
            </a:r>
            <a:br>
              <a:rPr lang="ro-RO" altLang="ro-RO" sz="1600" b="1" dirty="0">
                <a:solidFill>
                  <a:srgbClr val="002060"/>
                </a:solidFill>
              </a:rPr>
            </a:br>
            <a:r>
              <a:rPr lang="ro-RO" altLang="ro-RO" sz="1600" b="1" dirty="0">
                <a:solidFill>
                  <a:srgbClr val="002060"/>
                </a:solidFill>
              </a:rPr>
              <a:t>-</a:t>
            </a:r>
            <a:r>
              <a:rPr lang="ru-RU" altLang="ro-RO" sz="1600" b="1" dirty="0">
                <a:solidFill>
                  <a:srgbClr val="002060"/>
                </a:solidFill>
              </a:rPr>
              <a:t> вода от атмосферных осадков и талого снега; </a:t>
            </a:r>
            <a:br>
              <a:rPr lang="ro-RO" altLang="ro-RO" sz="1600" b="1" dirty="0">
                <a:solidFill>
                  <a:srgbClr val="002060"/>
                </a:solidFill>
              </a:rPr>
            </a:br>
            <a:r>
              <a:rPr lang="ro-RO" altLang="ro-RO" sz="1600" b="1" dirty="0">
                <a:solidFill>
                  <a:srgbClr val="002060"/>
                </a:solidFill>
              </a:rPr>
              <a:t>-</a:t>
            </a:r>
            <a:r>
              <a:rPr lang="ru-RU" altLang="ro-RO" sz="1600" b="1" dirty="0">
                <a:solidFill>
                  <a:srgbClr val="002060"/>
                </a:solidFill>
              </a:rPr>
              <a:t> бытовые и технологические жидкие остатки; </a:t>
            </a:r>
            <a:br>
              <a:rPr lang="ro-RO" altLang="ro-RO" sz="1600" b="1" dirty="0">
                <a:solidFill>
                  <a:srgbClr val="002060"/>
                </a:solidFill>
              </a:rPr>
            </a:br>
            <a:r>
              <a:rPr lang="ro-RO" altLang="ro-RO" sz="1600" b="1" dirty="0">
                <a:solidFill>
                  <a:srgbClr val="002060"/>
                </a:solidFill>
              </a:rPr>
              <a:t>-</a:t>
            </a:r>
            <a:r>
              <a:rPr lang="ru-RU" altLang="ro-RO" sz="1600" b="1" dirty="0">
                <a:solidFill>
                  <a:srgbClr val="002060"/>
                </a:solidFill>
              </a:rPr>
              <a:t> промышленные конденсационные воды. </a:t>
            </a:r>
            <a:r>
              <a:rPr lang="ro-RO" sz="1600" b="1" dirty="0">
                <a:solidFill>
                  <a:srgbClr val="002060"/>
                </a:solidFill>
              </a:rPr>
              <a:t>	</a:t>
            </a:r>
            <a:br>
              <a:rPr lang="ro-RO" sz="1600" b="1" dirty="0">
                <a:solidFill>
                  <a:srgbClr val="002060"/>
                </a:solidFill>
              </a:rPr>
            </a:br>
            <a:r>
              <a:rPr lang="ro-RO" sz="1600" b="1" dirty="0">
                <a:solidFill>
                  <a:srgbClr val="002060"/>
                </a:solidFill>
              </a:rPr>
              <a:t>3.2.49. </a:t>
            </a:r>
            <a:r>
              <a:rPr lang="ru-RU" altLang="ro-RO" sz="1600" b="1" dirty="0">
                <a:solidFill>
                  <a:srgbClr val="002060"/>
                </a:solidFill>
              </a:rPr>
              <a:t>Потребители, сбрасывающие только бытовые сточные воды, проверяют возможные нарушения условий договора: </a:t>
            </a:r>
            <a:br>
              <a:rPr lang="ru-RU" altLang="ro-RO" sz="1600" b="1" dirty="0">
                <a:solidFill>
                  <a:srgbClr val="002060"/>
                </a:solidFill>
              </a:rPr>
            </a:br>
            <a:r>
              <a:rPr lang="ro-RO" sz="1600" b="1" dirty="0">
                <a:solidFill>
                  <a:srgbClr val="002060"/>
                </a:solidFill>
              </a:rPr>
              <a:t>a)</a:t>
            </a:r>
            <a:r>
              <a:rPr lang="ru-RU" altLang="ro-RO" sz="1600" dirty="0">
                <a:solidFill>
                  <a:schemeClr val="tx1"/>
                </a:solidFill>
                <a:latin typeface="Arial Unicode MS" panose="020B0604020202020204" pitchFamily="34" charset="-128"/>
              </a:rPr>
              <a:t> </a:t>
            </a:r>
            <a:r>
              <a:rPr lang="ru-RU" altLang="ro-RO" sz="1600" b="1" dirty="0">
                <a:solidFill>
                  <a:srgbClr val="002060"/>
                </a:solidFill>
              </a:rPr>
              <a:t>подключение абонента без авторизации оператора; </a:t>
            </a:r>
            <a:br>
              <a:rPr lang="ru-RU" altLang="ro-RO" sz="1600" b="1" dirty="0">
                <a:solidFill>
                  <a:srgbClr val="002060"/>
                </a:solidFill>
              </a:rPr>
            </a:br>
            <a:r>
              <a:rPr lang="ro-RO" sz="1600" b="1" dirty="0">
                <a:solidFill>
                  <a:srgbClr val="002060"/>
                </a:solidFill>
              </a:rPr>
              <a:t>b) </a:t>
            </a:r>
            <a:r>
              <a:rPr lang="ru-RU" altLang="ro-RO" sz="1600" b="1" dirty="0">
                <a:solidFill>
                  <a:srgbClr val="002060"/>
                </a:solidFill>
              </a:rPr>
              <a:t>сброс дренажных вод (поверхностных или метеорных) в операторские сети; </a:t>
            </a:r>
            <a:br>
              <a:rPr lang="ru-RU" altLang="ro-RO" sz="1600" b="1" dirty="0">
                <a:solidFill>
                  <a:srgbClr val="002060"/>
                </a:solidFill>
              </a:rPr>
            </a:br>
            <a:r>
              <a:rPr lang="ro-RO" sz="1600" b="1" dirty="0">
                <a:solidFill>
                  <a:srgbClr val="002060"/>
                </a:solidFill>
              </a:rPr>
              <a:t>c) </a:t>
            </a:r>
            <a:r>
              <a:rPr lang="ru-RU" altLang="ro-RO" sz="1600" b="1" dirty="0">
                <a:solidFill>
                  <a:srgbClr val="002060"/>
                </a:solidFill>
              </a:rPr>
              <a:t>сброс твердых и жидких бытовых отходов в канализацию и др. </a:t>
            </a:r>
            <a:br>
              <a:rPr lang="ru-RU" altLang="ro-RO" sz="1600" b="1" dirty="0">
                <a:solidFill>
                  <a:srgbClr val="002060"/>
                </a:solidFill>
              </a:rPr>
            </a:br>
            <a:r>
              <a:rPr lang="ro-RO" sz="1600" b="1" dirty="0">
                <a:solidFill>
                  <a:srgbClr val="002060"/>
                </a:solidFill>
              </a:rPr>
              <a:t>3.2.50. </a:t>
            </a:r>
            <a:r>
              <a:rPr lang="ru-RU" altLang="ro-RO" sz="1600" b="1" dirty="0">
                <a:solidFill>
                  <a:srgbClr val="002060"/>
                </a:solidFill>
              </a:rPr>
              <a:t>Прием сточных вод в систему канализации оператора водоснабжения и канализации осуществляется в соответствии с Положением о требованиях к сбору, очистке и сбросу сточных вод в систему канализации и / или водоотведения для городских и сельских населенных пунктов. </a:t>
            </a:r>
            <a:br>
              <a:rPr lang="ru-RU" alt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71324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altLang="ro-RO" sz="1600" b="1" dirty="0">
                <a:solidFill>
                  <a:srgbClr val="002060"/>
                </a:solidFill>
              </a:rPr>
              <a:t>3.2.51. Состав промышленных сточных вод, поступающих в канализационную сеть оператора, проверяется путем периодического отбора и анализа проб сточных вод с локальных очистных сооружений потребителя и диспетчерской вместо подключения сети потребителя к сети оператора. </a:t>
            </a:r>
            <a:br>
              <a:rPr lang="ro-RO" altLang="ro-RO" sz="1600" b="1" dirty="0">
                <a:solidFill>
                  <a:srgbClr val="002060"/>
                </a:solidFill>
              </a:rPr>
            </a:br>
            <a:r>
              <a:rPr lang="ru-RU" altLang="ro-RO" sz="1600" b="1" dirty="0">
                <a:solidFill>
                  <a:srgbClr val="002060"/>
                </a:solidFill>
              </a:rPr>
              <a:t>Отбор проб из потока сточных вод производится диспетчером инспекционной службы в присутствии представителя потребителя в месте, имеющем объективные доказательства. Контрольный анализ состава и свойств сточных вод должен выполняться аккредитованными / сертифицированными испытательными и калибровочными лабораториями. </a:t>
            </a:r>
            <a:br>
              <a:rPr lang="ru-RU" altLang="ro-RO" sz="1600" b="1" dirty="0">
                <a:solidFill>
                  <a:srgbClr val="002060"/>
                </a:solidFill>
              </a:rPr>
            </a:br>
            <a:r>
              <a:rPr lang="ro-RO" sz="1600" b="1" dirty="0">
                <a:solidFill>
                  <a:srgbClr val="002060"/>
                </a:solidFill>
              </a:rPr>
              <a:t>3.2.52. </a:t>
            </a:r>
            <a:r>
              <a:rPr lang="ru-RU" altLang="ro-RO" sz="1600" b="1" dirty="0">
                <a:solidFill>
                  <a:srgbClr val="002060"/>
                </a:solidFill>
              </a:rPr>
              <a:t>Инспекционная служба должна проверить системы промышленной канализации потребителей, добиться снижения нерационального потребления и пиковых (максимальных) потоков промышленных сточных вод, соответствия обработки условиям контракта и, по возможности, повторного использования или использования для других целей. промышленных сточных вод. </a:t>
            </a:r>
            <a:r>
              <a:rPr lang="ro-RO" sz="1600" b="1" dirty="0">
                <a:solidFill>
                  <a:srgbClr val="002060"/>
                </a:solidFill>
              </a:rPr>
              <a:t>	</a:t>
            </a:r>
            <a:br>
              <a:rPr lang="ro-RO" sz="1600" b="1" dirty="0">
                <a:solidFill>
                  <a:srgbClr val="002060"/>
                </a:solidFill>
              </a:rPr>
            </a:br>
            <a:r>
              <a:rPr lang="ro-RO" sz="1600" b="1" dirty="0">
                <a:solidFill>
                  <a:srgbClr val="002060"/>
                </a:solidFill>
              </a:rPr>
              <a:t>3.2.53. </a:t>
            </a:r>
            <a:r>
              <a:rPr lang="ru-RU" altLang="ro-RO" sz="1600" b="1" dirty="0">
                <a:solidFill>
                  <a:srgbClr val="002060"/>
                </a:solidFill>
              </a:rPr>
              <a:t>В случае невыполнения потребителями договорных обязательств инспекционная служба принимает меры по устранению нарушений в соответствии с правилами и условиями договора, в случае необходимости прибегая к штрафным санкциям. </a:t>
            </a:r>
            <a:br>
              <a:rPr lang="ru-RU" altLang="ro-RO" sz="1600" b="1" dirty="0">
                <a:solidFill>
                  <a:srgbClr val="002060"/>
                </a:solidFill>
              </a:rPr>
            </a:br>
            <a:r>
              <a:rPr lang="ro-RO" sz="1600" b="1" dirty="0">
                <a:solidFill>
                  <a:srgbClr val="002060"/>
                </a:solidFill>
              </a:rPr>
              <a:t>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45569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1600" b="1" dirty="0">
                <a:solidFill>
                  <a:srgbClr val="FF0000"/>
                </a:solidFill>
              </a:rPr>
              <a:t>Статья 22 </a:t>
            </a:r>
            <a:r>
              <a:rPr lang="ru-RU" altLang="ro-RO" sz="1600" b="1" dirty="0">
                <a:solidFill>
                  <a:srgbClr val="FF0000"/>
                </a:solidFill>
              </a:rPr>
              <a:t>Закона </a:t>
            </a:r>
            <a:r>
              <a:rPr lang="ru-RU" sz="1600" b="1" dirty="0">
                <a:solidFill>
                  <a:srgbClr val="FF0000"/>
                </a:solidFill>
              </a:rPr>
              <a:t>о публичной услуге водоснабжения и канализации № 303/2013. Отведение сточных вод</a:t>
            </a:r>
            <a:br>
              <a:rPr lang="ru-RU" sz="1600" b="1" dirty="0">
                <a:solidFill>
                  <a:srgbClr val="FF0000"/>
                </a:solidFill>
              </a:rPr>
            </a:br>
            <a:r>
              <a:rPr lang="ru-RU" sz="1600" b="1" dirty="0">
                <a:solidFill>
                  <a:srgbClr val="002060"/>
                </a:solidFill>
              </a:rPr>
              <a:t>(1) Количество загрязняющих веществ в сточных водах, отводимых в публичные системы канализации, не должно превышать предельно допустимой концентрации. Сточные воды должны отвечать требованиям действующих нормативных актов и договора о предоставлении/поставке услуги, с тем чтобы их характер, количество или качество не приводили к:</a:t>
            </a:r>
            <a:br>
              <a:rPr lang="ru-RU" sz="1600" b="1" dirty="0">
                <a:solidFill>
                  <a:srgbClr val="002060"/>
                </a:solidFill>
              </a:rPr>
            </a:br>
            <a:r>
              <a:rPr lang="ru-RU" sz="1600" b="1" dirty="0">
                <a:solidFill>
                  <a:srgbClr val="002060"/>
                </a:solidFill>
              </a:rPr>
              <a:t>a) разрушению конструкций и установок, являющихся частью централизованных публичных систем канализации;</a:t>
            </a:r>
            <a:br>
              <a:rPr lang="ru-RU" sz="1600" b="1" dirty="0">
                <a:solidFill>
                  <a:srgbClr val="002060"/>
                </a:solidFill>
              </a:rPr>
            </a:br>
            <a:r>
              <a:rPr lang="ru-RU" sz="1600" b="1" dirty="0">
                <a:solidFill>
                  <a:srgbClr val="002060"/>
                </a:solidFill>
              </a:rPr>
              <a:t>b) сокращению мощностей </a:t>
            </a:r>
            <a:r>
              <a:rPr lang="ru-RU" sz="1600" b="1" dirty="0" err="1">
                <a:solidFill>
                  <a:srgbClr val="002060"/>
                </a:solidFill>
              </a:rPr>
              <a:t>водоводных</a:t>
            </a:r>
            <a:r>
              <a:rPr lang="ru-RU" sz="1600" b="1" dirty="0">
                <a:solidFill>
                  <a:srgbClr val="002060"/>
                </a:solidFill>
              </a:rPr>
              <a:t> сетей и коллекторных каналов;</a:t>
            </a:r>
            <a:br>
              <a:rPr lang="ru-RU" sz="1600" b="1" dirty="0">
                <a:solidFill>
                  <a:srgbClr val="002060"/>
                </a:solidFill>
              </a:rPr>
            </a:br>
            <a:r>
              <a:rPr lang="ru-RU" sz="1600" b="1" dirty="0">
                <a:solidFill>
                  <a:srgbClr val="002060"/>
                </a:solidFill>
              </a:rPr>
              <a:t>c) нарушению нормального функционирования очистной станции, возникшему вследствие превышения пропускной способности и нагрузки, а также вследствие замедления процессов очистки;</a:t>
            </a:r>
            <a:br>
              <a:rPr lang="ru-RU" sz="1600" b="1" dirty="0">
                <a:solidFill>
                  <a:srgbClr val="002060"/>
                </a:solidFill>
              </a:rPr>
            </a:br>
            <a:r>
              <a:rPr lang="ru-RU" sz="1600" b="1" dirty="0">
                <a:solidFill>
                  <a:srgbClr val="002060"/>
                </a:solidFill>
              </a:rPr>
              <a:t>d) возникновению опасности для гигиены и здоровья населения или персонала в процессе эксплуатации системы;</a:t>
            </a:r>
            <a:br>
              <a:rPr lang="ru-RU" sz="1600" b="1" dirty="0">
                <a:solidFill>
                  <a:srgbClr val="002060"/>
                </a:solidFill>
              </a:rPr>
            </a:br>
            <a:r>
              <a:rPr lang="ru-RU" sz="1600" b="1" dirty="0">
                <a:solidFill>
                  <a:srgbClr val="002060"/>
                </a:solidFill>
              </a:rPr>
              <a:t>e) возникновению опасности взрыва.</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459523"/>
            <a:ext cx="8839199" cy="5166835"/>
          </a:xfrm>
        </p:spPr>
        <p:txBody>
          <a:bodyPr/>
          <a:lstStyle/>
          <a:p>
            <a:r>
              <a:rPr lang="ro-RO" sz="1600" b="1" dirty="0">
                <a:solidFill>
                  <a:srgbClr val="002060"/>
                </a:solidFill>
              </a:rPr>
              <a:t>Concluzie</a:t>
            </a:r>
            <a:r>
              <a:rPr lang="en-US" sz="1600" b="1" dirty="0">
                <a:solidFill>
                  <a:srgbClr val="002060"/>
                </a:solidFill>
              </a:rPr>
              <a:t>:</a:t>
            </a:r>
            <a:r>
              <a:rPr lang="ro-RO" sz="1600" b="1" dirty="0">
                <a:solidFill>
                  <a:srgbClr val="002060"/>
                </a:solidFill>
              </a:rPr>
              <a:t> </a:t>
            </a:r>
            <a:br>
              <a:rPr lang="ro-RO" sz="1600" b="1" dirty="0">
                <a:solidFill>
                  <a:srgbClr val="002060"/>
                </a:solidFill>
              </a:rPr>
            </a:br>
            <a:r>
              <a:rPr lang="ro-RO" sz="1600" b="1" dirty="0">
                <a:solidFill>
                  <a:srgbClr val="002060"/>
                </a:solidFill>
              </a:rPr>
              <a:t>1</a:t>
            </a:r>
            <a:r>
              <a:rPr lang="ro-RO" sz="1600" b="1" dirty="0">
                <a:solidFill>
                  <a:schemeClr val="tx1"/>
                </a:solidFill>
              </a:rPr>
              <a:t>. </a:t>
            </a:r>
            <a:r>
              <a:rPr lang="ru-RU" altLang="ro-RO" sz="1500" dirty="0">
                <a:solidFill>
                  <a:schemeClr val="tx1"/>
                </a:solidFill>
                <a:latin typeface="Times New Roman" panose="02020603050405020304" pitchFamily="18" charset="0"/>
                <a:ea typeface="Times New Roman" panose="02020603050405020304" pitchFamily="18" charset="0"/>
              </a:rPr>
              <a:t>Бытовые сточные воды, сбрасываемые жителями Кишинева, где бы они ни находились, дома или на работе, не приводят к увеличению концентрации загрязняющих веществ и качества бытовых сточных вод в общественной канализационной системе. При использовании нормативного объема потребления питьевой воды на человека в пределах хозяйствующих субъектов (офисы, банки, детские сады, общественные учреждения и</a:t>
            </a:r>
            <a:r>
              <a:rPr lang="ro-RO" altLang="ro-RO" sz="1500" dirty="0">
                <a:solidFill>
                  <a:schemeClr val="tx1"/>
                </a:solidFill>
                <a:latin typeface="Times New Roman" panose="02020603050405020304" pitchFamily="18" charset="0"/>
                <a:ea typeface="Times New Roman" panose="02020603050405020304" pitchFamily="18" charset="0"/>
              </a:rPr>
              <a:t>.</a:t>
            </a:r>
            <a:r>
              <a:rPr lang="ru-RU" altLang="ro-RO" sz="1500" dirty="0">
                <a:solidFill>
                  <a:schemeClr val="tx1"/>
                </a:solidFill>
                <a:latin typeface="Times New Roman" panose="02020603050405020304" pitchFamily="18" charset="0"/>
                <a:ea typeface="Times New Roman" panose="02020603050405020304" pitchFamily="18" charset="0"/>
              </a:rPr>
              <a:t>т. д.) в санитарно-гигиенических целях, таких как: мытье рук, использование сантехнических устройств, мытье поверхностей и т. д. качество сточных вод, сбрасываемых в общественную канализацию, будет соответствовать требованиям к качеству бытовой воды. Соответственно, для данного типа потребителей нормы ПДК не рассчитываются, они устанавливаются с самого начала в табл. 7.1. </a:t>
            </a:r>
            <a:r>
              <a:rPr lang="ru-RU" sz="1500" dirty="0">
                <a:solidFill>
                  <a:schemeClr val="tx1"/>
                </a:solidFill>
                <a:latin typeface="Times New Roman" panose="02020603050405020304" pitchFamily="18" charset="0"/>
                <a:ea typeface="Times New Roman" panose="02020603050405020304" pitchFamily="18" charset="0"/>
              </a:rPr>
              <a:t>NCM G </a:t>
            </a:r>
            <a:r>
              <a:rPr lang="ru-RU" altLang="ro-RO" sz="1500" dirty="0">
                <a:solidFill>
                  <a:schemeClr val="tx1"/>
                </a:solidFill>
                <a:latin typeface="Times New Roman" panose="02020603050405020304" pitchFamily="18" charset="0"/>
                <a:ea typeface="Times New Roman" panose="02020603050405020304" pitchFamily="18" charset="0"/>
              </a:rPr>
              <a:t>03.02: 2015 «Внешние канализационные сети и сооружения» и табл. нет. 1 приложения № 6 и HG 950/2013; </a:t>
            </a:r>
            <a:br>
              <a:rPr lang="ru-RU" altLang="ro-RO" sz="1500" dirty="0">
                <a:solidFill>
                  <a:schemeClr val="tx1"/>
                </a:solidFill>
                <a:latin typeface="Times New Roman" panose="02020603050405020304" pitchFamily="18" charset="0"/>
                <a:ea typeface="Times New Roman" panose="02020603050405020304" pitchFamily="18" charset="0"/>
              </a:rPr>
            </a:br>
            <a:r>
              <a:rPr lang="ro-RO" sz="1500" b="1" dirty="0">
                <a:solidFill>
                  <a:schemeClr val="tx1"/>
                </a:solidFill>
                <a:latin typeface="Times New Roman" panose="02020603050405020304" pitchFamily="18" charset="0"/>
                <a:ea typeface="Times New Roman" panose="02020603050405020304" pitchFamily="18" charset="0"/>
              </a:rPr>
              <a:t>2.</a:t>
            </a:r>
            <a:r>
              <a:rPr lang="ro-RO" sz="1500" dirty="0">
                <a:solidFill>
                  <a:schemeClr val="tx1"/>
                </a:solidFill>
                <a:latin typeface="Times New Roman" panose="02020603050405020304" pitchFamily="18" charset="0"/>
                <a:ea typeface="Times New Roman" panose="02020603050405020304" pitchFamily="18" charset="0"/>
              </a:rPr>
              <a:t> </a:t>
            </a:r>
            <a:r>
              <a:rPr lang="ru-RU" altLang="ro-RO" sz="1500" dirty="0">
                <a:solidFill>
                  <a:schemeClr val="tx1"/>
                </a:solidFill>
                <a:latin typeface="Times New Roman" panose="02020603050405020304" pitchFamily="18" charset="0"/>
                <a:ea typeface="Times New Roman" panose="02020603050405020304" pitchFamily="18" charset="0"/>
              </a:rPr>
              <a:t>Нормы сброса сточных вод ПДК рассчитываются непосредственно для промышленных (производственных) и / или обслуживающих предприятий; </a:t>
            </a:r>
            <a:br>
              <a:rPr lang="ru-RU" altLang="ro-RO" sz="1500" dirty="0">
                <a:solidFill>
                  <a:schemeClr val="tx1"/>
                </a:solidFill>
                <a:latin typeface="Times New Roman" panose="02020603050405020304" pitchFamily="18" charset="0"/>
                <a:ea typeface="Times New Roman" panose="02020603050405020304" pitchFamily="18" charset="0"/>
              </a:rPr>
            </a:br>
            <a:r>
              <a:rPr lang="ro-RO" sz="1500" b="1" dirty="0">
                <a:solidFill>
                  <a:schemeClr val="tx1"/>
                </a:solidFill>
                <a:latin typeface="Times New Roman" panose="02020603050405020304" pitchFamily="18" charset="0"/>
                <a:ea typeface="Times New Roman" panose="02020603050405020304" pitchFamily="18" charset="0"/>
              </a:rPr>
              <a:t>3</a:t>
            </a:r>
            <a:r>
              <a:rPr lang="ro-RO" sz="1500" dirty="0">
                <a:solidFill>
                  <a:schemeClr val="tx1"/>
                </a:solidFill>
                <a:latin typeface="Times New Roman" panose="02020603050405020304" pitchFamily="18" charset="0"/>
                <a:ea typeface="Times New Roman" panose="02020603050405020304" pitchFamily="18" charset="0"/>
              </a:rPr>
              <a:t>. </a:t>
            </a:r>
            <a:r>
              <a:rPr lang="ru-RU" altLang="ro-RO" sz="1500" dirty="0">
                <a:solidFill>
                  <a:schemeClr val="tx1"/>
                </a:solidFill>
                <a:latin typeface="Times New Roman" panose="02020603050405020304" pitchFamily="18" charset="0"/>
                <a:ea typeface="Times New Roman" panose="02020603050405020304" pitchFamily="18" charset="0"/>
              </a:rPr>
              <a:t>Хозяйствующие субъекты, осуществляющие производственную деятельность (отрасли) и / или услуги, в зависимости от обстоятельств, должны владеть и эксплуатировать свои собственные очистные сооружения перед сбросом в общественную канализацию и / или в эмиссар, чтобы их качество соответствовало утвержденным Правила сброса ПДК в общественную канализацию и / или в эмиссар; </a:t>
            </a:r>
            <a:br>
              <a:rPr lang="ru-RU" altLang="ro-RO" sz="1500" dirty="0">
                <a:solidFill>
                  <a:schemeClr val="tx1"/>
                </a:solidFill>
                <a:latin typeface="Times New Roman" panose="02020603050405020304" pitchFamily="18" charset="0"/>
                <a:ea typeface="Times New Roman" panose="02020603050405020304" pitchFamily="18" charset="0"/>
              </a:rPr>
            </a:br>
            <a:r>
              <a:rPr lang="ro-RO" sz="1500" b="1" dirty="0">
                <a:solidFill>
                  <a:schemeClr val="tx1"/>
                </a:solidFill>
                <a:latin typeface="Times New Roman" panose="02020603050405020304" pitchFamily="18" charset="0"/>
                <a:ea typeface="Times New Roman" panose="02020603050405020304" pitchFamily="18" charset="0"/>
              </a:rPr>
              <a:t>4</a:t>
            </a:r>
            <a:r>
              <a:rPr lang="ro-RO" sz="1500" dirty="0">
                <a:solidFill>
                  <a:schemeClr val="tx1"/>
                </a:solidFill>
                <a:latin typeface="Times New Roman" panose="02020603050405020304" pitchFamily="18" charset="0"/>
                <a:ea typeface="Times New Roman" panose="02020603050405020304" pitchFamily="18" charset="0"/>
              </a:rPr>
              <a:t>. </a:t>
            </a:r>
            <a:r>
              <a:rPr lang="ru-RU" altLang="ro-RO" sz="1500" dirty="0">
                <a:solidFill>
                  <a:schemeClr val="tx1"/>
                </a:solidFill>
                <a:latin typeface="Times New Roman" panose="02020603050405020304" pitchFamily="18" charset="0"/>
                <a:ea typeface="Times New Roman" panose="02020603050405020304" pitchFamily="18" charset="0"/>
              </a:rPr>
              <a:t>Расчет ПДК загрязняющих веществ в сточных водах, сбрасываемых в канализацию населенных пунктов, производится в соответствии с положениями Методики расчета ПДК, утвержденной Приложением № 6 </a:t>
            </a:r>
            <a:r>
              <a:rPr lang="ro-RO" sz="1400" dirty="0">
                <a:solidFill>
                  <a:schemeClr val="tx1"/>
                </a:solidFill>
                <a:latin typeface="Times New Roman" panose="02020603050405020304" pitchFamily="18" charset="0"/>
              </a:rPr>
              <a:t>HG</a:t>
            </a:r>
            <a:r>
              <a:rPr lang="ru-RU" altLang="ro-RO" sz="1500" dirty="0">
                <a:solidFill>
                  <a:schemeClr val="tx1"/>
                </a:solidFill>
                <a:latin typeface="Times New Roman" panose="02020603050405020304" pitchFamily="18" charset="0"/>
                <a:ea typeface="Times New Roman" panose="02020603050405020304" pitchFamily="18" charset="0"/>
              </a:rPr>
              <a:t> 950/2013 и пункты 7.1.21, 7.1.22, 7.1.23, 7.1.23, 7.1.24 Строительного регламента NCM G 03.02:2015 «Сети и сооружения наружной канализации». </a:t>
            </a:r>
            <a:br>
              <a:rPr lang="ru-RU" altLang="ro-RO" sz="1500" dirty="0">
                <a:solidFill>
                  <a:schemeClr val="tx1"/>
                </a:solidFill>
                <a:latin typeface="Times New Roman" panose="02020603050405020304" pitchFamily="18" charset="0"/>
                <a:ea typeface="Times New Roman" panose="02020603050405020304" pitchFamily="18" charset="0"/>
              </a:rPr>
            </a:br>
            <a:br>
              <a:rPr lang="ru-RU" sz="1500" b="1" dirty="0">
                <a:solidFill>
                  <a:schemeClr val="tx1"/>
                </a:solidFill>
                <a:latin typeface="Times New Roman" panose="02020603050405020304" pitchFamily="18" charset="0"/>
                <a:ea typeface="Times New Roman" panose="02020603050405020304" pitchFamily="18" charset="0"/>
              </a:rPr>
            </a:br>
            <a:br>
              <a:rPr lang="ro-RO" sz="1600" dirty="0">
                <a:latin typeface="Times New Roman" panose="02020603050405020304" pitchFamily="18" charset="0"/>
                <a:ea typeface="Times New Roman" panose="02020603050405020304" pitchFamily="18" charset="0"/>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7011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8"/>
          </a:xfrm>
        </p:spPr>
        <p:txBody>
          <a:bodyPr/>
          <a:lstStyle/>
          <a:p>
            <a:pPr indent="270510">
              <a:spcAft>
                <a:spcPts val="0"/>
              </a:spcAft>
            </a:pPr>
            <a:r>
              <a:rPr lang="ro-RO" sz="1400" b="1" dirty="0">
                <a:solidFill>
                  <a:srgbClr val="002060"/>
                </a:solidFill>
              </a:rPr>
              <a:t>Bibliografie:</a:t>
            </a:r>
            <a:br>
              <a:rPr lang="ro-RO" sz="1400" b="1" dirty="0">
                <a:solidFill>
                  <a:srgbClr val="002060"/>
                </a:solidFill>
              </a:rPr>
            </a:br>
            <a:r>
              <a:rPr lang="ru-RU" sz="1400" b="1" dirty="0">
                <a:solidFill>
                  <a:srgbClr val="002060"/>
                </a:solidFill>
              </a:rPr>
              <a:t>1. Положения о требованиях к сбору, очистке и сбросу</a:t>
            </a:r>
            <a:br>
              <a:rPr lang="ru-RU" sz="1400" b="1" dirty="0">
                <a:solidFill>
                  <a:srgbClr val="002060"/>
                </a:solidFill>
              </a:rPr>
            </a:br>
            <a:r>
              <a:rPr lang="ru-RU" sz="1400" b="1" dirty="0">
                <a:solidFill>
                  <a:srgbClr val="002060"/>
                </a:solidFill>
              </a:rPr>
              <a:t>сточных вод в канализационную систему и/или в приемник для городских и сельских населенных пунктов*/**, утвержден Правительство РM № 950 с 25.11.2013 (в силу с 06.12.2013), и </a:t>
            </a:r>
            <a:r>
              <a:rPr lang="ru-RU" sz="1400" b="1" dirty="0" err="1">
                <a:solidFill>
                  <a:srgbClr val="002060"/>
                </a:solidFill>
              </a:rPr>
              <a:t>переопубликовано</a:t>
            </a:r>
            <a:r>
              <a:rPr lang="ru-RU" sz="1400" b="1" dirty="0">
                <a:solidFill>
                  <a:srgbClr val="002060"/>
                </a:solidFill>
              </a:rPr>
              <a:t> в </a:t>
            </a:r>
            <a:r>
              <a:rPr lang="ru-RU" sz="1400" b="1" dirty="0" err="1">
                <a:solidFill>
                  <a:srgbClr val="002060"/>
                </a:solidFill>
              </a:rPr>
              <a:t>Мониторул</a:t>
            </a:r>
            <a:r>
              <a:rPr lang="ru-RU" sz="1400" b="1" dirty="0">
                <a:solidFill>
                  <a:srgbClr val="002060"/>
                </a:solidFill>
              </a:rPr>
              <a:t> </a:t>
            </a:r>
            <a:r>
              <a:rPr lang="ru-RU" sz="1400" b="1" dirty="0" err="1">
                <a:solidFill>
                  <a:srgbClr val="002060"/>
                </a:solidFill>
              </a:rPr>
              <a:t>Офичиал</a:t>
            </a:r>
            <a:r>
              <a:rPr lang="ru-RU" sz="1400" b="1" dirty="0">
                <a:solidFill>
                  <a:srgbClr val="002060"/>
                </a:solidFill>
              </a:rPr>
              <a:t> № 112-114 ст. 344 от 08.05.2020;</a:t>
            </a:r>
            <a:br>
              <a:rPr lang="ru-RU" sz="1400" b="1" dirty="0">
                <a:solidFill>
                  <a:srgbClr val="002060"/>
                </a:solidFill>
              </a:rPr>
            </a:br>
            <a:r>
              <a:rPr lang="ru-RU" sz="1400" b="1" dirty="0">
                <a:solidFill>
                  <a:srgbClr val="002060"/>
                </a:solidFill>
              </a:rPr>
              <a:t>2. Положение о технической эксплуатации систем и сооружений коммунального водоснабжения и канализации (второе издание), утвержденное Приказом МАДРМ/МЭИ № 159/331 от 2 .07.2018 г; </a:t>
            </a:r>
            <a:br>
              <a:rPr lang="ru-RU" sz="1400" b="1" dirty="0">
                <a:solidFill>
                  <a:srgbClr val="002060"/>
                </a:solidFill>
              </a:rPr>
            </a:br>
            <a:r>
              <a:rPr lang="ru-RU" sz="1400" b="1" dirty="0">
                <a:solidFill>
                  <a:srgbClr val="002060"/>
                </a:solidFill>
              </a:rPr>
              <a:t>3. ПОСТАНОВЛЕНИЕ об утверждении Положения об условиях сброса сточных вод в водные объекты, утвержден Правительство РM № 802 с 09.10.2013 (в силу с 01.11.2013) опубликовано в </a:t>
            </a:r>
            <a:r>
              <a:rPr lang="ru-RU" sz="1400" b="1" dirty="0" err="1">
                <a:solidFill>
                  <a:srgbClr val="002060"/>
                </a:solidFill>
              </a:rPr>
              <a:t>Мониторул</a:t>
            </a:r>
            <a:r>
              <a:rPr lang="ru-RU" sz="1400" b="1" dirty="0">
                <a:solidFill>
                  <a:srgbClr val="002060"/>
                </a:solidFill>
              </a:rPr>
              <a:t> </a:t>
            </a:r>
            <a:r>
              <a:rPr lang="ru-RU" sz="1400" b="1" dirty="0" err="1">
                <a:solidFill>
                  <a:srgbClr val="002060"/>
                </a:solidFill>
              </a:rPr>
              <a:t>Офичиал</a:t>
            </a:r>
            <a:r>
              <a:rPr lang="ru-RU" sz="1400" b="1" dirty="0">
                <a:solidFill>
                  <a:srgbClr val="002060"/>
                </a:solidFill>
              </a:rPr>
              <a:t> № 243-247 ст. 931 от 01.11.2013.</a:t>
            </a:r>
            <a:br>
              <a:rPr lang="ru-RU" sz="1400" b="1" dirty="0">
                <a:solidFill>
                  <a:srgbClr val="002060"/>
                </a:solidFill>
              </a:rPr>
            </a:br>
            <a:r>
              <a:rPr lang="ru-RU" sz="1400" b="1" dirty="0">
                <a:solidFill>
                  <a:srgbClr val="002060"/>
                </a:solidFill>
              </a:rPr>
              <a:t>4. Руководство по применению наилучших доступных технологий для сброса сточных вод от пищевой промышленности, утвержденное Министерством окружающей среды приказом № 61 от 10.09.2014 (в силе с 19.09.2014);</a:t>
            </a:r>
            <a:br>
              <a:rPr lang="ru-RU" sz="1400" b="1" dirty="0">
                <a:solidFill>
                  <a:srgbClr val="002060"/>
                </a:solidFill>
              </a:rPr>
            </a:br>
            <a:r>
              <a:rPr lang="ru-RU" sz="1400" b="1" dirty="0">
                <a:solidFill>
                  <a:srgbClr val="002060"/>
                </a:solidFill>
              </a:rPr>
              <a:t>5. Закона о воде № 272 от 23 декабря 2011 г;</a:t>
            </a:r>
            <a:br>
              <a:rPr lang="ru-RU" sz="1400" b="1" dirty="0">
                <a:solidFill>
                  <a:srgbClr val="002060"/>
                </a:solidFill>
              </a:rPr>
            </a:br>
            <a:r>
              <a:rPr lang="ru-RU" sz="1400" b="1" dirty="0">
                <a:solidFill>
                  <a:srgbClr val="002060"/>
                </a:solidFill>
              </a:rPr>
              <a:t>6. Закона о публичной услуге водоснабжения и канализации № 303/2013;</a:t>
            </a:r>
            <a:br>
              <a:rPr lang="ru-RU" sz="1400" b="1" dirty="0">
                <a:solidFill>
                  <a:srgbClr val="002060"/>
                </a:solidFill>
              </a:rPr>
            </a:br>
            <a:r>
              <a:rPr lang="ru-RU" sz="1400" b="1" dirty="0">
                <a:solidFill>
                  <a:srgbClr val="002060"/>
                </a:solidFill>
              </a:rPr>
              <a:t>7. Директивы Совета № 91/271/СЕЕ от 21 мая 1991 года об очистке городских сточных вод;</a:t>
            </a:r>
            <a:br>
              <a:rPr lang="ru-RU" sz="1400" b="1" dirty="0">
                <a:solidFill>
                  <a:srgbClr val="002060"/>
                </a:solidFill>
              </a:rPr>
            </a:br>
            <a:r>
              <a:rPr lang="ru-RU" sz="1400" b="1" dirty="0">
                <a:solidFill>
                  <a:srgbClr val="002060"/>
                </a:solidFill>
              </a:rPr>
              <a:t>8. Закона № 235/2011 о деятельности по аккредитации и оценке соответствия;</a:t>
            </a:r>
            <a:br>
              <a:rPr lang="ru-RU" sz="1400" b="1" dirty="0">
                <a:solidFill>
                  <a:srgbClr val="002060"/>
                </a:solidFill>
              </a:rPr>
            </a:br>
            <a:r>
              <a:rPr lang="ru-RU" sz="1400" b="1" dirty="0">
                <a:solidFill>
                  <a:srgbClr val="002060"/>
                </a:solidFill>
              </a:rPr>
              <a:t>9. Директивы 2010/75/ЕС Европейского Парламента и Совета от 24 ноября 2010 года о промышленных выбросах;</a:t>
            </a:r>
            <a:br>
              <a:rPr lang="ru-RU" sz="1400" b="1" dirty="0">
                <a:solidFill>
                  <a:srgbClr val="002060"/>
                </a:solidFill>
              </a:rPr>
            </a:br>
            <a:r>
              <a:rPr lang="ru-RU" sz="1400" b="1" dirty="0">
                <a:solidFill>
                  <a:srgbClr val="002060"/>
                </a:solidFill>
              </a:rPr>
              <a:t>10. Директива 2000/60/ЕС Европейского Парламента и Совета, технические требования к химическому анализу и мониторингу состояния воды.</a:t>
            </a:r>
            <a:br>
              <a:rPr lang="ru-RU" sz="1400" b="1" dirty="0">
                <a:solidFill>
                  <a:srgbClr val="002060"/>
                </a:solidFill>
              </a:rPr>
            </a:br>
            <a:r>
              <a:rPr lang="ru-RU" sz="1400" b="1" dirty="0">
                <a:solidFill>
                  <a:srgbClr val="002060"/>
                </a:solidFill>
              </a:rPr>
              <a:t>11. </a:t>
            </a:r>
            <a:r>
              <a:rPr lang="ru-RU" sz="1400" b="1">
                <a:solidFill>
                  <a:srgbClr val="002060"/>
                </a:solidFill>
              </a:rPr>
              <a:t>NCM G 03.02: 2015 «Внешние канализационные сети и сооружения». </a:t>
            </a:r>
            <a:br>
              <a:rPr lang="ru-RU" sz="1400" b="1" dirty="0">
                <a:solidFill>
                  <a:srgbClr val="002060"/>
                </a:solidFill>
              </a:rPr>
            </a:br>
            <a:br>
              <a:rPr lang="ro-RO" sz="1400" b="1" dirty="0">
                <a:solidFill>
                  <a:srgbClr val="002060"/>
                </a:solidFill>
              </a:rPr>
            </a:br>
            <a:endParaRPr lang="ro-RO" sz="14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46166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12/07/2021</a:t>
            </a:fld>
            <a:endParaRPr lang="de-DE">
              <a:cs typeface="Arial" charset="0"/>
            </a:endParaRPr>
          </a:p>
        </p:txBody>
      </p:sp>
      <p:sp>
        <p:nvSpPr>
          <p:cNvPr id="16" name="Inhaltsplatzhalter 8"/>
          <p:cNvSpPr txBox="1">
            <a:spLocks/>
          </p:cNvSpPr>
          <p:nvPr/>
        </p:nvSpPr>
        <p:spPr>
          <a:xfrm>
            <a:off x="1225022" y="180877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r>
              <a:rPr lang="ru-RU" altLang="ro-RO" sz="2800" dirty="0">
                <a:solidFill>
                  <a:srgbClr val="534B3E"/>
                </a:solidFill>
              </a:rPr>
              <a:t>Спасибо за Ваше внимание </a:t>
            </a:r>
          </a:p>
          <a:p>
            <a:pPr algn="ctr">
              <a:spcAft>
                <a:spcPts val="600"/>
              </a:spcAft>
            </a:pPr>
            <a:endParaRPr lang="en-US" sz="20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73734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945453"/>
            <a:ext cx="8839199" cy="4416167"/>
          </a:xfrm>
        </p:spPr>
        <p:txBody>
          <a:bodyPr/>
          <a:lstStyle/>
          <a:p>
            <a:r>
              <a:rPr lang="ru-RU" sz="1600" b="1" dirty="0">
                <a:solidFill>
                  <a:srgbClr val="002060"/>
                </a:solidFill>
              </a:rPr>
              <a:t>(3) Прием в публичные системы канализации сточных вод, </a:t>
            </a:r>
            <a:r>
              <a:rPr lang="ru-RU" sz="1600" b="1" dirty="0">
                <a:solidFill>
                  <a:srgbClr val="FF0000"/>
                </a:solidFill>
              </a:rPr>
              <a:t>происходящих от промышленных предприятий</a:t>
            </a:r>
            <a:r>
              <a:rPr lang="ru-RU" sz="1600" b="1" dirty="0">
                <a:solidFill>
                  <a:srgbClr val="002060"/>
                </a:solidFill>
              </a:rPr>
              <a:t> или от других потребителей, не подключенных к публичным </a:t>
            </a:r>
            <a:r>
              <a:rPr lang="ru-RU" sz="1600" b="1" dirty="0" err="1">
                <a:solidFill>
                  <a:srgbClr val="002060"/>
                </a:solidFill>
              </a:rPr>
              <a:t>водоводным</a:t>
            </a:r>
            <a:r>
              <a:rPr lang="ru-RU" sz="1600" b="1" dirty="0">
                <a:solidFill>
                  <a:srgbClr val="002060"/>
                </a:solidFill>
              </a:rPr>
              <a:t> и/или водораспределительным сетям, </a:t>
            </a:r>
            <a:r>
              <a:rPr lang="ru-RU" sz="1600" b="1" dirty="0">
                <a:solidFill>
                  <a:srgbClr val="FF0000"/>
                </a:solidFill>
              </a:rPr>
              <a:t>утверждается исключительно в части, в которой мощность систем не превышается с гидравлической точки зрения или с точки зрения загруженности загрязняющими веществами, и только в случае, если сточные воды не содержат токсичных загрязнителей или загрязнителей, которые могут замедлить или заблокировать процесс очистки. </a:t>
            </a:r>
            <a:br>
              <a:rPr lang="ru-RU" sz="1600" b="1" dirty="0">
                <a:solidFill>
                  <a:srgbClr val="FF0000"/>
                </a:solidFill>
              </a:rPr>
            </a:br>
            <a:br>
              <a:rPr lang="ru-RU" dirty="0"/>
            </a:br>
            <a:r>
              <a:rPr lang="ru-RU" sz="1600" b="1" dirty="0">
                <a:solidFill>
                  <a:srgbClr val="002060"/>
                </a:solidFill>
              </a:rPr>
              <a:t>(4) Ил, происходящий от станций по обработке воды, из канализационных систем и от станций по очистке сточных вод, обрабатывается и перерабатывается в целях нейтрализации, дегидратации, контролируемого складирования или утилизации в соответствии с действующими нормами законов по охране и сохранению окружающей среды.</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945453"/>
            <a:ext cx="8839199" cy="4416167"/>
          </a:xfrm>
        </p:spPr>
        <p:txBody>
          <a:bodyPr/>
          <a:lstStyle/>
          <a:p>
            <a:r>
              <a:rPr lang="ru-RU" sz="1600" b="1" dirty="0">
                <a:solidFill>
                  <a:srgbClr val="002060"/>
                </a:solidFill>
              </a:rPr>
              <a:t>(5) Отведение сточных вод в публичные системы канализации осуществляется исключительно на основании письменных уведомлений о подключении и/или соглашений на прием, выданных операторами, управляющими и эксплуатирующими системы канализации, осуществляющими контроль качества принятых вод, и на основании заключенных договоров о предоставлении/поставке услуги канализации. Обязательным условием для выдачи соглашений на прием сточных вод хозяйствующим субъектам, располагающим артезианскими скважинами, является обладание природоохранным разрешением на специальное водопользование в соответствии с Законом о воде № 272 от 23 декабря 2011 года.</a:t>
            </a:r>
            <a:br>
              <a:rPr lang="ru-RU" sz="1600" b="1" dirty="0">
                <a:solidFill>
                  <a:srgbClr val="002060"/>
                </a:solidFill>
              </a:rPr>
            </a:br>
            <a:br>
              <a:rPr lang="ru-RU" sz="1600" b="1" dirty="0">
                <a:solidFill>
                  <a:srgbClr val="002060"/>
                </a:solidFill>
              </a:rPr>
            </a:br>
            <a:r>
              <a:rPr lang="ru-RU" sz="1600" b="1" dirty="0">
                <a:solidFill>
                  <a:srgbClr val="002060"/>
                </a:solidFill>
              </a:rPr>
              <a:t>(51) В случае, если сточные воды, отведенные в публичные сети канализации, не соответствуют требованиям, установленным оператором в соглашении о приеме сточных вод, потребители, за исключением бытовых, </a:t>
            </a:r>
            <a:r>
              <a:rPr lang="ru-RU" sz="1600" b="1" dirty="0">
                <a:solidFill>
                  <a:srgbClr val="FF0000"/>
                </a:solidFill>
              </a:rPr>
              <a:t>обязаны устанавливать собственные станции очистки или предварительной очистки сточных вод.</a:t>
            </a:r>
            <a:br>
              <a:rPr lang="ru-RU" sz="1600" b="1" dirty="0">
                <a:solidFill>
                  <a:srgbClr val="FF0000"/>
                </a:solidFill>
              </a:rPr>
            </a:br>
            <a:endParaRPr lang="ro-RO" sz="1600" b="1"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0611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5000574"/>
          </a:xfrm>
        </p:spPr>
        <p:txBody>
          <a:bodyPr/>
          <a:lstStyle/>
          <a:p>
            <a:r>
              <a:rPr lang="ru-RU" sz="1600" b="1" dirty="0">
                <a:solidFill>
                  <a:srgbClr val="002060"/>
                </a:solidFill>
              </a:rPr>
              <a:t>(52) В случае, если при отведении сточных вод не выполняются нормативы предельно допустимых сбросов, установленные соглашением о приеме, оператор распоряжается об устранении причин несоответствия в срок не более 10 дней, обладая правом отозвать соглашение о приеме и/или прекратить предоставление/поставку публичной услуги водоснабжения и канализации до устранения причин, повлекших нарушение установленных нормативов.</a:t>
            </a:r>
            <a:br>
              <a:rPr lang="ru-RU" sz="1600" b="1" dirty="0">
                <a:solidFill>
                  <a:srgbClr val="002060"/>
                </a:solidFill>
              </a:rPr>
            </a:br>
            <a:r>
              <a:rPr lang="ru-RU" sz="1600" b="1" dirty="0">
                <a:solidFill>
                  <a:srgbClr val="002060"/>
                </a:solidFill>
              </a:rPr>
              <a:t>(6) Для получения соглашения на прием промышленных сточных вод в публичную канализационную сеть или на обновление сети хозяйствующий субъект (потребитель) подает заявление по установленной оператором форме, к которому прилагаются:</a:t>
            </a:r>
            <a:br>
              <a:rPr lang="ru-RU" sz="1600" b="1" dirty="0">
                <a:solidFill>
                  <a:srgbClr val="002060"/>
                </a:solidFill>
              </a:rPr>
            </a:br>
            <a:r>
              <a:rPr lang="ru-RU" sz="1600" b="1" dirty="0">
                <a:solidFill>
                  <a:srgbClr val="002060"/>
                </a:solidFill>
              </a:rPr>
              <a:t>a) проектная документация, согласованная с Инспекцией по охране окружающей среды, – для новых или модернизированных хозяйствующих единиц или технический паспорт водного хозяйства – для существующих предприятий (при обновлении соглашения о подключении);</a:t>
            </a:r>
            <a:br>
              <a:rPr lang="ru-RU" sz="1600" b="1" dirty="0">
                <a:solidFill>
                  <a:srgbClr val="002060"/>
                </a:solidFill>
              </a:rPr>
            </a:br>
            <a:r>
              <a:rPr lang="ru-RU" sz="1600" b="1" dirty="0">
                <a:solidFill>
                  <a:srgbClr val="002060"/>
                </a:solidFill>
              </a:rPr>
              <a:t>b) схема канализационной системы предприятия;</a:t>
            </a:r>
            <a:br>
              <a:rPr lang="ru-RU" sz="1600" b="1" dirty="0">
                <a:solidFill>
                  <a:srgbClr val="002060"/>
                </a:solidFill>
              </a:rPr>
            </a:br>
            <a:r>
              <a:rPr lang="ru-RU" sz="1600" b="1" dirty="0">
                <a:solidFill>
                  <a:srgbClr val="002060"/>
                </a:solidFill>
              </a:rPr>
              <a:t>c) схема местной станции предварительной очистки сточных вод (если таковая существует);</a:t>
            </a:r>
            <a:br>
              <a:rPr lang="ru-RU" sz="1600" b="1" dirty="0">
                <a:solidFill>
                  <a:srgbClr val="002060"/>
                </a:solidFill>
              </a:rPr>
            </a:br>
            <a:r>
              <a:rPr lang="ru-RU" sz="1600" b="1" dirty="0">
                <a:solidFill>
                  <a:srgbClr val="002060"/>
                </a:solidFill>
              </a:rPr>
              <a:t>d) информация о параметрах отведения промышленных сточных вод;</a:t>
            </a:r>
            <a:br>
              <a:rPr lang="ru-RU" sz="1600" b="1" dirty="0">
                <a:solidFill>
                  <a:srgbClr val="002060"/>
                </a:solidFill>
              </a:rPr>
            </a:br>
            <a:r>
              <a:rPr lang="ru-RU" sz="1600" b="1" dirty="0">
                <a:solidFill>
                  <a:srgbClr val="002060"/>
                </a:solidFill>
              </a:rPr>
              <a:t>e) нормативы по составу и дебиту отводимых промышленных сточных вод;</a:t>
            </a:r>
            <a:br>
              <a:rPr lang="ru-RU"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4891</TotalTime>
  <Words>11344</Words>
  <Application>Microsoft Office PowerPoint</Application>
  <PresentationFormat>Expunere pe ecran (4:3)</PresentationFormat>
  <Paragraphs>320</Paragraphs>
  <Slides>62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62</vt:i4>
      </vt:variant>
    </vt:vector>
  </HeadingPairs>
  <TitlesOfParts>
    <vt:vector size="67" baseType="lpstr">
      <vt:lpstr>Arial Unicode MS</vt:lpstr>
      <vt:lpstr>Arial</vt:lpstr>
      <vt:lpstr>Arial Narrow</vt:lpstr>
      <vt:lpstr>Times New Roman</vt:lpstr>
      <vt:lpstr>GIZ_Banner_Kopfzeile-Ausland (3)</vt:lpstr>
      <vt:lpstr>Курс обучения для сотрудников операторов «Апа-Канал»   Modulul: Контроль качества сточных вод, сбрасываемых в общественную канализацию и водные объекты   Sesiunea 4.    Expert,  Rusnac Arcadie S.A. „Apă – Canal Chişinău”  13 – 14 iulie 2021,  Chișinău</vt:lpstr>
      <vt:lpstr>Цель курса:   Ознакомление участников с действующими нормативными и законодательными актами в области контроля качества сточных вод, сбрасываемых промышленными / производственными предприятиями в систему общественной канализации и / или в водные объекты .  </vt:lpstr>
      <vt:lpstr>Контроль качества сточных вод, сбрасываемых промышленными / производственными предприятиями в систему общественной канализации и / или в водные объекты, осуществляется в соответствии со следующими нормативными актами: 1. ПОСТАНОВЛЕНИЕ об утверждении Положения о требованиях к сбору, очистке и сбросу сточных вод в канализационную систему и/или в приемник для городских и сельских населенных пунктов*/**, утвержден Правительство РM № 950 с 25.11.2013 (в силу с 06.12.2013), опубликовано в Мониторул Офичиал № 284-289 ст.1061 от 06.12.2013 и переопубликовано в Мониторул Офичиал № 112-114 ст. 344 от 08.05.2020; 2. Положение о технической эксплуатации систем и сооружений коммунального водоснабжения и канализации (второе издание), утвержденное Приказом МАДРМ/МЭИ № 159/331 от 2 июля 2018 г;  3. ПОСТАНОВЛЕНИЕ об утверждении Положения об условиях сброса сточных вод в водные объекты, утвержден Правительство РM № 802 с 09.10.2013 (в силу с 01.11.2013) опубликовано в Мониторул Офичиал № 243-247 ст. 931 от 01.11.2013. 4. Руководство по применению наилучших доступных технологий для сброса сточных вод от пищевой промышленности, утвержденное Министерством окружающей среды приказом № 61 от 10.09.2014 (в силе с 19.09.2014), опубликовано в Мониторул Офичиал № № 275-281 ст. 1312 от 19.09.2014  </vt:lpstr>
      <vt:lpstr>1. ПОСТАНОВЛЕНИЕ об утверждении Положения о требованиях к сбору, очистке и сбросу сточных вод в канализационную систему и/или в приемник для городских и сельских населенных пунктов, разработан и утвержден на основании ст. 39 и 40 Закона о воде № 272 от 23 декабря 2011 г. (Мониторул Офичиал, 2012 г., № 81, ст. 264) с последующими изменениями и ст. 22 Закона № 303/2013 о коммунальном водоснабжении и канализации (Мониторул Офичиал Республики Молдова, 2014 г., № 60-65, ст. 123), с последующими поправками, соответственно:  Статья 39 Закона о воде № 272/2011.Требования к очистке сточных вод в городских поселениях Эксплуатационные требования к системам сбора сточных вод в городских поселениях и очистным сооружениям устанавливаются в положении, утвержденном Правительством, которое должно содержать условия в отношении: a) метода и степени требуемой очистки в зависимости от численности населения/величины поселения, обслуживаемого или подлежащего обслуживанию системой сбора и очистным сооружением, и/или от качества принимающих вод, в которые сбрасываются очищенные сточные воды; b) выявления и классификации принимающих вод, определяемых как уязвимые зоны; </vt:lpstr>
      <vt:lpstr>c) обязательности сброса всех промышленных сточных вод в систему сбора сточных вод городских поселений, осуществляемого на основе соглашения, за исключением обоснованных с технической, экономической и экологической точки зрения случаев; d) условий утилизации шламов, полученных в процессе очистки; e) обязательности мониторинга отведения жидких отходов и их воздействия, помимо требований к отчетности; f) иных релевантных аспектов.  Статья 40 Закона о воде № 272/2011. Требования к очистке сточных вод в сельских поселениях. Требования к сбору, хранению, очистке и сбросу бытовых сточных вод в сельских поселениях, в том числе эксплуатационные требования к местным системам сбора, сооружениям и альтернативным процессам очистки, адекватным технологиям и процессам устанавливаются в положении, утвержденном Правительством.  </vt:lpstr>
      <vt:lpstr>Статья 22 Закона о публичной услуге водоснабжения и канализации № 303/2013. Отведение сточных вод (1) Количество загрязняющих веществ в сточных водах, отводимых в публичные системы канализации, не должно превышать предельно допустимой концентрации. Сточные воды должны отвечать требованиям действующих нормативных актов и договора о предоставлении/поставке услуги, с тем чтобы их характер, количество или качество не приводили к: a) разрушению конструкций и установок, являющихся частью централизованных публичных систем канализации; b) сокращению мощностей водоводных сетей и коллекторных каналов; c) нарушению нормального функционирования очистной станции, возникшему вследствие превышения пропускной способности и нагрузки, а также вследствие замедления процессов очистки; d) возникновению опасности для гигиены и здоровья населения или персонала в процессе эксплуатации системы; e) возникновению опасности взрыва. </vt:lpstr>
      <vt:lpstr>(3) Прием в публичные системы канализации сточных вод, происходящих от промышленных предприятий или от других потребителей, не подключенных к публичным водоводным и/или водораспределительным сетям, утверждается исключительно в части, в которой мощность систем не превышается с гидравлической точки зрения или с точки зрения загруженности загрязняющими веществами, и только в случае, если сточные воды не содержат токсичных загрязнителей или загрязнителей, которые могут замедлить или заблокировать процесс очистки.   (4) Ил, происходящий от станций по обработке воды, из канализационных систем и от станций по очистке сточных вод, обрабатывается и перерабатывается в целях нейтрализации, дегидратации, контролируемого складирования или утилизации в соответствии с действующими нормами законов по охране и сохранению окружающей среды. </vt:lpstr>
      <vt:lpstr>(5) Отведение сточных вод в публичные системы канализации осуществляется исключительно на основании письменных уведомлений о подключении и/или соглашений на прием, выданных операторами, управляющими и эксплуатирующими системы канализации, осуществляющими контроль качества принятых вод, и на основании заключенных договоров о предоставлении/поставке услуги канализации. Обязательным условием для выдачи соглашений на прием сточных вод хозяйствующим субъектам, располагающим артезианскими скважинами, является обладание природоохранным разрешением на специальное водопользование в соответствии с Законом о воде № 272 от 23 декабря 2011 года.  (51) В случае, если сточные воды, отведенные в публичные сети канализации, не соответствуют требованиям, установленным оператором в соглашении о приеме сточных вод, потребители, за исключением бытовых, обязаны устанавливать собственные станции очистки или предварительной очистки сточных вод. </vt:lpstr>
      <vt:lpstr>(52) В случае, если при отведении сточных вод не выполняются нормативы предельно допустимых сбросов, установленные соглашением о приеме, оператор распоряжается об устранении причин несоответствия в срок не более 10 дней, обладая правом отозвать соглашение о приеме и/или прекратить предоставление/поставку публичной услуги водоснабжения и канализации до устранения причин, повлекших нарушение установленных нормативов. (6) Для получения соглашения на прием промышленных сточных вод в публичную канализационную сеть или на обновление сети хозяйствующий субъект (потребитель) подает заявление по установленной оператором форме, к которому прилагаются: a) проектная документация, согласованная с Инспекцией по охране окружающей среды, – для новых или модернизированных хозяйствующих единиц или технический паспорт водного хозяйства – для существующих предприятий (при обновлении соглашения о подключении); b) схема канализационной системы предприятия; c) схема местной станции предварительной очистки сточных вод (если таковая существует); d) информация о параметрах отведения промышленных сточных вод; e) нормативы по составу и дебиту отводимых промышленных сточных вод; </vt:lpstr>
      <vt:lpstr>f) данные о составе сточных вод при сбросе их в публичную сеть, а именно: результаты анализа проб сточных вод при среднем и максимальном дебите, в период наличия среднего и максимального количества загрязняющих веществ (вариация или хронограмма концентрации загрязняющих веществ), до и после местной станции очистки, а также в главных точках канализационной сети и после завершения технологических процессов; g) количество образовавшегося ила, методы его переработки и утилизации; h) отчет о выполнении плана организационно-технических мер по сокращению дебита сточных вод, отводимых в публичную сеть, а также о соблюдении допустимых параметров показателей эффективности и режима сброса сточных вод (при обновлении соглашения о подключении); i) гигиенические сертификаты и сертификаты качества, наименования веществ, используемых в технологическом процессе, и указание их состава; j) приказ об уполномочивании ответственных лиц (не менее 2 человек) для отбора проб из отводимых сточных вод, а также для подписания соответствующих актов.</vt:lpstr>
      <vt:lpstr>(7) Определение условий отведения сточных вод от хозяйствующих субъектов в канализационные системы населенных пунктов, а также предельно допустимых концентраций загрязнителей в сточных водах осуществляется оператором с соблюдением нормативов предельно допустимых сбросов в приемники, установленных действующим законодательством. Оператор может осуществлять внеплановый контроль сброса сточных вод от хозяйствующих субъектов и/или отбор проб в целях проверки качества сточных вод, сбрасываемых в канализационные сети. (8) При подаче заявления о подключении хозяйствующего субъекта к канализационной системе населенного пункта заявитель представляет оператору проектную документацию с приложением к ней положительного заключения государственной экологической экспертизы, а также данные об объеме и составе сточных вод, подлежащих отведению в канализационную систему, в случае реконструкции предприятия или расширения производственных мощностей заявитель представляет также информацию о составе сточных вод и почасовой график их отведения.</vt:lpstr>
      <vt:lpstr>(9) Соглашение на прием сточных вод в публичную канализационную сеть для вновь построенных или реконструированных/модернизированных предприятий выдается после сдачи в эксплуатацию соответствующего объекта, построенного в соответствии с проектом, согласованным с Инспекцией по охране окружающей среды, а также при условии наличия у очистительных установок канализационной системы населенного пункта необходимых мощностей. Если условия приема сточных вод в публичную сеть предусматривают их местную очистку /предварительную очистку, оператор выдает уведомление о подключении и соглашение на прием только после сдачи в эксплуатацию станции предварительной очистки, которая должна обеспечивать эффективность очистки, необходимую/достаточную для сброса сточных вод в публичную канализационную сеть населенного пункта.   (10) При оформлении соглашения на прием промышленных сточных вод в публичную систему канализации оператор должен рассмотреть обоснованные пояснительные материалы, представленные потребителем воды, принимая во внимание: </vt:lpstr>
      <vt:lpstr>a) предварительную очистку промышленных сточных вод или их части на местной очистной станции потребителя; b) предварительную очистку промышленных сточных вод совместно с другими предприятиями на очистных станциях группы предприятий (если таковые существуют); c) максимальное повторное использование очищенных сточных вод для обеспечения технологической водой технологических процессов или в других целях; d) внедрение новых технологий, позволяющих сократить потребление воды или дебит сточных вод, а также степень их загрязнения; e) применение закрытых систем водоснабжения или повторного и последовательного использования воды в технологических процессах предприятия; f) восстановление полезных веществ, содержащихся в промышленных сточных водах; g) обработку и утилизацию ила, образовавшегося в ходе технологических процессов, а также в результате предварительной очистки промышленных сточных вод.  </vt:lpstr>
      <vt:lpstr>(11) После получения всех материалов от хозяйствующего субъекта оператор рассматривает их в 20-дневный срок и в случае, если условия отведения сточных вод соответствуют требованиям действующих нормативных актов в области охраны окружающей среды, выдает соглашение на прием и заключает договор на предоставление публичной услуги канализации. (12) Соглашение на прием сточных вод в публичную канализационную сеть выдается хозяйствующему субъекту на срок до 2 лет, достаточный для выполнения плана организационно-технических мер, необходимых для осуществления действий, указанных в пунктах c) и d) части (10), затем подается новое заявление о продлении срока действия соглашения. Разрешение на сброс сточных вод может быть аннулировано в случае изменения условий сброса в канализационную сеть населенного пункта или невыполнения пользователем этих условий. (13) Отведение сточных вод в отсутствие двустороннего договора считается незаконным подключением, за которое потребитель несет ответственность согласно действующему законодательству.</vt:lpstr>
      <vt:lpstr>(14) В случае если условия сброса сточных вод в публичную сеть не могут быть выполнены с экономической или технологической точки зрения, хозяйствующий субъект представляет оператору соответствующее обоснование с указанием причин невозможности выполнения этих условий. Обоснование рассматривается оператором в 10-дневный срок с принятием решения о заключении с хозяйствующим субъектом договора о сбросе перегруженных сточных вод на определенный период с применением к тарифу на публичную услугу канализации и/или очистки сточных вод коэффициента, учитывающего дополнительную загрузку объемами сточных вод и/или загрязняющими веществами, превышающими максимально допустимую концентрацию. Договор может быть заключен только в случае, если станция очистки сточных вод располагает необходимыми резервами для очистки, с учетом обеспечения соответствующих показателей, если не будет наноситься вред нормальному функционированию сетей и очистных сооружений, если будет обеспечено соблюдение условий качества, установленных для сброса сточных вод в приемник. </vt:lpstr>
      <vt:lpstr>Договор может быть заключен только при наличии у очистных сооружений необходимых резервов для проведения очистки с учетом соответствующих показателей, если не нарушена нормальная работа очистных сетей и установок и соблюдены условия качества. сброс воды в эмиссар.  (15) Выдача соглашения на прием и заключение договора о сбросе в канализационную систему населенного пункта сточных вод, требующих изменения технологии или параметров функционирования станции по очистке, могут быть произведены только после выполнения всех необходимых мер по обеспечению в полном объеме условий сброса очищенных сточных вод в приемник.  (16) За превышение нормативов предельно допустимых сбросов в канализационную систему оператор исчисляет и взимает дополнительную плату в соответствии с действующим законодательством и/или договором о предоставлении/поставке услуги водоснабжения и канализации. (17) При сбросе хозяйствующими субъектами в канализационную систему населенного пункта сточных вод, объем и уровень загрязнения которых не превышают нормативы, утвержденные в порядке, предусмотренном действующим законодательством, применяются действующие на эту услугу тарифы.  </vt:lpstr>
      <vt:lpstr>(18) В случае, если количество веществ в суспензии, биохимическое потребление кислорода за пять дней (БПК 5) и другие показатели превышают нормативы, утвержденные в предусмотренном действующим законодательством порядке или соглашением о приеме, взимается дополнительная плата, рассчитанная пропорционально превышению предельно допустимых концентраций, в соответствии с утвержденным Правительством Положением о требованиях к сбору, очистке и сбросу сточных вод в канализационную систему и/или в приемник для городских и сельских населенных пунктов. (19) Потребители, допустившие сброс в публичную канализационную сеть материалов, приведших к полному или частичному выходу из строя канализационной системы населенного пункта, в том числе очистных сооружений, возмещают ущерб в порядке, установленном действующим законодательством.  (20) Все возникшие споры разрешаются в судебных инстанциях. (21) Уровень предельно допустимых концентраций загрязнителей в сточных водах для каждого хозяйствующего субъекта на соответствующей территории устанавливается оператором и утверждается территориальным экологическим агентством исходя из нормативов предельно допустимых сбросов. [Ст.22 изменена Законом N 322 от 30.11.2018, в силу 08.03.2019] [Ст.22 изменена Законом N 185 от 21.09.2017, в силу 27.10.2017] </vt:lpstr>
      <vt:lpstr>1. Положение о требованиях к сбору, очистке и сбросу сточных вод в канализационную систему и/или приемник для городских и сельских населенных пунктов (в дальнейшем – Положение) частично перелагает положения Директивы Совета № 91/271/СЕЕ от 21 мая 1991 года об очистке городских сточных вод. Целью настоящего Положения является: 1) определение требований к эксплуатации систем по сбору сточных вод и к эксплуатации очистных сооружений, которые должны содержать положения, касающиеся: a) метода и степени требуемой очистки, в зависимости от численности населения/ величины населенного пункта, обслуживаемого или подлежащего обслуживанию системой сбора и очистным сооружением, и/или от качества приемника, в которые сбрасываются очищенные сточные воды; b) выявления и классификации приемникa, определяемых как уязвимые зоны или менее чувствительные; c) обязательности сброса всех промышленных сточных вод в систему сбора сточных вод городских населенных пунктов, осуществляемого на основе договора и/или согласования, выданного оператором; d) условий утилизации шламов, полученных в процессе очистки; </vt:lpstr>
      <vt:lpstr>e) обязательности мониторинга отведения жидких отходов и их воздействия, помимо требований к отчетности; f) других существенных аспектов; 2) определение требований к очистке сточных вод в городских населенных пунктах, касающихся сбора, хранения, очистки и сброса бытовых сточных вод в сельской местности, в том числе требований к эксплуатации местных систем сбора, альтернативных станций и очистных сооружений, адекватных технологий и процессов. 3) защита качества водных ресурсов; 4) установление методологии расчета дополнительных платежей за сброс сточных вод в публичную канализационную систему с превышением установленных предельно допустимых концентраций (ПДК) загрязняющих веществ. 3. Для реализации целей, изложенных в настоящем Положении, каждый орган, ответственный за сбор и очистку сточных вод, должен выделить финансовые средства.</vt:lpstr>
      <vt:lpstr>6. В настоящем Положении используются понятия следующего содержания: точка контроля качества сточных вод – последний колодец внутренней канализационной сети – для потребителей, которые сбрасывают сточные воды в канализационную сеть, и точка сброса (контрольный колодец, сливной канал) – для потребителей, которые сбрасывают сточные воды в приемник; нормативы сброса сточных вод – предельно допустимая концентрация, показатели объема и состава сточных вод, определенные операторами, которые затем должны быть согласованы с подразделениями по охране окружающей среды местных органов управления в области и утверждены центральными органами управления в области водных ресурсов и охраны окружающей среды; соответствующая очистка – очистка сточных вод с помощью любого процесса и/или системы, в результате которой водотоки, принимающие сбросы, отвечают соответствующим требованиям качества, предусмотренным в технических нормах, а также действующих заключениях и водохозяйственных разрешениях; ПДК – предельно допустимая концентрация загрязняющих веществ в сточных водах при их сбросе в публичную канализационную сеть, очистное сооружение или водоотводный канал;  </vt:lpstr>
      <vt:lpstr>дополнительные платежи – платежи, применяемые к потребителям, не являющимся домохозяйствами, в случае сброса в публичную систему канализации сточных вод, превышающих ПДК загрязняющих веществ;  договор о приеме сточных вод – письменное соглашение, выданное оператором по запросу потребителя, кроме бытового, с указанием требований оператора к качеству промышленных сточных вод сбрасываемых в публичные канализационные сети, в которых установлены ПДК и условия приема сточных промышленных вод.</vt:lpstr>
      <vt:lpstr>Глава III  СБОР И СБРОС СТОЧНЫХ ВОД В КАНАЛИЗАЦИОННЫЕ СЕТИ НАСЕЛЕННЫХ ПУНКТОВ И В ОЧИСТНЫЕ СООРУЖЕНИЯ 8. Основные характеристики и/или показатели качества, которым должны соответствовать промышленные сточные воды при сбросе в канализационные сети населенных пунктов, а также предельно допустимые значения, которые измеряются на контрольных пунктах, предусмотрены в приложении № 1 к настоящему Регламенту. 9. В соответствии с договором о приеме сточных вод или договором на оказание услуг по очистке сточных вод устанавливаются значения ПДК ниже тех, которые указаны в приложении № 1 к настоящему Положению, исходя из существующей нагрузки загрязнителей сточных вод в канализационной системе и нагрузки сооружений по очистке сточных вод. В зависимости от специфической осуществляемой деятельности, сточные воды могут характеризоваться другими показателями качества, чем те, которые приведены в приложении № 1 к настоящему Положению. ПДК для них будут рассчитаны на основании специализированных исследований, по заказу и за счет потребителя. </vt:lpstr>
      <vt:lpstr>Эти исследования будут включать методы количественного и качественного анализа показателей качества, технологии адекватной очистки загрязняющих веществ, утвержденные административным органом, подчиненным центральному отраслевому органу публичного управления в области окружающей среды, после их предварительной координации с органом местного публичного управления, в собственности которого находятся сети канализации и установки для очистки сточных вод, или с оператором, если такие полномочия были переданы ему в соответствии с контрактом на управление.  91. Показатели качества/ПДК, подлежащие анализу в ходе лабораторных исследований для осуществления контроля качества сточных вод, сбрасываемых потребителями в публичную канализационную систему, устанавливаются оператором, утверждаются местными органами власти и координируются с административным органом, подчиненным центральному специализированному органу государственного управления в области окружающей среды, в зависимости от вида деятельности и используемого первичного сырья.</vt:lpstr>
      <vt:lpstr>Таким образом, Постановлением Муниципального Совета Кишинэу № 20/1 от 27.11.2020 утверждены:  1. Показатели качества/ПДК будут проанализированы в лабораторных исследованиях для контроля качества сточных вод, сбрасываемых в общественную канализацию небытовыми потребителями в Кишиневе; 2. Нормы ПДК показателей качества сточных вод, сбрасываемых в общественную канализацию / очистные сооружения, для небытовых потребителей на уровне установленных в Приложении Постановлении правительства  № 950/2013.    Получение доступа к Решению CMC No. 20/1 от 27 ноября 2020 г. по ссылке:  file:///D:/Users/ajicul/Documents/legi%20propuneri%20modificare%20la%20legi/mapa%20%20pu%20sedinta%20din%2025.10.2019%20imp%20art.%2022%20legea%20303/public_publications_32023408_md_20_1.pdf   </vt:lpstr>
      <vt:lpstr> 92. Потребители, за исключением бытовых, сбрасывают сточные воды в публичную канализационную систему через индивидуальные выпуски, отделенные от канализационных сетей, через которые сбрасывают сточные воды другие потребители, или публичные канализационные сети, принадлежащие публичным органам/учреждениям, построенным в соответствии со стандартами. На границе разграничения канализационных сетей потребителей, за исключением бытовых, от сетей операторов, находящихся за пределами собственности/владении или их использовании, установлена точка контроля для отбора проб сточных вод. ПДК загрязняющих веществ сточных вод в канализационную систему определяется для каждого потребителя в отдельности с учетом положений методологии расчета ПДК загрязняющих веществ в сточных водах, сбрасываемых в канализационную систему населенного пункта, согласно приложению № 6 к настоящему Положению.  </vt:lpstr>
      <vt:lpstr>11. Запрещается сброс промышленных сточных вод, содержащих опасные или особо опасные вещества, предусмотренные в Положении об условиях сброса сточных вод в водные объекты, утвержденном Постановлением Правительства № 802/2013, если их предварительная обработка не обеспечена до их сброса в канализационную систему. Должны использоваться наилучшие из имеющихся методов, чтобы до сброса сточных вод в канализационную систему были соблюдены требования и нормы, установленные в договоре о приеме сточных вод. 13. Сточные воды, которые сбрасываются в канализационные сети населенных пунктов и непосредственно в очистные сооружения, не должны содержать: a) взвешенные вещества, количество и размеры которых могут стать активным фактором для размытия каналов, что может привести к отложениям или помешать нормальному течению потока жидкости, а именно: - материалы, которые при скорости, достигаемой в канализационных трубах/коллекторах, соответствующих их минимальному рассчитанному расходу, могут привести к отложениям; - различные вещества, которые способны затвердевать и таким образом перекрывать трубы/каналы; </vt:lpstr>
      <vt:lpstr>- твердые, плавающие или вымываемые тела, не проходящие сквозь решетку с отверстиями 20 мм, а в случае волокон или текстильных волокон, а также прочих схожих материалов – перья, шерсть животных, влажные салфетки, которые не могут проходить сквозь решетку с отверстием 2 мм; - твердые и абразивные взвешенные вещества, такие как металлическая пыль, гранулы породы, а также другие, которые путем вымывания могут привести к размытию труб/каналов; - мазут, масло, жиры или другие материалы, которые в силу своей формы, количества или липкости могут способствовать созданию зон накопления отложений на стенках коллекторных труб и/или каналов; - вещества, которые самостоятельно или в смеси с другими веществами, содержащимися в воде из канализационных труб, свертываются, что создает опасность их отложения на стенках труб/каналов или возникновения новых агрессивных веществ;</vt:lpstr>
      <vt:lpstr>b) вещества, характеризующиеся агрессивным химическим воздействием на материалы, из которых изготовлены канализационные сети, оборудование и трубы на сооружениях по очистке сточных вод; c) вещества любого рода, которые в плавающем или растворенном, коллоидном или взвешенном состоянии могут помешать нормальной эксплуатации труб/каналов и сооружений по очистке сточных вод или которые при взаимодействии с воздухом способны создавать взрывоопасные смеси, такие как бензин, бензол, эфиры, хлороформ, ацетилен, сернистый углерод, растворители, дихлорэтан и другие хлорированные углеводороды, вода или ил из ацетиленовых генераторов; d) отравляющие или вредные вещества, которые самостоятельно или в смеси с канализационными водами могут представлять опасность для эксплуатационного персонала канализационной сети и очистного сооружения; e) вещества повышенной опасности, такие как: - тяжелые металлы и их соединения; - галогенированные органические соединения; - органические соединения фосфора или олова; </vt:lpstr>
      <vt:lpstr>- средства защиты растений: пестициды-фунгициды, гербициды, инсектициды, альгициды и химические вещества, применяемые для сохранения древесного материала, кожи или текстильных материалов; - отравляющие, канцерогенные, мутагенные или тератогенные химические вещества, такие как: акрилонитрил, полициклические ароматические углеводороды, бензопирен, бензантрацен и другие; - радиоактивные вещества, включая отходы;  f) вещества, которые самостоятельно или в смеси с канализационными водами могут выделять запахи, способствующие загрязнению окружающей среды; g) красящие вещества, которые в силу своего количества и природы даже при их разбавлении в условиях канализационной сети или очистного сооружения, после их отвода вместе со сточными водами, изменяют цвет воды в естественном водоеме; h) вещества, замедляющие биологический процесс очистки сточных вод или переработки шлама; i) вещества, которые с трудом поддаются биологическому разложению; j) вещества, полученные в результате процесса матирования стекла. </vt:lpstr>
      <vt:lpstr>14. Сточные воды, поступающие из медицинских и ветеринарных, лечебных или профилактических учреждений, из лабораторий и исследовательских медицинских и ветеринарных учреждений, предприятий лесозаготовки, а также из любых предприятий и учреждений, которые в силу специфики работы данных предприятий могут привести к заражению болезнетворными бактериями, микроорганизмами, вирусами, яйцами гельминтов, отводятся в канализационные сети населенных пунктов и в очистные сооружения только после проведения всех мероприятий по дезинфекции в соответствии с положениями действующих нормативных актов. Проведение мероприятий по дезинфекции/стерилизации патологических веществ, сбрасываемых вместе со сточными водами из учреждений, перечисленных в абзаце первом настоящего пункта, периодически сертифицируется на основании бюллетеней анализа, выданных Службой государственного надзора за общественным здоровьем. Эти бюллетени хранятся в данных учреждениях и представляются операторам периодически или по требованию.  </vt:lpstr>
      <vt:lpstr>15. Условия сброса сточных вод от потребителей в публичные канализационные сети устанавливаются оператором на основании норм предельно допустимых сбросов/ПДС загрязняющих веществ, сброшенных в приемники, согласно приложению № 2 к настоящему Положению. ПДК загрязнителей сточных вод рассчитывается оператором в соответствии с настоящим Положением, который учитывает следующие аспекты: а) условия, установленные в природоохранном разрешении на специальное водопользование, выданные административным органом, подчиненным центральному специализированному органу государственного управления в области окружающей среды; b) техническое состояние и фактическая пропускная способность очистных сооружений, которые находятся в управлении/эксплуатации оператора, обеспечивающего функционирование очистных сооружений в соответствии с параметрами, указанными в его проекте и не допускающими прием от потребителей сточных вод, которые могут повлиять на стабильное функционирование процесса биологической очистки, где соотношение БПК5:N:P должно быть эквивалентно 100:5:1; </vt:lpstr>
      <vt:lpstr>c) обеспечение защиты сетей и установок публичной системы канализации от разрушения в результате воздействия агрессивных сточных вод, образования легковоспламеняющихся и токсичных паров, на герметизацию труб и оборудования веществами, которые образуются из осадка; d) обеспечение очистки сточных вод, поступающих в публичную систему канализации. 16. На основании уведомления о присоединении, выданного оператором, и позже на основании заключенных договоров в качестве допустимых могут приниматься значения меньше тех, что предусмотрены в приложении № 1, на основании уже существующей нагрузки загрязнений сточных вод в канализационной системе и на входе в очистное сооружение, чтобы таким образом было сохранено соотношение БПК5:N:P = 100:5:1, которое обеспечивает эффективное функционирование биологического процесса очистки. В случае изменения условий сброса сточных вод в приемники оператор устанавливает новые условия для приема сточных вод в публичную систему канализации/ очистных сооружений существующим потребителям посредством договора о приеме сточных вод/ договора о публичной услуге канализации.  </vt:lpstr>
      <vt:lpstr>17. Для населенных пунктов, в которых осуществляется строительство очистных сооружений или их расширение, предусмотренные поэтапными планами, компетентный орган может на время реализации программы, до выполнения намеченных в ней задач, устанавливать другие условия сброса, с учетом требований настоящего Положения. 18. В случае если данное требование предусмотрено в разрешении на присоединение, договоре о присоединении и использовании публичных служб водоснабжения и канализации и в договоре о приеме сточных вод от нового потребителя и на расширение производственных мощностей и очистных сооружений, операторам должны быть предоставлены данные, которые обеспечиваются проектировщиком/потребителем и, соответственно, оценка расхода и состава сточных вод, которые предстоит отвести в канализационные сети населенных пунктов или в очистные сооружения. Для выдачи соглашения на подключение к канализационной сети, потребители, имеющие собственные источники водоснабжения, представляют природоохранное разрешение на специальное водопользование.</vt:lpstr>
      <vt:lpstr>191. Договор о приеме сточных вод, выданный потребителю, который сбрасывает промышленные сточные воды в публичную канализационную систему, прилагается к договору на оказание услуг водоснабжения и канализации и должен содержать следующее: а) название акта (договор о приеме сточных вод); b) дата подписания договора на прием сточных вод; c) наименование оператора; d) наименование потребителя, которому выдан соответствующий документ; e) требования оператора к качеству сточных вод, сбрасываемых в публичные канализационные сети; f) ПДК загрязнителей сточных вод для потребителя; g) условия приема сточных вод от потребителя, которые включают требования относительно: - необходимости предварительной очистки/ очистки промышленных сточных вод или какой-то их части на локальных очистных сооружениях/ очистных сооружениях потребителя; - предварительная очистка промышленных сточных вод совместно со сточными водами других потребителей, на очистных сооружениях группы предприятий (если таковые имеются); </vt:lpstr>
      <vt:lpstr>- максимальное повторное использование очищенных сточных вод для обеспечения технологических процессов технической водой или для других целей; - внедрение новых технологий, которые дают возможность снизить потребление воды или объема сточных вод, а также степень их загрязнения; - использование закрытых систем водоснабжения или повторное и последовательное использование воды в технологических процессах предприятия; - восстановление полезных веществ, содержащихся в промышленных сточных водах; - обработка и использование осадков, образующихся в результате технологических процессов и предварительной очистки промышленных сточных вод; h) срок действия договора на прием сточных вод; i) фамилия, имя и подпись ответственного лица оператора, уполномоченного/наделенного правом подписания договора о приеме сточных вод. 192. Потребители сбрасывают сточные воды в публичную систему канализации таким образом, чтобы обеспечить соблюдение показателей качества/ПДК загрязнителей, указанных в соглашении о присоединении/ договоре на прием сточных вод/ договоре на предоставление/поставку услуг водоснабжения и канализации в соответствии с принятыми национальными стандартами.</vt:lpstr>
      <vt:lpstr>193. Оператор обязан осуществлять надзор за техническим состоянием публичной канализационной системы, контроль значения показателей/качества параметров сточных вод, сбрасываемых потребителями в канализационную систему, по отношению к ПДК загрязнителей, установленных и утвержденных для каждого отдельного потребителя, а также качество сточных вод, очищаемых при сбросе в приемник, в соответствии с положениями настоящего Положения. 194. Периодичность отбора проб сточных вод, сбрасываемых в канализационную систему, устанавливается оператором для каждого потребителя при заключении договора о приеме сточных вод/ договора на оказание/предоставление услуг водоснабжения и канализации с учетом: а) ПДК загрязняющих веществ относительно качества сбрасываемых промышленных сточных вод; b) фактических ежемесячных и ежегодных объемов сточных вод, сбрасываемых потребителями в канализационную систему, рассчитанных на основе объемов, зарегистрированных измерительными приборами, подлежащими законодательному метрологическому контролю, введенными в эксплуатацию, собранными, опечатанными и учтенными в соответствии с положениями нормативных актов или на основе объемов сточных вод, рассчитанных косвенными методами; </vt:lpstr>
      <vt:lpstr>c) данных о качестве сточных вод, сбрасываемых в публичную канализационную сеть, согласно результатам анализов проб сточных вод, выданных аккредитованной лабораторией в соответствии с положениями Закона № 235/2011 о деятельности по аккредитации и оценке соответствия; d) режима сброса сточных вод потребителем; e) требований, предъявляемых оператору природоохранным разрешением на специальное водопользование, выданным административным органом, подчиненным центральному специализированному органу государственного управления в области окружающей среды; f) соблюдения или несоблюдения потребителями условий сброса сточных вод в канализационную систему в предыдущем периоде; g) увеличения допустимого количества загрязняющих веществ сточных вод, сбрасываемых потребителем, по отношению к их ПДК; h) характеристики загрязняющих веществ в составе сточных вод в результате лабораторных исследований (анализов) исходя из деятельности/ вида промышленности потребителя; i) воздействия на канализационные сети, которое может быть вызвано совокупностью факторов/критериев, указанных в подпунктах b), g) и h). </vt:lpstr>
      <vt:lpstr>195. Операторы отбирают пробы сточных вод для лабораторных исследований в установленных ими контрольных точках не реже одного раза в год. Контрольные точки могут устанавливаться в технических условиях, соглашениях о подключении, договоре о приеме сточных вод, выданных оператором, и/или в договоре на оказание публичных услуг канализации, заключенных между оператором и потребителем. 196. Согласно положениям пункта 194, операторы устанавливают более частые или менее частые периоды отбора проб, но не чаще одного раза в месяц, даже если были обнаружены превышения допустимых значений показателей качества сточных вод. 197. Операторы проводят анализ сточных вод в лабораториях, аккредитованных в соответствии с положениями Закона № 235/2011 о деятельности по аккредитации и оценке соответствия. В случае судебного разбирательства, касающегося установления дополнительных платежей за сброс сточных вод в канализационную систему с превышением установленных ПДК загрязняющих веществ, приоритет отдается исследованиям, полученным в аккредитованных лабораториях. </vt:lpstr>
      <vt:lpstr>198. Отбор проб сточных вод производится в любое время дня и ночи с учетом режима работы потребителя в соответствии с молдавскими стандартами, которые перенимают европейские или международные стандарты, а также с правилами отбора проб, транспортировки и хранения сточных вод с целью проверки качества сточных вод, сбрасываемых в канализационные сети. 199. Оператор обязан взять одну пробу сточных вод, количество которой должно быть достаточным для физико-химического анализа. В случае, если представитель потребителя, который участвует в процессе отбора проб сточных вод, во время отбора запрашивает совместный отбор контрольной пробы, то оператор в присутствии представителя потребителя должен параллельно отобрать по две пробы сточных вод для каждой стороны (оператор, потребитель), а каждый из них за свой счет отправят их в аккредитованную лабораторию в области сточных вод. Все пробы сточных вод опечатываются в месте отбора проб. После получения этих образцов аккредитованные лаборатории проводят анализ одного образца, а второй запечатанный контрольный образец хранится в соответствии с требованиями, установленными молдавскими стандартами, которые перенимают европейские или международные стандарты.</vt:lpstr>
      <vt:lpstr>1910. Результаты лабораторных исследований выполняются в аккредитованной лаборатории в области сточных вод оператора и/или в любой другой аккредитованной лаборатории в области сточных вод, заносятся в специальные журналы, которые хранятся в течение 5 лет. 1911. В случае когда индекс соответствия (En), полученный в результате лабораторных анализов, превышает 0,2, выполняются контрольные совместные отборы проб повторно в присутствии обоих представителей лабораторий или в присутствии представителя другой лаборатории, в качестве третьего лица. Индекс соответствия (En) устанавливается согласно молдавскому стандарту SM SR EN ISO/IEC 17043:2011.  1912. В случае если контрольные образцы не были запрошены/взяты по инициативе потребителя или по его нежеланию, результаты лабораторных анализов, проведенных аккредитованной лабораторией оператора, станут правовой основой для расчета дополнительных платежей согласно приложению № 7 к настоящему Положению. 1913. Отбор проб сточных вод производится оператором в присутствии потребителя. Отбор сточных вод может осуществляться в присутствии одного или нескольких представителей органа местного публичного управления и/или административного органа, подчиненного центральному отраслевому органу в области охраны окружающей среды.</vt:lpstr>
      <vt:lpstr>1914. Как оператор, так и потребители обязаны назначить одного или двух представителей, которые вправе участвовать в отборе проб сточных вод, следить за правильностью процесса отбора проб, подписывать документ и аргументировать в письменной форме установленные замечания. 1915. Потребители обеспечивают назначение лиц, ответственных за отбор проб сточных вод, которые знают правила отбора проб сточных вод, или обучают назначенных лиц, которые не знают указанных выше правил. 1916. Потребители обязаны обеспечить наличие на месте отбора проб сточных вод назначенных лиц в течение 15 минут с момента запроса представителя оператора. 1917. В случае отсутствия представителя потребителя на месте отбора проб сточных вод в течение срока, указанного в пункте 1916, или в случае отказа представителя потребителя от подписания акта отбора проб сточных вод представитель оператора, используя технические средства (фото, видео), отбирает образцы сточных вод, составляет и подписывает в одностороннем порядке акт отбора проб сточных вод в двух одинаковых экземплярах и опломбирует сосуд с образцом сточных вод, который отправит его в любую из аккредитованных лабораторий, включая лабораторию оператора, если она аккредитована. </vt:lpstr>
      <vt:lpstr>Если представитель потребителя не является на место отбора проб сточных вод или отказывается подписать акт отбора проб сточных вод, а также отказывается использовать технические средства для отбора проб сточных вод с фотографированием или видеозаписью, представитель оператора отражает соответственно причины в акте отбора проб сточных вод. 1918. Неявка назначенного лица в течение установленного срока на место отбора проб сточных вод или отказ подписать акт, подтверждающий факт отбора проб воды, не может быть истолкован в пользу потребителя. В таких ситуациях не позднее двух рабочих дней с даты составления акта отбора проб сточных вод оператор обязан отправить потребителю по почте и/или по электронной почте (при наличии) копию документа, подтверждающего факт отбора проб сточных вод. Соответствующий адрес/ соответствующие адреса указываются в договоре на оказание публичных канализационных услуг, заключенном с потребителем. 1919. Потребители вправе обжаловать в суде акт отбора проб сточных вод в течение не более 10 дней с даты их подписания уполномоченным представителем или со дня подтверждения получения документа по почте или по электронной почте в следующих случаях, но не ограничиваясь ими: а) оператор не потребовал присутствия представителя потребителя в заранее установленном месте для отбора проб сточных вод;</vt:lpstr>
      <vt:lpstr>b) нарушен порядок отбора проб сточных вод; c) акт отбора проб сточных вод подписан лицами, не уполномоченными подписывать такие акты; d) акт отбора проб воды не полностью заполнен в установленном порядке. 1920. Оператор обязан отправить копию отчета об анализе проб сточных вод потребителю по почте или по электронной почте в течение не более 5 рабочих дней с даты его выдачи аккредитованной лабораторией. 1921. Потребитель имеет право оспорить в суде отчет об анализе проб сточных вод в течение не более 10 рабочих дней с даты его получения в следующих случаях, но не ограничиваясь ими: а) отчет об анализе проб сточных вод выдан лабораторией, которая не аккредитована в области сточных вод; b) потребитель не согласен с результатами отчета об анализе проб сточных вод. 1922. Если, согласно отчету об анализе проб сточных вод, обнаружены превышения значений показателей/параметров качества по сравнению с установленными ПДК загрязняющих веществ, то на основе договора об оказании услуг канализации оператор рассчитывает для потребителя дополнительные платежи в соответствии с Методологией расчета дополнительных платежей за превышение ПДК загрязняющих веществ при сбросе сточных вод в публичную систему канализации в соответствии с приложением № 7. </vt:lpstr>
      <vt:lpstr>Результаты лабораторных анализов составляют основу для расчета дополнительной платы потребителю до следующего отбора проб сточных вод. 1923. При обращении в судебную инстанцию по поводу аннулирования акта отбора проб или отчета об анализе проб фактура/платежный счет, вытекающий из этих документов, приостанавливается на период судебного разбирательства, а в случае, если судебная инстанция окончательным решением аннулировала акты отбора проб сточных вод или отчет об анализе отобранных проб сточных вод, подтвердивших превышение допустимых значений загрязняющих веществ, оператор отменяет рассчитанный дополнительный платеж и/или возвращает внесенную плату.  1927. Платежи, рассчитанные согласно Методологии расчета дополнительных платежей за превышение ПДК загрязняющих веществ при сбросе сточных вод в публичную систему канализации, установленные в соответствии с приложением № 7 к настоящему Положению, накапливаются на специальном счете оператора. Эти финансовые ресурсы будут использоваться исключительно на обслуживание и развитие канализационной системы, модернизацию и строительство очистных сооружений, закупку материалов для очистки сточных вод и ила, а также на принятие мер по защите окружающей среды. </vt:lpstr>
      <vt:lpstr>1928. Счет-фактура на оплату, представленная потребителю, оспаривается в судебной инстанции в течение 30 дней с даты ее доставки оператором. 21. Для любого изменения в отношении объема и/или качества сточных вод, сбрасываемых в канализационные сети или в очистные сооружения, вследствие изменения производственных мощностей, производственных технологий или по другим причинам, потребитель обязан потребовать выдачи нового договора по приему сточных вод. 22. Принятие в канализационные сети населенных пунктов и/или в очистные сооружения сточных вод, требующих изменения технологии или параметров работы очистных сооружений, принимается к сведению только после проведения на очистном сооружении всех работ, необходимых для обеспечения соблюдения условий отвода в приемник. 23. С целью защиты здоровья населения и охраны окружающей среды сброс и/или отвод в приемник городских и промышленных сточных вод с содержанием загрязняющих веществ осуществляется только с соблюдением требований действующего законодательства и настоящего Положения.</vt:lpstr>
      <vt:lpstr>Если экономические агенты не согласны с правилами, установленными операторами, управляющими системами общественной канализации, они имеют полное право построить местные / собственные очистные сооружения, которые обеспечат качество очищенной воды при сбросе непосредственно в эмиссар / реку. в соответствии с положениями приложения № 2 утверждены HG 950/2013 и / или приложениями № 1-8 HG 802/2013 и Руководство по применению наилучших доступных технологий для сброса сточных вод от пищевой промышленности, утвержденное Приказом № 61 от 10.09.2014 Министерства окружающей среды Республики Молдова.   Доступ к Гиду можно осуществить по ссылке: https://www.legis.md/cautare/getResults?doc_id=40085&amp;lang=ro     </vt:lpstr>
      <vt:lpstr>2. Положения об условиях сброса сточных вод в водные объекты № 802 от 09.10.2013 (в силу 01.11.2013) опубликовано в Мониторул Офичиал № 243-247 ст.931 от 01.11.2013 Положение об условиях сброса сточных вод в водные объекты (в дальнейшем – Положение) транспонирует: - статью 3, пункты 1, 10, 43-45; статью 15, абзац (1) и часть 2 приложения VI Директивы 2010/75/ЕС Европейского Парламента и Совета от 24 ноября 2010 года о промышленных выбросах (о комплексном предотвращении загрязнения и контроле над загрязнением), опубликованной в Официальном журнале Европейского Союза L 334 от 17 декабря 2010 года; - статьи 2 и 3 Директивы 2009/90/ЕС от 31 июля 2009 года, устанавливающей, в соответствии с Директивой 2000/60/ЕС Европейского Парламента и Совета, технические требования к химическому анализу и мониторингу состояния воды, опубликованной в Официальном журнале Европейского Союза L 201 от 1 августа 2009 года; - приложение III Директивы 91/271/ЕС от 21 мая 1991 года об очистке городских сточных вод, опубликованной в Официальном журнале Европейского Союза L 135 от 30 мая 1991 года;  </vt:lpstr>
      <vt:lpstr>- приложение VIII Директивы 2000/60/EC Европейского Парламента и Совета от 23 октября 2000 года, устанавливающей рамки действий Сообщества относительно политики в сфере водного хозяйства, опубликованной в Официальном журнале Европейского Союза L 327 от 22 декабря 2000 года; - приложение I Директивы 2006/11/EC Европейского Парламента и Совета от 15 февраля 2006 года о загрязнении, вызываемом некоторыми вредными веществами, выбрасываемыми в водную среду Сообщества, опубликованное в Официальном журнале Европейского Союза L 64 от 4 марта 2006 года; а также частично: - Директиву 2006/44/ЕС Европейского Парламента и Совета от 6 сентября 2006 года о качестве пресных вод, нуждающихся в охране или улучшении показателей качества с целью защиты рыбной популяции, опубликованную в Официальном журнале Европейского Союза L 264 от 25 сентября 2006 года. Глава I - ОБЩИЕ ПОЛОЖЕНИЯ 1. Целью Положения об условиях сброса сточных вод в водные объекты является регламентирование условий сброса, введение специфических веществ в поверхностные водные объекты, подземные водные объекты или на земли водного фонда.</vt:lpstr>
      <vt:lpstr>Глава VI - ПРЕДЕЛЬНЫЕ ЗНАЧЕНИЯ ВЫБРОСОВ ДЛЯ СБРОСА СТОЧНЫХ ВОД 27. Сброс сточных вод осуществляется на основе экологического разрешения на специальное водопользование, выданного в соответствии с положениями Закона о воде № 272 от 23 декабря 2011 года. 28. При выдаче экологического разрешения на специальное водопользование, которое подразумевает сброс сточных вод, компетентный орган должен убедиться, что концентрации и нагрузка загрязняющих веществ в сточных водах, а также и тепловая нагрузка отходов находятся на уровне, который может быть достигнут путем применения наилучших доступных технологий - НДТ. Разрешение будет содержать предельные значения выбросов для загрязняющих веществ и свойств сточных вод, а также пределы потока сточных вод и нагрузок загрязняющих веществ и отходящего тепла. Предельные значения выбросов, основанные на НДТ, для сточных вод с промышленных секторов (деятельности) изложены в приложениях к настоящему Положению. 29. При предоставлении экологического разрешения на специальное водопользование с участием сброса сточных вод компетентный орган определит нагрузку загрязняющих веществ и отходящего тепла, допустимых для сброса в поверхностные водоемы. Максимальная допустимая нагрузка определяется расчетным путем максимально допустимого потока сточных вод в день и/или максимально допустимой производственной мощности в день. </vt:lpstr>
      <vt:lpstr>30. Компетентный орган должен убедиться во всех случаях, что это не приведет к существенному загрязнению и что достигнут высокий уровень охраны окружающей среды для воды. 31. Эвакуация опасных веществ разрешается только на основе НДТ. 32. Предельные значения выбросов для сброса сточных вод с промышленных секторов (деятельности) в поверхностный водный объект представлены в приложениях № 1-8 к настоящему Положению. 33. При сбросе сточных вод из нескольких промышленных секторов или деятельности в целях комбинированной обработки перед выбросом или с целью комбинированного сброса после применения отдельной обработки предельные значения выбросов для соответствующих параметров мониторинга смеси рассчитываются следующими методами: 1) распределение смеси к сточным водам сектора, который наиболее близок к консистенции смеси; 2) применение расчета для смеси; 3) индивидуальное определение. Выбор подходящего метода обработки основан на соображениях, касающихся смешанных количеств потоков сточных вод и загрязняющих веществ в смешанных потоках, а также происходящих между ними реакций. </vt:lpstr>
      <vt:lpstr>34. Для смешивания сточных вод, чьи потоки приходят преимущественно и по времени постоянно из промышленных секторов (промышленной деятельности), предельные значения выбросов для определенного загрязнителя могут быть рассчитаны как максимальная допустимая нагрузка загрязнителей, которая исходит из различных смешанных потоков сточных вод сектора. За основу расчетов необходимо принять нагрузки загрязнителей с подпотоков, которые могут быть сброшены в соответствии с их соответствующими предельными значениями выбросов. Максимально допустимая нагрузка для загрязняющего вещества в смеси не должна быть выше, чем соответствующая максимально допустимая сумма нагрузок для каждого потока. 36. В случае, если требования качества окружающей среды для воды требуют более жестких условий для сбросов, чем те, что исходят при использовании предельного значения выброса, в соответствии с пунктами 34-37 настоящего Положения в экологическое разрешение на специальное водопользование, которое предусматривает освобождение сточных вод, будут включены более жесткие дополнительные меры. 37. Предельные значения выбросов для параметра сточных вод, указанные в пунктах 32, 34-37 настоящего Положения, относятся к составу потока сточных вод или смеси сточных вод в точке окончательного сброса в водоем-приемник.</vt:lpstr>
      <vt:lpstr>39. Предельные значения выбросов для загрязняющих веществ определяются в точке, где сбросы покидают установку, а при определении этих значений не принимается во внимание никакое разбавление до этого момента. Что касается косвенных сбросов загрязняющих веществ в водные объекты, можно принять во внимание эффект водоочистной станции при определении предельных значений выбросов соответствующей установки при условии, что они гарантируют равнозначный уровень защиты окружающей среды в целом или что это не приведет к более высоким уровням загрязнения окружающей среды. 40. Биоразлагаемые промышленные сточные воды, которые образуются от установок перечисленных промышленных секторов и которые не впадают в очистные сооружения городских сточных вод, перед сбросом в водоприемники должны соблюдать перед эвакуацией установленные условия в предварительных правилах и/или специфичных разрешениях компетентной власти для всех сбросов, которые исходят из предусмотренных установок для эквивалентного числа жителей (ЭЖ) не менее 4000. </vt:lpstr>
      <vt:lpstr>Соответственно, в соответствии с положениями пункта 5 и табл. № 1 c Приложения № 8 HG 950/2013, промышленные предприятия, сбрасывающие сточные воды в результате производственной деятельности (промышленности) и / или оказания услуг, должны обеспечить систему сбора сточных вод и применять вторичную очистку (удаление биологических нагрузок и взвесей) или эквивалентную. Таким образом, мы заключаем, что экономические агенты, которые осуществляют производственную деятельность (отрасли) и / или услуги, обязаны владеть собственными (местными) очистными сооружениями и эксплуатировать их.   </vt:lpstr>
      <vt:lpstr>Глава VII - МОНИТОРИНГ СБРОСА СТОЧНЫХ ВОД 41. Мониторинг сброса сточных вод осуществляется в соответствии со спецификациями в приложении № 10 к настоящему Положению и включает в себя: 1) измерение потока сточных вод; 2) отбор, сохранение и предварительную обработку образцов; 3) анализ и оценку результатов измерений; 4) оценку соблюдений предельных значений выбросов. 42. Мониторинг сброса сточных вод осуществляется обладателем лицензии (самомониторинг) и компетентным органом (внешний мониторинг). Самомониторинг и внешний мониторинг не проводятся одним и тем же физическим или юридическим лицом. 43. В процессе авторизации на специальное водопользование, который предусматривает сброс сточных вод, компетентный орган принимает решение о применении соответствующих параметров для мониторинга сточных вод, учитывая сектор и деятельность по сбросу сточных вод и загрязняющих веществ, которые с вероятностью испускаются в значительных количествах. Параметр соответствует в случае, когда: 1) появление является типичным и значительным для консистенции сточных вод; 2) загрязняющий компонент удален; 3) существует опасность превышения соответствующих предельных значений выбросов. </vt:lpstr>
      <vt:lpstr>44. В сравнении с выбором параметров мониторинга компетентный орган принимает решение об опасных параметрах в подпотоках смеси сточных вод и условий мониторинга подпотока. Положение включает: - предельные значения выбросов для сбросов сточных вод промышленных предприятий (видов деятельности) в поверхностный водоем; - Общие меры BTD (доступные наилучшие и наиболее эффективные методы) по запрещению или сокращению сброса сточных вод для следующих секторов:  1. Предельные значения выбросов для скотобоен и обработки мяса и рыбы (Приложение № 1 к Регламенту № 802/2013);  2. Предельные значения выбросов для очистки и обработки молока (приложение № 2 регламента № 802/2013);  3. Предельные значения выбросов для процессов на пивоваренных заводах и в солодовнях (Приложение № 3 Регламента № 802/2013);  4. Предельные значения выбросов для обработки фруктов, овощей, картофеля (Приложение № 4 Регламента № 802/2013);  5. Предельные значения выбросов для производства напитков (Приложение № 5 Регламента № 802/2013); </vt:lpstr>
      <vt:lpstr>6. Предельные значения выбросов для производства алкоголя и алкогольных напитков, предназначенных для потребления человеком (Приложение № 6 Регламента № 802/2013);  7. Предельные значения выбросов для кормопроизводства из овощей (Приложение № 7 Регламента № 802/2013);  8. Предельные значения выбросов для производства желатина и клея из сыромятных и переработанных шкур и из костей (Приложение № 8 Регламента № 802/2013);         </vt:lpstr>
      <vt:lpstr>Положение о технической эксплуатации систем и сооружений коммунального водоснабжения и канализации (вторая редакция), утвержденное Приказом МАДРМ / МЭИ № 159/331 от 2 июля 2018 г.  3.2.45. Надзор за работой канализационных сетей и связанных с ними потребительских установок, подключенных к сети оператора, осуществляется в соответствии с Положением о требованиях к сбору, очистке и сбросу сточных вод в систему канализации и / или в водовыпуски для городских и сельских населенных пунктов. и с контрактами с потребителями.  3.2.46. Для проведения надзора оператор ВСиВО создает инспекционную службу, состав и количество которой определяются в зависимости от количества потребителей, времени и расхода принимаемых промышленных сточных вод.   3.2.47. Инспекционная служба проверяет соответствие потоков и состава сточных вод оговоренным в договорах.  3.2.48. В соответствии с Законом о коммунальном водоснабжении и канализации № 303/2013 г., Положение о коммунальном водоснабжении и канализации, утвержденное Решением Совета директоров НАРЭ № 355 от 27.09.2019 г (в силу с 01.05.20):   a) при наличии правовых средств измерения сбросов сточных вод при сбросах потребителями в общественную канализационную сеть количество сточных вод принимается согласно показаниям установленных средств измерения;  </vt:lpstr>
      <vt:lpstr>b) при отсутствии средств измерения сброса сточных вод, сбросы, сбрасываемые потребителями в общественную канализационную сеть, принимаются равными количеству воды, поданной соответствующим потребителям, и / или по показаниям водомерного устройства, установленного в потребительская артезианская скважина.  c) запрещается сброс в канализационную сеть оператора СВС следующих вод:  - вода от атмосферных осадков и талого снега;  - бытовые и технологические жидкие остатки;  - промышленные конденсационные воды.   3.2.49. Потребители, сбрасывающие только бытовые сточные воды, проверяют возможные нарушения условий договора:  a) подключение абонента без авторизации оператора;  b) сброс дренажных вод (поверхностных или метеорных) в операторские сети;  c) сброс твердых и жидких бытовых отходов в канализацию и др.  3.2.50. Прием сточных вод в систему канализации оператора водоснабжения и канализации осуществляется в соответствии с Положением о требованиях к сбору, очистке и сбросу сточных вод в систему канализации и / или водоотведения для городских и сельских населенных пунктов.  </vt:lpstr>
      <vt:lpstr>3.2.51. Состав промышленных сточных вод, поступающих в канализационную сеть оператора, проверяется путем периодического отбора и анализа проб сточных вод с локальных очистных сооружений потребителя и диспетчерской вместо подключения сети потребителя к сети оператора.  Отбор проб из потока сточных вод производится диспетчером инспекционной службы в присутствии представителя потребителя в месте, имеющем объективные доказательства. Контрольный анализ состава и свойств сточных вод должен выполняться аккредитованными / сертифицированными испытательными и калибровочными лабораториями.  3.2.52. Инспекционная служба должна проверить системы промышленной канализации потребителей, добиться снижения нерационального потребления и пиковых (максимальных) потоков промышленных сточных вод, соответствия обработки условиям контракта и, по возможности, повторного использования или использования для других целей. промышленных сточных вод.   3.2.53. В случае невыполнения потребителями договорных обязательств инспекционная служба принимает меры по устранению нарушений в соответствии с правилами и условиями договора, в случае необходимости прибегая к штрафным санкциям.   </vt:lpstr>
      <vt:lpstr>Concluzie:  1. Бытовые сточные воды, сбрасываемые жителями Кишинева, где бы они ни находились, дома или на работе, не приводят к увеличению концентрации загрязняющих веществ и качества бытовых сточных вод в общественной канализационной системе. При использовании нормативного объема потребления питьевой воды на человека в пределах хозяйствующих субъектов (офисы, банки, детские сады, общественные учреждения и.т. д.) в санитарно-гигиенических целях, таких как: мытье рук, использование сантехнических устройств, мытье поверхностей и т. д. качество сточных вод, сбрасываемых в общественную канализацию, будет соответствовать требованиям к качеству бытовой воды. Соответственно, для данного типа потребителей нормы ПДК не рассчитываются, они устанавливаются с самого начала в табл. 7.1. NCM G 03.02: 2015 «Внешние канализационные сети и сооружения» и табл. нет. 1 приложения № 6 и HG 950/2013;  2. Нормы сброса сточных вод ПДК рассчитываются непосредственно для промышленных (производственных) и / или обслуживающих предприятий;  3. Хозяйствующие субъекты, осуществляющие производственную деятельность (отрасли) и / или услуги, в зависимости от обстоятельств, должны владеть и эксплуатировать свои собственные очистные сооружения перед сбросом в общественную канализацию и / или в эмиссар, чтобы их качество соответствовало утвержденным Правила сброса ПДК в общественную канализацию и / или в эмиссар;  4. Расчет ПДК загрязняющих веществ в сточных водах, сбрасываемых в канализацию населенных пунктов, производится в соответствии с положениями Методики расчета ПДК, утвержденной Приложением № 6 HG 950/2013 и пункты 7.1.21, 7.1.22, 7.1.23, 7.1.23, 7.1.24 Строительного регламента NCM G 03.02:2015 «Сети и сооружения наружной канализации».     </vt:lpstr>
      <vt:lpstr>Bibliografie: 1. Положения о требованиях к сбору, очистке и сбросу сточных вод в канализационную систему и/или в приемник для городских и сельских населенных пунктов*/**, утвержден Правительство РM № 950 с 25.11.2013 (в силу с 06.12.2013), и переопубликовано в Мониторул Офичиал № 112-114 ст. 344 от 08.05.2020; 2. Положение о технической эксплуатации систем и сооружений коммунального водоснабжения и канализации (второе издание), утвержденное Приказом МАДРМ/МЭИ № 159/331 от 2 .07.2018 г;  3. ПОСТАНОВЛЕНИЕ об утверждении Положения об условиях сброса сточных вод в водные объекты, утвержден Правительство РM № 802 с 09.10.2013 (в силу с 01.11.2013) опубликовано в Мониторул Офичиал № 243-247 ст. 931 от 01.11.2013. 4. Руководство по применению наилучших доступных технологий для сброса сточных вод от пищевой промышленности, утвержденное Министерством окружающей среды приказом № 61 от 10.09.2014 (в силе с 19.09.2014); 5. Закона о воде № 272 от 23 декабря 2011 г; 6. Закона о публичной услуге водоснабжения и канализации № 303/2013; 7. Директивы Совета № 91/271/СЕЕ от 21 мая 1991 года об очистке городских сточных вод; 8. Закона № 235/2011 о деятельности по аккредитации и оценке соответствия; 9. Директивы 2010/75/ЕС Европейского Парламента и Совета от 24 ноября 2010 года о промышленных выбросах; 10. Директива 2000/60/ЕС Европейского Парламента и Совета, технические требования к химическому анализу и мониторингу состояния воды. 11. NCM G 03.02: 2015 «Внешние канализационные сети и сооружения».   </vt:lpstr>
      <vt:lpstr>Prezentare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Rusnac Arcadie Ion</cp:lastModifiedBy>
  <cp:revision>366</cp:revision>
  <cp:lastPrinted>2017-06-05T10:38:21Z</cp:lastPrinted>
  <dcterms:created xsi:type="dcterms:W3CDTF">2013-09-05T11:54:56Z</dcterms:created>
  <dcterms:modified xsi:type="dcterms:W3CDTF">2021-07-12T11:49:32Z</dcterms:modified>
</cp:coreProperties>
</file>