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37"/>
  </p:notesMasterIdLst>
  <p:handoutMasterIdLst>
    <p:handoutMasterId r:id="rId38"/>
  </p:handoutMasterIdLst>
  <p:sldIdLst>
    <p:sldId id="280" r:id="rId2"/>
    <p:sldId id="295" r:id="rId3"/>
    <p:sldId id="296" r:id="rId4"/>
    <p:sldId id="302" r:id="rId5"/>
    <p:sldId id="303" r:id="rId6"/>
    <p:sldId id="304" r:id="rId7"/>
    <p:sldId id="305" r:id="rId8"/>
    <p:sldId id="297" r:id="rId9"/>
    <p:sldId id="307" r:id="rId10"/>
    <p:sldId id="310" r:id="rId11"/>
    <p:sldId id="309" r:id="rId12"/>
    <p:sldId id="361" r:id="rId13"/>
    <p:sldId id="364" r:id="rId14"/>
    <p:sldId id="366" r:id="rId15"/>
    <p:sldId id="365" r:id="rId16"/>
    <p:sldId id="367" r:id="rId17"/>
    <p:sldId id="362" r:id="rId18"/>
    <p:sldId id="360" r:id="rId19"/>
    <p:sldId id="363" r:id="rId20"/>
    <p:sldId id="383" r:id="rId21"/>
    <p:sldId id="384" r:id="rId22"/>
    <p:sldId id="356" r:id="rId23"/>
    <p:sldId id="357" r:id="rId24"/>
    <p:sldId id="369" r:id="rId25"/>
    <p:sldId id="373" r:id="rId26"/>
    <p:sldId id="370" r:id="rId27"/>
    <p:sldId id="372" r:id="rId28"/>
    <p:sldId id="375" r:id="rId29"/>
    <p:sldId id="371" r:id="rId30"/>
    <p:sldId id="376" r:id="rId31"/>
    <p:sldId id="377" r:id="rId32"/>
    <p:sldId id="378" r:id="rId33"/>
    <p:sldId id="355" r:id="rId34"/>
    <p:sldId id="358" r:id="rId35"/>
    <p:sldId id="299" r:id="rId36"/>
  </p:sldIdLst>
  <p:sldSz cx="9144000" cy="6858000" type="screen4x3"/>
  <p:notesSz cx="6735763" cy="9866313"/>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ohantova" initials="LB"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2E"/>
    <a:srgbClr val="6E6452"/>
    <a:srgbClr val="E5DBA1"/>
    <a:srgbClr val="BABA93"/>
    <a:srgbClr val="BABB93"/>
    <a:srgbClr val="DEDEAF"/>
    <a:srgbClr val="999999"/>
    <a:srgbClr val="D9D9D9"/>
    <a:srgbClr val="CCCCCC"/>
    <a:srgbClr val="C8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5730" autoAdjust="0"/>
  </p:normalViewPr>
  <p:slideViewPr>
    <p:cSldViewPr snapToGrid="0">
      <p:cViewPr varScale="1">
        <p:scale>
          <a:sx n="109" d="100"/>
          <a:sy n="109" d="100"/>
        </p:scale>
        <p:origin x="1638" y="114"/>
      </p:cViewPr>
      <p:guideLst>
        <p:guide orient="horz" pos="658"/>
        <p:guide orient="horz" pos="388"/>
        <p:guide pos="288"/>
        <p:guide pos="10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898102" y="4686696"/>
            <a:ext cx="4939560" cy="4439447"/>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p>
            <a:pPr lvl="0"/>
            <a:r>
              <a:rPr lang="de-DE" dirty="0"/>
              <a:t>Klicken Sie, um die Formate des Vorlagentextes zu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198" name="Rectangle 6"/>
          <p:cNvSpPr>
            <a:spLocks noGrp="1" noChangeArrowheads="1"/>
          </p:cNvSpPr>
          <p:nvPr>
            <p:ph type="ftr" sz="quarter" idx="4"/>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276F4F92-661F-4424-ADED-7D3829A4203F}" type="slidenum">
              <a:rPr lang="de-DE" smtClean="0"/>
              <a:pPr/>
              <a:t>28</a:t>
            </a:fld>
            <a:endParaRPr lang="de-DE" dirty="0"/>
          </a:p>
        </p:txBody>
      </p:sp>
    </p:spTree>
    <p:extLst>
      <p:ext uri="{BB962C8B-B14F-4D97-AF65-F5344CB8AC3E}">
        <p14:creationId xmlns:p14="http://schemas.microsoft.com/office/powerpoint/2010/main" val="615404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24530102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133583587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on symbol </a:t>
            </a:r>
            <a:br>
              <a:rPr lang="en-GB" noProof="0" dirty="0"/>
            </a:br>
            <a:r>
              <a:rPr lang="en-GB" noProof="0" dirty="0"/>
              <a:t>to add image</a:t>
            </a:r>
          </a:p>
        </p:txBody>
      </p:sp>
    </p:spTree>
    <p:extLst>
      <p:ext uri="{BB962C8B-B14F-4D97-AF65-F5344CB8AC3E}">
        <p14:creationId xmlns:p14="http://schemas.microsoft.com/office/powerpoint/2010/main" val="5814278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on symbol </a:t>
            </a:r>
            <a:br>
              <a:rPr lang="en-GB" noProof="0" dirty="0"/>
            </a:br>
            <a:r>
              <a:rPr lang="en-GB" noProof="0" dirty="0"/>
              <a:t>to add image</a:t>
            </a:r>
          </a:p>
        </p:txBody>
      </p:sp>
    </p:spTree>
    <p:extLst>
      <p:ext uri="{BB962C8B-B14F-4D97-AF65-F5344CB8AC3E}">
        <p14:creationId xmlns:p14="http://schemas.microsoft.com/office/powerpoint/2010/main" val="18016267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13/07/2021</a:t>
            </a:fld>
            <a:endParaRPr lang="en-GB" dirty="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42417953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13/07/2021</a:t>
            </a:fld>
            <a:endParaRPr lang="en-GB" dirty="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p:txBody>
      </p:sp>
    </p:spTree>
    <p:extLst>
      <p:ext uri="{BB962C8B-B14F-4D97-AF65-F5344CB8AC3E}">
        <p14:creationId xmlns:p14="http://schemas.microsoft.com/office/powerpoint/2010/main" val="993457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9"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First layer</a:t>
            </a:r>
          </a:p>
          <a:p>
            <a:pPr lvl="1"/>
            <a:r>
              <a:rPr lang="en-GB" noProof="0" dirty="0"/>
              <a:t>Second layer</a:t>
            </a:r>
          </a:p>
          <a:p>
            <a:pPr lvl="2"/>
            <a:r>
              <a:rPr lang="en-GB" noProof="0" dirty="0"/>
              <a:t>Third layer</a:t>
            </a:r>
          </a:p>
          <a:p>
            <a:pPr lvl="3"/>
            <a:r>
              <a:rPr lang="en-GB" noProof="0" dirty="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noProof="0" dirty="0">
                <a:solidFill>
                  <a:srgbClr val="6E6452"/>
                </a:solidFill>
                <a:latin typeface="Arial Narrow" pitchFamily="34" charset="0"/>
              </a:rPr>
              <a:t>Page </a:t>
            </a:r>
            <a:fld id="{327115CA-E6A4-425F-BB4F-A64D48743A27}" type="slidenum">
              <a:rPr lang="en-GB" sz="1000" b="0" noProof="0" smtClean="0">
                <a:solidFill>
                  <a:srgbClr val="6E6452"/>
                </a:solidFill>
                <a:latin typeface="Arial Narrow" pitchFamily="34" charset="0"/>
              </a:rPr>
              <a:pPr/>
              <a:t>‹#›</a:t>
            </a:fld>
            <a:endParaRPr lang="en-GB"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a:t>XXX</a:t>
            </a:r>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0F9A5078-6F60-49E2-B50D-11C30D454C38}" type="datetime1">
              <a:rPr lang="en-GB" noProof="0" smtClean="0"/>
              <a:pPr/>
              <a:t>13/07/2021</a:t>
            </a:fld>
            <a:endParaRPr lang="en-GB" noProof="0"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here to add title</a:t>
            </a:r>
            <a:endParaRPr lang="de-DE" noProof="0" dirty="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Lst>
  <p:transition/>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4.png"/><Relationship Id="rId7" Type="http://schemas.openxmlformats.org/officeDocument/2006/relationships/image" Target="../media/image18.jpeg"/><Relationship Id="rId12" Type="http://schemas.openxmlformats.org/officeDocument/2006/relationships/hyperlink" Target="http://www.ifcaac.amac.md/"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2.png"/><Relationship Id="rId5" Type="http://schemas.openxmlformats.org/officeDocument/2006/relationships/image" Target="../media/image6.png"/><Relationship Id="rId10" Type="http://schemas.openxmlformats.org/officeDocument/2006/relationships/image" Target="../media/image21.jpeg"/><Relationship Id="rId4" Type="http://schemas.openxmlformats.org/officeDocument/2006/relationships/image" Target="../media/image5.png"/><Relationship Id="rId9"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sp>
        <p:nvSpPr>
          <p:cNvPr id="7" name="Titel 15"/>
          <p:cNvSpPr>
            <a:spLocks noGrp="1"/>
          </p:cNvSpPr>
          <p:nvPr>
            <p:ph type="title"/>
          </p:nvPr>
        </p:nvSpPr>
        <p:spPr>
          <a:xfrm>
            <a:off x="148741" y="1845308"/>
            <a:ext cx="8839199" cy="4416167"/>
          </a:xfrm>
        </p:spPr>
        <p:txBody>
          <a:bodyPr/>
          <a:lstStyle/>
          <a:p>
            <a:pPr algn="ctr">
              <a:spcAft>
                <a:spcPts val="0"/>
              </a:spcAft>
            </a:pPr>
            <a:r>
              <a:rPr lang="ro-RO" b="1" dirty="0">
                <a:solidFill>
                  <a:srgbClr val="002060"/>
                </a:solidFill>
              </a:rPr>
              <a:t>Curs de instruire pentru angajații operatorilor „Apă-Canal”</a:t>
            </a:r>
            <a:br>
              <a:rPr lang="ro-RO" dirty="0">
                <a:solidFill>
                  <a:srgbClr val="002060"/>
                </a:solidFill>
              </a:rPr>
            </a:br>
            <a:br>
              <a:rPr lang="ro-RO" dirty="0">
                <a:solidFill>
                  <a:srgbClr val="002060"/>
                </a:solidFill>
              </a:rPr>
            </a:br>
            <a:r>
              <a:rPr lang="ro-RO" b="1" dirty="0">
                <a:solidFill>
                  <a:srgbClr val="FF0000"/>
                </a:solidFill>
              </a:rPr>
              <a:t>Modulul: </a:t>
            </a:r>
            <a:r>
              <a:rPr lang="ro-RO" b="1" dirty="0">
                <a:solidFill>
                  <a:srgbClr val="C00000"/>
                </a:solidFill>
                <a:latin typeface="Times New Roman" panose="02020603050405020304" pitchFamily="18" charset="0"/>
                <a:ea typeface="Times New Roman" panose="02020603050405020304" pitchFamily="18" charset="0"/>
              </a:rPr>
              <a:t>Laboratorul de monitorizare a apelor uzate</a:t>
            </a:r>
            <a:br>
              <a:rPr lang="ro-MD" b="1" dirty="0"/>
            </a:br>
            <a:br>
              <a:rPr lang="en-US" b="1" dirty="0"/>
            </a:br>
            <a:br>
              <a:rPr lang="en-US" b="1" dirty="0"/>
            </a:br>
            <a:r>
              <a:rPr lang="ro-RO" b="1" dirty="0">
                <a:solidFill>
                  <a:srgbClr val="C00000"/>
                </a:solidFill>
                <a:latin typeface="Times New Roman" panose="02020603050405020304" pitchFamily="18" charset="0"/>
                <a:ea typeface="Times New Roman" panose="02020603050405020304" pitchFamily="18" charset="0"/>
              </a:rPr>
              <a:t>Sesiunea 5. </a:t>
            </a:r>
            <a:br>
              <a:rPr lang="ro-RO" dirty="0">
                <a:latin typeface="Times New Roman" panose="02020603050405020304" pitchFamily="18" charset="0"/>
                <a:ea typeface="Times New Roman" panose="02020603050405020304" pitchFamily="18" charset="0"/>
              </a:rPr>
            </a:br>
            <a:br>
              <a:rPr lang="ro-RO" dirty="0"/>
            </a:br>
            <a:br>
              <a:rPr lang="ro-RO" dirty="0">
                <a:solidFill>
                  <a:srgbClr val="000F2E"/>
                </a:solidFill>
                <a:latin typeface="Times New Roman" panose="02020603050405020304" pitchFamily="18" charset="0"/>
                <a:cs typeface="Times New Roman" panose="02020603050405020304" pitchFamily="18" charset="0"/>
              </a:rPr>
            </a:br>
            <a:r>
              <a:rPr lang="ro-RO" sz="1800" b="1" i="1" dirty="0">
                <a:solidFill>
                  <a:srgbClr val="002060"/>
                </a:solidFill>
              </a:rPr>
              <a:t>Expert,  </a:t>
            </a:r>
            <a:r>
              <a:rPr lang="ro-RO" sz="1800" b="1" i="1" dirty="0" err="1">
                <a:solidFill>
                  <a:srgbClr val="002060"/>
                </a:solidFill>
              </a:rPr>
              <a:t>Rusnac</a:t>
            </a:r>
            <a:r>
              <a:rPr lang="ro-RO" sz="1800" b="1" i="1" dirty="0">
                <a:solidFill>
                  <a:srgbClr val="002060"/>
                </a:solidFill>
              </a:rPr>
              <a:t> </a:t>
            </a:r>
            <a:r>
              <a:rPr lang="ro-RO" sz="1800" b="1" i="1" dirty="0" err="1">
                <a:solidFill>
                  <a:srgbClr val="002060"/>
                </a:solidFill>
              </a:rPr>
              <a:t>Arcadie</a:t>
            </a:r>
            <a:br>
              <a:rPr lang="ro-RO" sz="1800" b="1" i="1" dirty="0">
                <a:solidFill>
                  <a:srgbClr val="002060"/>
                </a:solidFill>
              </a:rPr>
            </a:br>
            <a:r>
              <a:rPr lang="ro-RO" sz="1800" b="1" i="1" dirty="0">
                <a:solidFill>
                  <a:srgbClr val="002060"/>
                </a:solidFill>
              </a:rPr>
              <a:t>S.A. „Apă – Canal </a:t>
            </a:r>
            <a:r>
              <a:rPr lang="ro-RO" sz="1800" b="1" i="1" dirty="0" err="1">
                <a:solidFill>
                  <a:srgbClr val="002060"/>
                </a:solidFill>
              </a:rPr>
              <a:t>Chişinău</a:t>
            </a:r>
            <a:r>
              <a:rPr lang="ro-RO" sz="1800" b="1" i="1" dirty="0">
                <a:solidFill>
                  <a:srgbClr val="002060"/>
                </a:solidFill>
              </a:rPr>
              <a:t>”</a:t>
            </a:r>
            <a:br>
              <a:rPr lang="ro-RO" sz="1800" b="1" i="1" dirty="0">
                <a:solidFill>
                  <a:srgbClr val="002060"/>
                </a:solidFill>
              </a:rPr>
            </a:br>
            <a:br>
              <a:rPr lang="ro-RO" sz="1800" b="1" i="1" dirty="0">
                <a:solidFill>
                  <a:srgbClr val="002060"/>
                </a:solidFill>
              </a:rPr>
            </a:br>
            <a:r>
              <a:rPr lang="ro-RO" sz="1600" b="1" dirty="0">
                <a:solidFill>
                  <a:srgbClr val="002060"/>
                </a:solidFill>
              </a:rPr>
              <a:t>13 – 14 iulie 2021,  Chișinău</a:t>
            </a: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258493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sp>
        <p:nvSpPr>
          <p:cNvPr id="7" name="Titel 15"/>
          <p:cNvSpPr>
            <a:spLocks noGrp="1"/>
          </p:cNvSpPr>
          <p:nvPr>
            <p:ph type="title"/>
          </p:nvPr>
        </p:nvSpPr>
        <p:spPr>
          <a:xfrm>
            <a:off x="152400" y="1792808"/>
            <a:ext cx="8839199" cy="4700246"/>
          </a:xfrm>
        </p:spPr>
        <p:txBody>
          <a:bodyPr/>
          <a:lstStyle/>
          <a:p>
            <a:r>
              <a:rPr lang="ro-RO" sz="1600" dirty="0">
                <a:solidFill>
                  <a:schemeClr val="tx1"/>
                </a:solidFill>
              </a:rPr>
              <a:t>Totodată, se specifică următoarele: </a:t>
            </a:r>
            <a:r>
              <a:rPr lang="ro-RO" sz="1600" dirty="0">
                <a:solidFill>
                  <a:srgbClr val="00B050"/>
                </a:solidFill>
              </a:rPr>
              <a:t>„Alte metode alternative pot fi folosite numai în cazul în care se demonstrează că acestea au aceeași sensibilitate </a:t>
            </a:r>
            <a:r>
              <a:rPr lang="ro-RO" sz="1600" dirty="0" err="1">
                <a:solidFill>
                  <a:srgbClr val="00B050"/>
                </a:solidFill>
              </a:rPr>
              <a:t>şi</a:t>
            </a:r>
            <a:r>
              <a:rPr lang="ro-RO" sz="1600" dirty="0">
                <a:solidFill>
                  <a:srgbClr val="00B050"/>
                </a:solidFill>
              </a:rPr>
              <a:t> limită de </a:t>
            </a:r>
            <a:r>
              <a:rPr lang="ro-RO" sz="1600" dirty="0" err="1">
                <a:solidFill>
                  <a:srgbClr val="00B050"/>
                </a:solidFill>
              </a:rPr>
              <a:t>detecţie</a:t>
            </a:r>
            <a:r>
              <a:rPr lang="ro-RO" sz="1600" dirty="0">
                <a:solidFill>
                  <a:srgbClr val="00B050"/>
                </a:solidFill>
              </a:rPr>
              <a:t>.”</a:t>
            </a:r>
            <a:br>
              <a:rPr lang="ro-RO" sz="1600" b="1" dirty="0">
                <a:solidFill>
                  <a:srgbClr val="002060"/>
                </a:solidFill>
              </a:rPr>
            </a:br>
            <a:br>
              <a:rPr lang="ro-RO" sz="1600" b="1" dirty="0">
                <a:solidFill>
                  <a:srgbClr val="002060"/>
                </a:solidFill>
              </a:rPr>
            </a:br>
            <a:r>
              <a:rPr lang="ro-RO" sz="1600" dirty="0">
                <a:solidFill>
                  <a:schemeClr val="tx1"/>
                </a:solidFill>
              </a:rPr>
              <a:t>Concomitent, se construiesc și se verifică stabilitatea curbelor de etalonare pentru metodele fotometrice la determinarea următorilor parametri: detergenți </a:t>
            </a:r>
            <a:r>
              <a:rPr lang="ro-RO" sz="1600" dirty="0" err="1">
                <a:solidFill>
                  <a:schemeClr val="tx1"/>
                </a:solidFill>
              </a:rPr>
              <a:t>anionici</a:t>
            </a:r>
            <a:r>
              <a:rPr lang="ro-RO" sz="1600" dirty="0">
                <a:solidFill>
                  <a:schemeClr val="tx1"/>
                </a:solidFill>
              </a:rPr>
              <a:t>, fosfor total, fenol, nitriți, fluoruri, aldehida formică, fier, nichel, cupru, zinc, cadmiu </a:t>
            </a:r>
            <a:r>
              <a:rPr lang="ro-RO" sz="1600" dirty="0" err="1">
                <a:solidFill>
                  <a:schemeClr val="tx1"/>
                </a:solidFill>
              </a:rPr>
              <a:t>şi</a:t>
            </a:r>
            <a:r>
              <a:rPr lang="ro-RO" sz="1600" dirty="0">
                <a:solidFill>
                  <a:schemeClr val="tx1"/>
                </a:solidFill>
              </a:rPr>
              <a:t> crom. </a:t>
            </a:r>
            <a:br>
              <a:rPr lang="ro-RO" sz="1600" dirty="0">
                <a:solidFill>
                  <a:schemeClr val="tx1"/>
                </a:solidFill>
              </a:rPr>
            </a:br>
            <a:br>
              <a:rPr lang="ro-RO" sz="1600" dirty="0">
                <a:solidFill>
                  <a:schemeClr val="tx1"/>
                </a:solidFill>
              </a:rPr>
            </a:br>
            <a:r>
              <a:rPr lang="ro-RO" sz="1600" dirty="0">
                <a:solidFill>
                  <a:schemeClr val="tx1"/>
                </a:solidFill>
              </a:rPr>
              <a:t>Pentru asigurarea trasabilității măsurărilor, în conformitate cu documentele normative, zilnic, se verifică și se înregistrează temperatura </a:t>
            </a:r>
            <a:r>
              <a:rPr lang="ro-RO" sz="1600" dirty="0" err="1">
                <a:solidFill>
                  <a:schemeClr val="tx1"/>
                </a:solidFill>
              </a:rPr>
              <a:t>şi</a:t>
            </a:r>
            <a:r>
              <a:rPr lang="ro-RO" sz="1600" dirty="0">
                <a:solidFill>
                  <a:schemeClr val="tx1"/>
                </a:solidFill>
              </a:rPr>
              <a:t> umiditatea în fiecare încăpere a laboratorului, temperatura în termostate, temperatura în dulapurile de uscare, temperatura </a:t>
            </a:r>
            <a:r>
              <a:rPr lang="ro-RO" sz="1600" dirty="0" err="1">
                <a:solidFill>
                  <a:schemeClr val="tx1"/>
                </a:solidFill>
              </a:rPr>
              <a:t>şi</a:t>
            </a:r>
            <a:r>
              <a:rPr lang="ro-RO" sz="1600" dirty="0">
                <a:solidFill>
                  <a:schemeClr val="tx1"/>
                </a:solidFill>
              </a:rPr>
              <a:t> umiditatea în camerele frigorifice, cu termometre etalonate, precum </a:t>
            </a:r>
            <a:r>
              <a:rPr lang="ro-RO" sz="1600" dirty="0" err="1">
                <a:solidFill>
                  <a:schemeClr val="tx1"/>
                </a:solidFill>
              </a:rPr>
              <a:t>şi</a:t>
            </a:r>
            <a:r>
              <a:rPr lang="ro-RO" sz="1600" dirty="0">
                <a:solidFill>
                  <a:schemeClr val="tx1"/>
                </a:solidFill>
              </a:rPr>
              <a:t> controlul balanțelor cu greutăți etalonate.</a:t>
            </a:r>
            <a:br>
              <a:rPr lang="ro-RO" sz="1600" dirty="0">
                <a:solidFill>
                  <a:schemeClr val="tx1"/>
                </a:solidFill>
              </a:rPr>
            </a:br>
            <a:br>
              <a:rPr lang="ro-RO" sz="1600" dirty="0">
                <a:solidFill>
                  <a:schemeClr val="tx1"/>
                </a:solidFill>
              </a:rPr>
            </a:br>
            <a:r>
              <a:rPr lang="ro-RO" sz="1600" dirty="0">
                <a:solidFill>
                  <a:schemeClr val="tx1"/>
                </a:solidFill>
              </a:rPr>
              <a:t>Zilnic, are loc prelucrarea datelor obținute, calcularea incertitudinii și înregistrarea acestora în softul „Calitate”, elaborarea rapoartelor de încercări, înregistrarea acestora.</a:t>
            </a: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2587492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sp>
        <p:nvSpPr>
          <p:cNvPr id="7" name="Titel 15"/>
          <p:cNvSpPr>
            <a:spLocks noGrp="1"/>
          </p:cNvSpPr>
          <p:nvPr>
            <p:ph type="title"/>
          </p:nvPr>
        </p:nvSpPr>
        <p:spPr>
          <a:xfrm>
            <a:off x="148741" y="1625784"/>
            <a:ext cx="8839199" cy="4635692"/>
          </a:xfrm>
        </p:spPr>
        <p:txBody>
          <a:bodyPr/>
          <a:lstStyle/>
          <a:p>
            <a:r>
              <a:rPr lang="ro-RO" sz="1600" dirty="0">
                <a:solidFill>
                  <a:schemeClr val="tx1"/>
                </a:solidFill>
              </a:rPr>
              <a:t>Utilajul din cadrul laboratorului este supus periodic verificării metrologice/etalonării în conformitate cu prevederile Legii metrologiei nr. 19 din 04.03.2013 </a:t>
            </a:r>
            <a:r>
              <a:rPr lang="ro-RO" sz="1600" dirty="0" err="1">
                <a:solidFill>
                  <a:schemeClr val="tx1"/>
                </a:solidFill>
              </a:rPr>
              <a:t>şi</a:t>
            </a:r>
            <a:r>
              <a:rPr lang="ro-RO" sz="1600" dirty="0">
                <a:solidFill>
                  <a:schemeClr val="tx1"/>
                </a:solidFill>
              </a:rPr>
              <a:t> a prevederilor stipulate în pașapoartele acestuia. </a:t>
            </a:r>
            <a:br>
              <a:rPr lang="ro-RO" sz="1600" dirty="0">
                <a:solidFill>
                  <a:schemeClr val="tx1"/>
                </a:solidFill>
              </a:rPr>
            </a:br>
            <a:br>
              <a:rPr lang="ro-RO" sz="1600" dirty="0">
                <a:solidFill>
                  <a:schemeClr val="tx1"/>
                </a:solidFill>
              </a:rPr>
            </a:br>
            <a:r>
              <a:rPr lang="ro-RO" sz="1600" dirty="0">
                <a:solidFill>
                  <a:schemeClr val="tx1"/>
                </a:solidFill>
              </a:rPr>
              <a:t>Totodată, în conformitate cu prevederile standardelor ISO 9001 </a:t>
            </a:r>
            <a:r>
              <a:rPr lang="ro-RO" sz="1600" dirty="0" err="1">
                <a:solidFill>
                  <a:schemeClr val="tx1"/>
                </a:solidFill>
              </a:rPr>
              <a:t>şi</a:t>
            </a:r>
            <a:r>
              <a:rPr lang="ro-RO" sz="1600" dirty="0">
                <a:solidFill>
                  <a:schemeClr val="tx1"/>
                </a:solidFill>
              </a:rPr>
              <a:t> ISO 14001, la întreprindere a fost elaborată </a:t>
            </a:r>
            <a:r>
              <a:rPr lang="ro-RO" sz="1600" dirty="0" err="1">
                <a:solidFill>
                  <a:schemeClr val="tx1"/>
                </a:solidFill>
              </a:rPr>
              <a:t>şi</a:t>
            </a:r>
            <a:r>
              <a:rPr lang="ro-RO" sz="1600" dirty="0">
                <a:solidFill>
                  <a:schemeClr val="tx1"/>
                </a:solidFill>
              </a:rPr>
              <a:t> aprobată procedura specifică  </a:t>
            </a:r>
            <a:r>
              <a:rPr lang="ro-RO" sz="1600" i="1" dirty="0">
                <a:solidFill>
                  <a:schemeClr val="tx1"/>
                </a:solidFill>
              </a:rPr>
              <a:t>PSAA-15 „Controlul dispozitivelor de măsurare </a:t>
            </a:r>
            <a:r>
              <a:rPr lang="ro-RO" sz="1600" i="1" dirty="0" err="1">
                <a:solidFill>
                  <a:schemeClr val="tx1"/>
                </a:solidFill>
              </a:rPr>
              <a:t>şi</a:t>
            </a:r>
            <a:r>
              <a:rPr lang="ro-RO" sz="1600" i="1" dirty="0">
                <a:solidFill>
                  <a:schemeClr val="tx1"/>
                </a:solidFill>
              </a:rPr>
              <a:t> monitorizare”, </a:t>
            </a:r>
            <a:r>
              <a:rPr lang="ro-RO" sz="1600" dirty="0">
                <a:solidFill>
                  <a:schemeClr val="tx1"/>
                </a:solidFill>
              </a:rPr>
              <a:t>unde este descris procesul de planificare </a:t>
            </a:r>
            <a:r>
              <a:rPr lang="ro-RO" sz="1600" dirty="0" err="1">
                <a:solidFill>
                  <a:schemeClr val="tx1"/>
                </a:solidFill>
              </a:rPr>
              <a:t>şi</a:t>
            </a:r>
            <a:r>
              <a:rPr lang="ro-RO" sz="1600" dirty="0">
                <a:solidFill>
                  <a:schemeClr val="tx1"/>
                </a:solidFill>
              </a:rPr>
              <a:t> efectuare a verificării utilajului cu </a:t>
            </a:r>
            <a:r>
              <a:rPr lang="ro-RO" sz="1600" dirty="0" err="1">
                <a:solidFill>
                  <a:schemeClr val="tx1"/>
                </a:solidFill>
              </a:rPr>
              <a:t>menţinerea</a:t>
            </a:r>
            <a:r>
              <a:rPr lang="ro-RO" sz="1600" dirty="0">
                <a:solidFill>
                  <a:schemeClr val="tx1"/>
                </a:solidFill>
              </a:rPr>
              <a:t> corespunzătoare a înregistrărilor. Astfel, anual se elaborează Planul preventiv planificat de deservire, etalonare </a:t>
            </a:r>
            <a:r>
              <a:rPr lang="ro-RO" sz="1600" dirty="0" err="1">
                <a:solidFill>
                  <a:schemeClr val="tx1"/>
                </a:solidFill>
              </a:rPr>
              <a:t>şi</a:t>
            </a:r>
            <a:r>
              <a:rPr lang="ro-RO" sz="1600" dirty="0">
                <a:solidFill>
                  <a:schemeClr val="tx1"/>
                </a:solidFill>
              </a:rPr>
              <a:t> verificare </a:t>
            </a:r>
            <a:r>
              <a:rPr lang="ro-RO" sz="1600" dirty="0" err="1">
                <a:solidFill>
                  <a:schemeClr val="tx1"/>
                </a:solidFill>
              </a:rPr>
              <a:t>şi</a:t>
            </a:r>
            <a:r>
              <a:rPr lang="ro-RO" sz="1600" dirty="0">
                <a:solidFill>
                  <a:schemeClr val="tx1"/>
                </a:solidFill>
              </a:rPr>
              <a:t> Programul de verificare metrologică.</a:t>
            </a:r>
            <a:br>
              <a:rPr lang="ro-RO" sz="1600" dirty="0">
                <a:solidFill>
                  <a:schemeClr val="tx1"/>
                </a:solidFill>
              </a:rPr>
            </a:br>
            <a:br>
              <a:rPr lang="ro-RO" sz="1600" dirty="0">
                <a:solidFill>
                  <a:schemeClr val="tx1"/>
                </a:solidFill>
              </a:rPr>
            </a:br>
            <a:r>
              <a:rPr lang="ro-RO" sz="1600" dirty="0">
                <a:solidFill>
                  <a:schemeClr val="tx1"/>
                </a:solidFill>
              </a:rPr>
              <a:t>Verificarea metrologică </a:t>
            </a:r>
            <a:r>
              <a:rPr lang="ro-RO" sz="1600" dirty="0" err="1">
                <a:solidFill>
                  <a:schemeClr val="tx1"/>
                </a:solidFill>
              </a:rPr>
              <a:t>şi</a:t>
            </a:r>
            <a:r>
              <a:rPr lang="ro-RO" sz="1600" dirty="0">
                <a:solidFill>
                  <a:schemeClr val="tx1"/>
                </a:solidFill>
              </a:rPr>
              <a:t> etalonare se face de către Institutul </a:t>
            </a:r>
            <a:r>
              <a:rPr lang="ro-RO" sz="1600" dirty="0" err="1">
                <a:solidFill>
                  <a:schemeClr val="tx1"/>
                </a:solidFill>
              </a:rPr>
              <a:t>Naţional</a:t>
            </a:r>
            <a:r>
              <a:rPr lang="ro-RO" sz="1600" dirty="0">
                <a:solidFill>
                  <a:schemeClr val="tx1"/>
                </a:solidFill>
              </a:rPr>
              <a:t> de Standardizare </a:t>
            </a:r>
            <a:r>
              <a:rPr lang="ro-RO" sz="1600" dirty="0" err="1">
                <a:solidFill>
                  <a:schemeClr val="tx1"/>
                </a:solidFill>
              </a:rPr>
              <a:t>şi</a:t>
            </a:r>
            <a:r>
              <a:rPr lang="ro-RO" sz="1600" dirty="0">
                <a:solidFill>
                  <a:schemeClr val="tx1"/>
                </a:solidFill>
              </a:rPr>
              <a:t>/sau de către Centrul de Metrologie Aplicată </a:t>
            </a:r>
            <a:r>
              <a:rPr lang="ro-RO" sz="1600" dirty="0" err="1">
                <a:solidFill>
                  <a:schemeClr val="tx1"/>
                </a:solidFill>
              </a:rPr>
              <a:t>şi</a:t>
            </a:r>
            <a:r>
              <a:rPr lang="ro-RO" sz="1600" dirty="0">
                <a:solidFill>
                  <a:schemeClr val="tx1"/>
                </a:solidFill>
              </a:rPr>
              <a:t> Certificare. Fiecare utilaj care a trecut etalonarea/verificarea metrologica este însoțit de </a:t>
            </a:r>
            <a:r>
              <a:rPr lang="ro-RO" sz="1600" i="1" dirty="0">
                <a:solidFill>
                  <a:schemeClr val="tx1"/>
                </a:solidFill>
              </a:rPr>
              <a:t>Buletin de verificare metrologică (cod BMV) sau Certificat de etalonare. </a:t>
            </a:r>
            <a:r>
              <a:rPr lang="ro-RO" sz="1600" dirty="0">
                <a:solidFill>
                  <a:schemeClr val="tx1"/>
                </a:solidFill>
              </a:rPr>
              <a:t>În cazul în care utilajul nu a trecut verificarea metrologică sau etalonarea se eliberează </a:t>
            </a:r>
            <a:r>
              <a:rPr lang="ro-RO" sz="1600" i="1" dirty="0">
                <a:solidFill>
                  <a:schemeClr val="tx1"/>
                </a:solidFill>
              </a:rPr>
              <a:t>Buletinul de inutilizabilitate.</a:t>
            </a:r>
            <a:r>
              <a:rPr lang="ro-RO" sz="1600" dirty="0">
                <a:solidFill>
                  <a:schemeClr val="tx1"/>
                </a:solidFill>
              </a:rPr>
              <a:t> Toate înregistrările se efectuează în </a:t>
            </a:r>
            <a:r>
              <a:rPr lang="ro-RO" sz="1600" i="1" dirty="0">
                <a:solidFill>
                  <a:schemeClr val="tx1"/>
                </a:solidFill>
              </a:rPr>
              <a:t>Registrul de </a:t>
            </a:r>
            <a:r>
              <a:rPr lang="ro-RO" sz="1600" i="1" dirty="0" err="1">
                <a:solidFill>
                  <a:schemeClr val="tx1"/>
                </a:solidFill>
              </a:rPr>
              <a:t>evidenţă</a:t>
            </a:r>
            <a:r>
              <a:rPr lang="ro-RO" sz="1600" i="1" dirty="0">
                <a:solidFill>
                  <a:schemeClr val="tx1"/>
                </a:solidFill>
              </a:rPr>
              <a:t> al buletinelor de verificare metrologică, buletinelor de inutilizabilitate </a:t>
            </a:r>
            <a:r>
              <a:rPr lang="ro-RO" sz="1600" i="1" dirty="0" err="1">
                <a:solidFill>
                  <a:schemeClr val="tx1"/>
                </a:solidFill>
              </a:rPr>
              <a:t>şi</a:t>
            </a:r>
            <a:r>
              <a:rPr lang="ro-RO" sz="1600" i="1" dirty="0">
                <a:solidFill>
                  <a:schemeClr val="tx1"/>
                </a:solidFill>
              </a:rPr>
              <a:t> certificatelor de examinare tehnică</a:t>
            </a:r>
            <a:r>
              <a:rPr lang="ro-RO" sz="1600" dirty="0">
                <a:solidFill>
                  <a:schemeClr val="tx1"/>
                </a:solidFill>
              </a:rPr>
              <a:t>.</a:t>
            </a:r>
            <a:br>
              <a:rPr lang="ro-RO" sz="1600" dirty="0">
                <a:solidFill>
                  <a:schemeClr val="tx1"/>
                </a:solidFill>
              </a:rPr>
            </a:br>
            <a:r>
              <a:rPr lang="ro-RO" sz="1600" b="1" dirty="0">
                <a:solidFill>
                  <a:srgbClr val="002060"/>
                </a:solidFill>
              </a:rPr>
              <a:t> </a:t>
            </a: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776232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2" name="Tabel 1">
            <a:extLst>
              <a:ext uri="{FF2B5EF4-FFF2-40B4-BE49-F238E27FC236}">
                <a16:creationId xmlns:a16="http://schemas.microsoft.com/office/drawing/2014/main" id="{17BFD22D-7DA5-42B0-89FE-2FDA5DDFE96E}"/>
              </a:ext>
            </a:extLst>
          </p:cNvPr>
          <p:cNvGraphicFramePr>
            <a:graphicFrameLocks noGrp="1"/>
          </p:cNvGraphicFramePr>
          <p:nvPr>
            <p:extLst>
              <p:ext uri="{D42A27DB-BD31-4B8C-83A1-F6EECF244321}">
                <p14:modId xmlns:p14="http://schemas.microsoft.com/office/powerpoint/2010/main" val="3926963301"/>
              </p:ext>
            </p:extLst>
          </p:nvPr>
        </p:nvGraphicFramePr>
        <p:xfrm>
          <a:off x="1163782" y="2287955"/>
          <a:ext cx="7301063" cy="3989752"/>
        </p:xfrm>
        <a:graphic>
          <a:graphicData uri="http://schemas.openxmlformats.org/drawingml/2006/table">
            <a:tbl>
              <a:tblPr/>
              <a:tblGrid>
                <a:gridCol w="310987">
                  <a:extLst>
                    <a:ext uri="{9D8B030D-6E8A-4147-A177-3AD203B41FA5}">
                      <a16:colId xmlns:a16="http://schemas.microsoft.com/office/drawing/2014/main" val="1854279703"/>
                    </a:ext>
                  </a:extLst>
                </a:gridCol>
                <a:gridCol w="1447144">
                  <a:extLst>
                    <a:ext uri="{9D8B030D-6E8A-4147-A177-3AD203B41FA5}">
                      <a16:colId xmlns:a16="http://schemas.microsoft.com/office/drawing/2014/main" val="1719123897"/>
                    </a:ext>
                  </a:extLst>
                </a:gridCol>
                <a:gridCol w="676352">
                  <a:extLst>
                    <a:ext uri="{9D8B030D-6E8A-4147-A177-3AD203B41FA5}">
                      <a16:colId xmlns:a16="http://schemas.microsoft.com/office/drawing/2014/main" val="397781851"/>
                    </a:ext>
                  </a:extLst>
                </a:gridCol>
                <a:gridCol w="675874">
                  <a:extLst>
                    <a:ext uri="{9D8B030D-6E8A-4147-A177-3AD203B41FA5}">
                      <a16:colId xmlns:a16="http://schemas.microsoft.com/office/drawing/2014/main" val="3532947145"/>
                    </a:ext>
                  </a:extLst>
                </a:gridCol>
                <a:gridCol w="563308">
                  <a:extLst>
                    <a:ext uri="{9D8B030D-6E8A-4147-A177-3AD203B41FA5}">
                      <a16:colId xmlns:a16="http://schemas.microsoft.com/office/drawing/2014/main" val="1047842297"/>
                    </a:ext>
                  </a:extLst>
                </a:gridCol>
                <a:gridCol w="649641">
                  <a:extLst>
                    <a:ext uri="{9D8B030D-6E8A-4147-A177-3AD203B41FA5}">
                      <a16:colId xmlns:a16="http://schemas.microsoft.com/office/drawing/2014/main" val="3993328256"/>
                    </a:ext>
                  </a:extLst>
                </a:gridCol>
                <a:gridCol w="680167">
                  <a:extLst>
                    <a:ext uri="{9D8B030D-6E8A-4147-A177-3AD203B41FA5}">
                      <a16:colId xmlns:a16="http://schemas.microsoft.com/office/drawing/2014/main" val="733789825"/>
                    </a:ext>
                  </a:extLst>
                </a:gridCol>
                <a:gridCol w="608620">
                  <a:extLst>
                    <a:ext uri="{9D8B030D-6E8A-4147-A177-3AD203B41FA5}">
                      <a16:colId xmlns:a16="http://schemas.microsoft.com/office/drawing/2014/main" val="2529631076"/>
                    </a:ext>
                  </a:extLst>
                </a:gridCol>
                <a:gridCol w="1080350">
                  <a:extLst>
                    <a:ext uri="{9D8B030D-6E8A-4147-A177-3AD203B41FA5}">
                      <a16:colId xmlns:a16="http://schemas.microsoft.com/office/drawing/2014/main" val="3474434101"/>
                    </a:ext>
                  </a:extLst>
                </a:gridCol>
                <a:gridCol w="608620">
                  <a:extLst>
                    <a:ext uri="{9D8B030D-6E8A-4147-A177-3AD203B41FA5}">
                      <a16:colId xmlns:a16="http://schemas.microsoft.com/office/drawing/2014/main" val="198976445"/>
                    </a:ext>
                  </a:extLst>
                </a:gridCol>
              </a:tblGrid>
              <a:tr h="374039">
                <a:tc>
                  <a:txBody>
                    <a:bodyPr/>
                    <a:lstStyle/>
                    <a:p>
                      <a:pPr algn="ctr">
                        <a:spcAft>
                          <a:spcPts val="0"/>
                        </a:spcAft>
                      </a:pPr>
                      <a:r>
                        <a:rPr lang="ro-MD" sz="800" b="1">
                          <a:effectLst/>
                          <a:latin typeface="Times New Roman" panose="02020603050405020304" pitchFamily="18" charset="0"/>
                          <a:ea typeface="Times New Roman" panose="02020603050405020304" pitchFamily="18" charset="0"/>
                        </a:rPr>
                        <a:t>Nr. crt.</a:t>
                      </a:r>
                      <a:endParaRPr lang="ro-RO" sz="800">
                        <a:effectLst/>
                        <a:latin typeface="Times New Roman" panose="02020603050405020304" pitchFamily="18" charset="0"/>
                        <a:ea typeface="Times New Roman" panose="02020603050405020304" pitchFamily="18" charset="0"/>
                      </a:endParaRPr>
                    </a:p>
                  </a:txBody>
                  <a:tcPr marL="44723" marR="44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b="1">
                          <a:effectLst/>
                          <a:latin typeface="Times New Roman" panose="02020603050405020304" pitchFamily="18" charset="0"/>
                          <a:ea typeface="Times New Roman" panose="02020603050405020304" pitchFamily="18" charset="0"/>
                        </a:rPr>
                        <a:t>Denumire EMM</a:t>
                      </a:r>
                      <a:endParaRPr lang="ro-RO" sz="800">
                        <a:effectLst/>
                        <a:latin typeface="Times New Roman" panose="02020603050405020304" pitchFamily="18" charset="0"/>
                        <a:ea typeface="Times New Roman" panose="02020603050405020304" pitchFamily="18" charset="0"/>
                      </a:endParaRPr>
                    </a:p>
                  </a:txBody>
                  <a:tcPr marL="44723" marR="44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b="1">
                          <a:effectLst/>
                          <a:latin typeface="Times New Roman" panose="02020603050405020304" pitchFamily="18" charset="0"/>
                          <a:ea typeface="Times New Roman" panose="02020603050405020304" pitchFamily="18" charset="0"/>
                        </a:rPr>
                        <a:t>Nr. de fabricare</a:t>
                      </a:r>
                      <a:endParaRPr lang="ro-RO" sz="800">
                        <a:effectLst/>
                        <a:latin typeface="Times New Roman" panose="02020603050405020304" pitchFamily="18" charset="0"/>
                        <a:ea typeface="Times New Roman" panose="02020603050405020304" pitchFamily="18" charset="0"/>
                      </a:endParaRPr>
                    </a:p>
                  </a:txBody>
                  <a:tcPr marL="44723" marR="44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b="1">
                          <a:effectLst/>
                          <a:latin typeface="Times New Roman" panose="02020603050405020304" pitchFamily="18" charset="0"/>
                          <a:ea typeface="Times New Roman" panose="02020603050405020304" pitchFamily="18" charset="0"/>
                        </a:rPr>
                        <a:t>Tipul</a:t>
                      </a:r>
                      <a:endParaRPr lang="ro-RO" sz="800">
                        <a:effectLst/>
                        <a:latin typeface="Times New Roman" panose="02020603050405020304" pitchFamily="18" charset="0"/>
                        <a:ea typeface="Times New Roman" panose="02020603050405020304" pitchFamily="18" charset="0"/>
                      </a:endParaRPr>
                    </a:p>
                  </a:txBody>
                  <a:tcPr marL="44723" marR="44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b="1">
                          <a:effectLst/>
                          <a:latin typeface="Times New Roman" panose="02020603050405020304" pitchFamily="18" charset="0"/>
                          <a:ea typeface="Times New Roman" panose="02020603050405020304" pitchFamily="18" charset="0"/>
                        </a:rPr>
                        <a:t>Clasa de precizie</a:t>
                      </a:r>
                      <a:endParaRPr lang="ro-RO" sz="800">
                        <a:effectLst/>
                        <a:latin typeface="Times New Roman" panose="02020603050405020304" pitchFamily="18" charset="0"/>
                        <a:ea typeface="Times New Roman" panose="02020603050405020304" pitchFamily="18" charset="0"/>
                      </a:endParaRPr>
                    </a:p>
                  </a:txBody>
                  <a:tcPr marL="44723" marR="44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b="1">
                          <a:effectLst/>
                          <a:latin typeface="Times New Roman" panose="02020603050405020304" pitchFamily="18" charset="0"/>
                          <a:ea typeface="Times New Roman" panose="02020603050405020304" pitchFamily="18" charset="0"/>
                        </a:rPr>
                        <a:t>Limita măsurării</a:t>
                      </a:r>
                      <a:endParaRPr lang="ro-RO" sz="800">
                        <a:effectLst/>
                        <a:latin typeface="Times New Roman" panose="02020603050405020304" pitchFamily="18" charset="0"/>
                        <a:ea typeface="Times New Roman" panose="02020603050405020304" pitchFamily="18" charset="0"/>
                      </a:endParaRPr>
                    </a:p>
                  </a:txBody>
                  <a:tcPr marL="44723" marR="44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b="1">
                          <a:effectLst/>
                          <a:latin typeface="Times New Roman" panose="02020603050405020304" pitchFamily="18" charset="0"/>
                          <a:ea typeface="Times New Roman" panose="02020603050405020304" pitchFamily="18" charset="0"/>
                        </a:rPr>
                        <a:t>Locul instalării</a:t>
                      </a:r>
                      <a:endParaRPr lang="ro-RO" sz="800">
                        <a:effectLst/>
                        <a:latin typeface="Times New Roman" panose="02020603050405020304" pitchFamily="18" charset="0"/>
                        <a:ea typeface="Times New Roman" panose="02020603050405020304" pitchFamily="18" charset="0"/>
                      </a:endParaRPr>
                    </a:p>
                  </a:txBody>
                  <a:tcPr marL="44723" marR="44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b="1">
                          <a:effectLst/>
                          <a:latin typeface="Times New Roman" panose="02020603050405020304" pitchFamily="18" charset="0"/>
                          <a:ea typeface="Times New Roman" panose="02020603050405020304" pitchFamily="18" charset="0"/>
                        </a:rPr>
                        <a:t>Periodicitatea verificării</a:t>
                      </a:r>
                      <a:endParaRPr lang="ro-RO" sz="800">
                        <a:effectLst/>
                        <a:latin typeface="Times New Roman" panose="02020603050405020304" pitchFamily="18" charset="0"/>
                        <a:ea typeface="Times New Roman" panose="02020603050405020304" pitchFamily="18" charset="0"/>
                      </a:endParaRPr>
                    </a:p>
                  </a:txBody>
                  <a:tcPr marL="44723" marR="44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b="1">
                          <a:effectLst/>
                          <a:latin typeface="Times New Roman" panose="02020603050405020304" pitchFamily="18" charset="0"/>
                          <a:ea typeface="Times New Roman" panose="02020603050405020304" pitchFamily="18" charset="0"/>
                        </a:rPr>
                        <a:t>Stadiul verificărilor</a:t>
                      </a:r>
                      <a:endParaRPr lang="ro-RO" sz="800">
                        <a:effectLst/>
                        <a:latin typeface="Times New Roman" panose="02020603050405020304" pitchFamily="18" charset="0"/>
                        <a:ea typeface="Times New Roman" panose="02020603050405020304" pitchFamily="18" charset="0"/>
                      </a:endParaRPr>
                    </a:p>
                  </a:txBody>
                  <a:tcPr marL="44723" marR="44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b="1">
                          <a:effectLst/>
                          <a:latin typeface="Times New Roman" panose="02020603050405020304" pitchFamily="18" charset="0"/>
                          <a:ea typeface="Times New Roman" panose="02020603050405020304" pitchFamily="18" charset="0"/>
                        </a:rPr>
                        <a:t>Notă</a:t>
                      </a:r>
                      <a:endParaRPr lang="ro-RO" sz="800">
                        <a:effectLst/>
                        <a:latin typeface="Times New Roman" panose="02020603050405020304" pitchFamily="18" charset="0"/>
                        <a:ea typeface="Times New Roman" panose="02020603050405020304" pitchFamily="18" charset="0"/>
                      </a:endParaRPr>
                    </a:p>
                  </a:txBody>
                  <a:tcPr marL="44723" marR="44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5505281"/>
                  </a:ext>
                </a:extLst>
              </a:tr>
              <a:tr h="748079">
                <a:tc>
                  <a:txBody>
                    <a:bodyPr/>
                    <a:lstStyle/>
                    <a:p>
                      <a:pPr algn="ctr">
                        <a:spcAft>
                          <a:spcPts val="0"/>
                        </a:spcAft>
                      </a:pPr>
                      <a:r>
                        <a:rPr lang="ro-MD" sz="900" b="1">
                          <a:effectLst/>
                          <a:latin typeface="Times New Roman" panose="02020603050405020304" pitchFamily="18" charset="0"/>
                          <a:ea typeface="Times New Roman" panose="02020603050405020304" pitchFamily="18" charset="0"/>
                        </a:rPr>
                        <a:t>1</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800" b="1">
                          <a:effectLst/>
                          <a:latin typeface="Times New Roman" panose="02020603050405020304" pitchFamily="18" charset="0"/>
                          <a:ea typeface="Times New Roman" panose="02020603050405020304" pitchFamily="18" charset="0"/>
                        </a:rPr>
                        <a:t>FOTOMETRU (CFC-3)</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800">
                          <a:effectLst/>
                          <a:latin typeface="Times New Roman" panose="02020603050405020304" pitchFamily="18" charset="0"/>
                          <a:ea typeface="Times New Roman" panose="02020603050405020304" pitchFamily="18" charset="0"/>
                        </a:rPr>
                        <a:t>9105781</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800">
                          <a:effectLst/>
                          <a:latin typeface="Times New Roman" panose="02020603050405020304" pitchFamily="18" charset="0"/>
                          <a:ea typeface="Times New Roman" panose="02020603050405020304" pitchFamily="18" charset="0"/>
                        </a:rPr>
                        <a:t>CFC-3 Nr.1</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rPr>
                        <a:t>0.1 – 100%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sym typeface="Symbol" panose="05050102010706020507" pitchFamily="18" charset="2"/>
                        </a:rPr>
                        <a:t></a:t>
                      </a:r>
                      <a:r>
                        <a:rPr lang="ro-MD" sz="800">
                          <a:effectLst/>
                          <a:latin typeface="Times New Roman" panose="02020603050405020304" pitchFamily="18" charset="0"/>
                          <a:ea typeface="Times New Roman" panose="02020603050405020304" pitchFamily="18" charset="0"/>
                        </a:rPr>
                        <a:t> = 315 – 990 nm, </a:t>
                      </a:r>
                      <a:r>
                        <a:rPr lang="ro-MD" sz="800">
                          <a:effectLst/>
                          <a:latin typeface="Times New Roman" panose="02020603050405020304" pitchFamily="18" charset="0"/>
                          <a:ea typeface="Times New Roman" panose="02020603050405020304" pitchFamily="18" charset="0"/>
                          <a:sym typeface="Symbol" panose="05050102010706020507" pitchFamily="18" charset="2"/>
                        </a:rPr>
                        <a:t></a:t>
                      </a:r>
                      <a:r>
                        <a:rPr lang="ro-MD" sz="800">
                          <a:effectLst/>
                          <a:latin typeface="Times New Roman" panose="02020603050405020304" pitchFamily="18" charset="0"/>
                          <a:ea typeface="Times New Roman" panose="02020603050405020304" pitchFamily="18" charset="0"/>
                        </a:rPr>
                        <a:t> 0.15%</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800">
                          <a:effectLst/>
                          <a:latin typeface="Times New Roman" panose="02020603050405020304" pitchFamily="18" charset="0"/>
                          <a:ea typeface="Times New Roman" panose="02020603050405020304" pitchFamily="18" charset="0"/>
                        </a:rPr>
                        <a:t>CAB. 415  -APARATE SI UTILAJE</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rPr>
                        <a:t>12 luni</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800">
                          <a:effectLst/>
                          <a:latin typeface="Times New Roman" panose="02020603050405020304" pitchFamily="18" charset="0"/>
                          <a:ea typeface="Times New Roman" panose="02020603050405020304" pitchFamily="18" charset="0"/>
                        </a:rPr>
                        <a:t>III/08; III/09; III/10; III/11</a:t>
                      </a:r>
                      <a:r>
                        <a:rPr lang="it-IT" sz="800">
                          <a:effectLst/>
                          <a:latin typeface="Times New Roman" panose="02020603050405020304" pitchFamily="18" charset="0"/>
                          <a:ea typeface="Times New Roman" panose="02020603050405020304" pitchFamily="18" charset="0"/>
                        </a:rPr>
                        <a:t>;</a:t>
                      </a:r>
                      <a:endParaRPr lang="ro-RO" sz="800">
                        <a:effectLst/>
                        <a:latin typeface="Times New Roman" panose="02020603050405020304" pitchFamily="18" charset="0"/>
                        <a:ea typeface="Times New Roman" panose="02020603050405020304" pitchFamily="18" charset="0"/>
                      </a:endParaRPr>
                    </a:p>
                    <a:p>
                      <a:pPr>
                        <a:spcAft>
                          <a:spcPts val="0"/>
                        </a:spcAft>
                      </a:pPr>
                      <a:r>
                        <a:rPr lang="ro-MD" sz="800">
                          <a:effectLst/>
                          <a:latin typeface="Times New Roman" panose="02020603050405020304" pitchFamily="18" charset="0"/>
                          <a:ea typeface="Times New Roman" panose="02020603050405020304" pitchFamily="18" charset="0"/>
                        </a:rPr>
                        <a:t>IV/12; I/13;</a:t>
                      </a:r>
                      <a:endParaRPr lang="ro-RO" sz="800">
                        <a:effectLst/>
                        <a:latin typeface="Times New Roman" panose="02020603050405020304" pitchFamily="18" charset="0"/>
                        <a:ea typeface="Times New Roman" panose="02020603050405020304" pitchFamily="18" charset="0"/>
                      </a:endParaRPr>
                    </a:p>
                    <a:p>
                      <a:pPr>
                        <a:spcAft>
                          <a:spcPts val="0"/>
                        </a:spcAft>
                      </a:pPr>
                      <a:r>
                        <a:rPr lang="ro-MD" sz="800">
                          <a:effectLst/>
                          <a:latin typeface="Times New Roman" panose="02020603050405020304" pitchFamily="18" charset="0"/>
                          <a:ea typeface="Times New Roman" panose="02020603050405020304" pitchFamily="18" charset="0"/>
                        </a:rPr>
                        <a:t>II/14</a:t>
                      </a:r>
                      <a:r>
                        <a:rPr lang="ro-RO" sz="800">
                          <a:effectLst/>
                          <a:latin typeface="Times New Roman" panose="02020603050405020304" pitchFamily="18" charset="0"/>
                          <a:ea typeface="Times New Roman" panose="02020603050405020304" pitchFamily="18" charset="0"/>
                        </a:rPr>
                        <a:t>;II/15;II/16;</a:t>
                      </a:r>
                    </a:p>
                    <a:p>
                      <a:pPr>
                        <a:spcAft>
                          <a:spcPts val="0"/>
                        </a:spcAft>
                      </a:pPr>
                      <a:r>
                        <a:rPr lang="ro-RO" sz="800">
                          <a:effectLst/>
                          <a:latin typeface="Times New Roman" panose="02020603050405020304" pitchFamily="18" charset="0"/>
                          <a:ea typeface="Times New Roman" panose="02020603050405020304" pitchFamily="18" charset="0"/>
                        </a:rPr>
                        <a:t>II/17;</a:t>
                      </a:r>
                      <a:r>
                        <a:rPr lang="ro-MD" sz="800">
                          <a:effectLst/>
                          <a:latin typeface="Times New Roman" panose="02020603050405020304" pitchFamily="18" charset="0"/>
                          <a:ea typeface="Times New Roman" panose="02020603050405020304" pitchFamily="18" charset="0"/>
                        </a:rPr>
                        <a:t> II/18; III/19; II/20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700">
                          <a:effectLst/>
                          <a:latin typeface="Times New Roman" panose="02020603050405020304" pitchFamily="18" charset="0"/>
                          <a:ea typeface="Times New Roman" panose="02020603050405020304" pitchFamily="18" charset="0"/>
                        </a:rPr>
                        <a:t>Nr. 2.3.5.49-1986</a:t>
                      </a:r>
                      <a:endParaRPr lang="ro-RO" sz="800">
                        <a:effectLst/>
                        <a:latin typeface="Times New Roman" panose="02020603050405020304" pitchFamily="18" charset="0"/>
                        <a:ea typeface="Times New Roman" panose="02020603050405020304" pitchFamily="18" charset="0"/>
                      </a:endParaRPr>
                    </a:p>
                    <a:p>
                      <a:pPr>
                        <a:spcAft>
                          <a:spcPts val="0"/>
                        </a:spcAft>
                      </a:pPr>
                      <a:r>
                        <a:rPr lang="ro-MD" sz="700">
                          <a:effectLst/>
                          <a:latin typeface="Times New Roman" panose="02020603050405020304" pitchFamily="18" charset="0"/>
                          <a:ea typeface="Times New Roman" panose="02020603050405020304" pitchFamily="18" charset="0"/>
                        </a:rPr>
                        <a:t>05.06.2020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6955749"/>
                  </a:ext>
                </a:extLst>
              </a:tr>
              <a:tr h="748079">
                <a:tc>
                  <a:txBody>
                    <a:bodyPr/>
                    <a:lstStyle/>
                    <a:p>
                      <a:pPr algn="ctr">
                        <a:spcAft>
                          <a:spcPts val="0"/>
                        </a:spcAft>
                      </a:pPr>
                      <a:r>
                        <a:rPr lang="ro-MD" sz="900" b="1">
                          <a:effectLst/>
                          <a:latin typeface="Times New Roman" panose="02020603050405020304" pitchFamily="18" charset="0"/>
                          <a:ea typeface="Times New Roman" panose="02020603050405020304" pitchFamily="18" charset="0"/>
                        </a:rPr>
                        <a:t>2</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800" b="1">
                          <a:effectLst/>
                          <a:latin typeface="Times New Roman" panose="02020603050405020304" pitchFamily="18" charset="0"/>
                          <a:ea typeface="Times New Roman" panose="02020603050405020304" pitchFamily="18" charset="0"/>
                        </a:rPr>
                        <a:t>FOTOMETRU (CFC-3)</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rPr>
                        <a:t>9106334</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800">
                          <a:effectLst/>
                          <a:latin typeface="Times New Roman" panose="02020603050405020304" pitchFamily="18" charset="0"/>
                          <a:ea typeface="Times New Roman" panose="02020603050405020304" pitchFamily="18" charset="0"/>
                        </a:rPr>
                        <a:t>CFC-3 Nr.2</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rPr>
                        <a:t>0.1 – 100%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sym typeface="Symbol" panose="05050102010706020507" pitchFamily="18" charset="2"/>
                        </a:rPr>
                        <a:t></a:t>
                      </a:r>
                      <a:r>
                        <a:rPr lang="ro-MD" sz="800">
                          <a:effectLst/>
                          <a:latin typeface="Times New Roman" panose="02020603050405020304" pitchFamily="18" charset="0"/>
                          <a:ea typeface="Times New Roman" panose="02020603050405020304" pitchFamily="18" charset="0"/>
                        </a:rPr>
                        <a:t> = 315 – 990 nm, </a:t>
                      </a:r>
                      <a:r>
                        <a:rPr lang="ro-MD" sz="800">
                          <a:effectLst/>
                          <a:latin typeface="Times New Roman" panose="02020603050405020304" pitchFamily="18" charset="0"/>
                          <a:ea typeface="Times New Roman" panose="02020603050405020304" pitchFamily="18" charset="0"/>
                          <a:sym typeface="Symbol" panose="05050102010706020507" pitchFamily="18" charset="2"/>
                        </a:rPr>
                        <a:t></a:t>
                      </a:r>
                      <a:r>
                        <a:rPr lang="ro-MD" sz="800">
                          <a:effectLst/>
                          <a:latin typeface="Times New Roman" panose="02020603050405020304" pitchFamily="18" charset="0"/>
                          <a:ea typeface="Times New Roman" panose="02020603050405020304" pitchFamily="18" charset="0"/>
                        </a:rPr>
                        <a:t> 0.15%</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800">
                          <a:effectLst/>
                          <a:latin typeface="Times New Roman" panose="02020603050405020304" pitchFamily="18" charset="0"/>
                          <a:ea typeface="Times New Roman" panose="02020603050405020304" pitchFamily="18" charset="0"/>
                        </a:rPr>
                        <a:t>CAB. 415  -APARATE SI UTILAJE</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rPr>
                        <a:t>12 luni</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800">
                          <a:effectLst/>
                          <a:latin typeface="Times New Roman" panose="02020603050405020304" pitchFamily="18" charset="0"/>
                          <a:ea typeface="Times New Roman" panose="02020603050405020304" pitchFamily="18" charset="0"/>
                        </a:rPr>
                        <a:t>III/08; III/09; III/10; III/11;</a:t>
                      </a:r>
                      <a:endParaRPr lang="ro-RO" sz="800">
                        <a:effectLst/>
                        <a:latin typeface="Times New Roman" panose="02020603050405020304" pitchFamily="18" charset="0"/>
                        <a:ea typeface="Times New Roman" panose="02020603050405020304" pitchFamily="18" charset="0"/>
                      </a:endParaRPr>
                    </a:p>
                    <a:p>
                      <a:pPr>
                        <a:spcAft>
                          <a:spcPts val="0"/>
                        </a:spcAft>
                      </a:pPr>
                      <a:r>
                        <a:rPr lang="ro-MD" sz="800">
                          <a:effectLst/>
                          <a:latin typeface="Times New Roman" panose="02020603050405020304" pitchFamily="18" charset="0"/>
                          <a:ea typeface="Times New Roman" panose="02020603050405020304" pitchFamily="18" charset="0"/>
                        </a:rPr>
                        <a:t>IV/12; I/13;</a:t>
                      </a:r>
                      <a:endParaRPr lang="ro-RO" sz="800">
                        <a:effectLst/>
                        <a:latin typeface="Times New Roman" panose="02020603050405020304" pitchFamily="18" charset="0"/>
                        <a:ea typeface="Times New Roman" panose="02020603050405020304" pitchFamily="18" charset="0"/>
                      </a:endParaRPr>
                    </a:p>
                    <a:p>
                      <a:pPr>
                        <a:spcAft>
                          <a:spcPts val="0"/>
                        </a:spcAft>
                      </a:pPr>
                      <a:r>
                        <a:rPr lang="ro-MD" sz="800">
                          <a:effectLst/>
                          <a:latin typeface="Times New Roman" panose="02020603050405020304" pitchFamily="18" charset="0"/>
                          <a:ea typeface="Times New Roman" panose="02020603050405020304" pitchFamily="18" charset="0"/>
                        </a:rPr>
                        <a:t>II/14;II/15;II/16;</a:t>
                      </a:r>
                      <a:endParaRPr lang="ro-RO" sz="800">
                        <a:effectLst/>
                        <a:latin typeface="Times New Roman" panose="02020603050405020304" pitchFamily="18" charset="0"/>
                        <a:ea typeface="Times New Roman" panose="02020603050405020304" pitchFamily="18" charset="0"/>
                      </a:endParaRPr>
                    </a:p>
                    <a:p>
                      <a:pPr>
                        <a:spcAft>
                          <a:spcPts val="0"/>
                        </a:spcAft>
                      </a:pPr>
                      <a:r>
                        <a:rPr lang="ro-MD" sz="800">
                          <a:effectLst/>
                          <a:latin typeface="Times New Roman" panose="02020603050405020304" pitchFamily="18" charset="0"/>
                          <a:ea typeface="Times New Roman" panose="02020603050405020304" pitchFamily="18" charset="0"/>
                        </a:rPr>
                        <a:t>II/17; II/18; III/19; II/20 </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700">
                          <a:effectLst/>
                          <a:latin typeface="Times New Roman" panose="02020603050405020304" pitchFamily="18" charset="0"/>
                          <a:ea typeface="Times New Roman" panose="02020603050405020304" pitchFamily="18" charset="0"/>
                        </a:rPr>
                        <a:t>Nr. 2.3.5.49-1990</a:t>
                      </a:r>
                      <a:endParaRPr lang="ro-RO" sz="800">
                        <a:effectLst/>
                        <a:latin typeface="Times New Roman" panose="02020603050405020304" pitchFamily="18" charset="0"/>
                        <a:ea typeface="Times New Roman" panose="02020603050405020304" pitchFamily="18" charset="0"/>
                      </a:endParaRPr>
                    </a:p>
                    <a:p>
                      <a:pPr>
                        <a:spcAft>
                          <a:spcPts val="0"/>
                        </a:spcAft>
                      </a:pPr>
                      <a:r>
                        <a:rPr lang="ro-MD" sz="700">
                          <a:effectLst/>
                          <a:latin typeface="Times New Roman" panose="02020603050405020304" pitchFamily="18" charset="0"/>
                          <a:ea typeface="Times New Roman" panose="02020603050405020304" pitchFamily="18" charset="0"/>
                        </a:rPr>
                        <a:t>05.06.2020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1443766"/>
                  </a:ext>
                </a:extLst>
              </a:tr>
              <a:tr h="498719">
                <a:tc>
                  <a:txBody>
                    <a:bodyPr/>
                    <a:lstStyle/>
                    <a:p>
                      <a:pPr algn="ctr">
                        <a:spcAft>
                          <a:spcPts val="0"/>
                        </a:spcAft>
                      </a:pPr>
                      <a:r>
                        <a:rPr lang="ro-MD" sz="900" b="1">
                          <a:effectLst/>
                          <a:latin typeface="Times New Roman" panose="02020603050405020304" pitchFamily="18" charset="0"/>
                          <a:ea typeface="Times New Roman" panose="02020603050405020304" pitchFamily="18" charset="0"/>
                        </a:rPr>
                        <a:t>3</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800" b="1">
                          <a:effectLst/>
                          <a:latin typeface="Times New Roman" panose="02020603050405020304" pitchFamily="18" charset="0"/>
                          <a:ea typeface="Times New Roman" panose="02020603050405020304" pitchFamily="18" charset="0"/>
                        </a:rPr>
                        <a:t>SPECORD 210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rPr>
                        <a:t>223F1088F</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700">
                          <a:effectLst/>
                          <a:latin typeface="Times New Roman" panose="02020603050405020304" pitchFamily="18" charset="0"/>
                          <a:ea typeface="Times New Roman" panose="02020603050405020304" pitchFamily="18" charset="0"/>
                        </a:rPr>
                        <a:t>SPECORD 210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rPr>
                        <a:t>I</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sym typeface="Symbol" panose="05050102010706020507" pitchFamily="18" charset="2"/>
                        </a:rPr>
                        <a:t></a:t>
                      </a:r>
                      <a:r>
                        <a:rPr lang="ro-MD" sz="800">
                          <a:effectLst/>
                          <a:latin typeface="Times New Roman" panose="02020603050405020304" pitchFamily="18" charset="0"/>
                          <a:ea typeface="Times New Roman" panose="02020603050405020304" pitchFamily="18" charset="0"/>
                        </a:rPr>
                        <a:t> = 190 – 1100 nm, </a:t>
                      </a:r>
                      <a:r>
                        <a:rPr lang="ro-MD" sz="800">
                          <a:effectLst/>
                          <a:latin typeface="Times New Roman" panose="02020603050405020304" pitchFamily="18" charset="0"/>
                          <a:ea typeface="Times New Roman" panose="02020603050405020304" pitchFamily="18" charset="0"/>
                          <a:sym typeface="Symbol" panose="05050102010706020507" pitchFamily="18" charset="2"/>
                        </a:rPr>
                        <a:t></a:t>
                      </a:r>
                      <a:r>
                        <a:rPr lang="ro-MD" sz="800">
                          <a:effectLst/>
                          <a:latin typeface="Times New Roman" panose="02020603050405020304" pitchFamily="18" charset="0"/>
                          <a:ea typeface="Times New Roman" panose="02020603050405020304" pitchFamily="18" charset="0"/>
                        </a:rPr>
                        <a:t> 0.3 nm</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800">
                          <a:effectLst/>
                          <a:latin typeface="Times New Roman" panose="02020603050405020304" pitchFamily="18" charset="0"/>
                          <a:ea typeface="Times New Roman" panose="02020603050405020304" pitchFamily="18" charset="0"/>
                        </a:rPr>
                        <a:t>CAB. 423  -APARATE SI UTILAJE</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rPr>
                        <a:t>12 luni</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800">
                          <a:effectLst/>
                          <a:latin typeface="Times New Roman" panose="02020603050405020304" pitchFamily="18" charset="0"/>
                          <a:ea typeface="Times New Roman" panose="02020603050405020304" pitchFamily="18" charset="0"/>
                        </a:rPr>
                        <a:t>II/20; </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700">
                          <a:effectLst/>
                          <a:latin typeface="Times New Roman" panose="02020603050405020304" pitchFamily="18" charset="0"/>
                          <a:ea typeface="Times New Roman" panose="02020603050405020304" pitchFamily="18" charset="0"/>
                        </a:rPr>
                        <a:t>Nr. 2.3.5.49-1864</a:t>
                      </a:r>
                      <a:endParaRPr lang="ro-RO" sz="800">
                        <a:effectLst/>
                        <a:latin typeface="Times New Roman" panose="02020603050405020304" pitchFamily="18" charset="0"/>
                        <a:ea typeface="Times New Roman" panose="02020603050405020304" pitchFamily="18" charset="0"/>
                      </a:endParaRPr>
                    </a:p>
                    <a:p>
                      <a:pPr>
                        <a:spcAft>
                          <a:spcPts val="0"/>
                        </a:spcAft>
                      </a:pPr>
                      <a:r>
                        <a:rPr lang="ro-MD" sz="700">
                          <a:effectLst/>
                          <a:latin typeface="Times New Roman" panose="02020603050405020304" pitchFamily="18" charset="0"/>
                          <a:ea typeface="Times New Roman" panose="02020603050405020304" pitchFamily="18" charset="0"/>
                        </a:rPr>
                        <a:t>15.04.2020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948373"/>
                  </a:ext>
                </a:extLst>
              </a:tr>
              <a:tr h="498719">
                <a:tc>
                  <a:txBody>
                    <a:bodyPr/>
                    <a:lstStyle/>
                    <a:p>
                      <a:pPr algn="ctr">
                        <a:spcAft>
                          <a:spcPts val="0"/>
                        </a:spcAft>
                      </a:pPr>
                      <a:r>
                        <a:rPr lang="ro-MD" sz="900" b="1">
                          <a:effectLst/>
                          <a:latin typeface="Times New Roman" panose="02020603050405020304" pitchFamily="18" charset="0"/>
                          <a:ea typeface="Times New Roman" panose="02020603050405020304" pitchFamily="18" charset="0"/>
                        </a:rPr>
                        <a:t>4</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800" b="1">
                          <a:effectLst/>
                          <a:latin typeface="Times New Roman" panose="02020603050405020304" pitchFamily="18" charset="0"/>
                          <a:ea typeface="Times New Roman" panose="02020603050405020304" pitchFamily="18" charset="0"/>
                        </a:rPr>
                        <a:t>SPECORD 210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rPr>
                        <a:t>223F1089F</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700">
                          <a:effectLst/>
                          <a:latin typeface="Times New Roman" panose="02020603050405020304" pitchFamily="18" charset="0"/>
                          <a:ea typeface="Times New Roman" panose="02020603050405020304" pitchFamily="18" charset="0"/>
                        </a:rPr>
                        <a:t>SPECORD 210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rPr>
                        <a:t>I</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sym typeface="Symbol" panose="05050102010706020507" pitchFamily="18" charset="2"/>
                        </a:rPr>
                        <a:t></a:t>
                      </a:r>
                      <a:r>
                        <a:rPr lang="ro-MD" sz="800">
                          <a:effectLst/>
                          <a:latin typeface="Times New Roman" panose="02020603050405020304" pitchFamily="18" charset="0"/>
                          <a:ea typeface="Times New Roman" panose="02020603050405020304" pitchFamily="18" charset="0"/>
                        </a:rPr>
                        <a:t> = 190 – 1100 nm, </a:t>
                      </a:r>
                      <a:r>
                        <a:rPr lang="ro-MD" sz="800">
                          <a:effectLst/>
                          <a:latin typeface="Times New Roman" panose="02020603050405020304" pitchFamily="18" charset="0"/>
                          <a:ea typeface="Times New Roman" panose="02020603050405020304" pitchFamily="18" charset="0"/>
                          <a:sym typeface="Symbol" panose="05050102010706020507" pitchFamily="18" charset="2"/>
                        </a:rPr>
                        <a:t></a:t>
                      </a:r>
                      <a:r>
                        <a:rPr lang="ro-MD" sz="800">
                          <a:effectLst/>
                          <a:latin typeface="Times New Roman" panose="02020603050405020304" pitchFamily="18" charset="0"/>
                          <a:ea typeface="Times New Roman" panose="02020603050405020304" pitchFamily="18" charset="0"/>
                        </a:rPr>
                        <a:t> 0.3 nm</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800">
                          <a:effectLst/>
                          <a:latin typeface="Times New Roman" panose="02020603050405020304" pitchFamily="18" charset="0"/>
                          <a:ea typeface="Times New Roman" panose="02020603050405020304" pitchFamily="18" charset="0"/>
                        </a:rPr>
                        <a:t>CAB. 423  -APARATE SI UTILAJE</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rPr>
                        <a:t>12 luni</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800">
                          <a:effectLst/>
                          <a:latin typeface="Times New Roman" panose="02020603050405020304" pitchFamily="18" charset="0"/>
                          <a:ea typeface="Times New Roman" panose="02020603050405020304" pitchFamily="18" charset="0"/>
                        </a:rPr>
                        <a:t>II/20; </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700">
                          <a:effectLst/>
                          <a:latin typeface="Times New Roman" panose="02020603050405020304" pitchFamily="18" charset="0"/>
                          <a:ea typeface="Times New Roman" panose="02020603050405020304" pitchFamily="18" charset="0"/>
                        </a:rPr>
                        <a:t>Nr. 2.3.5.49-1863</a:t>
                      </a:r>
                      <a:endParaRPr lang="ro-RO" sz="800">
                        <a:effectLst/>
                        <a:latin typeface="Times New Roman" panose="02020603050405020304" pitchFamily="18" charset="0"/>
                        <a:ea typeface="Times New Roman" panose="02020603050405020304" pitchFamily="18" charset="0"/>
                      </a:endParaRPr>
                    </a:p>
                    <a:p>
                      <a:pPr>
                        <a:spcAft>
                          <a:spcPts val="0"/>
                        </a:spcAft>
                      </a:pPr>
                      <a:r>
                        <a:rPr lang="ro-MD" sz="700">
                          <a:effectLst/>
                          <a:latin typeface="Times New Roman" panose="02020603050405020304" pitchFamily="18" charset="0"/>
                          <a:ea typeface="Times New Roman" panose="02020603050405020304" pitchFamily="18" charset="0"/>
                        </a:rPr>
                        <a:t>14.04.2020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4634686"/>
                  </a:ext>
                </a:extLst>
              </a:tr>
              <a:tr h="623398">
                <a:tc>
                  <a:txBody>
                    <a:bodyPr/>
                    <a:lstStyle/>
                    <a:p>
                      <a:pPr algn="ctr">
                        <a:spcAft>
                          <a:spcPts val="0"/>
                        </a:spcAft>
                      </a:pPr>
                      <a:r>
                        <a:rPr lang="ro-MD" sz="900" b="1">
                          <a:effectLst/>
                          <a:latin typeface="Times New Roman" panose="02020603050405020304" pitchFamily="18" charset="0"/>
                          <a:ea typeface="Times New Roman" panose="02020603050405020304" pitchFamily="18" charset="0"/>
                        </a:rPr>
                        <a:t>5</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800" b="1">
                          <a:effectLst/>
                          <a:latin typeface="Times New Roman" panose="02020603050405020304" pitchFamily="18" charset="0"/>
                          <a:ea typeface="Times New Roman" panose="02020603050405020304" pitchFamily="18" charset="0"/>
                        </a:rPr>
                        <a:t>SPECTROFOTOMETRU CU ABSORBTIE ATOMICA</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800">
                          <a:effectLst/>
                          <a:latin typeface="Times New Roman" panose="02020603050405020304" pitchFamily="18" charset="0"/>
                          <a:ea typeface="Times New Roman" panose="02020603050405020304" pitchFamily="18" charset="0"/>
                        </a:rPr>
                        <a:t>9120111</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700">
                          <a:effectLst/>
                          <a:latin typeface="Times New Roman" panose="02020603050405020304" pitchFamily="18" charset="0"/>
                          <a:ea typeface="Times New Roman" panose="02020603050405020304" pitchFamily="18" charset="0"/>
                        </a:rPr>
                        <a:t>ANALAYST – 100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rPr>
                        <a:t>0.05-2.00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sym typeface="Symbol" panose="05050102010706020507" pitchFamily="18" charset="2"/>
                        </a:rPr>
                        <a:t></a:t>
                      </a:r>
                      <a:r>
                        <a:rPr lang="ro-MD" sz="800">
                          <a:effectLst/>
                          <a:latin typeface="Times New Roman" panose="02020603050405020304" pitchFamily="18" charset="0"/>
                          <a:ea typeface="Times New Roman" panose="02020603050405020304" pitchFamily="18" charset="0"/>
                        </a:rPr>
                        <a:t> = 190 – 870 nm, </a:t>
                      </a:r>
                      <a:r>
                        <a:rPr lang="ro-MD" sz="800">
                          <a:effectLst/>
                          <a:latin typeface="Times New Roman" panose="02020603050405020304" pitchFamily="18" charset="0"/>
                          <a:ea typeface="Times New Roman" panose="02020603050405020304" pitchFamily="18" charset="0"/>
                          <a:sym typeface="Symbol" panose="05050102010706020507" pitchFamily="18" charset="2"/>
                        </a:rPr>
                        <a:t></a:t>
                      </a:r>
                      <a:r>
                        <a:rPr lang="ro-MD" sz="800">
                          <a:effectLst/>
                          <a:latin typeface="Times New Roman" panose="02020603050405020304" pitchFamily="18" charset="0"/>
                          <a:ea typeface="Times New Roman" panose="02020603050405020304" pitchFamily="18" charset="0"/>
                        </a:rPr>
                        <a:t> 1%</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800">
                          <a:effectLst/>
                          <a:latin typeface="Times New Roman" panose="02020603050405020304" pitchFamily="18" charset="0"/>
                          <a:ea typeface="Times New Roman" panose="02020603050405020304" pitchFamily="18" charset="0"/>
                        </a:rPr>
                        <a:t>CAB. 423 APARATE SI UTILAJE</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rPr>
                        <a:t>12 luni</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800">
                          <a:effectLst/>
                          <a:latin typeface="Times New Roman" panose="02020603050405020304" pitchFamily="18" charset="0"/>
                          <a:ea typeface="Times New Roman" panose="02020603050405020304" pitchFamily="18" charset="0"/>
                        </a:rPr>
                        <a:t>I/09; II/10; III/11; IV/12;</a:t>
                      </a:r>
                      <a:endParaRPr lang="ro-RO" sz="800">
                        <a:effectLst/>
                        <a:latin typeface="Times New Roman" panose="02020603050405020304" pitchFamily="18" charset="0"/>
                        <a:ea typeface="Times New Roman" panose="02020603050405020304" pitchFamily="18" charset="0"/>
                      </a:endParaRPr>
                    </a:p>
                    <a:p>
                      <a:pPr>
                        <a:spcAft>
                          <a:spcPts val="0"/>
                        </a:spcAft>
                      </a:pPr>
                      <a:r>
                        <a:rPr lang="ro-MD" sz="800">
                          <a:effectLst/>
                          <a:latin typeface="Times New Roman" panose="02020603050405020304" pitchFamily="18" charset="0"/>
                          <a:ea typeface="Times New Roman" panose="02020603050405020304" pitchFamily="18" charset="0"/>
                        </a:rPr>
                        <a:t>IV/12; IV/13; IV/14; IV/15; IV/16; IV/17; IV/18; IV/19; IV/20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700">
                          <a:effectLst/>
                          <a:latin typeface="Times New Roman" panose="02020603050405020304" pitchFamily="18" charset="0"/>
                          <a:ea typeface="Times New Roman" panose="02020603050405020304" pitchFamily="18" charset="0"/>
                        </a:rPr>
                        <a:t>Nr. 2.3.5.49-1898</a:t>
                      </a:r>
                      <a:endParaRPr lang="ro-RO" sz="800">
                        <a:effectLst/>
                        <a:latin typeface="Times New Roman" panose="02020603050405020304" pitchFamily="18" charset="0"/>
                        <a:ea typeface="Times New Roman" panose="02020603050405020304" pitchFamily="18" charset="0"/>
                      </a:endParaRPr>
                    </a:p>
                    <a:p>
                      <a:pPr>
                        <a:spcAft>
                          <a:spcPts val="0"/>
                        </a:spcAft>
                      </a:pPr>
                      <a:r>
                        <a:rPr lang="ro-MD" sz="700">
                          <a:effectLst/>
                          <a:latin typeface="Times New Roman" panose="02020603050405020304" pitchFamily="18" charset="0"/>
                          <a:ea typeface="Times New Roman" panose="02020603050405020304" pitchFamily="18" charset="0"/>
                        </a:rPr>
                        <a:t>30.04.2020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6797278"/>
                  </a:ext>
                </a:extLst>
              </a:tr>
              <a:tr h="498719">
                <a:tc>
                  <a:txBody>
                    <a:bodyPr/>
                    <a:lstStyle/>
                    <a:p>
                      <a:pPr algn="ctr">
                        <a:spcAft>
                          <a:spcPts val="0"/>
                        </a:spcAft>
                      </a:pPr>
                      <a:r>
                        <a:rPr lang="ro-MD" sz="900" b="1">
                          <a:effectLst/>
                          <a:latin typeface="Times New Roman" panose="02020603050405020304" pitchFamily="18" charset="0"/>
                          <a:ea typeface="Times New Roman" panose="02020603050405020304" pitchFamily="18" charset="0"/>
                        </a:rPr>
                        <a:t>6</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b="1">
                          <a:effectLst/>
                          <a:latin typeface="Times New Roman" panose="02020603050405020304" pitchFamily="18" charset="0"/>
                          <a:ea typeface="Times New Roman" panose="02020603050405020304" pitchFamily="18" charset="0"/>
                        </a:rPr>
                        <a:t>BALANŢĂ  ANALITICE   DE   LABORATOR</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800">
                          <a:effectLst/>
                          <a:latin typeface="Times New Roman" panose="02020603050405020304" pitchFamily="18" charset="0"/>
                          <a:ea typeface="Times New Roman" panose="02020603050405020304" pitchFamily="18" charset="0"/>
                        </a:rPr>
                        <a:t>370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800">
                          <a:effectLst/>
                          <a:latin typeface="Times New Roman" panose="02020603050405020304" pitchFamily="18" charset="0"/>
                          <a:ea typeface="Times New Roman" panose="02020603050405020304" pitchFamily="18" charset="0"/>
                        </a:rPr>
                        <a:t>VLR – 200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800">
                          <a:effectLst/>
                          <a:latin typeface="Times New Roman" panose="02020603050405020304" pitchFamily="18" charset="0"/>
                          <a:ea typeface="Times New Roman" panose="02020603050405020304" pitchFamily="18" charset="0"/>
                        </a:rPr>
                        <a:t>I</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rPr>
                        <a:t>25g - 200g</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800">
                          <a:effectLst/>
                          <a:latin typeface="Times New Roman" panose="02020603050405020304" pitchFamily="18" charset="0"/>
                          <a:ea typeface="Times New Roman" panose="02020603050405020304" pitchFamily="18" charset="0"/>
                        </a:rPr>
                        <a:t>CAB. 420  - BALANTE</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dirty="0">
                          <a:effectLst/>
                          <a:latin typeface="Times New Roman" panose="02020603050405020304" pitchFamily="18" charset="0"/>
                          <a:ea typeface="Times New Roman" panose="02020603050405020304" pitchFamily="18" charset="0"/>
                        </a:rPr>
                        <a:t>12 luni</a:t>
                      </a:r>
                      <a:endParaRPr lang="ro-RO" sz="800" dirty="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800">
                          <a:effectLst/>
                          <a:latin typeface="Times New Roman" panose="02020603050405020304" pitchFamily="18" charset="0"/>
                          <a:ea typeface="Times New Roman" panose="02020603050405020304" pitchFamily="18" charset="0"/>
                        </a:rPr>
                        <a:t>II/08; III/09; III/10; III/11;III/12; III/13; III/14;III/15;III/16;III/17; II/20; I/21</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700" dirty="0">
                          <a:effectLst/>
                          <a:latin typeface="Times New Roman" panose="02020603050405020304" pitchFamily="18" charset="0"/>
                          <a:ea typeface="Times New Roman" panose="02020603050405020304" pitchFamily="18" charset="0"/>
                        </a:rPr>
                        <a:t>C.E nr. MD 10 3.2-117/2021</a:t>
                      </a:r>
                      <a:endParaRPr lang="ro-RO" sz="800" dirty="0">
                        <a:effectLst/>
                        <a:latin typeface="Times New Roman" panose="02020603050405020304" pitchFamily="18" charset="0"/>
                        <a:ea typeface="Times New Roman" panose="02020603050405020304" pitchFamily="18" charset="0"/>
                      </a:endParaRPr>
                    </a:p>
                    <a:p>
                      <a:pPr>
                        <a:spcAft>
                          <a:spcPts val="0"/>
                        </a:spcAft>
                      </a:pPr>
                      <a:r>
                        <a:rPr lang="ro-MD" sz="700" dirty="0">
                          <a:effectLst/>
                          <a:latin typeface="Times New Roman" panose="02020603050405020304" pitchFamily="18" charset="0"/>
                          <a:ea typeface="Times New Roman" panose="02020603050405020304" pitchFamily="18" charset="0"/>
                        </a:rPr>
                        <a:t>01.02.2021</a:t>
                      </a:r>
                      <a:endParaRPr lang="ro-RO" sz="800" dirty="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5615814"/>
                  </a:ext>
                </a:extLst>
              </a:tr>
            </a:tbl>
          </a:graphicData>
        </a:graphic>
      </p:graphicFrame>
      <p:sp>
        <p:nvSpPr>
          <p:cNvPr id="5" name="Rectangle 1">
            <a:extLst>
              <a:ext uri="{FF2B5EF4-FFF2-40B4-BE49-F238E27FC236}">
                <a16:creationId xmlns:a16="http://schemas.microsoft.com/office/drawing/2014/main" id="{9A94AA37-4D7B-4CF3-A297-B1910EFA0E3E}"/>
              </a:ext>
            </a:extLst>
          </p:cNvPr>
          <p:cNvSpPr>
            <a:spLocks noChangeArrowheads="1"/>
          </p:cNvSpPr>
          <p:nvPr/>
        </p:nvSpPr>
        <p:spPr bwMode="auto">
          <a:xfrm>
            <a:off x="868952" y="1867518"/>
            <a:ext cx="67457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Registrul de </a:t>
            </a:r>
            <a:r>
              <a:rPr kumimoji="0" lang="ro-RO" altLang="ro-RO" sz="14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evidenţă</a:t>
            </a:r>
            <a:r>
              <a:rPr kumimoji="0" lang="ro-RO" altLang="ro-RO"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al EMM în LAUAE anul 2021</a:t>
            </a:r>
            <a:r>
              <a:rPr kumimoji="0" lang="en-US" altLang="ro-RO"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ro-RO" sz="14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trasibilitatea</a:t>
            </a:r>
            <a:r>
              <a:rPr kumimoji="0" lang="en-US" altLang="ro-RO"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ro-RO" sz="14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metrologica</a:t>
            </a:r>
            <a:r>
              <a:rPr kumimoji="0" lang="en-US" altLang="ro-RO"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8495734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2" name="Tabel 1">
            <a:extLst>
              <a:ext uri="{FF2B5EF4-FFF2-40B4-BE49-F238E27FC236}">
                <a16:creationId xmlns:a16="http://schemas.microsoft.com/office/drawing/2014/main" id="{209068B9-FA3D-4A9A-B353-ADF4EEB12041}"/>
              </a:ext>
            </a:extLst>
          </p:cNvPr>
          <p:cNvGraphicFramePr>
            <a:graphicFrameLocks noGrp="1"/>
          </p:cNvGraphicFramePr>
          <p:nvPr>
            <p:extLst>
              <p:ext uri="{D42A27DB-BD31-4B8C-83A1-F6EECF244321}">
                <p14:modId xmlns:p14="http://schemas.microsoft.com/office/powerpoint/2010/main" val="2066194317"/>
              </p:ext>
            </p:extLst>
          </p:nvPr>
        </p:nvGraphicFramePr>
        <p:xfrm>
          <a:off x="597877" y="1845308"/>
          <a:ext cx="8071337" cy="4647747"/>
        </p:xfrm>
        <a:graphic>
          <a:graphicData uri="http://schemas.openxmlformats.org/drawingml/2006/table">
            <a:tbl>
              <a:tblPr>
                <a:tableStyleId>{5C22544A-7EE6-4342-B048-85BDC9FD1C3A}</a:tableStyleId>
              </a:tblPr>
              <a:tblGrid>
                <a:gridCol w="343797">
                  <a:extLst>
                    <a:ext uri="{9D8B030D-6E8A-4147-A177-3AD203B41FA5}">
                      <a16:colId xmlns:a16="http://schemas.microsoft.com/office/drawing/2014/main" val="3902853354"/>
                    </a:ext>
                  </a:extLst>
                </a:gridCol>
                <a:gridCol w="1599820">
                  <a:extLst>
                    <a:ext uri="{9D8B030D-6E8A-4147-A177-3AD203B41FA5}">
                      <a16:colId xmlns:a16="http://schemas.microsoft.com/office/drawing/2014/main" val="1683854824"/>
                    </a:ext>
                  </a:extLst>
                </a:gridCol>
                <a:gridCol w="747708">
                  <a:extLst>
                    <a:ext uri="{9D8B030D-6E8A-4147-A177-3AD203B41FA5}">
                      <a16:colId xmlns:a16="http://schemas.microsoft.com/office/drawing/2014/main" val="111908964"/>
                    </a:ext>
                  </a:extLst>
                </a:gridCol>
                <a:gridCol w="747179">
                  <a:extLst>
                    <a:ext uri="{9D8B030D-6E8A-4147-A177-3AD203B41FA5}">
                      <a16:colId xmlns:a16="http://schemas.microsoft.com/office/drawing/2014/main" val="1696974461"/>
                    </a:ext>
                  </a:extLst>
                </a:gridCol>
                <a:gridCol w="622738">
                  <a:extLst>
                    <a:ext uri="{9D8B030D-6E8A-4147-A177-3AD203B41FA5}">
                      <a16:colId xmlns:a16="http://schemas.microsoft.com/office/drawing/2014/main" val="1310096049"/>
                    </a:ext>
                  </a:extLst>
                </a:gridCol>
                <a:gridCol w="718179">
                  <a:extLst>
                    <a:ext uri="{9D8B030D-6E8A-4147-A177-3AD203B41FA5}">
                      <a16:colId xmlns:a16="http://schemas.microsoft.com/office/drawing/2014/main" val="2541801303"/>
                    </a:ext>
                  </a:extLst>
                </a:gridCol>
                <a:gridCol w="751925">
                  <a:extLst>
                    <a:ext uri="{9D8B030D-6E8A-4147-A177-3AD203B41FA5}">
                      <a16:colId xmlns:a16="http://schemas.microsoft.com/office/drawing/2014/main" val="2851099414"/>
                    </a:ext>
                  </a:extLst>
                </a:gridCol>
                <a:gridCol w="672831">
                  <a:extLst>
                    <a:ext uri="{9D8B030D-6E8A-4147-A177-3AD203B41FA5}">
                      <a16:colId xmlns:a16="http://schemas.microsoft.com/office/drawing/2014/main" val="2016072420"/>
                    </a:ext>
                  </a:extLst>
                </a:gridCol>
                <a:gridCol w="1194329">
                  <a:extLst>
                    <a:ext uri="{9D8B030D-6E8A-4147-A177-3AD203B41FA5}">
                      <a16:colId xmlns:a16="http://schemas.microsoft.com/office/drawing/2014/main" val="4228067345"/>
                    </a:ext>
                  </a:extLst>
                </a:gridCol>
                <a:gridCol w="672831">
                  <a:extLst>
                    <a:ext uri="{9D8B030D-6E8A-4147-A177-3AD203B41FA5}">
                      <a16:colId xmlns:a16="http://schemas.microsoft.com/office/drawing/2014/main" val="766710392"/>
                    </a:ext>
                  </a:extLst>
                </a:gridCol>
              </a:tblGrid>
              <a:tr h="525372">
                <a:tc>
                  <a:txBody>
                    <a:bodyPr/>
                    <a:lstStyle/>
                    <a:p>
                      <a:pPr algn="ctr">
                        <a:spcAft>
                          <a:spcPts val="0"/>
                        </a:spcAft>
                      </a:pPr>
                      <a:r>
                        <a:rPr lang="ro-MD" sz="800">
                          <a:effectLst/>
                        </a:rPr>
                        <a:t>7</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BALAN</a:t>
                      </a:r>
                      <a:r>
                        <a:rPr lang="ro-RO" sz="700">
                          <a:effectLst/>
                        </a:rPr>
                        <a:t>ŢĂ</a:t>
                      </a:r>
                      <a:r>
                        <a:rPr lang="ro-MD" sz="700">
                          <a:effectLst/>
                        </a:rPr>
                        <a:t>  ANALITICE   DE   LABORATOR</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it-IT" sz="700">
                          <a:effectLst/>
                        </a:rPr>
                        <a:t>747</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it-IT" sz="700">
                          <a:effectLst/>
                        </a:rPr>
                        <a:t>VLR – 200</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it-IT" sz="700">
                          <a:effectLst/>
                        </a:rPr>
                        <a:t>I</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25g - 200g</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it-IT" sz="700">
                          <a:effectLst/>
                        </a:rPr>
                        <a:t>CAB. 420  - BALANTE</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12 luni</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700">
                          <a:effectLst/>
                        </a:rPr>
                        <a:t>II/08; III/09; III/10; III/11;III/12; III/13; III/14; III/15;II/17; III/19; II/20; I/21</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600">
                          <a:effectLst/>
                        </a:rPr>
                        <a:t>C.E nr. MD 10 3.2-118/2021</a:t>
                      </a:r>
                      <a:endParaRPr lang="ro-RO" sz="700">
                        <a:effectLst/>
                      </a:endParaRPr>
                    </a:p>
                    <a:p>
                      <a:pPr>
                        <a:spcAft>
                          <a:spcPts val="0"/>
                        </a:spcAft>
                      </a:pPr>
                      <a:r>
                        <a:rPr lang="ro-MD" sz="600">
                          <a:effectLst/>
                        </a:rPr>
                        <a:t>01.02.2021</a:t>
                      </a:r>
                      <a:endParaRPr lang="ro-RO" sz="700">
                        <a:effectLst/>
                        <a:latin typeface="Times New Roman" panose="02020603050405020304" pitchFamily="18" charset="0"/>
                        <a:ea typeface="Times New Roman" panose="02020603050405020304" pitchFamily="18" charset="0"/>
                      </a:endParaRPr>
                    </a:p>
                  </a:txBody>
                  <a:tcPr marL="40504" marR="40504" marT="0" marB="0"/>
                </a:tc>
                <a:extLst>
                  <a:ext uri="{0D108BD9-81ED-4DB2-BD59-A6C34878D82A}">
                    <a16:rowId xmlns:a16="http://schemas.microsoft.com/office/drawing/2014/main" val="3595918493"/>
                  </a:ext>
                </a:extLst>
              </a:tr>
              <a:tr h="525372">
                <a:tc>
                  <a:txBody>
                    <a:bodyPr/>
                    <a:lstStyle/>
                    <a:p>
                      <a:pPr algn="ctr">
                        <a:spcAft>
                          <a:spcPts val="0"/>
                        </a:spcAft>
                      </a:pPr>
                      <a:r>
                        <a:rPr lang="ro-MD" sz="800">
                          <a:effectLst/>
                        </a:rPr>
                        <a:t>8</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BALANŢĂ  ANALITICE   DE   LABORATOR</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it-IT" sz="700">
                          <a:effectLst/>
                        </a:rPr>
                        <a:t>52</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it-IT" sz="700">
                          <a:effectLst/>
                        </a:rPr>
                        <a:t>VLKT – 500</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it-IT" sz="700">
                          <a:effectLst/>
                        </a:rPr>
                        <a:t>II</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500g</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it-IT" sz="700">
                          <a:effectLst/>
                        </a:rPr>
                        <a:t>CAB. 420  - BALANTE</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12 luni</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700">
                          <a:effectLst/>
                        </a:rPr>
                        <a:t>III/08; III/09; III/10; III/11;III/12; III/13; III/14; III/15;III/16;  III/17; II/20; I/21</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600">
                          <a:effectLst/>
                        </a:rPr>
                        <a:t>C.E nr. MD 10 3.2-116/2021</a:t>
                      </a:r>
                      <a:endParaRPr lang="ro-RO" sz="700">
                        <a:effectLst/>
                      </a:endParaRPr>
                    </a:p>
                    <a:p>
                      <a:pPr>
                        <a:spcAft>
                          <a:spcPts val="0"/>
                        </a:spcAft>
                      </a:pPr>
                      <a:r>
                        <a:rPr lang="ro-MD" sz="600">
                          <a:effectLst/>
                        </a:rPr>
                        <a:t>01.02.2021</a:t>
                      </a:r>
                      <a:endParaRPr lang="ro-RO" sz="700">
                        <a:effectLst/>
                        <a:latin typeface="Times New Roman" panose="02020603050405020304" pitchFamily="18" charset="0"/>
                        <a:ea typeface="Times New Roman" panose="02020603050405020304" pitchFamily="18" charset="0"/>
                      </a:endParaRPr>
                    </a:p>
                  </a:txBody>
                  <a:tcPr marL="40504" marR="40504" marT="0" marB="0"/>
                </a:tc>
                <a:extLst>
                  <a:ext uri="{0D108BD9-81ED-4DB2-BD59-A6C34878D82A}">
                    <a16:rowId xmlns:a16="http://schemas.microsoft.com/office/drawing/2014/main" val="402947196"/>
                  </a:ext>
                </a:extLst>
              </a:tr>
              <a:tr h="394029">
                <a:tc>
                  <a:txBody>
                    <a:bodyPr/>
                    <a:lstStyle/>
                    <a:p>
                      <a:pPr algn="ctr">
                        <a:spcAft>
                          <a:spcPts val="0"/>
                        </a:spcAft>
                      </a:pPr>
                      <a:r>
                        <a:rPr lang="ro-MD" sz="800">
                          <a:effectLst/>
                        </a:rPr>
                        <a:t>9</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APARAT DE CÎNTARIT CU FUNCŢIE NEAUTOMATĂ</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410116/</a:t>
                      </a:r>
                      <a:endParaRPr lang="ro-RO" sz="700">
                        <a:effectLst/>
                      </a:endParaRPr>
                    </a:p>
                    <a:p>
                      <a:pPr algn="ctr">
                        <a:spcAft>
                          <a:spcPts val="0"/>
                        </a:spcAft>
                      </a:pPr>
                      <a:r>
                        <a:rPr lang="ro-MD" sz="700">
                          <a:effectLst/>
                        </a:rPr>
                        <a:t>13</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it-IT" sz="700">
                          <a:effectLst/>
                        </a:rPr>
                        <a:t>AS220/C/2</a:t>
                      </a:r>
                      <a:endParaRPr lang="ro-RO" sz="700">
                        <a:effectLst/>
                      </a:endParaRPr>
                    </a:p>
                    <a:p>
                      <a:pPr algn="ctr">
                        <a:spcAft>
                          <a:spcPts val="0"/>
                        </a:spcAft>
                      </a:pPr>
                      <a:r>
                        <a:rPr lang="it-IT" sz="600">
                          <a:effectLst/>
                        </a:rPr>
                        <a:t>RADWAG</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it-IT" sz="700">
                          <a:effectLst/>
                        </a:rPr>
                        <a:t>I</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0,01g-220g</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it-IT" sz="700">
                          <a:effectLst/>
                        </a:rPr>
                        <a:t>CAB. 420  - BALANTE</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12 luni</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700">
                          <a:effectLst/>
                        </a:rPr>
                        <a:t>IV/14; I/15;I/16;</a:t>
                      </a:r>
                      <a:endParaRPr lang="ro-RO" sz="700">
                        <a:effectLst/>
                      </a:endParaRPr>
                    </a:p>
                    <a:p>
                      <a:pPr>
                        <a:spcAft>
                          <a:spcPts val="0"/>
                        </a:spcAft>
                      </a:pPr>
                      <a:r>
                        <a:rPr lang="ro-MD" sz="700">
                          <a:effectLst/>
                        </a:rPr>
                        <a:t>II/16;II/17; II/18; III/19; II/20</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600">
                          <a:effectLst/>
                        </a:rPr>
                        <a:t>C.E.nr. 8.3-148/2020</a:t>
                      </a:r>
                      <a:endParaRPr lang="ro-RO" sz="700">
                        <a:effectLst/>
                      </a:endParaRPr>
                    </a:p>
                    <a:p>
                      <a:pPr>
                        <a:spcAft>
                          <a:spcPts val="0"/>
                        </a:spcAft>
                      </a:pPr>
                      <a:r>
                        <a:rPr lang="ro-MD" sz="600">
                          <a:effectLst/>
                        </a:rPr>
                        <a:t>29.06.2020</a:t>
                      </a:r>
                      <a:endParaRPr lang="ro-RO" sz="700">
                        <a:effectLst/>
                        <a:latin typeface="Times New Roman" panose="02020603050405020304" pitchFamily="18" charset="0"/>
                        <a:ea typeface="Times New Roman" panose="02020603050405020304" pitchFamily="18" charset="0"/>
                      </a:endParaRPr>
                    </a:p>
                  </a:txBody>
                  <a:tcPr marL="40504" marR="40504" marT="0" marB="0"/>
                </a:tc>
                <a:extLst>
                  <a:ext uri="{0D108BD9-81ED-4DB2-BD59-A6C34878D82A}">
                    <a16:rowId xmlns:a16="http://schemas.microsoft.com/office/drawing/2014/main" val="603288221"/>
                  </a:ext>
                </a:extLst>
              </a:tr>
              <a:tr h="525372">
                <a:tc>
                  <a:txBody>
                    <a:bodyPr/>
                    <a:lstStyle/>
                    <a:p>
                      <a:pPr algn="ctr">
                        <a:spcAft>
                          <a:spcPts val="0"/>
                        </a:spcAft>
                      </a:pPr>
                      <a:r>
                        <a:rPr lang="ro-MD" sz="800">
                          <a:effectLst/>
                        </a:rPr>
                        <a:t>10</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TRUSA DE  GREUTATI</a:t>
                      </a:r>
                      <a:endParaRPr lang="ro-RO" sz="700">
                        <a:effectLst/>
                      </a:endParaRPr>
                    </a:p>
                    <a:p>
                      <a:pPr algn="ctr">
                        <a:spcAft>
                          <a:spcPts val="0"/>
                        </a:spcAft>
                      </a:pPr>
                      <a:r>
                        <a:rPr lang="ro-MD" sz="700">
                          <a:effectLst/>
                        </a:rPr>
                        <a:t> </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532</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it-IT" sz="700">
                          <a:effectLst/>
                        </a:rPr>
                        <a:t>G – 2 – 210</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F</a:t>
                      </a:r>
                      <a:r>
                        <a:rPr lang="ro-MD" sz="700" baseline="-25000">
                          <a:effectLst/>
                        </a:rPr>
                        <a:t>1</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1g – 100g</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it-IT" sz="700">
                          <a:effectLst/>
                        </a:rPr>
                        <a:t>CAB.420 - BALANTE</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12 luni</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700">
                          <a:effectLst/>
                        </a:rPr>
                        <a:t>III/08; I/09; II/10; II/11;I/112; I/13; I/14; II/15;II/16 II/17; I/20</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600">
                          <a:effectLst/>
                        </a:rPr>
                        <a:t>C.E nr. MD 10 3.2-262/2021</a:t>
                      </a:r>
                      <a:endParaRPr lang="ro-RO" sz="700">
                        <a:effectLst/>
                      </a:endParaRPr>
                    </a:p>
                    <a:p>
                      <a:pPr>
                        <a:spcAft>
                          <a:spcPts val="0"/>
                        </a:spcAft>
                      </a:pPr>
                      <a:r>
                        <a:rPr lang="ro-MD" sz="600">
                          <a:effectLst/>
                        </a:rPr>
                        <a:t>16.03.2021</a:t>
                      </a:r>
                      <a:endParaRPr lang="ro-RO" sz="700">
                        <a:effectLst/>
                        <a:latin typeface="Times New Roman" panose="02020603050405020304" pitchFamily="18" charset="0"/>
                        <a:ea typeface="Times New Roman" panose="02020603050405020304" pitchFamily="18" charset="0"/>
                      </a:endParaRPr>
                    </a:p>
                  </a:txBody>
                  <a:tcPr marL="40504" marR="40504" marT="0" marB="0"/>
                </a:tc>
                <a:extLst>
                  <a:ext uri="{0D108BD9-81ED-4DB2-BD59-A6C34878D82A}">
                    <a16:rowId xmlns:a16="http://schemas.microsoft.com/office/drawing/2014/main" val="786811384"/>
                  </a:ext>
                </a:extLst>
              </a:tr>
              <a:tr h="656714">
                <a:tc>
                  <a:txBody>
                    <a:bodyPr/>
                    <a:lstStyle/>
                    <a:p>
                      <a:pPr algn="ctr">
                        <a:spcAft>
                          <a:spcPts val="0"/>
                        </a:spcAft>
                      </a:pPr>
                      <a:r>
                        <a:rPr lang="ro-MD" sz="800">
                          <a:effectLst/>
                        </a:rPr>
                        <a:t>11</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TRUSA DE  GREUTATI</a:t>
                      </a:r>
                      <a:endParaRPr lang="ro-RO" sz="700">
                        <a:effectLst/>
                      </a:endParaRPr>
                    </a:p>
                    <a:p>
                      <a:pPr algn="ctr">
                        <a:spcAft>
                          <a:spcPts val="0"/>
                        </a:spcAft>
                      </a:pPr>
                      <a:r>
                        <a:rPr lang="ro-MD" sz="700">
                          <a:effectLst/>
                        </a:rPr>
                        <a:t> </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988</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it-IT" sz="700">
                          <a:effectLst/>
                        </a:rPr>
                        <a:t>G – 2 – 210</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F</a:t>
                      </a:r>
                      <a:r>
                        <a:rPr lang="ro-MD" sz="700" baseline="-25000">
                          <a:effectLst/>
                        </a:rPr>
                        <a:t>1</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1g – 100g</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it-IT" sz="700">
                          <a:effectLst/>
                        </a:rPr>
                        <a:t>CAB.420 - BALANTE</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12 luni</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700">
                          <a:effectLst/>
                        </a:rPr>
                        <a:t>I/08; I/09; I/10; I/11;I/12; I/13; I/14;II/15;II/16;</a:t>
                      </a:r>
                      <a:endParaRPr lang="ro-RO" sz="700">
                        <a:effectLst/>
                      </a:endParaRPr>
                    </a:p>
                    <a:p>
                      <a:pPr>
                        <a:spcAft>
                          <a:spcPts val="0"/>
                        </a:spcAft>
                      </a:pPr>
                      <a:r>
                        <a:rPr lang="ro-MD" sz="700">
                          <a:effectLst/>
                        </a:rPr>
                        <a:t>II/17; II/18; II/19; II/20; I/21</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600">
                          <a:effectLst/>
                        </a:rPr>
                        <a:t>C.E nr. MD 10 3.2-261/2021</a:t>
                      </a:r>
                      <a:endParaRPr lang="ro-RO" sz="700">
                        <a:effectLst/>
                      </a:endParaRPr>
                    </a:p>
                    <a:p>
                      <a:pPr>
                        <a:spcAft>
                          <a:spcPts val="0"/>
                        </a:spcAft>
                      </a:pPr>
                      <a:r>
                        <a:rPr lang="ro-MD" sz="600">
                          <a:effectLst/>
                        </a:rPr>
                        <a:t>16.03.2021</a:t>
                      </a:r>
                      <a:endParaRPr lang="ro-RO" sz="700">
                        <a:effectLst/>
                        <a:latin typeface="Times New Roman" panose="02020603050405020304" pitchFamily="18" charset="0"/>
                        <a:ea typeface="Times New Roman" panose="02020603050405020304" pitchFamily="18" charset="0"/>
                      </a:endParaRPr>
                    </a:p>
                  </a:txBody>
                  <a:tcPr marL="40504" marR="40504" marT="0" marB="0"/>
                </a:tc>
                <a:extLst>
                  <a:ext uri="{0D108BD9-81ED-4DB2-BD59-A6C34878D82A}">
                    <a16:rowId xmlns:a16="http://schemas.microsoft.com/office/drawing/2014/main" val="3131541997"/>
                  </a:ext>
                </a:extLst>
              </a:tr>
              <a:tr h="525372">
                <a:tc>
                  <a:txBody>
                    <a:bodyPr/>
                    <a:lstStyle/>
                    <a:p>
                      <a:pPr algn="ctr">
                        <a:spcAft>
                          <a:spcPts val="0"/>
                        </a:spcAft>
                      </a:pPr>
                      <a:r>
                        <a:rPr lang="ro-MD" sz="800">
                          <a:effectLst/>
                        </a:rPr>
                        <a:t>12</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IONOMETRU</a:t>
                      </a:r>
                      <a:endParaRPr lang="ro-RO" sz="700">
                        <a:effectLst/>
                      </a:endParaRPr>
                    </a:p>
                    <a:p>
                      <a:pPr algn="ctr">
                        <a:spcAft>
                          <a:spcPts val="0"/>
                        </a:spcAft>
                      </a:pPr>
                      <a:r>
                        <a:rPr lang="ro-MD" sz="700">
                          <a:effectLst/>
                        </a:rPr>
                        <a:t> </a:t>
                      </a:r>
                      <a:endParaRPr lang="ro-RO" sz="700">
                        <a:effectLst/>
                      </a:endParaRPr>
                    </a:p>
                    <a:p>
                      <a:pPr algn="ctr">
                        <a:spcAft>
                          <a:spcPts val="0"/>
                        </a:spcAft>
                      </a:pPr>
                      <a:r>
                        <a:rPr lang="ro-MD" sz="700">
                          <a:effectLst/>
                        </a:rPr>
                        <a:t> </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105347</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C3010</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 </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-2 - +16 pH</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it-IT" sz="700">
                          <a:effectLst/>
                        </a:rPr>
                        <a:t>CAB. 422  -APARATE SI UTILAJE</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12 luni</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700">
                          <a:effectLst/>
                        </a:rPr>
                        <a:t>II/14; III/15;</a:t>
                      </a:r>
                      <a:endParaRPr lang="ro-RO" sz="700">
                        <a:effectLst/>
                      </a:endParaRPr>
                    </a:p>
                    <a:p>
                      <a:pPr>
                        <a:spcAft>
                          <a:spcPts val="0"/>
                        </a:spcAft>
                      </a:pPr>
                      <a:r>
                        <a:rPr lang="ro-MD" sz="700">
                          <a:effectLst/>
                        </a:rPr>
                        <a:t>III/16;III/17; III/19; IV/20; IV/20</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600">
                          <a:effectLst/>
                        </a:rPr>
                        <a:t>C.E nr. MD 10 3.7-232/2021</a:t>
                      </a:r>
                      <a:endParaRPr lang="ro-RO" sz="700">
                        <a:effectLst/>
                      </a:endParaRPr>
                    </a:p>
                    <a:p>
                      <a:pPr>
                        <a:spcAft>
                          <a:spcPts val="0"/>
                        </a:spcAft>
                      </a:pPr>
                      <a:r>
                        <a:rPr lang="ro-MD" sz="600">
                          <a:effectLst/>
                        </a:rPr>
                        <a:t>04.12.2020</a:t>
                      </a:r>
                      <a:endParaRPr lang="ro-RO" sz="700">
                        <a:effectLst/>
                        <a:latin typeface="Times New Roman" panose="02020603050405020304" pitchFamily="18" charset="0"/>
                        <a:ea typeface="Times New Roman" panose="02020603050405020304" pitchFamily="18" charset="0"/>
                      </a:endParaRPr>
                    </a:p>
                  </a:txBody>
                  <a:tcPr marL="40504" marR="40504" marT="0" marB="0"/>
                </a:tc>
                <a:extLst>
                  <a:ext uri="{0D108BD9-81ED-4DB2-BD59-A6C34878D82A}">
                    <a16:rowId xmlns:a16="http://schemas.microsoft.com/office/drawing/2014/main" val="2332115569"/>
                  </a:ext>
                </a:extLst>
              </a:tr>
              <a:tr h="444773">
                <a:tc>
                  <a:txBody>
                    <a:bodyPr/>
                    <a:lstStyle/>
                    <a:p>
                      <a:pPr algn="ctr">
                        <a:spcAft>
                          <a:spcPts val="0"/>
                        </a:spcAft>
                      </a:pPr>
                      <a:r>
                        <a:rPr lang="ro-MD" sz="800">
                          <a:effectLst/>
                        </a:rPr>
                        <a:t>13</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IONOMETRU</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105349</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it-IT" sz="700">
                          <a:effectLst/>
                        </a:rPr>
                        <a:t>C3010</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 </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-2 - +16 pH</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it-IT" sz="700">
                          <a:effectLst/>
                        </a:rPr>
                        <a:t>CAB. 415 – LABORATCHIMIC</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12 luni</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700">
                          <a:effectLst/>
                        </a:rPr>
                        <a:t>II/14; III/15;</a:t>
                      </a:r>
                      <a:endParaRPr lang="ro-RO" sz="700">
                        <a:effectLst/>
                      </a:endParaRPr>
                    </a:p>
                    <a:p>
                      <a:pPr>
                        <a:spcAft>
                          <a:spcPts val="0"/>
                        </a:spcAft>
                      </a:pPr>
                      <a:r>
                        <a:rPr lang="ro-MD" sz="700">
                          <a:effectLst/>
                        </a:rPr>
                        <a:t>III/16;III/17; III/19; IV/20; IV/20</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600">
                          <a:effectLst/>
                        </a:rPr>
                        <a:t>C.E nr. MD 10 3.7-232/2021</a:t>
                      </a:r>
                      <a:endParaRPr lang="ro-RO" sz="700">
                        <a:effectLst/>
                      </a:endParaRPr>
                    </a:p>
                    <a:p>
                      <a:pPr>
                        <a:spcAft>
                          <a:spcPts val="0"/>
                        </a:spcAft>
                      </a:pPr>
                      <a:r>
                        <a:rPr lang="ro-MD" sz="600">
                          <a:effectLst/>
                        </a:rPr>
                        <a:t>04.12.2020</a:t>
                      </a:r>
                      <a:endParaRPr lang="ro-RO" sz="700">
                        <a:effectLst/>
                        <a:latin typeface="Times New Roman" panose="02020603050405020304" pitchFamily="18" charset="0"/>
                        <a:ea typeface="Times New Roman" panose="02020603050405020304" pitchFamily="18" charset="0"/>
                      </a:endParaRPr>
                    </a:p>
                  </a:txBody>
                  <a:tcPr marL="40504" marR="40504" marT="0" marB="0"/>
                </a:tc>
                <a:extLst>
                  <a:ext uri="{0D108BD9-81ED-4DB2-BD59-A6C34878D82A}">
                    <a16:rowId xmlns:a16="http://schemas.microsoft.com/office/drawing/2014/main" val="767952113"/>
                  </a:ext>
                </a:extLst>
              </a:tr>
              <a:tr h="656714">
                <a:tc>
                  <a:txBody>
                    <a:bodyPr/>
                    <a:lstStyle/>
                    <a:p>
                      <a:pPr algn="ctr">
                        <a:spcAft>
                          <a:spcPts val="0"/>
                        </a:spcAft>
                      </a:pPr>
                      <a:r>
                        <a:rPr lang="ro-MD" sz="800">
                          <a:effectLst/>
                        </a:rPr>
                        <a:t>14</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TERMOSTAT</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4990069</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MEMMERT ULE 400</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sym typeface="Symbol" panose="05050102010706020507" pitchFamily="18" charset="2"/>
                        </a:rPr>
                        <a:t></a:t>
                      </a:r>
                      <a:r>
                        <a:rPr lang="ro-MD" sz="700">
                          <a:effectLst/>
                        </a:rPr>
                        <a:t>0.3</a:t>
                      </a:r>
                      <a:r>
                        <a:rPr lang="ro-MD" sz="700" baseline="30000">
                          <a:effectLst/>
                        </a:rPr>
                        <a:t>0</a:t>
                      </a:r>
                      <a:r>
                        <a:rPr lang="ro-MD" sz="700">
                          <a:effectLst/>
                        </a:rPr>
                        <a:t>C</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0</a:t>
                      </a:r>
                      <a:r>
                        <a:rPr lang="ro-MD" sz="700" baseline="30000">
                          <a:effectLst/>
                        </a:rPr>
                        <a:t>0</a:t>
                      </a:r>
                      <a:r>
                        <a:rPr lang="ro-MD" sz="700">
                          <a:effectLst/>
                        </a:rPr>
                        <a:t> – 60</a:t>
                      </a:r>
                      <a:r>
                        <a:rPr lang="ro-MD" sz="700" baseline="30000">
                          <a:effectLst/>
                        </a:rPr>
                        <a:t>0</a:t>
                      </a:r>
                      <a:r>
                        <a:rPr lang="ro-MD" sz="700">
                          <a:effectLst/>
                        </a:rPr>
                        <a:t> C</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it-IT" sz="700">
                          <a:effectLst/>
                        </a:rPr>
                        <a:t>CAB. 417 – LABORAT CHIMIC</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12 luni</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700">
                          <a:effectLst/>
                        </a:rPr>
                        <a:t>III/08; III/09; IV/10; IV/11;</a:t>
                      </a:r>
                      <a:endParaRPr lang="ro-RO" sz="700">
                        <a:effectLst/>
                      </a:endParaRPr>
                    </a:p>
                    <a:p>
                      <a:pPr>
                        <a:spcAft>
                          <a:spcPts val="0"/>
                        </a:spcAft>
                      </a:pPr>
                      <a:r>
                        <a:rPr lang="ro-MD" sz="700">
                          <a:effectLst/>
                        </a:rPr>
                        <a:t>I/13; I/14; I/15;</a:t>
                      </a:r>
                      <a:endParaRPr lang="ro-RO" sz="700">
                        <a:effectLst/>
                      </a:endParaRPr>
                    </a:p>
                    <a:p>
                      <a:pPr>
                        <a:spcAft>
                          <a:spcPts val="0"/>
                        </a:spcAft>
                      </a:pPr>
                      <a:r>
                        <a:rPr lang="ro-MD" sz="700">
                          <a:effectLst/>
                        </a:rPr>
                        <a:t>I/16;II/17; III/18; III/19; III/20</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600">
                          <a:effectLst/>
                        </a:rPr>
                        <a:t>C.E nr. 8.2-279/2020</a:t>
                      </a:r>
                      <a:endParaRPr lang="ro-RO" sz="700">
                        <a:effectLst/>
                      </a:endParaRPr>
                    </a:p>
                    <a:p>
                      <a:pPr>
                        <a:spcAft>
                          <a:spcPts val="0"/>
                        </a:spcAft>
                      </a:pPr>
                      <a:r>
                        <a:rPr lang="ro-MD" sz="600">
                          <a:effectLst/>
                        </a:rPr>
                        <a:t>11.09.2020</a:t>
                      </a:r>
                      <a:endParaRPr lang="ro-RO" sz="700">
                        <a:effectLst/>
                        <a:latin typeface="Times New Roman" panose="02020603050405020304" pitchFamily="18" charset="0"/>
                        <a:ea typeface="Times New Roman" panose="02020603050405020304" pitchFamily="18" charset="0"/>
                      </a:endParaRPr>
                    </a:p>
                  </a:txBody>
                  <a:tcPr marL="40504" marR="40504" marT="0" marB="0"/>
                </a:tc>
                <a:extLst>
                  <a:ext uri="{0D108BD9-81ED-4DB2-BD59-A6C34878D82A}">
                    <a16:rowId xmlns:a16="http://schemas.microsoft.com/office/drawing/2014/main" val="3553016964"/>
                  </a:ext>
                </a:extLst>
              </a:tr>
              <a:tr h="394029">
                <a:tc>
                  <a:txBody>
                    <a:bodyPr/>
                    <a:lstStyle/>
                    <a:p>
                      <a:pPr algn="ctr">
                        <a:spcAft>
                          <a:spcPts val="0"/>
                        </a:spcAft>
                      </a:pPr>
                      <a:r>
                        <a:rPr lang="ro-MD" sz="800">
                          <a:effectLst/>
                        </a:rPr>
                        <a:t>15</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TERMOSTAT</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689</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XT 3/40</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sym typeface="Symbol" panose="05050102010706020507" pitchFamily="18" charset="2"/>
                        </a:rPr>
                        <a:t></a:t>
                      </a:r>
                      <a:r>
                        <a:rPr lang="ro-MD" sz="700">
                          <a:effectLst/>
                        </a:rPr>
                        <a:t>0.3</a:t>
                      </a:r>
                      <a:r>
                        <a:rPr lang="ro-MD" sz="700" baseline="30000">
                          <a:effectLst/>
                        </a:rPr>
                        <a:t>0</a:t>
                      </a:r>
                      <a:r>
                        <a:rPr lang="ro-MD" sz="700">
                          <a:effectLst/>
                        </a:rPr>
                        <a:t>C</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0</a:t>
                      </a:r>
                      <a:r>
                        <a:rPr lang="ro-MD" sz="700" baseline="30000">
                          <a:effectLst/>
                        </a:rPr>
                        <a:t>0</a:t>
                      </a:r>
                      <a:r>
                        <a:rPr lang="ro-MD" sz="700">
                          <a:effectLst/>
                        </a:rPr>
                        <a:t> – 60</a:t>
                      </a:r>
                      <a:r>
                        <a:rPr lang="ro-MD" sz="700" baseline="30000">
                          <a:effectLst/>
                        </a:rPr>
                        <a:t>0</a:t>
                      </a:r>
                      <a:r>
                        <a:rPr lang="ro-MD" sz="700">
                          <a:effectLst/>
                        </a:rPr>
                        <a:t> C</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it-IT" sz="700">
                          <a:effectLst/>
                        </a:rPr>
                        <a:t>CAB. 417 – LABORAT CHIMIC</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12 luni</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700">
                          <a:effectLst/>
                        </a:rPr>
                        <a:t>IV /17;  I/19; I/20; I/21</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600" dirty="0">
                          <a:effectLst/>
                        </a:rPr>
                        <a:t>C.E nr. 8.2-376/2021</a:t>
                      </a:r>
                      <a:endParaRPr lang="ro-RO" sz="700" dirty="0">
                        <a:effectLst/>
                      </a:endParaRPr>
                    </a:p>
                    <a:p>
                      <a:pPr>
                        <a:spcAft>
                          <a:spcPts val="0"/>
                        </a:spcAft>
                      </a:pPr>
                      <a:r>
                        <a:rPr lang="ro-MD" sz="600" dirty="0">
                          <a:effectLst/>
                        </a:rPr>
                        <a:t>22.03.2021</a:t>
                      </a:r>
                      <a:endParaRPr lang="ro-RO" sz="700" dirty="0">
                        <a:effectLst/>
                        <a:latin typeface="Times New Roman" panose="02020603050405020304" pitchFamily="18" charset="0"/>
                        <a:ea typeface="Times New Roman" panose="02020603050405020304" pitchFamily="18" charset="0"/>
                      </a:endParaRPr>
                    </a:p>
                  </a:txBody>
                  <a:tcPr marL="40504" marR="40504" marT="0" marB="0"/>
                </a:tc>
                <a:extLst>
                  <a:ext uri="{0D108BD9-81ED-4DB2-BD59-A6C34878D82A}">
                    <a16:rowId xmlns:a16="http://schemas.microsoft.com/office/drawing/2014/main" val="2992777037"/>
                  </a:ext>
                </a:extLst>
              </a:tr>
            </a:tbl>
          </a:graphicData>
        </a:graphic>
      </p:graphicFrame>
    </p:spTree>
    <p:extLst>
      <p:ext uri="{BB962C8B-B14F-4D97-AF65-F5344CB8AC3E}">
        <p14:creationId xmlns:p14="http://schemas.microsoft.com/office/powerpoint/2010/main" val="254464869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5" name="Tabel 4">
            <a:extLst>
              <a:ext uri="{FF2B5EF4-FFF2-40B4-BE49-F238E27FC236}">
                <a16:creationId xmlns:a16="http://schemas.microsoft.com/office/drawing/2014/main" id="{A00C65C0-A674-4757-BFC5-17063CF2FA2D}"/>
              </a:ext>
            </a:extLst>
          </p:cNvPr>
          <p:cNvGraphicFramePr>
            <a:graphicFrameLocks noGrp="1"/>
          </p:cNvGraphicFramePr>
          <p:nvPr>
            <p:extLst>
              <p:ext uri="{D42A27DB-BD31-4B8C-83A1-F6EECF244321}">
                <p14:modId xmlns:p14="http://schemas.microsoft.com/office/powerpoint/2010/main" val="2444367365"/>
              </p:ext>
            </p:extLst>
          </p:nvPr>
        </p:nvGraphicFramePr>
        <p:xfrm>
          <a:off x="1173896" y="1739119"/>
          <a:ext cx="7521695" cy="4525512"/>
        </p:xfrm>
        <a:graphic>
          <a:graphicData uri="http://schemas.openxmlformats.org/drawingml/2006/table">
            <a:tbl>
              <a:tblPr>
                <a:tableStyleId>{5C22544A-7EE6-4342-B048-85BDC9FD1C3A}</a:tableStyleId>
              </a:tblPr>
              <a:tblGrid>
                <a:gridCol w="320386">
                  <a:extLst>
                    <a:ext uri="{9D8B030D-6E8A-4147-A177-3AD203B41FA5}">
                      <a16:colId xmlns:a16="http://schemas.microsoft.com/office/drawing/2014/main" val="3188282341"/>
                    </a:ext>
                  </a:extLst>
                </a:gridCol>
                <a:gridCol w="1490875">
                  <a:extLst>
                    <a:ext uri="{9D8B030D-6E8A-4147-A177-3AD203B41FA5}">
                      <a16:colId xmlns:a16="http://schemas.microsoft.com/office/drawing/2014/main" val="1869996761"/>
                    </a:ext>
                  </a:extLst>
                </a:gridCol>
                <a:gridCol w="696790">
                  <a:extLst>
                    <a:ext uri="{9D8B030D-6E8A-4147-A177-3AD203B41FA5}">
                      <a16:colId xmlns:a16="http://schemas.microsoft.com/office/drawing/2014/main" val="595071452"/>
                    </a:ext>
                  </a:extLst>
                </a:gridCol>
                <a:gridCol w="696299">
                  <a:extLst>
                    <a:ext uri="{9D8B030D-6E8A-4147-A177-3AD203B41FA5}">
                      <a16:colId xmlns:a16="http://schemas.microsoft.com/office/drawing/2014/main" val="3026918992"/>
                    </a:ext>
                  </a:extLst>
                </a:gridCol>
                <a:gridCol w="580330">
                  <a:extLst>
                    <a:ext uri="{9D8B030D-6E8A-4147-A177-3AD203B41FA5}">
                      <a16:colId xmlns:a16="http://schemas.microsoft.com/office/drawing/2014/main" val="1010917077"/>
                    </a:ext>
                  </a:extLst>
                </a:gridCol>
                <a:gridCol w="669272">
                  <a:extLst>
                    <a:ext uri="{9D8B030D-6E8A-4147-A177-3AD203B41FA5}">
                      <a16:colId xmlns:a16="http://schemas.microsoft.com/office/drawing/2014/main" val="1282021445"/>
                    </a:ext>
                  </a:extLst>
                </a:gridCol>
                <a:gridCol w="700721">
                  <a:extLst>
                    <a:ext uri="{9D8B030D-6E8A-4147-A177-3AD203B41FA5}">
                      <a16:colId xmlns:a16="http://schemas.microsoft.com/office/drawing/2014/main" val="3821042816"/>
                    </a:ext>
                  </a:extLst>
                </a:gridCol>
                <a:gridCol w="627012">
                  <a:extLst>
                    <a:ext uri="{9D8B030D-6E8A-4147-A177-3AD203B41FA5}">
                      <a16:colId xmlns:a16="http://schemas.microsoft.com/office/drawing/2014/main" val="2922584023"/>
                    </a:ext>
                  </a:extLst>
                </a:gridCol>
                <a:gridCol w="1112998">
                  <a:extLst>
                    <a:ext uri="{9D8B030D-6E8A-4147-A177-3AD203B41FA5}">
                      <a16:colId xmlns:a16="http://schemas.microsoft.com/office/drawing/2014/main" val="2343404962"/>
                    </a:ext>
                  </a:extLst>
                </a:gridCol>
                <a:gridCol w="627012">
                  <a:extLst>
                    <a:ext uri="{9D8B030D-6E8A-4147-A177-3AD203B41FA5}">
                      <a16:colId xmlns:a16="http://schemas.microsoft.com/office/drawing/2014/main" val="417343837"/>
                    </a:ext>
                  </a:extLst>
                </a:gridCol>
              </a:tblGrid>
              <a:tr h="757620">
                <a:tc>
                  <a:txBody>
                    <a:bodyPr/>
                    <a:lstStyle/>
                    <a:p>
                      <a:pPr algn="ctr">
                        <a:spcAft>
                          <a:spcPts val="0"/>
                        </a:spcAft>
                      </a:pPr>
                      <a:r>
                        <a:rPr lang="ro-MD" sz="1000">
                          <a:effectLst/>
                        </a:rPr>
                        <a:t>16</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DULAP DE USCARE „MEMMERT”</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g5990863</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MEMMERT ULE 500</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sym typeface="Symbol" panose="05050102010706020507" pitchFamily="18" charset="2"/>
                        </a:rPr>
                        <a:t></a:t>
                      </a:r>
                      <a:r>
                        <a:rPr lang="ro-MD" sz="800">
                          <a:effectLst/>
                        </a:rPr>
                        <a:t>0.3</a:t>
                      </a:r>
                      <a:r>
                        <a:rPr lang="ro-MD" sz="800" baseline="30000">
                          <a:effectLst/>
                        </a:rPr>
                        <a:t>0</a:t>
                      </a:r>
                      <a:r>
                        <a:rPr lang="ro-MD" sz="800">
                          <a:effectLst/>
                        </a:rPr>
                        <a:t>C</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0</a:t>
                      </a:r>
                      <a:r>
                        <a:rPr lang="ro-MD" sz="800" baseline="30000">
                          <a:effectLst/>
                        </a:rPr>
                        <a:t>0</a:t>
                      </a:r>
                      <a:r>
                        <a:rPr lang="ro-MD" sz="800">
                          <a:effectLst/>
                        </a:rPr>
                        <a:t> – 300</a:t>
                      </a:r>
                      <a:r>
                        <a:rPr lang="ro-MD" sz="800" baseline="30000">
                          <a:effectLst/>
                        </a:rPr>
                        <a:t>0</a:t>
                      </a:r>
                      <a:r>
                        <a:rPr lang="ro-MD" sz="800">
                          <a:effectLst/>
                        </a:rPr>
                        <a:t> C</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it-IT" sz="800">
                          <a:effectLst/>
                        </a:rPr>
                        <a:t>CAB. 426 – </a:t>
                      </a:r>
                      <a:r>
                        <a:rPr lang="it-IT" sz="700">
                          <a:effectLst/>
                        </a:rPr>
                        <a:t>DULAPURI DE USCARE</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12 luni</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ro-MD" sz="800">
                          <a:effectLst/>
                        </a:rPr>
                        <a:t>III/08; III/09; IV/10; IV/11;</a:t>
                      </a:r>
                      <a:endParaRPr lang="ro-RO" sz="800">
                        <a:effectLst/>
                      </a:endParaRPr>
                    </a:p>
                    <a:p>
                      <a:pPr>
                        <a:spcAft>
                          <a:spcPts val="0"/>
                        </a:spcAft>
                      </a:pPr>
                      <a:r>
                        <a:rPr lang="ro-MD" sz="800">
                          <a:effectLst/>
                        </a:rPr>
                        <a:t>I/13; I/14; I/15;</a:t>
                      </a:r>
                      <a:endParaRPr lang="ro-RO" sz="800">
                        <a:effectLst/>
                      </a:endParaRPr>
                    </a:p>
                    <a:p>
                      <a:pPr>
                        <a:spcAft>
                          <a:spcPts val="0"/>
                        </a:spcAft>
                      </a:pPr>
                      <a:r>
                        <a:rPr lang="ro-MD" sz="800">
                          <a:effectLst/>
                        </a:rPr>
                        <a:t>I/16;II/17; III/18; III/19; III/20</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ro-MD" sz="700">
                          <a:effectLst/>
                        </a:rPr>
                        <a:t>C. E nr.</a:t>
                      </a:r>
                      <a:endParaRPr lang="ro-RO" sz="800">
                        <a:effectLst/>
                      </a:endParaRPr>
                    </a:p>
                    <a:p>
                      <a:pPr>
                        <a:spcAft>
                          <a:spcPts val="0"/>
                        </a:spcAft>
                      </a:pPr>
                      <a:r>
                        <a:rPr lang="ro-MD" sz="700">
                          <a:effectLst/>
                        </a:rPr>
                        <a:t>8.2.-281/2020</a:t>
                      </a:r>
                      <a:endParaRPr lang="ro-RO" sz="800">
                        <a:effectLst/>
                      </a:endParaRPr>
                    </a:p>
                    <a:p>
                      <a:pPr>
                        <a:spcAft>
                          <a:spcPts val="0"/>
                        </a:spcAft>
                      </a:pPr>
                      <a:r>
                        <a:rPr lang="ro-MD" sz="700">
                          <a:effectLst/>
                        </a:rPr>
                        <a:t>11.09.2020</a:t>
                      </a:r>
                      <a:endParaRPr lang="ro-RO" sz="800">
                        <a:effectLst/>
                        <a:latin typeface="Times New Roman" panose="02020603050405020304" pitchFamily="18" charset="0"/>
                        <a:ea typeface="Times New Roman" panose="02020603050405020304" pitchFamily="18" charset="0"/>
                      </a:endParaRPr>
                    </a:p>
                  </a:txBody>
                  <a:tcPr marL="47926" marR="47926" marT="0" marB="0"/>
                </a:tc>
                <a:extLst>
                  <a:ext uri="{0D108BD9-81ED-4DB2-BD59-A6C34878D82A}">
                    <a16:rowId xmlns:a16="http://schemas.microsoft.com/office/drawing/2014/main" val="1187022932"/>
                  </a:ext>
                </a:extLst>
              </a:tr>
              <a:tr h="757620">
                <a:tc>
                  <a:txBody>
                    <a:bodyPr/>
                    <a:lstStyle/>
                    <a:p>
                      <a:pPr algn="ctr">
                        <a:spcAft>
                          <a:spcPts val="0"/>
                        </a:spcAft>
                      </a:pPr>
                      <a:r>
                        <a:rPr lang="ro-MD" sz="1000">
                          <a:effectLst/>
                        </a:rPr>
                        <a:t>17</a:t>
                      </a:r>
                      <a:endParaRPr lang="ro-RO" sz="800">
                        <a:effectLst/>
                      </a:endParaRPr>
                    </a:p>
                    <a:p>
                      <a:pPr algn="ctr">
                        <a:spcAft>
                          <a:spcPts val="0"/>
                        </a:spcAft>
                      </a:pPr>
                      <a:r>
                        <a:rPr lang="ro-MD" sz="1000">
                          <a:effectLst/>
                        </a:rPr>
                        <a:t> </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DULAP DE USCARE „MEMMERT”</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g5990931</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MEMMERT ULE 500</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sym typeface="Symbol" panose="05050102010706020507" pitchFamily="18" charset="2"/>
                        </a:rPr>
                        <a:t></a:t>
                      </a:r>
                      <a:r>
                        <a:rPr lang="ro-MD" sz="800">
                          <a:effectLst/>
                        </a:rPr>
                        <a:t>0.3</a:t>
                      </a:r>
                      <a:r>
                        <a:rPr lang="ro-MD" sz="800" baseline="30000">
                          <a:effectLst/>
                        </a:rPr>
                        <a:t>0</a:t>
                      </a:r>
                      <a:r>
                        <a:rPr lang="ro-MD" sz="800">
                          <a:effectLst/>
                        </a:rPr>
                        <a:t>C</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0</a:t>
                      </a:r>
                      <a:r>
                        <a:rPr lang="ro-MD" sz="800" baseline="30000">
                          <a:effectLst/>
                        </a:rPr>
                        <a:t>0</a:t>
                      </a:r>
                      <a:r>
                        <a:rPr lang="ro-MD" sz="800">
                          <a:effectLst/>
                        </a:rPr>
                        <a:t> – 300</a:t>
                      </a:r>
                      <a:r>
                        <a:rPr lang="ro-MD" sz="800" baseline="30000">
                          <a:effectLst/>
                        </a:rPr>
                        <a:t>0</a:t>
                      </a:r>
                      <a:r>
                        <a:rPr lang="ro-MD" sz="800">
                          <a:effectLst/>
                        </a:rPr>
                        <a:t> C</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it-IT" sz="800">
                          <a:effectLst/>
                        </a:rPr>
                        <a:t>CAB. 426 – </a:t>
                      </a:r>
                      <a:r>
                        <a:rPr lang="it-IT" sz="700">
                          <a:effectLst/>
                        </a:rPr>
                        <a:t>DULAPURI DE USCARE</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12 luni</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ro-MD" sz="800">
                          <a:effectLst/>
                        </a:rPr>
                        <a:t>III/08; III/09; IV/10; IV/11;</a:t>
                      </a:r>
                      <a:endParaRPr lang="ro-RO" sz="800">
                        <a:effectLst/>
                      </a:endParaRPr>
                    </a:p>
                    <a:p>
                      <a:pPr>
                        <a:spcAft>
                          <a:spcPts val="0"/>
                        </a:spcAft>
                      </a:pPr>
                      <a:r>
                        <a:rPr lang="ro-MD" sz="800">
                          <a:effectLst/>
                        </a:rPr>
                        <a:t>I/13; I/14; I/15;</a:t>
                      </a:r>
                      <a:endParaRPr lang="ro-RO" sz="800">
                        <a:effectLst/>
                      </a:endParaRPr>
                    </a:p>
                    <a:p>
                      <a:pPr>
                        <a:spcAft>
                          <a:spcPts val="0"/>
                        </a:spcAft>
                      </a:pPr>
                      <a:r>
                        <a:rPr lang="ro-MD" sz="800">
                          <a:effectLst/>
                        </a:rPr>
                        <a:t>I/16;II/17; III/18; III/19; III/20</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ro-MD" sz="700">
                          <a:effectLst/>
                        </a:rPr>
                        <a:t>C. E nr.</a:t>
                      </a:r>
                      <a:endParaRPr lang="ro-RO" sz="800">
                        <a:effectLst/>
                      </a:endParaRPr>
                    </a:p>
                    <a:p>
                      <a:pPr>
                        <a:spcAft>
                          <a:spcPts val="0"/>
                        </a:spcAft>
                      </a:pPr>
                      <a:r>
                        <a:rPr lang="ro-MD" sz="700">
                          <a:effectLst/>
                        </a:rPr>
                        <a:t>8.2.-280/2020</a:t>
                      </a:r>
                      <a:endParaRPr lang="ro-RO" sz="800">
                        <a:effectLst/>
                      </a:endParaRPr>
                    </a:p>
                    <a:p>
                      <a:pPr>
                        <a:spcAft>
                          <a:spcPts val="0"/>
                        </a:spcAft>
                      </a:pPr>
                      <a:r>
                        <a:rPr lang="ro-MD" sz="700">
                          <a:effectLst/>
                        </a:rPr>
                        <a:t>11.09.2020</a:t>
                      </a:r>
                      <a:endParaRPr lang="ro-RO" sz="800">
                        <a:effectLst/>
                        <a:latin typeface="Times New Roman" panose="02020603050405020304" pitchFamily="18" charset="0"/>
                        <a:ea typeface="Times New Roman" panose="02020603050405020304" pitchFamily="18" charset="0"/>
                      </a:endParaRPr>
                    </a:p>
                  </a:txBody>
                  <a:tcPr marL="47926" marR="47926" marT="0" marB="0"/>
                </a:tc>
                <a:extLst>
                  <a:ext uri="{0D108BD9-81ED-4DB2-BD59-A6C34878D82A}">
                    <a16:rowId xmlns:a16="http://schemas.microsoft.com/office/drawing/2014/main" val="4180966751"/>
                  </a:ext>
                </a:extLst>
              </a:tr>
              <a:tr h="505920">
                <a:tc>
                  <a:txBody>
                    <a:bodyPr/>
                    <a:lstStyle/>
                    <a:p>
                      <a:pPr algn="ctr">
                        <a:spcAft>
                          <a:spcPts val="0"/>
                        </a:spcAft>
                      </a:pPr>
                      <a:r>
                        <a:rPr lang="ro-MD" sz="1000">
                          <a:effectLst/>
                        </a:rPr>
                        <a:t>18</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INCINTĂ TERMOSTATĂ</a:t>
                      </a:r>
                      <a:endParaRPr lang="ro-RO" sz="800">
                        <a:effectLst/>
                      </a:endParaRPr>
                    </a:p>
                    <a:p>
                      <a:pPr algn="ctr">
                        <a:spcAft>
                          <a:spcPts val="0"/>
                        </a:spcAft>
                      </a:pPr>
                      <a:r>
                        <a:rPr lang="ro-MD" sz="800">
                          <a:effectLst/>
                        </a:rPr>
                        <a:t>(CUPTOR DE CALCINARE)</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339</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SNOL</a:t>
                      </a:r>
                      <a:endParaRPr lang="ro-RO" sz="800">
                        <a:effectLst/>
                      </a:endParaRPr>
                    </a:p>
                    <a:p>
                      <a:pPr algn="ctr">
                        <a:spcAft>
                          <a:spcPts val="0"/>
                        </a:spcAft>
                      </a:pPr>
                      <a:r>
                        <a:rPr lang="ro-MD" sz="800">
                          <a:effectLst/>
                        </a:rPr>
                        <a:t>13/1100</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sym typeface="Symbol" panose="05050102010706020507" pitchFamily="18" charset="2"/>
                        </a:rPr>
                        <a:t></a:t>
                      </a:r>
                      <a:r>
                        <a:rPr lang="ro-MD" sz="800">
                          <a:effectLst/>
                        </a:rPr>
                        <a:t> 2 </a:t>
                      </a:r>
                      <a:r>
                        <a:rPr lang="ro-MD" sz="800" baseline="30000">
                          <a:effectLst/>
                        </a:rPr>
                        <a:t>0</a:t>
                      </a:r>
                      <a:r>
                        <a:rPr lang="ro-MD" sz="800">
                          <a:effectLst/>
                        </a:rPr>
                        <a:t>C</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100</a:t>
                      </a:r>
                      <a:r>
                        <a:rPr lang="ro-MD" sz="800" baseline="30000">
                          <a:effectLst/>
                        </a:rPr>
                        <a:t>0</a:t>
                      </a:r>
                      <a:r>
                        <a:rPr lang="ro-MD" sz="800">
                          <a:effectLst/>
                        </a:rPr>
                        <a:t> – 1000</a:t>
                      </a:r>
                      <a:r>
                        <a:rPr lang="ro-MD" sz="800" baseline="30000">
                          <a:effectLst/>
                        </a:rPr>
                        <a:t>0</a:t>
                      </a:r>
                      <a:r>
                        <a:rPr lang="ro-MD" sz="800">
                          <a:effectLst/>
                        </a:rPr>
                        <a:t> C</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it-IT" sz="800">
                          <a:effectLst/>
                        </a:rPr>
                        <a:t>CAB. 426 – </a:t>
                      </a:r>
                      <a:r>
                        <a:rPr lang="it-IT" sz="700">
                          <a:effectLst/>
                        </a:rPr>
                        <a:t>DULAPURI DE USCARE</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12 luni</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ro-MD" sz="800">
                          <a:effectLst/>
                        </a:rPr>
                        <a:t>I/18; I/19; I/20; I/21</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ro-MD" sz="700">
                          <a:effectLst/>
                        </a:rPr>
                        <a:t>C. E nr.</a:t>
                      </a:r>
                      <a:endParaRPr lang="ro-RO" sz="800">
                        <a:effectLst/>
                      </a:endParaRPr>
                    </a:p>
                    <a:p>
                      <a:pPr>
                        <a:spcAft>
                          <a:spcPts val="0"/>
                        </a:spcAft>
                      </a:pPr>
                      <a:r>
                        <a:rPr lang="ro-MD" sz="700">
                          <a:effectLst/>
                        </a:rPr>
                        <a:t>8.2.-377/2021</a:t>
                      </a:r>
                      <a:endParaRPr lang="ro-RO" sz="800">
                        <a:effectLst/>
                      </a:endParaRPr>
                    </a:p>
                    <a:p>
                      <a:pPr>
                        <a:spcAft>
                          <a:spcPts val="0"/>
                        </a:spcAft>
                      </a:pPr>
                      <a:r>
                        <a:rPr lang="ro-MD" sz="700">
                          <a:effectLst/>
                        </a:rPr>
                        <a:t>22.03.2021</a:t>
                      </a:r>
                      <a:endParaRPr lang="ro-RO" sz="800">
                        <a:effectLst/>
                        <a:latin typeface="Times New Roman" panose="02020603050405020304" pitchFamily="18" charset="0"/>
                        <a:ea typeface="Times New Roman" panose="02020603050405020304" pitchFamily="18" charset="0"/>
                      </a:endParaRPr>
                    </a:p>
                  </a:txBody>
                  <a:tcPr marL="47926" marR="47926" marT="0" marB="0"/>
                </a:tc>
                <a:extLst>
                  <a:ext uri="{0D108BD9-81ED-4DB2-BD59-A6C34878D82A}">
                    <a16:rowId xmlns:a16="http://schemas.microsoft.com/office/drawing/2014/main" val="3471577136"/>
                  </a:ext>
                </a:extLst>
              </a:tr>
              <a:tr h="404064">
                <a:tc>
                  <a:txBody>
                    <a:bodyPr/>
                    <a:lstStyle/>
                    <a:p>
                      <a:pPr algn="ctr">
                        <a:spcAft>
                          <a:spcPts val="0"/>
                        </a:spcAft>
                      </a:pPr>
                      <a:r>
                        <a:rPr lang="ro-MD" sz="1000">
                          <a:effectLst/>
                        </a:rPr>
                        <a:t>19</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INCINTĂ TERMOSTATĂ</a:t>
                      </a:r>
                      <a:endParaRPr lang="ro-RO" sz="800">
                        <a:effectLst/>
                      </a:endParaRPr>
                    </a:p>
                    <a:p>
                      <a:pPr algn="ctr">
                        <a:spcAft>
                          <a:spcPts val="0"/>
                        </a:spcAft>
                      </a:pPr>
                      <a:r>
                        <a:rPr lang="ro-MD" sz="800">
                          <a:effectLst/>
                        </a:rPr>
                        <a:t>(BAIE DE APĂ)</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8498</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LB-160</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 </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 </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it-IT" sz="800">
                          <a:effectLst/>
                        </a:rPr>
                        <a:t>CAB. 411 – </a:t>
                      </a:r>
                      <a:r>
                        <a:rPr lang="it-IT" sz="700">
                          <a:effectLst/>
                        </a:rPr>
                        <a:t>RECEPȚIA PROBELOR</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12 luni</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ro-MD" sz="800">
                          <a:effectLst/>
                        </a:rPr>
                        <a:t> I/19</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ro-MD" sz="700">
                          <a:effectLst/>
                        </a:rPr>
                        <a:t>Nr. 3.2.81-7049</a:t>
                      </a:r>
                      <a:endParaRPr lang="ro-RO" sz="800">
                        <a:effectLst/>
                      </a:endParaRPr>
                    </a:p>
                    <a:p>
                      <a:pPr>
                        <a:spcAft>
                          <a:spcPts val="0"/>
                        </a:spcAft>
                      </a:pPr>
                      <a:r>
                        <a:rPr lang="ro-MD" sz="700">
                          <a:effectLst/>
                        </a:rPr>
                        <a:t>25.01.2019</a:t>
                      </a:r>
                      <a:endParaRPr lang="ro-RO" sz="800">
                        <a:effectLst/>
                        <a:latin typeface="Times New Roman" panose="02020603050405020304" pitchFamily="18" charset="0"/>
                        <a:ea typeface="Times New Roman" panose="02020603050405020304" pitchFamily="18" charset="0"/>
                      </a:endParaRPr>
                    </a:p>
                  </a:txBody>
                  <a:tcPr marL="47926" marR="47926" marT="0" marB="0"/>
                </a:tc>
                <a:extLst>
                  <a:ext uri="{0D108BD9-81ED-4DB2-BD59-A6C34878D82A}">
                    <a16:rowId xmlns:a16="http://schemas.microsoft.com/office/drawing/2014/main" val="3096094174"/>
                  </a:ext>
                </a:extLst>
              </a:tr>
              <a:tr h="404064">
                <a:tc>
                  <a:txBody>
                    <a:bodyPr/>
                    <a:lstStyle/>
                    <a:p>
                      <a:pPr algn="ctr">
                        <a:spcAft>
                          <a:spcPts val="0"/>
                        </a:spcAft>
                      </a:pPr>
                      <a:r>
                        <a:rPr lang="ro-MD" sz="1000">
                          <a:effectLst/>
                        </a:rPr>
                        <a:t>20</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INCINTĂ TERMOSTATĂ</a:t>
                      </a:r>
                      <a:endParaRPr lang="ro-RO" sz="800">
                        <a:effectLst/>
                      </a:endParaRPr>
                    </a:p>
                    <a:p>
                      <a:pPr algn="ctr">
                        <a:spcAft>
                          <a:spcPts val="0"/>
                        </a:spcAft>
                      </a:pPr>
                      <a:r>
                        <a:rPr lang="ro-MD" sz="800">
                          <a:effectLst/>
                        </a:rPr>
                        <a:t>(BAIE DE APĂ)</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348</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u-RU" sz="800">
                          <a:effectLst/>
                        </a:rPr>
                        <a:t>Б</a:t>
                      </a:r>
                      <a:r>
                        <a:rPr lang="ro-MD" sz="800">
                          <a:effectLst/>
                        </a:rPr>
                        <a:t>B-04</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 </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 </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it-IT" sz="800">
                          <a:effectLst/>
                        </a:rPr>
                        <a:t>CAB. 411 – </a:t>
                      </a:r>
                      <a:r>
                        <a:rPr lang="it-IT" sz="700">
                          <a:effectLst/>
                        </a:rPr>
                        <a:t>RECEPȚIA PROBELOR</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12 luni</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ro-MD" sz="800">
                          <a:effectLst/>
                        </a:rPr>
                        <a:t> I/19</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ro-MD" sz="700">
                          <a:effectLst/>
                        </a:rPr>
                        <a:t>Nr. 3.2.81-7048</a:t>
                      </a:r>
                      <a:endParaRPr lang="ro-RO" sz="800">
                        <a:effectLst/>
                      </a:endParaRPr>
                    </a:p>
                    <a:p>
                      <a:pPr>
                        <a:spcAft>
                          <a:spcPts val="0"/>
                        </a:spcAft>
                      </a:pPr>
                      <a:r>
                        <a:rPr lang="ro-MD" sz="700">
                          <a:effectLst/>
                        </a:rPr>
                        <a:t>25.01.2019</a:t>
                      </a:r>
                      <a:endParaRPr lang="ro-RO" sz="800">
                        <a:effectLst/>
                        <a:latin typeface="Times New Roman" panose="02020603050405020304" pitchFamily="18" charset="0"/>
                        <a:ea typeface="Times New Roman" panose="02020603050405020304" pitchFamily="18" charset="0"/>
                      </a:endParaRPr>
                    </a:p>
                  </a:txBody>
                  <a:tcPr marL="47926" marR="47926" marT="0" marB="0"/>
                </a:tc>
                <a:extLst>
                  <a:ext uri="{0D108BD9-81ED-4DB2-BD59-A6C34878D82A}">
                    <a16:rowId xmlns:a16="http://schemas.microsoft.com/office/drawing/2014/main" val="2249541985"/>
                  </a:ext>
                </a:extLst>
              </a:tr>
              <a:tr h="633454">
                <a:tc>
                  <a:txBody>
                    <a:bodyPr/>
                    <a:lstStyle/>
                    <a:p>
                      <a:pPr algn="ctr">
                        <a:spcAft>
                          <a:spcPts val="0"/>
                        </a:spcAft>
                      </a:pPr>
                      <a:r>
                        <a:rPr lang="ro-MD" sz="1000">
                          <a:effectLst/>
                        </a:rPr>
                        <a:t>21</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INCINTĂ TERMOSTATĂ</a:t>
                      </a:r>
                      <a:endParaRPr lang="ro-RO" sz="800">
                        <a:effectLst/>
                      </a:endParaRPr>
                    </a:p>
                    <a:p>
                      <a:pPr algn="ctr">
                        <a:spcAft>
                          <a:spcPts val="0"/>
                        </a:spcAft>
                      </a:pPr>
                      <a:r>
                        <a:rPr lang="ro-MD" sz="800">
                          <a:effectLst/>
                        </a:rPr>
                        <a:t>(BAIE)</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4801</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LH-403</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 </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 </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it-IT" sz="800">
                          <a:effectLst/>
                        </a:rPr>
                        <a:t>CAB. 415 – </a:t>
                      </a:r>
                      <a:r>
                        <a:rPr lang="it-IT" sz="700">
                          <a:effectLst/>
                        </a:rPr>
                        <a:t>SECȚIE CHIMICĂ</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12 luni</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ro-MD" sz="800">
                          <a:effectLst/>
                        </a:rPr>
                        <a:t> II/19</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ro-MD" sz="700">
                          <a:effectLst/>
                        </a:rPr>
                        <a:t>Nr. 3.2.59-9156</a:t>
                      </a:r>
                      <a:endParaRPr lang="ro-RO" sz="800">
                        <a:effectLst/>
                      </a:endParaRPr>
                    </a:p>
                    <a:p>
                      <a:pPr>
                        <a:spcAft>
                          <a:spcPts val="0"/>
                        </a:spcAft>
                      </a:pPr>
                      <a:r>
                        <a:rPr lang="ro-MD" sz="700">
                          <a:effectLst/>
                        </a:rPr>
                        <a:t>22.06.2019</a:t>
                      </a:r>
                      <a:endParaRPr lang="ro-RO" sz="800">
                        <a:effectLst/>
                        <a:latin typeface="Times New Roman" panose="02020603050405020304" pitchFamily="18" charset="0"/>
                        <a:ea typeface="Times New Roman" panose="02020603050405020304" pitchFamily="18" charset="0"/>
                      </a:endParaRPr>
                    </a:p>
                  </a:txBody>
                  <a:tcPr marL="47926" marR="47926" marT="0" marB="0"/>
                </a:tc>
                <a:extLst>
                  <a:ext uri="{0D108BD9-81ED-4DB2-BD59-A6C34878D82A}">
                    <a16:rowId xmlns:a16="http://schemas.microsoft.com/office/drawing/2014/main" val="1765935909"/>
                  </a:ext>
                </a:extLst>
              </a:tr>
              <a:tr h="531385">
                <a:tc>
                  <a:txBody>
                    <a:bodyPr/>
                    <a:lstStyle/>
                    <a:p>
                      <a:pPr algn="ctr">
                        <a:spcAft>
                          <a:spcPts val="0"/>
                        </a:spcAft>
                      </a:pPr>
                      <a:r>
                        <a:rPr lang="ro-MD" sz="1000">
                          <a:effectLst/>
                        </a:rPr>
                        <a:t>22</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CAMERĂ DE FRIG</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LS 04463</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Eko Basic 1500/2 TN</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 </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 </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it-IT" sz="800">
                          <a:effectLst/>
                        </a:rPr>
                        <a:t>CAB. 413 – LABORATCHIMIC</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12 luni</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ro-MD" sz="800">
                          <a:effectLst/>
                        </a:rPr>
                        <a:t>I/14; I/15;I/16; I/17;</a:t>
                      </a:r>
                      <a:endParaRPr lang="ro-RO" sz="800">
                        <a:effectLst/>
                      </a:endParaRPr>
                    </a:p>
                    <a:p>
                      <a:pPr>
                        <a:spcAft>
                          <a:spcPts val="0"/>
                        </a:spcAft>
                      </a:pPr>
                      <a:r>
                        <a:rPr lang="ro-MD" sz="800">
                          <a:effectLst/>
                        </a:rPr>
                        <a:t>II/20</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ro-MD" sz="700">
                          <a:effectLst/>
                        </a:rPr>
                        <a:t>Nr. 2.3.2.59-19670</a:t>
                      </a:r>
                      <a:endParaRPr lang="ro-RO" sz="800">
                        <a:effectLst/>
                      </a:endParaRPr>
                    </a:p>
                    <a:p>
                      <a:pPr>
                        <a:spcAft>
                          <a:spcPts val="0"/>
                        </a:spcAft>
                      </a:pPr>
                      <a:r>
                        <a:rPr lang="ro-MD" sz="700">
                          <a:effectLst/>
                        </a:rPr>
                        <a:t>30.04.2020</a:t>
                      </a:r>
                      <a:endParaRPr lang="ro-RO" sz="800">
                        <a:effectLst/>
                        <a:latin typeface="Times New Roman" panose="02020603050405020304" pitchFamily="18" charset="0"/>
                        <a:ea typeface="Times New Roman" panose="02020603050405020304" pitchFamily="18" charset="0"/>
                      </a:endParaRPr>
                    </a:p>
                  </a:txBody>
                  <a:tcPr marL="47926" marR="47926" marT="0" marB="0"/>
                </a:tc>
                <a:extLst>
                  <a:ext uri="{0D108BD9-81ED-4DB2-BD59-A6C34878D82A}">
                    <a16:rowId xmlns:a16="http://schemas.microsoft.com/office/drawing/2014/main" val="819188491"/>
                  </a:ext>
                </a:extLst>
              </a:tr>
              <a:tr h="531385">
                <a:tc>
                  <a:txBody>
                    <a:bodyPr/>
                    <a:lstStyle/>
                    <a:p>
                      <a:pPr algn="ctr">
                        <a:spcAft>
                          <a:spcPts val="0"/>
                        </a:spcAft>
                      </a:pPr>
                      <a:r>
                        <a:rPr lang="ro-MD" sz="1000">
                          <a:effectLst/>
                        </a:rPr>
                        <a:t>23</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MANOMETRU</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0061630</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WIKA</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4</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 </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it-IT" sz="800">
                          <a:effectLst/>
                        </a:rPr>
                        <a:t>BALONUL CU GAZ C</a:t>
                      </a:r>
                      <a:r>
                        <a:rPr lang="it-IT" sz="800" baseline="-25000">
                          <a:effectLst/>
                        </a:rPr>
                        <a:t>2</a:t>
                      </a:r>
                      <a:r>
                        <a:rPr lang="it-IT" sz="800">
                          <a:effectLst/>
                        </a:rPr>
                        <a:t>H</a:t>
                      </a:r>
                      <a:r>
                        <a:rPr lang="it-IT" sz="800" baseline="-25000">
                          <a:effectLst/>
                        </a:rPr>
                        <a:t>2</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12 luni</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ro-MD" sz="800">
                          <a:effectLst/>
                        </a:rPr>
                        <a:t>II/14, III/15;</a:t>
                      </a:r>
                      <a:endParaRPr lang="ro-RO" sz="800">
                        <a:effectLst/>
                      </a:endParaRPr>
                    </a:p>
                    <a:p>
                      <a:pPr>
                        <a:spcAft>
                          <a:spcPts val="0"/>
                        </a:spcAft>
                      </a:pPr>
                      <a:r>
                        <a:rPr lang="ro-MD" sz="800">
                          <a:effectLst/>
                        </a:rPr>
                        <a:t>III/16;III/17; III/20</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ro-MD" sz="700" dirty="0">
                          <a:effectLst/>
                        </a:rPr>
                        <a:t>Nr. 2.3.2.37-14317</a:t>
                      </a:r>
                      <a:endParaRPr lang="ro-RO" sz="800" dirty="0">
                        <a:effectLst/>
                      </a:endParaRPr>
                    </a:p>
                    <a:p>
                      <a:pPr>
                        <a:spcAft>
                          <a:spcPts val="0"/>
                        </a:spcAft>
                      </a:pPr>
                      <a:r>
                        <a:rPr lang="ro-MD" sz="700" dirty="0">
                          <a:effectLst/>
                        </a:rPr>
                        <a:t>10.09.2020</a:t>
                      </a:r>
                      <a:endParaRPr lang="ro-RO" sz="800" dirty="0">
                        <a:effectLst/>
                        <a:latin typeface="Times New Roman" panose="02020603050405020304" pitchFamily="18" charset="0"/>
                        <a:ea typeface="Times New Roman" panose="02020603050405020304" pitchFamily="18" charset="0"/>
                      </a:endParaRPr>
                    </a:p>
                  </a:txBody>
                  <a:tcPr marL="47926" marR="47926" marT="0" marB="0"/>
                </a:tc>
                <a:extLst>
                  <a:ext uri="{0D108BD9-81ED-4DB2-BD59-A6C34878D82A}">
                    <a16:rowId xmlns:a16="http://schemas.microsoft.com/office/drawing/2014/main" val="2721843782"/>
                  </a:ext>
                </a:extLst>
              </a:tr>
            </a:tbl>
          </a:graphicData>
        </a:graphic>
      </p:graphicFrame>
    </p:spTree>
    <p:extLst>
      <p:ext uri="{BB962C8B-B14F-4D97-AF65-F5344CB8AC3E}">
        <p14:creationId xmlns:p14="http://schemas.microsoft.com/office/powerpoint/2010/main" val="204144377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2" name="Tabel 1">
            <a:extLst>
              <a:ext uri="{FF2B5EF4-FFF2-40B4-BE49-F238E27FC236}">
                <a16:creationId xmlns:a16="http://schemas.microsoft.com/office/drawing/2014/main" id="{B992F788-FF7E-414E-9938-91819642A3AE}"/>
              </a:ext>
            </a:extLst>
          </p:cNvPr>
          <p:cNvGraphicFramePr>
            <a:graphicFrameLocks noGrp="1"/>
          </p:cNvGraphicFramePr>
          <p:nvPr>
            <p:extLst>
              <p:ext uri="{D42A27DB-BD31-4B8C-83A1-F6EECF244321}">
                <p14:modId xmlns:p14="http://schemas.microsoft.com/office/powerpoint/2010/main" val="4226276289"/>
              </p:ext>
            </p:extLst>
          </p:nvPr>
        </p:nvGraphicFramePr>
        <p:xfrm>
          <a:off x="852854" y="1758738"/>
          <a:ext cx="7587759" cy="4505538"/>
        </p:xfrm>
        <a:graphic>
          <a:graphicData uri="http://schemas.openxmlformats.org/drawingml/2006/table">
            <a:tbl>
              <a:tblPr>
                <a:tableStyleId>{5C22544A-7EE6-4342-B048-85BDC9FD1C3A}</a:tableStyleId>
              </a:tblPr>
              <a:tblGrid>
                <a:gridCol w="323199">
                  <a:extLst>
                    <a:ext uri="{9D8B030D-6E8A-4147-A177-3AD203B41FA5}">
                      <a16:colId xmlns:a16="http://schemas.microsoft.com/office/drawing/2014/main" val="1974518691"/>
                    </a:ext>
                  </a:extLst>
                </a:gridCol>
                <a:gridCol w="1503970">
                  <a:extLst>
                    <a:ext uri="{9D8B030D-6E8A-4147-A177-3AD203B41FA5}">
                      <a16:colId xmlns:a16="http://schemas.microsoft.com/office/drawing/2014/main" val="4240187069"/>
                    </a:ext>
                  </a:extLst>
                </a:gridCol>
                <a:gridCol w="702911">
                  <a:extLst>
                    <a:ext uri="{9D8B030D-6E8A-4147-A177-3AD203B41FA5}">
                      <a16:colId xmlns:a16="http://schemas.microsoft.com/office/drawing/2014/main" val="797388453"/>
                    </a:ext>
                  </a:extLst>
                </a:gridCol>
                <a:gridCol w="702415">
                  <a:extLst>
                    <a:ext uri="{9D8B030D-6E8A-4147-A177-3AD203B41FA5}">
                      <a16:colId xmlns:a16="http://schemas.microsoft.com/office/drawing/2014/main" val="4055009874"/>
                    </a:ext>
                  </a:extLst>
                </a:gridCol>
                <a:gridCol w="585427">
                  <a:extLst>
                    <a:ext uri="{9D8B030D-6E8A-4147-A177-3AD203B41FA5}">
                      <a16:colId xmlns:a16="http://schemas.microsoft.com/office/drawing/2014/main" val="3779968865"/>
                    </a:ext>
                  </a:extLst>
                </a:gridCol>
                <a:gridCol w="675150">
                  <a:extLst>
                    <a:ext uri="{9D8B030D-6E8A-4147-A177-3AD203B41FA5}">
                      <a16:colId xmlns:a16="http://schemas.microsoft.com/office/drawing/2014/main" val="3382691979"/>
                    </a:ext>
                  </a:extLst>
                </a:gridCol>
                <a:gridCol w="706875">
                  <a:extLst>
                    <a:ext uri="{9D8B030D-6E8A-4147-A177-3AD203B41FA5}">
                      <a16:colId xmlns:a16="http://schemas.microsoft.com/office/drawing/2014/main" val="3702924051"/>
                    </a:ext>
                  </a:extLst>
                </a:gridCol>
                <a:gridCol w="632519">
                  <a:extLst>
                    <a:ext uri="{9D8B030D-6E8A-4147-A177-3AD203B41FA5}">
                      <a16:colId xmlns:a16="http://schemas.microsoft.com/office/drawing/2014/main" val="3007559546"/>
                    </a:ext>
                  </a:extLst>
                </a:gridCol>
                <a:gridCol w="1122774">
                  <a:extLst>
                    <a:ext uri="{9D8B030D-6E8A-4147-A177-3AD203B41FA5}">
                      <a16:colId xmlns:a16="http://schemas.microsoft.com/office/drawing/2014/main" val="598757347"/>
                    </a:ext>
                  </a:extLst>
                </a:gridCol>
                <a:gridCol w="632519">
                  <a:extLst>
                    <a:ext uri="{9D8B030D-6E8A-4147-A177-3AD203B41FA5}">
                      <a16:colId xmlns:a16="http://schemas.microsoft.com/office/drawing/2014/main" val="1503268094"/>
                    </a:ext>
                  </a:extLst>
                </a:gridCol>
              </a:tblGrid>
              <a:tr h="466728">
                <a:tc>
                  <a:txBody>
                    <a:bodyPr/>
                    <a:lstStyle/>
                    <a:p>
                      <a:pPr algn="ctr">
                        <a:spcAft>
                          <a:spcPts val="0"/>
                        </a:spcAft>
                      </a:pPr>
                      <a:r>
                        <a:rPr lang="ro-MD" sz="900">
                          <a:effectLst/>
                        </a:rPr>
                        <a:t>24</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MANOMETRU</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0061631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WIKA</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4</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 </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it-IT" sz="700">
                          <a:effectLst/>
                        </a:rPr>
                        <a:t>BALONUL CU GAZ C</a:t>
                      </a:r>
                      <a:r>
                        <a:rPr lang="it-IT" sz="700" baseline="-25000">
                          <a:effectLst/>
                        </a:rPr>
                        <a:t>2</a:t>
                      </a:r>
                      <a:r>
                        <a:rPr lang="it-IT" sz="700">
                          <a:effectLst/>
                        </a:rPr>
                        <a:t>H</a:t>
                      </a:r>
                      <a:r>
                        <a:rPr lang="it-IT" sz="700" baseline="-25000">
                          <a:effectLst/>
                        </a:rPr>
                        <a:t>2</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12 luni</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700">
                          <a:effectLst/>
                        </a:rPr>
                        <a:t>II/14,III/15;</a:t>
                      </a:r>
                      <a:endParaRPr lang="ro-RO" sz="700">
                        <a:effectLst/>
                      </a:endParaRPr>
                    </a:p>
                    <a:p>
                      <a:pPr>
                        <a:spcAft>
                          <a:spcPts val="0"/>
                        </a:spcAft>
                      </a:pPr>
                      <a:r>
                        <a:rPr lang="ro-MD" sz="700">
                          <a:effectLst/>
                        </a:rPr>
                        <a:t>III/16;III/17; III/20</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600">
                          <a:effectLst/>
                        </a:rPr>
                        <a:t>Nr. 2.3.2.37-14318</a:t>
                      </a:r>
                      <a:endParaRPr lang="ro-RO" sz="700">
                        <a:effectLst/>
                      </a:endParaRPr>
                    </a:p>
                    <a:p>
                      <a:pPr>
                        <a:spcAft>
                          <a:spcPts val="0"/>
                        </a:spcAft>
                      </a:pPr>
                      <a:r>
                        <a:rPr lang="ro-MD" sz="600">
                          <a:effectLst/>
                        </a:rPr>
                        <a:t>10.09.2020</a:t>
                      </a:r>
                      <a:endParaRPr lang="ro-RO" sz="700">
                        <a:effectLst/>
                        <a:latin typeface="Times New Roman" panose="02020603050405020304" pitchFamily="18" charset="0"/>
                        <a:ea typeface="Times New Roman" panose="02020603050405020304" pitchFamily="18" charset="0"/>
                      </a:endParaRPr>
                    </a:p>
                  </a:txBody>
                  <a:tcPr marL="42273" marR="42273" marT="0" marB="0"/>
                </a:tc>
                <a:extLst>
                  <a:ext uri="{0D108BD9-81ED-4DB2-BD59-A6C34878D82A}">
                    <a16:rowId xmlns:a16="http://schemas.microsoft.com/office/drawing/2014/main" val="1197006757"/>
                  </a:ext>
                </a:extLst>
              </a:tr>
              <a:tr h="466728">
                <a:tc>
                  <a:txBody>
                    <a:bodyPr/>
                    <a:lstStyle/>
                    <a:p>
                      <a:pPr algn="ctr">
                        <a:spcAft>
                          <a:spcPts val="0"/>
                        </a:spcAft>
                      </a:pPr>
                      <a:r>
                        <a:rPr lang="ro-MD" sz="900">
                          <a:effectLst/>
                        </a:rPr>
                        <a:t>25</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HIGROMETRU PSIHROMETRIC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u-RU" sz="700">
                          <a:effectLst/>
                        </a:rPr>
                        <a:t>D</a:t>
                      </a:r>
                      <a:r>
                        <a:rPr lang="en-US" sz="700">
                          <a:effectLst/>
                        </a:rPr>
                        <a:t>-751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B</a:t>
                      </a:r>
                      <a:r>
                        <a:rPr lang="ru-RU" sz="700">
                          <a:effectLst/>
                        </a:rPr>
                        <a:t>ИТ</a:t>
                      </a:r>
                      <a:r>
                        <a:rPr lang="en-US" sz="700">
                          <a:effectLst/>
                        </a:rPr>
                        <a:t>-2</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2C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15-40</a:t>
                      </a:r>
                      <a:r>
                        <a:rPr lang="ro-MD" sz="700" baseline="30000">
                          <a:effectLst/>
                        </a:rPr>
                        <a:t>0 </a:t>
                      </a:r>
                      <a:r>
                        <a:rPr lang="ro-MD" sz="700">
                          <a:effectLst/>
                        </a:rPr>
                        <a:t>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it-IT" sz="700">
                          <a:effectLst/>
                        </a:rPr>
                        <a:t>CAB.418</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24 luni</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700">
                          <a:effectLst/>
                        </a:rPr>
                        <a:t>I/14 ;I/16; I/20; II/21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600">
                          <a:effectLst/>
                        </a:rPr>
                        <a:t>C. E.nr. MD 10 3.4-277/2021</a:t>
                      </a:r>
                      <a:endParaRPr lang="ro-RO" sz="700">
                        <a:effectLst/>
                      </a:endParaRPr>
                    </a:p>
                    <a:p>
                      <a:pPr>
                        <a:spcAft>
                          <a:spcPts val="0"/>
                        </a:spcAft>
                      </a:pPr>
                      <a:r>
                        <a:rPr lang="ro-MD" sz="600">
                          <a:effectLst/>
                        </a:rPr>
                        <a:t>22.02.2021</a:t>
                      </a:r>
                      <a:endParaRPr lang="ro-RO" sz="700">
                        <a:effectLst/>
                        <a:latin typeface="Times New Roman" panose="02020603050405020304" pitchFamily="18" charset="0"/>
                        <a:ea typeface="Times New Roman" panose="02020603050405020304" pitchFamily="18" charset="0"/>
                      </a:endParaRPr>
                    </a:p>
                  </a:txBody>
                  <a:tcPr marL="42273" marR="42273" marT="0" marB="0"/>
                </a:tc>
                <a:extLst>
                  <a:ext uri="{0D108BD9-81ED-4DB2-BD59-A6C34878D82A}">
                    <a16:rowId xmlns:a16="http://schemas.microsoft.com/office/drawing/2014/main" val="2128628533"/>
                  </a:ext>
                </a:extLst>
              </a:tr>
              <a:tr h="466728">
                <a:tc>
                  <a:txBody>
                    <a:bodyPr/>
                    <a:lstStyle/>
                    <a:p>
                      <a:pPr algn="ctr">
                        <a:spcAft>
                          <a:spcPts val="0"/>
                        </a:spcAft>
                      </a:pPr>
                      <a:r>
                        <a:rPr lang="ro-MD" sz="900">
                          <a:effectLst/>
                        </a:rPr>
                        <a:t>26</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HIGROMETRU PSIHROMETRIC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u-RU" sz="700">
                          <a:effectLst/>
                        </a:rPr>
                        <a:t>D</a:t>
                      </a:r>
                      <a:r>
                        <a:rPr lang="en-US" sz="700">
                          <a:effectLst/>
                        </a:rPr>
                        <a:t>-744</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B</a:t>
                      </a:r>
                      <a:r>
                        <a:rPr lang="ru-RU" sz="700">
                          <a:effectLst/>
                        </a:rPr>
                        <a:t>ИТ</a:t>
                      </a:r>
                      <a:r>
                        <a:rPr lang="en-US" sz="700">
                          <a:effectLst/>
                        </a:rPr>
                        <a:t>-2</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2C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15-40</a:t>
                      </a:r>
                      <a:r>
                        <a:rPr lang="ro-MD" sz="700" baseline="30000">
                          <a:effectLst/>
                        </a:rPr>
                        <a:t>0 </a:t>
                      </a:r>
                      <a:r>
                        <a:rPr lang="ro-MD" sz="700">
                          <a:effectLst/>
                        </a:rPr>
                        <a:t>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it-IT" sz="700">
                          <a:effectLst/>
                        </a:rPr>
                        <a:t>CAB.423</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24 luni</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700">
                          <a:effectLst/>
                        </a:rPr>
                        <a:t>I/14;I/16; I/20; II/21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600">
                          <a:effectLst/>
                        </a:rPr>
                        <a:t>C. E.nr. MD 10 3.4-276/2021</a:t>
                      </a:r>
                      <a:endParaRPr lang="ro-RO" sz="700">
                        <a:effectLst/>
                      </a:endParaRPr>
                    </a:p>
                    <a:p>
                      <a:pPr>
                        <a:spcAft>
                          <a:spcPts val="0"/>
                        </a:spcAft>
                      </a:pPr>
                      <a:r>
                        <a:rPr lang="ro-MD" sz="600">
                          <a:effectLst/>
                        </a:rPr>
                        <a:t>22.02.2021</a:t>
                      </a:r>
                      <a:endParaRPr lang="ro-RO" sz="700">
                        <a:effectLst/>
                        <a:latin typeface="Times New Roman" panose="02020603050405020304" pitchFamily="18" charset="0"/>
                        <a:ea typeface="Times New Roman" panose="02020603050405020304" pitchFamily="18" charset="0"/>
                      </a:endParaRPr>
                    </a:p>
                  </a:txBody>
                  <a:tcPr marL="42273" marR="42273" marT="0" marB="0"/>
                </a:tc>
                <a:extLst>
                  <a:ext uri="{0D108BD9-81ED-4DB2-BD59-A6C34878D82A}">
                    <a16:rowId xmlns:a16="http://schemas.microsoft.com/office/drawing/2014/main" val="2466068472"/>
                  </a:ext>
                </a:extLst>
              </a:tr>
              <a:tr h="443622">
                <a:tc>
                  <a:txBody>
                    <a:bodyPr/>
                    <a:lstStyle/>
                    <a:p>
                      <a:pPr algn="ctr">
                        <a:spcAft>
                          <a:spcPts val="0"/>
                        </a:spcAft>
                      </a:pPr>
                      <a:r>
                        <a:rPr lang="ro-MD" sz="900">
                          <a:effectLst/>
                        </a:rPr>
                        <a:t>27</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HIGROMETRU PSIHROMETRIC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en-US" sz="700">
                          <a:effectLst/>
                        </a:rPr>
                        <a:t>n915</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B</a:t>
                      </a:r>
                      <a:r>
                        <a:rPr lang="ru-RU" sz="700">
                          <a:effectLst/>
                        </a:rPr>
                        <a:t>ИТ</a:t>
                      </a:r>
                      <a:r>
                        <a:rPr lang="en-US" sz="700">
                          <a:effectLst/>
                        </a:rPr>
                        <a:t>-2</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2C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15-40</a:t>
                      </a:r>
                      <a:r>
                        <a:rPr lang="ro-MD" sz="700" baseline="30000">
                          <a:effectLst/>
                        </a:rPr>
                        <a:t>0 </a:t>
                      </a:r>
                      <a:r>
                        <a:rPr lang="ro-MD" sz="700">
                          <a:effectLst/>
                        </a:rPr>
                        <a:t>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it-IT" sz="700">
                          <a:effectLst/>
                        </a:rPr>
                        <a:t>CAB.417</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12 luni</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700">
                          <a:effectLst/>
                        </a:rPr>
                        <a:t>I/17; I/19; I/20; II/21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600">
                          <a:effectLst/>
                        </a:rPr>
                        <a:t>C. E.nr. MD 10 3.4-280/2021</a:t>
                      </a:r>
                      <a:endParaRPr lang="ro-RO" sz="700">
                        <a:effectLst/>
                      </a:endParaRPr>
                    </a:p>
                    <a:p>
                      <a:pPr>
                        <a:spcAft>
                          <a:spcPts val="0"/>
                        </a:spcAft>
                      </a:pPr>
                      <a:r>
                        <a:rPr lang="ro-MD" sz="600">
                          <a:effectLst/>
                        </a:rPr>
                        <a:t>22.02.2021</a:t>
                      </a:r>
                      <a:endParaRPr lang="ro-RO" sz="700">
                        <a:effectLst/>
                        <a:latin typeface="Times New Roman" panose="02020603050405020304" pitchFamily="18" charset="0"/>
                        <a:ea typeface="Times New Roman" panose="02020603050405020304" pitchFamily="18" charset="0"/>
                      </a:endParaRPr>
                    </a:p>
                  </a:txBody>
                  <a:tcPr marL="42273" marR="42273" marT="0" marB="0"/>
                </a:tc>
                <a:extLst>
                  <a:ext uri="{0D108BD9-81ED-4DB2-BD59-A6C34878D82A}">
                    <a16:rowId xmlns:a16="http://schemas.microsoft.com/office/drawing/2014/main" val="296571439"/>
                  </a:ext>
                </a:extLst>
              </a:tr>
              <a:tr h="443622">
                <a:tc>
                  <a:txBody>
                    <a:bodyPr/>
                    <a:lstStyle/>
                    <a:p>
                      <a:pPr algn="ctr">
                        <a:spcAft>
                          <a:spcPts val="0"/>
                        </a:spcAft>
                      </a:pPr>
                      <a:r>
                        <a:rPr lang="ro-MD" sz="900">
                          <a:effectLst/>
                        </a:rPr>
                        <a:t>28</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HIGROMETRU PSIHROMETRIC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en-US" sz="700">
                          <a:effectLst/>
                        </a:rPr>
                        <a:t>n922</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B</a:t>
                      </a:r>
                      <a:r>
                        <a:rPr lang="ru-RU" sz="700">
                          <a:effectLst/>
                        </a:rPr>
                        <a:t>ИТ</a:t>
                      </a:r>
                      <a:r>
                        <a:rPr lang="en-US" sz="700">
                          <a:effectLst/>
                        </a:rPr>
                        <a:t>-2</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2C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15-40</a:t>
                      </a:r>
                      <a:r>
                        <a:rPr lang="ro-MD" sz="700" baseline="30000">
                          <a:effectLst/>
                        </a:rPr>
                        <a:t>0 </a:t>
                      </a:r>
                      <a:r>
                        <a:rPr lang="ro-MD" sz="700">
                          <a:effectLst/>
                        </a:rPr>
                        <a:t>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it-IT" sz="700">
                          <a:effectLst/>
                        </a:rPr>
                        <a:t>CAB.415</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12 luni</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700">
                          <a:effectLst/>
                        </a:rPr>
                        <a:t>II/17; I/19; I/20; II/21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600">
                          <a:effectLst/>
                        </a:rPr>
                        <a:t>C. E.nr. MD 10 3.4-278/2021</a:t>
                      </a:r>
                      <a:endParaRPr lang="ro-RO" sz="700">
                        <a:effectLst/>
                      </a:endParaRPr>
                    </a:p>
                    <a:p>
                      <a:pPr>
                        <a:spcAft>
                          <a:spcPts val="0"/>
                        </a:spcAft>
                      </a:pPr>
                      <a:r>
                        <a:rPr lang="ro-MD" sz="600">
                          <a:effectLst/>
                        </a:rPr>
                        <a:t>22.02.2021</a:t>
                      </a:r>
                      <a:endParaRPr lang="ro-RO" sz="700">
                        <a:effectLst/>
                        <a:latin typeface="Times New Roman" panose="02020603050405020304" pitchFamily="18" charset="0"/>
                        <a:ea typeface="Times New Roman" panose="02020603050405020304" pitchFamily="18" charset="0"/>
                      </a:endParaRPr>
                    </a:p>
                  </a:txBody>
                  <a:tcPr marL="42273" marR="42273" marT="0" marB="0"/>
                </a:tc>
                <a:extLst>
                  <a:ext uri="{0D108BD9-81ED-4DB2-BD59-A6C34878D82A}">
                    <a16:rowId xmlns:a16="http://schemas.microsoft.com/office/drawing/2014/main" val="2043788747"/>
                  </a:ext>
                </a:extLst>
              </a:tr>
              <a:tr h="443622">
                <a:tc>
                  <a:txBody>
                    <a:bodyPr/>
                    <a:lstStyle/>
                    <a:p>
                      <a:pPr algn="ctr">
                        <a:spcAft>
                          <a:spcPts val="0"/>
                        </a:spcAft>
                      </a:pPr>
                      <a:r>
                        <a:rPr lang="ro-MD" sz="900">
                          <a:effectLst/>
                        </a:rPr>
                        <a:t>29</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HIGROMETRU PSIHROMETRIC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en-US" sz="700">
                          <a:effectLst/>
                        </a:rPr>
                        <a:t>H190</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B</a:t>
                      </a:r>
                      <a:r>
                        <a:rPr lang="ru-RU" sz="700">
                          <a:effectLst/>
                        </a:rPr>
                        <a:t>ИТ</a:t>
                      </a:r>
                      <a:r>
                        <a:rPr lang="en-US" sz="700">
                          <a:effectLst/>
                        </a:rPr>
                        <a:t>-2</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2C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15-40</a:t>
                      </a:r>
                      <a:r>
                        <a:rPr lang="ro-MD" sz="700" baseline="30000">
                          <a:effectLst/>
                        </a:rPr>
                        <a:t>0 </a:t>
                      </a:r>
                      <a:r>
                        <a:rPr lang="ro-MD" sz="700">
                          <a:effectLst/>
                        </a:rPr>
                        <a:t>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it-IT" sz="700">
                          <a:effectLst/>
                        </a:rPr>
                        <a:t>CAB.417</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24 luni</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700">
                          <a:effectLst/>
                        </a:rPr>
                        <a:t>IV/14;II/16; II/17; I/19; I/20;II/21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600">
                          <a:effectLst/>
                        </a:rPr>
                        <a:t>C. E.nr. MD 10 3.4-282/2021</a:t>
                      </a:r>
                      <a:endParaRPr lang="ro-RO" sz="700">
                        <a:effectLst/>
                      </a:endParaRPr>
                    </a:p>
                    <a:p>
                      <a:pPr>
                        <a:spcAft>
                          <a:spcPts val="0"/>
                        </a:spcAft>
                      </a:pPr>
                      <a:r>
                        <a:rPr lang="ro-MD" sz="600">
                          <a:effectLst/>
                        </a:rPr>
                        <a:t>22.02.2021</a:t>
                      </a:r>
                      <a:endParaRPr lang="ro-RO" sz="700">
                        <a:effectLst/>
                        <a:latin typeface="Times New Roman" panose="02020603050405020304" pitchFamily="18" charset="0"/>
                        <a:ea typeface="Times New Roman" panose="02020603050405020304" pitchFamily="18" charset="0"/>
                      </a:endParaRPr>
                    </a:p>
                  </a:txBody>
                  <a:tcPr marL="42273" marR="42273" marT="0" marB="0"/>
                </a:tc>
                <a:extLst>
                  <a:ext uri="{0D108BD9-81ED-4DB2-BD59-A6C34878D82A}">
                    <a16:rowId xmlns:a16="http://schemas.microsoft.com/office/drawing/2014/main" val="1027770711"/>
                  </a:ext>
                </a:extLst>
              </a:tr>
              <a:tr h="443622">
                <a:tc>
                  <a:txBody>
                    <a:bodyPr/>
                    <a:lstStyle/>
                    <a:p>
                      <a:pPr algn="ctr">
                        <a:spcAft>
                          <a:spcPts val="0"/>
                        </a:spcAft>
                      </a:pPr>
                      <a:r>
                        <a:rPr lang="ro-MD" sz="900">
                          <a:effectLst/>
                        </a:rPr>
                        <a:t>30</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HIGROMETRU PSIHROMETRIC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en-US" sz="700">
                          <a:effectLst/>
                        </a:rPr>
                        <a:t>T-601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B</a:t>
                      </a:r>
                      <a:r>
                        <a:rPr lang="ru-RU" sz="700">
                          <a:effectLst/>
                        </a:rPr>
                        <a:t>ИТ</a:t>
                      </a:r>
                      <a:r>
                        <a:rPr lang="en-US" sz="700">
                          <a:effectLst/>
                        </a:rPr>
                        <a:t>-1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2C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0-24</a:t>
                      </a:r>
                      <a:r>
                        <a:rPr lang="ro-MD" sz="700" baseline="30000">
                          <a:effectLst/>
                        </a:rPr>
                        <a:t>0 </a:t>
                      </a:r>
                      <a:r>
                        <a:rPr lang="ro-MD" sz="700">
                          <a:effectLst/>
                        </a:rPr>
                        <a:t>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it-IT" sz="700">
                          <a:effectLst/>
                        </a:rPr>
                        <a:t>CAB.417</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24 luni</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700">
                          <a:effectLst/>
                        </a:rPr>
                        <a:t>IV/13;IV/15; I/21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600">
                          <a:effectLst/>
                        </a:rPr>
                        <a:t>C. E.nr. MD 10 3.4-279/2021</a:t>
                      </a:r>
                      <a:endParaRPr lang="ro-RO" sz="700">
                        <a:effectLst/>
                      </a:endParaRPr>
                    </a:p>
                    <a:p>
                      <a:pPr>
                        <a:spcAft>
                          <a:spcPts val="0"/>
                        </a:spcAft>
                      </a:pPr>
                      <a:r>
                        <a:rPr lang="ro-MD" sz="600">
                          <a:effectLst/>
                        </a:rPr>
                        <a:t>22.02.2021</a:t>
                      </a:r>
                      <a:endParaRPr lang="ro-RO" sz="700">
                        <a:effectLst/>
                        <a:latin typeface="Times New Roman" panose="02020603050405020304" pitchFamily="18" charset="0"/>
                        <a:ea typeface="Times New Roman" panose="02020603050405020304" pitchFamily="18" charset="0"/>
                      </a:endParaRPr>
                    </a:p>
                  </a:txBody>
                  <a:tcPr marL="42273" marR="42273" marT="0" marB="0"/>
                </a:tc>
                <a:extLst>
                  <a:ext uri="{0D108BD9-81ED-4DB2-BD59-A6C34878D82A}">
                    <a16:rowId xmlns:a16="http://schemas.microsoft.com/office/drawing/2014/main" val="4149700190"/>
                  </a:ext>
                </a:extLst>
              </a:tr>
              <a:tr h="443622">
                <a:tc>
                  <a:txBody>
                    <a:bodyPr/>
                    <a:lstStyle/>
                    <a:p>
                      <a:pPr algn="ctr">
                        <a:spcAft>
                          <a:spcPts val="0"/>
                        </a:spcAft>
                      </a:pPr>
                      <a:r>
                        <a:rPr lang="ro-MD" sz="900">
                          <a:effectLst/>
                        </a:rPr>
                        <a:t>31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HIGROMETRU PSIHROMETRIC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en-US" sz="700">
                          <a:effectLst/>
                        </a:rPr>
                        <a:t>602</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B</a:t>
                      </a:r>
                      <a:r>
                        <a:rPr lang="ru-RU" sz="700">
                          <a:effectLst/>
                        </a:rPr>
                        <a:t>ИТ</a:t>
                      </a:r>
                      <a:r>
                        <a:rPr lang="en-US" sz="700">
                          <a:effectLst/>
                        </a:rPr>
                        <a:t>-1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2C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0-24</a:t>
                      </a:r>
                      <a:r>
                        <a:rPr lang="ro-MD" sz="700" baseline="30000">
                          <a:effectLst/>
                        </a:rPr>
                        <a:t>0 </a:t>
                      </a:r>
                      <a:r>
                        <a:rPr lang="ro-MD" sz="700">
                          <a:effectLst/>
                        </a:rPr>
                        <a:t>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it-IT" sz="700">
                          <a:effectLst/>
                        </a:rPr>
                        <a:t>CAB.420</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24 luni</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700">
                          <a:effectLst/>
                        </a:rPr>
                        <a:t>IV/13;IV/15; I/21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600">
                          <a:effectLst/>
                        </a:rPr>
                        <a:t>C. E.nr. MD 10 3.4-275/2021</a:t>
                      </a:r>
                      <a:endParaRPr lang="ro-RO" sz="700">
                        <a:effectLst/>
                      </a:endParaRPr>
                    </a:p>
                    <a:p>
                      <a:pPr>
                        <a:spcAft>
                          <a:spcPts val="0"/>
                        </a:spcAft>
                      </a:pPr>
                      <a:r>
                        <a:rPr lang="ro-MD" sz="600">
                          <a:effectLst/>
                        </a:rPr>
                        <a:t>22.02.2021</a:t>
                      </a:r>
                      <a:endParaRPr lang="ro-RO" sz="700">
                        <a:effectLst/>
                        <a:latin typeface="Times New Roman" panose="02020603050405020304" pitchFamily="18" charset="0"/>
                        <a:ea typeface="Times New Roman" panose="02020603050405020304" pitchFamily="18" charset="0"/>
                      </a:endParaRPr>
                    </a:p>
                  </a:txBody>
                  <a:tcPr marL="42273" marR="42273" marT="0" marB="0"/>
                </a:tc>
                <a:extLst>
                  <a:ext uri="{0D108BD9-81ED-4DB2-BD59-A6C34878D82A}">
                    <a16:rowId xmlns:a16="http://schemas.microsoft.com/office/drawing/2014/main" val="3233476819"/>
                  </a:ext>
                </a:extLst>
              </a:tr>
              <a:tr h="443622">
                <a:tc>
                  <a:txBody>
                    <a:bodyPr/>
                    <a:lstStyle/>
                    <a:p>
                      <a:pPr algn="ctr">
                        <a:spcAft>
                          <a:spcPts val="0"/>
                        </a:spcAft>
                      </a:pPr>
                      <a:r>
                        <a:rPr lang="ro-MD" sz="900">
                          <a:effectLst/>
                        </a:rPr>
                        <a:t>3</a:t>
                      </a:r>
                      <a:r>
                        <a:rPr lang="en-US" sz="900">
                          <a:effectLst/>
                        </a:rPr>
                        <a:t>2</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HIGROMETRU PSIHROMETRIC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en-US" sz="700">
                          <a:effectLst/>
                        </a:rPr>
                        <a:t>I 4631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B</a:t>
                      </a:r>
                      <a:r>
                        <a:rPr lang="ru-RU" sz="700">
                          <a:effectLst/>
                        </a:rPr>
                        <a:t>ИТ</a:t>
                      </a:r>
                      <a:r>
                        <a:rPr lang="en-US" sz="700">
                          <a:effectLst/>
                        </a:rPr>
                        <a:t>-1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2C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0-24</a:t>
                      </a:r>
                      <a:r>
                        <a:rPr lang="ro-MD" sz="700" baseline="30000">
                          <a:effectLst/>
                        </a:rPr>
                        <a:t>0 </a:t>
                      </a:r>
                      <a:r>
                        <a:rPr lang="ro-MD" sz="700">
                          <a:effectLst/>
                        </a:rPr>
                        <a:t>C </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it-IT" sz="700">
                          <a:effectLst/>
                        </a:rPr>
                        <a:t> </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24 luni</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700">
                          <a:effectLst/>
                        </a:rPr>
                        <a:t> III/20; II/21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600">
                          <a:effectLst/>
                        </a:rPr>
                        <a:t>C. E.nr. MD 10 3.4-274/2021</a:t>
                      </a:r>
                      <a:endParaRPr lang="ro-RO" sz="700">
                        <a:effectLst/>
                      </a:endParaRPr>
                    </a:p>
                    <a:p>
                      <a:pPr>
                        <a:spcAft>
                          <a:spcPts val="0"/>
                        </a:spcAft>
                      </a:pPr>
                      <a:r>
                        <a:rPr lang="ro-MD" sz="600">
                          <a:effectLst/>
                        </a:rPr>
                        <a:t>22.02.2021</a:t>
                      </a:r>
                      <a:endParaRPr lang="ro-RO" sz="700">
                        <a:effectLst/>
                        <a:latin typeface="Times New Roman" panose="02020603050405020304" pitchFamily="18" charset="0"/>
                        <a:ea typeface="Times New Roman" panose="02020603050405020304" pitchFamily="18" charset="0"/>
                      </a:endParaRPr>
                    </a:p>
                  </a:txBody>
                  <a:tcPr marL="42273" marR="42273" marT="0" marB="0"/>
                </a:tc>
                <a:extLst>
                  <a:ext uri="{0D108BD9-81ED-4DB2-BD59-A6C34878D82A}">
                    <a16:rowId xmlns:a16="http://schemas.microsoft.com/office/drawing/2014/main" val="205568222"/>
                  </a:ext>
                </a:extLst>
              </a:tr>
              <a:tr h="443622">
                <a:tc>
                  <a:txBody>
                    <a:bodyPr/>
                    <a:lstStyle/>
                    <a:p>
                      <a:pPr algn="ctr">
                        <a:spcAft>
                          <a:spcPts val="0"/>
                        </a:spcAft>
                      </a:pPr>
                      <a:r>
                        <a:rPr lang="ro-MD" sz="900">
                          <a:effectLst/>
                        </a:rPr>
                        <a:t>3</a:t>
                      </a:r>
                      <a:r>
                        <a:rPr lang="en-US" sz="900">
                          <a:effectLst/>
                        </a:rPr>
                        <a:t>3</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HIGROMETRU PSIHROMETRIC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en-US" sz="700">
                          <a:effectLst/>
                        </a:rPr>
                        <a:t>I 4632</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B</a:t>
                      </a:r>
                      <a:r>
                        <a:rPr lang="ru-RU" sz="700">
                          <a:effectLst/>
                        </a:rPr>
                        <a:t>ИТ</a:t>
                      </a:r>
                      <a:r>
                        <a:rPr lang="en-US" sz="700">
                          <a:effectLst/>
                        </a:rPr>
                        <a:t>-1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2C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0-24</a:t>
                      </a:r>
                      <a:r>
                        <a:rPr lang="ro-MD" sz="700" baseline="30000">
                          <a:effectLst/>
                        </a:rPr>
                        <a:t>0 </a:t>
                      </a:r>
                      <a:r>
                        <a:rPr lang="ro-MD" sz="700">
                          <a:effectLst/>
                        </a:rPr>
                        <a:t>C </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it-IT" sz="700">
                          <a:effectLst/>
                        </a:rPr>
                        <a:t> </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24 luni</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700">
                          <a:effectLst/>
                        </a:rPr>
                        <a:t> III/20; II/21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600" dirty="0">
                          <a:effectLst/>
                        </a:rPr>
                        <a:t>C. E.nr. MD 10 3.4-281/2021</a:t>
                      </a:r>
                      <a:endParaRPr lang="ro-RO" sz="700" dirty="0">
                        <a:effectLst/>
                      </a:endParaRPr>
                    </a:p>
                    <a:p>
                      <a:pPr>
                        <a:spcAft>
                          <a:spcPts val="0"/>
                        </a:spcAft>
                      </a:pPr>
                      <a:r>
                        <a:rPr lang="ro-MD" sz="600" dirty="0">
                          <a:effectLst/>
                        </a:rPr>
                        <a:t>22.02.2021</a:t>
                      </a:r>
                      <a:endParaRPr lang="ro-RO" sz="700" dirty="0">
                        <a:effectLst/>
                        <a:latin typeface="Times New Roman" panose="02020603050405020304" pitchFamily="18" charset="0"/>
                        <a:ea typeface="Times New Roman" panose="02020603050405020304" pitchFamily="18" charset="0"/>
                      </a:endParaRPr>
                    </a:p>
                  </a:txBody>
                  <a:tcPr marL="42273" marR="42273" marT="0" marB="0"/>
                </a:tc>
                <a:extLst>
                  <a:ext uri="{0D108BD9-81ED-4DB2-BD59-A6C34878D82A}">
                    <a16:rowId xmlns:a16="http://schemas.microsoft.com/office/drawing/2014/main" val="484305972"/>
                  </a:ext>
                </a:extLst>
              </a:tr>
            </a:tbl>
          </a:graphicData>
        </a:graphic>
      </p:graphicFrame>
    </p:spTree>
    <p:extLst>
      <p:ext uri="{BB962C8B-B14F-4D97-AF65-F5344CB8AC3E}">
        <p14:creationId xmlns:p14="http://schemas.microsoft.com/office/powerpoint/2010/main" val="25434523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2" name="Tabel 1">
            <a:extLst>
              <a:ext uri="{FF2B5EF4-FFF2-40B4-BE49-F238E27FC236}">
                <a16:creationId xmlns:a16="http://schemas.microsoft.com/office/drawing/2014/main" id="{0DEC961C-B3F8-4DBE-8EBD-03135EBEBAFA}"/>
              </a:ext>
            </a:extLst>
          </p:cNvPr>
          <p:cNvGraphicFramePr>
            <a:graphicFrameLocks noGrp="1"/>
          </p:cNvGraphicFramePr>
          <p:nvPr>
            <p:extLst>
              <p:ext uri="{D42A27DB-BD31-4B8C-83A1-F6EECF244321}">
                <p14:modId xmlns:p14="http://schemas.microsoft.com/office/powerpoint/2010/main" val="1356989460"/>
              </p:ext>
            </p:extLst>
          </p:nvPr>
        </p:nvGraphicFramePr>
        <p:xfrm>
          <a:off x="1002039" y="1792808"/>
          <a:ext cx="7719931" cy="4471466"/>
        </p:xfrm>
        <a:graphic>
          <a:graphicData uri="http://schemas.openxmlformats.org/drawingml/2006/table">
            <a:tbl>
              <a:tblPr>
                <a:tableStyleId>{5C22544A-7EE6-4342-B048-85BDC9FD1C3A}</a:tableStyleId>
              </a:tblPr>
              <a:tblGrid>
                <a:gridCol w="328829">
                  <a:extLst>
                    <a:ext uri="{9D8B030D-6E8A-4147-A177-3AD203B41FA5}">
                      <a16:colId xmlns:a16="http://schemas.microsoft.com/office/drawing/2014/main" val="3088210381"/>
                    </a:ext>
                  </a:extLst>
                </a:gridCol>
                <a:gridCol w="1530168">
                  <a:extLst>
                    <a:ext uri="{9D8B030D-6E8A-4147-A177-3AD203B41FA5}">
                      <a16:colId xmlns:a16="http://schemas.microsoft.com/office/drawing/2014/main" val="3325630865"/>
                    </a:ext>
                  </a:extLst>
                </a:gridCol>
                <a:gridCol w="715155">
                  <a:extLst>
                    <a:ext uri="{9D8B030D-6E8A-4147-A177-3AD203B41FA5}">
                      <a16:colId xmlns:a16="http://schemas.microsoft.com/office/drawing/2014/main" val="1257982639"/>
                    </a:ext>
                  </a:extLst>
                </a:gridCol>
                <a:gridCol w="714650">
                  <a:extLst>
                    <a:ext uri="{9D8B030D-6E8A-4147-A177-3AD203B41FA5}">
                      <a16:colId xmlns:a16="http://schemas.microsoft.com/office/drawing/2014/main" val="482159785"/>
                    </a:ext>
                  </a:extLst>
                </a:gridCol>
                <a:gridCol w="595625">
                  <a:extLst>
                    <a:ext uri="{9D8B030D-6E8A-4147-A177-3AD203B41FA5}">
                      <a16:colId xmlns:a16="http://schemas.microsoft.com/office/drawing/2014/main" val="2982429285"/>
                    </a:ext>
                  </a:extLst>
                </a:gridCol>
                <a:gridCol w="686911">
                  <a:extLst>
                    <a:ext uri="{9D8B030D-6E8A-4147-A177-3AD203B41FA5}">
                      <a16:colId xmlns:a16="http://schemas.microsoft.com/office/drawing/2014/main" val="923975470"/>
                    </a:ext>
                  </a:extLst>
                </a:gridCol>
                <a:gridCol w="719189">
                  <a:extLst>
                    <a:ext uri="{9D8B030D-6E8A-4147-A177-3AD203B41FA5}">
                      <a16:colId xmlns:a16="http://schemas.microsoft.com/office/drawing/2014/main" val="774386161"/>
                    </a:ext>
                  </a:extLst>
                </a:gridCol>
                <a:gridCol w="643537">
                  <a:extLst>
                    <a:ext uri="{9D8B030D-6E8A-4147-A177-3AD203B41FA5}">
                      <a16:colId xmlns:a16="http://schemas.microsoft.com/office/drawing/2014/main" val="2515799821"/>
                    </a:ext>
                  </a:extLst>
                </a:gridCol>
                <a:gridCol w="1142330">
                  <a:extLst>
                    <a:ext uri="{9D8B030D-6E8A-4147-A177-3AD203B41FA5}">
                      <a16:colId xmlns:a16="http://schemas.microsoft.com/office/drawing/2014/main" val="3112517947"/>
                    </a:ext>
                  </a:extLst>
                </a:gridCol>
                <a:gridCol w="643537">
                  <a:extLst>
                    <a:ext uri="{9D8B030D-6E8A-4147-A177-3AD203B41FA5}">
                      <a16:colId xmlns:a16="http://schemas.microsoft.com/office/drawing/2014/main" val="3980483531"/>
                    </a:ext>
                  </a:extLst>
                </a:gridCol>
              </a:tblGrid>
              <a:tr h="524384">
                <a:tc>
                  <a:txBody>
                    <a:bodyPr/>
                    <a:lstStyle/>
                    <a:p>
                      <a:pPr algn="ctr">
                        <a:spcAft>
                          <a:spcPts val="0"/>
                        </a:spcAft>
                      </a:pPr>
                      <a:r>
                        <a:rPr lang="ro-MD" sz="1000">
                          <a:effectLst/>
                        </a:rPr>
                        <a:t>3</a:t>
                      </a:r>
                      <a:r>
                        <a:rPr lang="en-US" sz="1000">
                          <a:effectLst/>
                        </a:rPr>
                        <a:t>4</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HIGROMETRU PSIHROMETRIC</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en-US" sz="900">
                          <a:effectLst/>
                        </a:rPr>
                        <a:t>H 2286</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B</a:t>
                      </a:r>
                      <a:r>
                        <a:rPr lang="ru-RU" sz="900">
                          <a:effectLst/>
                        </a:rPr>
                        <a:t>ИТ</a:t>
                      </a:r>
                      <a:r>
                        <a:rPr lang="en-US" sz="900">
                          <a:effectLst/>
                        </a:rPr>
                        <a:t>-2</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2C</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0-24</a:t>
                      </a:r>
                      <a:r>
                        <a:rPr lang="ro-MD" sz="900" baseline="30000">
                          <a:effectLst/>
                        </a:rPr>
                        <a:t>0 </a:t>
                      </a:r>
                      <a:r>
                        <a:rPr lang="ro-MD" sz="900">
                          <a:effectLst/>
                        </a:rPr>
                        <a:t>C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it-IT" sz="900">
                          <a:effectLst/>
                        </a:rPr>
                        <a:t>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24 luni</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900">
                          <a:effectLst/>
                        </a:rPr>
                        <a:t> III/20; II/21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700">
                          <a:effectLst/>
                        </a:rPr>
                        <a:t>C. E.nr. MD 10 3.4-283/2021</a:t>
                      </a:r>
                      <a:endParaRPr lang="ro-RO" sz="900">
                        <a:effectLst/>
                      </a:endParaRPr>
                    </a:p>
                    <a:p>
                      <a:pPr>
                        <a:spcAft>
                          <a:spcPts val="0"/>
                        </a:spcAft>
                      </a:pPr>
                      <a:r>
                        <a:rPr lang="ro-MD" sz="700">
                          <a:effectLst/>
                        </a:rPr>
                        <a:t>22.02.2021</a:t>
                      </a:r>
                      <a:endParaRPr lang="ro-RO" sz="900">
                        <a:effectLst/>
                        <a:latin typeface="Times New Roman" panose="02020603050405020304" pitchFamily="18" charset="0"/>
                        <a:ea typeface="Times New Roman" panose="02020603050405020304" pitchFamily="18" charset="0"/>
                      </a:endParaRPr>
                    </a:p>
                  </a:txBody>
                  <a:tcPr marL="50350" marR="50350" marT="0" marB="0"/>
                </a:tc>
                <a:extLst>
                  <a:ext uri="{0D108BD9-81ED-4DB2-BD59-A6C34878D82A}">
                    <a16:rowId xmlns:a16="http://schemas.microsoft.com/office/drawing/2014/main" val="1227524182"/>
                  </a:ext>
                </a:extLst>
              </a:tr>
              <a:tr h="393288">
                <a:tc>
                  <a:txBody>
                    <a:bodyPr/>
                    <a:lstStyle/>
                    <a:p>
                      <a:pPr algn="ctr">
                        <a:spcAft>
                          <a:spcPts val="0"/>
                        </a:spcAft>
                      </a:pPr>
                      <a:r>
                        <a:rPr lang="ro-MD" sz="1000">
                          <a:effectLst/>
                        </a:rPr>
                        <a:t>3</a:t>
                      </a:r>
                      <a:r>
                        <a:rPr lang="en-US" sz="1000">
                          <a:effectLst/>
                        </a:rPr>
                        <a:t>5</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TERMOMETRU DIN STIC</a:t>
                      </a:r>
                      <a:r>
                        <a:rPr lang="ro-RO" sz="900">
                          <a:effectLst/>
                        </a:rPr>
                        <a:t>LĂ CU LICHID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641</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u-RU" sz="900">
                          <a:effectLst/>
                        </a:rPr>
                        <a:t>СП</a:t>
                      </a:r>
                      <a:r>
                        <a:rPr lang="ro-MD" sz="900">
                          <a:effectLst/>
                        </a:rPr>
                        <a:t> - 82</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105</a:t>
                      </a:r>
                      <a:r>
                        <a:rPr lang="ro-MD" sz="900" baseline="30000">
                          <a:effectLst/>
                        </a:rPr>
                        <a:t>0 </a:t>
                      </a:r>
                      <a:r>
                        <a:rPr lang="ro-MD" sz="900">
                          <a:effectLst/>
                        </a:rPr>
                        <a:t>C</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it-IT" sz="900">
                          <a:effectLst/>
                        </a:rPr>
                        <a:t>CAB.415</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36 luni</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900">
                          <a:effectLst/>
                        </a:rPr>
                        <a:t>II/14;III/17; I/19; I/20; II/21</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700">
                          <a:effectLst/>
                        </a:rPr>
                        <a:t>C. E nr. 8.2-82/2021</a:t>
                      </a:r>
                      <a:endParaRPr lang="ro-RO" sz="900">
                        <a:effectLst/>
                      </a:endParaRPr>
                    </a:p>
                    <a:p>
                      <a:pPr>
                        <a:spcAft>
                          <a:spcPts val="0"/>
                        </a:spcAft>
                      </a:pPr>
                      <a:r>
                        <a:rPr lang="ro-MD" sz="700">
                          <a:effectLst/>
                        </a:rPr>
                        <a:t>07.04.2021</a:t>
                      </a:r>
                      <a:endParaRPr lang="ro-RO" sz="900">
                        <a:effectLst/>
                        <a:latin typeface="Times New Roman" panose="02020603050405020304" pitchFamily="18" charset="0"/>
                        <a:ea typeface="Times New Roman" panose="02020603050405020304" pitchFamily="18" charset="0"/>
                      </a:endParaRPr>
                    </a:p>
                  </a:txBody>
                  <a:tcPr marL="50350" marR="50350" marT="0" marB="0"/>
                </a:tc>
                <a:extLst>
                  <a:ext uri="{0D108BD9-81ED-4DB2-BD59-A6C34878D82A}">
                    <a16:rowId xmlns:a16="http://schemas.microsoft.com/office/drawing/2014/main" val="138173708"/>
                  </a:ext>
                </a:extLst>
              </a:tr>
              <a:tr h="393288">
                <a:tc>
                  <a:txBody>
                    <a:bodyPr/>
                    <a:lstStyle/>
                    <a:p>
                      <a:pPr algn="ctr">
                        <a:spcAft>
                          <a:spcPts val="0"/>
                        </a:spcAft>
                      </a:pPr>
                      <a:r>
                        <a:rPr lang="ro-MD" sz="1000">
                          <a:effectLst/>
                        </a:rPr>
                        <a:t>36</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TERMOMETRU DIN STIC</a:t>
                      </a:r>
                      <a:r>
                        <a:rPr lang="ro-RO" sz="900">
                          <a:effectLst/>
                        </a:rPr>
                        <a:t>LĂ CU LICHID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00533</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СП – 83M</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105</a:t>
                      </a:r>
                      <a:r>
                        <a:rPr lang="ro-MD" sz="900" baseline="30000">
                          <a:effectLst/>
                        </a:rPr>
                        <a:t>0 </a:t>
                      </a:r>
                      <a:r>
                        <a:rPr lang="ro-MD" sz="900">
                          <a:effectLst/>
                        </a:rPr>
                        <a:t>C</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it-IT" sz="900">
                          <a:effectLst/>
                        </a:rPr>
                        <a:t>CAB.415</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36 luni</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900">
                          <a:effectLst/>
                        </a:rPr>
                        <a:t>II/14;III/17; I/19; I/20; II/21</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700">
                          <a:effectLst/>
                        </a:rPr>
                        <a:t>C. E nr. 8.2-81/2021</a:t>
                      </a:r>
                      <a:endParaRPr lang="ro-RO" sz="900">
                        <a:effectLst/>
                      </a:endParaRPr>
                    </a:p>
                    <a:p>
                      <a:pPr>
                        <a:spcAft>
                          <a:spcPts val="0"/>
                        </a:spcAft>
                      </a:pPr>
                      <a:r>
                        <a:rPr lang="ro-MD" sz="700">
                          <a:effectLst/>
                        </a:rPr>
                        <a:t>07.04.2021</a:t>
                      </a:r>
                      <a:endParaRPr lang="ro-RO" sz="900">
                        <a:effectLst/>
                        <a:latin typeface="Times New Roman" panose="02020603050405020304" pitchFamily="18" charset="0"/>
                        <a:ea typeface="Times New Roman" panose="02020603050405020304" pitchFamily="18" charset="0"/>
                      </a:endParaRPr>
                    </a:p>
                  </a:txBody>
                  <a:tcPr marL="50350" marR="50350" marT="0" marB="0"/>
                </a:tc>
                <a:extLst>
                  <a:ext uri="{0D108BD9-81ED-4DB2-BD59-A6C34878D82A}">
                    <a16:rowId xmlns:a16="http://schemas.microsoft.com/office/drawing/2014/main" val="1996609090"/>
                  </a:ext>
                </a:extLst>
              </a:tr>
              <a:tr h="393288">
                <a:tc>
                  <a:txBody>
                    <a:bodyPr/>
                    <a:lstStyle/>
                    <a:p>
                      <a:pPr algn="ctr">
                        <a:spcAft>
                          <a:spcPts val="0"/>
                        </a:spcAft>
                      </a:pPr>
                      <a:r>
                        <a:rPr lang="ro-MD" sz="1000">
                          <a:effectLst/>
                        </a:rPr>
                        <a:t>37</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TERMOMETRU DIN STIC</a:t>
                      </a:r>
                      <a:r>
                        <a:rPr lang="ro-RO" sz="900">
                          <a:effectLst/>
                        </a:rPr>
                        <a:t>LĂ CU LICHID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00661</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u-RU" sz="900">
                          <a:effectLst/>
                        </a:rPr>
                        <a:t>СП</a:t>
                      </a:r>
                      <a:r>
                        <a:rPr lang="ro-MD" sz="900">
                          <a:effectLst/>
                        </a:rPr>
                        <a:t> – 83M</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105</a:t>
                      </a:r>
                      <a:r>
                        <a:rPr lang="ro-MD" sz="900" baseline="30000">
                          <a:effectLst/>
                        </a:rPr>
                        <a:t>0 </a:t>
                      </a:r>
                      <a:r>
                        <a:rPr lang="ro-MD" sz="900">
                          <a:effectLst/>
                        </a:rPr>
                        <a:t>C</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it-IT" sz="900">
                          <a:effectLst/>
                        </a:rPr>
                        <a:t>CAB.415</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36 luni</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900">
                          <a:effectLst/>
                        </a:rPr>
                        <a:t>II/14;III/17; I/19; I/20; II/21</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700">
                          <a:effectLst/>
                        </a:rPr>
                        <a:t>C. E nr. 8.2-79/2021</a:t>
                      </a:r>
                      <a:endParaRPr lang="ro-RO" sz="900">
                        <a:effectLst/>
                      </a:endParaRPr>
                    </a:p>
                    <a:p>
                      <a:pPr>
                        <a:spcAft>
                          <a:spcPts val="0"/>
                        </a:spcAft>
                      </a:pPr>
                      <a:r>
                        <a:rPr lang="ro-MD" sz="700">
                          <a:effectLst/>
                        </a:rPr>
                        <a:t>07.04.2021</a:t>
                      </a:r>
                      <a:endParaRPr lang="ro-RO" sz="900">
                        <a:effectLst/>
                        <a:latin typeface="Times New Roman" panose="02020603050405020304" pitchFamily="18" charset="0"/>
                        <a:ea typeface="Times New Roman" panose="02020603050405020304" pitchFamily="18" charset="0"/>
                      </a:endParaRPr>
                    </a:p>
                  </a:txBody>
                  <a:tcPr marL="50350" marR="50350" marT="0" marB="0"/>
                </a:tc>
                <a:extLst>
                  <a:ext uri="{0D108BD9-81ED-4DB2-BD59-A6C34878D82A}">
                    <a16:rowId xmlns:a16="http://schemas.microsoft.com/office/drawing/2014/main" val="1260010220"/>
                  </a:ext>
                </a:extLst>
              </a:tr>
              <a:tr h="465937">
                <a:tc>
                  <a:txBody>
                    <a:bodyPr/>
                    <a:lstStyle/>
                    <a:p>
                      <a:pPr algn="ctr">
                        <a:spcAft>
                          <a:spcPts val="0"/>
                        </a:spcAft>
                      </a:pPr>
                      <a:r>
                        <a:rPr lang="ro-MD" sz="1000">
                          <a:effectLst/>
                        </a:rPr>
                        <a:t>38</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TERMOMETRU DIN STIC</a:t>
                      </a:r>
                      <a:r>
                        <a:rPr lang="ro-RO" sz="900">
                          <a:effectLst/>
                        </a:rPr>
                        <a:t>LĂ CU LICHID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6</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u-RU" sz="900">
                          <a:effectLst/>
                        </a:rPr>
                        <a:t>СП</a:t>
                      </a:r>
                      <a:r>
                        <a:rPr lang="ro-MD" sz="900">
                          <a:effectLst/>
                        </a:rPr>
                        <a:t> - 95</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20</a:t>
                      </a:r>
                      <a:r>
                        <a:rPr lang="ro-MD" sz="900" baseline="30000">
                          <a:effectLst/>
                        </a:rPr>
                        <a:t>0 </a:t>
                      </a:r>
                      <a:r>
                        <a:rPr lang="ro-MD" sz="900">
                          <a:effectLst/>
                        </a:rPr>
                        <a:t>C</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it-IT" sz="900">
                          <a:effectLst/>
                        </a:rPr>
                        <a:t>CAB.415</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36 luni</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900">
                          <a:effectLst/>
                        </a:rPr>
                        <a:t>II/14;III/17; I/19; I/20; II/21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700">
                          <a:effectLst/>
                        </a:rPr>
                        <a:t>C. E nr. 8.2-75/2021</a:t>
                      </a:r>
                      <a:endParaRPr lang="ro-RO" sz="900">
                        <a:effectLst/>
                      </a:endParaRPr>
                    </a:p>
                    <a:p>
                      <a:pPr>
                        <a:spcAft>
                          <a:spcPts val="0"/>
                        </a:spcAft>
                      </a:pPr>
                      <a:r>
                        <a:rPr lang="ro-MD" sz="700">
                          <a:effectLst/>
                        </a:rPr>
                        <a:t>07.04.2021</a:t>
                      </a:r>
                      <a:endParaRPr lang="ro-RO" sz="900">
                        <a:effectLst/>
                        <a:latin typeface="Times New Roman" panose="02020603050405020304" pitchFamily="18" charset="0"/>
                        <a:ea typeface="Times New Roman" panose="02020603050405020304" pitchFamily="18" charset="0"/>
                      </a:endParaRPr>
                    </a:p>
                  </a:txBody>
                  <a:tcPr marL="50350" marR="50350" marT="0" marB="0"/>
                </a:tc>
                <a:extLst>
                  <a:ext uri="{0D108BD9-81ED-4DB2-BD59-A6C34878D82A}">
                    <a16:rowId xmlns:a16="http://schemas.microsoft.com/office/drawing/2014/main" val="4192962959"/>
                  </a:ext>
                </a:extLst>
              </a:tr>
              <a:tr h="465937">
                <a:tc>
                  <a:txBody>
                    <a:bodyPr/>
                    <a:lstStyle/>
                    <a:p>
                      <a:pPr algn="ctr">
                        <a:spcAft>
                          <a:spcPts val="0"/>
                        </a:spcAft>
                      </a:pPr>
                      <a:r>
                        <a:rPr lang="ro-MD" sz="1000">
                          <a:effectLst/>
                        </a:rPr>
                        <a:t>3</a:t>
                      </a:r>
                      <a:r>
                        <a:rPr lang="en-US" sz="1000">
                          <a:effectLst/>
                        </a:rPr>
                        <a:t>9</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TERMOMETRU DIN STIC</a:t>
                      </a:r>
                      <a:r>
                        <a:rPr lang="ro-RO" sz="900">
                          <a:effectLst/>
                        </a:rPr>
                        <a:t>LĂ CU LICHID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88</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u-RU" sz="900">
                          <a:effectLst/>
                        </a:rPr>
                        <a:t>СП</a:t>
                      </a:r>
                      <a:r>
                        <a:rPr lang="ro-MD" sz="900">
                          <a:effectLst/>
                        </a:rPr>
                        <a:t> - 95</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20</a:t>
                      </a:r>
                      <a:r>
                        <a:rPr lang="ro-MD" sz="900" baseline="30000">
                          <a:effectLst/>
                        </a:rPr>
                        <a:t>0 </a:t>
                      </a:r>
                      <a:r>
                        <a:rPr lang="ro-MD" sz="900">
                          <a:effectLst/>
                        </a:rPr>
                        <a:t>C</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it-IT" sz="900">
                          <a:effectLst/>
                        </a:rPr>
                        <a:t>CAB.415</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36 luni</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900">
                          <a:effectLst/>
                        </a:rPr>
                        <a:t>II/14;III/17; I/19; I/20; II/21</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700">
                          <a:effectLst/>
                        </a:rPr>
                        <a:t>C. E nr. 8.2-76/2021</a:t>
                      </a:r>
                      <a:endParaRPr lang="ro-RO" sz="900">
                        <a:effectLst/>
                      </a:endParaRPr>
                    </a:p>
                    <a:p>
                      <a:pPr>
                        <a:spcAft>
                          <a:spcPts val="0"/>
                        </a:spcAft>
                      </a:pPr>
                      <a:r>
                        <a:rPr lang="ro-MD" sz="700">
                          <a:effectLst/>
                        </a:rPr>
                        <a:t>07.04.2021</a:t>
                      </a:r>
                      <a:endParaRPr lang="ro-RO" sz="900">
                        <a:effectLst/>
                        <a:latin typeface="Times New Roman" panose="02020603050405020304" pitchFamily="18" charset="0"/>
                        <a:ea typeface="Times New Roman" panose="02020603050405020304" pitchFamily="18" charset="0"/>
                      </a:endParaRPr>
                    </a:p>
                  </a:txBody>
                  <a:tcPr marL="50350" marR="50350" marT="0" marB="0"/>
                </a:tc>
                <a:extLst>
                  <a:ext uri="{0D108BD9-81ED-4DB2-BD59-A6C34878D82A}">
                    <a16:rowId xmlns:a16="http://schemas.microsoft.com/office/drawing/2014/main" val="3322591797"/>
                  </a:ext>
                </a:extLst>
              </a:tr>
              <a:tr h="393288">
                <a:tc>
                  <a:txBody>
                    <a:bodyPr/>
                    <a:lstStyle/>
                    <a:p>
                      <a:pPr algn="ctr">
                        <a:spcAft>
                          <a:spcPts val="0"/>
                        </a:spcAft>
                      </a:pPr>
                      <a:r>
                        <a:rPr lang="ro-MD" sz="1000">
                          <a:effectLst/>
                        </a:rPr>
                        <a:t>40</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TERMOMETRU DIN STIC</a:t>
                      </a:r>
                      <a:r>
                        <a:rPr lang="ro-RO" sz="900">
                          <a:effectLst/>
                        </a:rPr>
                        <a:t>LĂ CU LICHID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NR. 181</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u-RU" sz="900">
                          <a:effectLst/>
                        </a:rPr>
                        <a:t>ТП</a:t>
                      </a:r>
                      <a:r>
                        <a:rPr lang="en-US" sz="900">
                          <a:effectLst/>
                        </a:rPr>
                        <a:t>-7</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RO" sz="900">
                          <a:effectLst/>
                        </a:rPr>
                        <a:t>20</a:t>
                      </a:r>
                      <a:r>
                        <a:rPr lang="ro-RO" sz="900" baseline="30000">
                          <a:effectLst/>
                        </a:rPr>
                        <a:t>0</a:t>
                      </a:r>
                      <a:r>
                        <a:rPr lang="ro-RO" sz="900">
                          <a:effectLst/>
                        </a:rPr>
                        <a:t>-150</a:t>
                      </a:r>
                      <a:r>
                        <a:rPr lang="ro-RO" sz="900" baseline="30000">
                          <a:effectLst/>
                        </a:rPr>
                        <a:t>0</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it-IT" sz="900">
                          <a:effectLst/>
                        </a:rPr>
                        <a:t>CAB.415</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36luni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900">
                          <a:effectLst/>
                        </a:rPr>
                        <a:t>IV/2014;III/17;I/19; I/20; II/21</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700">
                          <a:effectLst/>
                        </a:rPr>
                        <a:t>C. E nr. 8.2-78/2021</a:t>
                      </a:r>
                      <a:endParaRPr lang="ro-RO" sz="900">
                        <a:effectLst/>
                      </a:endParaRPr>
                    </a:p>
                    <a:p>
                      <a:pPr>
                        <a:spcAft>
                          <a:spcPts val="0"/>
                        </a:spcAft>
                      </a:pPr>
                      <a:r>
                        <a:rPr lang="ro-MD" sz="700">
                          <a:effectLst/>
                        </a:rPr>
                        <a:t>07.04.2021</a:t>
                      </a:r>
                      <a:endParaRPr lang="ro-RO" sz="900">
                        <a:effectLst/>
                        <a:latin typeface="Times New Roman" panose="02020603050405020304" pitchFamily="18" charset="0"/>
                        <a:ea typeface="Times New Roman" panose="02020603050405020304" pitchFamily="18" charset="0"/>
                      </a:endParaRPr>
                    </a:p>
                  </a:txBody>
                  <a:tcPr marL="50350" marR="50350" marT="0" marB="0"/>
                </a:tc>
                <a:extLst>
                  <a:ext uri="{0D108BD9-81ED-4DB2-BD59-A6C34878D82A}">
                    <a16:rowId xmlns:a16="http://schemas.microsoft.com/office/drawing/2014/main" val="1247729334"/>
                  </a:ext>
                </a:extLst>
              </a:tr>
              <a:tr h="393288">
                <a:tc>
                  <a:txBody>
                    <a:bodyPr/>
                    <a:lstStyle/>
                    <a:p>
                      <a:pPr algn="ctr">
                        <a:spcAft>
                          <a:spcPts val="0"/>
                        </a:spcAft>
                      </a:pPr>
                      <a:r>
                        <a:rPr lang="ro-MD" sz="1000">
                          <a:effectLst/>
                        </a:rPr>
                        <a:t>41</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TERMOMETRU DIN STIC</a:t>
                      </a:r>
                      <a:r>
                        <a:rPr lang="ro-RO" sz="900">
                          <a:effectLst/>
                        </a:rPr>
                        <a:t>LĂ CU LICHID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NR. 17</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u-RU" sz="900">
                          <a:effectLst/>
                        </a:rPr>
                        <a:t>ТП-7</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RO" sz="900">
                          <a:effectLst/>
                        </a:rPr>
                        <a:t>20</a:t>
                      </a:r>
                      <a:r>
                        <a:rPr lang="ro-RO" sz="900" baseline="30000">
                          <a:effectLst/>
                        </a:rPr>
                        <a:t>0</a:t>
                      </a:r>
                      <a:r>
                        <a:rPr lang="ro-RO" sz="900">
                          <a:effectLst/>
                        </a:rPr>
                        <a:t>-150</a:t>
                      </a:r>
                      <a:r>
                        <a:rPr lang="ro-RO" sz="900" baseline="30000">
                          <a:effectLst/>
                        </a:rPr>
                        <a:t>0</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it-IT" sz="900">
                          <a:effectLst/>
                        </a:rPr>
                        <a:t>CAB.415</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36luni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900">
                          <a:effectLst/>
                        </a:rPr>
                        <a:t>IV/2014;III/17; I/19; I/20; II/21</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700">
                          <a:effectLst/>
                        </a:rPr>
                        <a:t>C. E nr. 8.2-77/2021</a:t>
                      </a:r>
                      <a:endParaRPr lang="ro-RO" sz="900">
                        <a:effectLst/>
                      </a:endParaRPr>
                    </a:p>
                    <a:p>
                      <a:pPr>
                        <a:spcAft>
                          <a:spcPts val="0"/>
                        </a:spcAft>
                      </a:pPr>
                      <a:r>
                        <a:rPr lang="ro-MD" sz="700">
                          <a:effectLst/>
                        </a:rPr>
                        <a:t>07.04.2021</a:t>
                      </a:r>
                      <a:endParaRPr lang="ro-RO" sz="900">
                        <a:effectLst/>
                        <a:latin typeface="Times New Roman" panose="02020603050405020304" pitchFamily="18" charset="0"/>
                        <a:ea typeface="Times New Roman" panose="02020603050405020304" pitchFamily="18" charset="0"/>
                      </a:endParaRPr>
                    </a:p>
                  </a:txBody>
                  <a:tcPr marL="50350" marR="50350" marT="0" marB="0"/>
                </a:tc>
                <a:extLst>
                  <a:ext uri="{0D108BD9-81ED-4DB2-BD59-A6C34878D82A}">
                    <a16:rowId xmlns:a16="http://schemas.microsoft.com/office/drawing/2014/main" val="2083702035"/>
                  </a:ext>
                </a:extLst>
              </a:tr>
              <a:tr h="524384">
                <a:tc>
                  <a:txBody>
                    <a:bodyPr/>
                    <a:lstStyle/>
                    <a:p>
                      <a:pPr algn="ctr">
                        <a:spcAft>
                          <a:spcPts val="0"/>
                        </a:spcAft>
                      </a:pPr>
                      <a:r>
                        <a:rPr lang="en-US" sz="1000">
                          <a:effectLst/>
                        </a:rPr>
                        <a:t>42</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TERMOMETRU DIN STIC</a:t>
                      </a:r>
                      <a:r>
                        <a:rPr lang="ro-RO" sz="900">
                          <a:effectLst/>
                        </a:rPr>
                        <a:t>LĂ CU LICHID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NR. 15</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u-RU" sz="900">
                          <a:effectLst/>
                        </a:rPr>
                        <a:t>ТЛ</a:t>
                      </a:r>
                      <a:r>
                        <a:rPr lang="ro-RO" sz="900">
                          <a:effectLst/>
                        </a:rPr>
                        <a:t> -2</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RO" sz="900">
                          <a:effectLst/>
                        </a:rPr>
                        <a:t>-30</a:t>
                      </a:r>
                      <a:r>
                        <a:rPr lang="ro-RO" sz="900" baseline="30000">
                          <a:effectLst/>
                        </a:rPr>
                        <a:t>0</a:t>
                      </a:r>
                      <a:r>
                        <a:rPr lang="ro-RO" sz="900">
                          <a:effectLst/>
                        </a:rPr>
                        <a:t>- +70</a:t>
                      </a:r>
                      <a:r>
                        <a:rPr lang="ro-RO" sz="900" baseline="30000">
                          <a:effectLst/>
                        </a:rPr>
                        <a:t>0</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it-IT" sz="900">
                          <a:effectLst/>
                        </a:rPr>
                        <a:t>CAB.415</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36luni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900">
                          <a:effectLst/>
                        </a:rPr>
                        <a:t>IV/2014;III/17; II/19</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700">
                          <a:effectLst/>
                        </a:rPr>
                        <a:t>Nr. 3.2.58-8779</a:t>
                      </a:r>
                      <a:endParaRPr lang="ro-RO" sz="900">
                        <a:effectLst/>
                      </a:endParaRPr>
                    </a:p>
                    <a:p>
                      <a:pPr>
                        <a:spcAft>
                          <a:spcPts val="0"/>
                        </a:spcAft>
                      </a:pPr>
                      <a:r>
                        <a:rPr lang="ro-MD" sz="700">
                          <a:effectLst/>
                        </a:rPr>
                        <a:t>20.02.2019-20.02.2022</a:t>
                      </a:r>
                      <a:endParaRPr lang="ro-RO" sz="900">
                        <a:effectLst/>
                        <a:latin typeface="Times New Roman" panose="02020603050405020304" pitchFamily="18" charset="0"/>
                        <a:ea typeface="Times New Roman" panose="02020603050405020304" pitchFamily="18" charset="0"/>
                      </a:endParaRPr>
                    </a:p>
                  </a:txBody>
                  <a:tcPr marL="50350" marR="50350" marT="0" marB="0"/>
                </a:tc>
                <a:extLst>
                  <a:ext uri="{0D108BD9-81ED-4DB2-BD59-A6C34878D82A}">
                    <a16:rowId xmlns:a16="http://schemas.microsoft.com/office/drawing/2014/main" val="1255536484"/>
                  </a:ext>
                </a:extLst>
              </a:tr>
              <a:tr h="524384">
                <a:tc>
                  <a:txBody>
                    <a:bodyPr/>
                    <a:lstStyle/>
                    <a:p>
                      <a:pPr algn="ctr">
                        <a:spcAft>
                          <a:spcPts val="0"/>
                        </a:spcAft>
                      </a:pPr>
                      <a:r>
                        <a:rPr lang="ro-MD" sz="1000">
                          <a:effectLst/>
                        </a:rPr>
                        <a:t>43</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TERMOMETRU DIN STIC</a:t>
                      </a:r>
                      <a:r>
                        <a:rPr lang="ro-RO" sz="900">
                          <a:effectLst/>
                        </a:rPr>
                        <a:t>LĂ CU LICHID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222081</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en-US" sz="900">
                          <a:effectLst/>
                        </a:rPr>
                        <a:t>TT</a:t>
                      </a:r>
                      <a:r>
                        <a:rPr lang="ro-MD" sz="900">
                          <a:effectLst/>
                        </a:rPr>
                        <a:t>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it-IT" sz="900">
                          <a:effectLst/>
                        </a:rPr>
                        <a:t>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36 luni</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900">
                          <a:effectLst/>
                        </a:rPr>
                        <a:t>II/19</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700" dirty="0">
                          <a:effectLst/>
                        </a:rPr>
                        <a:t>Nr. 3.2.58-8778</a:t>
                      </a:r>
                      <a:endParaRPr lang="ro-RO" sz="900" dirty="0">
                        <a:effectLst/>
                      </a:endParaRPr>
                    </a:p>
                    <a:p>
                      <a:pPr>
                        <a:spcAft>
                          <a:spcPts val="0"/>
                        </a:spcAft>
                      </a:pPr>
                      <a:r>
                        <a:rPr lang="ro-MD" sz="700" dirty="0">
                          <a:effectLst/>
                        </a:rPr>
                        <a:t>20.02.2019-20.02.2022</a:t>
                      </a:r>
                      <a:endParaRPr lang="ro-RO" sz="900" dirty="0">
                        <a:effectLst/>
                        <a:latin typeface="Times New Roman" panose="02020603050405020304" pitchFamily="18" charset="0"/>
                        <a:ea typeface="Times New Roman" panose="02020603050405020304" pitchFamily="18" charset="0"/>
                      </a:endParaRPr>
                    </a:p>
                  </a:txBody>
                  <a:tcPr marL="50350" marR="50350" marT="0" marB="0"/>
                </a:tc>
                <a:extLst>
                  <a:ext uri="{0D108BD9-81ED-4DB2-BD59-A6C34878D82A}">
                    <a16:rowId xmlns:a16="http://schemas.microsoft.com/office/drawing/2014/main" val="1763629714"/>
                  </a:ext>
                </a:extLst>
              </a:tr>
            </a:tbl>
          </a:graphicData>
        </a:graphic>
      </p:graphicFrame>
    </p:spTree>
    <p:extLst>
      <p:ext uri="{BB962C8B-B14F-4D97-AF65-F5344CB8AC3E}">
        <p14:creationId xmlns:p14="http://schemas.microsoft.com/office/powerpoint/2010/main" val="198881081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138881"/>
            <a:ext cx="8839199" cy="5381288"/>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 1">
            <a:extLst>
              <a:ext uri="{FF2B5EF4-FFF2-40B4-BE49-F238E27FC236}">
                <a16:creationId xmlns:a16="http://schemas.microsoft.com/office/drawing/2014/main" id="{2B420646-4444-4F0C-B4A0-C89BCA875FF7}"/>
              </a:ext>
            </a:extLst>
          </p:cNvPr>
          <p:cNvGraphicFramePr>
            <a:graphicFrameLocks noGrp="1"/>
          </p:cNvGraphicFramePr>
          <p:nvPr>
            <p:extLst>
              <p:ext uri="{D42A27DB-BD31-4B8C-83A1-F6EECF244321}">
                <p14:modId xmlns:p14="http://schemas.microsoft.com/office/powerpoint/2010/main" val="3826586767"/>
              </p:ext>
            </p:extLst>
          </p:nvPr>
        </p:nvGraphicFramePr>
        <p:xfrm>
          <a:off x="678023" y="1604485"/>
          <a:ext cx="7780634" cy="4450080"/>
        </p:xfrm>
        <a:graphic>
          <a:graphicData uri="http://schemas.openxmlformats.org/drawingml/2006/table">
            <a:tbl>
              <a:tblPr>
                <a:tableStyleId>{5C22544A-7EE6-4342-B048-85BDC9FD1C3A}</a:tableStyleId>
              </a:tblPr>
              <a:tblGrid>
                <a:gridCol w="393412">
                  <a:extLst>
                    <a:ext uri="{9D8B030D-6E8A-4147-A177-3AD203B41FA5}">
                      <a16:colId xmlns:a16="http://schemas.microsoft.com/office/drawing/2014/main" val="2463924507"/>
                    </a:ext>
                  </a:extLst>
                </a:gridCol>
                <a:gridCol w="1451326">
                  <a:extLst>
                    <a:ext uri="{9D8B030D-6E8A-4147-A177-3AD203B41FA5}">
                      <a16:colId xmlns:a16="http://schemas.microsoft.com/office/drawing/2014/main" val="4281493690"/>
                    </a:ext>
                  </a:extLst>
                </a:gridCol>
                <a:gridCol w="1388514">
                  <a:extLst>
                    <a:ext uri="{9D8B030D-6E8A-4147-A177-3AD203B41FA5}">
                      <a16:colId xmlns:a16="http://schemas.microsoft.com/office/drawing/2014/main" val="1431563822"/>
                    </a:ext>
                  </a:extLst>
                </a:gridCol>
                <a:gridCol w="1686052">
                  <a:extLst>
                    <a:ext uri="{9D8B030D-6E8A-4147-A177-3AD203B41FA5}">
                      <a16:colId xmlns:a16="http://schemas.microsoft.com/office/drawing/2014/main" val="3432387289"/>
                    </a:ext>
                  </a:extLst>
                </a:gridCol>
                <a:gridCol w="1388514">
                  <a:extLst>
                    <a:ext uri="{9D8B030D-6E8A-4147-A177-3AD203B41FA5}">
                      <a16:colId xmlns:a16="http://schemas.microsoft.com/office/drawing/2014/main" val="3757883259"/>
                    </a:ext>
                  </a:extLst>
                </a:gridCol>
                <a:gridCol w="1472816">
                  <a:extLst>
                    <a:ext uri="{9D8B030D-6E8A-4147-A177-3AD203B41FA5}">
                      <a16:colId xmlns:a16="http://schemas.microsoft.com/office/drawing/2014/main" val="3520209417"/>
                    </a:ext>
                  </a:extLst>
                </a:gridCol>
              </a:tblGrid>
              <a:tr h="890357">
                <a:tc>
                  <a:txBody>
                    <a:bodyPr/>
                    <a:lstStyle/>
                    <a:p>
                      <a:pPr algn="ctr">
                        <a:lnSpc>
                          <a:spcPts val="1200"/>
                        </a:lnSpc>
                        <a:spcAft>
                          <a:spcPts val="0"/>
                        </a:spcAft>
                      </a:pPr>
                      <a:r>
                        <a:rPr lang="ro-RO" sz="1200">
                          <a:effectLst/>
                        </a:rPr>
                        <a:t> </a:t>
                      </a:r>
                      <a:endParaRPr lang="ro-RO" sz="1000">
                        <a:effectLst/>
                      </a:endParaRPr>
                    </a:p>
                    <a:p>
                      <a:pPr algn="ctr">
                        <a:lnSpc>
                          <a:spcPts val="1200"/>
                        </a:lnSpc>
                        <a:spcAft>
                          <a:spcPts val="0"/>
                        </a:spcAft>
                      </a:pPr>
                      <a:r>
                        <a:rPr lang="ro-RO" sz="1200">
                          <a:effectLst/>
                        </a:rPr>
                        <a:t> </a:t>
                      </a:r>
                      <a:endParaRPr lang="ro-RO" sz="1000">
                        <a:effectLst/>
                      </a:endParaRPr>
                    </a:p>
                    <a:p>
                      <a:pPr algn="ctr">
                        <a:lnSpc>
                          <a:spcPts val="1200"/>
                        </a:lnSpc>
                        <a:spcAft>
                          <a:spcPts val="0"/>
                        </a:spcAft>
                      </a:pPr>
                      <a:r>
                        <a:rPr lang="ro-RO" sz="1200">
                          <a:effectLst/>
                        </a:rPr>
                        <a:t> </a:t>
                      </a:r>
                      <a:endParaRPr lang="ro-RO" sz="1000">
                        <a:effectLst/>
                      </a:endParaRPr>
                    </a:p>
                    <a:p>
                      <a:pPr algn="ctr">
                        <a:lnSpc>
                          <a:spcPts val="1200"/>
                        </a:lnSpc>
                        <a:spcAft>
                          <a:spcPts val="0"/>
                        </a:spcAft>
                      </a:pPr>
                      <a:r>
                        <a:rPr lang="ro-RO" sz="1200">
                          <a:effectLst/>
                        </a:rPr>
                        <a:t>Nr.</a:t>
                      </a:r>
                      <a:endParaRPr lang="ro-RO" sz="1000">
                        <a:effectLst/>
                      </a:endParaRPr>
                    </a:p>
                    <a:p>
                      <a:pPr algn="ctr">
                        <a:lnSpc>
                          <a:spcPts val="1200"/>
                        </a:lnSpc>
                        <a:spcAft>
                          <a:spcPts val="0"/>
                        </a:spcAft>
                      </a:pPr>
                      <a:r>
                        <a:rPr lang="ro-RO" sz="1200">
                          <a:effectLst/>
                        </a:rPr>
                        <a:t>d/o</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nSpc>
                          <a:spcPts val="1200"/>
                        </a:lnSpc>
                        <a:spcAft>
                          <a:spcPts val="0"/>
                        </a:spcAft>
                      </a:pPr>
                      <a:r>
                        <a:rPr lang="ro-RO" sz="1200" dirty="0">
                          <a:effectLst/>
                        </a:rPr>
                        <a:t> </a:t>
                      </a:r>
                      <a:endParaRPr lang="ro-RO" sz="1000" dirty="0">
                        <a:effectLst/>
                      </a:endParaRPr>
                    </a:p>
                    <a:p>
                      <a:pPr algn="ctr">
                        <a:lnSpc>
                          <a:spcPts val="1200"/>
                        </a:lnSpc>
                        <a:spcAft>
                          <a:spcPts val="0"/>
                        </a:spcAft>
                      </a:pPr>
                      <a:r>
                        <a:rPr lang="ro-RO" sz="1200" dirty="0">
                          <a:effectLst/>
                        </a:rPr>
                        <a:t>Denumirea utilajului</a:t>
                      </a:r>
                      <a:endParaRPr lang="ro-RO" sz="1000" dirty="0">
                        <a:effectLst/>
                        <a:latin typeface="Times New Roman" panose="02020603050405020304" pitchFamily="18" charset="0"/>
                        <a:ea typeface="Times New Roman" panose="02020603050405020304" pitchFamily="18" charset="0"/>
                      </a:endParaRPr>
                    </a:p>
                  </a:txBody>
                  <a:tcPr marL="59494" marR="59494" marT="0" marB="0" anchor="ctr"/>
                </a:tc>
                <a:tc>
                  <a:txBody>
                    <a:bodyPr/>
                    <a:lstStyle/>
                    <a:p>
                      <a:pPr algn="ctr">
                        <a:lnSpc>
                          <a:spcPts val="1200"/>
                        </a:lnSpc>
                        <a:spcAft>
                          <a:spcPts val="0"/>
                        </a:spcAft>
                      </a:pPr>
                      <a:r>
                        <a:rPr lang="ro-RO" sz="1200">
                          <a:effectLst/>
                        </a:rPr>
                        <a:t> </a:t>
                      </a:r>
                      <a:endParaRPr lang="ro-RO" sz="1000">
                        <a:effectLst/>
                      </a:endParaRPr>
                    </a:p>
                    <a:p>
                      <a:pPr algn="ctr">
                        <a:lnSpc>
                          <a:spcPts val="1200"/>
                        </a:lnSpc>
                        <a:spcAft>
                          <a:spcPts val="0"/>
                        </a:spcAft>
                      </a:pPr>
                      <a:r>
                        <a:rPr lang="ro-RO" sz="1200">
                          <a:effectLst/>
                        </a:rPr>
                        <a:t> </a:t>
                      </a:r>
                      <a:endParaRPr lang="ro-RO" sz="1000">
                        <a:effectLst/>
                      </a:endParaRPr>
                    </a:p>
                    <a:p>
                      <a:pPr algn="ctr">
                        <a:lnSpc>
                          <a:spcPts val="1200"/>
                        </a:lnSpc>
                        <a:spcAft>
                          <a:spcPts val="0"/>
                        </a:spcAft>
                      </a:pPr>
                      <a:r>
                        <a:rPr lang="ro-RO" sz="1200">
                          <a:effectLst/>
                        </a:rPr>
                        <a:t> </a:t>
                      </a:r>
                      <a:endParaRPr lang="ro-RO" sz="1000">
                        <a:effectLst/>
                      </a:endParaRPr>
                    </a:p>
                    <a:p>
                      <a:pPr algn="ctr">
                        <a:lnSpc>
                          <a:spcPts val="1200"/>
                        </a:lnSpc>
                        <a:spcAft>
                          <a:spcPts val="0"/>
                        </a:spcAft>
                      </a:pPr>
                      <a:r>
                        <a:rPr lang="ro-RO" sz="1200">
                          <a:effectLst/>
                        </a:rPr>
                        <a:t>Periodicitatea verificării</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lnSpc>
                          <a:spcPts val="1200"/>
                        </a:lnSpc>
                        <a:spcAft>
                          <a:spcPts val="0"/>
                        </a:spcAft>
                      </a:pPr>
                      <a:r>
                        <a:rPr lang="ro-RO" sz="1200">
                          <a:effectLst/>
                        </a:rPr>
                        <a:t> </a:t>
                      </a:r>
                      <a:endParaRPr lang="ro-RO" sz="1000">
                        <a:effectLst/>
                      </a:endParaRPr>
                    </a:p>
                    <a:p>
                      <a:pPr algn="ctr">
                        <a:lnSpc>
                          <a:spcPts val="1200"/>
                        </a:lnSpc>
                        <a:spcAft>
                          <a:spcPts val="0"/>
                        </a:spcAft>
                      </a:pPr>
                      <a:r>
                        <a:rPr lang="ro-RO" sz="1200">
                          <a:effectLst/>
                        </a:rPr>
                        <a:t> </a:t>
                      </a:r>
                      <a:endParaRPr lang="ro-RO" sz="1000">
                        <a:effectLst/>
                      </a:endParaRPr>
                    </a:p>
                    <a:p>
                      <a:pPr algn="ctr">
                        <a:lnSpc>
                          <a:spcPts val="1200"/>
                        </a:lnSpc>
                        <a:spcAft>
                          <a:spcPts val="0"/>
                        </a:spcAft>
                      </a:pPr>
                      <a:r>
                        <a:rPr lang="ro-RO" sz="1200">
                          <a:effectLst/>
                        </a:rPr>
                        <a:t> </a:t>
                      </a:r>
                      <a:endParaRPr lang="ro-RO" sz="1000">
                        <a:effectLst/>
                      </a:endParaRPr>
                    </a:p>
                    <a:p>
                      <a:pPr algn="ctr">
                        <a:lnSpc>
                          <a:spcPts val="1200"/>
                        </a:lnSpc>
                        <a:spcAft>
                          <a:spcPts val="0"/>
                        </a:spcAft>
                      </a:pPr>
                      <a:r>
                        <a:rPr lang="ro-RO" sz="1200">
                          <a:effectLst/>
                        </a:rPr>
                        <a:t>Echipamentul  utilizat pentru verificare</a:t>
                      </a:r>
                      <a:endParaRPr lang="ro-RO" sz="1000">
                        <a:effectLst/>
                      </a:endParaRPr>
                    </a:p>
                    <a:p>
                      <a:pPr algn="ctr">
                        <a:lnSpc>
                          <a:spcPts val="1200"/>
                        </a:lnSpc>
                        <a:spcAft>
                          <a:spcPts val="0"/>
                        </a:spcAft>
                      </a:pPr>
                      <a:r>
                        <a:rPr lang="ro-RO" sz="1200">
                          <a:effectLst/>
                        </a:rPr>
                        <a:t> </a:t>
                      </a:r>
                      <a:endParaRPr lang="ro-RO" sz="1000">
                        <a:effectLst/>
                      </a:endParaRPr>
                    </a:p>
                    <a:p>
                      <a:pPr algn="ctr">
                        <a:lnSpc>
                          <a:spcPts val="1200"/>
                        </a:lnSpc>
                        <a:spcAft>
                          <a:spcPts val="0"/>
                        </a:spcAft>
                      </a:pPr>
                      <a:r>
                        <a:rPr lang="ro-RO" sz="1200">
                          <a:effectLst/>
                        </a:rPr>
                        <a:t> </a:t>
                      </a:r>
                      <a:endParaRPr lang="ro-RO" sz="1000">
                        <a:effectLst/>
                        <a:latin typeface="Times New Roman" panose="02020603050405020304" pitchFamily="18" charset="0"/>
                        <a:ea typeface="Times New Roman" panose="02020603050405020304" pitchFamily="18" charset="0"/>
                      </a:endParaRPr>
                    </a:p>
                  </a:txBody>
                  <a:tcPr marL="59494" marR="59494" marT="0" marB="0" anchor="ctr"/>
                </a:tc>
                <a:tc>
                  <a:txBody>
                    <a:bodyPr/>
                    <a:lstStyle/>
                    <a:p>
                      <a:pPr algn="ctr">
                        <a:lnSpc>
                          <a:spcPts val="1200"/>
                        </a:lnSpc>
                        <a:spcAft>
                          <a:spcPts val="0"/>
                        </a:spcAft>
                      </a:pPr>
                      <a:r>
                        <a:rPr lang="ro-RO" sz="1200">
                          <a:effectLst/>
                        </a:rPr>
                        <a:t>Observații</a:t>
                      </a:r>
                      <a:endParaRPr lang="ro-RO" sz="1000">
                        <a:effectLst/>
                        <a:latin typeface="Times New Roman" panose="02020603050405020304" pitchFamily="18" charset="0"/>
                        <a:ea typeface="Times New Roman" panose="02020603050405020304" pitchFamily="18" charset="0"/>
                      </a:endParaRPr>
                    </a:p>
                  </a:txBody>
                  <a:tcPr marL="59494" marR="59494" marT="0" marB="0" anchor="ctr"/>
                </a:tc>
                <a:tc>
                  <a:txBody>
                    <a:bodyPr/>
                    <a:lstStyle/>
                    <a:p>
                      <a:pPr algn="ctr">
                        <a:lnSpc>
                          <a:spcPts val="1200"/>
                        </a:lnSpc>
                        <a:spcAft>
                          <a:spcPts val="0"/>
                        </a:spcAft>
                      </a:pPr>
                      <a:r>
                        <a:rPr lang="ro-RO" sz="1200">
                          <a:effectLst/>
                        </a:rPr>
                        <a:t> </a:t>
                      </a:r>
                      <a:endParaRPr lang="ro-RO" sz="1000">
                        <a:effectLst/>
                      </a:endParaRPr>
                    </a:p>
                    <a:p>
                      <a:pPr algn="ctr">
                        <a:lnSpc>
                          <a:spcPts val="1200"/>
                        </a:lnSpc>
                        <a:spcAft>
                          <a:spcPts val="0"/>
                        </a:spcAft>
                      </a:pPr>
                      <a:r>
                        <a:rPr lang="ro-RO" sz="1200">
                          <a:effectLst/>
                        </a:rPr>
                        <a:t>Persoana responsabilă</a:t>
                      </a:r>
                      <a:endParaRPr lang="ro-RO" sz="1000">
                        <a:effectLst/>
                      </a:endParaRPr>
                    </a:p>
                    <a:p>
                      <a:pPr algn="ctr">
                        <a:lnSpc>
                          <a:spcPts val="1200"/>
                        </a:lnSpc>
                        <a:spcAft>
                          <a:spcPts val="0"/>
                        </a:spcAft>
                      </a:pPr>
                      <a:r>
                        <a:rPr lang="ro-RO" sz="1200">
                          <a:effectLst/>
                        </a:rPr>
                        <a:t> </a:t>
                      </a:r>
                      <a:endParaRPr lang="ro-RO" sz="1000">
                        <a:effectLst/>
                        <a:latin typeface="Times New Roman" panose="02020603050405020304" pitchFamily="18" charset="0"/>
                        <a:ea typeface="Times New Roman" panose="02020603050405020304" pitchFamily="18" charset="0"/>
                      </a:endParaRPr>
                    </a:p>
                  </a:txBody>
                  <a:tcPr marL="59494" marR="59494" marT="0" marB="0" anchor="ctr"/>
                </a:tc>
                <a:extLst>
                  <a:ext uri="{0D108BD9-81ED-4DB2-BD59-A6C34878D82A}">
                    <a16:rowId xmlns:a16="http://schemas.microsoft.com/office/drawing/2014/main" val="857835837"/>
                  </a:ext>
                </a:extLst>
              </a:tr>
              <a:tr h="152633">
                <a:tc>
                  <a:txBody>
                    <a:bodyPr/>
                    <a:lstStyle/>
                    <a:p>
                      <a:pPr algn="ctr">
                        <a:spcAft>
                          <a:spcPts val="0"/>
                        </a:spcAft>
                      </a:pPr>
                      <a:r>
                        <a:rPr lang="ro-RO" sz="1200">
                          <a:effectLst/>
                        </a:rPr>
                        <a:t>I</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200">
                          <a:effectLst/>
                        </a:rPr>
                        <a:t>II</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200">
                          <a:effectLst/>
                        </a:rPr>
                        <a:t>III</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200">
                          <a:effectLst/>
                        </a:rPr>
                        <a:t>V</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200">
                          <a:effectLst/>
                        </a:rPr>
                        <a:t>VI</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200">
                          <a:effectLst/>
                        </a:rPr>
                        <a:t>VII</a:t>
                      </a:r>
                      <a:endParaRPr lang="ro-RO" sz="1000">
                        <a:effectLst/>
                        <a:latin typeface="Times New Roman" panose="02020603050405020304" pitchFamily="18" charset="0"/>
                        <a:ea typeface="Times New Roman" panose="02020603050405020304" pitchFamily="18" charset="0"/>
                      </a:endParaRPr>
                    </a:p>
                  </a:txBody>
                  <a:tcPr marL="59494" marR="59494" marT="0" marB="0"/>
                </a:tc>
                <a:extLst>
                  <a:ext uri="{0D108BD9-81ED-4DB2-BD59-A6C34878D82A}">
                    <a16:rowId xmlns:a16="http://schemas.microsoft.com/office/drawing/2014/main" val="2971463515"/>
                  </a:ext>
                </a:extLst>
              </a:tr>
              <a:tr h="381581">
                <a:tc>
                  <a:txBody>
                    <a:bodyPr/>
                    <a:lstStyle/>
                    <a:p>
                      <a:pPr algn="ctr">
                        <a:spcAft>
                          <a:spcPts val="0"/>
                        </a:spcAft>
                      </a:pPr>
                      <a:r>
                        <a:rPr lang="ro-RO" sz="1200">
                          <a:effectLst/>
                        </a:rPr>
                        <a:t>1</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Fotocolorimetru </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înainte de utilizare</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material de referință certificat</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se îndeplinește fără abateri</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just">
                        <a:spcAft>
                          <a:spcPts val="0"/>
                        </a:spcAft>
                      </a:pPr>
                      <a:r>
                        <a:rPr lang="ro-RO" sz="1000">
                          <a:effectLst/>
                        </a:rPr>
                        <a:t>Personalul LAUAE</a:t>
                      </a:r>
                    </a:p>
                    <a:p>
                      <a:pPr>
                        <a:spcAft>
                          <a:spcPts val="0"/>
                        </a:spcAft>
                      </a:pPr>
                      <a:r>
                        <a:rPr lang="ro-RO" sz="1000">
                          <a:effectLst/>
                        </a:rPr>
                        <a:t>care efectuează încercări</a:t>
                      </a:r>
                      <a:endParaRPr lang="ro-RO" sz="1000">
                        <a:effectLst/>
                        <a:latin typeface="Times New Roman" panose="02020603050405020304" pitchFamily="18" charset="0"/>
                        <a:ea typeface="Times New Roman" panose="02020603050405020304" pitchFamily="18" charset="0"/>
                      </a:endParaRPr>
                    </a:p>
                  </a:txBody>
                  <a:tcPr marL="59494" marR="59494" marT="0" marB="0"/>
                </a:tc>
                <a:extLst>
                  <a:ext uri="{0D108BD9-81ED-4DB2-BD59-A6C34878D82A}">
                    <a16:rowId xmlns:a16="http://schemas.microsoft.com/office/drawing/2014/main" val="1814288869"/>
                  </a:ext>
                </a:extLst>
              </a:tr>
              <a:tr h="381581">
                <a:tc>
                  <a:txBody>
                    <a:bodyPr/>
                    <a:lstStyle/>
                    <a:p>
                      <a:pPr algn="ctr">
                        <a:spcAft>
                          <a:spcPts val="0"/>
                        </a:spcAft>
                      </a:pPr>
                      <a:r>
                        <a:rPr lang="ro-RO" sz="1200">
                          <a:effectLst/>
                        </a:rPr>
                        <a:t>2</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Spectrofotometru AAS-100</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înainte de utilizare</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material de referință certificat</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se îndeplinește fără abateri</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spcAft>
                          <a:spcPts val="0"/>
                        </a:spcAft>
                      </a:pPr>
                      <a:r>
                        <a:rPr lang="ro-RO" sz="1000">
                          <a:effectLst/>
                        </a:rPr>
                        <a:t>Personalul LAUAE</a:t>
                      </a:r>
                    </a:p>
                    <a:p>
                      <a:pPr>
                        <a:spcAft>
                          <a:spcPts val="0"/>
                        </a:spcAft>
                      </a:pPr>
                      <a:r>
                        <a:rPr lang="ro-RO" sz="1000">
                          <a:effectLst/>
                        </a:rPr>
                        <a:t>care efectuează încercări</a:t>
                      </a:r>
                      <a:endParaRPr lang="ro-RO" sz="1000">
                        <a:effectLst/>
                        <a:latin typeface="Times New Roman" panose="02020603050405020304" pitchFamily="18" charset="0"/>
                        <a:ea typeface="Times New Roman" panose="02020603050405020304" pitchFamily="18" charset="0"/>
                      </a:endParaRPr>
                    </a:p>
                  </a:txBody>
                  <a:tcPr marL="59494" marR="59494" marT="0" marB="0"/>
                </a:tc>
                <a:extLst>
                  <a:ext uri="{0D108BD9-81ED-4DB2-BD59-A6C34878D82A}">
                    <a16:rowId xmlns:a16="http://schemas.microsoft.com/office/drawing/2014/main" val="1539539803"/>
                  </a:ext>
                </a:extLst>
              </a:tr>
              <a:tr h="381581">
                <a:tc>
                  <a:txBody>
                    <a:bodyPr/>
                    <a:lstStyle/>
                    <a:p>
                      <a:pPr algn="ctr">
                        <a:spcAft>
                          <a:spcPts val="0"/>
                        </a:spcAft>
                      </a:pPr>
                      <a:r>
                        <a:rPr lang="ro-RO" sz="1200">
                          <a:effectLst/>
                        </a:rPr>
                        <a:t>3</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Balanțe analitice de laborator</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înainte de utilizare</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greutăți etalonate</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se îndeplinește fără abateri</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spcAft>
                          <a:spcPts val="0"/>
                        </a:spcAft>
                      </a:pPr>
                      <a:r>
                        <a:rPr lang="ro-RO" sz="1000">
                          <a:effectLst/>
                        </a:rPr>
                        <a:t>Personalul LAUAE</a:t>
                      </a:r>
                    </a:p>
                    <a:p>
                      <a:pPr>
                        <a:spcAft>
                          <a:spcPts val="0"/>
                        </a:spcAft>
                      </a:pPr>
                      <a:r>
                        <a:rPr lang="ro-RO" sz="1000">
                          <a:effectLst/>
                        </a:rPr>
                        <a:t>care efectuează încercări</a:t>
                      </a:r>
                      <a:endParaRPr lang="ro-RO" sz="1000">
                        <a:effectLst/>
                        <a:latin typeface="Times New Roman" panose="02020603050405020304" pitchFamily="18" charset="0"/>
                        <a:ea typeface="Times New Roman" panose="02020603050405020304" pitchFamily="18" charset="0"/>
                      </a:endParaRPr>
                    </a:p>
                  </a:txBody>
                  <a:tcPr marL="59494" marR="59494" marT="0" marB="0"/>
                </a:tc>
                <a:extLst>
                  <a:ext uri="{0D108BD9-81ED-4DB2-BD59-A6C34878D82A}">
                    <a16:rowId xmlns:a16="http://schemas.microsoft.com/office/drawing/2014/main" val="2698948134"/>
                  </a:ext>
                </a:extLst>
              </a:tr>
              <a:tr h="381581">
                <a:tc>
                  <a:txBody>
                    <a:bodyPr/>
                    <a:lstStyle/>
                    <a:p>
                      <a:pPr algn="ctr">
                        <a:spcAft>
                          <a:spcPts val="0"/>
                        </a:spcAft>
                      </a:pPr>
                      <a:r>
                        <a:rPr lang="ro-RO" sz="1200">
                          <a:effectLst/>
                        </a:rPr>
                        <a:t>4</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Dulap de uscare</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o data în lună </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termometre etalonate</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se îndeplinește fără abateri</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spcAft>
                          <a:spcPts val="0"/>
                        </a:spcAft>
                      </a:pPr>
                      <a:r>
                        <a:rPr lang="ro-RO" sz="1000">
                          <a:effectLst/>
                        </a:rPr>
                        <a:t>Personalul LAUAE</a:t>
                      </a:r>
                    </a:p>
                    <a:p>
                      <a:pPr>
                        <a:spcAft>
                          <a:spcPts val="0"/>
                        </a:spcAft>
                      </a:pPr>
                      <a:r>
                        <a:rPr lang="ro-RO" sz="1000">
                          <a:effectLst/>
                        </a:rPr>
                        <a:t>care efectuează încercări</a:t>
                      </a:r>
                      <a:endParaRPr lang="ro-RO" sz="1000">
                        <a:effectLst/>
                        <a:latin typeface="Times New Roman" panose="02020603050405020304" pitchFamily="18" charset="0"/>
                        <a:ea typeface="Times New Roman" panose="02020603050405020304" pitchFamily="18" charset="0"/>
                      </a:endParaRPr>
                    </a:p>
                  </a:txBody>
                  <a:tcPr marL="59494" marR="59494" marT="0" marB="0"/>
                </a:tc>
                <a:extLst>
                  <a:ext uri="{0D108BD9-81ED-4DB2-BD59-A6C34878D82A}">
                    <a16:rowId xmlns:a16="http://schemas.microsoft.com/office/drawing/2014/main" val="953515031"/>
                  </a:ext>
                </a:extLst>
              </a:tr>
              <a:tr h="381581">
                <a:tc>
                  <a:txBody>
                    <a:bodyPr/>
                    <a:lstStyle/>
                    <a:p>
                      <a:pPr algn="ctr">
                        <a:spcAft>
                          <a:spcPts val="0"/>
                        </a:spcAft>
                      </a:pPr>
                      <a:r>
                        <a:rPr lang="ro-RO" sz="1200">
                          <a:effectLst/>
                        </a:rPr>
                        <a:t>5</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Termostat</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o data în lună</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termometre etalonate</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se îndeplinește fără abateri</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spcAft>
                          <a:spcPts val="0"/>
                        </a:spcAft>
                      </a:pPr>
                      <a:r>
                        <a:rPr lang="ro-RO" sz="1000" dirty="0">
                          <a:effectLst/>
                        </a:rPr>
                        <a:t>Personalul LAUAE</a:t>
                      </a:r>
                    </a:p>
                    <a:p>
                      <a:pPr>
                        <a:spcAft>
                          <a:spcPts val="0"/>
                        </a:spcAft>
                      </a:pPr>
                      <a:r>
                        <a:rPr lang="ro-RO" sz="1000" dirty="0">
                          <a:effectLst/>
                        </a:rPr>
                        <a:t>care efectuează încercări</a:t>
                      </a:r>
                      <a:endParaRPr lang="ro-RO" sz="1000" dirty="0">
                        <a:effectLst/>
                        <a:latin typeface="Times New Roman" panose="02020603050405020304" pitchFamily="18" charset="0"/>
                        <a:ea typeface="Times New Roman" panose="02020603050405020304" pitchFamily="18" charset="0"/>
                      </a:endParaRPr>
                    </a:p>
                  </a:txBody>
                  <a:tcPr marL="59494" marR="59494" marT="0" marB="0"/>
                </a:tc>
                <a:extLst>
                  <a:ext uri="{0D108BD9-81ED-4DB2-BD59-A6C34878D82A}">
                    <a16:rowId xmlns:a16="http://schemas.microsoft.com/office/drawing/2014/main" val="1701683033"/>
                  </a:ext>
                </a:extLst>
              </a:tr>
              <a:tr h="381581">
                <a:tc>
                  <a:txBody>
                    <a:bodyPr/>
                    <a:lstStyle/>
                    <a:p>
                      <a:pPr algn="ctr">
                        <a:spcAft>
                          <a:spcPts val="0"/>
                        </a:spcAft>
                      </a:pPr>
                      <a:r>
                        <a:rPr lang="ro-RO" sz="1200">
                          <a:effectLst/>
                        </a:rPr>
                        <a:t>6</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Spectrofotometru</a:t>
                      </a:r>
                    </a:p>
                    <a:p>
                      <a:pPr algn="ctr">
                        <a:spcAft>
                          <a:spcPts val="0"/>
                        </a:spcAft>
                      </a:pPr>
                      <a:r>
                        <a:rPr lang="ro-RO" sz="1000">
                          <a:effectLst/>
                        </a:rPr>
                        <a:t>UV/VIS</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înainte de utilizare</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dirty="0">
                          <a:effectLst/>
                        </a:rPr>
                        <a:t>material de referință certificat</a:t>
                      </a:r>
                      <a:endParaRPr lang="ro-RO" sz="1000" dirty="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se îndeplinește fără abateri</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just">
                        <a:spcAft>
                          <a:spcPts val="0"/>
                        </a:spcAft>
                      </a:pPr>
                      <a:r>
                        <a:rPr lang="ro-RO" sz="1000">
                          <a:effectLst/>
                        </a:rPr>
                        <a:t>Personalul LAUAE</a:t>
                      </a:r>
                    </a:p>
                    <a:p>
                      <a:pPr>
                        <a:spcAft>
                          <a:spcPts val="0"/>
                        </a:spcAft>
                      </a:pPr>
                      <a:r>
                        <a:rPr lang="ro-RO" sz="1000">
                          <a:effectLst/>
                        </a:rPr>
                        <a:t>care efectuează încercări</a:t>
                      </a:r>
                      <a:endParaRPr lang="ro-RO" sz="1000">
                        <a:effectLst/>
                        <a:latin typeface="Times New Roman" panose="02020603050405020304" pitchFamily="18" charset="0"/>
                        <a:ea typeface="Times New Roman" panose="02020603050405020304" pitchFamily="18" charset="0"/>
                      </a:endParaRPr>
                    </a:p>
                  </a:txBody>
                  <a:tcPr marL="59494" marR="59494" marT="0" marB="0"/>
                </a:tc>
                <a:extLst>
                  <a:ext uri="{0D108BD9-81ED-4DB2-BD59-A6C34878D82A}">
                    <a16:rowId xmlns:a16="http://schemas.microsoft.com/office/drawing/2014/main" val="2772461447"/>
                  </a:ext>
                </a:extLst>
              </a:tr>
              <a:tr h="381581">
                <a:tc>
                  <a:txBody>
                    <a:bodyPr/>
                    <a:lstStyle/>
                    <a:p>
                      <a:pPr algn="ctr">
                        <a:spcAft>
                          <a:spcPts val="0"/>
                        </a:spcAft>
                      </a:pPr>
                      <a:r>
                        <a:rPr lang="ro-RO" sz="1200">
                          <a:effectLst/>
                        </a:rPr>
                        <a:t>7</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pH-metru CONSORT</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o dată la 7 zile</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Soluție tampon pH=4,0; 7,0; 10,00</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se îndeplinește fără abateri</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spcAft>
                          <a:spcPts val="0"/>
                        </a:spcAft>
                      </a:pPr>
                      <a:r>
                        <a:rPr lang="ro-RO" sz="1000" dirty="0">
                          <a:effectLst/>
                        </a:rPr>
                        <a:t>Personalul LAUAE</a:t>
                      </a:r>
                    </a:p>
                    <a:p>
                      <a:pPr>
                        <a:spcAft>
                          <a:spcPts val="0"/>
                        </a:spcAft>
                      </a:pPr>
                      <a:r>
                        <a:rPr lang="ro-RO" sz="1000" dirty="0">
                          <a:effectLst/>
                        </a:rPr>
                        <a:t>care efectuează încercări</a:t>
                      </a:r>
                      <a:endParaRPr lang="ro-RO" sz="1000" dirty="0">
                        <a:effectLst/>
                        <a:latin typeface="Times New Roman" panose="02020603050405020304" pitchFamily="18" charset="0"/>
                        <a:ea typeface="Times New Roman" panose="02020603050405020304" pitchFamily="18" charset="0"/>
                      </a:endParaRPr>
                    </a:p>
                  </a:txBody>
                  <a:tcPr marL="59494" marR="59494" marT="0" marB="0"/>
                </a:tc>
                <a:extLst>
                  <a:ext uri="{0D108BD9-81ED-4DB2-BD59-A6C34878D82A}">
                    <a16:rowId xmlns:a16="http://schemas.microsoft.com/office/drawing/2014/main" val="3883457876"/>
                  </a:ext>
                </a:extLst>
              </a:tr>
            </a:tbl>
          </a:graphicData>
        </a:graphic>
      </p:graphicFrame>
      <p:sp>
        <p:nvSpPr>
          <p:cNvPr id="5" name="Rectangle 1">
            <a:extLst>
              <a:ext uri="{FF2B5EF4-FFF2-40B4-BE49-F238E27FC236}">
                <a16:creationId xmlns:a16="http://schemas.microsoft.com/office/drawing/2014/main" id="{50875C1A-3A50-47CB-882B-2EC25F00DB1B}"/>
              </a:ext>
            </a:extLst>
          </p:cNvPr>
          <p:cNvSpPr>
            <a:spLocks noChangeArrowheads="1"/>
          </p:cNvSpPr>
          <p:nvPr/>
        </p:nvSpPr>
        <p:spPr bwMode="auto">
          <a:xfrm>
            <a:off x="829827" y="1271834"/>
            <a:ext cx="730799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654050" algn="l"/>
              </a:tabLst>
              <a:defRPr>
                <a:solidFill>
                  <a:schemeClr val="tx1"/>
                </a:solidFill>
                <a:latin typeface="Arial" panose="020B0604020202020204" pitchFamily="34" charset="0"/>
              </a:defRPr>
            </a:lvl1pPr>
            <a:lvl2pPr>
              <a:tabLst>
                <a:tab pos="654050" algn="l"/>
              </a:tabLst>
              <a:defRPr>
                <a:solidFill>
                  <a:schemeClr val="tx1"/>
                </a:solidFill>
                <a:latin typeface="Arial" panose="020B0604020202020204" pitchFamily="34" charset="0"/>
              </a:defRPr>
            </a:lvl2pPr>
            <a:lvl3pPr>
              <a:tabLst>
                <a:tab pos="654050" algn="l"/>
              </a:tabLst>
              <a:defRPr>
                <a:solidFill>
                  <a:schemeClr val="tx1"/>
                </a:solidFill>
                <a:latin typeface="Arial" panose="020B0604020202020204" pitchFamily="34" charset="0"/>
              </a:defRPr>
            </a:lvl3pPr>
            <a:lvl4pPr>
              <a:tabLst>
                <a:tab pos="654050" algn="l"/>
              </a:tabLst>
              <a:defRPr>
                <a:solidFill>
                  <a:schemeClr val="tx1"/>
                </a:solidFill>
                <a:latin typeface="Arial" panose="020B0604020202020204" pitchFamily="34" charset="0"/>
              </a:defRPr>
            </a:lvl4pPr>
            <a:lvl5pPr>
              <a:tabLst>
                <a:tab pos="654050" algn="l"/>
              </a:tabLst>
              <a:defRPr>
                <a:solidFill>
                  <a:schemeClr val="tx1"/>
                </a:solidFill>
                <a:latin typeface="Arial" panose="020B0604020202020204" pitchFamily="34" charset="0"/>
              </a:defRPr>
            </a:lvl5pPr>
            <a:lvl6pPr eaLnBrk="0" fontAlgn="base" hangingPunct="0">
              <a:spcBef>
                <a:spcPct val="0"/>
              </a:spcBef>
              <a:spcAft>
                <a:spcPct val="0"/>
              </a:spcAft>
              <a:tabLst>
                <a:tab pos="654050" algn="l"/>
              </a:tabLst>
              <a:defRPr>
                <a:solidFill>
                  <a:schemeClr val="tx1"/>
                </a:solidFill>
                <a:latin typeface="Arial" panose="020B0604020202020204" pitchFamily="34" charset="0"/>
              </a:defRPr>
            </a:lvl6pPr>
            <a:lvl7pPr eaLnBrk="0" fontAlgn="base" hangingPunct="0">
              <a:spcBef>
                <a:spcPct val="0"/>
              </a:spcBef>
              <a:spcAft>
                <a:spcPct val="0"/>
              </a:spcAft>
              <a:tabLst>
                <a:tab pos="654050" algn="l"/>
              </a:tabLst>
              <a:defRPr>
                <a:solidFill>
                  <a:schemeClr val="tx1"/>
                </a:solidFill>
                <a:latin typeface="Arial" panose="020B0604020202020204" pitchFamily="34" charset="0"/>
              </a:defRPr>
            </a:lvl7pPr>
            <a:lvl8pPr eaLnBrk="0" fontAlgn="base" hangingPunct="0">
              <a:spcBef>
                <a:spcPct val="0"/>
              </a:spcBef>
              <a:spcAft>
                <a:spcPct val="0"/>
              </a:spcAft>
              <a:tabLst>
                <a:tab pos="654050" algn="l"/>
              </a:tabLst>
              <a:defRPr>
                <a:solidFill>
                  <a:schemeClr val="tx1"/>
                </a:solidFill>
                <a:latin typeface="Arial" panose="020B0604020202020204" pitchFamily="34" charset="0"/>
              </a:defRPr>
            </a:lvl8pPr>
            <a:lvl9pPr eaLnBrk="0" fontAlgn="base" hangingPunct="0">
              <a:spcBef>
                <a:spcPct val="0"/>
              </a:spcBef>
              <a:spcAft>
                <a:spcPct val="0"/>
              </a:spcAft>
              <a:tabLst>
                <a:tab pos="6540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54050" algn="l"/>
              </a:tabLst>
            </a:pPr>
            <a:r>
              <a:rPr kumimoji="0" lang="ro-RO" altLang="ro-RO"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Plan de verificări intermediare a utilajului în LAUAE</a:t>
            </a:r>
            <a:endParaRPr kumimoji="0" lang="ro-RO" altLang="ro-RO" sz="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1887530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2" name="Tabel 1">
            <a:extLst>
              <a:ext uri="{FF2B5EF4-FFF2-40B4-BE49-F238E27FC236}">
                <a16:creationId xmlns:a16="http://schemas.microsoft.com/office/drawing/2014/main" id="{4339B238-935C-4A9E-BF70-4611E1581D2B}"/>
              </a:ext>
            </a:extLst>
          </p:cNvPr>
          <p:cNvGraphicFramePr>
            <a:graphicFrameLocks noGrp="1"/>
          </p:cNvGraphicFramePr>
          <p:nvPr>
            <p:extLst>
              <p:ext uri="{D42A27DB-BD31-4B8C-83A1-F6EECF244321}">
                <p14:modId xmlns:p14="http://schemas.microsoft.com/office/powerpoint/2010/main" val="1980988804"/>
              </p:ext>
            </p:extLst>
          </p:nvPr>
        </p:nvGraphicFramePr>
        <p:xfrm>
          <a:off x="413237" y="2234973"/>
          <a:ext cx="8071339" cy="4047651"/>
        </p:xfrm>
        <a:graphic>
          <a:graphicData uri="http://schemas.openxmlformats.org/drawingml/2006/table">
            <a:tbl>
              <a:tblPr>
                <a:tableStyleId>{5C22544A-7EE6-4342-B048-85BDC9FD1C3A}</a:tableStyleId>
              </a:tblPr>
              <a:tblGrid>
                <a:gridCol w="350615">
                  <a:extLst>
                    <a:ext uri="{9D8B030D-6E8A-4147-A177-3AD203B41FA5}">
                      <a16:colId xmlns:a16="http://schemas.microsoft.com/office/drawing/2014/main" val="3373429479"/>
                    </a:ext>
                  </a:extLst>
                </a:gridCol>
                <a:gridCol w="1306081">
                  <a:extLst>
                    <a:ext uri="{9D8B030D-6E8A-4147-A177-3AD203B41FA5}">
                      <a16:colId xmlns:a16="http://schemas.microsoft.com/office/drawing/2014/main" val="2640648685"/>
                    </a:ext>
                  </a:extLst>
                </a:gridCol>
                <a:gridCol w="892324">
                  <a:extLst>
                    <a:ext uri="{9D8B030D-6E8A-4147-A177-3AD203B41FA5}">
                      <a16:colId xmlns:a16="http://schemas.microsoft.com/office/drawing/2014/main" val="4291029404"/>
                    </a:ext>
                  </a:extLst>
                </a:gridCol>
                <a:gridCol w="1491636">
                  <a:extLst>
                    <a:ext uri="{9D8B030D-6E8A-4147-A177-3AD203B41FA5}">
                      <a16:colId xmlns:a16="http://schemas.microsoft.com/office/drawing/2014/main" val="2195239794"/>
                    </a:ext>
                  </a:extLst>
                </a:gridCol>
                <a:gridCol w="1098925">
                  <a:extLst>
                    <a:ext uri="{9D8B030D-6E8A-4147-A177-3AD203B41FA5}">
                      <a16:colId xmlns:a16="http://schemas.microsoft.com/office/drawing/2014/main" val="2356559362"/>
                    </a:ext>
                  </a:extLst>
                </a:gridCol>
                <a:gridCol w="1178131">
                  <a:extLst>
                    <a:ext uri="{9D8B030D-6E8A-4147-A177-3AD203B41FA5}">
                      <a16:colId xmlns:a16="http://schemas.microsoft.com/office/drawing/2014/main" val="2009467083"/>
                    </a:ext>
                  </a:extLst>
                </a:gridCol>
                <a:gridCol w="1047967">
                  <a:extLst>
                    <a:ext uri="{9D8B030D-6E8A-4147-A177-3AD203B41FA5}">
                      <a16:colId xmlns:a16="http://schemas.microsoft.com/office/drawing/2014/main" val="377019484"/>
                    </a:ext>
                  </a:extLst>
                </a:gridCol>
                <a:gridCol w="705660">
                  <a:extLst>
                    <a:ext uri="{9D8B030D-6E8A-4147-A177-3AD203B41FA5}">
                      <a16:colId xmlns:a16="http://schemas.microsoft.com/office/drawing/2014/main" val="303918927"/>
                    </a:ext>
                  </a:extLst>
                </a:gridCol>
              </a:tblGrid>
              <a:tr h="567364">
                <a:tc>
                  <a:txBody>
                    <a:bodyPr/>
                    <a:lstStyle/>
                    <a:p>
                      <a:pPr algn="ctr">
                        <a:spcAft>
                          <a:spcPts val="0"/>
                        </a:spcAft>
                      </a:pPr>
                      <a:r>
                        <a:rPr lang="ro-RO" sz="700">
                          <a:effectLst/>
                        </a:rPr>
                        <a:t> </a:t>
                      </a:r>
                      <a:endParaRPr lang="ro-RO" sz="800">
                        <a:effectLst/>
                      </a:endParaRPr>
                    </a:p>
                    <a:p>
                      <a:pPr algn="ctr">
                        <a:spcAft>
                          <a:spcPts val="0"/>
                        </a:spcAft>
                      </a:pPr>
                      <a:r>
                        <a:rPr lang="ro-RO" sz="700">
                          <a:effectLst/>
                        </a:rPr>
                        <a:t>Nr.d/o</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 </a:t>
                      </a:r>
                      <a:endParaRPr lang="ro-RO" sz="800">
                        <a:effectLst/>
                      </a:endParaRPr>
                    </a:p>
                    <a:p>
                      <a:pPr algn="ctr">
                        <a:spcAft>
                          <a:spcPts val="0"/>
                        </a:spcAft>
                      </a:pPr>
                      <a:r>
                        <a:rPr lang="ro-RO" sz="700">
                          <a:effectLst/>
                        </a:rPr>
                        <a:t>DENUMIREA MIJLOACELOR</a:t>
                      </a:r>
                      <a:endParaRPr lang="ro-RO" sz="800">
                        <a:effectLst/>
                      </a:endParaRPr>
                    </a:p>
                    <a:p>
                      <a:pPr algn="ctr">
                        <a:spcAft>
                          <a:spcPts val="0"/>
                        </a:spcAft>
                      </a:pPr>
                      <a:r>
                        <a:rPr lang="ro-RO" sz="700">
                          <a:effectLst/>
                        </a:rPr>
                        <a:t>DE MĂSURARE</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CERTIFICAT DE ETALONARE/BMV</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 </a:t>
                      </a:r>
                      <a:endParaRPr lang="ro-RO" sz="800">
                        <a:effectLst/>
                      </a:endParaRPr>
                    </a:p>
                    <a:p>
                      <a:pPr algn="ctr">
                        <a:spcAft>
                          <a:spcPts val="0"/>
                        </a:spcAft>
                      </a:pPr>
                      <a:r>
                        <a:rPr lang="ro-RO" sz="700">
                          <a:effectLst/>
                        </a:rPr>
                        <a:t>CARACTERISTICA</a:t>
                      </a:r>
                      <a:endParaRPr lang="ro-RO" sz="800">
                        <a:effectLst/>
                      </a:endParaRPr>
                    </a:p>
                    <a:p>
                      <a:pPr algn="ctr">
                        <a:spcAft>
                          <a:spcPts val="0"/>
                        </a:spcAft>
                      </a:pPr>
                      <a:r>
                        <a:rPr lang="ro-RO" sz="700">
                          <a:effectLst/>
                        </a:rPr>
                        <a:t>METROLOGICĂ;</a:t>
                      </a:r>
                      <a:endParaRPr lang="ro-RO" sz="800">
                        <a:effectLst/>
                      </a:endParaRPr>
                    </a:p>
                    <a:p>
                      <a:pPr algn="ctr">
                        <a:spcAft>
                          <a:spcPts val="0"/>
                        </a:spcAft>
                      </a:pPr>
                      <a:r>
                        <a:rPr lang="ro-RO" sz="700">
                          <a:effectLst/>
                        </a:rPr>
                        <a:t>Nr. DN</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 </a:t>
                      </a:r>
                      <a:endParaRPr lang="ro-RO" sz="800">
                        <a:effectLst/>
                      </a:endParaRPr>
                    </a:p>
                    <a:p>
                      <a:pPr algn="ctr">
                        <a:spcAft>
                          <a:spcPts val="0"/>
                        </a:spcAft>
                      </a:pPr>
                      <a:r>
                        <a:rPr lang="ro-RO" sz="700">
                          <a:effectLst/>
                        </a:rPr>
                        <a:t>LOCUL AFLĂRII</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 </a:t>
                      </a:r>
                      <a:endParaRPr lang="ro-RO" sz="800">
                        <a:effectLst/>
                      </a:endParaRPr>
                    </a:p>
                    <a:p>
                      <a:pPr algn="ctr">
                        <a:spcAft>
                          <a:spcPts val="0"/>
                        </a:spcAft>
                      </a:pPr>
                      <a:r>
                        <a:rPr lang="ro-RO" sz="700">
                          <a:effectLst/>
                        </a:rPr>
                        <a:t>DATA</a:t>
                      </a:r>
                      <a:endParaRPr lang="ro-RO" sz="800">
                        <a:effectLst/>
                      </a:endParaRPr>
                    </a:p>
                    <a:p>
                      <a:pPr algn="ctr">
                        <a:spcAft>
                          <a:spcPts val="0"/>
                        </a:spcAft>
                      </a:pPr>
                      <a:r>
                        <a:rPr lang="ro-RO" sz="700">
                          <a:effectLst/>
                        </a:rPr>
                        <a:t>VERIFICĂRII/</a:t>
                      </a:r>
                      <a:endParaRPr lang="ro-RO" sz="800">
                        <a:effectLst/>
                      </a:endParaRPr>
                    </a:p>
                    <a:p>
                      <a:pPr algn="ctr">
                        <a:spcAft>
                          <a:spcPts val="0"/>
                        </a:spcAft>
                      </a:pPr>
                      <a:r>
                        <a:rPr lang="ro-RO" sz="700">
                          <a:effectLst/>
                        </a:rPr>
                        <a:t>ETALONĂRII</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 </a:t>
                      </a:r>
                      <a:endParaRPr lang="ro-RO" sz="800">
                        <a:effectLst/>
                      </a:endParaRPr>
                    </a:p>
                    <a:p>
                      <a:pPr algn="ctr">
                        <a:spcAft>
                          <a:spcPts val="0"/>
                        </a:spcAft>
                      </a:pPr>
                      <a:r>
                        <a:rPr lang="ro-RO" sz="700">
                          <a:effectLst/>
                        </a:rPr>
                        <a:t>DATA URMATOAREI</a:t>
                      </a:r>
                      <a:endParaRPr lang="ro-RO" sz="800">
                        <a:effectLst/>
                      </a:endParaRPr>
                    </a:p>
                    <a:p>
                      <a:pPr algn="ctr">
                        <a:spcAft>
                          <a:spcPts val="0"/>
                        </a:spcAft>
                      </a:pPr>
                      <a:r>
                        <a:rPr lang="ro-RO" sz="700">
                          <a:effectLst/>
                        </a:rPr>
                        <a:t>VERIFICĂRI/ ETALONĂRI</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 </a:t>
                      </a:r>
                      <a:endParaRPr lang="ro-RO" sz="800">
                        <a:effectLst/>
                      </a:endParaRPr>
                    </a:p>
                    <a:p>
                      <a:pPr algn="ctr">
                        <a:spcAft>
                          <a:spcPts val="0"/>
                        </a:spcAft>
                      </a:pPr>
                      <a:r>
                        <a:rPr lang="ro-RO" sz="700">
                          <a:effectLst/>
                        </a:rPr>
                        <a:t> </a:t>
                      </a:r>
                      <a:endParaRPr lang="ro-RO" sz="800">
                        <a:effectLst/>
                      </a:endParaRPr>
                    </a:p>
                    <a:p>
                      <a:pPr algn="ctr">
                        <a:spcAft>
                          <a:spcPts val="0"/>
                        </a:spcAft>
                      </a:pPr>
                      <a:r>
                        <a:rPr lang="ro-RO" sz="700">
                          <a:effectLst/>
                        </a:rPr>
                        <a:t>NOTĂ</a:t>
                      </a:r>
                      <a:endParaRPr lang="ro-RO" sz="800">
                        <a:effectLst/>
                        <a:latin typeface="Times New Roman" panose="02020603050405020304" pitchFamily="18" charset="0"/>
                        <a:ea typeface="Times New Roman" panose="02020603050405020304" pitchFamily="18" charset="0"/>
                      </a:endParaRPr>
                    </a:p>
                  </a:txBody>
                  <a:tcPr marL="43978" marR="43978" marT="0" marB="0"/>
                </a:tc>
                <a:extLst>
                  <a:ext uri="{0D108BD9-81ED-4DB2-BD59-A6C34878D82A}">
                    <a16:rowId xmlns:a16="http://schemas.microsoft.com/office/drawing/2014/main" val="1971759447"/>
                  </a:ext>
                </a:extLst>
              </a:tr>
              <a:tr h="340418">
                <a:tc>
                  <a:txBody>
                    <a:bodyPr/>
                    <a:lstStyle/>
                    <a:p>
                      <a:pPr algn="ctr">
                        <a:spcAft>
                          <a:spcPts val="0"/>
                        </a:spcAft>
                      </a:pPr>
                      <a:r>
                        <a:rPr lang="ro-RO" sz="700">
                          <a:effectLst/>
                        </a:rPr>
                        <a:t>1</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TERMOMETRU  tip C</a:t>
                      </a:r>
                      <a:r>
                        <a:rPr lang="ru-RU" sz="700">
                          <a:effectLst/>
                        </a:rPr>
                        <a:t>П</a:t>
                      </a:r>
                      <a:r>
                        <a:rPr lang="ro-RO" sz="700">
                          <a:effectLst/>
                        </a:rPr>
                        <a:t>-83 M</a:t>
                      </a:r>
                      <a:endParaRPr lang="ro-RO" sz="800">
                        <a:effectLst/>
                      </a:endParaRPr>
                    </a:p>
                    <a:p>
                      <a:pPr algn="ctr">
                        <a:spcAft>
                          <a:spcPts val="0"/>
                        </a:spcAft>
                      </a:pPr>
                      <a:r>
                        <a:rPr lang="ro-RO" sz="700">
                          <a:effectLst/>
                        </a:rPr>
                        <a:t>Nr. 00553</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u-RU" sz="700">
                          <a:effectLst/>
                        </a:rPr>
                        <a:t>C.E.</a:t>
                      </a:r>
                      <a:r>
                        <a:rPr lang="ro-MD" sz="700">
                          <a:effectLst/>
                        </a:rPr>
                        <a:t>n</a:t>
                      </a:r>
                      <a:r>
                        <a:rPr lang="ru-RU" sz="700">
                          <a:effectLst/>
                        </a:rPr>
                        <a:t>r.8.2-</a:t>
                      </a:r>
                      <a:r>
                        <a:rPr lang="ro-MD" sz="700">
                          <a:effectLst/>
                        </a:rPr>
                        <a:t>81</a:t>
                      </a:r>
                      <a:r>
                        <a:rPr lang="ru-RU" sz="700">
                          <a:effectLst/>
                        </a:rPr>
                        <a:t>/2021</a:t>
                      </a:r>
                      <a:endParaRPr lang="ro-RO" sz="800">
                        <a:effectLst/>
                      </a:endParaRPr>
                    </a:p>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21/8/PT-06</a:t>
                      </a:r>
                      <a:endParaRPr lang="ro-RO" sz="800">
                        <a:effectLst/>
                      </a:endParaRPr>
                    </a:p>
                    <a:p>
                      <a:pPr algn="ctr">
                        <a:spcAft>
                          <a:spcPts val="0"/>
                        </a:spcAft>
                      </a:pPr>
                      <a:r>
                        <a:rPr lang="ro-RO" sz="700">
                          <a:effectLst/>
                        </a:rPr>
                        <a:t>20.0 </a:t>
                      </a:r>
                      <a:r>
                        <a:rPr lang="ro-RO" sz="700" baseline="30000">
                          <a:effectLst/>
                        </a:rPr>
                        <a:t>0</a:t>
                      </a:r>
                      <a:r>
                        <a:rPr lang="ro-RO" sz="700">
                          <a:effectLst/>
                        </a:rPr>
                        <a:t>C</a:t>
                      </a:r>
                      <a:endParaRPr lang="ro-RO" sz="800">
                        <a:effectLst/>
                      </a:endParaRPr>
                    </a:p>
                    <a:p>
                      <a:pPr algn="ctr">
                        <a:spcAft>
                          <a:spcPts val="0"/>
                        </a:spcAft>
                      </a:pPr>
                      <a:r>
                        <a:rPr lang="ro-RO" sz="700">
                          <a:effectLst/>
                        </a:rPr>
                        <a:t>105.0 </a:t>
                      </a:r>
                      <a:r>
                        <a:rPr lang="ro-RO" sz="700" baseline="30000">
                          <a:effectLst/>
                        </a:rPr>
                        <a:t>0</a:t>
                      </a:r>
                      <a:r>
                        <a:rPr lang="ro-RO" sz="700">
                          <a:effectLst/>
                        </a:rPr>
                        <a:t>C</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b.417</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MD" sz="700">
                          <a:effectLst/>
                        </a:rPr>
                        <a:t>07</a:t>
                      </a:r>
                      <a:r>
                        <a:rPr lang="ru-RU" sz="700">
                          <a:effectLst/>
                        </a:rPr>
                        <a:t>.</a:t>
                      </a:r>
                      <a:r>
                        <a:rPr lang="en-US" sz="700">
                          <a:effectLst/>
                        </a:rPr>
                        <a:t>04</a:t>
                      </a:r>
                      <a:r>
                        <a:rPr lang="ru-RU" sz="700">
                          <a:effectLst/>
                        </a:rPr>
                        <a:t>.2021</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MD" sz="700">
                          <a:effectLst/>
                        </a:rPr>
                        <a:t>04.2022</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extLst>
                  <a:ext uri="{0D108BD9-81ED-4DB2-BD59-A6C34878D82A}">
                    <a16:rowId xmlns:a16="http://schemas.microsoft.com/office/drawing/2014/main" val="4152890076"/>
                  </a:ext>
                </a:extLst>
              </a:tr>
              <a:tr h="359788">
                <a:tc>
                  <a:txBody>
                    <a:bodyPr/>
                    <a:lstStyle/>
                    <a:p>
                      <a:pPr algn="ctr">
                        <a:spcAft>
                          <a:spcPts val="0"/>
                        </a:spcAft>
                      </a:pPr>
                      <a:r>
                        <a:rPr lang="ro-RO" sz="700">
                          <a:effectLst/>
                        </a:rPr>
                        <a:t>2</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TERMOMETRU  tip C</a:t>
                      </a:r>
                      <a:r>
                        <a:rPr lang="ru-RU" sz="700">
                          <a:effectLst/>
                        </a:rPr>
                        <a:t>П</a:t>
                      </a:r>
                      <a:r>
                        <a:rPr lang="ro-RO" sz="700">
                          <a:effectLst/>
                        </a:rPr>
                        <a:t>-83 M</a:t>
                      </a:r>
                      <a:endParaRPr lang="ro-RO" sz="800">
                        <a:effectLst/>
                      </a:endParaRPr>
                    </a:p>
                    <a:p>
                      <a:pPr algn="ctr">
                        <a:spcAft>
                          <a:spcPts val="0"/>
                        </a:spcAft>
                      </a:pPr>
                      <a:r>
                        <a:rPr lang="ro-RO" sz="700">
                          <a:effectLst/>
                        </a:rPr>
                        <a:t>Nr. 00661</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u-RU" sz="700">
                          <a:effectLst/>
                        </a:rPr>
                        <a:t>C.E.</a:t>
                      </a:r>
                      <a:r>
                        <a:rPr lang="ro-MD" sz="700">
                          <a:effectLst/>
                        </a:rPr>
                        <a:t>n</a:t>
                      </a:r>
                      <a:r>
                        <a:rPr lang="ru-RU" sz="700">
                          <a:effectLst/>
                        </a:rPr>
                        <a:t>r.8.2-</a:t>
                      </a:r>
                      <a:r>
                        <a:rPr lang="ro-MD" sz="700">
                          <a:effectLst/>
                        </a:rPr>
                        <a:t>79</a:t>
                      </a:r>
                      <a:r>
                        <a:rPr lang="ru-RU" sz="700">
                          <a:effectLst/>
                        </a:rPr>
                        <a:t>/2021</a:t>
                      </a:r>
                      <a:endParaRPr lang="ro-RO" sz="800">
                        <a:effectLst/>
                      </a:endParaRPr>
                    </a:p>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19/8/PT-06</a:t>
                      </a:r>
                      <a:endParaRPr lang="ro-RO" sz="800">
                        <a:effectLst/>
                      </a:endParaRPr>
                    </a:p>
                    <a:p>
                      <a:pPr algn="ctr">
                        <a:spcAft>
                          <a:spcPts val="0"/>
                        </a:spcAft>
                      </a:pPr>
                      <a:r>
                        <a:rPr lang="ro-RO" sz="700">
                          <a:effectLst/>
                        </a:rPr>
                        <a:t>20.0 </a:t>
                      </a:r>
                      <a:r>
                        <a:rPr lang="ro-RO" sz="700" baseline="30000">
                          <a:effectLst/>
                        </a:rPr>
                        <a:t>0</a:t>
                      </a:r>
                      <a:r>
                        <a:rPr lang="ro-RO" sz="700">
                          <a:effectLst/>
                        </a:rPr>
                        <a:t>C</a:t>
                      </a:r>
                      <a:endParaRPr lang="ro-RO" sz="800">
                        <a:effectLst/>
                      </a:endParaRPr>
                    </a:p>
                    <a:p>
                      <a:pPr algn="ctr">
                        <a:spcAft>
                          <a:spcPts val="0"/>
                        </a:spcAft>
                      </a:pPr>
                      <a:r>
                        <a:rPr lang="ro-RO" sz="700">
                          <a:effectLst/>
                        </a:rPr>
                        <a:t>105.0 </a:t>
                      </a:r>
                      <a:r>
                        <a:rPr lang="ro-RO" sz="700" baseline="30000">
                          <a:effectLst/>
                        </a:rPr>
                        <a:t>0</a:t>
                      </a:r>
                      <a:r>
                        <a:rPr lang="ro-RO" sz="700">
                          <a:effectLst/>
                        </a:rPr>
                        <a:t>C</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b.417</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MD" sz="700">
                          <a:effectLst/>
                        </a:rPr>
                        <a:t>07</a:t>
                      </a:r>
                      <a:r>
                        <a:rPr lang="ru-RU" sz="700">
                          <a:effectLst/>
                        </a:rPr>
                        <a:t>.</a:t>
                      </a:r>
                      <a:r>
                        <a:rPr lang="en-US" sz="700">
                          <a:effectLst/>
                        </a:rPr>
                        <a:t>04</a:t>
                      </a:r>
                      <a:r>
                        <a:rPr lang="ru-RU" sz="700">
                          <a:effectLst/>
                        </a:rPr>
                        <a:t>.2021</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MD" sz="700">
                          <a:effectLst/>
                        </a:rPr>
                        <a:t>04.2022</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extLst>
                  <a:ext uri="{0D108BD9-81ED-4DB2-BD59-A6C34878D82A}">
                    <a16:rowId xmlns:a16="http://schemas.microsoft.com/office/drawing/2014/main" val="3260043540"/>
                  </a:ext>
                </a:extLst>
              </a:tr>
              <a:tr h="340418">
                <a:tc>
                  <a:txBody>
                    <a:bodyPr/>
                    <a:lstStyle/>
                    <a:p>
                      <a:pPr algn="ctr">
                        <a:spcAft>
                          <a:spcPts val="0"/>
                        </a:spcAft>
                      </a:pPr>
                      <a:r>
                        <a:rPr lang="ro-RO" sz="700">
                          <a:effectLst/>
                        </a:rPr>
                        <a:t>3</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TERMOMETRU  tip C</a:t>
                      </a:r>
                      <a:r>
                        <a:rPr lang="ru-RU" sz="700">
                          <a:effectLst/>
                        </a:rPr>
                        <a:t>П</a:t>
                      </a:r>
                      <a:r>
                        <a:rPr lang="ro-RO" sz="700">
                          <a:effectLst/>
                        </a:rPr>
                        <a:t>-82</a:t>
                      </a:r>
                      <a:endParaRPr lang="ro-RO" sz="800">
                        <a:effectLst/>
                      </a:endParaRPr>
                    </a:p>
                    <a:p>
                      <a:pPr algn="ctr">
                        <a:spcAft>
                          <a:spcPts val="0"/>
                        </a:spcAft>
                      </a:pPr>
                      <a:r>
                        <a:rPr lang="ro-RO" sz="700">
                          <a:effectLst/>
                        </a:rPr>
                        <a:t>Nr. 641</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u-RU" sz="700">
                          <a:effectLst/>
                        </a:rPr>
                        <a:t>C.E.</a:t>
                      </a:r>
                      <a:r>
                        <a:rPr lang="ro-MD" sz="700">
                          <a:effectLst/>
                        </a:rPr>
                        <a:t>n</a:t>
                      </a:r>
                      <a:r>
                        <a:rPr lang="ru-RU" sz="700">
                          <a:effectLst/>
                        </a:rPr>
                        <a:t>r.8.2-</a:t>
                      </a:r>
                      <a:r>
                        <a:rPr lang="ro-MD" sz="700">
                          <a:effectLst/>
                        </a:rPr>
                        <a:t>82</a:t>
                      </a:r>
                      <a:r>
                        <a:rPr lang="ru-RU" sz="700">
                          <a:effectLst/>
                        </a:rPr>
                        <a:t>/2021</a:t>
                      </a:r>
                      <a:endParaRPr lang="ro-RO" sz="800">
                        <a:effectLst/>
                      </a:endParaRPr>
                    </a:p>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22/8/PT-06</a:t>
                      </a:r>
                      <a:endParaRPr lang="ro-RO" sz="800">
                        <a:effectLst/>
                      </a:endParaRPr>
                    </a:p>
                    <a:p>
                      <a:pPr algn="ctr">
                        <a:spcAft>
                          <a:spcPts val="0"/>
                        </a:spcAft>
                      </a:pPr>
                      <a:r>
                        <a:rPr lang="ro-RO" sz="700">
                          <a:effectLst/>
                        </a:rPr>
                        <a:t>20.0 </a:t>
                      </a:r>
                      <a:r>
                        <a:rPr lang="ro-RO" sz="700" baseline="30000">
                          <a:effectLst/>
                        </a:rPr>
                        <a:t>0</a:t>
                      </a:r>
                      <a:r>
                        <a:rPr lang="ro-RO" sz="700">
                          <a:effectLst/>
                        </a:rPr>
                        <a:t>C</a:t>
                      </a:r>
                      <a:endParaRPr lang="ro-RO" sz="800">
                        <a:effectLst/>
                      </a:endParaRPr>
                    </a:p>
                    <a:p>
                      <a:pPr algn="ctr">
                        <a:spcAft>
                          <a:spcPts val="0"/>
                        </a:spcAft>
                      </a:pPr>
                      <a:r>
                        <a:rPr lang="ro-RO" sz="700">
                          <a:effectLst/>
                        </a:rPr>
                        <a:t>105.0 </a:t>
                      </a:r>
                      <a:r>
                        <a:rPr lang="ro-RO" sz="700" baseline="30000">
                          <a:effectLst/>
                        </a:rPr>
                        <a:t>0</a:t>
                      </a:r>
                      <a:r>
                        <a:rPr lang="ro-RO" sz="700">
                          <a:effectLst/>
                        </a:rPr>
                        <a:t>C</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b.417</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MD" sz="700">
                          <a:effectLst/>
                        </a:rPr>
                        <a:t>07</a:t>
                      </a:r>
                      <a:r>
                        <a:rPr lang="ru-RU" sz="700">
                          <a:effectLst/>
                        </a:rPr>
                        <a:t>.</a:t>
                      </a:r>
                      <a:r>
                        <a:rPr lang="en-US" sz="700">
                          <a:effectLst/>
                        </a:rPr>
                        <a:t>04</a:t>
                      </a:r>
                      <a:r>
                        <a:rPr lang="ru-RU" sz="700">
                          <a:effectLst/>
                        </a:rPr>
                        <a:t>.2021</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MD" sz="700">
                          <a:effectLst/>
                        </a:rPr>
                        <a:t>04.2022</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extLst>
                  <a:ext uri="{0D108BD9-81ED-4DB2-BD59-A6C34878D82A}">
                    <a16:rowId xmlns:a16="http://schemas.microsoft.com/office/drawing/2014/main" val="982020971"/>
                  </a:ext>
                </a:extLst>
              </a:tr>
              <a:tr h="340418">
                <a:tc>
                  <a:txBody>
                    <a:bodyPr/>
                    <a:lstStyle/>
                    <a:p>
                      <a:pPr algn="ctr">
                        <a:spcAft>
                          <a:spcPts val="0"/>
                        </a:spcAft>
                      </a:pPr>
                      <a:r>
                        <a:rPr lang="en-US" sz="700">
                          <a:effectLst/>
                        </a:rPr>
                        <a:t>4</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TERMOMETRU  tip CП-95</a:t>
                      </a:r>
                      <a:endParaRPr lang="ro-RO" sz="800">
                        <a:effectLst/>
                      </a:endParaRPr>
                    </a:p>
                    <a:p>
                      <a:pPr algn="ctr">
                        <a:spcAft>
                          <a:spcPts val="0"/>
                        </a:spcAft>
                      </a:pPr>
                      <a:r>
                        <a:rPr lang="ro-RO" sz="700">
                          <a:effectLst/>
                        </a:rPr>
                        <a:t>Nr. 88</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u-RU" sz="700">
                          <a:effectLst/>
                        </a:rPr>
                        <a:t>C.E.</a:t>
                      </a:r>
                      <a:r>
                        <a:rPr lang="ro-MD" sz="700">
                          <a:effectLst/>
                        </a:rPr>
                        <a:t>n</a:t>
                      </a:r>
                      <a:r>
                        <a:rPr lang="ru-RU" sz="700">
                          <a:effectLst/>
                        </a:rPr>
                        <a:t>r.8.2-</a:t>
                      </a:r>
                      <a:r>
                        <a:rPr lang="ro-MD" sz="700">
                          <a:effectLst/>
                        </a:rPr>
                        <a:t>76</a:t>
                      </a:r>
                      <a:r>
                        <a:rPr lang="ru-RU" sz="700">
                          <a:effectLst/>
                        </a:rPr>
                        <a:t>/2021</a:t>
                      </a:r>
                      <a:endParaRPr lang="ro-RO" sz="800">
                        <a:effectLst/>
                      </a:endParaRPr>
                    </a:p>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16/8/PT-06</a:t>
                      </a:r>
                      <a:endParaRPr lang="ro-RO" sz="800">
                        <a:effectLst/>
                      </a:endParaRPr>
                    </a:p>
                    <a:p>
                      <a:pPr algn="ctr">
                        <a:spcAft>
                          <a:spcPts val="0"/>
                        </a:spcAft>
                      </a:pPr>
                      <a:r>
                        <a:rPr lang="ro-RO" sz="700">
                          <a:effectLst/>
                        </a:rPr>
                        <a:t>20.0 </a:t>
                      </a:r>
                      <a:r>
                        <a:rPr lang="ro-RO" sz="700" baseline="30000">
                          <a:effectLst/>
                        </a:rPr>
                        <a:t>0</a:t>
                      </a:r>
                      <a:r>
                        <a:rPr lang="ro-RO" sz="700">
                          <a:effectLst/>
                        </a:rPr>
                        <a:t>C</a:t>
                      </a:r>
                      <a:endParaRPr lang="ro-RO" sz="800">
                        <a:effectLst/>
                      </a:endParaRPr>
                    </a:p>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b.417</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MD" sz="700">
                          <a:effectLst/>
                        </a:rPr>
                        <a:t>07</a:t>
                      </a:r>
                      <a:r>
                        <a:rPr lang="ru-RU" sz="700">
                          <a:effectLst/>
                        </a:rPr>
                        <a:t>.</a:t>
                      </a:r>
                      <a:r>
                        <a:rPr lang="en-US" sz="700">
                          <a:effectLst/>
                        </a:rPr>
                        <a:t>04</a:t>
                      </a:r>
                      <a:r>
                        <a:rPr lang="ru-RU" sz="700">
                          <a:effectLst/>
                        </a:rPr>
                        <a:t>.2021</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MD" sz="700">
                          <a:effectLst/>
                        </a:rPr>
                        <a:t>04.2022</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extLst>
                  <a:ext uri="{0D108BD9-81ED-4DB2-BD59-A6C34878D82A}">
                    <a16:rowId xmlns:a16="http://schemas.microsoft.com/office/drawing/2014/main" val="166220093"/>
                  </a:ext>
                </a:extLst>
              </a:tr>
              <a:tr h="340418">
                <a:tc>
                  <a:txBody>
                    <a:bodyPr/>
                    <a:lstStyle/>
                    <a:p>
                      <a:pPr algn="ctr">
                        <a:spcAft>
                          <a:spcPts val="0"/>
                        </a:spcAft>
                      </a:pPr>
                      <a:r>
                        <a:rPr lang="ro-RO" sz="700">
                          <a:effectLst/>
                        </a:rPr>
                        <a:t>5</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TERMOMETRU  tip CП-95</a:t>
                      </a:r>
                      <a:endParaRPr lang="ro-RO" sz="800">
                        <a:effectLst/>
                      </a:endParaRPr>
                    </a:p>
                    <a:p>
                      <a:pPr algn="ctr">
                        <a:spcAft>
                          <a:spcPts val="0"/>
                        </a:spcAft>
                      </a:pPr>
                      <a:r>
                        <a:rPr lang="ro-RO" sz="700">
                          <a:effectLst/>
                        </a:rPr>
                        <a:t>Nr. 6</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u-RU" sz="700">
                          <a:effectLst/>
                        </a:rPr>
                        <a:t>C.E.</a:t>
                      </a:r>
                      <a:r>
                        <a:rPr lang="ro-MD" sz="700">
                          <a:effectLst/>
                        </a:rPr>
                        <a:t>n</a:t>
                      </a:r>
                      <a:r>
                        <a:rPr lang="ru-RU" sz="700">
                          <a:effectLst/>
                        </a:rPr>
                        <a:t>r.8.2-</a:t>
                      </a:r>
                      <a:r>
                        <a:rPr lang="ro-MD" sz="700">
                          <a:effectLst/>
                        </a:rPr>
                        <a:t>75</a:t>
                      </a:r>
                      <a:r>
                        <a:rPr lang="ru-RU" sz="700">
                          <a:effectLst/>
                        </a:rPr>
                        <a:t>/2021</a:t>
                      </a:r>
                      <a:endParaRPr lang="ro-RO" sz="800">
                        <a:effectLst/>
                      </a:endParaRPr>
                    </a:p>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15/8/PT-06</a:t>
                      </a:r>
                      <a:endParaRPr lang="ro-RO" sz="800">
                        <a:effectLst/>
                      </a:endParaRPr>
                    </a:p>
                    <a:p>
                      <a:pPr algn="ctr">
                        <a:spcAft>
                          <a:spcPts val="0"/>
                        </a:spcAft>
                      </a:pPr>
                      <a:r>
                        <a:rPr lang="ro-RO" sz="700">
                          <a:effectLst/>
                        </a:rPr>
                        <a:t>20.0 </a:t>
                      </a:r>
                      <a:r>
                        <a:rPr lang="ro-RO" sz="700" baseline="30000">
                          <a:effectLst/>
                        </a:rPr>
                        <a:t>0</a:t>
                      </a:r>
                      <a:r>
                        <a:rPr lang="ro-RO" sz="700">
                          <a:effectLst/>
                        </a:rPr>
                        <a:t>C</a:t>
                      </a:r>
                      <a:endParaRPr lang="ro-RO" sz="800">
                        <a:effectLst/>
                      </a:endParaRPr>
                    </a:p>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b.417</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MD" sz="700">
                          <a:effectLst/>
                        </a:rPr>
                        <a:t>07</a:t>
                      </a:r>
                      <a:r>
                        <a:rPr lang="ru-RU" sz="700">
                          <a:effectLst/>
                        </a:rPr>
                        <a:t>.</a:t>
                      </a:r>
                      <a:r>
                        <a:rPr lang="en-US" sz="700">
                          <a:effectLst/>
                        </a:rPr>
                        <a:t>04</a:t>
                      </a:r>
                      <a:r>
                        <a:rPr lang="ru-RU" sz="700">
                          <a:effectLst/>
                        </a:rPr>
                        <a:t>.2021</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MD" sz="700">
                          <a:effectLst/>
                        </a:rPr>
                        <a:t>04.2022</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extLst>
                  <a:ext uri="{0D108BD9-81ED-4DB2-BD59-A6C34878D82A}">
                    <a16:rowId xmlns:a16="http://schemas.microsoft.com/office/drawing/2014/main" val="279456599"/>
                  </a:ext>
                </a:extLst>
              </a:tr>
              <a:tr h="340418">
                <a:tc>
                  <a:txBody>
                    <a:bodyPr/>
                    <a:lstStyle/>
                    <a:p>
                      <a:pPr algn="ctr">
                        <a:spcAft>
                          <a:spcPts val="0"/>
                        </a:spcAft>
                      </a:pPr>
                      <a:r>
                        <a:rPr lang="ro-RO" sz="700">
                          <a:effectLst/>
                        </a:rPr>
                        <a:t>6</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TERMOMETRU </a:t>
                      </a:r>
                      <a:endParaRPr lang="ro-RO" sz="800">
                        <a:effectLst/>
                      </a:endParaRPr>
                    </a:p>
                    <a:p>
                      <a:pPr algn="ctr">
                        <a:spcAft>
                          <a:spcPts val="0"/>
                        </a:spcAft>
                      </a:pPr>
                      <a:r>
                        <a:rPr lang="ro-RO" sz="700">
                          <a:effectLst/>
                        </a:rPr>
                        <a:t>ТП-7</a:t>
                      </a:r>
                      <a:endParaRPr lang="ro-RO" sz="800">
                        <a:effectLst/>
                      </a:endParaRPr>
                    </a:p>
                    <a:p>
                      <a:pPr algn="ctr">
                        <a:spcAft>
                          <a:spcPts val="0"/>
                        </a:spcAft>
                      </a:pPr>
                      <a:r>
                        <a:rPr lang="ro-RO" sz="700">
                          <a:effectLst/>
                        </a:rPr>
                        <a:t>NR. 17</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u-RU" sz="700">
                          <a:effectLst/>
                        </a:rPr>
                        <a:t>C.E.</a:t>
                      </a:r>
                      <a:r>
                        <a:rPr lang="ro-MD" sz="700">
                          <a:effectLst/>
                        </a:rPr>
                        <a:t>n</a:t>
                      </a:r>
                      <a:r>
                        <a:rPr lang="ru-RU" sz="700">
                          <a:effectLst/>
                        </a:rPr>
                        <a:t>r.8.2-</a:t>
                      </a:r>
                      <a:r>
                        <a:rPr lang="ro-MD" sz="700">
                          <a:effectLst/>
                        </a:rPr>
                        <a:t>77</a:t>
                      </a:r>
                      <a:r>
                        <a:rPr lang="ru-RU" sz="700">
                          <a:effectLst/>
                        </a:rPr>
                        <a:t>/2021</a:t>
                      </a:r>
                      <a:endParaRPr lang="ro-RO" sz="800">
                        <a:effectLst/>
                      </a:endParaRPr>
                    </a:p>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17/8/PT-06</a:t>
                      </a:r>
                      <a:endParaRPr lang="ro-RO" sz="800">
                        <a:effectLst/>
                      </a:endParaRPr>
                    </a:p>
                    <a:p>
                      <a:pPr algn="ctr">
                        <a:spcAft>
                          <a:spcPts val="0"/>
                        </a:spcAft>
                      </a:pPr>
                      <a:r>
                        <a:rPr lang="ro-RO" sz="700">
                          <a:effectLst/>
                        </a:rPr>
                        <a:t>20.0 </a:t>
                      </a:r>
                      <a:r>
                        <a:rPr lang="ro-RO" sz="700" baseline="30000">
                          <a:effectLst/>
                        </a:rPr>
                        <a:t>0</a:t>
                      </a:r>
                      <a:r>
                        <a:rPr lang="ro-RO" sz="700">
                          <a:effectLst/>
                        </a:rPr>
                        <a:t>C</a:t>
                      </a:r>
                      <a:endParaRPr lang="ro-RO" sz="800">
                        <a:effectLst/>
                      </a:endParaRPr>
                    </a:p>
                    <a:p>
                      <a:pPr algn="ctr">
                        <a:spcAft>
                          <a:spcPts val="0"/>
                        </a:spcAft>
                      </a:pPr>
                      <a:r>
                        <a:rPr lang="ro-RO" sz="700">
                          <a:effectLst/>
                        </a:rPr>
                        <a:t>105.0 </a:t>
                      </a:r>
                      <a:r>
                        <a:rPr lang="ro-RO" sz="700" baseline="30000">
                          <a:effectLst/>
                        </a:rPr>
                        <a:t>0</a:t>
                      </a:r>
                      <a:r>
                        <a:rPr lang="ro-RO" sz="700">
                          <a:effectLst/>
                        </a:rPr>
                        <a:t>C</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b.417</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MD" sz="700">
                          <a:effectLst/>
                        </a:rPr>
                        <a:t>07</a:t>
                      </a:r>
                      <a:r>
                        <a:rPr lang="ru-RU" sz="700">
                          <a:effectLst/>
                        </a:rPr>
                        <a:t>.</a:t>
                      </a:r>
                      <a:r>
                        <a:rPr lang="en-US" sz="700">
                          <a:effectLst/>
                        </a:rPr>
                        <a:t>04</a:t>
                      </a:r>
                      <a:r>
                        <a:rPr lang="ru-RU" sz="700">
                          <a:effectLst/>
                        </a:rPr>
                        <a:t>.2021</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MD" sz="700">
                          <a:effectLst/>
                        </a:rPr>
                        <a:t>04.2022</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extLst>
                  <a:ext uri="{0D108BD9-81ED-4DB2-BD59-A6C34878D82A}">
                    <a16:rowId xmlns:a16="http://schemas.microsoft.com/office/drawing/2014/main" val="2237139679"/>
                  </a:ext>
                </a:extLst>
              </a:tr>
              <a:tr h="340418">
                <a:tc>
                  <a:txBody>
                    <a:bodyPr/>
                    <a:lstStyle/>
                    <a:p>
                      <a:pPr algn="ctr">
                        <a:spcAft>
                          <a:spcPts val="0"/>
                        </a:spcAft>
                      </a:pPr>
                      <a:r>
                        <a:rPr lang="ro-RO" sz="700">
                          <a:effectLst/>
                        </a:rPr>
                        <a:t>7</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TERMOMETRU </a:t>
                      </a:r>
                      <a:endParaRPr lang="ro-RO" sz="800">
                        <a:effectLst/>
                      </a:endParaRPr>
                    </a:p>
                    <a:p>
                      <a:pPr algn="ctr">
                        <a:spcAft>
                          <a:spcPts val="0"/>
                        </a:spcAft>
                      </a:pPr>
                      <a:r>
                        <a:rPr lang="ro-RO" sz="700">
                          <a:effectLst/>
                        </a:rPr>
                        <a:t>ТП-7</a:t>
                      </a:r>
                      <a:endParaRPr lang="ro-RO" sz="800">
                        <a:effectLst/>
                      </a:endParaRPr>
                    </a:p>
                    <a:p>
                      <a:pPr algn="ctr">
                        <a:spcAft>
                          <a:spcPts val="0"/>
                        </a:spcAft>
                      </a:pPr>
                      <a:r>
                        <a:rPr lang="ro-RO" sz="700">
                          <a:effectLst/>
                        </a:rPr>
                        <a:t>NR. 181</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u-RU" sz="700">
                          <a:effectLst/>
                        </a:rPr>
                        <a:t>C.E.nr.8.2-</a:t>
                      </a:r>
                      <a:r>
                        <a:rPr lang="ro-MD" sz="700">
                          <a:effectLst/>
                        </a:rPr>
                        <a:t>78</a:t>
                      </a:r>
                      <a:r>
                        <a:rPr lang="ru-RU" sz="700">
                          <a:effectLst/>
                        </a:rPr>
                        <a:t>/2021</a:t>
                      </a:r>
                      <a:endParaRPr lang="ro-RO" sz="800">
                        <a:effectLst/>
                      </a:endParaRPr>
                    </a:p>
                    <a:p>
                      <a:pPr algn="ctr">
                        <a:spcAft>
                          <a:spcPts val="0"/>
                        </a:spcAft>
                      </a:pPr>
                      <a:r>
                        <a:rPr lang="ru-RU"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18/8/PT-06</a:t>
                      </a:r>
                      <a:endParaRPr lang="ro-RO" sz="800">
                        <a:effectLst/>
                      </a:endParaRPr>
                    </a:p>
                    <a:p>
                      <a:pPr algn="ctr">
                        <a:spcAft>
                          <a:spcPts val="0"/>
                        </a:spcAft>
                      </a:pPr>
                      <a:r>
                        <a:rPr lang="ro-RO" sz="700">
                          <a:effectLst/>
                        </a:rPr>
                        <a:t>20.0 </a:t>
                      </a:r>
                      <a:r>
                        <a:rPr lang="ro-RO" sz="700" baseline="30000">
                          <a:effectLst/>
                        </a:rPr>
                        <a:t>0</a:t>
                      </a:r>
                      <a:r>
                        <a:rPr lang="ro-RO" sz="700">
                          <a:effectLst/>
                        </a:rPr>
                        <a:t>C</a:t>
                      </a:r>
                      <a:endParaRPr lang="ro-RO" sz="800">
                        <a:effectLst/>
                      </a:endParaRPr>
                    </a:p>
                    <a:p>
                      <a:pPr algn="ctr">
                        <a:spcAft>
                          <a:spcPts val="0"/>
                        </a:spcAft>
                      </a:pPr>
                      <a:r>
                        <a:rPr lang="ro-RO" sz="700">
                          <a:effectLst/>
                        </a:rPr>
                        <a:t>105.0 </a:t>
                      </a:r>
                      <a:r>
                        <a:rPr lang="ro-RO" sz="700" baseline="30000">
                          <a:effectLst/>
                        </a:rPr>
                        <a:t>0</a:t>
                      </a:r>
                      <a:r>
                        <a:rPr lang="ro-RO" sz="700">
                          <a:effectLst/>
                        </a:rPr>
                        <a:t>C </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b.417</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MD" sz="700">
                          <a:effectLst/>
                        </a:rPr>
                        <a:t>07</a:t>
                      </a:r>
                      <a:r>
                        <a:rPr lang="ru-RU" sz="700">
                          <a:effectLst/>
                        </a:rPr>
                        <a:t>.</a:t>
                      </a:r>
                      <a:r>
                        <a:rPr lang="en-US" sz="700">
                          <a:effectLst/>
                        </a:rPr>
                        <a:t>04</a:t>
                      </a:r>
                      <a:r>
                        <a:rPr lang="ru-RU" sz="700">
                          <a:effectLst/>
                        </a:rPr>
                        <a:t>.2021</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MD" sz="700">
                          <a:effectLst/>
                        </a:rPr>
                        <a:t>04.2022</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extLst>
                  <a:ext uri="{0D108BD9-81ED-4DB2-BD59-A6C34878D82A}">
                    <a16:rowId xmlns:a16="http://schemas.microsoft.com/office/drawing/2014/main" val="1607361974"/>
                  </a:ext>
                </a:extLst>
              </a:tr>
              <a:tr h="340418">
                <a:tc>
                  <a:txBody>
                    <a:bodyPr/>
                    <a:lstStyle/>
                    <a:p>
                      <a:pPr algn="ctr">
                        <a:spcAft>
                          <a:spcPts val="0"/>
                        </a:spcAft>
                      </a:pPr>
                      <a:r>
                        <a:rPr lang="ro-RO" sz="700">
                          <a:effectLst/>
                        </a:rPr>
                        <a:t>8</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TERMOMETRU </a:t>
                      </a:r>
                      <a:endParaRPr lang="ro-RO" sz="800">
                        <a:effectLst/>
                      </a:endParaRPr>
                    </a:p>
                    <a:p>
                      <a:pPr algn="ctr">
                        <a:spcAft>
                          <a:spcPts val="0"/>
                        </a:spcAft>
                      </a:pPr>
                      <a:r>
                        <a:rPr lang="ro-RO" sz="700">
                          <a:effectLst/>
                        </a:rPr>
                        <a:t>Т</a:t>
                      </a:r>
                      <a:r>
                        <a:rPr lang="ru-RU" sz="700">
                          <a:effectLst/>
                        </a:rPr>
                        <a:t>Л</a:t>
                      </a:r>
                      <a:r>
                        <a:rPr lang="ro-RO" sz="700">
                          <a:effectLst/>
                        </a:rPr>
                        <a:t>-2</a:t>
                      </a:r>
                      <a:endParaRPr lang="ro-RO" sz="800">
                        <a:effectLst/>
                      </a:endParaRPr>
                    </a:p>
                    <a:p>
                      <a:pPr algn="ctr">
                        <a:spcAft>
                          <a:spcPts val="0"/>
                        </a:spcAft>
                      </a:pPr>
                      <a:r>
                        <a:rPr lang="ro-RO" sz="700">
                          <a:effectLst/>
                        </a:rPr>
                        <a:t>NR. 15</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en-US" sz="700">
                          <a:effectLst/>
                        </a:rPr>
                        <a:t>B.V</a:t>
                      </a:r>
                      <a:endParaRPr lang="ro-RO" sz="800">
                        <a:effectLst/>
                      </a:endParaRPr>
                    </a:p>
                    <a:p>
                      <a:pPr algn="ctr">
                        <a:spcAft>
                          <a:spcPts val="0"/>
                        </a:spcAft>
                      </a:pPr>
                      <a:r>
                        <a:rPr lang="en-US" sz="700">
                          <a:effectLst/>
                        </a:rPr>
                        <a:t>3.2.58-8779</a:t>
                      </a:r>
                      <a:endParaRPr lang="ro-RO" sz="800">
                        <a:effectLst/>
                      </a:endParaRPr>
                    </a:p>
                    <a:p>
                      <a:pPr>
                        <a:spcAft>
                          <a:spcPts val="0"/>
                        </a:spcAft>
                      </a:pPr>
                      <a:r>
                        <a:rPr lang="en-US"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ГОСТ 8.279-78</a:t>
                      </a:r>
                      <a:endParaRPr lang="ro-RO" sz="800">
                        <a:effectLst/>
                      </a:endParaRPr>
                    </a:p>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b.417</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en-US" sz="700">
                          <a:effectLst/>
                        </a:rPr>
                        <a:t>20.02.2019</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en-US" sz="700">
                          <a:effectLst/>
                        </a:rPr>
                        <a:t>20.02.2022</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extLst>
                  <a:ext uri="{0D108BD9-81ED-4DB2-BD59-A6C34878D82A}">
                    <a16:rowId xmlns:a16="http://schemas.microsoft.com/office/drawing/2014/main" val="2633973405"/>
                  </a:ext>
                </a:extLst>
              </a:tr>
              <a:tr h="283682">
                <a:tc>
                  <a:txBody>
                    <a:bodyPr/>
                    <a:lstStyle/>
                    <a:p>
                      <a:pPr algn="ctr">
                        <a:spcAft>
                          <a:spcPts val="0"/>
                        </a:spcAft>
                      </a:pPr>
                      <a:r>
                        <a:rPr lang="ro-RO" sz="700">
                          <a:effectLst/>
                        </a:rPr>
                        <a:t>9</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TERMOMETRU </a:t>
                      </a:r>
                      <a:endParaRPr lang="ro-RO" sz="800">
                        <a:effectLst/>
                      </a:endParaRPr>
                    </a:p>
                    <a:p>
                      <a:pPr algn="ctr">
                        <a:spcAft>
                          <a:spcPts val="0"/>
                        </a:spcAft>
                      </a:pPr>
                      <a:r>
                        <a:rPr lang="ro-RO" sz="700">
                          <a:effectLst/>
                        </a:rPr>
                        <a:t>ТТ nr. 222081</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B.V</a:t>
                      </a:r>
                      <a:endParaRPr lang="ro-RO" sz="800">
                        <a:effectLst/>
                      </a:endParaRPr>
                    </a:p>
                    <a:p>
                      <a:pPr algn="ctr">
                        <a:spcAft>
                          <a:spcPts val="0"/>
                        </a:spcAft>
                      </a:pPr>
                      <a:r>
                        <a:rPr lang="ro-RO" sz="700">
                          <a:effectLst/>
                        </a:rPr>
                        <a:t>3.2.58-8778</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ГОСТ 8.279-78</a:t>
                      </a:r>
                      <a:endParaRPr lang="ro-RO" sz="800">
                        <a:effectLst/>
                      </a:endParaRPr>
                    </a:p>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b.417</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en-US" sz="700">
                          <a:effectLst/>
                        </a:rPr>
                        <a:t>20.02.2019</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en-US" sz="700">
                          <a:effectLst/>
                        </a:rPr>
                        <a:t>20.02.2022</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extLst>
                  <a:ext uri="{0D108BD9-81ED-4DB2-BD59-A6C34878D82A}">
                    <a16:rowId xmlns:a16="http://schemas.microsoft.com/office/drawing/2014/main" val="1655460398"/>
                  </a:ext>
                </a:extLst>
              </a:tr>
              <a:tr h="453891">
                <a:tc>
                  <a:txBody>
                    <a:bodyPr/>
                    <a:lstStyle/>
                    <a:p>
                      <a:pPr algn="ctr">
                        <a:spcAft>
                          <a:spcPts val="0"/>
                        </a:spcAft>
                      </a:pPr>
                      <a:r>
                        <a:rPr lang="ro-RO" sz="700">
                          <a:effectLst/>
                        </a:rPr>
                        <a:t>10</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HIGROMETRU PSIHROMETRIC</a:t>
                      </a:r>
                      <a:endParaRPr lang="ro-RO" sz="800">
                        <a:effectLst/>
                      </a:endParaRPr>
                    </a:p>
                    <a:p>
                      <a:pPr algn="ctr">
                        <a:spcAft>
                          <a:spcPts val="0"/>
                        </a:spcAft>
                      </a:pPr>
                      <a:r>
                        <a:rPr lang="ro-RO" sz="700">
                          <a:effectLst/>
                        </a:rPr>
                        <a:t>ВИТ-1</a:t>
                      </a:r>
                      <a:endParaRPr lang="ro-RO" sz="800">
                        <a:effectLst/>
                      </a:endParaRPr>
                    </a:p>
                    <a:p>
                      <a:pPr algn="ctr">
                        <a:spcAft>
                          <a:spcPts val="0"/>
                        </a:spcAft>
                      </a:pPr>
                      <a:r>
                        <a:rPr lang="ro-RO" sz="700">
                          <a:effectLst/>
                        </a:rPr>
                        <a:t>602</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C.E.nr.MD 10.3.4-275/2021</a:t>
                      </a:r>
                      <a:endParaRPr lang="ro-RO" sz="800">
                        <a:effectLst/>
                      </a:endParaRPr>
                    </a:p>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ГОСТ 8.279-78</a:t>
                      </a:r>
                      <a:endParaRPr lang="ro-RO" sz="800">
                        <a:effectLst/>
                      </a:endParaRPr>
                    </a:p>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b.419</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22.02.2021</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22.02.2022</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dirty="0">
                          <a:effectLst/>
                        </a:rPr>
                        <a:t> </a:t>
                      </a:r>
                      <a:endParaRPr lang="ro-RO" sz="800" dirty="0">
                        <a:effectLst/>
                        <a:latin typeface="Times New Roman" panose="02020603050405020304" pitchFamily="18" charset="0"/>
                        <a:ea typeface="Times New Roman" panose="02020603050405020304" pitchFamily="18" charset="0"/>
                      </a:endParaRPr>
                    </a:p>
                  </a:txBody>
                  <a:tcPr marL="43978" marR="43978" marT="0" marB="0"/>
                </a:tc>
                <a:extLst>
                  <a:ext uri="{0D108BD9-81ED-4DB2-BD59-A6C34878D82A}">
                    <a16:rowId xmlns:a16="http://schemas.microsoft.com/office/drawing/2014/main" val="879110226"/>
                  </a:ext>
                </a:extLst>
              </a:tr>
            </a:tbl>
          </a:graphicData>
        </a:graphic>
      </p:graphicFrame>
      <p:sp>
        <p:nvSpPr>
          <p:cNvPr id="5" name="Rectangle 1">
            <a:extLst>
              <a:ext uri="{FF2B5EF4-FFF2-40B4-BE49-F238E27FC236}">
                <a16:creationId xmlns:a16="http://schemas.microsoft.com/office/drawing/2014/main" id="{24303F95-A480-4CB3-8F90-7C4B23AE9358}"/>
              </a:ext>
            </a:extLst>
          </p:cNvPr>
          <p:cNvSpPr>
            <a:spLocks noChangeArrowheads="1"/>
          </p:cNvSpPr>
          <p:nvPr/>
        </p:nvSpPr>
        <p:spPr bwMode="auto">
          <a:xfrm>
            <a:off x="281354" y="1800460"/>
            <a:ext cx="871390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6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LISTA  TERMOMETRELOR </a:t>
            </a:r>
            <a:r>
              <a:rPr kumimoji="0" lang="ro-RO" altLang="ro-RO" sz="16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şi</a:t>
            </a:r>
            <a:r>
              <a:rPr kumimoji="0" lang="ro-RO" altLang="ro-RO" sz="16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PSIHROMETRILOR VERIFICATE </a:t>
            </a:r>
            <a:r>
              <a:rPr kumimoji="0" lang="ro-RO" altLang="ro-RO" sz="16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şi</a:t>
            </a:r>
            <a:r>
              <a:rPr kumimoji="0" lang="ro-RO" altLang="ro-RO" sz="16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ETALONATE</a:t>
            </a:r>
            <a:r>
              <a:rPr kumimoji="0" lang="en-US" altLang="ro-RO" sz="16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 2021</a:t>
            </a:r>
            <a:r>
              <a:rPr kumimoji="0" lang="ro-RO" altLang="ro-RO" sz="1200" b="1" i="0" u="none" strike="noStrike" cap="none" normalizeH="0" baseline="0" dirty="0">
                <a:ln>
                  <a:noFill/>
                </a:ln>
                <a:solidFill>
                  <a:srgbClr val="000000"/>
                </a:solidFill>
                <a:effectLst/>
                <a:ea typeface="Times New Roman" panose="02020603050405020304" pitchFamily="18" charset="0"/>
              </a:rPr>
              <a:t>    </a:t>
            </a:r>
            <a:r>
              <a:rPr kumimoji="0" lang="ro-RO" altLang="ro-RO"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7003603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 name="Imagine 1">
            <a:extLst>
              <a:ext uri="{FF2B5EF4-FFF2-40B4-BE49-F238E27FC236}">
                <a16:creationId xmlns:a16="http://schemas.microsoft.com/office/drawing/2014/main" id="{FBF1F2E4-57A4-4A1E-BAAB-08216D32B518}"/>
              </a:ext>
            </a:extLst>
          </p:cNvPr>
          <p:cNvPicPr>
            <a:picLocks noChangeAspect="1"/>
          </p:cNvPicPr>
          <p:nvPr/>
        </p:nvPicPr>
        <p:blipFill>
          <a:blip r:embed="rId7"/>
          <a:stretch>
            <a:fillRect/>
          </a:stretch>
        </p:blipFill>
        <p:spPr>
          <a:xfrm>
            <a:off x="1163782" y="1173133"/>
            <a:ext cx="6356838" cy="5407269"/>
          </a:xfrm>
          <a:prstGeom prst="rect">
            <a:avLst/>
          </a:prstGeom>
        </p:spPr>
      </p:pic>
    </p:spTree>
    <p:extLst>
      <p:ext uri="{BB962C8B-B14F-4D97-AF65-F5344CB8AC3E}">
        <p14:creationId xmlns:p14="http://schemas.microsoft.com/office/powerpoint/2010/main" val="150133442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sp>
        <p:nvSpPr>
          <p:cNvPr id="7" name="Titel 15"/>
          <p:cNvSpPr>
            <a:spLocks noGrp="1"/>
          </p:cNvSpPr>
          <p:nvPr>
            <p:ph type="title"/>
          </p:nvPr>
        </p:nvSpPr>
        <p:spPr>
          <a:xfrm>
            <a:off x="148741" y="1845308"/>
            <a:ext cx="8839199" cy="4416167"/>
          </a:xfrm>
        </p:spPr>
        <p:txBody>
          <a:bodyPr/>
          <a:lstStyle/>
          <a:p>
            <a:r>
              <a:rPr lang="en-US" sz="1800" b="1" dirty="0" err="1">
                <a:solidFill>
                  <a:srgbClr val="002060"/>
                </a:solidFill>
              </a:rPr>
              <a:t>Obiectiv</a:t>
            </a:r>
            <a:r>
              <a:rPr lang="ro-RO" sz="1800" b="1" dirty="0" err="1">
                <a:solidFill>
                  <a:srgbClr val="002060"/>
                </a:solidFill>
              </a:rPr>
              <a:t>ul</a:t>
            </a:r>
            <a:r>
              <a:rPr lang="ro-RO" sz="1800" b="1" dirty="0">
                <a:solidFill>
                  <a:srgbClr val="002060"/>
                </a:solidFill>
              </a:rPr>
              <a:t> cursului</a:t>
            </a:r>
            <a:r>
              <a:rPr lang="en-US" sz="1800" b="1" dirty="0">
                <a:solidFill>
                  <a:srgbClr val="002060"/>
                </a:solidFill>
              </a:rPr>
              <a:t>: </a:t>
            </a:r>
            <a:br>
              <a:rPr lang="en-US" sz="1800" b="1" dirty="0">
                <a:solidFill>
                  <a:srgbClr val="002060"/>
                </a:solidFill>
              </a:rPr>
            </a:br>
            <a:r>
              <a:rPr lang="en-US" sz="1800" b="1" dirty="0" err="1">
                <a:solidFill>
                  <a:srgbClr val="002060"/>
                </a:solidFill>
              </a:rPr>
              <a:t>Familiarizarea</a:t>
            </a:r>
            <a:r>
              <a:rPr lang="en-US" sz="1800" b="1" dirty="0">
                <a:solidFill>
                  <a:srgbClr val="002060"/>
                </a:solidFill>
              </a:rPr>
              <a:t> </a:t>
            </a:r>
            <a:r>
              <a:rPr lang="en-US" sz="1800" b="1" dirty="0" err="1">
                <a:solidFill>
                  <a:srgbClr val="002060"/>
                </a:solidFill>
              </a:rPr>
              <a:t>participanților</a:t>
            </a:r>
            <a:r>
              <a:rPr lang="en-US" sz="1800" b="1" dirty="0">
                <a:solidFill>
                  <a:srgbClr val="002060"/>
                </a:solidFill>
              </a:rPr>
              <a:t> cu </a:t>
            </a:r>
            <a:r>
              <a:rPr lang="en-US" sz="1800" b="1" dirty="0" err="1">
                <a:solidFill>
                  <a:srgbClr val="002060"/>
                </a:solidFill>
              </a:rPr>
              <a:t>actele</a:t>
            </a:r>
            <a:r>
              <a:rPr lang="en-US" sz="1800" b="1" dirty="0">
                <a:solidFill>
                  <a:srgbClr val="002060"/>
                </a:solidFill>
              </a:rPr>
              <a:t> normative </a:t>
            </a:r>
            <a:r>
              <a:rPr lang="en-US" sz="1800" b="1" dirty="0" err="1">
                <a:solidFill>
                  <a:srgbClr val="002060"/>
                </a:solidFill>
              </a:rPr>
              <a:t>în</a:t>
            </a:r>
            <a:r>
              <a:rPr lang="en-US" sz="1800" b="1" dirty="0">
                <a:solidFill>
                  <a:srgbClr val="002060"/>
                </a:solidFill>
              </a:rPr>
              <a:t> </a:t>
            </a:r>
            <a:r>
              <a:rPr lang="en-US" sz="1800" b="1" dirty="0" err="1">
                <a:solidFill>
                  <a:srgbClr val="002060"/>
                </a:solidFill>
              </a:rPr>
              <a:t>vigoare</a:t>
            </a:r>
            <a:r>
              <a:rPr lang="en-US" sz="1800" b="1" dirty="0">
                <a:solidFill>
                  <a:srgbClr val="002060"/>
                </a:solidFill>
              </a:rPr>
              <a:t> </a:t>
            </a:r>
            <a:r>
              <a:rPr lang="en-US" sz="1800" b="1" dirty="0" err="1">
                <a:solidFill>
                  <a:srgbClr val="002060"/>
                </a:solidFill>
              </a:rPr>
              <a:t>în</a:t>
            </a:r>
            <a:r>
              <a:rPr lang="en-US" sz="1800" b="1" dirty="0">
                <a:solidFill>
                  <a:srgbClr val="002060"/>
                </a:solidFill>
              </a:rPr>
              <a:t> </a:t>
            </a:r>
            <a:r>
              <a:rPr lang="en-US" sz="1800" b="1" dirty="0" err="1">
                <a:solidFill>
                  <a:srgbClr val="002060"/>
                </a:solidFill>
              </a:rPr>
              <a:t>domeniul</a:t>
            </a:r>
            <a:r>
              <a:rPr lang="ru-RU" sz="1800" b="1" dirty="0">
                <a:solidFill>
                  <a:srgbClr val="002060"/>
                </a:solidFill>
              </a:rPr>
              <a:t> </a:t>
            </a:r>
            <a:r>
              <a:rPr lang="ro-RO" sz="1800" b="1" dirty="0" err="1">
                <a:solidFill>
                  <a:srgbClr val="002060"/>
                </a:solidFill>
              </a:rPr>
              <a:t>organizarii</a:t>
            </a:r>
            <a:r>
              <a:rPr lang="ro-RO" sz="1800" b="1" dirty="0">
                <a:solidFill>
                  <a:srgbClr val="002060"/>
                </a:solidFill>
              </a:rPr>
              <a:t> </a:t>
            </a:r>
            <a:r>
              <a:rPr lang="ro-RO" sz="1800" b="1" dirty="0" err="1">
                <a:solidFill>
                  <a:srgbClr val="002060"/>
                </a:solidFill>
              </a:rPr>
              <a:t>şi</a:t>
            </a:r>
            <a:r>
              <a:rPr lang="ro-RO" sz="1800" b="1" dirty="0">
                <a:solidFill>
                  <a:srgbClr val="002060"/>
                </a:solidFill>
              </a:rPr>
              <a:t> </a:t>
            </a:r>
            <a:r>
              <a:rPr lang="ro-RO" sz="1800" b="1" dirty="0" err="1">
                <a:solidFill>
                  <a:srgbClr val="002060"/>
                </a:solidFill>
              </a:rPr>
              <a:t>funcţionare</a:t>
            </a:r>
            <a:r>
              <a:rPr lang="ro-RO" sz="1800" b="1" dirty="0">
                <a:solidFill>
                  <a:srgbClr val="002060"/>
                </a:solidFill>
              </a:rPr>
              <a:t> a Laboratoarelor de </a:t>
            </a:r>
            <a:r>
              <a:rPr lang="en-US" sz="1800" b="1" dirty="0">
                <a:solidFill>
                  <a:srgbClr val="002060"/>
                </a:solidFill>
              </a:rPr>
              <a:t>control</a:t>
            </a:r>
            <a:r>
              <a:rPr lang="ro-RO" sz="1800" b="1" dirty="0">
                <a:solidFill>
                  <a:srgbClr val="002060"/>
                </a:solidFill>
              </a:rPr>
              <a:t> a</a:t>
            </a:r>
            <a:r>
              <a:rPr lang="en-US" sz="1800" b="1" dirty="0">
                <a:solidFill>
                  <a:srgbClr val="002060"/>
                </a:solidFill>
              </a:rPr>
              <a:t> </a:t>
            </a:r>
            <a:r>
              <a:rPr lang="en-US" sz="1800" b="1" dirty="0" err="1">
                <a:solidFill>
                  <a:srgbClr val="002060"/>
                </a:solidFill>
              </a:rPr>
              <a:t>calității</a:t>
            </a:r>
            <a:r>
              <a:rPr lang="en-US" sz="1800" b="1" dirty="0">
                <a:solidFill>
                  <a:srgbClr val="002060"/>
                </a:solidFill>
              </a:rPr>
              <a:t> </a:t>
            </a:r>
            <a:r>
              <a:rPr lang="en-US" sz="1800" b="1" dirty="0" err="1">
                <a:solidFill>
                  <a:srgbClr val="002060"/>
                </a:solidFill>
              </a:rPr>
              <a:t>apelor</a:t>
            </a:r>
            <a:r>
              <a:rPr lang="en-US" sz="1800" b="1" dirty="0">
                <a:solidFill>
                  <a:srgbClr val="002060"/>
                </a:solidFill>
              </a:rPr>
              <a:t> </a:t>
            </a:r>
            <a:r>
              <a:rPr lang="en-US" sz="1800" b="1" dirty="0" err="1">
                <a:solidFill>
                  <a:srgbClr val="002060"/>
                </a:solidFill>
              </a:rPr>
              <a:t>uzate</a:t>
            </a:r>
            <a:r>
              <a:rPr lang="en-US" sz="1800" b="1" dirty="0">
                <a:solidFill>
                  <a:srgbClr val="002060"/>
                </a:solidFill>
              </a:rPr>
              <a:t> </a:t>
            </a:r>
            <a:r>
              <a:rPr lang="en-US" sz="1800" b="1" dirty="0" err="1">
                <a:solidFill>
                  <a:srgbClr val="002060"/>
                </a:solidFill>
              </a:rPr>
              <a:t>deversate</a:t>
            </a:r>
            <a:r>
              <a:rPr lang="en-US" sz="1800" b="1" dirty="0">
                <a:solidFill>
                  <a:srgbClr val="002060"/>
                </a:solidFill>
              </a:rPr>
              <a:t> de </a:t>
            </a:r>
            <a:r>
              <a:rPr lang="en-US" sz="1800" b="1" dirty="0" err="1">
                <a:solidFill>
                  <a:srgbClr val="002060"/>
                </a:solidFill>
              </a:rPr>
              <a:t>către</a:t>
            </a:r>
            <a:r>
              <a:rPr lang="en-US" sz="1800" b="1" dirty="0">
                <a:solidFill>
                  <a:srgbClr val="002060"/>
                </a:solidFill>
              </a:rPr>
              <a:t> </a:t>
            </a:r>
            <a:r>
              <a:rPr lang="en-US" sz="1800" b="1" dirty="0" err="1">
                <a:solidFill>
                  <a:srgbClr val="002060"/>
                </a:solidFill>
              </a:rPr>
              <a:t>întreprinderile</a:t>
            </a:r>
            <a:r>
              <a:rPr lang="en-US" sz="1800" b="1" dirty="0">
                <a:solidFill>
                  <a:srgbClr val="002060"/>
                </a:solidFill>
              </a:rPr>
              <a:t> </a:t>
            </a:r>
            <a:r>
              <a:rPr lang="en-US" sz="1800" b="1" dirty="0" err="1">
                <a:solidFill>
                  <a:srgbClr val="002060"/>
                </a:solidFill>
              </a:rPr>
              <a:t>industriale</a:t>
            </a:r>
            <a:r>
              <a:rPr lang="en-US" sz="1800" b="1" dirty="0">
                <a:solidFill>
                  <a:srgbClr val="002060"/>
                </a:solidFill>
              </a:rPr>
              <a:t>/de </a:t>
            </a:r>
            <a:r>
              <a:rPr lang="en-US" sz="1800" b="1" dirty="0" err="1">
                <a:solidFill>
                  <a:srgbClr val="002060"/>
                </a:solidFill>
              </a:rPr>
              <a:t>producere</a:t>
            </a:r>
            <a:r>
              <a:rPr lang="en-US" sz="1800" b="1" dirty="0">
                <a:solidFill>
                  <a:srgbClr val="002060"/>
                </a:solidFill>
              </a:rPr>
              <a:t> </a:t>
            </a:r>
            <a:r>
              <a:rPr lang="en-US" sz="1800" b="1" dirty="0" err="1">
                <a:solidFill>
                  <a:srgbClr val="002060"/>
                </a:solidFill>
              </a:rPr>
              <a:t>în</a:t>
            </a:r>
            <a:r>
              <a:rPr lang="en-US" sz="1800" b="1" dirty="0">
                <a:solidFill>
                  <a:srgbClr val="002060"/>
                </a:solidFill>
              </a:rPr>
              <a:t> </a:t>
            </a:r>
            <a:r>
              <a:rPr lang="en-US" sz="1800" b="1" dirty="0" err="1">
                <a:solidFill>
                  <a:srgbClr val="002060"/>
                </a:solidFill>
              </a:rPr>
              <a:t>sistemul</a:t>
            </a:r>
            <a:r>
              <a:rPr lang="en-US" sz="1800" b="1" dirty="0">
                <a:solidFill>
                  <a:srgbClr val="002060"/>
                </a:solidFill>
              </a:rPr>
              <a:t> public de </a:t>
            </a:r>
            <a:r>
              <a:rPr lang="en-US" sz="1800" b="1" dirty="0" err="1">
                <a:solidFill>
                  <a:srgbClr val="002060"/>
                </a:solidFill>
              </a:rPr>
              <a:t>canalizare</a:t>
            </a:r>
            <a:r>
              <a:rPr lang="en-US" sz="1800" b="1" dirty="0">
                <a:solidFill>
                  <a:srgbClr val="002060"/>
                </a:solidFill>
              </a:rPr>
              <a:t> </a:t>
            </a:r>
            <a:r>
              <a:rPr lang="en-US" sz="1800" b="1" dirty="0" err="1">
                <a:solidFill>
                  <a:srgbClr val="002060"/>
                </a:solidFill>
              </a:rPr>
              <a:t>și</a:t>
            </a:r>
            <a:r>
              <a:rPr lang="en-US" sz="1800" b="1" dirty="0">
                <a:solidFill>
                  <a:srgbClr val="002060"/>
                </a:solidFill>
              </a:rPr>
              <a:t>/</a:t>
            </a:r>
            <a:r>
              <a:rPr lang="en-US" sz="1800" b="1" dirty="0" err="1">
                <a:solidFill>
                  <a:srgbClr val="002060"/>
                </a:solidFill>
              </a:rPr>
              <a:t>sau</a:t>
            </a:r>
            <a:r>
              <a:rPr lang="en-US" sz="1800" b="1" dirty="0">
                <a:solidFill>
                  <a:srgbClr val="002060"/>
                </a:solidFill>
              </a:rPr>
              <a:t> </a:t>
            </a:r>
            <a:r>
              <a:rPr lang="en-US" sz="1800" b="1" dirty="0" err="1">
                <a:solidFill>
                  <a:srgbClr val="002060"/>
                </a:solidFill>
              </a:rPr>
              <a:t>în</a:t>
            </a:r>
            <a:r>
              <a:rPr lang="en-US" sz="1800" b="1" dirty="0">
                <a:solidFill>
                  <a:srgbClr val="002060"/>
                </a:solidFill>
              </a:rPr>
              <a:t> </a:t>
            </a:r>
            <a:r>
              <a:rPr lang="en-US" sz="1800" b="1" dirty="0" err="1">
                <a:solidFill>
                  <a:srgbClr val="002060"/>
                </a:solidFill>
              </a:rPr>
              <a:t>corpuri</a:t>
            </a:r>
            <a:r>
              <a:rPr lang="en-US" sz="1800" b="1" dirty="0">
                <a:solidFill>
                  <a:srgbClr val="002060"/>
                </a:solidFill>
              </a:rPr>
              <a:t> de </a:t>
            </a:r>
            <a:r>
              <a:rPr lang="en-US" sz="1800" b="1" dirty="0" err="1">
                <a:solidFill>
                  <a:srgbClr val="002060"/>
                </a:solidFill>
              </a:rPr>
              <a:t>apă</a:t>
            </a:r>
            <a:r>
              <a:rPr lang="en-US" sz="1800" b="1" dirty="0">
                <a:solidFill>
                  <a:srgbClr val="002060"/>
                </a:solidFill>
              </a:rPr>
              <a:t>.</a:t>
            </a:r>
            <a:br>
              <a:rPr lang="en-US" sz="1800" b="1" dirty="0">
                <a:solidFill>
                  <a:srgbClr val="002060"/>
                </a:solidFill>
              </a:rPr>
            </a:br>
            <a:r>
              <a:rPr lang="en-US" sz="1800" b="1" dirty="0">
                <a:solidFill>
                  <a:srgbClr val="002060"/>
                </a:solidFill>
              </a:rPr>
              <a:t> </a:t>
            </a:r>
            <a:br>
              <a:rPr lang="ro-RO" sz="1800" b="1" dirty="0">
                <a:solidFill>
                  <a:srgbClr val="002060"/>
                </a:solidFill>
              </a:rPr>
            </a:br>
            <a:br>
              <a:rPr lang="ro-RO" sz="1800" b="1" dirty="0">
                <a:solidFill>
                  <a:srgbClr val="002060"/>
                </a:solidFill>
              </a:rPr>
            </a:b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810750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5" name="Imagine 4">
            <a:extLst>
              <a:ext uri="{FF2B5EF4-FFF2-40B4-BE49-F238E27FC236}">
                <a16:creationId xmlns:a16="http://schemas.microsoft.com/office/drawing/2014/main" id="{7183B2DC-93CE-4026-B2C3-F53D19EEE9B6}"/>
              </a:ext>
            </a:extLst>
          </p:cNvPr>
          <p:cNvPicPr>
            <a:picLocks noChangeAspect="1"/>
          </p:cNvPicPr>
          <p:nvPr/>
        </p:nvPicPr>
        <p:blipFill>
          <a:blip r:embed="rId7"/>
          <a:stretch>
            <a:fillRect/>
          </a:stretch>
        </p:blipFill>
        <p:spPr>
          <a:xfrm>
            <a:off x="0" y="1698316"/>
            <a:ext cx="8695592" cy="4596976"/>
          </a:xfrm>
          <a:prstGeom prst="rect">
            <a:avLst/>
          </a:prstGeom>
        </p:spPr>
      </p:pic>
    </p:spTree>
    <p:extLst>
      <p:ext uri="{BB962C8B-B14F-4D97-AF65-F5344CB8AC3E}">
        <p14:creationId xmlns:p14="http://schemas.microsoft.com/office/powerpoint/2010/main" val="12888319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 name="Imagine 1">
            <a:extLst>
              <a:ext uri="{FF2B5EF4-FFF2-40B4-BE49-F238E27FC236}">
                <a16:creationId xmlns:a16="http://schemas.microsoft.com/office/drawing/2014/main" id="{BB6B1B3B-C5E2-463D-9759-19C3A12CA6EE}"/>
              </a:ext>
            </a:extLst>
          </p:cNvPr>
          <p:cNvPicPr>
            <a:picLocks noChangeAspect="1"/>
          </p:cNvPicPr>
          <p:nvPr/>
        </p:nvPicPr>
        <p:blipFill>
          <a:blip r:embed="rId7"/>
          <a:stretch>
            <a:fillRect/>
          </a:stretch>
        </p:blipFill>
        <p:spPr>
          <a:xfrm>
            <a:off x="378069" y="1649368"/>
            <a:ext cx="8396654" cy="4931633"/>
          </a:xfrm>
          <a:prstGeom prst="rect">
            <a:avLst/>
          </a:prstGeom>
        </p:spPr>
      </p:pic>
    </p:spTree>
    <p:extLst>
      <p:ext uri="{BB962C8B-B14F-4D97-AF65-F5344CB8AC3E}">
        <p14:creationId xmlns:p14="http://schemas.microsoft.com/office/powerpoint/2010/main" val="100467817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5" name="Tabel 4">
            <a:extLst>
              <a:ext uri="{FF2B5EF4-FFF2-40B4-BE49-F238E27FC236}">
                <a16:creationId xmlns:a16="http://schemas.microsoft.com/office/drawing/2014/main" id="{2347863B-55C3-408F-9F10-57463A522B7B}"/>
              </a:ext>
            </a:extLst>
          </p:cNvPr>
          <p:cNvGraphicFramePr>
            <a:graphicFrameLocks noGrp="1"/>
          </p:cNvGraphicFramePr>
          <p:nvPr/>
        </p:nvGraphicFramePr>
        <p:xfrm>
          <a:off x="1467777" y="2422578"/>
          <a:ext cx="6208446" cy="3867044"/>
        </p:xfrm>
        <a:graphic>
          <a:graphicData uri="http://schemas.openxmlformats.org/drawingml/2006/table">
            <a:tbl>
              <a:tblPr/>
              <a:tblGrid>
                <a:gridCol w="635634">
                  <a:extLst>
                    <a:ext uri="{9D8B030D-6E8A-4147-A177-3AD203B41FA5}">
                      <a16:colId xmlns:a16="http://schemas.microsoft.com/office/drawing/2014/main" val="3707164055"/>
                    </a:ext>
                  </a:extLst>
                </a:gridCol>
                <a:gridCol w="698250">
                  <a:extLst>
                    <a:ext uri="{9D8B030D-6E8A-4147-A177-3AD203B41FA5}">
                      <a16:colId xmlns:a16="http://schemas.microsoft.com/office/drawing/2014/main" val="94353674"/>
                    </a:ext>
                  </a:extLst>
                </a:gridCol>
                <a:gridCol w="710608">
                  <a:extLst>
                    <a:ext uri="{9D8B030D-6E8A-4147-A177-3AD203B41FA5}">
                      <a16:colId xmlns:a16="http://schemas.microsoft.com/office/drawing/2014/main" val="2604587496"/>
                    </a:ext>
                  </a:extLst>
                </a:gridCol>
                <a:gridCol w="667353">
                  <a:extLst>
                    <a:ext uri="{9D8B030D-6E8A-4147-A177-3AD203B41FA5}">
                      <a16:colId xmlns:a16="http://schemas.microsoft.com/office/drawing/2014/main" val="4272887127"/>
                    </a:ext>
                  </a:extLst>
                </a:gridCol>
                <a:gridCol w="667353">
                  <a:extLst>
                    <a:ext uri="{9D8B030D-6E8A-4147-A177-3AD203B41FA5}">
                      <a16:colId xmlns:a16="http://schemas.microsoft.com/office/drawing/2014/main" val="1566458196"/>
                    </a:ext>
                  </a:extLst>
                </a:gridCol>
                <a:gridCol w="555716">
                  <a:extLst>
                    <a:ext uri="{9D8B030D-6E8A-4147-A177-3AD203B41FA5}">
                      <a16:colId xmlns:a16="http://schemas.microsoft.com/office/drawing/2014/main" val="1373154745"/>
                    </a:ext>
                  </a:extLst>
                </a:gridCol>
                <a:gridCol w="584140">
                  <a:extLst>
                    <a:ext uri="{9D8B030D-6E8A-4147-A177-3AD203B41FA5}">
                      <a16:colId xmlns:a16="http://schemas.microsoft.com/office/drawing/2014/main" val="640106866"/>
                    </a:ext>
                  </a:extLst>
                </a:gridCol>
                <a:gridCol w="642224">
                  <a:extLst>
                    <a:ext uri="{9D8B030D-6E8A-4147-A177-3AD203B41FA5}">
                      <a16:colId xmlns:a16="http://schemas.microsoft.com/office/drawing/2014/main" val="3744405213"/>
                    </a:ext>
                  </a:extLst>
                </a:gridCol>
                <a:gridCol w="525644">
                  <a:extLst>
                    <a:ext uri="{9D8B030D-6E8A-4147-A177-3AD203B41FA5}">
                      <a16:colId xmlns:a16="http://schemas.microsoft.com/office/drawing/2014/main" val="2513270783"/>
                    </a:ext>
                  </a:extLst>
                </a:gridCol>
                <a:gridCol w="521524">
                  <a:extLst>
                    <a:ext uri="{9D8B030D-6E8A-4147-A177-3AD203B41FA5}">
                      <a16:colId xmlns:a16="http://schemas.microsoft.com/office/drawing/2014/main" val="2802493514"/>
                    </a:ext>
                  </a:extLst>
                </a:gridCol>
              </a:tblGrid>
              <a:tr h="137549">
                <a:tc rowSpan="2">
                  <a:txBody>
                    <a:bodyPr/>
                    <a:lstStyle/>
                    <a:p>
                      <a:pPr algn="ctr">
                        <a:spcAft>
                          <a:spcPts val="0"/>
                        </a:spcAft>
                      </a:pPr>
                      <a:r>
                        <a:rPr lang="ro-RO" sz="700" b="1">
                          <a:effectLst/>
                          <a:latin typeface="Times New Roman" panose="02020603050405020304" pitchFamily="18" charset="0"/>
                          <a:ea typeface="Times New Roman" panose="02020603050405020304" pitchFamily="18" charset="0"/>
                        </a:rPr>
                        <a:t>Denumirea, tipul, numărul şi categoria MRC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o-RO" sz="7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700" b="1">
                          <a:effectLst/>
                          <a:latin typeface="Times New Roman" panose="02020603050405020304" pitchFamily="18" charset="0"/>
                          <a:ea typeface="Times New Roman" panose="02020603050405020304" pitchFamily="18" charset="0"/>
                        </a:rPr>
                        <a:t>Producătorul</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700" b="1">
                          <a:effectLst/>
                          <a:latin typeface="Times New Roman" panose="02020603050405020304" pitchFamily="18" charset="0"/>
                          <a:ea typeface="Times New Roman" panose="02020603050405020304" pitchFamily="18" charset="0"/>
                        </a:rPr>
                        <a:t>MRC</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o-RO" sz="700" b="1">
                          <a:effectLst/>
                          <a:latin typeface="Times New Roman" panose="02020603050405020304" pitchFamily="18" charset="0"/>
                          <a:ea typeface="Times New Roman" panose="02020603050405020304" pitchFamily="18" charset="0"/>
                        </a:rPr>
                        <a:t>Destinația MRC</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700" b="1">
                          <a:effectLst/>
                          <a:latin typeface="Times New Roman" panose="02020603050405020304" pitchFamily="18" charset="0"/>
                          <a:ea typeface="Times New Roman" panose="02020603050405020304" pitchFamily="18" charset="0"/>
                        </a:rPr>
                        <a:t>(gradarea, controlul exactității etc.)</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ro-RO" sz="700" b="1">
                          <a:effectLst/>
                          <a:latin typeface="Times New Roman" panose="02020603050405020304" pitchFamily="18" charset="0"/>
                          <a:ea typeface="Times New Roman" panose="02020603050405020304" pitchFamily="18" charset="0"/>
                        </a:rPr>
                        <a:t>Caracteristicile metrologice</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o-RO"/>
                    </a:p>
                  </a:txBody>
                  <a:tcPr/>
                </a:tc>
                <a:tc hMerge="1">
                  <a:txBody>
                    <a:bodyPr/>
                    <a:lstStyle/>
                    <a:p>
                      <a:endParaRPr lang="ro-RO"/>
                    </a:p>
                  </a:txBody>
                  <a:tcPr/>
                </a:tc>
                <a:tc rowSpan="2">
                  <a:txBody>
                    <a:bodyPr/>
                    <a:lstStyle/>
                    <a:p>
                      <a:pPr algn="ctr">
                        <a:spcAft>
                          <a:spcPts val="0"/>
                        </a:spcAft>
                      </a:pPr>
                      <a:r>
                        <a:rPr lang="ro-RO" sz="700" b="1">
                          <a:effectLst/>
                          <a:latin typeface="Times New Roman" panose="02020603050405020304" pitchFamily="18" charset="0"/>
                          <a:ea typeface="Times New Roman" panose="02020603050405020304" pitchFamily="18" charset="0"/>
                        </a:rPr>
                        <a:t>DN,</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700" b="1">
                          <a:effectLst/>
                          <a:latin typeface="Times New Roman" panose="02020603050405020304" pitchFamily="18" charset="0"/>
                          <a:ea typeface="Times New Roman" panose="02020603050405020304" pitchFamily="18" charset="0"/>
                        </a:rPr>
                        <a:t>modalitatea şi condițiile de utilizare</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o-RO" sz="700" b="1">
                          <a:effectLst/>
                          <a:latin typeface="Times New Roman" panose="02020603050405020304" pitchFamily="18" charset="0"/>
                          <a:ea typeface="Times New Roman" panose="02020603050405020304" pitchFamily="18" charset="0"/>
                        </a:rPr>
                        <a:t>Termenul de valabilitatea exemplarului MRC</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o-RO" sz="700" b="1">
                          <a:effectLst/>
                          <a:latin typeface="Times New Roman" panose="02020603050405020304" pitchFamily="18" charset="0"/>
                          <a:ea typeface="Times New Roman" panose="02020603050405020304" pitchFamily="18" charset="0"/>
                        </a:rPr>
                        <a:t>Data fabricării exemplarului  MRC</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o-RO" sz="7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7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700" b="1">
                          <a:effectLst/>
                          <a:latin typeface="Times New Roman" panose="02020603050405020304" pitchFamily="18" charset="0"/>
                          <a:ea typeface="Times New Roman" panose="02020603050405020304" pitchFamily="18" charset="0"/>
                        </a:rPr>
                        <a:t>Notă</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0917111"/>
                  </a:ext>
                </a:extLst>
              </a:tr>
              <a:tr h="437655">
                <a:tc vMerge="1">
                  <a:txBody>
                    <a:bodyPr/>
                    <a:lstStyle/>
                    <a:p>
                      <a:endParaRPr lang="ro-RO"/>
                    </a:p>
                  </a:txBody>
                  <a:tcPr/>
                </a:tc>
                <a:tc vMerge="1">
                  <a:txBody>
                    <a:bodyPr/>
                    <a:lstStyle/>
                    <a:p>
                      <a:endParaRPr lang="ro-RO"/>
                    </a:p>
                  </a:txBody>
                  <a:tcPr/>
                </a:tc>
                <a:tc vMerge="1">
                  <a:txBody>
                    <a:bodyPr/>
                    <a:lstStyle/>
                    <a:p>
                      <a:endParaRPr lang="ro-RO"/>
                    </a:p>
                  </a:txBody>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Denumirea şi valoarea atestată</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Eroarea valorii determinate</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Informații suplimen</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tare</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o-RO"/>
                    </a:p>
                  </a:txBody>
                  <a:tcPr/>
                </a:tc>
                <a:tc vMerge="1">
                  <a:txBody>
                    <a:bodyPr/>
                    <a:lstStyle/>
                    <a:p>
                      <a:endParaRPr lang="ro-RO"/>
                    </a:p>
                  </a:txBody>
                  <a:tcPr/>
                </a:tc>
                <a:tc vMerge="1">
                  <a:txBody>
                    <a:bodyPr/>
                    <a:lstStyle/>
                    <a:p>
                      <a:endParaRPr lang="ro-RO"/>
                    </a:p>
                  </a:txBody>
                  <a:tcPr/>
                </a:tc>
                <a:tc vMerge="1">
                  <a:txBody>
                    <a:bodyPr/>
                    <a:lstStyle/>
                    <a:p>
                      <a:endParaRPr lang="ro-RO"/>
                    </a:p>
                  </a:txBody>
                  <a:tcPr/>
                </a:tc>
                <a:extLst>
                  <a:ext uri="{0D108BD9-81ED-4DB2-BD59-A6C34878D82A}">
                    <a16:rowId xmlns:a16="http://schemas.microsoft.com/office/drawing/2014/main" val="3207241219"/>
                  </a:ext>
                </a:extLst>
              </a:tr>
              <a:tr h="120042">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1</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2</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3</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4</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5</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6</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7</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8</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9</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10</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0926323"/>
                  </a:ext>
                </a:extLst>
              </a:tr>
              <a:tr h="360127">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Pb</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CHEM-LAB</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Controlul rezultatelor de măsurare</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en-US" sz="800" b="1">
                          <a:effectLst/>
                          <a:latin typeface="Times New Roman" panose="02020603050405020304" pitchFamily="18" charset="0"/>
                          <a:ea typeface="Times New Roman" panose="02020603050405020304" pitchFamily="18" charset="0"/>
                        </a:rPr>
                        <a:t>1000 µg/ml</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3</a:t>
                      </a:r>
                      <a:r>
                        <a:rPr lang="en-US" sz="800" b="1">
                          <a:effectLst/>
                          <a:latin typeface="Times New Roman" panose="02020603050405020304" pitchFamily="18" charset="0"/>
                          <a:ea typeface="Times New Roman" panose="02020603050405020304" pitchFamily="18" charset="0"/>
                        </a:rPr>
                        <a:t> µg/g</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1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1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06.2022</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06.2017</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1 buc</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2864930"/>
                  </a:ext>
                </a:extLst>
              </a:tr>
              <a:tr h="360127">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Zn</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CHEM-LAB</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Controlul rezultatelor de măsurare</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spcAft>
                          <a:spcPts val="0"/>
                        </a:spcAft>
                      </a:pPr>
                      <a:r>
                        <a:rPr lang="en-US" sz="800" b="1">
                          <a:effectLst/>
                          <a:latin typeface="Times New Roman" panose="02020603050405020304" pitchFamily="18" charset="0"/>
                          <a:ea typeface="Times New Roman" panose="02020603050405020304" pitchFamily="18" charset="0"/>
                        </a:rPr>
                        <a:t>1000 µg/ml</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spcAft>
                          <a:spcPts val="0"/>
                        </a:spcAft>
                      </a:pPr>
                      <a:r>
                        <a:rPr lang="ru-RU" sz="800">
                          <a:effectLst/>
                          <a:latin typeface="Times New Roman" panose="02020603050405020304" pitchFamily="18" charset="0"/>
                          <a:ea typeface="Times New Roman" panose="02020603050405020304" pitchFamily="18" charset="0"/>
                        </a:rPr>
                        <a:t> </a:t>
                      </a:r>
                      <a:r>
                        <a:rPr lang="ro-RO" sz="800" b="1">
                          <a:effectLst/>
                          <a:latin typeface="Times New Roman" panose="02020603050405020304" pitchFamily="18" charset="0"/>
                          <a:ea typeface="Times New Roman" panose="02020603050405020304" pitchFamily="18" charset="0"/>
                        </a:rPr>
                        <a:t>± 3</a:t>
                      </a:r>
                      <a:r>
                        <a:rPr lang="en-US" sz="800" b="1">
                          <a:effectLst/>
                          <a:latin typeface="Times New Roman" panose="02020603050405020304" pitchFamily="18" charset="0"/>
                          <a:ea typeface="Times New Roman" panose="02020603050405020304" pitchFamily="18" charset="0"/>
                        </a:rPr>
                        <a:t> µg/g</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spcAft>
                          <a:spcPts val="0"/>
                        </a:spcAft>
                      </a:pPr>
                      <a:r>
                        <a:rPr lang="ro-RO" sz="800" b="1">
                          <a:effectLst/>
                          <a:latin typeface="Times New Roman" panose="02020603050405020304" pitchFamily="18" charset="0"/>
                          <a:ea typeface="Times New Roman" panose="02020603050405020304" pitchFamily="18" charset="0"/>
                        </a:rPr>
                        <a:t>   11.2022</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spcAft>
                          <a:spcPts val="0"/>
                        </a:spcAft>
                      </a:pPr>
                      <a:r>
                        <a:rPr lang="ru-RU" sz="800">
                          <a:effectLst/>
                          <a:latin typeface="Times New Roman" panose="02020603050405020304" pitchFamily="18" charset="0"/>
                          <a:ea typeface="Times New Roman" panose="02020603050405020304" pitchFamily="18" charset="0"/>
                        </a:rPr>
                        <a:t>   </a:t>
                      </a:r>
                      <a:r>
                        <a:rPr lang="ro-RO" sz="800" b="1">
                          <a:effectLst/>
                          <a:latin typeface="Times New Roman" panose="02020603050405020304" pitchFamily="18" charset="0"/>
                          <a:ea typeface="Times New Roman" panose="02020603050405020304" pitchFamily="18" charset="0"/>
                        </a:rPr>
                        <a:t>11.2017</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1 buc</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2999556"/>
                  </a:ext>
                </a:extLst>
              </a:tr>
              <a:tr h="360127">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Cd</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Sigma-Aldrich</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Controlul rezultatelor de măsurare</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1000 </a:t>
                      </a:r>
                      <a:r>
                        <a:rPr lang="en-US" sz="800" b="1">
                          <a:effectLst/>
                          <a:latin typeface="Times New Roman" panose="02020603050405020304" pitchFamily="18" charset="0"/>
                          <a:ea typeface="Times New Roman" panose="02020603050405020304" pitchFamily="18" charset="0"/>
                        </a:rPr>
                        <a:t>mg/dm</a:t>
                      </a:r>
                      <a:r>
                        <a:rPr lang="en-US" sz="800" b="1" baseline="30000">
                          <a:effectLst/>
                          <a:latin typeface="Times New Roman" panose="02020603050405020304" pitchFamily="18" charset="0"/>
                          <a:ea typeface="Times New Roman" panose="02020603050405020304" pitchFamily="18" charset="0"/>
                        </a:rPr>
                        <a:t>3</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4</a:t>
                      </a:r>
                      <a:r>
                        <a:rPr lang="en-US" sz="800" b="1">
                          <a:effectLst/>
                          <a:latin typeface="Times New Roman" panose="02020603050405020304" pitchFamily="18" charset="0"/>
                          <a:ea typeface="Times New Roman" panose="02020603050405020304" pitchFamily="18" charset="0"/>
                        </a:rPr>
                        <a:t> mg/dm</a:t>
                      </a:r>
                      <a:r>
                        <a:rPr lang="en-US" sz="800" b="1" baseline="30000">
                          <a:effectLst/>
                          <a:latin typeface="Times New Roman" panose="02020603050405020304" pitchFamily="18" charset="0"/>
                          <a:ea typeface="Times New Roman" panose="02020603050405020304" pitchFamily="18" charset="0"/>
                        </a:rPr>
                        <a:t>3</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04.2021</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05.2018</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1 buc</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905519"/>
                  </a:ext>
                </a:extLst>
              </a:tr>
              <a:tr h="480170">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Cr</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Sigma-Aldrich</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CHEM-LAB</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Controlul rezultatelor de măsurare</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1000 </a:t>
                      </a:r>
                      <a:r>
                        <a:rPr lang="en-US" sz="800" b="1">
                          <a:effectLst/>
                          <a:latin typeface="Times New Roman" panose="02020603050405020304" pitchFamily="18" charset="0"/>
                          <a:ea typeface="Times New Roman" panose="02020603050405020304" pitchFamily="18" charset="0"/>
                        </a:rPr>
                        <a:t>mg/dm</a:t>
                      </a:r>
                      <a:r>
                        <a:rPr lang="en-US" sz="800" b="1" baseline="30000">
                          <a:effectLst/>
                          <a:latin typeface="Times New Roman" panose="02020603050405020304" pitchFamily="18" charset="0"/>
                          <a:ea typeface="Times New Roman" panose="02020603050405020304" pitchFamily="18" charset="0"/>
                        </a:rPr>
                        <a:t>3</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en-US" sz="800" b="1">
                          <a:effectLst/>
                          <a:latin typeface="Times New Roman" panose="02020603050405020304" pitchFamily="18" charset="0"/>
                          <a:ea typeface="Times New Roman" panose="02020603050405020304" pitchFamily="18" charset="0"/>
                        </a:rPr>
                        <a:t>1000 µg/ml</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4</a:t>
                      </a:r>
                      <a:r>
                        <a:rPr lang="en-US" sz="800" b="1">
                          <a:effectLst/>
                          <a:latin typeface="Times New Roman" panose="02020603050405020304" pitchFamily="18" charset="0"/>
                          <a:ea typeface="Times New Roman" panose="02020603050405020304" pitchFamily="18" charset="0"/>
                        </a:rPr>
                        <a:t> mg/dm</a:t>
                      </a:r>
                      <a:r>
                        <a:rPr lang="en-US" sz="800" b="1" baseline="30000">
                          <a:effectLst/>
                          <a:latin typeface="Times New Roman" panose="02020603050405020304" pitchFamily="18" charset="0"/>
                          <a:ea typeface="Times New Roman" panose="02020603050405020304" pitchFamily="18" charset="0"/>
                        </a:rPr>
                        <a:t>3</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3</a:t>
                      </a:r>
                      <a:r>
                        <a:rPr lang="en-US" sz="800" b="1">
                          <a:effectLst/>
                          <a:latin typeface="Times New Roman" panose="02020603050405020304" pitchFamily="18" charset="0"/>
                          <a:ea typeface="Times New Roman" panose="02020603050405020304" pitchFamily="18" charset="0"/>
                        </a:rPr>
                        <a:t> µg/g</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05.2020</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12.2022</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05.2017</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12.2017</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1 desc</a:t>
                      </a:r>
                      <a:endParaRPr lang="ro-RO" sz="800">
                        <a:effectLst/>
                        <a:latin typeface="Times New Roman" panose="02020603050405020304" pitchFamily="18" charset="0"/>
                        <a:ea typeface="Times New Roman" panose="02020603050405020304" pitchFamily="18" charset="0"/>
                      </a:endParaRPr>
                    </a:p>
                    <a:p>
                      <a:pP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spcAft>
                          <a:spcPts val="0"/>
                        </a:spcAft>
                      </a:pPr>
                      <a:r>
                        <a:rPr lang="ro-RO" sz="800" b="1">
                          <a:effectLst/>
                          <a:latin typeface="Times New Roman" panose="02020603050405020304" pitchFamily="18" charset="0"/>
                          <a:ea typeface="Times New Roman" panose="02020603050405020304" pitchFamily="18" charset="0"/>
                        </a:rPr>
                        <a:t>1 buc</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7715213"/>
                  </a:ext>
                </a:extLst>
              </a:tr>
              <a:tr h="480170">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Cu</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Sigma-Aldrich</a:t>
                      </a:r>
                      <a:endParaRPr lang="ro-RO" sz="800">
                        <a:effectLst/>
                        <a:latin typeface="Times New Roman" panose="02020603050405020304" pitchFamily="18" charset="0"/>
                        <a:ea typeface="Times New Roman" panose="02020603050405020304" pitchFamily="18" charset="0"/>
                      </a:endParaRPr>
                    </a:p>
                    <a:p>
                      <a:pP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CHEM-LAB</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Controlul rezultatelor de măsurare</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1000 </a:t>
                      </a:r>
                      <a:r>
                        <a:rPr lang="en-US" sz="800" b="1">
                          <a:effectLst/>
                          <a:latin typeface="Times New Roman" panose="02020603050405020304" pitchFamily="18" charset="0"/>
                          <a:ea typeface="Times New Roman" panose="02020603050405020304" pitchFamily="18" charset="0"/>
                        </a:rPr>
                        <a:t>mg/dm</a:t>
                      </a:r>
                      <a:r>
                        <a:rPr lang="en-US" sz="800" b="1" baseline="30000">
                          <a:effectLst/>
                          <a:latin typeface="Times New Roman" panose="02020603050405020304" pitchFamily="18" charset="0"/>
                          <a:ea typeface="Times New Roman" panose="02020603050405020304" pitchFamily="18" charset="0"/>
                        </a:rPr>
                        <a:t>3</a:t>
                      </a:r>
                      <a:endParaRPr lang="ro-RO" sz="800">
                        <a:effectLst/>
                        <a:latin typeface="Times New Roman" panose="02020603050405020304" pitchFamily="18" charset="0"/>
                        <a:ea typeface="Times New Roman" panose="02020603050405020304" pitchFamily="18" charset="0"/>
                      </a:endParaRPr>
                    </a:p>
                    <a:p>
                      <a:pPr>
                        <a:spcAft>
                          <a:spcPts val="0"/>
                        </a:spcAft>
                      </a:pPr>
                      <a:r>
                        <a:rPr lang="en-US"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en-US" sz="800" b="1">
                          <a:effectLst/>
                          <a:latin typeface="Times New Roman" panose="02020603050405020304" pitchFamily="18" charset="0"/>
                          <a:ea typeface="Times New Roman" panose="02020603050405020304" pitchFamily="18" charset="0"/>
                        </a:rPr>
                        <a:t>1000 µg/ml</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4</a:t>
                      </a:r>
                      <a:r>
                        <a:rPr lang="en-US" sz="800" b="1">
                          <a:effectLst/>
                          <a:latin typeface="Times New Roman" panose="02020603050405020304" pitchFamily="18" charset="0"/>
                          <a:ea typeface="Times New Roman" panose="02020603050405020304" pitchFamily="18" charset="0"/>
                        </a:rPr>
                        <a:t> mg/dm</a:t>
                      </a:r>
                      <a:r>
                        <a:rPr lang="en-US" sz="800" b="1" baseline="30000">
                          <a:effectLst/>
                          <a:latin typeface="Times New Roman" panose="02020603050405020304" pitchFamily="18" charset="0"/>
                          <a:ea typeface="Times New Roman" panose="02020603050405020304" pitchFamily="18" charset="0"/>
                        </a:rPr>
                        <a:t>3</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2</a:t>
                      </a:r>
                      <a:r>
                        <a:rPr lang="en-US" sz="800" b="1">
                          <a:effectLst/>
                          <a:latin typeface="Times New Roman" panose="02020603050405020304" pitchFamily="18" charset="0"/>
                          <a:ea typeface="Times New Roman" panose="02020603050405020304" pitchFamily="18" charset="0"/>
                        </a:rPr>
                        <a:t> µg/g</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05.2020</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11.2022</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05.2017</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11.2017</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1 desc</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1 buc</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6386208"/>
                  </a:ext>
                </a:extLst>
              </a:tr>
              <a:tr h="600212">
                <a:tc>
                  <a:txBody>
                    <a:bodyPr/>
                    <a:lstStyle/>
                    <a:p>
                      <a:pPr>
                        <a:spcAft>
                          <a:spcPts val="0"/>
                        </a:spcAft>
                      </a:pPr>
                      <a:r>
                        <a:rPr lang="ro-RO" sz="1100" b="1">
                          <a:effectLst/>
                          <a:latin typeface="Times New Roman" panose="02020603050405020304" pitchFamily="18" charset="0"/>
                          <a:ea typeface="Times New Roman" panose="02020603050405020304" pitchFamily="18" charset="0"/>
                        </a:rPr>
                        <a:t>     </a:t>
                      </a:r>
                      <a:r>
                        <a:rPr lang="ro-RO" sz="800" b="1">
                          <a:effectLst/>
                          <a:latin typeface="Times New Roman" panose="02020603050405020304" pitchFamily="18" charset="0"/>
                          <a:ea typeface="Times New Roman" panose="02020603050405020304" pitchFamily="18" charset="0"/>
                        </a:rPr>
                        <a:t>Co</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Sigma-Aldrich</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CHEM-LAB</a:t>
                      </a:r>
                      <a:endParaRPr lang="ro-RO" sz="800">
                        <a:effectLst/>
                        <a:latin typeface="Times New Roman" panose="02020603050405020304" pitchFamily="18" charset="0"/>
                        <a:ea typeface="Times New Roman" panose="02020603050405020304" pitchFamily="18" charset="0"/>
                      </a:endParaRPr>
                    </a:p>
                    <a:p>
                      <a:pP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Controlul rezultatelor de măsurare</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1000 </a:t>
                      </a:r>
                      <a:r>
                        <a:rPr lang="en-US" sz="800" b="1">
                          <a:effectLst/>
                          <a:latin typeface="Times New Roman" panose="02020603050405020304" pitchFamily="18" charset="0"/>
                          <a:ea typeface="Times New Roman" panose="02020603050405020304" pitchFamily="18" charset="0"/>
                        </a:rPr>
                        <a:t>mg/dm</a:t>
                      </a:r>
                      <a:r>
                        <a:rPr lang="en-US" sz="800" b="1" baseline="30000">
                          <a:effectLst/>
                          <a:latin typeface="Times New Roman" panose="02020603050405020304" pitchFamily="18" charset="0"/>
                          <a:ea typeface="Times New Roman" panose="02020603050405020304" pitchFamily="18" charset="0"/>
                        </a:rPr>
                        <a:t>3</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en-US" sz="800" b="1">
                          <a:effectLst/>
                          <a:latin typeface="Times New Roman" panose="02020603050405020304" pitchFamily="18" charset="0"/>
                          <a:ea typeface="Times New Roman" panose="02020603050405020304" pitchFamily="18" charset="0"/>
                        </a:rPr>
                        <a:t>1000 µg/ml</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4</a:t>
                      </a:r>
                      <a:r>
                        <a:rPr lang="en-US" sz="800" b="1">
                          <a:effectLst/>
                          <a:latin typeface="Times New Roman" panose="02020603050405020304" pitchFamily="18" charset="0"/>
                          <a:ea typeface="Times New Roman" panose="02020603050405020304" pitchFamily="18" charset="0"/>
                        </a:rPr>
                        <a:t> mg/dm</a:t>
                      </a:r>
                      <a:r>
                        <a:rPr lang="en-US" sz="800" b="1" baseline="30000">
                          <a:effectLst/>
                          <a:latin typeface="Times New Roman" panose="02020603050405020304" pitchFamily="18" charset="0"/>
                          <a:ea typeface="Times New Roman" panose="02020603050405020304" pitchFamily="18" charset="0"/>
                        </a:rPr>
                        <a:t>3</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3</a:t>
                      </a:r>
                      <a:r>
                        <a:rPr lang="en-US" sz="800" b="1">
                          <a:effectLst/>
                          <a:latin typeface="Times New Roman" panose="02020603050405020304" pitchFamily="18" charset="0"/>
                          <a:ea typeface="Times New Roman" panose="02020603050405020304" pitchFamily="18" charset="0"/>
                        </a:rPr>
                        <a:t> µg/g</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05.2020</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12.2022</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05.2017</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12.2017</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1 desc</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1 buc</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785984"/>
                  </a:ext>
                </a:extLst>
              </a:tr>
              <a:tr h="480170">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Ni</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Sigma-Aldrich</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CHEM-LAB</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Controlul rezultatelor de măsurare</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1000</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en-US" sz="800" b="1">
                          <a:effectLst/>
                          <a:latin typeface="Times New Roman" panose="02020603050405020304" pitchFamily="18" charset="0"/>
                          <a:ea typeface="Times New Roman" panose="02020603050405020304" pitchFamily="18" charset="0"/>
                        </a:rPr>
                        <a:t>mg/dm</a:t>
                      </a:r>
                      <a:r>
                        <a:rPr lang="en-US" sz="800" b="1" baseline="30000">
                          <a:effectLst/>
                          <a:latin typeface="Times New Roman" panose="02020603050405020304" pitchFamily="18" charset="0"/>
                          <a:ea typeface="Times New Roman" panose="02020603050405020304" pitchFamily="18" charset="0"/>
                        </a:rPr>
                        <a:t>3</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en-US" sz="800" b="1" baseline="300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en-US" sz="800" b="1">
                          <a:effectLst/>
                          <a:latin typeface="Times New Roman" panose="02020603050405020304" pitchFamily="18" charset="0"/>
                          <a:ea typeface="Times New Roman" panose="02020603050405020304" pitchFamily="18" charset="0"/>
                        </a:rPr>
                        <a:t>1022g/ml</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4</a:t>
                      </a:r>
                      <a:r>
                        <a:rPr lang="en-US" sz="800" b="1">
                          <a:effectLst/>
                          <a:latin typeface="Times New Roman" panose="02020603050405020304" pitchFamily="18" charset="0"/>
                          <a:ea typeface="Times New Roman" panose="02020603050405020304" pitchFamily="18" charset="0"/>
                        </a:rPr>
                        <a:t> mg/dm</a:t>
                      </a:r>
                      <a:r>
                        <a:rPr lang="en-US" sz="800" b="1" baseline="30000">
                          <a:effectLst/>
                          <a:latin typeface="Times New Roman" panose="02020603050405020304" pitchFamily="18" charset="0"/>
                          <a:ea typeface="Times New Roman" panose="02020603050405020304" pitchFamily="18" charset="0"/>
                        </a:rPr>
                        <a:t>3</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en-US" sz="800" b="1" baseline="300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en-US" sz="800" b="1" baseline="300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0.002</a:t>
                      </a:r>
                      <a:r>
                        <a:rPr lang="en-US" sz="800" b="1">
                          <a:effectLst/>
                          <a:latin typeface="Times New Roman" panose="02020603050405020304" pitchFamily="18" charset="0"/>
                          <a:ea typeface="Times New Roman" panose="02020603050405020304" pitchFamily="18" charset="0"/>
                        </a:rPr>
                        <a:t> g/ml</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02.2022</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01.2024</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02.2017</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01.2019</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800" b="1" dirty="0">
                          <a:effectLst/>
                          <a:latin typeface="Times New Roman" panose="02020603050405020304" pitchFamily="18" charset="0"/>
                          <a:ea typeface="Times New Roman" panose="02020603050405020304" pitchFamily="18" charset="0"/>
                        </a:rPr>
                        <a:t>1 </a:t>
                      </a:r>
                      <a:r>
                        <a:rPr lang="ro-RO" sz="800" b="1" dirty="0" err="1">
                          <a:effectLst/>
                          <a:latin typeface="Times New Roman" panose="02020603050405020304" pitchFamily="18" charset="0"/>
                          <a:ea typeface="Times New Roman" panose="02020603050405020304" pitchFamily="18" charset="0"/>
                        </a:rPr>
                        <a:t>desc</a:t>
                      </a:r>
                      <a:endParaRPr lang="ro-RO" sz="800" dirty="0">
                        <a:effectLst/>
                        <a:latin typeface="Times New Roman" panose="02020603050405020304" pitchFamily="18" charset="0"/>
                        <a:ea typeface="Times New Roman" panose="02020603050405020304" pitchFamily="18" charset="0"/>
                      </a:endParaRPr>
                    </a:p>
                    <a:p>
                      <a:pPr>
                        <a:spcAft>
                          <a:spcPts val="0"/>
                        </a:spcAft>
                      </a:pPr>
                      <a:r>
                        <a:rPr lang="ro-RO" sz="800" b="1" dirty="0">
                          <a:effectLst/>
                          <a:latin typeface="Times New Roman" panose="02020603050405020304" pitchFamily="18" charset="0"/>
                          <a:ea typeface="Times New Roman" panose="02020603050405020304" pitchFamily="18" charset="0"/>
                        </a:rPr>
                        <a:t> </a:t>
                      </a:r>
                      <a:endParaRPr lang="ro-RO" sz="800" dirty="0">
                        <a:effectLst/>
                        <a:latin typeface="Times New Roman" panose="02020603050405020304" pitchFamily="18" charset="0"/>
                        <a:ea typeface="Times New Roman" panose="02020603050405020304" pitchFamily="18" charset="0"/>
                      </a:endParaRPr>
                    </a:p>
                    <a:p>
                      <a:pPr>
                        <a:spcAft>
                          <a:spcPts val="0"/>
                        </a:spcAft>
                      </a:pPr>
                      <a:r>
                        <a:rPr lang="ro-RO" sz="800" b="1" dirty="0">
                          <a:effectLst/>
                          <a:latin typeface="Times New Roman" panose="02020603050405020304" pitchFamily="18" charset="0"/>
                          <a:ea typeface="Times New Roman" panose="02020603050405020304" pitchFamily="18" charset="0"/>
                        </a:rPr>
                        <a:t> </a:t>
                      </a:r>
                      <a:endParaRPr lang="ro-RO" sz="800" dirty="0">
                        <a:effectLst/>
                        <a:latin typeface="Times New Roman" panose="02020603050405020304" pitchFamily="18" charset="0"/>
                        <a:ea typeface="Times New Roman" panose="02020603050405020304" pitchFamily="18" charset="0"/>
                      </a:endParaRPr>
                    </a:p>
                    <a:p>
                      <a:pPr>
                        <a:spcAft>
                          <a:spcPts val="0"/>
                        </a:spcAft>
                      </a:pPr>
                      <a:r>
                        <a:rPr lang="ro-RO" sz="800" b="1" dirty="0">
                          <a:effectLst/>
                          <a:latin typeface="Times New Roman" panose="02020603050405020304" pitchFamily="18" charset="0"/>
                          <a:ea typeface="Times New Roman" panose="02020603050405020304" pitchFamily="18" charset="0"/>
                        </a:rPr>
                        <a:t>1 buc.</a:t>
                      </a:r>
                      <a:endParaRPr lang="ro-RO" sz="800" dirty="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2659963"/>
                  </a:ext>
                </a:extLst>
              </a:tr>
            </a:tbl>
          </a:graphicData>
        </a:graphic>
      </p:graphicFrame>
      <p:sp>
        <p:nvSpPr>
          <p:cNvPr id="6" name="Rectangle 1">
            <a:extLst>
              <a:ext uri="{FF2B5EF4-FFF2-40B4-BE49-F238E27FC236}">
                <a16:creationId xmlns:a16="http://schemas.microsoft.com/office/drawing/2014/main" id="{FA745C9D-8086-498B-AE60-1379DAB148D6}"/>
              </a:ext>
            </a:extLst>
          </p:cNvPr>
          <p:cNvSpPr>
            <a:spLocks noChangeArrowheads="1"/>
          </p:cNvSpPr>
          <p:nvPr/>
        </p:nvSpPr>
        <p:spPr bwMode="auto">
          <a:xfrm>
            <a:off x="-1467777" y="208819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o-RO"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ro-RO"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Lista </a:t>
            </a:r>
            <a:r>
              <a:rPr kumimoji="0" lang="en-US" altLang="ro-RO" sz="14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materialelor</a:t>
            </a:r>
            <a:r>
              <a:rPr kumimoji="0" lang="en-US" altLang="ro-RO"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de </a:t>
            </a:r>
            <a:r>
              <a:rPr kumimoji="0" lang="en-US" altLang="ro-RO" sz="14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referin</a:t>
            </a:r>
            <a:r>
              <a:rPr kumimoji="0" lang="ro-RO" altLang="ro-RO" sz="14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ţă</a:t>
            </a:r>
            <a:r>
              <a:rPr kumimoji="0" lang="ro-RO" altLang="ro-RO"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certificate  2021</a:t>
            </a:r>
            <a:endParaRPr kumimoji="0" lang="ro-RO" altLang="ro-RO"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7071813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 name="Imagine 1">
            <a:extLst>
              <a:ext uri="{FF2B5EF4-FFF2-40B4-BE49-F238E27FC236}">
                <a16:creationId xmlns:a16="http://schemas.microsoft.com/office/drawing/2014/main" id="{A4CF489F-B6F2-43A5-8B41-476A4860C53B}"/>
              </a:ext>
            </a:extLst>
          </p:cNvPr>
          <p:cNvPicPr>
            <a:picLocks noChangeAspect="1"/>
          </p:cNvPicPr>
          <p:nvPr/>
        </p:nvPicPr>
        <p:blipFill>
          <a:blip r:embed="rId7"/>
          <a:stretch>
            <a:fillRect/>
          </a:stretch>
        </p:blipFill>
        <p:spPr>
          <a:xfrm>
            <a:off x="1345223" y="1792807"/>
            <a:ext cx="7385539" cy="4776141"/>
          </a:xfrm>
          <a:prstGeom prst="rect">
            <a:avLst/>
          </a:prstGeom>
        </p:spPr>
      </p:pic>
    </p:spTree>
    <p:extLst>
      <p:ext uri="{BB962C8B-B14F-4D97-AF65-F5344CB8AC3E}">
        <p14:creationId xmlns:p14="http://schemas.microsoft.com/office/powerpoint/2010/main" val="64594894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 name="Imagine 1">
            <a:extLst>
              <a:ext uri="{FF2B5EF4-FFF2-40B4-BE49-F238E27FC236}">
                <a16:creationId xmlns:a16="http://schemas.microsoft.com/office/drawing/2014/main" id="{F0CE95C7-E8DF-45D2-86C2-43716CF7E2C5}"/>
              </a:ext>
            </a:extLst>
          </p:cNvPr>
          <p:cNvPicPr>
            <a:picLocks noChangeAspect="1"/>
          </p:cNvPicPr>
          <p:nvPr/>
        </p:nvPicPr>
        <p:blipFill>
          <a:blip r:embed="rId7"/>
          <a:stretch>
            <a:fillRect/>
          </a:stretch>
        </p:blipFill>
        <p:spPr>
          <a:xfrm>
            <a:off x="852854" y="1625784"/>
            <a:ext cx="7473728" cy="4273854"/>
          </a:xfrm>
          <a:prstGeom prst="rect">
            <a:avLst/>
          </a:prstGeom>
        </p:spPr>
      </p:pic>
    </p:spTree>
    <p:extLst>
      <p:ext uri="{BB962C8B-B14F-4D97-AF65-F5344CB8AC3E}">
        <p14:creationId xmlns:p14="http://schemas.microsoft.com/office/powerpoint/2010/main" val="384360562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2" name="Tabel 1">
            <a:extLst>
              <a:ext uri="{FF2B5EF4-FFF2-40B4-BE49-F238E27FC236}">
                <a16:creationId xmlns:a16="http://schemas.microsoft.com/office/drawing/2014/main" id="{B4FF6D6D-BD05-4636-9425-8EBBD32F6325}"/>
              </a:ext>
            </a:extLst>
          </p:cNvPr>
          <p:cNvGraphicFramePr>
            <a:graphicFrameLocks noGrp="1"/>
          </p:cNvGraphicFramePr>
          <p:nvPr>
            <p:extLst>
              <p:ext uri="{D42A27DB-BD31-4B8C-83A1-F6EECF244321}">
                <p14:modId xmlns:p14="http://schemas.microsoft.com/office/powerpoint/2010/main" val="3317025568"/>
              </p:ext>
            </p:extLst>
          </p:nvPr>
        </p:nvGraphicFramePr>
        <p:xfrm>
          <a:off x="940777" y="1809095"/>
          <a:ext cx="7526215" cy="4455180"/>
        </p:xfrm>
        <a:graphic>
          <a:graphicData uri="http://schemas.openxmlformats.org/drawingml/2006/table">
            <a:tbl>
              <a:tblPr firstRow="1" firstCol="1" lastRow="1" lastCol="1" bandRow="1" bandCol="1">
                <a:tableStyleId>{5C22544A-7EE6-4342-B048-85BDC9FD1C3A}</a:tableStyleId>
              </a:tblPr>
              <a:tblGrid>
                <a:gridCol w="1781656">
                  <a:extLst>
                    <a:ext uri="{9D8B030D-6E8A-4147-A177-3AD203B41FA5}">
                      <a16:colId xmlns:a16="http://schemas.microsoft.com/office/drawing/2014/main" val="251839569"/>
                    </a:ext>
                  </a:extLst>
                </a:gridCol>
                <a:gridCol w="3681300">
                  <a:extLst>
                    <a:ext uri="{9D8B030D-6E8A-4147-A177-3AD203B41FA5}">
                      <a16:colId xmlns:a16="http://schemas.microsoft.com/office/drawing/2014/main" val="3261172645"/>
                    </a:ext>
                  </a:extLst>
                </a:gridCol>
                <a:gridCol w="2063259">
                  <a:extLst>
                    <a:ext uri="{9D8B030D-6E8A-4147-A177-3AD203B41FA5}">
                      <a16:colId xmlns:a16="http://schemas.microsoft.com/office/drawing/2014/main" val="722139712"/>
                    </a:ext>
                  </a:extLst>
                </a:gridCol>
              </a:tblGrid>
              <a:tr h="371265">
                <a:tc>
                  <a:txBody>
                    <a:bodyPr/>
                    <a:lstStyle/>
                    <a:p>
                      <a:pPr algn="ctr">
                        <a:spcAft>
                          <a:spcPts val="0"/>
                        </a:spcAft>
                      </a:pPr>
                      <a:r>
                        <a:rPr lang="ro-RO" sz="1000">
                          <a:effectLst/>
                        </a:rPr>
                        <a:t>Denumirea componentului</a:t>
                      </a:r>
                      <a:endParaRPr lang="ro-RO" sz="900">
                        <a:effectLst/>
                        <a:latin typeface="Times New Roman" panose="02020603050405020304" pitchFamily="18" charset="0"/>
                        <a:ea typeface="Times New Roman" panose="02020603050405020304" pitchFamily="18" charset="0"/>
                      </a:endParaRPr>
                    </a:p>
                  </a:txBody>
                  <a:tcPr marL="51112" marR="51112" marT="0" marB="0"/>
                </a:tc>
                <a:tc>
                  <a:txBody>
                    <a:bodyPr/>
                    <a:lstStyle/>
                    <a:p>
                      <a:pPr algn="ctr">
                        <a:spcAft>
                          <a:spcPts val="0"/>
                        </a:spcAft>
                      </a:pPr>
                      <a:r>
                        <a:rPr lang="ro-RO" sz="1000">
                          <a:effectLst/>
                        </a:rPr>
                        <a:t>Indicaţiile pentru conservare şi termenul de păstrare </a:t>
                      </a:r>
                      <a:endParaRPr lang="ro-RO" sz="900">
                        <a:effectLst/>
                        <a:latin typeface="Times New Roman" panose="02020603050405020304" pitchFamily="18" charset="0"/>
                        <a:ea typeface="Times New Roman" panose="02020603050405020304" pitchFamily="18" charset="0"/>
                      </a:endParaRPr>
                    </a:p>
                  </a:txBody>
                  <a:tcPr marL="51112" marR="51112" marT="0" marB="0"/>
                </a:tc>
                <a:tc>
                  <a:txBody>
                    <a:bodyPr/>
                    <a:lstStyle/>
                    <a:p>
                      <a:pPr algn="ctr">
                        <a:spcAft>
                          <a:spcPts val="0"/>
                        </a:spcAft>
                      </a:pPr>
                      <a:r>
                        <a:rPr lang="ro-RO" sz="1000">
                          <a:effectLst/>
                        </a:rPr>
                        <a:t>Vase pentru păstrarea probelor</a:t>
                      </a:r>
                      <a:endParaRPr lang="ro-RO" sz="900">
                        <a:effectLst/>
                        <a:latin typeface="Times New Roman" panose="02020603050405020304" pitchFamily="18" charset="0"/>
                        <a:ea typeface="Times New Roman" panose="02020603050405020304" pitchFamily="18" charset="0"/>
                      </a:endParaRPr>
                    </a:p>
                  </a:txBody>
                  <a:tcPr marL="51112" marR="51112" marT="0" marB="0"/>
                </a:tc>
                <a:extLst>
                  <a:ext uri="{0D108BD9-81ED-4DB2-BD59-A6C34878D82A}">
                    <a16:rowId xmlns:a16="http://schemas.microsoft.com/office/drawing/2014/main" val="883982002"/>
                  </a:ext>
                </a:extLst>
              </a:tr>
              <a:tr h="371265">
                <a:tc>
                  <a:txBody>
                    <a:bodyPr/>
                    <a:lstStyle/>
                    <a:p>
                      <a:pPr>
                        <a:spcAft>
                          <a:spcPts val="0"/>
                        </a:spcAft>
                      </a:pPr>
                      <a:r>
                        <a:rPr lang="ro-RO" sz="1000">
                          <a:effectLst/>
                        </a:rPr>
                        <a:t>pH</a:t>
                      </a:r>
                      <a:endParaRPr lang="ro-RO" sz="900">
                        <a:effectLst/>
                        <a:latin typeface="Times New Roman" panose="02020603050405020304" pitchFamily="18" charset="0"/>
                        <a:ea typeface="Times New Roman" panose="02020603050405020304" pitchFamily="18" charset="0"/>
                      </a:endParaRPr>
                    </a:p>
                  </a:txBody>
                  <a:tcPr marL="51112" marR="51112" marT="0" marB="0"/>
                </a:tc>
                <a:tc>
                  <a:txBody>
                    <a:bodyPr/>
                    <a:lstStyle/>
                    <a:p>
                      <a:pPr>
                        <a:spcAft>
                          <a:spcPts val="0"/>
                        </a:spcAft>
                      </a:pPr>
                      <a:r>
                        <a:rPr lang="ro-RO" sz="1000">
                          <a:effectLst/>
                        </a:rPr>
                        <a:t>Nu se conservează, se analizează nu mai tărziu de 24 h de la recoltare</a:t>
                      </a:r>
                      <a:endParaRPr lang="ro-RO" sz="900">
                        <a:effectLst/>
                        <a:latin typeface="Times New Roman" panose="02020603050405020304" pitchFamily="18" charset="0"/>
                        <a:ea typeface="Times New Roman" panose="02020603050405020304" pitchFamily="18" charset="0"/>
                      </a:endParaRPr>
                    </a:p>
                  </a:txBody>
                  <a:tcPr marL="51112" marR="51112" marT="0" marB="0"/>
                </a:tc>
                <a:tc>
                  <a:txBody>
                    <a:bodyPr/>
                    <a:lstStyle/>
                    <a:p>
                      <a:pPr>
                        <a:spcAft>
                          <a:spcPts val="0"/>
                        </a:spcAft>
                      </a:pPr>
                      <a:r>
                        <a:rPr lang="ro-RO" sz="1000">
                          <a:effectLst/>
                        </a:rPr>
                        <a:t>sticlă, polipropilenă</a:t>
                      </a:r>
                      <a:endParaRPr lang="ro-RO" sz="900">
                        <a:effectLst/>
                        <a:latin typeface="Times New Roman" panose="02020603050405020304" pitchFamily="18" charset="0"/>
                        <a:ea typeface="Times New Roman" panose="02020603050405020304" pitchFamily="18" charset="0"/>
                      </a:endParaRPr>
                    </a:p>
                  </a:txBody>
                  <a:tcPr marL="51112" marR="51112" marT="0" marB="0"/>
                </a:tc>
                <a:extLst>
                  <a:ext uri="{0D108BD9-81ED-4DB2-BD59-A6C34878D82A}">
                    <a16:rowId xmlns:a16="http://schemas.microsoft.com/office/drawing/2014/main" val="1123355311"/>
                  </a:ext>
                </a:extLst>
              </a:tr>
              <a:tr h="371265">
                <a:tc>
                  <a:txBody>
                    <a:bodyPr/>
                    <a:lstStyle/>
                    <a:p>
                      <a:pPr>
                        <a:spcAft>
                          <a:spcPts val="0"/>
                        </a:spcAft>
                      </a:pPr>
                      <a:r>
                        <a:rPr lang="ro-RO" sz="1000">
                          <a:effectLst/>
                        </a:rPr>
                        <a:t>Materii în suspensie </a:t>
                      </a:r>
                      <a:endParaRPr lang="ro-RO" sz="900">
                        <a:effectLst/>
                        <a:latin typeface="Times New Roman" panose="02020603050405020304" pitchFamily="18" charset="0"/>
                        <a:ea typeface="Times New Roman" panose="02020603050405020304" pitchFamily="18" charset="0"/>
                      </a:endParaRPr>
                    </a:p>
                  </a:txBody>
                  <a:tcPr marL="51112" marR="51112" marT="0" marB="0"/>
                </a:tc>
                <a:tc>
                  <a:txBody>
                    <a:bodyPr/>
                    <a:lstStyle/>
                    <a:p>
                      <a:pPr>
                        <a:spcAft>
                          <a:spcPts val="0"/>
                        </a:spcAft>
                      </a:pPr>
                      <a:r>
                        <a:rPr lang="ro-RO" sz="1000">
                          <a:effectLst/>
                        </a:rPr>
                        <a:t>Nu se conservează, se analizează nu mai tărziu de 24 h de la recoltare.</a:t>
                      </a:r>
                      <a:endParaRPr lang="ro-RO" sz="900">
                        <a:effectLst/>
                        <a:latin typeface="Times New Roman" panose="02020603050405020304" pitchFamily="18" charset="0"/>
                        <a:ea typeface="Times New Roman" panose="02020603050405020304" pitchFamily="18" charset="0"/>
                      </a:endParaRPr>
                    </a:p>
                  </a:txBody>
                  <a:tcPr marL="51112" marR="51112" marT="0" marB="0"/>
                </a:tc>
                <a:tc>
                  <a:txBody>
                    <a:bodyPr/>
                    <a:lstStyle/>
                    <a:p>
                      <a:pPr>
                        <a:spcAft>
                          <a:spcPts val="0"/>
                        </a:spcAft>
                      </a:pPr>
                      <a:r>
                        <a:rPr lang="ro-RO" sz="1000">
                          <a:effectLst/>
                        </a:rPr>
                        <a:t>sticlă, polipropilenă</a:t>
                      </a:r>
                      <a:endParaRPr lang="ro-RO" sz="900">
                        <a:effectLst/>
                        <a:latin typeface="Times New Roman" panose="02020603050405020304" pitchFamily="18" charset="0"/>
                        <a:ea typeface="Times New Roman" panose="02020603050405020304" pitchFamily="18" charset="0"/>
                      </a:endParaRPr>
                    </a:p>
                  </a:txBody>
                  <a:tcPr marL="51112" marR="51112" marT="0" marB="0"/>
                </a:tc>
                <a:extLst>
                  <a:ext uri="{0D108BD9-81ED-4DB2-BD59-A6C34878D82A}">
                    <a16:rowId xmlns:a16="http://schemas.microsoft.com/office/drawing/2014/main" val="2086484122"/>
                  </a:ext>
                </a:extLst>
              </a:tr>
              <a:tr h="371265">
                <a:tc>
                  <a:txBody>
                    <a:bodyPr/>
                    <a:lstStyle/>
                    <a:p>
                      <a:pPr>
                        <a:spcAft>
                          <a:spcPts val="0"/>
                        </a:spcAft>
                      </a:pPr>
                      <a:r>
                        <a:rPr lang="ro-RO" sz="1000">
                          <a:effectLst/>
                        </a:rPr>
                        <a:t>Reziduu filtrabil uscat</a:t>
                      </a:r>
                      <a:endParaRPr lang="ro-RO" sz="900">
                        <a:effectLst/>
                        <a:latin typeface="Times New Roman" panose="02020603050405020304" pitchFamily="18" charset="0"/>
                        <a:ea typeface="Times New Roman" panose="02020603050405020304" pitchFamily="18" charset="0"/>
                      </a:endParaRPr>
                    </a:p>
                  </a:txBody>
                  <a:tcPr marL="51112" marR="51112" marT="0" marB="0"/>
                </a:tc>
                <a:tc>
                  <a:txBody>
                    <a:bodyPr/>
                    <a:lstStyle/>
                    <a:p>
                      <a:pPr>
                        <a:spcAft>
                          <a:spcPts val="0"/>
                        </a:spcAft>
                      </a:pPr>
                      <a:r>
                        <a:rPr lang="ro-RO" sz="1000">
                          <a:effectLst/>
                        </a:rPr>
                        <a:t>Nu se conservează, se analizează nu mai tărziu de 24 h de la recoltare.</a:t>
                      </a:r>
                      <a:endParaRPr lang="ro-RO" sz="900">
                        <a:effectLst/>
                        <a:latin typeface="Times New Roman" panose="02020603050405020304" pitchFamily="18" charset="0"/>
                        <a:ea typeface="Times New Roman" panose="02020603050405020304" pitchFamily="18" charset="0"/>
                      </a:endParaRPr>
                    </a:p>
                  </a:txBody>
                  <a:tcPr marL="51112" marR="51112" marT="0" marB="0"/>
                </a:tc>
                <a:tc>
                  <a:txBody>
                    <a:bodyPr/>
                    <a:lstStyle/>
                    <a:p>
                      <a:pPr>
                        <a:spcAft>
                          <a:spcPts val="0"/>
                        </a:spcAft>
                      </a:pPr>
                      <a:r>
                        <a:rPr lang="ro-RO" sz="1000">
                          <a:effectLst/>
                        </a:rPr>
                        <a:t>sticlă, polipropilenă</a:t>
                      </a:r>
                      <a:endParaRPr lang="ro-RO" sz="900">
                        <a:effectLst/>
                        <a:latin typeface="Times New Roman" panose="02020603050405020304" pitchFamily="18" charset="0"/>
                        <a:ea typeface="Times New Roman" panose="02020603050405020304" pitchFamily="18" charset="0"/>
                      </a:endParaRPr>
                    </a:p>
                  </a:txBody>
                  <a:tcPr marL="51112" marR="51112" marT="0" marB="0"/>
                </a:tc>
                <a:extLst>
                  <a:ext uri="{0D108BD9-81ED-4DB2-BD59-A6C34878D82A}">
                    <a16:rowId xmlns:a16="http://schemas.microsoft.com/office/drawing/2014/main" val="1656297050"/>
                  </a:ext>
                </a:extLst>
              </a:tr>
              <a:tr h="556898">
                <a:tc>
                  <a:txBody>
                    <a:bodyPr/>
                    <a:lstStyle/>
                    <a:p>
                      <a:pPr>
                        <a:spcAft>
                          <a:spcPts val="0"/>
                        </a:spcAft>
                      </a:pPr>
                      <a:r>
                        <a:rPr lang="ro-RO" sz="1000">
                          <a:effectLst/>
                        </a:rPr>
                        <a:t>Produse petroliere</a:t>
                      </a:r>
                      <a:endParaRPr lang="ro-RO" sz="900">
                        <a:effectLst/>
                        <a:latin typeface="Times New Roman" panose="02020603050405020304" pitchFamily="18" charset="0"/>
                        <a:ea typeface="Times New Roman" panose="02020603050405020304" pitchFamily="18" charset="0"/>
                      </a:endParaRPr>
                    </a:p>
                  </a:txBody>
                  <a:tcPr marL="51112" marR="51112" marT="0" marB="0"/>
                </a:tc>
                <a:tc>
                  <a:txBody>
                    <a:bodyPr/>
                    <a:lstStyle/>
                    <a:p>
                      <a:pPr>
                        <a:spcAft>
                          <a:spcPts val="0"/>
                        </a:spcAft>
                      </a:pPr>
                      <a:r>
                        <a:rPr lang="ro-RO" sz="1000">
                          <a:effectLst/>
                        </a:rPr>
                        <a:t>Se conservează prin acidularea pH≈1-2 se analizează nu mai tărziu de 24 h de la recoltare</a:t>
                      </a:r>
                      <a:endParaRPr lang="ro-RO" sz="900">
                        <a:effectLst/>
                        <a:latin typeface="Times New Roman" panose="02020603050405020304" pitchFamily="18" charset="0"/>
                        <a:ea typeface="Times New Roman" panose="02020603050405020304" pitchFamily="18" charset="0"/>
                      </a:endParaRPr>
                    </a:p>
                  </a:txBody>
                  <a:tcPr marL="51112" marR="51112" marT="0" marB="0"/>
                </a:tc>
                <a:tc>
                  <a:txBody>
                    <a:bodyPr/>
                    <a:lstStyle/>
                    <a:p>
                      <a:pPr>
                        <a:spcAft>
                          <a:spcPts val="0"/>
                        </a:spcAft>
                      </a:pPr>
                      <a:r>
                        <a:rPr lang="ro-RO" sz="1000">
                          <a:effectLst/>
                        </a:rPr>
                        <a:t>sticlă, polipropilenă</a:t>
                      </a:r>
                      <a:endParaRPr lang="ro-RO" sz="900">
                        <a:effectLst/>
                        <a:latin typeface="Times New Roman" panose="02020603050405020304" pitchFamily="18" charset="0"/>
                        <a:ea typeface="Times New Roman" panose="02020603050405020304" pitchFamily="18" charset="0"/>
                      </a:endParaRPr>
                    </a:p>
                  </a:txBody>
                  <a:tcPr marL="51112" marR="51112" marT="0" marB="0"/>
                </a:tc>
                <a:extLst>
                  <a:ext uri="{0D108BD9-81ED-4DB2-BD59-A6C34878D82A}">
                    <a16:rowId xmlns:a16="http://schemas.microsoft.com/office/drawing/2014/main" val="2495935481"/>
                  </a:ext>
                </a:extLst>
              </a:tr>
              <a:tr h="371265">
                <a:tc>
                  <a:txBody>
                    <a:bodyPr/>
                    <a:lstStyle/>
                    <a:p>
                      <a:pPr>
                        <a:spcAft>
                          <a:spcPts val="0"/>
                        </a:spcAft>
                      </a:pPr>
                      <a:r>
                        <a:rPr lang="ro-RO" sz="1000">
                          <a:effectLst/>
                        </a:rPr>
                        <a:t>Grăsimi</a:t>
                      </a:r>
                      <a:endParaRPr lang="ro-RO" sz="900">
                        <a:effectLst/>
                        <a:latin typeface="Times New Roman" panose="02020603050405020304" pitchFamily="18" charset="0"/>
                        <a:ea typeface="Times New Roman" panose="02020603050405020304" pitchFamily="18" charset="0"/>
                      </a:endParaRPr>
                    </a:p>
                  </a:txBody>
                  <a:tcPr marL="51112" marR="51112" marT="0" marB="0"/>
                </a:tc>
                <a:tc>
                  <a:txBody>
                    <a:bodyPr/>
                    <a:lstStyle/>
                    <a:p>
                      <a:pPr>
                        <a:spcAft>
                          <a:spcPts val="0"/>
                        </a:spcAft>
                      </a:pPr>
                      <a:r>
                        <a:rPr lang="ro-RO" sz="1000">
                          <a:effectLst/>
                        </a:rPr>
                        <a:t>Nu se conservează, se analizează nu mai tărziu de 24 h de la recoltare. </a:t>
                      </a:r>
                      <a:endParaRPr lang="ro-RO" sz="900">
                        <a:effectLst/>
                        <a:latin typeface="Times New Roman" panose="02020603050405020304" pitchFamily="18" charset="0"/>
                        <a:ea typeface="Times New Roman" panose="02020603050405020304" pitchFamily="18" charset="0"/>
                      </a:endParaRPr>
                    </a:p>
                  </a:txBody>
                  <a:tcPr marL="51112" marR="51112" marT="0" marB="0"/>
                </a:tc>
                <a:tc>
                  <a:txBody>
                    <a:bodyPr/>
                    <a:lstStyle/>
                    <a:p>
                      <a:pPr>
                        <a:spcAft>
                          <a:spcPts val="0"/>
                        </a:spcAft>
                      </a:pPr>
                      <a:r>
                        <a:rPr lang="ro-RO" sz="1000">
                          <a:effectLst/>
                        </a:rPr>
                        <a:t>sticlă, polipropilenă</a:t>
                      </a:r>
                      <a:endParaRPr lang="ro-RO" sz="900">
                        <a:effectLst/>
                        <a:latin typeface="Times New Roman" panose="02020603050405020304" pitchFamily="18" charset="0"/>
                        <a:ea typeface="Times New Roman" panose="02020603050405020304" pitchFamily="18" charset="0"/>
                      </a:endParaRPr>
                    </a:p>
                  </a:txBody>
                  <a:tcPr marL="51112" marR="51112" marT="0" marB="0"/>
                </a:tc>
                <a:extLst>
                  <a:ext uri="{0D108BD9-81ED-4DB2-BD59-A6C34878D82A}">
                    <a16:rowId xmlns:a16="http://schemas.microsoft.com/office/drawing/2014/main" val="441568647"/>
                  </a:ext>
                </a:extLst>
              </a:tr>
              <a:tr h="1299427">
                <a:tc>
                  <a:txBody>
                    <a:bodyPr/>
                    <a:lstStyle/>
                    <a:p>
                      <a:pPr>
                        <a:spcAft>
                          <a:spcPts val="0"/>
                        </a:spcAft>
                      </a:pPr>
                      <a:r>
                        <a:rPr lang="ro-RO" sz="1000">
                          <a:effectLst/>
                        </a:rPr>
                        <a:t>Sulfaţi</a:t>
                      </a:r>
                      <a:endParaRPr lang="ro-RO" sz="900">
                        <a:effectLst/>
                        <a:latin typeface="Times New Roman" panose="02020603050405020304" pitchFamily="18" charset="0"/>
                        <a:ea typeface="Times New Roman" panose="02020603050405020304" pitchFamily="18" charset="0"/>
                      </a:endParaRPr>
                    </a:p>
                  </a:txBody>
                  <a:tcPr marL="51112" marR="51112" marT="0" marB="0"/>
                </a:tc>
                <a:tc>
                  <a:txBody>
                    <a:bodyPr/>
                    <a:lstStyle/>
                    <a:p>
                      <a:pPr>
                        <a:spcAft>
                          <a:spcPts val="0"/>
                        </a:spcAft>
                      </a:pPr>
                      <a:r>
                        <a:rPr lang="ro-RO" sz="1000">
                          <a:effectLst/>
                        </a:rPr>
                        <a:t> De obicei nu se conservează. </a:t>
                      </a:r>
                      <a:endParaRPr lang="ro-RO" sz="900">
                        <a:effectLst/>
                      </a:endParaRPr>
                    </a:p>
                    <a:p>
                      <a:pPr marL="342900" lvl="0" indent="-342900">
                        <a:spcAft>
                          <a:spcPts val="0"/>
                        </a:spcAft>
                        <a:buFont typeface="Wingdings" panose="05000000000000000000" pitchFamily="2" charset="2"/>
                        <a:buChar char=""/>
                        <a:tabLst>
                          <a:tab pos="457200" algn="l"/>
                        </a:tabLst>
                      </a:pPr>
                      <a:r>
                        <a:rPr lang="ro-RO" sz="1000">
                          <a:effectLst/>
                        </a:rPr>
                        <a:t>se răceşte proba pînă la t</a:t>
                      </a:r>
                      <a:r>
                        <a:rPr lang="ro-RO" sz="1000" baseline="30000">
                          <a:effectLst/>
                        </a:rPr>
                        <a:t>0</a:t>
                      </a:r>
                      <a:r>
                        <a:rPr lang="ro-RO" sz="1000">
                          <a:effectLst/>
                        </a:rPr>
                        <a:t> 3-4</a:t>
                      </a:r>
                      <a:r>
                        <a:rPr lang="ro-RO" sz="1000" baseline="30000">
                          <a:effectLst/>
                        </a:rPr>
                        <a:t>0</a:t>
                      </a:r>
                      <a:endParaRPr lang="ro-RO" sz="900">
                        <a:effectLst/>
                      </a:endParaRPr>
                    </a:p>
                    <a:p>
                      <a:pPr marL="342900" lvl="0" indent="-342900">
                        <a:spcAft>
                          <a:spcPts val="0"/>
                        </a:spcAft>
                        <a:buFont typeface="Wingdings" panose="05000000000000000000" pitchFamily="2" charset="2"/>
                        <a:buChar char=""/>
                        <a:tabLst>
                          <a:tab pos="457200" algn="l"/>
                        </a:tabLst>
                      </a:pPr>
                      <a:r>
                        <a:rPr lang="ro-RO" sz="1000">
                          <a:effectLst/>
                        </a:rPr>
                        <a:t>se adaugă 2 - 4 ml CHCl</a:t>
                      </a:r>
                      <a:r>
                        <a:rPr lang="ro-RO" sz="1000" baseline="-25000">
                          <a:effectLst/>
                        </a:rPr>
                        <a:t>3</a:t>
                      </a:r>
                      <a:r>
                        <a:rPr lang="ro-RO" sz="1000">
                          <a:effectLst/>
                        </a:rPr>
                        <a:t> la 1 L probă</a:t>
                      </a:r>
                      <a:endParaRPr lang="ro-RO" sz="900">
                        <a:effectLst/>
                      </a:endParaRPr>
                    </a:p>
                    <a:p>
                      <a:pPr marL="342900" lvl="0" indent="-342900">
                        <a:spcAft>
                          <a:spcPts val="0"/>
                        </a:spcAft>
                        <a:buFont typeface="Wingdings" panose="05000000000000000000" pitchFamily="2" charset="2"/>
                        <a:buChar char=""/>
                        <a:tabLst>
                          <a:tab pos="457200" algn="l"/>
                        </a:tabLst>
                      </a:pPr>
                      <a:r>
                        <a:rPr lang="ro-RO" sz="1000">
                          <a:effectLst/>
                        </a:rPr>
                        <a:t>Se adaugă 2 ml  HNO</a:t>
                      </a:r>
                      <a:r>
                        <a:rPr lang="ro-RO" sz="1000" baseline="-25000">
                          <a:effectLst/>
                        </a:rPr>
                        <a:t>3</a:t>
                      </a:r>
                      <a:r>
                        <a:rPr lang="ro-RO" sz="1000">
                          <a:effectLst/>
                        </a:rPr>
                        <a:t> la 1 L probă</a:t>
                      </a:r>
                      <a:endParaRPr lang="ro-RO" sz="900">
                        <a:effectLst/>
                      </a:endParaRPr>
                    </a:p>
                    <a:p>
                      <a:pPr marL="457200">
                        <a:spcAft>
                          <a:spcPts val="0"/>
                        </a:spcAft>
                      </a:pPr>
                      <a:r>
                        <a:rPr lang="ro-RO" sz="1000">
                          <a:effectLst/>
                        </a:rPr>
                        <a:t> </a:t>
                      </a:r>
                      <a:endParaRPr lang="ro-RO" sz="900">
                        <a:effectLst/>
                        <a:latin typeface="Times New Roman" panose="02020603050405020304" pitchFamily="18" charset="0"/>
                        <a:ea typeface="Times New Roman" panose="02020603050405020304" pitchFamily="18" charset="0"/>
                      </a:endParaRPr>
                    </a:p>
                  </a:txBody>
                  <a:tcPr marL="51112" marR="51112" marT="0" marB="0"/>
                </a:tc>
                <a:tc>
                  <a:txBody>
                    <a:bodyPr/>
                    <a:lstStyle/>
                    <a:p>
                      <a:pPr>
                        <a:spcAft>
                          <a:spcPts val="0"/>
                        </a:spcAft>
                      </a:pPr>
                      <a:r>
                        <a:rPr lang="ro-RO" sz="1000">
                          <a:effectLst/>
                        </a:rPr>
                        <a:t>sticlă, polipropilenă</a:t>
                      </a:r>
                      <a:endParaRPr lang="ro-RO" sz="900">
                        <a:effectLst/>
                        <a:latin typeface="Times New Roman" panose="02020603050405020304" pitchFamily="18" charset="0"/>
                        <a:ea typeface="Times New Roman" panose="02020603050405020304" pitchFamily="18" charset="0"/>
                      </a:endParaRPr>
                    </a:p>
                  </a:txBody>
                  <a:tcPr marL="51112" marR="51112" marT="0" marB="0"/>
                </a:tc>
                <a:extLst>
                  <a:ext uri="{0D108BD9-81ED-4DB2-BD59-A6C34878D82A}">
                    <a16:rowId xmlns:a16="http://schemas.microsoft.com/office/drawing/2014/main" val="186656809"/>
                  </a:ext>
                </a:extLst>
              </a:tr>
              <a:tr h="742530">
                <a:tc>
                  <a:txBody>
                    <a:bodyPr/>
                    <a:lstStyle/>
                    <a:p>
                      <a:pPr>
                        <a:spcAft>
                          <a:spcPts val="0"/>
                        </a:spcAft>
                      </a:pPr>
                      <a:r>
                        <a:rPr lang="ro-RO" sz="1000">
                          <a:effectLst/>
                        </a:rPr>
                        <a:t>Cloruri</a:t>
                      </a:r>
                      <a:endParaRPr lang="ro-RO" sz="900">
                        <a:effectLst/>
                        <a:latin typeface="Times New Roman" panose="02020603050405020304" pitchFamily="18" charset="0"/>
                        <a:ea typeface="Times New Roman" panose="02020603050405020304" pitchFamily="18" charset="0"/>
                      </a:endParaRPr>
                    </a:p>
                  </a:txBody>
                  <a:tcPr marL="51112" marR="51112" marT="0" marB="0"/>
                </a:tc>
                <a:tc>
                  <a:txBody>
                    <a:bodyPr/>
                    <a:lstStyle/>
                    <a:p>
                      <a:pPr>
                        <a:spcAft>
                          <a:spcPts val="0"/>
                        </a:spcAft>
                      </a:pPr>
                      <a:r>
                        <a:rPr lang="ro-RO" sz="1000">
                          <a:effectLst/>
                        </a:rPr>
                        <a:t>Deobicei probele nu se conservează în cazuri de excepţie se adaugă 2 – 4 ml CHCl</a:t>
                      </a:r>
                      <a:r>
                        <a:rPr lang="ro-RO" sz="1000" baseline="-25000">
                          <a:effectLst/>
                        </a:rPr>
                        <a:t>3</a:t>
                      </a:r>
                      <a:r>
                        <a:rPr lang="ro-RO" sz="1000">
                          <a:effectLst/>
                        </a:rPr>
                        <a:t> la 1 L probă , pentru a stopa procesele biochimice.</a:t>
                      </a:r>
                      <a:endParaRPr lang="ro-RO" sz="900">
                        <a:effectLst/>
                        <a:latin typeface="Times New Roman" panose="02020603050405020304" pitchFamily="18" charset="0"/>
                        <a:ea typeface="Times New Roman" panose="02020603050405020304" pitchFamily="18" charset="0"/>
                      </a:endParaRPr>
                    </a:p>
                  </a:txBody>
                  <a:tcPr marL="51112" marR="51112" marT="0" marB="0"/>
                </a:tc>
                <a:tc>
                  <a:txBody>
                    <a:bodyPr/>
                    <a:lstStyle/>
                    <a:p>
                      <a:pPr>
                        <a:spcAft>
                          <a:spcPts val="0"/>
                        </a:spcAft>
                      </a:pPr>
                      <a:r>
                        <a:rPr lang="ro-RO" sz="1000" dirty="0">
                          <a:effectLst/>
                        </a:rPr>
                        <a:t>sticlă, polipropilenă</a:t>
                      </a:r>
                      <a:endParaRPr lang="ro-RO" sz="900" dirty="0">
                        <a:effectLst/>
                        <a:latin typeface="Times New Roman" panose="02020603050405020304" pitchFamily="18" charset="0"/>
                        <a:ea typeface="Times New Roman" panose="02020603050405020304" pitchFamily="18" charset="0"/>
                      </a:endParaRPr>
                    </a:p>
                  </a:txBody>
                  <a:tcPr marL="51112" marR="51112" marT="0" marB="0"/>
                </a:tc>
                <a:extLst>
                  <a:ext uri="{0D108BD9-81ED-4DB2-BD59-A6C34878D82A}">
                    <a16:rowId xmlns:a16="http://schemas.microsoft.com/office/drawing/2014/main" val="114981920"/>
                  </a:ext>
                </a:extLst>
              </a:tr>
            </a:tbl>
          </a:graphicData>
        </a:graphic>
      </p:graphicFrame>
    </p:spTree>
    <p:extLst>
      <p:ext uri="{BB962C8B-B14F-4D97-AF65-F5344CB8AC3E}">
        <p14:creationId xmlns:p14="http://schemas.microsoft.com/office/powerpoint/2010/main" val="126331966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2" name="Tabel 1">
            <a:extLst>
              <a:ext uri="{FF2B5EF4-FFF2-40B4-BE49-F238E27FC236}">
                <a16:creationId xmlns:a16="http://schemas.microsoft.com/office/drawing/2014/main" id="{389BD78F-79B1-4CF8-8CB2-B36F6609402B}"/>
              </a:ext>
            </a:extLst>
          </p:cNvPr>
          <p:cNvGraphicFramePr>
            <a:graphicFrameLocks noGrp="1"/>
          </p:cNvGraphicFramePr>
          <p:nvPr/>
        </p:nvGraphicFramePr>
        <p:xfrm>
          <a:off x="852854" y="1739120"/>
          <a:ext cx="7631723" cy="4515740"/>
        </p:xfrm>
        <a:graphic>
          <a:graphicData uri="http://schemas.openxmlformats.org/drawingml/2006/table">
            <a:tbl>
              <a:tblPr firstRow="1" firstCol="1" lastRow="1" lastCol="1" bandRow="1" bandCol="1">
                <a:tableStyleId>{5C22544A-7EE6-4342-B048-85BDC9FD1C3A}</a:tableStyleId>
              </a:tblPr>
              <a:tblGrid>
                <a:gridCol w="1806632">
                  <a:extLst>
                    <a:ext uri="{9D8B030D-6E8A-4147-A177-3AD203B41FA5}">
                      <a16:colId xmlns:a16="http://schemas.microsoft.com/office/drawing/2014/main" val="1085880321"/>
                    </a:ext>
                  </a:extLst>
                </a:gridCol>
                <a:gridCol w="3732907">
                  <a:extLst>
                    <a:ext uri="{9D8B030D-6E8A-4147-A177-3AD203B41FA5}">
                      <a16:colId xmlns:a16="http://schemas.microsoft.com/office/drawing/2014/main" val="329167013"/>
                    </a:ext>
                  </a:extLst>
                </a:gridCol>
                <a:gridCol w="2092184">
                  <a:extLst>
                    <a:ext uri="{9D8B030D-6E8A-4147-A177-3AD203B41FA5}">
                      <a16:colId xmlns:a16="http://schemas.microsoft.com/office/drawing/2014/main" val="4268118171"/>
                    </a:ext>
                  </a:extLst>
                </a:gridCol>
              </a:tblGrid>
              <a:tr h="783238">
                <a:tc>
                  <a:txBody>
                    <a:bodyPr/>
                    <a:lstStyle/>
                    <a:p>
                      <a:pPr>
                        <a:spcAft>
                          <a:spcPts val="0"/>
                        </a:spcAft>
                      </a:pPr>
                      <a:r>
                        <a:rPr lang="ro-RO" sz="1100">
                          <a:effectLst/>
                        </a:rPr>
                        <a:t>Consumul chimic de oxigen (CCO)</a:t>
                      </a:r>
                      <a:endParaRPr lang="ro-RO" sz="900">
                        <a:effectLst/>
                        <a:latin typeface="Times New Roman" panose="02020603050405020304" pitchFamily="18" charset="0"/>
                        <a:ea typeface="Times New Roman" panose="02020603050405020304" pitchFamily="18" charset="0"/>
                      </a:endParaRPr>
                    </a:p>
                  </a:txBody>
                  <a:tcPr marL="53334" marR="53334" marT="0" marB="0"/>
                </a:tc>
                <a:tc>
                  <a:txBody>
                    <a:bodyPr/>
                    <a:lstStyle/>
                    <a:p>
                      <a:pPr>
                        <a:spcAft>
                          <a:spcPts val="0"/>
                        </a:spcAft>
                      </a:pPr>
                      <a:r>
                        <a:rPr lang="ro-RO" sz="1100">
                          <a:effectLst/>
                        </a:rPr>
                        <a:t>se păstrează proba la t</a:t>
                      </a:r>
                      <a:r>
                        <a:rPr lang="ro-RO" sz="1100" baseline="30000">
                          <a:effectLst/>
                        </a:rPr>
                        <a:t>0</a:t>
                      </a:r>
                      <a:r>
                        <a:rPr lang="ro-RO" sz="1100">
                          <a:effectLst/>
                        </a:rPr>
                        <a:t> 3-4</a:t>
                      </a:r>
                      <a:r>
                        <a:rPr lang="ro-RO" sz="1100" baseline="30000">
                          <a:effectLst/>
                        </a:rPr>
                        <a:t>0</a:t>
                      </a:r>
                      <a:r>
                        <a:rPr lang="ro-RO" sz="1100">
                          <a:effectLst/>
                        </a:rPr>
                        <a:t> C, determinarea se face nu mai târziu de 24 h, se adaugă 1 ml H</a:t>
                      </a:r>
                      <a:r>
                        <a:rPr lang="ro-RO" sz="1100" baseline="-25000">
                          <a:effectLst/>
                        </a:rPr>
                        <a:t>2</a:t>
                      </a:r>
                      <a:r>
                        <a:rPr lang="ro-RO" sz="1100">
                          <a:effectLst/>
                        </a:rPr>
                        <a:t>SO</a:t>
                      </a:r>
                      <a:r>
                        <a:rPr lang="ro-RO" sz="1100" baseline="-25000">
                          <a:effectLst/>
                        </a:rPr>
                        <a:t>4</a:t>
                      </a:r>
                      <a:r>
                        <a:rPr lang="ro-RO" sz="1100">
                          <a:effectLst/>
                        </a:rPr>
                        <a:t> la 1 L probă;</a:t>
                      </a:r>
                      <a:endParaRPr lang="ro-RO" sz="900">
                        <a:effectLst/>
                        <a:latin typeface="Times New Roman" panose="02020603050405020304" pitchFamily="18" charset="0"/>
                        <a:ea typeface="Times New Roman" panose="02020603050405020304" pitchFamily="18" charset="0"/>
                      </a:endParaRPr>
                    </a:p>
                  </a:txBody>
                  <a:tcPr marL="53334" marR="53334" marT="0" marB="0"/>
                </a:tc>
                <a:tc>
                  <a:txBody>
                    <a:bodyPr/>
                    <a:lstStyle/>
                    <a:p>
                      <a:pPr>
                        <a:spcAft>
                          <a:spcPts val="0"/>
                        </a:spcAft>
                      </a:pPr>
                      <a:r>
                        <a:rPr lang="ro-RO" sz="1100">
                          <a:effectLst/>
                        </a:rPr>
                        <a:t>sticlă, polipropilenă</a:t>
                      </a:r>
                      <a:endParaRPr lang="ro-RO" sz="900">
                        <a:effectLst/>
                        <a:latin typeface="Times New Roman" panose="02020603050405020304" pitchFamily="18" charset="0"/>
                        <a:ea typeface="Times New Roman" panose="02020603050405020304" pitchFamily="18" charset="0"/>
                      </a:endParaRPr>
                    </a:p>
                  </a:txBody>
                  <a:tcPr marL="53334" marR="53334" marT="0" marB="0"/>
                </a:tc>
                <a:extLst>
                  <a:ext uri="{0D108BD9-81ED-4DB2-BD59-A6C34878D82A}">
                    <a16:rowId xmlns:a16="http://schemas.microsoft.com/office/drawing/2014/main" val="2768146774"/>
                  </a:ext>
                </a:extLst>
              </a:tr>
              <a:tr h="587429">
                <a:tc>
                  <a:txBody>
                    <a:bodyPr/>
                    <a:lstStyle/>
                    <a:p>
                      <a:pPr>
                        <a:spcAft>
                          <a:spcPts val="0"/>
                        </a:spcAft>
                      </a:pPr>
                      <a:r>
                        <a:rPr lang="ro-RO" sz="1100">
                          <a:effectLst/>
                        </a:rPr>
                        <a:t>Consumul biochimic de oxigen (CBO)</a:t>
                      </a:r>
                      <a:endParaRPr lang="ro-RO" sz="900">
                        <a:effectLst/>
                        <a:latin typeface="Times New Roman" panose="02020603050405020304" pitchFamily="18" charset="0"/>
                        <a:ea typeface="Times New Roman" panose="02020603050405020304" pitchFamily="18" charset="0"/>
                      </a:endParaRPr>
                    </a:p>
                  </a:txBody>
                  <a:tcPr marL="53334" marR="53334" marT="0" marB="0"/>
                </a:tc>
                <a:tc>
                  <a:txBody>
                    <a:bodyPr/>
                    <a:lstStyle/>
                    <a:p>
                      <a:pPr>
                        <a:spcAft>
                          <a:spcPts val="0"/>
                        </a:spcAft>
                      </a:pPr>
                      <a:r>
                        <a:rPr lang="ro-RO" sz="1100">
                          <a:effectLst/>
                        </a:rPr>
                        <a:t>Nu se conservează. Se păstrează la t</a:t>
                      </a:r>
                      <a:r>
                        <a:rPr lang="ro-RO" sz="1100" baseline="30000">
                          <a:effectLst/>
                        </a:rPr>
                        <a:t>0</a:t>
                      </a:r>
                      <a:r>
                        <a:rPr lang="ro-RO" sz="1100">
                          <a:effectLst/>
                        </a:rPr>
                        <a:t> 3-4</a:t>
                      </a:r>
                      <a:r>
                        <a:rPr lang="ro-RO" sz="1100" baseline="30000">
                          <a:effectLst/>
                        </a:rPr>
                        <a:t>0</a:t>
                      </a:r>
                      <a:r>
                        <a:rPr lang="ro-RO" sz="1100">
                          <a:effectLst/>
                        </a:rPr>
                        <a:t> C, se determină nu mai târziu de 24 h de la prelevare.</a:t>
                      </a:r>
                      <a:endParaRPr lang="ro-RO" sz="900">
                        <a:effectLst/>
                        <a:latin typeface="Times New Roman" panose="02020603050405020304" pitchFamily="18" charset="0"/>
                        <a:ea typeface="Times New Roman" panose="02020603050405020304" pitchFamily="18" charset="0"/>
                      </a:endParaRPr>
                    </a:p>
                  </a:txBody>
                  <a:tcPr marL="53334" marR="53334" marT="0" marB="0"/>
                </a:tc>
                <a:tc>
                  <a:txBody>
                    <a:bodyPr/>
                    <a:lstStyle/>
                    <a:p>
                      <a:pPr>
                        <a:spcAft>
                          <a:spcPts val="0"/>
                        </a:spcAft>
                      </a:pPr>
                      <a:r>
                        <a:rPr lang="ro-RO" sz="1100">
                          <a:effectLst/>
                        </a:rPr>
                        <a:t>sticlă, polipropilenă</a:t>
                      </a:r>
                      <a:endParaRPr lang="ro-RO" sz="900">
                        <a:effectLst/>
                        <a:latin typeface="Times New Roman" panose="02020603050405020304" pitchFamily="18" charset="0"/>
                        <a:ea typeface="Times New Roman" panose="02020603050405020304" pitchFamily="18" charset="0"/>
                      </a:endParaRPr>
                    </a:p>
                  </a:txBody>
                  <a:tcPr marL="53334" marR="53334" marT="0" marB="0"/>
                </a:tc>
                <a:extLst>
                  <a:ext uri="{0D108BD9-81ED-4DB2-BD59-A6C34878D82A}">
                    <a16:rowId xmlns:a16="http://schemas.microsoft.com/office/drawing/2014/main" val="3201278248"/>
                  </a:ext>
                </a:extLst>
              </a:tr>
              <a:tr h="395659">
                <a:tc>
                  <a:txBody>
                    <a:bodyPr/>
                    <a:lstStyle/>
                    <a:p>
                      <a:pPr>
                        <a:spcAft>
                          <a:spcPts val="0"/>
                        </a:spcAft>
                      </a:pPr>
                      <a:r>
                        <a:rPr lang="ro-RO" sz="1100">
                          <a:effectLst/>
                        </a:rPr>
                        <a:t>Amoniacul şi ionii de amoniu</a:t>
                      </a:r>
                      <a:endParaRPr lang="ro-RO" sz="900">
                        <a:effectLst/>
                        <a:latin typeface="Times New Roman" panose="02020603050405020304" pitchFamily="18" charset="0"/>
                        <a:ea typeface="Times New Roman" panose="02020603050405020304" pitchFamily="18" charset="0"/>
                      </a:endParaRPr>
                    </a:p>
                  </a:txBody>
                  <a:tcPr marL="53334" marR="53334" marT="0" marB="0"/>
                </a:tc>
                <a:tc>
                  <a:txBody>
                    <a:bodyPr/>
                    <a:lstStyle/>
                    <a:p>
                      <a:pPr>
                        <a:spcAft>
                          <a:spcPts val="0"/>
                        </a:spcAft>
                      </a:pPr>
                      <a:r>
                        <a:rPr lang="ro-RO" sz="1100">
                          <a:effectLst/>
                        </a:rPr>
                        <a:t>Determinarea se face imediat după prelevare.</a:t>
                      </a:r>
                      <a:endParaRPr lang="ro-RO" sz="900">
                        <a:effectLst/>
                        <a:latin typeface="Times New Roman" panose="02020603050405020304" pitchFamily="18" charset="0"/>
                        <a:ea typeface="Times New Roman" panose="02020603050405020304" pitchFamily="18" charset="0"/>
                      </a:endParaRPr>
                    </a:p>
                  </a:txBody>
                  <a:tcPr marL="53334" marR="53334" marT="0" marB="0"/>
                </a:tc>
                <a:tc>
                  <a:txBody>
                    <a:bodyPr/>
                    <a:lstStyle/>
                    <a:p>
                      <a:pPr>
                        <a:spcAft>
                          <a:spcPts val="0"/>
                        </a:spcAft>
                      </a:pPr>
                      <a:r>
                        <a:rPr lang="ro-RO" sz="1100">
                          <a:effectLst/>
                        </a:rPr>
                        <a:t>sticlă, polipropilenă</a:t>
                      </a:r>
                      <a:endParaRPr lang="ro-RO" sz="900">
                        <a:effectLst/>
                        <a:latin typeface="Times New Roman" panose="02020603050405020304" pitchFamily="18" charset="0"/>
                        <a:ea typeface="Times New Roman" panose="02020603050405020304" pitchFamily="18" charset="0"/>
                      </a:endParaRPr>
                    </a:p>
                  </a:txBody>
                  <a:tcPr marL="53334" marR="53334" marT="0" marB="0"/>
                </a:tc>
                <a:extLst>
                  <a:ext uri="{0D108BD9-81ED-4DB2-BD59-A6C34878D82A}">
                    <a16:rowId xmlns:a16="http://schemas.microsoft.com/office/drawing/2014/main" val="2575998415"/>
                  </a:ext>
                </a:extLst>
              </a:tr>
              <a:tr h="587429">
                <a:tc>
                  <a:txBody>
                    <a:bodyPr/>
                    <a:lstStyle/>
                    <a:p>
                      <a:pPr>
                        <a:spcAft>
                          <a:spcPts val="0"/>
                        </a:spcAft>
                      </a:pPr>
                      <a:r>
                        <a:rPr lang="ro-RO" sz="1100">
                          <a:effectLst/>
                        </a:rPr>
                        <a:t>Sulfuri şi hidrogenul sulfuros</a:t>
                      </a:r>
                      <a:endParaRPr lang="ro-RO" sz="900">
                        <a:effectLst/>
                        <a:latin typeface="Times New Roman" panose="02020603050405020304" pitchFamily="18" charset="0"/>
                        <a:ea typeface="Times New Roman" panose="02020603050405020304" pitchFamily="18" charset="0"/>
                      </a:endParaRPr>
                    </a:p>
                  </a:txBody>
                  <a:tcPr marL="53334" marR="53334" marT="0" marB="0"/>
                </a:tc>
                <a:tc>
                  <a:txBody>
                    <a:bodyPr/>
                    <a:lstStyle/>
                    <a:p>
                      <a:pPr>
                        <a:spcAft>
                          <a:spcPts val="0"/>
                        </a:spcAft>
                      </a:pPr>
                      <a:r>
                        <a:rPr lang="ro-RO" sz="1100">
                          <a:effectLst/>
                        </a:rPr>
                        <a:t>Proba se prelevează în vase separate se adaugă 10 ml acetat de cadmiu sau zinc de 10% la 1 L probă </a:t>
                      </a:r>
                      <a:endParaRPr lang="ro-RO" sz="900">
                        <a:effectLst/>
                        <a:latin typeface="Times New Roman" panose="02020603050405020304" pitchFamily="18" charset="0"/>
                        <a:ea typeface="Times New Roman" panose="02020603050405020304" pitchFamily="18" charset="0"/>
                      </a:endParaRPr>
                    </a:p>
                  </a:txBody>
                  <a:tcPr marL="53334" marR="53334" marT="0" marB="0"/>
                </a:tc>
                <a:tc>
                  <a:txBody>
                    <a:bodyPr/>
                    <a:lstStyle/>
                    <a:p>
                      <a:pPr>
                        <a:spcAft>
                          <a:spcPts val="0"/>
                        </a:spcAft>
                      </a:pPr>
                      <a:r>
                        <a:rPr lang="ro-RO" sz="1100">
                          <a:effectLst/>
                        </a:rPr>
                        <a:t>sticlă, polipropilenă</a:t>
                      </a:r>
                      <a:endParaRPr lang="ro-RO" sz="900">
                        <a:effectLst/>
                        <a:latin typeface="Times New Roman" panose="02020603050405020304" pitchFamily="18" charset="0"/>
                        <a:ea typeface="Times New Roman" panose="02020603050405020304" pitchFamily="18" charset="0"/>
                      </a:endParaRPr>
                    </a:p>
                  </a:txBody>
                  <a:tcPr marL="53334" marR="53334" marT="0" marB="0"/>
                </a:tc>
                <a:extLst>
                  <a:ext uri="{0D108BD9-81ED-4DB2-BD59-A6C34878D82A}">
                    <a16:rowId xmlns:a16="http://schemas.microsoft.com/office/drawing/2014/main" val="2249618282"/>
                  </a:ext>
                </a:extLst>
              </a:tr>
              <a:tr h="587429">
                <a:tc>
                  <a:txBody>
                    <a:bodyPr/>
                    <a:lstStyle/>
                    <a:p>
                      <a:pPr>
                        <a:spcAft>
                          <a:spcPts val="0"/>
                        </a:spcAft>
                      </a:pPr>
                      <a:r>
                        <a:rPr lang="ro-RO" sz="1100">
                          <a:effectLst/>
                        </a:rPr>
                        <a:t>Fosforul total</a:t>
                      </a:r>
                      <a:endParaRPr lang="ro-RO" sz="900">
                        <a:effectLst/>
                        <a:latin typeface="Times New Roman" panose="02020603050405020304" pitchFamily="18" charset="0"/>
                        <a:ea typeface="Times New Roman" panose="02020603050405020304" pitchFamily="18" charset="0"/>
                      </a:endParaRPr>
                    </a:p>
                  </a:txBody>
                  <a:tcPr marL="53334" marR="53334" marT="0" marB="0"/>
                </a:tc>
                <a:tc>
                  <a:txBody>
                    <a:bodyPr/>
                    <a:lstStyle/>
                    <a:p>
                      <a:pPr>
                        <a:spcAft>
                          <a:spcPts val="0"/>
                        </a:spcAft>
                      </a:pPr>
                      <a:r>
                        <a:rPr lang="ro-RO" sz="1100">
                          <a:effectLst/>
                        </a:rPr>
                        <a:t>Nu se conservează. Atenţie este posibilă adsorbţia fosfaţilor pe pereţii vasului </a:t>
                      </a:r>
                      <a:endParaRPr lang="ro-RO" sz="900">
                        <a:effectLst/>
                        <a:latin typeface="Times New Roman" panose="02020603050405020304" pitchFamily="18" charset="0"/>
                        <a:ea typeface="Times New Roman" panose="02020603050405020304" pitchFamily="18" charset="0"/>
                      </a:endParaRPr>
                    </a:p>
                  </a:txBody>
                  <a:tcPr marL="53334" marR="53334" marT="0" marB="0"/>
                </a:tc>
                <a:tc>
                  <a:txBody>
                    <a:bodyPr/>
                    <a:lstStyle/>
                    <a:p>
                      <a:pPr>
                        <a:spcAft>
                          <a:spcPts val="0"/>
                        </a:spcAft>
                      </a:pPr>
                      <a:r>
                        <a:rPr lang="ro-RO" sz="1100">
                          <a:effectLst/>
                        </a:rPr>
                        <a:t>sticlă, polipropilenă</a:t>
                      </a:r>
                      <a:endParaRPr lang="ro-RO" sz="900">
                        <a:effectLst/>
                        <a:latin typeface="Times New Roman" panose="02020603050405020304" pitchFamily="18" charset="0"/>
                        <a:ea typeface="Times New Roman" panose="02020603050405020304" pitchFamily="18" charset="0"/>
                      </a:endParaRPr>
                    </a:p>
                  </a:txBody>
                  <a:tcPr marL="53334" marR="53334" marT="0" marB="0"/>
                </a:tc>
                <a:extLst>
                  <a:ext uri="{0D108BD9-81ED-4DB2-BD59-A6C34878D82A}">
                    <a16:rowId xmlns:a16="http://schemas.microsoft.com/office/drawing/2014/main" val="2606802641"/>
                  </a:ext>
                </a:extLst>
              </a:tr>
              <a:tr h="791318">
                <a:tc>
                  <a:txBody>
                    <a:bodyPr/>
                    <a:lstStyle/>
                    <a:p>
                      <a:pPr>
                        <a:spcAft>
                          <a:spcPts val="0"/>
                        </a:spcAft>
                      </a:pPr>
                      <a:r>
                        <a:rPr lang="ro-RO" sz="1100">
                          <a:effectLst/>
                        </a:rPr>
                        <a:t>Substanţe tensioactive anionice sintetice de suprafaţă</a:t>
                      </a:r>
                      <a:endParaRPr lang="ro-RO" sz="900">
                        <a:effectLst/>
                        <a:latin typeface="Times New Roman" panose="02020603050405020304" pitchFamily="18" charset="0"/>
                        <a:ea typeface="Times New Roman" panose="02020603050405020304" pitchFamily="18" charset="0"/>
                      </a:endParaRPr>
                    </a:p>
                  </a:txBody>
                  <a:tcPr marL="53334" marR="53334" marT="0" marB="0"/>
                </a:tc>
                <a:tc>
                  <a:txBody>
                    <a:bodyPr/>
                    <a:lstStyle/>
                    <a:p>
                      <a:pPr>
                        <a:spcAft>
                          <a:spcPts val="0"/>
                        </a:spcAft>
                      </a:pPr>
                      <a:r>
                        <a:rPr lang="ro-RO" sz="1100">
                          <a:effectLst/>
                        </a:rPr>
                        <a:t>Proba se determină cât posibil de repede, se aplică răcirea până la t</a:t>
                      </a:r>
                      <a:r>
                        <a:rPr lang="ro-RO" sz="1100" baseline="30000">
                          <a:effectLst/>
                        </a:rPr>
                        <a:t>0</a:t>
                      </a:r>
                      <a:r>
                        <a:rPr lang="ro-RO" sz="1100">
                          <a:effectLst/>
                        </a:rPr>
                        <a:t> 3-4</a:t>
                      </a:r>
                      <a:r>
                        <a:rPr lang="ro-RO" sz="1100" baseline="30000">
                          <a:effectLst/>
                        </a:rPr>
                        <a:t>0</a:t>
                      </a:r>
                      <a:r>
                        <a:rPr lang="ro-RO" sz="1100">
                          <a:effectLst/>
                        </a:rPr>
                        <a:t> C. Se determină nu mai târziu de 24 h.</a:t>
                      </a:r>
                      <a:endParaRPr lang="ro-RO" sz="900">
                        <a:effectLst/>
                      </a:endParaRPr>
                    </a:p>
                    <a:p>
                      <a:pPr>
                        <a:spcAft>
                          <a:spcPts val="0"/>
                        </a:spcAft>
                      </a:pPr>
                      <a:r>
                        <a:rPr lang="ro-RO" sz="1100">
                          <a:effectLst/>
                        </a:rPr>
                        <a:t>se adaugă 2-4 ml CHCl</a:t>
                      </a:r>
                      <a:r>
                        <a:rPr lang="ro-RO" sz="1100" baseline="-25000">
                          <a:effectLst/>
                        </a:rPr>
                        <a:t>3</a:t>
                      </a:r>
                      <a:r>
                        <a:rPr lang="ro-RO" sz="1100">
                          <a:effectLst/>
                        </a:rPr>
                        <a:t> la 1 L probă;</a:t>
                      </a:r>
                      <a:endParaRPr lang="ro-RO" sz="900">
                        <a:effectLst/>
                        <a:latin typeface="Times New Roman" panose="02020603050405020304" pitchFamily="18" charset="0"/>
                        <a:ea typeface="Times New Roman" panose="02020603050405020304" pitchFamily="18" charset="0"/>
                      </a:endParaRPr>
                    </a:p>
                  </a:txBody>
                  <a:tcPr marL="53334" marR="53334" marT="0" marB="0"/>
                </a:tc>
                <a:tc>
                  <a:txBody>
                    <a:bodyPr/>
                    <a:lstStyle/>
                    <a:p>
                      <a:pPr>
                        <a:spcAft>
                          <a:spcPts val="0"/>
                        </a:spcAft>
                      </a:pPr>
                      <a:r>
                        <a:rPr lang="ro-RO" sz="1100">
                          <a:effectLst/>
                        </a:rPr>
                        <a:t>sticlă, polipropilenă</a:t>
                      </a:r>
                      <a:endParaRPr lang="ro-RO" sz="900">
                        <a:effectLst/>
                        <a:latin typeface="Times New Roman" panose="02020603050405020304" pitchFamily="18" charset="0"/>
                        <a:ea typeface="Times New Roman" panose="02020603050405020304" pitchFamily="18" charset="0"/>
                      </a:endParaRPr>
                    </a:p>
                  </a:txBody>
                  <a:tcPr marL="53334" marR="53334" marT="0" marB="0"/>
                </a:tc>
                <a:extLst>
                  <a:ext uri="{0D108BD9-81ED-4DB2-BD59-A6C34878D82A}">
                    <a16:rowId xmlns:a16="http://schemas.microsoft.com/office/drawing/2014/main" val="3951484984"/>
                  </a:ext>
                </a:extLst>
              </a:tr>
              <a:tr h="783238">
                <a:tc>
                  <a:txBody>
                    <a:bodyPr/>
                    <a:lstStyle/>
                    <a:p>
                      <a:pPr>
                        <a:spcAft>
                          <a:spcPts val="0"/>
                        </a:spcAft>
                      </a:pPr>
                      <a:r>
                        <a:rPr lang="ro-RO" sz="1100">
                          <a:effectLst/>
                        </a:rPr>
                        <a:t>Fenol</a:t>
                      </a:r>
                      <a:endParaRPr lang="ro-RO" sz="900">
                        <a:effectLst/>
                        <a:latin typeface="Times New Roman" panose="02020603050405020304" pitchFamily="18" charset="0"/>
                        <a:ea typeface="Times New Roman" panose="02020603050405020304" pitchFamily="18" charset="0"/>
                      </a:endParaRPr>
                    </a:p>
                  </a:txBody>
                  <a:tcPr marL="53334" marR="53334" marT="0" marB="0"/>
                </a:tc>
                <a:tc>
                  <a:txBody>
                    <a:bodyPr/>
                    <a:lstStyle/>
                    <a:p>
                      <a:pPr>
                        <a:spcAft>
                          <a:spcPts val="0"/>
                        </a:spcAft>
                      </a:pPr>
                      <a:r>
                        <a:rPr lang="ro-RO" sz="1100">
                          <a:effectLst/>
                        </a:rPr>
                        <a:t>Se pot conserva adăugînd 1 g. sulfat de cupru şi se ajustează pH cu acid fosforic până la 4.Se determină timp de 24 h.</a:t>
                      </a:r>
                      <a:endParaRPr lang="ro-RO" sz="900">
                        <a:effectLst/>
                        <a:latin typeface="Times New Roman" panose="02020603050405020304" pitchFamily="18" charset="0"/>
                        <a:ea typeface="Times New Roman" panose="02020603050405020304" pitchFamily="18" charset="0"/>
                      </a:endParaRPr>
                    </a:p>
                  </a:txBody>
                  <a:tcPr marL="53334" marR="53334" marT="0" marB="0"/>
                </a:tc>
                <a:tc>
                  <a:txBody>
                    <a:bodyPr/>
                    <a:lstStyle/>
                    <a:p>
                      <a:pPr>
                        <a:spcAft>
                          <a:spcPts val="0"/>
                        </a:spcAft>
                      </a:pPr>
                      <a:r>
                        <a:rPr lang="ro-RO" sz="1100" dirty="0">
                          <a:effectLst/>
                        </a:rPr>
                        <a:t>sticlă, polipropilenă</a:t>
                      </a:r>
                      <a:endParaRPr lang="ro-RO" sz="900" dirty="0">
                        <a:effectLst/>
                        <a:latin typeface="Times New Roman" panose="02020603050405020304" pitchFamily="18" charset="0"/>
                        <a:ea typeface="Times New Roman" panose="02020603050405020304" pitchFamily="18" charset="0"/>
                      </a:endParaRPr>
                    </a:p>
                  </a:txBody>
                  <a:tcPr marL="53334" marR="53334" marT="0" marB="0"/>
                </a:tc>
                <a:extLst>
                  <a:ext uri="{0D108BD9-81ED-4DB2-BD59-A6C34878D82A}">
                    <a16:rowId xmlns:a16="http://schemas.microsoft.com/office/drawing/2014/main" val="640629078"/>
                  </a:ext>
                </a:extLst>
              </a:tr>
            </a:tbl>
          </a:graphicData>
        </a:graphic>
      </p:graphicFrame>
    </p:spTree>
    <p:extLst>
      <p:ext uri="{BB962C8B-B14F-4D97-AF65-F5344CB8AC3E}">
        <p14:creationId xmlns:p14="http://schemas.microsoft.com/office/powerpoint/2010/main" val="310296789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2" name="Tabel 1">
            <a:extLst>
              <a:ext uri="{FF2B5EF4-FFF2-40B4-BE49-F238E27FC236}">
                <a16:creationId xmlns:a16="http://schemas.microsoft.com/office/drawing/2014/main" id="{76A4B3ED-2798-434C-8BC6-C4773AC1C7E4}"/>
              </a:ext>
            </a:extLst>
          </p:cNvPr>
          <p:cNvGraphicFramePr>
            <a:graphicFrameLocks noGrp="1"/>
          </p:cNvGraphicFramePr>
          <p:nvPr>
            <p:extLst>
              <p:ext uri="{D42A27DB-BD31-4B8C-83A1-F6EECF244321}">
                <p14:modId xmlns:p14="http://schemas.microsoft.com/office/powerpoint/2010/main" val="3781667390"/>
              </p:ext>
            </p:extLst>
          </p:nvPr>
        </p:nvGraphicFramePr>
        <p:xfrm>
          <a:off x="958362" y="1809095"/>
          <a:ext cx="7570175" cy="4455178"/>
        </p:xfrm>
        <a:graphic>
          <a:graphicData uri="http://schemas.openxmlformats.org/drawingml/2006/table">
            <a:tbl>
              <a:tblPr firstRow="1" firstCol="1" lastRow="1" lastCol="1" bandRow="1" bandCol="1">
                <a:tableStyleId>{5C22544A-7EE6-4342-B048-85BDC9FD1C3A}</a:tableStyleId>
              </a:tblPr>
              <a:tblGrid>
                <a:gridCol w="1792062">
                  <a:extLst>
                    <a:ext uri="{9D8B030D-6E8A-4147-A177-3AD203B41FA5}">
                      <a16:colId xmlns:a16="http://schemas.microsoft.com/office/drawing/2014/main" val="196959144"/>
                    </a:ext>
                  </a:extLst>
                </a:gridCol>
                <a:gridCol w="3702803">
                  <a:extLst>
                    <a:ext uri="{9D8B030D-6E8A-4147-A177-3AD203B41FA5}">
                      <a16:colId xmlns:a16="http://schemas.microsoft.com/office/drawing/2014/main" val="4275419617"/>
                    </a:ext>
                  </a:extLst>
                </a:gridCol>
                <a:gridCol w="2075310">
                  <a:extLst>
                    <a:ext uri="{9D8B030D-6E8A-4147-A177-3AD203B41FA5}">
                      <a16:colId xmlns:a16="http://schemas.microsoft.com/office/drawing/2014/main" val="3582848458"/>
                    </a:ext>
                  </a:extLst>
                </a:gridCol>
              </a:tblGrid>
              <a:tr h="405017">
                <a:tc>
                  <a:txBody>
                    <a:bodyPr/>
                    <a:lstStyle/>
                    <a:p>
                      <a:pPr>
                        <a:spcAft>
                          <a:spcPts val="0"/>
                        </a:spcAft>
                      </a:pPr>
                      <a:r>
                        <a:rPr lang="ro-RO" sz="1100">
                          <a:effectLst/>
                        </a:rPr>
                        <a:t>Nitriţi</a:t>
                      </a:r>
                      <a:endParaRPr lang="ro-RO" sz="1000">
                        <a:effectLst/>
                        <a:latin typeface="Times New Roman" panose="02020603050405020304" pitchFamily="18" charset="0"/>
                        <a:ea typeface="Times New Roman" panose="02020603050405020304" pitchFamily="18" charset="0"/>
                      </a:endParaRPr>
                    </a:p>
                  </a:txBody>
                  <a:tcPr marL="55758" marR="55758" marT="0" marB="0"/>
                </a:tc>
                <a:tc>
                  <a:txBody>
                    <a:bodyPr/>
                    <a:lstStyle/>
                    <a:p>
                      <a:pPr>
                        <a:spcAft>
                          <a:spcPts val="0"/>
                        </a:spcAft>
                      </a:pPr>
                      <a:r>
                        <a:rPr lang="ro-RO" sz="1100">
                          <a:effectLst/>
                        </a:rPr>
                        <a:t>Nu se conservează, se analizează nu mai tărziu de 24 h de la recoltare</a:t>
                      </a:r>
                      <a:endParaRPr lang="ro-RO" sz="1000">
                        <a:effectLst/>
                        <a:latin typeface="Times New Roman" panose="02020603050405020304" pitchFamily="18" charset="0"/>
                        <a:ea typeface="Times New Roman" panose="02020603050405020304" pitchFamily="18" charset="0"/>
                      </a:endParaRPr>
                    </a:p>
                  </a:txBody>
                  <a:tcPr marL="55758" marR="55758" marT="0" marB="0"/>
                </a:tc>
                <a:tc>
                  <a:txBody>
                    <a:bodyPr/>
                    <a:lstStyle/>
                    <a:p>
                      <a:pPr>
                        <a:spcAft>
                          <a:spcPts val="0"/>
                        </a:spcAft>
                      </a:pPr>
                      <a:r>
                        <a:rPr lang="ro-RO" sz="1100">
                          <a:effectLst/>
                        </a:rPr>
                        <a:t>sticlă, polipropilenă</a:t>
                      </a:r>
                      <a:endParaRPr lang="ro-RO" sz="1000">
                        <a:effectLst/>
                        <a:latin typeface="Times New Roman" panose="02020603050405020304" pitchFamily="18" charset="0"/>
                        <a:ea typeface="Times New Roman" panose="02020603050405020304" pitchFamily="18" charset="0"/>
                      </a:endParaRPr>
                    </a:p>
                  </a:txBody>
                  <a:tcPr marL="55758" marR="55758" marT="0" marB="0"/>
                </a:tc>
                <a:extLst>
                  <a:ext uri="{0D108BD9-81ED-4DB2-BD59-A6C34878D82A}">
                    <a16:rowId xmlns:a16="http://schemas.microsoft.com/office/drawing/2014/main" val="2612991533"/>
                  </a:ext>
                </a:extLst>
              </a:tr>
              <a:tr h="405017">
                <a:tc>
                  <a:txBody>
                    <a:bodyPr/>
                    <a:lstStyle/>
                    <a:p>
                      <a:pPr>
                        <a:spcAft>
                          <a:spcPts val="0"/>
                        </a:spcAft>
                      </a:pPr>
                      <a:r>
                        <a:rPr lang="ro-RO" sz="1100">
                          <a:effectLst/>
                        </a:rPr>
                        <a:t>Aldehida formică</a:t>
                      </a:r>
                      <a:endParaRPr lang="ro-RO" sz="1000">
                        <a:effectLst/>
                        <a:latin typeface="Times New Roman" panose="02020603050405020304" pitchFamily="18" charset="0"/>
                        <a:ea typeface="Times New Roman" panose="02020603050405020304" pitchFamily="18" charset="0"/>
                      </a:endParaRPr>
                    </a:p>
                  </a:txBody>
                  <a:tcPr marL="55758" marR="55758" marT="0" marB="0"/>
                </a:tc>
                <a:tc>
                  <a:txBody>
                    <a:bodyPr/>
                    <a:lstStyle/>
                    <a:p>
                      <a:pPr>
                        <a:spcAft>
                          <a:spcPts val="0"/>
                        </a:spcAft>
                      </a:pPr>
                      <a:r>
                        <a:rPr lang="ro-RO" sz="1100">
                          <a:effectLst/>
                        </a:rPr>
                        <a:t>Nu se conservează, se analizează nu mai tărziu de 24 h de la recoltare.</a:t>
                      </a:r>
                      <a:endParaRPr lang="ro-RO" sz="1000">
                        <a:effectLst/>
                        <a:latin typeface="Times New Roman" panose="02020603050405020304" pitchFamily="18" charset="0"/>
                        <a:ea typeface="Times New Roman" panose="02020603050405020304" pitchFamily="18" charset="0"/>
                      </a:endParaRPr>
                    </a:p>
                  </a:txBody>
                  <a:tcPr marL="55758" marR="55758" marT="0" marB="0"/>
                </a:tc>
                <a:tc>
                  <a:txBody>
                    <a:bodyPr/>
                    <a:lstStyle/>
                    <a:p>
                      <a:pPr>
                        <a:spcAft>
                          <a:spcPts val="0"/>
                        </a:spcAft>
                      </a:pPr>
                      <a:r>
                        <a:rPr lang="ro-RO" sz="1100">
                          <a:effectLst/>
                        </a:rPr>
                        <a:t>sticlă, polipropilenă</a:t>
                      </a:r>
                      <a:endParaRPr lang="ro-RO" sz="1000">
                        <a:effectLst/>
                        <a:latin typeface="Times New Roman" panose="02020603050405020304" pitchFamily="18" charset="0"/>
                        <a:ea typeface="Times New Roman" panose="02020603050405020304" pitchFamily="18" charset="0"/>
                      </a:endParaRPr>
                    </a:p>
                  </a:txBody>
                  <a:tcPr marL="55758" marR="55758" marT="0" marB="0"/>
                </a:tc>
                <a:extLst>
                  <a:ext uri="{0D108BD9-81ED-4DB2-BD59-A6C34878D82A}">
                    <a16:rowId xmlns:a16="http://schemas.microsoft.com/office/drawing/2014/main" val="3035619596"/>
                  </a:ext>
                </a:extLst>
              </a:tr>
              <a:tr h="607524">
                <a:tc>
                  <a:txBody>
                    <a:bodyPr/>
                    <a:lstStyle/>
                    <a:p>
                      <a:pPr>
                        <a:spcAft>
                          <a:spcPts val="0"/>
                        </a:spcAft>
                      </a:pPr>
                      <a:r>
                        <a:rPr lang="ro-RO" sz="1100">
                          <a:effectLst/>
                        </a:rPr>
                        <a:t>Fier</a:t>
                      </a:r>
                      <a:endParaRPr lang="ro-RO" sz="1000">
                        <a:effectLst/>
                        <a:latin typeface="Times New Roman" panose="02020603050405020304" pitchFamily="18" charset="0"/>
                        <a:ea typeface="Times New Roman" panose="02020603050405020304" pitchFamily="18" charset="0"/>
                      </a:endParaRPr>
                    </a:p>
                  </a:txBody>
                  <a:tcPr marL="55758" marR="55758" marT="0" marB="0"/>
                </a:tc>
                <a:tc>
                  <a:txBody>
                    <a:bodyPr/>
                    <a:lstStyle/>
                    <a:p>
                      <a:pPr>
                        <a:spcAft>
                          <a:spcPts val="0"/>
                        </a:spcAft>
                      </a:pPr>
                      <a:r>
                        <a:rPr lang="ro-RO" sz="1100">
                          <a:effectLst/>
                        </a:rPr>
                        <a:t>Se conservează prin acidularea pH≈1-2 se analizează nu mai tărziu de 24 h de la recoltare</a:t>
                      </a:r>
                      <a:endParaRPr lang="ro-RO" sz="1000">
                        <a:effectLst/>
                        <a:latin typeface="Times New Roman" panose="02020603050405020304" pitchFamily="18" charset="0"/>
                        <a:ea typeface="Times New Roman" panose="02020603050405020304" pitchFamily="18" charset="0"/>
                      </a:endParaRPr>
                    </a:p>
                  </a:txBody>
                  <a:tcPr marL="55758" marR="55758" marT="0" marB="0"/>
                </a:tc>
                <a:tc>
                  <a:txBody>
                    <a:bodyPr/>
                    <a:lstStyle/>
                    <a:p>
                      <a:pPr>
                        <a:spcAft>
                          <a:spcPts val="0"/>
                        </a:spcAft>
                      </a:pPr>
                      <a:r>
                        <a:rPr lang="ro-RO" sz="1100">
                          <a:effectLst/>
                        </a:rPr>
                        <a:t>sticlă, polipropilenă</a:t>
                      </a:r>
                      <a:endParaRPr lang="ro-RO" sz="1000">
                        <a:effectLst/>
                        <a:latin typeface="Times New Roman" panose="02020603050405020304" pitchFamily="18" charset="0"/>
                        <a:ea typeface="Times New Roman" panose="02020603050405020304" pitchFamily="18" charset="0"/>
                      </a:endParaRPr>
                    </a:p>
                  </a:txBody>
                  <a:tcPr marL="55758" marR="55758" marT="0" marB="0"/>
                </a:tc>
                <a:extLst>
                  <a:ext uri="{0D108BD9-81ED-4DB2-BD59-A6C34878D82A}">
                    <a16:rowId xmlns:a16="http://schemas.microsoft.com/office/drawing/2014/main" val="1571626778"/>
                  </a:ext>
                </a:extLst>
              </a:tr>
              <a:tr h="607524">
                <a:tc>
                  <a:txBody>
                    <a:bodyPr/>
                    <a:lstStyle/>
                    <a:p>
                      <a:pPr>
                        <a:spcAft>
                          <a:spcPts val="0"/>
                        </a:spcAft>
                      </a:pPr>
                      <a:r>
                        <a:rPr lang="ro-RO" sz="1100">
                          <a:effectLst/>
                        </a:rPr>
                        <a:t>Nichel</a:t>
                      </a:r>
                      <a:endParaRPr lang="ro-RO" sz="1000">
                        <a:effectLst/>
                        <a:latin typeface="Times New Roman" panose="02020603050405020304" pitchFamily="18" charset="0"/>
                        <a:ea typeface="Times New Roman" panose="02020603050405020304" pitchFamily="18" charset="0"/>
                      </a:endParaRPr>
                    </a:p>
                  </a:txBody>
                  <a:tcPr marL="55758" marR="55758" marT="0" marB="0"/>
                </a:tc>
                <a:tc>
                  <a:txBody>
                    <a:bodyPr/>
                    <a:lstStyle/>
                    <a:p>
                      <a:pPr>
                        <a:spcAft>
                          <a:spcPts val="0"/>
                        </a:spcAft>
                      </a:pPr>
                      <a:r>
                        <a:rPr lang="ro-RO" sz="1100">
                          <a:effectLst/>
                        </a:rPr>
                        <a:t>Se conservează prin acidularea pH≈1-2 se analizează nu mai tărziu de 24 h de la recoltare</a:t>
                      </a:r>
                      <a:endParaRPr lang="ro-RO" sz="1000">
                        <a:effectLst/>
                        <a:latin typeface="Times New Roman" panose="02020603050405020304" pitchFamily="18" charset="0"/>
                        <a:ea typeface="Times New Roman" panose="02020603050405020304" pitchFamily="18" charset="0"/>
                      </a:endParaRPr>
                    </a:p>
                  </a:txBody>
                  <a:tcPr marL="55758" marR="55758" marT="0" marB="0"/>
                </a:tc>
                <a:tc>
                  <a:txBody>
                    <a:bodyPr/>
                    <a:lstStyle/>
                    <a:p>
                      <a:pPr>
                        <a:spcAft>
                          <a:spcPts val="0"/>
                        </a:spcAft>
                      </a:pPr>
                      <a:r>
                        <a:rPr lang="ro-RO" sz="1100">
                          <a:effectLst/>
                        </a:rPr>
                        <a:t>sticlă, polipropilenă</a:t>
                      </a:r>
                      <a:endParaRPr lang="ro-RO" sz="1000">
                        <a:effectLst/>
                        <a:latin typeface="Times New Roman" panose="02020603050405020304" pitchFamily="18" charset="0"/>
                        <a:ea typeface="Times New Roman" panose="02020603050405020304" pitchFamily="18" charset="0"/>
                      </a:endParaRPr>
                    </a:p>
                  </a:txBody>
                  <a:tcPr marL="55758" marR="55758" marT="0" marB="0"/>
                </a:tc>
                <a:extLst>
                  <a:ext uri="{0D108BD9-81ED-4DB2-BD59-A6C34878D82A}">
                    <a16:rowId xmlns:a16="http://schemas.microsoft.com/office/drawing/2014/main" val="529902202"/>
                  </a:ext>
                </a:extLst>
              </a:tr>
              <a:tr h="607524">
                <a:tc>
                  <a:txBody>
                    <a:bodyPr/>
                    <a:lstStyle/>
                    <a:p>
                      <a:pPr>
                        <a:spcAft>
                          <a:spcPts val="0"/>
                        </a:spcAft>
                      </a:pPr>
                      <a:r>
                        <a:rPr lang="ro-RO" sz="1100">
                          <a:effectLst/>
                        </a:rPr>
                        <a:t>Zinc</a:t>
                      </a:r>
                      <a:endParaRPr lang="ro-RO" sz="1000">
                        <a:effectLst/>
                        <a:latin typeface="Times New Roman" panose="02020603050405020304" pitchFamily="18" charset="0"/>
                        <a:ea typeface="Times New Roman" panose="02020603050405020304" pitchFamily="18" charset="0"/>
                      </a:endParaRPr>
                    </a:p>
                  </a:txBody>
                  <a:tcPr marL="55758" marR="55758" marT="0" marB="0"/>
                </a:tc>
                <a:tc>
                  <a:txBody>
                    <a:bodyPr/>
                    <a:lstStyle/>
                    <a:p>
                      <a:pPr>
                        <a:spcAft>
                          <a:spcPts val="0"/>
                        </a:spcAft>
                      </a:pPr>
                      <a:r>
                        <a:rPr lang="ro-RO" sz="1100">
                          <a:effectLst/>
                        </a:rPr>
                        <a:t>Se conservează prin acidularea pH≈1-2 se analizează nu mai tărziu de 24 h de la recoltare</a:t>
                      </a:r>
                      <a:endParaRPr lang="ro-RO" sz="1000">
                        <a:effectLst/>
                        <a:latin typeface="Times New Roman" panose="02020603050405020304" pitchFamily="18" charset="0"/>
                        <a:ea typeface="Times New Roman" panose="02020603050405020304" pitchFamily="18" charset="0"/>
                      </a:endParaRPr>
                    </a:p>
                  </a:txBody>
                  <a:tcPr marL="55758" marR="55758" marT="0" marB="0"/>
                </a:tc>
                <a:tc>
                  <a:txBody>
                    <a:bodyPr/>
                    <a:lstStyle/>
                    <a:p>
                      <a:pPr>
                        <a:spcAft>
                          <a:spcPts val="0"/>
                        </a:spcAft>
                      </a:pPr>
                      <a:r>
                        <a:rPr lang="ro-RO" sz="1100">
                          <a:effectLst/>
                        </a:rPr>
                        <a:t>sticlă, polipropilenă</a:t>
                      </a:r>
                      <a:endParaRPr lang="ro-RO" sz="1000">
                        <a:effectLst/>
                        <a:latin typeface="Times New Roman" panose="02020603050405020304" pitchFamily="18" charset="0"/>
                        <a:ea typeface="Times New Roman" panose="02020603050405020304" pitchFamily="18" charset="0"/>
                      </a:endParaRPr>
                    </a:p>
                  </a:txBody>
                  <a:tcPr marL="55758" marR="55758" marT="0" marB="0"/>
                </a:tc>
                <a:extLst>
                  <a:ext uri="{0D108BD9-81ED-4DB2-BD59-A6C34878D82A}">
                    <a16:rowId xmlns:a16="http://schemas.microsoft.com/office/drawing/2014/main" val="301214946"/>
                  </a:ext>
                </a:extLst>
              </a:tr>
              <a:tr h="607524">
                <a:tc>
                  <a:txBody>
                    <a:bodyPr/>
                    <a:lstStyle/>
                    <a:p>
                      <a:pPr>
                        <a:spcAft>
                          <a:spcPts val="0"/>
                        </a:spcAft>
                      </a:pPr>
                      <a:r>
                        <a:rPr lang="ro-RO" sz="1100">
                          <a:effectLst/>
                        </a:rPr>
                        <a:t>Crom </a:t>
                      </a:r>
                      <a:endParaRPr lang="ro-RO" sz="1000">
                        <a:effectLst/>
                        <a:latin typeface="Times New Roman" panose="02020603050405020304" pitchFamily="18" charset="0"/>
                        <a:ea typeface="Times New Roman" panose="02020603050405020304" pitchFamily="18" charset="0"/>
                      </a:endParaRPr>
                    </a:p>
                  </a:txBody>
                  <a:tcPr marL="55758" marR="55758" marT="0" marB="0"/>
                </a:tc>
                <a:tc>
                  <a:txBody>
                    <a:bodyPr/>
                    <a:lstStyle/>
                    <a:p>
                      <a:pPr>
                        <a:spcAft>
                          <a:spcPts val="0"/>
                        </a:spcAft>
                      </a:pPr>
                      <a:r>
                        <a:rPr lang="ro-RO" sz="1100">
                          <a:effectLst/>
                        </a:rPr>
                        <a:t>Se conservează prin acidularea pH≈1-2 se analizează nu mai tărziu de 24 h de la recoltare</a:t>
                      </a:r>
                      <a:endParaRPr lang="ro-RO" sz="1000">
                        <a:effectLst/>
                        <a:latin typeface="Times New Roman" panose="02020603050405020304" pitchFamily="18" charset="0"/>
                        <a:ea typeface="Times New Roman" panose="02020603050405020304" pitchFamily="18" charset="0"/>
                      </a:endParaRPr>
                    </a:p>
                  </a:txBody>
                  <a:tcPr marL="55758" marR="55758" marT="0" marB="0"/>
                </a:tc>
                <a:tc>
                  <a:txBody>
                    <a:bodyPr/>
                    <a:lstStyle/>
                    <a:p>
                      <a:pPr>
                        <a:spcAft>
                          <a:spcPts val="0"/>
                        </a:spcAft>
                      </a:pPr>
                      <a:r>
                        <a:rPr lang="ro-RO" sz="1100">
                          <a:effectLst/>
                        </a:rPr>
                        <a:t>sticlă, polipropilenă</a:t>
                      </a:r>
                      <a:endParaRPr lang="ro-RO" sz="1000">
                        <a:effectLst/>
                        <a:latin typeface="Times New Roman" panose="02020603050405020304" pitchFamily="18" charset="0"/>
                        <a:ea typeface="Times New Roman" panose="02020603050405020304" pitchFamily="18" charset="0"/>
                      </a:endParaRPr>
                    </a:p>
                  </a:txBody>
                  <a:tcPr marL="55758" marR="55758" marT="0" marB="0"/>
                </a:tc>
                <a:extLst>
                  <a:ext uri="{0D108BD9-81ED-4DB2-BD59-A6C34878D82A}">
                    <a16:rowId xmlns:a16="http://schemas.microsoft.com/office/drawing/2014/main" val="1666152861"/>
                  </a:ext>
                </a:extLst>
              </a:tr>
              <a:tr h="607524">
                <a:tc>
                  <a:txBody>
                    <a:bodyPr/>
                    <a:lstStyle/>
                    <a:p>
                      <a:pPr>
                        <a:spcAft>
                          <a:spcPts val="0"/>
                        </a:spcAft>
                      </a:pPr>
                      <a:r>
                        <a:rPr lang="ro-RO" sz="1100">
                          <a:effectLst/>
                        </a:rPr>
                        <a:t>Cupru</a:t>
                      </a:r>
                      <a:endParaRPr lang="ro-RO" sz="1000">
                        <a:effectLst/>
                        <a:latin typeface="Times New Roman" panose="02020603050405020304" pitchFamily="18" charset="0"/>
                        <a:ea typeface="Times New Roman" panose="02020603050405020304" pitchFamily="18" charset="0"/>
                      </a:endParaRPr>
                    </a:p>
                  </a:txBody>
                  <a:tcPr marL="55758" marR="55758" marT="0" marB="0"/>
                </a:tc>
                <a:tc>
                  <a:txBody>
                    <a:bodyPr/>
                    <a:lstStyle/>
                    <a:p>
                      <a:pPr>
                        <a:spcAft>
                          <a:spcPts val="0"/>
                        </a:spcAft>
                      </a:pPr>
                      <a:r>
                        <a:rPr lang="ro-RO" sz="1100">
                          <a:effectLst/>
                        </a:rPr>
                        <a:t>Se conservează prin acidularea pH≈1-2 se analizează nu mai tărziu de 24 h de la recoltare</a:t>
                      </a:r>
                      <a:endParaRPr lang="ro-RO" sz="1000">
                        <a:effectLst/>
                        <a:latin typeface="Times New Roman" panose="02020603050405020304" pitchFamily="18" charset="0"/>
                        <a:ea typeface="Times New Roman" panose="02020603050405020304" pitchFamily="18" charset="0"/>
                      </a:endParaRPr>
                    </a:p>
                  </a:txBody>
                  <a:tcPr marL="55758" marR="55758" marT="0" marB="0"/>
                </a:tc>
                <a:tc>
                  <a:txBody>
                    <a:bodyPr/>
                    <a:lstStyle/>
                    <a:p>
                      <a:pPr>
                        <a:spcAft>
                          <a:spcPts val="0"/>
                        </a:spcAft>
                      </a:pPr>
                      <a:r>
                        <a:rPr lang="ro-RO" sz="1100">
                          <a:effectLst/>
                        </a:rPr>
                        <a:t>sticlă, polipropilenă</a:t>
                      </a:r>
                      <a:endParaRPr lang="ro-RO" sz="1000">
                        <a:effectLst/>
                        <a:latin typeface="Times New Roman" panose="02020603050405020304" pitchFamily="18" charset="0"/>
                        <a:ea typeface="Times New Roman" panose="02020603050405020304" pitchFamily="18" charset="0"/>
                      </a:endParaRPr>
                    </a:p>
                  </a:txBody>
                  <a:tcPr marL="55758" marR="55758" marT="0" marB="0"/>
                </a:tc>
                <a:extLst>
                  <a:ext uri="{0D108BD9-81ED-4DB2-BD59-A6C34878D82A}">
                    <a16:rowId xmlns:a16="http://schemas.microsoft.com/office/drawing/2014/main" val="312379804"/>
                  </a:ext>
                </a:extLst>
              </a:tr>
              <a:tr h="607524">
                <a:tc>
                  <a:txBody>
                    <a:bodyPr/>
                    <a:lstStyle/>
                    <a:p>
                      <a:pPr>
                        <a:spcAft>
                          <a:spcPts val="0"/>
                        </a:spcAft>
                      </a:pPr>
                      <a:r>
                        <a:rPr lang="ro-RO" sz="1100">
                          <a:effectLst/>
                        </a:rPr>
                        <a:t>Cadmiu</a:t>
                      </a:r>
                      <a:endParaRPr lang="ro-RO" sz="1000">
                        <a:effectLst/>
                        <a:latin typeface="Times New Roman" panose="02020603050405020304" pitchFamily="18" charset="0"/>
                        <a:ea typeface="Times New Roman" panose="02020603050405020304" pitchFamily="18" charset="0"/>
                      </a:endParaRPr>
                    </a:p>
                  </a:txBody>
                  <a:tcPr marL="55758" marR="55758" marT="0" marB="0"/>
                </a:tc>
                <a:tc>
                  <a:txBody>
                    <a:bodyPr/>
                    <a:lstStyle/>
                    <a:p>
                      <a:pPr>
                        <a:spcAft>
                          <a:spcPts val="0"/>
                        </a:spcAft>
                      </a:pPr>
                      <a:r>
                        <a:rPr lang="ro-RO" sz="1100">
                          <a:effectLst/>
                        </a:rPr>
                        <a:t>Se conservează prin acidularea pH≈1-2 se analizează nu mai tărziu de 24 h de la recoltare</a:t>
                      </a:r>
                      <a:endParaRPr lang="ro-RO" sz="1000">
                        <a:effectLst/>
                        <a:latin typeface="Times New Roman" panose="02020603050405020304" pitchFamily="18" charset="0"/>
                        <a:ea typeface="Times New Roman" panose="02020603050405020304" pitchFamily="18" charset="0"/>
                      </a:endParaRPr>
                    </a:p>
                  </a:txBody>
                  <a:tcPr marL="55758" marR="55758" marT="0" marB="0"/>
                </a:tc>
                <a:tc>
                  <a:txBody>
                    <a:bodyPr/>
                    <a:lstStyle/>
                    <a:p>
                      <a:pPr>
                        <a:spcAft>
                          <a:spcPts val="0"/>
                        </a:spcAft>
                      </a:pPr>
                      <a:r>
                        <a:rPr lang="ro-RO" sz="1100" dirty="0">
                          <a:effectLst/>
                        </a:rPr>
                        <a:t>sticlă, polipropilenă</a:t>
                      </a:r>
                      <a:endParaRPr lang="ro-RO" sz="1000" dirty="0">
                        <a:effectLst/>
                        <a:latin typeface="Times New Roman" panose="02020603050405020304" pitchFamily="18" charset="0"/>
                        <a:ea typeface="Times New Roman" panose="02020603050405020304" pitchFamily="18" charset="0"/>
                      </a:endParaRPr>
                    </a:p>
                  </a:txBody>
                  <a:tcPr marL="55758" marR="55758" marT="0" marB="0"/>
                </a:tc>
                <a:extLst>
                  <a:ext uri="{0D108BD9-81ED-4DB2-BD59-A6C34878D82A}">
                    <a16:rowId xmlns:a16="http://schemas.microsoft.com/office/drawing/2014/main" val="2286535824"/>
                  </a:ext>
                </a:extLst>
              </a:tr>
            </a:tbl>
          </a:graphicData>
        </a:graphic>
      </p:graphicFrame>
    </p:spTree>
    <p:extLst>
      <p:ext uri="{BB962C8B-B14F-4D97-AF65-F5344CB8AC3E}">
        <p14:creationId xmlns:p14="http://schemas.microsoft.com/office/powerpoint/2010/main" val="53667697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2" name="Tabel 1">
            <a:extLst>
              <a:ext uri="{FF2B5EF4-FFF2-40B4-BE49-F238E27FC236}">
                <a16:creationId xmlns:a16="http://schemas.microsoft.com/office/drawing/2014/main" id="{ED67C7D5-8240-4AA0-B237-954007D858B5}"/>
              </a:ext>
            </a:extLst>
          </p:cNvPr>
          <p:cNvGraphicFramePr>
            <a:graphicFrameLocks noGrp="1"/>
          </p:cNvGraphicFramePr>
          <p:nvPr>
            <p:extLst>
              <p:ext uri="{D42A27DB-BD31-4B8C-83A1-F6EECF244321}">
                <p14:modId xmlns:p14="http://schemas.microsoft.com/office/powerpoint/2010/main" val="392480796"/>
              </p:ext>
            </p:extLst>
          </p:nvPr>
        </p:nvGraphicFramePr>
        <p:xfrm>
          <a:off x="949570" y="1864926"/>
          <a:ext cx="7496458" cy="2494882"/>
        </p:xfrm>
        <a:graphic>
          <a:graphicData uri="http://schemas.openxmlformats.org/drawingml/2006/table">
            <a:tbl>
              <a:tblPr firstRow="1" firstCol="1" lastRow="1" lastCol="1" bandRow="1" bandCol="1">
                <a:tableStyleId>{5C22544A-7EE6-4342-B048-85BDC9FD1C3A}</a:tableStyleId>
              </a:tblPr>
              <a:tblGrid>
                <a:gridCol w="1774611">
                  <a:extLst>
                    <a:ext uri="{9D8B030D-6E8A-4147-A177-3AD203B41FA5}">
                      <a16:colId xmlns:a16="http://schemas.microsoft.com/office/drawing/2014/main" val="3915904276"/>
                    </a:ext>
                  </a:extLst>
                </a:gridCol>
                <a:gridCol w="3666746">
                  <a:extLst>
                    <a:ext uri="{9D8B030D-6E8A-4147-A177-3AD203B41FA5}">
                      <a16:colId xmlns:a16="http://schemas.microsoft.com/office/drawing/2014/main" val="1742718411"/>
                    </a:ext>
                  </a:extLst>
                </a:gridCol>
                <a:gridCol w="2055101">
                  <a:extLst>
                    <a:ext uri="{9D8B030D-6E8A-4147-A177-3AD203B41FA5}">
                      <a16:colId xmlns:a16="http://schemas.microsoft.com/office/drawing/2014/main" val="3624966740"/>
                    </a:ext>
                  </a:extLst>
                </a:gridCol>
              </a:tblGrid>
              <a:tr h="574642">
                <a:tc>
                  <a:txBody>
                    <a:bodyPr/>
                    <a:lstStyle/>
                    <a:p>
                      <a:pPr>
                        <a:spcAft>
                          <a:spcPts val="0"/>
                        </a:spcAft>
                      </a:pPr>
                      <a:r>
                        <a:rPr lang="ro-RO" sz="1400">
                          <a:effectLst/>
                        </a:rPr>
                        <a:t>Cadmiu</a:t>
                      </a:r>
                      <a:endParaRPr lang="ro-R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o-RO" sz="1400" dirty="0">
                          <a:effectLst/>
                        </a:rPr>
                        <a:t>Se </a:t>
                      </a:r>
                      <a:r>
                        <a:rPr lang="ro-RO" sz="1400" dirty="0" err="1">
                          <a:effectLst/>
                        </a:rPr>
                        <a:t>conservează</a:t>
                      </a:r>
                      <a:r>
                        <a:rPr lang="ro-RO" sz="1400" dirty="0">
                          <a:effectLst/>
                        </a:rPr>
                        <a:t> prin acidularea pH≈1-2 se analizează nu mai </a:t>
                      </a:r>
                      <a:r>
                        <a:rPr lang="ro-RO" sz="1400" dirty="0" err="1">
                          <a:effectLst/>
                        </a:rPr>
                        <a:t>tărziu</a:t>
                      </a:r>
                      <a:r>
                        <a:rPr lang="ro-RO" sz="1400" dirty="0">
                          <a:effectLst/>
                        </a:rPr>
                        <a:t> de 24 h de la recoltare</a:t>
                      </a:r>
                      <a:endParaRPr lang="ro-RO"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o-RO" sz="1400">
                          <a:effectLst/>
                        </a:rPr>
                        <a:t>sticlă, polipropilenă</a:t>
                      </a:r>
                      <a:endParaRPr lang="ro-RO"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70727355"/>
                  </a:ext>
                </a:extLst>
              </a:tr>
              <a:tr h="574642">
                <a:tc>
                  <a:txBody>
                    <a:bodyPr/>
                    <a:lstStyle/>
                    <a:p>
                      <a:pPr>
                        <a:spcAft>
                          <a:spcPts val="0"/>
                        </a:spcAft>
                      </a:pPr>
                      <a:r>
                        <a:rPr lang="ro-RO" sz="1400">
                          <a:effectLst/>
                        </a:rPr>
                        <a:t>Plumb</a:t>
                      </a:r>
                      <a:endParaRPr lang="ro-R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o-RO" sz="1400" dirty="0">
                          <a:effectLst/>
                        </a:rPr>
                        <a:t>Se </a:t>
                      </a:r>
                      <a:r>
                        <a:rPr lang="ro-RO" sz="1400" dirty="0" err="1">
                          <a:effectLst/>
                        </a:rPr>
                        <a:t>conservează</a:t>
                      </a:r>
                      <a:r>
                        <a:rPr lang="ro-RO" sz="1400" dirty="0">
                          <a:effectLst/>
                        </a:rPr>
                        <a:t> prin acidularea pH≈1-2 se analizează nu mai </a:t>
                      </a:r>
                      <a:r>
                        <a:rPr lang="ro-RO" sz="1400" dirty="0" err="1">
                          <a:effectLst/>
                        </a:rPr>
                        <a:t>tărziu</a:t>
                      </a:r>
                      <a:r>
                        <a:rPr lang="ro-RO" sz="1400" dirty="0">
                          <a:effectLst/>
                        </a:rPr>
                        <a:t> de 24 h de la recoltare</a:t>
                      </a:r>
                      <a:endParaRPr lang="ro-RO"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o-RO" sz="1400">
                          <a:effectLst/>
                        </a:rPr>
                        <a:t>sticlă, polipropilenă</a:t>
                      </a:r>
                      <a:endParaRPr lang="ro-RO"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3048519"/>
                  </a:ext>
                </a:extLst>
              </a:tr>
              <a:tr h="574642">
                <a:tc>
                  <a:txBody>
                    <a:bodyPr/>
                    <a:lstStyle/>
                    <a:p>
                      <a:pPr>
                        <a:spcAft>
                          <a:spcPts val="0"/>
                        </a:spcAft>
                      </a:pPr>
                      <a:r>
                        <a:rPr lang="ro-RO" sz="1400">
                          <a:effectLst/>
                        </a:rPr>
                        <a:t>Cobalt</a:t>
                      </a:r>
                      <a:endParaRPr lang="ro-R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o-RO" sz="1400">
                          <a:effectLst/>
                        </a:rPr>
                        <a:t>Se conservează prin acidularea pH≈1-2 se analizează nu mai tărziu de 24 h de la recoltare</a:t>
                      </a:r>
                      <a:endParaRPr lang="ro-R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o-RO" sz="1400">
                          <a:effectLst/>
                        </a:rPr>
                        <a:t>sticlă, polipropilenă</a:t>
                      </a:r>
                      <a:endParaRPr lang="ro-RO"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26663473"/>
                  </a:ext>
                </a:extLst>
              </a:tr>
              <a:tr h="574642">
                <a:tc>
                  <a:txBody>
                    <a:bodyPr/>
                    <a:lstStyle/>
                    <a:p>
                      <a:pPr>
                        <a:spcAft>
                          <a:spcPts val="0"/>
                        </a:spcAft>
                      </a:pPr>
                      <a:r>
                        <a:rPr lang="ro-RO" sz="1400">
                          <a:effectLst/>
                        </a:rPr>
                        <a:t>Fluoruri</a:t>
                      </a:r>
                      <a:endParaRPr lang="ro-R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o-RO" sz="1400">
                          <a:effectLst/>
                        </a:rPr>
                        <a:t>Nu se conservează, se analizează nu mai tărziu de 24 h de la recoltare.</a:t>
                      </a:r>
                      <a:endParaRPr lang="ro-R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o-RO" sz="1400" dirty="0">
                          <a:effectLst/>
                        </a:rPr>
                        <a:t>sticlă, polipropilenă</a:t>
                      </a:r>
                      <a:endParaRPr lang="ro-RO"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76848681"/>
                  </a:ext>
                </a:extLst>
              </a:tr>
            </a:tbl>
          </a:graphicData>
        </a:graphic>
      </p:graphicFrame>
      <p:sp>
        <p:nvSpPr>
          <p:cNvPr id="5" name="Rectangle 1">
            <a:extLst>
              <a:ext uri="{FF2B5EF4-FFF2-40B4-BE49-F238E27FC236}">
                <a16:creationId xmlns:a16="http://schemas.microsoft.com/office/drawing/2014/main" id="{DF5866E2-5D68-4C40-AC9C-D4342C5D07B6}"/>
              </a:ext>
            </a:extLst>
          </p:cNvPr>
          <p:cNvSpPr>
            <a:spLocks noChangeArrowheads="1"/>
          </p:cNvSpPr>
          <p:nvPr/>
        </p:nvSpPr>
        <p:spPr bwMode="auto">
          <a:xfrm>
            <a:off x="829827" y="4772683"/>
            <a:ext cx="7707504"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Actualizat: </a:t>
            </a:r>
            <a:r>
              <a:rPr kumimoji="0" lang="ro-RO" altLang="ro-RO"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Şef</a:t>
            </a:r>
            <a:r>
              <a:rPr kumimoji="0" lang="ro-RO" altLang="ro-RO"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LAUAE interimar                                Silvia </a:t>
            </a:r>
            <a:r>
              <a:rPr kumimoji="0" lang="ro-RO" altLang="ro-RO"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Pl</a:t>
            </a:r>
            <a:r>
              <a:rPr kumimoji="0" lang="ru-RU" altLang="ro-RO"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ămădeală</a:t>
            </a:r>
            <a:endParaRPr kumimoji="0" lang="ro-RO" altLang="ro-RO"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Data: 19.02.2020</a:t>
            </a:r>
            <a:endParaRPr kumimoji="0" lang="ro-RO" altLang="ro-RO"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*Notă: Sursa utilizată: </a:t>
            </a:r>
            <a:endParaRPr kumimoji="0" lang="ro-RO" altLang="ro-RO"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o-RO"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SM EN ISO 5667-3:2018 </a:t>
            </a:r>
            <a:r>
              <a:rPr kumimoji="0" lang="en-US" altLang="ro-RO" sz="12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Calitatea</a:t>
            </a:r>
            <a:r>
              <a:rPr kumimoji="0" lang="en-US" altLang="ro-RO"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ro-RO" sz="12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apei</a:t>
            </a:r>
            <a:r>
              <a:rPr kumimoji="0" lang="en-US" altLang="ro-RO"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ro-RO" sz="12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Prelevare</a:t>
            </a:r>
            <a:r>
              <a:rPr kumimoji="0" lang="en-US" altLang="ro-RO"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ro-RO" sz="12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Partea</a:t>
            </a:r>
            <a:r>
              <a:rPr kumimoji="0" lang="en-US" altLang="ro-RO"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3: </a:t>
            </a:r>
            <a:r>
              <a:rPr kumimoji="0" lang="en-US" altLang="ro-RO" sz="12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Conservarea</a:t>
            </a:r>
            <a:r>
              <a:rPr kumimoji="0" lang="en-US" altLang="ro-RO"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ro-RO" sz="12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şi</a:t>
            </a:r>
            <a:r>
              <a:rPr kumimoji="0" lang="en-US" altLang="ro-RO"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ro-RO" sz="12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manipularea</a:t>
            </a:r>
            <a:r>
              <a:rPr kumimoji="0" lang="en-US" altLang="ro-RO"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ro-RO" sz="12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probelor</a:t>
            </a:r>
            <a:r>
              <a:rPr kumimoji="0" lang="en-US" altLang="ro-RO"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de </a:t>
            </a:r>
            <a:r>
              <a:rPr kumimoji="0" lang="en-US" altLang="ro-RO" sz="12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apă</a:t>
            </a:r>
            <a:r>
              <a:rPr kumimoji="0" lang="en-US" altLang="ro-RO"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ro-RO" altLang="ro-RO"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o-RO"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«Унифицированные методы исследования качества вод» стр. 59 – 72</a:t>
            </a:r>
            <a:r>
              <a:rPr kumimoji="0" lang="ro-RO" altLang="ro-RO"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ro-RO" altLang="ro-RO"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o-RO"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Ю. Ю. Лурье «Унифицированные методы анализа вод» стр. 23 – 27</a:t>
            </a: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0779469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2064689"/>
            <a:ext cx="8839199" cy="4455480"/>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 name="Imagine 1">
            <a:extLst>
              <a:ext uri="{FF2B5EF4-FFF2-40B4-BE49-F238E27FC236}">
                <a16:creationId xmlns:a16="http://schemas.microsoft.com/office/drawing/2014/main" id="{F738209D-BA09-4BF8-B437-97C555CFC4DE}"/>
              </a:ext>
            </a:extLst>
          </p:cNvPr>
          <p:cNvPicPr>
            <a:picLocks noChangeAspect="1"/>
          </p:cNvPicPr>
          <p:nvPr/>
        </p:nvPicPr>
        <p:blipFill>
          <a:blip r:embed="rId7"/>
          <a:stretch>
            <a:fillRect/>
          </a:stretch>
        </p:blipFill>
        <p:spPr>
          <a:xfrm>
            <a:off x="1461874" y="2122262"/>
            <a:ext cx="6864707" cy="4146654"/>
          </a:xfrm>
          <a:prstGeom prst="rect">
            <a:avLst/>
          </a:prstGeom>
        </p:spPr>
      </p:pic>
      <p:sp>
        <p:nvSpPr>
          <p:cNvPr id="5" name="Dreptunghi 4">
            <a:extLst>
              <a:ext uri="{FF2B5EF4-FFF2-40B4-BE49-F238E27FC236}">
                <a16:creationId xmlns:a16="http://schemas.microsoft.com/office/drawing/2014/main" id="{57CF5C77-3E35-4F7A-9289-303A93F109CB}"/>
              </a:ext>
            </a:extLst>
          </p:cNvPr>
          <p:cNvSpPr/>
          <p:nvPr/>
        </p:nvSpPr>
        <p:spPr>
          <a:xfrm>
            <a:off x="1011116" y="1541470"/>
            <a:ext cx="7587762" cy="523220"/>
          </a:xfrm>
          <a:prstGeom prst="rect">
            <a:avLst/>
          </a:prstGeom>
        </p:spPr>
        <p:txBody>
          <a:bodyPr wrap="square">
            <a:spAutoFit/>
          </a:bodyPr>
          <a:lstStyle/>
          <a:p>
            <a:r>
              <a:rPr lang="ro-RO" sz="1400" b="0" kern="0" dirty="0">
                <a:solidFill>
                  <a:srgbClr val="000000"/>
                </a:solidFill>
                <a:latin typeface="Arial"/>
              </a:rPr>
              <a:t>Prelevarea probelor de apă uzată se efectuează în conformitate cu prevederile standardului ISO 5667:2007, partea 10 Ghid pentru prelevarea apelor uzate.</a:t>
            </a:r>
            <a:endParaRPr lang="ro-RO" sz="1400" dirty="0"/>
          </a:p>
        </p:txBody>
      </p:sp>
    </p:spTree>
    <p:extLst>
      <p:ext uri="{BB962C8B-B14F-4D97-AF65-F5344CB8AC3E}">
        <p14:creationId xmlns:p14="http://schemas.microsoft.com/office/powerpoint/2010/main" val="287198858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sp>
        <p:nvSpPr>
          <p:cNvPr id="7" name="Titel 15"/>
          <p:cNvSpPr>
            <a:spLocks noGrp="1"/>
          </p:cNvSpPr>
          <p:nvPr>
            <p:ph type="title"/>
          </p:nvPr>
        </p:nvSpPr>
        <p:spPr>
          <a:xfrm>
            <a:off x="148741" y="1845308"/>
            <a:ext cx="8839199" cy="4416167"/>
          </a:xfrm>
        </p:spPr>
        <p:txBody>
          <a:bodyPr/>
          <a:lstStyle/>
          <a:p>
            <a:pPr indent="270510"/>
            <a:r>
              <a:rPr lang="ro-RO" sz="1600" dirty="0">
                <a:solidFill>
                  <a:schemeClr val="tx1"/>
                </a:solidFill>
              </a:rPr>
              <a:t>În scopul monitorizării calității apelor uzate deversate în sistemul public de canalizare de către întreprinderile industriale </a:t>
            </a:r>
            <a:r>
              <a:rPr lang="ro-RO" sz="1600" dirty="0" err="1">
                <a:solidFill>
                  <a:schemeClr val="tx1"/>
                </a:solidFill>
              </a:rPr>
              <a:t>şi</a:t>
            </a:r>
            <a:r>
              <a:rPr lang="ro-RO" sz="1600" dirty="0">
                <a:solidFill>
                  <a:schemeClr val="tx1"/>
                </a:solidFill>
              </a:rPr>
              <a:t> alți consumatori de producere, S.A. „Apă-Canal Chișinău” dispune de</a:t>
            </a:r>
            <a:r>
              <a:rPr lang="ro-RO" sz="1600" b="1" dirty="0">
                <a:solidFill>
                  <a:schemeClr val="tx1"/>
                </a:solidFill>
              </a:rPr>
              <a:t> </a:t>
            </a:r>
            <a:r>
              <a:rPr lang="ro-RO" sz="1600" dirty="0">
                <a:solidFill>
                  <a:schemeClr val="tx1"/>
                </a:solidFill>
              </a:rPr>
              <a:t>Laboratorul </a:t>
            </a:r>
            <a:r>
              <a:rPr lang="en-US" sz="1600" dirty="0">
                <a:solidFill>
                  <a:schemeClr val="tx1"/>
                </a:solidFill>
              </a:rPr>
              <a:t>central </a:t>
            </a:r>
            <a:r>
              <a:rPr lang="ro-RO" sz="1600" dirty="0">
                <a:solidFill>
                  <a:schemeClr val="tx1"/>
                </a:solidFill>
              </a:rPr>
              <a:t>ape uzate, care este acreditat în conformitate cu cerințele standardului SM EN ISO/IEC 17025:2018 „Cerințe generale pentru competența laboratoarelor de încercări și etalonări”, care este amplasat în blocul administrativ al S.A. ,,Apă-Canal </a:t>
            </a:r>
            <a:r>
              <a:rPr lang="ro-RO" sz="1600" dirty="0" err="1">
                <a:solidFill>
                  <a:schemeClr val="tx1"/>
                </a:solidFill>
              </a:rPr>
              <a:t>Chișinăuˮ</a:t>
            </a:r>
            <a:r>
              <a:rPr lang="ro-RO" sz="1600" dirty="0">
                <a:solidFill>
                  <a:schemeClr val="tx1"/>
                </a:solidFill>
              </a:rPr>
              <a:t>, et. 4, str. Albișoara, nr. 38.</a:t>
            </a:r>
            <a:r>
              <a:rPr lang="ro-RO" sz="1600" b="1" dirty="0">
                <a:solidFill>
                  <a:schemeClr val="tx1"/>
                </a:solidFill>
              </a:rPr>
              <a:t>  </a:t>
            </a:r>
            <a:br>
              <a:rPr lang="ro-RO" sz="1600" dirty="0">
                <a:solidFill>
                  <a:schemeClr val="tx1"/>
                </a:solidFill>
              </a:rPr>
            </a:br>
            <a:r>
              <a:rPr lang="en-US" sz="1600" dirty="0">
                <a:solidFill>
                  <a:schemeClr val="tx1"/>
                </a:solidFill>
              </a:rPr>
              <a:t>    </a:t>
            </a:r>
            <a:br>
              <a:rPr lang="ro-RO" sz="1600" dirty="0">
                <a:solidFill>
                  <a:schemeClr val="tx1"/>
                </a:solidFill>
              </a:rPr>
            </a:br>
            <a:r>
              <a:rPr lang="en-US" sz="1600" dirty="0" err="1">
                <a:solidFill>
                  <a:schemeClr val="tx1"/>
                </a:solidFill>
              </a:rPr>
              <a:t>Domeniul</a:t>
            </a:r>
            <a:r>
              <a:rPr lang="en-US" sz="1600" dirty="0">
                <a:solidFill>
                  <a:schemeClr val="tx1"/>
                </a:solidFill>
              </a:rPr>
              <a:t> de </a:t>
            </a:r>
            <a:r>
              <a:rPr lang="en-US" sz="1600" dirty="0" err="1">
                <a:solidFill>
                  <a:schemeClr val="tx1"/>
                </a:solidFill>
              </a:rPr>
              <a:t>acreditare</a:t>
            </a:r>
            <a:r>
              <a:rPr lang="en-US" sz="1600" dirty="0">
                <a:solidFill>
                  <a:schemeClr val="tx1"/>
                </a:solidFill>
              </a:rPr>
              <a:t> al LAUAE include </a:t>
            </a:r>
            <a:r>
              <a:rPr lang="en-US" sz="1600" dirty="0" err="1">
                <a:solidFill>
                  <a:schemeClr val="tx1"/>
                </a:solidFill>
              </a:rPr>
              <a:t>efectuarea</a:t>
            </a:r>
            <a:r>
              <a:rPr lang="en-US" sz="1600" dirty="0">
                <a:solidFill>
                  <a:schemeClr val="tx1"/>
                </a:solidFill>
              </a:rPr>
              <a:t> </a:t>
            </a:r>
            <a:r>
              <a:rPr lang="en-US" sz="1600" dirty="0" err="1">
                <a:solidFill>
                  <a:schemeClr val="tx1"/>
                </a:solidFill>
              </a:rPr>
              <a:t>încercărilor</a:t>
            </a:r>
            <a:r>
              <a:rPr lang="en-US" sz="1600" dirty="0">
                <a:solidFill>
                  <a:schemeClr val="tx1"/>
                </a:solidFill>
              </a:rPr>
              <a:t> </a:t>
            </a:r>
            <a:r>
              <a:rPr lang="en-US" sz="1600" dirty="0" err="1">
                <a:solidFill>
                  <a:schemeClr val="tx1"/>
                </a:solidFill>
              </a:rPr>
              <a:t>fizico-chimice</a:t>
            </a:r>
            <a:r>
              <a:rPr lang="en-US" sz="1600" dirty="0">
                <a:solidFill>
                  <a:schemeClr val="tx1"/>
                </a:solidFill>
              </a:rPr>
              <a:t> a </a:t>
            </a:r>
            <a:r>
              <a:rPr lang="en-US" sz="1600" dirty="0" err="1">
                <a:solidFill>
                  <a:schemeClr val="tx1"/>
                </a:solidFill>
              </a:rPr>
              <a:t>apelor</a:t>
            </a:r>
            <a:r>
              <a:rPr lang="en-US" sz="1600" dirty="0">
                <a:solidFill>
                  <a:schemeClr val="tx1"/>
                </a:solidFill>
              </a:rPr>
              <a:t> </a:t>
            </a:r>
            <a:r>
              <a:rPr lang="en-US" sz="1600" dirty="0" err="1">
                <a:solidFill>
                  <a:schemeClr val="tx1"/>
                </a:solidFill>
              </a:rPr>
              <a:t>uzate</a:t>
            </a:r>
            <a:r>
              <a:rPr lang="en-US" sz="1600" dirty="0">
                <a:solidFill>
                  <a:schemeClr val="tx1"/>
                </a:solidFill>
              </a:rPr>
              <a:t>, a </a:t>
            </a:r>
            <a:r>
              <a:rPr lang="en-US" sz="1600" dirty="0" err="1">
                <a:solidFill>
                  <a:schemeClr val="tx1"/>
                </a:solidFill>
              </a:rPr>
              <a:t>apelor</a:t>
            </a:r>
            <a:r>
              <a:rPr lang="en-US" sz="1600" dirty="0">
                <a:solidFill>
                  <a:schemeClr val="tx1"/>
                </a:solidFill>
              </a:rPr>
              <a:t> </a:t>
            </a:r>
            <a:r>
              <a:rPr lang="en-US" sz="1600" dirty="0" err="1">
                <a:solidFill>
                  <a:schemeClr val="tx1"/>
                </a:solidFill>
              </a:rPr>
              <a:t>uzate</a:t>
            </a:r>
            <a:r>
              <a:rPr lang="en-US" sz="1600" dirty="0">
                <a:solidFill>
                  <a:schemeClr val="tx1"/>
                </a:solidFill>
              </a:rPr>
              <a:t> </a:t>
            </a:r>
            <a:r>
              <a:rPr lang="en-US" sz="1600" dirty="0" err="1">
                <a:solidFill>
                  <a:schemeClr val="tx1"/>
                </a:solidFill>
              </a:rPr>
              <a:t>epurate</a:t>
            </a:r>
            <a:r>
              <a:rPr lang="en-US" sz="1600" dirty="0">
                <a:solidFill>
                  <a:schemeClr val="tx1"/>
                </a:solidFill>
              </a:rPr>
              <a:t> </a:t>
            </a:r>
            <a:r>
              <a:rPr lang="en-US" sz="1600" dirty="0" err="1">
                <a:solidFill>
                  <a:schemeClr val="tx1"/>
                </a:solidFill>
              </a:rPr>
              <a:t>şi</a:t>
            </a:r>
            <a:r>
              <a:rPr lang="en-US" sz="1600" dirty="0">
                <a:solidFill>
                  <a:schemeClr val="tx1"/>
                </a:solidFill>
              </a:rPr>
              <a:t> a </a:t>
            </a:r>
            <a:r>
              <a:rPr lang="en-US" sz="1600" dirty="0" err="1">
                <a:solidFill>
                  <a:schemeClr val="tx1"/>
                </a:solidFill>
              </a:rPr>
              <a:t>apelor</a:t>
            </a:r>
            <a:r>
              <a:rPr lang="en-US" sz="1600" dirty="0">
                <a:solidFill>
                  <a:schemeClr val="tx1"/>
                </a:solidFill>
              </a:rPr>
              <a:t> de </a:t>
            </a:r>
            <a:r>
              <a:rPr lang="en-US" sz="1600" dirty="0" err="1">
                <a:solidFill>
                  <a:schemeClr val="tx1"/>
                </a:solidFill>
              </a:rPr>
              <a:t>suprafață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conformitate</a:t>
            </a:r>
            <a:r>
              <a:rPr lang="en-US" sz="1600" dirty="0">
                <a:solidFill>
                  <a:schemeClr val="tx1"/>
                </a:solidFill>
              </a:rPr>
              <a:t> cu </a:t>
            </a:r>
            <a:r>
              <a:rPr lang="en-US" sz="1600" dirty="0" err="1">
                <a:solidFill>
                  <a:schemeClr val="tx1"/>
                </a:solidFill>
              </a:rPr>
              <a:t>prevederile</a:t>
            </a:r>
            <a:r>
              <a:rPr lang="en-US" sz="1600" dirty="0">
                <a:solidFill>
                  <a:schemeClr val="tx1"/>
                </a:solidFill>
              </a:rPr>
              <a:t> </a:t>
            </a:r>
            <a:r>
              <a:rPr lang="en-US" sz="1600" dirty="0" err="1">
                <a:solidFill>
                  <a:schemeClr val="tx1"/>
                </a:solidFill>
              </a:rPr>
              <a:t>cerințelor</a:t>
            </a:r>
            <a:r>
              <a:rPr lang="en-US" sz="1600" dirty="0">
                <a:solidFill>
                  <a:schemeClr val="tx1"/>
                </a:solidFill>
              </a:rPr>
              <a:t> pct. 7.3 „</a:t>
            </a:r>
            <a:r>
              <a:rPr lang="en-US" sz="1600" dirty="0" err="1">
                <a:solidFill>
                  <a:schemeClr val="tx1"/>
                </a:solidFill>
              </a:rPr>
              <a:t>Eșantionarea</a:t>
            </a:r>
            <a:r>
              <a:rPr lang="en-US" sz="1600" dirty="0">
                <a:solidFill>
                  <a:schemeClr val="tx1"/>
                </a:solidFill>
              </a:rPr>
              <a:t>”, din </a:t>
            </a:r>
            <a:r>
              <a:rPr lang="en-US" sz="1600" dirty="0" err="1">
                <a:solidFill>
                  <a:schemeClr val="tx1"/>
                </a:solidFill>
              </a:rPr>
              <a:t>standardul</a:t>
            </a:r>
            <a:r>
              <a:rPr lang="en-US" sz="1600" dirty="0">
                <a:solidFill>
                  <a:schemeClr val="tx1"/>
                </a:solidFill>
              </a:rPr>
              <a:t> SM EN ISO/IEC 17025:2018 </a:t>
            </a:r>
            <a:r>
              <a:rPr lang="en-US" sz="1600" dirty="0" err="1">
                <a:solidFill>
                  <a:schemeClr val="tx1"/>
                </a:solidFill>
              </a:rPr>
              <a:t>şi</a:t>
            </a:r>
            <a:r>
              <a:rPr lang="en-US" sz="1600" dirty="0">
                <a:solidFill>
                  <a:schemeClr val="tx1"/>
                </a:solidFill>
              </a:rPr>
              <a:t> </a:t>
            </a:r>
            <a:r>
              <a:rPr lang="en-US" sz="1600" dirty="0" err="1">
                <a:solidFill>
                  <a:schemeClr val="tx1"/>
                </a:solidFill>
              </a:rPr>
              <a:t>Manualului</a:t>
            </a:r>
            <a:r>
              <a:rPr lang="en-US" sz="1600" dirty="0">
                <a:solidFill>
                  <a:schemeClr val="tx1"/>
                </a:solidFill>
              </a:rPr>
              <a:t> </a:t>
            </a:r>
            <a:r>
              <a:rPr lang="en-US" sz="1600" dirty="0" err="1">
                <a:solidFill>
                  <a:schemeClr val="tx1"/>
                </a:solidFill>
              </a:rPr>
              <a:t>Calității</a:t>
            </a:r>
            <a:r>
              <a:rPr lang="en-US" sz="1600" dirty="0">
                <a:solidFill>
                  <a:schemeClr val="tx1"/>
                </a:solidFill>
              </a:rPr>
              <a:t> al LAUAE, </a:t>
            </a:r>
            <a:r>
              <a:rPr lang="en-US" sz="1600" dirty="0" err="1">
                <a:solidFill>
                  <a:schemeClr val="tx1"/>
                </a:solidFill>
              </a:rPr>
              <a:t>laboratorul</a:t>
            </a:r>
            <a:r>
              <a:rPr lang="en-US" sz="1600" dirty="0">
                <a:solidFill>
                  <a:schemeClr val="tx1"/>
                </a:solidFill>
              </a:rPr>
              <a:t> nu are </a:t>
            </a:r>
            <a:r>
              <a:rPr lang="en-US" sz="1600" dirty="0" err="1">
                <a:solidFill>
                  <a:schemeClr val="tx1"/>
                </a:solidFill>
              </a:rPr>
              <a:t>în</a:t>
            </a:r>
            <a:r>
              <a:rPr lang="en-US" sz="1600" dirty="0">
                <a:solidFill>
                  <a:schemeClr val="tx1"/>
                </a:solidFill>
              </a:rPr>
              <a:t> </a:t>
            </a:r>
            <a:r>
              <a:rPr lang="en-US" sz="1600" dirty="0" err="1">
                <a:solidFill>
                  <a:schemeClr val="tx1"/>
                </a:solidFill>
              </a:rPr>
              <a:t>responsabilitatea</a:t>
            </a:r>
            <a:r>
              <a:rPr lang="en-US" sz="1600" dirty="0">
                <a:solidFill>
                  <a:schemeClr val="tx1"/>
                </a:solidFill>
              </a:rPr>
              <a:t> </a:t>
            </a:r>
            <a:r>
              <a:rPr lang="en-US" sz="1600" dirty="0" err="1">
                <a:solidFill>
                  <a:schemeClr val="tx1"/>
                </a:solidFill>
              </a:rPr>
              <a:t>sa</a:t>
            </a:r>
            <a:r>
              <a:rPr lang="en-US" sz="1600" dirty="0">
                <a:solidFill>
                  <a:schemeClr val="tx1"/>
                </a:solidFill>
              </a:rPr>
              <a:t> </a:t>
            </a:r>
            <a:r>
              <a:rPr lang="en-US" sz="1600" dirty="0" err="1">
                <a:solidFill>
                  <a:schemeClr val="tx1"/>
                </a:solidFill>
              </a:rPr>
              <a:t>eșantionarea</a:t>
            </a:r>
            <a:r>
              <a:rPr lang="en-US" sz="1600" dirty="0">
                <a:solidFill>
                  <a:schemeClr val="tx1"/>
                </a:solidFill>
              </a:rPr>
              <a:t>/</a:t>
            </a:r>
            <a:r>
              <a:rPr lang="en-US" sz="1600" dirty="0" err="1">
                <a:solidFill>
                  <a:schemeClr val="tx1"/>
                </a:solidFill>
              </a:rPr>
              <a:t>prelevarea</a:t>
            </a:r>
            <a:r>
              <a:rPr lang="en-US" sz="1600" dirty="0">
                <a:solidFill>
                  <a:schemeClr val="tx1"/>
                </a:solidFill>
              </a:rPr>
              <a:t> </a:t>
            </a:r>
            <a:r>
              <a:rPr lang="en-US" sz="1600" dirty="0" err="1">
                <a:solidFill>
                  <a:schemeClr val="tx1"/>
                </a:solidFill>
              </a:rPr>
              <a:t>probelor</a:t>
            </a:r>
            <a:r>
              <a:rPr lang="en-US" sz="1600" dirty="0">
                <a:solidFill>
                  <a:schemeClr val="tx1"/>
                </a:solidFill>
              </a:rPr>
              <a:t>.</a:t>
            </a:r>
            <a:br>
              <a:rPr lang="ro-RO" sz="1600" dirty="0">
                <a:solidFill>
                  <a:schemeClr val="tx1"/>
                </a:solidFill>
              </a:rPr>
            </a:br>
            <a:br>
              <a:rPr lang="ro-RO" sz="1600" dirty="0">
                <a:solidFill>
                  <a:schemeClr val="tx1"/>
                </a:solidFill>
              </a:rPr>
            </a:br>
            <a:r>
              <a:rPr lang="ro-RO" sz="1600" dirty="0">
                <a:solidFill>
                  <a:schemeClr val="tx1"/>
                </a:solidFill>
              </a:rPr>
              <a:t>Laboratorul </a:t>
            </a:r>
            <a:r>
              <a:rPr lang="en-US" sz="1600" dirty="0">
                <a:solidFill>
                  <a:schemeClr val="tx1"/>
                </a:solidFill>
              </a:rPr>
              <a:t>central</a:t>
            </a:r>
            <a:r>
              <a:rPr lang="ro-RO" sz="1600" dirty="0">
                <a:solidFill>
                  <a:schemeClr val="tx1"/>
                </a:solidFill>
              </a:rPr>
              <a:t> ape uzate efectuează încercări </a:t>
            </a:r>
            <a:r>
              <a:rPr lang="ro-RO" sz="1600" dirty="0" err="1">
                <a:solidFill>
                  <a:schemeClr val="tx1"/>
                </a:solidFill>
              </a:rPr>
              <a:t>fizico</a:t>
            </a:r>
            <a:r>
              <a:rPr lang="ro-RO" sz="1600" dirty="0">
                <a:solidFill>
                  <a:schemeClr val="tx1"/>
                </a:solidFill>
              </a:rPr>
              <a:t>-chimice de laborator pentru probele de ape uzate prezentate/recepționate de la Sectorul evidența deversărilor ape uzate agenți economici, responsabilul nemijlocit de prelevarea probelor de la agenții economici. L</a:t>
            </a:r>
            <a:r>
              <a:rPr lang="en-US" sz="1600" dirty="0" err="1">
                <a:solidFill>
                  <a:schemeClr val="tx1"/>
                </a:solidFill>
              </a:rPr>
              <a:t>aboratorul</a:t>
            </a:r>
            <a:r>
              <a:rPr lang="ro-RO" sz="1600" dirty="0">
                <a:solidFill>
                  <a:schemeClr val="tx1"/>
                </a:solidFill>
              </a:rPr>
              <a:t> nu efectuează prelevarea probelor de ape uzate deversate în sistemul public de canalizare de la agenții economici.</a:t>
            </a:r>
            <a:br>
              <a:rPr lang="ro-RO" sz="1600" dirty="0">
                <a:solidFill>
                  <a:schemeClr val="tx1"/>
                </a:solidFill>
              </a:rPr>
            </a:br>
            <a:br>
              <a:rPr lang="ro-RO" sz="1600" dirty="0">
                <a:solidFill>
                  <a:schemeClr val="tx1"/>
                </a:solidFill>
              </a:rPr>
            </a:b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1954109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 name="Imagine 1">
            <a:extLst>
              <a:ext uri="{FF2B5EF4-FFF2-40B4-BE49-F238E27FC236}">
                <a16:creationId xmlns:a16="http://schemas.microsoft.com/office/drawing/2014/main" id="{91491AE5-143C-4DBF-8F0A-2339897FCD92}"/>
              </a:ext>
            </a:extLst>
          </p:cNvPr>
          <p:cNvPicPr>
            <a:picLocks noChangeAspect="1"/>
          </p:cNvPicPr>
          <p:nvPr/>
        </p:nvPicPr>
        <p:blipFill>
          <a:blip r:embed="rId7"/>
          <a:stretch>
            <a:fillRect/>
          </a:stretch>
        </p:blipFill>
        <p:spPr>
          <a:xfrm>
            <a:off x="786286" y="1566693"/>
            <a:ext cx="6810268" cy="3269076"/>
          </a:xfrm>
          <a:prstGeom prst="rect">
            <a:avLst/>
          </a:prstGeom>
        </p:spPr>
      </p:pic>
      <p:pic>
        <p:nvPicPr>
          <p:cNvPr id="5" name="Imagine 4">
            <a:extLst>
              <a:ext uri="{FF2B5EF4-FFF2-40B4-BE49-F238E27FC236}">
                <a16:creationId xmlns:a16="http://schemas.microsoft.com/office/drawing/2014/main" id="{AAFC6FC4-33CC-4A9F-BFB4-B0DA10C7A996}"/>
              </a:ext>
            </a:extLst>
          </p:cNvPr>
          <p:cNvPicPr>
            <a:picLocks noChangeAspect="1"/>
          </p:cNvPicPr>
          <p:nvPr/>
        </p:nvPicPr>
        <p:blipFill>
          <a:blip r:embed="rId8"/>
          <a:stretch>
            <a:fillRect/>
          </a:stretch>
        </p:blipFill>
        <p:spPr>
          <a:xfrm>
            <a:off x="963578" y="4869839"/>
            <a:ext cx="7433076" cy="1514286"/>
          </a:xfrm>
          <a:prstGeom prst="rect">
            <a:avLst/>
          </a:prstGeom>
        </p:spPr>
      </p:pic>
    </p:spTree>
    <p:extLst>
      <p:ext uri="{BB962C8B-B14F-4D97-AF65-F5344CB8AC3E}">
        <p14:creationId xmlns:p14="http://schemas.microsoft.com/office/powerpoint/2010/main" val="35458185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 name="Dreptunghi 4">
            <a:extLst>
              <a:ext uri="{FF2B5EF4-FFF2-40B4-BE49-F238E27FC236}">
                <a16:creationId xmlns:a16="http://schemas.microsoft.com/office/drawing/2014/main" id="{B24ADB85-F131-4C9D-B536-80428B0120A7}"/>
              </a:ext>
            </a:extLst>
          </p:cNvPr>
          <p:cNvSpPr/>
          <p:nvPr/>
        </p:nvSpPr>
        <p:spPr>
          <a:xfrm>
            <a:off x="679155" y="1689621"/>
            <a:ext cx="7875760" cy="5047536"/>
          </a:xfrm>
          <a:prstGeom prst="rect">
            <a:avLst/>
          </a:prstGeom>
        </p:spPr>
        <p:txBody>
          <a:bodyPr wrap="square">
            <a:spAutoFit/>
          </a:bodyPr>
          <a:lstStyle/>
          <a:p>
            <a:pPr lvl="1" algn="just">
              <a:spcAft>
                <a:spcPts val="0"/>
              </a:spcAft>
            </a:pPr>
            <a:r>
              <a:rPr lang="en-US" sz="1400" b="0" dirty="0">
                <a:solidFill>
                  <a:schemeClr val="tx1"/>
                </a:solidFill>
                <a:latin typeface="Times New Roman" panose="02020603050405020304" pitchFamily="18" charset="0"/>
                <a:ea typeface="Times New Roman" panose="02020603050405020304" pitchFamily="18" charset="0"/>
              </a:rPr>
              <a:t>4. </a:t>
            </a:r>
            <a:r>
              <a:rPr lang="ro-RO" sz="1400" dirty="0">
                <a:solidFill>
                  <a:schemeClr val="tx1"/>
                </a:solidFill>
                <a:latin typeface="Times New Roman" panose="02020603050405020304" pitchFamily="18" charset="0"/>
                <a:ea typeface="Times New Roman" panose="02020603050405020304" pitchFamily="18" charset="0"/>
              </a:rPr>
              <a:t>CONFIDENȚIALITATE</a:t>
            </a:r>
            <a:endParaRPr lang="ro-RO" sz="1000" dirty="0">
              <a:solidFill>
                <a:schemeClr val="tx1"/>
              </a:solidFill>
              <a:latin typeface="Times New Roman" panose="02020603050405020304" pitchFamily="18" charset="0"/>
              <a:ea typeface="Times New Roman" panose="02020603050405020304" pitchFamily="18" charset="0"/>
            </a:endParaRPr>
          </a:p>
          <a:p>
            <a:pPr algn="just">
              <a:spcAft>
                <a:spcPts val="0"/>
              </a:spcAft>
            </a:pPr>
            <a:r>
              <a:rPr lang="ro-RO" sz="1000" spc="20" dirty="0">
                <a:solidFill>
                  <a:schemeClr val="tx1"/>
                </a:solidFill>
                <a:latin typeface="Times New Roman" panose="02020603050405020304" pitchFamily="18" charset="0"/>
                <a:ea typeface="Times New Roman" panose="02020603050405020304" pitchFamily="18" charset="0"/>
              </a:rPr>
              <a:t> </a:t>
            </a:r>
            <a:endParaRPr lang="ro-RO" sz="1000" dirty="0">
              <a:solidFill>
                <a:schemeClr val="tx1"/>
              </a:solidFill>
              <a:latin typeface="Times New Roman" panose="02020603050405020304" pitchFamily="18" charset="0"/>
              <a:ea typeface="Times New Roman" panose="02020603050405020304" pitchFamily="18" charset="0"/>
            </a:endParaRPr>
          </a:p>
          <a:p>
            <a:pPr algn="just">
              <a:spcAft>
                <a:spcPts val="0"/>
              </a:spcAft>
            </a:pPr>
            <a:r>
              <a:rPr lang="ro-RO" sz="1400" dirty="0">
                <a:solidFill>
                  <a:schemeClr val="tx1"/>
                </a:solidFill>
                <a:latin typeface="Times New Roman" panose="02020603050405020304" pitchFamily="18" charset="0"/>
                <a:ea typeface="Times New Roman" panose="02020603050405020304" pitchFamily="18" charset="0"/>
              </a:rPr>
              <a:t>4.2.1 Laboratorul își asumă responsabilitatea pentru gestionarea tuturor informațiilor obținute sau create în timpul desfășurării activității de laborator.</a:t>
            </a:r>
            <a:endParaRPr lang="ro-RO" sz="1000" dirty="0">
              <a:solidFill>
                <a:schemeClr val="tx1"/>
              </a:solidFill>
              <a:latin typeface="Times New Roman" panose="02020603050405020304" pitchFamily="18" charset="0"/>
              <a:ea typeface="Times New Roman" panose="02020603050405020304" pitchFamily="18" charset="0"/>
            </a:endParaRPr>
          </a:p>
          <a:p>
            <a:pPr algn="just">
              <a:spcAft>
                <a:spcPts val="0"/>
              </a:spcAft>
            </a:pPr>
            <a:r>
              <a:rPr lang="ro-RO" sz="1400" i="1" dirty="0">
                <a:solidFill>
                  <a:schemeClr val="tx1"/>
                </a:solidFill>
                <a:latin typeface="Times New Roman" panose="02020603050405020304" pitchFamily="18" charset="0"/>
                <a:ea typeface="Times New Roman" panose="02020603050405020304" pitchFamily="18" charset="0"/>
              </a:rPr>
              <a:t>MC </a:t>
            </a:r>
            <a:r>
              <a:rPr lang="ro-RO" sz="1400" dirty="0">
                <a:solidFill>
                  <a:schemeClr val="tx1"/>
                </a:solidFill>
                <a:latin typeface="Times New Roman" panose="02020603050405020304" pitchFamily="18" charset="0"/>
                <a:ea typeface="Times New Roman" panose="02020603050405020304" pitchFamily="18" charset="0"/>
              </a:rPr>
              <a:t>precum </a:t>
            </a:r>
            <a:r>
              <a:rPr lang="ro-RO" sz="1400" dirty="0" err="1">
                <a:solidFill>
                  <a:schemeClr val="tx1"/>
                </a:solidFill>
                <a:latin typeface="Times New Roman" panose="02020603050405020304" pitchFamily="18" charset="0"/>
                <a:ea typeface="Times New Roman" panose="02020603050405020304" pitchFamily="18" charset="0"/>
              </a:rPr>
              <a:t>şi</a:t>
            </a:r>
            <a:r>
              <a:rPr lang="ro-RO" sz="1400" dirty="0">
                <a:solidFill>
                  <a:schemeClr val="tx1"/>
                </a:solidFill>
                <a:latin typeface="Times New Roman" panose="02020603050405020304" pitchFamily="18" charset="0"/>
                <a:ea typeface="Times New Roman" panose="02020603050405020304" pitchFamily="18" charset="0"/>
              </a:rPr>
              <a:t> procedurile SMC sunt documente </a:t>
            </a:r>
            <a:r>
              <a:rPr lang="ro-RO" sz="1400" dirty="0" err="1">
                <a:solidFill>
                  <a:schemeClr val="tx1"/>
                </a:solidFill>
                <a:latin typeface="Times New Roman" panose="02020603050405020304" pitchFamily="18" charset="0"/>
                <a:ea typeface="Times New Roman" panose="02020603050405020304" pitchFamily="18" charset="0"/>
              </a:rPr>
              <a:t>confidenţiale</a:t>
            </a:r>
            <a:r>
              <a:rPr lang="ro-RO" sz="1400" dirty="0">
                <a:solidFill>
                  <a:schemeClr val="tx1"/>
                </a:solidFill>
                <a:latin typeface="Times New Roman" panose="02020603050405020304" pitchFamily="18" charset="0"/>
                <a:ea typeface="Times New Roman" panose="02020603050405020304" pitchFamily="18" charset="0"/>
              </a:rPr>
              <a:t> ale </a:t>
            </a:r>
            <a:r>
              <a:rPr lang="ro-RO" sz="1400" dirty="0" err="1">
                <a:solidFill>
                  <a:schemeClr val="tx1"/>
                </a:solidFill>
                <a:latin typeface="Times New Roman" panose="02020603050405020304" pitchFamily="18" charset="0"/>
                <a:ea typeface="Times New Roman" panose="02020603050405020304" pitchFamily="18" charset="0"/>
              </a:rPr>
              <a:t>organizaţiei</a:t>
            </a:r>
            <a:r>
              <a:rPr lang="ro-RO" sz="1400" dirty="0">
                <a:solidFill>
                  <a:schemeClr val="tx1"/>
                </a:solidFill>
                <a:latin typeface="Times New Roman" panose="02020603050405020304" pitchFamily="18" charset="0"/>
                <a:ea typeface="Times New Roman" panose="02020603050405020304" pitchFamily="18" charset="0"/>
              </a:rPr>
              <a:t> </a:t>
            </a:r>
            <a:r>
              <a:rPr lang="ro-RO" sz="1400" dirty="0" err="1">
                <a:solidFill>
                  <a:schemeClr val="tx1"/>
                </a:solidFill>
                <a:latin typeface="Times New Roman" panose="02020603050405020304" pitchFamily="18" charset="0"/>
                <a:ea typeface="Times New Roman" panose="02020603050405020304" pitchFamily="18" charset="0"/>
              </a:rPr>
              <a:t>şi</a:t>
            </a:r>
            <a:r>
              <a:rPr lang="ro-RO" sz="1400" dirty="0">
                <a:solidFill>
                  <a:schemeClr val="tx1"/>
                </a:solidFill>
                <a:latin typeface="Times New Roman" panose="02020603050405020304" pitchFamily="18" charset="0"/>
                <a:ea typeface="Times New Roman" panose="02020603050405020304" pitchFamily="18" charset="0"/>
              </a:rPr>
              <a:t> sunt proprietatea Laboratorului .</a:t>
            </a:r>
            <a:endParaRPr lang="ro-RO" sz="1000" dirty="0">
              <a:solidFill>
                <a:schemeClr val="tx1"/>
              </a:solidFill>
              <a:latin typeface="Times New Roman" panose="02020603050405020304" pitchFamily="18" charset="0"/>
              <a:ea typeface="Times New Roman" panose="02020603050405020304" pitchFamily="18" charset="0"/>
            </a:endParaRPr>
          </a:p>
          <a:p>
            <a:pPr algn="just">
              <a:spcAft>
                <a:spcPts val="0"/>
              </a:spcAft>
            </a:pPr>
            <a:r>
              <a:rPr lang="ro-RO" sz="1400" dirty="0">
                <a:solidFill>
                  <a:schemeClr val="tx1"/>
                </a:solidFill>
                <a:latin typeface="Times New Roman" panose="02020603050405020304" pitchFamily="18" charset="0"/>
                <a:ea typeface="Times New Roman" panose="02020603050405020304" pitchFamily="18" charset="0"/>
              </a:rPr>
              <a:t>Responsabilitatea gestionării </a:t>
            </a:r>
            <a:r>
              <a:rPr lang="ro-RO" sz="1400" i="1" dirty="0">
                <a:solidFill>
                  <a:schemeClr val="tx1"/>
                </a:solidFill>
                <a:latin typeface="Times New Roman" panose="02020603050405020304" pitchFamily="18" charset="0"/>
                <a:ea typeface="Times New Roman" panose="02020603050405020304" pitchFamily="18" charset="0"/>
              </a:rPr>
              <a:t>Manualului </a:t>
            </a:r>
            <a:r>
              <a:rPr lang="ro-RO" sz="1400" i="1" dirty="0" err="1">
                <a:solidFill>
                  <a:schemeClr val="tx1"/>
                </a:solidFill>
                <a:latin typeface="Times New Roman" panose="02020603050405020304" pitchFamily="18" charset="0"/>
                <a:ea typeface="Times New Roman" panose="02020603050405020304" pitchFamily="18" charset="0"/>
              </a:rPr>
              <a:t>Calităţii</a:t>
            </a:r>
            <a:r>
              <a:rPr lang="ro-RO" sz="1400" i="1" dirty="0">
                <a:solidFill>
                  <a:schemeClr val="tx1"/>
                </a:solidFill>
                <a:latin typeface="Times New Roman" panose="02020603050405020304" pitchFamily="18" charset="0"/>
                <a:ea typeface="Times New Roman" panose="02020603050405020304" pitchFamily="18" charset="0"/>
              </a:rPr>
              <a:t> </a:t>
            </a:r>
            <a:r>
              <a:rPr lang="ro-RO" sz="1400" dirty="0" err="1">
                <a:solidFill>
                  <a:schemeClr val="tx1"/>
                </a:solidFill>
                <a:latin typeface="Times New Roman" panose="02020603050405020304" pitchFamily="18" charset="0"/>
                <a:ea typeface="Times New Roman" panose="02020603050405020304" pitchFamily="18" charset="0"/>
              </a:rPr>
              <a:t>şi</a:t>
            </a:r>
            <a:r>
              <a:rPr lang="ro-RO" sz="1400" dirty="0">
                <a:solidFill>
                  <a:schemeClr val="tx1"/>
                </a:solidFill>
                <a:latin typeface="Times New Roman" panose="02020603050405020304" pitchFamily="18" charset="0"/>
                <a:ea typeface="Times New Roman" panose="02020603050405020304" pitchFamily="18" charset="0"/>
              </a:rPr>
              <a:t> a </a:t>
            </a:r>
            <a:r>
              <a:rPr lang="ro-RO" sz="1400" i="1" dirty="0">
                <a:solidFill>
                  <a:schemeClr val="tx1"/>
                </a:solidFill>
                <a:latin typeface="Times New Roman" panose="02020603050405020304" pitchFamily="18" charset="0"/>
                <a:ea typeface="Times New Roman" panose="02020603050405020304" pitchFamily="18" charset="0"/>
              </a:rPr>
              <a:t>Procedurilor Sistemului de</a:t>
            </a:r>
            <a:r>
              <a:rPr lang="ro-RO" sz="1400" dirty="0">
                <a:solidFill>
                  <a:schemeClr val="tx1"/>
                </a:solidFill>
                <a:latin typeface="Times New Roman" panose="02020603050405020304" pitchFamily="18" charset="0"/>
                <a:ea typeface="Times New Roman" panose="02020603050405020304" pitchFamily="18" charset="0"/>
              </a:rPr>
              <a:t> </a:t>
            </a:r>
            <a:r>
              <a:rPr lang="ro-RO" sz="1400" i="1" dirty="0">
                <a:solidFill>
                  <a:schemeClr val="tx1"/>
                </a:solidFill>
                <a:latin typeface="Times New Roman" panose="02020603050405020304" pitchFamily="18" charset="0"/>
                <a:ea typeface="Times New Roman" panose="02020603050405020304" pitchFamily="18" charset="0"/>
              </a:rPr>
              <a:t>Management </a:t>
            </a:r>
            <a:r>
              <a:rPr lang="ro-RO" sz="1400" dirty="0">
                <a:solidFill>
                  <a:schemeClr val="tx1"/>
                </a:solidFill>
                <a:latin typeface="Times New Roman" panose="02020603050405020304" pitchFamily="18" charset="0"/>
                <a:ea typeface="Times New Roman" panose="02020603050405020304" pitchFamily="18" charset="0"/>
              </a:rPr>
              <a:t>îi revine exclusiv </a:t>
            </a:r>
            <a:r>
              <a:rPr lang="ro-RO" sz="1400" dirty="0" err="1">
                <a:solidFill>
                  <a:schemeClr val="tx1"/>
                </a:solidFill>
                <a:latin typeface="Times New Roman" panose="02020603050405020304" pitchFamily="18" charset="0"/>
                <a:ea typeface="Times New Roman" panose="02020603050405020304" pitchFamily="18" charset="0"/>
              </a:rPr>
              <a:t>şefului</a:t>
            </a:r>
            <a:r>
              <a:rPr lang="ro-RO" sz="1400" dirty="0">
                <a:solidFill>
                  <a:schemeClr val="tx1"/>
                </a:solidFill>
                <a:latin typeface="Times New Roman" panose="02020603050405020304" pitchFamily="18" charset="0"/>
                <a:ea typeface="Times New Roman" panose="02020603050405020304" pitchFamily="18" charset="0"/>
              </a:rPr>
              <a:t> de laborator - Responsabilului de Management al Calității.</a:t>
            </a:r>
            <a:endParaRPr lang="ro-RO" sz="1000" dirty="0">
              <a:solidFill>
                <a:schemeClr val="tx1"/>
              </a:solidFill>
              <a:latin typeface="Times New Roman" panose="02020603050405020304" pitchFamily="18" charset="0"/>
              <a:ea typeface="Times New Roman" panose="02020603050405020304" pitchFamily="18" charset="0"/>
            </a:endParaRPr>
          </a:p>
          <a:p>
            <a:pPr algn="just">
              <a:spcAft>
                <a:spcPts val="0"/>
              </a:spcAft>
            </a:pPr>
            <a:r>
              <a:rPr lang="ro-RO" sz="1400" dirty="0">
                <a:solidFill>
                  <a:schemeClr val="tx1"/>
                </a:solidFill>
                <a:latin typeface="Times New Roman" panose="02020603050405020304" pitchFamily="18" charset="0"/>
                <a:ea typeface="Times New Roman" panose="02020603050405020304" pitchFamily="18" charset="0"/>
              </a:rPr>
              <a:t>Multiplicarea </a:t>
            </a:r>
            <a:r>
              <a:rPr lang="ro-RO" sz="1400" dirty="0" err="1">
                <a:solidFill>
                  <a:schemeClr val="tx1"/>
                </a:solidFill>
                <a:latin typeface="Times New Roman" panose="02020603050405020304" pitchFamily="18" charset="0"/>
                <a:ea typeface="Times New Roman" panose="02020603050405020304" pitchFamily="18" charset="0"/>
              </a:rPr>
              <a:t>şi</a:t>
            </a:r>
            <a:r>
              <a:rPr lang="ro-RO" sz="1400" dirty="0">
                <a:solidFill>
                  <a:schemeClr val="tx1"/>
                </a:solidFill>
                <a:latin typeface="Times New Roman" panose="02020603050405020304" pitchFamily="18" charset="0"/>
                <a:ea typeface="Times New Roman" panose="02020603050405020304" pitchFamily="18" charset="0"/>
              </a:rPr>
              <a:t> difuzarea </a:t>
            </a:r>
            <a:r>
              <a:rPr lang="ro-RO" sz="1400" i="1" dirty="0">
                <a:solidFill>
                  <a:schemeClr val="tx1"/>
                </a:solidFill>
                <a:latin typeface="Times New Roman" panose="02020603050405020304" pitchFamily="18" charset="0"/>
                <a:ea typeface="Times New Roman" panose="02020603050405020304" pitchFamily="18" charset="0"/>
              </a:rPr>
              <a:t>procedurilor</a:t>
            </a:r>
            <a:r>
              <a:rPr lang="ro-RO" sz="1400" dirty="0">
                <a:solidFill>
                  <a:schemeClr val="tx1"/>
                </a:solidFill>
                <a:latin typeface="Times New Roman" panose="02020603050405020304" pitchFamily="18" charset="0"/>
                <a:ea typeface="Times New Roman" panose="02020603050405020304" pitchFamily="18" charset="0"/>
              </a:rPr>
              <a:t> este interzisă fără acordul în scris al </a:t>
            </a:r>
            <a:r>
              <a:rPr lang="ro-RO" sz="1400" dirty="0" err="1">
                <a:solidFill>
                  <a:schemeClr val="tx1"/>
                </a:solidFill>
                <a:latin typeface="Times New Roman" panose="02020603050405020304" pitchFamily="18" charset="0"/>
                <a:ea typeface="Times New Roman" panose="02020603050405020304" pitchFamily="18" charset="0"/>
              </a:rPr>
              <a:t>şefului</a:t>
            </a:r>
            <a:r>
              <a:rPr lang="ro-RO" sz="1400" dirty="0">
                <a:solidFill>
                  <a:schemeClr val="tx1"/>
                </a:solidFill>
                <a:latin typeface="Times New Roman" panose="02020603050405020304" pitchFamily="18" charset="0"/>
                <a:ea typeface="Times New Roman" panose="02020603050405020304" pitchFamily="18" charset="0"/>
              </a:rPr>
              <a:t> de laborator.</a:t>
            </a:r>
            <a:endParaRPr lang="ro-RO" sz="1000" dirty="0">
              <a:solidFill>
                <a:schemeClr val="tx1"/>
              </a:solidFill>
              <a:latin typeface="Times New Roman" panose="02020603050405020304" pitchFamily="18" charset="0"/>
              <a:ea typeface="Times New Roman" panose="02020603050405020304" pitchFamily="18" charset="0"/>
            </a:endParaRPr>
          </a:p>
          <a:p>
            <a:pPr algn="just">
              <a:spcAft>
                <a:spcPts val="0"/>
              </a:spcAft>
            </a:pPr>
            <a:r>
              <a:rPr lang="ro-RO" sz="1000" spc="20" dirty="0">
                <a:solidFill>
                  <a:schemeClr val="tx1"/>
                </a:solidFill>
                <a:latin typeface="Times New Roman" panose="02020603050405020304" pitchFamily="18" charset="0"/>
                <a:ea typeface="Times New Roman" panose="02020603050405020304" pitchFamily="18" charset="0"/>
              </a:rPr>
              <a:t> </a:t>
            </a:r>
            <a:endParaRPr lang="ro-RO" sz="1000" dirty="0">
              <a:solidFill>
                <a:schemeClr val="tx1"/>
              </a:solidFill>
              <a:latin typeface="Times New Roman" panose="02020603050405020304" pitchFamily="18" charset="0"/>
              <a:ea typeface="Times New Roman" panose="02020603050405020304" pitchFamily="18" charset="0"/>
            </a:endParaRPr>
          </a:p>
          <a:p>
            <a:pPr algn="just">
              <a:spcAft>
                <a:spcPts val="0"/>
              </a:spcAft>
            </a:pPr>
            <a:r>
              <a:rPr lang="ro-RO" sz="1400" spc="20" dirty="0">
                <a:solidFill>
                  <a:schemeClr val="tx1"/>
                </a:solidFill>
                <a:latin typeface="Times New Roman" panose="02020603050405020304" pitchFamily="18" charset="0"/>
                <a:ea typeface="Times New Roman" panose="02020603050405020304" pitchFamily="18" charset="0"/>
              </a:rPr>
              <a:t>4.2.2 Laboratorul poate furniza careva informații cu caracter personal despre client intern/extern, acesta fiind anunțat în prealabil, numai în cazul când este obligat prin lege, cu excepția cazului în care este interzis de lege.</a:t>
            </a:r>
            <a:endParaRPr lang="ro-RO" sz="1000" dirty="0">
              <a:solidFill>
                <a:schemeClr val="tx1"/>
              </a:solidFill>
              <a:latin typeface="Times New Roman" panose="02020603050405020304" pitchFamily="18" charset="0"/>
              <a:ea typeface="Times New Roman" panose="02020603050405020304" pitchFamily="18" charset="0"/>
            </a:endParaRPr>
          </a:p>
          <a:p>
            <a:pPr algn="just">
              <a:spcAft>
                <a:spcPts val="0"/>
              </a:spcAft>
            </a:pPr>
            <a:r>
              <a:rPr lang="ro-RO" sz="1400" spc="20" dirty="0">
                <a:solidFill>
                  <a:schemeClr val="tx1"/>
                </a:solidFill>
                <a:latin typeface="Times New Roman" panose="02020603050405020304" pitchFamily="18" charset="0"/>
                <a:ea typeface="Times New Roman" panose="02020603050405020304" pitchFamily="18" charset="0"/>
              </a:rPr>
              <a:t> </a:t>
            </a:r>
            <a:endParaRPr lang="ro-RO" sz="1000" dirty="0">
              <a:solidFill>
                <a:schemeClr val="tx1"/>
              </a:solidFill>
              <a:latin typeface="Times New Roman" panose="02020603050405020304" pitchFamily="18" charset="0"/>
              <a:ea typeface="Times New Roman" panose="02020603050405020304" pitchFamily="18" charset="0"/>
            </a:endParaRPr>
          </a:p>
          <a:p>
            <a:pPr algn="just">
              <a:spcAft>
                <a:spcPts val="0"/>
              </a:spcAft>
            </a:pPr>
            <a:r>
              <a:rPr lang="ro-RO" sz="1400" spc="20" dirty="0">
                <a:solidFill>
                  <a:schemeClr val="tx1"/>
                </a:solidFill>
                <a:latin typeface="Times New Roman" panose="02020603050405020304" pitchFamily="18" charset="0"/>
                <a:ea typeface="Times New Roman" panose="02020603050405020304" pitchFamily="18" charset="0"/>
              </a:rPr>
              <a:t>4.2.3 Laboratorul își asumă responsabilitatea de a păstra informațiile despre client obținute din alte surse decât clientul, fiind confidențiale între client și laborator.</a:t>
            </a:r>
            <a:endParaRPr lang="ro-RO" sz="1000" dirty="0">
              <a:solidFill>
                <a:schemeClr val="tx1"/>
              </a:solidFill>
              <a:latin typeface="Times New Roman" panose="02020603050405020304" pitchFamily="18" charset="0"/>
              <a:ea typeface="Times New Roman" panose="02020603050405020304" pitchFamily="18" charset="0"/>
            </a:endParaRPr>
          </a:p>
          <a:p>
            <a:pPr algn="just">
              <a:spcAft>
                <a:spcPts val="0"/>
              </a:spcAft>
            </a:pPr>
            <a:r>
              <a:rPr lang="ro-RO" sz="1400" spc="20" dirty="0">
                <a:solidFill>
                  <a:schemeClr val="tx1"/>
                </a:solidFill>
                <a:latin typeface="Times New Roman" panose="02020603050405020304" pitchFamily="18" charset="0"/>
                <a:ea typeface="Times New Roman" panose="02020603050405020304" pitchFamily="18" charset="0"/>
              </a:rPr>
              <a:t> </a:t>
            </a:r>
            <a:endParaRPr lang="ro-RO" sz="1000" dirty="0">
              <a:solidFill>
                <a:schemeClr val="tx1"/>
              </a:solidFill>
              <a:latin typeface="Times New Roman" panose="02020603050405020304" pitchFamily="18" charset="0"/>
              <a:ea typeface="Times New Roman" panose="02020603050405020304" pitchFamily="18" charset="0"/>
            </a:endParaRPr>
          </a:p>
          <a:p>
            <a:pPr algn="just">
              <a:spcAft>
                <a:spcPts val="0"/>
              </a:spcAft>
            </a:pPr>
            <a:r>
              <a:rPr lang="ro-RO" sz="1400" spc="20" dirty="0">
                <a:solidFill>
                  <a:schemeClr val="tx1"/>
                </a:solidFill>
                <a:latin typeface="Times New Roman" panose="02020603050405020304" pitchFamily="18" charset="0"/>
                <a:ea typeface="Times New Roman" panose="02020603050405020304" pitchFamily="18" charset="0"/>
              </a:rPr>
              <a:t>4.2.4 Personalul își asumă responsabilitatea prin semnarea </a:t>
            </a:r>
            <a:r>
              <a:rPr lang="es-CL" sz="1400" i="1" dirty="0" err="1">
                <a:solidFill>
                  <a:schemeClr val="tx1"/>
                </a:solidFill>
                <a:latin typeface="Times New Roman" panose="02020603050405020304" pitchFamily="18" charset="0"/>
                <a:ea typeface="Times New Roman" panose="02020603050405020304" pitchFamily="18" charset="0"/>
              </a:rPr>
              <a:t>Declarația</a:t>
            </a:r>
            <a:r>
              <a:rPr lang="es-CL" sz="1400" i="1" dirty="0">
                <a:solidFill>
                  <a:schemeClr val="tx1"/>
                </a:solidFill>
                <a:latin typeface="Times New Roman" panose="02020603050405020304" pitchFamily="18" charset="0"/>
                <a:ea typeface="Times New Roman" panose="02020603050405020304" pitchFamily="18" charset="0"/>
              </a:rPr>
              <a:t> de </a:t>
            </a:r>
            <a:r>
              <a:rPr lang="es-CL" sz="1400" i="1" dirty="0" err="1">
                <a:solidFill>
                  <a:schemeClr val="tx1"/>
                </a:solidFill>
                <a:latin typeface="Times New Roman" panose="02020603050405020304" pitchFamily="18" charset="0"/>
                <a:ea typeface="Times New Roman" panose="02020603050405020304" pitchFamily="18" charset="0"/>
              </a:rPr>
              <a:t>imparțialitate</a:t>
            </a:r>
            <a:r>
              <a:rPr lang="es-CL" sz="1400" i="1" dirty="0">
                <a:solidFill>
                  <a:schemeClr val="tx1"/>
                </a:solidFill>
                <a:latin typeface="Times New Roman" panose="02020603050405020304" pitchFamily="18" charset="0"/>
                <a:ea typeface="Times New Roman" panose="02020603050405020304" pitchFamily="18" charset="0"/>
              </a:rPr>
              <a:t> </a:t>
            </a:r>
            <a:r>
              <a:rPr lang="es-CL" sz="1400" i="1" dirty="0" err="1">
                <a:solidFill>
                  <a:schemeClr val="tx1"/>
                </a:solidFill>
                <a:latin typeface="Times New Roman" panose="02020603050405020304" pitchFamily="18" charset="0"/>
                <a:ea typeface="Times New Roman" panose="02020603050405020304" pitchFamily="18" charset="0"/>
              </a:rPr>
              <a:t>și</a:t>
            </a:r>
            <a:r>
              <a:rPr lang="es-CL" sz="1400" i="1" dirty="0">
                <a:solidFill>
                  <a:schemeClr val="tx1"/>
                </a:solidFill>
                <a:latin typeface="Times New Roman" panose="02020603050405020304" pitchFamily="18" charset="0"/>
                <a:ea typeface="Times New Roman" panose="02020603050405020304" pitchFamily="18" charset="0"/>
              </a:rPr>
              <a:t> </a:t>
            </a:r>
            <a:r>
              <a:rPr lang="es-CL" sz="1400" i="1" dirty="0" err="1">
                <a:solidFill>
                  <a:schemeClr val="tx1"/>
                </a:solidFill>
                <a:latin typeface="Times New Roman" panose="02020603050405020304" pitchFamily="18" charset="0"/>
                <a:ea typeface="Times New Roman" panose="02020603050405020304" pitchFamily="18" charset="0"/>
              </a:rPr>
              <a:t>confidențialitate</a:t>
            </a:r>
            <a:r>
              <a:rPr lang="es-CL" sz="1400" i="1" dirty="0">
                <a:solidFill>
                  <a:schemeClr val="tx1"/>
                </a:solidFill>
                <a:latin typeface="Times New Roman" panose="02020603050405020304" pitchFamily="18" charset="0"/>
                <a:ea typeface="Times New Roman" panose="02020603050405020304" pitchFamily="18" charset="0"/>
              </a:rPr>
              <a:t>, MC 4.1 F-01, ed.1</a:t>
            </a:r>
            <a:r>
              <a:rPr lang="ro-RO" sz="1400" i="1" spc="20" dirty="0">
                <a:solidFill>
                  <a:schemeClr val="tx1"/>
                </a:solidFill>
                <a:latin typeface="Times New Roman" panose="02020603050405020304" pitchFamily="18" charset="0"/>
                <a:ea typeface="Times New Roman" panose="02020603050405020304" pitchFamily="18" charset="0"/>
              </a:rPr>
              <a:t>,</a:t>
            </a:r>
            <a:r>
              <a:rPr lang="ro-RO" sz="1400" spc="20" dirty="0">
                <a:solidFill>
                  <a:schemeClr val="tx1"/>
                </a:solidFill>
                <a:latin typeface="Times New Roman" panose="02020603050405020304" pitchFamily="18" charset="0"/>
                <a:ea typeface="Times New Roman" panose="02020603050405020304" pitchFamily="18" charset="0"/>
              </a:rPr>
              <a:t> de a păstra informațiile obținute sau create în timpul activităților de laborator, cu excepția cazurilor prevăzute de lege.</a:t>
            </a:r>
            <a:endParaRPr lang="ro-RO" sz="1000" dirty="0">
              <a:solidFill>
                <a:schemeClr val="tx1"/>
              </a:solidFill>
              <a:latin typeface="Times New Roman" panose="02020603050405020304" pitchFamily="18" charset="0"/>
              <a:ea typeface="Times New Roman" panose="02020603050405020304" pitchFamily="18" charset="0"/>
            </a:endParaRPr>
          </a:p>
          <a:p>
            <a:pPr algn="just">
              <a:spcAft>
                <a:spcPts val="0"/>
              </a:spcAft>
            </a:pPr>
            <a:r>
              <a:rPr lang="ro-RO" sz="1000" spc="20" dirty="0">
                <a:solidFill>
                  <a:schemeClr val="tx1"/>
                </a:solidFill>
                <a:latin typeface="Times New Roman" panose="02020603050405020304" pitchFamily="18" charset="0"/>
                <a:ea typeface="Times New Roman" panose="02020603050405020304" pitchFamily="18" charset="0"/>
              </a:rPr>
              <a:t> </a:t>
            </a:r>
            <a:endParaRPr lang="ro-RO" sz="1000" dirty="0">
              <a:solidFill>
                <a:schemeClr val="tx1"/>
              </a:solidFill>
              <a:latin typeface="Times New Roman" panose="02020603050405020304" pitchFamily="18" charset="0"/>
              <a:ea typeface="Times New Roman" panose="02020603050405020304" pitchFamily="18" charset="0"/>
            </a:endParaRPr>
          </a:p>
          <a:p>
            <a:pPr algn="just">
              <a:spcAft>
                <a:spcPts val="0"/>
              </a:spcAft>
            </a:pPr>
            <a:r>
              <a:rPr lang="es-CL" sz="1400" i="1" dirty="0">
                <a:solidFill>
                  <a:schemeClr val="tx1"/>
                </a:solidFill>
                <a:latin typeface="Times New Roman" panose="02020603050405020304" pitchFamily="18" charset="0"/>
                <a:ea typeface="Times New Roman" panose="02020603050405020304" pitchFamily="18" charset="0"/>
              </a:rPr>
              <a:t>ÎNREGISTRĂRI:</a:t>
            </a:r>
            <a:endParaRPr lang="ro-RO" sz="1000" dirty="0">
              <a:solidFill>
                <a:schemeClr val="tx1"/>
              </a:solidFill>
              <a:latin typeface="Times New Roman" panose="02020603050405020304" pitchFamily="18" charset="0"/>
              <a:ea typeface="Times New Roman" panose="02020603050405020304" pitchFamily="18" charset="0"/>
            </a:endParaRPr>
          </a:p>
          <a:p>
            <a:pPr algn="just">
              <a:spcAft>
                <a:spcPts val="0"/>
              </a:spcAft>
            </a:pPr>
            <a:r>
              <a:rPr lang="it-IT" sz="1200" dirty="0">
                <a:solidFill>
                  <a:schemeClr val="tx1"/>
                </a:solidFill>
                <a:latin typeface="Times New Roman" panose="02020603050405020304" pitchFamily="18" charset="0"/>
                <a:ea typeface="Times New Roman" panose="02020603050405020304" pitchFamily="18" charset="0"/>
              </a:rPr>
              <a:t> </a:t>
            </a:r>
            <a:endParaRPr lang="ro-RO" sz="1000" dirty="0">
              <a:solidFill>
                <a:schemeClr val="tx1"/>
              </a:solidFill>
              <a:latin typeface="Times New Roman" panose="02020603050405020304" pitchFamily="18" charset="0"/>
              <a:ea typeface="Times New Roman" panose="02020603050405020304" pitchFamily="18" charset="0"/>
            </a:endParaRPr>
          </a:p>
          <a:p>
            <a:pPr algn="just">
              <a:spcAft>
                <a:spcPts val="0"/>
              </a:spcAft>
            </a:pPr>
            <a:r>
              <a:rPr lang="ro-RO" sz="1400" i="1" dirty="0">
                <a:solidFill>
                  <a:schemeClr val="tx1"/>
                </a:solidFill>
                <a:latin typeface="Times New Roman" panose="02020603050405020304" pitchFamily="18" charset="0"/>
                <a:ea typeface="Times New Roman" panose="02020603050405020304" pitchFamily="18" charset="0"/>
              </a:rPr>
              <a:t>1.</a:t>
            </a:r>
            <a:r>
              <a:rPr lang="es-CL" sz="1400" i="1" dirty="0">
                <a:solidFill>
                  <a:schemeClr val="tx1"/>
                </a:solidFill>
                <a:latin typeface="Times New Roman" panose="02020603050405020304" pitchFamily="18" charset="0"/>
                <a:ea typeface="Times New Roman" panose="02020603050405020304" pitchFamily="18" charset="0"/>
              </a:rPr>
              <a:t> </a:t>
            </a:r>
            <a:r>
              <a:rPr lang="es-CL" sz="1400" i="1" dirty="0" err="1">
                <a:solidFill>
                  <a:schemeClr val="tx1"/>
                </a:solidFill>
                <a:latin typeface="Times New Roman" panose="02020603050405020304" pitchFamily="18" charset="0"/>
                <a:ea typeface="Times New Roman" panose="02020603050405020304" pitchFamily="18" charset="0"/>
              </a:rPr>
              <a:t>Declarația</a:t>
            </a:r>
            <a:r>
              <a:rPr lang="es-CL" sz="1400" i="1" dirty="0">
                <a:solidFill>
                  <a:schemeClr val="tx1"/>
                </a:solidFill>
                <a:latin typeface="Times New Roman" panose="02020603050405020304" pitchFamily="18" charset="0"/>
                <a:ea typeface="Times New Roman" panose="02020603050405020304" pitchFamily="18" charset="0"/>
              </a:rPr>
              <a:t> de </a:t>
            </a:r>
            <a:r>
              <a:rPr lang="es-CL" sz="1400" i="1" dirty="0" err="1">
                <a:solidFill>
                  <a:schemeClr val="tx1"/>
                </a:solidFill>
                <a:latin typeface="Times New Roman" panose="02020603050405020304" pitchFamily="18" charset="0"/>
                <a:ea typeface="Times New Roman" panose="02020603050405020304" pitchFamily="18" charset="0"/>
              </a:rPr>
              <a:t>imparțialitate</a:t>
            </a:r>
            <a:r>
              <a:rPr lang="es-CL" sz="1400" i="1" dirty="0">
                <a:solidFill>
                  <a:schemeClr val="tx1"/>
                </a:solidFill>
                <a:latin typeface="Times New Roman" panose="02020603050405020304" pitchFamily="18" charset="0"/>
                <a:ea typeface="Times New Roman" panose="02020603050405020304" pitchFamily="18" charset="0"/>
              </a:rPr>
              <a:t> </a:t>
            </a:r>
            <a:r>
              <a:rPr lang="es-CL" sz="1400" i="1" dirty="0" err="1">
                <a:solidFill>
                  <a:schemeClr val="tx1"/>
                </a:solidFill>
                <a:latin typeface="Times New Roman" panose="02020603050405020304" pitchFamily="18" charset="0"/>
                <a:ea typeface="Times New Roman" panose="02020603050405020304" pitchFamily="18" charset="0"/>
              </a:rPr>
              <a:t>și</a:t>
            </a:r>
            <a:r>
              <a:rPr lang="es-CL" sz="1400" i="1" dirty="0">
                <a:solidFill>
                  <a:schemeClr val="tx1"/>
                </a:solidFill>
                <a:latin typeface="Times New Roman" panose="02020603050405020304" pitchFamily="18" charset="0"/>
                <a:ea typeface="Times New Roman" panose="02020603050405020304" pitchFamily="18" charset="0"/>
              </a:rPr>
              <a:t> </a:t>
            </a:r>
            <a:r>
              <a:rPr lang="es-CL" sz="1400" i="1" dirty="0" err="1">
                <a:solidFill>
                  <a:schemeClr val="tx1"/>
                </a:solidFill>
                <a:latin typeface="Times New Roman" panose="02020603050405020304" pitchFamily="18" charset="0"/>
                <a:ea typeface="Times New Roman" panose="02020603050405020304" pitchFamily="18" charset="0"/>
              </a:rPr>
              <a:t>confidențialitate</a:t>
            </a:r>
            <a:r>
              <a:rPr lang="es-CL" sz="1400" i="1" dirty="0">
                <a:solidFill>
                  <a:schemeClr val="tx1"/>
                </a:solidFill>
                <a:latin typeface="Times New Roman" panose="02020603050405020304" pitchFamily="18" charset="0"/>
                <a:ea typeface="Times New Roman" panose="02020603050405020304" pitchFamily="18" charset="0"/>
              </a:rPr>
              <a:t>, MC 4.1 F-01.</a:t>
            </a:r>
            <a:endParaRPr lang="ro-RO" sz="10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0117717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5" name="Imagine 4">
            <a:extLst>
              <a:ext uri="{FF2B5EF4-FFF2-40B4-BE49-F238E27FC236}">
                <a16:creationId xmlns:a16="http://schemas.microsoft.com/office/drawing/2014/main" id="{D0E1BE64-CFBC-4893-A7FB-8A2ADAE79EAF}"/>
              </a:ext>
            </a:extLst>
          </p:cNvPr>
          <p:cNvPicPr>
            <a:picLocks noChangeAspect="1"/>
          </p:cNvPicPr>
          <p:nvPr/>
        </p:nvPicPr>
        <p:blipFill>
          <a:blip r:embed="rId7"/>
          <a:stretch>
            <a:fillRect/>
          </a:stretch>
        </p:blipFill>
        <p:spPr>
          <a:xfrm>
            <a:off x="747347" y="1582901"/>
            <a:ext cx="7825154" cy="4686014"/>
          </a:xfrm>
          <a:prstGeom prst="rect">
            <a:avLst/>
          </a:prstGeom>
        </p:spPr>
      </p:pic>
    </p:spTree>
    <p:extLst>
      <p:ext uri="{BB962C8B-B14F-4D97-AF65-F5344CB8AC3E}">
        <p14:creationId xmlns:p14="http://schemas.microsoft.com/office/powerpoint/2010/main" val="93829922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r>
              <a:rPr lang="ro-RO" sz="1600" b="1" dirty="0">
                <a:solidFill>
                  <a:srgbClr val="0070C0"/>
                </a:solidFill>
              </a:rPr>
              <a:t>Bibliografie:</a:t>
            </a:r>
            <a:br>
              <a:rPr lang="ro-RO" sz="1400" dirty="0">
                <a:solidFill>
                  <a:schemeClr val="tx1"/>
                </a:solidFill>
              </a:rPr>
            </a:br>
            <a:r>
              <a:rPr lang="ro-RO" sz="1400" dirty="0">
                <a:solidFill>
                  <a:schemeClr val="tx1"/>
                </a:solidFill>
              </a:rPr>
              <a:t>1. SM SR EN ISO/CEI 17025: 2016;</a:t>
            </a:r>
            <a:br>
              <a:rPr lang="ro-RO" sz="1400" dirty="0">
                <a:solidFill>
                  <a:schemeClr val="tx1"/>
                </a:solidFill>
              </a:rPr>
            </a:br>
            <a:r>
              <a:rPr lang="ro-RO" sz="1400" dirty="0">
                <a:solidFill>
                  <a:schemeClr val="tx1"/>
                </a:solidFill>
              </a:rPr>
              <a:t>2. SM SR EN ISO/CEI 17043: 2011;</a:t>
            </a:r>
            <a:br>
              <a:rPr lang="ro-RO" sz="1400" dirty="0">
                <a:solidFill>
                  <a:schemeClr val="tx1"/>
                </a:solidFill>
              </a:rPr>
            </a:br>
            <a:r>
              <a:rPr lang="ro-RO" sz="1400" dirty="0">
                <a:solidFill>
                  <a:schemeClr val="tx1"/>
                </a:solidFill>
              </a:rPr>
              <a:t>3. Regulamentul privind </a:t>
            </a:r>
            <a:r>
              <a:rPr lang="ro-RO" sz="1400" dirty="0" err="1">
                <a:solidFill>
                  <a:schemeClr val="tx1"/>
                </a:solidFill>
              </a:rPr>
              <a:t>cerinţele</a:t>
            </a:r>
            <a:r>
              <a:rPr lang="ro-RO" sz="1400" dirty="0">
                <a:solidFill>
                  <a:schemeClr val="tx1"/>
                </a:solidFill>
              </a:rPr>
              <a:t> de colectare, epurare </a:t>
            </a:r>
            <a:r>
              <a:rPr lang="ro-RO" sz="1400" dirty="0" err="1">
                <a:solidFill>
                  <a:schemeClr val="tx1"/>
                </a:solidFill>
              </a:rPr>
              <a:t>şi</a:t>
            </a:r>
            <a:r>
              <a:rPr lang="ro-RO" sz="1400" dirty="0">
                <a:solidFill>
                  <a:schemeClr val="tx1"/>
                </a:solidFill>
              </a:rPr>
              <a:t> deversare a apelor uzate în sistemul de canalizare </a:t>
            </a:r>
            <a:r>
              <a:rPr lang="ro-RO" sz="1400" dirty="0" err="1">
                <a:solidFill>
                  <a:schemeClr val="tx1"/>
                </a:solidFill>
              </a:rPr>
              <a:t>şi</a:t>
            </a:r>
            <a:r>
              <a:rPr lang="ro-RO" sz="1400" dirty="0">
                <a:solidFill>
                  <a:schemeClr val="tx1"/>
                </a:solidFill>
              </a:rPr>
              <a:t>/sau în emisare pentru </a:t>
            </a:r>
            <a:r>
              <a:rPr lang="ro-RO" sz="1400" dirty="0" err="1">
                <a:solidFill>
                  <a:schemeClr val="tx1"/>
                </a:solidFill>
              </a:rPr>
              <a:t>localităţile</a:t>
            </a:r>
            <a:r>
              <a:rPr lang="ro-RO" sz="1400" dirty="0">
                <a:solidFill>
                  <a:schemeClr val="tx1"/>
                </a:solidFill>
              </a:rPr>
              <a:t> urbane </a:t>
            </a:r>
            <a:r>
              <a:rPr lang="ro-RO" sz="1400" dirty="0" err="1">
                <a:solidFill>
                  <a:schemeClr val="tx1"/>
                </a:solidFill>
              </a:rPr>
              <a:t>şi</a:t>
            </a:r>
            <a:r>
              <a:rPr lang="ro-RO" sz="1400" dirty="0">
                <a:solidFill>
                  <a:schemeClr val="tx1"/>
                </a:solidFill>
              </a:rPr>
              <a:t> rurale*/**, aprobat prin Hotărârea Guvernului nr. 950  din  25.11.2013 (în vigoare 06.12.2013), publicată în Monitorul Oficial nr. 284-289 art.1061 din 06.12.2013 </a:t>
            </a:r>
            <a:r>
              <a:rPr lang="ro-RO" sz="1400" dirty="0" err="1">
                <a:solidFill>
                  <a:schemeClr val="tx1"/>
                </a:solidFill>
              </a:rPr>
              <a:t>şi</a:t>
            </a:r>
            <a:r>
              <a:rPr lang="ro-RO" sz="1400" dirty="0">
                <a:solidFill>
                  <a:schemeClr val="tx1"/>
                </a:solidFill>
              </a:rPr>
              <a:t> Republicată în Monitorul Oficial al R. Moldova nr. 112-114 art. 344 din 08.05.2020;</a:t>
            </a:r>
            <a:br>
              <a:rPr lang="ro-RO" sz="1400" dirty="0">
                <a:solidFill>
                  <a:schemeClr val="tx1"/>
                </a:solidFill>
              </a:rPr>
            </a:br>
            <a:r>
              <a:rPr lang="ro-RO" sz="1400" dirty="0">
                <a:solidFill>
                  <a:schemeClr val="tx1"/>
                </a:solidFill>
              </a:rPr>
              <a:t>4. Regulamentul privind exploatarea tehnică a  sistemelor </a:t>
            </a:r>
            <a:r>
              <a:rPr lang="ro-RO" sz="1400" dirty="0" err="1">
                <a:solidFill>
                  <a:schemeClr val="tx1"/>
                </a:solidFill>
              </a:rPr>
              <a:t>şi</a:t>
            </a:r>
            <a:r>
              <a:rPr lang="ro-RO" sz="1400" dirty="0">
                <a:solidFill>
                  <a:schemeClr val="tx1"/>
                </a:solidFill>
              </a:rPr>
              <a:t> instalațiilor publice de alimentare cu apă </a:t>
            </a:r>
            <a:r>
              <a:rPr lang="ro-RO" sz="1400" dirty="0" err="1">
                <a:solidFill>
                  <a:schemeClr val="tx1"/>
                </a:solidFill>
              </a:rPr>
              <a:t>şi</a:t>
            </a:r>
            <a:r>
              <a:rPr lang="ro-RO" sz="1400" dirty="0">
                <a:solidFill>
                  <a:schemeClr val="tx1"/>
                </a:solidFill>
              </a:rPr>
              <a:t> de canalizare (</a:t>
            </a:r>
            <a:r>
              <a:rPr lang="ro-RO" sz="1400" dirty="0" err="1">
                <a:solidFill>
                  <a:schemeClr val="tx1"/>
                </a:solidFill>
              </a:rPr>
              <a:t>ediţia</a:t>
            </a:r>
            <a:r>
              <a:rPr lang="ro-RO" sz="1400" dirty="0">
                <a:solidFill>
                  <a:schemeClr val="tx1"/>
                </a:solidFill>
              </a:rPr>
              <a:t> a doua), aprobat prin Ordinul MADRM/MEI nr. 159/331 din 02 iulie 2018; </a:t>
            </a:r>
            <a:br>
              <a:rPr lang="ro-RO" sz="1400" dirty="0">
                <a:solidFill>
                  <a:schemeClr val="tx1"/>
                </a:solidFill>
              </a:rPr>
            </a:br>
            <a:r>
              <a:rPr lang="ro-RO" sz="1400" dirty="0">
                <a:solidFill>
                  <a:schemeClr val="tx1"/>
                </a:solidFill>
              </a:rPr>
              <a:t>5. Regulamentul privind </a:t>
            </a:r>
            <a:r>
              <a:rPr lang="ro-RO" sz="1400" dirty="0" err="1">
                <a:solidFill>
                  <a:schemeClr val="tx1"/>
                </a:solidFill>
              </a:rPr>
              <a:t>condiţiile</a:t>
            </a:r>
            <a:r>
              <a:rPr lang="ro-RO" sz="1400" dirty="0">
                <a:solidFill>
                  <a:schemeClr val="tx1"/>
                </a:solidFill>
              </a:rPr>
              <a:t> de deversare a apelor uzate în corpurile de apă, aprobat prin Hotărârea Guvernului nr. nr. 802  din  09.10.2013 (în vigoare 01.11.2013) publicată în Monitorul Oficial nr.243-247 art.931 din 01.11.2013.</a:t>
            </a:r>
            <a:br>
              <a:rPr lang="ro-RO" sz="1400" dirty="0">
                <a:solidFill>
                  <a:schemeClr val="tx1"/>
                </a:solidFill>
              </a:rPr>
            </a:br>
            <a:r>
              <a:rPr lang="ro-RO" sz="1400" dirty="0">
                <a:solidFill>
                  <a:schemeClr val="tx1"/>
                </a:solidFill>
              </a:rPr>
              <a:t>5. Legea privind serviciul public de alimentare cu apă și de canalizare nr. 303 din 13.12.2013, Regulamentul privind serviciul public de alimentare cu apă și de canalizare, aprobat prin Hotărârea Consiliului de Administrație ANRE nr. 271 din 16.12.2015:</a:t>
            </a:r>
            <a:br>
              <a:rPr lang="ro-RO" sz="1400" dirty="0">
                <a:solidFill>
                  <a:schemeClr val="tx1"/>
                </a:solidFill>
              </a:rPr>
            </a:br>
            <a:r>
              <a:rPr lang="ro-RO" sz="1400" dirty="0">
                <a:solidFill>
                  <a:schemeClr val="tx1"/>
                </a:solidFill>
              </a:rPr>
              <a:t>6. Legea apelor nr. 272 din 23 decembrie 2011;</a:t>
            </a:r>
            <a:br>
              <a:rPr lang="ro-RO" sz="1400" dirty="0">
                <a:solidFill>
                  <a:schemeClr val="tx1"/>
                </a:solidFill>
              </a:rPr>
            </a:br>
            <a:r>
              <a:rPr lang="ro-RO" sz="1400" dirty="0">
                <a:solidFill>
                  <a:schemeClr val="tx1"/>
                </a:solidFill>
              </a:rPr>
              <a:t>7. Legii nr.235/2011 privind </a:t>
            </a:r>
            <a:r>
              <a:rPr lang="ro-RO" sz="1400" dirty="0" err="1">
                <a:solidFill>
                  <a:schemeClr val="tx1"/>
                </a:solidFill>
              </a:rPr>
              <a:t>activităţile</a:t>
            </a:r>
            <a:r>
              <a:rPr lang="ro-RO" sz="1400" dirty="0">
                <a:solidFill>
                  <a:schemeClr val="tx1"/>
                </a:solidFill>
              </a:rPr>
              <a:t> de acreditare </a:t>
            </a:r>
            <a:r>
              <a:rPr lang="ro-RO" sz="1400" dirty="0" err="1">
                <a:solidFill>
                  <a:schemeClr val="tx1"/>
                </a:solidFill>
              </a:rPr>
              <a:t>şi</a:t>
            </a:r>
            <a:r>
              <a:rPr lang="ro-RO" sz="1400" dirty="0">
                <a:solidFill>
                  <a:schemeClr val="tx1"/>
                </a:solidFill>
              </a:rPr>
              <a:t> de evaluare a </a:t>
            </a:r>
            <a:r>
              <a:rPr lang="ro-RO" sz="1400" dirty="0" err="1">
                <a:solidFill>
                  <a:schemeClr val="tx1"/>
                </a:solidFill>
              </a:rPr>
              <a:t>conformităţii</a:t>
            </a:r>
            <a:r>
              <a:rPr lang="ro-RO" sz="1400" dirty="0">
                <a:solidFill>
                  <a:schemeClr val="tx1"/>
                </a:solidFill>
              </a:rPr>
              <a:t>;</a:t>
            </a:r>
            <a:br>
              <a:rPr lang="ro-RO" sz="1400" dirty="0">
                <a:solidFill>
                  <a:schemeClr val="tx1"/>
                </a:solidFill>
              </a:rPr>
            </a:br>
            <a:r>
              <a:rPr lang="ro-RO" sz="1400" dirty="0">
                <a:solidFill>
                  <a:schemeClr val="tx1"/>
                </a:solidFill>
              </a:rPr>
              <a:t>8. SM SR EN ISO/CEI 5667, partea 1, 3, </a:t>
            </a:r>
            <a:r>
              <a:rPr lang="ro-RO" sz="1400" dirty="0" err="1">
                <a:solidFill>
                  <a:schemeClr val="tx1"/>
                </a:solidFill>
              </a:rPr>
              <a:t>şi</a:t>
            </a:r>
            <a:r>
              <a:rPr lang="ro-RO" sz="1400" dirty="0">
                <a:solidFill>
                  <a:schemeClr val="tx1"/>
                </a:solidFill>
              </a:rPr>
              <a:t> 10;</a:t>
            </a:r>
            <a:br>
              <a:rPr lang="ro-RO" sz="1400" dirty="0">
                <a:solidFill>
                  <a:schemeClr val="tx1"/>
                </a:solidFill>
              </a:rPr>
            </a:br>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596662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5" name="Imagine 14">
            <a:extLst>
              <a:ext uri="{FF2B5EF4-FFF2-40B4-BE49-F238E27FC236}">
                <a16:creationId xmlns:a16="http://schemas.microsoft.com/office/drawing/2014/main" id="{A9FD4998-12D6-43D8-BB1B-F18271208B0F}"/>
              </a:ext>
            </a:extLst>
          </p:cNvPr>
          <p:cNvPicPr>
            <a:picLocks noChangeAspect="1"/>
          </p:cNvPicPr>
          <p:nvPr/>
        </p:nvPicPr>
        <p:blipFill>
          <a:blip r:embed="rId7"/>
          <a:stretch>
            <a:fillRect/>
          </a:stretch>
        </p:blipFill>
        <p:spPr>
          <a:xfrm>
            <a:off x="589085" y="1548832"/>
            <a:ext cx="8071338" cy="5032170"/>
          </a:xfrm>
          <a:prstGeom prst="rect">
            <a:avLst/>
          </a:prstGeom>
        </p:spPr>
      </p:pic>
    </p:spTree>
    <p:extLst>
      <p:ext uri="{BB962C8B-B14F-4D97-AF65-F5344CB8AC3E}">
        <p14:creationId xmlns:p14="http://schemas.microsoft.com/office/powerpoint/2010/main" val="219277894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15" name="Datumsplatzhalter 3"/>
          <p:cNvSpPr txBox="1">
            <a:spLocks/>
          </p:cNvSpPr>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l" rtl="0" eaLnBrk="0" fontAlgn="base" hangingPunct="0">
              <a:spcBef>
                <a:spcPct val="0"/>
              </a:spcBef>
              <a:spcAft>
                <a:spcPct val="0"/>
              </a:spcAft>
              <a:defRPr sz="1000" b="0" kern="120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fld id="{1A768533-9F5A-4A96-B8F6-9A95114E0856}" type="datetime1">
              <a:rPr lang="en-GB" smtClean="0">
                <a:cs typeface="Arial" charset="0"/>
              </a:rPr>
              <a:pPr/>
              <a:t>13/07/2021</a:t>
            </a:fld>
            <a:endParaRPr lang="de-DE">
              <a:cs typeface="Arial" charset="0"/>
            </a:endParaRPr>
          </a:p>
        </p:txBody>
      </p:sp>
      <p:sp>
        <p:nvSpPr>
          <p:cNvPr id="16" name="Inhaltsplatzhalter 8"/>
          <p:cNvSpPr txBox="1">
            <a:spLocks/>
          </p:cNvSpPr>
          <p:nvPr/>
        </p:nvSpPr>
        <p:spPr>
          <a:xfrm>
            <a:off x="2433908" y="162041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o-RO" sz="2800" dirty="0">
                <a:solidFill>
                  <a:srgbClr val="534B3E"/>
                </a:solidFill>
              </a:rPr>
              <a:t>Vă mulțumim pentru atenție</a:t>
            </a:r>
            <a:endParaRPr lang="en-GB" sz="2800" dirty="0">
              <a:solidFill>
                <a:srgbClr val="534B3E"/>
              </a:solidFill>
            </a:endParaRPr>
          </a:p>
          <a:p>
            <a:endParaRPr lang="en-GB" sz="1000" dirty="0">
              <a:solidFill>
                <a:srgbClr val="534B3E"/>
              </a:solidFill>
            </a:endParaRPr>
          </a:p>
        </p:txBody>
      </p:sp>
      <p:sp>
        <p:nvSpPr>
          <p:cNvPr id="17" name="Textfeld 9"/>
          <p:cNvSpPr txBox="1">
            <a:spLocks noChangeArrowheads="1"/>
          </p:cNvSpPr>
          <p:nvPr/>
        </p:nvSpPr>
        <p:spPr bwMode="auto">
          <a:xfrm>
            <a:off x="427153" y="5399463"/>
            <a:ext cx="1371600" cy="215900"/>
          </a:xfrm>
          <a:prstGeom prst="rect">
            <a:avLst/>
          </a:prstGeom>
          <a:noFill/>
          <a:ln>
            <a:noFill/>
          </a:ln>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a:solidFill>
                  <a:schemeClr val="tx2">
                    <a:lumMod val="75000"/>
                  </a:schemeClr>
                </a:solidFill>
              </a:rPr>
              <a:t>Proiect co-finanțat de</a:t>
            </a:r>
            <a:endParaRPr lang="en-GB" sz="800" b="0" dirty="0">
              <a:solidFill>
                <a:schemeClr val="tx2">
                  <a:lumMod val="75000"/>
                </a:schemeClr>
              </a:solidFill>
            </a:endParaRPr>
          </a:p>
        </p:txBody>
      </p:sp>
      <p:pic>
        <p:nvPicPr>
          <p:cNvPr id="18" name="Picture 11" descr="F:\Branding\EU\jaune.jpg"/>
          <p:cNvPicPr>
            <a:picLocks noChangeAspect="1" noChangeArrowheads="1"/>
          </p:cNvPicPr>
          <p:nvPr/>
        </p:nvPicPr>
        <p:blipFill>
          <a:blip r:embed="rId7"/>
          <a:srcRect/>
          <a:stretch>
            <a:fillRect/>
          </a:stretch>
        </p:blipFill>
        <p:spPr bwMode="auto">
          <a:xfrm>
            <a:off x="491056" y="5624205"/>
            <a:ext cx="1365250" cy="927100"/>
          </a:xfrm>
          <a:prstGeom prst="rect">
            <a:avLst/>
          </a:prstGeom>
          <a:noFill/>
          <a:ln w="9525">
            <a:noFill/>
            <a:miter lim="800000"/>
            <a:headEnd/>
            <a:tailEnd/>
          </a:ln>
        </p:spPr>
      </p:pic>
      <p:pic>
        <p:nvPicPr>
          <p:cNvPr id="19" name="Picture 11" descr="H:\bn4.jpg"/>
          <p:cNvPicPr>
            <a:picLocks noChangeAspect="1" noChangeArrowheads="1"/>
          </p:cNvPicPr>
          <p:nvPr/>
        </p:nvPicPr>
        <p:blipFill>
          <a:blip r:embed="rId8"/>
          <a:srcRect/>
          <a:stretch>
            <a:fillRect/>
          </a:stretch>
        </p:blipFill>
        <p:spPr bwMode="auto">
          <a:xfrm>
            <a:off x="2046511" y="5590073"/>
            <a:ext cx="1016000" cy="1025525"/>
          </a:xfrm>
          <a:prstGeom prst="rect">
            <a:avLst/>
          </a:prstGeom>
          <a:noFill/>
          <a:ln w="9525">
            <a:noFill/>
            <a:miter lim="800000"/>
            <a:headEnd/>
            <a:tailEnd/>
          </a:ln>
        </p:spPr>
      </p:pic>
      <p:pic>
        <p:nvPicPr>
          <p:cNvPr id="20" name="Picture 1"/>
          <p:cNvPicPr>
            <a:picLocks noChangeAspect="1"/>
          </p:cNvPicPr>
          <p:nvPr/>
        </p:nvPicPr>
        <p:blipFill>
          <a:blip r:embed="rId9"/>
          <a:srcRect/>
          <a:stretch>
            <a:fillRect/>
          </a:stretch>
        </p:blipFill>
        <p:spPr bwMode="auto">
          <a:xfrm>
            <a:off x="5258991" y="5624205"/>
            <a:ext cx="1639887" cy="957262"/>
          </a:xfrm>
          <a:prstGeom prst="rect">
            <a:avLst/>
          </a:prstGeom>
          <a:noFill/>
          <a:ln w="9525">
            <a:noFill/>
            <a:miter lim="800000"/>
            <a:headEnd/>
            <a:tailEnd/>
          </a:ln>
        </p:spPr>
      </p:pic>
      <p:sp>
        <p:nvSpPr>
          <p:cNvPr id="21" name="Textfeld 9"/>
          <p:cNvSpPr txBox="1">
            <a:spLocks noChangeArrowheads="1"/>
          </p:cNvSpPr>
          <p:nvPr/>
        </p:nvSpPr>
        <p:spPr bwMode="auto">
          <a:xfrm>
            <a:off x="6898878" y="5383151"/>
            <a:ext cx="1147762" cy="214313"/>
          </a:xfrm>
          <a:prstGeom prst="rect">
            <a:avLst/>
          </a:prstGeom>
          <a:noFill/>
          <a:ln>
            <a:noFill/>
          </a:ln>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a:solidFill>
                  <a:schemeClr val="tx2">
                    <a:lumMod val="75000"/>
                  </a:schemeClr>
                </a:solidFill>
              </a:rPr>
              <a:t>In cooperare cu</a:t>
            </a:r>
          </a:p>
        </p:txBody>
      </p:sp>
      <p:pic>
        <p:nvPicPr>
          <p:cNvPr id="22" name="Picture 21"/>
          <p:cNvPicPr/>
          <p:nvPr/>
        </p:nvPicPr>
        <p:blipFill>
          <a:blip r:embed="rId10"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23" name="Picture 22" descr="D:\Users\Desktop\logotyp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24"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a:solidFill>
                  <a:schemeClr val="bg2">
                    <a:lumMod val="25000"/>
                  </a:schemeClr>
                </a:solidFill>
                <a:latin typeface="+mn-lt"/>
                <a:hlinkClick r:id="rId12"/>
              </a:rPr>
              <a:t>www.ifcaac.amac.md</a:t>
            </a:r>
            <a:r>
              <a:rPr lang="ro-RO" sz="1400" b="0" dirty="0">
                <a:solidFill>
                  <a:schemeClr val="bg2">
                    <a:lumMod val="25000"/>
                  </a:schemeClr>
                </a:solidFill>
                <a:latin typeface="+mn-lt"/>
              </a:rPr>
              <a:t> </a:t>
            </a:r>
          </a:p>
          <a:p>
            <a:pPr algn="ctr"/>
            <a:r>
              <a:rPr lang="ro-RO" sz="1400" b="0" u="sng" dirty="0">
                <a:solidFill>
                  <a:schemeClr val="bg2">
                    <a:lumMod val="25000"/>
                  </a:schemeClr>
                </a:solidFill>
                <a:latin typeface="+mn-lt"/>
              </a:rPr>
              <a:t>ifcaac@fua.utm.md</a:t>
            </a:r>
            <a:r>
              <a:rPr lang="ro-RO" sz="1400" b="0" dirty="0">
                <a:solidFill>
                  <a:schemeClr val="bg2">
                    <a:lumMod val="25000"/>
                  </a:schemeClr>
                </a:solidFill>
                <a:latin typeface="+mn-lt"/>
              </a:rPr>
              <a:t> </a:t>
            </a:r>
          </a:p>
          <a:p>
            <a:pPr algn="ctr"/>
            <a:r>
              <a:rPr lang="ro-RO" sz="1400" b="0" dirty="0">
                <a:solidFill>
                  <a:schemeClr val="bg2">
                    <a:lumMod val="25000"/>
                  </a:schemeClr>
                </a:solidFill>
                <a:latin typeface="+mn-lt"/>
              </a:rPr>
              <a:t>telefon: (022) 77-38 22</a:t>
            </a:r>
          </a:p>
          <a:p>
            <a:pPr algn="ctr"/>
            <a:r>
              <a:rPr lang="ro-RO" sz="1400" b="0" dirty="0">
                <a:solidFill>
                  <a:schemeClr val="bg2">
                    <a:lumMod val="25000"/>
                  </a:schemeClr>
                </a:solidFill>
                <a:latin typeface="+mn-lt"/>
              </a:rPr>
              <a:t> </a:t>
            </a:r>
          </a:p>
          <a:p>
            <a:pPr algn="ctr"/>
            <a:r>
              <a:rPr lang="ro-RO" sz="1400" b="0" u="sng">
                <a:solidFill>
                  <a:srgbClr val="7030A0"/>
                </a:solidFill>
                <a:latin typeface="+mn-lt"/>
              </a:rPr>
              <a:t>www.amac.md</a:t>
            </a:r>
            <a:r>
              <a:rPr lang="ro-RO" sz="1400" b="0">
                <a:solidFill>
                  <a:srgbClr val="7030A0"/>
                </a:solidFill>
                <a:latin typeface="+mn-lt"/>
              </a:rPr>
              <a:t> </a:t>
            </a:r>
            <a:endParaRPr lang="ro-RO" sz="1400" b="0" dirty="0">
              <a:solidFill>
                <a:schemeClr val="bg2">
                  <a:lumMod val="25000"/>
                </a:schemeClr>
              </a:solidFill>
              <a:latin typeface="+mn-lt"/>
            </a:endParaRPr>
          </a:p>
          <a:p>
            <a:pPr algn="ctr"/>
            <a:r>
              <a:rPr lang="ro-RO" sz="1400" b="0" u="sng" dirty="0">
                <a:solidFill>
                  <a:schemeClr val="bg2">
                    <a:lumMod val="25000"/>
                  </a:schemeClr>
                </a:solidFill>
                <a:latin typeface="+mn-lt"/>
              </a:rPr>
              <a:t>apacanal@yandex.ru</a:t>
            </a:r>
            <a:r>
              <a:rPr lang="ro-RO" sz="1400" b="0" dirty="0">
                <a:solidFill>
                  <a:schemeClr val="bg2">
                    <a:lumMod val="25000"/>
                  </a:schemeClr>
                </a:solidFill>
                <a:latin typeface="+mn-lt"/>
              </a:rPr>
              <a:t>  </a:t>
            </a:r>
          </a:p>
          <a:p>
            <a:pPr algn="ctr"/>
            <a:r>
              <a:rPr lang="ro-RO" sz="1400" b="0" dirty="0">
                <a:solidFill>
                  <a:schemeClr val="bg2">
                    <a:lumMod val="25000"/>
                  </a:schemeClr>
                </a:solidFill>
                <a:latin typeface="+mn-lt"/>
              </a:rPr>
              <a:t>telefon: (022) 28-84-33</a:t>
            </a:r>
          </a:p>
          <a:p>
            <a:pPr algn="ctr"/>
            <a:endParaRPr lang="ro-RO" sz="800" b="0" dirty="0">
              <a:solidFill>
                <a:schemeClr val="bg2">
                  <a:lumMod val="25000"/>
                </a:schemeClr>
              </a:solidFill>
              <a:latin typeface="+mn-lt"/>
            </a:endParaRPr>
          </a:p>
        </p:txBody>
      </p:sp>
    </p:spTree>
    <p:extLst>
      <p:ext uri="{BB962C8B-B14F-4D97-AF65-F5344CB8AC3E}">
        <p14:creationId xmlns:p14="http://schemas.microsoft.com/office/powerpoint/2010/main" val="136737348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sp>
        <p:nvSpPr>
          <p:cNvPr id="7" name="Titel 15"/>
          <p:cNvSpPr>
            <a:spLocks noGrp="1"/>
          </p:cNvSpPr>
          <p:nvPr>
            <p:ph type="title"/>
          </p:nvPr>
        </p:nvSpPr>
        <p:spPr>
          <a:xfrm>
            <a:off x="148741" y="1845308"/>
            <a:ext cx="8839199" cy="4535930"/>
          </a:xfrm>
        </p:spPr>
        <p:txBody>
          <a:bodyPr/>
          <a:lstStyle/>
          <a:p>
            <a:pPr indent="270510"/>
            <a:r>
              <a:rPr lang="ro-RO" sz="1600" dirty="0">
                <a:solidFill>
                  <a:schemeClr val="tx1"/>
                </a:solidFill>
              </a:rPr>
              <a:t>Probele de apă uzată din căminele de control a rețelelor de canalizare ale agenților economici sunt colectate/prelevate, sigilate, codificate de către angajații SEDAUAE, care ulterior sun transportate </a:t>
            </a:r>
            <a:r>
              <a:rPr lang="ro-RO" sz="1600" dirty="0" err="1">
                <a:solidFill>
                  <a:schemeClr val="tx1"/>
                </a:solidFill>
              </a:rPr>
              <a:t>şi</a:t>
            </a:r>
            <a:r>
              <a:rPr lang="ro-RO" sz="1600" dirty="0">
                <a:solidFill>
                  <a:schemeClr val="tx1"/>
                </a:solidFill>
              </a:rPr>
              <a:t> transmise în laborator. La prezentarea probelor în laborator se prezintă </a:t>
            </a:r>
            <a:r>
              <a:rPr lang="ro-RO" sz="1600" dirty="0" err="1">
                <a:solidFill>
                  <a:schemeClr val="tx1"/>
                </a:solidFill>
              </a:rPr>
              <a:t>şi</a:t>
            </a:r>
            <a:r>
              <a:rPr lang="ro-RO" sz="1600" dirty="0">
                <a:solidFill>
                  <a:schemeClr val="tx1"/>
                </a:solidFill>
              </a:rPr>
              <a:t> comanda de încercări, în care sunt indicați parametrii de poluanți necesari pentru determinare calității apelor uzate deversate în colectorul public de canalizare. Prezentarea probelor în laborator sub un număr codificat, conduce la faptul, că personalul laboratorului nu cunoaște proveniența probelor de ape uzate, denumirea </a:t>
            </a:r>
            <a:r>
              <a:rPr lang="ro-RO" sz="1600" dirty="0" err="1">
                <a:solidFill>
                  <a:schemeClr val="tx1"/>
                </a:solidFill>
              </a:rPr>
              <a:t>şi</a:t>
            </a:r>
            <a:r>
              <a:rPr lang="ro-RO" sz="1600" dirty="0">
                <a:solidFill>
                  <a:schemeClr val="tx1"/>
                </a:solidFill>
              </a:rPr>
              <a:t> genul de activitate al agentului economic, precum </a:t>
            </a:r>
            <a:r>
              <a:rPr lang="ro-RO" sz="1600" dirty="0" err="1">
                <a:solidFill>
                  <a:schemeClr val="tx1"/>
                </a:solidFill>
              </a:rPr>
              <a:t>şi</a:t>
            </a:r>
            <a:r>
              <a:rPr lang="ro-RO" sz="1600" dirty="0">
                <a:solidFill>
                  <a:schemeClr val="tx1"/>
                </a:solidFill>
              </a:rPr>
              <a:t> nici adresa de unde sau prelevat probele respective. </a:t>
            </a:r>
            <a:br>
              <a:rPr lang="ro-RO" sz="1600" dirty="0">
                <a:solidFill>
                  <a:schemeClr val="tx1"/>
                </a:solidFill>
              </a:rPr>
            </a:br>
            <a:br>
              <a:rPr lang="ro-RO" sz="1600" dirty="0">
                <a:solidFill>
                  <a:schemeClr val="tx1"/>
                </a:solidFill>
              </a:rPr>
            </a:br>
            <a:r>
              <a:rPr lang="ro-RO" sz="1600" dirty="0">
                <a:solidFill>
                  <a:schemeClr val="tx1"/>
                </a:solidFill>
              </a:rPr>
              <a:t>Încăperile laboratorului sunt dotate cu nișe de ventilare, echipament </a:t>
            </a:r>
            <a:r>
              <a:rPr lang="ro-RO" sz="1600" dirty="0" err="1">
                <a:solidFill>
                  <a:schemeClr val="tx1"/>
                </a:solidFill>
              </a:rPr>
              <a:t>şi</a:t>
            </a:r>
            <a:r>
              <a:rPr lang="ro-RO" sz="1600" dirty="0">
                <a:solidFill>
                  <a:schemeClr val="tx1"/>
                </a:solidFill>
              </a:rPr>
              <a:t> utilaj de laborator, veselă chimică de laborator pentru organizarea locurilor de muncă suplimentare, în scopul efectuării încercărilor de laborator, în conformitate cu prevederile standardelor de referință.</a:t>
            </a:r>
            <a:br>
              <a:rPr lang="ro-RO" sz="1600" dirty="0">
                <a:solidFill>
                  <a:schemeClr val="tx1"/>
                </a:solidFill>
              </a:rPr>
            </a:br>
            <a:br>
              <a:rPr lang="ro-RO" sz="1600" dirty="0">
                <a:solidFill>
                  <a:schemeClr val="tx1"/>
                </a:solidFill>
              </a:rPr>
            </a:br>
            <a:r>
              <a:rPr lang="ro-RO" sz="1600" dirty="0">
                <a:solidFill>
                  <a:schemeClr val="tx1"/>
                </a:solidFill>
              </a:rPr>
              <a:t>Capacitatea LAUAE, este suficientă pentru monitorizarea normativelor Concentrațiilor maxim admisibile (CMA) a poluanților din apele uzate deversate de către întreprinderile industriale/de producere, conform prevederilor anexei nr. 6 din HG 950/2013, </a:t>
            </a:r>
            <a:r>
              <a:rPr lang="ro-RO" sz="1600" dirty="0" err="1">
                <a:solidFill>
                  <a:schemeClr val="tx1"/>
                </a:solidFill>
              </a:rPr>
              <a:t>excepţie</a:t>
            </a:r>
            <a:r>
              <a:rPr lang="ro-RO" sz="1600" dirty="0">
                <a:solidFill>
                  <a:schemeClr val="tx1"/>
                </a:solidFill>
              </a:rPr>
              <a:t> fiind oficiile, grădinițele, băncile, instituțiile bugetare, spitalele etc., calitatea apelor uzate deversate de către aceștia nu influențează negativ asupra calității apelor uzate </a:t>
            </a:r>
            <a:r>
              <a:rPr lang="ro-RO" sz="1600" dirty="0" err="1">
                <a:solidFill>
                  <a:schemeClr val="tx1"/>
                </a:solidFill>
              </a:rPr>
              <a:t>şi</a:t>
            </a:r>
            <a:r>
              <a:rPr lang="ro-RO" sz="1600" dirty="0">
                <a:solidFill>
                  <a:schemeClr val="tx1"/>
                </a:solidFill>
              </a:rPr>
              <a:t> a regimului de funcționare a SE </a:t>
            </a:r>
            <a:r>
              <a:rPr lang="ro-RO" sz="1600" dirty="0" err="1">
                <a:solidFill>
                  <a:schemeClr val="tx1"/>
                </a:solidFill>
              </a:rPr>
              <a:t>Chişinău</a:t>
            </a:r>
            <a:r>
              <a:rPr lang="ro-RO" sz="1600" dirty="0">
                <a:solidFill>
                  <a:schemeClr val="tx1"/>
                </a:solidFill>
              </a:rPr>
              <a:t>.</a:t>
            </a:r>
            <a:br>
              <a:rPr lang="ro-RO" sz="1600" dirty="0">
                <a:solidFill>
                  <a:schemeClr val="tx1"/>
                </a:solidFill>
              </a:rPr>
            </a:br>
            <a:r>
              <a:rPr lang="ro-RO" sz="1600" dirty="0">
                <a:solidFill>
                  <a:schemeClr val="tx1"/>
                </a:solidFill>
              </a:rPr>
              <a:t> </a:t>
            </a:r>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286985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sp>
        <p:nvSpPr>
          <p:cNvPr id="7" name="Titel 15"/>
          <p:cNvSpPr>
            <a:spLocks noGrp="1"/>
          </p:cNvSpPr>
          <p:nvPr>
            <p:ph type="title"/>
          </p:nvPr>
        </p:nvSpPr>
        <p:spPr>
          <a:xfrm>
            <a:off x="148741" y="1649368"/>
            <a:ext cx="8839199" cy="4843686"/>
          </a:xfrm>
        </p:spPr>
        <p:txBody>
          <a:bodyPr/>
          <a:lstStyle/>
          <a:p>
            <a:r>
              <a:rPr lang="ro-RO" sz="1600" dirty="0">
                <a:solidFill>
                  <a:schemeClr val="tx1"/>
                </a:solidFill>
              </a:rPr>
              <a:t>Efectuarea încercărilor </a:t>
            </a:r>
            <a:r>
              <a:rPr lang="ro-RO" sz="1600" dirty="0" err="1">
                <a:solidFill>
                  <a:schemeClr val="tx1"/>
                </a:solidFill>
              </a:rPr>
              <a:t>fizico</a:t>
            </a:r>
            <a:r>
              <a:rPr lang="ro-RO" sz="1600" dirty="0">
                <a:solidFill>
                  <a:schemeClr val="tx1"/>
                </a:solidFill>
              </a:rPr>
              <a:t>-chimice de laborator pentru analiza indicatorilor de calitate a apelor uzate reprezintă pentru fiecare parametru un ansamblu de manipulări a probei, utilizând reactivi chimici, procese de filtrare, extracție, distilare, mineralizare, înlăturarea interferenților, titrare, cântărire etc. Obținerea rezultatului final pentru fiecare indicator determinat, precum și prelucrarea datelor obținute cu prezentarea rezultatelor </a:t>
            </a:r>
            <a:r>
              <a:rPr lang="ro-RO" sz="1600" dirty="0" err="1">
                <a:solidFill>
                  <a:schemeClr val="tx1"/>
                </a:solidFill>
              </a:rPr>
              <a:t>şi</a:t>
            </a:r>
            <a:r>
              <a:rPr lang="ro-RO" sz="1600" dirty="0">
                <a:solidFill>
                  <a:schemeClr val="tx1"/>
                </a:solidFill>
              </a:rPr>
              <a:t> rapoartelor de încercări durează de la o zi până la 6 zile.</a:t>
            </a:r>
            <a:br>
              <a:rPr lang="ro-RO" sz="1600" dirty="0">
                <a:solidFill>
                  <a:schemeClr val="tx1"/>
                </a:solidFill>
              </a:rPr>
            </a:br>
            <a:r>
              <a:rPr lang="ro-RO" sz="1600" dirty="0">
                <a:solidFill>
                  <a:schemeClr val="tx1"/>
                </a:solidFill>
              </a:rPr>
              <a:t> </a:t>
            </a:r>
            <a:br>
              <a:rPr lang="ro-RO" sz="1600" dirty="0">
                <a:solidFill>
                  <a:schemeClr val="tx1"/>
                </a:solidFill>
              </a:rPr>
            </a:br>
            <a:r>
              <a:rPr lang="ro-RO" sz="1600" dirty="0">
                <a:solidFill>
                  <a:schemeClr val="tx1"/>
                </a:solidFill>
              </a:rPr>
              <a:t>Pentru determinarea calității apelor uzate deversate de către întreprinderile industriale </a:t>
            </a:r>
            <a:r>
              <a:rPr lang="ro-RO" sz="1600" dirty="0" err="1">
                <a:solidFill>
                  <a:schemeClr val="tx1"/>
                </a:solidFill>
              </a:rPr>
              <a:t>şi</a:t>
            </a:r>
            <a:r>
              <a:rPr lang="ro-RO" sz="1600" dirty="0">
                <a:solidFill>
                  <a:schemeClr val="tx1"/>
                </a:solidFill>
              </a:rPr>
              <a:t> agenții economici, sunt prelevate/colectate probe de apă uzată de către serviciile competente ale întreprinderii, care sunt transportate </a:t>
            </a:r>
            <a:r>
              <a:rPr lang="ro-RO" sz="1600" dirty="0" err="1">
                <a:solidFill>
                  <a:schemeClr val="tx1"/>
                </a:solidFill>
              </a:rPr>
              <a:t>şi</a:t>
            </a:r>
            <a:r>
              <a:rPr lang="ro-RO" sz="1600" dirty="0">
                <a:solidFill>
                  <a:schemeClr val="tx1"/>
                </a:solidFill>
              </a:rPr>
              <a:t> prezentate ulterior în laborator pentru efectuarea încercărilor de laborator. Comanda pentru efectuarea încercărilor de laborator se elaborează în dependență de genul de activitate al întreprinderii industriale </a:t>
            </a:r>
            <a:r>
              <a:rPr lang="ro-RO" sz="1600" dirty="0" err="1">
                <a:solidFill>
                  <a:schemeClr val="tx1"/>
                </a:solidFill>
              </a:rPr>
              <a:t>şi</a:t>
            </a:r>
            <a:r>
              <a:rPr lang="ro-RO" sz="1600" dirty="0">
                <a:solidFill>
                  <a:schemeClr val="tx1"/>
                </a:solidFill>
              </a:rPr>
              <a:t>/sau tipul produsului fabricat la întreprindere, materia primă utilizată </a:t>
            </a:r>
            <a:r>
              <a:rPr lang="ro-RO" sz="1600" dirty="0" err="1">
                <a:solidFill>
                  <a:schemeClr val="tx1"/>
                </a:solidFill>
              </a:rPr>
              <a:t>şi</a:t>
            </a:r>
            <a:r>
              <a:rPr lang="ro-RO" sz="1600" dirty="0">
                <a:solidFill>
                  <a:schemeClr val="tx1"/>
                </a:solidFill>
              </a:rPr>
              <a:t> reactivele utilizate, coloranții etc., precum </a:t>
            </a:r>
            <a:r>
              <a:rPr lang="ro-RO" sz="1600" dirty="0" err="1">
                <a:solidFill>
                  <a:schemeClr val="tx1"/>
                </a:solidFill>
              </a:rPr>
              <a:t>şi</a:t>
            </a:r>
            <a:r>
              <a:rPr lang="ro-RO" sz="1600" dirty="0">
                <a:solidFill>
                  <a:schemeClr val="tx1"/>
                </a:solidFill>
              </a:rPr>
              <a:t> procesele tehnologice desfășurate, în rezultatul cărora sunt identificați poluanții posibili spre deversare în apele uzate. Astfel, dintr-o probă de apă uzată, conform domeniului de activitate (producerea alcoolului, berii, procesarea peștelui, laptelui, cărnii, produselor semifabricate, spălătorii auto, fabricarea mobilei, prelucrarea pieilor, fabricarea oglinzilor etc.) se comandă </a:t>
            </a:r>
            <a:r>
              <a:rPr lang="ro-RO" sz="1600" dirty="0" err="1">
                <a:solidFill>
                  <a:schemeClr val="tx1"/>
                </a:solidFill>
              </a:rPr>
              <a:t>şi</a:t>
            </a:r>
            <a:r>
              <a:rPr lang="ro-RO" sz="1600" dirty="0">
                <a:solidFill>
                  <a:schemeClr val="tx1"/>
                </a:solidFill>
              </a:rPr>
              <a:t> se execută de la 5 până la 20 de parametri/indicatori de calitate. </a:t>
            </a: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823460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sp>
        <p:nvSpPr>
          <p:cNvPr id="7" name="Titel 15"/>
          <p:cNvSpPr>
            <a:spLocks noGrp="1"/>
          </p:cNvSpPr>
          <p:nvPr>
            <p:ph type="title"/>
          </p:nvPr>
        </p:nvSpPr>
        <p:spPr>
          <a:xfrm>
            <a:off x="148741" y="1845308"/>
            <a:ext cx="8839199" cy="4416167"/>
          </a:xfrm>
        </p:spPr>
        <p:txBody>
          <a:bodyPr/>
          <a:lstStyle/>
          <a:p>
            <a:r>
              <a:rPr lang="ro-RO" sz="1600" dirty="0">
                <a:solidFill>
                  <a:schemeClr val="tx1"/>
                </a:solidFill>
              </a:rPr>
              <a:t>Din fiecare probă prezentată, fiecare parametru este efectuat în două încercări/măsurări în paralel. Mai mult ca atât, la fiecare serie de probe se efectuează încercări de laborator cu proba martor (proba nulă), cu efectuarea </a:t>
            </a:r>
            <a:r>
              <a:rPr lang="ro-RO" sz="1600" dirty="0" err="1">
                <a:solidFill>
                  <a:schemeClr val="tx1"/>
                </a:solidFill>
              </a:rPr>
              <a:t>şi</a:t>
            </a:r>
            <a:r>
              <a:rPr lang="ro-RO" sz="1600" dirty="0">
                <a:solidFill>
                  <a:schemeClr val="tx1"/>
                </a:solidFill>
              </a:rPr>
              <a:t> asigurarea validității rezultatelor obținute.</a:t>
            </a:r>
            <a:br>
              <a:rPr lang="ro-RO" sz="1600" dirty="0">
                <a:solidFill>
                  <a:schemeClr val="tx1"/>
                </a:solidFill>
              </a:rPr>
            </a:br>
            <a:br>
              <a:rPr lang="ro-RO" sz="1600" dirty="0">
                <a:solidFill>
                  <a:schemeClr val="tx1"/>
                </a:solidFill>
              </a:rPr>
            </a:br>
            <a:r>
              <a:rPr lang="ro-RO" sz="1600" dirty="0">
                <a:solidFill>
                  <a:schemeClr val="tx1"/>
                </a:solidFill>
              </a:rPr>
              <a:t>Asigurarea calității rezultatelor încercărilor de laborator efectuate din probele prezentate, necesită executarea zilnică a unui ansamblu de activități planificate, în scopul demonstrării corectitudinii rezultatelor obținute </a:t>
            </a:r>
            <a:r>
              <a:rPr lang="ro-RO" sz="1600" dirty="0" err="1">
                <a:solidFill>
                  <a:schemeClr val="tx1"/>
                </a:solidFill>
              </a:rPr>
              <a:t>şi</a:t>
            </a:r>
            <a:r>
              <a:rPr lang="ro-RO" sz="1600" dirty="0">
                <a:solidFill>
                  <a:schemeClr val="tx1"/>
                </a:solidFill>
              </a:rPr>
              <a:t> competitivității laboratorului. </a:t>
            </a:r>
            <a:br>
              <a:rPr lang="ro-RO" sz="1600" dirty="0">
                <a:solidFill>
                  <a:schemeClr val="tx1"/>
                </a:solidFill>
              </a:rPr>
            </a:br>
            <a:br>
              <a:rPr lang="ro-RO" sz="1600" dirty="0">
                <a:solidFill>
                  <a:schemeClr val="tx1"/>
                </a:solidFill>
              </a:rPr>
            </a:br>
            <a:r>
              <a:rPr lang="ro-RO" sz="1600" dirty="0">
                <a:solidFill>
                  <a:schemeClr val="tx1"/>
                </a:solidFill>
              </a:rPr>
              <a:t>Întru asigurarea calității rezultatelor încercărilor de laborator, a calculelor </a:t>
            </a:r>
            <a:r>
              <a:rPr lang="ro-RO" sz="1600" dirty="0" err="1">
                <a:solidFill>
                  <a:schemeClr val="tx1"/>
                </a:solidFill>
              </a:rPr>
              <a:t>şi</a:t>
            </a:r>
            <a:r>
              <a:rPr lang="ro-RO" sz="1600" dirty="0">
                <a:solidFill>
                  <a:schemeClr val="tx1"/>
                </a:solidFill>
              </a:rPr>
              <a:t> prelucrarea datelor, precum </a:t>
            </a:r>
            <a:r>
              <a:rPr lang="ro-RO" sz="1600" dirty="0" err="1">
                <a:solidFill>
                  <a:schemeClr val="tx1"/>
                </a:solidFill>
              </a:rPr>
              <a:t>şi</a:t>
            </a:r>
            <a:r>
              <a:rPr lang="ro-RO" sz="1600" dirty="0">
                <a:solidFill>
                  <a:schemeClr val="tx1"/>
                </a:solidFill>
              </a:rPr>
              <a:t> pentru evitarea erorilor umane sau datorate echipamentelor de laborator, zilnic, se utilizează metode aprobate </a:t>
            </a:r>
            <a:r>
              <a:rPr lang="ro-RO" sz="1600" dirty="0" err="1">
                <a:solidFill>
                  <a:schemeClr val="tx1"/>
                </a:solidFill>
              </a:rPr>
              <a:t>şi</a:t>
            </a:r>
            <a:r>
              <a:rPr lang="ro-RO" sz="1600" dirty="0">
                <a:solidFill>
                  <a:schemeClr val="tx1"/>
                </a:solidFill>
              </a:rPr>
              <a:t> bine determinate, precum verificarea utilajului </a:t>
            </a:r>
            <a:r>
              <a:rPr lang="ro-RO" sz="1600" dirty="0" err="1">
                <a:solidFill>
                  <a:schemeClr val="tx1"/>
                </a:solidFill>
              </a:rPr>
              <a:t>şi</a:t>
            </a:r>
            <a:r>
              <a:rPr lang="ro-RO" sz="1600" dirty="0">
                <a:solidFill>
                  <a:schemeClr val="tx1"/>
                </a:solidFill>
              </a:rPr>
              <a:t> echipamentului de laborator, verificarea calității reactivelor </a:t>
            </a:r>
            <a:r>
              <a:rPr lang="ro-RO" sz="1600" dirty="0" err="1">
                <a:solidFill>
                  <a:schemeClr val="tx1"/>
                </a:solidFill>
              </a:rPr>
              <a:t>şi</a:t>
            </a:r>
            <a:r>
              <a:rPr lang="ro-RO" sz="1600" dirty="0">
                <a:solidFill>
                  <a:schemeClr val="tx1"/>
                </a:solidFill>
              </a:rPr>
              <a:t> soluțiilor de lucru cu folosirea materialelor de referință certificate; verificare rezultatelor obținute prin efectuarea încercărilor de laborator în paralel </a:t>
            </a:r>
            <a:r>
              <a:rPr lang="ro-RO" sz="1600" dirty="0" err="1">
                <a:solidFill>
                  <a:schemeClr val="tx1"/>
                </a:solidFill>
              </a:rPr>
              <a:t>şi</a:t>
            </a:r>
            <a:r>
              <a:rPr lang="ro-RO" sz="1600" dirty="0">
                <a:solidFill>
                  <a:schemeClr val="tx1"/>
                </a:solidFill>
              </a:rPr>
              <a:t>/sau efectuarea repetată de către alt specialist, etc.</a:t>
            </a:r>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144386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sp>
        <p:nvSpPr>
          <p:cNvPr id="7" name="Titel 15"/>
          <p:cNvSpPr>
            <a:spLocks noGrp="1"/>
          </p:cNvSpPr>
          <p:nvPr>
            <p:ph type="title"/>
          </p:nvPr>
        </p:nvSpPr>
        <p:spPr>
          <a:xfrm>
            <a:off x="148741" y="1532624"/>
            <a:ext cx="8839199" cy="4728852"/>
          </a:xfrm>
        </p:spPr>
        <p:txBody>
          <a:bodyPr/>
          <a:lstStyle/>
          <a:p>
            <a:r>
              <a:rPr lang="ro-RO" sz="1600" b="1" dirty="0">
                <a:solidFill>
                  <a:srgbClr val="002060"/>
                </a:solidFill>
              </a:rPr>
              <a:t>Pentru efectuarea </a:t>
            </a:r>
            <a:r>
              <a:rPr lang="ro-RO" sz="1600" b="1" dirty="0" err="1">
                <a:solidFill>
                  <a:srgbClr val="002060"/>
                </a:solidFill>
              </a:rPr>
              <a:t>investigaţiilor</a:t>
            </a:r>
            <a:r>
              <a:rPr lang="ro-RO" sz="1600" b="1" dirty="0">
                <a:solidFill>
                  <a:srgbClr val="002060"/>
                </a:solidFill>
              </a:rPr>
              <a:t> de laborator în scopul determinării parametrilor de calitate a apelor uzate sunt utilizate metodele de analiză </a:t>
            </a:r>
            <a:r>
              <a:rPr lang="ro-RO" sz="1600" b="1" dirty="0" err="1">
                <a:solidFill>
                  <a:srgbClr val="002060"/>
                </a:solidFill>
              </a:rPr>
              <a:t>menţionate</a:t>
            </a:r>
            <a:r>
              <a:rPr lang="ro-RO" sz="1600" b="1" dirty="0">
                <a:solidFill>
                  <a:srgbClr val="002060"/>
                </a:solidFill>
              </a:rPr>
              <a:t> în anexa nr. 1 din HG 950/2013, respectiv:</a:t>
            </a:r>
            <a:br>
              <a:rPr lang="ro-RO" sz="1600" b="1" dirty="0">
                <a:solidFill>
                  <a:srgbClr val="002060"/>
                </a:solidFill>
              </a:rPr>
            </a:br>
            <a:r>
              <a:rPr lang="ro-RO" sz="1600" b="1" dirty="0">
                <a:solidFill>
                  <a:srgbClr val="002060"/>
                </a:solidFill>
              </a:rPr>
              <a:t> </a:t>
            </a: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Таблица 5">
            <a:extLst>
              <a:ext uri="{FF2B5EF4-FFF2-40B4-BE49-F238E27FC236}">
                <a16:creationId xmlns:a16="http://schemas.microsoft.com/office/drawing/2014/main" id="{393A9F9E-8BB1-4C0E-BE96-D98CFAFF31B4}"/>
              </a:ext>
            </a:extLst>
          </p:cNvPr>
          <p:cNvGraphicFramePr>
            <a:graphicFrameLocks noGrp="1"/>
          </p:cNvGraphicFramePr>
          <p:nvPr>
            <p:extLst>
              <p:ext uri="{D42A27DB-BD31-4B8C-83A1-F6EECF244321}">
                <p14:modId xmlns:p14="http://schemas.microsoft.com/office/powerpoint/2010/main" val="1891087773"/>
              </p:ext>
            </p:extLst>
          </p:nvPr>
        </p:nvGraphicFramePr>
        <p:xfrm>
          <a:off x="263769" y="2398966"/>
          <a:ext cx="8607670" cy="4094085"/>
        </p:xfrm>
        <a:graphic>
          <a:graphicData uri="http://schemas.openxmlformats.org/drawingml/2006/table">
            <a:tbl>
              <a:tblPr firstRow="1" firstCol="1" bandRow="1" bandCol="1">
                <a:tableStyleId>{5C22544A-7EE6-4342-B048-85BDC9FD1C3A}</a:tableStyleId>
              </a:tblPr>
              <a:tblGrid>
                <a:gridCol w="495901">
                  <a:extLst>
                    <a:ext uri="{9D8B030D-6E8A-4147-A177-3AD203B41FA5}">
                      <a16:colId xmlns:a16="http://schemas.microsoft.com/office/drawing/2014/main" val="2059595069"/>
                    </a:ext>
                  </a:extLst>
                </a:gridCol>
                <a:gridCol w="2348643">
                  <a:extLst>
                    <a:ext uri="{9D8B030D-6E8A-4147-A177-3AD203B41FA5}">
                      <a16:colId xmlns:a16="http://schemas.microsoft.com/office/drawing/2014/main" val="3283193174"/>
                    </a:ext>
                  </a:extLst>
                </a:gridCol>
                <a:gridCol w="5763126">
                  <a:extLst>
                    <a:ext uri="{9D8B030D-6E8A-4147-A177-3AD203B41FA5}">
                      <a16:colId xmlns:a16="http://schemas.microsoft.com/office/drawing/2014/main" val="957691932"/>
                    </a:ext>
                  </a:extLst>
                </a:gridCol>
              </a:tblGrid>
              <a:tr h="441202">
                <a:tc>
                  <a:txBody>
                    <a:bodyPr/>
                    <a:lstStyle/>
                    <a:p>
                      <a:pPr>
                        <a:lnSpc>
                          <a:spcPct val="107000"/>
                        </a:lnSpc>
                        <a:spcAft>
                          <a:spcPts val="800"/>
                        </a:spcAft>
                      </a:pPr>
                      <a:r>
                        <a:rPr lang="ro-RO" sz="1000">
                          <a:effectLst/>
                        </a:rPr>
                        <a:t>Nr.</a:t>
                      </a:r>
                    </a:p>
                    <a:p>
                      <a:pPr>
                        <a:lnSpc>
                          <a:spcPct val="107000"/>
                        </a:lnSpc>
                        <a:spcAft>
                          <a:spcPts val="800"/>
                        </a:spcAft>
                      </a:pPr>
                      <a:r>
                        <a:rPr lang="ro-RO" sz="1000">
                          <a:effectLst/>
                        </a:rPr>
                        <a:t>crt.</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nchor="ctr"/>
                </a:tc>
                <a:tc>
                  <a:txBody>
                    <a:bodyPr/>
                    <a:lstStyle/>
                    <a:p>
                      <a:pPr>
                        <a:lnSpc>
                          <a:spcPct val="107000"/>
                        </a:lnSpc>
                        <a:spcAft>
                          <a:spcPts val="800"/>
                        </a:spcAft>
                      </a:pPr>
                      <a:r>
                        <a:rPr lang="it-IT" sz="1000">
                          <a:effectLst/>
                        </a:rPr>
                        <a:t>Denumirea indicatorilor de calitate/ parametrilor</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nchor="ctr"/>
                </a:tc>
                <a:tc>
                  <a:txBody>
                    <a:bodyPr/>
                    <a:lstStyle/>
                    <a:p>
                      <a:pPr>
                        <a:lnSpc>
                          <a:spcPct val="107000"/>
                        </a:lnSpc>
                        <a:spcAft>
                          <a:spcPts val="800"/>
                        </a:spcAft>
                      </a:pPr>
                      <a:r>
                        <a:rPr lang="ro-RO" sz="1000">
                          <a:effectLst/>
                        </a:rPr>
                        <a:t>Metodele de analiză</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nchor="ctr"/>
                </a:tc>
                <a:extLst>
                  <a:ext uri="{0D108BD9-81ED-4DB2-BD59-A6C34878D82A}">
                    <a16:rowId xmlns:a16="http://schemas.microsoft.com/office/drawing/2014/main" val="3530770358"/>
                  </a:ext>
                </a:extLst>
              </a:tr>
              <a:tr h="162829">
                <a:tc>
                  <a:txBody>
                    <a:bodyPr/>
                    <a:lstStyle/>
                    <a:p>
                      <a:pPr>
                        <a:lnSpc>
                          <a:spcPct val="107000"/>
                        </a:lnSpc>
                        <a:spcAft>
                          <a:spcPts val="800"/>
                        </a:spcAft>
                      </a:pPr>
                      <a:r>
                        <a:rPr lang="ro-RO" sz="1000">
                          <a:effectLst/>
                        </a:rPr>
                        <a:t>1.</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tc>
                <a:tc>
                  <a:txBody>
                    <a:bodyPr/>
                    <a:lstStyle/>
                    <a:p>
                      <a:pPr>
                        <a:lnSpc>
                          <a:spcPct val="107000"/>
                        </a:lnSpc>
                        <a:spcAft>
                          <a:spcPts val="800"/>
                        </a:spcAft>
                      </a:pPr>
                      <a:r>
                        <a:rPr lang="ro-RO" sz="1000">
                          <a:effectLst/>
                        </a:rPr>
                        <a:t>Temperatura</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tc>
                <a:tc>
                  <a:txBody>
                    <a:bodyPr/>
                    <a:lstStyle/>
                    <a:p>
                      <a:pPr>
                        <a:lnSpc>
                          <a:spcPct val="107000"/>
                        </a:lnSpc>
                        <a:spcAft>
                          <a:spcPts val="800"/>
                        </a:spcAft>
                      </a:pPr>
                      <a:r>
                        <a:rPr lang="it-IT" sz="1000">
                          <a:effectLst/>
                        </a:rPr>
                        <a:t> </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tc>
                <a:extLst>
                  <a:ext uri="{0D108BD9-81ED-4DB2-BD59-A6C34878D82A}">
                    <a16:rowId xmlns:a16="http://schemas.microsoft.com/office/drawing/2014/main" val="2028103043"/>
                  </a:ext>
                </a:extLst>
              </a:tr>
              <a:tr h="441202">
                <a:tc>
                  <a:txBody>
                    <a:bodyPr/>
                    <a:lstStyle/>
                    <a:p>
                      <a:pPr>
                        <a:lnSpc>
                          <a:spcPct val="107000"/>
                        </a:lnSpc>
                        <a:spcAft>
                          <a:spcPts val="800"/>
                        </a:spcAft>
                      </a:pPr>
                      <a:r>
                        <a:rPr lang="ro-RO" sz="1000">
                          <a:effectLst/>
                        </a:rPr>
                        <a:t>2.</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tc>
                <a:tc>
                  <a:txBody>
                    <a:bodyPr/>
                    <a:lstStyle/>
                    <a:p>
                      <a:pPr>
                        <a:lnSpc>
                          <a:spcPct val="107000"/>
                        </a:lnSpc>
                        <a:spcAft>
                          <a:spcPts val="800"/>
                        </a:spcAft>
                      </a:pPr>
                      <a:r>
                        <a:rPr lang="ro-RO" sz="1000">
                          <a:effectLst/>
                        </a:rPr>
                        <a:t>Concentraţia ionilor de hidrogen</a:t>
                      </a:r>
                      <a:r>
                        <a:rPr lang="en-US" sz="1000">
                          <a:effectLst/>
                        </a:rPr>
                        <a:t> (pH)</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tc>
                <a:tc>
                  <a:txBody>
                    <a:bodyPr/>
                    <a:lstStyle/>
                    <a:p>
                      <a:pPr>
                        <a:lnSpc>
                          <a:spcPct val="107000"/>
                        </a:lnSpc>
                        <a:spcAft>
                          <a:spcPts val="800"/>
                        </a:spcAft>
                      </a:pPr>
                      <a:r>
                        <a:rPr lang="it-IT" sz="1000">
                          <a:effectLst/>
                        </a:rPr>
                        <a:t>SM SR EN ISO 10523</a:t>
                      </a:r>
                      <a:r>
                        <a:rPr lang="ro-RO" sz="1000">
                          <a:effectLst/>
                        </a:rPr>
                        <a:t>:2014</a:t>
                      </a:r>
                    </a:p>
                    <a:p>
                      <a:pPr>
                        <a:lnSpc>
                          <a:spcPct val="107000"/>
                        </a:lnSpc>
                        <a:spcAft>
                          <a:spcPts val="800"/>
                        </a:spcAft>
                      </a:pPr>
                      <a:r>
                        <a:rPr lang="ro-RO" sz="1000">
                          <a:effectLst/>
                        </a:rPr>
                        <a:t>„Calitatea apei. Determinarea pH-ului”</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tc>
                <a:extLst>
                  <a:ext uri="{0D108BD9-81ED-4DB2-BD59-A6C34878D82A}">
                    <a16:rowId xmlns:a16="http://schemas.microsoft.com/office/drawing/2014/main" val="1006525692"/>
                  </a:ext>
                </a:extLst>
              </a:tr>
              <a:tr h="334341">
                <a:tc>
                  <a:txBody>
                    <a:bodyPr/>
                    <a:lstStyle/>
                    <a:p>
                      <a:pPr>
                        <a:lnSpc>
                          <a:spcPct val="107000"/>
                        </a:lnSpc>
                        <a:spcAft>
                          <a:spcPts val="800"/>
                        </a:spcAft>
                      </a:pPr>
                      <a:r>
                        <a:rPr lang="ro-RO" sz="1000">
                          <a:effectLst/>
                        </a:rPr>
                        <a:t>3.</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tc>
                <a:tc>
                  <a:txBody>
                    <a:bodyPr/>
                    <a:lstStyle/>
                    <a:p>
                      <a:pPr>
                        <a:lnSpc>
                          <a:spcPct val="107000"/>
                        </a:lnSpc>
                        <a:spcAft>
                          <a:spcPts val="800"/>
                        </a:spcAft>
                      </a:pPr>
                      <a:r>
                        <a:rPr lang="ro-RO" sz="1000" dirty="0">
                          <a:effectLst/>
                        </a:rPr>
                        <a:t>Materii în suspensie</a:t>
                      </a:r>
                      <a:endParaRPr lang="ro-R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tc>
                <a:tc>
                  <a:txBody>
                    <a:bodyPr/>
                    <a:lstStyle/>
                    <a:p>
                      <a:pPr>
                        <a:lnSpc>
                          <a:spcPct val="107000"/>
                        </a:lnSpc>
                        <a:spcAft>
                          <a:spcPts val="800"/>
                        </a:spcAft>
                      </a:pPr>
                      <a:r>
                        <a:rPr lang="it-IT" sz="1000">
                          <a:effectLst/>
                        </a:rPr>
                        <a:t>SM STAS 6953:2007</a:t>
                      </a:r>
                      <a:r>
                        <a:rPr lang="ro-RO" sz="1000">
                          <a:effectLst/>
                        </a:rPr>
                        <a:t>„Ape de suprafaţă şi ape uzate. Determinarea conţinutului de materii în suspensie, a pierderii la calcinare şi a reziduului la calcinare”</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tc>
                <a:extLst>
                  <a:ext uri="{0D108BD9-81ED-4DB2-BD59-A6C34878D82A}">
                    <a16:rowId xmlns:a16="http://schemas.microsoft.com/office/drawing/2014/main" val="3006364903"/>
                  </a:ext>
                </a:extLst>
              </a:tr>
              <a:tr h="334341">
                <a:tc>
                  <a:txBody>
                    <a:bodyPr/>
                    <a:lstStyle/>
                    <a:p>
                      <a:pPr>
                        <a:lnSpc>
                          <a:spcPct val="107000"/>
                        </a:lnSpc>
                        <a:spcAft>
                          <a:spcPts val="800"/>
                        </a:spcAft>
                      </a:pPr>
                      <a:r>
                        <a:rPr lang="en-US" sz="1000" dirty="0">
                          <a:effectLst/>
                        </a:rPr>
                        <a:t>4.</a:t>
                      </a:r>
                      <a:endParaRPr lang="ro-R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tc>
                <a:tc>
                  <a:txBody>
                    <a:bodyPr/>
                    <a:lstStyle/>
                    <a:p>
                      <a:pPr>
                        <a:lnSpc>
                          <a:spcPct val="107000"/>
                        </a:lnSpc>
                        <a:spcAft>
                          <a:spcPts val="800"/>
                        </a:spcAft>
                      </a:pPr>
                      <a:r>
                        <a:rPr lang="it-IT" sz="1000">
                          <a:effectLst/>
                        </a:rPr>
                        <a:t>Consum biochimic de oxigenîn 5 zile (CBO</a:t>
                      </a:r>
                      <a:r>
                        <a:rPr lang="it-IT" sz="1000" baseline="-25000">
                          <a:effectLst/>
                        </a:rPr>
                        <a:t>5</a:t>
                      </a:r>
                      <a:r>
                        <a:rPr lang="it-IT" sz="1000">
                          <a:effectLst/>
                        </a:rPr>
                        <a:t>)</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tc>
                <a:tc>
                  <a:txBody>
                    <a:bodyPr/>
                    <a:lstStyle/>
                    <a:p>
                      <a:pPr>
                        <a:lnSpc>
                          <a:spcPct val="107000"/>
                        </a:lnSpc>
                        <a:spcAft>
                          <a:spcPts val="800"/>
                        </a:spcAft>
                      </a:pPr>
                      <a:r>
                        <a:rPr lang="it-IT" sz="1000">
                          <a:effectLst/>
                        </a:rPr>
                        <a:t>ISO 5815:1989 „Calitatea apei. Determinarea consumului biochimic de oxigen după 5 zile (CBO</a:t>
                      </a:r>
                      <a:r>
                        <a:rPr lang="it-IT" sz="1000" baseline="-25000">
                          <a:effectLst/>
                        </a:rPr>
                        <a:t>5</a:t>
                      </a:r>
                      <a:r>
                        <a:rPr lang="it-IT" sz="1000">
                          <a:effectLst/>
                        </a:rPr>
                        <a:t>). Metoda prin diluare şi însămînţare”</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tc>
                <a:extLst>
                  <a:ext uri="{0D108BD9-81ED-4DB2-BD59-A6C34878D82A}">
                    <a16:rowId xmlns:a16="http://schemas.microsoft.com/office/drawing/2014/main" val="34945376"/>
                  </a:ext>
                </a:extLst>
              </a:tr>
              <a:tr h="498944">
                <a:tc>
                  <a:txBody>
                    <a:bodyPr/>
                    <a:lstStyle/>
                    <a:p>
                      <a:pPr>
                        <a:lnSpc>
                          <a:spcPct val="107000"/>
                        </a:lnSpc>
                        <a:spcAft>
                          <a:spcPts val="800"/>
                        </a:spcAft>
                      </a:pPr>
                      <a:r>
                        <a:rPr lang="en-US" sz="1000">
                          <a:effectLst/>
                        </a:rPr>
                        <a:t>5.</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tc>
                <a:tc>
                  <a:txBody>
                    <a:bodyPr/>
                    <a:lstStyle/>
                    <a:p>
                      <a:pPr>
                        <a:lnSpc>
                          <a:spcPct val="107000"/>
                        </a:lnSpc>
                        <a:spcAft>
                          <a:spcPts val="800"/>
                        </a:spcAft>
                      </a:pPr>
                      <a:r>
                        <a:rPr lang="it-IT" sz="1000">
                          <a:effectLst/>
                        </a:rPr>
                        <a:t>Consumul chimic de oxigen – metoda cu bicromat de potasiu(CCO </a:t>
                      </a:r>
                      <a:r>
                        <a:rPr lang="it-IT" sz="1000" baseline="-25000">
                          <a:effectLst/>
                        </a:rPr>
                        <a:t>Cr</a:t>
                      </a:r>
                      <a:r>
                        <a:rPr lang="it-IT" sz="1000">
                          <a:effectLst/>
                        </a:rPr>
                        <a:t>)*</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tc>
                <a:tc>
                  <a:txBody>
                    <a:bodyPr/>
                    <a:lstStyle/>
                    <a:p>
                      <a:pPr>
                        <a:lnSpc>
                          <a:spcPct val="107000"/>
                        </a:lnSpc>
                        <a:spcAft>
                          <a:spcPts val="800"/>
                        </a:spcAft>
                      </a:pPr>
                      <a:r>
                        <a:rPr lang="it-IT" sz="1000">
                          <a:effectLst/>
                        </a:rPr>
                        <a:t>SM SR ISO 6060</a:t>
                      </a:r>
                      <a:r>
                        <a:rPr lang="ro-RO" sz="1000">
                          <a:effectLst/>
                        </a:rPr>
                        <a:t>:2006 „Calitatea apei. Determinarea consumului chimic de oxigen”</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tc>
                <a:extLst>
                  <a:ext uri="{0D108BD9-81ED-4DB2-BD59-A6C34878D82A}">
                    <a16:rowId xmlns:a16="http://schemas.microsoft.com/office/drawing/2014/main" val="206135710"/>
                  </a:ext>
                </a:extLst>
              </a:tr>
              <a:tr h="334341">
                <a:tc>
                  <a:txBody>
                    <a:bodyPr/>
                    <a:lstStyle/>
                    <a:p>
                      <a:pPr>
                        <a:lnSpc>
                          <a:spcPct val="107000"/>
                        </a:lnSpc>
                        <a:spcAft>
                          <a:spcPts val="800"/>
                        </a:spcAft>
                      </a:pPr>
                      <a:r>
                        <a:rPr lang="en-US" sz="1000">
                          <a:effectLst/>
                        </a:rPr>
                        <a:t>6.</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tc>
                <a:tc>
                  <a:txBody>
                    <a:bodyPr/>
                    <a:lstStyle/>
                    <a:p>
                      <a:pPr>
                        <a:lnSpc>
                          <a:spcPct val="107000"/>
                        </a:lnSpc>
                        <a:spcAft>
                          <a:spcPts val="800"/>
                        </a:spcAft>
                      </a:pPr>
                      <a:r>
                        <a:rPr lang="ro-RO" sz="1000">
                          <a:effectLst/>
                        </a:rPr>
                        <a:t>Substanţe extractibile cu solvent organici (grăsimi)</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tc>
                <a:tc>
                  <a:txBody>
                    <a:bodyPr/>
                    <a:lstStyle/>
                    <a:p>
                      <a:pPr>
                        <a:lnSpc>
                          <a:spcPct val="107000"/>
                        </a:lnSpc>
                        <a:spcAft>
                          <a:spcPts val="800"/>
                        </a:spcAft>
                      </a:pPr>
                      <a:r>
                        <a:rPr lang="it-IT" sz="1000" dirty="0">
                          <a:effectLst/>
                        </a:rPr>
                        <a:t>SM SR 7587:2001 „Calitatea apei. Determinarea substanţelor extractibile cu solvenţi. Metoda gravimetrică”</a:t>
                      </a:r>
                      <a:endParaRPr lang="ro-R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tc>
                <a:extLst>
                  <a:ext uri="{0D108BD9-81ED-4DB2-BD59-A6C34878D82A}">
                    <a16:rowId xmlns:a16="http://schemas.microsoft.com/office/drawing/2014/main" val="1753813188"/>
                  </a:ext>
                </a:extLst>
              </a:tr>
              <a:tr h="441202">
                <a:tc>
                  <a:txBody>
                    <a:bodyPr/>
                    <a:lstStyle/>
                    <a:p>
                      <a:pPr>
                        <a:lnSpc>
                          <a:spcPct val="107000"/>
                        </a:lnSpc>
                        <a:spcAft>
                          <a:spcPts val="800"/>
                        </a:spcAft>
                      </a:pPr>
                      <a:r>
                        <a:rPr lang="en-US" sz="1000">
                          <a:effectLst/>
                        </a:rPr>
                        <a:t>7.</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tc>
                <a:tc>
                  <a:txBody>
                    <a:bodyPr/>
                    <a:lstStyle/>
                    <a:p>
                      <a:pPr>
                        <a:lnSpc>
                          <a:spcPct val="107000"/>
                        </a:lnSpc>
                        <a:spcAft>
                          <a:spcPts val="800"/>
                        </a:spcAft>
                      </a:pPr>
                      <a:r>
                        <a:rPr lang="pt-BR" sz="1000">
                          <a:effectLst/>
                        </a:rPr>
                        <a:t>Azot amoniacal </a:t>
                      </a:r>
                      <a:endParaRPr lang="ro-RO" sz="1000">
                        <a:effectLst/>
                      </a:endParaRPr>
                    </a:p>
                    <a:p>
                      <a:pPr>
                        <a:lnSpc>
                          <a:spcPct val="107000"/>
                        </a:lnSpc>
                        <a:spcAft>
                          <a:spcPts val="800"/>
                        </a:spcAft>
                      </a:pPr>
                      <a:r>
                        <a:rPr lang="pt-BR" sz="1000">
                          <a:effectLst/>
                        </a:rPr>
                        <a:t>(N-NH</a:t>
                      </a:r>
                      <a:r>
                        <a:rPr lang="pt-BR" sz="1000" baseline="-25000">
                          <a:effectLst/>
                        </a:rPr>
                        <a:t>4</a:t>
                      </a:r>
                      <a:r>
                        <a:rPr lang="pt-BR" sz="1000" baseline="30000">
                          <a:effectLst/>
                        </a:rPr>
                        <a:t>+</a:t>
                      </a:r>
                      <a:r>
                        <a:rPr lang="pt-BR" sz="1000">
                          <a:effectLst/>
                        </a:rPr>
                        <a:t>)</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tc>
                <a:tc>
                  <a:txBody>
                    <a:bodyPr/>
                    <a:lstStyle/>
                    <a:p>
                      <a:pPr>
                        <a:lnSpc>
                          <a:spcPct val="107000"/>
                        </a:lnSpc>
                        <a:spcAft>
                          <a:spcPts val="800"/>
                        </a:spcAft>
                      </a:pPr>
                      <a:r>
                        <a:rPr lang="pt-BR" sz="1000">
                          <a:effectLst/>
                        </a:rPr>
                        <a:t>SM SR ISO 7150-1:2005 „Calitatea apei. Determinarea conţinutului de amoniu. Partea 1: Metoda spectrometrică manual”</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tc>
                <a:extLst>
                  <a:ext uri="{0D108BD9-81ED-4DB2-BD59-A6C34878D82A}">
                    <a16:rowId xmlns:a16="http://schemas.microsoft.com/office/drawing/2014/main" val="3900081246"/>
                  </a:ext>
                </a:extLst>
              </a:tr>
              <a:tr h="334341">
                <a:tc>
                  <a:txBody>
                    <a:bodyPr/>
                    <a:lstStyle/>
                    <a:p>
                      <a:pPr>
                        <a:lnSpc>
                          <a:spcPct val="107000"/>
                        </a:lnSpc>
                        <a:spcAft>
                          <a:spcPts val="800"/>
                        </a:spcAft>
                      </a:pPr>
                      <a:r>
                        <a:rPr lang="en-US" sz="1000">
                          <a:effectLst/>
                        </a:rPr>
                        <a:t>8.</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tc>
                <a:tc>
                  <a:txBody>
                    <a:bodyPr/>
                    <a:lstStyle/>
                    <a:p>
                      <a:pPr>
                        <a:lnSpc>
                          <a:spcPct val="107000"/>
                        </a:lnSpc>
                        <a:spcAft>
                          <a:spcPts val="800"/>
                        </a:spcAft>
                      </a:pPr>
                      <a:r>
                        <a:rPr lang="pt-BR" sz="1000">
                          <a:effectLst/>
                        </a:rPr>
                        <a:t>Fosfor total (P total)</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tc>
                <a:tc>
                  <a:txBody>
                    <a:bodyPr/>
                    <a:lstStyle/>
                    <a:p>
                      <a:pPr>
                        <a:lnSpc>
                          <a:spcPct val="107000"/>
                        </a:lnSpc>
                        <a:spcAft>
                          <a:spcPts val="800"/>
                        </a:spcAft>
                      </a:pPr>
                      <a:r>
                        <a:rPr lang="pt-BR" sz="1000">
                          <a:effectLst/>
                        </a:rPr>
                        <a:t>SM SR EN ISO 6878:2011 „Calitatea apei. Determinarea fosforului. Metoda spectrofotometrică cu molibdat de amoniu”</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tc>
                <a:extLst>
                  <a:ext uri="{0D108BD9-81ED-4DB2-BD59-A6C34878D82A}">
                    <a16:rowId xmlns:a16="http://schemas.microsoft.com/office/drawing/2014/main" val="260859512"/>
                  </a:ext>
                </a:extLst>
              </a:tr>
              <a:tr h="441202">
                <a:tc>
                  <a:txBody>
                    <a:bodyPr/>
                    <a:lstStyle/>
                    <a:p>
                      <a:pPr>
                        <a:lnSpc>
                          <a:spcPct val="107000"/>
                        </a:lnSpc>
                        <a:spcAft>
                          <a:spcPts val="800"/>
                        </a:spcAft>
                      </a:pPr>
                      <a:r>
                        <a:rPr lang="en-US" sz="1000">
                          <a:effectLst/>
                        </a:rPr>
                        <a:t>9.</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tc>
                <a:tc>
                  <a:txBody>
                    <a:bodyPr/>
                    <a:lstStyle/>
                    <a:p>
                      <a:pPr>
                        <a:lnSpc>
                          <a:spcPct val="107000"/>
                        </a:lnSpc>
                        <a:spcAft>
                          <a:spcPts val="800"/>
                        </a:spcAft>
                      </a:pPr>
                      <a:r>
                        <a:rPr lang="en-US" sz="1000">
                          <a:effectLst/>
                        </a:rPr>
                        <a:t>Sulfuri (S</a:t>
                      </a:r>
                      <a:r>
                        <a:rPr lang="en-US" sz="1000" baseline="30000">
                          <a:effectLst/>
                        </a:rPr>
                        <a:t>2-</a:t>
                      </a:r>
                      <a:r>
                        <a:rPr lang="en-US" sz="1000">
                          <a:effectLst/>
                        </a:rPr>
                        <a:t>) şi hydrogen sulfurat</a:t>
                      </a:r>
                      <a:endParaRPr lang="ro-RO" sz="1000">
                        <a:effectLst/>
                      </a:endParaRPr>
                    </a:p>
                    <a:p>
                      <a:pPr>
                        <a:lnSpc>
                          <a:spcPct val="107000"/>
                        </a:lnSpc>
                        <a:spcAft>
                          <a:spcPts val="800"/>
                        </a:spcAft>
                      </a:pPr>
                      <a:r>
                        <a:rPr lang="en-US" sz="1000">
                          <a:effectLst/>
                        </a:rPr>
                        <a:t>(H</a:t>
                      </a:r>
                      <a:r>
                        <a:rPr lang="en-US" sz="1000" baseline="-25000">
                          <a:effectLst/>
                        </a:rPr>
                        <a:t>2</a:t>
                      </a:r>
                      <a:r>
                        <a:rPr lang="en-US" sz="1000">
                          <a:effectLst/>
                        </a:rPr>
                        <a:t>S)**</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tc>
                <a:tc>
                  <a:txBody>
                    <a:bodyPr/>
                    <a:lstStyle/>
                    <a:p>
                      <a:pPr>
                        <a:lnSpc>
                          <a:spcPct val="107000"/>
                        </a:lnSpc>
                        <a:spcAft>
                          <a:spcPts val="800"/>
                        </a:spcAft>
                      </a:pPr>
                      <a:r>
                        <a:rPr lang="ro-RO" sz="1000">
                          <a:effectLst/>
                        </a:rPr>
                        <a:t>SM SR ISO 10530:2012 „Calitatea apei. Determinarea sulfurilor dizolvate. Metoda fotometrică, cu albastru de metilen”</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tc>
                <a:extLst>
                  <a:ext uri="{0D108BD9-81ED-4DB2-BD59-A6C34878D82A}">
                    <a16:rowId xmlns:a16="http://schemas.microsoft.com/office/drawing/2014/main" val="3072703271"/>
                  </a:ext>
                </a:extLst>
              </a:tr>
              <a:tr h="330140">
                <a:tc>
                  <a:txBody>
                    <a:bodyPr/>
                    <a:lstStyle/>
                    <a:p>
                      <a:pPr>
                        <a:lnSpc>
                          <a:spcPct val="107000"/>
                        </a:lnSpc>
                        <a:spcAft>
                          <a:spcPts val="800"/>
                        </a:spcAft>
                      </a:pPr>
                      <a:r>
                        <a:rPr lang="en-US" sz="1000">
                          <a:effectLst/>
                        </a:rPr>
                        <a:t>10.</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tc>
                <a:tc>
                  <a:txBody>
                    <a:bodyPr/>
                    <a:lstStyle/>
                    <a:p>
                      <a:pPr>
                        <a:lnSpc>
                          <a:spcPct val="107000"/>
                        </a:lnSpc>
                        <a:spcAft>
                          <a:spcPts val="800"/>
                        </a:spcAft>
                      </a:pPr>
                      <a:r>
                        <a:rPr lang="en-US" sz="1000">
                          <a:effectLst/>
                        </a:rPr>
                        <a:t>Sulfiţi (SO32-)</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tc>
                <a:tc>
                  <a:txBody>
                    <a:bodyPr/>
                    <a:lstStyle/>
                    <a:p>
                      <a:pPr>
                        <a:lnSpc>
                          <a:spcPct val="107000"/>
                        </a:lnSpc>
                        <a:spcAft>
                          <a:spcPts val="800"/>
                        </a:spcAft>
                      </a:pPr>
                      <a:r>
                        <a:rPr lang="ro-RO" sz="1000" dirty="0">
                          <a:effectLst/>
                        </a:rPr>
                        <a:t>SM STAS 7661:2005 „Ape de </a:t>
                      </a:r>
                      <a:r>
                        <a:rPr lang="ro-RO" sz="1000" dirty="0" err="1">
                          <a:effectLst/>
                        </a:rPr>
                        <a:t>suprafaţăşi</a:t>
                      </a:r>
                      <a:r>
                        <a:rPr lang="ro-RO" sz="1000" dirty="0">
                          <a:effectLst/>
                        </a:rPr>
                        <a:t> ape uzate. Determinarea </a:t>
                      </a:r>
                      <a:r>
                        <a:rPr lang="ro-RO" sz="1000" dirty="0" err="1">
                          <a:effectLst/>
                        </a:rPr>
                        <a:t>conţinutului</a:t>
                      </a:r>
                      <a:r>
                        <a:rPr lang="ro-RO" sz="1000" dirty="0">
                          <a:effectLst/>
                        </a:rPr>
                        <a:t> de </a:t>
                      </a:r>
                      <a:r>
                        <a:rPr lang="ro-RO" sz="1000" dirty="0" err="1">
                          <a:effectLst/>
                        </a:rPr>
                        <a:t>sulfiţi</a:t>
                      </a:r>
                      <a:r>
                        <a:rPr lang="ro-RO" sz="1000" dirty="0">
                          <a:effectLst/>
                        </a:rPr>
                        <a:t>”</a:t>
                      </a:r>
                      <a:endParaRPr lang="ro-R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57" marR="61357" marT="0" marB="0"/>
                </a:tc>
                <a:extLst>
                  <a:ext uri="{0D108BD9-81ED-4DB2-BD59-A6C34878D82A}">
                    <a16:rowId xmlns:a16="http://schemas.microsoft.com/office/drawing/2014/main" val="2132793833"/>
                  </a:ext>
                </a:extLst>
              </a:tr>
            </a:tbl>
          </a:graphicData>
        </a:graphic>
      </p:graphicFrame>
    </p:spTree>
    <p:extLst>
      <p:ext uri="{BB962C8B-B14F-4D97-AF65-F5344CB8AC3E}">
        <p14:creationId xmlns:p14="http://schemas.microsoft.com/office/powerpoint/2010/main" val="33245667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sp>
        <p:nvSpPr>
          <p:cNvPr id="7" name="Titel 15"/>
          <p:cNvSpPr>
            <a:spLocks noGrp="1"/>
          </p:cNvSpPr>
          <p:nvPr>
            <p:ph type="title"/>
          </p:nvPr>
        </p:nvSpPr>
        <p:spPr>
          <a:xfrm>
            <a:off x="148741" y="1532623"/>
            <a:ext cx="8839199" cy="5294599"/>
          </a:xfrm>
        </p:spPr>
        <p:txBody>
          <a:bodyPr/>
          <a:lstStyle/>
          <a:p>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Таблица 1">
            <a:extLst>
              <a:ext uri="{FF2B5EF4-FFF2-40B4-BE49-F238E27FC236}">
                <a16:creationId xmlns:a16="http://schemas.microsoft.com/office/drawing/2014/main" id="{94E9E46B-1434-4692-8C43-8915D0BF216A}"/>
              </a:ext>
            </a:extLst>
          </p:cNvPr>
          <p:cNvGraphicFramePr>
            <a:graphicFrameLocks noGrp="1"/>
          </p:cNvGraphicFramePr>
          <p:nvPr>
            <p:extLst>
              <p:ext uri="{D42A27DB-BD31-4B8C-83A1-F6EECF244321}">
                <p14:modId xmlns:p14="http://schemas.microsoft.com/office/powerpoint/2010/main" val="1573781811"/>
              </p:ext>
            </p:extLst>
          </p:nvPr>
        </p:nvGraphicFramePr>
        <p:xfrm>
          <a:off x="228601" y="1566694"/>
          <a:ext cx="8255978" cy="5014308"/>
        </p:xfrm>
        <a:graphic>
          <a:graphicData uri="http://schemas.openxmlformats.org/drawingml/2006/table">
            <a:tbl>
              <a:tblPr firstRow="1" firstCol="1" bandRow="1" bandCol="1">
                <a:tableStyleId>{5C22544A-7EE6-4342-B048-85BDC9FD1C3A}</a:tableStyleId>
              </a:tblPr>
              <a:tblGrid>
                <a:gridCol w="475545">
                  <a:extLst>
                    <a:ext uri="{9D8B030D-6E8A-4147-A177-3AD203B41FA5}">
                      <a16:colId xmlns:a16="http://schemas.microsoft.com/office/drawing/2014/main" val="3588142023"/>
                    </a:ext>
                  </a:extLst>
                </a:gridCol>
                <a:gridCol w="2252230">
                  <a:extLst>
                    <a:ext uri="{9D8B030D-6E8A-4147-A177-3AD203B41FA5}">
                      <a16:colId xmlns:a16="http://schemas.microsoft.com/office/drawing/2014/main" val="2958468952"/>
                    </a:ext>
                  </a:extLst>
                </a:gridCol>
                <a:gridCol w="5528203">
                  <a:extLst>
                    <a:ext uri="{9D8B030D-6E8A-4147-A177-3AD203B41FA5}">
                      <a16:colId xmlns:a16="http://schemas.microsoft.com/office/drawing/2014/main" val="133292461"/>
                    </a:ext>
                  </a:extLst>
                </a:gridCol>
              </a:tblGrid>
              <a:tr h="463660">
                <a:tc>
                  <a:txBody>
                    <a:bodyPr/>
                    <a:lstStyle/>
                    <a:p>
                      <a:pPr>
                        <a:lnSpc>
                          <a:spcPct val="107000"/>
                        </a:lnSpc>
                        <a:spcAft>
                          <a:spcPts val="800"/>
                        </a:spcAft>
                      </a:pPr>
                      <a:r>
                        <a:rPr lang="ro-RO" sz="800">
                          <a:effectLst/>
                        </a:rPr>
                        <a:t>Nr.</a:t>
                      </a:r>
                    </a:p>
                    <a:p>
                      <a:pPr>
                        <a:lnSpc>
                          <a:spcPct val="107000"/>
                        </a:lnSpc>
                        <a:spcAft>
                          <a:spcPts val="800"/>
                        </a:spcAft>
                      </a:pPr>
                      <a:r>
                        <a:rPr lang="ro-RO" sz="800">
                          <a:effectLst/>
                        </a:rPr>
                        <a:t>crt.</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nchor="ctr"/>
                </a:tc>
                <a:tc>
                  <a:txBody>
                    <a:bodyPr/>
                    <a:lstStyle/>
                    <a:p>
                      <a:pPr>
                        <a:lnSpc>
                          <a:spcPct val="107000"/>
                        </a:lnSpc>
                        <a:spcAft>
                          <a:spcPts val="800"/>
                        </a:spcAft>
                      </a:pPr>
                      <a:r>
                        <a:rPr lang="it-IT" sz="800">
                          <a:effectLst/>
                        </a:rPr>
                        <a:t>Denumirea indicatorilor de calitate/ parametrilor</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nchor="ctr"/>
                </a:tc>
                <a:tc>
                  <a:txBody>
                    <a:bodyPr/>
                    <a:lstStyle/>
                    <a:p>
                      <a:pPr>
                        <a:lnSpc>
                          <a:spcPct val="107000"/>
                        </a:lnSpc>
                        <a:spcAft>
                          <a:spcPts val="800"/>
                        </a:spcAft>
                      </a:pPr>
                      <a:r>
                        <a:rPr lang="ro-RO" sz="800" dirty="0">
                          <a:effectLst/>
                        </a:rPr>
                        <a:t>Metodele de analiză</a:t>
                      </a:r>
                      <a:endParaRPr lang="ro-R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nchor="ctr"/>
                </a:tc>
                <a:extLst>
                  <a:ext uri="{0D108BD9-81ED-4DB2-BD59-A6C34878D82A}">
                    <a16:rowId xmlns:a16="http://schemas.microsoft.com/office/drawing/2014/main" val="4010944112"/>
                  </a:ext>
                </a:extLst>
              </a:tr>
              <a:tr h="166130">
                <a:tc>
                  <a:txBody>
                    <a:bodyPr/>
                    <a:lstStyle/>
                    <a:p>
                      <a:pPr>
                        <a:lnSpc>
                          <a:spcPct val="107000"/>
                        </a:lnSpc>
                        <a:spcAft>
                          <a:spcPts val="800"/>
                        </a:spcAft>
                      </a:pPr>
                      <a:r>
                        <a:rPr lang="en-US" sz="800">
                          <a:effectLst/>
                        </a:rPr>
                        <a:t>11.</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tc>
                  <a:txBody>
                    <a:bodyPr/>
                    <a:lstStyle/>
                    <a:p>
                      <a:pPr>
                        <a:lnSpc>
                          <a:spcPct val="107000"/>
                        </a:lnSpc>
                        <a:spcAft>
                          <a:spcPts val="800"/>
                        </a:spcAft>
                      </a:pPr>
                      <a:r>
                        <a:rPr lang="ro-RO" sz="800">
                          <a:effectLst/>
                        </a:rPr>
                        <a:t>Sulfaţi (SO42-)</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tc>
                  <a:txBody>
                    <a:bodyPr/>
                    <a:lstStyle/>
                    <a:p>
                      <a:pPr>
                        <a:lnSpc>
                          <a:spcPct val="107000"/>
                        </a:lnSpc>
                        <a:spcAft>
                          <a:spcPts val="800"/>
                        </a:spcAft>
                      </a:pPr>
                      <a:r>
                        <a:rPr lang="ro-RO" sz="800">
                          <a:effectLst/>
                        </a:rPr>
                        <a:t>SM STAS 8601: 2007 „Ape de suprafaţă şi ape uzate. Determinarea sulfaţilor”</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extLst>
                  <a:ext uri="{0D108BD9-81ED-4DB2-BD59-A6C34878D82A}">
                    <a16:rowId xmlns:a16="http://schemas.microsoft.com/office/drawing/2014/main" val="2246740227"/>
                  </a:ext>
                </a:extLst>
              </a:tr>
              <a:tr h="339952">
                <a:tc>
                  <a:txBody>
                    <a:bodyPr/>
                    <a:lstStyle/>
                    <a:p>
                      <a:pPr>
                        <a:lnSpc>
                          <a:spcPct val="107000"/>
                        </a:lnSpc>
                        <a:spcAft>
                          <a:spcPts val="800"/>
                        </a:spcAft>
                      </a:pPr>
                      <a:r>
                        <a:rPr lang="en-US" sz="800">
                          <a:effectLst/>
                        </a:rPr>
                        <a:t>12.</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tc>
                  <a:txBody>
                    <a:bodyPr/>
                    <a:lstStyle/>
                    <a:p>
                      <a:pPr>
                        <a:lnSpc>
                          <a:spcPct val="107000"/>
                        </a:lnSpc>
                        <a:spcAft>
                          <a:spcPts val="800"/>
                        </a:spcAft>
                      </a:pPr>
                      <a:r>
                        <a:rPr lang="ro-RO" sz="800">
                          <a:effectLst/>
                        </a:rPr>
                        <a:t>Produse petroliere</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tc>
                  <a:txBody>
                    <a:bodyPr/>
                    <a:lstStyle/>
                    <a:p>
                      <a:pPr>
                        <a:lnSpc>
                          <a:spcPct val="107000"/>
                        </a:lnSpc>
                        <a:spcAft>
                          <a:spcPts val="800"/>
                        </a:spcAft>
                      </a:pPr>
                      <a:r>
                        <a:rPr lang="ro-RO" sz="800">
                          <a:effectLst/>
                        </a:rPr>
                        <a:t>SM SR 7877-2:2007 „Calitatea apei. Determinarea conţinutului de produse petroliere. Metoda spectrofotometrică”</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extLst>
                  <a:ext uri="{0D108BD9-81ED-4DB2-BD59-A6C34878D82A}">
                    <a16:rowId xmlns:a16="http://schemas.microsoft.com/office/drawing/2014/main" val="167630659"/>
                  </a:ext>
                </a:extLst>
              </a:tr>
              <a:tr h="339952">
                <a:tc>
                  <a:txBody>
                    <a:bodyPr/>
                    <a:lstStyle/>
                    <a:p>
                      <a:pPr>
                        <a:lnSpc>
                          <a:spcPct val="107000"/>
                        </a:lnSpc>
                        <a:spcAft>
                          <a:spcPts val="800"/>
                        </a:spcAft>
                      </a:pPr>
                      <a:r>
                        <a:rPr lang="en-US" sz="800">
                          <a:effectLst/>
                        </a:rPr>
                        <a:t>13.</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tc>
                  <a:txBody>
                    <a:bodyPr/>
                    <a:lstStyle/>
                    <a:p>
                      <a:pPr>
                        <a:lnSpc>
                          <a:spcPct val="107000"/>
                        </a:lnSpc>
                        <a:spcAft>
                          <a:spcPts val="800"/>
                        </a:spcAft>
                      </a:pPr>
                      <a:r>
                        <a:rPr lang="ro-RO" sz="800">
                          <a:effectLst/>
                        </a:rPr>
                        <a:t>Agenţi de suprafaţă anionici</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tc>
                  <a:txBody>
                    <a:bodyPr/>
                    <a:lstStyle/>
                    <a:p>
                      <a:pPr>
                        <a:lnSpc>
                          <a:spcPct val="107000"/>
                        </a:lnSpc>
                        <a:spcAft>
                          <a:spcPts val="800"/>
                        </a:spcAft>
                      </a:pPr>
                      <a:r>
                        <a:rPr lang="it-IT" sz="800">
                          <a:effectLst/>
                        </a:rPr>
                        <a:t>SM SR EN 903:2012 „Calitatea apei. Determinarea agenţilor de suprafaţă anionici prin măsurarea indicelui de albastru de metilen MBAS”</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extLst>
                  <a:ext uri="{0D108BD9-81ED-4DB2-BD59-A6C34878D82A}">
                    <a16:rowId xmlns:a16="http://schemas.microsoft.com/office/drawing/2014/main" val="1735621266"/>
                  </a:ext>
                </a:extLst>
              </a:tr>
              <a:tr h="339952">
                <a:tc>
                  <a:txBody>
                    <a:bodyPr/>
                    <a:lstStyle/>
                    <a:p>
                      <a:pPr>
                        <a:lnSpc>
                          <a:spcPct val="107000"/>
                        </a:lnSpc>
                        <a:spcAft>
                          <a:spcPts val="800"/>
                        </a:spcAft>
                      </a:pPr>
                      <a:r>
                        <a:rPr lang="en-US" sz="800">
                          <a:effectLst/>
                        </a:rPr>
                        <a:t>14.</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tc>
                  <a:txBody>
                    <a:bodyPr/>
                    <a:lstStyle/>
                    <a:p>
                      <a:pPr>
                        <a:lnSpc>
                          <a:spcPct val="107000"/>
                        </a:lnSpc>
                        <a:spcAft>
                          <a:spcPts val="800"/>
                        </a:spcAft>
                      </a:pPr>
                      <a:r>
                        <a:rPr lang="ro-RO" sz="800">
                          <a:effectLst/>
                        </a:rPr>
                        <a:t>Cloruri (Cl-)</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tc>
                  <a:txBody>
                    <a:bodyPr/>
                    <a:lstStyle/>
                    <a:p>
                      <a:pPr>
                        <a:lnSpc>
                          <a:spcPct val="107000"/>
                        </a:lnSpc>
                        <a:spcAft>
                          <a:spcPts val="800"/>
                        </a:spcAft>
                      </a:pPr>
                      <a:r>
                        <a:rPr lang="it-IT" sz="800">
                          <a:effectLst/>
                        </a:rPr>
                        <a:t>SM SR ISO 9297:2012 „Calitatea apei. Determinarea conţinutului de cloruri. Titrare cu azotat de argint utilizând cromatul ca indicator (Metoda Mohr)”</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extLst>
                  <a:ext uri="{0D108BD9-81ED-4DB2-BD59-A6C34878D82A}">
                    <a16:rowId xmlns:a16="http://schemas.microsoft.com/office/drawing/2014/main" val="2537648575"/>
                  </a:ext>
                </a:extLst>
              </a:tr>
              <a:tr h="803484">
                <a:tc>
                  <a:txBody>
                    <a:bodyPr/>
                    <a:lstStyle/>
                    <a:p>
                      <a:pPr>
                        <a:lnSpc>
                          <a:spcPct val="107000"/>
                        </a:lnSpc>
                        <a:spcAft>
                          <a:spcPts val="800"/>
                        </a:spcAft>
                      </a:pPr>
                      <a:r>
                        <a:rPr lang="ro-RO" sz="800">
                          <a:effectLst/>
                        </a:rPr>
                        <a:t>15.</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tc>
                  <a:txBody>
                    <a:bodyPr/>
                    <a:lstStyle/>
                    <a:p>
                      <a:pPr>
                        <a:lnSpc>
                          <a:spcPct val="107000"/>
                        </a:lnSpc>
                        <a:spcAft>
                          <a:spcPts val="800"/>
                        </a:spcAft>
                      </a:pPr>
                      <a:r>
                        <a:rPr lang="en-US" sz="800">
                          <a:effectLst/>
                        </a:rPr>
                        <a:t>Cianuritotale (CN)</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tc>
                  <a:txBody>
                    <a:bodyPr/>
                    <a:lstStyle/>
                    <a:p>
                      <a:pPr>
                        <a:lnSpc>
                          <a:spcPct val="107000"/>
                        </a:lnSpc>
                        <a:spcAft>
                          <a:spcPts val="800"/>
                        </a:spcAft>
                      </a:pPr>
                      <a:r>
                        <a:rPr lang="it-IT" sz="800">
                          <a:effectLst/>
                        </a:rPr>
                        <a:t>SM SR ISO 6703-2:2012„Calitatea apei. Determinarea cianurilor. Partea 2: Determinarea cianurilor uşor eliberabile”;</a:t>
                      </a:r>
                      <a:endParaRPr lang="ro-RO" sz="800">
                        <a:effectLst/>
                      </a:endParaRPr>
                    </a:p>
                    <a:p>
                      <a:pPr>
                        <a:lnSpc>
                          <a:spcPct val="107000"/>
                        </a:lnSpc>
                        <a:spcAft>
                          <a:spcPts val="800"/>
                        </a:spcAft>
                      </a:pPr>
                      <a:r>
                        <a:rPr lang="it-IT" sz="800">
                          <a:effectLst/>
                        </a:rPr>
                        <a:t>SM SR EN ISO 14403:2012„Calitatea apei. Determinarea cianurilor totale şi cianurilor libere prin analiză în flux continuu”</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extLst>
                  <a:ext uri="{0D108BD9-81ED-4DB2-BD59-A6C34878D82A}">
                    <a16:rowId xmlns:a16="http://schemas.microsoft.com/office/drawing/2014/main" val="1895763679"/>
                  </a:ext>
                </a:extLst>
              </a:tr>
              <a:tr h="513774">
                <a:tc>
                  <a:txBody>
                    <a:bodyPr/>
                    <a:lstStyle/>
                    <a:p>
                      <a:pPr>
                        <a:lnSpc>
                          <a:spcPct val="107000"/>
                        </a:lnSpc>
                        <a:spcAft>
                          <a:spcPts val="800"/>
                        </a:spcAft>
                      </a:pPr>
                      <a:r>
                        <a:rPr lang="ro-RO" sz="800">
                          <a:effectLst/>
                        </a:rPr>
                        <a:t>16.</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tc>
                  <a:txBody>
                    <a:bodyPr/>
                    <a:lstStyle/>
                    <a:p>
                      <a:pPr>
                        <a:lnSpc>
                          <a:spcPct val="107000"/>
                        </a:lnSpc>
                        <a:spcAft>
                          <a:spcPts val="800"/>
                        </a:spcAft>
                      </a:pPr>
                      <a:r>
                        <a:rPr lang="ro-RO" sz="800">
                          <a:effectLst/>
                        </a:rPr>
                        <a:t>Plumb (Pb</a:t>
                      </a:r>
                      <a:r>
                        <a:rPr lang="ro-RO" sz="800" baseline="30000">
                          <a:effectLst/>
                        </a:rPr>
                        <a:t>2+</a:t>
                      </a:r>
                      <a:r>
                        <a:rPr lang="ro-RO" sz="800">
                          <a:effectLst/>
                        </a:rPr>
                        <a:t>)</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tc>
                  <a:txBody>
                    <a:bodyPr/>
                    <a:lstStyle/>
                    <a:p>
                      <a:pPr>
                        <a:lnSpc>
                          <a:spcPct val="107000"/>
                        </a:lnSpc>
                        <a:spcAft>
                          <a:spcPts val="800"/>
                        </a:spcAft>
                      </a:pPr>
                      <a:r>
                        <a:rPr lang="ro-RO" sz="800">
                          <a:effectLst/>
                        </a:rPr>
                        <a:t>SM SR ISO 8288:2006 „Calitatea apei. Determinarea conţinutului de cobalt, nichel, cupru, zinc, cadmiu şi plumb. Metoda prin spectrometrie de absorbţie atomică în flacără”</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extLst>
                  <a:ext uri="{0D108BD9-81ED-4DB2-BD59-A6C34878D82A}">
                    <a16:rowId xmlns:a16="http://schemas.microsoft.com/office/drawing/2014/main" val="2788908647"/>
                  </a:ext>
                </a:extLst>
              </a:tr>
              <a:tr h="339952">
                <a:tc>
                  <a:txBody>
                    <a:bodyPr/>
                    <a:lstStyle/>
                    <a:p>
                      <a:pPr>
                        <a:lnSpc>
                          <a:spcPct val="107000"/>
                        </a:lnSpc>
                        <a:spcAft>
                          <a:spcPts val="800"/>
                        </a:spcAft>
                      </a:pPr>
                      <a:r>
                        <a:rPr lang="ro-RO" sz="800">
                          <a:effectLst/>
                        </a:rPr>
                        <a:t>17.</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tc>
                  <a:txBody>
                    <a:bodyPr/>
                    <a:lstStyle/>
                    <a:p>
                      <a:pPr>
                        <a:lnSpc>
                          <a:spcPct val="107000"/>
                        </a:lnSpc>
                        <a:spcAft>
                          <a:spcPts val="800"/>
                        </a:spcAft>
                      </a:pPr>
                      <a:r>
                        <a:rPr lang="ro-RO" sz="800">
                          <a:effectLst/>
                        </a:rPr>
                        <a:t>Cadmiu (Cd</a:t>
                      </a:r>
                      <a:r>
                        <a:rPr lang="ro-RO" sz="800" baseline="30000">
                          <a:effectLst/>
                        </a:rPr>
                        <a:t>2+</a:t>
                      </a:r>
                      <a:r>
                        <a:rPr lang="ro-RO" sz="800">
                          <a:effectLst/>
                        </a:rPr>
                        <a:t>)</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tc>
                  <a:txBody>
                    <a:bodyPr/>
                    <a:lstStyle/>
                    <a:p>
                      <a:pPr>
                        <a:lnSpc>
                          <a:spcPct val="107000"/>
                        </a:lnSpc>
                        <a:spcAft>
                          <a:spcPts val="800"/>
                        </a:spcAft>
                      </a:pPr>
                      <a:r>
                        <a:rPr lang="ro-RO" sz="800">
                          <a:effectLst/>
                        </a:rPr>
                        <a:t>SM SR EN ISO 5961:2012„Calitatea apei. Determinarea conţinutului de cadmiu prin spectrometrie de absorbţie atomică”</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extLst>
                  <a:ext uri="{0D108BD9-81ED-4DB2-BD59-A6C34878D82A}">
                    <a16:rowId xmlns:a16="http://schemas.microsoft.com/office/drawing/2014/main" val="1231971609"/>
                  </a:ext>
                </a:extLst>
              </a:tr>
              <a:tr h="339952">
                <a:tc>
                  <a:txBody>
                    <a:bodyPr/>
                    <a:lstStyle/>
                    <a:p>
                      <a:pPr>
                        <a:lnSpc>
                          <a:spcPct val="107000"/>
                        </a:lnSpc>
                        <a:spcAft>
                          <a:spcPts val="800"/>
                        </a:spcAft>
                      </a:pPr>
                      <a:r>
                        <a:rPr lang="ro-RO" sz="800">
                          <a:effectLst/>
                        </a:rPr>
                        <a:t>18.</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tc>
                  <a:txBody>
                    <a:bodyPr/>
                    <a:lstStyle/>
                    <a:p>
                      <a:pPr>
                        <a:lnSpc>
                          <a:spcPct val="107000"/>
                        </a:lnSpc>
                        <a:spcAft>
                          <a:spcPts val="800"/>
                        </a:spcAft>
                      </a:pPr>
                      <a:r>
                        <a:rPr lang="en-US" sz="800">
                          <a:effectLst/>
                        </a:rPr>
                        <a:t>Cromtotal (Cr</a:t>
                      </a:r>
                      <a:r>
                        <a:rPr lang="en-US" sz="800" baseline="30000">
                          <a:effectLst/>
                        </a:rPr>
                        <a:t>3+</a:t>
                      </a:r>
                      <a:r>
                        <a:rPr lang="en-US" sz="800">
                          <a:effectLst/>
                        </a:rPr>
                        <a:t>+Cr</a:t>
                      </a:r>
                      <a:r>
                        <a:rPr lang="en-US" sz="800" baseline="30000">
                          <a:effectLst/>
                        </a:rPr>
                        <a:t>6+</a:t>
                      </a:r>
                      <a:r>
                        <a:rPr lang="en-US" sz="800">
                          <a:effectLst/>
                        </a:rPr>
                        <a:t>)</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tc>
                  <a:txBody>
                    <a:bodyPr/>
                    <a:lstStyle/>
                    <a:p>
                      <a:pPr>
                        <a:lnSpc>
                          <a:spcPct val="107000"/>
                        </a:lnSpc>
                        <a:spcAft>
                          <a:spcPts val="800"/>
                        </a:spcAft>
                      </a:pPr>
                      <a:r>
                        <a:rPr lang="en-US" sz="800">
                          <a:effectLst/>
                        </a:rPr>
                        <a:t>SM SR EN 1233:2012„</a:t>
                      </a:r>
                      <a:r>
                        <a:rPr lang="ro-RO" sz="800">
                          <a:effectLst/>
                        </a:rPr>
                        <a:t>Calitatea apei. Determinarea conţinutului de crom. Metode spectrometrice de absorbţie atomică”</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extLst>
                  <a:ext uri="{0D108BD9-81ED-4DB2-BD59-A6C34878D82A}">
                    <a16:rowId xmlns:a16="http://schemas.microsoft.com/office/drawing/2014/main" val="896185819"/>
                  </a:ext>
                </a:extLst>
              </a:tr>
              <a:tr h="339952">
                <a:tc>
                  <a:txBody>
                    <a:bodyPr/>
                    <a:lstStyle/>
                    <a:p>
                      <a:pPr>
                        <a:lnSpc>
                          <a:spcPct val="107000"/>
                        </a:lnSpc>
                        <a:spcAft>
                          <a:spcPts val="800"/>
                        </a:spcAft>
                      </a:pPr>
                      <a:r>
                        <a:rPr lang="ro-RO" sz="800">
                          <a:effectLst/>
                        </a:rPr>
                        <a:t>19.</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tc>
                  <a:txBody>
                    <a:bodyPr/>
                    <a:lstStyle/>
                    <a:p>
                      <a:pPr>
                        <a:lnSpc>
                          <a:spcPct val="107000"/>
                        </a:lnSpc>
                        <a:spcAft>
                          <a:spcPts val="800"/>
                        </a:spcAft>
                      </a:pPr>
                      <a:r>
                        <a:rPr lang="ro-RO" sz="800">
                          <a:effectLst/>
                        </a:rPr>
                        <a:t>Crom hexavalent (Cr</a:t>
                      </a:r>
                      <a:r>
                        <a:rPr lang="ro-RO" sz="800" baseline="30000">
                          <a:effectLst/>
                        </a:rPr>
                        <a:t>6+</a:t>
                      </a:r>
                      <a:r>
                        <a:rPr lang="ro-RO" sz="800">
                          <a:effectLst/>
                        </a:rPr>
                        <a:t>)</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tc>
                  <a:txBody>
                    <a:bodyPr/>
                    <a:lstStyle/>
                    <a:p>
                      <a:pPr>
                        <a:lnSpc>
                          <a:spcPct val="107000"/>
                        </a:lnSpc>
                        <a:spcAft>
                          <a:spcPts val="800"/>
                        </a:spcAft>
                      </a:pPr>
                      <a:r>
                        <a:rPr lang="it-IT" sz="800">
                          <a:effectLst/>
                        </a:rPr>
                        <a:t>SM SR EN 1233:2012„Calitatea apei. Determinarea conţinutului de crom. </a:t>
                      </a:r>
                      <a:r>
                        <a:rPr lang="ro-RO" sz="800">
                          <a:effectLst/>
                        </a:rPr>
                        <a:t>Metode spectrometrice de absorbţie atomică”</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extLst>
                  <a:ext uri="{0D108BD9-81ED-4DB2-BD59-A6C34878D82A}">
                    <a16:rowId xmlns:a16="http://schemas.microsoft.com/office/drawing/2014/main" val="3990248585"/>
                  </a:ext>
                </a:extLst>
              </a:tr>
              <a:tr h="513774">
                <a:tc>
                  <a:txBody>
                    <a:bodyPr/>
                    <a:lstStyle/>
                    <a:p>
                      <a:pPr>
                        <a:lnSpc>
                          <a:spcPct val="107000"/>
                        </a:lnSpc>
                        <a:spcAft>
                          <a:spcPts val="800"/>
                        </a:spcAft>
                      </a:pPr>
                      <a:r>
                        <a:rPr lang="ro-RO" sz="800">
                          <a:effectLst/>
                        </a:rPr>
                        <a:t>20.</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tc>
                  <a:txBody>
                    <a:bodyPr/>
                    <a:lstStyle/>
                    <a:p>
                      <a:pPr>
                        <a:lnSpc>
                          <a:spcPct val="107000"/>
                        </a:lnSpc>
                        <a:spcAft>
                          <a:spcPts val="800"/>
                        </a:spcAft>
                      </a:pPr>
                      <a:r>
                        <a:rPr lang="ro-RO" sz="800">
                          <a:effectLst/>
                        </a:rPr>
                        <a:t>Cupru (Cu</a:t>
                      </a:r>
                      <a:r>
                        <a:rPr lang="ro-RO" sz="800" baseline="30000">
                          <a:effectLst/>
                        </a:rPr>
                        <a:t>2+</a:t>
                      </a:r>
                      <a:r>
                        <a:rPr lang="ro-RO" sz="800">
                          <a:effectLst/>
                        </a:rPr>
                        <a:t>)</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tc>
                  <a:txBody>
                    <a:bodyPr/>
                    <a:lstStyle/>
                    <a:p>
                      <a:pPr>
                        <a:lnSpc>
                          <a:spcPct val="107000"/>
                        </a:lnSpc>
                        <a:spcAft>
                          <a:spcPts val="800"/>
                        </a:spcAft>
                      </a:pPr>
                      <a:r>
                        <a:rPr lang="ro-RO" sz="800">
                          <a:effectLst/>
                        </a:rPr>
                        <a:t>SM SR ISO 8288:2006„Calitatea apei. Determinarea conţinutului de cobalt, nichel, cupru, zinc, cadmiu şi plumb. Metoda prin spectrometrie de absorbţie atomică în flacără”</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extLst>
                  <a:ext uri="{0D108BD9-81ED-4DB2-BD59-A6C34878D82A}">
                    <a16:rowId xmlns:a16="http://schemas.microsoft.com/office/drawing/2014/main" val="2731434629"/>
                  </a:ext>
                </a:extLst>
              </a:tr>
              <a:tr h="513774">
                <a:tc>
                  <a:txBody>
                    <a:bodyPr/>
                    <a:lstStyle/>
                    <a:p>
                      <a:pPr>
                        <a:lnSpc>
                          <a:spcPct val="107000"/>
                        </a:lnSpc>
                        <a:spcAft>
                          <a:spcPts val="800"/>
                        </a:spcAft>
                      </a:pPr>
                      <a:r>
                        <a:rPr lang="ro-RO" sz="800">
                          <a:effectLst/>
                        </a:rPr>
                        <a:t>21.</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tc>
                  <a:txBody>
                    <a:bodyPr/>
                    <a:lstStyle/>
                    <a:p>
                      <a:pPr>
                        <a:lnSpc>
                          <a:spcPct val="107000"/>
                        </a:lnSpc>
                        <a:spcAft>
                          <a:spcPts val="800"/>
                        </a:spcAft>
                      </a:pPr>
                      <a:r>
                        <a:rPr lang="ro-RO" sz="800" dirty="0">
                          <a:effectLst/>
                        </a:rPr>
                        <a:t>Nichel (Ni</a:t>
                      </a:r>
                      <a:r>
                        <a:rPr lang="ro-RO" sz="800" baseline="30000" dirty="0">
                          <a:effectLst/>
                        </a:rPr>
                        <a:t>2+</a:t>
                      </a:r>
                      <a:r>
                        <a:rPr lang="ro-RO" sz="800" dirty="0">
                          <a:effectLst/>
                        </a:rPr>
                        <a:t>)</a:t>
                      </a:r>
                      <a:endParaRPr lang="ro-R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tc>
                  <a:txBody>
                    <a:bodyPr/>
                    <a:lstStyle/>
                    <a:p>
                      <a:pPr>
                        <a:lnSpc>
                          <a:spcPct val="107000"/>
                        </a:lnSpc>
                        <a:spcAft>
                          <a:spcPts val="800"/>
                        </a:spcAft>
                      </a:pPr>
                      <a:r>
                        <a:rPr lang="ro-RO" sz="800" dirty="0">
                          <a:effectLst/>
                        </a:rPr>
                        <a:t>SM SR ISO 8288:2006„Calitatea apei. Determinarea </a:t>
                      </a:r>
                      <a:r>
                        <a:rPr lang="ro-RO" sz="800" dirty="0" err="1">
                          <a:effectLst/>
                        </a:rPr>
                        <a:t>conţinutului</a:t>
                      </a:r>
                      <a:r>
                        <a:rPr lang="ro-RO" sz="800" dirty="0">
                          <a:effectLst/>
                        </a:rPr>
                        <a:t> de cobalt, nichel, cupru, zinc, cadmiu </a:t>
                      </a:r>
                      <a:r>
                        <a:rPr lang="ro-RO" sz="800" dirty="0" err="1">
                          <a:effectLst/>
                        </a:rPr>
                        <a:t>şi</a:t>
                      </a:r>
                      <a:r>
                        <a:rPr lang="ro-RO" sz="800" dirty="0">
                          <a:effectLst/>
                        </a:rPr>
                        <a:t> plumb. Metoda prin spectrometrie de </a:t>
                      </a:r>
                      <a:r>
                        <a:rPr lang="ro-RO" sz="800" dirty="0" err="1">
                          <a:effectLst/>
                        </a:rPr>
                        <a:t>absorbţie</a:t>
                      </a:r>
                      <a:r>
                        <a:rPr lang="ro-RO" sz="800" dirty="0">
                          <a:effectLst/>
                        </a:rPr>
                        <a:t> atomică în flacără”</a:t>
                      </a:r>
                      <a:endParaRPr lang="ro-R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011" marR="51011" marT="0" marB="0"/>
                </a:tc>
                <a:extLst>
                  <a:ext uri="{0D108BD9-81ED-4DB2-BD59-A6C34878D82A}">
                    <a16:rowId xmlns:a16="http://schemas.microsoft.com/office/drawing/2014/main" val="381994075"/>
                  </a:ext>
                </a:extLst>
              </a:tr>
            </a:tbl>
          </a:graphicData>
        </a:graphic>
      </p:graphicFrame>
    </p:spTree>
    <p:extLst>
      <p:ext uri="{BB962C8B-B14F-4D97-AF65-F5344CB8AC3E}">
        <p14:creationId xmlns:p14="http://schemas.microsoft.com/office/powerpoint/2010/main" val="195238635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sp>
        <p:nvSpPr>
          <p:cNvPr id="7" name="Titel 15"/>
          <p:cNvSpPr>
            <a:spLocks noGrp="1"/>
          </p:cNvSpPr>
          <p:nvPr>
            <p:ph type="title"/>
          </p:nvPr>
        </p:nvSpPr>
        <p:spPr>
          <a:xfrm>
            <a:off x="148741" y="1649368"/>
            <a:ext cx="8839199" cy="4843686"/>
          </a:xfrm>
        </p:spPr>
        <p:txBody>
          <a:bodyPr/>
          <a:lstStyle/>
          <a:p>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Таблица 1">
            <a:extLst>
              <a:ext uri="{FF2B5EF4-FFF2-40B4-BE49-F238E27FC236}">
                <a16:creationId xmlns:a16="http://schemas.microsoft.com/office/drawing/2014/main" id="{22C9C87A-AD44-420F-A9EA-EAA8ADB0FD12}"/>
              </a:ext>
            </a:extLst>
          </p:cNvPr>
          <p:cNvGraphicFramePr>
            <a:graphicFrameLocks noGrp="1"/>
          </p:cNvGraphicFramePr>
          <p:nvPr>
            <p:extLst>
              <p:ext uri="{D42A27DB-BD31-4B8C-83A1-F6EECF244321}">
                <p14:modId xmlns:p14="http://schemas.microsoft.com/office/powerpoint/2010/main" val="1483568469"/>
              </p:ext>
            </p:extLst>
          </p:nvPr>
        </p:nvGraphicFramePr>
        <p:xfrm>
          <a:off x="263769" y="1731972"/>
          <a:ext cx="8651631" cy="4585734"/>
        </p:xfrm>
        <a:graphic>
          <a:graphicData uri="http://schemas.openxmlformats.org/drawingml/2006/table">
            <a:tbl>
              <a:tblPr firstRow="1" firstCol="1" bandRow="1" bandCol="1">
                <a:tableStyleId>{5C22544A-7EE6-4342-B048-85BDC9FD1C3A}</a:tableStyleId>
              </a:tblPr>
              <a:tblGrid>
                <a:gridCol w="498335">
                  <a:extLst>
                    <a:ext uri="{9D8B030D-6E8A-4147-A177-3AD203B41FA5}">
                      <a16:colId xmlns:a16="http://schemas.microsoft.com/office/drawing/2014/main" val="1809857362"/>
                    </a:ext>
                  </a:extLst>
                </a:gridCol>
                <a:gridCol w="2360164">
                  <a:extLst>
                    <a:ext uri="{9D8B030D-6E8A-4147-A177-3AD203B41FA5}">
                      <a16:colId xmlns:a16="http://schemas.microsoft.com/office/drawing/2014/main" val="3447797474"/>
                    </a:ext>
                  </a:extLst>
                </a:gridCol>
                <a:gridCol w="5793132">
                  <a:extLst>
                    <a:ext uri="{9D8B030D-6E8A-4147-A177-3AD203B41FA5}">
                      <a16:colId xmlns:a16="http://schemas.microsoft.com/office/drawing/2014/main" val="3773064662"/>
                    </a:ext>
                  </a:extLst>
                </a:gridCol>
              </a:tblGrid>
              <a:tr h="547631">
                <a:tc>
                  <a:txBody>
                    <a:bodyPr/>
                    <a:lstStyle/>
                    <a:p>
                      <a:pPr>
                        <a:lnSpc>
                          <a:spcPct val="107000"/>
                        </a:lnSpc>
                        <a:spcAft>
                          <a:spcPts val="800"/>
                        </a:spcAft>
                      </a:pPr>
                      <a:r>
                        <a:rPr lang="ro-RO" sz="1100">
                          <a:effectLst/>
                        </a:rPr>
                        <a:t>Nr.</a:t>
                      </a:r>
                    </a:p>
                    <a:p>
                      <a:pPr>
                        <a:lnSpc>
                          <a:spcPct val="107000"/>
                        </a:lnSpc>
                        <a:spcAft>
                          <a:spcPts val="800"/>
                        </a:spcAft>
                      </a:pPr>
                      <a:r>
                        <a:rPr lang="ro-RO" sz="1100">
                          <a:effectLst/>
                        </a:rPr>
                        <a:t>crt.</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it-IT" sz="1100">
                          <a:effectLst/>
                        </a:rPr>
                        <a:t>Denumirea indicatorilor de calitate/ parametrilor</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ro-RO" sz="1100">
                          <a:effectLst/>
                        </a:rPr>
                        <a:t>Metodele de analiză</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0779093"/>
                  </a:ext>
                </a:extLst>
              </a:tr>
              <a:tr h="502279">
                <a:tc>
                  <a:txBody>
                    <a:bodyPr/>
                    <a:lstStyle/>
                    <a:p>
                      <a:pPr>
                        <a:lnSpc>
                          <a:spcPct val="107000"/>
                        </a:lnSpc>
                        <a:spcAft>
                          <a:spcPts val="800"/>
                        </a:spcAft>
                      </a:pPr>
                      <a:r>
                        <a:rPr lang="ro-RO" sz="1100">
                          <a:effectLst/>
                        </a:rPr>
                        <a:t>22.</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o-RO" sz="1100">
                          <a:effectLst/>
                        </a:rPr>
                        <a:t>Zinc (Zn</a:t>
                      </a:r>
                      <a:r>
                        <a:rPr lang="ro-RO" sz="1100" baseline="30000">
                          <a:effectLst/>
                        </a:rPr>
                        <a:t>2+</a:t>
                      </a:r>
                      <a:r>
                        <a:rPr lang="ro-RO" sz="1100">
                          <a:effectLst/>
                        </a:rPr>
                        <a:t>)**</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o-RO" sz="1100">
                          <a:effectLst/>
                        </a:rPr>
                        <a:t>SM SR ISO 8288:2006„Calitatea apei. Determinarea conţinutului de cobalt, nichel, cupru, zinc, cadmiu şi plumb. Metoda prin spectrometrie de absorbţie atomică în flacără”</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474161"/>
                  </a:ext>
                </a:extLst>
              </a:tr>
              <a:tr h="1642281">
                <a:tc>
                  <a:txBody>
                    <a:bodyPr/>
                    <a:lstStyle/>
                    <a:p>
                      <a:pPr>
                        <a:lnSpc>
                          <a:spcPct val="107000"/>
                        </a:lnSpc>
                        <a:spcAft>
                          <a:spcPts val="800"/>
                        </a:spcAft>
                      </a:pPr>
                      <a:r>
                        <a:rPr lang="ro-RO" sz="1100">
                          <a:effectLst/>
                        </a:rPr>
                        <a:t>23.</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o-RO" sz="1100">
                          <a:effectLst/>
                        </a:rPr>
                        <a:t>Clor rezidual total</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100">
                          <a:effectLst/>
                        </a:rPr>
                        <a:t>SM SR EN ISO 7393-1:2012„Calitatea apei. Determinarea clorului liber şi clorului total. Partea 1: Metoda titrimetrică cu N,N-dietilfenilen-1,4-diamină”;</a:t>
                      </a:r>
                      <a:endParaRPr lang="ro-RO" sz="1100">
                        <a:effectLst/>
                      </a:endParaRPr>
                    </a:p>
                    <a:p>
                      <a:pPr>
                        <a:lnSpc>
                          <a:spcPct val="107000"/>
                        </a:lnSpc>
                        <a:spcAft>
                          <a:spcPts val="800"/>
                        </a:spcAft>
                      </a:pPr>
                      <a:r>
                        <a:rPr lang="it-IT" sz="1100">
                          <a:effectLst/>
                        </a:rPr>
                        <a:t>SM SR EN ISO 7393-2:2012„Calitatea apei. Determinarea clorului liber şi clorului total. </a:t>
                      </a:r>
                      <a:r>
                        <a:rPr lang="pt-BR" sz="1100">
                          <a:effectLst/>
                        </a:rPr>
                        <a:t>Partea 2: Metoda colorimetrică cu N,N-dietilfenilen-1,4-diamină, destinată controlului de rutină”;</a:t>
                      </a:r>
                      <a:endParaRPr lang="ro-RO" sz="1100">
                        <a:effectLst/>
                      </a:endParaRPr>
                    </a:p>
                    <a:p>
                      <a:pPr>
                        <a:lnSpc>
                          <a:spcPct val="107000"/>
                        </a:lnSpc>
                        <a:spcAft>
                          <a:spcPts val="800"/>
                        </a:spcAft>
                      </a:pPr>
                      <a:r>
                        <a:rPr lang="it-IT" sz="1100">
                          <a:effectLst/>
                        </a:rPr>
                        <a:t>SM SR EN ISO 7393-3:2011„Calitatea apei. Determinarea clorului liber şi clorului total. </a:t>
                      </a:r>
                      <a:r>
                        <a:rPr lang="ro-RO" sz="1100">
                          <a:effectLst/>
                        </a:rPr>
                        <a:t>Partea 3: Metoda prin titrare iodometrică pentru determinarea clorului total”</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8709365"/>
                  </a:ext>
                </a:extLst>
              </a:tr>
              <a:tr h="692960">
                <a:tc>
                  <a:txBody>
                    <a:bodyPr/>
                    <a:lstStyle/>
                    <a:p>
                      <a:pPr>
                        <a:lnSpc>
                          <a:spcPct val="107000"/>
                        </a:lnSpc>
                        <a:spcAft>
                          <a:spcPts val="800"/>
                        </a:spcAft>
                      </a:pPr>
                      <a:r>
                        <a:rPr lang="ro-RO" sz="1100">
                          <a:effectLst/>
                        </a:rPr>
                        <a:t>24.</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100">
                          <a:effectLst/>
                        </a:rPr>
                        <a:t>Fenoli antrenabili cu vapori de apă (C</a:t>
                      </a:r>
                      <a:r>
                        <a:rPr lang="it-IT" sz="1100" baseline="-25000">
                          <a:effectLst/>
                        </a:rPr>
                        <a:t>6</a:t>
                      </a:r>
                      <a:r>
                        <a:rPr lang="it-IT" sz="1100">
                          <a:effectLst/>
                        </a:rPr>
                        <a:t>H</a:t>
                      </a:r>
                      <a:r>
                        <a:rPr lang="it-IT" sz="1100" baseline="-25000">
                          <a:effectLst/>
                        </a:rPr>
                        <a:t>5</a:t>
                      </a:r>
                      <a:r>
                        <a:rPr lang="it-IT" sz="1100">
                          <a:effectLst/>
                        </a:rPr>
                        <a:t>OH)</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1100" dirty="0">
                          <a:effectLst/>
                        </a:rPr>
                        <a:t>SM SR ISO 6439:2012„Calitatea apei. Determinarea indicelui de fenol. Metode spectrometrice cu 4-aminoantipirina după distilare”</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3050501"/>
                  </a:ext>
                </a:extLst>
              </a:tr>
              <a:tr h="1200583">
                <a:tc>
                  <a:txBody>
                    <a:bodyPr/>
                    <a:lstStyle/>
                    <a:p>
                      <a:pPr>
                        <a:lnSpc>
                          <a:spcPct val="107000"/>
                        </a:lnSpc>
                        <a:spcAft>
                          <a:spcPts val="800"/>
                        </a:spcAft>
                      </a:pPr>
                      <a:r>
                        <a:rPr lang="ro-RO" sz="1100">
                          <a:effectLst/>
                        </a:rPr>
                        <a:t>25.</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o-RO" sz="1100">
                          <a:effectLst/>
                        </a:rPr>
                        <a:t>Fluoruri (F-)</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o-RO" sz="1100" dirty="0">
                          <a:effectLst/>
                        </a:rPr>
                        <a:t>SM SR ISO 10359-1:2011„Calitatea apei. Determinarea </a:t>
                      </a:r>
                      <a:r>
                        <a:rPr lang="ro-RO" sz="1100" dirty="0" err="1">
                          <a:effectLst/>
                        </a:rPr>
                        <a:t>conţinutului</a:t>
                      </a:r>
                      <a:r>
                        <a:rPr lang="ro-RO" sz="1100" dirty="0">
                          <a:effectLst/>
                        </a:rPr>
                        <a:t> de fluoruri. Partea 1: Metoda cu sondă electrochimică pentru apă potabilă </a:t>
                      </a:r>
                      <a:r>
                        <a:rPr lang="ro-RO" sz="1100" dirty="0" err="1">
                          <a:effectLst/>
                        </a:rPr>
                        <a:t>şi</a:t>
                      </a:r>
                      <a:r>
                        <a:rPr lang="ro-RO" sz="1100" dirty="0">
                          <a:effectLst/>
                        </a:rPr>
                        <a:t> </a:t>
                      </a:r>
                      <a:r>
                        <a:rPr lang="ro-RO" sz="1100" dirty="0" err="1">
                          <a:effectLst/>
                        </a:rPr>
                        <a:t>uşor</a:t>
                      </a:r>
                      <a:r>
                        <a:rPr lang="ro-RO" sz="1100" dirty="0">
                          <a:effectLst/>
                        </a:rPr>
                        <a:t> poluată”;</a:t>
                      </a:r>
                    </a:p>
                    <a:p>
                      <a:pPr>
                        <a:lnSpc>
                          <a:spcPct val="107000"/>
                        </a:lnSpc>
                        <a:spcAft>
                          <a:spcPts val="800"/>
                        </a:spcAft>
                      </a:pPr>
                      <a:r>
                        <a:rPr lang="ro-RO" sz="1100" dirty="0">
                          <a:effectLst/>
                        </a:rPr>
                        <a:t>SM SR ISO 10359-2:2011„Calitatea apei. Determinarea </a:t>
                      </a:r>
                      <a:r>
                        <a:rPr lang="ro-RO" sz="1100" dirty="0" err="1">
                          <a:effectLst/>
                        </a:rPr>
                        <a:t>conţinutului</a:t>
                      </a:r>
                      <a:r>
                        <a:rPr lang="ro-RO" sz="1100" dirty="0">
                          <a:effectLst/>
                        </a:rPr>
                        <a:t> de fluoruri. Partea 2: Determinarea </a:t>
                      </a:r>
                      <a:r>
                        <a:rPr lang="ro-RO" sz="1100" dirty="0" err="1">
                          <a:effectLst/>
                        </a:rPr>
                        <a:t>conţinutului</a:t>
                      </a:r>
                      <a:r>
                        <a:rPr lang="ro-RO" sz="1100" dirty="0">
                          <a:effectLst/>
                        </a:rPr>
                        <a:t> de fluoruri anorganice totale după digestie </a:t>
                      </a:r>
                      <a:r>
                        <a:rPr lang="ro-RO" sz="1100" dirty="0" err="1">
                          <a:effectLst/>
                        </a:rPr>
                        <a:t>şi</a:t>
                      </a:r>
                      <a:r>
                        <a:rPr lang="ro-RO" sz="1100" dirty="0">
                          <a:effectLst/>
                        </a:rPr>
                        <a:t> distilare</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1501919"/>
                  </a:ext>
                </a:extLst>
              </a:tr>
            </a:tbl>
          </a:graphicData>
        </a:graphic>
      </p:graphicFrame>
    </p:spTree>
    <p:extLst>
      <p:ext uri="{BB962C8B-B14F-4D97-AF65-F5344CB8AC3E}">
        <p14:creationId xmlns:p14="http://schemas.microsoft.com/office/powerpoint/2010/main" val="1540064149"/>
      </p:ext>
    </p:extLst>
  </p:cSld>
  <p:clrMapOvr>
    <a:masterClrMapping/>
  </p:clrMapOvr>
  <p:transition/>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2508</TotalTime>
  <Words>7319</Words>
  <Application>Microsoft Office PowerPoint</Application>
  <PresentationFormat>Expunere pe ecran (4:3)</PresentationFormat>
  <Paragraphs>1309</Paragraphs>
  <Slides>35</Slides>
  <Notes>1</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35</vt:i4>
      </vt:variant>
    </vt:vector>
  </HeadingPairs>
  <TitlesOfParts>
    <vt:vector size="42" baseType="lpstr">
      <vt:lpstr>Arial</vt:lpstr>
      <vt:lpstr>Arial Narrow</vt:lpstr>
      <vt:lpstr>Calibri</vt:lpstr>
      <vt:lpstr>Symbol</vt:lpstr>
      <vt:lpstr>Times New Roman</vt:lpstr>
      <vt:lpstr>Wingdings</vt:lpstr>
      <vt:lpstr>GIZ_Banner_Kopfzeile-Ausland (3)</vt:lpstr>
      <vt:lpstr>Curs de instruire pentru angajații operatorilor „Apă-Canal”  Modulul: Laboratorul de monitorizare a apelor uzate   Sesiunea 5.    Expert,  Rusnac Arcadie S.A. „Apă – Canal Chişinău”  13 – 14 iulie 2021,  Chișinău</vt:lpstr>
      <vt:lpstr>Obiectivul cursului:  Familiarizarea participanților cu actele normative în vigoare în domeniul organizarii şi funcţionare a Laboratoarelor de control a calității apelor uzate deversate de către întreprinderile industriale/de producere în sistemul public de canalizare și/sau în corpuri de apă.     </vt:lpstr>
      <vt:lpstr>În scopul monitorizării calității apelor uzate deversate în sistemul public de canalizare de către întreprinderile industriale şi alți consumatori de producere, S.A. „Apă-Canal Chișinău” dispune de Laboratorul central ape uzate, care este acreditat în conformitate cu cerințele standardului SM EN ISO/IEC 17025:2018 „Cerințe generale pentru competența laboratoarelor de încercări și etalonări”, care este amplasat în blocul administrativ al S.A. ,,Apă-Canal Chișinăuˮ, et. 4, str. Albișoara, nr. 38.        Domeniul de acreditare al LAUAE include efectuarea încercărilor fizico-chimice a apelor uzate, a apelor uzate epurate şi a apelor de suprafață. În conformitate cu prevederile cerințelor pct. 7.3 „Eșantionarea”, din standardul SM EN ISO/IEC 17025:2018 şi Manualului Calității al LAUAE, laboratorul nu are în responsabilitatea sa eșantionarea/prelevarea probelor.  Laboratorul central ape uzate efectuează încercări fizico-chimice de laborator pentru probele de ape uzate prezentate/recepționate de la Sectorul evidența deversărilor ape uzate agenți economici, responsabilul nemijlocit de prelevarea probelor de la agenții economici. Laboratorul nu efectuează prelevarea probelor de ape uzate deversate în sistemul public de canalizare de la agenții economici.  </vt:lpstr>
      <vt:lpstr>Probele de apă uzată din căminele de control a rețelelor de canalizare ale agenților economici sunt colectate/prelevate, sigilate, codificate de către angajații SEDAUAE, care ulterior sun transportate şi transmise în laborator. La prezentarea probelor în laborator se prezintă şi comanda de încercări, în care sunt indicați parametrii de poluanți necesari pentru determinare calității apelor uzate deversate în colectorul public de canalizare. Prezentarea probelor în laborator sub un număr codificat, conduce la faptul, că personalul laboratorului nu cunoaște proveniența probelor de ape uzate, denumirea şi genul de activitate al agentului economic, precum şi nici adresa de unde sau prelevat probele respective.   Încăperile laboratorului sunt dotate cu nișe de ventilare, echipament şi utilaj de laborator, veselă chimică de laborator pentru organizarea locurilor de muncă suplimentare, în scopul efectuării încercărilor de laborator, în conformitate cu prevederile standardelor de referință.  Capacitatea LAUAE, este suficientă pentru monitorizarea normativelor Concentrațiilor maxim admisibile (CMA) a poluanților din apele uzate deversate de către întreprinderile industriale/de producere, conform prevederilor anexei nr. 6 din HG 950/2013, excepţie fiind oficiile, grădinițele, băncile, instituțiile bugetare, spitalele etc., calitatea apelor uzate deversate de către aceștia nu influențează negativ asupra calității apelor uzate şi a regimului de funcționare a SE Chişinău.   </vt:lpstr>
      <vt:lpstr>Efectuarea încercărilor fizico-chimice de laborator pentru analiza indicatorilor de calitate a apelor uzate reprezintă pentru fiecare parametru un ansamblu de manipulări a probei, utilizând reactivi chimici, procese de filtrare, extracție, distilare, mineralizare, înlăturarea interferenților, titrare, cântărire etc. Obținerea rezultatului final pentru fiecare indicator determinat, precum și prelucrarea datelor obținute cu prezentarea rezultatelor şi rapoartelor de încercări durează de la o zi până la 6 zile.   Pentru determinarea calității apelor uzate deversate de către întreprinderile industriale şi agenții economici, sunt prelevate/colectate probe de apă uzată de către serviciile competente ale întreprinderii, care sunt transportate şi prezentate ulterior în laborator pentru efectuarea încercărilor de laborator. Comanda pentru efectuarea încercărilor de laborator se elaborează în dependență de genul de activitate al întreprinderii industriale şi/sau tipul produsului fabricat la întreprindere, materia primă utilizată şi reactivele utilizate, coloranții etc., precum şi procesele tehnologice desfășurate, în rezultatul cărora sunt identificați poluanții posibili spre deversare în apele uzate. Astfel, dintr-o probă de apă uzată, conform domeniului de activitate (producerea alcoolului, berii, procesarea peștelui, laptelui, cărnii, produselor semifabricate, spălătorii auto, fabricarea mobilei, prelucrarea pieilor, fabricarea oglinzilor etc.) se comandă şi se execută de la 5 până la 20 de parametri/indicatori de calitate. </vt:lpstr>
      <vt:lpstr>Din fiecare probă prezentată, fiecare parametru este efectuat în două încercări/măsurări în paralel. Mai mult ca atât, la fiecare serie de probe se efectuează încercări de laborator cu proba martor (proba nulă), cu efectuarea şi asigurarea validității rezultatelor obținute.  Asigurarea calității rezultatelor încercărilor de laborator efectuate din probele prezentate, necesită executarea zilnică a unui ansamblu de activități planificate, în scopul demonstrării corectitudinii rezultatelor obținute şi competitivității laboratorului.   Întru asigurarea calității rezultatelor încercărilor de laborator, a calculelor şi prelucrarea datelor, precum şi pentru evitarea erorilor umane sau datorate echipamentelor de laborator, zilnic, se utilizează metode aprobate şi bine determinate, precum verificarea utilajului şi echipamentului de laborator, verificarea calității reactivelor şi soluțiilor de lucru cu folosirea materialelor de referință certificate; verificare rezultatelor obținute prin efectuarea încercărilor de laborator în paralel şi/sau efectuarea repetată de către alt specialist, etc. </vt:lpstr>
      <vt:lpstr>Pentru efectuarea investigaţiilor de laborator în scopul determinării parametrilor de calitate a apelor uzate sunt utilizate metodele de analiză menţionate în anexa nr. 1 din HG 950/2013, respectiv:  </vt:lpstr>
      <vt:lpstr>Prezentare PowerPoint</vt:lpstr>
      <vt:lpstr>Prezentare PowerPoint</vt:lpstr>
      <vt:lpstr>Totodată, se specifică următoarele: „Alte metode alternative pot fi folosite numai în cazul în care se demonstrează că acestea au aceeași sensibilitate şi limită de detecţie.”  Concomitent, se construiesc și se verifică stabilitatea curbelor de etalonare pentru metodele fotometrice la determinarea următorilor parametri: detergenți anionici, fosfor total, fenol, nitriți, fluoruri, aldehida formică, fier, nichel, cupru, zinc, cadmiu şi crom.   Pentru asigurarea trasabilității măsurărilor, în conformitate cu documentele normative, zilnic, se verifică și se înregistrează temperatura şi umiditatea în fiecare încăpere a laboratorului, temperatura în termostate, temperatura în dulapurile de uscare, temperatura şi umiditatea în camerele frigorifice, cu termometre etalonate, precum şi controlul balanțelor cu greutăți etalonate.  Zilnic, are loc prelucrarea datelor obținute, calcularea incertitudinii și înregistrarea acestora în softul „Calitate”, elaborarea rapoartelor de încercări, înregistrarea acestora.</vt:lpstr>
      <vt:lpstr>Utilajul din cadrul laboratorului este supus periodic verificării metrologice/etalonării în conformitate cu prevederile Legii metrologiei nr. 19 din 04.03.2013 şi a prevederilor stipulate în pașapoartele acestuia.   Totodată, în conformitate cu prevederile standardelor ISO 9001 şi ISO 14001, la întreprindere a fost elaborată şi aprobată procedura specifică  PSAA-15 „Controlul dispozitivelor de măsurare şi monitorizare”, unde este descris procesul de planificare şi efectuare a verificării utilajului cu menţinerea corespunzătoare a înregistrărilor. Astfel, anual se elaborează Planul preventiv planificat de deservire, etalonare şi verificare şi Programul de verificare metrologică.  Verificarea metrologică şi etalonare se face de către Institutul Naţional de Standardizare şi/sau de către Centrul de Metrologie Aplicată şi Certificare. Fiecare utilaj care a trecut etalonarea/verificarea metrologica este însoțit de Buletin de verificare metrologică (cod BMV) sau Certificat de etalonare. În cazul în care utilajul nu a trecut verificarea metrologică sau etalonarea se eliberează Buletinul de inutilizabilitate. Toate înregistrările se efectuează în Registrul de evidenţă al buletinelor de verificare metrologică, buletinelor de inutilizabilitate şi certificatelor de examinare tehnică.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Bibliografie: 1. SM SR EN ISO/CEI 17025: 2016; 2. SM SR EN ISO/CEI 17043: 2011; 3. Regulamentul privind cerinţele de colectare, epurare şi deversare a apelor uzate în sistemul de canalizare şi/sau în emisare pentru localităţile urbane şi rurale*/**, aprobat prin Hotărârea Guvernului nr. 950  din  25.11.2013 (în vigoare 06.12.2013), publicată în Monitorul Oficial nr. 284-289 art.1061 din 06.12.2013 şi Republicată în Monitorul Oficial al R. Moldova nr. 112-114 art. 344 din 08.05.2020; 4. Regulamentul privind exploatarea tehnică a  sistemelor şi instalațiilor publice de alimentare cu apă şi de canalizare (ediţia a doua), aprobat prin Ordinul MADRM/MEI nr. 159/331 din 02 iulie 2018;  5. Regulamentul privind condiţiile de deversare a apelor uzate în corpurile de apă, aprobat prin Hotărârea Guvernului nr. nr. 802  din  09.10.2013 (în vigoare 01.11.2013) publicată în Monitorul Oficial nr.243-247 art.931 din 01.11.2013. 5. Legea privind serviciul public de alimentare cu apă și de canalizare nr. 303 din 13.12.2013, Regulamentul privind serviciul public de alimentare cu apă și de canalizare, aprobat prin Hotărârea Consiliului de Administrație ANRE nr. 271 din 16.12.2015: 6. Legea apelor nr. 272 din 23 decembrie 2011; 7. Legii nr.235/2011 privind activităţile de acreditare şi de evaluare a conformităţii; 8. SM SR EN ISO/CEI 5667, partea 1, 3, şi 10;  </vt:lpstr>
      <vt:lpstr> </vt:lpstr>
      <vt:lpstr>Prezentare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Rusnac Arcadie Ion</cp:lastModifiedBy>
  <cp:revision>318</cp:revision>
  <cp:lastPrinted>2017-06-05T10:38:21Z</cp:lastPrinted>
  <dcterms:created xsi:type="dcterms:W3CDTF">2013-09-05T11:54:56Z</dcterms:created>
  <dcterms:modified xsi:type="dcterms:W3CDTF">2021-07-13T06:29:05Z</dcterms:modified>
</cp:coreProperties>
</file>