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1" r:id="rId1"/>
  </p:sldMasterIdLst>
  <p:notesMasterIdLst>
    <p:notesMasterId r:id="rId39"/>
  </p:notesMasterIdLst>
  <p:handoutMasterIdLst>
    <p:handoutMasterId r:id="rId40"/>
  </p:handoutMasterIdLst>
  <p:sldIdLst>
    <p:sldId id="280" r:id="rId2"/>
    <p:sldId id="295" r:id="rId3"/>
    <p:sldId id="296" r:id="rId4"/>
    <p:sldId id="302" r:id="rId5"/>
    <p:sldId id="303" r:id="rId6"/>
    <p:sldId id="304" r:id="rId7"/>
    <p:sldId id="305" r:id="rId8"/>
    <p:sldId id="297" r:id="rId9"/>
    <p:sldId id="307" r:id="rId10"/>
    <p:sldId id="310" r:id="rId11"/>
    <p:sldId id="309" r:id="rId12"/>
    <p:sldId id="361" r:id="rId13"/>
    <p:sldId id="364" r:id="rId14"/>
    <p:sldId id="366" r:id="rId15"/>
    <p:sldId id="365" r:id="rId16"/>
    <p:sldId id="367" r:id="rId17"/>
    <p:sldId id="362" r:id="rId18"/>
    <p:sldId id="360" r:id="rId19"/>
    <p:sldId id="363" r:id="rId20"/>
    <p:sldId id="383" r:id="rId21"/>
    <p:sldId id="384" r:id="rId22"/>
    <p:sldId id="356" r:id="rId23"/>
    <p:sldId id="357" r:id="rId24"/>
    <p:sldId id="369" r:id="rId25"/>
    <p:sldId id="373" r:id="rId26"/>
    <p:sldId id="370" r:id="rId27"/>
    <p:sldId id="372" r:id="rId28"/>
    <p:sldId id="375" r:id="rId29"/>
    <p:sldId id="379" r:id="rId30"/>
    <p:sldId id="382" r:id="rId31"/>
    <p:sldId id="371" r:id="rId32"/>
    <p:sldId id="376" r:id="rId33"/>
    <p:sldId id="377" r:id="rId34"/>
    <p:sldId id="378" r:id="rId35"/>
    <p:sldId id="380" r:id="rId36"/>
    <p:sldId id="358" r:id="rId37"/>
    <p:sldId id="299" r:id="rId38"/>
  </p:sldIdLst>
  <p:sldSz cx="9144000" cy="6858000" type="screen4x3"/>
  <p:notesSz cx="6735763" cy="9866313"/>
  <p:defaultTex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p:defaultTextStyle>
  <p:extLst>
    <p:ext uri="{EFAFB233-063F-42B5-8137-9DF3F51BA10A}">
      <p15:sldGuideLst xmlns:p15="http://schemas.microsoft.com/office/powerpoint/2012/main">
        <p15:guide id="1" orient="horz" pos="658">
          <p15:clr>
            <a:srgbClr val="A4A3A4"/>
          </p15:clr>
        </p15:guide>
        <p15:guide id="2" orient="horz" pos="388">
          <p15:clr>
            <a:srgbClr val="A4A3A4"/>
          </p15:clr>
        </p15:guide>
        <p15:guide id="3" pos="288">
          <p15:clr>
            <a:srgbClr val="A4A3A4"/>
          </p15:clr>
        </p15:guide>
        <p15:guide id="4" pos="1022">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Bohantova" initials="LB"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2E"/>
    <a:srgbClr val="6E6452"/>
    <a:srgbClr val="E5DBA1"/>
    <a:srgbClr val="BABA93"/>
    <a:srgbClr val="BABB93"/>
    <a:srgbClr val="DEDEAF"/>
    <a:srgbClr val="999999"/>
    <a:srgbClr val="D9D9D9"/>
    <a:srgbClr val="CCCCCC"/>
    <a:srgbClr val="C80F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95730" autoAdjust="0"/>
  </p:normalViewPr>
  <p:slideViewPr>
    <p:cSldViewPr snapToGrid="0">
      <p:cViewPr varScale="1">
        <p:scale>
          <a:sx n="109" d="100"/>
          <a:sy n="109" d="100"/>
        </p:scale>
        <p:origin x="1638" y="114"/>
      </p:cViewPr>
      <p:guideLst>
        <p:guide orient="horz" pos="658"/>
        <p:guide orient="horz" pos="388"/>
        <p:guide pos="288"/>
        <p:guide pos="1022"/>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snapToGrid="0">
      <p:cViewPr varScale="1">
        <p:scale>
          <a:sx n="108" d="100"/>
          <a:sy n="108" d="100"/>
        </p:scale>
        <p:origin x="-4140" y="-102"/>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3" name="Rectangle 3"/>
          <p:cNvSpPr>
            <a:spLocks noGrp="1" noChangeArrowheads="1"/>
          </p:cNvSpPr>
          <p:nvPr>
            <p:ph type="dt" sz="quarter"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Times" charset="0"/>
              </a:defRPr>
            </a:lvl1pPr>
          </a:lstStyle>
          <a:p>
            <a:endParaRPr lang="de-DE" dirty="0">
              <a:latin typeface="Arial Narrow" pitchFamily="34" charset="0"/>
            </a:endParaRPr>
          </a:p>
        </p:txBody>
      </p:sp>
      <p:sp>
        <p:nvSpPr>
          <p:cNvPr id="66564" name="Rectangle 4"/>
          <p:cNvSpPr>
            <a:spLocks noGrp="1" noChangeArrowheads="1"/>
          </p:cNvSpPr>
          <p:nvPr>
            <p:ph type="ftr" sz="quarter" idx="2"/>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Times" charset="0"/>
              </a:defRPr>
            </a:lvl1pPr>
          </a:lstStyle>
          <a:p>
            <a:endParaRPr lang="de-DE" dirty="0">
              <a:latin typeface="Arial Narrow" pitchFamily="34" charset="0"/>
            </a:endParaRPr>
          </a:p>
        </p:txBody>
      </p:sp>
      <p:sp>
        <p:nvSpPr>
          <p:cNvPr id="66565" name="Rectangle 5"/>
          <p:cNvSpPr>
            <a:spLocks noGrp="1" noChangeArrowheads="1"/>
          </p:cNvSpPr>
          <p:nvPr>
            <p:ph type="sldNum" sz="quarter" idx="3"/>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Times" charset="0"/>
              </a:defRPr>
            </a:lvl1pPr>
          </a:lstStyle>
          <a:p>
            <a:fld id="{47F930EC-4FD0-431B-BB9B-47DE359CDF6F}" type="slidenum">
              <a:rPr lang="de-DE">
                <a:latin typeface="Arial Narrow" pitchFamily="34" charset="0"/>
              </a:rPr>
              <a:pPr/>
              <a:t>‹#›</a:t>
            </a:fld>
            <a:endParaRPr lang="de-DE" dirty="0">
              <a:latin typeface="Arial Narrow" pitchFamily="34" charset="0"/>
            </a:endParaRPr>
          </a:p>
        </p:txBody>
      </p:sp>
    </p:spTree>
    <p:extLst>
      <p:ext uri="{BB962C8B-B14F-4D97-AF65-F5344CB8AC3E}">
        <p14:creationId xmlns:p14="http://schemas.microsoft.com/office/powerpoint/2010/main" val="2484227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1"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5" name="Rectangle 3"/>
          <p:cNvSpPr>
            <a:spLocks noGrp="1" noChangeArrowheads="1"/>
          </p:cNvSpPr>
          <p:nvPr>
            <p:ph type="dt" idx="1"/>
          </p:nvPr>
        </p:nvSpPr>
        <p:spPr bwMode="auto">
          <a:xfrm>
            <a:off x="3816933" y="0"/>
            <a:ext cx="2918830" cy="492922"/>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lvl1pPr algn="r">
              <a:defRPr sz="1200" b="0">
                <a:solidFill>
                  <a:schemeClr val="tx1"/>
                </a:solidFill>
                <a:latin typeface="Arial Narrow" pitchFamily="34" charset="0"/>
              </a:defRPr>
            </a:lvl1pPr>
          </a:lstStyle>
          <a:p>
            <a:endParaRPr lang="de-DE" dirty="0"/>
          </a:p>
        </p:txBody>
      </p:sp>
      <p:sp>
        <p:nvSpPr>
          <p:cNvPr id="8196"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ffectLst/>
        </p:spPr>
      </p:sp>
      <p:sp>
        <p:nvSpPr>
          <p:cNvPr id="8197" name="Rectangle 5"/>
          <p:cNvSpPr>
            <a:spLocks noGrp="1" noChangeArrowheads="1"/>
          </p:cNvSpPr>
          <p:nvPr>
            <p:ph type="body" sz="quarter" idx="3"/>
          </p:nvPr>
        </p:nvSpPr>
        <p:spPr bwMode="auto">
          <a:xfrm>
            <a:off x="898102" y="4686696"/>
            <a:ext cx="4939560" cy="4439447"/>
          </a:xfrm>
          <a:prstGeom prst="rect">
            <a:avLst/>
          </a:prstGeom>
          <a:noFill/>
          <a:ln w="9525">
            <a:noFill/>
            <a:miter lim="800000"/>
            <a:headEnd/>
            <a:tailEnd/>
          </a:ln>
          <a:effectLst/>
        </p:spPr>
        <p:txBody>
          <a:bodyPr vert="horz" wrap="square" lIns="90328" tIns="45164" rIns="90328" bIns="45164" numCol="1" anchor="t" anchorCtr="0" compatLnSpc="1">
            <a:prstTxWarp prst="textNoShape">
              <a:avLst/>
            </a:prstTxWarp>
          </a:bodyPr>
          <a:lstStyle/>
          <a:p>
            <a:pPr lvl="0"/>
            <a:r>
              <a:rPr lang="de-DE" dirty="0"/>
              <a:t>Klicken Sie, um die Formate des Vorlagentextes zu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8198" name="Rectangle 6"/>
          <p:cNvSpPr>
            <a:spLocks noGrp="1" noChangeArrowheads="1"/>
          </p:cNvSpPr>
          <p:nvPr>
            <p:ph type="ftr" sz="quarter" idx="4"/>
          </p:nvPr>
        </p:nvSpPr>
        <p:spPr bwMode="auto">
          <a:xfrm>
            <a:off x="1"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defRPr sz="1200" b="0">
                <a:solidFill>
                  <a:schemeClr val="tx1"/>
                </a:solidFill>
                <a:latin typeface="Arial Narrow" pitchFamily="34" charset="0"/>
              </a:defRPr>
            </a:lvl1pPr>
          </a:lstStyle>
          <a:p>
            <a:endParaRPr lang="de-DE" dirty="0"/>
          </a:p>
        </p:txBody>
      </p:sp>
      <p:sp>
        <p:nvSpPr>
          <p:cNvPr id="8199" name="Rectangle 7"/>
          <p:cNvSpPr>
            <a:spLocks noGrp="1" noChangeArrowheads="1"/>
          </p:cNvSpPr>
          <p:nvPr>
            <p:ph type="sldNum" sz="quarter" idx="5"/>
          </p:nvPr>
        </p:nvSpPr>
        <p:spPr bwMode="auto">
          <a:xfrm>
            <a:off x="3816933" y="9373391"/>
            <a:ext cx="2918830" cy="492922"/>
          </a:xfrm>
          <a:prstGeom prst="rect">
            <a:avLst/>
          </a:prstGeom>
          <a:noFill/>
          <a:ln w="9525">
            <a:noFill/>
            <a:miter lim="800000"/>
            <a:headEnd/>
            <a:tailEnd/>
          </a:ln>
          <a:effectLst/>
        </p:spPr>
        <p:txBody>
          <a:bodyPr vert="horz" wrap="square" lIns="90328" tIns="45164" rIns="90328" bIns="45164" numCol="1" anchor="b" anchorCtr="0" compatLnSpc="1">
            <a:prstTxWarp prst="textNoShape">
              <a:avLst/>
            </a:prstTxWarp>
          </a:bodyPr>
          <a:lstStyle>
            <a:lvl1pPr algn="r">
              <a:defRPr sz="1200" b="0">
                <a:solidFill>
                  <a:schemeClr val="tx1"/>
                </a:solidFill>
                <a:latin typeface="Arial Narrow" pitchFamily="34" charset="0"/>
              </a:defRPr>
            </a:lvl1pPr>
          </a:lstStyle>
          <a:p>
            <a:fld id="{276F4F92-661F-4424-ADED-7D3829A4203F}" type="slidenum">
              <a:rPr lang="de-DE" smtClean="0"/>
              <a:pPr/>
              <a:t>‹#›</a:t>
            </a:fld>
            <a:endParaRPr lang="de-DE" dirty="0"/>
          </a:p>
        </p:txBody>
      </p:sp>
    </p:spTree>
    <p:extLst>
      <p:ext uri="{BB962C8B-B14F-4D97-AF65-F5344CB8AC3E}">
        <p14:creationId xmlns:p14="http://schemas.microsoft.com/office/powerpoint/2010/main" val="320160049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Narrow" pitchFamily="34" charset="0"/>
        <a:ea typeface="+mn-ea"/>
        <a:cs typeface="+mn-cs"/>
      </a:defRPr>
    </a:lvl1pPr>
    <a:lvl2pPr marL="457200" algn="l" rtl="0" fontAlgn="base">
      <a:spcBef>
        <a:spcPct val="30000"/>
      </a:spcBef>
      <a:spcAft>
        <a:spcPct val="0"/>
      </a:spcAft>
      <a:defRPr sz="1200" kern="1200">
        <a:solidFill>
          <a:schemeClr val="tx1"/>
        </a:solidFill>
        <a:latin typeface="Arial Narrow" pitchFamily="34" charset="0"/>
        <a:ea typeface="+mn-ea"/>
        <a:cs typeface="+mn-cs"/>
      </a:defRPr>
    </a:lvl2pPr>
    <a:lvl3pPr marL="914400" algn="l" rtl="0" fontAlgn="base">
      <a:spcBef>
        <a:spcPct val="30000"/>
      </a:spcBef>
      <a:spcAft>
        <a:spcPct val="0"/>
      </a:spcAft>
      <a:defRPr sz="1200" kern="1200">
        <a:solidFill>
          <a:schemeClr val="tx1"/>
        </a:solidFill>
        <a:latin typeface="Arial Narrow" pitchFamily="34" charset="0"/>
        <a:ea typeface="+mn-ea"/>
        <a:cs typeface="+mn-cs"/>
      </a:defRPr>
    </a:lvl3pPr>
    <a:lvl4pPr marL="1371600" algn="l" rtl="0" fontAlgn="base">
      <a:spcBef>
        <a:spcPct val="30000"/>
      </a:spcBef>
      <a:spcAft>
        <a:spcPct val="0"/>
      </a:spcAft>
      <a:defRPr sz="1200" kern="1200">
        <a:solidFill>
          <a:schemeClr val="tx1"/>
        </a:solidFill>
        <a:latin typeface="Arial Narrow" pitchFamily="34" charset="0"/>
        <a:ea typeface="+mn-ea"/>
        <a:cs typeface="+mn-cs"/>
      </a:defRPr>
    </a:lvl4pPr>
    <a:lvl5pPr marL="1828800" algn="l" rtl="0" fontAlgn="base">
      <a:spcBef>
        <a:spcPct val="30000"/>
      </a:spcBef>
      <a:spcAft>
        <a:spcPct val="0"/>
      </a:spcAft>
      <a:defRPr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endParaRPr lang="ro-RO" dirty="0"/>
          </a:p>
        </p:txBody>
      </p:sp>
      <p:sp>
        <p:nvSpPr>
          <p:cNvPr id="4" name="Substituent număr diapozitiv 3"/>
          <p:cNvSpPr>
            <a:spLocks noGrp="1"/>
          </p:cNvSpPr>
          <p:nvPr>
            <p:ph type="sldNum" sz="quarter" idx="5"/>
          </p:nvPr>
        </p:nvSpPr>
        <p:spPr/>
        <p:txBody>
          <a:bodyPr/>
          <a:lstStyle/>
          <a:p>
            <a:fld id="{276F4F92-661F-4424-ADED-7D3829A4203F}" type="slidenum">
              <a:rPr lang="de-DE" smtClean="0"/>
              <a:pPr/>
              <a:t>28</a:t>
            </a:fld>
            <a:endParaRPr lang="de-DE" dirty="0"/>
          </a:p>
        </p:txBody>
      </p:sp>
    </p:spTree>
    <p:extLst>
      <p:ext uri="{BB962C8B-B14F-4D97-AF65-F5344CB8AC3E}">
        <p14:creationId xmlns:p14="http://schemas.microsoft.com/office/powerpoint/2010/main" val="6154043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5" name="Inhaltsplatzhalter 2"/>
          <p:cNvSpPr>
            <a:spLocks noGrp="1"/>
          </p:cNvSpPr>
          <p:nvPr>
            <p:ph idx="1" hasCustomPrompt="1"/>
          </p:nvPr>
        </p:nvSpPr>
        <p:spPr>
          <a:xfrm>
            <a:off x="684000" y="2448000"/>
            <a:ext cx="7776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245301025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line, Subhead,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7776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13358358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line, Subhead, Bulletpoints, Bil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6" name="Bildplatzhalter 2"/>
          <p:cNvSpPr>
            <a:spLocks noGrp="1"/>
          </p:cNvSpPr>
          <p:nvPr>
            <p:ph type="pic" idx="12" hasCustomPrompt="1"/>
          </p:nvPr>
        </p:nvSpPr>
        <p:spPr>
          <a:xfrm>
            <a:off x="6786000" y="2448001"/>
            <a:ext cx="2358000" cy="2052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5814278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head, Bulletpoints, großes Bild ">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Inhaltsplatzhalter 2"/>
          <p:cNvSpPr>
            <a:spLocks noGrp="1"/>
          </p:cNvSpPr>
          <p:nvPr>
            <p:ph idx="1" hasCustomPrompt="1"/>
          </p:nvPr>
        </p:nvSpPr>
        <p:spPr>
          <a:xfrm>
            <a:off x="684000" y="2448000"/>
            <a:ext cx="576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Bildplatzhalter 2"/>
          <p:cNvSpPr>
            <a:spLocks noGrp="1"/>
          </p:cNvSpPr>
          <p:nvPr>
            <p:ph type="pic" idx="12" hasCustomPrompt="1"/>
          </p:nvPr>
        </p:nvSpPr>
        <p:spPr>
          <a:xfrm>
            <a:off x="6786000" y="2448001"/>
            <a:ext cx="2358000" cy="3348000"/>
          </a:xfr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dirty="0"/>
              <a:t>Click on symbol </a:t>
            </a:r>
            <a:br>
              <a:rPr lang="en-GB" noProof="0" dirty="0"/>
            </a:br>
            <a:r>
              <a:rPr lang="en-GB" noProof="0" dirty="0"/>
              <a:t>to add image</a:t>
            </a:r>
          </a:p>
        </p:txBody>
      </p:sp>
    </p:spTree>
    <p:extLst>
      <p:ext uri="{BB962C8B-B14F-4D97-AF65-F5344CB8AC3E}">
        <p14:creationId xmlns:p14="http://schemas.microsoft.com/office/powerpoint/2010/main" val="18016267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2 Spalten, Subheadline,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13/07/2021</a:t>
            </a:fld>
            <a:endParaRPr lang="en-GB" dirty="0"/>
          </a:p>
        </p:txBody>
      </p:sp>
      <p:sp>
        <p:nvSpPr>
          <p:cNvPr id="7" name="Inhaltsplatzhalter 2"/>
          <p:cNvSpPr>
            <a:spLocks noGrp="1"/>
          </p:cNvSpPr>
          <p:nvPr>
            <p:ph idx="1" hasCustomPrompt="1"/>
          </p:nvPr>
        </p:nvSpPr>
        <p:spPr>
          <a:xfrm>
            <a:off x="684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
        <p:nvSpPr>
          <p:cNvPr id="8" name="Inhaltsplatzhalter 2"/>
          <p:cNvSpPr>
            <a:spLocks noGrp="1"/>
          </p:cNvSpPr>
          <p:nvPr>
            <p:ph idx="12" hasCustomPrompt="1"/>
          </p:nvPr>
        </p:nvSpPr>
        <p:spPr>
          <a:xfrm>
            <a:off x="4680000" y="2448000"/>
            <a:ext cx="3780000" cy="3816000"/>
          </a:xfrm>
        </p:spPr>
        <p:txBody>
          <a:bodyPr/>
          <a:lstStyle>
            <a:lvl1pPr marL="0" marR="0" indent="0" algn="l" defTabSz="914400" rtl="0" eaLnBrk="1" fontAlgn="base" latinLnBrk="0" hangingPunct="1">
              <a:lnSpc>
                <a:spcPct val="100000"/>
              </a:lnSpc>
              <a:spcBef>
                <a:spcPts val="400"/>
              </a:spcBef>
              <a:spcAft>
                <a:spcPts val="800"/>
              </a:spcAft>
              <a:buClr>
                <a:srgbClr val="C80F0F"/>
              </a:buClr>
              <a:buSzTx/>
              <a:buFontTx/>
              <a:buNone/>
              <a:tabLst>
                <a:tab pos="2190750" algn="l"/>
              </a:tabLst>
              <a:defRPr sz="1800" baseline="0"/>
            </a:lvl1pPr>
            <a:lvl2pPr marL="360000" indent="-360000">
              <a:buClr>
                <a:srgbClr val="C80F0F"/>
              </a:buClr>
              <a:buFont typeface="Arial" pitchFamily="34" charset="0"/>
              <a:buChar char="•"/>
              <a:defRPr sz="1800"/>
            </a:lvl2pPr>
            <a:lvl3pPr marL="720000">
              <a:defRPr sz="1800"/>
            </a:lvl3pPr>
            <a:lvl4pPr marL="1080000">
              <a:defRPr sz="1800" baseline="0"/>
            </a:lvl4pPr>
            <a:lvl5pPr marL="1440000">
              <a:defRPr sz="1800" baseline="0"/>
            </a:lvl5pPr>
            <a:lvl6pPr marL="1800000">
              <a:defRPr baseline="0"/>
            </a:lvl6pPr>
            <a:lvl7pPr marL="2160000">
              <a:defRPr baseline="0"/>
            </a:lvl7pPr>
            <a:lvl8pPr marL="2520000">
              <a:defRPr baseline="0"/>
            </a:lvl8pPr>
            <a:lvl9pPr marL="2880000">
              <a:defRPr/>
            </a:lvl9pPr>
          </a:lstStyle>
          <a:p>
            <a:pPr lvl="0"/>
            <a:r>
              <a:rPr lang="en-GB" noProof="0" dirty="0"/>
              <a:t>Click here to add text</a:t>
            </a:r>
          </a:p>
          <a:p>
            <a:pPr lvl="1"/>
            <a:r>
              <a:rPr lang="en-GB" noProof="0" dirty="0"/>
              <a:t>Second layer</a:t>
            </a:r>
          </a:p>
          <a:p>
            <a:pPr lvl="2"/>
            <a:r>
              <a:rPr lang="en-GB" noProof="0" dirty="0"/>
              <a:t>Third layer</a:t>
            </a:r>
          </a:p>
          <a:p>
            <a:pPr lvl="3"/>
            <a:r>
              <a:rPr lang="en-GB" noProof="0" dirty="0"/>
              <a:t>Fourth layer</a:t>
            </a:r>
          </a:p>
        </p:txBody>
      </p:sp>
    </p:spTree>
    <p:extLst>
      <p:ext uri="{BB962C8B-B14F-4D97-AF65-F5344CB8AC3E}">
        <p14:creationId xmlns:p14="http://schemas.microsoft.com/office/powerpoint/2010/main" val="424179538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line, 2 Spalten, Bulletpoin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84000" y="1483200"/>
            <a:ext cx="7776000" cy="617928"/>
          </a:xfrm>
        </p:spPr>
        <p:txBody>
          <a:bodyPr/>
          <a:lstStyle/>
          <a:p>
            <a:r>
              <a:rPr lang="en-GB" noProof="0" dirty="0"/>
              <a:t>Click here to add title</a:t>
            </a:r>
            <a:endParaRPr lang="de-DE" noProof="0" dirty="0"/>
          </a:p>
        </p:txBody>
      </p:sp>
      <p:sp>
        <p:nvSpPr>
          <p:cNvPr id="3" name="Fußzeilenplatzhalter 2"/>
          <p:cNvSpPr>
            <a:spLocks noGrp="1"/>
          </p:cNvSpPr>
          <p:nvPr>
            <p:ph type="ftr" sz="quarter" idx="10"/>
          </p:nvPr>
        </p:nvSpPr>
        <p:spPr/>
        <p:txBody>
          <a:bodyPr/>
          <a:lstStyle>
            <a:lvl1pPr>
              <a:defRPr/>
            </a:lvl1pPr>
          </a:lstStyle>
          <a:p>
            <a:r>
              <a:rPr lang="de-DE" dirty="0"/>
              <a:t>XXX</a:t>
            </a:r>
          </a:p>
        </p:txBody>
      </p:sp>
      <p:sp>
        <p:nvSpPr>
          <p:cNvPr id="4" name="Datumsplatzhalter 3"/>
          <p:cNvSpPr>
            <a:spLocks noGrp="1"/>
          </p:cNvSpPr>
          <p:nvPr>
            <p:ph type="dt" sz="half" idx="11"/>
          </p:nvPr>
        </p:nvSpPr>
        <p:spPr>
          <a:xfrm>
            <a:off x="679155" y="6581001"/>
            <a:ext cx="1295400" cy="246221"/>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a:lvl1pPr>
          </a:lstStyle>
          <a:p>
            <a:fld id="{0F9A5078-6F60-49E2-B50D-11C30D454C38}" type="datetime1">
              <a:rPr lang="en-GB" smtClean="0"/>
              <a:pPr/>
              <a:t>13/07/2021</a:t>
            </a:fld>
            <a:endParaRPr lang="en-GB" dirty="0"/>
          </a:p>
        </p:txBody>
      </p:sp>
      <p:sp>
        <p:nvSpPr>
          <p:cNvPr id="9" name="Inhaltsplatzhalter 2"/>
          <p:cNvSpPr>
            <a:spLocks noGrp="1"/>
          </p:cNvSpPr>
          <p:nvPr>
            <p:ph idx="1" hasCustomPrompt="1"/>
          </p:nvPr>
        </p:nvSpPr>
        <p:spPr>
          <a:xfrm>
            <a:off x="683999"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
        <p:nvSpPr>
          <p:cNvPr id="10" name="Inhaltsplatzhalter 2"/>
          <p:cNvSpPr>
            <a:spLocks noGrp="1"/>
          </p:cNvSpPr>
          <p:nvPr>
            <p:ph idx="12" hasCustomPrompt="1"/>
          </p:nvPr>
        </p:nvSpPr>
        <p:spPr>
          <a:xfrm>
            <a:off x="4680000" y="2448000"/>
            <a:ext cx="3780000" cy="3816000"/>
          </a:xfrm>
        </p:spPr>
        <p:txBody>
          <a:bodyPr/>
          <a:lstStyle>
            <a:lvl1pPr>
              <a:defRPr sz="1800"/>
            </a:lvl1pPr>
            <a:lvl2pPr>
              <a:defRPr sz="1800"/>
            </a:lvl2pPr>
            <a:lvl3pPr>
              <a:defRPr sz="1800"/>
            </a:lvl3pPr>
            <a:lvl4pPr>
              <a:defRPr sz="1800"/>
            </a:lvl4pPr>
            <a:lvl5pPr>
              <a:defRPr sz="1800"/>
            </a:lvl5pPr>
          </a:lstStyle>
          <a:p>
            <a:pPr lvl="0"/>
            <a:r>
              <a:rPr lang="en-GB" noProof="0" dirty="0"/>
              <a:t>First layer</a:t>
            </a:r>
          </a:p>
          <a:p>
            <a:pPr lvl="1"/>
            <a:r>
              <a:rPr lang="en-GB" noProof="0" dirty="0"/>
              <a:t>Second layer</a:t>
            </a:r>
          </a:p>
          <a:p>
            <a:pPr lvl="2"/>
            <a:r>
              <a:rPr lang="en-GB" noProof="0" dirty="0"/>
              <a:t>Third layer</a:t>
            </a:r>
          </a:p>
        </p:txBody>
      </p:sp>
    </p:spTree>
    <p:extLst>
      <p:ext uri="{BB962C8B-B14F-4D97-AF65-F5344CB8AC3E}">
        <p14:creationId xmlns:p14="http://schemas.microsoft.com/office/powerpoint/2010/main" val="993457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8" name="Grafik 6"/>
          <p:cNvPicPr>
            <a:picLocks noChangeAspect="1"/>
          </p:cNvPicPr>
          <p:nvPr/>
        </p:nvPicPr>
        <p:blipFill>
          <a:blip r:embed="rId8">
            <a:extLst>
              <a:ext uri="{28A0092B-C50C-407E-A947-70E740481C1C}">
                <a14:useLocalDpi xmlns:a14="http://schemas.microsoft.com/office/drawing/2010/main" val="0"/>
              </a:ext>
            </a:extLst>
          </a:blip>
          <a:stretch>
            <a:fillRect/>
          </a:stretch>
        </p:blipFill>
        <p:spPr bwMode="auto">
          <a:xfrm>
            <a:off x="0" y="1810"/>
            <a:ext cx="9144000" cy="1115568"/>
          </a:xfrm>
          <a:prstGeom prst="rect">
            <a:avLst/>
          </a:prstGeom>
          <a:noFill/>
          <a:ln w="9525">
            <a:noFill/>
            <a:miter lim="800000"/>
            <a:headEnd/>
            <a:tailEnd/>
          </a:ln>
        </p:spPr>
      </p:pic>
      <p:pic>
        <p:nvPicPr>
          <p:cNvPr id="20" name="Grafik 8"/>
          <p:cNvPicPr>
            <a:picLocks noChangeAspect="1"/>
          </p:cNvPicPr>
          <p:nvPr/>
        </p:nvPicPr>
        <p:blipFill>
          <a:blip r:embed="rId9" cstate="print"/>
          <a:srcRect/>
          <a:stretch>
            <a:fillRect/>
          </a:stretch>
        </p:blipFill>
        <p:spPr bwMode="auto">
          <a:xfrm>
            <a:off x="0" y="5851525"/>
            <a:ext cx="9144000" cy="738188"/>
          </a:xfrm>
          <a:prstGeom prst="rect">
            <a:avLst/>
          </a:prstGeom>
          <a:noFill/>
          <a:ln w="9525">
            <a:noFill/>
            <a:miter lim="800000"/>
            <a:headEnd/>
            <a:tailEnd/>
          </a:ln>
        </p:spPr>
      </p:pic>
      <p:sp>
        <p:nvSpPr>
          <p:cNvPr id="75792" name="Rectangle 16"/>
          <p:cNvSpPr>
            <a:spLocks noGrp="1" noChangeArrowheads="1"/>
          </p:cNvSpPr>
          <p:nvPr>
            <p:ph type="body" idx="1"/>
          </p:nvPr>
        </p:nvSpPr>
        <p:spPr bwMode="auto">
          <a:xfrm>
            <a:off x="684000" y="2447999"/>
            <a:ext cx="7776000" cy="3816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First layer</a:t>
            </a:r>
          </a:p>
          <a:p>
            <a:pPr lvl="1"/>
            <a:r>
              <a:rPr lang="en-GB" noProof="0" dirty="0"/>
              <a:t>Second layer</a:t>
            </a:r>
          </a:p>
          <a:p>
            <a:pPr lvl="2"/>
            <a:r>
              <a:rPr lang="en-GB" noProof="0" dirty="0"/>
              <a:t>Third layer</a:t>
            </a:r>
          </a:p>
          <a:p>
            <a:pPr lvl="3"/>
            <a:r>
              <a:rPr lang="en-GB" noProof="0" dirty="0"/>
              <a:t>Fourth layer</a:t>
            </a:r>
          </a:p>
        </p:txBody>
      </p:sp>
      <p:sp>
        <p:nvSpPr>
          <p:cNvPr id="14" name="Text Box 19"/>
          <p:cNvSpPr txBox="1">
            <a:spLocks noChangeArrowheads="1"/>
          </p:cNvSpPr>
          <p:nvPr/>
        </p:nvSpPr>
        <p:spPr bwMode="auto">
          <a:xfrm>
            <a:off x="7703687" y="6581001"/>
            <a:ext cx="927100" cy="246221"/>
          </a:xfrm>
          <a:prstGeom prst="rect">
            <a:avLst/>
          </a:prstGeom>
          <a:noFill/>
          <a:ln w="9525">
            <a:noFill/>
            <a:miter lim="800000"/>
            <a:headEnd/>
            <a:tailEnd/>
          </a:ln>
          <a:effectLst/>
        </p:spPr>
        <p:txBody>
          <a:bodyPr>
            <a:spAutoFit/>
          </a:bodyPr>
          <a:lstStyle>
            <a:defPPr>
              <a:defRPr lang="de-DE"/>
            </a:defPPr>
            <a:lvl1pPr algn="l" rtl="0" eaLnBrk="0" fontAlgn="base" hangingPunct="0">
              <a:spcBef>
                <a:spcPct val="0"/>
              </a:spcBef>
              <a:spcAft>
                <a:spcPct val="0"/>
              </a:spcAft>
              <a:defRPr sz="2200" b="1" kern="1200">
                <a:solidFill>
                  <a:srgbClr val="999999"/>
                </a:solidFill>
                <a:latin typeface="Arial"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r>
              <a:rPr lang="en-GB" sz="1000" b="0" noProof="0" dirty="0">
                <a:solidFill>
                  <a:srgbClr val="6E6452"/>
                </a:solidFill>
                <a:latin typeface="Arial Narrow" pitchFamily="34" charset="0"/>
              </a:rPr>
              <a:t>Page </a:t>
            </a:r>
            <a:fld id="{327115CA-E6A4-425F-BB4F-A64D48743A27}" type="slidenum">
              <a:rPr lang="en-GB" sz="1000" b="0" noProof="0" smtClean="0">
                <a:solidFill>
                  <a:srgbClr val="6E6452"/>
                </a:solidFill>
                <a:latin typeface="Arial Narrow" pitchFamily="34" charset="0"/>
              </a:rPr>
              <a:pPr/>
              <a:t>‹#›</a:t>
            </a:fld>
            <a:endParaRPr lang="en-GB" sz="1000" b="0" noProof="0" dirty="0">
              <a:solidFill>
                <a:srgbClr val="6E6452"/>
              </a:solidFill>
              <a:latin typeface="Arial Narrow" pitchFamily="34" charset="0"/>
            </a:endParaRPr>
          </a:p>
        </p:txBody>
      </p:sp>
      <p:sp>
        <p:nvSpPr>
          <p:cNvPr id="15" name="Rectangle 25"/>
          <p:cNvSpPr>
            <a:spLocks noGrp="1" noChangeArrowheads="1"/>
          </p:cNvSpPr>
          <p:nvPr>
            <p:ph type="ftr" sz="quarter" idx="3"/>
          </p:nvPr>
        </p:nvSpPr>
        <p:spPr bwMode="auto">
          <a:xfrm>
            <a:off x="2862776" y="6581001"/>
            <a:ext cx="3418449"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a:defRPr sz="1000" b="1" spc="70" baseline="0">
                <a:solidFill>
                  <a:srgbClr val="6E6452"/>
                </a:solidFill>
                <a:latin typeface="Arial Narrow" pitchFamily="34" charset="0"/>
              </a:defRPr>
            </a:lvl1pPr>
          </a:lstStyle>
          <a:p>
            <a:r>
              <a:rPr lang="de-DE" dirty="0"/>
              <a:t>XXX</a:t>
            </a:r>
          </a:p>
        </p:txBody>
      </p:sp>
      <p:sp>
        <p:nvSpPr>
          <p:cNvPr id="16" name="Rectangle 17"/>
          <p:cNvSpPr>
            <a:spLocks noGrp="1" noChangeArrowheads="1"/>
          </p:cNvSpPr>
          <p:nvPr>
            <p:ph type="dt" sz="half" idx="2"/>
          </p:nvPr>
        </p:nvSpPr>
        <p:spPr bwMode="auto">
          <a:xfrm>
            <a:off x="679155" y="6581001"/>
            <a:ext cx="1295400" cy="24622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defRPr sz="1000" b="0">
                <a:solidFill>
                  <a:srgbClr val="6E6452"/>
                </a:solidFill>
                <a:latin typeface="Arial Narrow" pitchFamily="34" charset="0"/>
              </a:defRPr>
            </a:lvl1pPr>
          </a:lstStyle>
          <a:p>
            <a:fld id="{0F9A5078-6F60-49E2-B50D-11C30D454C38}" type="datetime1">
              <a:rPr lang="en-GB" noProof="0" smtClean="0"/>
              <a:pPr/>
              <a:t>13/07/2021</a:t>
            </a:fld>
            <a:endParaRPr lang="en-GB" noProof="0" dirty="0"/>
          </a:p>
        </p:txBody>
      </p:sp>
      <p:sp>
        <p:nvSpPr>
          <p:cNvPr id="75791" name="Rectangle 15"/>
          <p:cNvSpPr>
            <a:spLocks noGrp="1" noChangeArrowheads="1"/>
          </p:cNvSpPr>
          <p:nvPr>
            <p:ph type="title"/>
          </p:nvPr>
        </p:nvSpPr>
        <p:spPr bwMode="auto">
          <a:xfrm>
            <a:off x="684000" y="1483200"/>
            <a:ext cx="7776000" cy="6179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dirty="0"/>
              <a:t>Click here to add title</a:t>
            </a:r>
            <a:endParaRPr lang="de-DE" noProof="0" dirty="0"/>
          </a:p>
        </p:txBody>
      </p:sp>
    </p:spTree>
  </p:cSld>
  <p:clrMap bg1="lt1" tx1="dk1" bg2="lt2" tx2="dk2" accent1="accent1" accent2="accent2" accent3="accent3" accent4="accent4" accent5="accent5" accent6="accent6" hlink="hlink" folHlink="folHlink"/>
  <p:sldLayoutIdLst>
    <p:sldLayoutId id="2147483706" r:id="rId1"/>
    <p:sldLayoutId id="2147483708" r:id="rId2"/>
    <p:sldLayoutId id="2147483709" r:id="rId3"/>
    <p:sldLayoutId id="2147483714" r:id="rId4"/>
    <p:sldLayoutId id="2147483710" r:id="rId5"/>
    <p:sldLayoutId id="2147483711" r:id="rId6"/>
  </p:sldLayoutIdLst>
  <p:transition/>
  <p:hf sldNum="0" hdr="0"/>
  <p:txStyles>
    <p:title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p:titleStyle>
    <p:bodyStyle>
      <a:lvl1pPr marL="360000" indent="-360000" algn="l" rtl="0" eaLnBrk="1" fontAlgn="base" hangingPunct="1">
        <a:spcBef>
          <a:spcPts val="400"/>
        </a:spcBef>
        <a:spcAft>
          <a:spcPts val="800"/>
        </a:spcAft>
        <a:buClr>
          <a:srgbClr val="C80F0F"/>
        </a:buClr>
        <a:buFont typeface="Arial" pitchFamily="34" charset="0"/>
        <a:buChar char="•"/>
        <a:tabLst>
          <a:tab pos="2190750" algn="l"/>
        </a:tabLst>
        <a:defRPr sz="1800">
          <a:solidFill>
            <a:srgbClr val="6E6452"/>
          </a:solidFill>
          <a:latin typeface="+mn-lt"/>
          <a:ea typeface="+mn-ea"/>
          <a:cs typeface="+mn-cs"/>
        </a:defRPr>
      </a:lvl1pPr>
      <a:lvl2pPr marL="72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2pPr>
      <a:lvl3pPr marL="1080000" indent="-360000" algn="l" rtl="0" eaLnBrk="1" fontAlgn="base" hangingPunct="1">
        <a:spcBef>
          <a:spcPts val="400"/>
        </a:spcBef>
        <a:spcAft>
          <a:spcPts val="800"/>
        </a:spcAft>
        <a:buClr>
          <a:srgbClr val="6E6452"/>
        </a:buClr>
        <a:buFont typeface="Arial" pitchFamily="34" charset="0"/>
        <a:buChar char="•"/>
        <a:tabLst>
          <a:tab pos="2190750" algn="l"/>
        </a:tabLst>
        <a:defRPr sz="1800">
          <a:solidFill>
            <a:srgbClr val="6E6452"/>
          </a:solidFill>
          <a:latin typeface="+mn-lt"/>
        </a:defRPr>
      </a:lvl3pPr>
      <a:lvl4pPr marL="14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4pPr>
      <a:lvl5pPr marL="180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5pPr>
      <a:lvl6pPr marL="216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6pPr>
      <a:lvl7pPr marL="252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7pPr>
      <a:lvl8pPr marL="288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8pPr>
      <a:lvl9pPr marL="3240000" indent="-360000" algn="l" rtl="0" eaLnBrk="1" fontAlgn="base" hangingPunct="1">
        <a:spcBef>
          <a:spcPts val="400"/>
        </a:spcBef>
        <a:spcAft>
          <a:spcPts val="800"/>
        </a:spcAft>
        <a:buClr>
          <a:srgbClr val="6E6452"/>
        </a:buClr>
        <a:buFont typeface="Arial" pitchFamily="34" charset="0"/>
        <a:buChar char="•"/>
        <a:tabLst>
          <a:tab pos="2190750" algn="l"/>
        </a:tabLst>
        <a:defRPr sz="1800" baseline="0">
          <a:solidFill>
            <a:srgbClr val="6E645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emf"/><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png"/><Relationship Id="rId7" Type="http://schemas.openxmlformats.org/officeDocument/2006/relationships/image" Target="../media/image20.jpeg"/><Relationship Id="rId12" Type="http://schemas.openxmlformats.org/officeDocument/2006/relationships/hyperlink" Target="http://www.ifcaac.amac.md/"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4.png"/><Relationship Id="rId5" Type="http://schemas.openxmlformats.org/officeDocument/2006/relationships/image" Target="../media/image6.png"/><Relationship Id="rId10" Type="http://schemas.openxmlformats.org/officeDocument/2006/relationships/image" Target="../media/image23.jpeg"/><Relationship Id="rId4" Type="http://schemas.openxmlformats.org/officeDocument/2006/relationships/image" Target="../media/image5.png"/><Relationship Id="rId9"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pPr algn="ctr">
              <a:spcAft>
                <a:spcPts val="0"/>
              </a:spcAft>
            </a:pPr>
            <a:r>
              <a:rPr lang="ru-RU" altLang="ro-RO" b="1" dirty="0">
                <a:solidFill>
                  <a:srgbClr val="002060"/>
                </a:solidFill>
              </a:rPr>
              <a:t>Курс обучения для сотрудников операторов «</a:t>
            </a:r>
            <a:r>
              <a:rPr lang="ru-RU" altLang="ro-RO" b="1" dirty="0" err="1">
                <a:solidFill>
                  <a:srgbClr val="002060"/>
                </a:solidFill>
              </a:rPr>
              <a:t>Апа</a:t>
            </a:r>
            <a:r>
              <a:rPr lang="ru-RU" altLang="ro-RO" b="1" dirty="0">
                <a:solidFill>
                  <a:srgbClr val="002060"/>
                </a:solidFill>
              </a:rPr>
              <a:t>-Канал» </a:t>
            </a:r>
            <a:br>
              <a:rPr lang="en-US" altLang="ro-RO" b="1" dirty="0">
                <a:solidFill>
                  <a:srgbClr val="002060"/>
                </a:solidFill>
              </a:rPr>
            </a:br>
            <a:br>
              <a:rPr lang="ro-RO" dirty="0">
                <a:solidFill>
                  <a:srgbClr val="002060"/>
                </a:solidFill>
              </a:rPr>
            </a:br>
            <a:r>
              <a:rPr lang="ro-RO" b="1" dirty="0">
                <a:solidFill>
                  <a:srgbClr val="FF0000"/>
                </a:solidFill>
              </a:rPr>
              <a:t>Modulul: </a:t>
            </a:r>
            <a:r>
              <a:rPr lang="ru-RU" altLang="ro-RO" b="1" dirty="0">
                <a:solidFill>
                  <a:srgbClr val="C00000"/>
                </a:solidFill>
                <a:latin typeface="Times New Roman" panose="02020603050405020304" pitchFamily="18" charset="0"/>
                <a:ea typeface="Times New Roman" panose="02020603050405020304" pitchFamily="18" charset="0"/>
              </a:rPr>
              <a:t>Лаборатория мониторинга сточных вод </a:t>
            </a:r>
            <a:br>
              <a:rPr lang="ru-RU" altLang="ro-RO" b="1" dirty="0">
                <a:solidFill>
                  <a:srgbClr val="C00000"/>
                </a:solidFill>
                <a:latin typeface="Times New Roman" panose="02020603050405020304" pitchFamily="18" charset="0"/>
                <a:ea typeface="Times New Roman" panose="02020603050405020304" pitchFamily="18" charset="0"/>
              </a:rPr>
            </a:br>
            <a:br>
              <a:rPr lang="en-US" b="1" dirty="0">
                <a:solidFill>
                  <a:srgbClr val="C00000"/>
                </a:solidFill>
                <a:latin typeface="Times New Roman" panose="02020603050405020304" pitchFamily="18" charset="0"/>
                <a:ea typeface="Times New Roman" panose="02020603050405020304" pitchFamily="18" charset="0"/>
              </a:rPr>
            </a:br>
            <a:br>
              <a:rPr lang="en-US" b="1" dirty="0"/>
            </a:br>
            <a:r>
              <a:rPr lang="ro-RO" b="1" dirty="0">
                <a:solidFill>
                  <a:srgbClr val="C00000"/>
                </a:solidFill>
                <a:latin typeface="Times New Roman" panose="02020603050405020304" pitchFamily="18" charset="0"/>
                <a:ea typeface="Times New Roman" panose="02020603050405020304" pitchFamily="18" charset="0"/>
              </a:rPr>
              <a:t>Sesiunea 5. </a:t>
            </a:r>
            <a:br>
              <a:rPr lang="ro-RO" dirty="0">
                <a:latin typeface="Times New Roman" panose="02020603050405020304" pitchFamily="18" charset="0"/>
                <a:ea typeface="Times New Roman" panose="02020603050405020304" pitchFamily="18" charset="0"/>
              </a:rPr>
            </a:br>
            <a:br>
              <a:rPr lang="ro-RO" dirty="0"/>
            </a:br>
            <a:br>
              <a:rPr lang="ro-RO" dirty="0">
                <a:solidFill>
                  <a:srgbClr val="000F2E"/>
                </a:solidFill>
                <a:latin typeface="Times New Roman" panose="02020603050405020304" pitchFamily="18" charset="0"/>
                <a:cs typeface="Times New Roman" panose="02020603050405020304" pitchFamily="18" charset="0"/>
              </a:rPr>
            </a:br>
            <a:r>
              <a:rPr lang="ro-RO" sz="1800" b="1" i="1" dirty="0">
                <a:solidFill>
                  <a:srgbClr val="002060"/>
                </a:solidFill>
              </a:rPr>
              <a:t>Expert,  </a:t>
            </a:r>
            <a:r>
              <a:rPr lang="ro-RO" sz="1800" b="1" i="1" dirty="0" err="1">
                <a:solidFill>
                  <a:srgbClr val="002060"/>
                </a:solidFill>
              </a:rPr>
              <a:t>Rusnac</a:t>
            </a:r>
            <a:r>
              <a:rPr lang="ro-RO" sz="1800" b="1" i="1" dirty="0">
                <a:solidFill>
                  <a:srgbClr val="002060"/>
                </a:solidFill>
              </a:rPr>
              <a:t> </a:t>
            </a:r>
            <a:r>
              <a:rPr lang="ro-RO" sz="1800" b="1" i="1" dirty="0" err="1">
                <a:solidFill>
                  <a:srgbClr val="002060"/>
                </a:solidFill>
              </a:rPr>
              <a:t>Arcadie</a:t>
            </a:r>
            <a:br>
              <a:rPr lang="ro-RO" sz="1800" b="1" i="1" dirty="0">
                <a:solidFill>
                  <a:srgbClr val="002060"/>
                </a:solidFill>
              </a:rPr>
            </a:br>
            <a:r>
              <a:rPr lang="ro-RO" sz="1800" b="1" i="1" dirty="0">
                <a:solidFill>
                  <a:srgbClr val="002060"/>
                </a:solidFill>
              </a:rPr>
              <a:t>S.A. „Apă – Canal </a:t>
            </a:r>
            <a:r>
              <a:rPr lang="ro-RO" sz="1800" b="1" i="1" dirty="0" err="1">
                <a:solidFill>
                  <a:srgbClr val="002060"/>
                </a:solidFill>
              </a:rPr>
              <a:t>Chişinău</a:t>
            </a:r>
            <a:r>
              <a:rPr lang="ro-RO" sz="1800" b="1" i="1" dirty="0">
                <a:solidFill>
                  <a:srgbClr val="002060"/>
                </a:solidFill>
              </a:rPr>
              <a:t>”</a:t>
            </a:r>
            <a:br>
              <a:rPr lang="ro-RO" sz="1800" b="1" i="1" dirty="0">
                <a:solidFill>
                  <a:srgbClr val="002060"/>
                </a:solidFill>
              </a:rPr>
            </a:br>
            <a:br>
              <a:rPr lang="ro-RO" sz="1800" b="1" i="1" dirty="0">
                <a:solidFill>
                  <a:srgbClr val="002060"/>
                </a:solidFill>
              </a:rPr>
            </a:br>
            <a:r>
              <a:rPr lang="ro-RO" sz="1600" b="1" dirty="0">
                <a:solidFill>
                  <a:srgbClr val="002060"/>
                </a:solidFill>
              </a:rPr>
              <a:t>13 – 14 iulie 2021,  Chișinău</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258493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52400" y="1792808"/>
            <a:ext cx="8839199" cy="4700246"/>
          </a:xfrm>
        </p:spPr>
        <p:txBody>
          <a:bodyPr/>
          <a:lstStyle/>
          <a:p>
            <a:r>
              <a:rPr lang="ru-RU" altLang="ro-RO" sz="1600" dirty="0">
                <a:solidFill>
                  <a:schemeClr val="tx1"/>
                </a:solidFill>
                <a:latin typeface="Arial Unicode MS" panose="020B0604020202020204" pitchFamily="34" charset="-128"/>
              </a:rPr>
              <a:t>В то же время уточняется следующее: </a:t>
            </a:r>
            <a:r>
              <a:rPr lang="ru-RU" altLang="ro-RO" sz="1600" dirty="0">
                <a:solidFill>
                  <a:srgbClr val="00B050"/>
                </a:solidFill>
              </a:rPr>
              <a:t>«Другие альтернативные методы могут использоваться только в том случае, если показано, что они имеют такую ​​же чувствительность и предел обнаружения». </a:t>
            </a:r>
            <a:br>
              <a:rPr lang="ru-RU" altLang="ro-RO" sz="1600" dirty="0">
                <a:solidFill>
                  <a:srgbClr val="00B050"/>
                </a:solidFill>
              </a:rPr>
            </a:br>
            <a:br>
              <a:rPr lang="en-US" sz="1600" dirty="0">
                <a:solidFill>
                  <a:schemeClr val="tx1"/>
                </a:solidFill>
              </a:rPr>
            </a:br>
            <a:r>
              <a:rPr lang="ru-RU" altLang="ro-RO" sz="1600" dirty="0">
                <a:solidFill>
                  <a:schemeClr val="tx1"/>
                </a:solidFill>
                <a:latin typeface="Arial Unicode MS" panose="020B0604020202020204" pitchFamily="34" charset="-128"/>
              </a:rPr>
              <a:t>В то же время стабильность калибровочных кривых для фотометрических методов строится и проверяется для определения следующих параметров: анионных детергентов, общего фосфора, фенола, нитритов, фторидов, муравьиного альдегида, железа, никеля, меди, цинка, кадмия и хрома.</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b="1" dirty="0">
                <a:solidFill>
                  <a:srgbClr val="002060"/>
                </a:solidFill>
              </a:rPr>
            </a:br>
            <a:r>
              <a:rPr lang="ru-RU" altLang="ro-RO" sz="1600" dirty="0">
                <a:solidFill>
                  <a:schemeClr val="tx1"/>
                </a:solidFill>
                <a:latin typeface="Arial Unicode MS" panose="020B0604020202020204" pitchFamily="34" charset="-128"/>
              </a:rPr>
              <a:t>Для обеспечения </a:t>
            </a:r>
            <a:r>
              <a:rPr lang="ru-RU" altLang="ro-RO" sz="1600" dirty="0" err="1">
                <a:solidFill>
                  <a:schemeClr val="tx1"/>
                </a:solidFill>
                <a:latin typeface="Arial Unicode MS" panose="020B0604020202020204" pitchFamily="34" charset="-128"/>
              </a:rPr>
              <a:t>прослеживаемости</a:t>
            </a:r>
            <a:r>
              <a:rPr lang="ru-RU" altLang="ro-RO" sz="1600" dirty="0">
                <a:solidFill>
                  <a:schemeClr val="tx1"/>
                </a:solidFill>
                <a:latin typeface="Arial Unicode MS" panose="020B0604020202020204" pitchFamily="34" charset="-128"/>
              </a:rPr>
              <a:t> измерений, в соответствии с нормативными документами, ежедневно проверяйте и записывайте температуру и влажность в каждом помещении лаборатории, температуру в термостатах, температуру в сушильных шкафах, температуру и влажность в холодных камерах с калиброванными термометрами, а также контроль весов с калиброванными грузами.</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r>
              <a:rPr lang="ru-RU" altLang="ro-RO" sz="1600" dirty="0">
                <a:solidFill>
                  <a:schemeClr val="tx1"/>
                </a:solidFill>
                <a:latin typeface="Arial Unicode MS" panose="020B0604020202020204" pitchFamily="34" charset="-128"/>
              </a:rPr>
              <a:t>Ежедневно происходит обработка полученных данных, расчет неопределенностей и их регистрация в программе «Качество», составление протоколов испытаний, их регистрация.</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25874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625784"/>
            <a:ext cx="8839199" cy="4760738"/>
          </a:xfrm>
        </p:spPr>
        <p:txBody>
          <a:bodyPr/>
          <a:lstStyle/>
          <a:p>
            <a:r>
              <a:rPr lang="ru-RU" altLang="ro-RO" sz="1600" dirty="0">
                <a:solidFill>
                  <a:schemeClr val="tx1"/>
                </a:solidFill>
                <a:latin typeface="Arial Unicode MS" panose="020B0604020202020204" pitchFamily="34" charset="-128"/>
              </a:rPr>
              <a:t>Оборудование лаборатории периодически подвергается метрологической поверке/калибровке в соответствии с положениями Закона о метрологии № 19 от 04.03.2013 г. и положениями его паспорта.</a:t>
            </a:r>
            <a:r>
              <a:rPr lang="ru-RU" altLang="ro-RO" sz="800" dirty="0">
                <a:solidFill>
                  <a:schemeClr val="tx1"/>
                </a:solidFill>
              </a:rPr>
              <a:t> </a:t>
            </a:r>
            <a:br>
              <a:rPr lang="ru-RU" altLang="ro-RO" sz="3600" dirty="0">
                <a:solidFill>
                  <a:schemeClr val="tx1"/>
                </a:solidFill>
                <a:latin typeface="Arial" panose="020B0604020202020204" pitchFamily="34" charset="0"/>
              </a:rPr>
            </a:br>
            <a:br>
              <a:rPr lang="en-US" sz="1600" dirty="0">
                <a:solidFill>
                  <a:schemeClr val="tx1"/>
                </a:solidFill>
              </a:rPr>
            </a:br>
            <a:r>
              <a:rPr lang="ru-RU" altLang="ro-RO" sz="1600" dirty="0">
                <a:solidFill>
                  <a:schemeClr val="tx1"/>
                </a:solidFill>
                <a:latin typeface="Arial Unicode MS" panose="020B0604020202020204" pitchFamily="34" charset="-128"/>
              </a:rPr>
              <a:t>В то же время, в соответствии с положениями ISO 9001 и ISO 14001, компания разработала и утвердила специальную процедуру PSAA-15 </a:t>
            </a:r>
            <a:r>
              <a:rPr lang="ru-RU" altLang="ro-RO" sz="1600" i="1" dirty="0">
                <a:solidFill>
                  <a:schemeClr val="tx1"/>
                </a:solidFill>
              </a:rPr>
              <a:t>«Управление средствами измерения и контроля»</a:t>
            </a:r>
            <a:r>
              <a:rPr lang="ru-RU" altLang="ro-RO" sz="1600" dirty="0">
                <a:solidFill>
                  <a:schemeClr val="tx1"/>
                </a:solidFill>
                <a:latin typeface="Arial Unicode MS" panose="020B0604020202020204" pitchFamily="34" charset="-128"/>
              </a:rPr>
              <a:t>, которая описывает процесс планирования и проверки машины с надлежащими ведение записей. Таким образом, ежегодно разрабатываются планово-предупредительный план обслуживания, калибровки и поверки, а также Программа метрологической поверки.</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r>
              <a:rPr lang="ru-RU" altLang="ro-RO" sz="1600" dirty="0">
                <a:solidFill>
                  <a:schemeClr val="tx1"/>
                </a:solidFill>
                <a:latin typeface="Arial Unicode MS" panose="020B0604020202020204" pitchFamily="34" charset="-128"/>
              </a:rPr>
              <a:t>Метрологическая поверка и калибровка проводится Национальным институтом стандартизации и / или Центром прикладной метрологии и сертификации. Каждая машина, прошедшая метрологическую калибровку/поверку, сопровождается </a:t>
            </a:r>
            <a:r>
              <a:rPr lang="ru-RU" altLang="ro-RO" sz="1600" i="1" dirty="0">
                <a:solidFill>
                  <a:schemeClr val="tx1"/>
                </a:solidFill>
              </a:rPr>
              <a:t>бюллетенем метрологической проверки (код BMV) или сертификатом калибровки</a:t>
            </a:r>
            <a:r>
              <a:rPr lang="ru-RU" altLang="ro-RO" sz="1600" dirty="0">
                <a:solidFill>
                  <a:schemeClr val="tx1"/>
                </a:solidFill>
                <a:latin typeface="Arial Unicode MS" panose="020B0604020202020204" pitchFamily="34" charset="-128"/>
              </a:rPr>
              <a:t>. Если машина не прошла метрологическую проверку или калибровку, выдается </a:t>
            </a:r>
            <a:r>
              <a:rPr lang="ru-RU" altLang="ro-RO" sz="1600" i="1" dirty="0">
                <a:solidFill>
                  <a:schemeClr val="tx1"/>
                </a:solidFill>
              </a:rPr>
              <a:t>Бюллетень непригодности </a:t>
            </a:r>
            <a:r>
              <a:rPr lang="ru-RU" altLang="ro-RO" sz="1600" dirty="0">
                <a:solidFill>
                  <a:schemeClr val="tx1"/>
                </a:solidFill>
                <a:latin typeface="Arial Unicode MS" panose="020B0604020202020204" pitchFamily="34" charset="-128"/>
              </a:rPr>
              <a:t>для использования. Все записи производятся в </a:t>
            </a:r>
            <a:r>
              <a:rPr lang="ru-RU" altLang="ro-RO" sz="1600" i="1" dirty="0">
                <a:solidFill>
                  <a:schemeClr val="tx1"/>
                </a:solidFill>
              </a:rPr>
              <a:t>Реестре записей бюллетеней метрологической поверки, бюллетеней непригодности и актов технического освидетельствования. </a:t>
            </a:r>
            <a:br>
              <a:rPr lang="ru-RU" altLang="ro-RO" sz="1600" i="1" dirty="0">
                <a:solidFill>
                  <a:schemeClr val="tx1"/>
                </a:solidFill>
              </a:rPr>
            </a:br>
            <a:br>
              <a:rPr lang="en-US" sz="1600" dirty="0">
                <a:solidFill>
                  <a:schemeClr val="tx1"/>
                </a:solidFill>
              </a:rPr>
            </a:br>
            <a:r>
              <a:rPr lang="ro-RO" sz="1600" b="1" dirty="0">
                <a:solidFill>
                  <a:srgbClr val="002060"/>
                </a:solidFill>
              </a:rPr>
              <a:t> </a:t>
            </a: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162"/>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477623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17BFD22D-7DA5-42B0-89FE-2FDA5DDFE96E}"/>
              </a:ext>
            </a:extLst>
          </p:cNvPr>
          <p:cNvGraphicFramePr>
            <a:graphicFrameLocks noGrp="1"/>
          </p:cNvGraphicFramePr>
          <p:nvPr>
            <p:extLst>
              <p:ext uri="{D42A27DB-BD31-4B8C-83A1-F6EECF244321}">
                <p14:modId xmlns:p14="http://schemas.microsoft.com/office/powerpoint/2010/main" val="4280977311"/>
              </p:ext>
            </p:extLst>
          </p:nvPr>
        </p:nvGraphicFramePr>
        <p:xfrm>
          <a:off x="1131810" y="2560833"/>
          <a:ext cx="7301063" cy="3989752"/>
        </p:xfrm>
        <a:graphic>
          <a:graphicData uri="http://schemas.openxmlformats.org/drawingml/2006/table">
            <a:tbl>
              <a:tblPr/>
              <a:tblGrid>
                <a:gridCol w="310987">
                  <a:extLst>
                    <a:ext uri="{9D8B030D-6E8A-4147-A177-3AD203B41FA5}">
                      <a16:colId xmlns:a16="http://schemas.microsoft.com/office/drawing/2014/main" val="1854279703"/>
                    </a:ext>
                  </a:extLst>
                </a:gridCol>
                <a:gridCol w="1447144">
                  <a:extLst>
                    <a:ext uri="{9D8B030D-6E8A-4147-A177-3AD203B41FA5}">
                      <a16:colId xmlns:a16="http://schemas.microsoft.com/office/drawing/2014/main" val="1719123897"/>
                    </a:ext>
                  </a:extLst>
                </a:gridCol>
                <a:gridCol w="676352">
                  <a:extLst>
                    <a:ext uri="{9D8B030D-6E8A-4147-A177-3AD203B41FA5}">
                      <a16:colId xmlns:a16="http://schemas.microsoft.com/office/drawing/2014/main" val="397781851"/>
                    </a:ext>
                  </a:extLst>
                </a:gridCol>
                <a:gridCol w="675874">
                  <a:extLst>
                    <a:ext uri="{9D8B030D-6E8A-4147-A177-3AD203B41FA5}">
                      <a16:colId xmlns:a16="http://schemas.microsoft.com/office/drawing/2014/main" val="3532947145"/>
                    </a:ext>
                  </a:extLst>
                </a:gridCol>
                <a:gridCol w="563308">
                  <a:extLst>
                    <a:ext uri="{9D8B030D-6E8A-4147-A177-3AD203B41FA5}">
                      <a16:colId xmlns:a16="http://schemas.microsoft.com/office/drawing/2014/main" val="1047842297"/>
                    </a:ext>
                  </a:extLst>
                </a:gridCol>
                <a:gridCol w="649641">
                  <a:extLst>
                    <a:ext uri="{9D8B030D-6E8A-4147-A177-3AD203B41FA5}">
                      <a16:colId xmlns:a16="http://schemas.microsoft.com/office/drawing/2014/main" val="3993328256"/>
                    </a:ext>
                  </a:extLst>
                </a:gridCol>
                <a:gridCol w="680167">
                  <a:extLst>
                    <a:ext uri="{9D8B030D-6E8A-4147-A177-3AD203B41FA5}">
                      <a16:colId xmlns:a16="http://schemas.microsoft.com/office/drawing/2014/main" val="733789825"/>
                    </a:ext>
                  </a:extLst>
                </a:gridCol>
                <a:gridCol w="608620">
                  <a:extLst>
                    <a:ext uri="{9D8B030D-6E8A-4147-A177-3AD203B41FA5}">
                      <a16:colId xmlns:a16="http://schemas.microsoft.com/office/drawing/2014/main" val="2529631076"/>
                    </a:ext>
                  </a:extLst>
                </a:gridCol>
                <a:gridCol w="1080350">
                  <a:extLst>
                    <a:ext uri="{9D8B030D-6E8A-4147-A177-3AD203B41FA5}">
                      <a16:colId xmlns:a16="http://schemas.microsoft.com/office/drawing/2014/main" val="3474434101"/>
                    </a:ext>
                  </a:extLst>
                </a:gridCol>
                <a:gridCol w="608620">
                  <a:extLst>
                    <a:ext uri="{9D8B030D-6E8A-4147-A177-3AD203B41FA5}">
                      <a16:colId xmlns:a16="http://schemas.microsoft.com/office/drawing/2014/main" val="198976445"/>
                    </a:ext>
                  </a:extLst>
                </a:gridCol>
              </a:tblGrid>
              <a:tr h="374039">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Nr. crt.</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Denumire EMM</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Nr. de fabricare</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Tipul</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Clasa de precizie</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Limita măsurării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Locul instalării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Periodicitatea verificării</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Stadiul verificărilor</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Notă</a:t>
                      </a:r>
                      <a:endParaRPr lang="ro-RO" sz="800">
                        <a:effectLst/>
                        <a:latin typeface="Times New Roman" panose="02020603050405020304" pitchFamily="18" charset="0"/>
                        <a:ea typeface="Times New Roman" panose="02020603050405020304" pitchFamily="18" charset="0"/>
                      </a:endParaRPr>
                    </a:p>
                  </a:txBody>
                  <a:tcPr marL="44723" marR="4472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95505281"/>
                  </a:ext>
                </a:extLst>
              </a:tr>
              <a:tr h="74807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FOTOMETRU (CFC-3)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9105781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CFC-3 Nr.1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0.1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dirty="0">
                          <a:effectLst/>
                          <a:latin typeface="Times New Roman" panose="02020603050405020304" pitchFamily="18" charset="0"/>
                          <a:ea typeface="Times New Roman" panose="02020603050405020304" pitchFamily="18" charset="0"/>
                          <a:sym typeface="Symbol" panose="05050102010706020507" pitchFamily="18" charset="2"/>
                        </a:rPr>
                        <a:t></a:t>
                      </a:r>
                      <a:r>
                        <a:rPr lang="ro-MD" sz="800" dirty="0">
                          <a:effectLst/>
                          <a:latin typeface="Times New Roman" panose="02020603050405020304" pitchFamily="18" charset="0"/>
                          <a:ea typeface="Times New Roman" panose="02020603050405020304" pitchFamily="18" charset="0"/>
                        </a:rPr>
                        <a:t> = 315 – 990 nm, </a:t>
                      </a:r>
                      <a:r>
                        <a:rPr lang="ro-MD" sz="800" dirty="0">
                          <a:effectLst/>
                          <a:latin typeface="Times New Roman" panose="02020603050405020304" pitchFamily="18" charset="0"/>
                          <a:ea typeface="Times New Roman" panose="02020603050405020304" pitchFamily="18" charset="0"/>
                          <a:sym typeface="Symbol" panose="05050102010706020507" pitchFamily="18" charset="2"/>
                        </a:rPr>
                        <a:t></a:t>
                      </a:r>
                      <a:r>
                        <a:rPr lang="ro-MD" sz="800" dirty="0">
                          <a:effectLst/>
                          <a:latin typeface="Times New Roman" panose="02020603050405020304" pitchFamily="18" charset="0"/>
                          <a:ea typeface="Times New Roman" panose="02020603050405020304" pitchFamily="18" charset="0"/>
                        </a:rPr>
                        <a:t> 0.15%</a:t>
                      </a:r>
                      <a:endParaRPr lang="ro-RO" sz="800" dirty="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415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III/08; III/09; III/10; III/11</a:t>
                      </a:r>
                      <a:r>
                        <a:rPr lang="it-IT" sz="800">
                          <a:effectLst/>
                          <a:latin typeface="Times New Roman" panose="02020603050405020304" pitchFamily="18" charset="0"/>
                          <a:ea typeface="Times New Roman" panose="02020603050405020304" pitchFamily="18" charset="0"/>
                        </a:rPr>
                        <a:t>;</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I/13;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II/14</a:t>
                      </a:r>
                      <a:r>
                        <a:rPr lang="ro-RO" sz="800">
                          <a:effectLst/>
                          <a:latin typeface="Times New Roman" panose="02020603050405020304" pitchFamily="18" charset="0"/>
                          <a:ea typeface="Times New Roman" panose="02020603050405020304" pitchFamily="18" charset="0"/>
                        </a:rPr>
                        <a:t>;II/15;II/16;</a:t>
                      </a:r>
                    </a:p>
                    <a:p>
                      <a:pPr>
                        <a:spcAft>
                          <a:spcPts val="0"/>
                        </a:spcAft>
                      </a:pPr>
                      <a:r>
                        <a:rPr lang="ro-RO" sz="800">
                          <a:effectLst/>
                          <a:latin typeface="Times New Roman" panose="02020603050405020304" pitchFamily="18" charset="0"/>
                          <a:ea typeface="Times New Roman" panose="02020603050405020304" pitchFamily="18" charset="0"/>
                        </a:rPr>
                        <a:t>II/17;</a:t>
                      </a:r>
                      <a:r>
                        <a:rPr lang="ro-MD" sz="800">
                          <a:effectLst/>
                          <a:latin typeface="Times New Roman" panose="02020603050405020304" pitchFamily="18" charset="0"/>
                          <a:ea typeface="Times New Roman" panose="02020603050405020304" pitchFamily="18" charset="0"/>
                        </a:rPr>
                        <a:t> II/18; III/19; II/20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2.3.5.49-1986</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05.06.2020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6955749"/>
                  </a:ext>
                </a:extLst>
              </a:tr>
              <a:tr h="74807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2</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FOTOMETRU (CFC-3)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9106334</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CFC-3 Nr.2</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0.1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315 – 990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0.15%</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415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III/08; III/09; III/10; III/11;</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I/13;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II/14;II/15;II/16;</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II/17; II/18; III/19; 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2.3.5.49-1990</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05.06.2020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1443766"/>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223F1088F</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1100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0.3 nm</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2.3.5.49-1864</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15.04.2020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9948373"/>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4</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223F1089F</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SPECORD 210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1100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0.3 nm</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II/20; </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2.3.5.49-1863</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14.04.2020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4634686"/>
                  </a:ext>
                </a:extLst>
              </a:tr>
              <a:tr h="623398">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5</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b="1">
                          <a:effectLst/>
                          <a:latin typeface="Times New Roman" panose="02020603050405020304" pitchFamily="18" charset="0"/>
                          <a:ea typeface="Times New Roman" panose="02020603050405020304" pitchFamily="18" charset="0"/>
                        </a:rPr>
                        <a:t>SPECTROFOTOMETRU CU ABSORBTIE ATOMICA</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9120111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700">
                          <a:effectLst/>
                          <a:latin typeface="Times New Roman" panose="02020603050405020304" pitchFamily="18" charset="0"/>
                          <a:ea typeface="Times New Roman" panose="02020603050405020304" pitchFamily="18" charset="0"/>
                        </a:rPr>
                        <a:t>ANALAYST – 100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0.05-2.00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 190 – 870 nm, </a:t>
                      </a:r>
                      <a:r>
                        <a:rPr lang="ro-MD" sz="800">
                          <a:effectLst/>
                          <a:latin typeface="Times New Roman" panose="02020603050405020304" pitchFamily="18" charset="0"/>
                          <a:ea typeface="Times New Roman" panose="02020603050405020304" pitchFamily="18" charset="0"/>
                          <a:sym typeface="Symbol" panose="05050102010706020507" pitchFamily="18" charset="2"/>
                        </a:rPr>
                        <a:t></a:t>
                      </a:r>
                      <a:r>
                        <a:rPr lang="ro-MD" sz="800">
                          <a:effectLst/>
                          <a:latin typeface="Times New Roman" panose="02020603050405020304" pitchFamily="18" charset="0"/>
                          <a:ea typeface="Times New Roman" panose="02020603050405020304" pitchFamily="18" charset="0"/>
                        </a:rPr>
                        <a:t> 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423 APARATE SI UTILAJE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12 luni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I/09; II/10; III/11; IV/12;</a:t>
                      </a:r>
                      <a:endParaRPr lang="ro-RO" sz="800">
                        <a:effectLst/>
                        <a:latin typeface="Times New Roman" panose="02020603050405020304" pitchFamily="18" charset="0"/>
                        <a:ea typeface="Times New Roman" panose="02020603050405020304" pitchFamily="18" charset="0"/>
                      </a:endParaRPr>
                    </a:p>
                    <a:p>
                      <a:pPr>
                        <a:spcAft>
                          <a:spcPts val="0"/>
                        </a:spcAft>
                      </a:pPr>
                      <a:r>
                        <a:rPr lang="ro-MD" sz="800">
                          <a:effectLst/>
                          <a:latin typeface="Times New Roman" panose="02020603050405020304" pitchFamily="18" charset="0"/>
                          <a:ea typeface="Times New Roman" panose="02020603050405020304" pitchFamily="18" charset="0"/>
                        </a:rPr>
                        <a:t>IV/12; IV/13; IV/14; IV/15; IV/16; IV/17; IV/18; IV/19; IV/20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a:effectLst/>
                          <a:latin typeface="Times New Roman" panose="02020603050405020304" pitchFamily="18" charset="0"/>
                          <a:ea typeface="Times New Roman" panose="02020603050405020304" pitchFamily="18" charset="0"/>
                        </a:rPr>
                        <a:t>Nr. 2.3.5.49-1898</a:t>
                      </a:r>
                      <a:endParaRPr lang="ro-RO" sz="800">
                        <a:effectLst/>
                        <a:latin typeface="Times New Roman" panose="02020603050405020304" pitchFamily="18" charset="0"/>
                        <a:ea typeface="Times New Roman" panose="02020603050405020304" pitchFamily="18" charset="0"/>
                      </a:endParaRPr>
                    </a:p>
                    <a:p>
                      <a:pPr>
                        <a:spcAft>
                          <a:spcPts val="0"/>
                        </a:spcAft>
                      </a:pPr>
                      <a:r>
                        <a:rPr lang="ro-MD" sz="700">
                          <a:effectLst/>
                          <a:latin typeface="Times New Roman" panose="02020603050405020304" pitchFamily="18" charset="0"/>
                          <a:ea typeface="Times New Roman" panose="02020603050405020304" pitchFamily="18" charset="0"/>
                        </a:rPr>
                        <a:t>30.04.2020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797278"/>
                  </a:ext>
                </a:extLst>
              </a:tr>
              <a:tr h="498719">
                <a:tc>
                  <a:txBody>
                    <a:bodyPr/>
                    <a:lstStyle/>
                    <a:p>
                      <a:pPr algn="ctr">
                        <a:spcAft>
                          <a:spcPts val="0"/>
                        </a:spcAft>
                      </a:pPr>
                      <a:r>
                        <a:rPr lang="ro-MD" sz="900" b="1">
                          <a:effectLst/>
                          <a:latin typeface="Times New Roman" panose="02020603050405020304" pitchFamily="18" charset="0"/>
                          <a:ea typeface="Times New Roman" panose="02020603050405020304" pitchFamily="18" charset="0"/>
                        </a:rPr>
                        <a:t>6</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b="1">
                          <a:effectLst/>
                          <a:latin typeface="Times New Roman" panose="02020603050405020304" pitchFamily="18" charset="0"/>
                          <a:ea typeface="Times New Roman" panose="02020603050405020304" pitchFamily="18" charset="0"/>
                        </a:rPr>
                        <a:t>BALANŢĂ  ANALITICE   DE   LABORATOR</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370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VLR – 200</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it-IT" sz="800">
                          <a:effectLst/>
                          <a:latin typeface="Times New Roman" panose="02020603050405020304" pitchFamily="18" charset="0"/>
                          <a:ea typeface="Times New Roman" panose="02020603050405020304" pitchFamily="18" charset="0"/>
                        </a:rPr>
                        <a:t>I</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a:effectLst/>
                          <a:latin typeface="Times New Roman" panose="02020603050405020304" pitchFamily="18" charset="0"/>
                          <a:ea typeface="Times New Roman" panose="02020603050405020304" pitchFamily="18" charset="0"/>
                        </a:rPr>
                        <a:t>25g - 200g</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it-IT" sz="800">
                          <a:effectLst/>
                          <a:latin typeface="Times New Roman" panose="02020603050405020304" pitchFamily="18" charset="0"/>
                          <a:ea typeface="Times New Roman" panose="02020603050405020304" pitchFamily="18" charset="0"/>
                        </a:rPr>
                        <a:t>CAB. 420  - BALANTE</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MD" sz="800" dirty="0">
                          <a:effectLst/>
                          <a:latin typeface="Times New Roman" panose="02020603050405020304" pitchFamily="18" charset="0"/>
                          <a:ea typeface="Times New Roman" panose="02020603050405020304" pitchFamily="18" charset="0"/>
                        </a:rPr>
                        <a:t>12 luni</a:t>
                      </a:r>
                      <a:endParaRPr lang="ro-RO" sz="800" dirty="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800">
                          <a:effectLst/>
                          <a:latin typeface="Times New Roman" panose="02020603050405020304" pitchFamily="18" charset="0"/>
                          <a:ea typeface="Times New Roman" panose="02020603050405020304" pitchFamily="18" charset="0"/>
                        </a:rPr>
                        <a:t>II/08; III/09; III/10; III/11;III/12; III/13; III/14;III/15;III/16;III/17; II/20; I/21</a:t>
                      </a:r>
                      <a:endParaRPr lang="ro-RO" sz="80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MD" sz="700" dirty="0">
                          <a:effectLst/>
                          <a:latin typeface="Times New Roman" panose="02020603050405020304" pitchFamily="18" charset="0"/>
                          <a:ea typeface="Times New Roman" panose="02020603050405020304" pitchFamily="18" charset="0"/>
                        </a:rPr>
                        <a:t>C.E nr. MD 10 3.2-117/2021</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MD" sz="700" dirty="0">
                          <a:effectLst/>
                          <a:latin typeface="Times New Roman" panose="02020603050405020304" pitchFamily="18" charset="0"/>
                          <a:ea typeface="Times New Roman" panose="02020603050405020304" pitchFamily="18" charset="0"/>
                        </a:rPr>
                        <a:t>01.02.2021</a:t>
                      </a:r>
                      <a:endParaRPr lang="ro-RO" sz="800" dirty="0">
                        <a:effectLst/>
                        <a:latin typeface="Times New Roman" panose="02020603050405020304" pitchFamily="18" charset="0"/>
                        <a:ea typeface="Times New Roman" panose="02020603050405020304" pitchFamily="18" charset="0"/>
                      </a:endParaRPr>
                    </a:p>
                  </a:txBody>
                  <a:tcPr marL="44723" marR="447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5615814"/>
                  </a:ext>
                </a:extLst>
              </a:tr>
            </a:tbl>
          </a:graphicData>
        </a:graphic>
      </p:graphicFrame>
      <p:sp>
        <p:nvSpPr>
          <p:cNvPr id="5" name="Rectangle 1">
            <a:extLst>
              <a:ext uri="{FF2B5EF4-FFF2-40B4-BE49-F238E27FC236}">
                <a16:creationId xmlns:a16="http://schemas.microsoft.com/office/drawing/2014/main" id="{9A94AA37-4D7B-4CF3-A297-B1910EFA0E3E}"/>
              </a:ext>
            </a:extLst>
          </p:cNvPr>
          <p:cNvSpPr>
            <a:spLocks noChangeArrowheads="1"/>
          </p:cNvSpPr>
          <p:nvPr/>
        </p:nvSpPr>
        <p:spPr bwMode="auto">
          <a:xfrm>
            <a:off x="207494" y="1759797"/>
            <a:ext cx="80686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lvl="0" algn="ctr"/>
            <a:r>
              <a:rPr kumimoji="0" lang="ru-RU"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Журнал </a:t>
            </a:r>
            <a:r>
              <a:rPr lang="ru-RU" altLang="ro-RO" sz="1400" dirty="0">
                <a:solidFill>
                  <a:schemeClr val="tx1"/>
                </a:solidFill>
                <a:latin typeface="Arial" panose="020B0604020202020204" pitchFamily="34" charset="0"/>
                <a:ea typeface="Times New Roman" panose="02020603050405020304" pitchFamily="18" charset="0"/>
              </a:rPr>
              <a:t>учета Журнал учета контрольно-измерительного оборудования в лаборатории </a:t>
            </a:r>
          </a:p>
          <a:p>
            <a:pPr lvl="0" algn="ctr"/>
            <a:r>
              <a:rPr kumimoji="0" lang="ru-RU"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lang="ro-RO" altLang="ro-RO" sz="1400" dirty="0">
                <a:solidFill>
                  <a:schemeClr val="tx1"/>
                </a:solidFill>
                <a:latin typeface="Arial" panose="020B0604020202020204" pitchFamily="34" charset="0"/>
                <a:ea typeface="Times New Roman" panose="02020603050405020304" pitchFamily="18" charset="0"/>
              </a:rPr>
              <a:t>Registrul de </a:t>
            </a:r>
            <a:r>
              <a:rPr lang="ro-RO" altLang="ro-RO" sz="1400" dirty="0" err="1">
                <a:solidFill>
                  <a:schemeClr val="tx1"/>
                </a:solidFill>
                <a:latin typeface="Arial" panose="020B0604020202020204" pitchFamily="34" charset="0"/>
                <a:ea typeface="Times New Roman" panose="02020603050405020304" pitchFamily="18" charset="0"/>
              </a:rPr>
              <a:t>evidenţă</a:t>
            </a:r>
            <a:r>
              <a:rPr lang="ro-RO" altLang="ro-RO" sz="1400" dirty="0">
                <a:solidFill>
                  <a:schemeClr val="tx1"/>
                </a:solidFill>
                <a:latin typeface="Arial" panose="020B0604020202020204" pitchFamily="34" charset="0"/>
                <a:ea typeface="Times New Roman" panose="02020603050405020304" pitchFamily="18" charset="0"/>
              </a:rPr>
              <a:t> al EMM </a:t>
            </a: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în LAUAE anul 2021</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ru-RU"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trasibilitatea</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kumimoji="0" lang="en-US" altLang="ro-RO" sz="1400" b="1"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metrologica</a:t>
            </a:r>
            <a:r>
              <a:rPr kumimoji="0" lang="en-US"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495734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209068B9-FA3D-4A9A-B353-ADF4EEB12041}"/>
              </a:ext>
            </a:extLst>
          </p:cNvPr>
          <p:cNvGraphicFramePr>
            <a:graphicFrameLocks noGrp="1"/>
          </p:cNvGraphicFramePr>
          <p:nvPr/>
        </p:nvGraphicFramePr>
        <p:xfrm>
          <a:off x="597877" y="1845308"/>
          <a:ext cx="8071337" cy="4647747"/>
        </p:xfrm>
        <a:graphic>
          <a:graphicData uri="http://schemas.openxmlformats.org/drawingml/2006/table">
            <a:tbl>
              <a:tblPr>
                <a:tableStyleId>{5C22544A-7EE6-4342-B048-85BDC9FD1C3A}</a:tableStyleId>
              </a:tblPr>
              <a:tblGrid>
                <a:gridCol w="343797">
                  <a:extLst>
                    <a:ext uri="{9D8B030D-6E8A-4147-A177-3AD203B41FA5}">
                      <a16:colId xmlns:a16="http://schemas.microsoft.com/office/drawing/2014/main" val="3902853354"/>
                    </a:ext>
                  </a:extLst>
                </a:gridCol>
                <a:gridCol w="1599820">
                  <a:extLst>
                    <a:ext uri="{9D8B030D-6E8A-4147-A177-3AD203B41FA5}">
                      <a16:colId xmlns:a16="http://schemas.microsoft.com/office/drawing/2014/main" val="1683854824"/>
                    </a:ext>
                  </a:extLst>
                </a:gridCol>
                <a:gridCol w="747708">
                  <a:extLst>
                    <a:ext uri="{9D8B030D-6E8A-4147-A177-3AD203B41FA5}">
                      <a16:colId xmlns:a16="http://schemas.microsoft.com/office/drawing/2014/main" val="111908964"/>
                    </a:ext>
                  </a:extLst>
                </a:gridCol>
                <a:gridCol w="747179">
                  <a:extLst>
                    <a:ext uri="{9D8B030D-6E8A-4147-A177-3AD203B41FA5}">
                      <a16:colId xmlns:a16="http://schemas.microsoft.com/office/drawing/2014/main" val="1696974461"/>
                    </a:ext>
                  </a:extLst>
                </a:gridCol>
                <a:gridCol w="622738">
                  <a:extLst>
                    <a:ext uri="{9D8B030D-6E8A-4147-A177-3AD203B41FA5}">
                      <a16:colId xmlns:a16="http://schemas.microsoft.com/office/drawing/2014/main" val="1310096049"/>
                    </a:ext>
                  </a:extLst>
                </a:gridCol>
                <a:gridCol w="718179">
                  <a:extLst>
                    <a:ext uri="{9D8B030D-6E8A-4147-A177-3AD203B41FA5}">
                      <a16:colId xmlns:a16="http://schemas.microsoft.com/office/drawing/2014/main" val="2541801303"/>
                    </a:ext>
                  </a:extLst>
                </a:gridCol>
                <a:gridCol w="751925">
                  <a:extLst>
                    <a:ext uri="{9D8B030D-6E8A-4147-A177-3AD203B41FA5}">
                      <a16:colId xmlns:a16="http://schemas.microsoft.com/office/drawing/2014/main" val="2851099414"/>
                    </a:ext>
                  </a:extLst>
                </a:gridCol>
                <a:gridCol w="672831">
                  <a:extLst>
                    <a:ext uri="{9D8B030D-6E8A-4147-A177-3AD203B41FA5}">
                      <a16:colId xmlns:a16="http://schemas.microsoft.com/office/drawing/2014/main" val="2016072420"/>
                    </a:ext>
                  </a:extLst>
                </a:gridCol>
                <a:gridCol w="1194329">
                  <a:extLst>
                    <a:ext uri="{9D8B030D-6E8A-4147-A177-3AD203B41FA5}">
                      <a16:colId xmlns:a16="http://schemas.microsoft.com/office/drawing/2014/main" val="4228067345"/>
                    </a:ext>
                  </a:extLst>
                </a:gridCol>
                <a:gridCol w="672831">
                  <a:extLst>
                    <a:ext uri="{9D8B030D-6E8A-4147-A177-3AD203B41FA5}">
                      <a16:colId xmlns:a16="http://schemas.microsoft.com/office/drawing/2014/main" val="766710392"/>
                    </a:ext>
                  </a:extLst>
                </a:gridCol>
              </a:tblGrid>
              <a:tr h="525372">
                <a:tc>
                  <a:txBody>
                    <a:bodyPr/>
                    <a:lstStyle/>
                    <a:p>
                      <a:pPr algn="ctr">
                        <a:spcAft>
                          <a:spcPts val="0"/>
                        </a:spcAft>
                      </a:pPr>
                      <a:r>
                        <a:rPr lang="ro-MD" sz="800">
                          <a:effectLst/>
                        </a:rPr>
                        <a:t>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BALAN</a:t>
                      </a:r>
                      <a:r>
                        <a:rPr lang="ro-RO" sz="700">
                          <a:effectLst/>
                        </a:rPr>
                        <a:t>ŢĂ</a:t>
                      </a:r>
                      <a:r>
                        <a:rPr lang="ro-MD" sz="700">
                          <a:effectLst/>
                        </a:rPr>
                        <a:t>  ANALITICE   DE   LABORATOR</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747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VLR – 200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25g - 200g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II/08; III/09; III/10; III/11;III/12; III/13; III/14; III/15;II/17; III/19;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3.2-118/2021</a:t>
                      </a:r>
                      <a:endParaRPr lang="ro-RO" sz="700">
                        <a:effectLst/>
                      </a:endParaRPr>
                    </a:p>
                    <a:p>
                      <a:pPr>
                        <a:spcAft>
                          <a:spcPts val="0"/>
                        </a:spcAft>
                      </a:pPr>
                      <a:r>
                        <a:rPr lang="ro-MD" sz="600">
                          <a:effectLst/>
                        </a:rPr>
                        <a:t>01.02.2021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595918493"/>
                  </a:ext>
                </a:extLst>
              </a:tr>
              <a:tr h="525372">
                <a:tc>
                  <a:txBody>
                    <a:bodyPr/>
                    <a:lstStyle/>
                    <a:p>
                      <a:pPr algn="ctr">
                        <a:spcAft>
                          <a:spcPts val="0"/>
                        </a:spcAft>
                      </a:pPr>
                      <a:r>
                        <a:rPr lang="ro-MD" sz="800">
                          <a:effectLst/>
                        </a:rPr>
                        <a:t>8</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BALANŢĂ  ANALITICE   DE   LABORATOR</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52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VLKT – 500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500g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III/09; III/10; III/11;III/12; III/13; III/14; III/15;III/16;  III/17;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3.2-116/2021</a:t>
                      </a:r>
                      <a:endParaRPr lang="ro-RO" sz="700">
                        <a:effectLst/>
                      </a:endParaRPr>
                    </a:p>
                    <a:p>
                      <a:pPr>
                        <a:spcAft>
                          <a:spcPts val="0"/>
                        </a:spcAft>
                      </a:pPr>
                      <a:r>
                        <a:rPr lang="ro-MD" sz="600">
                          <a:effectLst/>
                        </a:rPr>
                        <a:t>01.02.2021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402947196"/>
                  </a:ext>
                </a:extLst>
              </a:tr>
              <a:tr h="394029">
                <a:tc>
                  <a:txBody>
                    <a:bodyPr/>
                    <a:lstStyle/>
                    <a:p>
                      <a:pPr algn="ctr">
                        <a:spcAft>
                          <a:spcPts val="0"/>
                        </a:spcAft>
                      </a:pPr>
                      <a:r>
                        <a:rPr lang="ro-MD" sz="800">
                          <a:effectLst/>
                        </a:rPr>
                        <a:t>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APARAT DE CÎNTARIT CU FUNCŢIE NEAUTOMATĂ</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410116/</a:t>
                      </a:r>
                      <a:endParaRPr lang="ro-RO" sz="700">
                        <a:effectLst/>
                      </a:endParaRPr>
                    </a:p>
                    <a:p>
                      <a:pPr algn="ctr">
                        <a:spcAft>
                          <a:spcPts val="0"/>
                        </a:spcAft>
                      </a:pPr>
                      <a:r>
                        <a:rPr lang="ro-MD" sz="700">
                          <a:effectLst/>
                        </a:rPr>
                        <a:t>13</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AS220/C/2</a:t>
                      </a:r>
                      <a:endParaRPr lang="ro-RO" sz="700">
                        <a:effectLst/>
                      </a:endParaRPr>
                    </a:p>
                    <a:p>
                      <a:pPr algn="ctr">
                        <a:spcAft>
                          <a:spcPts val="0"/>
                        </a:spcAft>
                      </a:pPr>
                      <a:r>
                        <a:rPr lang="it-IT" sz="600">
                          <a:effectLst/>
                        </a:rPr>
                        <a:t>RADWAG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0,01g-220g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IV/14; I/15;I/16;</a:t>
                      </a:r>
                      <a:endParaRPr lang="ro-RO" sz="700">
                        <a:effectLst/>
                      </a:endParaRPr>
                    </a:p>
                    <a:p>
                      <a:pPr>
                        <a:spcAft>
                          <a:spcPts val="0"/>
                        </a:spcAft>
                      </a:pPr>
                      <a:r>
                        <a:rPr lang="ro-MD" sz="700">
                          <a:effectLst/>
                        </a:rPr>
                        <a:t>II/16;II/17; II/18; III/19; II/20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C.E.nr. 8.3-148/2020</a:t>
                      </a:r>
                      <a:endParaRPr lang="ro-RO" sz="700">
                        <a:effectLst/>
                      </a:endParaRPr>
                    </a:p>
                    <a:p>
                      <a:pPr>
                        <a:spcAft>
                          <a:spcPts val="0"/>
                        </a:spcAft>
                      </a:pPr>
                      <a:r>
                        <a:rPr lang="ro-MD" sz="600">
                          <a:effectLst/>
                        </a:rPr>
                        <a:t>29.06.2020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603288221"/>
                  </a:ext>
                </a:extLst>
              </a:tr>
              <a:tr h="525372">
                <a:tc>
                  <a:txBody>
                    <a:bodyPr/>
                    <a:lstStyle/>
                    <a:p>
                      <a:pPr algn="ctr">
                        <a:spcAft>
                          <a:spcPts val="0"/>
                        </a:spcAft>
                      </a:pPr>
                      <a:r>
                        <a:rPr lang="ro-MD" sz="800">
                          <a:effectLst/>
                        </a:rPr>
                        <a:t>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TRUSA DE  GREUTATI</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532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G – 2 – 210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F</a:t>
                      </a:r>
                      <a:r>
                        <a:rPr lang="ro-MD" sz="700" baseline="-25000">
                          <a:effectLst/>
                        </a:rPr>
                        <a:t>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1g – 100g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I/09; II/10; II/11;I/112; I/13; I/14; II/15;II/16 II/17; 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3.2-262/2021</a:t>
                      </a:r>
                      <a:endParaRPr lang="ro-RO" sz="700">
                        <a:effectLst/>
                      </a:endParaRPr>
                    </a:p>
                    <a:p>
                      <a:pPr>
                        <a:spcAft>
                          <a:spcPts val="0"/>
                        </a:spcAft>
                      </a:pPr>
                      <a:r>
                        <a:rPr lang="ro-MD" sz="600">
                          <a:effectLst/>
                        </a:rPr>
                        <a:t>16.03.2021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786811384"/>
                  </a:ext>
                </a:extLst>
              </a:tr>
              <a:tr h="656714">
                <a:tc>
                  <a:txBody>
                    <a:bodyPr/>
                    <a:lstStyle/>
                    <a:p>
                      <a:pPr algn="ctr">
                        <a:spcAft>
                          <a:spcPts val="0"/>
                        </a:spcAft>
                      </a:pPr>
                      <a:r>
                        <a:rPr lang="ro-MD" sz="800">
                          <a:effectLst/>
                        </a:rPr>
                        <a:t>11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TRUSA DE  GREUTATI</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988</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G – 2 – 210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F</a:t>
                      </a:r>
                      <a:r>
                        <a:rPr lang="ro-MD" sz="700" baseline="-25000">
                          <a:effectLst/>
                        </a:rPr>
                        <a:t>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1g – 100g</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CAB.420 - BALANTE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I/08; I/09; I/10; I/11;I/12; I/13; I/14;II/15;II/16;</a:t>
                      </a:r>
                      <a:endParaRPr lang="ro-RO" sz="700">
                        <a:effectLst/>
                      </a:endParaRPr>
                    </a:p>
                    <a:p>
                      <a:pPr>
                        <a:spcAft>
                          <a:spcPts val="0"/>
                        </a:spcAft>
                      </a:pPr>
                      <a:r>
                        <a:rPr lang="ro-MD" sz="700">
                          <a:effectLst/>
                        </a:rPr>
                        <a:t>II/17; II/18; II/19; II/20;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3.2-261/2021</a:t>
                      </a:r>
                      <a:endParaRPr lang="ro-RO" sz="700">
                        <a:effectLst/>
                      </a:endParaRPr>
                    </a:p>
                    <a:p>
                      <a:pPr>
                        <a:spcAft>
                          <a:spcPts val="0"/>
                        </a:spcAft>
                      </a:pPr>
                      <a:r>
                        <a:rPr lang="ro-MD" sz="600">
                          <a:effectLst/>
                        </a:rPr>
                        <a:t>16.03.2021</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131541997"/>
                  </a:ext>
                </a:extLst>
              </a:tr>
              <a:tr h="525372">
                <a:tc>
                  <a:txBody>
                    <a:bodyPr/>
                    <a:lstStyle/>
                    <a:p>
                      <a:pPr algn="ctr">
                        <a:spcAft>
                          <a:spcPts val="0"/>
                        </a:spcAft>
                      </a:pPr>
                      <a:r>
                        <a:rPr lang="ro-MD" sz="800">
                          <a:effectLst/>
                        </a:rPr>
                        <a:t>12</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IONOMETRU</a:t>
                      </a:r>
                      <a:endParaRPr lang="ro-RO" sz="700">
                        <a:effectLst/>
                      </a:endParaRPr>
                    </a:p>
                    <a:p>
                      <a:pPr algn="ctr">
                        <a:spcAft>
                          <a:spcPts val="0"/>
                        </a:spcAft>
                      </a:pPr>
                      <a:r>
                        <a:rPr lang="ro-MD" sz="700">
                          <a:effectLst/>
                        </a:rPr>
                        <a:t> </a:t>
                      </a:r>
                      <a:endParaRPr lang="ro-RO" sz="700">
                        <a:effectLst/>
                      </a:endParaRPr>
                    </a:p>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105347</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C3010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-2 - +16 pH</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422  -APARATE SI UTILAJE</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II/14; III/15;</a:t>
                      </a:r>
                      <a:endParaRPr lang="ro-RO" sz="700">
                        <a:effectLst/>
                      </a:endParaRPr>
                    </a:p>
                    <a:p>
                      <a:pPr>
                        <a:spcAft>
                          <a:spcPts val="0"/>
                        </a:spcAft>
                      </a:pPr>
                      <a:r>
                        <a:rPr lang="ro-MD" sz="700">
                          <a:effectLst/>
                        </a:rPr>
                        <a:t>III/16;III/17; III/19; IV/20; IV/20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3.7-232/2021</a:t>
                      </a:r>
                      <a:endParaRPr lang="ro-RO" sz="700">
                        <a:effectLst/>
                      </a:endParaRPr>
                    </a:p>
                    <a:p>
                      <a:pPr>
                        <a:spcAft>
                          <a:spcPts val="0"/>
                        </a:spcAft>
                      </a:pPr>
                      <a:r>
                        <a:rPr lang="ro-MD" sz="600">
                          <a:effectLst/>
                        </a:rPr>
                        <a:t>04.12.2020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2332115569"/>
                  </a:ext>
                </a:extLst>
              </a:tr>
              <a:tr h="444773">
                <a:tc>
                  <a:txBody>
                    <a:bodyPr/>
                    <a:lstStyle/>
                    <a:p>
                      <a:pPr algn="ctr">
                        <a:spcAft>
                          <a:spcPts val="0"/>
                        </a:spcAft>
                      </a:pPr>
                      <a:r>
                        <a:rPr lang="ro-MD" sz="800">
                          <a:effectLst/>
                        </a:rPr>
                        <a:t>13</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IONOMETRU</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105349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it-IT" sz="700">
                          <a:effectLst/>
                        </a:rPr>
                        <a:t>C3010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-2 - +16 pH</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415 – LABORATCHIMIC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II/14; III/15;</a:t>
                      </a:r>
                      <a:endParaRPr lang="ro-RO" sz="700">
                        <a:effectLst/>
                      </a:endParaRPr>
                    </a:p>
                    <a:p>
                      <a:pPr>
                        <a:spcAft>
                          <a:spcPts val="0"/>
                        </a:spcAft>
                      </a:pPr>
                      <a:r>
                        <a:rPr lang="ro-MD" sz="700">
                          <a:effectLst/>
                        </a:rPr>
                        <a:t>III/16;III/17; III/19; IV/20; IV/20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MD 10 3.7-232/2021</a:t>
                      </a:r>
                      <a:endParaRPr lang="ro-RO" sz="700">
                        <a:effectLst/>
                      </a:endParaRPr>
                    </a:p>
                    <a:p>
                      <a:pPr>
                        <a:spcAft>
                          <a:spcPts val="0"/>
                        </a:spcAft>
                      </a:pPr>
                      <a:r>
                        <a:rPr lang="ro-MD" sz="600">
                          <a:effectLst/>
                        </a:rPr>
                        <a:t>04.12.2020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767952113"/>
                  </a:ext>
                </a:extLst>
              </a:tr>
              <a:tr h="656714">
                <a:tc>
                  <a:txBody>
                    <a:bodyPr/>
                    <a:lstStyle/>
                    <a:p>
                      <a:pPr algn="ctr">
                        <a:spcAft>
                          <a:spcPts val="0"/>
                        </a:spcAft>
                      </a:pPr>
                      <a:r>
                        <a:rPr lang="ro-MD" sz="800">
                          <a:effectLst/>
                        </a:rPr>
                        <a:t>14</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TERMOSTAT</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4990069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MEMMERT ULE 400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sym typeface="Symbol" panose="05050102010706020507" pitchFamily="18" charset="2"/>
                        </a:rPr>
                        <a:t></a:t>
                      </a:r>
                      <a:r>
                        <a:rPr lang="ro-MD" sz="700">
                          <a:effectLst/>
                        </a:rPr>
                        <a:t>0.3</a:t>
                      </a:r>
                      <a:r>
                        <a:rPr lang="ro-MD" sz="700" baseline="30000">
                          <a:effectLst/>
                        </a:rPr>
                        <a:t>0</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a:t>
                      </a:r>
                      <a:r>
                        <a:rPr lang="ro-MD" sz="700" baseline="30000">
                          <a:effectLst/>
                        </a:rPr>
                        <a:t>0</a:t>
                      </a:r>
                      <a:r>
                        <a:rPr lang="ro-MD" sz="700">
                          <a:effectLst/>
                        </a:rPr>
                        <a:t> – 60</a:t>
                      </a:r>
                      <a:r>
                        <a:rPr lang="ro-MD" sz="700" baseline="30000">
                          <a:effectLst/>
                        </a:rPr>
                        <a:t>0</a:t>
                      </a:r>
                      <a:r>
                        <a:rPr lang="ro-MD" sz="700">
                          <a:effectLst/>
                        </a:rPr>
                        <a:t> 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417 – LABORAT 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III/08; III/09; IV/10; IV/11;</a:t>
                      </a:r>
                      <a:endParaRPr lang="ro-RO" sz="700">
                        <a:effectLst/>
                      </a:endParaRPr>
                    </a:p>
                    <a:p>
                      <a:pPr>
                        <a:spcAft>
                          <a:spcPts val="0"/>
                        </a:spcAft>
                      </a:pPr>
                      <a:r>
                        <a:rPr lang="ro-MD" sz="700">
                          <a:effectLst/>
                        </a:rPr>
                        <a:t>I/13; I/14; I/15;</a:t>
                      </a:r>
                      <a:endParaRPr lang="ro-RO" sz="700">
                        <a:effectLst/>
                      </a:endParaRPr>
                    </a:p>
                    <a:p>
                      <a:pPr>
                        <a:spcAft>
                          <a:spcPts val="0"/>
                        </a:spcAft>
                      </a:pPr>
                      <a:r>
                        <a:rPr lang="ro-MD" sz="700">
                          <a:effectLst/>
                        </a:rPr>
                        <a:t>I/16;II/17; III/18; III/19; III/20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a:effectLst/>
                        </a:rPr>
                        <a:t>C.E nr. 8.2-279/2020</a:t>
                      </a:r>
                      <a:endParaRPr lang="ro-RO" sz="700">
                        <a:effectLst/>
                      </a:endParaRPr>
                    </a:p>
                    <a:p>
                      <a:pPr>
                        <a:spcAft>
                          <a:spcPts val="0"/>
                        </a:spcAft>
                      </a:pPr>
                      <a:r>
                        <a:rPr lang="ro-MD" sz="600">
                          <a:effectLst/>
                        </a:rPr>
                        <a:t>11.09.2020</a:t>
                      </a:r>
                      <a:endParaRPr lang="ro-RO" sz="70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3553016964"/>
                  </a:ext>
                </a:extLst>
              </a:tr>
              <a:tr h="394029">
                <a:tc>
                  <a:txBody>
                    <a:bodyPr/>
                    <a:lstStyle/>
                    <a:p>
                      <a:pPr algn="ctr">
                        <a:spcAft>
                          <a:spcPts val="0"/>
                        </a:spcAft>
                      </a:pPr>
                      <a:r>
                        <a:rPr lang="ro-MD" sz="800">
                          <a:effectLst/>
                        </a:rPr>
                        <a:t>15</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TERMOSTAT</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689</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XT 3/40</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sym typeface="Symbol" panose="05050102010706020507" pitchFamily="18" charset="2"/>
                        </a:rPr>
                        <a:t></a:t>
                      </a:r>
                      <a:r>
                        <a:rPr lang="ro-MD" sz="700">
                          <a:effectLst/>
                        </a:rPr>
                        <a:t>0.3</a:t>
                      </a:r>
                      <a:r>
                        <a:rPr lang="ro-MD" sz="700" baseline="30000">
                          <a:effectLst/>
                        </a:rPr>
                        <a:t>0</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0</a:t>
                      </a:r>
                      <a:r>
                        <a:rPr lang="ro-MD" sz="700" baseline="30000">
                          <a:effectLst/>
                        </a:rPr>
                        <a:t>0</a:t>
                      </a:r>
                      <a:r>
                        <a:rPr lang="ro-MD" sz="700">
                          <a:effectLst/>
                        </a:rPr>
                        <a:t> – 60</a:t>
                      </a:r>
                      <a:r>
                        <a:rPr lang="ro-MD" sz="700" baseline="30000">
                          <a:effectLst/>
                        </a:rPr>
                        <a:t>0</a:t>
                      </a:r>
                      <a:r>
                        <a:rPr lang="ro-MD" sz="700">
                          <a:effectLst/>
                        </a:rPr>
                        <a:t> 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it-IT" sz="700">
                          <a:effectLst/>
                        </a:rPr>
                        <a:t>CAB. 417 – LABORAT CHIMIC</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700">
                          <a:effectLst/>
                        </a:rPr>
                        <a:t>IV /17;  I/19; I/20; I/21</a:t>
                      </a:r>
                      <a:endParaRPr lang="ro-RO" sz="700">
                        <a:effectLst/>
                        <a:latin typeface="Times New Roman" panose="02020603050405020304" pitchFamily="18" charset="0"/>
                        <a:ea typeface="Times New Roman" panose="02020603050405020304" pitchFamily="18" charset="0"/>
                      </a:endParaRPr>
                    </a:p>
                  </a:txBody>
                  <a:tcPr marL="40504" marR="40504" marT="0" marB="0"/>
                </a:tc>
                <a:tc>
                  <a:txBody>
                    <a:bodyPr/>
                    <a:lstStyle/>
                    <a:p>
                      <a:pPr>
                        <a:spcAft>
                          <a:spcPts val="0"/>
                        </a:spcAft>
                      </a:pPr>
                      <a:r>
                        <a:rPr lang="ro-MD" sz="600" dirty="0">
                          <a:effectLst/>
                        </a:rPr>
                        <a:t>C.E nr. 8.2-376/2021</a:t>
                      </a:r>
                      <a:endParaRPr lang="ro-RO" sz="700" dirty="0">
                        <a:effectLst/>
                      </a:endParaRPr>
                    </a:p>
                    <a:p>
                      <a:pPr>
                        <a:spcAft>
                          <a:spcPts val="0"/>
                        </a:spcAft>
                      </a:pPr>
                      <a:r>
                        <a:rPr lang="ro-MD" sz="600" dirty="0">
                          <a:effectLst/>
                        </a:rPr>
                        <a:t>22.03.2021</a:t>
                      </a:r>
                      <a:endParaRPr lang="ro-RO" sz="700" dirty="0">
                        <a:effectLst/>
                        <a:latin typeface="Times New Roman" panose="02020603050405020304" pitchFamily="18" charset="0"/>
                        <a:ea typeface="Times New Roman" panose="02020603050405020304" pitchFamily="18" charset="0"/>
                      </a:endParaRPr>
                    </a:p>
                  </a:txBody>
                  <a:tcPr marL="40504" marR="40504" marT="0" marB="0"/>
                </a:tc>
                <a:extLst>
                  <a:ext uri="{0D108BD9-81ED-4DB2-BD59-A6C34878D82A}">
                    <a16:rowId xmlns:a16="http://schemas.microsoft.com/office/drawing/2014/main" val="2992777037"/>
                  </a:ext>
                </a:extLst>
              </a:tr>
            </a:tbl>
          </a:graphicData>
        </a:graphic>
      </p:graphicFrame>
    </p:spTree>
    <p:extLst>
      <p:ext uri="{BB962C8B-B14F-4D97-AF65-F5344CB8AC3E}">
        <p14:creationId xmlns:p14="http://schemas.microsoft.com/office/powerpoint/2010/main" val="2544648692"/>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el 4">
            <a:extLst>
              <a:ext uri="{FF2B5EF4-FFF2-40B4-BE49-F238E27FC236}">
                <a16:creationId xmlns:a16="http://schemas.microsoft.com/office/drawing/2014/main" id="{A00C65C0-A674-4757-BFC5-17063CF2FA2D}"/>
              </a:ext>
            </a:extLst>
          </p:cNvPr>
          <p:cNvGraphicFramePr>
            <a:graphicFrameLocks noGrp="1"/>
          </p:cNvGraphicFramePr>
          <p:nvPr/>
        </p:nvGraphicFramePr>
        <p:xfrm>
          <a:off x="1173896" y="1739119"/>
          <a:ext cx="7521695" cy="4525512"/>
        </p:xfrm>
        <a:graphic>
          <a:graphicData uri="http://schemas.openxmlformats.org/drawingml/2006/table">
            <a:tbl>
              <a:tblPr>
                <a:tableStyleId>{5C22544A-7EE6-4342-B048-85BDC9FD1C3A}</a:tableStyleId>
              </a:tblPr>
              <a:tblGrid>
                <a:gridCol w="320386">
                  <a:extLst>
                    <a:ext uri="{9D8B030D-6E8A-4147-A177-3AD203B41FA5}">
                      <a16:colId xmlns:a16="http://schemas.microsoft.com/office/drawing/2014/main" val="3188282341"/>
                    </a:ext>
                  </a:extLst>
                </a:gridCol>
                <a:gridCol w="1490875">
                  <a:extLst>
                    <a:ext uri="{9D8B030D-6E8A-4147-A177-3AD203B41FA5}">
                      <a16:colId xmlns:a16="http://schemas.microsoft.com/office/drawing/2014/main" val="1869996761"/>
                    </a:ext>
                  </a:extLst>
                </a:gridCol>
                <a:gridCol w="696790">
                  <a:extLst>
                    <a:ext uri="{9D8B030D-6E8A-4147-A177-3AD203B41FA5}">
                      <a16:colId xmlns:a16="http://schemas.microsoft.com/office/drawing/2014/main" val="595071452"/>
                    </a:ext>
                  </a:extLst>
                </a:gridCol>
                <a:gridCol w="696299">
                  <a:extLst>
                    <a:ext uri="{9D8B030D-6E8A-4147-A177-3AD203B41FA5}">
                      <a16:colId xmlns:a16="http://schemas.microsoft.com/office/drawing/2014/main" val="3026918992"/>
                    </a:ext>
                  </a:extLst>
                </a:gridCol>
                <a:gridCol w="580330">
                  <a:extLst>
                    <a:ext uri="{9D8B030D-6E8A-4147-A177-3AD203B41FA5}">
                      <a16:colId xmlns:a16="http://schemas.microsoft.com/office/drawing/2014/main" val="1010917077"/>
                    </a:ext>
                  </a:extLst>
                </a:gridCol>
                <a:gridCol w="669272">
                  <a:extLst>
                    <a:ext uri="{9D8B030D-6E8A-4147-A177-3AD203B41FA5}">
                      <a16:colId xmlns:a16="http://schemas.microsoft.com/office/drawing/2014/main" val="1282021445"/>
                    </a:ext>
                  </a:extLst>
                </a:gridCol>
                <a:gridCol w="700721">
                  <a:extLst>
                    <a:ext uri="{9D8B030D-6E8A-4147-A177-3AD203B41FA5}">
                      <a16:colId xmlns:a16="http://schemas.microsoft.com/office/drawing/2014/main" val="3821042816"/>
                    </a:ext>
                  </a:extLst>
                </a:gridCol>
                <a:gridCol w="627012">
                  <a:extLst>
                    <a:ext uri="{9D8B030D-6E8A-4147-A177-3AD203B41FA5}">
                      <a16:colId xmlns:a16="http://schemas.microsoft.com/office/drawing/2014/main" val="2922584023"/>
                    </a:ext>
                  </a:extLst>
                </a:gridCol>
                <a:gridCol w="1112998">
                  <a:extLst>
                    <a:ext uri="{9D8B030D-6E8A-4147-A177-3AD203B41FA5}">
                      <a16:colId xmlns:a16="http://schemas.microsoft.com/office/drawing/2014/main" val="2343404962"/>
                    </a:ext>
                  </a:extLst>
                </a:gridCol>
                <a:gridCol w="627012">
                  <a:extLst>
                    <a:ext uri="{9D8B030D-6E8A-4147-A177-3AD203B41FA5}">
                      <a16:colId xmlns:a16="http://schemas.microsoft.com/office/drawing/2014/main" val="417343837"/>
                    </a:ext>
                  </a:extLst>
                </a:gridCol>
              </a:tblGrid>
              <a:tr h="757620">
                <a:tc>
                  <a:txBody>
                    <a:bodyPr/>
                    <a:lstStyle/>
                    <a:p>
                      <a:pPr algn="ctr">
                        <a:spcAft>
                          <a:spcPts val="0"/>
                        </a:spcAft>
                      </a:pPr>
                      <a:r>
                        <a:rPr lang="ro-MD" sz="1000">
                          <a:effectLst/>
                        </a:rPr>
                        <a:t>16</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DULAP DE USCARE „MEMMERT”</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g5990863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MEMMERT ULE 500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0.3</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a:t>
                      </a:r>
                      <a:r>
                        <a:rPr lang="ro-MD" sz="800" baseline="30000">
                          <a:effectLst/>
                        </a:rPr>
                        <a:t>0</a:t>
                      </a:r>
                      <a:r>
                        <a:rPr lang="ro-MD" sz="800">
                          <a:effectLst/>
                        </a:rPr>
                        <a:t> – 300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III/08; III/09; IV/10; IV/11;</a:t>
                      </a:r>
                      <a:endParaRPr lang="ro-RO" sz="800">
                        <a:effectLst/>
                      </a:endParaRPr>
                    </a:p>
                    <a:p>
                      <a:pPr>
                        <a:spcAft>
                          <a:spcPts val="0"/>
                        </a:spcAft>
                      </a:pPr>
                      <a:r>
                        <a:rPr lang="ro-MD" sz="800">
                          <a:effectLst/>
                        </a:rPr>
                        <a:t>I/13; I/14; I/15;</a:t>
                      </a:r>
                      <a:endParaRPr lang="ro-RO" sz="800">
                        <a:effectLst/>
                      </a:endParaRPr>
                    </a:p>
                    <a:p>
                      <a:pPr>
                        <a:spcAft>
                          <a:spcPts val="0"/>
                        </a:spcAft>
                      </a:pPr>
                      <a:r>
                        <a:rPr lang="ro-MD" sz="800">
                          <a:effectLst/>
                        </a:rPr>
                        <a:t>I/16;II/17; III/18; III/19;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8.2.-281/2020</a:t>
                      </a:r>
                      <a:endParaRPr lang="ro-RO" sz="800">
                        <a:effectLst/>
                      </a:endParaRPr>
                    </a:p>
                    <a:p>
                      <a:pPr>
                        <a:spcAft>
                          <a:spcPts val="0"/>
                        </a:spcAft>
                      </a:pPr>
                      <a:r>
                        <a:rPr lang="ro-MD" sz="700">
                          <a:effectLst/>
                        </a:rPr>
                        <a:t>11.09.2020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1187022932"/>
                  </a:ext>
                </a:extLst>
              </a:tr>
              <a:tr h="757620">
                <a:tc>
                  <a:txBody>
                    <a:bodyPr/>
                    <a:lstStyle/>
                    <a:p>
                      <a:pPr algn="ctr">
                        <a:spcAft>
                          <a:spcPts val="0"/>
                        </a:spcAft>
                      </a:pPr>
                      <a:r>
                        <a:rPr lang="ro-MD" sz="1000">
                          <a:effectLst/>
                        </a:rPr>
                        <a:t>17</a:t>
                      </a:r>
                      <a:endParaRPr lang="ro-RO" sz="800">
                        <a:effectLst/>
                      </a:endParaRPr>
                    </a:p>
                    <a:p>
                      <a:pPr algn="ctr">
                        <a:spcAft>
                          <a:spcPts val="0"/>
                        </a:spcAft>
                      </a:pPr>
                      <a:r>
                        <a:rPr lang="ro-MD" sz="10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DULAP DE USCARE „MEMMERT”</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g5990931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MEMMERT ULE 500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0.3</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a:t>
                      </a:r>
                      <a:r>
                        <a:rPr lang="ro-MD" sz="800" baseline="30000">
                          <a:effectLst/>
                        </a:rPr>
                        <a:t>0</a:t>
                      </a:r>
                      <a:r>
                        <a:rPr lang="ro-MD" sz="800">
                          <a:effectLst/>
                        </a:rPr>
                        <a:t> – 300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III/08; III/09; IV/10; IV/11;</a:t>
                      </a:r>
                      <a:endParaRPr lang="ro-RO" sz="800">
                        <a:effectLst/>
                      </a:endParaRPr>
                    </a:p>
                    <a:p>
                      <a:pPr>
                        <a:spcAft>
                          <a:spcPts val="0"/>
                        </a:spcAft>
                      </a:pPr>
                      <a:r>
                        <a:rPr lang="ro-MD" sz="800">
                          <a:effectLst/>
                        </a:rPr>
                        <a:t>I/13; I/14; I/15;</a:t>
                      </a:r>
                      <a:endParaRPr lang="ro-RO" sz="800">
                        <a:effectLst/>
                      </a:endParaRPr>
                    </a:p>
                    <a:p>
                      <a:pPr>
                        <a:spcAft>
                          <a:spcPts val="0"/>
                        </a:spcAft>
                      </a:pPr>
                      <a:r>
                        <a:rPr lang="ro-MD" sz="800">
                          <a:effectLst/>
                        </a:rPr>
                        <a:t>I/16;II/17; III/18; III/19;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8.2.-280/2020</a:t>
                      </a:r>
                      <a:endParaRPr lang="ro-RO" sz="800">
                        <a:effectLst/>
                      </a:endParaRPr>
                    </a:p>
                    <a:p>
                      <a:pPr>
                        <a:spcAft>
                          <a:spcPts val="0"/>
                        </a:spcAft>
                      </a:pPr>
                      <a:r>
                        <a:rPr lang="ro-MD" sz="700">
                          <a:effectLst/>
                        </a:rPr>
                        <a:t>11.09.2020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4180966751"/>
                  </a:ext>
                </a:extLst>
              </a:tr>
              <a:tr h="505920">
                <a:tc>
                  <a:txBody>
                    <a:bodyPr/>
                    <a:lstStyle/>
                    <a:p>
                      <a:pPr algn="ctr">
                        <a:spcAft>
                          <a:spcPts val="0"/>
                        </a:spcAft>
                      </a:pPr>
                      <a:r>
                        <a:rPr lang="ro-MD" sz="1000">
                          <a:effectLst/>
                        </a:rPr>
                        <a:t>18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(CUPTOR DE CALCINARE)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339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SNOL</a:t>
                      </a:r>
                      <a:endParaRPr lang="ro-RO" sz="800">
                        <a:effectLst/>
                      </a:endParaRPr>
                    </a:p>
                    <a:p>
                      <a:pPr algn="ctr">
                        <a:spcAft>
                          <a:spcPts val="0"/>
                        </a:spcAft>
                      </a:pPr>
                      <a:r>
                        <a:rPr lang="ro-MD" sz="800">
                          <a:effectLst/>
                        </a:rPr>
                        <a:t>13/1100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sym typeface="Symbol" panose="05050102010706020507" pitchFamily="18" charset="2"/>
                        </a:rPr>
                        <a:t></a:t>
                      </a:r>
                      <a:r>
                        <a:rPr lang="ro-MD" sz="800">
                          <a:effectLst/>
                        </a:rPr>
                        <a:t> 2 </a:t>
                      </a:r>
                      <a:r>
                        <a:rPr lang="ro-MD" sz="800" baseline="30000">
                          <a:effectLst/>
                        </a:rPr>
                        <a:t>0</a:t>
                      </a:r>
                      <a:r>
                        <a:rPr lang="ro-MD" sz="800">
                          <a:effectLst/>
                        </a:rPr>
                        <a:t>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100</a:t>
                      </a:r>
                      <a:r>
                        <a:rPr lang="ro-MD" sz="800" baseline="30000">
                          <a:effectLst/>
                        </a:rPr>
                        <a:t>0</a:t>
                      </a:r>
                      <a:r>
                        <a:rPr lang="ro-MD" sz="800">
                          <a:effectLst/>
                        </a:rPr>
                        <a:t> – 1000</a:t>
                      </a:r>
                      <a:r>
                        <a:rPr lang="ro-MD" sz="800" baseline="30000">
                          <a:effectLst/>
                        </a:rPr>
                        <a:t>0</a:t>
                      </a:r>
                      <a:r>
                        <a:rPr lang="ro-MD" sz="800">
                          <a:effectLst/>
                        </a:rPr>
                        <a:t> 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426 – </a:t>
                      </a:r>
                      <a:r>
                        <a:rPr lang="it-IT" sz="700">
                          <a:effectLst/>
                        </a:rPr>
                        <a:t>DULAPURI DE USCARE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I/18; I/19; I/20; I/21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C. E nr.</a:t>
                      </a:r>
                      <a:endParaRPr lang="ro-RO" sz="800">
                        <a:effectLst/>
                      </a:endParaRPr>
                    </a:p>
                    <a:p>
                      <a:pPr>
                        <a:spcAft>
                          <a:spcPts val="0"/>
                        </a:spcAft>
                      </a:pPr>
                      <a:r>
                        <a:rPr lang="ro-MD" sz="700">
                          <a:effectLst/>
                        </a:rPr>
                        <a:t>8.2.-377/2021</a:t>
                      </a:r>
                      <a:endParaRPr lang="ro-RO" sz="800">
                        <a:effectLst/>
                      </a:endParaRPr>
                    </a:p>
                    <a:p>
                      <a:pPr>
                        <a:spcAft>
                          <a:spcPts val="0"/>
                        </a:spcAft>
                      </a:pPr>
                      <a:r>
                        <a:rPr lang="ro-MD" sz="700">
                          <a:effectLst/>
                        </a:rPr>
                        <a:t>22.03.2021</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3471577136"/>
                  </a:ext>
                </a:extLst>
              </a:tr>
              <a:tr h="404064">
                <a:tc>
                  <a:txBody>
                    <a:bodyPr/>
                    <a:lstStyle/>
                    <a:p>
                      <a:pPr algn="ctr">
                        <a:spcAft>
                          <a:spcPts val="0"/>
                        </a:spcAft>
                      </a:pPr>
                      <a:r>
                        <a:rPr lang="ro-MD" sz="1000">
                          <a:effectLst/>
                        </a:rPr>
                        <a:t>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 DE APĂ)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8498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LB-160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411 – </a:t>
                      </a:r>
                      <a:r>
                        <a:rPr lang="it-IT" sz="700">
                          <a:effectLst/>
                        </a:rPr>
                        <a:t>RECEPȚIA PROBELOR</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3.2.81-7049</a:t>
                      </a:r>
                      <a:endParaRPr lang="ro-RO" sz="800">
                        <a:effectLst/>
                      </a:endParaRPr>
                    </a:p>
                    <a:p>
                      <a:pPr>
                        <a:spcAft>
                          <a:spcPts val="0"/>
                        </a:spcAft>
                      </a:pPr>
                      <a:r>
                        <a:rPr lang="ro-MD" sz="700">
                          <a:effectLst/>
                        </a:rPr>
                        <a:t>25.01.2019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3096094174"/>
                  </a:ext>
                </a:extLst>
              </a:tr>
              <a:tr h="404064">
                <a:tc>
                  <a:txBody>
                    <a:bodyPr/>
                    <a:lstStyle/>
                    <a:p>
                      <a:pPr algn="ctr">
                        <a:spcAft>
                          <a:spcPts val="0"/>
                        </a:spcAft>
                      </a:pPr>
                      <a:r>
                        <a:rPr lang="ro-MD" sz="1000">
                          <a:effectLst/>
                        </a:rPr>
                        <a:t>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 DE APĂ)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348</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u-RU" sz="800">
                          <a:effectLst/>
                        </a:rPr>
                        <a:t>Б</a:t>
                      </a:r>
                      <a:r>
                        <a:rPr lang="ro-MD" sz="800">
                          <a:effectLst/>
                        </a:rPr>
                        <a:t>B-04</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411 – </a:t>
                      </a:r>
                      <a:r>
                        <a:rPr lang="it-IT" sz="700">
                          <a:effectLst/>
                        </a:rPr>
                        <a:t>RECEPȚIA PROBELOR</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3.2.81-7048</a:t>
                      </a:r>
                      <a:endParaRPr lang="ro-RO" sz="800">
                        <a:effectLst/>
                      </a:endParaRPr>
                    </a:p>
                    <a:p>
                      <a:pPr>
                        <a:spcAft>
                          <a:spcPts val="0"/>
                        </a:spcAft>
                      </a:pPr>
                      <a:r>
                        <a:rPr lang="ro-MD" sz="700">
                          <a:effectLst/>
                        </a:rPr>
                        <a:t>25.01.2019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2249541985"/>
                  </a:ext>
                </a:extLst>
              </a:tr>
              <a:tr h="633454">
                <a:tc>
                  <a:txBody>
                    <a:bodyPr/>
                    <a:lstStyle/>
                    <a:p>
                      <a:pPr algn="ctr">
                        <a:spcAft>
                          <a:spcPts val="0"/>
                        </a:spcAft>
                      </a:pPr>
                      <a:r>
                        <a:rPr lang="ro-MD" sz="1000">
                          <a:effectLst/>
                        </a:rPr>
                        <a:t>21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INCINTĂ TERMOSTATĂ</a:t>
                      </a:r>
                      <a:endParaRPr lang="ro-RO" sz="800">
                        <a:effectLst/>
                      </a:endParaRPr>
                    </a:p>
                    <a:p>
                      <a:pPr algn="ctr">
                        <a:spcAft>
                          <a:spcPts val="0"/>
                        </a:spcAft>
                      </a:pPr>
                      <a:r>
                        <a:rPr lang="ro-MD" sz="800">
                          <a:effectLst/>
                        </a:rPr>
                        <a:t>(BAIE)</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4801</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LH-403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415 – </a:t>
                      </a:r>
                      <a:r>
                        <a:rPr lang="it-IT" sz="700">
                          <a:effectLst/>
                        </a:rPr>
                        <a:t>SECȚIE CHIMICĂ</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 II/19</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3.2.59-9156</a:t>
                      </a:r>
                      <a:endParaRPr lang="ro-RO" sz="800">
                        <a:effectLst/>
                      </a:endParaRPr>
                    </a:p>
                    <a:p>
                      <a:pPr>
                        <a:spcAft>
                          <a:spcPts val="0"/>
                        </a:spcAft>
                      </a:pPr>
                      <a:r>
                        <a:rPr lang="ro-MD" sz="700">
                          <a:effectLst/>
                        </a:rPr>
                        <a:t>22.06.2019</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1765935909"/>
                  </a:ext>
                </a:extLst>
              </a:tr>
              <a:tr h="531385">
                <a:tc>
                  <a:txBody>
                    <a:bodyPr/>
                    <a:lstStyle/>
                    <a:p>
                      <a:pPr algn="ctr">
                        <a:spcAft>
                          <a:spcPts val="0"/>
                        </a:spcAft>
                      </a:pPr>
                      <a:r>
                        <a:rPr lang="ro-MD" sz="1000">
                          <a:effectLst/>
                        </a:rPr>
                        <a:t>22</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CAMERĂ DE FRIG</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LS 04463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Eko Basic 1500/2 TN</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CAB. 413 – LABORATCHIMIC</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I/14; I/15;I/16; I/17;</a:t>
                      </a:r>
                      <a:endParaRPr lang="ro-RO" sz="800">
                        <a:effectLst/>
                      </a:endParaRPr>
                    </a:p>
                    <a:p>
                      <a:pPr>
                        <a:spcAft>
                          <a:spcPts val="0"/>
                        </a:spcAft>
                      </a:pPr>
                      <a:r>
                        <a:rPr lang="ro-MD" sz="800">
                          <a:effectLst/>
                        </a:rPr>
                        <a:t>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a:effectLst/>
                        </a:rPr>
                        <a:t>Nr. 2.3.2.59-19670</a:t>
                      </a:r>
                      <a:endParaRPr lang="ro-RO" sz="800">
                        <a:effectLst/>
                      </a:endParaRPr>
                    </a:p>
                    <a:p>
                      <a:pPr>
                        <a:spcAft>
                          <a:spcPts val="0"/>
                        </a:spcAft>
                      </a:pPr>
                      <a:r>
                        <a:rPr lang="ro-MD" sz="700">
                          <a:effectLst/>
                        </a:rPr>
                        <a:t>30.04.2020</a:t>
                      </a:r>
                      <a:endParaRPr lang="ro-RO" sz="80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819188491"/>
                  </a:ext>
                </a:extLst>
              </a:tr>
              <a:tr h="531385">
                <a:tc>
                  <a:txBody>
                    <a:bodyPr/>
                    <a:lstStyle/>
                    <a:p>
                      <a:pPr algn="ctr">
                        <a:spcAft>
                          <a:spcPts val="0"/>
                        </a:spcAft>
                      </a:pPr>
                      <a:r>
                        <a:rPr lang="ro-MD" sz="1000">
                          <a:effectLst/>
                        </a:rPr>
                        <a:t>23</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MANOMETRU</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0061630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WIKA</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4</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 </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it-IT" sz="800">
                          <a:effectLst/>
                        </a:rPr>
                        <a:t>BALONUL CU GAZ C</a:t>
                      </a:r>
                      <a:r>
                        <a:rPr lang="it-IT" sz="800" baseline="-25000">
                          <a:effectLst/>
                        </a:rPr>
                        <a:t>2</a:t>
                      </a:r>
                      <a:r>
                        <a:rPr lang="it-IT" sz="800">
                          <a:effectLst/>
                        </a:rPr>
                        <a:t>H</a:t>
                      </a:r>
                      <a:r>
                        <a:rPr lang="it-IT" sz="800" baseline="-25000">
                          <a:effectLst/>
                        </a:rPr>
                        <a:t>2</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lgn="ctr">
                        <a:spcAft>
                          <a:spcPts val="0"/>
                        </a:spcAft>
                      </a:pPr>
                      <a:r>
                        <a:rPr lang="ro-MD" sz="800">
                          <a:effectLst/>
                        </a:rPr>
                        <a:t>12 luni</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800">
                          <a:effectLst/>
                        </a:rPr>
                        <a:t>II/14, III/15;</a:t>
                      </a:r>
                      <a:endParaRPr lang="ro-RO" sz="800">
                        <a:effectLst/>
                      </a:endParaRPr>
                    </a:p>
                    <a:p>
                      <a:pPr>
                        <a:spcAft>
                          <a:spcPts val="0"/>
                        </a:spcAft>
                      </a:pPr>
                      <a:r>
                        <a:rPr lang="ro-MD" sz="800">
                          <a:effectLst/>
                        </a:rPr>
                        <a:t>III/16;III/17; III/20</a:t>
                      </a:r>
                      <a:endParaRPr lang="ro-RO" sz="800">
                        <a:effectLst/>
                        <a:latin typeface="Times New Roman" panose="02020603050405020304" pitchFamily="18" charset="0"/>
                        <a:ea typeface="Times New Roman" panose="02020603050405020304" pitchFamily="18" charset="0"/>
                      </a:endParaRPr>
                    </a:p>
                  </a:txBody>
                  <a:tcPr marL="47926" marR="47926" marT="0" marB="0"/>
                </a:tc>
                <a:tc>
                  <a:txBody>
                    <a:bodyPr/>
                    <a:lstStyle/>
                    <a:p>
                      <a:pPr>
                        <a:spcAft>
                          <a:spcPts val="0"/>
                        </a:spcAft>
                      </a:pPr>
                      <a:r>
                        <a:rPr lang="ro-MD" sz="700" dirty="0">
                          <a:effectLst/>
                        </a:rPr>
                        <a:t>Nr. 2.3.2.37-14317</a:t>
                      </a:r>
                      <a:endParaRPr lang="ro-RO" sz="800" dirty="0">
                        <a:effectLst/>
                      </a:endParaRPr>
                    </a:p>
                    <a:p>
                      <a:pPr>
                        <a:spcAft>
                          <a:spcPts val="0"/>
                        </a:spcAft>
                      </a:pPr>
                      <a:r>
                        <a:rPr lang="ro-MD" sz="700" dirty="0">
                          <a:effectLst/>
                        </a:rPr>
                        <a:t>10.09.2020</a:t>
                      </a:r>
                      <a:endParaRPr lang="ro-RO" sz="800" dirty="0">
                        <a:effectLst/>
                        <a:latin typeface="Times New Roman" panose="02020603050405020304" pitchFamily="18" charset="0"/>
                        <a:ea typeface="Times New Roman" panose="02020603050405020304" pitchFamily="18" charset="0"/>
                      </a:endParaRPr>
                    </a:p>
                  </a:txBody>
                  <a:tcPr marL="47926" marR="47926" marT="0" marB="0"/>
                </a:tc>
                <a:extLst>
                  <a:ext uri="{0D108BD9-81ED-4DB2-BD59-A6C34878D82A}">
                    <a16:rowId xmlns:a16="http://schemas.microsoft.com/office/drawing/2014/main" val="2721843782"/>
                  </a:ext>
                </a:extLst>
              </a:tr>
            </a:tbl>
          </a:graphicData>
        </a:graphic>
      </p:graphicFrame>
    </p:spTree>
    <p:extLst>
      <p:ext uri="{BB962C8B-B14F-4D97-AF65-F5344CB8AC3E}">
        <p14:creationId xmlns:p14="http://schemas.microsoft.com/office/powerpoint/2010/main" val="204144377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B992F788-FF7E-414E-9938-91819642A3AE}"/>
              </a:ext>
            </a:extLst>
          </p:cNvPr>
          <p:cNvGraphicFramePr>
            <a:graphicFrameLocks noGrp="1"/>
          </p:cNvGraphicFramePr>
          <p:nvPr/>
        </p:nvGraphicFramePr>
        <p:xfrm>
          <a:off x="852854" y="1758738"/>
          <a:ext cx="7587759" cy="4505538"/>
        </p:xfrm>
        <a:graphic>
          <a:graphicData uri="http://schemas.openxmlformats.org/drawingml/2006/table">
            <a:tbl>
              <a:tblPr>
                <a:tableStyleId>{5C22544A-7EE6-4342-B048-85BDC9FD1C3A}</a:tableStyleId>
              </a:tblPr>
              <a:tblGrid>
                <a:gridCol w="323199">
                  <a:extLst>
                    <a:ext uri="{9D8B030D-6E8A-4147-A177-3AD203B41FA5}">
                      <a16:colId xmlns:a16="http://schemas.microsoft.com/office/drawing/2014/main" val="1974518691"/>
                    </a:ext>
                  </a:extLst>
                </a:gridCol>
                <a:gridCol w="1503970">
                  <a:extLst>
                    <a:ext uri="{9D8B030D-6E8A-4147-A177-3AD203B41FA5}">
                      <a16:colId xmlns:a16="http://schemas.microsoft.com/office/drawing/2014/main" val="4240187069"/>
                    </a:ext>
                  </a:extLst>
                </a:gridCol>
                <a:gridCol w="702911">
                  <a:extLst>
                    <a:ext uri="{9D8B030D-6E8A-4147-A177-3AD203B41FA5}">
                      <a16:colId xmlns:a16="http://schemas.microsoft.com/office/drawing/2014/main" val="797388453"/>
                    </a:ext>
                  </a:extLst>
                </a:gridCol>
                <a:gridCol w="702415">
                  <a:extLst>
                    <a:ext uri="{9D8B030D-6E8A-4147-A177-3AD203B41FA5}">
                      <a16:colId xmlns:a16="http://schemas.microsoft.com/office/drawing/2014/main" val="4055009874"/>
                    </a:ext>
                  </a:extLst>
                </a:gridCol>
                <a:gridCol w="585427">
                  <a:extLst>
                    <a:ext uri="{9D8B030D-6E8A-4147-A177-3AD203B41FA5}">
                      <a16:colId xmlns:a16="http://schemas.microsoft.com/office/drawing/2014/main" val="3779968865"/>
                    </a:ext>
                  </a:extLst>
                </a:gridCol>
                <a:gridCol w="675150">
                  <a:extLst>
                    <a:ext uri="{9D8B030D-6E8A-4147-A177-3AD203B41FA5}">
                      <a16:colId xmlns:a16="http://schemas.microsoft.com/office/drawing/2014/main" val="3382691979"/>
                    </a:ext>
                  </a:extLst>
                </a:gridCol>
                <a:gridCol w="706875">
                  <a:extLst>
                    <a:ext uri="{9D8B030D-6E8A-4147-A177-3AD203B41FA5}">
                      <a16:colId xmlns:a16="http://schemas.microsoft.com/office/drawing/2014/main" val="3702924051"/>
                    </a:ext>
                  </a:extLst>
                </a:gridCol>
                <a:gridCol w="632519">
                  <a:extLst>
                    <a:ext uri="{9D8B030D-6E8A-4147-A177-3AD203B41FA5}">
                      <a16:colId xmlns:a16="http://schemas.microsoft.com/office/drawing/2014/main" val="3007559546"/>
                    </a:ext>
                  </a:extLst>
                </a:gridCol>
                <a:gridCol w="1122774">
                  <a:extLst>
                    <a:ext uri="{9D8B030D-6E8A-4147-A177-3AD203B41FA5}">
                      <a16:colId xmlns:a16="http://schemas.microsoft.com/office/drawing/2014/main" val="598757347"/>
                    </a:ext>
                  </a:extLst>
                </a:gridCol>
                <a:gridCol w="632519">
                  <a:extLst>
                    <a:ext uri="{9D8B030D-6E8A-4147-A177-3AD203B41FA5}">
                      <a16:colId xmlns:a16="http://schemas.microsoft.com/office/drawing/2014/main" val="1503268094"/>
                    </a:ext>
                  </a:extLst>
                </a:gridCol>
              </a:tblGrid>
              <a:tr h="466728">
                <a:tc>
                  <a:txBody>
                    <a:bodyPr/>
                    <a:lstStyle/>
                    <a:p>
                      <a:pPr algn="ctr">
                        <a:spcAft>
                          <a:spcPts val="0"/>
                        </a:spcAft>
                      </a:pPr>
                      <a:r>
                        <a:rPr lang="ro-MD" sz="900">
                          <a:effectLst/>
                        </a:rPr>
                        <a:t>24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MANOMETRU</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0061631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WIKA</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BALONUL CU GAZ C</a:t>
                      </a:r>
                      <a:r>
                        <a:rPr lang="it-IT" sz="700" baseline="-25000">
                          <a:effectLst/>
                        </a:rPr>
                        <a:t>2</a:t>
                      </a:r>
                      <a:r>
                        <a:rPr lang="it-IT" sz="700">
                          <a:effectLst/>
                        </a:rPr>
                        <a:t>H</a:t>
                      </a:r>
                      <a:r>
                        <a:rPr lang="it-IT" sz="700" baseline="-250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II/14,III/15;</a:t>
                      </a:r>
                      <a:endParaRPr lang="ro-RO" sz="700">
                        <a:effectLst/>
                      </a:endParaRPr>
                    </a:p>
                    <a:p>
                      <a:pPr>
                        <a:spcAft>
                          <a:spcPts val="0"/>
                        </a:spcAft>
                      </a:pPr>
                      <a:r>
                        <a:rPr lang="ro-MD" sz="700">
                          <a:effectLst/>
                        </a:rPr>
                        <a:t>III/16;III/17; III/20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Nr. 2.3.2.37-14318</a:t>
                      </a:r>
                      <a:endParaRPr lang="ro-RO" sz="700">
                        <a:effectLst/>
                      </a:endParaRPr>
                    </a:p>
                    <a:p>
                      <a:pPr>
                        <a:spcAft>
                          <a:spcPts val="0"/>
                        </a:spcAft>
                      </a:pPr>
                      <a:r>
                        <a:rPr lang="ro-MD" sz="600">
                          <a:effectLst/>
                        </a:rPr>
                        <a:t>10.09.2020</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1197006757"/>
                  </a:ext>
                </a:extLst>
              </a:tr>
              <a:tr h="466728">
                <a:tc>
                  <a:txBody>
                    <a:bodyPr/>
                    <a:lstStyle/>
                    <a:p>
                      <a:pPr algn="ctr">
                        <a:spcAft>
                          <a:spcPts val="0"/>
                        </a:spcAft>
                      </a:pPr>
                      <a:r>
                        <a:rPr lang="ro-MD" sz="900">
                          <a:effectLst/>
                        </a:rPr>
                        <a:t>25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u-RU" sz="700">
                          <a:effectLst/>
                        </a:rPr>
                        <a:t>D</a:t>
                      </a:r>
                      <a:r>
                        <a:rPr lang="en-US" sz="700">
                          <a:effectLst/>
                        </a:rPr>
                        <a:t>-751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CAB.418</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I/14 ;I/16;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3.4-277/2021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128628533"/>
                  </a:ext>
                </a:extLst>
              </a:tr>
              <a:tr h="466728">
                <a:tc>
                  <a:txBody>
                    <a:bodyPr/>
                    <a:lstStyle/>
                    <a:p>
                      <a:pPr algn="ctr">
                        <a:spcAft>
                          <a:spcPts val="0"/>
                        </a:spcAft>
                      </a:pPr>
                      <a:r>
                        <a:rPr lang="ro-MD" sz="900">
                          <a:effectLst/>
                        </a:rPr>
                        <a:t>26</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u-RU" sz="700">
                          <a:effectLst/>
                        </a:rPr>
                        <a:t>D</a:t>
                      </a:r>
                      <a:r>
                        <a:rPr lang="en-US" sz="700">
                          <a:effectLst/>
                        </a:rPr>
                        <a:t>-744</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CAB.423</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I/14;I/16;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3.4-276/2021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466068472"/>
                  </a:ext>
                </a:extLst>
              </a:tr>
              <a:tr h="443622">
                <a:tc>
                  <a:txBody>
                    <a:bodyPr/>
                    <a:lstStyle/>
                    <a:p>
                      <a:pPr algn="ctr">
                        <a:spcAft>
                          <a:spcPts val="0"/>
                        </a:spcAft>
                      </a:pPr>
                      <a:r>
                        <a:rPr lang="ro-MD" sz="900">
                          <a:effectLst/>
                        </a:rPr>
                        <a:t>27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n915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I/17; I/19;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3.4-280/2021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96571439"/>
                  </a:ext>
                </a:extLst>
              </a:tr>
              <a:tr h="443622">
                <a:tc>
                  <a:txBody>
                    <a:bodyPr/>
                    <a:lstStyle/>
                    <a:p>
                      <a:pPr algn="ctr">
                        <a:spcAft>
                          <a:spcPts val="0"/>
                        </a:spcAft>
                      </a:pPr>
                      <a:r>
                        <a:rPr lang="ro-MD" sz="900">
                          <a:effectLst/>
                        </a:rPr>
                        <a:t>28</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n922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CAB.415</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12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II/17; I/19; 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3.4-278/2021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043788747"/>
                  </a:ext>
                </a:extLst>
              </a:tr>
              <a:tr h="443622">
                <a:tc>
                  <a:txBody>
                    <a:bodyPr/>
                    <a:lstStyle/>
                    <a:p>
                      <a:pPr algn="ctr">
                        <a:spcAft>
                          <a:spcPts val="0"/>
                        </a:spcAft>
                      </a:pPr>
                      <a:r>
                        <a:rPr lang="ro-MD" sz="900">
                          <a:effectLst/>
                        </a:rPr>
                        <a:t>29</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H190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15-40</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IV/14;II/16; II/17; I/19; I/20;II/21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3.4-282/2021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1027770711"/>
                  </a:ext>
                </a:extLst>
              </a:tr>
              <a:tr h="443622">
                <a:tc>
                  <a:txBody>
                    <a:bodyPr/>
                    <a:lstStyle/>
                    <a:p>
                      <a:pPr algn="ctr">
                        <a:spcAft>
                          <a:spcPts val="0"/>
                        </a:spcAft>
                      </a:pPr>
                      <a:r>
                        <a:rPr lang="ro-MD" sz="900">
                          <a:effectLst/>
                        </a:rPr>
                        <a:t>30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T-601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CAB.417</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IV/13;IV/15; 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3.4-279/2021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4149700190"/>
                  </a:ext>
                </a:extLst>
              </a:tr>
              <a:tr h="443622">
                <a:tc>
                  <a:txBody>
                    <a:bodyPr/>
                    <a:lstStyle/>
                    <a:p>
                      <a:pPr algn="ctr">
                        <a:spcAft>
                          <a:spcPts val="0"/>
                        </a:spcAft>
                      </a:pPr>
                      <a:r>
                        <a:rPr lang="ro-MD" sz="900">
                          <a:effectLst/>
                        </a:rPr>
                        <a:t>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602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CAB.420</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IV/13;IV/15; 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3.4-275/2021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3233476819"/>
                  </a:ext>
                </a:extLst>
              </a:tr>
              <a:tr h="443622">
                <a:tc>
                  <a:txBody>
                    <a:bodyPr/>
                    <a:lstStyle/>
                    <a:p>
                      <a:pPr algn="ctr">
                        <a:spcAft>
                          <a:spcPts val="0"/>
                        </a:spcAft>
                      </a:pPr>
                      <a:r>
                        <a:rPr lang="ro-MD" sz="900">
                          <a:effectLst/>
                        </a:rPr>
                        <a:t>3</a:t>
                      </a:r>
                      <a:r>
                        <a:rPr lang="en-US" sz="900">
                          <a:effectLst/>
                        </a:rPr>
                        <a:t>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I 4631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 III/20;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a:effectLst/>
                        </a:rPr>
                        <a:t>C. E.nr. MD 10 3.4-274/2021</a:t>
                      </a:r>
                      <a:endParaRPr lang="ro-RO" sz="700">
                        <a:effectLst/>
                      </a:endParaRPr>
                    </a:p>
                    <a:p>
                      <a:pPr>
                        <a:spcAft>
                          <a:spcPts val="0"/>
                        </a:spcAft>
                      </a:pPr>
                      <a:r>
                        <a:rPr lang="ro-MD" sz="600">
                          <a:effectLst/>
                        </a:rPr>
                        <a:t>22.02.2021</a:t>
                      </a:r>
                      <a:endParaRPr lang="ro-RO" sz="70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205568222"/>
                  </a:ext>
                </a:extLst>
              </a:tr>
              <a:tr h="443622">
                <a:tc>
                  <a:txBody>
                    <a:bodyPr/>
                    <a:lstStyle/>
                    <a:p>
                      <a:pPr algn="ctr">
                        <a:spcAft>
                          <a:spcPts val="0"/>
                        </a:spcAft>
                      </a:pPr>
                      <a:r>
                        <a:rPr lang="ro-MD" sz="900">
                          <a:effectLst/>
                        </a:rPr>
                        <a:t>3</a:t>
                      </a:r>
                      <a:r>
                        <a:rPr lang="en-US" sz="900">
                          <a:effectLst/>
                        </a:rPr>
                        <a:t>3</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HIGROMETRU PSIHROMETRIC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en-US" sz="700">
                          <a:effectLst/>
                        </a:rPr>
                        <a:t>I 4632</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B</a:t>
                      </a:r>
                      <a:r>
                        <a:rPr lang="ru-RU" sz="700">
                          <a:effectLst/>
                        </a:rPr>
                        <a:t>ИТ</a:t>
                      </a:r>
                      <a:r>
                        <a:rPr lang="en-US" sz="700">
                          <a:effectLst/>
                        </a:rPr>
                        <a:t>-1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2C</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0-24</a:t>
                      </a:r>
                      <a:r>
                        <a:rPr lang="ro-MD" sz="700" baseline="30000">
                          <a:effectLst/>
                        </a:rPr>
                        <a:t>0 </a:t>
                      </a:r>
                      <a:r>
                        <a:rPr lang="ro-MD" sz="700">
                          <a:effectLst/>
                        </a:rPr>
                        <a:t>C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it-IT" sz="700">
                          <a:effectLst/>
                        </a:rPr>
                        <a:t> </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lgn="ctr">
                        <a:spcAft>
                          <a:spcPts val="0"/>
                        </a:spcAft>
                      </a:pPr>
                      <a:r>
                        <a:rPr lang="ro-MD" sz="700">
                          <a:effectLst/>
                        </a:rPr>
                        <a:t>24 luni</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700">
                          <a:effectLst/>
                        </a:rPr>
                        <a:t> III/20; II/21</a:t>
                      </a:r>
                      <a:endParaRPr lang="ro-RO" sz="700">
                        <a:effectLst/>
                        <a:latin typeface="Times New Roman" panose="02020603050405020304" pitchFamily="18" charset="0"/>
                        <a:ea typeface="Times New Roman" panose="02020603050405020304" pitchFamily="18" charset="0"/>
                      </a:endParaRPr>
                    </a:p>
                  </a:txBody>
                  <a:tcPr marL="42273" marR="42273" marT="0" marB="0"/>
                </a:tc>
                <a:tc>
                  <a:txBody>
                    <a:bodyPr/>
                    <a:lstStyle/>
                    <a:p>
                      <a:pPr>
                        <a:spcAft>
                          <a:spcPts val="0"/>
                        </a:spcAft>
                      </a:pPr>
                      <a:r>
                        <a:rPr lang="ro-MD" sz="600" dirty="0">
                          <a:effectLst/>
                        </a:rPr>
                        <a:t>C. E.nr. MD 10 3.4-281/2021</a:t>
                      </a:r>
                      <a:endParaRPr lang="ro-RO" sz="700" dirty="0">
                        <a:effectLst/>
                      </a:endParaRPr>
                    </a:p>
                    <a:p>
                      <a:pPr>
                        <a:spcAft>
                          <a:spcPts val="0"/>
                        </a:spcAft>
                      </a:pPr>
                      <a:r>
                        <a:rPr lang="ro-MD" sz="600" dirty="0">
                          <a:effectLst/>
                        </a:rPr>
                        <a:t>22.02.2021</a:t>
                      </a:r>
                      <a:endParaRPr lang="ro-RO" sz="700" dirty="0">
                        <a:effectLst/>
                        <a:latin typeface="Times New Roman" panose="02020603050405020304" pitchFamily="18" charset="0"/>
                        <a:ea typeface="Times New Roman" panose="02020603050405020304" pitchFamily="18" charset="0"/>
                      </a:endParaRPr>
                    </a:p>
                  </a:txBody>
                  <a:tcPr marL="42273" marR="42273" marT="0" marB="0"/>
                </a:tc>
                <a:extLst>
                  <a:ext uri="{0D108BD9-81ED-4DB2-BD59-A6C34878D82A}">
                    <a16:rowId xmlns:a16="http://schemas.microsoft.com/office/drawing/2014/main" val="484305972"/>
                  </a:ext>
                </a:extLst>
              </a:tr>
            </a:tbl>
          </a:graphicData>
        </a:graphic>
      </p:graphicFrame>
    </p:spTree>
    <p:extLst>
      <p:ext uri="{BB962C8B-B14F-4D97-AF65-F5344CB8AC3E}">
        <p14:creationId xmlns:p14="http://schemas.microsoft.com/office/powerpoint/2010/main" val="254345232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0DEC961C-B3F8-4DBE-8EBD-03135EBEBAFA}"/>
              </a:ext>
            </a:extLst>
          </p:cNvPr>
          <p:cNvGraphicFramePr>
            <a:graphicFrameLocks noGrp="1"/>
          </p:cNvGraphicFramePr>
          <p:nvPr/>
        </p:nvGraphicFramePr>
        <p:xfrm>
          <a:off x="1002039" y="1792808"/>
          <a:ext cx="7719931" cy="4471466"/>
        </p:xfrm>
        <a:graphic>
          <a:graphicData uri="http://schemas.openxmlformats.org/drawingml/2006/table">
            <a:tbl>
              <a:tblPr>
                <a:tableStyleId>{5C22544A-7EE6-4342-B048-85BDC9FD1C3A}</a:tableStyleId>
              </a:tblPr>
              <a:tblGrid>
                <a:gridCol w="328829">
                  <a:extLst>
                    <a:ext uri="{9D8B030D-6E8A-4147-A177-3AD203B41FA5}">
                      <a16:colId xmlns:a16="http://schemas.microsoft.com/office/drawing/2014/main" val="3088210381"/>
                    </a:ext>
                  </a:extLst>
                </a:gridCol>
                <a:gridCol w="1530168">
                  <a:extLst>
                    <a:ext uri="{9D8B030D-6E8A-4147-A177-3AD203B41FA5}">
                      <a16:colId xmlns:a16="http://schemas.microsoft.com/office/drawing/2014/main" val="3325630865"/>
                    </a:ext>
                  </a:extLst>
                </a:gridCol>
                <a:gridCol w="715155">
                  <a:extLst>
                    <a:ext uri="{9D8B030D-6E8A-4147-A177-3AD203B41FA5}">
                      <a16:colId xmlns:a16="http://schemas.microsoft.com/office/drawing/2014/main" val="1257982639"/>
                    </a:ext>
                  </a:extLst>
                </a:gridCol>
                <a:gridCol w="714650">
                  <a:extLst>
                    <a:ext uri="{9D8B030D-6E8A-4147-A177-3AD203B41FA5}">
                      <a16:colId xmlns:a16="http://schemas.microsoft.com/office/drawing/2014/main" val="482159785"/>
                    </a:ext>
                  </a:extLst>
                </a:gridCol>
                <a:gridCol w="595625">
                  <a:extLst>
                    <a:ext uri="{9D8B030D-6E8A-4147-A177-3AD203B41FA5}">
                      <a16:colId xmlns:a16="http://schemas.microsoft.com/office/drawing/2014/main" val="2982429285"/>
                    </a:ext>
                  </a:extLst>
                </a:gridCol>
                <a:gridCol w="686911">
                  <a:extLst>
                    <a:ext uri="{9D8B030D-6E8A-4147-A177-3AD203B41FA5}">
                      <a16:colId xmlns:a16="http://schemas.microsoft.com/office/drawing/2014/main" val="923975470"/>
                    </a:ext>
                  </a:extLst>
                </a:gridCol>
                <a:gridCol w="719189">
                  <a:extLst>
                    <a:ext uri="{9D8B030D-6E8A-4147-A177-3AD203B41FA5}">
                      <a16:colId xmlns:a16="http://schemas.microsoft.com/office/drawing/2014/main" val="774386161"/>
                    </a:ext>
                  </a:extLst>
                </a:gridCol>
                <a:gridCol w="643537">
                  <a:extLst>
                    <a:ext uri="{9D8B030D-6E8A-4147-A177-3AD203B41FA5}">
                      <a16:colId xmlns:a16="http://schemas.microsoft.com/office/drawing/2014/main" val="2515799821"/>
                    </a:ext>
                  </a:extLst>
                </a:gridCol>
                <a:gridCol w="1142330">
                  <a:extLst>
                    <a:ext uri="{9D8B030D-6E8A-4147-A177-3AD203B41FA5}">
                      <a16:colId xmlns:a16="http://schemas.microsoft.com/office/drawing/2014/main" val="3112517947"/>
                    </a:ext>
                  </a:extLst>
                </a:gridCol>
                <a:gridCol w="643537">
                  <a:extLst>
                    <a:ext uri="{9D8B030D-6E8A-4147-A177-3AD203B41FA5}">
                      <a16:colId xmlns:a16="http://schemas.microsoft.com/office/drawing/2014/main" val="3980483531"/>
                    </a:ext>
                  </a:extLst>
                </a:gridCol>
              </a:tblGrid>
              <a:tr h="524384">
                <a:tc>
                  <a:txBody>
                    <a:bodyPr/>
                    <a:lstStyle/>
                    <a:p>
                      <a:pPr algn="ctr">
                        <a:spcAft>
                          <a:spcPts val="0"/>
                        </a:spcAft>
                      </a:pPr>
                      <a:r>
                        <a:rPr lang="ro-MD" sz="1000">
                          <a:effectLst/>
                        </a:rPr>
                        <a:t>3</a:t>
                      </a:r>
                      <a:r>
                        <a:rPr lang="en-US" sz="1000">
                          <a:effectLst/>
                        </a:rPr>
                        <a:t>4</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HIGROMETRU PSIHROMETRIC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en-US" sz="900">
                          <a:effectLst/>
                        </a:rPr>
                        <a:t>H 2286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B</a:t>
                      </a:r>
                      <a:r>
                        <a:rPr lang="ru-RU" sz="900">
                          <a:effectLst/>
                        </a:rPr>
                        <a:t>ИТ</a:t>
                      </a:r>
                      <a:r>
                        <a:rPr lang="en-US" sz="900">
                          <a:effectLst/>
                        </a:rPr>
                        <a:t>-2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0-24</a:t>
                      </a:r>
                      <a:r>
                        <a:rPr lang="ro-MD" sz="900" baseline="30000">
                          <a:effectLst/>
                        </a:rPr>
                        <a:t>0 </a:t>
                      </a:r>
                      <a:r>
                        <a:rPr lang="ro-MD" sz="900">
                          <a:effectLst/>
                        </a:rPr>
                        <a:t>C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24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 III/20; II/21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E.nr. MD 10 3.4-283/2021</a:t>
                      </a:r>
                      <a:endParaRPr lang="ro-RO" sz="900">
                        <a:effectLst/>
                      </a:endParaRPr>
                    </a:p>
                    <a:p>
                      <a:pPr>
                        <a:spcAft>
                          <a:spcPts val="0"/>
                        </a:spcAft>
                      </a:pPr>
                      <a:r>
                        <a:rPr lang="ro-MD" sz="700">
                          <a:effectLst/>
                        </a:rPr>
                        <a:t>22.02.2021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27524182"/>
                  </a:ext>
                </a:extLst>
              </a:tr>
              <a:tr h="393288">
                <a:tc>
                  <a:txBody>
                    <a:bodyPr/>
                    <a:lstStyle/>
                    <a:p>
                      <a:pPr algn="ctr">
                        <a:spcAft>
                          <a:spcPts val="0"/>
                        </a:spcAft>
                      </a:pPr>
                      <a:r>
                        <a:rPr lang="ro-MD" sz="1000">
                          <a:effectLst/>
                        </a:rPr>
                        <a:t>3</a:t>
                      </a:r>
                      <a:r>
                        <a:rPr lang="en-US" sz="1000">
                          <a:effectLst/>
                        </a:rPr>
                        <a:t>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641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- 82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8.2-82/2021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38173708"/>
                  </a:ext>
                </a:extLst>
              </a:tr>
              <a:tr h="393288">
                <a:tc>
                  <a:txBody>
                    <a:bodyPr/>
                    <a:lstStyle/>
                    <a:p>
                      <a:pPr algn="ctr">
                        <a:spcAft>
                          <a:spcPts val="0"/>
                        </a:spcAft>
                      </a:pPr>
                      <a:r>
                        <a:rPr lang="ro-MD" sz="1000">
                          <a:effectLst/>
                        </a:rPr>
                        <a:t>36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00533</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СП – 83M</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8.2-81/2021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996609090"/>
                  </a:ext>
                </a:extLst>
              </a:tr>
              <a:tr h="393288">
                <a:tc>
                  <a:txBody>
                    <a:bodyPr/>
                    <a:lstStyle/>
                    <a:p>
                      <a:pPr algn="ctr">
                        <a:spcAft>
                          <a:spcPts val="0"/>
                        </a:spcAft>
                      </a:pPr>
                      <a:r>
                        <a:rPr lang="ro-MD" sz="1000">
                          <a:effectLst/>
                        </a:rPr>
                        <a:t>37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00661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83M</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105</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8.2-79/2021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60010220"/>
                  </a:ext>
                </a:extLst>
              </a:tr>
              <a:tr h="465937">
                <a:tc>
                  <a:txBody>
                    <a:bodyPr/>
                    <a:lstStyle/>
                    <a:p>
                      <a:pPr algn="ctr">
                        <a:spcAft>
                          <a:spcPts val="0"/>
                        </a:spcAft>
                      </a:pPr>
                      <a:r>
                        <a:rPr lang="ro-MD" sz="1000">
                          <a:effectLst/>
                        </a:rPr>
                        <a:t>38</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6</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- 95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20</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8.2-75/2021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4192962959"/>
                  </a:ext>
                </a:extLst>
              </a:tr>
              <a:tr h="465937">
                <a:tc>
                  <a:txBody>
                    <a:bodyPr/>
                    <a:lstStyle/>
                    <a:p>
                      <a:pPr algn="ctr">
                        <a:spcAft>
                          <a:spcPts val="0"/>
                        </a:spcAft>
                      </a:pPr>
                      <a:r>
                        <a:rPr lang="ro-MD" sz="1000">
                          <a:effectLst/>
                        </a:rPr>
                        <a:t>3</a:t>
                      </a:r>
                      <a:r>
                        <a:rPr lang="en-US" sz="1000">
                          <a:effectLst/>
                        </a:rPr>
                        <a:t>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88</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СП</a:t>
                      </a:r>
                      <a:r>
                        <a:rPr lang="ro-MD" sz="900">
                          <a:effectLst/>
                        </a:rPr>
                        <a:t> - 95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20</a:t>
                      </a:r>
                      <a:r>
                        <a:rPr lang="ro-MD" sz="900" baseline="30000">
                          <a:effectLst/>
                        </a:rPr>
                        <a:t>0 </a:t>
                      </a:r>
                      <a:r>
                        <a:rPr lang="ro-MD" sz="900">
                          <a:effectLst/>
                        </a:rPr>
                        <a:t>C</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8.2-76/2021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3322591797"/>
                  </a:ext>
                </a:extLst>
              </a:tr>
              <a:tr h="393288">
                <a:tc>
                  <a:txBody>
                    <a:bodyPr/>
                    <a:lstStyle/>
                    <a:p>
                      <a:pPr algn="ctr">
                        <a:spcAft>
                          <a:spcPts val="0"/>
                        </a:spcAft>
                      </a:pPr>
                      <a:r>
                        <a:rPr lang="ro-MD" sz="1000">
                          <a:effectLst/>
                        </a:rPr>
                        <a:t>40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181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ТП</a:t>
                      </a:r>
                      <a:r>
                        <a:rPr lang="en-US" sz="900">
                          <a:effectLst/>
                        </a:rPr>
                        <a:t>-7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20</a:t>
                      </a:r>
                      <a:r>
                        <a:rPr lang="ro-RO" sz="900" baseline="30000">
                          <a:effectLst/>
                        </a:rPr>
                        <a:t>0</a:t>
                      </a:r>
                      <a:r>
                        <a:rPr lang="ro-RO" sz="900">
                          <a:effectLst/>
                        </a:rPr>
                        <a:t>-150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8.2-78/2021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47729334"/>
                  </a:ext>
                </a:extLst>
              </a:tr>
              <a:tr h="393288">
                <a:tc>
                  <a:txBody>
                    <a:bodyPr/>
                    <a:lstStyle/>
                    <a:p>
                      <a:pPr algn="ctr">
                        <a:spcAft>
                          <a:spcPts val="0"/>
                        </a:spcAft>
                      </a:pPr>
                      <a:r>
                        <a:rPr lang="ro-MD" sz="1000">
                          <a:effectLst/>
                        </a:rPr>
                        <a:t>41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ТП-7</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20</a:t>
                      </a:r>
                      <a:r>
                        <a:rPr lang="ro-RO" sz="900" baseline="30000">
                          <a:effectLst/>
                        </a:rPr>
                        <a:t>0</a:t>
                      </a:r>
                      <a:r>
                        <a:rPr lang="ro-RO" sz="900">
                          <a:effectLst/>
                        </a:rPr>
                        <a:t>-150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 I/19; I/20; II/21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C. E nr. 8.2-77/2021</a:t>
                      </a:r>
                      <a:endParaRPr lang="ro-RO" sz="900">
                        <a:effectLst/>
                      </a:endParaRPr>
                    </a:p>
                    <a:p>
                      <a:pPr>
                        <a:spcAft>
                          <a:spcPts val="0"/>
                        </a:spcAft>
                      </a:pPr>
                      <a:r>
                        <a:rPr lang="ro-MD" sz="700">
                          <a:effectLst/>
                        </a:rPr>
                        <a:t>07.04.2021</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2083702035"/>
                  </a:ext>
                </a:extLst>
              </a:tr>
              <a:tr h="524384">
                <a:tc>
                  <a:txBody>
                    <a:bodyPr/>
                    <a:lstStyle/>
                    <a:p>
                      <a:pPr algn="ctr">
                        <a:spcAft>
                          <a:spcPts val="0"/>
                        </a:spcAft>
                      </a:pPr>
                      <a:r>
                        <a:rPr lang="en-US" sz="1000">
                          <a:effectLst/>
                        </a:rPr>
                        <a:t>42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NR. 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u-RU" sz="900">
                          <a:effectLst/>
                        </a:rPr>
                        <a:t>ТЛ</a:t>
                      </a:r>
                      <a:r>
                        <a:rPr lang="ro-RO" sz="900">
                          <a:effectLst/>
                        </a:rPr>
                        <a:t> -2</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RO" sz="900">
                          <a:effectLst/>
                        </a:rPr>
                        <a:t>-30</a:t>
                      </a:r>
                      <a:r>
                        <a:rPr lang="ro-RO" sz="900" baseline="30000">
                          <a:effectLst/>
                        </a:rPr>
                        <a:t>0</a:t>
                      </a:r>
                      <a:r>
                        <a:rPr lang="ro-RO" sz="900">
                          <a:effectLst/>
                        </a:rPr>
                        <a:t>- +70</a:t>
                      </a:r>
                      <a:r>
                        <a:rPr lang="ro-RO" sz="900" baseline="30000">
                          <a:effectLst/>
                        </a:rPr>
                        <a:t>0</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CAB.415</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36luni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IV/2014;III/17; II/19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a:effectLst/>
                        </a:rPr>
                        <a:t>Nr. 3.2.58-8779</a:t>
                      </a:r>
                      <a:endParaRPr lang="ro-RO" sz="900">
                        <a:effectLst/>
                      </a:endParaRPr>
                    </a:p>
                    <a:p>
                      <a:pPr>
                        <a:spcAft>
                          <a:spcPts val="0"/>
                        </a:spcAft>
                      </a:pPr>
                      <a:r>
                        <a:rPr lang="ro-MD" sz="700">
                          <a:effectLst/>
                        </a:rPr>
                        <a:t>20.02.2019-20.02.2022</a:t>
                      </a:r>
                      <a:endParaRPr lang="ro-RO" sz="90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255536484"/>
                  </a:ext>
                </a:extLst>
              </a:tr>
              <a:tr h="524384">
                <a:tc>
                  <a:txBody>
                    <a:bodyPr/>
                    <a:lstStyle/>
                    <a:p>
                      <a:pPr algn="ctr">
                        <a:spcAft>
                          <a:spcPts val="0"/>
                        </a:spcAft>
                      </a:pPr>
                      <a:r>
                        <a:rPr lang="ro-MD" sz="1000">
                          <a:effectLst/>
                        </a:rPr>
                        <a:t>43</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TERMOMETRU DIN STIC</a:t>
                      </a:r>
                      <a:r>
                        <a:rPr lang="ro-RO" sz="900">
                          <a:effectLst/>
                        </a:rPr>
                        <a:t>LĂ CU LICHID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222081</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en-US" sz="900">
                          <a:effectLst/>
                        </a:rPr>
                        <a:t>TT</a:t>
                      </a: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it-IT" sz="900">
                          <a:effectLst/>
                        </a:rPr>
                        <a:t> </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lgn="ctr">
                        <a:spcAft>
                          <a:spcPts val="0"/>
                        </a:spcAft>
                      </a:pPr>
                      <a:r>
                        <a:rPr lang="ro-MD" sz="900">
                          <a:effectLst/>
                        </a:rPr>
                        <a:t>36 luni</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900">
                          <a:effectLst/>
                        </a:rPr>
                        <a:t>II/19</a:t>
                      </a:r>
                      <a:endParaRPr lang="ro-RO" sz="900">
                        <a:effectLst/>
                        <a:latin typeface="Times New Roman" panose="02020603050405020304" pitchFamily="18" charset="0"/>
                        <a:ea typeface="Times New Roman" panose="02020603050405020304" pitchFamily="18" charset="0"/>
                      </a:endParaRPr>
                    </a:p>
                  </a:txBody>
                  <a:tcPr marL="50350" marR="50350" marT="0" marB="0"/>
                </a:tc>
                <a:tc>
                  <a:txBody>
                    <a:bodyPr/>
                    <a:lstStyle/>
                    <a:p>
                      <a:pPr>
                        <a:spcAft>
                          <a:spcPts val="0"/>
                        </a:spcAft>
                      </a:pPr>
                      <a:r>
                        <a:rPr lang="ro-MD" sz="700" dirty="0">
                          <a:effectLst/>
                        </a:rPr>
                        <a:t>Nr. 3.2.58-8778</a:t>
                      </a:r>
                      <a:endParaRPr lang="ro-RO" sz="900" dirty="0">
                        <a:effectLst/>
                      </a:endParaRPr>
                    </a:p>
                    <a:p>
                      <a:pPr>
                        <a:spcAft>
                          <a:spcPts val="0"/>
                        </a:spcAft>
                      </a:pPr>
                      <a:r>
                        <a:rPr lang="ro-MD" sz="700" dirty="0">
                          <a:effectLst/>
                        </a:rPr>
                        <a:t>20.02.2019-20.02.2022</a:t>
                      </a:r>
                      <a:endParaRPr lang="ro-RO" sz="900" dirty="0">
                        <a:effectLst/>
                        <a:latin typeface="Times New Roman" panose="02020603050405020304" pitchFamily="18" charset="0"/>
                        <a:ea typeface="Times New Roman" panose="02020603050405020304" pitchFamily="18" charset="0"/>
                      </a:endParaRPr>
                    </a:p>
                  </a:txBody>
                  <a:tcPr marL="50350" marR="50350" marT="0" marB="0"/>
                </a:tc>
                <a:extLst>
                  <a:ext uri="{0D108BD9-81ED-4DB2-BD59-A6C34878D82A}">
                    <a16:rowId xmlns:a16="http://schemas.microsoft.com/office/drawing/2014/main" val="1763629714"/>
                  </a:ext>
                </a:extLst>
              </a:tr>
            </a:tbl>
          </a:graphicData>
        </a:graphic>
      </p:graphicFrame>
    </p:spTree>
    <p:extLst>
      <p:ext uri="{BB962C8B-B14F-4D97-AF65-F5344CB8AC3E}">
        <p14:creationId xmlns:p14="http://schemas.microsoft.com/office/powerpoint/2010/main" val="198881081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138881"/>
            <a:ext cx="8839199" cy="5381288"/>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el 1">
            <a:extLst>
              <a:ext uri="{FF2B5EF4-FFF2-40B4-BE49-F238E27FC236}">
                <a16:creationId xmlns:a16="http://schemas.microsoft.com/office/drawing/2014/main" id="{2B420646-4444-4F0C-B4A0-C89BCA875FF7}"/>
              </a:ext>
            </a:extLst>
          </p:cNvPr>
          <p:cNvGraphicFramePr>
            <a:graphicFrameLocks noGrp="1"/>
          </p:cNvGraphicFramePr>
          <p:nvPr>
            <p:extLst>
              <p:ext uri="{D42A27DB-BD31-4B8C-83A1-F6EECF244321}">
                <p14:modId xmlns:p14="http://schemas.microsoft.com/office/powerpoint/2010/main" val="401884826"/>
              </p:ext>
            </p:extLst>
          </p:nvPr>
        </p:nvGraphicFramePr>
        <p:xfrm>
          <a:off x="679155" y="1929800"/>
          <a:ext cx="7780634" cy="4450080"/>
        </p:xfrm>
        <a:graphic>
          <a:graphicData uri="http://schemas.openxmlformats.org/drawingml/2006/table">
            <a:tbl>
              <a:tblPr>
                <a:tableStyleId>{5C22544A-7EE6-4342-B048-85BDC9FD1C3A}</a:tableStyleId>
              </a:tblPr>
              <a:tblGrid>
                <a:gridCol w="377054">
                  <a:extLst>
                    <a:ext uri="{9D8B030D-6E8A-4147-A177-3AD203B41FA5}">
                      <a16:colId xmlns:a16="http://schemas.microsoft.com/office/drawing/2014/main" val="2463924507"/>
                    </a:ext>
                  </a:extLst>
                </a:gridCol>
                <a:gridCol w="1467684">
                  <a:extLst>
                    <a:ext uri="{9D8B030D-6E8A-4147-A177-3AD203B41FA5}">
                      <a16:colId xmlns:a16="http://schemas.microsoft.com/office/drawing/2014/main" val="4281493690"/>
                    </a:ext>
                  </a:extLst>
                </a:gridCol>
                <a:gridCol w="1388514">
                  <a:extLst>
                    <a:ext uri="{9D8B030D-6E8A-4147-A177-3AD203B41FA5}">
                      <a16:colId xmlns:a16="http://schemas.microsoft.com/office/drawing/2014/main" val="1431563822"/>
                    </a:ext>
                  </a:extLst>
                </a:gridCol>
                <a:gridCol w="1686052">
                  <a:extLst>
                    <a:ext uri="{9D8B030D-6E8A-4147-A177-3AD203B41FA5}">
                      <a16:colId xmlns:a16="http://schemas.microsoft.com/office/drawing/2014/main" val="3432387289"/>
                    </a:ext>
                  </a:extLst>
                </a:gridCol>
                <a:gridCol w="1388514">
                  <a:extLst>
                    <a:ext uri="{9D8B030D-6E8A-4147-A177-3AD203B41FA5}">
                      <a16:colId xmlns:a16="http://schemas.microsoft.com/office/drawing/2014/main" val="3757883259"/>
                    </a:ext>
                  </a:extLst>
                </a:gridCol>
                <a:gridCol w="1472816">
                  <a:extLst>
                    <a:ext uri="{9D8B030D-6E8A-4147-A177-3AD203B41FA5}">
                      <a16:colId xmlns:a16="http://schemas.microsoft.com/office/drawing/2014/main" val="3520209417"/>
                    </a:ext>
                  </a:extLst>
                </a:gridCol>
              </a:tblGrid>
              <a:tr h="890357">
                <a:tc>
                  <a:txBody>
                    <a:bodyPr/>
                    <a:lstStyle/>
                    <a:p>
                      <a:pPr algn="ctr">
                        <a:lnSpc>
                          <a:spcPts val="1200"/>
                        </a:lnSpc>
                        <a:spcAft>
                          <a:spcPts val="0"/>
                        </a:spcAft>
                      </a:pPr>
                      <a:r>
                        <a:rPr lang="ro-RO" sz="1200" dirty="0">
                          <a:effectLst/>
                        </a:rPr>
                        <a:t> </a:t>
                      </a:r>
                      <a:endParaRPr lang="ro-RO" sz="1000" dirty="0">
                        <a:effectLst/>
                      </a:endParaRPr>
                    </a:p>
                    <a:p>
                      <a:pPr algn="ctr">
                        <a:lnSpc>
                          <a:spcPts val="1200"/>
                        </a:lnSpc>
                        <a:spcAft>
                          <a:spcPts val="0"/>
                        </a:spcAft>
                      </a:pPr>
                      <a:r>
                        <a:rPr lang="ro-RO" sz="1200" dirty="0">
                          <a:effectLst/>
                        </a:rPr>
                        <a:t> </a:t>
                      </a:r>
                      <a:endParaRPr lang="ro-RO" sz="1000" dirty="0">
                        <a:effectLst/>
                      </a:endParaRPr>
                    </a:p>
                    <a:p>
                      <a:pPr algn="ctr">
                        <a:lnSpc>
                          <a:spcPts val="1200"/>
                        </a:lnSpc>
                        <a:spcAft>
                          <a:spcPts val="0"/>
                        </a:spcAft>
                      </a:pPr>
                      <a:r>
                        <a:rPr lang="ro-RO" sz="1200" dirty="0">
                          <a:effectLst/>
                        </a:rPr>
                        <a:t> </a:t>
                      </a:r>
                      <a:endParaRPr lang="ro-RO" sz="1000" dirty="0">
                        <a:effectLst/>
                      </a:endParaRPr>
                    </a:p>
                    <a:p>
                      <a:pPr algn="ctr">
                        <a:lnSpc>
                          <a:spcPts val="1200"/>
                        </a:lnSpc>
                        <a:spcAft>
                          <a:spcPts val="0"/>
                        </a:spcAft>
                      </a:pPr>
                      <a:r>
                        <a:rPr lang="ro-RO" sz="1200" dirty="0">
                          <a:effectLst/>
                        </a:rPr>
                        <a:t>Nr.</a:t>
                      </a:r>
                      <a:endParaRPr lang="ro-RO" sz="1000" dirty="0">
                        <a:effectLst/>
                      </a:endParaRPr>
                    </a:p>
                    <a:p>
                      <a:pPr algn="ctr">
                        <a:lnSpc>
                          <a:spcPts val="1200"/>
                        </a:lnSpc>
                        <a:spcAft>
                          <a:spcPts val="0"/>
                        </a:spcAft>
                      </a:pPr>
                      <a:r>
                        <a:rPr lang="ro-RO" sz="1200" dirty="0">
                          <a:effectLst/>
                        </a:rPr>
                        <a:t>d/o</a:t>
                      </a:r>
                      <a:endParaRPr lang="ro-RO" sz="1000" dirty="0">
                        <a:effectLst/>
                        <a:latin typeface="Times New Roman" panose="02020603050405020304" pitchFamily="18" charset="0"/>
                        <a:ea typeface="Times New Roman" panose="02020603050405020304" pitchFamily="18" charset="0"/>
                      </a:endParaRPr>
                    </a:p>
                  </a:txBody>
                  <a:tcPr marL="59494" marR="59494" marT="0" marB="0"/>
                </a:tc>
                <a:tc>
                  <a:txBody>
                    <a:bodyPr/>
                    <a:lstStyle/>
                    <a:p>
                      <a:pPr>
                        <a:lnSpc>
                          <a:spcPts val="1200"/>
                        </a:lnSpc>
                        <a:spcAft>
                          <a:spcPts val="0"/>
                        </a:spcAft>
                      </a:pPr>
                      <a:r>
                        <a:rPr lang="ro-RO" sz="1200" dirty="0">
                          <a:effectLst/>
                        </a:rPr>
                        <a:t> </a:t>
                      </a:r>
                      <a:endParaRPr lang="ro-RO" sz="1000" dirty="0">
                        <a:effectLst/>
                      </a:endParaRPr>
                    </a:p>
                    <a:p>
                      <a:pPr algn="ctr">
                        <a:lnSpc>
                          <a:spcPts val="1200"/>
                        </a:lnSpc>
                        <a:spcAft>
                          <a:spcPts val="0"/>
                        </a:spcAft>
                      </a:pPr>
                      <a:r>
                        <a:rPr lang="ro-RO" sz="1200" dirty="0">
                          <a:effectLst/>
                        </a:rPr>
                        <a:t>Denumirea utilajului</a:t>
                      </a:r>
                      <a:endParaRPr lang="ro-RO" sz="1000" dirty="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Periodicitatea verificării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Echipamentul  utilizat pentru verificare</a:t>
                      </a:r>
                      <a:endParaRPr lang="ro-RO" sz="1000">
                        <a:effectLst/>
                      </a:endParaRPr>
                    </a:p>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 </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Observații</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tc>
                  <a:txBody>
                    <a:bodyPr/>
                    <a:lstStyle/>
                    <a:p>
                      <a:pPr algn="ctr">
                        <a:lnSpc>
                          <a:spcPts val="1200"/>
                        </a:lnSpc>
                        <a:spcAft>
                          <a:spcPts val="0"/>
                        </a:spcAft>
                      </a:pPr>
                      <a:r>
                        <a:rPr lang="ro-RO" sz="1200">
                          <a:effectLst/>
                        </a:rPr>
                        <a:t> </a:t>
                      </a:r>
                      <a:endParaRPr lang="ro-RO" sz="1000">
                        <a:effectLst/>
                      </a:endParaRPr>
                    </a:p>
                    <a:p>
                      <a:pPr algn="ctr">
                        <a:lnSpc>
                          <a:spcPts val="1200"/>
                        </a:lnSpc>
                        <a:spcAft>
                          <a:spcPts val="0"/>
                        </a:spcAft>
                      </a:pPr>
                      <a:r>
                        <a:rPr lang="ro-RO" sz="1200">
                          <a:effectLst/>
                        </a:rPr>
                        <a:t>Persoana responsabilă</a:t>
                      </a:r>
                      <a:endParaRPr lang="ro-RO" sz="1000">
                        <a:effectLst/>
                      </a:endParaRPr>
                    </a:p>
                    <a:p>
                      <a:pPr algn="ctr">
                        <a:lnSpc>
                          <a:spcPts val="1200"/>
                        </a:lnSpc>
                        <a:spcAft>
                          <a:spcPts val="0"/>
                        </a:spcAft>
                      </a:pPr>
                      <a:r>
                        <a:rPr lang="ro-RO" sz="1200">
                          <a:effectLst/>
                        </a:rPr>
                        <a:t> </a:t>
                      </a:r>
                      <a:endParaRPr lang="ro-RO" sz="1000">
                        <a:effectLst/>
                        <a:latin typeface="Times New Roman" panose="02020603050405020304" pitchFamily="18" charset="0"/>
                        <a:ea typeface="Times New Roman" panose="02020603050405020304" pitchFamily="18" charset="0"/>
                      </a:endParaRPr>
                    </a:p>
                  </a:txBody>
                  <a:tcPr marL="59494" marR="59494" marT="0" marB="0" anchor="ctr"/>
                </a:tc>
                <a:extLst>
                  <a:ext uri="{0D108BD9-81ED-4DB2-BD59-A6C34878D82A}">
                    <a16:rowId xmlns:a16="http://schemas.microsoft.com/office/drawing/2014/main" val="857835837"/>
                  </a:ext>
                </a:extLst>
              </a:tr>
              <a:tr h="152633">
                <a:tc>
                  <a:txBody>
                    <a:bodyPr/>
                    <a:lstStyle/>
                    <a:p>
                      <a:pPr algn="ctr">
                        <a:spcAft>
                          <a:spcPts val="0"/>
                        </a:spcAft>
                      </a:pPr>
                      <a:r>
                        <a:rPr lang="ro-RO" sz="1200">
                          <a:effectLst/>
                        </a:rPr>
                        <a:t>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III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200">
                          <a:effectLst/>
                        </a:rPr>
                        <a:t>VII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971463515"/>
                  </a:ext>
                </a:extLst>
              </a:tr>
              <a:tr h="381581">
                <a:tc>
                  <a:txBody>
                    <a:bodyPr/>
                    <a:lstStyle/>
                    <a:p>
                      <a:pPr algn="ctr">
                        <a:spcAft>
                          <a:spcPts val="0"/>
                        </a:spcAft>
                      </a:pPr>
                      <a:r>
                        <a:rPr lang="ro-RO" sz="1200">
                          <a:effectLst/>
                        </a:rPr>
                        <a:t>1</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Fotocolorimetru </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material de referință certificat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just">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814288869"/>
                  </a:ext>
                </a:extLst>
              </a:tr>
              <a:tr h="381581">
                <a:tc>
                  <a:txBody>
                    <a:bodyPr/>
                    <a:lstStyle/>
                    <a:p>
                      <a:pPr algn="ctr">
                        <a:spcAft>
                          <a:spcPts val="0"/>
                        </a:spcAft>
                      </a:pPr>
                      <a:r>
                        <a:rPr lang="ro-RO" sz="1200">
                          <a:effectLst/>
                        </a:rPr>
                        <a:t>2</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Spectrofotometru AAS-100</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dirty="0">
                          <a:effectLst/>
                        </a:rPr>
                        <a:t>înainte de utilizare</a:t>
                      </a:r>
                      <a:endParaRPr lang="ro-RO" sz="1000" dirty="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material de referință certificat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539539803"/>
                  </a:ext>
                </a:extLst>
              </a:tr>
              <a:tr h="381581">
                <a:tc>
                  <a:txBody>
                    <a:bodyPr/>
                    <a:lstStyle/>
                    <a:p>
                      <a:pPr algn="ctr">
                        <a:spcAft>
                          <a:spcPts val="0"/>
                        </a:spcAft>
                      </a:pPr>
                      <a:r>
                        <a:rPr lang="ro-RO" sz="1200">
                          <a:effectLst/>
                        </a:rPr>
                        <a:t>3</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Balanțe analitice de laborator</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greutăți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698948134"/>
                  </a:ext>
                </a:extLst>
              </a:tr>
              <a:tr h="381581">
                <a:tc>
                  <a:txBody>
                    <a:bodyPr/>
                    <a:lstStyle/>
                    <a:p>
                      <a:pPr algn="ctr">
                        <a:spcAft>
                          <a:spcPts val="0"/>
                        </a:spcAft>
                      </a:pPr>
                      <a:r>
                        <a:rPr lang="ro-RO" sz="1200">
                          <a:effectLst/>
                        </a:rPr>
                        <a:t>4</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Dulap de uscare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data în lună </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termometre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953515031"/>
                  </a:ext>
                </a:extLst>
              </a:tr>
              <a:tr h="381581">
                <a:tc>
                  <a:txBody>
                    <a:bodyPr/>
                    <a:lstStyle/>
                    <a:p>
                      <a:pPr algn="ctr">
                        <a:spcAft>
                          <a:spcPts val="0"/>
                        </a:spcAft>
                      </a:pPr>
                      <a:r>
                        <a:rPr lang="ro-RO" sz="1200">
                          <a:effectLst/>
                        </a:rPr>
                        <a:t>5</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Termostat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data în lună</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termometre etalonate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dirty="0">
                          <a:effectLst/>
                        </a:rPr>
                        <a:t>Personalul LAUAE</a:t>
                      </a:r>
                    </a:p>
                    <a:p>
                      <a:pPr>
                        <a:spcAft>
                          <a:spcPts val="0"/>
                        </a:spcAft>
                      </a:pPr>
                      <a:r>
                        <a:rPr lang="ro-RO" sz="1000" dirty="0">
                          <a:effectLst/>
                        </a:rPr>
                        <a:t>care efectuează încercări</a:t>
                      </a:r>
                      <a:endParaRPr lang="ro-RO" sz="1000" dirty="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1701683033"/>
                  </a:ext>
                </a:extLst>
              </a:tr>
              <a:tr h="381581">
                <a:tc>
                  <a:txBody>
                    <a:bodyPr/>
                    <a:lstStyle/>
                    <a:p>
                      <a:pPr algn="ctr">
                        <a:spcAft>
                          <a:spcPts val="0"/>
                        </a:spcAft>
                      </a:pPr>
                      <a:r>
                        <a:rPr lang="ro-RO" sz="1200">
                          <a:effectLst/>
                        </a:rPr>
                        <a:t>6</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Spectrofotometru</a:t>
                      </a:r>
                    </a:p>
                    <a:p>
                      <a:pPr algn="ctr">
                        <a:spcAft>
                          <a:spcPts val="0"/>
                        </a:spcAft>
                      </a:pPr>
                      <a:r>
                        <a:rPr lang="ro-RO" sz="1000">
                          <a:effectLst/>
                        </a:rPr>
                        <a:t>UV/VIS</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înainte de utilizare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dirty="0">
                          <a:effectLst/>
                        </a:rPr>
                        <a:t>material de referință certificat</a:t>
                      </a:r>
                      <a:endParaRPr lang="ro-RO" sz="1000" dirty="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just">
                        <a:spcAft>
                          <a:spcPts val="0"/>
                        </a:spcAft>
                      </a:pPr>
                      <a:r>
                        <a:rPr lang="ro-RO" sz="1000">
                          <a:effectLst/>
                        </a:rPr>
                        <a:t>Personalul LAUAE</a:t>
                      </a:r>
                    </a:p>
                    <a:p>
                      <a:pPr>
                        <a:spcAft>
                          <a:spcPts val="0"/>
                        </a:spcAft>
                      </a:pPr>
                      <a:r>
                        <a:rPr lang="ro-RO" sz="1000">
                          <a:effectLst/>
                        </a:rPr>
                        <a:t>care efectuează încercări</a:t>
                      </a:r>
                      <a:endParaRPr lang="ro-RO" sz="100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2772461447"/>
                  </a:ext>
                </a:extLst>
              </a:tr>
              <a:tr h="381581">
                <a:tc>
                  <a:txBody>
                    <a:bodyPr/>
                    <a:lstStyle/>
                    <a:p>
                      <a:pPr algn="ctr">
                        <a:spcAft>
                          <a:spcPts val="0"/>
                        </a:spcAft>
                      </a:pPr>
                      <a:r>
                        <a:rPr lang="ro-RO" sz="1200">
                          <a:effectLst/>
                        </a:rPr>
                        <a:t>7</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pH-metru CONSORT</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o dată la 7 zile</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dirty="0">
                          <a:effectLst/>
                        </a:rPr>
                        <a:t>Soluție tampon pH=4,0; 7,0; 10,00</a:t>
                      </a:r>
                      <a:endParaRPr lang="ro-RO" sz="1000" dirty="0">
                        <a:effectLst/>
                        <a:latin typeface="Times New Roman" panose="02020603050405020304" pitchFamily="18" charset="0"/>
                        <a:ea typeface="Times New Roman" panose="02020603050405020304" pitchFamily="18" charset="0"/>
                      </a:endParaRPr>
                    </a:p>
                  </a:txBody>
                  <a:tcPr marL="59494" marR="59494" marT="0" marB="0"/>
                </a:tc>
                <a:tc>
                  <a:txBody>
                    <a:bodyPr/>
                    <a:lstStyle/>
                    <a:p>
                      <a:pPr algn="ctr">
                        <a:spcAft>
                          <a:spcPts val="0"/>
                        </a:spcAft>
                      </a:pPr>
                      <a:r>
                        <a:rPr lang="ro-RO" sz="1000">
                          <a:effectLst/>
                        </a:rPr>
                        <a:t>se îndeplinește fără abateri</a:t>
                      </a:r>
                      <a:endParaRPr lang="ro-RO" sz="1000">
                        <a:effectLst/>
                        <a:latin typeface="Times New Roman" panose="02020603050405020304" pitchFamily="18" charset="0"/>
                        <a:ea typeface="Times New Roman" panose="02020603050405020304" pitchFamily="18" charset="0"/>
                      </a:endParaRPr>
                    </a:p>
                  </a:txBody>
                  <a:tcPr marL="59494" marR="59494" marT="0" marB="0"/>
                </a:tc>
                <a:tc>
                  <a:txBody>
                    <a:bodyPr/>
                    <a:lstStyle/>
                    <a:p>
                      <a:pPr>
                        <a:spcAft>
                          <a:spcPts val="0"/>
                        </a:spcAft>
                      </a:pPr>
                      <a:r>
                        <a:rPr lang="ro-RO" sz="1000" dirty="0">
                          <a:effectLst/>
                        </a:rPr>
                        <a:t>Personalul LAUAE</a:t>
                      </a:r>
                    </a:p>
                    <a:p>
                      <a:pPr>
                        <a:spcAft>
                          <a:spcPts val="0"/>
                        </a:spcAft>
                      </a:pPr>
                      <a:r>
                        <a:rPr lang="ro-RO" sz="1000" dirty="0">
                          <a:effectLst/>
                        </a:rPr>
                        <a:t>care efectuează încercări</a:t>
                      </a:r>
                      <a:endParaRPr lang="ro-RO" sz="1000" dirty="0">
                        <a:effectLst/>
                        <a:latin typeface="Times New Roman" panose="02020603050405020304" pitchFamily="18" charset="0"/>
                        <a:ea typeface="Times New Roman" panose="02020603050405020304" pitchFamily="18" charset="0"/>
                      </a:endParaRPr>
                    </a:p>
                  </a:txBody>
                  <a:tcPr marL="59494" marR="59494" marT="0" marB="0"/>
                </a:tc>
                <a:extLst>
                  <a:ext uri="{0D108BD9-81ED-4DB2-BD59-A6C34878D82A}">
                    <a16:rowId xmlns:a16="http://schemas.microsoft.com/office/drawing/2014/main" val="3883457876"/>
                  </a:ext>
                </a:extLst>
              </a:tr>
            </a:tbl>
          </a:graphicData>
        </a:graphic>
      </p:graphicFrame>
      <p:sp>
        <p:nvSpPr>
          <p:cNvPr id="5" name="Rectangle 1">
            <a:extLst>
              <a:ext uri="{FF2B5EF4-FFF2-40B4-BE49-F238E27FC236}">
                <a16:creationId xmlns:a16="http://schemas.microsoft.com/office/drawing/2014/main" id="{50875C1A-3A50-47CB-882B-2EC25F00DB1B}"/>
              </a:ext>
            </a:extLst>
          </p:cNvPr>
          <p:cNvSpPr>
            <a:spLocks noChangeArrowheads="1"/>
          </p:cNvSpPr>
          <p:nvPr/>
        </p:nvSpPr>
        <p:spPr bwMode="auto">
          <a:xfrm>
            <a:off x="829827" y="1164113"/>
            <a:ext cx="73079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654050" algn="l"/>
              </a:tabLst>
              <a:defRPr>
                <a:solidFill>
                  <a:schemeClr val="tx1"/>
                </a:solidFill>
                <a:latin typeface="Arial" panose="020B0604020202020204" pitchFamily="34" charset="0"/>
              </a:defRPr>
            </a:lvl1pPr>
            <a:lvl2pPr>
              <a:tabLst>
                <a:tab pos="654050" algn="l"/>
              </a:tabLst>
              <a:defRPr>
                <a:solidFill>
                  <a:schemeClr val="tx1"/>
                </a:solidFill>
                <a:latin typeface="Arial" panose="020B0604020202020204" pitchFamily="34" charset="0"/>
              </a:defRPr>
            </a:lvl2pPr>
            <a:lvl3pPr>
              <a:tabLst>
                <a:tab pos="654050" algn="l"/>
              </a:tabLst>
              <a:defRPr>
                <a:solidFill>
                  <a:schemeClr val="tx1"/>
                </a:solidFill>
                <a:latin typeface="Arial" panose="020B0604020202020204" pitchFamily="34" charset="0"/>
              </a:defRPr>
            </a:lvl3pPr>
            <a:lvl4pPr>
              <a:tabLst>
                <a:tab pos="654050" algn="l"/>
              </a:tabLst>
              <a:defRPr>
                <a:solidFill>
                  <a:schemeClr val="tx1"/>
                </a:solidFill>
                <a:latin typeface="Arial" panose="020B0604020202020204" pitchFamily="34" charset="0"/>
              </a:defRPr>
            </a:lvl4pPr>
            <a:lvl5pPr>
              <a:tabLst>
                <a:tab pos="654050" algn="l"/>
              </a:tabLst>
              <a:defRPr>
                <a:solidFill>
                  <a:schemeClr val="tx1"/>
                </a:solidFill>
                <a:latin typeface="Arial" panose="020B0604020202020204" pitchFamily="34" charset="0"/>
              </a:defRPr>
            </a:lvl5pPr>
            <a:lvl6pPr eaLnBrk="0" fontAlgn="base" hangingPunct="0">
              <a:spcBef>
                <a:spcPct val="0"/>
              </a:spcBef>
              <a:spcAft>
                <a:spcPct val="0"/>
              </a:spcAft>
              <a:tabLst>
                <a:tab pos="654050" algn="l"/>
              </a:tabLst>
              <a:defRPr>
                <a:solidFill>
                  <a:schemeClr val="tx1"/>
                </a:solidFill>
                <a:latin typeface="Arial" panose="020B0604020202020204" pitchFamily="34" charset="0"/>
              </a:defRPr>
            </a:lvl6pPr>
            <a:lvl7pPr eaLnBrk="0" fontAlgn="base" hangingPunct="0">
              <a:spcBef>
                <a:spcPct val="0"/>
              </a:spcBef>
              <a:spcAft>
                <a:spcPct val="0"/>
              </a:spcAft>
              <a:tabLst>
                <a:tab pos="654050" algn="l"/>
              </a:tabLst>
              <a:defRPr>
                <a:solidFill>
                  <a:schemeClr val="tx1"/>
                </a:solidFill>
                <a:latin typeface="Arial" panose="020B0604020202020204" pitchFamily="34" charset="0"/>
              </a:defRPr>
            </a:lvl7pPr>
            <a:lvl8pPr eaLnBrk="0" fontAlgn="base" hangingPunct="0">
              <a:spcBef>
                <a:spcPct val="0"/>
              </a:spcBef>
              <a:spcAft>
                <a:spcPct val="0"/>
              </a:spcAft>
              <a:tabLst>
                <a:tab pos="654050" algn="l"/>
              </a:tabLst>
              <a:defRPr>
                <a:solidFill>
                  <a:schemeClr val="tx1"/>
                </a:solidFill>
                <a:latin typeface="Arial" panose="020B0604020202020204" pitchFamily="34" charset="0"/>
              </a:defRPr>
            </a:lvl8pPr>
            <a:lvl9pPr eaLnBrk="0" fontAlgn="base" hangingPunct="0">
              <a:spcBef>
                <a:spcPct val="0"/>
              </a:spcBef>
              <a:spcAft>
                <a:spcPct val="0"/>
              </a:spcAft>
              <a:tabLst>
                <a:tab pos="654050" algn="l"/>
              </a:tabLst>
              <a:defRPr>
                <a:solidFill>
                  <a:schemeClr val="tx1"/>
                </a:solidFill>
                <a:latin typeface="Arial" panose="020B0604020202020204" pitchFamily="34" charset="0"/>
              </a:defRPr>
            </a:lvl9pPr>
          </a:lstStyle>
          <a:p>
            <a:pPr lvl="0"/>
            <a:r>
              <a:rPr lang="ru-RU" altLang="ro-RO" sz="1400" dirty="0">
                <a:ea typeface="Times New Roman" panose="02020603050405020304" pitchFamily="18" charset="0"/>
              </a:rPr>
              <a:t>Промежуточный план проверки контрольно-измерительного оборудования в лаборатории (</a:t>
            </a:r>
            <a:r>
              <a:rPr kumimoji="0" lang="ro-RO"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LAUAE</a:t>
            </a:r>
            <a:r>
              <a:rPr kumimoji="0" lang="ru-RU" altLang="ro-RO" sz="14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t>
            </a:r>
            <a:endParaRPr kumimoji="0" lang="ro-RO" altLang="ro-RO" sz="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18875309"/>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4339B238-935C-4A9E-BF70-4611E1581D2B}"/>
              </a:ext>
            </a:extLst>
          </p:cNvPr>
          <p:cNvGraphicFramePr>
            <a:graphicFrameLocks noGrp="1"/>
          </p:cNvGraphicFramePr>
          <p:nvPr/>
        </p:nvGraphicFramePr>
        <p:xfrm>
          <a:off x="413237" y="2234973"/>
          <a:ext cx="8071339" cy="4047651"/>
        </p:xfrm>
        <a:graphic>
          <a:graphicData uri="http://schemas.openxmlformats.org/drawingml/2006/table">
            <a:tbl>
              <a:tblPr>
                <a:tableStyleId>{5C22544A-7EE6-4342-B048-85BDC9FD1C3A}</a:tableStyleId>
              </a:tblPr>
              <a:tblGrid>
                <a:gridCol w="350615">
                  <a:extLst>
                    <a:ext uri="{9D8B030D-6E8A-4147-A177-3AD203B41FA5}">
                      <a16:colId xmlns:a16="http://schemas.microsoft.com/office/drawing/2014/main" val="3373429479"/>
                    </a:ext>
                  </a:extLst>
                </a:gridCol>
                <a:gridCol w="1306081">
                  <a:extLst>
                    <a:ext uri="{9D8B030D-6E8A-4147-A177-3AD203B41FA5}">
                      <a16:colId xmlns:a16="http://schemas.microsoft.com/office/drawing/2014/main" val="2640648685"/>
                    </a:ext>
                  </a:extLst>
                </a:gridCol>
                <a:gridCol w="892324">
                  <a:extLst>
                    <a:ext uri="{9D8B030D-6E8A-4147-A177-3AD203B41FA5}">
                      <a16:colId xmlns:a16="http://schemas.microsoft.com/office/drawing/2014/main" val="4291029404"/>
                    </a:ext>
                  </a:extLst>
                </a:gridCol>
                <a:gridCol w="1491636">
                  <a:extLst>
                    <a:ext uri="{9D8B030D-6E8A-4147-A177-3AD203B41FA5}">
                      <a16:colId xmlns:a16="http://schemas.microsoft.com/office/drawing/2014/main" val="2195239794"/>
                    </a:ext>
                  </a:extLst>
                </a:gridCol>
                <a:gridCol w="1098925">
                  <a:extLst>
                    <a:ext uri="{9D8B030D-6E8A-4147-A177-3AD203B41FA5}">
                      <a16:colId xmlns:a16="http://schemas.microsoft.com/office/drawing/2014/main" val="2356559362"/>
                    </a:ext>
                  </a:extLst>
                </a:gridCol>
                <a:gridCol w="1178131">
                  <a:extLst>
                    <a:ext uri="{9D8B030D-6E8A-4147-A177-3AD203B41FA5}">
                      <a16:colId xmlns:a16="http://schemas.microsoft.com/office/drawing/2014/main" val="2009467083"/>
                    </a:ext>
                  </a:extLst>
                </a:gridCol>
                <a:gridCol w="1047967">
                  <a:extLst>
                    <a:ext uri="{9D8B030D-6E8A-4147-A177-3AD203B41FA5}">
                      <a16:colId xmlns:a16="http://schemas.microsoft.com/office/drawing/2014/main" val="377019484"/>
                    </a:ext>
                  </a:extLst>
                </a:gridCol>
                <a:gridCol w="705660">
                  <a:extLst>
                    <a:ext uri="{9D8B030D-6E8A-4147-A177-3AD203B41FA5}">
                      <a16:colId xmlns:a16="http://schemas.microsoft.com/office/drawing/2014/main" val="303918927"/>
                    </a:ext>
                  </a:extLst>
                </a:gridCol>
              </a:tblGrid>
              <a:tr h="567364">
                <a:tc>
                  <a:txBody>
                    <a:bodyPr/>
                    <a:lstStyle/>
                    <a:p>
                      <a:pPr algn="ctr">
                        <a:spcAft>
                          <a:spcPts val="0"/>
                        </a:spcAft>
                      </a:pPr>
                      <a:r>
                        <a:rPr lang="ro-RO" sz="700">
                          <a:effectLst/>
                        </a:rPr>
                        <a:t> </a:t>
                      </a:r>
                      <a:endParaRPr lang="ro-RO" sz="800">
                        <a:effectLst/>
                      </a:endParaRPr>
                    </a:p>
                    <a:p>
                      <a:pPr algn="ctr">
                        <a:spcAft>
                          <a:spcPts val="0"/>
                        </a:spcAft>
                      </a:pPr>
                      <a:r>
                        <a:rPr lang="ro-RO" sz="700">
                          <a:effectLst/>
                        </a:rPr>
                        <a:t>Nr.d/o</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DENUMIREA MIJLOACELOR</a:t>
                      </a:r>
                      <a:endParaRPr lang="ro-RO" sz="800">
                        <a:effectLst/>
                      </a:endParaRPr>
                    </a:p>
                    <a:p>
                      <a:pPr algn="ctr">
                        <a:spcAft>
                          <a:spcPts val="0"/>
                        </a:spcAft>
                      </a:pPr>
                      <a:r>
                        <a:rPr lang="ro-RO" sz="700">
                          <a:effectLst/>
                        </a:rPr>
                        <a:t>DE MĂSURARE</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CERTIFICAT DE ETALONARE/BMV</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CARACTERISTICA</a:t>
                      </a:r>
                      <a:endParaRPr lang="ro-RO" sz="800">
                        <a:effectLst/>
                      </a:endParaRPr>
                    </a:p>
                    <a:p>
                      <a:pPr algn="ctr">
                        <a:spcAft>
                          <a:spcPts val="0"/>
                        </a:spcAft>
                      </a:pPr>
                      <a:r>
                        <a:rPr lang="ro-RO" sz="700">
                          <a:effectLst/>
                        </a:rPr>
                        <a:t>METROLOGICĂ;</a:t>
                      </a:r>
                      <a:endParaRPr lang="ro-RO" sz="800">
                        <a:effectLst/>
                      </a:endParaRPr>
                    </a:p>
                    <a:p>
                      <a:pPr algn="ctr">
                        <a:spcAft>
                          <a:spcPts val="0"/>
                        </a:spcAft>
                      </a:pPr>
                      <a:r>
                        <a:rPr lang="ro-RO" sz="700">
                          <a:effectLst/>
                        </a:rPr>
                        <a:t>Nr. DN</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LOCUL AFLĂRII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DATA</a:t>
                      </a:r>
                      <a:endParaRPr lang="ro-RO" sz="800">
                        <a:effectLst/>
                      </a:endParaRPr>
                    </a:p>
                    <a:p>
                      <a:pPr algn="ctr">
                        <a:spcAft>
                          <a:spcPts val="0"/>
                        </a:spcAft>
                      </a:pPr>
                      <a:r>
                        <a:rPr lang="ro-RO" sz="700">
                          <a:effectLst/>
                        </a:rPr>
                        <a:t>VERIFICĂRII/</a:t>
                      </a:r>
                      <a:endParaRPr lang="ro-RO" sz="800">
                        <a:effectLst/>
                      </a:endParaRPr>
                    </a:p>
                    <a:p>
                      <a:pPr algn="ctr">
                        <a:spcAft>
                          <a:spcPts val="0"/>
                        </a:spcAft>
                      </a:pPr>
                      <a:r>
                        <a:rPr lang="ro-RO" sz="700">
                          <a:effectLst/>
                        </a:rPr>
                        <a:t>ETALONĂRII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DATA URMATOAREI</a:t>
                      </a:r>
                      <a:endParaRPr lang="ro-RO" sz="800">
                        <a:effectLst/>
                      </a:endParaRPr>
                    </a:p>
                    <a:p>
                      <a:pPr algn="ctr">
                        <a:spcAft>
                          <a:spcPts val="0"/>
                        </a:spcAft>
                      </a:pPr>
                      <a:r>
                        <a:rPr lang="ro-RO" sz="700">
                          <a:effectLst/>
                        </a:rPr>
                        <a:t>VERIFICĂRI/ ETALONĂRI</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endParaRPr>
                    </a:p>
                    <a:p>
                      <a:pPr algn="ctr">
                        <a:spcAft>
                          <a:spcPts val="0"/>
                        </a:spcAft>
                      </a:pPr>
                      <a:r>
                        <a:rPr lang="ro-RO" sz="700">
                          <a:effectLst/>
                        </a:rPr>
                        <a:t> </a:t>
                      </a:r>
                      <a:endParaRPr lang="ro-RO" sz="800">
                        <a:effectLst/>
                      </a:endParaRPr>
                    </a:p>
                    <a:p>
                      <a:pPr algn="ctr">
                        <a:spcAft>
                          <a:spcPts val="0"/>
                        </a:spcAft>
                      </a:pPr>
                      <a:r>
                        <a:rPr lang="ro-RO" sz="700">
                          <a:effectLst/>
                        </a:rPr>
                        <a:t>NOTĂ</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971759447"/>
                  </a:ext>
                </a:extLst>
              </a:tr>
              <a:tr h="340418">
                <a:tc>
                  <a:txBody>
                    <a:bodyPr/>
                    <a:lstStyle/>
                    <a:p>
                      <a:pPr algn="ctr">
                        <a:spcAft>
                          <a:spcPts val="0"/>
                        </a:spcAft>
                      </a:pPr>
                      <a:r>
                        <a:rPr lang="ro-RO" sz="700">
                          <a:effectLst/>
                        </a:rPr>
                        <a:t>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-83 M</a:t>
                      </a:r>
                      <a:endParaRPr lang="ro-RO" sz="800">
                        <a:effectLst/>
                      </a:endParaRPr>
                    </a:p>
                    <a:p>
                      <a:pPr algn="ctr">
                        <a:spcAft>
                          <a:spcPts val="0"/>
                        </a:spcAft>
                      </a:pPr>
                      <a:r>
                        <a:rPr lang="ro-RO" sz="700">
                          <a:effectLst/>
                        </a:rPr>
                        <a:t>Nr. 00553</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81</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21/8/PT-06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4152890076"/>
                  </a:ext>
                </a:extLst>
              </a:tr>
              <a:tr h="359788">
                <a:tc>
                  <a:txBody>
                    <a:bodyPr/>
                    <a:lstStyle/>
                    <a:p>
                      <a:pPr algn="ctr">
                        <a:spcAft>
                          <a:spcPts val="0"/>
                        </a:spcAft>
                      </a:pPr>
                      <a:r>
                        <a:rPr lang="ro-RO" sz="700">
                          <a:effectLst/>
                        </a:rPr>
                        <a:t>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-83 M</a:t>
                      </a:r>
                      <a:endParaRPr lang="ro-RO" sz="800">
                        <a:effectLst/>
                      </a:endParaRPr>
                    </a:p>
                    <a:p>
                      <a:pPr algn="ctr">
                        <a:spcAft>
                          <a:spcPts val="0"/>
                        </a:spcAft>
                      </a:pPr>
                      <a:r>
                        <a:rPr lang="ro-RO" sz="700">
                          <a:effectLst/>
                        </a:rPr>
                        <a:t>Nr. 00661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79</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19/8/PT-06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3260043540"/>
                  </a:ext>
                </a:extLst>
              </a:tr>
              <a:tr h="340418">
                <a:tc>
                  <a:txBody>
                    <a:bodyPr/>
                    <a:lstStyle/>
                    <a:p>
                      <a:pPr algn="ctr">
                        <a:spcAft>
                          <a:spcPts val="0"/>
                        </a:spcAft>
                      </a:pPr>
                      <a:r>
                        <a:rPr lang="ro-RO" sz="700">
                          <a:effectLst/>
                        </a:rPr>
                        <a:t>3</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a:t>
                      </a:r>
                      <a:r>
                        <a:rPr lang="ru-RU" sz="700">
                          <a:effectLst/>
                        </a:rPr>
                        <a:t>П</a:t>
                      </a:r>
                      <a:r>
                        <a:rPr lang="ro-RO" sz="700">
                          <a:effectLst/>
                        </a:rPr>
                        <a:t>-82</a:t>
                      </a:r>
                      <a:endParaRPr lang="ro-RO" sz="800">
                        <a:effectLst/>
                      </a:endParaRPr>
                    </a:p>
                    <a:p>
                      <a:pPr algn="ctr">
                        <a:spcAft>
                          <a:spcPts val="0"/>
                        </a:spcAft>
                      </a:pPr>
                      <a:r>
                        <a:rPr lang="ro-RO" sz="700">
                          <a:effectLst/>
                        </a:rPr>
                        <a:t>Nr. 641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82</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982020971"/>
                  </a:ext>
                </a:extLst>
              </a:tr>
              <a:tr h="340418">
                <a:tc>
                  <a:txBody>
                    <a:bodyPr/>
                    <a:lstStyle/>
                    <a:p>
                      <a:pPr algn="ctr">
                        <a:spcAft>
                          <a:spcPts val="0"/>
                        </a:spcAft>
                      </a:pPr>
                      <a:r>
                        <a:rPr lang="en-US" sz="700">
                          <a:effectLst/>
                        </a:rPr>
                        <a:t>4</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CП-95</a:t>
                      </a:r>
                      <a:endParaRPr lang="ro-RO" sz="800">
                        <a:effectLst/>
                      </a:endParaRPr>
                    </a:p>
                    <a:p>
                      <a:pPr algn="ctr">
                        <a:spcAft>
                          <a:spcPts val="0"/>
                        </a:spcAft>
                      </a:pPr>
                      <a:r>
                        <a:rPr lang="ro-RO" sz="700">
                          <a:effectLst/>
                        </a:rPr>
                        <a:t>Nr. 88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76</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16/8/PT-06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6220093"/>
                  </a:ext>
                </a:extLst>
              </a:tr>
              <a:tr h="340418">
                <a:tc>
                  <a:txBody>
                    <a:bodyPr/>
                    <a:lstStyle/>
                    <a:p>
                      <a:pPr algn="ctr">
                        <a:spcAft>
                          <a:spcPts val="0"/>
                        </a:spcAft>
                      </a:pPr>
                      <a:r>
                        <a:rPr lang="ro-RO" sz="700">
                          <a:effectLst/>
                        </a:rPr>
                        <a:t>5</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tip CП-95</a:t>
                      </a:r>
                      <a:endParaRPr lang="ro-RO" sz="800">
                        <a:effectLst/>
                      </a:endParaRPr>
                    </a:p>
                    <a:p>
                      <a:pPr algn="ctr">
                        <a:spcAft>
                          <a:spcPts val="0"/>
                        </a:spcAft>
                      </a:pPr>
                      <a:r>
                        <a:rPr lang="ro-RO" sz="700">
                          <a:effectLst/>
                        </a:rPr>
                        <a:t>Nr. 6</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75</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15/8/PT-06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79456599"/>
                  </a:ext>
                </a:extLst>
              </a:tr>
              <a:tr h="340418">
                <a:tc>
                  <a:txBody>
                    <a:bodyPr/>
                    <a:lstStyle/>
                    <a:p>
                      <a:pPr algn="ctr">
                        <a:spcAft>
                          <a:spcPts val="0"/>
                        </a:spcAft>
                      </a:pPr>
                      <a:r>
                        <a:rPr lang="ro-RO" sz="700">
                          <a:effectLst/>
                        </a:rPr>
                        <a:t>6</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ТП-7</a:t>
                      </a:r>
                      <a:endParaRPr lang="ro-RO" sz="800">
                        <a:effectLst/>
                      </a:endParaRPr>
                    </a:p>
                    <a:p>
                      <a:pPr algn="ctr">
                        <a:spcAft>
                          <a:spcPts val="0"/>
                        </a:spcAft>
                      </a:pPr>
                      <a:r>
                        <a:rPr lang="ro-RO" sz="700">
                          <a:effectLst/>
                        </a:rPr>
                        <a:t>NR. 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a:t>
                      </a:r>
                      <a:r>
                        <a:rPr lang="ro-MD" sz="700">
                          <a:effectLst/>
                        </a:rPr>
                        <a:t>n</a:t>
                      </a:r>
                      <a:r>
                        <a:rPr lang="ru-RU" sz="700">
                          <a:effectLst/>
                        </a:rPr>
                        <a:t>r.8.2-</a:t>
                      </a:r>
                      <a:r>
                        <a:rPr lang="ro-MD" sz="700">
                          <a:effectLst/>
                        </a:rPr>
                        <a:t>77</a:t>
                      </a:r>
                      <a:r>
                        <a:rPr lang="ru-RU" sz="700">
                          <a:effectLst/>
                        </a:rPr>
                        <a:t>/2021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17/8/PT-06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237139679"/>
                  </a:ext>
                </a:extLst>
              </a:tr>
              <a:tr h="340418">
                <a:tc>
                  <a:txBody>
                    <a:bodyPr/>
                    <a:lstStyle/>
                    <a:p>
                      <a:pPr algn="ctr">
                        <a:spcAft>
                          <a:spcPts val="0"/>
                        </a:spcAft>
                      </a:pPr>
                      <a:r>
                        <a:rPr lang="ro-RO" sz="700">
                          <a:effectLst/>
                        </a:rPr>
                        <a:t>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ТП-7</a:t>
                      </a:r>
                      <a:endParaRPr lang="ro-RO" sz="800">
                        <a:effectLst/>
                      </a:endParaRPr>
                    </a:p>
                    <a:p>
                      <a:pPr algn="ctr">
                        <a:spcAft>
                          <a:spcPts val="0"/>
                        </a:spcAft>
                      </a:pPr>
                      <a:r>
                        <a:rPr lang="ro-RO" sz="700">
                          <a:effectLst/>
                        </a:rPr>
                        <a:t>NR. 181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u-RU" sz="700">
                          <a:effectLst/>
                        </a:rPr>
                        <a:t>C.E.nr.8.2-</a:t>
                      </a:r>
                      <a:r>
                        <a:rPr lang="ro-MD" sz="700">
                          <a:effectLst/>
                        </a:rPr>
                        <a:t>78</a:t>
                      </a:r>
                      <a:r>
                        <a:rPr lang="ru-RU" sz="700">
                          <a:effectLst/>
                        </a:rPr>
                        <a:t>/2021</a:t>
                      </a:r>
                      <a:endParaRPr lang="ro-RO" sz="800">
                        <a:effectLst/>
                      </a:endParaRPr>
                    </a:p>
                    <a:p>
                      <a:pPr algn="ctr">
                        <a:spcAft>
                          <a:spcPts val="0"/>
                        </a:spcAft>
                      </a:pPr>
                      <a:r>
                        <a:rPr lang="ru-RU"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18/8/PT-06</a:t>
                      </a:r>
                      <a:endParaRPr lang="ro-RO" sz="800">
                        <a:effectLst/>
                      </a:endParaRPr>
                    </a:p>
                    <a:p>
                      <a:pPr algn="ctr">
                        <a:spcAft>
                          <a:spcPts val="0"/>
                        </a:spcAft>
                      </a:pPr>
                      <a:r>
                        <a:rPr lang="ro-RO" sz="700">
                          <a:effectLst/>
                        </a:rPr>
                        <a:t>20.0 </a:t>
                      </a:r>
                      <a:r>
                        <a:rPr lang="ro-RO" sz="700" baseline="30000">
                          <a:effectLst/>
                        </a:rPr>
                        <a:t>0</a:t>
                      </a:r>
                      <a:r>
                        <a:rPr lang="ro-RO" sz="700">
                          <a:effectLst/>
                        </a:rPr>
                        <a:t>C</a:t>
                      </a:r>
                      <a:endParaRPr lang="ro-RO" sz="800">
                        <a:effectLst/>
                      </a:endParaRPr>
                    </a:p>
                    <a:p>
                      <a:pPr algn="ctr">
                        <a:spcAft>
                          <a:spcPts val="0"/>
                        </a:spcAft>
                      </a:pPr>
                      <a:r>
                        <a:rPr lang="ro-RO" sz="700">
                          <a:effectLst/>
                        </a:rPr>
                        <a:t>105.0 </a:t>
                      </a:r>
                      <a:r>
                        <a:rPr lang="ro-RO" sz="700" baseline="30000">
                          <a:effectLst/>
                        </a:rPr>
                        <a:t>0</a:t>
                      </a:r>
                      <a:r>
                        <a:rPr lang="ro-RO" sz="700">
                          <a:effectLst/>
                        </a:rPr>
                        <a:t>C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07</a:t>
                      </a:r>
                      <a:r>
                        <a:rPr lang="ru-RU" sz="700">
                          <a:effectLst/>
                        </a:rPr>
                        <a:t>.</a:t>
                      </a:r>
                      <a:r>
                        <a:rPr lang="en-US" sz="700">
                          <a:effectLst/>
                        </a:rPr>
                        <a:t>04</a:t>
                      </a:r>
                      <a:r>
                        <a:rPr lang="ru-RU" sz="700">
                          <a:effectLst/>
                        </a:rPr>
                        <a:t>.2021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MD" sz="700">
                          <a:effectLst/>
                        </a:rPr>
                        <a:t>04.2022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07361974"/>
                  </a:ext>
                </a:extLst>
              </a:tr>
              <a:tr h="340418">
                <a:tc>
                  <a:txBody>
                    <a:bodyPr/>
                    <a:lstStyle/>
                    <a:p>
                      <a:pPr algn="ctr">
                        <a:spcAft>
                          <a:spcPts val="0"/>
                        </a:spcAft>
                      </a:pPr>
                      <a:r>
                        <a:rPr lang="ro-RO" sz="700">
                          <a:effectLst/>
                        </a:rPr>
                        <a:t>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a:t>
                      </a:r>
                      <a:r>
                        <a:rPr lang="ru-RU" sz="700">
                          <a:effectLst/>
                        </a:rPr>
                        <a:t>Л</a:t>
                      </a:r>
                      <a:r>
                        <a:rPr lang="ro-RO" sz="700">
                          <a:effectLst/>
                        </a:rPr>
                        <a:t>-2</a:t>
                      </a:r>
                      <a:endParaRPr lang="ro-RO" sz="800">
                        <a:effectLst/>
                      </a:endParaRPr>
                    </a:p>
                    <a:p>
                      <a:pPr algn="ctr">
                        <a:spcAft>
                          <a:spcPts val="0"/>
                        </a:spcAft>
                      </a:pPr>
                      <a:r>
                        <a:rPr lang="ro-RO" sz="700">
                          <a:effectLst/>
                        </a:rPr>
                        <a:t>NR. 15</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B.V</a:t>
                      </a:r>
                      <a:endParaRPr lang="ro-RO" sz="800">
                        <a:effectLst/>
                      </a:endParaRPr>
                    </a:p>
                    <a:p>
                      <a:pPr algn="ctr">
                        <a:spcAft>
                          <a:spcPts val="0"/>
                        </a:spcAft>
                      </a:pPr>
                      <a:r>
                        <a:rPr lang="en-US" sz="700">
                          <a:effectLst/>
                        </a:rPr>
                        <a:t>3.2.58-8779</a:t>
                      </a:r>
                      <a:endParaRPr lang="ro-RO" sz="800">
                        <a:effectLst/>
                      </a:endParaRPr>
                    </a:p>
                    <a:p>
                      <a:pPr>
                        <a:spcAft>
                          <a:spcPts val="0"/>
                        </a:spcAft>
                      </a:pPr>
                      <a:r>
                        <a:rPr lang="en-US"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2633973405"/>
                  </a:ext>
                </a:extLst>
              </a:tr>
              <a:tr h="283682">
                <a:tc>
                  <a:txBody>
                    <a:bodyPr/>
                    <a:lstStyle/>
                    <a:p>
                      <a:pPr algn="ctr">
                        <a:spcAft>
                          <a:spcPts val="0"/>
                        </a:spcAft>
                      </a:pPr>
                      <a:r>
                        <a:rPr lang="ro-RO" sz="700">
                          <a:effectLst/>
                        </a:rPr>
                        <a:t>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TERMOMETRU </a:t>
                      </a:r>
                      <a:endParaRPr lang="ro-RO" sz="800">
                        <a:effectLst/>
                      </a:endParaRPr>
                    </a:p>
                    <a:p>
                      <a:pPr algn="ctr">
                        <a:spcAft>
                          <a:spcPts val="0"/>
                        </a:spcAft>
                      </a:pPr>
                      <a:r>
                        <a:rPr lang="ro-RO" sz="700">
                          <a:effectLst/>
                        </a:rPr>
                        <a:t>ТТ nr. 222081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B.V</a:t>
                      </a:r>
                      <a:endParaRPr lang="ro-RO" sz="800">
                        <a:effectLst/>
                      </a:endParaRPr>
                    </a:p>
                    <a:p>
                      <a:pPr algn="ctr">
                        <a:spcAft>
                          <a:spcPts val="0"/>
                        </a:spcAft>
                      </a:pPr>
                      <a:r>
                        <a:rPr lang="ro-RO" sz="700">
                          <a:effectLst/>
                        </a:rPr>
                        <a:t>3.2.58-8778</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b.417</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en-US" sz="700">
                          <a:effectLst/>
                        </a:rPr>
                        <a:t>20.02.2022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1655460398"/>
                  </a:ext>
                </a:extLst>
              </a:tr>
              <a:tr h="453891">
                <a:tc>
                  <a:txBody>
                    <a:bodyPr/>
                    <a:lstStyle/>
                    <a:p>
                      <a:pPr algn="ctr">
                        <a:spcAft>
                          <a:spcPts val="0"/>
                        </a:spcAft>
                      </a:pPr>
                      <a:r>
                        <a:rPr lang="ro-RO" sz="700">
                          <a:effectLst/>
                        </a:rPr>
                        <a:t>10</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HIGROMETRU PSIHROMETRIC</a:t>
                      </a:r>
                      <a:endParaRPr lang="ro-RO" sz="800">
                        <a:effectLst/>
                      </a:endParaRPr>
                    </a:p>
                    <a:p>
                      <a:pPr algn="ctr">
                        <a:spcAft>
                          <a:spcPts val="0"/>
                        </a:spcAft>
                      </a:pPr>
                      <a:r>
                        <a:rPr lang="ro-RO" sz="700">
                          <a:effectLst/>
                        </a:rPr>
                        <a:t>ВИТ-1</a:t>
                      </a:r>
                      <a:endParaRPr lang="ro-RO" sz="800">
                        <a:effectLst/>
                      </a:endParaRPr>
                    </a:p>
                    <a:p>
                      <a:pPr algn="ctr">
                        <a:spcAft>
                          <a:spcPts val="0"/>
                        </a:spcAft>
                      </a:pPr>
                      <a:r>
                        <a:rPr lang="ro-RO" sz="700">
                          <a:effectLst/>
                        </a:rPr>
                        <a:t>602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C.E.nr.MD 10.3.4-275/2021</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ГОСТ 8.279-78</a:t>
                      </a:r>
                      <a:endParaRPr lang="ro-RO" sz="800">
                        <a:effectLst/>
                      </a:endParaRPr>
                    </a:p>
                    <a:p>
                      <a:pPr algn="ctr">
                        <a:spcAft>
                          <a:spcPts val="0"/>
                        </a:spcAft>
                      </a:pPr>
                      <a:r>
                        <a:rPr lang="ro-RO" sz="700">
                          <a:effectLst/>
                        </a:rPr>
                        <a:t> </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b.419</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22.02.2021</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a:effectLst/>
                        </a:rPr>
                        <a:t>22.02.2022</a:t>
                      </a:r>
                      <a:endParaRPr lang="ro-RO" sz="800">
                        <a:effectLst/>
                        <a:latin typeface="Times New Roman" panose="02020603050405020304" pitchFamily="18" charset="0"/>
                        <a:ea typeface="Times New Roman" panose="02020603050405020304" pitchFamily="18" charset="0"/>
                      </a:endParaRPr>
                    </a:p>
                  </a:txBody>
                  <a:tcPr marL="43978" marR="43978" marT="0" marB="0"/>
                </a:tc>
                <a:tc>
                  <a:txBody>
                    <a:bodyPr/>
                    <a:lstStyle/>
                    <a:p>
                      <a:pPr algn="ctr">
                        <a:spcAft>
                          <a:spcPts val="0"/>
                        </a:spcAft>
                      </a:pPr>
                      <a:r>
                        <a:rPr lang="ro-RO" sz="700" dirty="0">
                          <a:effectLst/>
                        </a:rPr>
                        <a:t> </a:t>
                      </a:r>
                      <a:endParaRPr lang="ro-RO" sz="800" dirty="0">
                        <a:effectLst/>
                        <a:latin typeface="Times New Roman" panose="02020603050405020304" pitchFamily="18" charset="0"/>
                        <a:ea typeface="Times New Roman" panose="02020603050405020304" pitchFamily="18" charset="0"/>
                      </a:endParaRPr>
                    </a:p>
                  </a:txBody>
                  <a:tcPr marL="43978" marR="43978" marT="0" marB="0"/>
                </a:tc>
                <a:extLst>
                  <a:ext uri="{0D108BD9-81ED-4DB2-BD59-A6C34878D82A}">
                    <a16:rowId xmlns:a16="http://schemas.microsoft.com/office/drawing/2014/main" val="879110226"/>
                  </a:ext>
                </a:extLst>
              </a:tr>
            </a:tbl>
          </a:graphicData>
        </a:graphic>
      </p:graphicFrame>
      <p:sp>
        <p:nvSpPr>
          <p:cNvPr id="5" name="Rectangle 1">
            <a:extLst>
              <a:ext uri="{FF2B5EF4-FFF2-40B4-BE49-F238E27FC236}">
                <a16:creationId xmlns:a16="http://schemas.microsoft.com/office/drawing/2014/main" id="{24303F95-A480-4CB3-8F90-7C4B23AE9358}"/>
              </a:ext>
            </a:extLst>
          </p:cNvPr>
          <p:cNvSpPr>
            <a:spLocks noChangeArrowheads="1"/>
          </p:cNvSpPr>
          <p:nvPr/>
        </p:nvSpPr>
        <p:spPr bwMode="auto">
          <a:xfrm>
            <a:off x="281354" y="1800460"/>
            <a:ext cx="871390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lvl="0"/>
            <a:r>
              <a:rPr lang="ru-RU" altLang="ro-RO" sz="1400" dirty="0">
                <a:solidFill>
                  <a:srgbClr val="000000"/>
                </a:solidFill>
                <a:latin typeface="Times New Roman" panose="02020603050405020304" pitchFamily="18" charset="0"/>
                <a:cs typeface="Times New Roman" panose="02020603050405020304" pitchFamily="18" charset="0"/>
              </a:rPr>
              <a:t>ПЕРЕЧЕНЬ ПРОВЕРЕННЫХ И КАЛИБРОВОЧНЫХ ТЕРМОМЕТРОВ И ПСИХРОМЕТРОВ</a:t>
            </a:r>
            <a:r>
              <a:rPr lang="en-US" altLang="ro-RO" sz="1400" dirty="0">
                <a:solidFill>
                  <a:srgbClr val="000000"/>
                </a:solidFill>
                <a:latin typeface="Times New Roman" panose="02020603050405020304" pitchFamily="18" charset="0"/>
                <a:cs typeface="Times New Roman" panose="02020603050405020304" pitchFamily="18" charset="0"/>
              </a:rPr>
              <a:t> </a:t>
            </a:r>
            <a:r>
              <a:rPr kumimoji="0" lang="en-US" altLang="ro-RO" sz="16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 2021</a:t>
            </a:r>
            <a:r>
              <a:rPr kumimoji="0" lang="ro-RO" altLang="ro-RO" sz="1200" b="1" i="0" u="none" strike="noStrike" cap="none" normalizeH="0" baseline="0" dirty="0">
                <a:ln>
                  <a:noFill/>
                </a:ln>
                <a:solidFill>
                  <a:srgbClr val="000000"/>
                </a:solidFill>
                <a:effectLst/>
                <a:ea typeface="Times New Roman" panose="02020603050405020304" pitchFamily="18" charset="0"/>
              </a:rPr>
              <a:t>    </a:t>
            </a:r>
            <a:r>
              <a:rPr kumimoji="0" lang="ro-RO" altLang="ro-RO" sz="1200" b="1"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7003603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BF1F2E4-57A4-4A1E-BAAB-08216D32B518}"/>
              </a:ext>
            </a:extLst>
          </p:cNvPr>
          <p:cNvPicPr>
            <a:picLocks noChangeAspect="1"/>
          </p:cNvPicPr>
          <p:nvPr/>
        </p:nvPicPr>
        <p:blipFill>
          <a:blip r:embed="rId7"/>
          <a:stretch>
            <a:fillRect/>
          </a:stretch>
        </p:blipFill>
        <p:spPr>
          <a:xfrm>
            <a:off x="1163782" y="1173133"/>
            <a:ext cx="6356838" cy="5407269"/>
          </a:xfrm>
          <a:prstGeom prst="rect">
            <a:avLst/>
          </a:prstGeom>
        </p:spPr>
      </p:pic>
    </p:spTree>
    <p:extLst>
      <p:ext uri="{BB962C8B-B14F-4D97-AF65-F5344CB8AC3E}">
        <p14:creationId xmlns:p14="http://schemas.microsoft.com/office/powerpoint/2010/main" val="150133442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sz="1800" b="1" dirty="0">
                <a:solidFill>
                  <a:srgbClr val="002060"/>
                </a:solidFill>
              </a:rPr>
              <a:t>Цель курса:</a:t>
            </a:r>
            <a:r>
              <a:rPr lang="en-US" sz="1800" b="1" dirty="0">
                <a:solidFill>
                  <a:srgbClr val="002060"/>
                </a:solidFill>
              </a:rPr>
              <a:t> </a:t>
            </a:r>
            <a:br>
              <a:rPr lang="ro-RO" sz="1800" b="1" dirty="0">
                <a:solidFill>
                  <a:srgbClr val="002060"/>
                </a:solidFill>
              </a:rPr>
            </a:br>
            <a:r>
              <a:rPr lang="ru-RU" sz="1800" b="1" dirty="0">
                <a:solidFill>
                  <a:srgbClr val="002060"/>
                </a:solidFill>
              </a:rPr>
              <a:t>Ознакомление участников с действующими нормативными и актами в области</a:t>
            </a:r>
            <a:r>
              <a:rPr lang="ro-RO" sz="1800" b="1" dirty="0">
                <a:solidFill>
                  <a:srgbClr val="002060"/>
                </a:solidFill>
              </a:rPr>
              <a:t> </a:t>
            </a:r>
            <a:r>
              <a:rPr lang="ru-RU" sz="1800" b="1" dirty="0">
                <a:solidFill>
                  <a:srgbClr val="002060"/>
                </a:solidFill>
              </a:rPr>
              <a:t>организации Лабораторного контроля качества сточных вод, сбрасываемых промышленными / производственными предприятиями в систему общественной канализации и/или в водные объекты .</a:t>
            </a:r>
            <a:br>
              <a:rPr lang="ru-RU" sz="1800" b="1" dirty="0">
                <a:solidFill>
                  <a:srgbClr val="002060"/>
                </a:solidFill>
              </a:rPr>
            </a:br>
            <a:br>
              <a:rPr lang="ru-RU" sz="1800" b="1" dirty="0">
                <a:solidFill>
                  <a:srgbClr val="002060"/>
                </a:solidFill>
              </a:rPr>
            </a:br>
            <a:br>
              <a:rPr lang="ro-RO" sz="1800" b="1" dirty="0">
                <a:solidFill>
                  <a:srgbClr val="002060"/>
                </a:solidFill>
              </a:rPr>
            </a:br>
            <a:br>
              <a:rPr lang="ro-RO" sz="1800" b="1" dirty="0">
                <a:solidFill>
                  <a:srgbClr val="002060"/>
                </a:solidFill>
              </a:rPr>
            </a:br>
            <a:br>
              <a:rPr lang="ro-RO" sz="1800" b="1" dirty="0">
                <a:solidFill>
                  <a:srgbClr val="002060"/>
                </a:solidFill>
              </a:rPr>
            </a:br>
            <a:br>
              <a:rPr lang="ro-RO" sz="1800" b="1" dirty="0">
                <a:solidFill>
                  <a:srgbClr val="002060"/>
                </a:solidFill>
              </a:rPr>
            </a:br>
            <a:br>
              <a:rPr lang="ro-RO" sz="1600" b="1" dirty="0">
                <a:solidFill>
                  <a:srgbClr val="002060"/>
                </a:solidFill>
              </a:rPr>
            </a:b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48107506"/>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Imagine 4">
            <a:extLst>
              <a:ext uri="{FF2B5EF4-FFF2-40B4-BE49-F238E27FC236}">
                <a16:creationId xmlns:a16="http://schemas.microsoft.com/office/drawing/2014/main" id="{7183B2DC-93CE-4026-B2C3-F53D19EEE9B6}"/>
              </a:ext>
            </a:extLst>
          </p:cNvPr>
          <p:cNvPicPr>
            <a:picLocks noChangeAspect="1"/>
          </p:cNvPicPr>
          <p:nvPr/>
        </p:nvPicPr>
        <p:blipFill>
          <a:blip r:embed="rId7"/>
          <a:stretch>
            <a:fillRect/>
          </a:stretch>
        </p:blipFill>
        <p:spPr>
          <a:xfrm>
            <a:off x="0" y="1698316"/>
            <a:ext cx="8695592" cy="4596976"/>
          </a:xfrm>
          <a:prstGeom prst="rect">
            <a:avLst/>
          </a:prstGeom>
        </p:spPr>
      </p:pic>
    </p:spTree>
    <p:extLst>
      <p:ext uri="{BB962C8B-B14F-4D97-AF65-F5344CB8AC3E}">
        <p14:creationId xmlns:p14="http://schemas.microsoft.com/office/powerpoint/2010/main" val="12888319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BB6B1B3B-C5E2-463D-9759-19C3A12CA6EE}"/>
              </a:ext>
            </a:extLst>
          </p:cNvPr>
          <p:cNvPicPr>
            <a:picLocks noChangeAspect="1"/>
          </p:cNvPicPr>
          <p:nvPr/>
        </p:nvPicPr>
        <p:blipFill>
          <a:blip r:embed="rId7"/>
          <a:stretch>
            <a:fillRect/>
          </a:stretch>
        </p:blipFill>
        <p:spPr>
          <a:xfrm>
            <a:off x="378069" y="1649368"/>
            <a:ext cx="8396654" cy="4931633"/>
          </a:xfrm>
          <a:prstGeom prst="rect">
            <a:avLst/>
          </a:prstGeom>
        </p:spPr>
      </p:pic>
    </p:spTree>
    <p:extLst>
      <p:ext uri="{BB962C8B-B14F-4D97-AF65-F5344CB8AC3E}">
        <p14:creationId xmlns:p14="http://schemas.microsoft.com/office/powerpoint/2010/main" val="100467817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5" name="Tabel 4">
            <a:extLst>
              <a:ext uri="{FF2B5EF4-FFF2-40B4-BE49-F238E27FC236}">
                <a16:creationId xmlns:a16="http://schemas.microsoft.com/office/drawing/2014/main" id="{2347863B-55C3-408F-9F10-57463A522B7B}"/>
              </a:ext>
            </a:extLst>
          </p:cNvPr>
          <p:cNvGraphicFramePr>
            <a:graphicFrameLocks noGrp="1"/>
          </p:cNvGraphicFramePr>
          <p:nvPr/>
        </p:nvGraphicFramePr>
        <p:xfrm>
          <a:off x="1467777" y="2422578"/>
          <a:ext cx="6208446" cy="3867044"/>
        </p:xfrm>
        <a:graphic>
          <a:graphicData uri="http://schemas.openxmlformats.org/drawingml/2006/table">
            <a:tbl>
              <a:tblPr/>
              <a:tblGrid>
                <a:gridCol w="635634">
                  <a:extLst>
                    <a:ext uri="{9D8B030D-6E8A-4147-A177-3AD203B41FA5}">
                      <a16:colId xmlns:a16="http://schemas.microsoft.com/office/drawing/2014/main" val="3707164055"/>
                    </a:ext>
                  </a:extLst>
                </a:gridCol>
                <a:gridCol w="698250">
                  <a:extLst>
                    <a:ext uri="{9D8B030D-6E8A-4147-A177-3AD203B41FA5}">
                      <a16:colId xmlns:a16="http://schemas.microsoft.com/office/drawing/2014/main" val="94353674"/>
                    </a:ext>
                  </a:extLst>
                </a:gridCol>
                <a:gridCol w="710608">
                  <a:extLst>
                    <a:ext uri="{9D8B030D-6E8A-4147-A177-3AD203B41FA5}">
                      <a16:colId xmlns:a16="http://schemas.microsoft.com/office/drawing/2014/main" val="2604587496"/>
                    </a:ext>
                  </a:extLst>
                </a:gridCol>
                <a:gridCol w="667353">
                  <a:extLst>
                    <a:ext uri="{9D8B030D-6E8A-4147-A177-3AD203B41FA5}">
                      <a16:colId xmlns:a16="http://schemas.microsoft.com/office/drawing/2014/main" val="4272887127"/>
                    </a:ext>
                  </a:extLst>
                </a:gridCol>
                <a:gridCol w="667353">
                  <a:extLst>
                    <a:ext uri="{9D8B030D-6E8A-4147-A177-3AD203B41FA5}">
                      <a16:colId xmlns:a16="http://schemas.microsoft.com/office/drawing/2014/main" val="1566458196"/>
                    </a:ext>
                  </a:extLst>
                </a:gridCol>
                <a:gridCol w="555716">
                  <a:extLst>
                    <a:ext uri="{9D8B030D-6E8A-4147-A177-3AD203B41FA5}">
                      <a16:colId xmlns:a16="http://schemas.microsoft.com/office/drawing/2014/main" val="1373154745"/>
                    </a:ext>
                  </a:extLst>
                </a:gridCol>
                <a:gridCol w="584140">
                  <a:extLst>
                    <a:ext uri="{9D8B030D-6E8A-4147-A177-3AD203B41FA5}">
                      <a16:colId xmlns:a16="http://schemas.microsoft.com/office/drawing/2014/main" val="640106866"/>
                    </a:ext>
                  </a:extLst>
                </a:gridCol>
                <a:gridCol w="642224">
                  <a:extLst>
                    <a:ext uri="{9D8B030D-6E8A-4147-A177-3AD203B41FA5}">
                      <a16:colId xmlns:a16="http://schemas.microsoft.com/office/drawing/2014/main" val="3744405213"/>
                    </a:ext>
                  </a:extLst>
                </a:gridCol>
                <a:gridCol w="525644">
                  <a:extLst>
                    <a:ext uri="{9D8B030D-6E8A-4147-A177-3AD203B41FA5}">
                      <a16:colId xmlns:a16="http://schemas.microsoft.com/office/drawing/2014/main" val="2513270783"/>
                    </a:ext>
                  </a:extLst>
                </a:gridCol>
                <a:gridCol w="521524">
                  <a:extLst>
                    <a:ext uri="{9D8B030D-6E8A-4147-A177-3AD203B41FA5}">
                      <a16:colId xmlns:a16="http://schemas.microsoft.com/office/drawing/2014/main" val="2802493514"/>
                    </a:ext>
                  </a:extLst>
                </a:gridCol>
              </a:tblGrid>
              <a:tr h="137549">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Denumirea, tipul, numărul şi categoria MRC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Producătorul</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Destinația MRC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(gradarea, controlul exactității etc.)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Caracteristicile metrologice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o-RO"/>
                    </a:p>
                  </a:txBody>
                  <a:tcPr/>
                </a:tc>
                <a:tc hMerge="1">
                  <a:txBody>
                    <a:bodyPr/>
                    <a:lstStyle/>
                    <a:p>
                      <a:endParaRPr lang="ro-RO"/>
                    </a:p>
                  </a:txBody>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DN,</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modalitatea şi condițiile de utilizare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Termenul de valabilitatea exemplarului 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Data fabricării exemplarului  MRC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700" b="1">
                          <a:effectLst/>
                          <a:latin typeface="Times New Roman" panose="02020603050405020304" pitchFamily="18" charset="0"/>
                          <a:ea typeface="Times New Roman" panose="02020603050405020304" pitchFamily="18" charset="0"/>
                        </a:rPr>
                        <a:t>Notă</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917111"/>
                  </a:ext>
                </a:extLst>
              </a:tr>
              <a:tr h="437655">
                <a:tc vMerge="1">
                  <a:txBody>
                    <a:bodyPr/>
                    <a:lstStyle/>
                    <a:p>
                      <a:endParaRPr lang="ro-RO"/>
                    </a:p>
                  </a:txBody>
                  <a:tcPr/>
                </a:tc>
                <a:tc vMerge="1">
                  <a:txBody>
                    <a:bodyPr/>
                    <a:lstStyle/>
                    <a:p>
                      <a:endParaRPr lang="ro-RO"/>
                    </a:p>
                  </a:txBody>
                  <a:tcPr/>
                </a:tc>
                <a:tc vMerge="1">
                  <a:txBody>
                    <a:bodyPr/>
                    <a:lstStyle/>
                    <a:p>
                      <a:endParaRPr lang="ro-RO"/>
                    </a:p>
                  </a:txBody>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Denumirea şi valoarea atestată</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Eroarea valorii determinate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dirty="0">
                          <a:effectLst/>
                          <a:latin typeface="Times New Roman" panose="02020603050405020304" pitchFamily="18" charset="0"/>
                          <a:ea typeface="Times New Roman" panose="02020603050405020304" pitchFamily="18" charset="0"/>
                        </a:rPr>
                        <a:t>Informații </a:t>
                      </a:r>
                      <a:r>
                        <a:rPr lang="ro-RO" sz="800" b="1" dirty="0" err="1">
                          <a:effectLst/>
                          <a:latin typeface="Times New Roman" panose="02020603050405020304" pitchFamily="18" charset="0"/>
                          <a:ea typeface="Times New Roman" panose="02020603050405020304" pitchFamily="18" charset="0"/>
                        </a:rPr>
                        <a:t>suplimen</a:t>
                      </a:r>
                      <a:endParaRPr lang="ro-RO" sz="800" dirty="0">
                        <a:effectLst/>
                        <a:latin typeface="Times New Roman" panose="02020603050405020304" pitchFamily="18" charset="0"/>
                        <a:ea typeface="Times New Roman" panose="02020603050405020304" pitchFamily="18" charset="0"/>
                      </a:endParaRPr>
                    </a:p>
                    <a:p>
                      <a:pPr algn="ctr">
                        <a:spcAft>
                          <a:spcPts val="0"/>
                        </a:spcAft>
                      </a:pPr>
                      <a:r>
                        <a:rPr lang="ro-RO" sz="800" b="1" dirty="0">
                          <a:effectLst/>
                          <a:latin typeface="Times New Roman" panose="02020603050405020304" pitchFamily="18" charset="0"/>
                          <a:ea typeface="Times New Roman" panose="02020603050405020304" pitchFamily="18" charset="0"/>
                        </a:rPr>
                        <a:t>tare</a:t>
                      </a:r>
                      <a:endParaRPr lang="ro-RO" sz="800" dirty="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o-RO"/>
                    </a:p>
                  </a:txBody>
                  <a:tcPr/>
                </a:tc>
                <a:tc vMerge="1">
                  <a:txBody>
                    <a:bodyPr/>
                    <a:lstStyle/>
                    <a:p>
                      <a:endParaRPr lang="ro-RO"/>
                    </a:p>
                  </a:txBody>
                  <a:tcPr/>
                </a:tc>
                <a:tc vMerge="1">
                  <a:txBody>
                    <a:bodyPr/>
                    <a:lstStyle/>
                    <a:p>
                      <a:endParaRPr lang="ro-RO"/>
                    </a:p>
                  </a:txBody>
                  <a:tcPr/>
                </a:tc>
                <a:tc vMerge="1">
                  <a:txBody>
                    <a:bodyPr/>
                    <a:lstStyle/>
                    <a:p>
                      <a:endParaRPr lang="ro-RO"/>
                    </a:p>
                  </a:txBody>
                  <a:tcPr/>
                </a:tc>
                <a:extLst>
                  <a:ext uri="{0D108BD9-81ED-4DB2-BD59-A6C34878D82A}">
                    <a16:rowId xmlns:a16="http://schemas.microsoft.com/office/drawing/2014/main" val="3207241219"/>
                  </a:ext>
                </a:extLst>
              </a:tr>
              <a:tr h="120042">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4</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5</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6</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8</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9</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0926323"/>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Pb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1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11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06.2022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06.2017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2864930"/>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Zn</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u-RU" sz="800">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11.2022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u-RU" sz="800">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11.2017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999556"/>
                  </a:ext>
                </a:extLst>
              </a:tr>
              <a:tr h="360127">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Cd</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04.2021</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05.2018</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1905519"/>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Cr</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715213"/>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Cu</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spcAft>
                          <a:spcPts val="0"/>
                        </a:spcAft>
                      </a:pPr>
                      <a:r>
                        <a:rPr lang="en-US"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2</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11.2022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11.2017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6386208"/>
                  </a:ext>
                </a:extLst>
              </a:tr>
              <a:tr h="600212">
                <a:tc>
                  <a:txBody>
                    <a:bodyPr/>
                    <a:lstStyle/>
                    <a:p>
                      <a:pPr>
                        <a:spcAft>
                          <a:spcPts val="0"/>
                        </a:spcAft>
                      </a:pPr>
                      <a:r>
                        <a:rPr lang="ro-RO" sz="1100" b="1">
                          <a:effectLst/>
                          <a:latin typeface="Times New Roman" panose="02020603050405020304" pitchFamily="18" charset="0"/>
                          <a:ea typeface="Times New Roman" panose="02020603050405020304" pitchFamily="18" charset="0"/>
                        </a:rPr>
                        <a:t>     </a:t>
                      </a:r>
                      <a:r>
                        <a:rPr lang="ro-RO" sz="800" b="1">
                          <a:effectLst/>
                          <a:latin typeface="Times New Roman" panose="02020603050405020304" pitchFamily="18" charset="0"/>
                          <a:ea typeface="Times New Roman" panose="02020603050405020304" pitchFamily="18" charset="0"/>
                        </a:rPr>
                        <a:t>Co</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p>
                      <a:pP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 </a:t>
                      </a: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1000 µg/ml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3</a:t>
                      </a:r>
                      <a:r>
                        <a:rPr lang="en-US" sz="800" b="1">
                          <a:effectLst/>
                          <a:latin typeface="Times New Roman" panose="02020603050405020304" pitchFamily="18" charset="0"/>
                          <a:ea typeface="Times New Roman" panose="02020603050405020304" pitchFamily="18" charset="0"/>
                        </a:rPr>
                        <a:t> µg/g</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05.2020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12.2022</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05.2017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12.2017</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 desc</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u-RU" sz="8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1 buc</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785984"/>
                  </a:ext>
                </a:extLst>
              </a:tr>
              <a:tr h="480170">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Ni</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Sigma-Aldrich</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CHEM-LAB</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Controlul rezultatelor de măsurare</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1000</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a:effectLst/>
                          <a:latin typeface="Times New Roman" panose="02020603050405020304" pitchFamily="18" charset="0"/>
                          <a:ea typeface="Times New Roman" panose="02020603050405020304" pitchFamily="18" charset="0"/>
                        </a:rPr>
                        <a:t>1022g/ml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4</a:t>
                      </a:r>
                      <a:r>
                        <a:rPr lang="en-US" sz="800" b="1">
                          <a:effectLst/>
                          <a:latin typeface="Times New Roman" panose="02020603050405020304" pitchFamily="18" charset="0"/>
                          <a:ea typeface="Times New Roman" panose="02020603050405020304" pitchFamily="18" charset="0"/>
                        </a:rPr>
                        <a:t> mg/dm</a:t>
                      </a:r>
                      <a:r>
                        <a:rPr lang="en-US" sz="800" b="1" baseline="30000">
                          <a:effectLst/>
                          <a:latin typeface="Times New Roman" panose="02020603050405020304" pitchFamily="18" charset="0"/>
                          <a:ea typeface="Times New Roman" panose="02020603050405020304" pitchFamily="18" charset="0"/>
                        </a:rPr>
                        <a:t>3</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en-US" sz="800" b="1" baseline="30000">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0.002</a:t>
                      </a:r>
                      <a:r>
                        <a:rPr lang="en-US" sz="800" b="1">
                          <a:effectLst/>
                          <a:latin typeface="Times New Roman" panose="02020603050405020304" pitchFamily="18" charset="0"/>
                          <a:ea typeface="Times New Roman" panose="02020603050405020304" pitchFamily="18" charset="0"/>
                        </a:rPr>
                        <a:t> g/ml</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02.2022</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01.2024</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ro-RO" sz="800" b="1">
                          <a:effectLst/>
                          <a:latin typeface="Times New Roman" panose="02020603050405020304" pitchFamily="18" charset="0"/>
                          <a:ea typeface="Times New Roman" panose="02020603050405020304" pitchFamily="18" charset="0"/>
                        </a:rPr>
                        <a:t>02.2017</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 </a:t>
                      </a:r>
                      <a:endParaRPr lang="ro-RO" sz="800">
                        <a:effectLst/>
                        <a:latin typeface="Times New Roman" panose="02020603050405020304" pitchFamily="18" charset="0"/>
                        <a:ea typeface="Times New Roman" panose="02020603050405020304" pitchFamily="18" charset="0"/>
                      </a:endParaRPr>
                    </a:p>
                    <a:p>
                      <a:pPr algn="ctr">
                        <a:spcAft>
                          <a:spcPts val="0"/>
                        </a:spcAft>
                      </a:pPr>
                      <a:r>
                        <a:rPr lang="ro-RO" sz="800" b="1">
                          <a:effectLst/>
                          <a:latin typeface="Times New Roman" panose="02020603050405020304" pitchFamily="18" charset="0"/>
                          <a:ea typeface="Times New Roman" panose="02020603050405020304" pitchFamily="18" charset="0"/>
                        </a:rPr>
                        <a:t>01.2019</a:t>
                      </a:r>
                      <a:endParaRPr lang="ro-RO" sz="80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ro-RO" sz="800" b="1" dirty="0">
                          <a:effectLst/>
                          <a:latin typeface="Times New Roman" panose="02020603050405020304" pitchFamily="18" charset="0"/>
                          <a:ea typeface="Times New Roman" panose="02020603050405020304" pitchFamily="18" charset="0"/>
                        </a:rPr>
                        <a:t>1 </a:t>
                      </a:r>
                      <a:r>
                        <a:rPr lang="ro-RO" sz="800" b="1" dirty="0" err="1">
                          <a:effectLst/>
                          <a:latin typeface="Times New Roman" panose="02020603050405020304" pitchFamily="18" charset="0"/>
                          <a:ea typeface="Times New Roman" panose="02020603050405020304" pitchFamily="18" charset="0"/>
                        </a:rPr>
                        <a:t>desc</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 </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 </a:t>
                      </a:r>
                      <a:endParaRPr lang="ro-RO" sz="800" dirty="0">
                        <a:effectLst/>
                        <a:latin typeface="Times New Roman" panose="02020603050405020304" pitchFamily="18" charset="0"/>
                        <a:ea typeface="Times New Roman" panose="02020603050405020304" pitchFamily="18" charset="0"/>
                      </a:endParaRPr>
                    </a:p>
                    <a:p>
                      <a:pPr>
                        <a:spcAft>
                          <a:spcPts val="0"/>
                        </a:spcAft>
                      </a:pPr>
                      <a:r>
                        <a:rPr lang="ro-RO" sz="800" b="1" dirty="0">
                          <a:effectLst/>
                          <a:latin typeface="Times New Roman" panose="02020603050405020304" pitchFamily="18" charset="0"/>
                          <a:ea typeface="Times New Roman" panose="02020603050405020304" pitchFamily="18" charset="0"/>
                        </a:rPr>
                        <a:t>1 buc.</a:t>
                      </a:r>
                      <a:endParaRPr lang="ro-RO" sz="800" dirty="0">
                        <a:effectLst/>
                        <a:latin typeface="Times New Roman" panose="02020603050405020304" pitchFamily="18" charset="0"/>
                        <a:ea typeface="Times New Roman" panose="02020603050405020304" pitchFamily="18" charset="0"/>
                      </a:endParaRPr>
                    </a:p>
                  </a:txBody>
                  <a:tcPr marL="45016" marR="4501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2659963"/>
                  </a:ext>
                </a:extLst>
              </a:tr>
            </a:tbl>
          </a:graphicData>
        </a:graphic>
      </p:graphicFrame>
      <p:sp>
        <p:nvSpPr>
          <p:cNvPr id="6" name="Rectangle 1">
            <a:extLst>
              <a:ext uri="{FF2B5EF4-FFF2-40B4-BE49-F238E27FC236}">
                <a16:creationId xmlns:a16="http://schemas.microsoft.com/office/drawing/2014/main" id="{FA745C9D-8086-498B-AE60-1379DAB148D6}"/>
              </a:ext>
            </a:extLst>
          </p:cNvPr>
          <p:cNvSpPr>
            <a:spLocks noChangeArrowheads="1"/>
          </p:cNvSpPr>
          <p:nvPr/>
        </p:nvSpPr>
        <p:spPr bwMode="auto">
          <a:xfrm>
            <a:off x="829827" y="1593455"/>
            <a:ext cx="6937131"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r>
              <a:rPr kumimoji="0" lang="en-US" altLang="ro-RO"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r>
              <a:rPr lang="ru-RU" altLang="ro-RO" sz="1600" dirty="0">
                <a:solidFill>
                  <a:schemeClr val="tx1"/>
                </a:solidFill>
                <a:latin typeface="Arial" panose="020B0604020202020204" pitchFamily="34" charset="0"/>
                <a:ea typeface="Times New Roman" panose="02020603050405020304" pitchFamily="18" charset="0"/>
              </a:rPr>
              <a:t>Список сертифицированных стандартных образцов 2021 г.</a:t>
            </a:r>
            <a:r>
              <a:rPr kumimoji="0" lang="en-US" altLang="ro-RO" sz="1600" b="1"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70718132"/>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A4CF489F-B6F2-43A5-8B41-476A4860C53B}"/>
              </a:ext>
            </a:extLst>
          </p:cNvPr>
          <p:cNvPicPr>
            <a:picLocks noChangeAspect="1"/>
          </p:cNvPicPr>
          <p:nvPr/>
        </p:nvPicPr>
        <p:blipFill>
          <a:blip r:embed="rId7"/>
          <a:stretch>
            <a:fillRect/>
          </a:stretch>
        </p:blipFill>
        <p:spPr>
          <a:xfrm>
            <a:off x="1345223" y="1792807"/>
            <a:ext cx="7385539" cy="4776141"/>
          </a:xfrm>
          <a:prstGeom prst="rect">
            <a:avLst/>
          </a:prstGeom>
        </p:spPr>
      </p:pic>
    </p:spTree>
    <p:extLst>
      <p:ext uri="{BB962C8B-B14F-4D97-AF65-F5344CB8AC3E}">
        <p14:creationId xmlns:p14="http://schemas.microsoft.com/office/powerpoint/2010/main" val="64594894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0CE95C7-E8DF-45D2-86C2-43716CF7E2C5}"/>
              </a:ext>
            </a:extLst>
          </p:cNvPr>
          <p:cNvPicPr>
            <a:picLocks noChangeAspect="1"/>
          </p:cNvPicPr>
          <p:nvPr/>
        </p:nvPicPr>
        <p:blipFill>
          <a:blip r:embed="rId7"/>
          <a:stretch>
            <a:fillRect/>
          </a:stretch>
        </p:blipFill>
        <p:spPr>
          <a:xfrm>
            <a:off x="852854" y="1625784"/>
            <a:ext cx="7473728" cy="4273854"/>
          </a:xfrm>
          <a:prstGeom prst="rect">
            <a:avLst/>
          </a:prstGeom>
        </p:spPr>
      </p:pic>
    </p:spTree>
    <p:extLst>
      <p:ext uri="{BB962C8B-B14F-4D97-AF65-F5344CB8AC3E}">
        <p14:creationId xmlns:p14="http://schemas.microsoft.com/office/powerpoint/2010/main" val="384360562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B4FF6D6D-BD05-4636-9425-8EBBD32F6325}"/>
              </a:ext>
            </a:extLst>
          </p:cNvPr>
          <p:cNvGraphicFramePr>
            <a:graphicFrameLocks noGrp="1"/>
          </p:cNvGraphicFramePr>
          <p:nvPr/>
        </p:nvGraphicFramePr>
        <p:xfrm>
          <a:off x="940777" y="1809095"/>
          <a:ext cx="7526215" cy="4455180"/>
        </p:xfrm>
        <a:graphic>
          <a:graphicData uri="http://schemas.openxmlformats.org/drawingml/2006/table">
            <a:tbl>
              <a:tblPr firstRow="1" firstCol="1" lastRow="1" lastCol="1" bandRow="1" bandCol="1">
                <a:tableStyleId>{5C22544A-7EE6-4342-B048-85BDC9FD1C3A}</a:tableStyleId>
              </a:tblPr>
              <a:tblGrid>
                <a:gridCol w="1781656">
                  <a:extLst>
                    <a:ext uri="{9D8B030D-6E8A-4147-A177-3AD203B41FA5}">
                      <a16:colId xmlns:a16="http://schemas.microsoft.com/office/drawing/2014/main" val="251839569"/>
                    </a:ext>
                  </a:extLst>
                </a:gridCol>
                <a:gridCol w="3681300">
                  <a:extLst>
                    <a:ext uri="{9D8B030D-6E8A-4147-A177-3AD203B41FA5}">
                      <a16:colId xmlns:a16="http://schemas.microsoft.com/office/drawing/2014/main" val="3261172645"/>
                    </a:ext>
                  </a:extLst>
                </a:gridCol>
                <a:gridCol w="2063259">
                  <a:extLst>
                    <a:ext uri="{9D8B030D-6E8A-4147-A177-3AD203B41FA5}">
                      <a16:colId xmlns:a16="http://schemas.microsoft.com/office/drawing/2014/main" val="722139712"/>
                    </a:ext>
                  </a:extLst>
                </a:gridCol>
              </a:tblGrid>
              <a:tr h="371265">
                <a:tc>
                  <a:txBody>
                    <a:bodyPr/>
                    <a:lstStyle/>
                    <a:p>
                      <a:pPr algn="ctr">
                        <a:spcAft>
                          <a:spcPts val="0"/>
                        </a:spcAft>
                      </a:pPr>
                      <a:r>
                        <a:rPr lang="ro-RO" sz="1000">
                          <a:effectLst/>
                        </a:rPr>
                        <a:t>Denumirea componentului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lgn="ctr">
                        <a:spcAft>
                          <a:spcPts val="0"/>
                        </a:spcAft>
                      </a:pPr>
                      <a:r>
                        <a:rPr lang="ro-RO" sz="1000">
                          <a:effectLst/>
                        </a:rPr>
                        <a:t>Indicaţiile pentru conservare şi termenul de păstrare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lgn="ctr">
                        <a:spcAft>
                          <a:spcPts val="0"/>
                        </a:spcAft>
                      </a:pPr>
                      <a:r>
                        <a:rPr lang="ro-RO" sz="1000">
                          <a:effectLst/>
                        </a:rPr>
                        <a:t>Vase pentru păstrarea probelor</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883982002"/>
                  </a:ext>
                </a:extLst>
              </a:tr>
              <a:tr h="371265">
                <a:tc>
                  <a:txBody>
                    <a:bodyPr/>
                    <a:lstStyle/>
                    <a:p>
                      <a:pPr>
                        <a:spcAft>
                          <a:spcPts val="0"/>
                        </a:spcAft>
                      </a:pPr>
                      <a:r>
                        <a:rPr lang="ro-RO" sz="1000">
                          <a:effectLst/>
                        </a:rPr>
                        <a:t>pH</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123355311"/>
                  </a:ext>
                </a:extLst>
              </a:tr>
              <a:tr h="371265">
                <a:tc>
                  <a:txBody>
                    <a:bodyPr/>
                    <a:lstStyle/>
                    <a:p>
                      <a:pPr>
                        <a:spcAft>
                          <a:spcPts val="0"/>
                        </a:spcAft>
                      </a:pPr>
                      <a:r>
                        <a:rPr lang="ro-RO" sz="1000">
                          <a:effectLst/>
                        </a:rPr>
                        <a:t>Materii în suspensie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2086484122"/>
                  </a:ext>
                </a:extLst>
              </a:tr>
              <a:tr h="371265">
                <a:tc>
                  <a:txBody>
                    <a:bodyPr/>
                    <a:lstStyle/>
                    <a:p>
                      <a:pPr>
                        <a:spcAft>
                          <a:spcPts val="0"/>
                        </a:spcAft>
                      </a:pPr>
                      <a:r>
                        <a:rPr lang="ro-RO" sz="1000">
                          <a:effectLst/>
                        </a:rPr>
                        <a:t>Reziduu filtrabil uscat</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656297050"/>
                  </a:ext>
                </a:extLst>
              </a:tr>
              <a:tr h="556898">
                <a:tc>
                  <a:txBody>
                    <a:bodyPr/>
                    <a:lstStyle/>
                    <a:p>
                      <a:pPr>
                        <a:spcAft>
                          <a:spcPts val="0"/>
                        </a:spcAft>
                      </a:pPr>
                      <a:r>
                        <a:rPr lang="ro-RO" sz="1000">
                          <a:effectLst/>
                        </a:rPr>
                        <a:t>Produse petroliere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Se conservează prin acidularea pH≈1-2 se analizează nu mai tărziu de 24 h de la recoltare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2495935481"/>
                  </a:ext>
                </a:extLst>
              </a:tr>
              <a:tr h="371265">
                <a:tc>
                  <a:txBody>
                    <a:bodyPr/>
                    <a:lstStyle/>
                    <a:p>
                      <a:pPr>
                        <a:spcAft>
                          <a:spcPts val="0"/>
                        </a:spcAft>
                      </a:pPr>
                      <a:r>
                        <a:rPr lang="ro-RO" sz="1000">
                          <a:effectLst/>
                        </a:rPr>
                        <a:t>Grăsimi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Nu se conservează, se analizează nu mai tărziu de 24 h de la recoltare.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441568647"/>
                  </a:ext>
                </a:extLst>
              </a:tr>
              <a:tr h="1299427">
                <a:tc>
                  <a:txBody>
                    <a:bodyPr/>
                    <a:lstStyle/>
                    <a:p>
                      <a:pPr>
                        <a:spcAft>
                          <a:spcPts val="0"/>
                        </a:spcAft>
                      </a:pPr>
                      <a:r>
                        <a:rPr lang="ro-RO" sz="1000">
                          <a:effectLst/>
                        </a:rPr>
                        <a:t>Sulfaţi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 De obicei nu se conservează. </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răceşte proba pînă la t</a:t>
                      </a:r>
                      <a:r>
                        <a:rPr lang="ro-RO" sz="1000" baseline="30000">
                          <a:effectLst/>
                        </a:rPr>
                        <a:t>0</a:t>
                      </a:r>
                      <a:r>
                        <a:rPr lang="ro-RO" sz="1000">
                          <a:effectLst/>
                        </a:rPr>
                        <a:t> 3-4</a:t>
                      </a:r>
                      <a:r>
                        <a:rPr lang="ro-RO" sz="1000" baseline="30000">
                          <a:effectLst/>
                        </a:rPr>
                        <a:t>0</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adaugă 2 - 4 ml CHCl</a:t>
                      </a:r>
                      <a:r>
                        <a:rPr lang="ro-RO" sz="1000" baseline="-25000">
                          <a:effectLst/>
                        </a:rPr>
                        <a:t>3</a:t>
                      </a:r>
                      <a:r>
                        <a:rPr lang="ro-RO" sz="1000">
                          <a:effectLst/>
                        </a:rPr>
                        <a:t> la 1 L probă</a:t>
                      </a:r>
                      <a:endParaRPr lang="ro-RO" sz="900">
                        <a:effectLst/>
                      </a:endParaRPr>
                    </a:p>
                    <a:p>
                      <a:pPr marL="342900" lvl="0" indent="-342900">
                        <a:spcAft>
                          <a:spcPts val="0"/>
                        </a:spcAft>
                        <a:buFont typeface="Wingdings" panose="05000000000000000000" pitchFamily="2" charset="2"/>
                        <a:buChar char=""/>
                        <a:tabLst>
                          <a:tab pos="457200" algn="l"/>
                        </a:tabLst>
                      </a:pPr>
                      <a:r>
                        <a:rPr lang="ro-RO" sz="1000">
                          <a:effectLst/>
                        </a:rPr>
                        <a:t>Se adaugă 2 ml  HNO</a:t>
                      </a:r>
                      <a:r>
                        <a:rPr lang="ro-RO" sz="1000" baseline="-25000">
                          <a:effectLst/>
                        </a:rPr>
                        <a:t>3</a:t>
                      </a:r>
                      <a:r>
                        <a:rPr lang="ro-RO" sz="1000">
                          <a:effectLst/>
                        </a:rPr>
                        <a:t> la 1 L probă</a:t>
                      </a:r>
                      <a:endParaRPr lang="ro-RO" sz="900">
                        <a:effectLst/>
                      </a:endParaRPr>
                    </a:p>
                    <a:p>
                      <a:pPr marL="457200">
                        <a:spcAft>
                          <a:spcPts val="0"/>
                        </a:spcAft>
                      </a:pPr>
                      <a:r>
                        <a:rPr lang="ro-RO" sz="1000">
                          <a:effectLst/>
                        </a:rPr>
                        <a:t> </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86656809"/>
                  </a:ext>
                </a:extLst>
              </a:tr>
              <a:tr h="742530">
                <a:tc>
                  <a:txBody>
                    <a:bodyPr/>
                    <a:lstStyle/>
                    <a:p>
                      <a:pPr>
                        <a:spcAft>
                          <a:spcPts val="0"/>
                        </a:spcAft>
                      </a:pPr>
                      <a:r>
                        <a:rPr lang="ro-RO" sz="1000">
                          <a:effectLst/>
                        </a:rPr>
                        <a:t>Cloruri</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a:effectLst/>
                        </a:rPr>
                        <a:t>Deobicei probele nu se conservează în cazuri de excepţie se adaugă 2 – 4 ml CHCl</a:t>
                      </a:r>
                      <a:r>
                        <a:rPr lang="ro-RO" sz="1000" baseline="-25000">
                          <a:effectLst/>
                        </a:rPr>
                        <a:t>3</a:t>
                      </a:r>
                      <a:r>
                        <a:rPr lang="ro-RO" sz="1000">
                          <a:effectLst/>
                        </a:rPr>
                        <a:t> la 1 L probă , pentru a stopa procesele biochimice.</a:t>
                      </a:r>
                      <a:endParaRPr lang="ro-RO" sz="900">
                        <a:effectLst/>
                        <a:latin typeface="Times New Roman" panose="02020603050405020304" pitchFamily="18" charset="0"/>
                        <a:ea typeface="Times New Roman" panose="02020603050405020304" pitchFamily="18" charset="0"/>
                      </a:endParaRPr>
                    </a:p>
                  </a:txBody>
                  <a:tcPr marL="51112" marR="51112" marT="0" marB="0"/>
                </a:tc>
                <a:tc>
                  <a:txBody>
                    <a:bodyPr/>
                    <a:lstStyle/>
                    <a:p>
                      <a:pPr>
                        <a:spcAft>
                          <a:spcPts val="0"/>
                        </a:spcAft>
                      </a:pPr>
                      <a:r>
                        <a:rPr lang="ro-RO" sz="1000" dirty="0">
                          <a:effectLst/>
                        </a:rPr>
                        <a:t>sticlă, polipropilenă</a:t>
                      </a:r>
                      <a:endParaRPr lang="ro-RO" sz="900" dirty="0">
                        <a:effectLst/>
                        <a:latin typeface="Times New Roman" panose="02020603050405020304" pitchFamily="18" charset="0"/>
                        <a:ea typeface="Times New Roman" panose="02020603050405020304" pitchFamily="18" charset="0"/>
                      </a:endParaRPr>
                    </a:p>
                  </a:txBody>
                  <a:tcPr marL="51112" marR="51112" marT="0" marB="0"/>
                </a:tc>
                <a:extLst>
                  <a:ext uri="{0D108BD9-81ED-4DB2-BD59-A6C34878D82A}">
                    <a16:rowId xmlns:a16="http://schemas.microsoft.com/office/drawing/2014/main" val="114981920"/>
                  </a:ext>
                </a:extLst>
              </a:tr>
            </a:tbl>
          </a:graphicData>
        </a:graphic>
      </p:graphicFrame>
    </p:spTree>
    <p:extLst>
      <p:ext uri="{BB962C8B-B14F-4D97-AF65-F5344CB8AC3E}">
        <p14:creationId xmlns:p14="http://schemas.microsoft.com/office/powerpoint/2010/main" val="126331966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389BD78F-79B1-4CF8-8CB2-B36F6609402B}"/>
              </a:ext>
            </a:extLst>
          </p:cNvPr>
          <p:cNvGraphicFramePr>
            <a:graphicFrameLocks noGrp="1"/>
          </p:cNvGraphicFramePr>
          <p:nvPr/>
        </p:nvGraphicFramePr>
        <p:xfrm>
          <a:off x="852854" y="1739120"/>
          <a:ext cx="7631723" cy="4515740"/>
        </p:xfrm>
        <a:graphic>
          <a:graphicData uri="http://schemas.openxmlformats.org/drawingml/2006/table">
            <a:tbl>
              <a:tblPr firstRow="1" firstCol="1" lastRow="1" lastCol="1" bandRow="1" bandCol="1">
                <a:tableStyleId>{5C22544A-7EE6-4342-B048-85BDC9FD1C3A}</a:tableStyleId>
              </a:tblPr>
              <a:tblGrid>
                <a:gridCol w="1806632">
                  <a:extLst>
                    <a:ext uri="{9D8B030D-6E8A-4147-A177-3AD203B41FA5}">
                      <a16:colId xmlns:a16="http://schemas.microsoft.com/office/drawing/2014/main" val="1085880321"/>
                    </a:ext>
                  </a:extLst>
                </a:gridCol>
                <a:gridCol w="3732907">
                  <a:extLst>
                    <a:ext uri="{9D8B030D-6E8A-4147-A177-3AD203B41FA5}">
                      <a16:colId xmlns:a16="http://schemas.microsoft.com/office/drawing/2014/main" val="329167013"/>
                    </a:ext>
                  </a:extLst>
                </a:gridCol>
                <a:gridCol w="2092184">
                  <a:extLst>
                    <a:ext uri="{9D8B030D-6E8A-4147-A177-3AD203B41FA5}">
                      <a16:colId xmlns:a16="http://schemas.microsoft.com/office/drawing/2014/main" val="4268118171"/>
                    </a:ext>
                  </a:extLst>
                </a:gridCol>
              </a:tblGrid>
              <a:tr h="783238">
                <a:tc>
                  <a:txBody>
                    <a:bodyPr/>
                    <a:lstStyle/>
                    <a:p>
                      <a:pPr>
                        <a:spcAft>
                          <a:spcPts val="0"/>
                        </a:spcAft>
                      </a:pPr>
                      <a:r>
                        <a:rPr lang="ro-RO" sz="1100">
                          <a:effectLst/>
                        </a:rPr>
                        <a:t>Consumul chimic de oxigen (CCO)</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se păstrează proba la t</a:t>
                      </a:r>
                      <a:r>
                        <a:rPr lang="ro-RO" sz="1100" baseline="30000">
                          <a:effectLst/>
                        </a:rPr>
                        <a:t>0</a:t>
                      </a:r>
                      <a:r>
                        <a:rPr lang="ro-RO" sz="1100">
                          <a:effectLst/>
                        </a:rPr>
                        <a:t> 3-4</a:t>
                      </a:r>
                      <a:r>
                        <a:rPr lang="ro-RO" sz="1100" baseline="30000">
                          <a:effectLst/>
                        </a:rPr>
                        <a:t>0</a:t>
                      </a:r>
                      <a:r>
                        <a:rPr lang="ro-RO" sz="1100">
                          <a:effectLst/>
                        </a:rPr>
                        <a:t> C, determinarea se face nu mai târziu de 24 h, se adaugă 1 ml H</a:t>
                      </a:r>
                      <a:r>
                        <a:rPr lang="ro-RO" sz="1100" baseline="-25000">
                          <a:effectLst/>
                        </a:rPr>
                        <a:t>2</a:t>
                      </a:r>
                      <a:r>
                        <a:rPr lang="ro-RO" sz="1100">
                          <a:effectLst/>
                        </a:rPr>
                        <a:t>SO</a:t>
                      </a:r>
                      <a:r>
                        <a:rPr lang="ro-RO" sz="1100" baseline="-25000">
                          <a:effectLst/>
                        </a:rPr>
                        <a:t>4</a:t>
                      </a:r>
                      <a:r>
                        <a:rPr lang="ro-RO" sz="1100">
                          <a:effectLst/>
                        </a:rPr>
                        <a:t> la 1 L probă;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768146774"/>
                  </a:ext>
                </a:extLst>
              </a:tr>
              <a:tr h="587429">
                <a:tc>
                  <a:txBody>
                    <a:bodyPr/>
                    <a:lstStyle/>
                    <a:p>
                      <a:pPr>
                        <a:spcAft>
                          <a:spcPts val="0"/>
                        </a:spcAft>
                      </a:pPr>
                      <a:r>
                        <a:rPr lang="ro-RO" sz="1100">
                          <a:effectLst/>
                        </a:rPr>
                        <a:t>Consumul biochimic de oxigen (CBO)</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Nu se conservează. Se păstrează la t</a:t>
                      </a:r>
                      <a:r>
                        <a:rPr lang="ro-RO" sz="1100" baseline="30000">
                          <a:effectLst/>
                        </a:rPr>
                        <a:t>0</a:t>
                      </a:r>
                      <a:r>
                        <a:rPr lang="ro-RO" sz="1100">
                          <a:effectLst/>
                        </a:rPr>
                        <a:t> 3-4</a:t>
                      </a:r>
                      <a:r>
                        <a:rPr lang="ro-RO" sz="1100" baseline="30000">
                          <a:effectLst/>
                        </a:rPr>
                        <a:t>0</a:t>
                      </a:r>
                      <a:r>
                        <a:rPr lang="ro-RO" sz="1100">
                          <a:effectLst/>
                        </a:rPr>
                        <a:t> C, se determină nu mai târziu de 24 h de la prelevare.</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3201278248"/>
                  </a:ext>
                </a:extLst>
              </a:tr>
              <a:tr h="395659">
                <a:tc>
                  <a:txBody>
                    <a:bodyPr/>
                    <a:lstStyle/>
                    <a:p>
                      <a:pPr>
                        <a:spcAft>
                          <a:spcPts val="0"/>
                        </a:spcAft>
                      </a:pPr>
                      <a:r>
                        <a:rPr lang="ro-RO" sz="1100">
                          <a:effectLst/>
                        </a:rPr>
                        <a:t>Amoniacul şi ionii de amoniu</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Determinarea se face imediat după prelevare.</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575998415"/>
                  </a:ext>
                </a:extLst>
              </a:tr>
              <a:tr h="587429">
                <a:tc>
                  <a:txBody>
                    <a:bodyPr/>
                    <a:lstStyle/>
                    <a:p>
                      <a:pPr>
                        <a:spcAft>
                          <a:spcPts val="0"/>
                        </a:spcAft>
                      </a:pPr>
                      <a:r>
                        <a:rPr lang="ro-RO" sz="1100">
                          <a:effectLst/>
                        </a:rPr>
                        <a:t>Sulfuri şi hidrogenul sulfuros</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Proba se prelevează în vase separate se adaugă 10 ml acetat de cadmiu sau zinc de 10% la 1 L probă </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249618282"/>
                  </a:ext>
                </a:extLst>
              </a:tr>
              <a:tr h="587429">
                <a:tc>
                  <a:txBody>
                    <a:bodyPr/>
                    <a:lstStyle/>
                    <a:p>
                      <a:pPr>
                        <a:spcAft>
                          <a:spcPts val="0"/>
                        </a:spcAft>
                      </a:pPr>
                      <a:r>
                        <a:rPr lang="ro-RO" sz="1100">
                          <a:effectLst/>
                        </a:rPr>
                        <a:t>Fosforul total</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Nu se conservează. Atenţie este posibilă adsorbţia fosfaţilor pe pereţii vasului </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2606802641"/>
                  </a:ext>
                </a:extLst>
              </a:tr>
              <a:tr h="791318">
                <a:tc>
                  <a:txBody>
                    <a:bodyPr/>
                    <a:lstStyle/>
                    <a:p>
                      <a:pPr>
                        <a:spcAft>
                          <a:spcPts val="0"/>
                        </a:spcAft>
                      </a:pPr>
                      <a:r>
                        <a:rPr lang="ro-RO" sz="1100">
                          <a:effectLst/>
                        </a:rPr>
                        <a:t>Substanţe tensioactive anionice sintetice de suprafaţă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Proba se determină cât posibil de repede, se aplică răcirea până la t</a:t>
                      </a:r>
                      <a:r>
                        <a:rPr lang="ro-RO" sz="1100" baseline="30000">
                          <a:effectLst/>
                        </a:rPr>
                        <a:t>0</a:t>
                      </a:r>
                      <a:r>
                        <a:rPr lang="ro-RO" sz="1100">
                          <a:effectLst/>
                        </a:rPr>
                        <a:t> 3-4</a:t>
                      </a:r>
                      <a:r>
                        <a:rPr lang="ro-RO" sz="1100" baseline="30000">
                          <a:effectLst/>
                        </a:rPr>
                        <a:t>0</a:t>
                      </a:r>
                      <a:r>
                        <a:rPr lang="ro-RO" sz="1100">
                          <a:effectLst/>
                        </a:rPr>
                        <a:t> C. Se determină nu mai târziu de 24 h.</a:t>
                      </a:r>
                      <a:endParaRPr lang="ro-RO" sz="900">
                        <a:effectLst/>
                      </a:endParaRPr>
                    </a:p>
                    <a:p>
                      <a:pPr>
                        <a:spcAft>
                          <a:spcPts val="0"/>
                        </a:spcAft>
                      </a:pPr>
                      <a:r>
                        <a:rPr lang="ro-RO" sz="1100">
                          <a:effectLst/>
                        </a:rPr>
                        <a:t>se adaugă 2-4 ml CHCl</a:t>
                      </a:r>
                      <a:r>
                        <a:rPr lang="ro-RO" sz="1100" baseline="-25000">
                          <a:effectLst/>
                        </a:rPr>
                        <a:t>3</a:t>
                      </a:r>
                      <a:r>
                        <a:rPr lang="ro-RO" sz="1100">
                          <a:effectLst/>
                        </a:rPr>
                        <a:t> la 1 L probă;</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sticlă, polipropilenă</a:t>
                      </a:r>
                      <a:endParaRPr lang="ro-RO" sz="90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3951484984"/>
                  </a:ext>
                </a:extLst>
              </a:tr>
              <a:tr h="783238">
                <a:tc>
                  <a:txBody>
                    <a:bodyPr/>
                    <a:lstStyle/>
                    <a:p>
                      <a:pPr>
                        <a:spcAft>
                          <a:spcPts val="0"/>
                        </a:spcAft>
                      </a:pPr>
                      <a:r>
                        <a:rPr lang="ro-RO" sz="1100">
                          <a:effectLst/>
                        </a:rPr>
                        <a:t>Fenol</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a:effectLst/>
                        </a:rPr>
                        <a:t>Se pot conserva adăugînd 1 g. sulfat de cupru şi se ajustează pH cu acid fosforic până la 4.Se determină timp de 24 h.</a:t>
                      </a:r>
                      <a:endParaRPr lang="ro-RO" sz="900">
                        <a:effectLst/>
                        <a:latin typeface="Times New Roman" panose="02020603050405020304" pitchFamily="18" charset="0"/>
                        <a:ea typeface="Times New Roman" panose="02020603050405020304" pitchFamily="18" charset="0"/>
                      </a:endParaRPr>
                    </a:p>
                  </a:txBody>
                  <a:tcPr marL="53334" marR="53334" marT="0" marB="0"/>
                </a:tc>
                <a:tc>
                  <a:txBody>
                    <a:bodyPr/>
                    <a:lstStyle/>
                    <a:p>
                      <a:pPr>
                        <a:spcAft>
                          <a:spcPts val="0"/>
                        </a:spcAft>
                      </a:pPr>
                      <a:r>
                        <a:rPr lang="ro-RO" sz="1100" dirty="0">
                          <a:effectLst/>
                        </a:rPr>
                        <a:t>sticlă, polipropilenă</a:t>
                      </a:r>
                      <a:endParaRPr lang="ro-RO" sz="900" dirty="0">
                        <a:effectLst/>
                        <a:latin typeface="Times New Roman" panose="02020603050405020304" pitchFamily="18" charset="0"/>
                        <a:ea typeface="Times New Roman" panose="02020603050405020304" pitchFamily="18" charset="0"/>
                      </a:endParaRPr>
                    </a:p>
                  </a:txBody>
                  <a:tcPr marL="53334" marR="53334" marT="0" marB="0"/>
                </a:tc>
                <a:extLst>
                  <a:ext uri="{0D108BD9-81ED-4DB2-BD59-A6C34878D82A}">
                    <a16:rowId xmlns:a16="http://schemas.microsoft.com/office/drawing/2014/main" val="640629078"/>
                  </a:ext>
                </a:extLst>
              </a:tr>
            </a:tbl>
          </a:graphicData>
        </a:graphic>
      </p:graphicFrame>
    </p:spTree>
    <p:extLst>
      <p:ext uri="{BB962C8B-B14F-4D97-AF65-F5344CB8AC3E}">
        <p14:creationId xmlns:p14="http://schemas.microsoft.com/office/powerpoint/2010/main" val="310296789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76A4B3ED-2798-434C-8BC6-C4773AC1C7E4}"/>
              </a:ext>
            </a:extLst>
          </p:cNvPr>
          <p:cNvGraphicFramePr>
            <a:graphicFrameLocks noGrp="1"/>
          </p:cNvGraphicFramePr>
          <p:nvPr/>
        </p:nvGraphicFramePr>
        <p:xfrm>
          <a:off x="958362" y="1809095"/>
          <a:ext cx="7570175" cy="4455178"/>
        </p:xfrm>
        <a:graphic>
          <a:graphicData uri="http://schemas.openxmlformats.org/drawingml/2006/table">
            <a:tbl>
              <a:tblPr firstRow="1" firstCol="1" lastRow="1" lastCol="1" bandRow="1" bandCol="1">
                <a:tableStyleId>{5C22544A-7EE6-4342-B048-85BDC9FD1C3A}</a:tableStyleId>
              </a:tblPr>
              <a:tblGrid>
                <a:gridCol w="1792062">
                  <a:extLst>
                    <a:ext uri="{9D8B030D-6E8A-4147-A177-3AD203B41FA5}">
                      <a16:colId xmlns:a16="http://schemas.microsoft.com/office/drawing/2014/main" val="196959144"/>
                    </a:ext>
                  </a:extLst>
                </a:gridCol>
                <a:gridCol w="3702803">
                  <a:extLst>
                    <a:ext uri="{9D8B030D-6E8A-4147-A177-3AD203B41FA5}">
                      <a16:colId xmlns:a16="http://schemas.microsoft.com/office/drawing/2014/main" val="4275419617"/>
                    </a:ext>
                  </a:extLst>
                </a:gridCol>
                <a:gridCol w="2075310">
                  <a:extLst>
                    <a:ext uri="{9D8B030D-6E8A-4147-A177-3AD203B41FA5}">
                      <a16:colId xmlns:a16="http://schemas.microsoft.com/office/drawing/2014/main" val="3582848458"/>
                    </a:ext>
                  </a:extLst>
                </a:gridCol>
              </a:tblGrid>
              <a:tr h="405017">
                <a:tc>
                  <a:txBody>
                    <a:bodyPr/>
                    <a:lstStyle/>
                    <a:p>
                      <a:pPr>
                        <a:spcAft>
                          <a:spcPts val="0"/>
                        </a:spcAft>
                      </a:pPr>
                      <a:r>
                        <a:rPr lang="ro-RO" sz="1100">
                          <a:effectLst/>
                        </a:rPr>
                        <a:t>Nitriţi</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Nu se conservează,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2612991533"/>
                  </a:ext>
                </a:extLst>
              </a:tr>
              <a:tr h="405017">
                <a:tc>
                  <a:txBody>
                    <a:bodyPr/>
                    <a:lstStyle/>
                    <a:p>
                      <a:pPr>
                        <a:spcAft>
                          <a:spcPts val="0"/>
                        </a:spcAft>
                      </a:pPr>
                      <a:r>
                        <a:rPr lang="ro-RO" sz="1100">
                          <a:effectLst/>
                        </a:rPr>
                        <a:t>Aldehida formică</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Nu se conservează,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035619596"/>
                  </a:ext>
                </a:extLst>
              </a:tr>
              <a:tr h="607524">
                <a:tc>
                  <a:txBody>
                    <a:bodyPr/>
                    <a:lstStyle/>
                    <a:p>
                      <a:pPr>
                        <a:spcAft>
                          <a:spcPts val="0"/>
                        </a:spcAft>
                      </a:pPr>
                      <a:r>
                        <a:rPr lang="ro-RO" sz="1100">
                          <a:effectLst/>
                        </a:rPr>
                        <a:t>Fier</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1571626778"/>
                  </a:ext>
                </a:extLst>
              </a:tr>
              <a:tr h="607524">
                <a:tc>
                  <a:txBody>
                    <a:bodyPr/>
                    <a:lstStyle/>
                    <a:p>
                      <a:pPr>
                        <a:spcAft>
                          <a:spcPts val="0"/>
                        </a:spcAft>
                      </a:pPr>
                      <a:r>
                        <a:rPr lang="ro-RO" sz="1100">
                          <a:effectLst/>
                        </a:rPr>
                        <a:t>Nichel</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529902202"/>
                  </a:ext>
                </a:extLst>
              </a:tr>
              <a:tr h="607524">
                <a:tc>
                  <a:txBody>
                    <a:bodyPr/>
                    <a:lstStyle/>
                    <a:p>
                      <a:pPr>
                        <a:spcAft>
                          <a:spcPts val="0"/>
                        </a:spcAft>
                      </a:pPr>
                      <a:r>
                        <a:rPr lang="ro-RO" sz="1100">
                          <a:effectLst/>
                        </a:rPr>
                        <a:t>Zinc</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01214946"/>
                  </a:ext>
                </a:extLst>
              </a:tr>
              <a:tr h="607524">
                <a:tc>
                  <a:txBody>
                    <a:bodyPr/>
                    <a:lstStyle/>
                    <a:p>
                      <a:pPr>
                        <a:spcAft>
                          <a:spcPts val="0"/>
                        </a:spcAft>
                      </a:pPr>
                      <a:r>
                        <a:rPr lang="ro-RO" sz="1100">
                          <a:effectLst/>
                        </a:rPr>
                        <a:t>Crom </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1666152861"/>
                  </a:ext>
                </a:extLst>
              </a:tr>
              <a:tr h="607524">
                <a:tc>
                  <a:txBody>
                    <a:bodyPr/>
                    <a:lstStyle/>
                    <a:p>
                      <a:pPr>
                        <a:spcAft>
                          <a:spcPts val="0"/>
                        </a:spcAft>
                      </a:pPr>
                      <a:r>
                        <a:rPr lang="ro-RO" sz="1100">
                          <a:effectLst/>
                        </a:rPr>
                        <a:t>Cupru</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sticlă, polipropilenă</a:t>
                      </a:r>
                      <a:endParaRPr lang="ro-RO" sz="100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312379804"/>
                  </a:ext>
                </a:extLst>
              </a:tr>
              <a:tr h="607524">
                <a:tc>
                  <a:txBody>
                    <a:bodyPr/>
                    <a:lstStyle/>
                    <a:p>
                      <a:pPr>
                        <a:spcAft>
                          <a:spcPts val="0"/>
                        </a:spcAft>
                      </a:pPr>
                      <a:r>
                        <a:rPr lang="ro-RO" sz="1100">
                          <a:effectLst/>
                        </a:rPr>
                        <a:t>Cadmiu</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a:effectLst/>
                        </a:rPr>
                        <a:t>Se conservează prin acidularea pH≈1-2 se analizează nu mai tărziu de 24 h de la recoltare</a:t>
                      </a:r>
                      <a:endParaRPr lang="ro-RO" sz="1000">
                        <a:effectLst/>
                        <a:latin typeface="Times New Roman" panose="02020603050405020304" pitchFamily="18" charset="0"/>
                        <a:ea typeface="Times New Roman" panose="02020603050405020304" pitchFamily="18" charset="0"/>
                      </a:endParaRPr>
                    </a:p>
                  </a:txBody>
                  <a:tcPr marL="55758" marR="55758" marT="0" marB="0"/>
                </a:tc>
                <a:tc>
                  <a:txBody>
                    <a:bodyPr/>
                    <a:lstStyle/>
                    <a:p>
                      <a:pPr>
                        <a:spcAft>
                          <a:spcPts val="0"/>
                        </a:spcAft>
                      </a:pPr>
                      <a:r>
                        <a:rPr lang="ro-RO" sz="1100" dirty="0">
                          <a:effectLst/>
                        </a:rPr>
                        <a:t>sticlă, polipropilenă</a:t>
                      </a:r>
                      <a:endParaRPr lang="ro-RO" sz="1000" dirty="0">
                        <a:effectLst/>
                        <a:latin typeface="Times New Roman" panose="02020603050405020304" pitchFamily="18" charset="0"/>
                        <a:ea typeface="Times New Roman" panose="02020603050405020304" pitchFamily="18" charset="0"/>
                      </a:endParaRPr>
                    </a:p>
                  </a:txBody>
                  <a:tcPr marL="55758" marR="55758" marT="0" marB="0"/>
                </a:tc>
                <a:extLst>
                  <a:ext uri="{0D108BD9-81ED-4DB2-BD59-A6C34878D82A}">
                    <a16:rowId xmlns:a16="http://schemas.microsoft.com/office/drawing/2014/main" val="2286535824"/>
                  </a:ext>
                </a:extLst>
              </a:tr>
            </a:tbl>
          </a:graphicData>
        </a:graphic>
      </p:graphicFrame>
    </p:spTree>
    <p:extLst>
      <p:ext uri="{BB962C8B-B14F-4D97-AF65-F5344CB8AC3E}">
        <p14:creationId xmlns:p14="http://schemas.microsoft.com/office/powerpoint/2010/main" val="53667697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graphicFrame>
        <p:nvGraphicFramePr>
          <p:cNvPr id="2" name="Tabel 1">
            <a:extLst>
              <a:ext uri="{FF2B5EF4-FFF2-40B4-BE49-F238E27FC236}">
                <a16:creationId xmlns:a16="http://schemas.microsoft.com/office/drawing/2014/main" id="{ED67C7D5-8240-4AA0-B237-954007D858B5}"/>
              </a:ext>
            </a:extLst>
          </p:cNvPr>
          <p:cNvGraphicFramePr>
            <a:graphicFrameLocks noGrp="1"/>
          </p:cNvGraphicFramePr>
          <p:nvPr/>
        </p:nvGraphicFramePr>
        <p:xfrm>
          <a:off x="949570" y="1864926"/>
          <a:ext cx="7496458" cy="2494882"/>
        </p:xfrm>
        <a:graphic>
          <a:graphicData uri="http://schemas.openxmlformats.org/drawingml/2006/table">
            <a:tbl>
              <a:tblPr firstRow="1" firstCol="1" lastRow="1" lastCol="1" bandRow="1" bandCol="1">
                <a:tableStyleId>{5C22544A-7EE6-4342-B048-85BDC9FD1C3A}</a:tableStyleId>
              </a:tblPr>
              <a:tblGrid>
                <a:gridCol w="1774611">
                  <a:extLst>
                    <a:ext uri="{9D8B030D-6E8A-4147-A177-3AD203B41FA5}">
                      <a16:colId xmlns:a16="http://schemas.microsoft.com/office/drawing/2014/main" val="3915904276"/>
                    </a:ext>
                  </a:extLst>
                </a:gridCol>
                <a:gridCol w="3666746">
                  <a:extLst>
                    <a:ext uri="{9D8B030D-6E8A-4147-A177-3AD203B41FA5}">
                      <a16:colId xmlns:a16="http://schemas.microsoft.com/office/drawing/2014/main" val="1742718411"/>
                    </a:ext>
                  </a:extLst>
                </a:gridCol>
                <a:gridCol w="2055101">
                  <a:extLst>
                    <a:ext uri="{9D8B030D-6E8A-4147-A177-3AD203B41FA5}">
                      <a16:colId xmlns:a16="http://schemas.microsoft.com/office/drawing/2014/main" val="3624966740"/>
                    </a:ext>
                  </a:extLst>
                </a:gridCol>
              </a:tblGrid>
              <a:tr h="574642">
                <a:tc>
                  <a:txBody>
                    <a:bodyPr/>
                    <a:lstStyle/>
                    <a:p>
                      <a:pPr>
                        <a:spcAft>
                          <a:spcPts val="0"/>
                        </a:spcAft>
                      </a:pPr>
                      <a:r>
                        <a:rPr lang="ro-RO" sz="1400">
                          <a:effectLst/>
                        </a:rPr>
                        <a:t>Cadmiu</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Se </a:t>
                      </a:r>
                      <a:r>
                        <a:rPr lang="ro-RO" sz="1400" dirty="0" err="1">
                          <a:effectLst/>
                        </a:rPr>
                        <a:t>conservează</a:t>
                      </a:r>
                      <a:r>
                        <a:rPr lang="ro-RO" sz="1400" dirty="0">
                          <a:effectLst/>
                        </a:rPr>
                        <a:t> prin acidularea pH≈1-2 se analizează nu mai </a:t>
                      </a:r>
                      <a:r>
                        <a:rPr lang="ro-RO" sz="1400" dirty="0" err="1">
                          <a:effectLst/>
                        </a:rPr>
                        <a:t>tărziu</a:t>
                      </a:r>
                      <a:r>
                        <a:rPr lang="ro-RO" sz="1400" dirty="0">
                          <a:effectLst/>
                        </a:rPr>
                        <a:t> de 24 h de la recoltare</a:t>
                      </a:r>
                      <a:endParaRPr lang="ro-R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770727355"/>
                  </a:ext>
                </a:extLst>
              </a:tr>
              <a:tr h="574642">
                <a:tc>
                  <a:txBody>
                    <a:bodyPr/>
                    <a:lstStyle/>
                    <a:p>
                      <a:pPr>
                        <a:spcAft>
                          <a:spcPts val="0"/>
                        </a:spcAft>
                      </a:pPr>
                      <a:r>
                        <a:rPr lang="ro-RO" sz="1400">
                          <a:effectLst/>
                        </a:rPr>
                        <a:t>Plumb</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Se </a:t>
                      </a:r>
                      <a:r>
                        <a:rPr lang="ro-RO" sz="1400" dirty="0" err="1">
                          <a:effectLst/>
                        </a:rPr>
                        <a:t>conservează</a:t>
                      </a:r>
                      <a:r>
                        <a:rPr lang="ro-RO" sz="1400" dirty="0">
                          <a:effectLst/>
                        </a:rPr>
                        <a:t> prin acidularea pH≈1-2 se analizează nu mai </a:t>
                      </a:r>
                      <a:r>
                        <a:rPr lang="ro-RO" sz="1400" dirty="0" err="1">
                          <a:effectLst/>
                        </a:rPr>
                        <a:t>tărziu</a:t>
                      </a:r>
                      <a:r>
                        <a:rPr lang="ro-RO" sz="1400" dirty="0">
                          <a:effectLst/>
                        </a:rPr>
                        <a:t> de 24 h de la recoltare</a:t>
                      </a:r>
                      <a:endParaRPr lang="ro-RO" sz="12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3048519"/>
                  </a:ext>
                </a:extLst>
              </a:tr>
              <a:tr h="574642">
                <a:tc>
                  <a:txBody>
                    <a:bodyPr/>
                    <a:lstStyle/>
                    <a:p>
                      <a:pPr>
                        <a:spcAft>
                          <a:spcPts val="0"/>
                        </a:spcAft>
                      </a:pPr>
                      <a:r>
                        <a:rPr lang="ro-RO" sz="1400">
                          <a:effectLst/>
                        </a:rPr>
                        <a:t>Cobalt</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Se conservează prin acidularea pH≈1-2 se analizează nu mai tărziu de 24 h de la recoltare</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sticlă, polipropilenă</a:t>
                      </a:r>
                      <a:endParaRPr lang="ro-RO" sz="1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26663473"/>
                  </a:ext>
                </a:extLst>
              </a:tr>
              <a:tr h="574642">
                <a:tc>
                  <a:txBody>
                    <a:bodyPr/>
                    <a:lstStyle/>
                    <a:p>
                      <a:pPr>
                        <a:spcAft>
                          <a:spcPts val="0"/>
                        </a:spcAft>
                      </a:pPr>
                      <a:r>
                        <a:rPr lang="ro-RO" sz="1400">
                          <a:effectLst/>
                        </a:rPr>
                        <a:t>Fluoruri</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a:effectLst/>
                        </a:rPr>
                        <a:t>Nu se conservează, se analizează nu mai tărziu de 24 h de la recoltare.</a:t>
                      </a:r>
                      <a:endParaRPr lang="ro-RO" sz="1200">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ro-RO" sz="1400" dirty="0">
                          <a:effectLst/>
                        </a:rPr>
                        <a:t>sticlă, polipropilenă</a:t>
                      </a:r>
                      <a:endParaRPr lang="ro-RO" sz="12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76848681"/>
                  </a:ext>
                </a:extLst>
              </a:tr>
            </a:tbl>
          </a:graphicData>
        </a:graphic>
      </p:graphicFrame>
      <p:sp>
        <p:nvSpPr>
          <p:cNvPr id="5" name="Rectangle 1">
            <a:extLst>
              <a:ext uri="{FF2B5EF4-FFF2-40B4-BE49-F238E27FC236}">
                <a16:creationId xmlns:a16="http://schemas.microsoft.com/office/drawing/2014/main" id="{DF5866E2-5D68-4C40-AC9C-D4342C5D07B6}"/>
              </a:ext>
            </a:extLst>
          </p:cNvPr>
          <p:cNvSpPr>
            <a:spLocks noChangeArrowheads="1"/>
          </p:cNvSpPr>
          <p:nvPr/>
        </p:nvSpPr>
        <p:spPr bwMode="auto">
          <a:xfrm>
            <a:off x="829827" y="4772683"/>
            <a:ext cx="7707504"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Actualizat: </a:t>
            </a:r>
            <a:r>
              <a:rPr kumimoji="0" lang="ro-RO"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Şef</a:t>
            </a: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LAUAE interimar                                Silvia </a:t>
            </a:r>
            <a:r>
              <a:rPr kumimoji="0" lang="ro-RO"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Pl</a:t>
            </a:r>
            <a:r>
              <a:rPr kumimoji="0" lang="ru-RU" altLang="ro-RO" sz="1400" b="0" i="0" u="none" strike="noStrike" cap="none" normalizeH="0" baseline="0" dirty="0" err="1">
                <a:ln>
                  <a:noFill/>
                </a:ln>
                <a:solidFill>
                  <a:schemeClr val="tx1"/>
                </a:solidFill>
                <a:effectLst/>
                <a:latin typeface="Arial" panose="020B0604020202020204" pitchFamily="34" charset="0"/>
                <a:ea typeface="Times New Roman" panose="02020603050405020304" pitchFamily="18" charset="0"/>
              </a:rPr>
              <a:t>ămădeală</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4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Data: 19.02.2020</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o-RO"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*Notă: Sursa utilizată: </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SM EN ISO 5667-3:2018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Calitatea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apei</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Prelevare</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Partea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3: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Conservarea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şi</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manipularea</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probelor</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 de </a:t>
            </a:r>
            <a:r>
              <a:rPr kumimoji="0" lang="en-US" altLang="ro-RO" sz="1200" b="0" i="0" u="none" strike="noStrike" cap="none" normalizeH="0" baseline="0" dirty="0" err="1">
                <a:ln>
                  <a:noFill/>
                </a:ln>
                <a:solidFill>
                  <a:srgbClr val="000000"/>
                </a:solidFill>
                <a:effectLst/>
                <a:latin typeface="Arial" panose="020B0604020202020204" pitchFamily="34" charset="0"/>
                <a:ea typeface="Times New Roman" panose="02020603050405020304" pitchFamily="18" charset="0"/>
              </a:rPr>
              <a:t>apă</a:t>
            </a:r>
            <a:r>
              <a:rPr kumimoji="0" lang="en-US" altLang="ro-RO" sz="1200" b="0" i="0" u="none" strike="noStrike" cap="none" normalizeH="0" baseline="0" dirty="0">
                <a:ln>
                  <a:noFill/>
                </a:ln>
                <a:solidFill>
                  <a:srgbClr val="000000"/>
                </a:solidFill>
                <a:effectLst/>
                <a:latin typeface="Arial" panose="020B0604020202020204" pitchFamily="34" charset="0"/>
                <a:ea typeface="Times New Roman" panose="02020603050405020304" pitchFamily="18" charset="0"/>
              </a:rPr>
              <a:t>;</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«Унифицированные методы исследования качества вод» стр. 59 – 72</a:t>
            </a:r>
            <a:r>
              <a:rPr kumimoji="0" lang="ro-RO"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 </a:t>
            </a:r>
            <a:endParaRPr kumimoji="0" lang="ro-RO" altLang="ro-RO" sz="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o-RO"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Ю. Ю. Лурье «Унифицированные методы анализа вод» стр. 23 – 27</a:t>
            </a: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0779469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Imagine 4">
            <a:extLst>
              <a:ext uri="{FF2B5EF4-FFF2-40B4-BE49-F238E27FC236}">
                <a16:creationId xmlns:a16="http://schemas.microsoft.com/office/drawing/2014/main" id="{4798CED4-DC87-4897-9954-7AE78510B0F4}"/>
              </a:ext>
            </a:extLst>
          </p:cNvPr>
          <p:cNvPicPr>
            <a:picLocks noChangeAspect="1"/>
          </p:cNvPicPr>
          <p:nvPr/>
        </p:nvPicPr>
        <p:blipFill>
          <a:blip r:embed="rId7"/>
          <a:stretch>
            <a:fillRect/>
          </a:stretch>
        </p:blipFill>
        <p:spPr>
          <a:xfrm>
            <a:off x="934916" y="1593455"/>
            <a:ext cx="7162799" cy="4394107"/>
          </a:xfrm>
          <a:prstGeom prst="rect">
            <a:avLst/>
          </a:prstGeom>
        </p:spPr>
      </p:pic>
    </p:spTree>
    <p:extLst>
      <p:ext uri="{BB962C8B-B14F-4D97-AF65-F5344CB8AC3E}">
        <p14:creationId xmlns:p14="http://schemas.microsoft.com/office/powerpoint/2010/main" val="306417070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pPr indent="270510"/>
            <a:r>
              <a:rPr lang="ru-RU" altLang="ro-RO" sz="1600" dirty="0">
                <a:solidFill>
                  <a:schemeClr val="tx1"/>
                </a:solidFill>
              </a:rPr>
              <a:t>В целях контроля качества сточных вод, сбрасываемых в общественную канализацию промышленными предприятиями и другими производственными потребителями, АО «</a:t>
            </a:r>
            <a:r>
              <a:rPr lang="ru-RU" altLang="ro-RO" sz="1600" dirty="0" err="1">
                <a:solidFill>
                  <a:schemeClr val="tx1"/>
                </a:solidFill>
              </a:rPr>
              <a:t>Апэ</a:t>
            </a:r>
            <a:r>
              <a:rPr lang="ru-RU" altLang="ro-RO" sz="1600" dirty="0">
                <a:solidFill>
                  <a:schemeClr val="tx1"/>
                </a:solidFill>
              </a:rPr>
              <a:t>-Канал Кишинев» имеет Центральную лабораторию сточных вод, которая аккредитована в соответствии с требованиями стандарта SM EN ISO / IEC 17025: 2018 «Общие требования к компетентности испытательных и калибровочных лабораторий», которая находится в административном здании. блок АО ,, </a:t>
            </a:r>
            <a:r>
              <a:rPr lang="ru-RU" altLang="ro-RO" sz="1600" dirty="0" err="1">
                <a:solidFill>
                  <a:schemeClr val="tx1"/>
                </a:solidFill>
              </a:rPr>
              <a:t>Апэ</a:t>
            </a:r>
            <a:r>
              <a:rPr lang="ru-RU" altLang="ro-RO" sz="1600" dirty="0">
                <a:solidFill>
                  <a:schemeClr val="tx1"/>
                </a:solidFill>
              </a:rPr>
              <a:t>-Канал Кишинев, </a:t>
            </a:r>
            <a:r>
              <a:rPr lang="ru-RU" altLang="ro-RO" sz="1600" dirty="0" err="1">
                <a:solidFill>
                  <a:schemeClr val="tx1"/>
                </a:solidFill>
              </a:rPr>
              <a:t>эт</a:t>
            </a:r>
            <a:r>
              <a:rPr lang="ru-RU" altLang="ro-RO" sz="1600" dirty="0">
                <a:solidFill>
                  <a:schemeClr val="tx1"/>
                </a:solidFill>
              </a:rPr>
              <a:t>. 4, ул. </a:t>
            </a:r>
            <a:r>
              <a:rPr lang="ru-RU" altLang="ro-RO" sz="1600" dirty="0" err="1">
                <a:solidFill>
                  <a:schemeClr val="tx1"/>
                </a:solidFill>
              </a:rPr>
              <a:t>Албишоара</a:t>
            </a:r>
            <a:r>
              <a:rPr lang="ru-RU" altLang="ro-RO" sz="1600" dirty="0">
                <a:solidFill>
                  <a:schemeClr val="tx1"/>
                </a:solidFill>
              </a:rPr>
              <a:t>, 38. </a:t>
            </a:r>
            <a:br>
              <a:rPr lang="en-US" sz="1600" dirty="0">
                <a:solidFill>
                  <a:schemeClr val="tx1"/>
                </a:solidFill>
              </a:rPr>
            </a:br>
            <a:r>
              <a:rPr lang="ru-RU" altLang="ro-RO" sz="1600" dirty="0">
                <a:solidFill>
                  <a:schemeClr val="tx1"/>
                </a:solidFill>
                <a:latin typeface="Arial Unicode MS" panose="020B0604020202020204" pitchFamily="34" charset="-128"/>
              </a:rPr>
              <a:t>Зона аккредитации Центральной лабораторий сточных вод</a:t>
            </a:r>
            <a:r>
              <a:rPr lang="en-US" altLang="ro-RO" sz="1600" dirty="0">
                <a:solidFill>
                  <a:schemeClr val="tx1"/>
                </a:solidFill>
                <a:latin typeface="Arial Unicode MS" panose="020B0604020202020204" pitchFamily="34" charset="-128"/>
              </a:rPr>
              <a:t> (LCAU)</a:t>
            </a:r>
            <a:r>
              <a:rPr lang="en-US" altLang="ro-RO" sz="800" dirty="0">
                <a:solidFill>
                  <a:schemeClr val="tx1"/>
                </a:solidFill>
              </a:rPr>
              <a:t> </a:t>
            </a:r>
            <a:r>
              <a:rPr lang="ru-RU" altLang="ro-RO" sz="1600" dirty="0">
                <a:solidFill>
                  <a:schemeClr val="tx1"/>
                </a:solidFill>
                <a:latin typeface="Arial Unicode MS" panose="020B0604020202020204" pitchFamily="34" charset="-128"/>
              </a:rPr>
              <a:t>включает проведение физико-химических испытаний сточных вод, очищенных сточных вод и поверхностных вод. В соответствии с требованиями пункта 7.3 «Отбор проб», стандарта SM EN ISO/IEC 17025:2018 и Руководства по качеству </a:t>
            </a:r>
            <a:r>
              <a:rPr lang="en-US" altLang="ro-RO" sz="1600" dirty="0">
                <a:solidFill>
                  <a:schemeClr val="tx1"/>
                </a:solidFill>
                <a:latin typeface="Arial Unicode MS" panose="020B0604020202020204" pitchFamily="34" charset="-128"/>
              </a:rPr>
              <a:t>LCAU</a:t>
            </a:r>
            <a:r>
              <a:rPr lang="ru-RU" altLang="ro-RO" sz="1600" dirty="0">
                <a:solidFill>
                  <a:schemeClr val="tx1"/>
                </a:solidFill>
                <a:latin typeface="Arial Unicode MS" panose="020B0604020202020204" pitchFamily="34" charset="-128"/>
              </a:rPr>
              <a:t>, лаборатория не несет ответственности за отбор проб.</a:t>
            </a:r>
            <a:r>
              <a:rPr lang="ru-RU" altLang="ro-RO" sz="800" dirty="0">
                <a:solidFill>
                  <a:schemeClr val="tx1"/>
                </a:solidFill>
              </a:rPr>
              <a:t> </a:t>
            </a:r>
            <a:br>
              <a:rPr lang="ro-RO" sz="1600" dirty="0">
                <a:solidFill>
                  <a:schemeClr val="tx1"/>
                </a:solidFill>
              </a:rPr>
            </a:br>
            <a:r>
              <a:rPr lang="ru-RU" altLang="ro-RO" sz="1600" dirty="0">
                <a:solidFill>
                  <a:schemeClr val="tx1"/>
                </a:solidFill>
                <a:latin typeface="Arial Unicode MS" panose="020B0604020202020204" pitchFamily="34" charset="-128"/>
              </a:rPr>
              <a:t>Центральная лаборатория сточных вод выполняет физико-химические лабораторные испытания проб сточных вод, представленных / полученных от экономических агентов Сектора сброса сточных вод, лица, непосредственно отвечающего за отбор проб от экономических агентов. Лаборатория не берет пробы сточных вод, сбрасываемых в общественную канализацию от хозяйствующих субъектов.</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endParaRPr lang="ro-RO" sz="1600" b="1"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195410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4" name="Substituent conținut 5">
            <a:extLst>
              <a:ext uri="{FF2B5EF4-FFF2-40B4-BE49-F238E27FC236}">
                <a16:creationId xmlns:a16="http://schemas.microsoft.com/office/drawing/2014/main" id="{A548180E-9589-45AF-BE51-FE06B5A42FAC}"/>
              </a:ext>
            </a:extLst>
          </p:cNvPr>
          <p:cNvPicPr>
            <a:picLocks noGrp="1" noChangeAspect="1"/>
          </p:cNvPicPr>
          <p:nvPr>
            <p:ph idx="1"/>
          </p:nvPr>
        </p:nvPicPr>
        <p:blipFill>
          <a:blip r:embed="rId7"/>
          <a:stretch>
            <a:fillRect/>
          </a:stretch>
        </p:blipFill>
        <p:spPr>
          <a:xfrm>
            <a:off x="589084" y="1625784"/>
            <a:ext cx="8194431" cy="4867270"/>
          </a:xfrm>
          <a:prstGeom prst="rect">
            <a:avLst/>
          </a:prstGeom>
        </p:spPr>
      </p:pic>
    </p:spTree>
    <p:extLst>
      <p:ext uri="{BB962C8B-B14F-4D97-AF65-F5344CB8AC3E}">
        <p14:creationId xmlns:p14="http://schemas.microsoft.com/office/powerpoint/2010/main" val="72875402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2064689"/>
            <a:ext cx="8839199" cy="4455480"/>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F738209D-BA09-4BF8-B437-97C555CFC4DE}"/>
              </a:ext>
            </a:extLst>
          </p:cNvPr>
          <p:cNvPicPr>
            <a:picLocks noChangeAspect="1"/>
          </p:cNvPicPr>
          <p:nvPr/>
        </p:nvPicPr>
        <p:blipFill>
          <a:blip r:embed="rId7"/>
          <a:stretch>
            <a:fillRect/>
          </a:stretch>
        </p:blipFill>
        <p:spPr>
          <a:xfrm>
            <a:off x="1461874" y="2122262"/>
            <a:ext cx="6864707" cy="4146654"/>
          </a:xfrm>
          <a:prstGeom prst="rect">
            <a:avLst/>
          </a:prstGeom>
        </p:spPr>
      </p:pic>
      <p:sp>
        <p:nvSpPr>
          <p:cNvPr id="5" name="Dreptunghi 4">
            <a:extLst>
              <a:ext uri="{FF2B5EF4-FFF2-40B4-BE49-F238E27FC236}">
                <a16:creationId xmlns:a16="http://schemas.microsoft.com/office/drawing/2014/main" id="{57CF5C77-3E35-4F7A-9289-303A93F109CB}"/>
              </a:ext>
            </a:extLst>
          </p:cNvPr>
          <p:cNvSpPr/>
          <p:nvPr/>
        </p:nvSpPr>
        <p:spPr>
          <a:xfrm>
            <a:off x="1011116" y="1541470"/>
            <a:ext cx="7587762" cy="523220"/>
          </a:xfrm>
          <a:prstGeom prst="rect">
            <a:avLst/>
          </a:prstGeom>
        </p:spPr>
        <p:txBody>
          <a:bodyPr wrap="square">
            <a:spAutoFit/>
          </a:bodyPr>
          <a:lstStyle/>
          <a:p>
            <a:r>
              <a:rPr lang="ro-RO" sz="1400" b="0" kern="0" dirty="0">
                <a:solidFill>
                  <a:srgbClr val="000000"/>
                </a:solidFill>
                <a:latin typeface="Arial"/>
              </a:rPr>
              <a:t>Prelevarea probelor de apă uzată se efectuează în conformitate cu prevederile standardului ISO 5667:2007, partea 10 Ghid pentru prelevarea apelor uzate.</a:t>
            </a:r>
            <a:endParaRPr lang="ro-RO" sz="1400" dirty="0"/>
          </a:p>
        </p:txBody>
      </p:sp>
    </p:spTree>
    <p:extLst>
      <p:ext uri="{BB962C8B-B14F-4D97-AF65-F5344CB8AC3E}">
        <p14:creationId xmlns:p14="http://schemas.microsoft.com/office/powerpoint/2010/main" val="287198858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2" name="Imagine 1">
            <a:extLst>
              <a:ext uri="{FF2B5EF4-FFF2-40B4-BE49-F238E27FC236}">
                <a16:creationId xmlns:a16="http://schemas.microsoft.com/office/drawing/2014/main" id="{91491AE5-143C-4DBF-8F0A-2339897FCD92}"/>
              </a:ext>
            </a:extLst>
          </p:cNvPr>
          <p:cNvPicPr>
            <a:picLocks noChangeAspect="1"/>
          </p:cNvPicPr>
          <p:nvPr/>
        </p:nvPicPr>
        <p:blipFill>
          <a:blip r:embed="rId7"/>
          <a:stretch>
            <a:fillRect/>
          </a:stretch>
        </p:blipFill>
        <p:spPr>
          <a:xfrm>
            <a:off x="786286" y="1566693"/>
            <a:ext cx="6810268" cy="3269076"/>
          </a:xfrm>
          <a:prstGeom prst="rect">
            <a:avLst/>
          </a:prstGeom>
        </p:spPr>
      </p:pic>
      <p:pic>
        <p:nvPicPr>
          <p:cNvPr id="5" name="Imagine 4">
            <a:extLst>
              <a:ext uri="{FF2B5EF4-FFF2-40B4-BE49-F238E27FC236}">
                <a16:creationId xmlns:a16="http://schemas.microsoft.com/office/drawing/2014/main" id="{AAFC6FC4-33CC-4A9F-BFB4-B0DA10C7A996}"/>
              </a:ext>
            </a:extLst>
          </p:cNvPr>
          <p:cNvPicPr>
            <a:picLocks noChangeAspect="1"/>
          </p:cNvPicPr>
          <p:nvPr/>
        </p:nvPicPr>
        <p:blipFill>
          <a:blip r:embed="rId8"/>
          <a:stretch>
            <a:fillRect/>
          </a:stretch>
        </p:blipFill>
        <p:spPr>
          <a:xfrm>
            <a:off x="963578" y="4869839"/>
            <a:ext cx="7433076" cy="1514286"/>
          </a:xfrm>
          <a:prstGeom prst="rect">
            <a:avLst/>
          </a:prstGeom>
        </p:spPr>
      </p:pic>
    </p:spTree>
    <p:extLst>
      <p:ext uri="{BB962C8B-B14F-4D97-AF65-F5344CB8AC3E}">
        <p14:creationId xmlns:p14="http://schemas.microsoft.com/office/powerpoint/2010/main" val="3545818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5" name="Dreptunghi 4">
            <a:extLst>
              <a:ext uri="{FF2B5EF4-FFF2-40B4-BE49-F238E27FC236}">
                <a16:creationId xmlns:a16="http://schemas.microsoft.com/office/drawing/2014/main" id="{B24ADB85-F131-4C9D-B536-80428B0120A7}"/>
              </a:ext>
            </a:extLst>
          </p:cNvPr>
          <p:cNvSpPr/>
          <p:nvPr/>
        </p:nvSpPr>
        <p:spPr>
          <a:xfrm>
            <a:off x="679155" y="1689621"/>
            <a:ext cx="7875760" cy="5047536"/>
          </a:xfrm>
          <a:prstGeom prst="rect">
            <a:avLst/>
          </a:prstGeom>
        </p:spPr>
        <p:txBody>
          <a:bodyPr wrap="square">
            <a:spAutoFit/>
          </a:bodyPr>
          <a:lstStyle/>
          <a:p>
            <a:pPr lvl="1" algn="just">
              <a:spcAft>
                <a:spcPts val="0"/>
              </a:spcAft>
            </a:pPr>
            <a:r>
              <a:rPr lang="en-US" sz="1400" b="0" dirty="0">
                <a:solidFill>
                  <a:schemeClr val="tx1"/>
                </a:solidFill>
                <a:latin typeface="Times New Roman" panose="02020603050405020304" pitchFamily="18" charset="0"/>
                <a:ea typeface="Times New Roman" panose="02020603050405020304" pitchFamily="18" charset="0"/>
              </a:rPr>
              <a:t>4. </a:t>
            </a:r>
            <a:r>
              <a:rPr lang="ro-RO" sz="1400" dirty="0">
                <a:solidFill>
                  <a:schemeClr val="tx1"/>
                </a:solidFill>
                <a:latin typeface="Times New Roman" panose="02020603050405020304" pitchFamily="18" charset="0"/>
                <a:ea typeface="Times New Roman" panose="02020603050405020304" pitchFamily="18" charset="0"/>
              </a:rPr>
              <a:t>CONFIDENȚIALITATE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4.2.1 Laboratorul își asumă responsabilitatea pentru gestionarea tuturor informațiilor obținute sau create în timpul desfășurării activității de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i="1" dirty="0">
                <a:solidFill>
                  <a:schemeClr val="tx1"/>
                </a:solidFill>
                <a:latin typeface="Times New Roman" panose="02020603050405020304" pitchFamily="18" charset="0"/>
                <a:ea typeface="Times New Roman" panose="02020603050405020304" pitchFamily="18" charset="0"/>
              </a:rPr>
              <a:t>MC </a:t>
            </a:r>
            <a:r>
              <a:rPr lang="ro-RO" sz="1400" dirty="0">
                <a:solidFill>
                  <a:schemeClr val="tx1"/>
                </a:solidFill>
                <a:latin typeface="Times New Roman" panose="02020603050405020304" pitchFamily="18" charset="0"/>
                <a:ea typeface="Times New Roman" panose="02020603050405020304" pitchFamily="18" charset="0"/>
              </a:rPr>
              <a:t>precum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procedurile SMC sunt documente </a:t>
            </a:r>
            <a:r>
              <a:rPr lang="ro-RO" sz="1400" dirty="0" err="1">
                <a:solidFill>
                  <a:schemeClr val="tx1"/>
                </a:solidFill>
                <a:latin typeface="Times New Roman" panose="02020603050405020304" pitchFamily="18" charset="0"/>
                <a:ea typeface="Times New Roman" panose="02020603050405020304" pitchFamily="18" charset="0"/>
              </a:rPr>
              <a:t>confidenţiale</a:t>
            </a:r>
            <a:r>
              <a:rPr lang="ro-RO" sz="1400" dirty="0">
                <a:solidFill>
                  <a:schemeClr val="tx1"/>
                </a:solidFill>
                <a:latin typeface="Times New Roman" panose="02020603050405020304" pitchFamily="18" charset="0"/>
                <a:ea typeface="Times New Roman" panose="02020603050405020304" pitchFamily="18" charset="0"/>
              </a:rPr>
              <a:t> ale </a:t>
            </a:r>
            <a:r>
              <a:rPr lang="ro-RO" sz="1400" dirty="0" err="1">
                <a:solidFill>
                  <a:schemeClr val="tx1"/>
                </a:solidFill>
                <a:latin typeface="Times New Roman" panose="02020603050405020304" pitchFamily="18" charset="0"/>
                <a:ea typeface="Times New Roman" panose="02020603050405020304" pitchFamily="18" charset="0"/>
              </a:rPr>
              <a:t>organizaţiei</a:t>
            </a:r>
            <a:r>
              <a:rPr lang="ro-RO" sz="1400" dirty="0">
                <a:solidFill>
                  <a:schemeClr val="tx1"/>
                </a:solidFill>
                <a:latin typeface="Times New Roman" panose="02020603050405020304" pitchFamily="18" charset="0"/>
                <a:ea typeface="Times New Roman" panose="02020603050405020304" pitchFamily="18" charset="0"/>
              </a:rPr>
              <a:t>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sunt proprietatea Laboratorului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Responsabilitatea gestionării </a:t>
            </a:r>
            <a:r>
              <a:rPr lang="ro-RO" sz="1400" i="1" dirty="0">
                <a:solidFill>
                  <a:schemeClr val="tx1"/>
                </a:solidFill>
                <a:latin typeface="Times New Roman" panose="02020603050405020304" pitchFamily="18" charset="0"/>
                <a:ea typeface="Times New Roman" panose="02020603050405020304" pitchFamily="18" charset="0"/>
              </a:rPr>
              <a:t>Manualului </a:t>
            </a:r>
            <a:r>
              <a:rPr lang="ro-RO" sz="1400" i="1" dirty="0" err="1">
                <a:solidFill>
                  <a:schemeClr val="tx1"/>
                </a:solidFill>
                <a:latin typeface="Times New Roman" panose="02020603050405020304" pitchFamily="18" charset="0"/>
                <a:ea typeface="Times New Roman" panose="02020603050405020304" pitchFamily="18" charset="0"/>
              </a:rPr>
              <a:t>Calităţii</a:t>
            </a:r>
            <a:r>
              <a:rPr lang="ro-RO" sz="1400" i="1" dirty="0">
                <a:solidFill>
                  <a:schemeClr val="tx1"/>
                </a:solidFill>
                <a:latin typeface="Times New Roman" panose="02020603050405020304" pitchFamily="18" charset="0"/>
                <a:ea typeface="Times New Roman" panose="02020603050405020304" pitchFamily="18" charset="0"/>
              </a:rPr>
              <a:t>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a </a:t>
            </a:r>
            <a:r>
              <a:rPr lang="ro-RO" sz="1400" i="1" dirty="0">
                <a:solidFill>
                  <a:schemeClr val="tx1"/>
                </a:solidFill>
                <a:latin typeface="Times New Roman" panose="02020603050405020304" pitchFamily="18" charset="0"/>
                <a:ea typeface="Times New Roman" panose="02020603050405020304" pitchFamily="18" charset="0"/>
              </a:rPr>
              <a:t>Procedurilor Sistemului de</a:t>
            </a:r>
            <a:r>
              <a:rPr lang="ro-RO" sz="1400" dirty="0">
                <a:solidFill>
                  <a:schemeClr val="tx1"/>
                </a:solidFill>
                <a:latin typeface="Times New Roman" panose="02020603050405020304" pitchFamily="18" charset="0"/>
                <a:ea typeface="Times New Roman" panose="02020603050405020304" pitchFamily="18" charset="0"/>
              </a:rPr>
              <a:t> </a:t>
            </a:r>
            <a:r>
              <a:rPr lang="ro-RO" sz="1400" i="1" dirty="0">
                <a:solidFill>
                  <a:schemeClr val="tx1"/>
                </a:solidFill>
                <a:latin typeface="Times New Roman" panose="02020603050405020304" pitchFamily="18" charset="0"/>
                <a:ea typeface="Times New Roman" panose="02020603050405020304" pitchFamily="18" charset="0"/>
              </a:rPr>
              <a:t>Management </a:t>
            </a:r>
            <a:r>
              <a:rPr lang="ro-RO" sz="1400" dirty="0">
                <a:solidFill>
                  <a:schemeClr val="tx1"/>
                </a:solidFill>
                <a:latin typeface="Times New Roman" panose="02020603050405020304" pitchFamily="18" charset="0"/>
                <a:ea typeface="Times New Roman" panose="02020603050405020304" pitchFamily="18" charset="0"/>
              </a:rPr>
              <a:t>îi revine exclusiv </a:t>
            </a:r>
            <a:r>
              <a:rPr lang="ro-RO" sz="1400" dirty="0" err="1">
                <a:solidFill>
                  <a:schemeClr val="tx1"/>
                </a:solidFill>
                <a:latin typeface="Times New Roman" panose="02020603050405020304" pitchFamily="18" charset="0"/>
                <a:ea typeface="Times New Roman" panose="02020603050405020304" pitchFamily="18" charset="0"/>
              </a:rPr>
              <a:t>şefului</a:t>
            </a:r>
            <a:r>
              <a:rPr lang="ro-RO" sz="1400" dirty="0">
                <a:solidFill>
                  <a:schemeClr val="tx1"/>
                </a:solidFill>
                <a:latin typeface="Times New Roman" panose="02020603050405020304" pitchFamily="18" charset="0"/>
                <a:ea typeface="Times New Roman" panose="02020603050405020304" pitchFamily="18" charset="0"/>
              </a:rPr>
              <a:t> de laborator - Responsabilului de Management al Calității.</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dirty="0">
                <a:solidFill>
                  <a:schemeClr val="tx1"/>
                </a:solidFill>
                <a:latin typeface="Times New Roman" panose="02020603050405020304" pitchFamily="18" charset="0"/>
                <a:ea typeface="Times New Roman" panose="02020603050405020304" pitchFamily="18" charset="0"/>
              </a:rPr>
              <a:t>Multiplicarea </a:t>
            </a:r>
            <a:r>
              <a:rPr lang="ro-RO" sz="1400" dirty="0" err="1">
                <a:solidFill>
                  <a:schemeClr val="tx1"/>
                </a:solidFill>
                <a:latin typeface="Times New Roman" panose="02020603050405020304" pitchFamily="18" charset="0"/>
                <a:ea typeface="Times New Roman" panose="02020603050405020304" pitchFamily="18" charset="0"/>
              </a:rPr>
              <a:t>şi</a:t>
            </a:r>
            <a:r>
              <a:rPr lang="ro-RO" sz="1400" dirty="0">
                <a:solidFill>
                  <a:schemeClr val="tx1"/>
                </a:solidFill>
                <a:latin typeface="Times New Roman" panose="02020603050405020304" pitchFamily="18" charset="0"/>
                <a:ea typeface="Times New Roman" panose="02020603050405020304" pitchFamily="18" charset="0"/>
              </a:rPr>
              <a:t> difuzarea </a:t>
            </a:r>
            <a:r>
              <a:rPr lang="ro-RO" sz="1400" i="1" dirty="0">
                <a:solidFill>
                  <a:schemeClr val="tx1"/>
                </a:solidFill>
                <a:latin typeface="Times New Roman" panose="02020603050405020304" pitchFamily="18" charset="0"/>
                <a:ea typeface="Times New Roman" panose="02020603050405020304" pitchFamily="18" charset="0"/>
              </a:rPr>
              <a:t>procedurilor</a:t>
            </a:r>
            <a:r>
              <a:rPr lang="ro-RO" sz="1400" dirty="0">
                <a:solidFill>
                  <a:schemeClr val="tx1"/>
                </a:solidFill>
                <a:latin typeface="Times New Roman" panose="02020603050405020304" pitchFamily="18" charset="0"/>
                <a:ea typeface="Times New Roman" panose="02020603050405020304" pitchFamily="18" charset="0"/>
              </a:rPr>
              <a:t> este interzisă fără acordul în scris al </a:t>
            </a:r>
            <a:r>
              <a:rPr lang="ro-RO" sz="1400" dirty="0" err="1">
                <a:solidFill>
                  <a:schemeClr val="tx1"/>
                </a:solidFill>
                <a:latin typeface="Times New Roman" panose="02020603050405020304" pitchFamily="18" charset="0"/>
                <a:ea typeface="Times New Roman" panose="02020603050405020304" pitchFamily="18" charset="0"/>
              </a:rPr>
              <a:t>şefului</a:t>
            </a:r>
            <a:r>
              <a:rPr lang="ro-RO" sz="1400" dirty="0">
                <a:solidFill>
                  <a:schemeClr val="tx1"/>
                </a:solidFill>
                <a:latin typeface="Times New Roman" panose="02020603050405020304" pitchFamily="18" charset="0"/>
                <a:ea typeface="Times New Roman" panose="02020603050405020304" pitchFamily="18" charset="0"/>
              </a:rPr>
              <a:t> de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4.2.2 Laboratorul poate furniza careva informații cu caracter personal despre client intern/extern, acesta fiind anunțat în prealabil, numai în cazul când este obligat prin lege, cu excepția cazului în care este interzis de lege.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4.2.3 Laboratorul își asumă responsabilitatea de a păstra informațiile despre client obținute din alte surse decât clientul, fiind confidențiale între client și laborator.</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spc="20" dirty="0">
                <a:solidFill>
                  <a:schemeClr val="tx1"/>
                </a:solidFill>
                <a:latin typeface="Times New Roman" panose="02020603050405020304" pitchFamily="18" charset="0"/>
                <a:ea typeface="Times New Roman" panose="02020603050405020304" pitchFamily="18" charset="0"/>
              </a:rPr>
              <a:t>4.2.4 Personalul își asumă responsabilitatea prin semnarea </a:t>
            </a:r>
            <a:r>
              <a:rPr lang="es-CL" sz="1400" i="1" dirty="0" err="1">
                <a:solidFill>
                  <a:schemeClr val="tx1"/>
                </a:solidFill>
                <a:latin typeface="Times New Roman" panose="02020603050405020304" pitchFamily="18" charset="0"/>
                <a:ea typeface="Times New Roman" panose="02020603050405020304" pitchFamily="18" charset="0"/>
              </a:rPr>
              <a:t>Declarația</a:t>
            </a:r>
            <a:r>
              <a:rPr lang="es-CL" sz="1400" i="1" dirty="0">
                <a:solidFill>
                  <a:schemeClr val="tx1"/>
                </a:solidFill>
                <a:latin typeface="Times New Roman" panose="02020603050405020304" pitchFamily="18" charset="0"/>
                <a:ea typeface="Times New Roman" panose="02020603050405020304" pitchFamily="18" charset="0"/>
              </a:rPr>
              <a:t> de </a:t>
            </a:r>
            <a:r>
              <a:rPr lang="es-CL" sz="1400" i="1" dirty="0" err="1">
                <a:solidFill>
                  <a:schemeClr val="tx1"/>
                </a:solidFill>
                <a:latin typeface="Times New Roman" panose="02020603050405020304" pitchFamily="18" charset="0"/>
                <a:ea typeface="Times New Roman" panose="02020603050405020304" pitchFamily="18" charset="0"/>
              </a:rPr>
              <a:t>imparțialitate</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și</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confidențialitate</a:t>
            </a:r>
            <a:r>
              <a:rPr lang="es-CL" sz="1400" i="1" dirty="0">
                <a:solidFill>
                  <a:schemeClr val="tx1"/>
                </a:solidFill>
                <a:latin typeface="Times New Roman" panose="02020603050405020304" pitchFamily="18" charset="0"/>
                <a:ea typeface="Times New Roman" panose="02020603050405020304" pitchFamily="18" charset="0"/>
              </a:rPr>
              <a:t>, MC 4.1 F-01, ed.1</a:t>
            </a:r>
            <a:r>
              <a:rPr lang="ro-RO" sz="1400" i="1" spc="20" dirty="0">
                <a:solidFill>
                  <a:schemeClr val="tx1"/>
                </a:solidFill>
                <a:latin typeface="Times New Roman" panose="02020603050405020304" pitchFamily="18" charset="0"/>
                <a:ea typeface="Times New Roman" panose="02020603050405020304" pitchFamily="18" charset="0"/>
              </a:rPr>
              <a:t>,</a:t>
            </a:r>
            <a:r>
              <a:rPr lang="ro-RO" sz="1400" spc="20" dirty="0">
                <a:solidFill>
                  <a:schemeClr val="tx1"/>
                </a:solidFill>
                <a:latin typeface="Times New Roman" panose="02020603050405020304" pitchFamily="18" charset="0"/>
                <a:ea typeface="Times New Roman" panose="02020603050405020304" pitchFamily="18" charset="0"/>
              </a:rPr>
              <a:t> de a păstra informațiile obținute sau create în timpul activităților de laborator, cu excepția cazurilor prevăzute de lege.</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000" spc="2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es-CL" sz="1400" i="1" dirty="0">
                <a:solidFill>
                  <a:schemeClr val="tx1"/>
                </a:solidFill>
                <a:latin typeface="Times New Roman" panose="02020603050405020304" pitchFamily="18" charset="0"/>
                <a:ea typeface="Times New Roman" panose="02020603050405020304" pitchFamily="18" charset="0"/>
              </a:rPr>
              <a:t>ÎNREGISTRĂRI:</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it-IT" sz="1200" dirty="0">
                <a:solidFill>
                  <a:schemeClr val="tx1"/>
                </a:solidFill>
                <a:latin typeface="Times New Roman" panose="02020603050405020304" pitchFamily="18" charset="0"/>
                <a:ea typeface="Times New Roman" panose="02020603050405020304" pitchFamily="18" charset="0"/>
              </a:rPr>
              <a:t> </a:t>
            </a:r>
            <a:endParaRPr lang="ro-RO" sz="1000" dirty="0">
              <a:solidFill>
                <a:schemeClr val="tx1"/>
              </a:solidFill>
              <a:latin typeface="Times New Roman" panose="02020603050405020304" pitchFamily="18" charset="0"/>
              <a:ea typeface="Times New Roman" panose="02020603050405020304" pitchFamily="18" charset="0"/>
            </a:endParaRPr>
          </a:p>
          <a:p>
            <a:pPr algn="just">
              <a:spcAft>
                <a:spcPts val="0"/>
              </a:spcAft>
            </a:pPr>
            <a:r>
              <a:rPr lang="ro-RO" sz="1400" i="1" dirty="0">
                <a:solidFill>
                  <a:schemeClr val="tx1"/>
                </a:solidFill>
                <a:latin typeface="Times New Roman" panose="02020603050405020304" pitchFamily="18" charset="0"/>
                <a:ea typeface="Times New Roman" panose="02020603050405020304" pitchFamily="18" charset="0"/>
              </a:rPr>
              <a:t>1.</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Declarația</a:t>
            </a:r>
            <a:r>
              <a:rPr lang="es-CL" sz="1400" i="1" dirty="0">
                <a:solidFill>
                  <a:schemeClr val="tx1"/>
                </a:solidFill>
                <a:latin typeface="Times New Roman" panose="02020603050405020304" pitchFamily="18" charset="0"/>
                <a:ea typeface="Times New Roman" panose="02020603050405020304" pitchFamily="18" charset="0"/>
              </a:rPr>
              <a:t> de </a:t>
            </a:r>
            <a:r>
              <a:rPr lang="es-CL" sz="1400" i="1" dirty="0" err="1">
                <a:solidFill>
                  <a:schemeClr val="tx1"/>
                </a:solidFill>
                <a:latin typeface="Times New Roman" panose="02020603050405020304" pitchFamily="18" charset="0"/>
                <a:ea typeface="Times New Roman" panose="02020603050405020304" pitchFamily="18" charset="0"/>
              </a:rPr>
              <a:t>imparțialitate</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și</a:t>
            </a:r>
            <a:r>
              <a:rPr lang="es-CL" sz="1400" i="1" dirty="0">
                <a:solidFill>
                  <a:schemeClr val="tx1"/>
                </a:solidFill>
                <a:latin typeface="Times New Roman" panose="02020603050405020304" pitchFamily="18" charset="0"/>
                <a:ea typeface="Times New Roman" panose="02020603050405020304" pitchFamily="18" charset="0"/>
              </a:rPr>
              <a:t> </a:t>
            </a:r>
            <a:r>
              <a:rPr lang="es-CL" sz="1400" i="1" dirty="0" err="1">
                <a:solidFill>
                  <a:schemeClr val="tx1"/>
                </a:solidFill>
                <a:latin typeface="Times New Roman" panose="02020603050405020304" pitchFamily="18" charset="0"/>
                <a:ea typeface="Times New Roman" panose="02020603050405020304" pitchFamily="18" charset="0"/>
              </a:rPr>
              <a:t>confidențialitate</a:t>
            </a:r>
            <a:r>
              <a:rPr lang="es-CL" sz="1400" i="1" dirty="0">
                <a:solidFill>
                  <a:schemeClr val="tx1"/>
                </a:solidFill>
                <a:latin typeface="Times New Roman" panose="02020603050405020304" pitchFamily="18" charset="0"/>
                <a:ea typeface="Times New Roman" panose="02020603050405020304" pitchFamily="18" charset="0"/>
              </a:rPr>
              <a:t>, MC 4.1 F-01.</a:t>
            </a:r>
            <a:endParaRPr lang="ro-RO" sz="1000" dirty="0">
              <a:solidFill>
                <a:schemeClr val="tx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0117717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5" name="Imagine 4">
            <a:extLst>
              <a:ext uri="{FF2B5EF4-FFF2-40B4-BE49-F238E27FC236}">
                <a16:creationId xmlns:a16="http://schemas.microsoft.com/office/drawing/2014/main" id="{D0E1BE64-CFBC-4893-A7FB-8A2ADAE79EAF}"/>
              </a:ext>
            </a:extLst>
          </p:cNvPr>
          <p:cNvPicPr>
            <a:picLocks noChangeAspect="1"/>
          </p:cNvPicPr>
          <p:nvPr/>
        </p:nvPicPr>
        <p:blipFill>
          <a:blip r:embed="rId7"/>
          <a:stretch>
            <a:fillRect/>
          </a:stretch>
        </p:blipFill>
        <p:spPr>
          <a:xfrm>
            <a:off x="747347" y="1582901"/>
            <a:ext cx="7825154" cy="4686014"/>
          </a:xfrm>
          <a:prstGeom prst="rect">
            <a:avLst/>
          </a:prstGeom>
        </p:spPr>
      </p:pic>
    </p:spTree>
    <p:extLst>
      <p:ext uri="{BB962C8B-B14F-4D97-AF65-F5344CB8AC3E}">
        <p14:creationId xmlns:p14="http://schemas.microsoft.com/office/powerpoint/2010/main" val="93829922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r>
              <a:rPr lang="ro-RO" sz="1600" b="1" dirty="0">
                <a:solidFill>
                  <a:srgbClr val="0070C0"/>
                </a:solidFill>
              </a:rPr>
              <a:t>Bibliografie:</a:t>
            </a:r>
            <a:br>
              <a:rPr lang="ro-RO" sz="1400" dirty="0">
                <a:solidFill>
                  <a:schemeClr val="tx1"/>
                </a:solidFill>
              </a:rPr>
            </a:br>
            <a:r>
              <a:rPr lang="ro-RO" sz="1400" dirty="0">
                <a:solidFill>
                  <a:schemeClr val="tx1"/>
                </a:solidFill>
              </a:rPr>
              <a:t>1. Regulamentul privind </a:t>
            </a:r>
            <a:r>
              <a:rPr lang="ro-RO" sz="1400" dirty="0" err="1">
                <a:solidFill>
                  <a:schemeClr val="tx1"/>
                </a:solidFill>
              </a:rPr>
              <a:t>cerinţele</a:t>
            </a:r>
            <a:r>
              <a:rPr lang="ro-RO" sz="1400" dirty="0">
                <a:solidFill>
                  <a:schemeClr val="tx1"/>
                </a:solidFill>
              </a:rPr>
              <a:t> de colectare, epurare </a:t>
            </a:r>
            <a:r>
              <a:rPr lang="ro-RO" sz="1400" dirty="0" err="1">
                <a:solidFill>
                  <a:schemeClr val="tx1"/>
                </a:solidFill>
              </a:rPr>
              <a:t>şi</a:t>
            </a:r>
            <a:r>
              <a:rPr lang="ro-RO" sz="1400" dirty="0">
                <a:solidFill>
                  <a:schemeClr val="tx1"/>
                </a:solidFill>
              </a:rPr>
              <a:t> deversare a apelor uzate în sistemul de canalizare </a:t>
            </a:r>
            <a:r>
              <a:rPr lang="ro-RO" sz="1400" dirty="0" err="1">
                <a:solidFill>
                  <a:schemeClr val="tx1"/>
                </a:solidFill>
              </a:rPr>
              <a:t>şi</a:t>
            </a:r>
            <a:r>
              <a:rPr lang="ro-RO" sz="1400" dirty="0">
                <a:solidFill>
                  <a:schemeClr val="tx1"/>
                </a:solidFill>
              </a:rPr>
              <a:t>/sau în emisare pentru </a:t>
            </a:r>
            <a:r>
              <a:rPr lang="ro-RO" sz="1400" dirty="0" err="1">
                <a:solidFill>
                  <a:schemeClr val="tx1"/>
                </a:solidFill>
              </a:rPr>
              <a:t>localităţile</a:t>
            </a:r>
            <a:r>
              <a:rPr lang="ro-RO" sz="1400" dirty="0">
                <a:solidFill>
                  <a:schemeClr val="tx1"/>
                </a:solidFill>
              </a:rPr>
              <a:t> urbane </a:t>
            </a:r>
            <a:r>
              <a:rPr lang="ro-RO" sz="1400" dirty="0" err="1">
                <a:solidFill>
                  <a:schemeClr val="tx1"/>
                </a:solidFill>
              </a:rPr>
              <a:t>şi</a:t>
            </a:r>
            <a:r>
              <a:rPr lang="ro-RO" sz="1400" dirty="0">
                <a:solidFill>
                  <a:schemeClr val="tx1"/>
                </a:solidFill>
              </a:rPr>
              <a:t> rurale*/**, aprobat prin Hotărârea Guvernului nr. 950  din  25.11.2013 (în vigoare 06.12.2013), publicată în Monitorul Oficial nr. 284-289 art.1061 din 06.12.2013 </a:t>
            </a:r>
            <a:r>
              <a:rPr lang="ro-RO" sz="1400" dirty="0" err="1">
                <a:solidFill>
                  <a:schemeClr val="tx1"/>
                </a:solidFill>
              </a:rPr>
              <a:t>şi</a:t>
            </a:r>
            <a:r>
              <a:rPr lang="ro-RO" sz="1400" dirty="0">
                <a:solidFill>
                  <a:schemeClr val="tx1"/>
                </a:solidFill>
              </a:rPr>
              <a:t> Republicată în Monitorul Oficial al R. Moldova nr. 112-114 art. 344 din 08.05.2020;</a:t>
            </a:r>
            <a:br>
              <a:rPr lang="ro-RO" sz="1400" dirty="0">
                <a:solidFill>
                  <a:schemeClr val="tx1"/>
                </a:solidFill>
              </a:rPr>
            </a:br>
            <a:r>
              <a:rPr lang="en-US" sz="1400" dirty="0">
                <a:solidFill>
                  <a:schemeClr val="tx1"/>
                </a:solidFill>
              </a:rPr>
              <a:t>2</a:t>
            </a:r>
            <a:r>
              <a:rPr lang="ro-RO" sz="1400" dirty="0">
                <a:solidFill>
                  <a:schemeClr val="tx1"/>
                </a:solidFill>
              </a:rPr>
              <a:t>. Regulamentul privind exploatarea tehnică a  sistemelor </a:t>
            </a:r>
            <a:r>
              <a:rPr lang="ro-RO" sz="1400" dirty="0" err="1">
                <a:solidFill>
                  <a:schemeClr val="tx1"/>
                </a:solidFill>
              </a:rPr>
              <a:t>şi</a:t>
            </a:r>
            <a:r>
              <a:rPr lang="ro-RO" sz="1400" dirty="0">
                <a:solidFill>
                  <a:schemeClr val="tx1"/>
                </a:solidFill>
              </a:rPr>
              <a:t> instalațiilor publice de alimentare cu apă </a:t>
            </a:r>
            <a:r>
              <a:rPr lang="ro-RO" sz="1400" dirty="0" err="1">
                <a:solidFill>
                  <a:schemeClr val="tx1"/>
                </a:solidFill>
              </a:rPr>
              <a:t>şi</a:t>
            </a:r>
            <a:r>
              <a:rPr lang="ro-RO" sz="1400" dirty="0">
                <a:solidFill>
                  <a:schemeClr val="tx1"/>
                </a:solidFill>
              </a:rPr>
              <a:t> de canalizare (</a:t>
            </a:r>
            <a:r>
              <a:rPr lang="ro-RO" sz="1400" dirty="0" err="1">
                <a:solidFill>
                  <a:schemeClr val="tx1"/>
                </a:solidFill>
              </a:rPr>
              <a:t>ediţia</a:t>
            </a:r>
            <a:r>
              <a:rPr lang="ro-RO" sz="1400" dirty="0">
                <a:solidFill>
                  <a:schemeClr val="tx1"/>
                </a:solidFill>
              </a:rPr>
              <a:t> a doua), aprobat prin Ordinul MADRM/MEI nr. 159/331 din 02 iulie 2018; </a:t>
            </a:r>
            <a:br>
              <a:rPr lang="ro-RO" sz="1400" dirty="0">
                <a:solidFill>
                  <a:schemeClr val="tx1"/>
                </a:solidFill>
              </a:rPr>
            </a:br>
            <a:r>
              <a:rPr lang="en-US" sz="1400" dirty="0">
                <a:solidFill>
                  <a:schemeClr val="tx1"/>
                </a:solidFill>
              </a:rPr>
              <a:t>3</a:t>
            </a:r>
            <a:r>
              <a:rPr lang="ro-RO" sz="1400" dirty="0">
                <a:solidFill>
                  <a:schemeClr val="tx1"/>
                </a:solidFill>
              </a:rPr>
              <a:t>. Regulamentul privind </a:t>
            </a:r>
            <a:r>
              <a:rPr lang="ro-RO" sz="1400" dirty="0" err="1">
                <a:solidFill>
                  <a:schemeClr val="tx1"/>
                </a:solidFill>
              </a:rPr>
              <a:t>condiţiile</a:t>
            </a:r>
            <a:r>
              <a:rPr lang="ro-RO" sz="1400" dirty="0">
                <a:solidFill>
                  <a:schemeClr val="tx1"/>
                </a:solidFill>
              </a:rPr>
              <a:t> de deversare a apelor uzate în corpurile de apă, aprobat prin Hotărârea Guvernului nr. nr. 802  din  09.10.2013 (în vigoare 01.11.2013) publicată în Monitorul Oficial nr.243-247 art.931 din 01.11.2013.</a:t>
            </a:r>
            <a:br>
              <a:rPr lang="ro-RO" sz="1400" dirty="0">
                <a:solidFill>
                  <a:schemeClr val="tx1"/>
                </a:solidFill>
              </a:rPr>
            </a:br>
            <a:r>
              <a:rPr lang="en-US" sz="1400" dirty="0">
                <a:solidFill>
                  <a:schemeClr val="tx1"/>
                </a:solidFill>
              </a:rPr>
              <a:t>4</a:t>
            </a:r>
            <a:r>
              <a:rPr lang="ro-RO" sz="1400" dirty="0">
                <a:solidFill>
                  <a:schemeClr val="tx1"/>
                </a:solidFill>
              </a:rPr>
              <a:t>. Legea privind serviciul public de alimentare cu apă și de canalizare nr. 303 din 13.12.2013, Regulamentul privind serviciul public de alimentare cu apă și de canalizare, aprobat prin Hotărârea Consiliului de Administrație ANRE nr. 271 din 16.12.2015:</a:t>
            </a:r>
            <a:br>
              <a:rPr lang="ro-RO" sz="1400" dirty="0">
                <a:solidFill>
                  <a:schemeClr val="tx1"/>
                </a:solidFill>
              </a:rPr>
            </a:br>
            <a:r>
              <a:rPr lang="en-US" sz="1400" dirty="0">
                <a:solidFill>
                  <a:schemeClr val="tx1"/>
                </a:solidFill>
              </a:rPr>
              <a:t>5</a:t>
            </a:r>
            <a:r>
              <a:rPr lang="ro-RO" sz="1400" dirty="0">
                <a:solidFill>
                  <a:schemeClr val="tx1"/>
                </a:solidFill>
              </a:rPr>
              <a:t>. Legea apelor nr. 272 din 23 decembrie 2011;</a:t>
            </a:r>
            <a:br>
              <a:rPr lang="ro-RO" sz="1400" dirty="0">
                <a:solidFill>
                  <a:schemeClr val="tx1"/>
                </a:solidFill>
              </a:rPr>
            </a:br>
            <a:r>
              <a:rPr lang="en-US" sz="1400" dirty="0">
                <a:solidFill>
                  <a:schemeClr val="tx1"/>
                </a:solidFill>
              </a:rPr>
              <a:t>6</a:t>
            </a:r>
            <a:r>
              <a:rPr lang="ro-RO" sz="1400" dirty="0">
                <a:solidFill>
                  <a:schemeClr val="tx1"/>
                </a:solidFill>
              </a:rPr>
              <a:t>. Legii nr.235/2011 privind </a:t>
            </a:r>
            <a:r>
              <a:rPr lang="ro-RO" sz="1400" dirty="0" err="1">
                <a:solidFill>
                  <a:schemeClr val="tx1"/>
                </a:solidFill>
              </a:rPr>
              <a:t>activităţile</a:t>
            </a:r>
            <a:r>
              <a:rPr lang="ro-RO" sz="1400" dirty="0">
                <a:solidFill>
                  <a:schemeClr val="tx1"/>
                </a:solidFill>
              </a:rPr>
              <a:t> de acreditare </a:t>
            </a:r>
            <a:r>
              <a:rPr lang="ro-RO" sz="1400" dirty="0" err="1">
                <a:solidFill>
                  <a:schemeClr val="tx1"/>
                </a:solidFill>
              </a:rPr>
              <a:t>şi</a:t>
            </a:r>
            <a:r>
              <a:rPr lang="ro-RO" sz="1400" dirty="0">
                <a:solidFill>
                  <a:schemeClr val="tx1"/>
                </a:solidFill>
              </a:rPr>
              <a:t> de evaluare a </a:t>
            </a:r>
            <a:r>
              <a:rPr lang="ro-RO" sz="1400" dirty="0" err="1">
                <a:solidFill>
                  <a:schemeClr val="tx1"/>
                </a:solidFill>
              </a:rPr>
              <a:t>conformităţii</a:t>
            </a:r>
            <a:r>
              <a:rPr lang="ro-RO" sz="1400" dirty="0">
                <a:solidFill>
                  <a:schemeClr val="tx1"/>
                </a:solidFill>
              </a:rPr>
              <a:t>;</a:t>
            </a:r>
            <a:br>
              <a:rPr lang="ro-RO" sz="1400" dirty="0">
                <a:solidFill>
                  <a:schemeClr val="tx1"/>
                </a:solidFill>
              </a:rPr>
            </a:br>
            <a:r>
              <a:rPr lang="en-US" sz="1400" dirty="0">
                <a:solidFill>
                  <a:schemeClr val="tx1"/>
                </a:solidFill>
              </a:rPr>
              <a:t>7</a:t>
            </a:r>
            <a:r>
              <a:rPr lang="ro-RO" sz="1400" dirty="0">
                <a:solidFill>
                  <a:schemeClr val="tx1"/>
                </a:solidFill>
              </a:rPr>
              <a:t>. SM SR EN ISO/CEI 5667, partea 1, 3, </a:t>
            </a:r>
            <a:r>
              <a:rPr lang="ro-RO" sz="1400" dirty="0" err="1">
                <a:solidFill>
                  <a:schemeClr val="tx1"/>
                </a:solidFill>
              </a:rPr>
              <a:t>şi</a:t>
            </a:r>
            <a:r>
              <a:rPr lang="ro-RO" sz="1400" dirty="0">
                <a:solidFill>
                  <a:schemeClr val="tx1"/>
                </a:solidFill>
              </a:rPr>
              <a:t> 10;</a:t>
            </a:r>
            <a:br>
              <a:rPr lang="ro-RO" sz="1400" dirty="0">
                <a:solidFill>
                  <a:schemeClr val="tx1"/>
                </a:solidFill>
              </a:rPr>
            </a:b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38834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70" normalizeH="0" baseline="0" noProof="0" dirty="0" err="1">
                <a:ln>
                  <a:noFill/>
                </a:ln>
                <a:solidFill>
                  <a:srgbClr val="6E6452"/>
                </a:solidFill>
                <a:effectLst/>
                <a:uLnTx/>
                <a:uFillTx/>
                <a:latin typeface="Arial Narrow" pitchFamily="34" charset="0"/>
                <a:ea typeface="+mn-ea"/>
                <a:cs typeface="+mn-cs"/>
              </a:rPr>
              <a:t>xxxxxxxxxxxxxxxxxxxxxx</a:t>
            </a:r>
            <a:endParaRPr kumimoji="0" lang="de-DE" sz="1000" b="1" i="0" u="none" strike="noStrike" kern="1200" cap="none" spc="70" normalizeH="0" baseline="0" noProof="0" dirty="0">
              <a:ln>
                <a:noFill/>
              </a:ln>
              <a:solidFill>
                <a:srgbClr val="6E6452"/>
              </a:solidFill>
              <a:effectLst/>
              <a:uLnTx/>
              <a:uFillTx/>
              <a:latin typeface="Arial Narrow" pitchFamily="34" charset="0"/>
              <a:ea typeface="+mn-ea"/>
              <a:cs typeface="+mn-cs"/>
            </a:endParaRPr>
          </a:p>
        </p:txBody>
      </p:sp>
      <p:sp>
        <p:nvSpPr>
          <p:cNvPr id="4" name="Date Placeholder 3"/>
          <p:cNvSpPr>
            <a:spLocks noGrp="1"/>
          </p:cNvSpPr>
          <p:nvPr>
            <p:ph type="dt" sz="half" idx="1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0F9A5078-6F60-49E2-B50D-11C30D454C38}" type="datetime1">
              <a:rPr kumimoji="0" lang="en-GB" sz="1000" b="0" i="0" u="none" strike="noStrike" kern="1200" cap="none" spc="0" normalizeH="0" baseline="0" noProof="0" smtClean="0">
                <a:ln>
                  <a:noFill/>
                </a:ln>
                <a:solidFill>
                  <a:srgbClr val="6E6452"/>
                </a:solidFill>
                <a:effectLst/>
                <a:uLnTx/>
                <a:uFillTx/>
                <a:latin typeface="Arial Narrow" pitchFamily="34" charset="0"/>
                <a:ea typeface="+mn-ea"/>
                <a:cs typeface="+mn-cs"/>
              </a:rPr>
              <a:pPr marL="0" marR="0" lvl="0" indent="0" algn="l" defTabSz="914400" rtl="0" eaLnBrk="0" fontAlgn="base" latinLnBrk="0" hangingPunct="0">
                <a:lnSpc>
                  <a:spcPct val="100000"/>
                </a:lnSpc>
                <a:spcBef>
                  <a:spcPct val="0"/>
                </a:spcBef>
                <a:spcAft>
                  <a:spcPct val="0"/>
                </a:spcAft>
                <a:buClrTx/>
                <a:buSzTx/>
                <a:buFontTx/>
                <a:buNone/>
                <a:tabLst/>
                <a:defRPr/>
              </a:pPr>
              <a:t>13/07/2021</a:t>
            </a:fld>
            <a:endParaRPr kumimoji="0" lang="en-GB" sz="1000" b="0" i="0" u="none" strike="noStrike" kern="1200" cap="none" spc="0" normalizeH="0" baseline="0" noProof="0" dirty="0">
              <a:ln>
                <a:noFill/>
              </a:ln>
              <a:solidFill>
                <a:srgbClr val="6E6452"/>
              </a:solidFill>
              <a:effectLst/>
              <a:uLnTx/>
              <a:uFillTx/>
              <a:latin typeface="Arial Narrow" pitchFamily="34" charset="0"/>
              <a:ea typeface="+mn-ea"/>
              <a:cs typeface="+mn-cs"/>
            </a:endParaRPr>
          </a:p>
        </p:txBody>
      </p:sp>
      <p:sp>
        <p:nvSpPr>
          <p:cNvPr id="7" name="Titel 15"/>
          <p:cNvSpPr>
            <a:spLocks noGrp="1"/>
          </p:cNvSpPr>
          <p:nvPr>
            <p:ph type="title"/>
          </p:nvPr>
        </p:nvSpPr>
        <p:spPr>
          <a:xfrm>
            <a:off x="148741" y="1532623"/>
            <a:ext cx="8839199" cy="4987546"/>
          </a:xfrm>
        </p:spPr>
        <p:txBody>
          <a:bodyPr/>
          <a:lstStyle/>
          <a:p>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ro-RO" altLang="ro-RO" sz="900" b="0" i="0" u="none" strike="noStrike" kern="1200" cap="none" spc="0" normalizeH="0" baseline="0" noProof="0" dirty="0">
                <a:ln>
                  <a:noFill/>
                </a:ln>
                <a:solidFill>
                  <a:srgbClr val="A6A6A6"/>
                </a:solidFill>
                <a:effectLst/>
                <a:uLnTx/>
                <a:uFillTx/>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5" name="Imagine 14">
            <a:extLst>
              <a:ext uri="{FF2B5EF4-FFF2-40B4-BE49-F238E27FC236}">
                <a16:creationId xmlns:a16="http://schemas.microsoft.com/office/drawing/2014/main" id="{A9FD4998-12D6-43D8-BB1B-F18271208B0F}"/>
              </a:ext>
            </a:extLst>
          </p:cNvPr>
          <p:cNvPicPr>
            <a:picLocks noChangeAspect="1"/>
          </p:cNvPicPr>
          <p:nvPr/>
        </p:nvPicPr>
        <p:blipFill>
          <a:blip r:embed="rId7"/>
          <a:stretch>
            <a:fillRect/>
          </a:stretch>
        </p:blipFill>
        <p:spPr>
          <a:xfrm>
            <a:off x="589085" y="1548832"/>
            <a:ext cx="8071338" cy="5032170"/>
          </a:xfrm>
          <a:prstGeom prst="rect">
            <a:avLst/>
          </a:prstGeom>
        </p:spPr>
      </p:pic>
    </p:spTree>
    <p:extLst>
      <p:ext uri="{BB962C8B-B14F-4D97-AF65-F5344CB8AC3E}">
        <p14:creationId xmlns:p14="http://schemas.microsoft.com/office/powerpoint/2010/main" val="21927789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ro-RO" dirty="0"/>
              <a:t>Margareta Vîrcolici</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15" name="Datumsplatzhalter 3"/>
          <p:cNvSpPr txBox="1">
            <a:spLocks/>
          </p:cNvSpPr>
          <p:nvPr/>
        </p:nvSpPr>
        <p:spPr bwMode="auto">
          <a:xfrm>
            <a:off x="679450" y="6581775"/>
            <a:ext cx="1295400" cy="246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defPPr>
              <a:defRPr lang="de-DE"/>
            </a:defPPr>
            <a:lvl1pPr algn="l" rtl="0" eaLnBrk="0" fontAlgn="base" hangingPunct="0">
              <a:spcBef>
                <a:spcPct val="0"/>
              </a:spcBef>
              <a:spcAft>
                <a:spcPct val="0"/>
              </a:spcAft>
              <a:defRPr sz="1000" b="0" kern="1200">
                <a:solidFill>
                  <a:srgbClr val="6E6452"/>
                </a:solidFill>
                <a:latin typeface="Arial Narrow" pitchFamily="34" charset="0"/>
                <a:ea typeface="+mn-ea"/>
                <a:cs typeface="+mn-cs"/>
              </a:defRPr>
            </a:lvl1pPr>
            <a:lvl2pPr marL="457200" algn="l" rtl="0" eaLnBrk="0" fontAlgn="base" hangingPunct="0">
              <a:spcBef>
                <a:spcPct val="0"/>
              </a:spcBef>
              <a:spcAft>
                <a:spcPct val="0"/>
              </a:spcAft>
              <a:defRPr sz="2200" b="1" kern="1200">
                <a:solidFill>
                  <a:srgbClr val="999999"/>
                </a:solidFill>
                <a:latin typeface="Arial" charset="0"/>
                <a:ea typeface="+mn-ea"/>
                <a:cs typeface="+mn-cs"/>
              </a:defRPr>
            </a:lvl2pPr>
            <a:lvl3pPr marL="914400" algn="l" rtl="0" eaLnBrk="0" fontAlgn="base" hangingPunct="0">
              <a:spcBef>
                <a:spcPct val="0"/>
              </a:spcBef>
              <a:spcAft>
                <a:spcPct val="0"/>
              </a:spcAft>
              <a:defRPr sz="2200" b="1" kern="1200">
                <a:solidFill>
                  <a:srgbClr val="999999"/>
                </a:solidFill>
                <a:latin typeface="Arial" charset="0"/>
                <a:ea typeface="+mn-ea"/>
                <a:cs typeface="+mn-cs"/>
              </a:defRPr>
            </a:lvl3pPr>
            <a:lvl4pPr marL="1371600" algn="l" rtl="0" eaLnBrk="0" fontAlgn="base" hangingPunct="0">
              <a:spcBef>
                <a:spcPct val="0"/>
              </a:spcBef>
              <a:spcAft>
                <a:spcPct val="0"/>
              </a:spcAft>
              <a:defRPr sz="2200" b="1" kern="1200">
                <a:solidFill>
                  <a:srgbClr val="999999"/>
                </a:solidFill>
                <a:latin typeface="Arial" charset="0"/>
                <a:ea typeface="+mn-ea"/>
                <a:cs typeface="+mn-cs"/>
              </a:defRPr>
            </a:lvl4pPr>
            <a:lvl5pPr marL="1828800" algn="l" rtl="0" eaLnBrk="0" fontAlgn="base" hangingPunct="0">
              <a:spcBef>
                <a:spcPct val="0"/>
              </a:spcBef>
              <a:spcAft>
                <a:spcPct val="0"/>
              </a:spcAft>
              <a:defRPr sz="2200" b="1" kern="1200">
                <a:solidFill>
                  <a:srgbClr val="999999"/>
                </a:solidFill>
                <a:latin typeface="Arial" charset="0"/>
                <a:ea typeface="+mn-ea"/>
                <a:cs typeface="+mn-cs"/>
              </a:defRPr>
            </a:lvl5pPr>
            <a:lvl6pPr marL="2286000" algn="l" defTabSz="914400" rtl="0" eaLnBrk="1" latinLnBrk="0" hangingPunct="1">
              <a:defRPr sz="2200" b="1" kern="1200">
                <a:solidFill>
                  <a:srgbClr val="999999"/>
                </a:solidFill>
                <a:latin typeface="Arial" charset="0"/>
                <a:ea typeface="+mn-ea"/>
                <a:cs typeface="+mn-cs"/>
              </a:defRPr>
            </a:lvl6pPr>
            <a:lvl7pPr marL="2743200" algn="l" defTabSz="914400" rtl="0" eaLnBrk="1" latinLnBrk="0" hangingPunct="1">
              <a:defRPr sz="2200" b="1" kern="1200">
                <a:solidFill>
                  <a:srgbClr val="999999"/>
                </a:solidFill>
                <a:latin typeface="Arial" charset="0"/>
                <a:ea typeface="+mn-ea"/>
                <a:cs typeface="+mn-cs"/>
              </a:defRPr>
            </a:lvl7pPr>
            <a:lvl8pPr marL="3200400" algn="l" defTabSz="914400" rtl="0" eaLnBrk="1" latinLnBrk="0" hangingPunct="1">
              <a:defRPr sz="2200" b="1" kern="1200">
                <a:solidFill>
                  <a:srgbClr val="999999"/>
                </a:solidFill>
                <a:latin typeface="Arial" charset="0"/>
                <a:ea typeface="+mn-ea"/>
                <a:cs typeface="+mn-cs"/>
              </a:defRPr>
            </a:lvl8pPr>
            <a:lvl9pPr marL="3657600" algn="l" defTabSz="914400" rtl="0" eaLnBrk="1" latinLnBrk="0" hangingPunct="1">
              <a:defRPr sz="2200" b="1" kern="1200">
                <a:solidFill>
                  <a:srgbClr val="999999"/>
                </a:solidFill>
                <a:latin typeface="Arial" charset="0"/>
                <a:ea typeface="+mn-ea"/>
                <a:cs typeface="+mn-cs"/>
              </a:defRPr>
            </a:lvl9pPr>
          </a:lstStyle>
          <a:p>
            <a:fld id="{1A768533-9F5A-4A96-B8F6-9A95114E0856}" type="datetime1">
              <a:rPr lang="en-GB" smtClean="0">
                <a:cs typeface="Arial" charset="0"/>
              </a:rPr>
              <a:pPr/>
              <a:t>13/07/2021</a:t>
            </a:fld>
            <a:endParaRPr lang="de-DE">
              <a:cs typeface="Arial" charset="0"/>
            </a:endParaRPr>
          </a:p>
        </p:txBody>
      </p:sp>
      <p:sp>
        <p:nvSpPr>
          <p:cNvPr id="16" name="Inhaltsplatzhalter 8"/>
          <p:cNvSpPr txBox="1">
            <a:spLocks/>
          </p:cNvSpPr>
          <p:nvPr/>
        </p:nvSpPr>
        <p:spPr>
          <a:xfrm>
            <a:off x="1868536" y="1655786"/>
            <a:ext cx="6262254" cy="2074863"/>
          </a:xfrm>
          <a:prstGeom prst="rect">
            <a:avLst/>
          </a:prstGeom>
        </p:spPr>
        <p:txBody>
          <a:bodyPr/>
          <a:lstStyle/>
          <a:p>
            <a:pPr algn="ctr">
              <a:spcAft>
                <a:spcPts val="600"/>
              </a:spcAft>
            </a:pPr>
            <a:endParaRPr lang="en-US" sz="2000" dirty="0">
              <a:solidFill>
                <a:srgbClr val="534B3E"/>
              </a:solidFill>
            </a:endParaRPr>
          </a:p>
          <a:p>
            <a:pPr algn="ctr">
              <a:spcAft>
                <a:spcPts val="600"/>
              </a:spcAft>
            </a:pPr>
            <a:endParaRPr lang="en-US" sz="2000" dirty="0">
              <a:solidFill>
                <a:srgbClr val="534B3E"/>
              </a:solidFill>
            </a:endParaRPr>
          </a:p>
          <a:p>
            <a:pPr>
              <a:spcAft>
                <a:spcPts val="300"/>
              </a:spcAft>
            </a:pPr>
            <a:r>
              <a:rPr lang="ru-RU" altLang="ro-RO" sz="2800" dirty="0">
                <a:solidFill>
                  <a:srgbClr val="534B3E"/>
                </a:solidFill>
              </a:rPr>
              <a:t>Спасибо за Ваше внимание</a:t>
            </a:r>
            <a:endParaRPr lang="en-GB" sz="1000" dirty="0">
              <a:solidFill>
                <a:srgbClr val="534B3E"/>
              </a:solidFill>
            </a:endParaRPr>
          </a:p>
        </p:txBody>
      </p:sp>
      <p:sp>
        <p:nvSpPr>
          <p:cNvPr id="17" name="Textfeld 9"/>
          <p:cNvSpPr txBox="1">
            <a:spLocks noChangeArrowheads="1"/>
          </p:cNvSpPr>
          <p:nvPr/>
        </p:nvSpPr>
        <p:spPr bwMode="auto">
          <a:xfrm>
            <a:off x="427153" y="5399463"/>
            <a:ext cx="1371600" cy="215900"/>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Proiect co-finanțat de</a:t>
            </a:r>
            <a:endParaRPr lang="en-GB" sz="800" b="0" dirty="0">
              <a:solidFill>
                <a:schemeClr val="tx2">
                  <a:lumMod val="75000"/>
                </a:schemeClr>
              </a:solidFill>
            </a:endParaRPr>
          </a:p>
        </p:txBody>
      </p:sp>
      <p:pic>
        <p:nvPicPr>
          <p:cNvPr id="18" name="Picture 11" descr="F:\Branding\EU\jaune.jpg"/>
          <p:cNvPicPr>
            <a:picLocks noChangeAspect="1" noChangeArrowheads="1"/>
          </p:cNvPicPr>
          <p:nvPr/>
        </p:nvPicPr>
        <p:blipFill>
          <a:blip r:embed="rId7"/>
          <a:srcRect/>
          <a:stretch>
            <a:fillRect/>
          </a:stretch>
        </p:blipFill>
        <p:spPr bwMode="auto">
          <a:xfrm>
            <a:off x="491056" y="5624205"/>
            <a:ext cx="1365250" cy="927100"/>
          </a:xfrm>
          <a:prstGeom prst="rect">
            <a:avLst/>
          </a:prstGeom>
          <a:noFill/>
          <a:ln w="9525">
            <a:noFill/>
            <a:miter lim="800000"/>
            <a:headEnd/>
            <a:tailEnd/>
          </a:ln>
        </p:spPr>
      </p:pic>
      <p:pic>
        <p:nvPicPr>
          <p:cNvPr id="19" name="Picture 11" descr="H:\bn4.jpg"/>
          <p:cNvPicPr>
            <a:picLocks noChangeAspect="1" noChangeArrowheads="1"/>
          </p:cNvPicPr>
          <p:nvPr/>
        </p:nvPicPr>
        <p:blipFill>
          <a:blip r:embed="rId8"/>
          <a:srcRect/>
          <a:stretch>
            <a:fillRect/>
          </a:stretch>
        </p:blipFill>
        <p:spPr bwMode="auto">
          <a:xfrm>
            <a:off x="2046511" y="5590073"/>
            <a:ext cx="1016000" cy="1025525"/>
          </a:xfrm>
          <a:prstGeom prst="rect">
            <a:avLst/>
          </a:prstGeom>
          <a:noFill/>
          <a:ln w="9525">
            <a:noFill/>
            <a:miter lim="800000"/>
            <a:headEnd/>
            <a:tailEnd/>
          </a:ln>
        </p:spPr>
      </p:pic>
      <p:pic>
        <p:nvPicPr>
          <p:cNvPr id="20" name="Picture 1"/>
          <p:cNvPicPr>
            <a:picLocks noChangeAspect="1"/>
          </p:cNvPicPr>
          <p:nvPr/>
        </p:nvPicPr>
        <p:blipFill>
          <a:blip r:embed="rId9"/>
          <a:srcRect/>
          <a:stretch>
            <a:fillRect/>
          </a:stretch>
        </p:blipFill>
        <p:spPr bwMode="auto">
          <a:xfrm>
            <a:off x="5258991" y="5624205"/>
            <a:ext cx="1639887" cy="957262"/>
          </a:xfrm>
          <a:prstGeom prst="rect">
            <a:avLst/>
          </a:prstGeom>
          <a:noFill/>
          <a:ln w="9525">
            <a:noFill/>
            <a:miter lim="800000"/>
            <a:headEnd/>
            <a:tailEnd/>
          </a:ln>
        </p:spPr>
      </p:pic>
      <p:sp>
        <p:nvSpPr>
          <p:cNvPr id="21" name="Textfeld 9"/>
          <p:cNvSpPr txBox="1">
            <a:spLocks noChangeArrowheads="1"/>
          </p:cNvSpPr>
          <p:nvPr/>
        </p:nvSpPr>
        <p:spPr bwMode="auto">
          <a:xfrm>
            <a:off x="6898878" y="5383151"/>
            <a:ext cx="1147762" cy="214313"/>
          </a:xfrm>
          <a:prstGeom prst="rect">
            <a:avLst/>
          </a:prstGeom>
          <a:noFill/>
          <a:ln>
            <a:noFill/>
          </a:ln>
        </p:spPr>
        <p:txBody>
          <a:bodyPr>
            <a:spAutoFit/>
          </a:bodyPr>
          <a:lstStyle>
            <a:lvl1pPr eaLnBrk="0" hangingPunct="0">
              <a:defRPr sz="2200" b="1">
                <a:solidFill>
                  <a:srgbClr val="999999"/>
                </a:solidFill>
                <a:latin typeface="Arial" charset="0"/>
                <a:cs typeface="Arial" charset="0"/>
              </a:defRPr>
            </a:lvl1pPr>
            <a:lvl2pPr marL="742950" indent="-285750" eaLnBrk="0" hangingPunct="0">
              <a:defRPr sz="2200" b="1">
                <a:solidFill>
                  <a:srgbClr val="999999"/>
                </a:solidFill>
                <a:latin typeface="Arial" charset="0"/>
                <a:cs typeface="Arial" charset="0"/>
              </a:defRPr>
            </a:lvl2pPr>
            <a:lvl3pPr marL="1143000" indent="-228600" eaLnBrk="0" hangingPunct="0">
              <a:defRPr sz="2200" b="1">
                <a:solidFill>
                  <a:srgbClr val="999999"/>
                </a:solidFill>
                <a:latin typeface="Arial" charset="0"/>
                <a:cs typeface="Arial" charset="0"/>
              </a:defRPr>
            </a:lvl3pPr>
            <a:lvl4pPr marL="1600200" indent="-228600" eaLnBrk="0" hangingPunct="0">
              <a:defRPr sz="2200" b="1">
                <a:solidFill>
                  <a:srgbClr val="999999"/>
                </a:solidFill>
                <a:latin typeface="Arial" charset="0"/>
                <a:cs typeface="Arial" charset="0"/>
              </a:defRPr>
            </a:lvl4pPr>
            <a:lvl5pPr marL="2057400" indent="-228600" eaLnBrk="0" hangingPunct="0">
              <a:defRPr sz="2200" b="1">
                <a:solidFill>
                  <a:srgbClr val="999999"/>
                </a:solidFill>
                <a:latin typeface="Arial" charset="0"/>
                <a:cs typeface="Arial" charset="0"/>
              </a:defRPr>
            </a:lvl5pPr>
            <a:lvl6pPr marL="2514600" indent="-228600" eaLnBrk="0" fontAlgn="base" hangingPunct="0">
              <a:spcBef>
                <a:spcPct val="0"/>
              </a:spcBef>
              <a:spcAft>
                <a:spcPct val="0"/>
              </a:spcAft>
              <a:defRPr sz="2200" b="1">
                <a:solidFill>
                  <a:srgbClr val="999999"/>
                </a:solidFill>
                <a:latin typeface="Arial" charset="0"/>
                <a:cs typeface="Arial" charset="0"/>
              </a:defRPr>
            </a:lvl6pPr>
            <a:lvl7pPr marL="2971800" indent="-228600" eaLnBrk="0" fontAlgn="base" hangingPunct="0">
              <a:spcBef>
                <a:spcPct val="0"/>
              </a:spcBef>
              <a:spcAft>
                <a:spcPct val="0"/>
              </a:spcAft>
              <a:defRPr sz="2200" b="1">
                <a:solidFill>
                  <a:srgbClr val="999999"/>
                </a:solidFill>
                <a:latin typeface="Arial" charset="0"/>
                <a:cs typeface="Arial" charset="0"/>
              </a:defRPr>
            </a:lvl7pPr>
            <a:lvl8pPr marL="3429000" indent="-228600" eaLnBrk="0" fontAlgn="base" hangingPunct="0">
              <a:spcBef>
                <a:spcPct val="0"/>
              </a:spcBef>
              <a:spcAft>
                <a:spcPct val="0"/>
              </a:spcAft>
              <a:defRPr sz="2200" b="1">
                <a:solidFill>
                  <a:srgbClr val="999999"/>
                </a:solidFill>
                <a:latin typeface="Arial" charset="0"/>
                <a:cs typeface="Arial" charset="0"/>
              </a:defRPr>
            </a:lvl8pPr>
            <a:lvl9pPr marL="3886200" indent="-228600" eaLnBrk="0" fontAlgn="base" hangingPunct="0">
              <a:spcBef>
                <a:spcPct val="0"/>
              </a:spcBef>
              <a:spcAft>
                <a:spcPct val="0"/>
              </a:spcAft>
              <a:defRPr sz="2200" b="1">
                <a:solidFill>
                  <a:srgbClr val="999999"/>
                </a:solidFill>
                <a:latin typeface="Arial" charset="0"/>
                <a:cs typeface="Arial" charset="0"/>
              </a:defRPr>
            </a:lvl9pPr>
          </a:lstStyle>
          <a:p>
            <a:pPr>
              <a:defRPr/>
            </a:pPr>
            <a:r>
              <a:rPr lang="ro-RO" sz="800" b="0" dirty="0">
                <a:solidFill>
                  <a:schemeClr val="tx2">
                    <a:lumMod val="75000"/>
                  </a:schemeClr>
                </a:solidFill>
              </a:rPr>
              <a:t>In cooperare cu</a:t>
            </a:r>
          </a:p>
        </p:txBody>
      </p:sp>
      <p:pic>
        <p:nvPicPr>
          <p:cNvPr id="22" name="Picture 21"/>
          <p:cNvPicPr/>
          <p:nvPr/>
        </p:nvPicPr>
        <p:blipFill>
          <a:blip r:embed="rId10" cstate="print">
            <a:extLst>
              <a:ext uri="{28A0092B-C50C-407E-A947-70E740481C1C}">
                <a14:useLocalDpi xmlns:a14="http://schemas.microsoft.com/office/drawing/2010/main" val="0"/>
              </a:ext>
            </a:extLst>
          </a:blip>
          <a:stretch>
            <a:fillRect/>
          </a:stretch>
        </p:blipFill>
        <p:spPr>
          <a:xfrm>
            <a:off x="7752045" y="5540701"/>
            <a:ext cx="1071880" cy="1071880"/>
          </a:xfrm>
          <a:prstGeom prst="rect">
            <a:avLst/>
          </a:prstGeom>
        </p:spPr>
      </p:pic>
      <p:pic>
        <p:nvPicPr>
          <p:cNvPr id="23" name="Picture 22" descr="D:\Users\Desktop\logotype.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2716" y="5818037"/>
            <a:ext cx="1958975" cy="569595"/>
          </a:xfrm>
          <a:prstGeom prst="rect">
            <a:avLst/>
          </a:prstGeom>
          <a:noFill/>
          <a:ln>
            <a:noFill/>
          </a:ln>
        </p:spPr>
      </p:pic>
      <p:sp>
        <p:nvSpPr>
          <p:cNvPr id="24" name="CasetăText 1"/>
          <p:cNvSpPr txBox="1"/>
          <p:nvPr/>
        </p:nvSpPr>
        <p:spPr>
          <a:xfrm>
            <a:off x="1856306" y="3145976"/>
            <a:ext cx="5361912" cy="1723549"/>
          </a:xfrm>
          <a:prstGeom prst="rect">
            <a:avLst/>
          </a:prstGeom>
          <a:noFill/>
        </p:spPr>
        <p:txBody>
          <a:bodyPr wrap="square" rtlCol="0">
            <a:spAutoFit/>
          </a:bodyPr>
          <a:lstStyle/>
          <a:p>
            <a:pPr algn="ctr"/>
            <a:r>
              <a:rPr lang="ro-RO" sz="1400" b="0" u="sng" dirty="0">
                <a:solidFill>
                  <a:schemeClr val="bg2">
                    <a:lumMod val="25000"/>
                  </a:schemeClr>
                </a:solidFill>
                <a:latin typeface="+mn-lt"/>
                <a:hlinkClick r:id="rId12"/>
              </a:rPr>
              <a:t>www.ifcaac.amac.md</a:t>
            </a:r>
            <a:r>
              <a:rPr lang="ro-RO" sz="1400" b="0" dirty="0">
                <a:solidFill>
                  <a:schemeClr val="bg2">
                    <a:lumMod val="25000"/>
                  </a:schemeClr>
                </a:solidFill>
                <a:latin typeface="+mn-lt"/>
              </a:rPr>
              <a:t> </a:t>
            </a:r>
          </a:p>
          <a:p>
            <a:pPr algn="ctr"/>
            <a:r>
              <a:rPr lang="ro-RO" sz="1400" b="0" u="sng" dirty="0">
                <a:solidFill>
                  <a:schemeClr val="bg2">
                    <a:lumMod val="25000"/>
                  </a:schemeClr>
                </a:solidFill>
                <a:latin typeface="+mn-lt"/>
              </a:rPr>
              <a:t>ifcaac@fua.utm.md</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77-38 22</a:t>
            </a:r>
          </a:p>
          <a:p>
            <a:pPr algn="ctr"/>
            <a:r>
              <a:rPr lang="ro-RO" sz="1400" b="0" dirty="0">
                <a:solidFill>
                  <a:schemeClr val="bg2">
                    <a:lumMod val="25000"/>
                  </a:schemeClr>
                </a:solidFill>
                <a:latin typeface="+mn-lt"/>
              </a:rPr>
              <a:t> </a:t>
            </a:r>
          </a:p>
          <a:p>
            <a:pPr algn="ctr"/>
            <a:r>
              <a:rPr lang="ro-RO" sz="1400" b="0" u="sng">
                <a:solidFill>
                  <a:srgbClr val="7030A0"/>
                </a:solidFill>
                <a:latin typeface="+mn-lt"/>
              </a:rPr>
              <a:t>www.amac.md</a:t>
            </a:r>
            <a:r>
              <a:rPr lang="ro-RO" sz="1400" b="0">
                <a:solidFill>
                  <a:srgbClr val="7030A0"/>
                </a:solidFill>
                <a:latin typeface="+mn-lt"/>
              </a:rPr>
              <a:t> </a:t>
            </a:r>
            <a:endParaRPr lang="ro-RO" sz="1400" b="0" dirty="0">
              <a:solidFill>
                <a:schemeClr val="bg2">
                  <a:lumMod val="25000"/>
                </a:schemeClr>
              </a:solidFill>
              <a:latin typeface="+mn-lt"/>
            </a:endParaRPr>
          </a:p>
          <a:p>
            <a:pPr algn="ctr"/>
            <a:r>
              <a:rPr lang="ro-RO" sz="1400" b="0" u="sng" dirty="0">
                <a:solidFill>
                  <a:schemeClr val="bg2">
                    <a:lumMod val="25000"/>
                  </a:schemeClr>
                </a:solidFill>
                <a:latin typeface="+mn-lt"/>
              </a:rPr>
              <a:t>apacanal@yandex.ru</a:t>
            </a:r>
            <a:r>
              <a:rPr lang="ro-RO" sz="1400" b="0" dirty="0">
                <a:solidFill>
                  <a:schemeClr val="bg2">
                    <a:lumMod val="25000"/>
                  </a:schemeClr>
                </a:solidFill>
                <a:latin typeface="+mn-lt"/>
              </a:rPr>
              <a:t>  </a:t>
            </a:r>
          </a:p>
          <a:p>
            <a:pPr algn="ctr"/>
            <a:r>
              <a:rPr lang="ro-RO" sz="1400" b="0" dirty="0">
                <a:solidFill>
                  <a:schemeClr val="bg2">
                    <a:lumMod val="25000"/>
                  </a:schemeClr>
                </a:solidFill>
                <a:latin typeface="+mn-lt"/>
              </a:rPr>
              <a:t>telefon: (022) 28-84-33</a:t>
            </a:r>
          </a:p>
          <a:p>
            <a:pPr algn="ctr"/>
            <a:endParaRPr lang="ro-RO" sz="800" b="0" dirty="0">
              <a:solidFill>
                <a:schemeClr val="bg2">
                  <a:lumMod val="25000"/>
                </a:schemeClr>
              </a:solidFill>
              <a:latin typeface="+mn-lt"/>
            </a:endParaRPr>
          </a:p>
        </p:txBody>
      </p:sp>
    </p:spTree>
    <p:extLst>
      <p:ext uri="{BB962C8B-B14F-4D97-AF65-F5344CB8AC3E}">
        <p14:creationId xmlns:p14="http://schemas.microsoft.com/office/powerpoint/2010/main" val="13673734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52400" y="1649367"/>
            <a:ext cx="8839199" cy="4931633"/>
          </a:xfrm>
        </p:spPr>
        <p:txBody>
          <a:bodyPr/>
          <a:lstStyle/>
          <a:p>
            <a:pPr indent="270510"/>
            <a:r>
              <a:rPr lang="ru-RU" altLang="ro-RO" sz="1600" dirty="0">
                <a:solidFill>
                  <a:schemeClr val="tx1"/>
                </a:solidFill>
                <a:latin typeface="Arial Unicode MS" panose="020B0604020202020204" pitchFamily="34" charset="-128"/>
              </a:rPr>
              <a:t>Пробы сточных вод из диспетчерских канализационных сетей хозяйствующих субъектов собираются / отбираются, опечатываются, кодируются сотрудниками Инспекции, которые впоследствии транспортируются и отправляются в лабораторию. При предъявлении проб в лаборатории также представлен порядок испытаний, в котором указываются параметры загрязняющих веществ, необходимые для определения качества сточных вод, сбрасываемых в коллектор общественной канализации. Представление проб в лаборатории под кодовым номером приводит к тому, что персонал лаборатории не знает происхождения проб сточных вод, наименования и вида деятельности экономического агента, а также адреса, откуда были взяты образцы.</a:t>
            </a:r>
            <a:r>
              <a:rPr lang="ru-RU" altLang="ro-RO" sz="800" dirty="0">
                <a:solidFill>
                  <a:schemeClr val="tx1"/>
                </a:solidFill>
              </a:rPr>
              <a:t> </a:t>
            </a:r>
            <a:br>
              <a:rPr lang="ru-RU" altLang="ro-RO" sz="800" dirty="0">
                <a:solidFill>
                  <a:schemeClr val="tx1"/>
                </a:solidFill>
              </a:rPr>
            </a:br>
            <a:r>
              <a:rPr lang="ru-RU" altLang="ro-RO" sz="1600" dirty="0">
                <a:solidFill>
                  <a:schemeClr val="tx1"/>
                </a:solidFill>
                <a:latin typeface="Arial Unicode MS" panose="020B0604020202020204" pitchFamily="34" charset="-128"/>
              </a:rPr>
              <a:t>Лабораторные помещения оборудованы вентиляционными нишами, лабораторным оборудованием и техникой, химической лабораторной посудой для организации дополнительных работ, проведения лабораторных исследований в соответствии с положениями нормативных документов.</a:t>
            </a:r>
            <a:r>
              <a:rPr lang="ru-RU" altLang="ro-RO" sz="1600" dirty="0">
                <a:solidFill>
                  <a:schemeClr val="tx1"/>
                </a:solidFill>
              </a:rPr>
              <a:t> </a:t>
            </a:r>
            <a:br>
              <a:rPr lang="ru-RU" altLang="ro-RO" sz="1600" dirty="0">
                <a:solidFill>
                  <a:schemeClr val="tx1"/>
                </a:solidFill>
                <a:latin typeface="Arial" panose="020B0604020202020204" pitchFamily="34" charset="0"/>
              </a:rPr>
            </a:br>
            <a:r>
              <a:rPr lang="ru-RU" altLang="ro-RO" sz="1600" dirty="0">
                <a:solidFill>
                  <a:schemeClr val="tx1"/>
                </a:solidFill>
                <a:latin typeface="Arial Unicode MS" panose="020B0604020202020204" pitchFamily="34" charset="-128"/>
              </a:rPr>
              <a:t>Возможности </a:t>
            </a:r>
            <a:r>
              <a:rPr lang="en-US" altLang="ro-RO" sz="1600" dirty="0">
                <a:solidFill>
                  <a:schemeClr val="tx1"/>
                </a:solidFill>
                <a:latin typeface="Arial Unicode MS" panose="020B0604020202020204" pitchFamily="34" charset="-128"/>
              </a:rPr>
              <a:t>LCAU </a:t>
            </a:r>
            <a:r>
              <a:rPr lang="ru-RU" altLang="ro-RO" sz="1600" dirty="0">
                <a:solidFill>
                  <a:schemeClr val="tx1"/>
                </a:solidFill>
                <a:latin typeface="Arial Unicode MS" panose="020B0604020202020204" pitchFamily="34" charset="-128"/>
              </a:rPr>
              <a:t>достаточны для контроля нормативов предельно допустимых концентраций (CMA) загрязняющих веществ в сточных водах, сбрасываемых промышленными / производственными предприятиями, в соответствии с положениями Приложения № 6</a:t>
            </a:r>
            <a:r>
              <a:rPr lang="en-US" altLang="ro-RO" sz="1600" dirty="0">
                <a:solidFill>
                  <a:schemeClr val="tx1"/>
                </a:solidFill>
                <a:latin typeface="Arial Unicode MS" panose="020B0604020202020204" pitchFamily="34" charset="-128"/>
              </a:rPr>
              <a:t> </a:t>
            </a:r>
            <a:r>
              <a:rPr lang="ru-RU" altLang="ro-RO" sz="1600" dirty="0">
                <a:solidFill>
                  <a:schemeClr val="tx1"/>
                </a:solidFill>
                <a:latin typeface="Arial Unicode MS" panose="020B0604020202020204" pitchFamily="34" charset="-128"/>
              </a:rPr>
              <a:t>с </a:t>
            </a:r>
            <a:r>
              <a:rPr lang="en-US" altLang="ro-RO" sz="1600" dirty="0">
                <a:solidFill>
                  <a:schemeClr val="tx1"/>
                </a:solidFill>
                <a:latin typeface="Arial Unicode MS" panose="020B0604020202020204" pitchFamily="34" charset="-128"/>
              </a:rPr>
              <a:t>HG</a:t>
            </a:r>
            <a:r>
              <a:rPr lang="ru-RU" altLang="ro-RO" sz="1600" dirty="0">
                <a:solidFill>
                  <a:schemeClr val="tx1"/>
                </a:solidFill>
                <a:latin typeface="Arial Unicode MS" panose="020B0604020202020204" pitchFamily="34" charset="-128"/>
              </a:rPr>
              <a:t> 950/2013, за исключением офисов, детских садов, банков, бюджетных учреждений, больниц и т. д., Качество сбрасываемых ими сточных вод не оказывает отрицательного влияния на качество сточных вод и режим работы очистные канализационные сооружения</a:t>
            </a:r>
            <a:r>
              <a:rPr lang="ru-RU" altLang="ro-RO" sz="800" dirty="0">
                <a:solidFill>
                  <a:schemeClr val="tx1"/>
                </a:solidFill>
              </a:rPr>
              <a:t> </a:t>
            </a:r>
            <a:r>
              <a:rPr lang="ru-RU" altLang="ro-RO" sz="1600" dirty="0">
                <a:solidFill>
                  <a:schemeClr val="tx1"/>
                </a:solidFill>
                <a:latin typeface="Arial Unicode MS" panose="020B0604020202020204" pitchFamily="34" charset="-128"/>
              </a:rPr>
              <a:t> г. «Кишинева».</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528698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649367"/>
            <a:ext cx="8839199" cy="4931633"/>
          </a:xfrm>
        </p:spPr>
        <p:txBody>
          <a:bodyPr/>
          <a:lstStyle/>
          <a:p>
            <a:r>
              <a:rPr lang="ru-RU" altLang="ro-RO" sz="1600" dirty="0">
                <a:solidFill>
                  <a:schemeClr val="tx1"/>
                </a:solidFill>
                <a:latin typeface="Arial Unicode MS" panose="020B0604020202020204" pitchFamily="34" charset="-128"/>
              </a:rPr>
              <a:t>Проведение лабораторных физико-химических испытаний для анализа показателей качества сточных вод представляет собой для каждого параметра набор манипуляций с пробами с использованием химических реагентов, процессов фильтрации, экстракции, дистилляции, минерализации, удаления помех, титрования, взвешивания </a:t>
            </a:r>
            <a:r>
              <a:rPr lang="ru-RU" altLang="ro-RO" sz="1600" dirty="0" err="1">
                <a:solidFill>
                  <a:schemeClr val="tx1"/>
                </a:solidFill>
                <a:latin typeface="Arial Unicode MS" panose="020B0604020202020204" pitchFamily="34" charset="-128"/>
              </a:rPr>
              <a:t>и.т.д</a:t>
            </a:r>
            <a:r>
              <a:rPr lang="ru-RU" altLang="ro-RO" sz="1600" dirty="0">
                <a:solidFill>
                  <a:schemeClr val="tx1"/>
                </a:solidFill>
                <a:latin typeface="Arial Unicode MS" panose="020B0604020202020204" pitchFamily="34" charset="-128"/>
              </a:rPr>
              <a:t>. Получение окончательного результата по каждому определяемому показателю, а также обработка полученных данных с представлением результатов и отчетов об испытаниях занимает от одного дня до 6 дней.</a:t>
            </a:r>
            <a:r>
              <a:rPr lang="ru-RU" altLang="ro-RO" sz="800" dirty="0">
                <a:solidFill>
                  <a:schemeClr val="tx1"/>
                </a:solidFill>
              </a:rPr>
              <a:t> </a:t>
            </a:r>
            <a:br>
              <a:rPr lang="ru-RU" sz="1600" dirty="0">
                <a:solidFill>
                  <a:schemeClr val="tx1"/>
                </a:solidFill>
              </a:rPr>
            </a:br>
            <a:r>
              <a:rPr lang="ru-RU" altLang="ro-RO" sz="1600" dirty="0">
                <a:solidFill>
                  <a:schemeClr val="tx1"/>
                </a:solidFill>
                <a:latin typeface="Arial Unicode MS" panose="020B0604020202020204" pitchFamily="34" charset="-128"/>
              </a:rPr>
              <a:t>Для определения качества сточных вод, сбрасываемых промышленными предприятиями и хозяйствующими субъектами, компетентными службами предприятия берутся / собираются пробы сточных вод, которые затем транспортируются и представляются в лабораторию для лабораторных исследований. Порядок проведения лабораторных исследований разрабатывается в зависимости от вида деятельности промышленного предприятия и / или вида продукции, производимой на предприятии, используемого сырья и используемых реагентов, красителей </a:t>
            </a:r>
            <a:r>
              <a:rPr lang="ru-RU" altLang="ro-RO" sz="1600" dirty="0" err="1">
                <a:solidFill>
                  <a:schemeClr val="tx1"/>
                </a:solidFill>
                <a:latin typeface="Arial Unicode MS" panose="020B0604020202020204" pitchFamily="34" charset="-128"/>
              </a:rPr>
              <a:t>и.т.д</a:t>
            </a:r>
            <a:r>
              <a:rPr lang="ru-RU" altLang="ro-RO" sz="1600" dirty="0">
                <a:solidFill>
                  <a:schemeClr val="tx1"/>
                </a:solidFill>
                <a:latin typeface="Arial Unicode MS" panose="020B0604020202020204" pitchFamily="34" charset="-128"/>
              </a:rPr>
              <a:t>., А также осуществляемых технологических процессов. наружу, в результате чего выявляются возможные загрязняющие вещества для сброса в сточные воды. Таким образом, из пробы сточных вод в зависимости от сферы деятельности (производство алкоголя, пива, переработка рыбы, молока, мяса, полуфабрикатов, автомойки, производство мебели, обработка кожи, производство зеркал </a:t>
            </a:r>
            <a:r>
              <a:rPr lang="ru-RU" altLang="ro-RO" sz="1600" dirty="0" err="1">
                <a:solidFill>
                  <a:schemeClr val="tx1"/>
                </a:solidFill>
                <a:latin typeface="Arial Unicode MS" panose="020B0604020202020204" pitchFamily="34" charset="-128"/>
              </a:rPr>
              <a:t>и.т.д</a:t>
            </a:r>
            <a:r>
              <a:rPr lang="ru-RU" altLang="ro-RO" sz="1600" dirty="0">
                <a:solidFill>
                  <a:schemeClr val="tx1"/>
                </a:solidFill>
                <a:latin typeface="Arial Unicode MS" panose="020B0604020202020204" pitchFamily="34" charset="-128"/>
              </a:rPr>
              <a:t>.) заказывается и выполняется по 5-20 качественным параметрам / показателям.</a:t>
            </a:r>
            <a:r>
              <a:rPr lang="ru-RU" altLang="ro-RO" sz="800" dirty="0">
                <a:solidFill>
                  <a:schemeClr val="tx1"/>
                </a:solidFill>
              </a:rPr>
              <a:t> </a:t>
            </a:r>
            <a:br>
              <a:rPr lang="ru-RU" altLang="ro-RO" sz="3600" dirty="0">
                <a:solidFill>
                  <a:schemeClr val="tx1"/>
                </a:solidFill>
                <a:latin typeface="Arial" panose="020B0604020202020204" pitchFamily="34" charset="0"/>
              </a:rPr>
            </a:br>
            <a:r>
              <a:rPr lang="ro-RO" sz="1600" dirty="0">
                <a:solidFill>
                  <a:schemeClr val="tx1"/>
                </a:solidFill>
              </a:rPr>
              <a:t> </a:t>
            </a:r>
            <a:br>
              <a:rPr lang="ro-RO" sz="1600" dirty="0">
                <a:solidFill>
                  <a:schemeClr val="tx1"/>
                </a:solidFill>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1823460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845308"/>
            <a:ext cx="8839199" cy="4416167"/>
          </a:xfrm>
        </p:spPr>
        <p:txBody>
          <a:bodyPr/>
          <a:lstStyle/>
          <a:p>
            <a:r>
              <a:rPr lang="ru-RU" altLang="ro-RO" sz="1600" dirty="0">
                <a:solidFill>
                  <a:schemeClr val="tx1"/>
                </a:solidFill>
                <a:latin typeface="Arial Unicode MS" panose="020B0604020202020204" pitchFamily="34" charset="-128"/>
              </a:rPr>
              <a:t>Для каждого представленного образца каждый параметр выполняется в двух тестах / измерениях параллельно. Более того, в каждой серии испытаний проводятся лабораторные испытания с контрольным образцом (нулевой тест) с производительностью и обеспечением достоверности полученных результатов.</a:t>
            </a:r>
            <a:r>
              <a:rPr lang="ru-RU" altLang="ro-RO" sz="800" dirty="0">
                <a:solidFill>
                  <a:schemeClr val="tx1"/>
                </a:solidFill>
              </a:rPr>
              <a:t> </a:t>
            </a:r>
            <a:br>
              <a:rPr lang="ru-RU" altLang="ro-RO" sz="3600" dirty="0">
                <a:solidFill>
                  <a:schemeClr val="tx1"/>
                </a:solidFill>
                <a:latin typeface="Arial" panose="020B0604020202020204" pitchFamily="34" charset="0"/>
              </a:rPr>
            </a:br>
            <a:br>
              <a:rPr lang="ro-RO" sz="1600" dirty="0">
                <a:solidFill>
                  <a:schemeClr val="tx1"/>
                </a:solidFill>
              </a:rPr>
            </a:br>
            <a:r>
              <a:rPr lang="ru-RU" altLang="ro-RO" sz="1600" dirty="0">
                <a:solidFill>
                  <a:schemeClr val="tx1"/>
                </a:solidFill>
                <a:latin typeface="Arial Unicode MS" panose="020B0604020202020204" pitchFamily="34" charset="-128"/>
              </a:rPr>
              <a:t>Обеспечение качества результатов лабораторных испытаний, выполненных на представленных образцах, требует ежедневного выполнения ряда запланированных мероприятий, чтобы продемонстрировать правильность полученных результатов и конкурентоспособность лаборатории.</a:t>
            </a:r>
            <a:r>
              <a:rPr lang="ru-RU" altLang="ro-RO" sz="800" dirty="0">
                <a:solidFill>
                  <a:schemeClr val="tx1"/>
                </a:solidFill>
              </a:rPr>
              <a:t> </a:t>
            </a:r>
            <a:br>
              <a:rPr lang="ru-RU" altLang="ro-RO" sz="800" dirty="0">
                <a:solidFill>
                  <a:schemeClr val="tx1"/>
                </a:solidFill>
              </a:rPr>
            </a:br>
            <a:br>
              <a:rPr lang="ru-RU" altLang="ro-RO" sz="1600" dirty="0">
                <a:solidFill>
                  <a:schemeClr val="tx1"/>
                </a:solidFill>
              </a:rPr>
            </a:br>
            <a:r>
              <a:rPr lang="ru-RU" altLang="ro-RO" sz="1600" dirty="0">
                <a:solidFill>
                  <a:schemeClr val="tx1"/>
                </a:solidFill>
                <a:latin typeface="Arial Unicode MS" panose="020B0604020202020204" pitchFamily="34" charset="-128"/>
              </a:rPr>
              <a:t>Утвержденные и четко определенные методы используются для обеспечения качества результатов лабораторных испытаний, расчетов и обработки данных, а также для предотвращения ошибок человека или лабораторного оборудования на ежедневной основе, таких как проверка лабораторного оборудования, проверка качества реагенты и растворы, работающие с использованием сертифицированных стандартных образцов; проверка результатов, полученных при параллельном и/или многократном проведении лабораторных исследований другим специалистом </a:t>
            </a:r>
            <a:r>
              <a:rPr lang="ru-RU" altLang="ro-RO" sz="1600" dirty="0" err="1">
                <a:solidFill>
                  <a:schemeClr val="tx1"/>
                </a:solidFill>
                <a:latin typeface="Arial Unicode MS" panose="020B0604020202020204" pitchFamily="34" charset="-128"/>
              </a:rPr>
              <a:t>и.т.д</a:t>
            </a:r>
            <a:r>
              <a:rPr lang="ru-RU" altLang="ro-RO" sz="1600" dirty="0">
                <a:solidFill>
                  <a:schemeClr val="tx1"/>
                </a:solidFill>
                <a:latin typeface="Arial Unicode MS" panose="020B0604020202020204" pitchFamily="34" charset="-128"/>
              </a:rPr>
              <a:t>.</a:t>
            </a:r>
            <a:r>
              <a:rPr lang="ru-RU" altLang="ro-RO" sz="1600" dirty="0">
                <a:solidFill>
                  <a:schemeClr val="tx1"/>
                </a:solidFill>
              </a:rPr>
              <a:t> </a:t>
            </a:r>
            <a:br>
              <a:rPr lang="ru-RU" altLang="ro-RO" sz="6600" dirty="0">
                <a:solidFill>
                  <a:schemeClr val="tx1"/>
                </a:solidFill>
                <a:latin typeface="Arial" panose="020B0604020202020204" pitchFamily="34" charset="0"/>
              </a:rPr>
            </a:br>
            <a:br>
              <a:rPr lang="ru-RU" altLang="ro-RO" sz="3600" dirty="0">
                <a:solidFill>
                  <a:schemeClr val="tx1"/>
                </a:solidFill>
                <a:latin typeface="Arial" panose="020B0604020202020204" pitchFamily="34" charset="0"/>
              </a:rPr>
            </a:br>
            <a:endParaRPr lang="ro-RO" sz="1600" dirty="0">
              <a:solidFill>
                <a:schemeClr val="tx1"/>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714438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sp>
        <p:nvSpPr>
          <p:cNvPr id="7" name="Titel 15"/>
          <p:cNvSpPr>
            <a:spLocks noGrp="1"/>
          </p:cNvSpPr>
          <p:nvPr>
            <p:ph type="title"/>
          </p:nvPr>
        </p:nvSpPr>
        <p:spPr>
          <a:xfrm>
            <a:off x="148741" y="1532624"/>
            <a:ext cx="8839199" cy="4728852"/>
          </a:xfrm>
        </p:spPr>
        <p:txBody>
          <a:bodyPr/>
          <a:lstStyle/>
          <a:p>
            <a:r>
              <a:rPr lang="ru-RU" altLang="ro-RO" sz="1600" b="1" dirty="0">
                <a:solidFill>
                  <a:srgbClr val="002060"/>
                </a:solidFill>
              </a:rPr>
              <a:t>Для проведения лабораторных исследований с целью определения параметров качества сточных вод используются методы анализа, указанные в приложении № 1 </a:t>
            </a:r>
            <a:r>
              <a:rPr lang="en-US" altLang="ro-RO" sz="1600" b="1" dirty="0">
                <a:solidFill>
                  <a:srgbClr val="002060"/>
                </a:solidFill>
              </a:rPr>
              <a:t>HG</a:t>
            </a:r>
            <a:r>
              <a:rPr lang="ru-RU" altLang="ro-RO" sz="1600" b="1" dirty="0">
                <a:solidFill>
                  <a:srgbClr val="002060"/>
                </a:solidFill>
              </a:rPr>
              <a:t> 950/2013 соответственно</a:t>
            </a:r>
            <a:r>
              <a:rPr lang="en-US" altLang="ro-RO" sz="1600" b="1" dirty="0">
                <a:solidFill>
                  <a:srgbClr val="002060"/>
                </a:solidFill>
              </a:rPr>
              <a:t>:</a:t>
            </a:r>
            <a:endParaRPr lang="ro-RO" sz="1600" b="1" dirty="0">
              <a:solidFill>
                <a:srgbClr val="002060"/>
              </a:solidFill>
            </a:endParaRPr>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556373086"/>
              </p:ext>
            </p:extLst>
          </p:nvPr>
        </p:nvGraphicFramePr>
        <p:xfrm>
          <a:off x="267419" y="2339528"/>
          <a:ext cx="8548777" cy="3907829"/>
        </p:xfrm>
        <a:graphic>
          <a:graphicData uri="http://schemas.openxmlformats.org/drawingml/2006/table">
            <a:tbl>
              <a:tblPr firstRow="1" firstCol="1" bandRow="1">
                <a:tableStyleId>{5C22544A-7EE6-4342-B048-85BDC9FD1C3A}</a:tableStyleId>
              </a:tblPr>
              <a:tblGrid>
                <a:gridCol w="456505">
                  <a:extLst>
                    <a:ext uri="{9D8B030D-6E8A-4147-A177-3AD203B41FA5}">
                      <a16:colId xmlns:a16="http://schemas.microsoft.com/office/drawing/2014/main" val="20000"/>
                    </a:ext>
                  </a:extLst>
                </a:gridCol>
                <a:gridCol w="2544116">
                  <a:extLst>
                    <a:ext uri="{9D8B030D-6E8A-4147-A177-3AD203B41FA5}">
                      <a16:colId xmlns:a16="http://schemas.microsoft.com/office/drawing/2014/main" val="20001"/>
                    </a:ext>
                  </a:extLst>
                </a:gridCol>
                <a:gridCol w="5548156">
                  <a:extLst>
                    <a:ext uri="{9D8B030D-6E8A-4147-A177-3AD203B41FA5}">
                      <a16:colId xmlns:a16="http://schemas.microsoft.com/office/drawing/2014/main" val="20002"/>
                    </a:ext>
                  </a:extLst>
                </a:gridCol>
              </a:tblGrid>
              <a:tr h="266798">
                <a:tc>
                  <a:txBody>
                    <a:bodyPr/>
                    <a:lstStyle/>
                    <a:p>
                      <a:pPr algn="ctr">
                        <a:lnSpc>
                          <a:spcPct val="107000"/>
                        </a:lnSpc>
                        <a:spcAft>
                          <a:spcPts val="0"/>
                        </a:spcAft>
                      </a:pPr>
                      <a:r>
                        <a:rPr lang="ro-RO" sz="800" dirty="0">
                          <a:effectLst/>
                        </a:rPr>
                        <a:t>№</a:t>
                      </a:r>
                      <a:br>
                        <a:rPr lang="ro-RO" sz="800" dirty="0">
                          <a:effectLst/>
                        </a:rPr>
                      </a:br>
                      <a:r>
                        <a:rPr lang="ro-RO" sz="800" dirty="0">
                          <a:effectLst/>
                        </a:rPr>
                        <a:t>п/п</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gn="ctr">
                        <a:lnSpc>
                          <a:spcPct val="107000"/>
                        </a:lnSpc>
                        <a:spcAft>
                          <a:spcPts val="0"/>
                        </a:spcAft>
                      </a:pPr>
                      <a:r>
                        <a:rPr lang="ro-RO" sz="800">
                          <a:effectLst/>
                        </a:rPr>
                        <a:t>Наименование качественных показателей/ параметров</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gn="ctr">
                        <a:lnSpc>
                          <a:spcPct val="107000"/>
                        </a:lnSpc>
                        <a:spcAft>
                          <a:spcPts val="0"/>
                        </a:spcAft>
                      </a:pPr>
                      <a:r>
                        <a:rPr lang="ro-RO" sz="800">
                          <a:effectLst/>
                        </a:rPr>
                        <a:t>Методы анализа</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0"/>
                  </a:ext>
                </a:extLst>
              </a:tr>
              <a:tr h="143845">
                <a:tc>
                  <a:txBody>
                    <a:bodyPr/>
                    <a:lstStyle/>
                    <a:p>
                      <a:pPr algn="ctr">
                        <a:lnSpc>
                          <a:spcPct val="107000"/>
                        </a:lnSpc>
                        <a:spcAft>
                          <a:spcPts val="0"/>
                        </a:spcAft>
                      </a:pPr>
                      <a:r>
                        <a:rPr lang="ro-RO" sz="800">
                          <a:effectLst/>
                        </a:rPr>
                        <a:t>1.</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Температура</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pPr>
                      <a:endParaRPr lang="ro-RO" sz="800">
                        <a:effectLst/>
                        <a:latin typeface="Calibri" panose="020F0502020204030204" pitchFamily="34" charset="0"/>
                      </a:endParaRPr>
                    </a:p>
                  </a:txBody>
                  <a:tcPr marL="20891" marR="20891" marT="10446" marB="10446"/>
                </a:tc>
                <a:extLst>
                  <a:ext uri="{0D108BD9-81ED-4DB2-BD59-A6C34878D82A}">
                    <a16:rowId xmlns:a16="http://schemas.microsoft.com/office/drawing/2014/main" val="10001"/>
                  </a:ext>
                </a:extLst>
              </a:tr>
              <a:tr h="266798">
                <a:tc>
                  <a:txBody>
                    <a:bodyPr/>
                    <a:lstStyle/>
                    <a:p>
                      <a:pPr algn="ctr">
                        <a:lnSpc>
                          <a:spcPct val="107000"/>
                        </a:lnSpc>
                        <a:spcAft>
                          <a:spcPts val="0"/>
                        </a:spcAft>
                      </a:pPr>
                      <a:r>
                        <a:rPr lang="ro-RO" sz="800">
                          <a:effectLst/>
                        </a:rPr>
                        <a:t>2.</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Концентрация ионов водорода (рН)</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SR EN ISO 10523:2014</a:t>
                      </a:r>
                      <a:br>
                        <a:rPr lang="ro-RO" sz="800">
                          <a:effectLst/>
                        </a:rPr>
                      </a:br>
                      <a:r>
                        <a:rPr lang="ro-RO" sz="800">
                          <a:effectLst/>
                        </a:rPr>
                        <a:t>«Качество воды. Определение pH»</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2"/>
                  </a:ext>
                </a:extLst>
              </a:tr>
              <a:tr h="389752">
                <a:tc>
                  <a:txBody>
                    <a:bodyPr/>
                    <a:lstStyle/>
                    <a:p>
                      <a:pPr algn="ctr">
                        <a:lnSpc>
                          <a:spcPct val="107000"/>
                        </a:lnSpc>
                        <a:spcAft>
                          <a:spcPts val="0"/>
                        </a:spcAft>
                      </a:pPr>
                      <a:r>
                        <a:rPr lang="ro-RO" sz="800">
                          <a:effectLst/>
                        </a:rPr>
                        <a:t>3.</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Взвешенные вещества</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STAS 6953:2007</a:t>
                      </a:r>
                      <a:br>
                        <a:rPr lang="ro-RO" sz="800">
                          <a:effectLst/>
                        </a:rPr>
                      </a:br>
                      <a:r>
                        <a:rPr lang="ro-RO" sz="800">
                          <a:effectLst/>
                        </a:rPr>
                        <a:t>«Поверхностные и сточные воды. Определение содержания взвешенных веществ, потери при кальцинировании и осадки при кальцинировании»</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3"/>
                  </a:ext>
                </a:extLst>
              </a:tr>
              <a:tr h="389752">
                <a:tc>
                  <a:txBody>
                    <a:bodyPr/>
                    <a:lstStyle/>
                    <a:p>
                      <a:pPr algn="ctr">
                        <a:lnSpc>
                          <a:spcPct val="107000"/>
                        </a:lnSpc>
                        <a:spcAft>
                          <a:spcPts val="0"/>
                        </a:spcAft>
                      </a:pPr>
                      <a:r>
                        <a:rPr lang="ro-RO" sz="800">
                          <a:effectLst/>
                        </a:rPr>
                        <a:t>4.</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Биохимическое потребление кислорода за 5 дней (БПК</a:t>
                      </a:r>
                      <a:r>
                        <a:rPr lang="ro-RO" sz="800" baseline="-25000">
                          <a:effectLst/>
                        </a:rPr>
                        <a:t>5</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ISO 5815:1989</a:t>
                      </a:r>
                      <a:br>
                        <a:rPr lang="ro-RO" sz="800">
                          <a:effectLst/>
                        </a:rPr>
                      </a:br>
                      <a:r>
                        <a:rPr lang="ro-RO" sz="800">
                          <a:effectLst/>
                        </a:rPr>
                        <a:t>«Качество воды. Определение биохимической потребности в кислороде после 5 суток (БПК</a:t>
                      </a:r>
                      <a:r>
                        <a:rPr lang="ro-RO" sz="800" baseline="-25000">
                          <a:effectLst/>
                        </a:rPr>
                        <a:t>5</a:t>
                      </a:r>
                      <a:r>
                        <a:rPr lang="ro-RO" sz="800">
                          <a:effectLst/>
                        </a:rPr>
                        <a:t>). Метод разбавления и посева»</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4"/>
                  </a:ext>
                </a:extLst>
              </a:tr>
              <a:tr h="266798">
                <a:tc>
                  <a:txBody>
                    <a:bodyPr/>
                    <a:lstStyle/>
                    <a:p>
                      <a:pPr algn="ctr">
                        <a:lnSpc>
                          <a:spcPct val="107000"/>
                        </a:lnSpc>
                        <a:spcAft>
                          <a:spcPts val="0"/>
                        </a:spcAft>
                      </a:pPr>
                      <a:r>
                        <a:rPr lang="ro-RO" sz="800">
                          <a:effectLst/>
                        </a:rPr>
                        <a:t>5.</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Химическое потребление кислорода методом дихромата калия (ХПК</a:t>
                      </a:r>
                      <a:r>
                        <a:rPr lang="ro-RO" sz="800" baseline="-25000">
                          <a:effectLst/>
                        </a:rPr>
                        <a:t>Cr</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SR ISO 6060:2006</a:t>
                      </a:r>
                      <a:br>
                        <a:rPr lang="ro-RO" sz="800">
                          <a:effectLst/>
                        </a:rPr>
                      </a:br>
                      <a:r>
                        <a:rPr lang="ro-RO" sz="800">
                          <a:effectLst/>
                        </a:rPr>
                        <a:t>«Качество воды. Определение химического потребления кислорода»</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5"/>
                  </a:ext>
                </a:extLst>
              </a:tr>
              <a:tr h="389752">
                <a:tc>
                  <a:txBody>
                    <a:bodyPr/>
                    <a:lstStyle/>
                    <a:p>
                      <a:pPr algn="ctr">
                        <a:lnSpc>
                          <a:spcPct val="107000"/>
                        </a:lnSpc>
                        <a:spcAft>
                          <a:spcPts val="0"/>
                        </a:spcAft>
                      </a:pPr>
                      <a:r>
                        <a:rPr lang="ro-RO" sz="800">
                          <a:effectLst/>
                        </a:rPr>
                        <a:t>6.</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Извлекаемые вещества с органическими растворителями (жиры)</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dirty="0">
                          <a:effectLst/>
                        </a:rPr>
                        <a:t>SM SR 7587:2001</a:t>
                      </a:r>
                      <a:br>
                        <a:rPr lang="ro-RO" sz="800" dirty="0">
                          <a:effectLst/>
                        </a:rPr>
                      </a:br>
                      <a:r>
                        <a:rPr lang="ro-RO" sz="800" dirty="0">
                          <a:effectLst/>
                        </a:rPr>
                        <a:t>«</a:t>
                      </a:r>
                      <a:r>
                        <a:rPr lang="ro-RO" sz="800" dirty="0" err="1">
                          <a:effectLst/>
                        </a:rPr>
                        <a:t>Качество</a:t>
                      </a:r>
                      <a:r>
                        <a:rPr lang="ro-RO" sz="800" dirty="0">
                          <a:effectLst/>
                        </a:rPr>
                        <a:t> </a:t>
                      </a:r>
                      <a:r>
                        <a:rPr lang="ro-RO" sz="800" dirty="0" err="1">
                          <a:effectLst/>
                        </a:rPr>
                        <a:t>воды</a:t>
                      </a:r>
                      <a:r>
                        <a:rPr lang="ro-RO" sz="800" dirty="0">
                          <a:effectLst/>
                        </a:rPr>
                        <a:t>. </a:t>
                      </a:r>
                      <a:r>
                        <a:rPr lang="ro-RO" sz="800" dirty="0" err="1">
                          <a:effectLst/>
                        </a:rPr>
                        <a:t>Определение</a:t>
                      </a:r>
                      <a:r>
                        <a:rPr lang="ro-RO" sz="800" dirty="0">
                          <a:effectLst/>
                        </a:rPr>
                        <a:t> </a:t>
                      </a:r>
                      <a:r>
                        <a:rPr lang="ro-RO" sz="800" dirty="0" err="1">
                          <a:effectLst/>
                        </a:rPr>
                        <a:t>экстрагируемых</a:t>
                      </a:r>
                      <a:r>
                        <a:rPr lang="ro-RO" sz="800" dirty="0">
                          <a:effectLst/>
                        </a:rPr>
                        <a:t> </a:t>
                      </a:r>
                      <a:r>
                        <a:rPr lang="ro-RO" sz="800" dirty="0" err="1">
                          <a:effectLst/>
                        </a:rPr>
                        <a:t>веществ</a:t>
                      </a:r>
                      <a:r>
                        <a:rPr lang="ro-RO" sz="800" dirty="0">
                          <a:effectLst/>
                        </a:rPr>
                        <a:t> </a:t>
                      </a:r>
                      <a:r>
                        <a:rPr lang="ro-RO" sz="800" dirty="0" err="1">
                          <a:effectLst/>
                        </a:rPr>
                        <a:t>органическими</a:t>
                      </a:r>
                      <a:r>
                        <a:rPr lang="ro-RO" sz="800" dirty="0">
                          <a:effectLst/>
                        </a:rPr>
                        <a:t> </a:t>
                      </a:r>
                      <a:r>
                        <a:rPr lang="ro-RO" sz="800" dirty="0" err="1">
                          <a:effectLst/>
                        </a:rPr>
                        <a:t>растворителями</a:t>
                      </a:r>
                      <a:r>
                        <a:rPr lang="ro-RO" sz="800" dirty="0">
                          <a:effectLst/>
                        </a:rPr>
                        <a:t>. </a:t>
                      </a:r>
                      <a:r>
                        <a:rPr lang="ro-RO" sz="800" dirty="0" err="1">
                          <a:effectLst/>
                        </a:rPr>
                        <a:t>Гравиметрический</a:t>
                      </a:r>
                      <a:r>
                        <a:rPr lang="ro-RO" sz="800" dirty="0">
                          <a:effectLst/>
                        </a:rPr>
                        <a:t> </a:t>
                      </a:r>
                      <a:r>
                        <a:rPr lang="ro-RO" sz="800" dirty="0" err="1">
                          <a:effectLst/>
                        </a:rPr>
                        <a:t>метод</a:t>
                      </a:r>
                      <a:r>
                        <a:rPr lang="ro-RO" sz="800" dirty="0">
                          <a:effectLst/>
                        </a:rPr>
                        <a:t>»</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6"/>
                  </a:ext>
                </a:extLst>
              </a:tr>
              <a:tr h="389752">
                <a:tc>
                  <a:txBody>
                    <a:bodyPr/>
                    <a:lstStyle/>
                    <a:p>
                      <a:pPr algn="ctr">
                        <a:lnSpc>
                          <a:spcPct val="107000"/>
                        </a:lnSpc>
                        <a:spcAft>
                          <a:spcPts val="0"/>
                        </a:spcAft>
                      </a:pPr>
                      <a:r>
                        <a:rPr lang="ro-RO" sz="800">
                          <a:effectLst/>
                        </a:rPr>
                        <a:t>7.</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Аммиачный азот (N-NH</a:t>
                      </a:r>
                      <a:r>
                        <a:rPr lang="ro-RO" sz="800" baseline="-25000">
                          <a:effectLst/>
                        </a:rPr>
                        <a:t>4</a:t>
                      </a:r>
                      <a:r>
                        <a:rPr lang="ro-RO" sz="800" baseline="30000">
                          <a:effectLst/>
                        </a:rPr>
                        <a:t>+</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SR ISO 7150-1:2005</a:t>
                      </a:r>
                      <a:br>
                        <a:rPr lang="ro-RO" sz="800">
                          <a:effectLst/>
                        </a:rPr>
                      </a:br>
                      <a:r>
                        <a:rPr lang="ro-RO" sz="800">
                          <a:effectLst/>
                        </a:rPr>
                        <a:t>«Качество воды. Определение содержания аммония. Часть 1: Ручной спектрометрический метод»</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7"/>
                  </a:ext>
                </a:extLst>
              </a:tr>
              <a:tr h="389752">
                <a:tc>
                  <a:txBody>
                    <a:bodyPr/>
                    <a:lstStyle/>
                    <a:p>
                      <a:pPr algn="ctr">
                        <a:lnSpc>
                          <a:spcPct val="107000"/>
                        </a:lnSpc>
                        <a:spcAft>
                          <a:spcPts val="0"/>
                        </a:spcAft>
                      </a:pPr>
                      <a:r>
                        <a:rPr lang="ro-RO" sz="800">
                          <a:effectLst/>
                        </a:rPr>
                        <a:t>8.</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Фосфор общий (общий Р)</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SR EN ISO 6878:2011</a:t>
                      </a:r>
                      <a:br>
                        <a:rPr lang="ro-RO" sz="800">
                          <a:effectLst/>
                        </a:rPr>
                      </a:br>
                      <a:r>
                        <a:rPr lang="ro-RO" sz="800">
                          <a:effectLst/>
                        </a:rPr>
                        <a:t>«Качество воды. Определение фосфора. Спектрофотометрический метод с молибдатом аммония»</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8"/>
                  </a:ext>
                </a:extLst>
              </a:tr>
              <a:tr h="389752">
                <a:tc>
                  <a:txBody>
                    <a:bodyPr/>
                    <a:lstStyle/>
                    <a:p>
                      <a:pPr algn="ctr">
                        <a:lnSpc>
                          <a:spcPct val="107000"/>
                        </a:lnSpc>
                        <a:spcAft>
                          <a:spcPts val="0"/>
                        </a:spcAft>
                      </a:pPr>
                      <a:r>
                        <a:rPr lang="ro-RO" sz="800">
                          <a:effectLst/>
                        </a:rPr>
                        <a:t>9.</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Сульфиды (S</a:t>
                      </a:r>
                      <a:r>
                        <a:rPr lang="ro-RO" sz="800" baseline="30000">
                          <a:effectLst/>
                        </a:rPr>
                        <a:t>2-</a:t>
                      </a:r>
                      <a:r>
                        <a:rPr lang="ro-RO" sz="800">
                          <a:effectLst/>
                        </a:rPr>
                        <a:t>) и сероводород (H</a:t>
                      </a:r>
                      <a:r>
                        <a:rPr lang="ro-RO" sz="800" baseline="-25000">
                          <a:effectLst/>
                        </a:rPr>
                        <a:t>2</a:t>
                      </a:r>
                      <a:r>
                        <a:rPr lang="ro-RO" sz="800">
                          <a:effectLst/>
                        </a:rPr>
                        <a:t>S)**</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SR ISO 10530:2012</a:t>
                      </a:r>
                      <a:br>
                        <a:rPr lang="ro-RO" sz="800">
                          <a:effectLst/>
                        </a:rPr>
                      </a:br>
                      <a:r>
                        <a:rPr lang="ro-RO" sz="800">
                          <a:effectLst/>
                        </a:rPr>
                        <a:t>«Качество воды. Определение растворенных сульфидов. Фотометрический метод с метиленовым синим»</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09"/>
                  </a:ext>
                </a:extLst>
              </a:tr>
              <a:tr h="266798">
                <a:tc>
                  <a:txBody>
                    <a:bodyPr/>
                    <a:lstStyle/>
                    <a:p>
                      <a:pPr algn="ctr">
                        <a:lnSpc>
                          <a:spcPct val="107000"/>
                        </a:lnSpc>
                        <a:spcAft>
                          <a:spcPts val="0"/>
                        </a:spcAft>
                      </a:pPr>
                      <a:r>
                        <a:rPr lang="ro-RO" sz="800">
                          <a:effectLst/>
                        </a:rPr>
                        <a:t>10.</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Сульфиты (SO</a:t>
                      </a:r>
                      <a:r>
                        <a:rPr lang="ro-RO" sz="800" baseline="-25000">
                          <a:effectLst/>
                        </a:rPr>
                        <a:t>3</a:t>
                      </a:r>
                      <a:r>
                        <a:rPr lang="ro-RO" sz="800" baseline="30000">
                          <a:effectLst/>
                        </a:rPr>
                        <a:t>2-</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SM STAS 7661:2005</a:t>
                      </a:r>
                      <a:br>
                        <a:rPr lang="ro-RO" sz="800">
                          <a:effectLst/>
                        </a:rPr>
                      </a:br>
                      <a:r>
                        <a:rPr lang="ro-RO" sz="800">
                          <a:effectLst/>
                        </a:rPr>
                        <a:t>«Поверхностные и сточные воды. Определение содержания сульфитов»</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10"/>
                  </a:ext>
                </a:extLst>
              </a:tr>
              <a:tr h="266798">
                <a:tc>
                  <a:txBody>
                    <a:bodyPr/>
                    <a:lstStyle/>
                    <a:p>
                      <a:pPr algn="ctr">
                        <a:lnSpc>
                          <a:spcPct val="107000"/>
                        </a:lnSpc>
                        <a:spcAft>
                          <a:spcPts val="0"/>
                        </a:spcAft>
                      </a:pPr>
                      <a:r>
                        <a:rPr lang="ro-RO" sz="800">
                          <a:effectLst/>
                        </a:rPr>
                        <a:t>11.</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a:effectLst/>
                        </a:rPr>
                        <a:t>Сульфаты (SO</a:t>
                      </a:r>
                      <a:r>
                        <a:rPr lang="ro-RO" sz="800" baseline="-25000">
                          <a:effectLst/>
                        </a:rPr>
                        <a:t>4</a:t>
                      </a:r>
                      <a:r>
                        <a:rPr lang="ro-RO" sz="800" baseline="30000">
                          <a:effectLst/>
                        </a:rPr>
                        <a:t>2-</a:t>
                      </a:r>
                      <a:r>
                        <a:rPr lang="ro-RO" sz="800">
                          <a:effectLst/>
                        </a:rPr>
                        <a:t>)</a:t>
                      </a:r>
                      <a:endParaRPr lang="ro-RO" sz="80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tc>
                  <a:txBody>
                    <a:bodyPr/>
                    <a:lstStyle/>
                    <a:p>
                      <a:pPr>
                        <a:lnSpc>
                          <a:spcPct val="107000"/>
                        </a:lnSpc>
                        <a:spcAft>
                          <a:spcPts val="0"/>
                        </a:spcAft>
                      </a:pPr>
                      <a:r>
                        <a:rPr lang="ro-RO" sz="800" dirty="0">
                          <a:effectLst/>
                        </a:rPr>
                        <a:t>SM STAS 8601: 2007</a:t>
                      </a:r>
                      <a:br>
                        <a:rPr lang="ro-RO" sz="800" dirty="0">
                          <a:effectLst/>
                        </a:rPr>
                      </a:br>
                      <a:r>
                        <a:rPr lang="ro-RO" sz="800" dirty="0">
                          <a:effectLst/>
                        </a:rPr>
                        <a:t>«</a:t>
                      </a:r>
                      <a:r>
                        <a:rPr lang="ro-RO" sz="800" dirty="0" err="1">
                          <a:effectLst/>
                        </a:rPr>
                        <a:t>Поверхностные</a:t>
                      </a:r>
                      <a:r>
                        <a:rPr lang="ro-RO" sz="800" dirty="0">
                          <a:effectLst/>
                        </a:rPr>
                        <a:t> </a:t>
                      </a:r>
                      <a:r>
                        <a:rPr lang="ro-RO" sz="800" dirty="0" err="1">
                          <a:effectLst/>
                        </a:rPr>
                        <a:t>воды</a:t>
                      </a:r>
                      <a:r>
                        <a:rPr lang="ro-RO" sz="800" dirty="0">
                          <a:effectLst/>
                        </a:rPr>
                        <a:t> и </a:t>
                      </a:r>
                      <a:r>
                        <a:rPr lang="ro-RO" sz="800" dirty="0" err="1">
                          <a:effectLst/>
                        </a:rPr>
                        <a:t>сточные</a:t>
                      </a:r>
                      <a:r>
                        <a:rPr lang="ro-RO" sz="800" dirty="0">
                          <a:effectLst/>
                        </a:rPr>
                        <a:t> </a:t>
                      </a:r>
                      <a:r>
                        <a:rPr lang="ro-RO" sz="800" dirty="0" err="1">
                          <a:effectLst/>
                        </a:rPr>
                        <a:t>воды</a:t>
                      </a:r>
                      <a:r>
                        <a:rPr lang="ro-RO" sz="800" dirty="0">
                          <a:effectLst/>
                        </a:rPr>
                        <a:t>. </a:t>
                      </a:r>
                      <a:r>
                        <a:rPr lang="ro-RO" sz="800" dirty="0" err="1">
                          <a:effectLst/>
                        </a:rPr>
                        <a:t>Определение</a:t>
                      </a:r>
                      <a:r>
                        <a:rPr lang="ro-RO" sz="800" dirty="0">
                          <a:effectLst/>
                        </a:rPr>
                        <a:t> </a:t>
                      </a:r>
                      <a:r>
                        <a:rPr lang="ro-RO" sz="800" dirty="0" err="1">
                          <a:effectLst/>
                        </a:rPr>
                        <a:t>сульфатов</a:t>
                      </a:r>
                      <a:r>
                        <a:rPr lang="ro-RO" sz="800" dirty="0">
                          <a:effectLst/>
                        </a:rPr>
                        <a:t>»</a:t>
                      </a:r>
                      <a:endParaRPr lang="ro-RO"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0891" marR="20891" marT="10446" marB="10446"/>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324566719"/>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66078483"/>
              </p:ext>
            </p:extLst>
          </p:nvPr>
        </p:nvGraphicFramePr>
        <p:xfrm>
          <a:off x="234008" y="1625785"/>
          <a:ext cx="8573562" cy="4869905"/>
        </p:xfrm>
        <a:graphic>
          <a:graphicData uri="http://schemas.openxmlformats.org/drawingml/2006/table">
            <a:tbl>
              <a:tblPr firstRow="1" firstCol="1" bandRow="1">
                <a:tableStyleId>{5C22544A-7EE6-4342-B048-85BDC9FD1C3A}</a:tableStyleId>
              </a:tblPr>
              <a:tblGrid>
                <a:gridCol w="457828">
                  <a:extLst>
                    <a:ext uri="{9D8B030D-6E8A-4147-A177-3AD203B41FA5}">
                      <a16:colId xmlns:a16="http://schemas.microsoft.com/office/drawing/2014/main" val="20000"/>
                    </a:ext>
                  </a:extLst>
                </a:gridCol>
                <a:gridCol w="2551492">
                  <a:extLst>
                    <a:ext uri="{9D8B030D-6E8A-4147-A177-3AD203B41FA5}">
                      <a16:colId xmlns:a16="http://schemas.microsoft.com/office/drawing/2014/main" val="20001"/>
                    </a:ext>
                  </a:extLst>
                </a:gridCol>
                <a:gridCol w="5564242">
                  <a:extLst>
                    <a:ext uri="{9D8B030D-6E8A-4147-A177-3AD203B41FA5}">
                      <a16:colId xmlns:a16="http://schemas.microsoft.com/office/drawing/2014/main" val="20002"/>
                    </a:ext>
                  </a:extLst>
                </a:gridCol>
              </a:tblGrid>
              <a:tr h="489615">
                <a:tc>
                  <a:txBody>
                    <a:bodyPr/>
                    <a:lstStyle/>
                    <a:p>
                      <a:pPr algn="ctr">
                        <a:lnSpc>
                          <a:spcPct val="107000"/>
                        </a:lnSpc>
                        <a:spcAft>
                          <a:spcPts val="0"/>
                        </a:spcAft>
                      </a:pPr>
                      <a:r>
                        <a:rPr lang="ro-RO" sz="700" dirty="0">
                          <a:effectLst/>
                        </a:rPr>
                        <a:t>12.</a:t>
                      </a:r>
                      <a:endParaRPr lang="ro-R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Нефтепродукты</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7877-2:2007</a:t>
                      </a:r>
                      <a:br>
                        <a:rPr lang="ro-RO" sz="700">
                          <a:effectLst/>
                        </a:rPr>
                      </a:br>
                      <a:r>
                        <a:rPr lang="ro-RO" sz="700">
                          <a:effectLst/>
                        </a:rPr>
                        <a:t>«Качество воды. Определение содержания нефтяных продуктов. Спектрофотометрический метод»</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0"/>
                  </a:ext>
                </a:extLst>
              </a:tr>
              <a:tr h="489615">
                <a:tc>
                  <a:txBody>
                    <a:bodyPr/>
                    <a:lstStyle/>
                    <a:p>
                      <a:pPr algn="ctr">
                        <a:lnSpc>
                          <a:spcPct val="107000"/>
                        </a:lnSpc>
                        <a:spcAft>
                          <a:spcPts val="0"/>
                        </a:spcAft>
                      </a:pPr>
                      <a:r>
                        <a:rPr lang="ro-RO" sz="700">
                          <a:effectLst/>
                        </a:rPr>
                        <a:t>13.</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Поверхностные анионные агенты</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EN 903:2012</a:t>
                      </a:r>
                      <a:br>
                        <a:rPr lang="ro-RO" sz="700">
                          <a:effectLst/>
                        </a:rPr>
                      </a:br>
                      <a:r>
                        <a:rPr lang="ro-RO" sz="700">
                          <a:effectLst/>
                        </a:rPr>
                        <a:t>«Качество воды. Определение поверхностных анионных агентов путем измерения индекса метиленового синего MBAS»</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1"/>
                  </a:ext>
                </a:extLst>
              </a:tr>
              <a:tr h="489615">
                <a:tc>
                  <a:txBody>
                    <a:bodyPr/>
                    <a:lstStyle/>
                    <a:p>
                      <a:pPr algn="ctr">
                        <a:lnSpc>
                          <a:spcPct val="107000"/>
                        </a:lnSpc>
                        <a:spcAft>
                          <a:spcPts val="0"/>
                        </a:spcAft>
                      </a:pPr>
                      <a:r>
                        <a:rPr lang="ro-RO" sz="700">
                          <a:effectLst/>
                        </a:rPr>
                        <a:t>14.</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dirty="0" err="1">
                          <a:effectLst/>
                        </a:rPr>
                        <a:t>Хлориды</a:t>
                      </a:r>
                      <a:r>
                        <a:rPr lang="ro-RO" sz="700" dirty="0">
                          <a:effectLst/>
                        </a:rPr>
                        <a:t> (Cl-)</a:t>
                      </a:r>
                      <a:endParaRPr lang="ro-R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ISO 9297:2012</a:t>
                      </a:r>
                      <a:br>
                        <a:rPr lang="ro-RO" sz="700">
                          <a:effectLst/>
                        </a:rPr>
                      </a:br>
                      <a:r>
                        <a:rPr lang="ro-RO" sz="700">
                          <a:effectLst/>
                        </a:rPr>
                        <a:t>«Качество воды. Определение содержания хлоридов. Титрование нитратом серебра с использованием хромата в качестве индикатора (метод Мора)»</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2"/>
                  </a:ext>
                </a:extLst>
              </a:tr>
              <a:tr h="952985">
                <a:tc>
                  <a:txBody>
                    <a:bodyPr/>
                    <a:lstStyle/>
                    <a:p>
                      <a:pPr algn="ctr">
                        <a:lnSpc>
                          <a:spcPct val="107000"/>
                        </a:lnSpc>
                        <a:spcAft>
                          <a:spcPts val="0"/>
                        </a:spcAft>
                      </a:pPr>
                      <a:r>
                        <a:rPr lang="ro-RO" sz="700">
                          <a:effectLst/>
                        </a:rPr>
                        <a:t>15.</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Цианиды общие (CN)</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ISO 6703-2:2012</a:t>
                      </a:r>
                      <a:br>
                        <a:rPr lang="ro-RO" sz="700">
                          <a:effectLst/>
                        </a:rPr>
                      </a:br>
                      <a:r>
                        <a:rPr lang="ro-RO" sz="700">
                          <a:effectLst/>
                        </a:rPr>
                        <a:t>«Качество воды. Определение цианидов. Часть 2: Определение легко высвобождаемых цианидов»</a:t>
                      </a:r>
                      <a:br>
                        <a:rPr lang="ro-RO" sz="700">
                          <a:effectLst/>
                        </a:rPr>
                      </a:br>
                      <a:r>
                        <a:rPr lang="ro-RO" sz="700">
                          <a:effectLst/>
                        </a:rPr>
                        <a:t>SM SR EN ISO 14403:2012</a:t>
                      </a:r>
                      <a:br>
                        <a:rPr lang="ro-RO" sz="700">
                          <a:effectLst/>
                        </a:rPr>
                      </a:br>
                      <a:r>
                        <a:rPr lang="ro-RO" sz="700">
                          <a:effectLst/>
                        </a:rPr>
                        <a:t>«Качество воды. Определение общих цианидов и свободных цианидов с помощью анализа непрерывного потока»</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3"/>
                  </a:ext>
                </a:extLst>
              </a:tr>
              <a:tr h="489615">
                <a:tc>
                  <a:txBody>
                    <a:bodyPr/>
                    <a:lstStyle/>
                    <a:p>
                      <a:pPr algn="ctr">
                        <a:lnSpc>
                          <a:spcPct val="107000"/>
                        </a:lnSpc>
                        <a:spcAft>
                          <a:spcPts val="0"/>
                        </a:spcAft>
                      </a:pPr>
                      <a:r>
                        <a:rPr lang="ro-RO" sz="700">
                          <a:effectLst/>
                        </a:rPr>
                        <a:t>16.</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Свинец (Pb</a:t>
                      </a:r>
                      <a:r>
                        <a:rPr lang="ro-RO" sz="700" baseline="30000">
                          <a:effectLst/>
                        </a:rPr>
                        <a:t>2+</a:t>
                      </a:r>
                      <a:r>
                        <a:rPr lang="ro-RO" sz="700">
                          <a:effectLst/>
                        </a:rPr>
                        <a:t>)</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ISO 8288:2006</a:t>
                      </a:r>
                      <a:br>
                        <a:rPr lang="ro-RO" sz="700">
                          <a:effectLst/>
                        </a:rPr>
                      </a:br>
                      <a:r>
                        <a:rPr lang="ro-RO" sz="700">
                          <a:effectLst/>
                        </a:rPr>
                        <a:t>«Качество воды. Определение содержания кобальта, никеля, меди, цинка, кадмия и свинца. Метод пламенной атомно-абсорбционной спектрометрии»</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4"/>
                  </a:ext>
                </a:extLst>
              </a:tr>
              <a:tr h="489615">
                <a:tc>
                  <a:txBody>
                    <a:bodyPr/>
                    <a:lstStyle/>
                    <a:p>
                      <a:pPr algn="ctr">
                        <a:lnSpc>
                          <a:spcPct val="107000"/>
                        </a:lnSpc>
                        <a:spcAft>
                          <a:spcPts val="0"/>
                        </a:spcAft>
                      </a:pPr>
                      <a:r>
                        <a:rPr lang="ro-RO" sz="700">
                          <a:effectLst/>
                        </a:rPr>
                        <a:t>17.</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Кадмий (Cd</a:t>
                      </a:r>
                      <a:r>
                        <a:rPr lang="ro-RO" sz="700" baseline="30000">
                          <a:effectLst/>
                        </a:rPr>
                        <a:t>2+</a:t>
                      </a:r>
                      <a:r>
                        <a:rPr lang="ro-RO" sz="700">
                          <a:effectLst/>
                        </a:rPr>
                        <a:t>)</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EN ISO 5961:2012</a:t>
                      </a:r>
                      <a:br>
                        <a:rPr lang="ro-RO" sz="700">
                          <a:effectLst/>
                        </a:rPr>
                      </a:br>
                      <a:r>
                        <a:rPr lang="ro-RO" sz="700">
                          <a:effectLst/>
                        </a:rPr>
                        <a:t>«Качество воды. Определение содержания кадмия методом атомно-абсорбционной спектрометрии»</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5"/>
                  </a:ext>
                </a:extLst>
              </a:tr>
              <a:tr h="489615">
                <a:tc>
                  <a:txBody>
                    <a:bodyPr/>
                    <a:lstStyle/>
                    <a:p>
                      <a:pPr algn="ctr">
                        <a:lnSpc>
                          <a:spcPct val="107000"/>
                        </a:lnSpc>
                        <a:spcAft>
                          <a:spcPts val="0"/>
                        </a:spcAft>
                      </a:pPr>
                      <a:r>
                        <a:rPr lang="ro-RO" sz="700">
                          <a:effectLst/>
                        </a:rPr>
                        <a:t>18.</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Хром общий (Cr</a:t>
                      </a:r>
                      <a:r>
                        <a:rPr lang="ro-RO" sz="700" baseline="30000">
                          <a:effectLst/>
                        </a:rPr>
                        <a:t>3+</a:t>
                      </a:r>
                      <a:r>
                        <a:rPr lang="ro-RO" sz="700">
                          <a:effectLst/>
                        </a:rPr>
                        <a:t>+Cr</a:t>
                      </a:r>
                      <a:r>
                        <a:rPr lang="ro-RO" sz="700" baseline="30000">
                          <a:effectLst/>
                        </a:rPr>
                        <a:t>6+</a:t>
                      </a:r>
                      <a:r>
                        <a:rPr lang="ro-RO" sz="700">
                          <a:effectLst/>
                        </a:rPr>
                        <a:t>)</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EN 1233:2012</a:t>
                      </a:r>
                      <a:br>
                        <a:rPr lang="ro-RO" sz="700">
                          <a:effectLst/>
                        </a:rPr>
                      </a:br>
                      <a:r>
                        <a:rPr lang="ro-RO" sz="700">
                          <a:effectLst/>
                        </a:rPr>
                        <a:t>«Качество воды. Определение содержания хрома. Атомно-абсорбционные спектрометрические методы»</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6"/>
                  </a:ext>
                </a:extLst>
              </a:tr>
              <a:tr h="489615">
                <a:tc>
                  <a:txBody>
                    <a:bodyPr/>
                    <a:lstStyle/>
                    <a:p>
                      <a:pPr algn="ctr">
                        <a:lnSpc>
                          <a:spcPct val="107000"/>
                        </a:lnSpc>
                        <a:spcAft>
                          <a:spcPts val="0"/>
                        </a:spcAft>
                      </a:pPr>
                      <a:r>
                        <a:rPr lang="ro-RO" sz="700">
                          <a:effectLst/>
                        </a:rPr>
                        <a:t>19.</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Хром шестивалентный (Cr</a:t>
                      </a:r>
                      <a:r>
                        <a:rPr lang="ro-RO" sz="700" baseline="30000">
                          <a:effectLst/>
                        </a:rPr>
                        <a:t>6+</a:t>
                      </a:r>
                      <a:r>
                        <a:rPr lang="ro-RO" sz="700">
                          <a:effectLst/>
                        </a:rPr>
                        <a:t>)</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SM SR EN 1233:2012</a:t>
                      </a:r>
                      <a:br>
                        <a:rPr lang="ro-RO" sz="700">
                          <a:effectLst/>
                        </a:rPr>
                      </a:br>
                      <a:r>
                        <a:rPr lang="ro-RO" sz="700">
                          <a:effectLst/>
                        </a:rPr>
                        <a:t>«Качество воды. Определение содержания хрома. Атомно-абсорбционные спектрометрические методы»</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7"/>
                  </a:ext>
                </a:extLst>
              </a:tr>
              <a:tr h="489615">
                <a:tc>
                  <a:txBody>
                    <a:bodyPr/>
                    <a:lstStyle/>
                    <a:p>
                      <a:pPr algn="ctr">
                        <a:lnSpc>
                          <a:spcPct val="107000"/>
                        </a:lnSpc>
                        <a:spcAft>
                          <a:spcPts val="0"/>
                        </a:spcAft>
                      </a:pPr>
                      <a:r>
                        <a:rPr lang="ro-RO" sz="700">
                          <a:effectLst/>
                        </a:rPr>
                        <a:t>20.</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a:effectLst/>
                        </a:rPr>
                        <a:t>Медь (Cu</a:t>
                      </a:r>
                      <a:r>
                        <a:rPr lang="ro-RO" sz="700" baseline="30000">
                          <a:effectLst/>
                        </a:rPr>
                        <a:t>2+</a:t>
                      </a:r>
                      <a:r>
                        <a:rPr lang="ro-RO" sz="700">
                          <a:effectLst/>
                        </a:rPr>
                        <a:t>)</a:t>
                      </a:r>
                      <a:endParaRPr lang="ro-RO" sz="70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tc>
                  <a:txBody>
                    <a:bodyPr/>
                    <a:lstStyle/>
                    <a:p>
                      <a:pPr>
                        <a:lnSpc>
                          <a:spcPct val="107000"/>
                        </a:lnSpc>
                        <a:spcAft>
                          <a:spcPts val="0"/>
                        </a:spcAft>
                      </a:pPr>
                      <a:r>
                        <a:rPr lang="ro-RO" sz="700" dirty="0">
                          <a:effectLst/>
                        </a:rPr>
                        <a:t>SM SR ISO 8288:2006</a:t>
                      </a:r>
                      <a:br>
                        <a:rPr lang="ro-RO" sz="700" dirty="0">
                          <a:effectLst/>
                        </a:rPr>
                      </a:br>
                      <a:r>
                        <a:rPr lang="ro-RO" sz="700" dirty="0">
                          <a:effectLst/>
                        </a:rPr>
                        <a:t>«</a:t>
                      </a:r>
                      <a:r>
                        <a:rPr lang="ro-RO" sz="700" dirty="0" err="1">
                          <a:effectLst/>
                        </a:rPr>
                        <a:t>Качество</a:t>
                      </a:r>
                      <a:r>
                        <a:rPr lang="ro-RO" sz="700" dirty="0">
                          <a:effectLst/>
                        </a:rPr>
                        <a:t> </a:t>
                      </a:r>
                      <a:r>
                        <a:rPr lang="ro-RO" sz="700" dirty="0" err="1">
                          <a:effectLst/>
                        </a:rPr>
                        <a:t>воды</a:t>
                      </a:r>
                      <a:r>
                        <a:rPr lang="ro-RO" sz="700" dirty="0">
                          <a:effectLst/>
                        </a:rPr>
                        <a:t>. </a:t>
                      </a:r>
                      <a:r>
                        <a:rPr lang="ro-RO" sz="700" dirty="0" err="1">
                          <a:effectLst/>
                        </a:rPr>
                        <a:t>Определение</a:t>
                      </a:r>
                      <a:r>
                        <a:rPr lang="ro-RO" sz="700" dirty="0">
                          <a:effectLst/>
                        </a:rPr>
                        <a:t> </a:t>
                      </a:r>
                      <a:r>
                        <a:rPr lang="ro-RO" sz="700" dirty="0" err="1">
                          <a:effectLst/>
                        </a:rPr>
                        <a:t>содержания</a:t>
                      </a:r>
                      <a:r>
                        <a:rPr lang="ro-RO" sz="700" dirty="0">
                          <a:effectLst/>
                        </a:rPr>
                        <a:t> </a:t>
                      </a:r>
                      <a:r>
                        <a:rPr lang="ro-RO" sz="700" dirty="0" err="1">
                          <a:effectLst/>
                        </a:rPr>
                        <a:t>кобальта</a:t>
                      </a:r>
                      <a:r>
                        <a:rPr lang="ro-RO" sz="700" dirty="0">
                          <a:effectLst/>
                        </a:rPr>
                        <a:t>, </a:t>
                      </a:r>
                      <a:r>
                        <a:rPr lang="ro-RO" sz="700" dirty="0" err="1">
                          <a:effectLst/>
                        </a:rPr>
                        <a:t>никеля</a:t>
                      </a:r>
                      <a:r>
                        <a:rPr lang="ro-RO" sz="700" dirty="0">
                          <a:effectLst/>
                        </a:rPr>
                        <a:t>, </a:t>
                      </a:r>
                      <a:r>
                        <a:rPr lang="ro-RO" sz="700" dirty="0" err="1">
                          <a:effectLst/>
                        </a:rPr>
                        <a:t>меди</a:t>
                      </a:r>
                      <a:r>
                        <a:rPr lang="ro-RO" sz="700" dirty="0">
                          <a:effectLst/>
                        </a:rPr>
                        <a:t>, </a:t>
                      </a:r>
                      <a:r>
                        <a:rPr lang="ro-RO" sz="700" dirty="0" err="1">
                          <a:effectLst/>
                        </a:rPr>
                        <a:t>цинка</a:t>
                      </a:r>
                      <a:r>
                        <a:rPr lang="ro-RO" sz="700" dirty="0">
                          <a:effectLst/>
                        </a:rPr>
                        <a:t>, </a:t>
                      </a:r>
                      <a:r>
                        <a:rPr lang="ro-RO" sz="700" dirty="0" err="1">
                          <a:effectLst/>
                        </a:rPr>
                        <a:t>кадмия</a:t>
                      </a:r>
                      <a:r>
                        <a:rPr lang="ro-RO" sz="700" dirty="0">
                          <a:effectLst/>
                        </a:rPr>
                        <a:t> и </a:t>
                      </a:r>
                      <a:r>
                        <a:rPr lang="ro-RO" sz="700" dirty="0" err="1">
                          <a:effectLst/>
                        </a:rPr>
                        <a:t>свинца</a:t>
                      </a:r>
                      <a:r>
                        <a:rPr lang="ro-RO" sz="700" dirty="0">
                          <a:effectLst/>
                        </a:rPr>
                        <a:t>. </a:t>
                      </a:r>
                      <a:r>
                        <a:rPr lang="ro-RO" sz="700" dirty="0" err="1">
                          <a:effectLst/>
                        </a:rPr>
                        <a:t>Пламенно-спектрометрический</a:t>
                      </a:r>
                      <a:r>
                        <a:rPr lang="ro-RO" sz="700" dirty="0">
                          <a:effectLst/>
                        </a:rPr>
                        <a:t> </a:t>
                      </a:r>
                      <a:r>
                        <a:rPr lang="ro-RO" sz="700" dirty="0" err="1">
                          <a:effectLst/>
                        </a:rPr>
                        <a:t>метод</a:t>
                      </a:r>
                      <a:r>
                        <a:rPr lang="ro-RO" sz="700" dirty="0">
                          <a:effectLst/>
                        </a:rPr>
                        <a:t> </a:t>
                      </a:r>
                      <a:r>
                        <a:rPr lang="ro-RO" sz="700" dirty="0" err="1">
                          <a:effectLst/>
                        </a:rPr>
                        <a:t>атомной</a:t>
                      </a:r>
                      <a:r>
                        <a:rPr lang="ro-RO" sz="700" dirty="0">
                          <a:effectLst/>
                        </a:rPr>
                        <a:t> </a:t>
                      </a:r>
                      <a:r>
                        <a:rPr lang="ro-RO" sz="700" dirty="0" err="1">
                          <a:effectLst/>
                        </a:rPr>
                        <a:t>абсорбции</a:t>
                      </a:r>
                      <a:r>
                        <a:rPr lang="ro-RO" sz="700" dirty="0">
                          <a:effectLst/>
                        </a:rPr>
                        <a:t>»</a:t>
                      </a:r>
                      <a:endParaRPr lang="ro-RO" sz="700" dirty="0">
                        <a:effectLst/>
                        <a:latin typeface="Calibri" panose="020F0502020204030204" pitchFamily="34" charset="0"/>
                        <a:ea typeface="Calibri" panose="020F0502020204030204" pitchFamily="34" charset="0"/>
                        <a:cs typeface="Times New Roman" panose="02020603050405020304" pitchFamily="18" charset="0"/>
                      </a:endParaRPr>
                    </a:p>
                  </a:txBody>
                  <a:tcPr marL="20566" marR="20566" marT="10283" marB="10283"/>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523863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a:t>xxxxxxxxxxxxxxxxxxxxxx</a:t>
            </a:r>
            <a:endParaRPr lang="de-DE" dirty="0"/>
          </a:p>
        </p:txBody>
      </p:sp>
      <p:sp>
        <p:nvSpPr>
          <p:cNvPr id="4" name="Date Placeholder 3"/>
          <p:cNvSpPr>
            <a:spLocks noGrp="1"/>
          </p:cNvSpPr>
          <p:nvPr>
            <p:ph type="dt" sz="half" idx="11"/>
          </p:nvPr>
        </p:nvSpPr>
        <p:spPr/>
        <p:txBody>
          <a:bodyPr/>
          <a:lstStyle/>
          <a:p>
            <a:fld id="{0F9A5078-6F60-49E2-B50D-11C30D454C38}" type="datetime1">
              <a:rPr lang="en-GB" noProof="0" smtClean="0"/>
              <a:pPr/>
              <a:t>13/07/2021</a:t>
            </a:fld>
            <a:endParaRPr lang="en-GB" noProof="0" dirty="0"/>
          </a:p>
        </p:txBody>
      </p:sp>
      <p:pic>
        <p:nvPicPr>
          <p:cNvPr id="8" name="Picture 6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8565" y="337831"/>
            <a:ext cx="718557" cy="71855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escription: C:\Users\Stela\Desktop\Logou nou UTM\Logo_inscript_horizontal (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3410" y="364946"/>
            <a:ext cx="2226253" cy="558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cf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768" y="231642"/>
            <a:ext cx="858817" cy="8588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fcaac_logo0200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6384" y="200049"/>
            <a:ext cx="836721" cy="83672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2" y="8376"/>
            <a:ext cx="1631950" cy="12477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9"/>
          <p:cNvSpPr>
            <a:spLocks noChangeArrowheads="1"/>
          </p:cNvSpPr>
          <p:nvPr/>
        </p:nvSpPr>
        <p:spPr bwMode="auto">
          <a:xfrm>
            <a:off x="1163782" y="1040180"/>
            <a:ext cx="716280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br>
              <a:rPr kumimoji="0" lang="ro-RO" altLang="ro-RO" sz="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b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INSTITUTUL DE FORMARE CONTINUĂ ÎN DOMENIUL ALIMENTĂRII CU APĂ ŞI CANALIZĂRII</a:t>
            </a:r>
            <a:endParaRPr kumimoji="0" lang="ro-RO" altLang="ro-RO" sz="8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o-RO" altLang="ro-RO" sz="900" b="0" i="0" u="none" strike="noStrike" cap="none" normalizeH="0" baseline="0" dirty="0">
                <a:ln>
                  <a:noFill/>
                </a:ln>
                <a:solidFill>
                  <a:srgbClr val="A6A6A6"/>
                </a:solidFill>
                <a:effectLst/>
                <a:latin typeface="Arial" panose="020B0604020202020204" pitchFamily="34" charset="0"/>
                <a:ea typeface="Calibri" panose="020F0502020204030204" pitchFamily="34" charset="0"/>
                <a:cs typeface="Calibri" panose="020F0502020204030204" pitchFamily="34" charset="0"/>
              </a:rPr>
              <a:t>PENTRU MEMBRII ASOCIAȚIEI „MOLDOVA APĂ-CANAL”</a:t>
            </a:r>
            <a:endParaRPr kumimoji="0" lang="ro-RO" altLang="ro-RO" sz="1800" b="0" i="0" u="none" strike="noStrike" cap="none" normalizeH="0" baseline="0" dirty="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01341314"/>
              </p:ext>
            </p:extLst>
          </p:nvPr>
        </p:nvGraphicFramePr>
        <p:xfrm>
          <a:off x="296979" y="1532623"/>
          <a:ext cx="8545097" cy="4350591"/>
        </p:xfrm>
        <a:graphic>
          <a:graphicData uri="http://schemas.openxmlformats.org/drawingml/2006/table">
            <a:tbl>
              <a:tblPr firstRow="1" firstCol="1" bandRow="1">
                <a:tableStyleId>{5C22544A-7EE6-4342-B048-85BDC9FD1C3A}</a:tableStyleId>
              </a:tblPr>
              <a:tblGrid>
                <a:gridCol w="456309">
                  <a:extLst>
                    <a:ext uri="{9D8B030D-6E8A-4147-A177-3AD203B41FA5}">
                      <a16:colId xmlns:a16="http://schemas.microsoft.com/office/drawing/2014/main" val="20000"/>
                    </a:ext>
                  </a:extLst>
                </a:gridCol>
                <a:gridCol w="2543021">
                  <a:extLst>
                    <a:ext uri="{9D8B030D-6E8A-4147-A177-3AD203B41FA5}">
                      <a16:colId xmlns:a16="http://schemas.microsoft.com/office/drawing/2014/main" val="20001"/>
                    </a:ext>
                  </a:extLst>
                </a:gridCol>
                <a:gridCol w="5545767">
                  <a:extLst>
                    <a:ext uri="{9D8B030D-6E8A-4147-A177-3AD203B41FA5}">
                      <a16:colId xmlns:a16="http://schemas.microsoft.com/office/drawing/2014/main" val="20002"/>
                    </a:ext>
                  </a:extLst>
                </a:gridCol>
              </a:tblGrid>
              <a:tr h="554979">
                <a:tc>
                  <a:txBody>
                    <a:bodyPr/>
                    <a:lstStyle/>
                    <a:p>
                      <a:pPr algn="ctr">
                        <a:lnSpc>
                          <a:spcPct val="107000"/>
                        </a:lnSpc>
                        <a:spcAft>
                          <a:spcPts val="0"/>
                        </a:spcAft>
                      </a:pPr>
                      <a:r>
                        <a:rPr lang="ro-RO" sz="900" dirty="0">
                          <a:effectLst/>
                        </a:rPr>
                        <a:t>21.</a:t>
                      </a:r>
                      <a:endParaRPr lang="ro-R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Никель (Ni</a:t>
                      </a:r>
                      <a:r>
                        <a:rPr lang="ro-RO" sz="900" baseline="30000">
                          <a:effectLst/>
                        </a:rPr>
                        <a:t>2+</a:t>
                      </a:r>
                      <a:r>
                        <a:rPr lang="ro-RO" sz="900">
                          <a:effectLst/>
                        </a:rPr>
                        <a:t>)</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SM SR ISO 8288:2006</a:t>
                      </a:r>
                      <a:br>
                        <a:rPr lang="ro-RO" sz="900">
                          <a:effectLst/>
                        </a:rPr>
                      </a:br>
                      <a:r>
                        <a:rPr lang="ro-RO" sz="900">
                          <a:effectLst/>
                        </a:rPr>
                        <a:t>«Качество воды. Определение содержания кобальта, никеля, меди, цинка, кадмия и свинца. Пламенно-спектрометрический метод атомной абсорбции»</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extLst>
                  <a:ext uri="{0D108BD9-81ED-4DB2-BD59-A6C34878D82A}">
                    <a16:rowId xmlns:a16="http://schemas.microsoft.com/office/drawing/2014/main" val="10000"/>
                  </a:ext>
                </a:extLst>
              </a:tr>
              <a:tr h="554979">
                <a:tc>
                  <a:txBody>
                    <a:bodyPr/>
                    <a:lstStyle/>
                    <a:p>
                      <a:pPr algn="ctr">
                        <a:lnSpc>
                          <a:spcPct val="107000"/>
                        </a:lnSpc>
                        <a:spcAft>
                          <a:spcPts val="0"/>
                        </a:spcAft>
                      </a:pPr>
                      <a:r>
                        <a:rPr lang="ro-RO" sz="900">
                          <a:effectLst/>
                        </a:rPr>
                        <a:t>22.</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Цинк (Zn</a:t>
                      </a:r>
                      <a:r>
                        <a:rPr lang="ro-RO" sz="900" baseline="30000">
                          <a:effectLst/>
                        </a:rPr>
                        <a:t>2+</a:t>
                      </a:r>
                      <a:r>
                        <a:rPr lang="ro-RO" sz="900">
                          <a:effectLst/>
                        </a:rPr>
                        <a:t>)**</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SM SR ISO 8288:2006</a:t>
                      </a:r>
                      <a:br>
                        <a:rPr lang="ro-RO" sz="900">
                          <a:effectLst/>
                        </a:rPr>
                      </a:br>
                      <a:r>
                        <a:rPr lang="ro-RO" sz="900">
                          <a:effectLst/>
                        </a:rPr>
                        <a:t>«Качество воды. Определение содержания кобальта, никеля, меди, цинка, кадмия и свинца. Пламенно-спектрометрический метод атомной абсорбции»</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extLst>
                  <a:ext uri="{0D108BD9-81ED-4DB2-BD59-A6C34878D82A}">
                    <a16:rowId xmlns:a16="http://schemas.microsoft.com/office/drawing/2014/main" val="10001"/>
                  </a:ext>
                </a:extLst>
              </a:tr>
              <a:tr h="1605443">
                <a:tc>
                  <a:txBody>
                    <a:bodyPr/>
                    <a:lstStyle/>
                    <a:p>
                      <a:pPr algn="ctr">
                        <a:lnSpc>
                          <a:spcPct val="107000"/>
                        </a:lnSpc>
                        <a:spcAft>
                          <a:spcPts val="0"/>
                        </a:spcAft>
                      </a:pPr>
                      <a:r>
                        <a:rPr lang="ro-RO" sz="900">
                          <a:effectLst/>
                        </a:rPr>
                        <a:t>23.</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Свободный хлор и общий хлор</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SM SR EN ISO 7393-1:2012</a:t>
                      </a:r>
                      <a:br>
                        <a:rPr lang="ro-RO" sz="900">
                          <a:effectLst/>
                        </a:rPr>
                      </a:br>
                      <a:r>
                        <a:rPr lang="ro-RO" sz="900">
                          <a:effectLst/>
                        </a:rPr>
                        <a:t>«Качество воды. Определение свободного хлора и общего хлора. Часть 1: Титриметрический метод с применением N,N-диэтил-1,4-фенилендиамина»;</a:t>
                      </a:r>
                      <a:br>
                        <a:rPr lang="ro-RO" sz="900">
                          <a:effectLst/>
                        </a:rPr>
                      </a:br>
                      <a:r>
                        <a:rPr lang="ro-RO" sz="900">
                          <a:effectLst/>
                        </a:rPr>
                        <a:t>SM SR EN ISO 7393-2:2012</a:t>
                      </a:r>
                      <a:br>
                        <a:rPr lang="ro-RO" sz="900">
                          <a:effectLst/>
                        </a:rPr>
                      </a:br>
                      <a:r>
                        <a:rPr lang="ro-RO" sz="900">
                          <a:effectLst/>
                        </a:rPr>
                        <a:t>«Качество воды. Определение свободного хлора и общего хлора. Часть 2: Колориметрический метод с использованием N,N-диэтил-1,4-фенилендиамина для повседневного контроля»;</a:t>
                      </a:r>
                      <a:br>
                        <a:rPr lang="ro-RO" sz="900">
                          <a:effectLst/>
                        </a:rPr>
                      </a:br>
                      <a:r>
                        <a:rPr lang="ro-RO" sz="900">
                          <a:effectLst/>
                        </a:rPr>
                        <a:t>SM SR EN ISO 7393-3:2011</a:t>
                      </a:r>
                      <a:br>
                        <a:rPr lang="ro-RO" sz="900">
                          <a:effectLst/>
                        </a:rPr>
                      </a:br>
                      <a:r>
                        <a:rPr lang="ro-RO" sz="900">
                          <a:effectLst/>
                        </a:rPr>
                        <a:t>«Качество воды. Определение свободного хлора и общего хлора. Часть 3: Метод йодометрического титрования для определения общего хлора»</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extLst>
                  <a:ext uri="{0D108BD9-81ED-4DB2-BD59-A6C34878D82A}">
                    <a16:rowId xmlns:a16="http://schemas.microsoft.com/office/drawing/2014/main" val="10002"/>
                  </a:ext>
                </a:extLst>
              </a:tr>
              <a:tr h="554979">
                <a:tc>
                  <a:txBody>
                    <a:bodyPr/>
                    <a:lstStyle/>
                    <a:p>
                      <a:pPr algn="ctr">
                        <a:lnSpc>
                          <a:spcPct val="107000"/>
                        </a:lnSpc>
                        <a:spcAft>
                          <a:spcPts val="0"/>
                        </a:spcAft>
                      </a:pPr>
                      <a:r>
                        <a:rPr lang="ro-RO" sz="900">
                          <a:effectLst/>
                        </a:rPr>
                        <a:t>24.</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Фенолы (Фенольный индекс) (C</a:t>
                      </a:r>
                      <a:r>
                        <a:rPr lang="ro-RO" sz="900" baseline="-25000">
                          <a:effectLst/>
                        </a:rPr>
                        <a:t>6</a:t>
                      </a:r>
                      <a:r>
                        <a:rPr lang="ro-RO" sz="900">
                          <a:effectLst/>
                        </a:rPr>
                        <a:t>H</a:t>
                      </a:r>
                      <a:r>
                        <a:rPr lang="ro-RO" sz="900" baseline="-25000">
                          <a:effectLst/>
                        </a:rPr>
                        <a:t>5</a:t>
                      </a:r>
                      <a:r>
                        <a:rPr lang="ro-RO" sz="900">
                          <a:effectLst/>
                        </a:rPr>
                        <a:t>OH)</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SM SR ISO 6439:2012</a:t>
                      </a:r>
                      <a:br>
                        <a:rPr lang="ro-RO" sz="900">
                          <a:effectLst/>
                        </a:rPr>
                      </a:br>
                      <a:r>
                        <a:rPr lang="ro-RO" sz="900">
                          <a:effectLst/>
                        </a:rPr>
                        <a:t>«Качество воды. Определение фенольного индекса. Спектрометрический метод с применением 4-аминоантипирина после перегонки»</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extLst>
                  <a:ext uri="{0D108BD9-81ED-4DB2-BD59-A6C34878D82A}">
                    <a16:rowId xmlns:a16="http://schemas.microsoft.com/office/drawing/2014/main" val="10003"/>
                  </a:ext>
                </a:extLst>
              </a:tr>
              <a:tr h="1080211">
                <a:tc>
                  <a:txBody>
                    <a:bodyPr/>
                    <a:lstStyle/>
                    <a:p>
                      <a:pPr algn="ctr">
                        <a:lnSpc>
                          <a:spcPct val="107000"/>
                        </a:lnSpc>
                        <a:spcAft>
                          <a:spcPts val="0"/>
                        </a:spcAft>
                      </a:pPr>
                      <a:r>
                        <a:rPr lang="ro-RO" sz="900">
                          <a:effectLst/>
                        </a:rPr>
                        <a:t>25.</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a:effectLst/>
                        </a:rPr>
                        <a:t>Фториды (F-)</a:t>
                      </a:r>
                      <a:endParaRPr lang="ro-RO" sz="90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tc>
                  <a:txBody>
                    <a:bodyPr/>
                    <a:lstStyle/>
                    <a:p>
                      <a:pPr>
                        <a:lnSpc>
                          <a:spcPct val="107000"/>
                        </a:lnSpc>
                        <a:spcAft>
                          <a:spcPts val="0"/>
                        </a:spcAft>
                      </a:pPr>
                      <a:r>
                        <a:rPr lang="ro-RO" sz="900" dirty="0">
                          <a:effectLst/>
                        </a:rPr>
                        <a:t>SM SR ISO 10359-1:2011</a:t>
                      </a:r>
                      <a:br>
                        <a:rPr lang="ro-RO" sz="900" dirty="0">
                          <a:effectLst/>
                        </a:rPr>
                      </a:br>
                      <a:r>
                        <a:rPr lang="ro-RO" sz="900" dirty="0">
                          <a:effectLst/>
                        </a:rPr>
                        <a:t>«</a:t>
                      </a:r>
                      <a:r>
                        <a:rPr lang="ro-RO" sz="900" dirty="0" err="1">
                          <a:effectLst/>
                        </a:rPr>
                        <a:t>Качество</a:t>
                      </a:r>
                      <a:r>
                        <a:rPr lang="ro-RO" sz="900" dirty="0">
                          <a:effectLst/>
                        </a:rPr>
                        <a:t> </a:t>
                      </a:r>
                      <a:r>
                        <a:rPr lang="ro-RO" sz="900" dirty="0" err="1">
                          <a:effectLst/>
                        </a:rPr>
                        <a:t>воды</a:t>
                      </a:r>
                      <a:r>
                        <a:rPr lang="ro-RO" sz="900" dirty="0">
                          <a:effectLst/>
                        </a:rPr>
                        <a:t>. </a:t>
                      </a:r>
                      <a:r>
                        <a:rPr lang="ro-RO" sz="900" dirty="0" err="1">
                          <a:effectLst/>
                        </a:rPr>
                        <a:t>Определение</a:t>
                      </a:r>
                      <a:r>
                        <a:rPr lang="ro-RO" sz="900" dirty="0">
                          <a:effectLst/>
                        </a:rPr>
                        <a:t> </a:t>
                      </a:r>
                      <a:r>
                        <a:rPr lang="ro-RO" sz="900" dirty="0" err="1">
                          <a:effectLst/>
                        </a:rPr>
                        <a:t>содержания</a:t>
                      </a:r>
                      <a:r>
                        <a:rPr lang="ro-RO" sz="900" dirty="0">
                          <a:effectLst/>
                        </a:rPr>
                        <a:t> </a:t>
                      </a:r>
                      <a:r>
                        <a:rPr lang="ro-RO" sz="900" dirty="0" err="1">
                          <a:effectLst/>
                        </a:rPr>
                        <a:t>фторидов</a:t>
                      </a:r>
                      <a:r>
                        <a:rPr lang="ro-RO" sz="900" dirty="0">
                          <a:effectLst/>
                        </a:rPr>
                        <a:t>. </a:t>
                      </a:r>
                      <a:r>
                        <a:rPr lang="ro-RO" sz="900" dirty="0" err="1">
                          <a:effectLst/>
                        </a:rPr>
                        <a:t>Часть</a:t>
                      </a:r>
                      <a:r>
                        <a:rPr lang="ro-RO" sz="900" dirty="0">
                          <a:effectLst/>
                        </a:rPr>
                        <a:t> 1: </a:t>
                      </a:r>
                      <a:r>
                        <a:rPr lang="ro-RO" sz="900" dirty="0" err="1">
                          <a:effectLst/>
                        </a:rPr>
                        <a:t>Электрохимический</a:t>
                      </a:r>
                      <a:r>
                        <a:rPr lang="ro-RO" sz="900" dirty="0">
                          <a:effectLst/>
                        </a:rPr>
                        <a:t> </a:t>
                      </a:r>
                      <a:r>
                        <a:rPr lang="ro-RO" sz="900" dirty="0" err="1">
                          <a:effectLst/>
                        </a:rPr>
                        <a:t>метод</a:t>
                      </a:r>
                      <a:r>
                        <a:rPr lang="ro-RO" sz="900" dirty="0">
                          <a:effectLst/>
                        </a:rPr>
                        <a:t> с </a:t>
                      </a:r>
                      <a:r>
                        <a:rPr lang="ro-RO" sz="900" dirty="0" err="1">
                          <a:effectLst/>
                        </a:rPr>
                        <a:t>применением</a:t>
                      </a:r>
                      <a:r>
                        <a:rPr lang="ro-RO" sz="900" dirty="0">
                          <a:effectLst/>
                        </a:rPr>
                        <a:t> </a:t>
                      </a:r>
                      <a:r>
                        <a:rPr lang="ro-RO" sz="900" dirty="0" err="1">
                          <a:effectLst/>
                        </a:rPr>
                        <a:t>электрода</a:t>
                      </a:r>
                      <a:r>
                        <a:rPr lang="ro-RO" sz="900" dirty="0">
                          <a:effectLst/>
                        </a:rPr>
                        <a:t> </a:t>
                      </a:r>
                      <a:r>
                        <a:rPr lang="ro-RO" sz="900" dirty="0" err="1">
                          <a:effectLst/>
                        </a:rPr>
                        <a:t>для</a:t>
                      </a:r>
                      <a:r>
                        <a:rPr lang="ro-RO" sz="900" dirty="0">
                          <a:effectLst/>
                        </a:rPr>
                        <a:t> </a:t>
                      </a:r>
                      <a:r>
                        <a:rPr lang="ro-RO" sz="900" dirty="0" err="1">
                          <a:effectLst/>
                        </a:rPr>
                        <a:t>анализа</a:t>
                      </a:r>
                      <a:r>
                        <a:rPr lang="ro-RO" sz="900" dirty="0">
                          <a:effectLst/>
                        </a:rPr>
                        <a:t> </a:t>
                      </a:r>
                      <a:r>
                        <a:rPr lang="ro-RO" sz="900" dirty="0" err="1">
                          <a:effectLst/>
                        </a:rPr>
                        <a:t>питьевой</a:t>
                      </a:r>
                      <a:r>
                        <a:rPr lang="ro-RO" sz="900" dirty="0">
                          <a:effectLst/>
                        </a:rPr>
                        <a:t> и </a:t>
                      </a:r>
                      <a:r>
                        <a:rPr lang="ro-RO" sz="900" dirty="0" err="1">
                          <a:effectLst/>
                        </a:rPr>
                        <a:t>слабозагрязненной</a:t>
                      </a:r>
                      <a:r>
                        <a:rPr lang="ro-RO" sz="900" dirty="0">
                          <a:effectLst/>
                        </a:rPr>
                        <a:t> </a:t>
                      </a:r>
                      <a:r>
                        <a:rPr lang="ro-RO" sz="900" dirty="0" err="1">
                          <a:effectLst/>
                        </a:rPr>
                        <a:t>воды</a:t>
                      </a:r>
                      <a:r>
                        <a:rPr lang="ro-RO" sz="900" dirty="0">
                          <a:effectLst/>
                        </a:rPr>
                        <a:t>»;</a:t>
                      </a:r>
                      <a:br>
                        <a:rPr lang="ro-RO" sz="900" dirty="0">
                          <a:effectLst/>
                        </a:rPr>
                      </a:br>
                      <a:r>
                        <a:rPr lang="ro-RO" sz="900" dirty="0">
                          <a:effectLst/>
                        </a:rPr>
                        <a:t>SM SR ISO 10359-2:2011</a:t>
                      </a:r>
                      <a:br>
                        <a:rPr lang="ro-RO" sz="900" dirty="0">
                          <a:effectLst/>
                        </a:rPr>
                      </a:br>
                      <a:r>
                        <a:rPr lang="ro-RO" sz="900" dirty="0">
                          <a:effectLst/>
                        </a:rPr>
                        <a:t>«</a:t>
                      </a:r>
                      <a:r>
                        <a:rPr lang="ro-RO" sz="900" dirty="0" err="1">
                          <a:effectLst/>
                        </a:rPr>
                        <a:t>Качество</a:t>
                      </a:r>
                      <a:r>
                        <a:rPr lang="ro-RO" sz="900" dirty="0">
                          <a:effectLst/>
                        </a:rPr>
                        <a:t> </a:t>
                      </a:r>
                      <a:r>
                        <a:rPr lang="ro-RO" sz="900" dirty="0" err="1">
                          <a:effectLst/>
                        </a:rPr>
                        <a:t>воды</a:t>
                      </a:r>
                      <a:r>
                        <a:rPr lang="ro-RO" sz="900" dirty="0">
                          <a:effectLst/>
                        </a:rPr>
                        <a:t>. </a:t>
                      </a:r>
                      <a:r>
                        <a:rPr lang="ro-RO" sz="900" dirty="0" err="1">
                          <a:effectLst/>
                        </a:rPr>
                        <a:t>Определение</a:t>
                      </a:r>
                      <a:r>
                        <a:rPr lang="ro-RO" sz="900" dirty="0">
                          <a:effectLst/>
                        </a:rPr>
                        <a:t> </a:t>
                      </a:r>
                      <a:r>
                        <a:rPr lang="ro-RO" sz="900" dirty="0" err="1">
                          <a:effectLst/>
                        </a:rPr>
                        <a:t>содержания</a:t>
                      </a:r>
                      <a:r>
                        <a:rPr lang="ro-RO" sz="900" dirty="0">
                          <a:effectLst/>
                        </a:rPr>
                        <a:t> </a:t>
                      </a:r>
                      <a:r>
                        <a:rPr lang="ro-RO" sz="900" dirty="0" err="1">
                          <a:effectLst/>
                        </a:rPr>
                        <a:t>фторидов</a:t>
                      </a:r>
                      <a:r>
                        <a:rPr lang="ro-RO" sz="900" dirty="0">
                          <a:effectLst/>
                        </a:rPr>
                        <a:t>. </a:t>
                      </a:r>
                      <a:r>
                        <a:rPr lang="ro-RO" sz="900" dirty="0" err="1">
                          <a:effectLst/>
                        </a:rPr>
                        <a:t>Часть</a:t>
                      </a:r>
                      <a:r>
                        <a:rPr lang="ro-RO" sz="900" dirty="0">
                          <a:effectLst/>
                        </a:rPr>
                        <a:t> 2: </a:t>
                      </a:r>
                      <a:r>
                        <a:rPr lang="ro-RO" sz="900" dirty="0" err="1">
                          <a:effectLst/>
                        </a:rPr>
                        <a:t>Определение</a:t>
                      </a:r>
                      <a:r>
                        <a:rPr lang="ro-RO" sz="900" dirty="0">
                          <a:effectLst/>
                        </a:rPr>
                        <a:t> </a:t>
                      </a:r>
                      <a:r>
                        <a:rPr lang="ro-RO" sz="900" dirty="0" err="1">
                          <a:effectLst/>
                        </a:rPr>
                        <a:t>содержания</a:t>
                      </a:r>
                      <a:r>
                        <a:rPr lang="ro-RO" sz="900" dirty="0">
                          <a:effectLst/>
                        </a:rPr>
                        <a:t> </a:t>
                      </a:r>
                      <a:r>
                        <a:rPr lang="ro-RO" sz="900" dirty="0" err="1">
                          <a:effectLst/>
                        </a:rPr>
                        <a:t>неорганических</a:t>
                      </a:r>
                      <a:r>
                        <a:rPr lang="ro-RO" sz="900" dirty="0">
                          <a:effectLst/>
                        </a:rPr>
                        <a:t> </a:t>
                      </a:r>
                      <a:r>
                        <a:rPr lang="ro-RO" sz="900" dirty="0" err="1">
                          <a:effectLst/>
                        </a:rPr>
                        <a:t>связанных</a:t>
                      </a:r>
                      <a:r>
                        <a:rPr lang="ro-RO" sz="900" dirty="0">
                          <a:effectLst/>
                        </a:rPr>
                        <a:t> </a:t>
                      </a:r>
                      <a:r>
                        <a:rPr lang="ro-RO" sz="900" dirty="0" err="1">
                          <a:effectLst/>
                        </a:rPr>
                        <a:t>общих</a:t>
                      </a:r>
                      <a:r>
                        <a:rPr lang="ro-RO" sz="900" dirty="0">
                          <a:effectLst/>
                        </a:rPr>
                        <a:t> </a:t>
                      </a:r>
                      <a:r>
                        <a:rPr lang="ro-RO" sz="900" dirty="0" err="1">
                          <a:effectLst/>
                        </a:rPr>
                        <a:t>фторидов</a:t>
                      </a:r>
                      <a:r>
                        <a:rPr lang="ro-RO" sz="900" dirty="0">
                          <a:effectLst/>
                        </a:rPr>
                        <a:t> </a:t>
                      </a:r>
                      <a:r>
                        <a:rPr lang="ro-RO" sz="900" dirty="0" err="1">
                          <a:effectLst/>
                        </a:rPr>
                        <a:t>после</a:t>
                      </a:r>
                      <a:r>
                        <a:rPr lang="ro-RO" sz="900" dirty="0">
                          <a:effectLst/>
                        </a:rPr>
                        <a:t> </a:t>
                      </a:r>
                      <a:r>
                        <a:rPr lang="ro-RO" sz="900" dirty="0" err="1">
                          <a:effectLst/>
                        </a:rPr>
                        <a:t>разложения</a:t>
                      </a:r>
                      <a:r>
                        <a:rPr lang="ro-RO" sz="900" dirty="0">
                          <a:effectLst/>
                        </a:rPr>
                        <a:t> и </a:t>
                      </a:r>
                      <a:r>
                        <a:rPr lang="ro-RO" sz="900" dirty="0" err="1">
                          <a:effectLst/>
                        </a:rPr>
                        <a:t>дистилляции</a:t>
                      </a:r>
                      <a:r>
                        <a:rPr lang="ro-RO" sz="900" dirty="0">
                          <a:effectLst/>
                        </a:rPr>
                        <a:t>»</a:t>
                      </a:r>
                      <a:endParaRPr lang="ro-RO"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6095" marR="26095" marT="13047" marB="13047"/>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40064149"/>
      </p:ext>
    </p:extLst>
  </p:cSld>
  <p:clrMapOvr>
    <a:masterClrMapping/>
  </p:clrMapOvr>
  <p:transition/>
</p:sld>
</file>

<file path=ppt/theme/theme1.xml><?xml version="1.0" encoding="utf-8"?>
<a:theme xmlns:a="http://schemas.openxmlformats.org/drawingml/2006/main" name="GIZ_Banner_Kopfzeile-Ausland (3)">
  <a:themeElements>
    <a:clrScheme name="GIZ">
      <a:dk1>
        <a:srgbClr val="000000"/>
      </a:dk1>
      <a:lt1>
        <a:srgbClr val="FFFFFF"/>
      </a:lt1>
      <a:dk2>
        <a:srgbClr val="6E6452"/>
      </a:dk2>
      <a:lt2>
        <a:srgbClr val="D2CDC8"/>
      </a:lt2>
      <a:accent1>
        <a:srgbClr val="C80F0F"/>
      </a:accent1>
      <a:accent2>
        <a:srgbClr val="4B859F"/>
      </a:accent2>
      <a:accent3>
        <a:srgbClr val="B498BA"/>
      </a:accent3>
      <a:accent4>
        <a:srgbClr val="F3BF49"/>
      </a:accent4>
      <a:accent5>
        <a:srgbClr val="94B322"/>
      </a:accent5>
      <a:accent6>
        <a:srgbClr val="B4E3ED"/>
      </a:accent6>
      <a:hlink>
        <a:srgbClr val="0000FF"/>
      </a:hlink>
      <a:folHlink>
        <a:srgbClr val="800080"/>
      </a:folHlink>
    </a:clrScheme>
    <a:fontScheme name="GIZ Schrift">
      <a:majorFont>
        <a:latin typeface="Arial"/>
        <a:ea typeface=""/>
        <a:cs typeface=""/>
      </a:majorFont>
      <a:minorFont>
        <a:latin typeface="Arial"/>
        <a:ea typeface=""/>
        <a:cs typeface=""/>
      </a:minorFont>
    </a:fontScheme>
    <a:fmtScheme name="GTZ">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200" b="1" i="0" u="none" strike="noStrike" cap="none" normalizeH="0" baseline="0" smtClean="0">
            <a:ln>
              <a:noFill/>
            </a:ln>
            <a:solidFill>
              <a:srgbClr val="999999"/>
            </a:solidFill>
            <a:effectLst/>
            <a:latin typeface="Arial" charset="0"/>
          </a:defRPr>
        </a:defPPr>
      </a:lstStyle>
    </a:lnDef>
  </a:objectDefaults>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GIZ_Banner_Kopfzeile-Ausland (3)</Template>
  <TotalTime>3566</TotalTime>
  <Words>7142</Words>
  <Application>Microsoft Office PowerPoint</Application>
  <PresentationFormat>Expunere pe ecran (4:3)</PresentationFormat>
  <Paragraphs>1303</Paragraphs>
  <Slides>37</Slides>
  <Notes>1</Notes>
  <HiddenSlides>0</HiddenSlides>
  <MMClips>0</MMClips>
  <ScaleCrop>false</ScaleCrop>
  <HeadingPairs>
    <vt:vector size="6" baseType="variant">
      <vt:variant>
        <vt:lpstr>Fonturi utilizate</vt:lpstr>
      </vt:variant>
      <vt:variant>
        <vt:i4>7</vt:i4>
      </vt:variant>
      <vt:variant>
        <vt:lpstr>Temă</vt:lpstr>
      </vt:variant>
      <vt:variant>
        <vt:i4>1</vt:i4>
      </vt:variant>
      <vt:variant>
        <vt:lpstr>Titluri diapozitive</vt:lpstr>
      </vt:variant>
      <vt:variant>
        <vt:i4>37</vt:i4>
      </vt:variant>
    </vt:vector>
  </HeadingPairs>
  <TitlesOfParts>
    <vt:vector size="45" baseType="lpstr">
      <vt:lpstr>Arial Unicode MS</vt:lpstr>
      <vt:lpstr>Arial</vt:lpstr>
      <vt:lpstr>Arial Narrow</vt:lpstr>
      <vt:lpstr>Calibri</vt:lpstr>
      <vt:lpstr>Symbol</vt:lpstr>
      <vt:lpstr>Times New Roman</vt:lpstr>
      <vt:lpstr>Wingdings</vt:lpstr>
      <vt:lpstr>GIZ_Banner_Kopfzeile-Ausland (3)</vt:lpstr>
      <vt:lpstr>Курс обучения для сотрудников операторов «Апа-Канал»   Modulul: Лаборатория мониторинга сточных вод    Sesiunea 5.    Expert,  Rusnac Arcadie S.A. „Apă – Canal Chişinău”  13 – 14 iulie 2021,  Chișinău</vt:lpstr>
      <vt:lpstr>Цель курса:  Ознакомление участников с действующими нормативными и актами в области организации Лабораторного контроля качества сточных вод, сбрасываемых промышленными / производственными предприятиями в систему общественной канализации и/или в водные объекты .       </vt:lpstr>
      <vt:lpstr>В целях контроля качества сточных вод, сбрасываемых в общественную канализацию промышленными предприятиями и другими производственными потребителями, АО «Апэ-Канал Кишинев» имеет Центральную лабораторию сточных вод, которая аккредитована в соответствии с требованиями стандарта SM EN ISO / IEC 17025: 2018 «Общие требования к компетентности испытательных и калибровочных лабораторий», которая находится в административном здании. блок АО ,, Апэ-Канал Кишинев, эт. 4, ул. Албишоара, 38.  Зона аккредитации Центральной лабораторий сточных вод (LCAU) включает проведение физико-химических испытаний сточных вод, очищенных сточных вод и поверхностных вод. В соответствии с требованиями пункта 7.3 «Отбор проб», стандарта SM EN ISO/IEC 17025:2018 и Руководства по качеству LCAU, лаборатория не несет ответственности за отбор проб.  Центральная лаборатория сточных вод выполняет физико-химические лабораторные испытания проб сточных вод, представленных / полученных от экономических агентов Сектора сброса сточных вод, лица, непосредственно отвечающего за отбор проб от экономических агентов. Лаборатория не берет пробы сточных вод, сбрасываемых в общественную канализацию от хозяйствующих субъектов.   </vt:lpstr>
      <vt:lpstr>Пробы сточных вод из диспетчерских канализационных сетей хозяйствующих субъектов собираются / отбираются, опечатываются, кодируются сотрудниками Инспекции, которые впоследствии транспортируются и отправляются в лабораторию. При предъявлении проб в лаборатории также представлен порядок испытаний, в котором указываются параметры загрязняющих веществ, необходимые для определения качества сточных вод, сбрасываемых в коллектор общественной канализации. Представление проб в лаборатории под кодовым номером приводит к тому, что персонал лаборатории не знает происхождения проб сточных вод, наименования и вида деятельности экономического агента, а также адреса, откуда были взяты образцы.  Лабораторные помещения оборудованы вентиляционными нишами, лабораторным оборудованием и техникой, химической лабораторной посудой для организации дополнительных работ, проведения лабораторных исследований в соответствии с положениями нормативных документов.  Возможности LCAU достаточны для контроля нормативов предельно допустимых концентраций (CMA) загрязняющих веществ в сточных водах, сбрасываемых промышленными / производственными предприятиями, в соответствии с положениями Приложения № 6 с HG 950/2013, за исключением офисов, детских садов, банков, бюджетных учреждений, больниц и т. д., Качество сбрасываемых ими сточных вод не оказывает отрицательного влияния на качество сточных вод и режим работы очистные канализационные сооружения  г. «Кишинева».   </vt:lpstr>
      <vt:lpstr>Проведение лабораторных физико-химических испытаний для анализа показателей качества сточных вод представляет собой для каждого параметра набор манипуляций с пробами с использованием химических реагентов, процессов фильтрации, экстракции, дистилляции, минерализации, удаления помех, титрования, взвешивания и.т.д. Получение окончательного результата по каждому определяемому показателю, а также обработка полученных данных с представлением результатов и отчетов об испытаниях занимает от одного дня до 6 дней.  Для определения качества сточных вод, сбрасываемых промышленными предприятиями и хозяйствующими субъектами, компетентными службами предприятия берутся / собираются пробы сточных вод, которые затем транспортируются и представляются в лабораторию для лабораторных исследований. Порядок проведения лабораторных исследований разрабатывается в зависимости от вида деятельности промышленного предприятия и / или вида продукции, производимой на предприятии, используемого сырья и используемых реагентов, красителей и.т.д., А также осуществляемых технологических процессов. наружу, в результате чего выявляются возможные загрязняющие вещества для сброса в сточные воды. Таким образом, из пробы сточных вод в зависимости от сферы деятельности (производство алкоголя, пива, переработка рыбы, молока, мяса, полуфабрикатов, автомойки, производство мебели, обработка кожи, производство зеркал и.т.д.) заказывается и выполняется по 5-20 качественным параметрам / показателям.    </vt:lpstr>
      <vt:lpstr>Для каждого представленного образца каждый параметр выполняется в двух тестах / измерениях параллельно. Более того, в каждой серии испытаний проводятся лабораторные испытания с контрольным образцом (нулевой тест) с производительностью и обеспечением достоверности полученных результатов.   Обеспечение качества результатов лабораторных испытаний, выполненных на представленных образцах, требует ежедневного выполнения ряда запланированных мероприятий, чтобы продемонстрировать правильность полученных результатов и конкурентоспособность лаборатории.   Утвержденные и четко определенные методы используются для обеспечения качества результатов лабораторных испытаний, расчетов и обработки данных, а также для предотвращения ошибок человека или лабораторного оборудования на ежедневной основе, таких как проверка лабораторного оборудования, проверка качества реагенты и растворы, работающие с использованием сертифицированных стандартных образцов; проверка результатов, полученных при параллельном и/или многократном проведении лабораторных исследований другим специалистом и.т.д.   </vt:lpstr>
      <vt:lpstr>Для проведения лабораторных исследований с целью определения параметров качества сточных вод используются методы анализа, указанные в приложении № 1 HG 950/2013 соответственно:</vt:lpstr>
      <vt:lpstr>Prezentare PowerPoint</vt:lpstr>
      <vt:lpstr>Prezentare PowerPoint</vt:lpstr>
      <vt:lpstr>В то же время уточняется следующее: «Другие альтернативные методы могут использоваться только в том случае, если показано, что они имеют такую ​​же чувствительность и предел обнаружения».   В то же время стабильность калибровочных кривых для фотометрических методов строится и проверяется для определения следующих параметров: анионных детергентов, общего фосфора, фенола, нитритов, фторидов, муравьиного альдегида, железа, никеля, меди, цинка, кадмия и хрома.   Для обеспечения прослеживаемости измерений, в соответствии с нормативными документами, ежедневно проверяйте и записывайте температуру и влажность в каждом помещении лаборатории, температуру в термостатах, температуру в сушильных шкафах, температуру и влажность в холодных камерах с калиброванными термометрами, а также контроль весов с калиброванными грузами.   Ежедневно происходит обработка полученных данных, расчет неопределенностей и их регистрация в программе «Качество», составление протоколов испытаний, их регистрация.   </vt:lpstr>
      <vt:lpstr>Оборудование лаборатории периодически подвергается метрологической поверке/калибровке в соответствии с положениями Закона о метрологии № 19 от 04.03.2013 г. и положениями его паспорта.   В то же время, в соответствии с положениями ISO 9001 и ISO 14001, компания разработала и утвердила специальную процедуру PSAA-15 «Управление средствами измерения и контроля», которая описывает процесс планирования и проверки машины с надлежащими ведение записей. Таким образом, ежегодно разрабатываются планово-предупредительный план обслуживания, калибровки и поверки, а также Программа метрологической поверки.   Метрологическая поверка и калибровка проводится Национальным институтом стандартизации и / или Центром прикладной метрологии и сертификации. Каждая машина, прошедшая метрологическую калибровку/поверку, сопровождается бюллетенем метрологической проверки (код BMV) или сертификатом калибровки. Если машина не прошла метрологическую проверку или калибровку, выдается Бюллетень непригодности для использования. Все записи производятся в Реестре записей бюллетеней метрологической поверки, бюллетеней непригодности и актов технического освидетельствования.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Bibliografie: 1. Regulamentul privind cerinţele de colectare, epurare şi deversare a apelor uzate în sistemul de canalizare şi/sau în emisare pentru localităţile urbane şi rurale*/**, aprobat prin Hotărârea Guvernului nr. 950  din  25.11.2013 (în vigoare 06.12.2013), publicată în Monitorul Oficial nr. 284-289 art.1061 din 06.12.2013 şi Republicată în Monitorul Oficial al R. Moldova nr. 112-114 art. 344 din 08.05.2020; 2. Regulamentul privind exploatarea tehnică a  sistemelor şi instalațiilor publice de alimentare cu apă şi de canalizare (ediţia a doua), aprobat prin Ordinul MADRM/MEI nr. 159/331 din 02 iulie 2018;  3. Regulamentul privind condiţiile de deversare a apelor uzate în corpurile de apă, aprobat prin Hotărârea Guvernului nr. nr. 802  din  09.10.2013 (în vigoare 01.11.2013) publicată în Monitorul Oficial nr.243-247 art.931 din 01.11.2013. 4. Legea privind serviciul public de alimentare cu apă și de canalizare nr. 303 din 13.12.2013, Regulamentul privind serviciul public de alimentare cu apă și de canalizare, aprobat prin Hotărârea Consiliului de Administrație ANRE nr. 271 din 16.12.2015: 5. Legea apelor nr. 272 din 23 decembrie 2011; 6. Legii nr.235/2011 privind activităţile de acreditare şi de evaluare a conformităţii; 7. SM SR EN ISO/CEI 5667, partea 1, 3, şi 10;  </vt:lpstr>
      <vt:lpstr> </vt:lpstr>
      <vt:lpstr>Prezentare PowerPoint</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GIZ-Design</dc:creator>
  <cp:keywords>GIZ-Leerfolie</cp:keywords>
  <cp:lastModifiedBy>Rusnac Arcadie Ion</cp:lastModifiedBy>
  <cp:revision>326</cp:revision>
  <cp:lastPrinted>2017-06-05T10:38:21Z</cp:lastPrinted>
  <dcterms:created xsi:type="dcterms:W3CDTF">2013-09-05T11:54:56Z</dcterms:created>
  <dcterms:modified xsi:type="dcterms:W3CDTF">2021-07-13T06:29:32Z</dcterms:modified>
</cp:coreProperties>
</file>