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18"/>
  </p:notesMasterIdLst>
  <p:handoutMasterIdLst>
    <p:handoutMasterId r:id="rId19"/>
  </p:handoutMasterIdLst>
  <p:sldIdLst>
    <p:sldId id="280" r:id="rId2"/>
    <p:sldId id="295" r:id="rId3"/>
    <p:sldId id="307" r:id="rId4"/>
    <p:sldId id="308" r:id="rId5"/>
    <p:sldId id="313" r:id="rId6"/>
    <p:sldId id="312" r:id="rId7"/>
    <p:sldId id="311" r:id="rId8"/>
    <p:sldId id="314" r:id="rId9"/>
    <p:sldId id="317" r:id="rId10"/>
    <p:sldId id="319" r:id="rId11"/>
    <p:sldId id="321" r:id="rId12"/>
    <p:sldId id="320" r:id="rId13"/>
    <p:sldId id="318" r:id="rId14"/>
    <p:sldId id="316" r:id="rId15"/>
    <p:sldId id="322" r:id="rId16"/>
    <p:sldId id="299" r:id="rId17"/>
  </p:sldIdLst>
  <p:sldSz cx="9144000" cy="6858000" type="screen4x3"/>
  <p:notesSz cx="6761163" cy="99425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3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F2E"/>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4" autoAdjust="0"/>
    <p:restoredTop sz="95730" autoAdjust="0"/>
  </p:normalViewPr>
  <p:slideViewPr>
    <p:cSldViewPr snapToGrid="0">
      <p:cViewPr varScale="1">
        <p:scale>
          <a:sx n="109" d="100"/>
          <a:sy n="109" d="100"/>
        </p:scale>
        <p:origin x="1638" y="114"/>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31"/>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1" y="0"/>
            <a:ext cx="2929837" cy="496729"/>
          </a:xfrm>
          <a:prstGeom prst="rect">
            <a:avLst/>
          </a:prstGeom>
          <a:noFill/>
          <a:ln w="9525">
            <a:noFill/>
            <a:miter lim="800000"/>
            <a:headEnd/>
            <a:tailEnd/>
          </a:ln>
          <a:effectLst/>
        </p:spPr>
        <p:txBody>
          <a:bodyPr vert="horz" wrap="square" lIns="90879" tIns="45440" rIns="90879" bIns="45440"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31326" y="0"/>
            <a:ext cx="2929837" cy="496729"/>
          </a:xfrm>
          <a:prstGeom prst="rect">
            <a:avLst/>
          </a:prstGeom>
          <a:noFill/>
          <a:ln w="9525">
            <a:noFill/>
            <a:miter lim="800000"/>
            <a:headEnd/>
            <a:tailEnd/>
          </a:ln>
          <a:effectLst/>
        </p:spPr>
        <p:txBody>
          <a:bodyPr vert="horz" wrap="square" lIns="90879" tIns="45440" rIns="90879" bIns="45440"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1" y="9445784"/>
            <a:ext cx="2929837" cy="496729"/>
          </a:xfrm>
          <a:prstGeom prst="rect">
            <a:avLst/>
          </a:prstGeom>
          <a:noFill/>
          <a:ln w="9525">
            <a:noFill/>
            <a:miter lim="800000"/>
            <a:headEnd/>
            <a:tailEnd/>
          </a:ln>
          <a:effectLst/>
        </p:spPr>
        <p:txBody>
          <a:bodyPr vert="horz" wrap="square" lIns="90879" tIns="45440" rIns="90879" bIns="45440"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31326" y="9445784"/>
            <a:ext cx="2929837" cy="496729"/>
          </a:xfrm>
          <a:prstGeom prst="rect">
            <a:avLst/>
          </a:prstGeom>
          <a:noFill/>
          <a:ln w="9525">
            <a:noFill/>
            <a:miter lim="800000"/>
            <a:headEnd/>
            <a:tailEnd/>
          </a:ln>
          <a:effectLst/>
        </p:spPr>
        <p:txBody>
          <a:bodyPr vert="horz" wrap="square" lIns="90879" tIns="45440" rIns="90879" bIns="45440"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1" y="0"/>
            <a:ext cx="2929837" cy="496729"/>
          </a:xfrm>
          <a:prstGeom prst="rect">
            <a:avLst/>
          </a:prstGeom>
          <a:noFill/>
          <a:ln w="9525">
            <a:noFill/>
            <a:miter lim="800000"/>
            <a:headEnd/>
            <a:tailEnd/>
          </a:ln>
          <a:effectLst/>
        </p:spPr>
        <p:txBody>
          <a:bodyPr vert="horz" wrap="square" lIns="90879" tIns="45440" rIns="90879" bIns="45440"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31326" y="0"/>
            <a:ext cx="2929837" cy="496729"/>
          </a:xfrm>
          <a:prstGeom prst="rect">
            <a:avLst/>
          </a:prstGeom>
          <a:noFill/>
          <a:ln w="9525">
            <a:noFill/>
            <a:miter lim="800000"/>
            <a:headEnd/>
            <a:tailEnd/>
          </a:ln>
          <a:effectLst/>
        </p:spPr>
        <p:txBody>
          <a:bodyPr vert="horz" wrap="square" lIns="90879" tIns="45440" rIns="90879" bIns="45440"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895350" y="746125"/>
            <a:ext cx="4970463" cy="3729038"/>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1489" y="4722893"/>
            <a:ext cx="4958187" cy="4473734"/>
          </a:xfrm>
          <a:prstGeom prst="rect">
            <a:avLst/>
          </a:prstGeom>
          <a:noFill/>
          <a:ln w="9525">
            <a:noFill/>
            <a:miter lim="800000"/>
            <a:headEnd/>
            <a:tailEnd/>
          </a:ln>
          <a:effectLst/>
        </p:spPr>
        <p:txBody>
          <a:bodyPr vert="horz" wrap="square" lIns="90879" tIns="45440" rIns="90879" bIns="4544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8198" name="Rectangle 6"/>
          <p:cNvSpPr>
            <a:spLocks noGrp="1" noChangeArrowheads="1"/>
          </p:cNvSpPr>
          <p:nvPr>
            <p:ph type="ftr" sz="quarter" idx="4"/>
          </p:nvPr>
        </p:nvSpPr>
        <p:spPr bwMode="auto">
          <a:xfrm>
            <a:off x="1" y="9445784"/>
            <a:ext cx="2929837" cy="496729"/>
          </a:xfrm>
          <a:prstGeom prst="rect">
            <a:avLst/>
          </a:prstGeom>
          <a:noFill/>
          <a:ln w="9525">
            <a:noFill/>
            <a:miter lim="800000"/>
            <a:headEnd/>
            <a:tailEnd/>
          </a:ln>
          <a:effectLst/>
        </p:spPr>
        <p:txBody>
          <a:bodyPr vert="horz" wrap="square" lIns="90879" tIns="45440" rIns="90879" bIns="45440"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31326" y="9445784"/>
            <a:ext cx="2929837" cy="496729"/>
          </a:xfrm>
          <a:prstGeom prst="rect">
            <a:avLst/>
          </a:prstGeom>
          <a:noFill/>
          <a:ln w="9525">
            <a:noFill/>
            <a:miter lim="800000"/>
            <a:headEnd/>
            <a:tailEnd/>
          </a:ln>
          <a:effectLst/>
        </p:spPr>
        <p:txBody>
          <a:bodyPr vert="horz" wrap="square" lIns="90879" tIns="45440" rIns="90879" bIns="45440"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RO" dirty="0"/>
          </a:p>
        </p:txBody>
      </p:sp>
      <p:sp>
        <p:nvSpPr>
          <p:cNvPr id="4" name="Номер слайда 3"/>
          <p:cNvSpPr>
            <a:spLocks noGrp="1"/>
          </p:cNvSpPr>
          <p:nvPr>
            <p:ph type="sldNum" sz="quarter" idx="5"/>
          </p:nvPr>
        </p:nvSpPr>
        <p:spPr/>
        <p:txBody>
          <a:bodyPr/>
          <a:lstStyle/>
          <a:p>
            <a:fld id="{276F4F92-661F-4424-ADED-7D3829A4203F}" type="slidenum">
              <a:rPr lang="de-DE" smtClean="0"/>
              <a:pPr/>
              <a:t>15</a:t>
            </a:fld>
            <a:endParaRPr lang="de-DE" dirty="0"/>
          </a:p>
        </p:txBody>
      </p:sp>
    </p:spTree>
    <p:extLst>
      <p:ext uri="{BB962C8B-B14F-4D97-AF65-F5344CB8AC3E}">
        <p14:creationId xmlns:p14="http://schemas.microsoft.com/office/powerpoint/2010/main" val="3641868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a:t>First layer</a:t>
            </a:r>
          </a:p>
          <a:p>
            <a:pPr lvl="1"/>
            <a:r>
              <a:rPr lang="en-GB" noProof="0" dirty="0"/>
              <a:t>Second layer</a:t>
            </a:r>
          </a:p>
          <a:p>
            <a:pPr lvl="2"/>
            <a:r>
              <a:rPr lang="en-GB" noProof="0" dirty="0"/>
              <a:t>Third layer</a:t>
            </a:r>
          </a:p>
          <a:p>
            <a:pPr lvl="3"/>
            <a:r>
              <a:rPr lang="en-GB" noProof="0" dirty="0"/>
              <a:t>Fourth layer</a:t>
            </a:r>
          </a:p>
        </p:txBody>
      </p:sp>
    </p:spTree>
    <p:extLst>
      <p:ext uri="{BB962C8B-B14F-4D97-AF65-F5344CB8AC3E}">
        <p14:creationId xmlns:p14="http://schemas.microsoft.com/office/powerpoint/2010/main" val="24530102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a:t>Click here to add text</a:t>
            </a:r>
          </a:p>
          <a:p>
            <a:pPr lvl="1"/>
            <a:r>
              <a:rPr lang="en-GB" noProof="0" dirty="0"/>
              <a:t>Second layer</a:t>
            </a:r>
          </a:p>
          <a:p>
            <a:pPr lvl="2"/>
            <a:r>
              <a:rPr lang="en-GB" noProof="0" dirty="0"/>
              <a:t>Third layer</a:t>
            </a:r>
          </a:p>
          <a:p>
            <a:pPr lvl="3"/>
            <a:r>
              <a:rPr lang="en-GB" noProof="0" dirty="0"/>
              <a:t>Fourth layer</a:t>
            </a:r>
          </a:p>
        </p:txBody>
      </p:sp>
    </p:spTree>
    <p:extLst>
      <p:ext uri="{BB962C8B-B14F-4D97-AF65-F5344CB8AC3E}">
        <p14:creationId xmlns:p14="http://schemas.microsoft.com/office/powerpoint/2010/main" val="133583587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a:t>Click here to add text</a:t>
            </a:r>
          </a:p>
          <a:p>
            <a:pPr lvl="1"/>
            <a:r>
              <a:rPr lang="en-GB" noProof="0" dirty="0"/>
              <a:t>Second layer</a:t>
            </a:r>
          </a:p>
          <a:p>
            <a:pPr lvl="2"/>
            <a:r>
              <a:rPr lang="en-GB" noProof="0" dirty="0"/>
              <a:t>Third layer</a:t>
            </a:r>
          </a:p>
          <a:p>
            <a:pPr lvl="3"/>
            <a:r>
              <a:rPr lang="en-GB" noProof="0" dirty="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a:t>Click on symbol </a:t>
            </a:r>
            <a:br>
              <a:rPr lang="en-GB" noProof="0" dirty="0"/>
            </a:br>
            <a:r>
              <a:rPr lang="en-GB" noProof="0" dirty="0"/>
              <a:t>to add image</a:t>
            </a:r>
          </a:p>
        </p:txBody>
      </p:sp>
    </p:spTree>
    <p:extLst>
      <p:ext uri="{BB962C8B-B14F-4D97-AF65-F5344CB8AC3E}">
        <p14:creationId xmlns:p14="http://schemas.microsoft.com/office/powerpoint/2010/main" val="58142785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a:t>Click here to add text</a:t>
            </a:r>
          </a:p>
          <a:p>
            <a:pPr lvl="1"/>
            <a:r>
              <a:rPr lang="en-GB" noProof="0" dirty="0"/>
              <a:t>Second layer</a:t>
            </a:r>
          </a:p>
          <a:p>
            <a:pPr lvl="2"/>
            <a:r>
              <a:rPr lang="en-GB" noProof="0" dirty="0"/>
              <a:t>Third layer</a:t>
            </a:r>
          </a:p>
          <a:p>
            <a:pPr lvl="3"/>
            <a:r>
              <a:rPr lang="en-GB" noProof="0" dirty="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a:t>Click on symbol </a:t>
            </a:r>
            <a:br>
              <a:rPr lang="en-GB" noProof="0" dirty="0"/>
            </a:br>
            <a:r>
              <a:rPr lang="en-GB" noProof="0" dirty="0"/>
              <a:t>to add image</a:t>
            </a:r>
          </a:p>
        </p:txBody>
      </p:sp>
    </p:spTree>
    <p:extLst>
      <p:ext uri="{BB962C8B-B14F-4D97-AF65-F5344CB8AC3E}">
        <p14:creationId xmlns:p14="http://schemas.microsoft.com/office/powerpoint/2010/main" val="1801626705"/>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12/07/2021</a:t>
            </a:fld>
            <a:endParaRPr lang="en-GB" dirty="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a:t>Click here to add text</a:t>
            </a:r>
          </a:p>
          <a:p>
            <a:pPr lvl="1"/>
            <a:r>
              <a:rPr lang="en-GB" noProof="0" dirty="0"/>
              <a:t>Second layer</a:t>
            </a:r>
          </a:p>
          <a:p>
            <a:pPr lvl="2"/>
            <a:r>
              <a:rPr lang="en-GB" noProof="0" dirty="0"/>
              <a:t>Third layer</a:t>
            </a:r>
          </a:p>
          <a:p>
            <a:pPr lvl="3"/>
            <a:r>
              <a:rPr lang="en-GB" noProof="0" dirty="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a:t>Click here to add text</a:t>
            </a:r>
          </a:p>
          <a:p>
            <a:pPr lvl="1"/>
            <a:r>
              <a:rPr lang="en-GB" noProof="0" dirty="0"/>
              <a:t>Second layer</a:t>
            </a:r>
          </a:p>
          <a:p>
            <a:pPr lvl="2"/>
            <a:r>
              <a:rPr lang="en-GB" noProof="0" dirty="0"/>
              <a:t>Third layer</a:t>
            </a:r>
          </a:p>
          <a:p>
            <a:pPr lvl="3"/>
            <a:r>
              <a:rPr lang="en-GB" noProof="0" dirty="0"/>
              <a:t>Fourth layer</a:t>
            </a:r>
          </a:p>
        </p:txBody>
      </p:sp>
    </p:spTree>
    <p:extLst>
      <p:ext uri="{BB962C8B-B14F-4D97-AF65-F5344CB8AC3E}">
        <p14:creationId xmlns:p14="http://schemas.microsoft.com/office/powerpoint/2010/main" val="424179538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a:t>XXX</a:t>
            </a:r>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12/07/2021</a:t>
            </a:fld>
            <a:endParaRPr lang="en-GB" dirty="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a:t>First layer</a:t>
            </a:r>
          </a:p>
          <a:p>
            <a:pPr lvl="1"/>
            <a:r>
              <a:rPr lang="en-GB" noProof="0" dirty="0"/>
              <a:t>Second layer</a:t>
            </a:r>
          </a:p>
          <a:p>
            <a:pPr lvl="2"/>
            <a:r>
              <a:rPr lang="en-GB" noProof="0" dirty="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a:t>First layer</a:t>
            </a:r>
          </a:p>
          <a:p>
            <a:pPr lvl="1"/>
            <a:r>
              <a:rPr lang="en-GB" noProof="0" dirty="0"/>
              <a:t>Second layer</a:t>
            </a:r>
          </a:p>
          <a:p>
            <a:pPr lvl="2"/>
            <a:r>
              <a:rPr lang="en-GB" noProof="0" dirty="0"/>
              <a:t>Third layer</a:t>
            </a:r>
          </a:p>
        </p:txBody>
      </p:sp>
    </p:spTree>
    <p:extLst>
      <p:ext uri="{BB962C8B-B14F-4D97-AF65-F5344CB8AC3E}">
        <p14:creationId xmlns:p14="http://schemas.microsoft.com/office/powerpoint/2010/main" val="993457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a:t>First layer</a:t>
            </a:r>
          </a:p>
          <a:p>
            <a:pPr lvl="1"/>
            <a:r>
              <a:rPr lang="en-GB" noProof="0" dirty="0"/>
              <a:t>Second layer</a:t>
            </a:r>
          </a:p>
          <a:p>
            <a:pPr lvl="2"/>
            <a:r>
              <a:rPr lang="en-GB" noProof="0" dirty="0"/>
              <a:t>Third layer</a:t>
            </a:r>
          </a:p>
          <a:p>
            <a:pPr lvl="3"/>
            <a:r>
              <a:rPr lang="en-GB" noProof="0" dirty="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a:t>XXX</a:t>
            </a:r>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12/07/2021</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a:t>Click here to add title</a:t>
            </a:r>
            <a:endParaRPr lang="de-DE" noProof="0" dirty="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image" Target="../media/image4.png"/><Relationship Id="rId7" Type="http://schemas.openxmlformats.org/officeDocument/2006/relationships/image" Target="../media/image11.emf"/><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image" Target="../media/image4.png"/><Relationship Id="rId7" Type="http://schemas.openxmlformats.org/officeDocument/2006/relationships/image" Target="../media/image13.jpeg"/><Relationship Id="rId12" Type="http://schemas.openxmlformats.org/officeDocument/2006/relationships/hyperlink" Target="http://www.ifcaac.amac.md/"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7.png"/><Relationship Id="rId5" Type="http://schemas.openxmlformats.org/officeDocument/2006/relationships/image" Target="../media/image6.png"/><Relationship Id="rId10" Type="http://schemas.openxmlformats.org/officeDocument/2006/relationships/image" Target="../media/image16.jpeg"/><Relationship Id="rId4" Type="http://schemas.openxmlformats.org/officeDocument/2006/relationships/image" Target="../media/image5.png"/><Relationship Id="rId9"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9.emf"/><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10.emf"/><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416167"/>
          </a:xfrm>
        </p:spPr>
        <p:txBody>
          <a:bodyPr/>
          <a:lstStyle/>
          <a:p>
            <a:pPr algn="ctr"/>
            <a:r>
              <a:rPr lang="ro-RO" b="1" dirty="0">
                <a:solidFill>
                  <a:srgbClr val="002060"/>
                </a:solidFill>
              </a:rPr>
              <a:t>Curs de instruire pentru angajații operatorilor „Apă-Canal”</a:t>
            </a:r>
            <a:br>
              <a:rPr lang="ro-RO" dirty="0">
                <a:solidFill>
                  <a:srgbClr val="002060"/>
                </a:solidFill>
              </a:rPr>
            </a:br>
            <a:br>
              <a:rPr lang="ro-RO" dirty="0">
                <a:solidFill>
                  <a:srgbClr val="002060"/>
                </a:solidFill>
              </a:rPr>
            </a:br>
            <a:r>
              <a:rPr lang="ro-RO" b="1" dirty="0">
                <a:solidFill>
                  <a:srgbClr val="FF0000"/>
                </a:solidFill>
              </a:rPr>
              <a:t>Modulul:</a:t>
            </a:r>
            <a:r>
              <a:rPr lang="en-US" b="1" dirty="0">
                <a:solidFill>
                  <a:srgbClr val="FF0000"/>
                </a:solidFill>
              </a:rPr>
              <a:t> </a:t>
            </a:r>
            <a:r>
              <a:rPr lang="ro-RO" b="1" dirty="0"/>
              <a:t>Aplicarea sancțiunilor </a:t>
            </a:r>
            <a:br>
              <a:rPr lang="ro-MD" b="1" dirty="0">
                <a:solidFill>
                  <a:srgbClr val="002060"/>
                </a:solidFill>
              </a:rPr>
            </a:br>
            <a:br>
              <a:rPr lang="en-US" b="1" dirty="0">
                <a:solidFill>
                  <a:srgbClr val="002060"/>
                </a:solidFill>
              </a:rPr>
            </a:br>
            <a:br>
              <a:rPr lang="en-US" b="1" dirty="0">
                <a:solidFill>
                  <a:srgbClr val="002060"/>
                </a:solidFill>
              </a:rPr>
            </a:br>
            <a:r>
              <a:rPr lang="ro-RO" b="1" dirty="0"/>
              <a:t>Sesiunea 6. </a:t>
            </a:r>
            <a:br>
              <a:rPr lang="ro-RO" dirty="0"/>
            </a:br>
            <a:br>
              <a:rPr lang="ro-MD" b="1" dirty="0"/>
            </a:br>
            <a:br>
              <a:rPr lang="ro-RO" dirty="0">
                <a:solidFill>
                  <a:srgbClr val="000F2E"/>
                </a:solidFill>
                <a:latin typeface="Times New Roman" panose="02020603050405020304" pitchFamily="18" charset="0"/>
                <a:cs typeface="Times New Roman" panose="02020603050405020304" pitchFamily="18" charset="0"/>
              </a:rPr>
            </a:br>
            <a:r>
              <a:rPr lang="ro-RO" sz="1800" b="1" i="1" dirty="0">
                <a:solidFill>
                  <a:srgbClr val="002060"/>
                </a:solidFill>
              </a:rPr>
              <a:t>Expert,  </a:t>
            </a:r>
            <a:r>
              <a:rPr lang="ro-RO" sz="1800" b="1" i="1" dirty="0" err="1">
                <a:solidFill>
                  <a:srgbClr val="002060"/>
                </a:solidFill>
              </a:rPr>
              <a:t>Rusnac</a:t>
            </a:r>
            <a:r>
              <a:rPr lang="ro-RO" sz="1800" b="1" i="1" dirty="0">
                <a:solidFill>
                  <a:srgbClr val="002060"/>
                </a:solidFill>
              </a:rPr>
              <a:t> </a:t>
            </a:r>
            <a:r>
              <a:rPr lang="ro-RO" sz="1800" b="1" i="1" dirty="0" err="1">
                <a:solidFill>
                  <a:srgbClr val="002060"/>
                </a:solidFill>
              </a:rPr>
              <a:t>Arcadie</a:t>
            </a:r>
            <a:br>
              <a:rPr lang="ro-RO" sz="1800" b="1" i="1" dirty="0">
                <a:solidFill>
                  <a:srgbClr val="002060"/>
                </a:solidFill>
              </a:rPr>
            </a:br>
            <a:r>
              <a:rPr lang="ro-RO" sz="1800" b="1" i="1" dirty="0">
                <a:solidFill>
                  <a:srgbClr val="002060"/>
                </a:solidFill>
              </a:rPr>
              <a:t>S.A. „Apă – Canal </a:t>
            </a:r>
            <a:r>
              <a:rPr lang="ro-RO" sz="1800" b="1" i="1" dirty="0" err="1">
                <a:solidFill>
                  <a:srgbClr val="002060"/>
                </a:solidFill>
              </a:rPr>
              <a:t>Chişinău</a:t>
            </a:r>
            <a:r>
              <a:rPr lang="ro-RO" sz="1800" b="1" i="1" dirty="0">
                <a:solidFill>
                  <a:srgbClr val="002060"/>
                </a:solidFill>
              </a:rPr>
              <a:t>”</a:t>
            </a:r>
            <a:br>
              <a:rPr lang="ro-RO" sz="1800" b="1" i="1" dirty="0">
                <a:solidFill>
                  <a:srgbClr val="002060"/>
                </a:solidFill>
              </a:rPr>
            </a:br>
            <a:br>
              <a:rPr lang="ro-RO" sz="1800" b="1" i="1" dirty="0">
                <a:solidFill>
                  <a:srgbClr val="002060"/>
                </a:solidFill>
              </a:rPr>
            </a:br>
            <a:r>
              <a:rPr lang="ro-RO" sz="1600" b="1" dirty="0">
                <a:solidFill>
                  <a:srgbClr val="002060"/>
                </a:solidFill>
              </a:rPr>
              <a:t>13 – 14 iulie 2021,  Chișinău</a:t>
            </a: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58493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532623"/>
            <a:ext cx="8839199" cy="5048377"/>
          </a:xfrm>
        </p:spPr>
        <p:txBody>
          <a:bodyPr/>
          <a:lstStyle/>
          <a:p>
            <a:pPr>
              <a:lnSpc>
                <a:spcPct val="107000"/>
              </a:lnSpc>
              <a:spcAft>
                <a:spcPts val="800"/>
              </a:spcAft>
            </a:pPr>
            <a:r>
              <a:rPr lang="ro-RO" sz="1600" b="1" dirty="0">
                <a:solidFill>
                  <a:srgbClr val="FF0000"/>
                </a:solidFill>
              </a:rPr>
              <a:t>Exemplu de calcul în conformitate cu prevederile anexei nr. 7 de la HG nr. 950/2013</a:t>
            </a:r>
            <a:br>
              <a:rPr lang="ro-RO" sz="1600" b="1" dirty="0">
                <a:solidFill>
                  <a:srgbClr val="FF0000"/>
                </a:solidFill>
              </a:rPr>
            </a:br>
            <a:r>
              <a:rPr lang="ro-RO" sz="1600" dirty="0">
                <a:solidFill>
                  <a:schemeClr val="tx1"/>
                </a:solidFill>
                <a:latin typeface="Times New Roman" panose="02020603050405020304" pitchFamily="18" charset="0"/>
                <a:ea typeface="Times New Roman" panose="02020603050405020304" pitchFamily="18" charset="0"/>
              </a:rPr>
              <a:t>Debitul evacuat în sistemul public de canalizare – </a:t>
            </a:r>
            <a:r>
              <a:rPr lang="ro-RO" sz="1600" b="1" dirty="0">
                <a:solidFill>
                  <a:srgbClr val="00B050"/>
                </a:solidFill>
                <a:latin typeface="Times New Roman" panose="02020603050405020304" pitchFamily="18" charset="0"/>
                <a:ea typeface="Times New Roman" panose="02020603050405020304" pitchFamily="18" charset="0"/>
              </a:rPr>
              <a:t>100 m3/lună</a:t>
            </a:r>
            <a:r>
              <a:rPr lang="en-US" sz="1600" b="1" dirty="0">
                <a:solidFill>
                  <a:srgbClr val="00B050"/>
                </a:solidFill>
                <a:latin typeface="Times New Roman" panose="02020603050405020304" pitchFamily="18" charset="0"/>
                <a:ea typeface="Times New Roman" panose="02020603050405020304" pitchFamily="18" charset="0"/>
              </a:rPr>
              <a:t> </a:t>
            </a:r>
            <a:r>
              <a:rPr lang="ro-RO" sz="1600" b="1" dirty="0">
                <a:solidFill>
                  <a:srgbClr val="00B050"/>
                </a:solidFill>
                <a:latin typeface="Times New Roman" panose="02020603050405020304" pitchFamily="18" charset="0"/>
                <a:ea typeface="Times New Roman" panose="02020603050405020304" pitchFamily="18" charset="0"/>
              </a:rPr>
              <a:t>= 0,157 l/s</a:t>
            </a:r>
            <a:br>
              <a:rPr lang="ro-RO" sz="1600" b="1" dirty="0">
                <a:solidFill>
                  <a:srgbClr val="00B050"/>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În urma </a:t>
            </a:r>
            <a:r>
              <a:rPr lang="ro-RO" sz="1600" dirty="0" err="1">
                <a:solidFill>
                  <a:schemeClr val="tx1"/>
                </a:solidFill>
                <a:latin typeface="Times New Roman" panose="02020603050405020304" pitchFamily="18" charset="0"/>
                <a:ea typeface="Times New Roman" panose="02020603050405020304" pitchFamily="18" charset="0"/>
              </a:rPr>
              <a:t>investigaţiilor</a:t>
            </a:r>
            <a:r>
              <a:rPr lang="ro-RO" sz="1600" dirty="0">
                <a:solidFill>
                  <a:schemeClr val="tx1"/>
                </a:solidFill>
                <a:latin typeface="Times New Roman" panose="02020603050405020304" pitchFamily="18" charset="0"/>
                <a:ea typeface="Times New Roman" panose="02020603050405020304" pitchFamily="18" charset="0"/>
              </a:rPr>
              <a:t> de laborator s-a constat </a:t>
            </a:r>
            <a:r>
              <a:rPr lang="ro-RO" sz="1600" dirty="0" err="1">
                <a:solidFill>
                  <a:schemeClr val="tx1"/>
                </a:solidFill>
                <a:latin typeface="Times New Roman" panose="02020603050405020304" pitchFamily="18" charset="0"/>
                <a:ea typeface="Times New Roman" panose="02020603050405020304" pitchFamily="18" charset="0"/>
              </a:rPr>
              <a:t>depăşiri</a:t>
            </a:r>
            <a:r>
              <a:rPr lang="ro-RO" sz="1600" dirty="0">
                <a:solidFill>
                  <a:schemeClr val="tx1"/>
                </a:solidFill>
                <a:latin typeface="Times New Roman" panose="02020603050405020304" pitchFamily="18" charset="0"/>
                <a:ea typeface="Times New Roman" panose="02020603050405020304" pitchFamily="18" charset="0"/>
              </a:rPr>
              <a:t> la materii in suspensii, astfel </a:t>
            </a:r>
            <a:r>
              <a:rPr lang="ro-RO" sz="1600" b="1" dirty="0">
                <a:solidFill>
                  <a:srgbClr val="00B050"/>
                </a:solidFill>
                <a:latin typeface="Times New Roman" panose="02020603050405020304" pitchFamily="18" charset="0"/>
                <a:ea typeface="Times New Roman" panose="02020603050405020304" pitchFamily="18" charset="0"/>
              </a:rPr>
              <a:t>Cr Materii în suspensii (MS) – 750 mg/l</a:t>
            </a:r>
            <a:br>
              <a:rPr lang="ro-RO" sz="1600" dirty="0">
                <a:solidFill>
                  <a:srgbClr val="00B050"/>
                </a:solidFill>
                <a:latin typeface="Times New Roman" panose="02020603050405020304" pitchFamily="18" charset="0"/>
                <a:ea typeface="Times New Roman" panose="02020603050405020304" pitchFamily="18" charset="0"/>
              </a:rPr>
            </a:br>
            <a:r>
              <a:rPr lang="ro-RO" sz="1600" b="1" dirty="0" err="1">
                <a:solidFill>
                  <a:srgbClr val="00B050"/>
                </a:solidFill>
                <a:latin typeface="Times New Roman" panose="02020603050405020304" pitchFamily="18" charset="0"/>
                <a:ea typeface="Times New Roman" panose="02020603050405020304" pitchFamily="18" charset="0"/>
              </a:rPr>
              <a:t>Cn</a:t>
            </a:r>
            <a:r>
              <a:rPr lang="ro-RO" sz="1600" b="1" dirty="0">
                <a:solidFill>
                  <a:srgbClr val="00B050"/>
                </a:solidFill>
                <a:latin typeface="Times New Roman" panose="02020603050405020304" pitchFamily="18" charset="0"/>
                <a:ea typeface="Times New Roman" panose="02020603050405020304" pitchFamily="18" charset="0"/>
              </a:rPr>
              <a:t> MS – 350 mg/l</a:t>
            </a:r>
            <a:br>
              <a:rPr lang="ro-RO" sz="1600" b="1" dirty="0">
                <a:solidFill>
                  <a:srgbClr val="00B050"/>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Coeficientul de agresivitate </a:t>
            </a:r>
            <a:r>
              <a:rPr lang="it-IT" sz="1600" b="1" i="1" dirty="0">
                <a:solidFill>
                  <a:srgbClr val="00B050"/>
                </a:solidFill>
                <a:latin typeface="Times New Roman" panose="02020603050405020304" pitchFamily="18" charset="0"/>
                <a:ea typeface="Times New Roman" panose="02020603050405020304" pitchFamily="18" charset="0"/>
              </a:rPr>
              <a:t>Ai</a:t>
            </a:r>
            <a:r>
              <a:rPr lang="it-IT" sz="1600" dirty="0">
                <a:solidFill>
                  <a:srgbClr val="00B050"/>
                </a:solidFill>
                <a:latin typeface="Times New Roman" panose="02020603050405020304" pitchFamily="18" charset="0"/>
                <a:ea typeface="Times New Roman" panose="02020603050405020304" pitchFamily="18" charset="0"/>
              </a:rPr>
              <a:t> pentru MS constituie 0,33</a:t>
            </a:r>
            <a:br>
              <a:rPr lang="ro-RO" sz="1600" dirty="0">
                <a:solidFill>
                  <a:srgbClr val="00B050"/>
                </a:solidFill>
                <a:latin typeface="Times New Roman" panose="02020603050405020304" pitchFamily="18" charset="0"/>
                <a:ea typeface="Times New Roman" panose="02020603050405020304" pitchFamily="18" charset="0"/>
              </a:rPr>
            </a:br>
            <a:r>
              <a:rPr lang="ro-RO" sz="1600" dirty="0" err="1">
                <a:solidFill>
                  <a:schemeClr val="tx1"/>
                </a:solidFill>
                <a:latin typeface="Times New Roman" panose="02020603050405020304" pitchFamily="18" charset="0"/>
                <a:ea typeface="Times New Roman" panose="02020603050405020304" pitchFamily="18" charset="0"/>
              </a:rPr>
              <a:t>Kpi</a:t>
            </a:r>
            <a:r>
              <a:rPr lang="ro-RO" sz="1600" dirty="0">
                <a:solidFill>
                  <a:schemeClr val="tx1"/>
                </a:solidFill>
                <a:latin typeface="Times New Roman" panose="02020603050405020304" pitchFamily="18" charset="0"/>
                <a:ea typeface="Times New Roman" panose="02020603050405020304" pitchFamily="18" charset="0"/>
              </a:rPr>
              <a:t> – coeficientul de plată, se calculează în conformitate cu formula:</a:t>
            </a:r>
            <a:br>
              <a:rPr lang="ro-RO" sz="1100" dirty="0">
                <a:latin typeface="Calibri" panose="020F0502020204030204" pitchFamily="34" charset="0"/>
                <a:ea typeface="Calibri" panose="020F0502020204030204" pitchFamily="34" charset="0"/>
                <a:cs typeface="Times New Roman" panose="02020603050405020304" pitchFamily="18" charset="0"/>
              </a:rPr>
            </a:br>
            <a:br>
              <a:rPr lang="en-US"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Astfel, </a:t>
            </a:r>
            <a:r>
              <a:rPr lang="ro-RO" sz="1600" b="1" i="1" dirty="0" err="1">
                <a:solidFill>
                  <a:schemeClr val="tx1"/>
                </a:solidFill>
                <a:latin typeface="Times New Roman" panose="02020603050405020304" pitchFamily="18" charset="0"/>
                <a:ea typeface="Times New Roman" panose="02020603050405020304" pitchFamily="18" charset="0"/>
              </a:rPr>
              <a:t>Kpi</a:t>
            </a:r>
            <a:r>
              <a:rPr lang="ro-RO" sz="1600" dirty="0">
                <a:solidFill>
                  <a:schemeClr val="tx1"/>
                </a:solidFill>
                <a:latin typeface="Times New Roman" panose="02020603050405020304" pitchFamily="18" charset="0"/>
                <a:ea typeface="Times New Roman" panose="02020603050405020304" pitchFamily="18" charset="0"/>
              </a:rPr>
              <a:t> = 0,0036 x 22 x 8 x 0,33 x 0,157 x (750-350) = </a:t>
            </a:r>
            <a:r>
              <a:rPr lang="ro-RO" sz="1600" b="1" dirty="0">
                <a:solidFill>
                  <a:srgbClr val="00B050"/>
                </a:solidFill>
                <a:latin typeface="Times New Roman" panose="02020603050405020304" pitchFamily="18" charset="0"/>
                <a:ea typeface="Times New Roman" panose="02020603050405020304" pitchFamily="18" charset="0"/>
              </a:rPr>
              <a:t>13,13 kg</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N – nivelul </a:t>
            </a:r>
            <a:r>
              <a:rPr lang="ro-RO" sz="1600" dirty="0" err="1">
                <a:solidFill>
                  <a:schemeClr val="tx1"/>
                </a:solidFill>
                <a:latin typeface="Times New Roman" panose="02020603050405020304" pitchFamily="18" charset="0"/>
                <a:ea typeface="Times New Roman" panose="02020603050405020304" pitchFamily="18" charset="0"/>
              </a:rPr>
              <a:t>plăţii</a:t>
            </a:r>
            <a:r>
              <a:rPr lang="ro-RO" sz="1600" dirty="0">
                <a:solidFill>
                  <a:schemeClr val="tx1"/>
                </a:solidFill>
                <a:latin typeface="Times New Roman" panose="02020603050405020304" pitchFamily="18" charset="0"/>
                <a:ea typeface="Times New Roman" panose="02020603050405020304" pitchFamily="18" charset="0"/>
              </a:rPr>
              <a:t> suplimentare per kg convențional de substanțe poluate, stabilită în mărime egală cu tariful pentru serviciul public de canalizare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epurare, cu unității de măsură din lei/m3 în lei/kg;</a:t>
            </a:r>
            <a:br>
              <a:rPr lang="ro-RO" sz="1100" dirty="0">
                <a:latin typeface="Calibri" panose="020F0502020204030204" pitchFamily="34" charset="0"/>
                <a:ea typeface="Calibri" panose="020F0502020204030204" pitchFamily="34" charset="0"/>
                <a:cs typeface="Times New Roman" panose="02020603050405020304" pitchFamily="18" charset="0"/>
              </a:rPr>
            </a:br>
            <a:r>
              <a:rPr lang="ro-RO" sz="1600" dirty="0">
                <a:solidFill>
                  <a:schemeClr val="tx1"/>
                </a:solidFill>
                <a:latin typeface="Times New Roman" panose="02020603050405020304" pitchFamily="18" charset="0"/>
              </a:rPr>
              <a:t>Respectiv, tariful </a:t>
            </a:r>
            <a:r>
              <a:rPr lang="ro-RO" sz="1600" dirty="0">
                <a:solidFill>
                  <a:schemeClr val="tx1"/>
                </a:solidFill>
                <a:latin typeface="Times New Roman" panose="02020603050405020304" pitchFamily="18" charset="0"/>
                <a:ea typeface="Times New Roman" panose="02020603050405020304" pitchFamily="18" charset="0"/>
              </a:rPr>
              <a:t>pentru serviciul public de canalizare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epurare – 11,17 lei/m3</a:t>
            </a:r>
            <a:br>
              <a:rPr lang="en-US"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N = 11,17 lei/m3 /1000 kg/m3 = </a:t>
            </a:r>
            <a:r>
              <a:rPr lang="ro-RO" sz="1600" b="1" dirty="0">
                <a:solidFill>
                  <a:srgbClr val="00B050"/>
                </a:solidFill>
                <a:latin typeface="Times New Roman" panose="02020603050405020304" pitchFamily="18" charset="0"/>
                <a:ea typeface="Times New Roman" panose="02020603050405020304" pitchFamily="18" charset="0"/>
              </a:rPr>
              <a:t>0,01117 lei/kg</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În final </a:t>
            </a:r>
            <a:r>
              <a:rPr lang="ro-RO" sz="1600" dirty="0" err="1">
                <a:solidFill>
                  <a:schemeClr val="tx1"/>
                </a:solidFill>
                <a:latin typeface="Times New Roman" panose="02020603050405020304" pitchFamily="18" charset="0"/>
                <a:ea typeface="Times New Roman" panose="02020603050405020304" pitchFamily="18" charset="0"/>
              </a:rPr>
              <a:t>Ps</a:t>
            </a:r>
            <a:r>
              <a:rPr lang="ro-RO" sz="1600" dirty="0">
                <a:solidFill>
                  <a:schemeClr val="tx1"/>
                </a:solidFill>
                <a:latin typeface="Times New Roman" panose="02020603050405020304" pitchFamily="18" charset="0"/>
                <a:ea typeface="Times New Roman" panose="02020603050405020304" pitchFamily="18" charset="0"/>
              </a:rPr>
              <a:t> (plata suplimentară) constituie:  </a:t>
            </a:r>
            <a:r>
              <a:rPr lang="ro-RO" sz="1600" b="1" dirty="0" err="1">
                <a:solidFill>
                  <a:schemeClr val="tx1"/>
                </a:solidFill>
                <a:latin typeface="Times New Roman" panose="02020603050405020304" pitchFamily="18" charset="0"/>
                <a:ea typeface="Times New Roman" panose="02020603050405020304" pitchFamily="18" charset="0"/>
              </a:rPr>
              <a:t>Ps</a:t>
            </a:r>
            <a:r>
              <a:rPr lang="ro-RO" sz="1600" b="1" dirty="0">
                <a:solidFill>
                  <a:schemeClr val="tx1"/>
                </a:solidFill>
                <a:latin typeface="Times New Roman" panose="02020603050405020304" pitchFamily="18" charset="0"/>
                <a:ea typeface="Times New Roman" panose="02020603050405020304" pitchFamily="18" charset="0"/>
              </a:rPr>
              <a:t> = N x </a:t>
            </a:r>
            <a:r>
              <a:rPr lang="ro-RO" sz="1600" b="1" dirty="0" err="1">
                <a:solidFill>
                  <a:schemeClr val="tx1"/>
                </a:solidFill>
                <a:latin typeface="Times New Roman" panose="02020603050405020304" pitchFamily="18" charset="0"/>
                <a:ea typeface="Times New Roman" panose="02020603050405020304" pitchFamily="18" charset="0"/>
              </a:rPr>
              <a:t>Kpi</a:t>
            </a:r>
            <a:r>
              <a:rPr lang="ro-RO" sz="1600" b="1" dirty="0">
                <a:solidFill>
                  <a:schemeClr val="tx1"/>
                </a:solidFill>
                <a:latin typeface="Times New Roman" panose="02020603050405020304" pitchFamily="18" charset="0"/>
                <a:ea typeface="Times New Roman" panose="02020603050405020304" pitchFamily="18" charset="0"/>
              </a:rPr>
              <a:t> x </a:t>
            </a:r>
            <a:r>
              <a:rPr lang="en-US" sz="1600" b="1" dirty="0">
                <a:latin typeface="Calibri" panose="020F0502020204030204" pitchFamily="34" charset="0"/>
                <a:ea typeface="Calibri" panose="020F0502020204030204" pitchFamily="34" charset="0"/>
                <a:cs typeface="Times New Roman" panose="02020603050405020304" pitchFamily="18" charset="0"/>
              </a:rPr>
              <a:t>10</a:t>
            </a:r>
            <a:r>
              <a:rPr lang="en-US" sz="1600" b="1" baseline="30000" dirty="0">
                <a:latin typeface="Calibri" panose="020F0502020204030204" pitchFamily="34" charset="0"/>
                <a:ea typeface="Calibri" panose="020F0502020204030204" pitchFamily="34" charset="0"/>
                <a:cs typeface="Times New Roman" panose="02020603050405020304" pitchFamily="18" charset="0"/>
              </a:rPr>
              <a:t>3</a:t>
            </a:r>
            <a:r>
              <a:rPr lang="ro-RO" sz="1600" b="1" baseline="30000" dirty="0">
                <a:latin typeface="Calibri" panose="020F0502020204030204" pitchFamily="34" charset="0"/>
                <a:ea typeface="Calibri" panose="020F0502020204030204" pitchFamily="34" charset="0"/>
                <a:cs typeface="Times New Roman" panose="02020603050405020304" pitchFamily="18" charset="0"/>
              </a:rPr>
              <a:t> = </a:t>
            </a:r>
            <a:r>
              <a:rPr lang="ru-RU" sz="1600" b="1" dirty="0">
                <a:solidFill>
                  <a:schemeClr val="tx1"/>
                </a:solidFill>
                <a:latin typeface="Times New Roman" panose="02020603050405020304" pitchFamily="18" charset="0"/>
              </a:rPr>
              <a:t>0,01117 </a:t>
            </a:r>
            <a:r>
              <a:rPr lang="ru-RU" sz="1600" b="1" dirty="0" err="1">
                <a:solidFill>
                  <a:schemeClr val="tx1"/>
                </a:solidFill>
                <a:latin typeface="Times New Roman" panose="02020603050405020304" pitchFamily="18" charset="0"/>
              </a:rPr>
              <a:t>lei</a:t>
            </a:r>
            <a:r>
              <a:rPr lang="ru-RU" sz="1600" b="1" dirty="0">
                <a:solidFill>
                  <a:schemeClr val="tx1"/>
                </a:solidFill>
                <a:latin typeface="Times New Roman" panose="02020603050405020304" pitchFamily="18" charset="0"/>
              </a:rPr>
              <a:t>/</a:t>
            </a:r>
            <a:r>
              <a:rPr lang="ru-RU" sz="1600" b="1" dirty="0" err="1">
                <a:solidFill>
                  <a:schemeClr val="tx1"/>
                </a:solidFill>
                <a:latin typeface="Times New Roman" panose="02020603050405020304" pitchFamily="18" charset="0"/>
              </a:rPr>
              <a:t>kg</a:t>
            </a:r>
            <a:r>
              <a:rPr lang="ro-RO" sz="1600" b="1" dirty="0">
                <a:solidFill>
                  <a:schemeClr val="tx1"/>
                </a:solidFill>
                <a:latin typeface="Times New Roman" panose="02020603050405020304" pitchFamily="18" charset="0"/>
              </a:rPr>
              <a:t> x 13,13 x </a:t>
            </a:r>
            <a:r>
              <a:rPr lang="en-US" sz="1600" b="1" dirty="0">
                <a:latin typeface="Calibri" panose="020F0502020204030204" pitchFamily="34" charset="0"/>
                <a:ea typeface="Calibri" panose="020F0502020204030204" pitchFamily="34" charset="0"/>
                <a:cs typeface="Times New Roman" panose="02020603050405020304" pitchFamily="18" charset="0"/>
              </a:rPr>
              <a:t>10</a:t>
            </a:r>
            <a:r>
              <a:rPr lang="en-US" sz="1600" b="1" baseline="30000" dirty="0">
                <a:latin typeface="Calibri" panose="020F0502020204030204" pitchFamily="34" charset="0"/>
                <a:ea typeface="Calibri" panose="020F0502020204030204" pitchFamily="34" charset="0"/>
                <a:cs typeface="Times New Roman" panose="02020603050405020304" pitchFamily="18" charset="0"/>
              </a:rPr>
              <a:t>3 </a:t>
            </a:r>
            <a:r>
              <a:rPr lang="ro-RO" sz="1600" b="1" dirty="0">
                <a:solidFill>
                  <a:schemeClr val="tx1"/>
                </a:solidFill>
                <a:latin typeface="Times New Roman" panose="02020603050405020304" pitchFamily="18" charset="0"/>
              </a:rPr>
              <a:t>= </a:t>
            </a:r>
            <a:r>
              <a:rPr lang="ro-RO" sz="1600" b="1" dirty="0">
                <a:solidFill>
                  <a:srgbClr val="00B050"/>
                </a:solidFill>
                <a:latin typeface="Times New Roman" panose="02020603050405020304" pitchFamily="18" charset="0"/>
              </a:rPr>
              <a:t>146,67 lei, ceea ce </a:t>
            </a:r>
            <a:r>
              <a:rPr lang="ro-RO" sz="1600" b="1" dirty="0" err="1">
                <a:solidFill>
                  <a:srgbClr val="00B050"/>
                </a:solidFill>
                <a:latin typeface="Times New Roman" panose="02020603050405020304" pitchFamily="18" charset="0"/>
              </a:rPr>
              <a:t>constiuie</a:t>
            </a:r>
            <a:r>
              <a:rPr lang="ro-RO" sz="1600" b="1" dirty="0">
                <a:solidFill>
                  <a:srgbClr val="00B050"/>
                </a:solidFill>
                <a:latin typeface="Times New Roman" panose="02020603050405020304" pitchFamily="18" charset="0"/>
              </a:rPr>
              <a:t> 9,34 lei/m3, fără TVA.</a:t>
            </a:r>
            <a:br>
              <a:rPr lang="ro-RO" sz="900" dirty="0">
                <a:latin typeface="Calibri" panose="020F0502020204030204" pitchFamily="34" charset="0"/>
                <a:ea typeface="Calibri" panose="020F0502020204030204" pitchFamily="34" charset="0"/>
                <a:cs typeface="Times New Roman" panose="02020603050405020304" pitchFamily="18" charset="0"/>
              </a:rPr>
            </a:br>
            <a:br>
              <a:rPr lang="ro-RO" sz="1100" dirty="0">
                <a:latin typeface="Calibri" panose="020F0502020204030204" pitchFamily="34" charset="0"/>
                <a:ea typeface="Calibri" panose="020F0502020204030204" pitchFamily="34" charset="0"/>
                <a:cs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endParaRPr lang="ro-RO" sz="1600" b="1"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pic>
        <p:nvPicPr>
          <p:cNvPr id="5" name="Рисунок 4">
            <a:extLst>
              <a:ext uri="{FF2B5EF4-FFF2-40B4-BE49-F238E27FC236}">
                <a16:creationId xmlns:a16="http://schemas.microsoft.com/office/drawing/2014/main" id="{6F739439-6327-4B7A-9055-CABC1BBDC710}"/>
              </a:ext>
            </a:extLst>
          </p:cNvPr>
          <p:cNvPicPr>
            <a:picLocks noChangeAspect="1"/>
          </p:cNvPicPr>
          <p:nvPr/>
        </p:nvPicPr>
        <p:blipFill>
          <a:blip r:embed="rId7"/>
          <a:stretch>
            <a:fillRect/>
          </a:stretch>
        </p:blipFill>
        <p:spPr>
          <a:xfrm>
            <a:off x="148741" y="3429000"/>
            <a:ext cx="7700849" cy="378574"/>
          </a:xfrm>
          <a:prstGeom prst="rect">
            <a:avLst/>
          </a:prstGeom>
        </p:spPr>
      </p:pic>
      <p:pic>
        <p:nvPicPr>
          <p:cNvPr id="14" name="Рисунок 13">
            <a:extLst>
              <a:ext uri="{FF2B5EF4-FFF2-40B4-BE49-F238E27FC236}">
                <a16:creationId xmlns:a16="http://schemas.microsoft.com/office/drawing/2014/main" id="{F4F14BEA-7F03-4B68-89DF-C1361D0231EF}"/>
              </a:ext>
            </a:extLst>
          </p:cNvPr>
          <p:cNvPicPr>
            <a:picLocks noChangeAspect="1"/>
          </p:cNvPicPr>
          <p:nvPr/>
        </p:nvPicPr>
        <p:blipFill>
          <a:blip r:embed="rId8"/>
          <a:stretch>
            <a:fillRect/>
          </a:stretch>
        </p:blipFill>
        <p:spPr>
          <a:xfrm>
            <a:off x="285451" y="5039510"/>
            <a:ext cx="5927535" cy="571732"/>
          </a:xfrm>
          <a:prstGeom prst="rect">
            <a:avLst/>
          </a:prstGeom>
        </p:spPr>
      </p:pic>
    </p:spTree>
    <p:extLst>
      <p:ext uri="{BB962C8B-B14F-4D97-AF65-F5344CB8AC3E}">
        <p14:creationId xmlns:p14="http://schemas.microsoft.com/office/powerpoint/2010/main" val="209431968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649368"/>
            <a:ext cx="8839199" cy="4598917"/>
          </a:xfrm>
        </p:spPr>
        <p:txBody>
          <a:bodyPr/>
          <a:lstStyle/>
          <a:p>
            <a:pPr lvl="0"/>
            <a:r>
              <a:rPr lang="ro-RO" sz="1600" b="1" dirty="0">
                <a:solidFill>
                  <a:srgbClr val="00B050"/>
                </a:solidFill>
                <a:latin typeface="Georgia" panose="02040502050405020303" pitchFamily="18" charset="0"/>
              </a:rPr>
              <a:t>Concluzie:</a:t>
            </a:r>
            <a:br>
              <a:rPr lang="ro-RO" sz="1600" b="1" dirty="0">
                <a:solidFill>
                  <a:srgbClr val="FF0000"/>
                </a:solidFill>
                <a:latin typeface="Georgia" panose="02040502050405020303" pitchFamily="18" charset="0"/>
              </a:rPr>
            </a:br>
            <a:br>
              <a:rPr lang="ro-RO" sz="1600" b="1" dirty="0">
                <a:solidFill>
                  <a:srgbClr val="FF0000"/>
                </a:solidFill>
                <a:latin typeface="Georgia" panose="02040502050405020303" pitchFamily="18" charset="0"/>
              </a:rPr>
            </a:br>
            <a:r>
              <a:rPr lang="ro-RO" sz="1600" b="1" dirty="0">
                <a:solidFill>
                  <a:schemeClr val="tx1"/>
                </a:solidFill>
                <a:latin typeface="Georgia" panose="02040502050405020303" pitchFamily="18" charset="0"/>
              </a:rPr>
              <a:t>I.</a:t>
            </a:r>
            <a:r>
              <a:rPr lang="ro-RO" sz="1600" b="1" dirty="0">
                <a:solidFill>
                  <a:srgbClr val="FF0000"/>
                </a:solidFill>
                <a:latin typeface="Georgia" panose="02040502050405020303" pitchFamily="18" charset="0"/>
              </a:rPr>
              <a:t> </a:t>
            </a:r>
            <a:r>
              <a:rPr lang="ro-RO" sz="1600" b="1" dirty="0">
                <a:solidFill>
                  <a:schemeClr val="tx1"/>
                </a:solidFill>
                <a:latin typeface="Georgia" panose="02040502050405020303" pitchFamily="18" charset="0"/>
              </a:rPr>
              <a:t>Calculul pentru aplicarea </a:t>
            </a:r>
            <a:r>
              <a:rPr lang="ro-RO" sz="1600" b="1" dirty="0" err="1">
                <a:solidFill>
                  <a:schemeClr val="tx1"/>
                </a:solidFill>
                <a:latin typeface="Georgia" panose="02040502050405020303" pitchFamily="18" charset="0"/>
              </a:rPr>
              <a:t>plăţilor</a:t>
            </a:r>
            <a:r>
              <a:rPr lang="ro-RO" sz="1600" b="1" dirty="0">
                <a:solidFill>
                  <a:schemeClr val="tx1"/>
                </a:solidFill>
                <a:latin typeface="Georgia" panose="02040502050405020303" pitchFamily="18" charset="0"/>
              </a:rPr>
              <a:t> suplimentare întreprinderilor industriale (de producere), prestare servicii, după caz, care au deversat în sistemul public de canalizare ape uzate </a:t>
            </a:r>
            <a:r>
              <a:rPr lang="ro-RO" sz="1600" b="1" dirty="0" err="1">
                <a:solidFill>
                  <a:schemeClr val="tx1"/>
                </a:solidFill>
                <a:latin typeface="Georgia" panose="02040502050405020303" pitchFamily="18" charset="0"/>
              </a:rPr>
              <a:t>concentraţia</a:t>
            </a:r>
            <a:r>
              <a:rPr lang="ro-RO" sz="1600" b="1" dirty="0">
                <a:solidFill>
                  <a:schemeClr val="tx1"/>
                </a:solidFill>
                <a:latin typeface="Georgia" panose="02040502050405020303" pitchFamily="18" charset="0"/>
              </a:rPr>
              <a:t> cărora </a:t>
            </a:r>
            <a:r>
              <a:rPr lang="ro-RO" sz="1600" b="1" dirty="0" err="1">
                <a:solidFill>
                  <a:schemeClr val="tx1"/>
                </a:solidFill>
                <a:latin typeface="Georgia" panose="02040502050405020303" pitchFamily="18" charset="0"/>
              </a:rPr>
              <a:t>depăşesc</a:t>
            </a:r>
            <a:r>
              <a:rPr lang="ro-RO" sz="1600" b="1" dirty="0">
                <a:solidFill>
                  <a:schemeClr val="tx1"/>
                </a:solidFill>
                <a:latin typeface="Georgia" panose="02040502050405020303" pitchFamily="18" charset="0"/>
              </a:rPr>
              <a:t> CMA aprobate, se efectuează:</a:t>
            </a:r>
            <a:br>
              <a:rPr lang="ro-RO" sz="1600" b="1" dirty="0">
                <a:solidFill>
                  <a:schemeClr val="tx1"/>
                </a:solidFill>
                <a:latin typeface="Georgia" panose="02040502050405020303" pitchFamily="18" charset="0"/>
              </a:rPr>
            </a:br>
            <a:r>
              <a:rPr lang="ro-RO" sz="1600" b="1" dirty="0">
                <a:solidFill>
                  <a:schemeClr val="tx1"/>
                </a:solidFill>
              </a:rPr>
              <a:t>1.</a:t>
            </a:r>
            <a:r>
              <a:rPr lang="ro-RO" sz="1600" b="1" dirty="0">
                <a:solidFill>
                  <a:schemeClr val="tx1"/>
                </a:solidFill>
                <a:latin typeface="Georgia" panose="02040502050405020303" pitchFamily="18" charset="0"/>
              </a:rPr>
              <a:t> În conformitate cu prevederile Legii nr. 303/2013 - </a:t>
            </a:r>
            <a:r>
              <a:rPr lang="ro-RO" sz="1600" b="1" u="sng" dirty="0" err="1">
                <a:solidFill>
                  <a:srgbClr val="FF0000"/>
                </a:solidFill>
              </a:rPr>
              <a:t>proporţional</a:t>
            </a:r>
            <a:r>
              <a:rPr lang="ro-RO" sz="1600" b="1" u="sng" dirty="0">
                <a:solidFill>
                  <a:srgbClr val="FF0000"/>
                </a:solidFill>
              </a:rPr>
              <a:t> </a:t>
            </a:r>
            <a:r>
              <a:rPr lang="ro-RO" sz="1600" b="1" u="sng" dirty="0" err="1">
                <a:solidFill>
                  <a:srgbClr val="FF0000"/>
                </a:solidFill>
              </a:rPr>
              <a:t>depăşirii</a:t>
            </a:r>
            <a:r>
              <a:rPr lang="ro-RO" sz="1600" b="1" u="sng" dirty="0">
                <a:solidFill>
                  <a:srgbClr val="FF0000"/>
                </a:solidFill>
              </a:rPr>
              <a:t> </a:t>
            </a:r>
            <a:r>
              <a:rPr lang="ro-RO" sz="1600" b="1" u="sng" dirty="0" err="1">
                <a:solidFill>
                  <a:srgbClr val="FF0000"/>
                </a:solidFill>
              </a:rPr>
              <a:t>concentraţiilor</a:t>
            </a:r>
            <a:r>
              <a:rPr lang="ro-RO" sz="1600" b="1" u="sng" dirty="0">
                <a:solidFill>
                  <a:srgbClr val="FF0000"/>
                </a:solidFill>
              </a:rPr>
              <a:t> maxim admisibile;</a:t>
            </a:r>
            <a:br>
              <a:rPr lang="ro-RO" sz="1600" b="1" dirty="0">
                <a:solidFill>
                  <a:schemeClr val="tx1"/>
                </a:solidFill>
              </a:rPr>
            </a:br>
            <a:r>
              <a:rPr lang="ro-RO" sz="1600" b="1" dirty="0">
                <a:solidFill>
                  <a:schemeClr val="tx1"/>
                </a:solidFill>
              </a:rPr>
              <a:t>2. </a:t>
            </a:r>
            <a:r>
              <a:rPr lang="ro-RO" sz="1600" b="1" dirty="0">
                <a:solidFill>
                  <a:schemeClr val="tx1"/>
                </a:solidFill>
                <a:latin typeface="Georgia" panose="02040502050405020303" pitchFamily="18" charset="0"/>
              </a:rPr>
              <a:t>În conformitate cu prevederile </a:t>
            </a:r>
            <a:r>
              <a:rPr lang="ro-RO" sz="1600" b="1" dirty="0">
                <a:solidFill>
                  <a:schemeClr val="tx1"/>
                </a:solidFill>
              </a:rPr>
              <a:t>HG 950/2013 - </a:t>
            </a:r>
            <a:r>
              <a:rPr lang="ro-RO" sz="1600" b="1" u="sng" dirty="0">
                <a:solidFill>
                  <a:srgbClr val="FF0000"/>
                </a:solidFill>
              </a:rPr>
              <a:t>pentru fiecare poluant/indicator de calitate ce a </a:t>
            </a:r>
            <a:r>
              <a:rPr lang="ro-RO" sz="1600" b="1" u="sng" dirty="0" err="1">
                <a:solidFill>
                  <a:srgbClr val="FF0000"/>
                </a:solidFill>
              </a:rPr>
              <a:t>depăşit</a:t>
            </a:r>
            <a:r>
              <a:rPr lang="ro-RO" sz="1600" b="1" u="sng" dirty="0">
                <a:solidFill>
                  <a:srgbClr val="FF0000"/>
                </a:solidFill>
              </a:rPr>
              <a:t> valoarea admisibilă, conform anexei nr. 7 de la HG 950/2013 (exemplul prezentat mai sus).</a:t>
            </a:r>
            <a:br>
              <a:rPr lang="ro-RO" sz="1600" b="1" u="sng" dirty="0">
                <a:solidFill>
                  <a:schemeClr val="tx1"/>
                </a:solidFill>
              </a:rPr>
            </a:br>
            <a:br>
              <a:rPr lang="ro-RO" sz="1600" b="1" u="sng" dirty="0">
                <a:solidFill>
                  <a:schemeClr val="tx1"/>
                </a:solidFill>
              </a:rPr>
            </a:br>
            <a:r>
              <a:rPr lang="ro-RO" sz="1600" b="1" dirty="0">
                <a:solidFill>
                  <a:srgbClr val="00B050"/>
                </a:solidFill>
              </a:rPr>
              <a:t>Respectiv, interpretarea actelor sus </a:t>
            </a:r>
            <a:r>
              <a:rPr lang="ro-RO" sz="1600" b="1" dirty="0" err="1">
                <a:solidFill>
                  <a:srgbClr val="00B050"/>
                </a:solidFill>
              </a:rPr>
              <a:t>menţionate</a:t>
            </a:r>
            <a:r>
              <a:rPr lang="ro-RO" sz="1600" b="1" dirty="0">
                <a:solidFill>
                  <a:srgbClr val="00B050"/>
                </a:solidFill>
              </a:rPr>
              <a:t> este total diferită, cu sensuri diferite, ceea ce nu asigură o „</a:t>
            </a:r>
            <a:r>
              <a:rPr lang="ro-RO" sz="1600" b="1" dirty="0" err="1">
                <a:solidFill>
                  <a:srgbClr val="00B050"/>
                </a:solidFill>
              </a:rPr>
              <a:t>soluţie</a:t>
            </a:r>
            <a:r>
              <a:rPr lang="ro-RO" sz="1600" b="1" dirty="0">
                <a:solidFill>
                  <a:srgbClr val="00B050"/>
                </a:solidFill>
              </a:rPr>
              <a:t> unică” </a:t>
            </a:r>
            <a:r>
              <a:rPr lang="ro-RO" sz="1600" b="1" dirty="0" err="1">
                <a:solidFill>
                  <a:srgbClr val="00B050"/>
                </a:solidFill>
              </a:rPr>
              <a:t>şi</a:t>
            </a:r>
            <a:r>
              <a:rPr lang="ro-RO" sz="1600" b="1" dirty="0">
                <a:solidFill>
                  <a:srgbClr val="00B050"/>
                </a:solidFill>
              </a:rPr>
              <a:t> o interpretare </a:t>
            </a:r>
            <a:r>
              <a:rPr lang="ro-RO" sz="1600" b="1" dirty="0" err="1">
                <a:solidFill>
                  <a:srgbClr val="00B050"/>
                </a:solidFill>
              </a:rPr>
              <a:t>şi</a:t>
            </a:r>
            <a:r>
              <a:rPr lang="ro-RO" sz="1600" b="1" dirty="0">
                <a:solidFill>
                  <a:srgbClr val="00B050"/>
                </a:solidFill>
              </a:rPr>
              <a:t> o aplicare unitară a documentelor, care pot conduce efectiv la efectuarea calculelor pentru </a:t>
            </a:r>
            <a:r>
              <a:rPr lang="ro-RO" sz="1600" b="1" dirty="0" err="1">
                <a:solidFill>
                  <a:srgbClr val="00B050"/>
                </a:solidFill>
              </a:rPr>
              <a:t>plăţile</a:t>
            </a:r>
            <a:r>
              <a:rPr lang="ro-RO" sz="1600" b="1" dirty="0">
                <a:solidFill>
                  <a:srgbClr val="00B050"/>
                </a:solidFill>
              </a:rPr>
              <a:t> suplimentare total diferite. </a:t>
            </a:r>
            <a:br>
              <a:rPr lang="ro-RO" sz="1600" dirty="0">
                <a:solidFill>
                  <a:schemeClr val="tx1"/>
                </a:solidFill>
                <a:latin typeface="Georgia" panose="02040502050405020303" pitchFamily="18" charset="0"/>
              </a:rPr>
            </a:br>
            <a:endParaRPr lang="ro-RO" sz="1600" b="1"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288776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532624"/>
            <a:ext cx="8839199" cy="4728852"/>
          </a:xfrm>
        </p:spPr>
        <p:txBody>
          <a:bodyPr/>
          <a:lstStyle/>
          <a:p>
            <a:pPr marL="267970">
              <a:spcBef>
                <a:spcPts val="600"/>
              </a:spcBef>
              <a:spcAft>
                <a:spcPts val="600"/>
              </a:spcAft>
            </a:pPr>
            <a:r>
              <a:rPr lang="ro-RO" sz="1600" b="1" dirty="0">
                <a:solidFill>
                  <a:srgbClr val="002060"/>
                </a:solidFill>
              </a:rPr>
              <a:t>II. </a:t>
            </a:r>
            <a:r>
              <a:rPr lang="ro-RO" sz="1600" dirty="0">
                <a:solidFill>
                  <a:srgbClr val="00B050"/>
                </a:solidFill>
                <a:latin typeface="Times New Roman" panose="02020603050405020304" pitchFamily="18" charset="0"/>
                <a:ea typeface="Times New Roman" panose="02020603050405020304" pitchFamily="18" charset="0"/>
              </a:rPr>
              <a:t>Dacă agentul economic:</a:t>
            </a:r>
            <a:br>
              <a:rPr lang="ro-RO" sz="1600" dirty="0">
                <a:solidFill>
                  <a:srgbClr val="00B050"/>
                </a:solidFill>
                <a:latin typeface="Times New Roman" panose="02020603050405020304" pitchFamily="18" charset="0"/>
                <a:ea typeface="Times New Roman" panose="02020603050405020304" pitchFamily="18" charset="0"/>
              </a:rPr>
            </a:br>
            <a:br>
              <a:rPr lang="ro-RO" sz="1600" dirty="0">
                <a:solidFill>
                  <a:srgbClr val="00B050"/>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a) evacuează apele uzate în sistemul public de canalizare </a:t>
            </a:r>
            <a:r>
              <a:rPr lang="ro-RO" sz="1600" u="sng" dirty="0">
                <a:solidFill>
                  <a:schemeClr val="tx1"/>
                </a:solidFill>
                <a:latin typeface="Times New Roman" panose="02020603050405020304" pitchFamily="18" charset="0"/>
                <a:ea typeface="Times New Roman" panose="02020603050405020304" pitchFamily="18" charset="0"/>
              </a:rPr>
              <a:t>în limitele normativelor stabilite</a:t>
            </a:r>
            <a:r>
              <a:rPr lang="ro-RO" sz="1600" dirty="0">
                <a:solidFill>
                  <a:schemeClr val="tx1"/>
                </a:solidFill>
                <a:latin typeface="Times New Roman" panose="02020603050405020304" pitchFamily="18" charset="0"/>
                <a:ea typeface="Times New Roman" panose="02020603050405020304" pitchFamily="18" charset="0"/>
              </a:rPr>
              <a:t>, </a:t>
            </a:r>
            <a:r>
              <a:rPr lang="ro-RO" sz="1600" u="sng" dirty="0">
                <a:solidFill>
                  <a:schemeClr val="tx1"/>
                </a:solidFill>
                <a:latin typeface="Times New Roman" panose="02020603050405020304" pitchFamily="18" charset="0"/>
                <a:ea typeface="Times New Roman" panose="02020603050405020304" pitchFamily="18" charset="0"/>
              </a:rPr>
              <a:t>în baza contractului de furnizare/prestare a serviciului de alimentare cu apă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de canalizare încheiat cu operatorul</a:t>
            </a:r>
            <a:r>
              <a:rPr lang="ro-RO" sz="1600" dirty="0">
                <a:solidFill>
                  <a:schemeClr val="tx1"/>
                </a:solidFill>
                <a:latin typeface="Times New Roman" panose="02020603050405020304" pitchFamily="18" charset="0"/>
                <a:ea typeface="Times New Roman" panose="02020603050405020304" pitchFamily="18" charset="0"/>
              </a:rPr>
              <a:t>, atunci acesta este obligat să achite </a:t>
            </a:r>
            <a:r>
              <a:rPr lang="ro-RO" sz="1600" u="sng" dirty="0">
                <a:solidFill>
                  <a:schemeClr val="tx1"/>
                </a:solidFill>
                <a:latin typeface="Times New Roman" panose="02020603050405020304" pitchFamily="18" charset="0"/>
                <a:ea typeface="Times New Roman" panose="02020603050405020304" pitchFamily="18" charset="0"/>
              </a:rPr>
              <a:t>plata pentru prestarea serviciului public de canalizare în baza tarifelor în vigoare, aprobate</a:t>
            </a:r>
            <a:r>
              <a:rPr lang="ro-RO" sz="1600" b="1" u="sng" dirty="0">
                <a:solidFill>
                  <a:schemeClr val="tx1"/>
                </a:solidFill>
                <a:latin typeface="Times New Roman" panose="02020603050405020304" pitchFamily="18" charset="0"/>
                <a:ea typeface="Times New Roman" panose="02020603050405020304" pitchFamily="18" charset="0"/>
              </a:rPr>
              <a:t> </a:t>
            </a:r>
            <a:r>
              <a:rPr lang="ro-RO" sz="1600" u="sng" dirty="0">
                <a:solidFill>
                  <a:schemeClr val="tx1"/>
                </a:solidFill>
                <a:latin typeface="Times New Roman" panose="02020603050405020304" pitchFamily="18" charset="0"/>
                <a:ea typeface="Times New Roman" panose="02020603050405020304" pitchFamily="18" charset="0"/>
              </a:rPr>
              <a:t>în modul stabilit de către ANRE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care se achită operatorului</a:t>
            </a:r>
            <a:r>
              <a:rPr lang="ro-RO" sz="1600" dirty="0">
                <a:solidFill>
                  <a:schemeClr val="tx1"/>
                </a:solidFill>
                <a:latin typeface="Times New Roman" panose="02020603050405020304" pitchFamily="18" charset="0"/>
                <a:ea typeface="Times New Roman" panose="02020603050405020304" pitchFamily="18" charset="0"/>
              </a:rPr>
              <a:t>; </a:t>
            </a: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b) evacuează apele uzate în sistemul public de canalizare </a:t>
            </a:r>
            <a:r>
              <a:rPr lang="ro-RO" sz="1600" u="sng" dirty="0">
                <a:solidFill>
                  <a:schemeClr val="tx1"/>
                </a:solidFill>
                <a:latin typeface="Times New Roman" panose="02020603050405020304" pitchFamily="18" charset="0"/>
                <a:ea typeface="Times New Roman" panose="02020603050405020304" pitchFamily="18" charset="0"/>
              </a:rPr>
              <a:t>cu </a:t>
            </a:r>
            <a:r>
              <a:rPr lang="ro-RO" sz="1600" u="sng" dirty="0" err="1">
                <a:solidFill>
                  <a:schemeClr val="tx1"/>
                </a:solidFill>
                <a:latin typeface="Times New Roman" panose="02020603050405020304" pitchFamily="18" charset="0"/>
                <a:ea typeface="Times New Roman" panose="02020603050405020304" pitchFamily="18" charset="0"/>
              </a:rPr>
              <a:t>depăşirea</a:t>
            </a:r>
            <a:r>
              <a:rPr lang="ro-RO" sz="1600" u="sng" dirty="0">
                <a:solidFill>
                  <a:schemeClr val="tx1"/>
                </a:solidFill>
                <a:latin typeface="Times New Roman" panose="02020603050405020304" pitchFamily="18" charset="0"/>
                <a:ea typeface="Times New Roman" panose="02020603050405020304" pitchFamily="18" charset="0"/>
              </a:rPr>
              <a:t> normativelor stabilite</a:t>
            </a:r>
            <a:r>
              <a:rPr lang="ro-RO" sz="1600" dirty="0">
                <a:solidFill>
                  <a:schemeClr val="tx1"/>
                </a:solidFill>
                <a:latin typeface="Times New Roman" panose="02020603050405020304" pitchFamily="18" charset="0"/>
                <a:ea typeface="Times New Roman" panose="02020603050405020304" pitchFamily="18" charset="0"/>
              </a:rPr>
              <a:t>, </a:t>
            </a:r>
            <a:r>
              <a:rPr lang="ro-RO" sz="1600" u="sng" dirty="0">
                <a:solidFill>
                  <a:schemeClr val="tx1"/>
                </a:solidFill>
                <a:latin typeface="Times New Roman" panose="02020603050405020304" pitchFamily="18" charset="0"/>
                <a:ea typeface="Times New Roman" panose="02020603050405020304" pitchFamily="18" charset="0"/>
              </a:rPr>
              <a:t>în baza contractului de prestare a serviciului public de alimentare cu apă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de canalizare încheiat cu operatorul, </a:t>
            </a:r>
            <a:r>
              <a:rPr lang="ro-RO" sz="1600" dirty="0">
                <a:solidFill>
                  <a:schemeClr val="tx1"/>
                </a:solidFill>
                <a:latin typeface="Times New Roman" panose="02020603050405020304" pitchFamily="18" charset="0"/>
                <a:ea typeface="Times New Roman" panose="02020603050405020304" pitchFamily="18" charset="0"/>
              </a:rPr>
              <a:t>atunci, acesta trebuie </a:t>
            </a:r>
            <a:r>
              <a:rPr lang="ro-RO" sz="1600" u="sng" dirty="0">
                <a:solidFill>
                  <a:schemeClr val="tx1"/>
                </a:solidFill>
                <a:latin typeface="Times New Roman" panose="02020603050405020304" pitchFamily="18" charset="0"/>
                <a:ea typeface="Times New Roman" panose="02020603050405020304" pitchFamily="18" charset="0"/>
              </a:rPr>
              <a:t>să plăți suplimentare pentru </a:t>
            </a:r>
            <a:r>
              <a:rPr lang="ro-RO" sz="1600" u="sng" dirty="0" err="1">
                <a:solidFill>
                  <a:schemeClr val="tx1"/>
                </a:solidFill>
                <a:latin typeface="Times New Roman" panose="02020603050405020304" pitchFamily="18" charset="0"/>
                <a:ea typeface="Times New Roman" panose="02020603050405020304" pitchFamily="18" charset="0"/>
              </a:rPr>
              <a:t>depăşirea</a:t>
            </a:r>
            <a:r>
              <a:rPr lang="ro-RO" sz="1600" u="sng" dirty="0">
                <a:solidFill>
                  <a:schemeClr val="tx1"/>
                </a:solidFill>
                <a:latin typeface="Times New Roman" panose="02020603050405020304" pitchFamily="18" charset="0"/>
                <a:ea typeface="Times New Roman" panose="02020603050405020304" pitchFamily="18" charset="0"/>
              </a:rPr>
              <a:t> normativelor la deversarea apelor uzate  în sistemul public de canalizar</a:t>
            </a:r>
            <a:r>
              <a:rPr lang="ro-RO" sz="1600" dirty="0">
                <a:solidFill>
                  <a:schemeClr val="tx1"/>
                </a:solidFill>
                <a:latin typeface="Times New Roman" panose="02020603050405020304" pitchFamily="18" charset="0"/>
                <a:ea typeface="Times New Roman" panose="02020603050405020304" pitchFamily="18" charset="0"/>
              </a:rPr>
              <a:t>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care trebuie să fie achitate operatorului; </a:t>
            </a: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c) evacuează apele uzate numai în sistemul public de canalizare, </a:t>
            </a:r>
            <a:r>
              <a:rPr lang="ro-RO" sz="1600" u="sng" dirty="0">
                <a:solidFill>
                  <a:schemeClr val="tx1"/>
                </a:solidFill>
                <a:latin typeface="Times New Roman" panose="02020603050405020304" pitchFamily="18" charset="0"/>
                <a:ea typeface="Times New Roman" panose="02020603050405020304" pitchFamily="18" charset="0"/>
              </a:rPr>
              <a:t>atât în limitele normativelor stabilite, </a:t>
            </a:r>
            <a:r>
              <a:rPr lang="ro-RO" sz="1600" u="sng" dirty="0" err="1">
                <a:solidFill>
                  <a:schemeClr val="tx1"/>
                </a:solidFill>
                <a:latin typeface="Times New Roman" panose="02020603050405020304" pitchFamily="18" charset="0"/>
                <a:ea typeface="Times New Roman" panose="02020603050405020304" pitchFamily="18" charset="0"/>
              </a:rPr>
              <a:t>cît</a:t>
            </a:r>
            <a:r>
              <a:rPr lang="ro-RO" sz="1600" u="sng" dirty="0">
                <a:solidFill>
                  <a:schemeClr val="tx1"/>
                </a:solidFill>
                <a:latin typeface="Times New Roman" panose="02020603050405020304" pitchFamily="18" charset="0"/>
                <a:ea typeface="Times New Roman" panose="02020603050405020304" pitchFamily="18" charset="0"/>
              </a:rPr>
              <a:t>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cu </a:t>
            </a:r>
            <a:r>
              <a:rPr lang="ro-RO" sz="1600" u="sng" dirty="0" err="1">
                <a:solidFill>
                  <a:schemeClr val="tx1"/>
                </a:solidFill>
                <a:latin typeface="Times New Roman" panose="02020603050405020304" pitchFamily="18" charset="0"/>
                <a:ea typeface="Times New Roman" panose="02020603050405020304" pitchFamily="18" charset="0"/>
              </a:rPr>
              <a:t>depăşirea</a:t>
            </a:r>
            <a:r>
              <a:rPr lang="ro-RO" sz="1600" u="sng" dirty="0">
                <a:solidFill>
                  <a:schemeClr val="tx1"/>
                </a:solidFill>
                <a:latin typeface="Times New Roman" panose="02020603050405020304" pitchFamily="18" charset="0"/>
                <a:ea typeface="Times New Roman" panose="02020603050405020304" pitchFamily="18" charset="0"/>
              </a:rPr>
              <a:t> normativelor stabilite, în baza contractului de prestare a serviciului public de alimentare cu apă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de canalizare încheiat cu operatorul</a:t>
            </a:r>
            <a:r>
              <a:rPr lang="ro-RO" sz="1600" dirty="0">
                <a:solidFill>
                  <a:schemeClr val="tx1"/>
                </a:solidFill>
                <a:latin typeface="Times New Roman" panose="02020603050405020304" pitchFamily="18" charset="0"/>
                <a:ea typeface="Times New Roman" panose="02020603050405020304" pitchFamily="18" charset="0"/>
              </a:rPr>
              <a:t>, atunci, acesta trebuie să achite </a:t>
            </a:r>
            <a:r>
              <a:rPr lang="ro-RO" sz="1600" dirty="0" err="1">
                <a:solidFill>
                  <a:schemeClr val="tx1"/>
                </a:solidFill>
                <a:latin typeface="Times New Roman" panose="02020603050405020304" pitchFamily="18" charset="0"/>
                <a:ea typeface="Times New Roman" panose="02020603050405020304" pitchFamily="18" charset="0"/>
              </a:rPr>
              <a:t>plăţile</a:t>
            </a:r>
            <a:r>
              <a:rPr lang="ro-RO" sz="1600" dirty="0">
                <a:solidFill>
                  <a:schemeClr val="tx1"/>
                </a:solidFill>
                <a:latin typeface="Times New Roman" panose="02020603050405020304" pitchFamily="18" charset="0"/>
                <a:ea typeface="Times New Roman" panose="02020603050405020304" pitchFamily="18" charset="0"/>
              </a:rPr>
              <a:t> indicate la pct. a)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b) din această </a:t>
            </a:r>
            <a:r>
              <a:rPr lang="ro-RO" sz="1600" dirty="0" err="1">
                <a:solidFill>
                  <a:schemeClr val="tx1"/>
                </a:solidFill>
                <a:latin typeface="Times New Roman" panose="02020603050405020304" pitchFamily="18" charset="0"/>
                <a:ea typeface="Times New Roman" panose="02020603050405020304" pitchFamily="18" charset="0"/>
              </a:rPr>
              <a:t>secţiune</a:t>
            </a:r>
            <a:r>
              <a:rPr lang="ro-RO" sz="1600" dirty="0">
                <a:solidFill>
                  <a:schemeClr val="tx1"/>
                </a:solidFill>
                <a:latin typeface="Times New Roman" panose="02020603050405020304" pitchFamily="18" charset="0"/>
                <a:ea typeface="Times New Roman" panose="02020603050405020304" pitchFamily="18" charset="0"/>
              </a:rPr>
              <a:t>, </a:t>
            </a:r>
            <a:r>
              <a:rPr lang="ro-RO" sz="1600" dirty="0" err="1">
                <a:solidFill>
                  <a:schemeClr val="tx1"/>
                </a:solidFill>
                <a:latin typeface="Times New Roman" panose="02020603050405020304" pitchFamily="18" charset="0"/>
                <a:ea typeface="Times New Roman" panose="02020603050405020304" pitchFamily="18" charset="0"/>
              </a:rPr>
              <a:t>luînd</a:t>
            </a:r>
            <a:r>
              <a:rPr lang="ro-RO" sz="1600" dirty="0">
                <a:solidFill>
                  <a:schemeClr val="tx1"/>
                </a:solidFill>
                <a:latin typeface="Times New Roman" panose="02020603050405020304" pitchFamily="18" charset="0"/>
                <a:ea typeface="Times New Roman" panose="02020603050405020304" pitchFamily="18" charset="0"/>
              </a:rPr>
              <a:t> în calcul perioadele în care au fost evacuate ape uzate în limitele normativelor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cu </a:t>
            </a:r>
            <a:r>
              <a:rPr lang="ro-RO" sz="1600" dirty="0" err="1">
                <a:solidFill>
                  <a:schemeClr val="tx1"/>
                </a:solidFill>
                <a:latin typeface="Times New Roman" panose="02020603050405020304" pitchFamily="18" charset="0"/>
                <a:ea typeface="Times New Roman" panose="02020603050405020304" pitchFamily="18" charset="0"/>
              </a:rPr>
              <a:t>depăşirea</a:t>
            </a:r>
            <a:r>
              <a:rPr lang="ro-RO" sz="1600" dirty="0">
                <a:solidFill>
                  <a:schemeClr val="tx1"/>
                </a:solidFill>
                <a:latin typeface="Times New Roman" panose="02020603050405020304" pitchFamily="18" charset="0"/>
                <a:ea typeface="Times New Roman" panose="02020603050405020304" pitchFamily="18" charset="0"/>
              </a:rPr>
              <a:t> normativelor stabilite (CMA), precum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volumele, debitele apelor uzate stabilite în  aceste perioade; </a:t>
            </a: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 </a:t>
            </a:r>
            <a:br>
              <a:rPr lang="ro-RO" sz="1600" dirty="0">
                <a:latin typeface="Times New Roman" panose="02020603050405020304" pitchFamily="18" charset="0"/>
                <a:ea typeface="Times New Roman" panose="02020603050405020304" pitchFamily="18" charset="0"/>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6017809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625784"/>
            <a:ext cx="8839199" cy="5000574"/>
          </a:xfrm>
        </p:spPr>
        <p:txBody>
          <a:bodyPr/>
          <a:lstStyle/>
          <a:p>
            <a:r>
              <a:rPr lang="ro-RO" sz="1600" dirty="0">
                <a:solidFill>
                  <a:schemeClr val="tx2"/>
                </a:solidFill>
                <a:latin typeface="Times New Roman" panose="02020603050405020304" pitchFamily="18" charset="0"/>
                <a:ea typeface="Times New Roman" panose="02020603050405020304" pitchFamily="18" charset="0"/>
              </a:rPr>
              <a:t>d) </a:t>
            </a:r>
            <a:r>
              <a:rPr lang="ro-RO" sz="1600" dirty="0">
                <a:solidFill>
                  <a:schemeClr val="tx1"/>
                </a:solidFill>
                <a:latin typeface="Times New Roman" panose="02020603050405020304" pitchFamily="18" charset="0"/>
                <a:ea typeface="Times New Roman" panose="02020603050405020304" pitchFamily="18" charset="0"/>
              </a:rPr>
              <a:t>din punct de vedere economic sau tehnologic </a:t>
            </a:r>
            <a:r>
              <a:rPr lang="ro-RO" sz="1600" u="sng" dirty="0">
                <a:solidFill>
                  <a:schemeClr val="tx1"/>
                </a:solidFill>
                <a:latin typeface="Times New Roman" panose="02020603050405020304" pitchFamily="18" charset="0"/>
                <a:ea typeface="Times New Roman" panose="02020603050405020304" pitchFamily="18" charset="0"/>
              </a:rPr>
              <a:t>nu poate îndeplini </a:t>
            </a:r>
            <a:r>
              <a:rPr lang="ro-RO" sz="1600" u="sng" dirty="0" err="1">
                <a:solidFill>
                  <a:schemeClr val="tx1"/>
                </a:solidFill>
                <a:latin typeface="Times New Roman" panose="02020603050405020304" pitchFamily="18" charset="0"/>
                <a:ea typeface="Times New Roman" panose="02020603050405020304" pitchFamily="18" charset="0"/>
              </a:rPr>
              <a:t>condiţiile</a:t>
            </a:r>
            <a:r>
              <a:rPr lang="ro-RO" sz="1600" u="sng" dirty="0">
                <a:solidFill>
                  <a:schemeClr val="tx1"/>
                </a:solidFill>
                <a:latin typeface="Times New Roman" panose="02020603050405020304" pitchFamily="18" charset="0"/>
                <a:ea typeface="Times New Roman" panose="02020603050405020304" pitchFamily="18" charset="0"/>
              </a:rPr>
              <a:t> de evacuare a apelor uzate în </a:t>
            </a:r>
            <a:r>
              <a:rPr lang="ro-RO" sz="1600" u="sng" dirty="0" err="1">
                <a:solidFill>
                  <a:schemeClr val="tx1"/>
                </a:solidFill>
                <a:latin typeface="Times New Roman" panose="02020603050405020304" pitchFamily="18" charset="0"/>
                <a:ea typeface="Times New Roman" panose="02020603050405020304" pitchFamily="18" charset="0"/>
              </a:rPr>
              <a:t>reţelele</a:t>
            </a:r>
            <a:r>
              <a:rPr lang="ro-RO" sz="1600" u="sng" dirty="0">
                <a:solidFill>
                  <a:schemeClr val="tx1"/>
                </a:solidFill>
                <a:latin typeface="Times New Roman" panose="02020603050405020304" pitchFamily="18" charset="0"/>
                <a:ea typeface="Times New Roman" panose="02020603050405020304" pitchFamily="18" charset="0"/>
              </a:rPr>
              <a:t> publice de canalizare, iar capacitatea </a:t>
            </a:r>
            <a:r>
              <a:rPr lang="ro-RO" sz="1600" u="sng" dirty="0" err="1">
                <a:solidFill>
                  <a:schemeClr val="tx1"/>
                </a:solidFill>
                <a:latin typeface="Times New Roman" panose="02020603050405020304" pitchFamily="18" charset="0"/>
                <a:ea typeface="Times New Roman" panose="02020603050405020304" pitchFamily="18" charset="0"/>
              </a:rPr>
              <a:t>staţiei</a:t>
            </a:r>
            <a:r>
              <a:rPr lang="ro-RO" sz="1600" u="sng" dirty="0">
                <a:solidFill>
                  <a:schemeClr val="tx1"/>
                </a:solidFill>
                <a:latin typeface="Times New Roman" panose="02020603050405020304" pitchFamily="18" charset="0"/>
                <a:ea typeface="Times New Roman" panose="02020603050405020304" pitchFamily="18" charset="0"/>
              </a:rPr>
              <a:t> de epurare publică permite epurarea corespunzătoare a apelor uzate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dacă evacuează apele uzate numai în sistemul public de canalizare în baza unui contract de evacuare a apelor uzate supraîncărcate, încheiat cu operatorul, </a:t>
            </a:r>
            <a:r>
              <a:rPr lang="ro-RO" sz="1600" dirty="0">
                <a:solidFill>
                  <a:schemeClr val="tx1"/>
                </a:solidFill>
                <a:latin typeface="Times New Roman" panose="02020603050405020304" pitchFamily="18" charset="0"/>
                <a:ea typeface="Times New Roman" panose="02020603050405020304" pitchFamily="18" charset="0"/>
              </a:rPr>
              <a:t>atunci acesta trebuie să achite : </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 </a:t>
            </a:r>
            <a:r>
              <a:rPr lang="ro-RO" sz="1600" dirty="0" err="1">
                <a:solidFill>
                  <a:schemeClr val="tx1"/>
                </a:solidFill>
                <a:latin typeface="Times New Roman" panose="02020603050405020304" pitchFamily="18" charset="0"/>
                <a:ea typeface="Times New Roman" panose="02020603050405020304" pitchFamily="18" charset="0"/>
              </a:rPr>
              <a:t>plăţi</a:t>
            </a:r>
            <a:r>
              <a:rPr lang="ro-RO" sz="1600" dirty="0">
                <a:solidFill>
                  <a:schemeClr val="tx1"/>
                </a:solidFill>
                <a:latin typeface="Times New Roman" panose="02020603050405020304" pitchFamily="18" charset="0"/>
                <a:ea typeface="Times New Roman" panose="02020603050405020304" pitchFamily="18" charset="0"/>
              </a:rPr>
              <a:t> pentru serviciul de canalizare, cu aplicarea la tariful pentru serviciul public de canalizare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epurare a apelor uzate, a coeficientului stabilit pentru încărcarea suplimentară cu volume de ape uzate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/sau poluanți ce depășesc concentrația maxim admisibilă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care trebuie achitate operatorului; </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 </a:t>
            </a:r>
            <a:r>
              <a:rPr lang="ro-RO" sz="1600" u="sng" dirty="0">
                <a:solidFill>
                  <a:schemeClr val="tx1"/>
                </a:solidFill>
                <a:latin typeface="Times New Roman" panose="02020603050405020304" pitchFamily="18" charset="0"/>
                <a:ea typeface="Times New Roman" panose="02020603050405020304" pitchFamily="18" charset="0"/>
              </a:rPr>
              <a:t>plata pentru prestarea serviciului public de canalizare în baza tarifelor în vigoare, aprobate</a:t>
            </a:r>
            <a:r>
              <a:rPr lang="ro-RO" sz="1600" b="1" u="sng" dirty="0">
                <a:solidFill>
                  <a:schemeClr val="tx1"/>
                </a:solidFill>
                <a:latin typeface="Times New Roman" panose="02020603050405020304" pitchFamily="18" charset="0"/>
                <a:ea typeface="Times New Roman" panose="02020603050405020304" pitchFamily="18" charset="0"/>
              </a:rPr>
              <a:t> </a:t>
            </a:r>
            <a:r>
              <a:rPr lang="ro-RO" sz="1600" u="sng" dirty="0">
                <a:solidFill>
                  <a:schemeClr val="tx1"/>
                </a:solidFill>
                <a:latin typeface="Times New Roman" panose="02020603050405020304" pitchFamily="18" charset="0"/>
                <a:ea typeface="Times New Roman" panose="02020603050405020304" pitchFamily="18" charset="0"/>
              </a:rPr>
              <a:t>în modul stabilit de către ANRE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care se achită operatorului</a:t>
            </a:r>
            <a:r>
              <a:rPr lang="ro-RO" sz="1600" dirty="0">
                <a:solidFill>
                  <a:schemeClr val="tx1"/>
                </a:solidFill>
                <a:latin typeface="Times New Roman" panose="02020603050405020304" pitchFamily="18" charset="0"/>
                <a:ea typeface="Times New Roman" panose="02020603050405020304" pitchFamily="18" charset="0"/>
              </a:rPr>
              <a:t>; </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e) dispune de sistem propriu de canalizare prin care </a:t>
            </a:r>
            <a:r>
              <a:rPr lang="ro-RO" sz="1600" u="sng" dirty="0">
                <a:solidFill>
                  <a:schemeClr val="tx1"/>
                </a:solidFill>
                <a:latin typeface="Times New Roman" panose="02020603050405020304" pitchFamily="18" charset="0"/>
                <a:ea typeface="Times New Roman" panose="02020603050405020304" pitchFamily="18" charset="0"/>
              </a:rPr>
              <a:t>evacuează apele uzate epurate în emisar</a:t>
            </a:r>
            <a:r>
              <a:rPr lang="ro-RO" sz="1600" dirty="0">
                <a:solidFill>
                  <a:schemeClr val="tx1"/>
                </a:solidFill>
                <a:latin typeface="Times New Roman" panose="02020603050405020304" pitchFamily="18" charset="0"/>
                <a:ea typeface="Times New Roman" panose="02020603050405020304" pitchFamily="18" charset="0"/>
              </a:rPr>
              <a:t>, atunci în </a:t>
            </a:r>
            <a:r>
              <a:rPr lang="ro-RO" sz="1600" dirty="0" err="1">
                <a:solidFill>
                  <a:schemeClr val="tx1"/>
                </a:solidFill>
                <a:latin typeface="Times New Roman" panose="02020603050405020304" pitchFamily="18" charset="0"/>
                <a:ea typeface="Times New Roman" panose="02020603050405020304" pitchFamily="18" charset="0"/>
              </a:rPr>
              <a:t>dependenţă</a:t>
            </a:r>
            <a:r>
              <a:rPr lang="ro-RO" sz="1600" dirty="0">
                <a:solidFill>
                  <a:schemeClr val="tx1"/>
                </a:solidFill>
                <a:latin typeface="Times New Roman" panose="02020603050405020304" pitchFamily="18" charset="0"/>
                <a:ea typeface="Times New Roman" panose="02020603050405020304" pitchFamily="18" charset="0"/>
              </a:rPr>
              <a:t> de </a:t>
            </a:r>
            <a:r>
              <a:rPr lang="ro-RO" sz="1600" dirty="0" err="1">
                <a:solidFill>
                  <a:schemeClr val="tx1"/>
                </a:solidFill>
                <a:latin typeface="Times New Roman" panose="02020603050405020304" pitchFamily="18" charset="0"/>
                <a:ea typeface="Times New Roman" panose="02020603050405020304" pitchFamily="18" charset="0"/>
              </a:rPr>
              <a:t>situaţiile</a:t>
            </a:r>
            <a:r>
              <a:rPr lang="ro-RO" sz="1600" dirty="0">
                <a:solidFill>
                  <a:schemeClr val="tx1"/>
                </a:solidFill>
                <a:latin typeface="Times New Roman" panose="02020603050405020304" pitchFamily="18" charset="0"/>
                <a:ea typeface="Times New Roman" panose="02020603050405020304" pitchFamily="18" charset="0"/>
              </a:rPr>
              <a:t> dacă acesta respectă sau nu respectă normativele DLA, este obligat să  calculeze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să achite în bugetul de stat următoarele </a:t>
            </a:r>
            <a:r>
              <a:rPr lang="ro-RO" sz="1600" dirty="0" err="1">
                <a:solidFill>
                  <a:schemeClr val="tx1"/>
                </a:solidFill>
                <a:latin typeface="Times New Roman" panose="02020603050405020304" pitchFamily="18" charset="0"/>
                <a:ea typeface="Times New Roman" panose="02020603050405020304" pitchFamily="18" charset="0"/>
              </a:rPr>
              <a:t>plăţi</a:t>
            </a:r>
            <a:r>
              <a:rPr lang="ro-RO" sz="1600" dirty="0">
                <a:solidFill>
                  <a:schemeClr val="tx1"/>
                </a:solidFill>
                <a:latin typeface="Times New Roman" panose="02020603050405020304" pitchFamily="18" charset="0"/>
                <a:ea typeface="Times New Roman" panose="02020603050405020304" pitchFamily="18" charset="0"/>
              </a:rPr>
              <a:t>: </a:t>
            </a:r>
            <a:br>
              <a:rPr lang="ro-RO" sz="1600" dirty="0">
                <a:solidFill>
                  <a:schemeClr val="tx1"/>
                </a:solidFill>
                <a:latin typeface="Times New Roman" panose="02020603050405020304" pitchFamily="18" charset="0"/>
                <a:ea typeface="Times New Roman" panose="02020603050405020304" pitchFamily="18" charset="0"/>
              </a:rPr>
            </a:br>
            <a:r>
              <a:rPr lang="ro-RO" sz="1600" dirty="0">
                <a:solidFill>
                  <a:schemeClr val="tx1"/>
                </a:solidFill>
                <a:latin typeface="Times New Roman" panose="02020603050405020304" pitchFamily="18" charset="0"/>
                <a:ea typeface="Times New Roman" panose="02020603050405020304" pitchFamily="18" charset="0"/>
              </a:rPr>
              <a:t>- pentru deversările de </a:t>
            </a:r>
            <a:r>
              <a:rPr lang="ro-RO" sz="1600" dirty="0" err="1">
                <a:solidFill>
                  <a:schemeClr val="tx1"/>
                </a:solidFill>
                <a:latin typeface="Times New Roman" panose="02020603050405020304" pitchFamily="18" charset="0"/>
                <a:ea typeface="Times New Roman" panose="02020603050405020304" pitchFamily="18" charset="0"/>
              </a:rPr>
              <a:t>poluanţi</a:t>
            </a:r>
            <a:r>
              <a:rPr lang="ro-RO" sz="1600" dirty="0">
                <a:solidFill>
                  <a:schemeClr val="tx1"/>
                </a:solidFill>
                <a:latin typeface="Times New Roman" panose="02020603050405020304" pitchFamily="18" charset="0"/>
                <a:ea typeface="Times New Roman" panose="02020603050405020304" pitchFamily="18" charset="0"/>
              </a:rPr>
              <a:t> cu apele reziduale în obiective acvatice, </a:t>
            </a:r>
            <a:r>
              <a:rPr lang="ro-RO" sz="1600" u="sng" dirty="0">
                <a:solidFill>
                  <a:schemeClr val="tx1"/>
                </a:solidFill>
                <a:latin typeface="Times New Roman" panose="02020603050405020304" pitchFamily="18" charset="0"/>
                <a:ea typeface="Times New Roman" panose="02020603050405020304" pitchFamily="18" charset="0"/>
              </a:rPr>
              <a:t>în limitele normativelor stabilite (DLA) </a:t>
            </a:r>
            <a:r>
              <a:rPr lang="ro-RO" sz="1600" u="sng" dirty="0" err="1">
                <a:solidFill>
                  <a:schemeClr val="tx1"/>
                </a:solidFill>
                <a:latin typeface="Times New Roman" panose="02020603050405020304" pitchFamily="18" charset="0"/>
                <a:ea typeface="Times New Roman" panose="02020603050405020304" pitchFamily="18" charset="0"/>
              </a:rPr>
              <a:t>şi</a:t>
            </a:r>
            <a:r>
              <a:rPr lang="ro-RO" sz="1600" u="sng" dirty="0">
                <a:solidFill>
                  <a:schemeClr val="tx1"/>
                </a:solidFill>
                <a:latin typeface="Times New Roman" panose="02020603050405020304" pitchFamily="18" charset="0"/>
                <a:ea typeface="Times New Roman" panose="02020603050405020304" pitchFamily="18" charset="0"/>
              </a:rPr>
              <a:t> cu </a:t>
            </a:r>
            <a:r>
              <a:rPr lang="ro-RO" sz="1600" u="sng" dirty="0" err="1">
                <a:solidFill>
                  <a:schemeClr val="tx1"/>
                </a:solidFill>
                <a:latin typeface="Times New Roman" panose="02020603050405020304" pitchFamily="18" charset="0"/>
                <a:ea typeface="Times New Roman" panose="02020603050405020304" pitchFamily="18" charset="0"/>
              </a:rPr>
              <a:t>depăşirea</a:t>
            </a:r>
            <a:r>
              <a:rPr lang="ro-RO" sz="1600" u="sng" dirty="0">
                <a:solidFill>
                  <a:schemeClr val="tx1"/>
                </a:solidFill>
                <a:latin typeface="Times New Roman" panose="02020603050405020304" pitchFamily="18" charset="0"/>
                <a:ea typeface="Times New Roman" panose="02020603050405020304" pitchFamily="18" charset="0"/>
              </a:rPr>
              <a:t> normativelor stabilite (DLA),</a:t>
            </a:r>
            <a:r>
              <a:rPr lang="ro-RO" sz="1600" dirty="0">
                <a:solidFill>
                  <a:schemeClr val="tx1"/>
                </a:solidFill>
                <a:latin typeface="Times New Roman" panose="02020603050405020304" pitchFamily="18" charset="0"/>
                <a:ea typeface="Times New Roman" panose="02020603050405020304" pitchFamily="18" charset="0"/>
              </a:rPr>
              <a:t> care trebuie calculate de către acesta în conformitate cu prevederile </a:t>
            </a:r>
            <a:r>
              <a:rPr lang="ro-RO" sz="1600" dirty="0">
                <a:solidFill>
                  <a:srgbClr val="00B050"/>
                </a:solidFill>
                <a:latin typeface="Times New Roman" panose="02020603050405020304" pitchFamily="18" charset="0"/>
                <a:ea typeface="Times New Roman" panose="02020603050405020304" pitchFamily="18" charset="0"/>
              </a:rPr>
              <a:t>Legii 1540/1998</a:t>
            </a:r>
            <a:r>
              <a:rPr lang="ro-RO" sz="1600" dirty="0">
                <a:solidFill>
                  <a:schemeClr val="tx1"/>
                </a:solidFill>
                <a:latin typeface="Times New Roman" panose="02020603050405020304" pitchFamily="18" charset="0"/>
                <a:ea typeface="Times New Roman" panose="02020603050405020304" pitchFamily="18" charset="0"/>
              </a:rPr>
              <a:t>, </a:t>
            </a:r>
            <a:r>
              <a:rPr lang="ro-RO" sz="1600" dirty="0">
                <a:solidFill>
                  <a:srgbClr val="00B050"/>
                </a:solidFill>
                <a:latin typeface="Times New Roman" panose="02020603050405020304" pitchFamily="18" charset="0"/>
                <a:ea typeface="Times New Roman" panose="02020603050405020304" pitchFamily="18" charset="0"/>
              </a:rPr>
              <a:t>Ordinului Nr. 15 din 22-01-2019 </a:t>
            </a:r>
            <a:r>
              <a:rPr lang="ro-RO" sz="1600" dirty="0">
                <a:solidFill>
                  <a:schemeClr val="tx1"/>
                </a:solidFill>
                <a:latin typeface="Times New Roman" panose="02020603050405020304" pitchFamily="18" charset="0"/>
                <a:ea typeface="Times New Roman" panose="02020603050405020304" pitchFamily="18" charset="0"/>
              </a:rPr>
              <a:t>cu privire la aprobarea formularului dării de seamă (EMPOLDEP19), modului de completare a acesteia și Instrucțiunii privind modul de calculare și achitare a plăților pentru emisiile și deversările de poluanți și depozitarea deșeurilor al MADRM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a:t>
            </a:r>
            <a:r>
              <a:rPr lang="ro-RO" sz="1600" dirty="0">
                <a:solidFill>
                  <a:srgbClr val="00B050"/>
                </a:solidFill>
                <a:latin typeface="Times New Roman" panose="02020603050405020304" pitchFamily="18" charset="0"/>
                <a:ea typeface="Times New Roman" panose="02020603050405020304" pitchFamily="18" charset="0"/>
              </a:rPr>
              <a:t>Ordinului Nr. 1721 din 05-12-2014 </a:t>
            </a:r>
            <a:r>
              <a:rPr lang="ro-RO" sz="1600" dirty="0">
                <a:solidFill>
                  <a:schemeClr val="tx1"/>
                </a:solidFill>
                <a:latin typeface="Times New Roman" panose="02020603050405020304" pitchFamily="18" charset="0"/>
                <a:ea typeface="Times New Roman" panose="02020603050405020304" pitchFamily="18" charset="0"/>
              </a:rPr>
              <a:t>privind aprobarea </a:t>
            </a:r>
            <a:r>
              <a:rPr lang="ro-RO" sz="1600" dirty="0" err="1">
                <a:solidFill>
                  <a:schemeClr val="tx1"/>
                </a:solidFill>
                <a:latin typeface="Times New Roman" panose="02020603050405020304" pitchFamily="18" charset="0"/>
                <a:ea typeface="Times New Roman" panose="02020603050405020304" pitchFamily="18" charset="0"/>
              </a:rPr>
              <a:t>Instrucţiunii</a:t>
            </a:r>
            <a:r>
              <a:rPr lang="ro-RO" sz="1600" dirty="0">
                <a:solidFill>
                  <a:schemeClr val="tx1"/>
                </a:solidFill>
                <a:latin typeface="Times New Roman" panose="02020603050405020304" pitchFamily="18" charset="0"/>
                <a:ea typeface="Times New Roman" panose="02020603050405020304" pitchFamily="18" charset="0"/>
              </a:rPr>
              <a:t> privind modul de întocmire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prezentare a Dării de seamă pe taxele pentru resursele naturale (Forma TRN 15) </a:t>
            </a:r>
            <a:r>
              <a:rPr lang="ro-RO" sz="1600" dirty="0" err="1">
                <a:solidFill>
                  <a:schemeClr val="tx1"/>
                </a:solidFill>
                <a:latin typeface="Times New Roman" panose="02020603050405020304" pitchFamily="18" charset="0"/>
                <a:ea typeface="Times New Roman" panose="02020603050405020304" pitchFamily="18" charset="0"/>
              </a:rPr>
              <a:t>şi</a:t>
            </a:r>
            <a:r>
              <a:rPr lang="ro-RO" sz="1600" dirty="0">
                <a:solidFill>
                  <a:schemeClr val="tx1"/>
                </a:solidFill>
                <a:latin typeface="Times New Roman" panose="02020603050405020304" pitchFamily="18" charset="0"/>
                <a:ea typeface="Times New Roman" panose="02020603050405020304" pitchFamily="18" charset="0"/>
              </a:rPr>
              <a:t> a Formularului TRN 15 al </a:t>
            </a:r>
            <a:r>
              <a:rPr lang="ro-RO" sz="1600" dirty="0">
                <a:solidFill>
                  <a:schemeClr val="tx1"/>
                </a:solidFill>
                <a:latin typeface="Times New Roman" panose="02020603050405020304" pitchFamily="18" charset="0"/>
              </a:rPr>
              <a:t>INSPECTORATUL FISCAL PRINCIPAL DE STAT</a:t>
            </a:r>
            <a:r>
              <a:rPr lang="ro-RO" sz="1600" dirty="0">
                <a:solidFill>
                  <a:schemeClr val="tx1"/>
                </a:solidFill>
                <a:latin typeface="Times New Roman" panose="02020603050405020304" pitchFamily="18" charset="0"/>
                <a:ea typeface="Times New Roman" panose="02020603050405020304" pitchFamily="18" charset="0"/>
              </a:rPr>
              <a:t>; </a:t>
            </a:r>
            <a:br>
              <a:rPr lang="ro-RO" sz="1600" dirty="0">
                <a:solidFill>
                  <a:schemeClr val="tx1"/>
                </a:solidFill>
                <a:latin typeface="Times New Roman" panose="02020603050405020304" pitchFamily="18" charset="0"/>
                <a:ea typeface="Times New Roman" panose="02020603050405020304" pitchFamily="18" charset="0"/>
              </a:rPr>
            </a:br>
            <a:br>
              <a:rPr lang="ro-RO" sz="1600" dirty="0">
                <a:solidFill>
                  <a:schemeClr val="tx1"/>
                </a:solidFill>
                <a:latin typeface="Times New Roman" panose="02020603050405020304" pitchFamily="18" charset="0"/>
                <a:ea typeface="Times New Roman" panose="02020603050405020304" pitchFamily="18" charset="0"/>
              </a:rPr>
            </a:br>
            <a:endParaRPr lang="ro-RO" sz="1600" b="1" dirty="0">
              <a:solidFill>
                <a:schemeClr val="tx1"/>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004767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416167"/>
          </a:xfrm>
        </p:spPr>
        <p:txBody>
          <a:bodyPr/>
          <a:lstStyle/>
          <a:p>
            <a:pPr lvl="0"/>
            <a:r>
              <a:rPr lang="ro-RO" sz="1600" dirty="0">
                <a:solidFill>
                  <a:srgbClr val="000000"/>
                </a:solidFill>
                <a:latin typeface="Times New Roman" panose="02020603050405020304" pitchFamily="18" charset="0"/>
                <a:ea typeface="Times New Roman" panose="02020603050405020304" pitchFamily="18" charset="0"/>
              </a:rPr>
              <a:t>f) dispune de două sau mai multe guri de evacuare a apelor uzate, dintre care cel </a:t>
            </a:r>
            <a:r>
              <a:rPr lang="ro-RO" sz="1600" dirty="0" err="1">
                <a:solidFill>
                  <a:srgbClr val="000000"/>
                </a:solidFill>
                <a:latin typeface="Times New Roman" panose="02020603050405020304" pitchFamily="18" charset="0"/>
                <a:ea typeface="Times New Roman" panose="02020603050405020304" pitchFamily="18" charset="0"/>
              </a:rPr>
              <a:t>puţin</a:t>
            </a:r>
            <a:r>
              <a:rPr lang="ro-RO" sz="1600" dirty="0">
                <a:solidFill>
                  <a:srgbClr val="000000"/>
                </a:solidFill>
                <a:latin typeface="Times New Roman" panose="02020603050405020304" pitchFamily="18" charset="0"/>
                <a:ea typeface="Times New Roman" panose="02020603050405020304" pitchFamily="18" charset="0"/>
              </a:rPr>
              <a:t> prin una evacuează apele uzate în sistemul public de canalizare, iar prin alta evacuează apele uzate în resursele de apă, atunci </a:t>
            </a:r>
            <a:r>
              <a:rPr lang="ro-RO" sz="1600" dirty="0">
                <a:latin typeface="Times New Roman" panose="02020603050405020304" pitchFamily="18" charset="0"/>
                <a:ea typeface="Times New Roman" panose="02020603050405020304" pitchFamily="18" charset="0"/>
              </a:rPr>
              <a:t>în </a:t>
            </a:r>
            <a:r>
              <a:rPr lang="ro-RO" sz="1600" dirty="0" err="1">
                <a:latin typeface="Times New Roman" panose="02020603050405020304" pitchFamily="18" charset="0"/>
                <a:ea typeface="Times New Roman" panose="02020603050405020304" pitchFamily="18" charset="0"/>
              </a:rPr>
              <a:t>dependenţă</a:t>
            </a:r>
            <a:r>
              <a:rPr lang="ro-RO" sz="1600" dirty="0">
                <a:latin typeface="Times New Roman" panose="02020603050405020304" pitchFamily="18" charset="0"/>
                <a:ea typeface="Times New Roman" panose="02020603050405020304" pitchFamily="18" charset="0"/>
              </a:rPr>
              <a:t> de </a:t>
            </a:r>
            <a:r>
              <a:rPr lang="ro-RO" sz="1600" dirty="0" err="1">
                <a:latin typeface="Times New Roman" panose="02020603050405020304" pitchFamily="18" charset="0"/>
                <a:ea typeface="Times New Roman" panose="02020603050405020304" pitchFamily="18" charset="0"/>
              </a:rPr>
              <a:t>situaţiile</a:t>
            </a:r>
            <a:r>
              <a:rPr lang="ro-RO" sz="1600" dirty="0">
                <a:latin typeface="Times New Roman" panose="02020603050405020304" pitchFamily="18" charset="0"/>
                <a:ea typeface="Times New Roman" panose="02020603050405020304" pitchFamily="18" charset="0"/>
              </a:rPr>
              <a:t> dacă se respectă sau nu normativele CMA </a:t>
            </a:r>
            <a:r>
              <a:rPr lang="ro-RO" sz="1600" dirty="0" err="1">
                <a:latin typeface="Times New Roman" panose="02020603050405020304" pitchFamily="18" charset="0"/>
                <a:ea typeface="Times New Roman" panose="02020603050405020304" pitchFamily="18" charset="0"/>
              </a:rPr>
              <a:t>şi</a:t>
            </a:r>
            <a:r>
              <a:rPr lang="ro-RO" sz="1600" dirty="0">
                <a:latin typeface="Times New Roman" panose="02020603050405020304" pitchFamily="18" charset="0"/>
                <a:ea typeface="Times New Roman" panose="02020603050405020304" pitchFamily="18" charset="0"/>
              </a:rPr>
              <a:t> DLA, de volumele evacuate prin fiecare gură separat, precum </a:t>
            </a:r>
            <a:r>
              <a:rPr lang="ro-RO" sz="1600" dirty="0" err="1">
                <a:latin typeface="Times New Roman" panose="02020603050405020304" pitchFamily="18" charset="0"/>
                <a:ea typeface="Times New Roman" panose="02020603050405020304" pitchFamily="18" charset="0"/>
              </a:rPr>
              <a:t>şi</a:t>
            </a:r>
            <a:r>
              <a:rPr lang="ro-RO" sz="1600" dirty="0">
                <a:latin typeface="Times New Roman" panose="02020603050405020304" pitchFamily="18" charset="0"/>
                <a:ea typeface="Times New Roman" panose="02020603050405020304" pitchFamily="18" charset="0"/>
              </a:rPr>
              <a:t> de tipul </a:t>
            </a:r>
            <a:r>
              <a:rPr lang="ro-RO" sz="1600" dirty="0" err="1">
                <a:latin typeface="Times New Roman" panose="02020603050405020304" pitchFamily="18" charset="0"/>
                <a:ea typeface="Times New Roman" panose="02020603050405020304" pitchFamily="18" charset="0"/>
              </a:rPr>
              <a:t>şi</a:t>
            </a:r>
            <a:r>
              <a:rPr lang="ro-RO" sz="1600" dirty="0">
                <a:latin typeface="Times New Roman" panose="02020603050405020304" pitchFamily="18" charset="0"/>
                <a:ea typeface="Times New Roman" panose="02020603050405020304" pitchFamily="18" charset="0"/>
              </a:rPr>
              <a:t> </a:t>
            </a:r>
            <a:r>
              <a:rPr lang="ro-RO" sz="1600" dirty="0" err="1">
                <a:latin typeface="Times New Roman" panose="02020603050405020304" pitchFamily="18" charset="0"/>
                <a:ea typeface="Times New Roman" panose="02020603050405020304" pitchFamily="18" charset="0"/>
              </a:rPr>
              <a:t>conţinutul</a:t>
            </a:r>
            <a:r>
              <a:rPr lang="ro-RO" sz="1600" dirty="0">
                <a:latin typeface="Times New Roman" panose="02020603050405020304" pitchFamily="18" charset="0"/>
                <a:ea typeface="Times New Roman" panose="02020603050405020304" pitchFamily="18" charset="0"/>
              </a:rPr>
              <a:t> contractului, care a fost încheiat de către acesta cu operatorul, </a:t>
            </a:r>
            <a:r>
              <a:rPr lang="ro-RO" sz="1600" dirty="0">
                <a:solidFill>
                  <a:srgbClr val="000000"/>
                </a:solidFill>
                <a:latin typeface="Times New Roman" panose="02020603050405020304" pitchFamily="18" charset="0"/>
                <a:ea typeface="Times New Roman" panose="02020603050405020304" pitchFamily="18" charset="0"/>
              </a:rPr>
              <a:t>trebuie să achite </a:t>
            </a:r>
            <a:r>
              <a:rPr lang="ro-RO" sz="1600" dirty="0" err="1">
                <a:solidFill>
                  <a:srgbClr val="000000"/>
                </a:solidFill>
                <a:latin typeface="Times New Roman" panose="02020603050405020304" pitchFamily="18" charset="0"/>
                <a:ea typeface="Times New Roman" panose="02020603050405020304" pitchFamily="18" charset="0"/>
              </a:rPr>
              <a:t>plăţi</a:t>
            </a:r>
            <a:r>
              <a:rPr lang="ro-RO" sz="1600" dirty="0">
                <a:solidFill>
                  <a:srgbClr val="000000"/>
                </a:solidFill>
                <a:latin typeface="Times New Roman" panose="02020603050405020304" pitchFamily="18" charset="0"/>
                <a:ea typeface="Times New Roman" panose="02020603050405020304" pitchFamily="18" charset="0"/>
              </a:rPr>
              <a:t> în conformitate cu </a:t>
            </a:r>
            <a:r>
              <a:rPr lang="ro-RO" sz="1600" dirty="0" err="1">
                <a:solidFill>
                  <a:srgbClr val="000000"/>
                </a:solidFill>
                <a:latin typeface="Times New Roman" panose="02020603050405020304" pitchFamily="18" charset="0"/>
                <a:ea typeface="Times New Roman" panose="02020603050405020304" pitchFamily="18" charset="0"/>
              </a:rPr>
              <a:t>situaţiile</a:t>
            </a:r>
            <a:r>
              <a:rPr lang="ro-RO" sz="1600" dirty="0">
                <a:solidFill>
                  <a:srgbClr val="000000"/>
                </a:solidFill>
                <a:latin typeface="Times New Roman" panose="02020603050405020304" pitchFamily="18" charset="0"/>
                <a:ea typeface="Times New Roman" panose="02020603050405020304" pitchFamily="18" charset="0"/>
              </a:rPr>
              <a:t> descrise mai sus.</a:t>
            </a:r>
            <a:br>
              <a:rPr lang="ro-RO" sz="1600" dirty="0">
                <a:solidFill>
                  <a:srgbClr val="000000"/>
                </a:solidFill>
                <a:latin typeface="Times New Roman" panose="02020603050405020304" pitchFamily="18" charset="0"/>
                <a:ea typeface="Times New Roman" panose="02020603050405020304" pitchFamily="18" charset="0"/>
              </a:rPr>
            </a:br>
            <a:br>
              <a:rPr lang="ro-RO" sz="1600" dirty="0">
                <a:solidFill>
                  <a:srgbClr val="000000"/>
                </a:solidFill>
                <a:latin typeface="Times New Roman" panose="02020603050405020304" pitchFamily="18" charset="0"/>
                <a:ea typeface="Times New Roman" panose="02020603050405020304" pitchFamily="18" charset="0"/>
              </a:rPr>
            </a:br>
            <a:r>
              <a:rPr lang="ro-RO" sz="1600" dirty="0">
                <a:solidFill>
                  <a:srgbClr val="000000"/>
                </a:solidFill>
                <a:latin typeface="Times New Roman" panose="02020603050405020304" pitchFamily="18" charset="0"/>
                <a:ea typeface="Times New Roman" panose="02020603050405020304" pitchFamily="18" charset="0"/>
              </a:rPr>
              <a:t>III. </a:t>
            </a:r>
            <a:r>
              <a:rPr lang="ro-RO" sz="1600" dirty="0">
                <a:solidFill>
                  <a:srgbClr val="00B050"/>
                </a:solidFill>
                <a:latin typeface="Times New Roman" panose="02020603050405020304" pitchFamily="18" charset="0"/>
                <a:ea typeface="Times New Roman" panose="02020603050405020304" pitchFamily="18" charset="0"/>
              </a:rPr>
              <a:t>Acte normative care s-au abrogat: </a:t>
            </a:r>
            <a:br>
              <a:rPr lang="ro-RO" sz="1600" dirty="0">
                <a:solidFill>
                  <a:srgbClr val="000000"/>
                </a:solidFill>
                <a:latin typeface="Times New Roman" panose="02020603050405020304" pitchFamily="18" charset="0"/>
                <a:ea typeface="Times New Roman" panose="02020603050405020304" pitchFamily="18" charset="0"/>
              </a:rPr>
            </a:br>
            <a:r>
              <a:rPr lang="ro-RO" sz="1600" dirty="0">
                <a:solidFill>
                  <a:srgbClr val="000000"/>
                </a:solidFill>
                <a:latin typeface="Times New Roman" panose="02020603050405020304" pitchFamily="18" charset="0"/>
                <a:ea typeface="Times New Roman" panose="02020603050405020304" pitchFamily="18" charset="0"/>
              </a:rPr>
              <a:t>- Odată cu aprobarea </a:t>
            </a:r>
            <a:r>
              <a:rPr lang="nn-NO" sz="1600" dirty="0">
                <a:solidFill>
                  <a:srgbClr val="000000"/>
                </a:solidFill>
                <a:latin typeface="Times New Roman" panose="02020603050405020304" pitchFamily="18" charset="0"/>
                <a:ea typeface="Times New Roman" panose="02020603050405020304" pitchFamily="18" charset="0"/>
              </a:rPr>
              <a:t>ORDIN Nr. 15</a:t>
            </a:r>
            <a:r>
              <a:rPr lang="ro-RO" sz="1600" dirty="0">
                <a:solidFill>
                  <a:srgbClr val="000000"/>
                </a:solidFill>
                <a:latin typeface="Times New Roman" panose="02020603050405020304" pitchFamily="18" charset="0"/>
                <a:ea typeface="Times New Roman" panose="02020603050405020304" pitchFamily="18" charset="0"/>
              </a:rPr>
              <a:t> </a:t>
            </a:r>
            <a:r>
              <a:rPr lang="nn-NO" sz="1600" dirty="0">
                <a:solidFill>
                  <a:srgbClr val="000000"/>
                </a:solidFill>
                <a:latin typeface="Times New Roman" panose="02020603050405020304" pitchFamily="18" charset="0"/>
                <a:ea typeface="Times New Roman" panose="02020603050405020304" pitchFamily="18" charset="0"/>
              </a:rPr>
              <a:t>din 22-01-2019</a:t>
            </a:r>
            <a:r>
              <a:rPr lang="ro-RO" sz="1600" dirty="0">
                <a:solidFill>
                  <a:srgbClr val="000000"/>
                </a:solidFill>
                <a:latin typeface="Times New Roman" panose="02020603050405020304" pitchFamily="18" charset="0"/>
                <a:ea typeface="Times New Roman" panose="02020603050405020304" pitchFamily="18" charset="0"/>
              </a:rPr>
              <a:t> s-a abrogat Instrucțiunea Ministerului Mediului și Amenajării Teritoriului nr. 1704 din 17 aprilie 2000 privind calculul plății pentru poluarea mediului în Republica Moldova (Monitorul Oficial al Republicii Moldova, 2000,  nr. 112).</a:t>
            </a:r>
            <a:br>
              <a:rPr lang="ro-RO" sz="1600" dirty="0">
                <a:solidFill>
                  <a:srgbClr val="000000"/>
                </a:solidFill>
                <a:latin typeface="Times New Roman" panose="02020603050405020304" pitchFamily="18" charset="0"/>
                <a:ea typeface="Times New Roman" panose="02020603050405020304" pitchFamily="18" charset="0"/>
              </a:rPr>
            </a:br>
            <a:br>
              <a:rPr lang="ro-RO" sz="1600" dirty="0">
                <a:solidFill>
                  <a:srgbClr val="000000"/>
                </a:solidFill>
                <a:latin typeface="Times New Roman" panose="02020603050405020304" pitchFamily="18" charset="0"/>
                <a:ea typeface="Times New Roman" panose="02020603050405020304" pitchFamily="18" charset="0"/>
              </a:rPr>
            </a:br>
            <a:r>
              <a:rPr lang="ro-RO" sz="1600" dirty="0">
                <a:solidFill>
                  <a:srgbClr val="000000"/>
                </a:solidFill>
                <a:latin typeface="Times New Roman" panose="02020603050405020304" pitchFamily="18" charset="0"/>
                <a:ea typeface="Times New Roman" panose="02020603050405020304" pitchFamily="18" charset="0"/>
              </a:rPr>
              <a:t>Anterior, prin </a:t>
            </a:r>
            <a:r>
              <a:rPr lang="ro-RO" sz="1600" b="1" kern="1200" dirty="0">
                <a:solidFill>
                  <a:srgbClr val="0000FF"/>
                </a:solidFill>
                <a:latin typeface="Times New Roman" panose="02020603050405020304" pitchFamily="18" charset="0"/>
                <a:ea typeface="+mn-ea"/>
                <a:cs typeface="Times New Roman" panose="02020603050405020304" pitchFamily="18" charset="0"/>
              </a:rPr>
              <a:t>Hotărârea RSSM nr. 282 din 09.09.1988 </a:t>
            </a:r>
            <a:r>
              <a:rPr lang="ro-RO" sz="1600" dirty="0">
                <a:solidFill>
                  <a:srgbClr val="000000"/>
                </a:solidFill>
                <a:latin typeface="Times New Roman" panose="02020603050405020304" pitchFamily="18" charset="0"/>
                <a:ea typeface="Times New Roman" panose="02020603050405020304" pitchFamily="18" charset="0"/>
              </a:rPr>
              <a:t>"Cu privire la tarifele </a:t>
            </a:r>
            <a:r>
              <a:rPr lang="ro-RO" sz="1600" dirty="0" err="1">
                <a:solidFill>
                  <a:srgbClr val="000000"/>
                </a:solidFill>
                <a:latin typeface="Times New Roman" panose="02020603050405020304" pitchFamily="18" charset="0"/>
                <a:ea typeface="Times New Roman" panose="02020603050405020304" pitchFamily="18" charset="0"/>
              </a:rPr>
              <a:t>diferenţiate</a:t>
            </a:r>
            <a:r>
              <a:rPr lang="ro-RO" sz="1600" dirty="0">
                <a:solidFill>
                  <a:srgbClr val="000000"/>
                </a:solidFill>
                <a:latin typeface="Times New Roman" panose="02020603050405020304" pitchFamily="18" charset="0"/>
                <a:ea typeface="Times New Roman" panose="02020603050405020304" pitchFamily="18" charset="0"/>
              </a:rPr>
              <a:t> </a:t>
            </a:r>
            <a:r>
              <a:rPr lang="ro-RO" sz="1600" dirty="0" err="1">
                <a:solidFill>
                  <a:srgbClr val="000000"/>
                </a:solidFill>
                <a:latin typeface="Times New Roman" panose="02020603050405020304" pitchFamily="18" charset="0"/>
                <a:ea typeface="Times New Roman" panose="02020603050405020304" pitchFamily="18" charset="0"/>
              </a:rPr>
              <a:t>şi</a:t>
            </a:r>
            <a:r>
              <a:rPr lang="ro-RO" sz="1600" dirty="0">
                <a:solidFill>
                  <a:srgbClr val="000000"/>
                </a:solidFill>
                <a:latin typeface="Times New Roman" panose="02020603050405020304" pitchFamily="18" charset="0"/>
                <a:ea typeface="Times New Roman" panose="02020603050405020304" pitchFamily="18" charset="0"/>
              </a:rPr>
              <a:t> </a:t>
            </a:r>
            <a:r>
              <a:rPr lang="ro-RO" sz="1600" dirty="0" err="1">
                <a:solidFill>
                  <a:srgbClr val="000000"/>
                </a:solidFill>
                <a:latin typeface="Times New Roman" panose="02020603050405020304" pitchFamily="18" charset="0"/>
                <a:ea typeface="Times New Roman" panose="02020603050405020304" pitchFamily="18" charset="0"/>
              </a:rPr>
              <a:t>condiţiile</a:t>
            </a:r>
            <a:r>
              <a:rPr lang="ro-RO" sz="1600" dirty="0">
                <a:solidFill>
                  <a:srgbClr val="000000"/>
                </a:solidFill>
                <a:latin typeface="Times New Roman" panose="02020603050405020304" pitchFamily="18" charset="0"/>
                <a:ea typeface="Times New Roman" panose="02020603050405020304" pitchFamily="18" charset="0"/>
              </a:rPr>
              <a:t> de </a:t>
            </a:r>
            <a:r>
              <a:rPr lang="ro-RO" sz="1600" dirty="0" err="1">
                <a:solidFill>
                  <a:srgbClr val="000000"/>
                </a:solidFill>
                <a:latin typeface="Times New Roman" panose="02020603050405020304" pitchFamily="18" charset="0"/>
                <a:ea typeface="Times New Roman" panose="02020603050405020304" pitchFamily="18" charset="0"/>
              </a:rPr>
              <a:t>recepţionare</a:t>
            </a:r>
            <a:r>
              <a:rPr lang="ro-RO" sz="1600" dirty="0">
                <a:solidFill>
                  <a:srgbClr val="000000"/>
                </a:solidFill>
                <a:latin typeface="Times New Roman" panose="02020603050405020304" pitchFamily="18" charset="0"/>
                <a:ea typeface="Times New Roman" panose="02020603050405020304" pitchFamily="18" charset="0"/>
              </a:rPr>
              <a:t> a apelor uzate în canalizarea comunală” </a:t>
            </a:r>
            <a:r>
              <a:rPr lang="ro-RO" sz="1600" kern="1200" dirty="0">
                <a:solidFill>
                  <a:srgbClr val="000000"/>
                </a:solidFill>
                <a:latin typeface="Times New Roman" panose="02020603050405020304" pitchFamily="18" charset="0"/>
                <a:ea typeface="+mn-ea"/>
                <a:cs typeface="Times New Roman" panose="02020603050405020304" pitchFamily="18" charset="0"/>
              </a:rPr>
              <a:t>era </a:t>
            </a:r>
            <a:r>
              <a:rPr lang="ro-RO" sz="1600" kern="1200" dirty="0" err="1">
                <a:solidFill>
                  <a:srgbClr val="000000"/>
                </a:solidFill>
                <a:latin typeface="Times New Roman" panose="02020603050405020304" pitchFamily="18" charset="0"/>
                <a:ea typeface="+mn-ea"/>
                <a:cs typeface="Times New Roman" panose="02020603050405020304" pitchFamily="18" charset="0"/>
              </a:rPr>
              <a:t>stabiliăt</a:t>
            </a:r>
            <a:r>
              <a:rPr lang="ro-RO" sz="1600" kern="1200" dirty="0">
                <a:solidFill>
                  <a:srgbClr val="000000"/>
                </a:solidFill>
                <a:latin typeface="Times New Roman" panose="02020603050405020304" pitchFamily="18" charset="0"/>
                <a:ea typeface="+mn-ea"/>
                <a:cs typeface="Times New Roman" panose="02020603050405020304" pitchFamily="18" charset="0"/>
              </a:rPr>
              <a:t> metoda de aplicare </a:t>
            </a:r>
            <a:r>
              <a:rPr lang="ro-RO" sz="1600" kern="1200" dirty="0" err="1">
                <a:solidFill>
                  <a:srgbClr val="000000"/>
                </a:solidFill>
                <a:latin typeface="Times New Roman" panose="02020603050405020304" pitchFamily="18" charset="0"/>
                <a:ea typeface="+mn-ea"/>
                <a:cs typeface="Times New Roman" panose="02020603050405020304" pitchFamily="18" charset="0"/>
              </a:rPr>
              <a:t>şi</a:t>
            </a:r>
            <a:r>
              <a:rPr lang="ro-RO" sz="1600" kern="1200" dirty="0">
                <a:solidFill>
                  <a:srgbClr val="000000"/>
                </a:solidFill>
                <a:latin typeface="Times New Roman" panose="02020603050405020304" pitchFamily="18" charset="0"/>
                <a:ea typeface="+mn-ea"/>
                <a:cs typeface="Times New Roman" panose="02020603050405020304" pitchFamily="18" charset="0"/>
              </a:rPr>
              <a:t> calculare a tarifului </a:t>
            </a:r>
            <a:r>
              <a:rPr lang="ro-RO" sz="1600" kern="1200" dirty="0" err="1">
                <a:solidFill>
                  <a:srgbClr val="000000"/>
                </a:solidFill>
                <a:latin typeface="Times New Roman" panose="02020603050405020304" pitchFamily="18" charset="0"/>
                <a:ea typeface="+mn-ea"/>
                <a:cs typeface="Times New Roman" panose="02020603050405020304" pitchFamily="18" charset="0"/>
              </a:rPr>
              <a:t>diferenţiat</a:t>
            </a:r>
            <a:r>
              <a:rPr lang="ro-RO" sz="1600" kern="1200" dirty="0">
                <a:solidFill>
                  <a:srgbClr val="000000"/>
                </a:solidFill>
                <a:latin typeface="Times New Roman" panose="02020603050405020304" pitchFamily="18" charset="0"/>
                <a:ea typeface="+mn-ea"/>
                <a:cs typeface="Times New Roman" panose="02020603050405020304" pitchFamily="18" charset="0"/>
              </a:rPr>
              <a:t>, în cazul </a:t>
            </a:r>
            <a:r>
              <a:rPr lang="ro-RO" sz="1600" kern="1200" dirty="0" err="1">
                <a:solidFill>
                  <a:srgbClr val="000000"/>
                </a:solidFill>
                <a:latin typeface="Times New Roman" panose="02020603050405020304" pitchFamily="18" charset="0"/>
                <a:ea typeface="+mn-ea"/>
                <a:cs typeface="Times New Roman" panose="02020603050405020304" pitchFamily="18" charset="0"/>
              </a:rPr>
              <a:t>depăşirii</a:t>
            </a:r>
            <a:r>
              <a:rPr lang="ro-RO" sz="1600" kern="1200" dirty="0">
                <a:solidFill>
                  <a:srgbClr val="000000"/>
                </a:solidFill>
                <a:latin typeface="Times New Roman" panose="02020603050405020304" pitchFamily="18" charset="0"/>
                <a:ea typeface="+mn-ea"/>
                <a:cs typeface="Times New Roman" panose="02020603050405020304" pitchFamily="18" charset="0"/>
              </a:rPr>
              <a:t> normativelor aprobate de deversare în sistemul centralizat de canalizare. </a:t>
            </a:r>
            <a:br>
              <a:rPr lang="pt-BR" sz="1600" kern="1200" dirty="0">
                <a:solidFill>
                  <a:srgbClr val="000000"/>
                </a:solidFill>
                <a:latin typeface="Times New Roman" panose="02020603050405020304" pitchFamily="18" charset="0"/>
                <a:ea typeface="+mn-ea"/>
                <a:cs typeface="Times New Roman" panose="02020603050405020304" pitchFamily="18" charset="0"/>
              </a:rPr>
            </a:br>
            <a:br>
              <a:rPr lang="ro-RO" sz="1600" dirty="0">
                <a:solidFill>
                  <a:srgbClr val="000000"/>
                </a:solidFill>
                <a:latin typeface="Times New Roman" panose="02020603050405020304" pitchFamily="18" charset="0"/>
                <a:ea typeface="Times New Roman" panose="02020603050405020304" pitchFamily="18" charset="0"/>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9388573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532624"/>
            <a:ext cx="8839199" cy="5188898"/>
          </a:xfrm>
        </p:spPr>
        <p:txBody>
          <a:bodyPr/>
          <a:lstStyle/>
          <a:p>
            <a:pPr lvl="0"/>
            <a:r>
              <a:rPr lang="ro-RO" sz="1600" b="1" dirty="0">
                <a:solidFill>
                  <a:srgbClr val="FF0000"/>
                </a:solidFill>
              </a:rPr>
              <a:t>Sancțiuni la conectarea neautorizată la sistemul de alimentare cu apă </a:t>
            </a:r>
            <a:r>
              <a:rPr lang="ro-RO" sz="1600" b="1" dirty="0" err="1">
                <a:solidFill>
                  <a:srgbClr val="FF0000"/>
                </a:solidFill>
              </a:rPr>
              <a:t>şi</a:t>
            </a:r>
            <a:r>
              <a:rPr lang="ro-RO" sz="1600" b="1" dirty="0">
                <a:solidFill>
                  <a:srgbClr val="FF0000"/>
                </a:solidFill>
              </a:rPr>
              <a:t> la sistemul de canalizare</a:t>
            </a:r>
            <a:br>
              <a:rPr lang="ro-RO" sz="1600" b="1" dirty="0">
                <a:solidFill>
                  <a:srgbClr val="002060"/>
                </a:solidFill>
              </a:rPr>
            </a:br>
            <a:r>
              <a:rPr lang="ro-RO" sz="1600" b="1" dirty="0">
                <a:solidFill>
                  <a:srgbClr val="002060"/>
                </a:solidFill>
              </a:rPr>
              <a:t>În conformitate cu prevederile art. 170 din Codul </a:t>
            </a:r>
            <a:r>
              <a:rPr lang="ro-RO" sz="1600" b="1" dirty="0" err="1">
                <a:solidFill>
                  <a:srgbClr val="002060"/>
                </a:solidFill>
              </a:rPr>
              <a:t>contravenţional</a:t>
            </a:r>
            <a:r>
              <a:rPr lang="ro-RO" sz="1600" b="1" dirty="0">
                <a:solidFill>
                  <a:srgbClr val="002060"/>
                </a:solidFill>
              </a:rPr>
              <a:t> al Republicii Moldova nr. 218-XVI  din  24.10.2008 (în vigoare 31.05.2009), Republicat: Monitorul Oficial nr.78-84 art.100 din 17.03.2017, Monitorul Oficial nr.3-6 art.15 din 16.01.2009 pentru:</a:t>
            </a:r>
            <a:br>
              <a:rPr lang="ro-RO" sz="1600" b="1" dirty="0">
                <a:solidFill>
                  <a:srgbClr val="002060"/>
                </a:solidFill>
              </a:rPr>
            </a:br>
            <a:br>
              <a:rPr lang="ro-RO" sz="1600" b="1" dirty="0">
                <a:solidFill>
                  <a:srgbClr val="002060"/>
                </a:solidFill>
              </a:rPr>
            </a:br>
            <a:r>
              <a:rPr lang="ro-RO" sz="1600" b="1" dirty="0">
                <a:solidFill>
                  <a:srgbClr val="002060"/>
                </a:solidFill>
              </a:rPr>
              <a:t>(1) Conectarea neautorizată (fără </a:t>
            </a:r>
            <a:r>
              <a:rPr lang="ro-RO" sz="1600" b="1" dirty="0" err="1">
                <a:solidFill>
                  <a:srgbClr val="002060"/>
                </a:solidFill>
              </a:rPr>
              <a:t>condiţii</a:t>
            </a:r>
            <a:r>
              <a:rPr lang="ro-RO" sz="1600" b="1" dirty="0">
                <a:solidFill>
                  <a:srgbClr val="002060"/>
                </a:solidFill>
              </a:rPr>
              <a:t> tehnice de la furnizor) la sistemul de alimentare cu apă </a:t>
            </a:r>
            <a:r>
              <a:rPr lang="ro-RO" sz="1600" b="1" dirty="0" err="1">
                <a:solidFill>
                  <a:srgbClr val="002060"/>
                </a:solidFill>
              </a:rPr>
              <a:t>şi</a:t>
            </a:r>
            <a:r>
              <a:rPr lang="ro-RO" sz="1600" b="1" dirty="0">
                <a:solidFill>
                  <a:srgbClr val="002060"/>
                </a:solidFill>
              </a:rPr>
              <a:t> la sistemul de canalizare se </a:t>
            </a:r>
            <a:r>
              <a:rPr lang="ro-RO" sz="1600" b="1" dirty="0" err="1">
                <a:solidFill>
                  <a:srgbClr val="002060"/>
                </a:solidFill>
              </a:rPr>
              <a:t>sancţionează</a:t>
            </a:r>
            <a:r>
              <a:rPr lang="ro-RO" sz="1600" b="1" dirty="0">
                <a:solidFill>
                  <a:srgbClr val="002060"/>
                </a:solidFill>
              </a:rPr>
              <a:t> cu amendă de la 30 la 60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fizice, cu amendă de la 45 la 120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cu </a:t>
            </a:r>
            <a:r>
              <a:rPr lang="ro-RO" sz="1600" b="1" dirty="0" err="1">
                <a:solidFill>
                  <a:srgbClr val="002060"/>
                </a:solidFill>
              </a:rPr>
              <a:t>funcţie</a:t>
            </a:r>
            <a:r>
              <a:rPr lang="ro-RO" sz="1600" b="1" dirty="0">
                <a:solidFill>
                  <a:srgbClr val="002060"/>
                </a:solidFill>
              </a:rPr>
              <a:t> de răspundere, cu amendă de la 210 la 270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juridice.</a:t>
            </a:r>
            <a:br>
              <a:rPr lang="ro-RO" sz="1600" b="1" dirty="0">
                <a:solidFill>
                  <a:srgbClr val="002060"/>
                </a:solidFill>
              </a:rPr>
            </a:br>
            <a:r>
              <a:rPr lang="ro-RO" sz="1600" b="1" dirty="0">
                <a:solidFill>
                  <a:srgbClr val="002060"/>
                </a:solidFill>
              </a:rPr>
              <a:t>(2) Conectarea la sistemul de alimentare cu apă </a:t>
            </a:r>
            <a:r>
              <a:rPr lang="ro-RO" sz="1600" b="1" dirty="0" err="1">
                <a:solidFill>
                  <a:srgbClr val="002060"/>
                </a:solidFill>
              </a:rPr>
              <a:t>şi</a:t>
            </a:r>
            <a:r>
              <a:rPr lang="ro-RO" sz="1600" b="1" dirty="0">
                <a:solidFill>
                  <a:srgbClr val="002060"/>
                </a:solidFill>
              </a:rPr>
              <a:t> la sistemul de canalizare cu încălcarea </a:t>
            </a:r>
            <a:r>
              <a:rPr lang="ro-RO" sz="1600" b="1" dirty="0" err="1">
                <a:solidFill>
                  <a:srgbClr val="002060"/>
                </a:solidFill>
              </a:rPr>
              <a:t>condiţiilor</a:t>
            </a:r>
            <a:r>
              <a:rPr lang="ro-RO" sz="1600" b="1" dirty="0">
                <a:solidFill>
                  <a:srgbClr val="002060"/>
                </a:solidFill>
              </a:rPr>
              <a:t> tehnice se </a:t>
            </a:r>
            <a:r>
              <a:rPr lang="ro-RO" sz="1600" b="1" dirty="0" err="1">
                <a:solidFill>
                  <a:srgbClr val="002060"/>
                </a:solidFill>
              </a:rPr>
              <a:t>sancţionează</a:t>
            </a:r>
            <a:r>
              <a:rPr lang="ro-RO" sz="1600" b="1" dirty="0">
                <a:solidFill>
                  <a:srgbClr val="002060"/>
                </a:solidFill>
              </a:rPr>
              <a:t> cu amendă de la 15 la 30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fizice, cu amendă de la 30 la 60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cu </a:t>
            </a:r>
            <a:r>
              <a:rPr lang="ro-RO" sz="1600" b="1" dirty="0" err="1">
                <a:solidFill>
                  <a:srgbClr val="002060"/>
                </a:solidFill>
              </a:rPr>
              <a:t>funcţie</a:t>
            </a:r>
            <a:r>
              <a:rPr lang="ro-RO" sz="1600" b="1" dirty="0">
                <a:solidFill>
                  <a:srgbClr val="002060"/>
                </a:solidFill>
              </a:rPr>
              <a:t> de răspundere, cu amendă de la 120 la 180 de </a:t>
            </a:r>
            <a:r>
              <a:rPr lang="ro-RO" sz="1600" b="1" dirty="0" err="1">
                <a:solidFill>
                  <a:srgbClr val="002060"/>
                </a:solidFill>
              </a:rPr>
              <a:t>unităţi</a:t>
            </a:r>
            <a:r>
              <a:rPr lang="ro-RO" sz="1600" b="1" dirty="0">
                <a:solidFill>
                  <a:srgbClr val="002060"/>
                </a:solidFill>
              </a:rPr>
              <a:t> </a:t>
            </a:r>
            <a:r>
              <a:rPr lang="ro-RO" sz="1600" b="1" dirty="0" err="1">
                <a:solidFill>
                  <a:srgbClr val="002060"/>
                </a:solidFill>
              </a:rPr>
              <a:t>convenţionale</a:t>
            </a:r>
            <a:r>
              <a:rPr lang="ro-RO" sz="1600" b="1" dirty="0">
                <a:solidFill>
                  <a:srgbClr val="002060"/>
                </a:solidFill>
              </a:rPr>
              <a:t> aplicată persoanei juridice.</a:t>
            </a:r>
            <a:br>
              <a:rPr lang="ro-RO" sz="1600" b="1" dirty="0">
                <a:solidFill>
                  <a:srgbClr val="002060"/>
                </a:solidFill>
              </a:rPr>
            </a:br>
            <a:br>
              <a:rPr lang="ro-RO" sz="1600" b="1" dirty="0">
                <a:solidFill>
                  <a:srgbClr val="002060"/>
                </a:solidFill>
              </a:rPr>
            </a:br>
            <a:r>
              <a:rPr lang="ro-RO" sz="1600" b="1" dirty="0">
                <a:solidFill>
                  <a:srgbClr val="0070C0"/>
                </a:solidFill>
              </a:rPr>
              <a:t>În</a:t>
            </a:r>
            <a:r>
              <a:rPr lang="ro-RO" sz="1600" b="1" dirty="0">
                <a:solidFill>
                  <a:srgbClr val="002060"/>
                </a:solidFill>
              </a:rPr>
              <a:t> </a:t>
            </a:r>
            <a:r>
              <a:rPr lang="ro-RO" sz="1600" b="1" dirty="0">
                <a:solidFill>
                  <a:srgbClr val="0070C0"/>
                </a:solidFill>
              </a:rPr>
              <a:t>cadrul S.A. „Apă-Canal </a:t>
            </a:r>
            <a:r>
              <a:rPr lang="ro-RO" sz="1600" b="1" dirty="0" err="1">
                <a:solidFill>
                  <a:srgbClr val="0070C0"/>
                </a:solidFill>
              </a:rPr>
              <a:t>Chişinău</a:t>
            </a:r>
            <a:r>
              <a:rPr lang="ro-RO" sz="1600" b="1" dirty="0">
                <a:solidFill>
                  <a:srgbClr val="0070C0"/>
                </a:solidFill>
              </a:rPr>
              <a:t>” toate conectările neautorizate la sistemul de alimentare cu apă </a:t>
            </a:r>
            <a:r>
              <a:rPr lang="ro-RO" sz="1600" b="1" dirty="0" err="1">
                <a:solidFill>
                  <a:srgbClr val="0070C0"/>
                </a:solidFill>
              </a:rPr>
              <a:t>şi</a:t>
            </a:r>
            <a:r>
              <a:rPr lang="ro-RO" sz="1600" b="1" dirty="0">
                <a:solidFill>
                  <a:srgbClr val="0070C0"/>
                </a:solidFill>
              </a:rPr>
              <a:t> la sistemul de canalizare se </a:t>
            </a:r>
            <a:r>
              <a:rPr lang="ro-RO" sz="1600" b="1" dirty="0" err="1">
                <a:solidFill>
                  <a:srgbClr val="0070C0"/>
                </a:solidFill>
              </a:rPr>
              <a:t>actează</a:t>
            </a:r>
            <a:r>
              <a:rPr lang="ro-RO" sz="1600" b="1" dirty="0">
                <a:solidFill>
                  <a:srgbClr val="0070C0"/>
                </a:solidFill>
              </a:rPr>
              <a:t> de către inspectorii de la linie, iar ulterior dosarul se înaintează comisiei interne în vederea analizării acestuia </a:t>
            </a:r>
            <a:r>
              <a:rPr lang="ro-RO" sz="1600" b="1" dirty="0" err="1">
                <a:solidFill>
                  <a:srgbClr val="0070C0"/>
                </a:solidFill>
              </a:rPr>
              <a:t>şi</a:t>
            </a:r>
            <a:r>
              <a:rPr lang="ro-RO" sz="1600" b="1" dirty="0">
                <a:solidFill>
                  <a:srgbClr val="0070C0"/>
                </a:solidFill>
              </a:rPr>
              <a:t> aplicării </a:t>
            </a:r>
            <a:r>
              <a:rPr lang="ro-RO" sz="1600" b="1" dirty="0" err="1">
                <a:solidFill>
                  <a:srgbClr val="0070C0"/>
                </a:solidFill>
              </a:rPr>
              <a:t>sancţiunilor</a:t>
            </a:r>
            <a:r>
              <a:rPr lang="ro-RO" sz="1600" b="1" dirty="0">
                <a:solidFill>
                  <a:srgbClr val="0070C0"/>
                </a:solidFill>
              </a:rPr>
              <a:t> corespunzătoare.</a:t>
            </a:r>
          </a:p>
        </p:txBody>
      </p:sp>
      <p:pic>
        <p:nvPicPr>
          <p:cNvPr id="8"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5579717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ro-RO" dirty="0"/>
              <a:t>Margareta Vîrcolici</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
        <p:nvSpPr>
          <p:cNvPr id="15" name="Datumsplatzhalter 3"/>
          <p:cNvSpPr txBox="1">
            <a:spLocks/>
          </p:cNvSpPr>
          <p:nvPr/>
        </p:nvSpPr>
        <p:spPr bwMode="auto">
          <a:xfrm>
            <a:off x="679450" y="6581775"/>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defPPr>
              <a:defRPr lang="de-DE"/>
            </a:defPPr>
            <a:lvl1pPr algn="l" rtl="0" eaLnBrk="0" fontAlgn="base" hangingPunct="0">
              <a:spcBef>
                <a:spcPct val="0"/>
              </a:spcBef>
              <a:spcAft>
                <a:spcPct val="0"/>
              </a:spcAft>
              <a:defRPr sz="1000" b="0" kern="1200">
                <a:solidFill>
                  <a:srgbClr val="6E6452"/>
                </a:solidFill>
                <a:latin typeface="Arial Narrow" pitchFamily="34"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fld id="{1A768533-9F5A-4A96-B8F6-9A95114E0856}" type="datetime1">
              <a:rPr lang="en-GB" smtClean="0">
                <a:cs typeface="Arial" charset="0"/>
              </a:rPr>
              <a:pPr/>
              <a:t>12/07/2021</a:t>
            </a:fld>
            <a:endParaRPr lang="de-DE">
              <a:cs typeface="Arial" charset="0"/>
            </a:endParaRPr>
          </a:p>
        </p:txBody>
      </p:sp>
      <p:sp>
        <p:nvSpPr>
          <p:cNvPr id="16" name="Inhaltsplatzhalter 8"/>
          <p:cNvSpPr txBox="1">
            <a:spLocks/>
          </p:cNvSpPr>
          <p:nvPr/>
        </p:nvSpPr>
        <p:spPr>
          <a:xfrm>
            <a:off x="2433908" y="1620411"/>
            <a:ext cx="6262254" cy="2074863"/>
          </a:xfrm>
          <a:prstGeom prst="rect">
            <a:avLst/>
          </a:prstGeom>
        </p:spPr>
        <p:txBody>
          <a:bodyPr/>
          <a:lstStyle/>
          <a:p>
            <a:pPr algn="ctr">
              <a:spcAft>
                <a:spcPts val="600"/>
              </a:spcAft>
            </a:pPr>
            <a:endParaRPr lang="en-US" sz="2000" dirty="0">
              <a:solidFill>
                <a:srgbClr val="534B3E"/>
              </a:solidFill>
            </a:endParaRPr>
          </a:p>
          <a:p>
            <a:pPr algn="ctr">
              <a:spcAft>
                <a:spcPts val="600"/>
              </a:spcAft>
            </a:pPr>
            <a:endParaRPr lang="en-US" sz="2000" dirty="0">
              <a:solidFill>
                <a:srgbClr val="534B3E"/>
              </a:solidFill>
            </a:endParaRPr>
          </a:p>
          <a:p>
            <a:pPr>
              <a:spcAft>
                <a:spcPts val="300"/>
              </a:spcAft>
            </a:pPr>
            <a:r>
              <a:rPr lang="ro-RO" sz="2800" dirty="0">
                <a:solidFill>
                  <a:srgbClr val="534B3E"/>
                </a:solidFill>
              </a:rPr>
              <a:t>Vă mulțumim pentru atenție</a:t>
            </a:r>
            <a:endParaRPr lang="en-GB" sz="2800" dirty="0">
              <a:solidFill>
                <a:srgbClr val="534B3E"/>
              </a:solidFill>
            </a:endParaRPr>
          </a:p>
          <a:p>
            <a:endParaRPr lang="en-GB" sz="1000" dirty="0">
              <a:solidFill>
                <a:srgbClr val="534B3E"/>
              </a:solidFill>
            </a:endParaRPr>
          </a:p>
        </p:txBody>
      </p:sp>
      <p:sp>
        <p:nvSpPr>
          <p:cNvPr id="17" name="Textfeld 9"/>
          <p:cNvSpPr txBox="1">
            <a:spLocks noChangeArrowheads="1"/>
          </p:cNvSpPr>
          <p:nvPr/>
        </p:nvSpPr>
        <p:spPr bwMode="auto">
          <a:xfrm>
            <a:off x="427153" y="5399463"/>
            <a:ext cx="1371600" cy="215900"/>
          </a:xfrm>
          <a:prstGeom prst="rect">
            <a:avLst/>
          </a:prstGeom>
          <a:noFill/>
          <a:ln>
            <a:noFill/>
          </a:ln>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a:solidFill>
                  <a:schemeClr val="tx2">
                    <a:lumMod val="75000"/>
                  </a:schemeClr>
                </a:solidFill>
              </a:rPr>
              <a:t>Proiect co-finanțat de</a:t>
            </a:r>
            <a:endParaRPr lang="en-GB" sz="800" b="0" dirty="0">
              <a:solidFill>
                <a:schemeClr val="tx2">
                  <a:lumMod val="75000"/>
                </a:schemeClr>
              </a:solidFill>
            </a:endParaRPr>
          </a:p>
        </p:txBody>
      </p:sp>
      <p:pic>
        <p:nvPicPr>
          <p:cNvPr id="18" name="Picture 11" descr="F:\Branding\EU\jaune.jpg"/>
          <p:cNvPicPr>
            <a:picLocks noChangeAspect="1" noChangeArrowheads="1"/>
          </p:cNvPicPr>
          <p:nvPr/>
        </p:nvPicPr>
        <p:blipFill>
          <a:blip r:embed="rId7"/>
          <a:srcRect/>
          <a:stretch>
            <a:fillRect/>
          </a:stretch>
        </p:blipFill>
        <p:spPr bwMode="auto">
          <a:xfrm>
            <a:off x="491056" y="5624205"/>
            <a:ext cx="1365250" cy="927100"/>
          </a:xfrm>
          <a:prstGeom prst="rect">
            <a:avLst/>
          </a:prstGeom>
          <a:noFill/>
          <a:ln w="9525">
            <a:noFill/>
            <a:miter lim="800000"/>
            <a:headEnd/>
            <a:tailEnd/>
          </a:ln>
        </p:spPr>
      </p:pic>
      <p:pic>
        <p:nvPicPr>
          <p:cNvPr id="19" name="Picture 11" descr="H:\bn4.jpg"/>
          <p:cNvPicPr>
            <a:picLocks noChangeAspect="1" noChangeArrowheads="1"/>
          </p:cNvPicPr>
          <p:nvPr/>
        </p:nvPicPr>
        <p:blipFill>
          <a:blip r:embed="rId8"/>
          <a:srcRect/>
          <a:stretch>
            <a:fillRect/>
          </a:stretch>
        </p:blipFill>
        <p:spPr bwMode="auto">
          <a:xfrm>
            <a:off x="2046511" y="5590073"/>
            <a:ext cx="1016000" cy="1025525"/>
          </a:xfrm>
          <a:prstGeom prst="rect">
            <a:avLst/>
          </a:prstGeom>
          <a:noFill/>
          <a:ln w="9525">
            <a:noFill/>
            <a:miter lim="800000"/>
            <a:headEnd/>
            <a:tailEnd/>
          </a:ln>
        </p:spPr>
      </p:pic>
      <p:pic>
        <p:nvPicPr>
          <p:cNvPr id="20" name="Picture 1"/>
          <p:cNvPicPr>
            <a:picLocks noChangeAspect="1"/>
          </p:cNvPicPr>
          <p:nvPr/>
        </p:nvPicPr>
        <p:blipFill>
          <a:blip r:embed="rId9"/>
          <a:srcRect/>
          <a:stretch>
            <a:fillRect/>
          </a:stretch>
        </p:blipFill>
        <p:spPr bwMode="auto">
          <a:xfrm>
            <a:off x="5258991" y="5624205"/>
            <a:ext cx="1639887" cy="957262"/>
          </a:xfrm>
          <a:prstGeom prst="rect">
            <a:avLst/>
          </a:prstGeom>
          <a:noFill/>
          <a:ln w="9525">
            <a:noFill/>
            <a:miter lim="800000"/>
            <a:headEnd/>
            <a:tailEnd/>
          </a:ln>
        </p:spPr>
      </p:pic>
      <p:sp>
        <p:nvSpPr>
          <p:cNvPr id="21" name="Textfeld 9"/>
          <p:cNvSpPr txBox="1">
            <a:spLocks noChangeArrowheads="1"/>
          </p:cNvSpPr>
          <p:nvPr/>
        </p:nvSpPr>
        <p:spPr bwMode="auto">
          <a:xfrm>
            <a:off x="6898878" y="5383151"/>
            <a:ext cx="1147762" cy="214313"/>
          </a:xfrm>
          <a:prstGeom prst="rect">
            <a:avLst/>
          </a:prstGeom>
          <a:noFill/>
          <a:ln>
            <a:noFill/>
          </a:ln>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pPr>
              <a:defRPr/>
            </a:pPr>
            <a:r>
              <a:rPr lang="ro-RO" sz="800" b="0" dirty="0">
                <a:solidFill>
                  <a:schemeClr val="tx2">
                    <a:lumMod val="75000"/>
                  </a:schemeClr>
                </a:solidFill>
              </a:rPr>
              <a:t>In cooperare cu</a:t>
            </a:r>
          </a:p>
        </p:txBody>
      </p:sp>
      <p:pic>
        <p:nvPicPr>
          <p:cNvPr id="22" name="Picture 21"/>
          <p:cNvPicPr/>
          <p:nvPr/>
        </p:nvPicPr>
        <p:blipFill>
          <a:blip r:embed="rId10" cstate="print">
            <a:extLst>
              <a:ext uri="{28A0092B-C50C-407E-A947-70E740481C1C}">
                <a14:useLocalDpi xmlns:a14="http://schemas.microsoft.com/office/drawing/2010/main" val="0"/>
              </a:ext>
            </a:extLst>
          </a:blip>
          <a:stretch>
            <a:fillRect/>
          </a:stretch>
        </p:blipFill>
        <p:spPr>
          <a:xfrm>
            <a:off x="7752045" y="5540701"/>
            <a:ext cx="1071880" cy="1071880"/>
          </a:xfrm>
          <a:prstGeom prst="rect">
            <a:avLst/>
          </a:prstGeom>
        </p:spPr>
      </p:pic>
      <p:pic>
        <p:nvPicPr>
          <p:cNvPr id="23" name="Picture 22" descr="D:\Users\Desktop\logotype.png"/>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252716" y="5818037"/>
            <a:ext cx="1958975" cy="569595"/>
          </a:xfrm>
          <a:prstGeom prst="rect">
            <a:avLst/>
          </a:prstGeom>
          <a:noFill/>
          <a:ln>
            <a:noFill/>
          </a:ln>
        </p:spPr>
      </p:pic>
      <p:sp>
        <p:nvSpPr>
          <p:cNvPr id="24" name="CasetăText 1"/>
          <p:cNvSpPr txBox="1"/>
          <p:nvPr/>
        </p:nvSpPr>
        <p:spPr>
          <a:xfrm>
            <a:off x="1856306" y="3145976"/>
            <a:ext cx="5361912" cy="1723549"/>
          </a:xfrm>
          <a:prstGeom prst="rect">
            <a:avLst/>
          </a:prstGeom>
          <a:noFill/>
        </p:spPr>
        <p:txBody>
          <a:bodyPr wrap="square" rtlCol="0">
            <a:spAutoFit/>
          </a:bodyPr>
          <a:lstStyle/>
          <a:p>
            <a:pPr algn="ctr"/>
            <a:r>
              <a:rPr lang="ro-RO" sz="1400" b="0" u="sng" dirty="0">
                <a:solidFill>
                  <a:schemeClr val="bg2">
                    <a:lumMod val="25000"/>
                  </a:schemeClr>
                </a:solidFill>
                <a:latin typeface="+mn-lt"/>
                <a:hlinkClick r:id="rId12"/>
              </a:rPr>
              <a:t>www.ifcaac.amac.md</a:t>
            </a:r>
            <a:r>
              <a:rPr lang="ro-RO" sz="1400" b="0" dirty="0">
                <a:solidFill>
                  <a:schemeClr val="bg2">
                    <a:lumMod val="25000"/>
                  </a:schemeClr>
                </a:solidFill>
                <a:latin typeface="+mn-lt"/>
              </a:rPr>
              <a:t> </a:t>
            </a:r>
          </a:p>
          <a:p>
            <a:pPr algn="ctr"/>
            <a:r>
              <a:rPr lang="ro-RO" sz="1400" b="0" u="sng" dirty="0">
                <a:solidFill>
                  <a:schemeClr val="bg2">
                    <a:lumMod val="25000"/>
                  </a:schemeClr>
                </a:solidFill>
                <a:latin typeface="+mn-lt"/>
              </a:rPr>
              <a:t>ifcaac@fua.utm.md</a:t>
            </a:r>
            <a:r>
              <a:rPr lang="ro-RO" sz="1400" b="0" dirty="0">
                <a:solidFill>
                  <a:schemeClr val="bg2">
                    <a:lumMod val="25000"/>
                  </a:schemeClr>
                </a:solidFill>
                <a:latin typeface="+mn-lt"/>
              </a:rPr>
              <a:t> </a:t>
            </a:r>
          </a:p>
          <a:p>
            <a:pPr algn="ctr"/>
            <a:r>
              <a:rPr lang="ro-RO" sz="1400" b="0" dirty="0">
                <a:solidFill>
                  <a:schemeClr val="bg2">
                    <a:lumMod val="25000"/>
                  </a:schemeClr>
                </a:solidFill>
                <a:latin typeface="+mn-lt"/>
              </a:rPr>
              <a:t>telefon: (022) 77-38 22</a:t>
            </a:r>
          </a:p>
          <a:p>
            <a:pPr algn="ctr"/>
            <a:r>
              <a:rPr lang="ro-RO" sz="1400" b="0" dirty="0">
                <a:solidFill>
                  <a:schemeClr val="bg2">
                    <a:lumMod val="25000"/>
                  </a:schemeClr>
                </a:solidFill>
                <a:latin typeface="+mn-lt"/>
              </a:rPr>
              <a:t> </a:t>
            </a:r>
          </a:p>
          <a:p>
            <a:pPr algn="ctr"/>
            <a:r>
              <a:rPr lang="ro-RO" sz="1400" b="0" u="sng">
                <a:solidFill>
                  <a:srgbClr val="7030A0"/>
                </a:solidFill>
                <a:latin typeface="+mn-lt"/>
              </a:rPr>
              <a:t>www.amac.md</a:t>
            </a:r>
            <a:r>
              <a:rPr lang="ro-RO" sz="1400" b="0">
                <a:solidFill>
                  <a:srgbClr val="7030A0"/>
                </a:solidFill>
                <a:latin typeface="+mn-lt"/>
              </a:rPr>
              <a:t> </a:t>
            </a:r>
            <a:endParaRPr lang="ro-RO" sz="1400" b="0" dirty="0">
              <a:solidFill>
                <a:schemeClr val="bg2">
                  <a:lumMod val="25000"/>
                </a:schemeClr>
              </a:solidFill>
              <a:latin typeface="+mn-lt"/>
            </a:endParaRPr>
          </a:p>
          <a:p>
            <a:pPr algn="ctr"/>
            <a:r>
              <a:rPr lang="ro-RO" sz="1400" b="0" u="sng" dirty="0">
                <a:solidFill>
                  <a:schemeClr val="bg2">
                    <a:lumMod val="25000"/>
                  </a:schemeClr>
                </a:solidFill>
                <a:latin typeface="+mn-lt"/>
              </a:rPr>
              <a:t>apacanal@yandex.ru</a:t>
            </a:r>
            <a:r>
              <a:rPr lang="ro-RO" sz="1400" b="0" dirty="0">
                <a:solidFill>
                  <a:schemeClr val="bg2">
                    <a:lumMod val="25000"/>
                  </a:schemeClr>
                </a:solidFill>
                <a:latin typeface="+mn-lt"/>
              </a:rPr>
              <a:t>  </a:t>
            </a:r>
          </a:p>
          <a:p>
            <a:pPr algn="ctr"/>
            <a:r>
              <a:rPr lang="ro-RO" sz="1400" b="0" dirty="0">
                <a:solidFill>
                  <a:schemeClr val="bg2">
                    <a:lumMod val="25000"/>
                  </a:schemeClr>
                </a:solidFill>
                <a:latin typeface="+mn-lt"/>
              </a:rPr>
              <a:t>telefon: (022) 28-84-33</a:t>
            </a:r>
          </a:p>
          <a:p>
            <a:pPr algn="ctr"/>
            <a:endParaRPr lang="ro-RO" sz="800" b="0" dirty="0">
              <a:solidFill>
                <a:schemeClr val="bg2">
                  <a:lumMod val="25000"/>
                </a:schemeClr>
              </a:solidFill>
              <a:latin typeface="+mn-lt"/>
            </a:endParaRPr>
          </a:p>
        </p:txBody>
      </p:sp>
    </p:spTree>
    <p:extLst>
      <p:ext uri="{BB962C8B-B14F-4D97-AF65-F5344CB8AC3E}">
        <p14:creationId xmlns:p14="http://schemas.microsoft.com/office/powerpoint/2010/main" val="13673734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023229"/>
          </a:xfrm>
        </p:spPr>
        <p:txBody>
          <a:bodyPr/>
          <a:lstStyle/>
          <a:p>
            <a:pPr>
              <a:lnSpc>
                <a:spcPct val="150000"/>
              </a:lnSpc>
            </a:pPr>
            <a:r>
              <a:rPr lang="en-US" sz="1600" b="1" dirty="0">
                <a:solidFill>
                  <a:srgbClr val="002060"/>
                </a:solidFill>
              </a:rPr>
              <a:t>   </a:t>
            </a:r>
            <a:r>
              <a:rPr lang="en-US" sz="1600" b="1" dirty="0" err="1">
                <a:solidFill>
                  <a:srgbClr val="002060"/>
                </a:solidFill>
              </a:rPr>
              <a:t>Obiective</a:t>
            </a:r>
            <a:r>
              <a:rPr lang="en-US" sz="1600" b="1" dirty="0">
                <a:solidFill>
                  <a:srgbClr val="002060"/>
                </a:solidFill>
              </a:rPr>
              <a:t>:</a:t>
            </a:r>
            <a:br>
              <a:rPr lang="ro-RO" sz="1600" b="1" dirty="0">
                <a:solidFill>
                  <a:srgbClr val="002060"/>
                </a:solidFill>
              </a:rPr>
            </a:br>
            <a:r>
              <a:rPr lang="ro-RO" sz="1600" b="1" dirty="0">
                <a:solidFill>
                  <a:srgbClr val="002060"/>
                </a:solidFill>
              </a:rPr>
              <a:t>1. Descrierea </a:t>
            </a:r>
            <a:r>
              <a:rPr lang="ro-RO" sz="1600" b="1" dirty="0" err="1">
                <a:solidFill>
                  <a:srgbClr val="002060"/>
                </a:solidFill>
              </a:rPr>
              <a:t>situaţiei</a:t>
            </a:r>
            <a:r>
              <a:rPr lang="ro-RO" sz="1600" b="1" dirty="0">
                <a:solidFill>
                  <a:srgbClr val="002060"/>
                </a:solidFill>
              </a:rPr>
              <a:t> actuale în domeniul calculării </a:t>
            </a:r>
            <a:r>
              <a:rPr lang="ro-RO" sz="1600" b="1" dirty="0" err="1">
                <a:solidFill>
                  <a:srgbClr val="002060"/>
                </a:solidFill>
              </a:rPr>
              <a:t>şi</a:t>
            </a:r>
            <a:r>
              <a:rPr lang="ro-RO" sz="1600" b="1" dirty="0">
                <a:solidFill>
                  <a:srgbClr val="002060"/>
                </a:solidFill>
              </a:rPr>
              <a:t> aplicării </a:t>
            </a:r>
            <a:r>
              <a:rPr lang="ro-RO" sz="1600" b="1" dirty="0" err="1">
                <a:solidFill>
                  <a:srgbClr val="002060"/>
                </a:solidFill>
              </a:rPr>
              <a:t>plăţilor</a:t>
            </a:r>
            <a:r>
              <a:rPr lang="ro-RO" sz="1600" b="1" dirty="0">
                <a:solidFill>
                  <a:srgbClr val="002060"/>
                </a:solidFill>
              </a:rPr>
              <a:t> pentru </a:t>
            </a:r>
            <a:r>
              <a:rPr lang="ro-RO" sz="1600" b="1" dirty="0" err="1">
                <a:solidFill>
                  <a:srgbClr val="002060"/>
                </a:solidFill>
              </a:rPr>
              <a:t>depăşirea</a:t>
            </a:r>
            <a:r>
              <a:rPr lang="ro-RO" sz="1600" b="1" dirty="0">
                <a:solidFill>
                  <a:srgbClr val="002060"/>
                </a:solidFill>
              </a:rPr>
              <a:t> </a:t>
            </a:r>
            <a:r>
              <a:rPr lang="ro-RO" sz="1600" b="1" dirty="0" err="1">
                <a:solidFill>
                  <a:srgbClr val="002060"/>
                </a:solidFill>
              </a:rPr>
              <a:t>concentraţiilor</a:t>
            </a:r>
            <a:r>
              <a:rPr lang="ro-RO" sz="1600" b="1" dirty="0">
                <a:solidFill>
                  <a:srgbClr val="002060"/>
                </a:solidFill>
              </a:rPr>
              <a:t> maxim admisibile a </a:t>
            </a:r>
            <a:r>
              <a:rPr lang="ro-RO" sz="1600" b="1" dirty="0" err="1">
                <a:solidFill>
                  <a:srgbClr val="002060"/>
                </a:solidFill>
              </a:rPr>
              <a:t>poluanţilor</a:t>
            </a:r>
            <a:r>
              <a:rPr lang="ro-RO" sz="1600" b="1" dirty="0">
                <a:solidFill>
                  <a:srgbClr val="002060"/>
                </a:solidFill>
              </a:rPr>
              <a:t> din apele uzate deversate de către întreprinderile de producere (industriale), prestare servicii, după caz.</a:t>
            </a:r>
            <a:br>
              <a:rPr lang="ro-RO" sz="1600" b="1" dirty="0">
                <a:solidFill>
                  <a:srgbClr val="002060"/>
                </a:solidFill>
              </a:rPr>
            </a:br>
            <a:r>
              <a:rPr lang="ro-RO" sz="1600" b="1" dirty="0">
                <a:solidFill>
                  <a:srgbClr val="002060"/>
                </a:solidFill>
              </a:rPr>
              <a:t>2. Aplicarea </a:t>
            </a:r>
            <a:r>
              <a:rPr lang="ro-RO" sz="1600" b="1" dirty="0" err="1">
                <a:solidFill>
                  <a:srgbClr val="002060"/>
                </a:solidFill>
              </a:rPr>
              <a:t>sancţiunilor</a:t>
            </a:r>
            <a:r>
              <a:rPr lang="ro-RO" sz="1600" b="1" dirty="0">
                <a:solidFill>
                  <a:srgbClr val="002060"/>
                </a:solidFill>
              </a:rPr>
              <a:t> în cazul conectărilor neautorizate la apeduct </a:t>
            </a:r>
            <a:r>
              <a:rPr lang="ro-RO" sz="1600" b="1" dirty="0" err="1">
                <a:solidFill>
                  <a:srgbClr val="002060"/>
                </a:solidFill>
              </a:rPr>
              <a:t>şi</a:t>
            </a:r>
            <a:r>
              <a:rPr lang="ro-RO" sz="1600" b="1" dirty="0">
                <a:solidFill>
                  <a:srgbClr val="002060"/>
                </a:solidFill>
              </a:rPr>
              <a:t> </a:t>
            </a:r>
            <a:r>
              <a:rPr lang="ro-RO" sz="1600" b="1" dirty="0" err="1">
                <a:solidFill>
                  <a:srgbClr val="002060"/>
                </a:solidFill>
              </a:rPr>
              <a:t>reţelele</a:t>
            </a:r>
            <a:r>
              <a:rPr lang="ro-RO" sz="1600" b="1" dirty="0">
                <a:solidFill>
                  <a:srgbClr val="002060"/>
                </a:solidFill>
              </a:rPr>
              <a:t> de canalizare.</a:t>
            </a:r>
            <a:br>
              <a:rPr lang="ro-RO" sz="1600" b="1" dirty="0">
                <a:solidFill>
                  <a:srgbClr val="002060"/>
                </a:solidFill>
              </a:rPr>
            </a:br>
            <a:r>
              <a:rPr lang="en-US" sz="1600" b="1" dirty="0">
                <a:solidFill>
                  <a:srgbClr val="002060"/>
                </a:solidFill>
              </a:rPr>
              <a:t> </a:t>
            </a: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810750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532624"/>
            <a:ext cx="8839199" cy="4728852"/>
          </a:xfrm>
        </p:spPr>
        <p:txBody>
          <a:bodyPr/>
          <a:lstStyle/>
          <a:p>
            <a:r>
              <a:rPr lang="ro-RO" sz="1600" b="1" dirty="0">
                <a:solidFill>
                  <a:srgbClr val="FF0000"/>
                </a:solidFill>
              </a:rPr>
              <a:t>În conformitate cu prevederile Articolul 22 din L E G E A nr. 303/2013. Evacuarea apelor uzate</a:t>
            </a:r>
            <a:br>
              <a:rPr lang="ro-RO" sz="1600" b="1" dirty="0">
                <a:solidFill>
                  <a:srgbClr val="FF0000"/>
                </a:solidFill>
              </a:rPr>
            </a:br>
            <a:r>
              <a:rPr lang="ro-RO" sz="1600" b="1" dirty="0">
                <a:solidFill>
                  <a:schemeClr val="tx1"/>
                </a:solidFill>
              </a:rPr>
              <a:t>(16) Pentru </a:t>
            </a:r>
            <a:r>
              <a:rPr lang="ro-RO" sz="1600" b="1" dirty="0" err="1">
                <a:solidFill>
                  <a:srgbClr val="FF0000"/>
                </a:solidFill>
              </a:rPr>
              <a:t>depăşirea</a:t>
            </a:r>
            <a:r>
              <a:rPr lang="ro-RO" sz="1600" b="1" dirty="0">
                <a:solidFill>
                  <a:schemeClr val="tx1"/>
                </a:solidFill>
              </a:rPr>
              <a:t> normativelor la deversarea apelor uzate în sistemul de canalizare, </a:t>
            </a:r>
            <a:r>
              <a:rPr lang="ro-RO" sz="1600" b="1" dirty="0">
                <a:solidFill>
                  <a:srgbClr val="FF0000"/>
                </a:solidFill>
              </a:rPr>
              <a:t>operatorul calculează </a:t>
            </a:r>
            <a:r>
              <a:rPr lang="ro-RO" sz="1600" b="1" dirty="0" err="1">
                <a:solidFill>
                  <a:srgbClr val="FF0000"/>
                </a:solidFill>
              </a:rPr>
              <a:t>şi</a:t>
            </a:r>
            <a:r>
              <a:rPr lang="ro-RO" sz="1600" b="1" dirty="0">
                <a:solidFill>
                  <a:srgbClr val="FF0000"/>
                </a:solidFill>
              </a:rPr>
              <a:t> aplică </a:t>
            </a:r>
            <a:r>
              <a:rPr lang="ro-RO" sz="1600" b="1" dirty="0" err="1">
                <a:solidFill>
                  <a:srgbClr val="FF0000"/>
                </a:solidFill>
              </a:rPr>
              <a:t>plaţi</a:t>
            </a:r>
            <a:r>
              <a:rPr lang="ro-RO" sz="1600" b="1" dirty="0">
                <a:solidFill>
                  <a:srgbClr val="FF0000"/>
                </a:solidFill>
              </a:rPr>
              <a:t> suplimentare </a:t>
            </a:r>
            <a:r>
              <a:rPr lang="ro-RO" sz="1600" b="1" dirty="0">
                <a:solidFill>
                  <a:schemeClr val="tx1"/>
                </a:solidFill>
              </a:rPr>
              <a:t>conform </a:t>
            </a:r>
            <a:r>
              <a:rPr lang="ro-RO" sz="1600" b="1" dirty="0" err="1">
                <a:solidFill>
                  <a:schemeClr val="tx1"/>
                </a:solidFill>
              </a:rPr>
              <a:t>legislaţiei</a:t>
            </a:r>
            <a:r>
              <a:rPr lang="ro-RO" sz="1600" b="1" dirty="0">
                <a:solidFill>
                  <a:schemeClr val="tx1"/>
                </a:solidFill>
              </a:rPr>
              <a:t> în vigoare </a:t>
            </a:r>
            <a:r>
              <a:rPr lang="ro-RO" sz="1600" b="1" dirty="0" err="1">
                <a:solidFill>
                  <a:schemeClr val="tx1"/>
                </a:solidFill>
              </a:rPr>
              <a:t>şi</a:t>
            </a:r>
            <a:r>
              <a:rPr lang="ro-RO" sz="1600" b="1" dirty="0">
                <a:solidFill>
                  <a:schemeClr val="tx1"/>
                </a:solidFill>
              </a:rPr>
              <a:t>/sau contractului de furnizare/prestare a serviciului de alimentare cu apă </a:t>
            </a:r>
            <a:r>
              <a:rPr lang="ro-RO" sz="1600" b="1" dirty="0" err="1">
                <a:solidFill>
                  <a:schemeClr val="tx1"/>
                </a:solidFill>
              </a:rPr>
              <a:t>şi</a:t>
            </a:r>
            <a:r>
              <a:rPr lang="ro-RO" sz="1600" b="1" dirty="0">
                <a:solidFill>
                  <a:schemeClr val="tx1"/>
                </a:solidFill>
              </a:rPr>
              <a:t> de canalizare.</a:t>
            </a:r>
            <a:br>
              <a:rPr lang="ro-RO" sz="1600" b="1" dirty="0">
                <a:solidFill>
                  <a:schemeClr val="tx1"/>
                </a:solidFill>
              </a:rPr>
            </a:br>
            <a:r>
              <a:rPr lang="ro-RO" sz="1600" b="1" dirty="0">
                <a:solidFill>
                  <a:schemeClr val="tx1"/>
                </a:solidFill>
              </a:rPr>
              <a:t>(17) La deversarea de către </a:t>
            </a:r>
            <a:r>
              <a:rPr lang="ro-RO" sz="1600" b="1" dirty="0" err="1">
                <a:solidFill>
                  <a:schemeClr val="tx1"/>
                </a:solidFill>
              </a:rPr>
              <a:t>agenţii</a:t>
            </a:r>
            <a:r>
              <a:rPr lang="ro-RO" sz="1600" b="1" dirty="0">
                <a:solidFill>
                  <a:schemeClr val="tx1"/>
                </a:solidFill>
              </a:rPr>
              <a:t> economici a apelor uzate în sistemul de canalizare al </a:t>
            </a:r>
            <a:r>
              <a:rPr lang="ro-RO" sz="1600" b="1" dirty="0" err="1">
                <a:solidFill>
                  <a:schemeClr val="tx1"/>
                </a:solidFill>
              </a:rPr>
              <a:t>localităţii</a:t>
            </a:r>
            <a:r>
              <a:rPr lang="ro-RO" sz="1600" b="1" dirty="0">
                <a:solidFill>
                  <a:schemeClr val="tx1"/>
                </a:solidFill>
              </a:rPr>
              <a:t>, ale căror volum </a:t>
            </a:r>
            <a:r>
              <a:rPr lang="ro-RO" sz="1600" b="1" dirty="0" err="1">
                <a:solidFill>
                  <a:schemeClr val="tx1"/>
                </a:solidFill>
              </a:rPr>
              <a:t>şi</a:t>
            </a:r>
            <a:r>
              <a:rPr lang="ro-RO" sz="1600" b="1" dirty="0">
                <a:solidFill>
                  <a:schemeClr val="tx1"/>
                </a:solidFill>
              </a:rPr>
              <a:t> nivel de poluare </a:t>
            </a:r>
            <a:r>
              <a:rPr lang="ro-RO" sz="1600" b="1" dirty="0">
                <a:solidFill>
                  <a:srgbClr val="FF0000"/>
                </a:solidFill>
              </a:rPr>
              <a:t>nu </a:t>
            </a:r>
            <a:r>
              <a:rPr lang="ro-RO" sz="1600" b="1" dirty="0" err="1">
                <a:solidFill>
                  <a:srgbClr val="FF0000"/>
                </a:solidFill>
              </a:rPr>
              <a:t>depăşesc</a:t>
            </a:r>
            <a:r>
              <a:rPr lang="ro-RO" sz="1600" b="1" dirty="0">
                <a:solidFill>
                  <a:srgbClr val="FF0000"/>
                </a:solidFill>
              </a:rPr>
              <a:t> normativele </a:t>
            </a:r>
            <a:r>
              <a:rPr lang="ro-RO" sz="1600" b="1" dirty="0">
                <a:solidFill>
                  <a:schemeClr val="tx1"/>
                </a:solidFill>
              </a:rPr>
              <a:t>aprobate în modul stabilit de </a:t>
            </a:r>
            <a:r>
              <a:rPr lang="ro-RO" sz="1600" b="1" dirty="0" err="1">
                <a:solidFill>
                  <a:schemeClr val="tx1"/>
                </a:solidFill>
              </a:rPr>
              <a:t>legislaţia</a:t>
            </a:r>
            <a:r>
              <a:rPr lang="ro-RO" sz="1600" b="1" dirty="0">
                <a:solidFill>
                  <a:schemeClr val="tx1"/>
                </a:solidFill>
              </a:rPr>
              <a:t> în vigoare, </a:t>
            </a:r>
            <a:r>
              <a:rPr lang="ro-RO" sz="1600" b="1" dirty="0">
                <a:solidFill>
                  <a:srgbClr val="FF0000"/>
                </a:solidFill>
              </a:rPr>
              <a:t>se aplică tarifele în vigoare pentru serviciul de evacuare a apelor uzate.</a:t>
            </a:r>
            <a:br>
              <a:rPr lang="ro-RO" sz="1600" b="1" dirty="0">
                <a:solidFill>
                  <a:srgbClr val="FF0000"/>
                </a:solidFill>
              </a:rPr>
            </a:br>
            <a:r>
              <a:rPr lang="ro-RO" sz="1600" b="1" dirty="0">
                <a:solidFill>
                  <a:schemeClr val="tx1"/>
                </a:solidFill>
              </a:rPr>
              <a:t>(18) În cazul în care volumul </a:t>
            </a:r>
            <a:r>
              <a:rPr lang="ro-RO" sz="1600" b="1" dirty="0" err="1">
                <a:solidFill>
                  <a:schemeClr val="tx1"/>
                </a:solidFill>
              </a:rPr>
              <a:t>substanţelor</a:t>
            </a:r>
            <a:r>
              <a:rPr lang="ro-RO" sz="1600" b="1" dirty="0">
                <a:solidFill>
                  <a:schemeClr val="tx1"/>
                </a:solidFill>
              </a:rPr>
              <a:t> în suspensie, consumul biochimic de oxigen pentru 5 zile (CBO5), precum </a:t>
            </a:r>
            <a:r>
              <a:rPr lang="ro-RO" sz="1600" b="1" dirty="0" err="1">
                <a:solidFill>
                  <a:schemeClr val="tx1"/>
                </a:solidFill>
              </a:rPr>
              <a:t>şi</a:t>
            </a:r>
            <a:r>
              <a:rPr lang="ro-RO" sz="1600" b="1" dirty="0">
                <a:solidFill>
                  <a:schemeClr val="tx1"/>
                </a:solidFill>
              </a:rPr>
              <a:t> </a:t>
            </a:r>
            <a:r>
              <a:rPr lang="ro-RO" sz="1600" b="1" dirty="0" err="1">
                <a:solidFill>
                  <a:schemeClr val="tx1"/>
                </a:solidFill>
              </a:rPr>
              <a:t>alţi</a:t>
            </a:r>
            <a:r>
              <a:rPr lang="ro-RO" sz="1600" b="1" dirty="0">
                <a:solidFill>
                  <a:schemeClr val="tx1"/>
                </a:solidFill>
              </a:rPr>
              <a:t> indicatori </a:t>
            </a:r>
            <a:r>
              <a:rPr lang="ro-RO" sz="1600" b="1" dirty="0" err="1">
                <a:solidFill>
                  <a:schemeClr val="tx1"/>
                </a:solidFill>
              </a:rPr>
              <a:t>depăşesc</a:t>
            </a:r>
            <a:r>
              <a:rPr lang="ro-RO" sz="1600" b="1" dirty="0">
                <a:solidFill>
                  <a:schemeClr val="tx1"/>
                </a:solidFill>
              </a:rPr>
              <a:t> normativele aprobate în modul stabilit de </a:t>
            </a:r>
            <a:r>
              <a:rPr lang="ro-RO" sz="1600" b="1" dirty="0" err="1">
                <a:solidFill>
                  <a:schemeClr val="tx1"/>
                </a:solidFill>
              </a:rPr>
              <a:t>legislaţie</a:t>
            </a:r>
            <a:r>
              <a:rPr lang="ro-RO" sz="1600" b="1" dirty="0">
                <a:solidFill>
                  <a:schemeClr val="tx1"/>
                </a:solidFill>
              </a:rPr>
              <a:t> sau în acordul de preluare, </a:t>
            </a:r>
            <a:r>
              <a:rPr lang="ro-RO" sz="1600" b="1" dirty="0">
                <a:solidFill>
                  <a:srgbClr val="FF0000"/>
                </a:solidFill>
              </a:rPr>
              <a:t>se aplică </a:t>
            </a:r>
            <a:r>
              <a:rPr lang="ro-RO" sz="1600" b="1" dirty="0" err="1">
                <a:solidFill>
                  <a:srgbClr val="FF0000"/>
                </a:solidFill>
              </a:rPr>
              <a:t>plăţi</a:t>
            </a:r>
            <a:r>
              <a:rPr lang="ro-RO" sz="1600" b="1" dirty="0">
                <a:solidFill>
                  <a:srgbClr val="FF0000"/>
                </a:solidFill>
              </a:rPr>
              <a:t> suplimentare </a:t>
            </a:r>
            <a:r>
              <a:rPr lang="ro-RO" sz="1600" b="1" dirty="0" err="1">
                <a:solidFill>
                  <a:srgbClr val="FF0000"/>
                </a:solidFill>
              </a:rPr>
              <a:t>proporţionale</a:t>
            </a:r>
            <a:r>
              <a:rPr lang="ro-RO" sz="1600" b="1" dirty="0">
                <a:solidFill>
                  <a:srgbClr val="FF0000"/>
                </a:solidFill>
              </a:rPr>
              <a:t> </a:t>
            </a:r>
            <a:r>
              <a:rPr lang="ro-RO" sz="1600" b="1" dirty="0" err="1">
                <a:solidFill>
                  <a:srgbClr val="FF0000"/>
                </a:solidFill>
              </a:rPr>
              <a:t>depăşirii</a:t>
            </a:r>
            <a:r>
              <a:rPr lang="ro-RO" sz="1600" b="1" dirty="0">
                <a:solidFill>
                  <a:srgbClr val="FF0000"/>
                </a:solidFill>
              </a:rPr>
              <a:t> </a:t>
            </a:r>
            <a:r>
              <a:rPr lang="ro-RO" sz="1600" b="1" dirty="0" err="1">
                <a:solidFill>
                  <a:srgbClr val="FF0000"/>
                </a:solidFill>
              </a:rPr>
              <a:t>concentraţiilor</a:t>
            </a:r>
            <a:r>
              <a:rPr lang="ro-RO" sz="1600" b="1" dirty="0">
                <a:solidFill>
                  <a:srgbClr val="FF0000"/>
                </a:solidFill>
              </a:rPr>
              <a:t> maxim admisibile,</a:t>
            </a:r>
            <a:r>
              <a:rPr lang="ro-RO" sz="1600" b="1" dirty="0">
                <a:solidFill>
                  <a:schemeClr val="tx1"/>
                </a:solidFill>
              </a:rPr>
              <a:t> conform Regulamentului privind </a:t>
            </a:r>
            <a:r>
              <a:rPr lang="ro-RO" sz="1600" b="1" dirty="0" err="1">
                <a:solidFill>
                  <a:schemeClr val="tx1"/>
                </a:solidFill>
              </a:rPr>
              <a:t>cerinţele</a:t>
            </a:r>
            <a:r>
              <a:rPr lang="ro-RO" sz="1600" b="1" dirty="0">
                <a:solidFill>
                  <a:schemeClr val="tx1"/>
                </a:solidFill>
              </a:rPr>
              <a:t> de colectare, epurare </a:t>
            </a:r>
            <a:r>
              <a:rPr lang="ro-RO" sz="1600" b="1" dirty="0" err="1">
                <a:solidFill>
                  <a:schemeClr val="tx1"/>
                </a:solidFill>
              </a:rPr>
              <a:t>şi</a:t>
            </a:r>
            <a:r>
              <a:rPr lang="ro-RO" sz="1600" b="1" dirty="0">
                <a:solidFill>
                  <a:schemeClr val="tx1"/>
                </a:solidFill>
              </a:rPr>
              <a:t> deversare a apelor uzate în sistemul de canalizare </a:t>
            </a:r>
            <a:r>
              <a:rPr lang="ro-RO" sz="1600" b="1" dirty="0" err="1">
                <a:solidFill>
                  <a:schemeClr val="tx1"/>
                </a:solidFill>
              </a:rPr>
              <a:t>şi</a:t>
            </a:r>
            <a:r>
              <a:rPr lang="ro-RO" sz="1600" b="1" dirty="0">
                <a:solidFill>
                  <a:schemeClr val="tx1"/>
                </a:solidFill>
              </a:rPr>
              <a:t>/sau în corpuri de apă pentru </a:t>
            </a:r>
            <a:r>
              <a:rPr lang="ro-RO" sz="1600" b="1" dirty="0" err="1">
                <a:solidFill>
                  <a:schemeClr val="tx1"/>
                </a:solidFill>
              </a:rPr>
              <a:t>localităţile</a:t>
            </a:r>
            <a:r>
              <a:rPr lang="ro-RO" sz="1600" b="1" dirty="0">
                <a:solidFill>
                  <a:schemeClr val="tx1"/>
                </a:solidFill>
              </a:rPr>
              <a:t> urbane </a:t>
            </a:r>
            <a:r>
              <a:rPr lang="ro-RO" sz="1600" b="1" dirty="0" err="1">
                <a:solidFill>
                  <a:schemeClr val="tx1"/>
                </a:solidFill>
              </a:rPr>
              <a:t>şi</a:t>
            </a:r>
            <a:r>
              <a:rPr lang="ro-RO" sz="1600" b="1" dirty="0">
                <a:solidFill>
                  <a:schemeClr val="tx1"/>
                </a:solidFill>
              </a:rPr>
              <a:t> rurale.</a:t>
            </a:r>
            <a:br>
              <a:rPr lang="ro-RO" sz="1600" b="1" dirty="0">
                <a:solidFill>
                  <a:schemeClr val="tx1"/>
                </a:solidFill>
              </a:rPr>
            </a:br>
            <a:r>
              <a:rPr lang="ro-RO" sz="1600" b="1" dirty="0">
                <a:solidFill>
                  <a:schemeClr val="tx1"/>
                </a:solidFill>
              </a:rPr>
              <a:t>(19) Consumatorii care au admis deversarea în </a:t>
            </a:r>
            <a:r>
              <a:rPr lang="ro-RO" sz="1600" b="1" dirty="0" err="1">
                <a:solidFill>
                  <a:schemeClr val="tx1"/>
                </a:solidFill>
              </a:rPr>
              <a:t>reţeaua</a:t>
            </a:r>
            <a:r>
              <a:rPr lang="ro-RO" sz="1600" b="1" dirty="0">
                <a:solidFill>
                  <a:schemeClr val="tx1"/>
                </a:solidFill>
              </a:rPr>
              <a:t> publică de canalizare a materialelor ce au provocat </a:t>
            </a:r>
            <a:r>
              <a:rPr lang="ro-RO" sz="1600" b="1" dirty="0" err="1">
                <a:solidFill>
                  <a:schemeClr val="tx1"/>
                </a:solidFill>
              </a:rPr>
              <a:t>ieşirea</a:t>
            </a:r>
            <a:r>
              <a:rPr lang="ro-RO" sz="1600" b="1" dirty="0">
                <a:solidFill>
                  <a:schemeClr val="tx1"/>
                </a:solidFill>
              </a:rPr>
              <a:t>, </a:t>
            </a:r>
            <a:r>
              <a:rPr lang="ro-RO" sz="1600" b="1" dirty="0" err="1">
                <a:solidFill>
                  <a:schemeClr val="tx1"/>
                </a:solidFill>
              </a:rPr>
              <a:t>parţială</a:t>
            </a:r>
            <a:r>
              <a:rPr lang="ro-RO" sz="1600" b="1" dirty="0">
                <a:solidFill>
                  <a:schemeClr val="tx1"/>
                </a:solidFill>
              </a:rPr>
              <a:t> sau totală, din </a:t>
            </a:r>
            <a:r>
              <a:rPr lang="ro-RO" sz="1600" b="1" dirty="0" err="1">
                <a:solidFill>
                  <a:schemeClr val="tx1"/>
                </a:solidFill>
              </a:rPr>
              <a:t>funcţiune</a:t>
            </a:r>
            <a:r>
              <a:rPr lang="ro-RO" sz="1600" b="1" dirty="0">
                <a:solidFill>
                  <a:schemeClr val="tx1"/>
                </a:solidFill>
              </a:rPr>
              <a:t> a sistemului de canalizare al </a:t>
            </a:r>
            <a:r>
              <a:rPr lang="ro-RO" sz="1600" b="1" dirty="0" err="1">
                <a:solidFill>
                  <a:schemeClr val="tx1"/>
                </a:solidFill>
              </a:rPr>
              <a:t>localităţii</a:t>
            </a:r>
            <a:r>
              <a:rPr lang="ro-RO" sz="1600" b="1" dirty="0">
                <a:solidFill>
                  <a:schemeClr val="tx1"/>
                </a:solidFill>
              </a:rPr>
              <a:t>, inclusiv a </a:t>
            </a:r>
            <a:r>
              <a:rPr lang="ro-RO" sz="1600" b="1" dirty="0" err="1">
                <a:solidFill>
                  <a:schemeClr val="tx1"/>
                </a:solidFill>
              </a:rPr>
              <a:t>staţiilor</a:t>
            </a:r>
            <a:r>
              <a:rPr lang="ro-RO" sz="1600" b="1" dirty="0">
                <a:solidFill>
                  <a:schemeClr val="tx1"/>
                </a:solidFill>
              </a:rPr>
              <a:t> de epurare, </a:t>
            </a:r>
            <a:r>
              <a:rPr lang="ro-RO" sz="1600" b="1" dirty="0">
                <a:solidFill>
                  <a:srgbClr val="FF0000"/>
                </a:solidFill>
              </a:rPr>
              <a:t>recuperează prejudiciul în modul stabilit de </a:t>
            </a:r>
            <a:r>
              <a:rPr lang="ro-RO" sz="1600" b="1" dirty="0" err="1">
                <a:solidFill>
                  <a:srgbClr val="FF0000"/>
                </a:solidFill>
              </a:rPr>
              <a:t>legislaţia</a:t>
            </a:r>
            <a:r>
              <a:rPr lang="ro-RO" sz="1600" b="1" dirty="0">
                <a:solidFill>
                  <a:srgbClr val="FF0000"/>
                </a:solidFill>
              </a:rPr>
              <a:t> în vigoare.</a:t>
            </a:r>
            <a:br>
              <a:rPr lang="ro-RO" sz="1600" b="1" dirty="0">
                <a:solidFill>
                  <a:schemeClr val="tx1"/>
                </a:solidFill>
              </a:rPr>
            </a:br>
            <a:br>
              <a:rPr lang="ro-RO" sz="1600" b="1" dirty="0">
                <a:solidFill>
                  <a:srgbClr val="FF0000"/>
                </a:solidFill>
              </a:rPr>
            </a:br>
            <a:endParaRPr lang="ro-RO" sz="1600" b="1" dirty="0">
              <a:solidFill>
                <a:srgbClr val="FF000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787107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416167"/>
          </a:xfrm>
        </p:spPr>
        <p:txBody>
          <a:bodyPr/>
          <a:lstStyle/>
          <a:p>
            <a:pPr lvl="0"/>
            <a:r>
              <a:rPr lang="ro-RO" sz="1600" b="1" dirty="0">
                <a:solidFill>
                  <a:srgbClr val="FF0000"/>
                </a:solidFill>
                <a:latin typeface="Arial" panose="020B0604020202020204" pitchFamily="34" charset="0"/>
              </a:rPr>
              <a:t>Prevederile HG 950/2013</a:t>
            </a:r>
            <a:br>
              <a:rPr lang="ro-RO" sz="1600" b="1" dirty="0">
                <a:latin typeface="Arial" panose="020B0604020202020204" pitchFamily="34" charset="0"/>
              </a:rPr>
            </a:br>
            <a:br>
              <a:rPr lang="ro-RO" sz="1600" b="1" dirty="0">
                <a:latin typeface="Arial" panose="020B0604020202020204" pitchFamily="34" charset="0"/>
              </a:rPr>
            </a:br>
            <a:r>
              <a:rPr lang="ro-RO" sz="1600" b="1" dirty="0">
                <a:latin typeface="Arial" panose="020B0604020202020204" pitchFamily="34" charset="0"/>
              </a:rPr>
              <a:t>19</a:t>
            </a:r>
            <a:r>
              <a:rPr lang="ro-RO" sz="1600" b="1" baseline="30000" dirty="0">
                <a:latin typeface="Arial" panose="020B0604020202020204" pitchFamily="34" charset="0"/>
              </a:rPr>
              <a:t>22</a:t>
            </a:r>
            <a:r>
              <a:rPr lang="ro-RO" sz="1600" b="1" dirty="0">
                <a:latin typeface="Arial" panose="020B0604020202020204" pitchFamily="34" charset="0"/>
              </a:rPr>
              <a:t>.</a:t>
            </a:r>
            <a:r>
              <a:rPr lang="ro-RO" sz="1600" dirty="0">
                <a:latin typeface="Arial" panose="020B0604020202020204" pitchFamily="34" charset="0"/>
              </a:rPr>
              <a:t> </a:t>
            </a:r>
            <a:r>
              <a:rPr lang="ro-RO" sz="1600" b="1" dirty="0">
                <a:solidFill>
                  <a:srgbClr val="002060"/>
                </a:solidFill>
              </a:rPr>
              <a:t>Dacă, potrivit raportului de analiză a probelor de apă uzată, sunt constatate </a:t>
            </a:r>
            <a:r>
              <a:rPr lang="ro-RO" sz="1600" b="1" dirty="0" err="1">
                <a:solidFill>
                  <a:srgbClr val="002060"/>
                </a:solidFill>
              </a:rPr>
              <a:t>depăşiri</a:t>
            </a:r>
            <a:r>
              <a:rPr lang="ro-RO" sz="1600" b="1" dirty="0">
                <a:solidFill>
                  <a:srgbClr val="002060"/>
                </a:solidFill>
              </a:rPr>
              <a:t> ale valorilor indicatorilor/parametrilor de calitate în raport cu CMA a </a:t>
            </a:r>
            <a:r>
              <a:rPr lang="ro-RO" sz="1600" b="1" dirty="0" err="1">
                <a:solidFill>
                  <a:srgbClr val="002060"/>
                </a:solidFill>
              </a:rPr>
              <a:t>poluanţilor</a:t>
            </a:r>
            <a:r>
              <a:rPr lang="ro-RO" sz="1600" b="1" dirty="0">
                <a:solidFill>
                  <a:srgbClr val="002060"/>
                </a:solidFill>
              </a:rPr>
              <a:t> stabilite în temeiul contractului de prestare a serviciului de canalizare, </a:t>
            </a:r>
            <a:r>
              <a:rPr lang="ro-RO" sz="1600" b="1" dirty="0">
                <a:solidFill>
                  <a:srgbClr val="00B050"/>
                </a:solidFill>
              </a:rPr>
              <a:t>operatorul va calcula consumatorului </a:t>
            </a:r>
            <a:r>
              <a:rPr lang="ro-RO" sz="1600" b="1" dirty="0" err="1">
                <a:solidFill>
                  <a:srgbClr val="00B050"/>
                </a:solidFill>
              </a:rPr>
              <a:t>plăţi</a:t>
            </a:r>
            <a:r>
              <a:rPr lang="ro-RO" sz="1600" b="1" dirty="0">
                <a:solidFill>
                  <a:srgbClr val="00B050"/>
                </a:solidFill>
              </a:rPr>
              <a:t> suplimentare în conformitate cu</a:t>
            </a:r>
            <a:br>
              <a:rPr lang="ro-RO" sz="1600" b="1" dirty="0">
                <a:solidFill>
                  <a:srgbClr val="002060"/>
                </a:solidFill>
              </a:rPr>
            </a:br>
            <a:r>
              <a:rPr lang="ro-RO" sz="1600" b="1" dirty="0">
                <a:solidFill>
                  <a:srgbClr val="00B050"/>
                </a:solidFill>
              </a:rPr>
              <a:t>Metodologia de calcul a </a:t>
            </a:r>
            <a:r>
              <a:rPr lang="ro-RO" sz="1600" b="1" dirty="0" err="1">
                <a:solidFill>
                  <a:srgbClr val="00B050"/>
                </a:solidFill>
              </a:rPr>
              <a:t>plăţilor</a:t>
            </a:r>
            <a:r>
              <a:rPr lang="ro-RO" sz="1600" b="1" dirty="0">
                <a:solidFill>
                  <a:srgbClr val="00B050"/>
                </a:solidFill>
              </a:rPr>
              <a:t> suplimentare pentru </a:t>
            </a:r>
            <a:r>
              <a:rPr lang="ro-RO" sz="1600" b="1" dirty="0" err="1">
                <a:solidFill>
                  <a:srgbClr val="00B050"/>
                </a:solidFill>
              </a:rPr>
              <a:t>depăşirea</a:t>
            </a:r>
            <a:r>
              <a:rPr lang="ro-RO" sz="1600" b="1" dirty="0">
                <a:solidFill>
                  <a:srgbClr val="00B050"/>
                </a:solidFill>
              </a:rPr>
              <a:t> CMA a </a:t>
            </a:r>
            <a:r>
              <a:rPr lang="ro-RO" sz="1600" b="1" dirty="0" err="1">
                <a:solidFill>
                  <a:srgbClr val="00B050"/>
                </a:solidFill>
              </a:rPr>
              <a:t>poluanţilor</a:t>
            </a:r>
            <a:r>
              <a:rPr lang="ro-RO" sz="1600" b="1" dirty="0">
                <a:solidFill>
                  <a:srgbClr val="00B050"/>
                </a:solidFill>
              </a:rPr>
              <a:t> la evacuarea apelor uzate în sistemul public de canalizare, stabilite în anexa nr.7 la prezentul Regulament.</a:t>
            </a:r>
            <a:br>
              <a:rPr lang="ro-RO" sz="1600" b="1" dirty="0">
                <a:solidFill>
                  <a:srgbClr val="00B050"/>
                </a:solidFill>
              </a:rPr>
            </a:br>
            <a:r>
              <a:rPr lang="ro-RO" sz="1600" b="1" dirty="0">
                <a:solidFill>
                  <a:srgbClr val="00B050"/>
                </a:solidFill>
              </a:rPr>
              <a:t>Rezultatele analizelor de laborator vor sta la baza calculului spre plata suplimentară consumatorului, până la următoarea prelevare a probelor de apă uzată.</a:t>
            </a:r>
            <a:br>
              <a:rPr lang="ro-RO" sz="1600" b="1" dirty="0">
                <a:solidFill>
                  <a:srgbClr val="00B050"/>
                </a:solidFill>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054314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416167"/>
          </a:xfrm>
        </p:spPr>
        <p:txBody>
          <a:bodyPr/>
          <a:lstStyle/>
          <a:p>
            <a:pPr lvl="0"/>
            <a:r>
              <a:rPr lang="ro-RO" sz="1600" b="1" dirty="0">
                <a:solidFill>
                  <a:srgbClr val="FF0000"/>
                </a:solidFill>
              </a:rPr>
              <a:t>Metodologia de calcul a </a:t>
            </a:r>
            <a:r>
              <a:rPr lang="ro-RO" sz="1600" b="1" dirty="0" err="1">
                <a:solidFill>
                  <a:srgbClr val="FF0000"/>
                </a:solidFill>
              </a:rPr>
              <a:t>plăţilor</a:t>
            </a:r>
            <a:r>
              <a:rPr lang="ro-RO" sz="1600" b="1" dirty="0">
                <a:solidFill>
                  <a:srgbClr val="FF0000"/>
                </a:solidFill>
              </a:rPr>
              <a:t> suplimentare pentru </a:t>
            </a:r>
            <a:r>
              <a:rPr lang="ro-RO" sz="1600" b="1" dirty="0" err="1">
                <a:solidFill>
                  <a:srgbClr val="FF0000"/>
                </a:solidFill>
              </a:rPr>
              <a:t>depăşirea</a:t>
            </a:r>
            <a:br>
              <a:rPr lang="ro-RO" sz="1600" b="1" dirty="0">
                <a:solidFill>
                  <a:srgbClr val="FF0000"/>
                </a:solidFill>
              </a:rPr>
            </a:br>
            <a:r>
              <a:rPr lang="ro-RO" sz="1600" b="1" dirty="0">
                <a:solidFill>
                  <a:srgbClr val="FF0000"/>
                </a:solidFill>
              </a:rPr>
              <a:t>CMA a </a:t>
            </a:r>
            <a:r>
              <a:rPr lang="ro-RO" sz="1600" b="1" dirty="0" err="1">
                <a:solidFill>
                  <a:srgbClr val="FF0000"/>
                </a:solidFill>
              </a:rPr>
              <a:t>poluanţilor</a:t>
            </a:r>
            <a:r>
              <a:rPr lang="ro-RO" sz="1600" b="1" dirty="0">
                <a:solidFill>
                  <a:srgbClr val="FF0000"/>
                </a:solidFill>
              </a:rPr>
              <a:t> la evacuarea apelor uzate în sistemul public de canalizare (anexa nr. 7 de la HG 950/2013)</a:t>
            </a:r>
            <a:br>
              <a:rPr lang="ro-RO" sz="1600" b="1" dirty="0">
                <a:solidFill>
                  <a:srgbClr val="002060"/>
                </a:solidFill>
              </a:rPr>
            </a:br>
            <a:r>
              <a:rPr lang="ro-RO" sz="1600" b="1" dirty="0">
                <a:solidFill>
                  <a:srgbClr val="002060"/>
                </a:solidFill>
              </a:rPr>
              <a:t> </a:t>
            </a:r>
            <a:br>
              <a:rPr lang="ro-RO" sz="1600" b="1" dirty="0">
                <a:solidFill>
                  <a:srgbClr val="002060"/>
                </a:solidFill>
              </a:rPr>
            </a:br>
            <a:r>
              <a:rPr lang="ro-RO" sz="1600" b="1" dirty="0">
                <a:solidFill>
                  <a:srgbClr val="002060"/>
                </a:solidFill>
              </a:rPr>
              <a:t>1. În contractul de prestare a serviciului public de canalizare se va stabili clauza privind respectarea CMA a indicatorilor de calitate specifici din apele uzate evacuate de la consumator </a:t>
            </a:r>
            <a:r>
              <a:rPr lang="ro-RO" sz="1600" b="1" dirty="0" err="1">
                <a:solidFill>
                  <a:srgbClr val="002060"/>
                </a:solidFill>
              </a:rPr>
              <a:t>şi</a:t>
            </a:r>
            <a:r>
              <a:rPr lang="ro-RO" sz="1600" b="1" dirty="0">
                <a:solidFill>
                  <a:srgbClr val="002060"/>
                </a:solidFill>
              </a:rPr>
              <a:t> </a:t>
            </a:r>
            <a:r>
              <a:rPr lang="ro-RO" sz="1600" b="1" dirty="0" err="1">
                <a:solidFill>
                  <a:srgbClr val="002060"/>
                </a:solidFill>
              </a:rPr>
              <a:t>cantităţile</a:t>
            </a:r>
            <a:r>
              <a:rPr lang="ro-RO" sz="1600" b="1" dirty="0">
                <a:solidFill>
                  <a:srgbClr val="002060"/>
                </a:solidFill>
              </a:rPr>
              <a:t> zilnice admise a fi evacuate în sistemul public de canalizare.</a:t>
            </a:r>
            <a:br>
              <a:rPr lang="ro-RO" sz="1600" b="1" dirty="0">
                <a:solidFill>
                  <a:srgbClr val="002060"/>
                </a:solidFill>
              </a:rPr>
            </a:br>
            <a:r>
              <a:rPr lang="ro-RO" sz="1600" b="1" dirty="0">
                <a:solidFill>
                  <a:srgbClr val="002060"/>
                </a:solidFill>
              </a:rPr>
              <a:t>2. Pentru </a:t>
            </a:r>
            <a:r>
              <a:rPr lang="ro-RO" sz="1600" b="1" dirty="0" err="1">
                <a:solidFill>
                  <a:srgbClr val="FF0000"/>
                </a:solidFill>
              </a:rPr>
              <a:t>depăşirea</a:t>
            </a:r>
            <a:r>
              <a:rPr lang="ro-RO" sz="1600" b="1" dirty="0">
                <a:solidFill>
                  <a:srgbClr val="FF0000"/>
                </a:solidFill>
              </a:rPr>
              <a:t> CMA </a:t>
            </a:r>
            <a:r>
              <a:rPr lang="ro-RO" sz="1600" b="1" dirty="0">
                <a:solidFill>
                  <a:srgbClr val="002060"/>
                </a:solidFill>
              </a:rPr>
              <a:t>a indicatorilor de calitate stabilite în acordul de preluare al apelor uzate </a:t>
            </a:r>
            <a:r>
              <a:rPr lang="ro-RO" sz="1600" b="1" dirty="0" err="1">
                <a:solidFill>
                  <a:srgbClr val="002060"/>
                </a:solidFill>
              </a:rPr>
              <a:t>şi</a:t>
            </a:r>
            <a:r>
              <a:rPr lang="ro-RO" sz="1600" b="1" dirty="0">
                <a:solidFill>
                  <a:srgbClr val="002060"/>
                </a:solidFill>
              </a:rPr>
              <a:t> anexate la contractul de prestare a serviciului public de canalizare sau a celor stabilite în anexa nr.1 la prezentul Regulament </a:t>
            </a:r>
            <a:r>
              <a:rPr lang="ro-RO" sz="1600" b="1" dirty="0">
                <a:solidFill>
                  <a:srgbClr val="FF0000"/>
                </a:solidFill>
              </a:rPr>
              <a:t>se calculează </a:t>
            </a:r>
            <a:r>
              <a:rPr lang="ro-RO" sz="1600" b="1" dirty="0" err="1">
                <a:solidFill>
                  <a:srgbClr val="FF0000"/>
                </a:solidFill>
              </a:rPr>
              <a:t>plăţi</a:t>
            </a:r>
            <a:r>
              <a:rPr lang="ro-RO" sz="1600" b="1" dirty="0">
                <a:solidFill>
                  <a:srgbClr val="FF0000"/>
                </a:solidFill>
              </a:rPr>
              <a:t> suplimentare</a:t>
            </a:r>
            <a:r>
              <a:rPr lang="ro-RO" sz="1600" b="1" dirty="0">
                <a:solidFill>
                  <a:srgbClr val="002060"/>
                </a:solidFill>
              </a:rPr>
              <a:t>.</a:t>
            </a:r>
            <a:br>
              <a:rPr lang="ro-RO" sz="1600" b="1" dirty="0">
                <a:solidFill>
                  <a:srgbClr val="002060"/>
                </a:solidFill>
              </a:rPr>
            </a:br>
            <a:r>
              <a:rPr lang="ro-RO" sz="1600" b="1" dirty="0">
                <a:solidFill>
                  <a:srgbClr val="FF0000"/>
                </a:solidFill>
              </a:rPr>
              <a:t>Calculul </a:t>
            </a:r>
            <a:r>
              <a:rPr lang="ro-RO" sz="1600" b="1" dirty="0" err="1">
                <a:solidFill>
                  <a:srgbClr val="FF0000"/>
                </a:solidFill>
              </a:rPr>
              <a:t>plăţii</a:t>
            </a:r>
            <a:r>
              <a:rPr lang="ro-RO" sz="1600" b="1" dirty="0">
                <a:solidFill>
                  <a:srgbClr val="FF0000"/>
                </a:solidFill>
              </a:rPr>
              <a:t> suplimentare pentru valorile </a:t>
            </a:r>
            <a:r>
              <a:rPr lang="ro-RO" sz="1600" b="1" dirty="0" err="1">
                <a:solidFill>
                  <a:srgbClr val="FF0000"/>
                </a:solidFill>
              </a:rPr>
              <a:t>depăşite</a:t>
            </a:r>
            <a:r>
              <a:rPr lang="ro-RO" sz="1600" b="1" dirty="0">
                <a:solidFill>
                  <a:srgbClr val="FF0000"/>
                </a:solidFill>
              </a:rPr>
              <a:t> ale indicatorilor de calitate/CMA se efectuează pentru fiecare poluant/indicator de calitate ce a </a:t>
            </a:r>
            <a:r>
              <a:rPr lang="ro-RO" sz="1600" b="1" dirty="0" err="1">
                <a:solidFill>
                  <a:srgbClr val="FF0000"/>
                </a:solidFill>
              </a:rPr>
              <a:t>depăşit</a:t>
            </a:r>
            <a:r>
              <a:rPr lang="ro-RO" sz="1600" b="1" dirty="0">
                <a:solidFill>
                  <a:srgbClr val="FF0000"/>
                </a:solidFill>
              </a:rPr>
              <a:t> valoarea admisibilă </a:t>
            </a:r>
            <a:r>
              <a:rPr lang="ro-RO" sz="1600" b="1" dirty="0" err="1">
                <a:solidFill>
                  <a:srgbClr val="FF0000"/>
                </a:solidFill>
              </a:rPr>
              <a:t>şi</a:t>
            </a:r>
            <a:r>
              <a:rPr lang="ro-RO" sz="1600" b="1" dirty="0">
                <a:solidFill>
                  <a:srgbClr val="FF0000"/>
                </a:solidFill>
              </a:rPr>
              <a:t> pentru fiecare gură de evacuare</a:t>
            </a:r>
            <a:r>
              <a:rPr lang="ro-RO" sz="1600" b="1" dirty="0">
                <a:solidFill>
                  <a:srgbClr val="002060"/>
                </a:solidFill>
              </a:rPr>
              <a:t> specificată în acordul de preluare a apelor uzate </a:t>
            </a:r>
            <a:r>
              <a:rPr lang="ro-RO" sz="1600" b="1" dirty="0" err="1">
                <a:solidFill>
                  <a:srgbClr val="002060"/>
                </a:solidFill>
              </a:rPr>
              <a:t>şi</a:t>
            </a:r>
            <a:r>
              <a:rPr lang="ro-RO" sz="1600" b="1" dirty="0">
                <a:solidFill>
                  <a:srgbClr val="002060"/>
                </a:solidFill>
              </a:rPr>
              <a:t>/sau în contractul de prestare/furnizare a serviciului de alimentare cu apă </a:t>
            </a:r>
            <a:r>
              <a:rPr lang="ro-RO" sz="1600" b="1" dirty="0" err="1">
                <a:solidFill>
                  <a:srgbClr val="002060"/>
                </a:solidFill>
              </a:rPr>
              <a:t>şi</a:t>
            </a:r>
            <a:r>
              <a:rPr lang="ro-RO" sz="1600" b="1" dirty="0">
                <a:solidFill>
                  <a:srgbClr val="002060"/>
                </a:solidFill>
              </a:rPr>
              <a:t> de canalizare.</a:t>
            </a:r>
            <a:br>
              <a:rPr lang="ro-RO" sz="1600" b="1" dirty="0">
                <a:solidFill>
                  <a:srgbClr val="002060"/>
                </a:solidFill>
              </a:rPr>
            </a:br>
            <a:r>
              <a:rPr lang="ro-RO" sz="1600" b="1" dirty="0">
                <a:solidFill>
                  <a:srgbClr val="002060"/>
                </a:solidFill>
              </a:rPr>
              <a:t>3. Pentru fiecare gură de evacuare se vor înregistra:</a:t>
            </a:r>
            <a:br>
              <a:rPr lang="ro-RO" sz="1600" b="1" dirty="0">
                <a:solidFill>
                  <a:srgbClr val="002060"/>
                </a:solidFill>
              </a:rPr>
            </a:br>
            <a:r>
              <a:rPr lang="ro-RO" sz="1600" b="1" dirty="0">
                <a:solidFill>
                  <a:srgbClr val="002060"/>
                </a:solidFill>
              </a:rPr>
              <a:t>1) debitul mediu zilnic admis a fi evacuat (l/s);</a:t>
            </a:r>
            <a:br>
              <a:rPr lang="ro-RO" sz="1600" b="1" dirty="0">
                <a:solidFill>
                  <a:srgbClr val="002060"/>
                </a:solidFill>
              </a:rPr>
            </a:br>
            <a:r>
              <a:rPr lang="ro-RO" sz="1600" b="1" dirty="0">
                <a:solidFill>
                  <a:srgbClr val="002060"/>
                </a:solidFill>
              </a:rPr>
              <a:t>2) durata medie zilnică de </a:t>
            </a:r>
            <a:r>
              <a:rPr lang="ro-RO" sz="1600" b="1" dirty="0" err="1">
                <a:solidFill>
                  <a:srgbClr val="002060"/>
                </a:solidFill>
              </a:rPr>
              <a:t>funcţionare</a:t>
            </a:r>
            <a:r>
              <a:rPr lang="ro-RO" sz="1600" b="1" dirty="0">
                <a:solidFill>
                  <a:srgbClr val="002060"/>
                </a:solidFill>
              </a:rPr>
              <a:t> a gurii de evacuare (h);</a:t>
            </a:r>
            <a:br>
              <a:rPr lang="ro-RO" sz="1600" b="1" dirty="0">
                <a:solidFill>
                  <a:srgbClr val="002060"/>
                </a:solidFill>
              </a:rPr>
            </a:br>
            <a:r>
              <a:rPr lang="ro-RO" sz="1600" b="1" dirty="0">
                <a:solidFill>
                  <a:srgbClr val="002060"/>
                </a:solidFill>
              </a:rPr>
              <a:t>3) indicatorii (</a:t>
            </a:r>
            <a:r>
              <a:rPr lang="ro-RO" sz="1600" b="1" dirty="0" err="1">
                <a:solidFill>
                  <a:srgbClr val="002060"/>
                </a:solidFill>
              </a:rPr>
              <a:t>poluanţii</a:t>
            </a:r>
            <a:r>
              <a:rPr lang="ro-RO" sz="1600" b="1" dirty="0">
                <a:solidFill>
                  <a:srgbClr val="002060"/>
                </a:solidFill>
              </a:rPr>
              <a:t>) de calitate a apelor uzate evacuate.</a:t>
            </a:r>
            <a:br>
              <a:rPr lang="ro-RO" sz="1600" b="1" dirty="0">
                <a:solidFill>
                  <a:srgbClr val="002060"/>
                </a:solidFill>
              </a:rPr>
            </a:br>
            <a:br>
              <a:rPr lang="ro-RO" sz="1600" b="1" dirty="0">
                <a:solidFill>
                  <a:srgbClr val="002060"/>
                </a:solidFill>
              </a:rPr>
            </a:br>
            <a:r>
              <a:rPr lang="ro-RO" sz="1600" b="1" dirty="0">
                <a:solidFill>
                  <a:srgbClr val="002060"/>
                </a:solidFill>
              </a:rPr>
              <a:t> </a:t>
            </a:r>
            <a:br>
              <a:rPr lang="ro-RO" sz="1600" b="1" dirty="0">
                <a:solidFill>
                  <a:srgbClr val="002060"/>
                </a:solidFill>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0224532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pic>
        <p:nvPicPr>
          <p:cNvPr id="2" name="Рисунок 1">
            <a:extLst>
              <a:ext uri="{FF2B5EF4-FFF2-40B4-BE49-F238E27FC236}">
                <a16:creationId xmlns:a16="http://schemas.microsoft.com/office/drawing/2014/main" id="{C4C16620-2902-4DD9-9864-A3085A0F0F39}"/>
              </a:ext>
            </a:extLst>
          </p:cNvPr>
          <p:cNvPicPr>
            <a:picLocks noChangeAspect="1"/>
          </p:cNvPicPr>
          <p:nvPr/>
        </p:nvPicPr>
        <p:blipFill>
          <a:blip r:embed="rId2"/>
          <a:stretch>
            <a:fillRect/>
          </a:stretch>
        </p:blipFill>
        <p:spPr>
          <a:xfrm>
            <a:off x="605202" y="1955239"/>
            <a:ext cx="7933595" cy="3982011"/>
          </a:xfrm>
          <a:prstGeom prst="rect">
            <a:avLst/>
          </a:prstGeom>
        </p:spPr>
      </p:pic>
      <p:pic>
        <p:nvPicPr>
          <p:cNvPr id="8"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9514527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pic>
        <p:nvPicPr>
          <p:cNvPr id="2" name="Рисунок 1">
            <a:extLst>
              <a:ext uri="{FF2B5EF4-FFF2-40B4-BE49-F238E27FC236}">
                <a16:creationId xmlns:a16="http://schemas.microsoft.com/office/drawing/2014/main" id="{B9510626-C80D-4919-9292-360C01998BCD}"/>
              </a:ext>
            </a:extLst>
          </p:cNvPr>
          <p:cNvPicPr>
            <a:picLocks noChangeAspect="1"/>
          </p:cNvPicPr>
          <p:nvPr/>
        </p:nvPicPr>
        <p:blipFill>
          <a:blip r:embed="rId2"/>
          <a:stretch>
            <a:fillRect/>
          </a:stretch>
        </p:blipFill>
        <p:spPr>
          <a:xfrm>
            <a:off x="360485" y="1532623"/>
            <a:ext cx="8475783" cy="5048378"/>
          </a:xfrm>
          <a:prstGeom prst="rect">
            <a:avLst/>
          </a:prstGeom>
        </p:spPr>
      </p:pic>
      <p:pic>
        <p:nvPicPr>
          <p:cNvPr id="8"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4686798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pic>
        <p:nvPicPr>
          <p:cNvPr id="2" name="Рисунок 1">
            <a:extLst>
              <a:ext uri="{FF2B5EF4-FFF2-40B4-BE49-F238E27FC236}">
                <a16:creationId xmlns:a16="http://schemas.microsoft.com/office/drawing/2014/main" id="{641EBBAA-DC08-4368-80CD-D6B2BEBA9CF6}"/>
              </a:ext>
            </a:extLst>
          </p:cNvPr>
          <p:cNvPicPr>
            <a:picLocks noChangeAspect="1"/>
          </p:cNvPicPr>
          <p:nvPr/>
        </p:nvPicPr>
        <p:blipFill>
          <a:blip r:embed="rId2"/>
          <a:stretch>
            <a:fillRect/>
          </a:stretch>
        </p:blipFill>
        <p:spPr>
          <a:xfrm>
            <a:off x="617896" y="1958500"/>
            <a:ext cx="8016150" cy="4403120"/>
          </a:xfrm>
          <a:prstGeom prst="rect">
            <a:avLst/>
          </a:prstGeom>
        </p:spPr>
      </p:pic>
      <p:pic>
        <p:nvPicPr>
          <p:cNvPr id="8" name="Picture 6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3991219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err="1"/>
              <a:t>xxxxxxxxxxxxxxxxxxxx</a:t>
            </a:r>
            <a:endParaRPr lang="de-DE" dirty="0"/>
          </a:p>
        </p:txBody>
      </p:sp>
      <p:sp>
        <p:nvSpPr>
          <p:cNvPr id="4" name="Date Placeholder 3"/>
          <p:cNvSpPr>
            <a:spLocks noGrp="1"/>
          </p:cNvSpPr>
          <p:nvPr>
            <p:ph type="dt" sz="half" idx="11"/>
          </p:nvPr>
        </p:nvSpPr>
        <p:spPr/>
        <p:txBody>
          <a:bodyPr/>
          <a:lstStyle/>
          <a:p>
            <a:fld id="{0F9A5078-6F60-49E2-B50D-11C30D454C38}" type="datetime1">
              <a:rPr lang="en-GB" noProof="0" smtClean="0"/>
              <a:pPr/>
              <a:t>12/07/2021</a:t>
            </a:fld>
            <a:endParaRPr lang="en-GB" noProof="0" dirty="0"/>
          </a:p>
        </p:txBody>
      </p:sp>
      <p:sp>
        <p:nvSpPr>
          <p:cNvPr id="7" name="Titel 15"/>
          <p:cNvSpPr>
            <a:spLocks noGrp="1"/>
          </p:cNvSpPr>
          <p:nvPr>
            <p:ph type="title"/>
          </p:nvPr>
        </p:nvSpPr>
        <p:spPr>
          <a:xfrm>
            <a:off x="148741" y="1845308"/>
            <a:ext cx="8839199" cy="4416167"/>
          </a:xfrm>
        </p:spPr>
        <p:txBody>
          <a:bodyPr/>
          <a:lstStyle/>
          <a:p>
            <a:pPr indent="450215">
              <a:spcAft>
                <a:spcPts val="0"/>
              </a:spcAft>
            </a:pPr>
            <a:r>
              <a:rPr lang="ro-RO" sz="1600" b="1" dirty="0">
                <a:solidFill>
                  <a:srgbClr val="000000"/>
                </a:solidFill>
                <a:latin typeface="Times New Roman" panose="02020603050405020304" pitchFamily="18" charset="0"/>
                <a:ea typeface="Times New Roman" panose="02020603050405020304" pitchFamily="18" charset="0"/>
              </a:rPr>
              <a:t>5.</a:t>
            </a:r>
            <a:r>
              <a:rPr lang="ro-RO" sz="1600" dirty="0">
                <a:solidFill>
                  <a:srgbClr val="000000"/>
                </a:solidFill>
                <a:latin typeface="Times New Roman" panose="02020603050405020304" pitchFamily="18" charset="0"/>
                <a:ea typeface="Times New Roman" panose="02020603050405020304" pitchFamily="18" charset="0"/>
              </a:rPr>
              <a:t> Pentru </a:t>
            </a:r>
            <a:r>
              <a:rPr lang="ro-RO" sz="1600" dirty="0" err="1">
                <a:solidFill>
                  <a:srgbClr val="000000"/>
                </a:solidFill>
                <a:latin typeface="Times New Roman" panose="02020603050405020304" pitchFamily="18" charset="0"/>
                <a:ea typeface="Times New Roman" panose="02020603050405020304" pitchFamily="18" charset="0"/>
              </a:rPr>
              <a:t>situaţii</a:t>
            </a:r>
            <a:r>
              <a:rPr lang="ro-RO" sz="1600" dirty="0">
                <a:solidFill>
                  <a:srgbClr val="000000"/>
                </a:solidFill>
                <a:latin typeface="Times New Roman" panose="02020603050405020304" pitchFamily="18" charset="0"/>
                <a:ea typeface="Times New Roman" panose="02020603050405020304" pitchFamily="18" charset="0"/>
              </a:rPr>
              <a:t> de ploi </a:t>
            </a:r>
            <a:r>
              <a:rPr lang="ro-RO" sz="1600" dirty="0" err="1">
                <a:solidFill>
                  <a:srgbClr val="000000"/>
                </a:solidFill>
                <a:latin typeface="Times New Roman" panose="02020603050405020304" pitchFamily="18" charset="0"/>
                <a:ea typeface="Times New Roman" panose="02020603050405020304" pitchFamily="18" charset="0"/>
              </a:rPr>
              <a:t>torenţiale</a:t>
            </a:r>
            <a:r>
              <a:rPr lang="ro-RO" sz="1600" dirty="0">
                <a:solidFill>
                  <a:srgbClr val="000000"/>
                </a:solidFill>
                <a:latin typeface="Times New Roman" panose="02020603050405020304" pitchFamily="18" charset="0"/>
                <a:ea typeface="Times New Roman" panose="02020603050405020304" pitchFamily="18" charset="0"/>
              </a:rPr>
              <a:t> care pot genera </a:t>
            </a:r>
            <a:r>
              <a:rPr lang="ro-RO" sz="1600" dirty="0" err="1">
                <a:solidFill>
                  <a:srgbClr val="000000"/>
                </a:solidFill>
                <a:latin typeface="Times New Roman" panose="02020603050405020304" pitchFamily="18" charset="0"/>
                <a:ea typeface="Times New Roman" panose="02020603050405020304" pitchFamily="18" charset="0"/>
              </a:rPr>
              <a:t>creşteri</a:t>
            </a:r>
            <a:r>
              <a:rPr lang="ro-RO" sz="1600" dirty="0">
                <a:solidFill>
                  <a:srgbClr val="000000"/>
                </a:solidFill>
                <a:latin typeface="Times New Roman" panose="02020603050405020304" pitchFamily="18" charset="0"/>
                <a:ea typeface="Times New Roman" panose="02020603050405020304" pitchFamily="18" charset="0"/>
              </a:rPr>
              <a:t> mari ale </a:t>
            </a:r>
            <a:r>
              <a:rPr lang="ro-RO" sz="1600" dirty="0" err="1">
                <a:solidFill>
                  <a:srgbClr val="000000"/>
                </a:solidFill>
                <a:latin typeface="Times New Roman" panose="02020603050405020304" pitchFamily="18" charset="0"/>
                <a:ea typeface="Times New Roman" panose="02020603050405020304" pitchFamily="18" charset="0"/>
              </a:rPr>
              <a:t>concentraţiilor</a:t>
            </a:r>
            <a:r>
              <a:rPr lang="ro-RO" sz="1600" dirty="0">
                <a:solidFill>
                  <a:srgbClr val="000000"/>
                </a:solidFill>
                <a:latin typeface="Times New Roman" panose="02020603050405020304" pitchFamily="18" charset="0"/>
                <a:ea typeface="Times New Roman" panose="02020603050405020304" pitchFamily="18" charset="0"/>
              </a:rPr>
              <a:t> la suspensii, CBO</a:t>
            </a:r>
            <a:r>
              <a:rPr lang="ro-RO" sz="1600" baseline="-25000" dirty="0">
                <a:solidFill>
                  <a:srgbClr val="000000"/>
                </a:solidFill>
                <a:latin typeface="Times New Roman" panose="02020603050405020304" pitchFamily="18" charset="0"/>
                <a:ea typeface="Times New Roman" panose="02020603050405020304" pitchFamily="18" charset="0"/>
              </a:rPr>
              <a:t>5</a:t>
            </a:r>
            <a:r>
              <a:rPr lang="ro-RO" sz="1600" dirty="0">
                <a:solidFill>
                  <a:srgbClr val="000000"/>
                </a:solidFill>
                <a:latin typeface="Times New Roman" panose="02020603050405020304" pitchFamily="18" charset="0"/>
                <a:ea typeface="Times New Roman" panose="02020603050405020304" pitchFamily="18" charset="0"/>
              </a:rPr>
              <a:t>, CCO la captare, </a:t>
            </a:r>
            <a:r>
              <a:rPr lang="ro-RO" sz="1600" dirty="0" err="1">
                <a:solidFill>
                  <a:srgbClr val="000000"/>
                </a:solidFill>
                <a:latin typeface="Times New Roman" panose="02020603050405020304" pitchFamily="18" charset="0"/>
                <a:ea typeface="Times New Roman" panose="02020603050405020304" pitchFamily="18" charset="0"/>
              </a:rPr>
              <a:t>faţă</a:t>
            </a:r>
            <a:r>
              <a:rPr lang="ro-RO" sz="1600" dirty="0">
                <a:solidFill>
                  <a:srgbClr val="000000"/>
                </a:solidFill>
                <a:latin typeface="Times New Roman" panose="02020603050405020304" pitchFamily="18" charset="0"/>
                <a:ea typeface="Times New Roman" panose="02020603050405020304" pitchFamily="18" charset="0"/>
              </a:rPr>
              <a:t> de valorile prelucrărilor statistice, cantitatea de </a:t>
            </a:r>
            <a:r>
              <a:rPr lang="ro-RO" sz="1600" dirty="0" err="1">
                <a:solidFill>
                  <a:srgbClr val="000000"/>
                </a:solidFill>
                <a:latin typeface="Times New Roman" panose="02020603050405020304" pitchFamily="18" charset="0"/>
                <a:ea typeface="Times New Roman" panose="02020603050405020304" pitchFamily="18" charset="0"/>
              </a:rPr>
              <a:t>poluanţi</a:t>
            </a:r>
            <a:r>
              <a:rPr lang="ro-RO" sz="1600" dirty="0">
                <a:solidFill>
                  <a:srgbClr val="000000"/>
                </a:solidFill>
                <a:latin typeface="Times New Roman" panose="02020603050405020304" pitchFamily="18" charset="0"/>
                <a:ea typeface="Times New Roman" panose="02020603050405020304" pitchFamily="18" charset="0"/>
              </a:rPr>
              <a:t> luată în calcul în comun, nu va </a:t>
            </a:r>
            <a:r>
              <a:rPr lang="ro-RO" sz="1600" dirty="0" err="1">
                <a:solidFill>
                  <a:srgbClr val="000000"/>
                </a:solidFill>
                <a:latin typeface="Times New Roman" panose="02020603050405020304" pitchFamily="18" charset="0"/>
                <a:ea typeface="Times New Roman" panose="02020603050405020304" pitchFamily="18" charset="0"/>
              </a:rPr>
              <a:t>ţine</a:t>
            </a:r>
            <a:r>
              <a:rPr lang="ro-RO" sz="1600" dirty="0">
                <a:solidFill>
                  <a:srgbClr val="000000"/>
                </a:solidFill>
                <a:latin typeface="Times New Roman" panose="02020603050405020304" pitchFamily="18" charset="0"/>
                <a:ea typeface="Times New Roman" panose="02020603050405020304" pitchFamily="18" charset="0"/>
              </a:rPr>
              <a:t> cont de </a:t>
            </a:r>
            <a:r>
              <a:rPr lang="ro-RO" sz="1600" dirty="0" err="1">
                <a:solidFill>
                  <a:srgbClr val="000000"/>
                </a:solidFill>
                <a:latin typeface="Times New Roman" panose="02020603050405020304" pitchFamily="18" charset="0"/>
                <a:ea typeface="Times New Roman" panose="02020603050405020304" pitchFamily="18" charset="0"/>
              </a:rPr>
              <a:t>cantităţile</a:t>
            </a:r>
            <a:r>
              <a:rPr lang="ro-RO" sz="1600" dirty="0">
                <a:solidFill>
                  <a:srgbClr val="000000"/>
                </a:solidFill>
                <a:latin typeface="Times New Roman" panose="02020603050405020304" pitchFamily="18" charset="0"/>
                <a:ea typeface="Times New Roman" panose="02020603050405020304" pitchFamily="18" charset="0"/>
              </a:rPr>
              <a:t> suplimentare înregistrate.</a:t>
            </a:r>
            <a:br>
              <a:rPr lang="ro-RO" sz="1100" dirty="0">
                <a:latin typeface="Times New Roman" panose="02020603050405020304" pitchFamily="18" charset="0"/>
                <a:ea typeface="Times New Roman" panose="02020603050405020304" pitchFamily="18" charset="0"/>
              </a:rPr>
            </a:br>
            <a:r>
              <a:rPr lang="ro-RO" sz="1600" dirty="0">
                <a:latin typeface="Times New Roman" panose="02020603050405020304" pitchFamily="18" charset="0"/>
                <a:ea typeface="Times New Roman" panose="02020603050405020304" pitchFamily="18" charset="0"/>
              </a:rPr>
              <a:t> </a:t>
            </a:r>
            <a:br>
              <a:rPr lang="ro-RO" sz="1100" dirty="0">
                <a:latin typeface="Times New Roman" panose="02020603050405020304" pitchFamily="18" charset="0"/>
                <a:ea typeface="Times New Roman" panose="02020603050405020304" pitchFamily="18" charset="0"/>
              </a:rPr>
            </a:br>
            <a:r>
              <a:rPr lang="ro-RO" sz="1600" b="1" dirty="0">
                <a:solidFill>
                  <a:srgbClr val="000000"/>
                </a:solidFill>
                <a:latin typeface="Times New Roman" panose="02020603050405020304" pitchFamily="18" charset="0"/>
                <a:ea typeface="Times New Roman" panose="02020603050405020304" pitchFamily="18" charset="0"/>
              </a:rPr>
              <a:t>6.</a:t>
            </a:r>
            <a:r>
              <a:rPr lang="ro-RO" sz="1600" dirty="0">
                <a:solidFill>
                  <a:srgbClr val="000000"/>
                </a:solidFill>
                <a:latin typeface="Times New Roman" panose="02020603050405020304" pitchFamily="18" charset="0"/>
                <a:ea typeface="Times New Roman" panose="02020603050405020304" pitchFamily="18" charset="0"/>
              </a:rPr>
              <a:t> Consumatorul este în drept să conteste în </a:t>
            </a:r>
            <a:r>
              <a:rPr lang="ro-RO" sz="1600" dirty="0" err="1">
                <a:solidFill>
                  <a:srgbClr val="000000"/>
                </a:solidFill>
                <a:latin typeface="Times New Roman" panose="02020603050405020304" pitchFamily="18" charset="0"/>
                <a:ea typeface="Times New Roman" panose="02020603050405020304" pitchFamily="18" charset="0"/>
              </a:rPr>
              <a:t>instanţa</a:t>
            </a:r>
            <a:r>
              <a:rPr lang="ro-RO" sz="1600" dirty="0">
                <a:solidFill>
                  <a:srgbClr val="000000"/>
                </a:solidFill>
                <a:latin typeface="Times New Roman" panose="02020603050405020304" pitchFamily="18" charset="0"/>
                <a:ea typeface="Times New Roman" panose="02020603050405020304" pitchFamily="18" charset="0"/>
              </a:rPr>
              <a:t> de judecată factura fiscală. În caz contrar, consumatorul este obligat să achite contravaloarea facturii respective în modul </a:t>
            </a:r>
            <a:r>
              <a:rPr lang="ro-RO" sz="1600" dirty="0" err="1">
                <a:solidFill>
                  <a:srgbClr val="000000"/>
                </a:solidFill>
                <a:latin typeface="Times New Roman" panose="02020603050405020304" pitchFamily="18" charset="0"/>
                <a:ea typeface="Times New Roman" panose="02020603050405020304" pitchFamily="18" charset="0"/>
              </a:rPr>
              <a:t>şi</a:t>
            </a:r>
            <a:r>
              <a:rPr lang="ro-RO" sz="1600" dirty="0">
                <a:solidFill>
                  <a:srgbClr val="000000"/>
                </a:solidFill>
                <a:latin typeface="Times New Roman" panose="02020603050405020304" pitchFamily="18" charset="0"/>
                <a:ea typeface="Times New Roman" panose="02020603050405020304" pitchFamily="18" charset="0"/>
              </a:rPr>
              <a:t> termenul stabilit în contractul de prestare a serviciilor.</a:t>
            </a:r>
            <a:br>
              <a:rPr lang="ro-RO" sz="1100" dirty="0">
                <a:latin typeface="Times New Roman" panose="02020603050405020304" pitchFamily="18" charset="0"/>
                <a:ea typeface="Times New Roman" panose="02020603050405020304" pitchFamily="18" charset="0"/>
              </a:rPr>
            </a:br>
            <a:r>
              <a:rPr lang="ro-RO" sz="1100" dirty="0">
                <a:latin typeface="Times New Roman" panose="02020603050405020304" pitchFamily="18" charset="0"/>
                <a:ea typeface="Times New Roman" panose="02020603050405020304" pitchFamily="18" charset="0"/>
              </a:rPr>
              <a:t> </a:t>
            </a:r>
            <a:br>
              <a:rPr lang="ro-RO" sz="1100" dirty="0">
                <a:latin typeface="Times New Roman" panose="02020603050405020304" pitchFamily="18" charset="0"/>
                <a:ea typeface="Times New Roman" panose="02020603050405020304" pitchFamily="18" charset="0"/>
              </a:rPr>
            </a:br>
            <a:endParaRPr lang="ro-RO" sz="1600" b="1" dirty="0">
              <a:solidFill>
                <a:srgbClr val="002060"/>
              </a:solidFill>
            </a:endParaRPr>
          </a:p>
        </p:txBody>
      </p:sp>
      <p:pic>
        <p:nvPicPr>
          <p:cNvPr id="8" name="Picture 6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08565" y="337831"/>
            <a:ext cx="718557" cy="71855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Description: C:\Users\Stela\Desktop\Logou nou UTM\Logo_inscript_horizontal (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3410" y="364946"/>
            <a:ext cx="2226253" cy="558489"/>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6" descr="c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768" y="231642"/>
            <a:ext cx="858817" cy="85881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ifcaac_logo0200p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384" y="200049"/>
            <a:ext cx="836721" cy="83672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52" y="8376"/>
            <a:ext cx="1631950" cy="124777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9"/>
          <p:cNvSpPr>
            <a:spLocks noChangeArrowheads="1"/>
          </p:cNvSpPr>
          <p:nvPr/>
        </p:nvSpPr>
        <p:spPr bwMode="auto">
          <a:xfrm>
            <a:off x="1163782" y="1040180"/>
            <a:ext cx="7162800"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br>
              <a:rPr kumimoji="0" lang="ro-RO" altLang="ro-RO" sz="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b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INSTITUTUL DE FORMARE CONTINUĂ ÎN DOMENIUL ALIMENTĂRII CU APĂ ŞI CANALIZĂRII</a:t>
            </a:r>
            <a:endParaRPr kumimoji="0" lang="ro-RO" altLang="ro-RO"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o-RO" altLang="ro-RO" sz="900" b="0" i="0" u="none" strike="noStrike" cap="none" normalizeH="0" baseline="0" dirty="0">
                <a:ln>
                  <a:noFill/>
                </a:ln>
                <a:solidFill>
                  <a:srgbClr val="A6A6A6"/>
                </a:solidFill>
                <a:effectLst/>
                <a:latin typeface="Arial" panose="020B0604020202020204" pitchFamily="34" charset="0"/>
                <a:ea typeface="Calibri" panose="020F0502020204030204" pitchFamily="34" charset="0"/>
                <a:cs typeface="Calibri" panose="020F0502020204030204" pitchFamily="34" charset="0"/>
              </a:rPr>
              <a:t>PENTRU MEMBRII ASOCIAȚIEI „MOLDOVA APĂ-CANAL”</a:t>
            </a:r>
            <a:endParaRPr kumimoji="0" lang="ro-RO" altLang="ro-RO"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10039212"/>
      </p:ext>
    </p:extLst>
  </p:cSld>
  <p:clrMapOvr>
    <a:masterClrMapping/>
  </p:clrMapOvr>
  <p:transition/>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2324</TotalTime>
  <Words>2612</Words>
  <Application>Microsoft Office PowerPoint</Application>
  <PresentationFormat>Expunere pe ecran (4:3)</PresentationFormat>
  <Paragraphs>89</Paragraphs>
  <Slides>16</Slides>
  <Notes>1</Notes>
  <HiddenSlides>0</HiddenSlides>
  <MMClips>0</MMClips>
  <ScaleCrop>false</ScaleCrop>
  <HeadingPairs>
    <vt:vector size="6" baseType="variant">
      <vt:variant>
        <vt:lpstr>Fonturi utilizate</vt:lpstr>
      </vt:variant>
      <vt:variant>
        <vt:i4>5</vt:i4>
      </vt:variant>
      <vt:variant>
        <vt:lpstr>Temă</vt:lpstr>
      </vt:variant>
      <vt:variant>
        <vt:i4>1</vt:i4>
      </vt:variant>
      <vt:variant>
        <vt:lpstr>Titluri diapozitive</vt:lpstr>
      </vt:variant>
      <vt:variant>
        <vt:i4>16</vt:i4>
      </vt:variant>
    </vt:vector>
  </HeadingPairs>
  <TitlesOfParts>
    <vt:vector size="22" baseType="lpstr">
      <vt:lpstr>Arial</vt:lpstr>
      <vt:lpstr>Arial Narrow</vt:lpstr>
      <vt:lpstr>Calibri</vt:lpstr>
      <vt:lpstr>Georgia</vt:lpstr>
      <vt:lpstr>Times New Roman</vt:lpstr>
      <vt:lpstr>GIZ_Banner_Kopfzeile-Ausland (3)</vt:lpstr>
      <vt:lpstr>Curs de instruire pentru angajații operatorilor „Apă-Canal”  Modulul: Aplicarea sancțiunilor    Sesiunea 6.    Expert,  Rusnac Arcadie S.A. „Apă – Canal Chişinău”  13 – 14 iulie 2021,  Chișinău</vt:lpstr>
      <vt:lpstr>   Obiective: 1. Descrierea situaţiei actuale în domeniul calculării şi aplicării plăţilor pentru depăşirea concentraţiilor maxim admisibile a poluanţilor din apele uzate deversate de către întreprinderile de producere (industriale), prestare servicii, după caz. 2. Aplicarea sancţiunilor în cazul conectărilor neautorizate la apeduct şi reţelele de canalizare.  </vt:lpstr>
      <vt:lpstr>În conformitate cu prevederile Articolul 22 din L E G E A nr. 303/2013. Evacuarea apelor uzate (16) Pentru depăşirea normativelor la deversarea apelor uzate în sistemul de canalizare, operatorul calculează şi aplică plaţi suplimentare conform legislaţiei în vigoare şi/sau contractului de furnizare/prestare a serviciului de alimentare cu apă şi de canalizare. (17) La deversarea de către agenţii economici a apelor uzate în sistemul de canalizare al localităţii, ale căror volum şi nivel de poluare nu depăşesc normativele aprobate în modul stabilit de legislaţia în vigoare, se aplică tarifele în vigoare pentru serviciul de evacuare a apelor uzate. (18) În cazul în care volumul substanţelor în suspensie, consumul biochimic de oxigen pentru 5 zile (CBO5), precum şi alţi indicatori depăşesc normativele aprobate în modul stabilit de legislaţie sau în acordul de preluare, se aplică plăţi suplimentare proporţionale depăşirii concentraţiilor maxim admisibile, conform Regulamentului privind cerinţele de colectare, epurare şi deversare a apelor uzate în sistemul de canalizare şi/sau în corpuri de apă pentru localităţile urbane şi rurale. (19) Consumatorii care au admis deversarea în reţeaua publică de canalizare a materialelor ce au provocat ieşirea, parţială sau totală, din funcţiune a sistemului de canalizare al localităţii, inclusiv a staţiilor de epurare, recuperează prejudiciul în modul stabilit de legislaţia în vigoare.  </vt:lpstr>
      <vt:lpstr>Prevederile HG 950/2013  1922. Dacă, potrivit raportului de analiză a probelor de apă uzată, sunt constatate depăşiri ale valorilor indicatorilor/parametrilor de calitate în raport cu CMA a poluanţilor stabilite în temeiul contractului de prestare a serviciului de canalizare, operatorul va calcula consumatorului plăţi suplimentare în conformitate cu Metodologia de calcul a plăţilor suplimentare pentru depăşirea CMA a poluanţilor la evacuarea apelor uzate în sistemul public de canalizare, stabilite în anexa nr.7 la prezentul Regulament. Rezultatele analizelor de laborator vor sta la baza calculului spre plata suplimentară consumatorului, până la următoarea prelevare a probelor de apă uzată. </vt:lpstr>
      <vt:lpstr>Metodologia de calcul a plăţilor suplimentare pentru depăşirea CMA a poluanţilor la evacuarea apelor uzate în sistemul public de canalizare (anexa nr. 7 de la HG 950/2013)   1. În contractul de prestare a serviciului public de canalizare se va stabili clauza privind respectarea CMA a indicatorilor de calitate specifici din apele uzate evacuate de la consumator şi cantităţile zilnice admise a fi evacuate în sistemul public de canalizare. 2. Pentru depăşirea CMA a indicatorilor de calitate stabilite în acordul de preluare al apelor uzate şi anexate la contractul de prestare a serviciului public de canalizare sau a celor stabilite în anexa nr.1 la prezentul Regulament se calculează plăţi suplimentare. Calculul plăţii suplimentare pentru valorile depăşite ale indicatorilor de calitate/CMA se efectuează pentru fiecare poluant/indicator de calitate ce a depăşit valoarea admisibilă şi pentru fiecare gură de evacuare specificată în acordul de preluare a apelor uzate şi/sau în contractul de prestare/furnizare a serviciului de alimentare cu apă şi de canalizare. 3. Pentru fiecare gură de evacuare se vor înregistra: 1) debitul mediu zilnic admis a fi evacuat (l/s); 2) durata medie zilnică de funcţionare a gurii de evacuare (h); 3) indicatorii (poluanţii) de calitate a apelor uzate evacuate.    </vt:lpstr>
      <vt:lpstr>Prezentare PowerPoint</vt:lpstr>
      <vt:lpstr>Prezentare PowerPoint</vt:lpstr>
      <vt:lpstr>Prezentare PowerPoint</vt:lpstr>
      <vt:lpstr>5. Pentru situaţii de ploi torenţiale care pot genera creşteri mari ale concentraţiilor la suspensii, CBO5, CCO la captare, faţă de valorile prelucrărilor statistice, cantitatea de poluanţi luată în calcul în comun, nu va ţine cont de cantităţile suplimentare înregistrate.   6. Consumatorul este în drept să conteste în instanţa de judecată factura fiscală. În caz contrar, consumatorul este obligat să achite contravaloarea facturii respective în modul şi termenul stabilit în contractul de prestare a serviciilor.   </vt:lpstr>
      <vt:lpstr>Exemplu de calcul în conformitate cu prevederile anexei nr. 7 de la HG nr. 950/2013 Debitul evacuat în sistemul public de canalizare – 100 m3/lună = 0,157 l/s În urma investigaţiilor de laborator s-a constat depăşiri la materii in suspensii, astfel Cr Materii în suspensii (MS) – 750 mg/l Cn MS – 350 mg/l Coeficientul de agresivitate Ai pentru MS constituie 0,33 Kpi – coeficientul de plată, se calculează în conformitate cu formula:   Astfel, Kpi = 0,0036 x 22 x 8 x 0,33 x 0,157 x (750-350) = 13,13 kg N – nivelul plăţii suplimentare per kg convențional de substanțe poluate, stabilită în mărime egală cu tariful pentru serviciul public de canalizare şi epurare, cu unității de măsură din lei/m3 în lei/kg; Respectiv, tariful pentru serviciul public de canalizare şi epurare – 11,17 lei/m3    N = 11,17 lei/m3 /1000 kg/m3 = 0,01117 lei/kg În final Ps (plata suplimentară) constituie:  Ps = N x Kpi x 103 = 0,01117 lei/kg x 13,13 x 103 = 146,67 lei, ceea ce constiuie 9,34 lei/m3, fără TVA.     </vt:lpstr>
      <vt:lpstr>Concluzie:  I. Calculul pentru aplicarea plăţilor suplimentare întreprinderilor industriale (de producere), prestare servicii, după caz, care au deversat în sistemul public de canalizare ape uzate concentraţia cărora depăşesc CMA aprobate, se efectuează: 1. În conformitate cu prevederile Legii nr. 303/2013 - proporţional depăşirii concentraţiilor maxim admisibile; 2. În conformitate cu prevederile HG 950/2013 - pentru fiecare poluant/indicator de calitate ce a depăşit valoarea admisibilă, conform anexei nr. 7 de la HG 950/2013 (exemplul prezentat mai sus).  Respectiv, interpretarea actelor sus menţionate este total diferită, cu sensuri diferite, ceea ce nu asigură o „soluţie unică” şi o interpretare şi o aplicare unitară a documentelor, care pot conduce efectiv la efectuarea calculelor pentru plăţile suplimentare total diferite.  </vt:lpstr>
      <vt:lpstr>II. Dacă agentul economic:  a) evacuează apele uzate în sistemul public de canalizare în limitele normativelor stabilite, în baza contractului de furnizare/prestare a serviciului de alimentare cu apă şi de canalizare încheiat cu operatorul, atunci acesta este obligat să achite plata pentru prestarea serviciului public de canalizare în baza tarifelor în vigoare, aprobate în modul stabilit de către ANRE şi care se achită operatorului;   b) evacuează apele uzate în sistemul public de canalizare cu depăşirea normativelor stabilite, în baza contractului de prestare a serviciului public de alimentare cu apă şi de canalizare încheiat cu operatorul, atunci, acesta trebuie să plăți suplimentare pentru depăşirea normativelor la deversarea apelor uzate  în sistemul public de canalizare şi care trebuie să fie achitate operatorului;   c) evacuează apele uzate numai în sistemul public de canalizare, atât în limitele normativelor stabilite, cît şi cu depăşirea normativelor stabilite, în baza contractului de prestare a serviciului public de alimentare cu apă şi de canalizare încheiat cu operatorul, atunci, acesta trebuie să achite plăţile indicate la pct. a) şi b) din această secţiune, luînd în calcul perioadele în care au fost evacuate ape uzate în limitele normativelor şi cu depăşirea normativelor stabilite (CMA), precum şi volumele, debitele apelor uzate stabilite în  aceste perioade;     </vt:lpstr>
      <vt:lpstr>d) din punct de vedere economic sau tehnologic nu poate îndeplini condiţiile de evacuare a apelor uzate în reţelele publice de canalizare, iar capacitatea staţiei de epurare publică permite epurarea corespunzătoare a apelor uzate  şi dacă evacuează apele uzate numai în sistemul public de canalizare în baza unui contract de evacuare a apelor uzate supraîncărcate, încheiat cu operatorul, atunci acesta trebuie să achite :  - plăţi pentru serviciul de canalizare, cu aplicarea la tariful pentru serviciul public de canalizare şi epurare a apelor uzate, a coeficientului stabilit pentru încărcarea suplimentară cu volume de ape uzate şi/sau poluanți ce depășesc concentrația maxim admisibilă şi care trebuie achitate operatorului;  - plata pentru prestarea serviciului public de canalizare în baza tarifelor în vigoare, aprobate în modul stabilit de către ANRE şi care se achită operatorului;  e) dispune de sistem propriu de canalizare prin care evacuează apele uzate epurate în emisar, atunci în dependenţă de situaţiile dacă acesta respectă sau nu respectă normativele DLA, este obligat să  calculeze şi să achite în bugetul de stat următoarele plăţi:  - pentru deversările de poluanţi cu apele reziduale în obiective acvatice, în limitele normativelor stabilite (DLA) şi cu depăşirea normativelor stabilite (DLA), care trebuie calculate de către acesta în conformitate cu prevederile Legii 1540/1998, Ordinului Nr. 15 din 22-01-2019 cu privire la aprobarea formularului dării de seamă (EMPOLDEP19), modului de completare a acesteia și Instrucțiunii privind modul de calculare și achitare a plăților pentru emisiile și deversările de poluanți și depozitarea deșeurilor al MADRM şi Ordinului Nr. 1721 din 05-12-2014 privind aprobarea Instrucţiunii privind modul de întocmire şi prezentare a Dării de seamă pe taxele pentru resursele naturale (Forma TRN 15) şi a Formularului TRN 15 al INSPECTORATUL FISCAL PRINCIPAL DE STAT;   </vt:lpstr>
      <vt:lpstr>f) dispune de două sau mai multe guri de evacuare a apelor uzate, dintre care cel puţin prin una evacuează apele uzate în sistemul public de canalizare, iar prin alta evacuează apele uzate în resursele de apă, atunci în dependenţă de situaţiile dacă se respectă sau nu normativele CMA şi DLA, de volumele evacuate prin fiecare gură separat, precum şi de tipul şi conţinutul contractului, care a fost încheiat de către acesta cu operatorul, trebuie să achite plăţi în conformitate cu situaţiile descrise mai sus.  III. Acte normative care s-au abrogat:  - Odată cu aprobarea ORDIN Nr. 15 din 22-01-2019 s-a abrogat Instrucțiunea Ministerului Mediului și Amenajării Teritoriului nr. 1704 din 17 aprilie 2000 privind calculul plății pentru poluarea mediului în Republica Moldova (Monitorul Oficial al Republicii Moldova, 2000,  nr. 112).  Anterior, prin Hotărârea RSSM nr. 282 din 09.09.1988 "Cu privire la tarifele diferenţiate şi condiţiile de recepţionare a apelor uzate în canalizarea comunală” era stabiliăt metoda de aplicare şi calculare a tarifului diferenţiat, în cazul depăşirii normativelor aprobate de deversare în sistemul centralizat de canalizare.   </vt:lpstr>
      <vt:lpstr>Sancțiuni la conectarea neautorizată la sistemul de alimentare cu apă şi la sistemul de canalizare În conformitate cu prevederile art. 170 din Codul contravenţional al Republicii Moldova nr. 218-XVI  din  24.10.2008 (în vigoare 31.05.2009), Republicat: Monitorul Oficial nr.78-84 art.100 din 17.03.2017, Monitorul Oficial nr.3-6 art.15 din 16.01.2009 pentru:  (1) Conectarea neautorizată (fără condiţii tehnice de la furnizor) la sistemul de alimentare cu apă şi la sistemul de canalizare se sancţionează cu amendă de la 30 la 60 de unităţi convenţionale aplicată persoanei fizice, cu amendă de la 45 la 120 de unităţi convenţionale aplicată persoanei cu funcţie de răspundere, cu amendă de la 210 la 270 de unităţi convenţionale aplicată persoanei juridice. (2) Conectarea la sistemul de alimentare cu apă şi la sistemul de canalizare cu încălcarea condiţiilor tehnice se sancţionează cu amendă de la 15 la 30 de unităţi convenţionale aplicată persoanei fizice, cu amendă de la 30 la 60 de unităţi convenţionale aplicată persoanei cu funcţie de răspundere, cu amendă de la 120 la 180 de unităţi convenţionale aplicată persoanei juridice.  În cadrul S.A. „Apă-Canal Chişinău” toate conectările neautorizate la sistemul de alimentare cu apă şi la sistemul de canalizare se actează de către inspectorii de la linie, iar ulterior dosarul se înaintează comisiei interne în vederea analizării acestuia şi aplicării sancţiunilor corespunzătoare.</vt:lpstr>
      <vt:lpstr>Prezentare PowerPoint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Rusnac Arcadie Ion</cp:lastModifiedBy>
  <cp:revision>216</cp:revision>
  <cp:lastPrinted>2021-07-06T12:30:52Z</cp:lastPrinted>
  <dcterms:created xsi:type="dcterms:W3CDTF">2013-09-05T11:54:56Z</dcterms:created>
  <dcterms:modified xsi:type="dcterms:W3CDTF">2021-07-12T10:16:42Z</dcterms:modified>
</cp:coreProperties>
</file>