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59" r:id="rId3"/>
    <p:sldId id="260" r:id="rId4"/>
    <p:sldId id="261" r:id="rId5"/>
    <p:sldId id="290" r:id="rId6"/>
    <p:sldId id="291" r:id="rId7"/>
    <p:sldId id="262" r:id="rId8"/>
    <p:sldId id="277" r:id="rId9"/>
    <p:sldId id="264" r:id="rId10"/>
    <p:sldId id="288" r:id="rId11"/>
    <p:sldId id="265" r:id="rId12"/>
    <p:sldId id="267" r:id="rId13"/>
    <p:sldId id="268" r:id="rId14"/>
    <p:sldId id="270" r:id="rId15"/>
    <p:sldId id="278" r:id="rId16"/>
    <p:sldId id="279" r:id="rId17"/>
    <p:sldId id="280" r:id="rId18"/>
    <p:sldId id="273" r:id="rId19"/>
    <p:sldId id="292" r:id="rId20"/>
    <p:sldId id="274" r:id="rId21"/>
    <p:sldId id="284" r:id="rId22"/>
    <p:sldId id="285" r:id="rId23"/>
    <p:sldId id="286" r:id="rId24"/>
    <p:sldId id="275" r:id="rId25"/>
    <p:sldId id="276" r:id="rId26"/>
    <p:sldId id="287" r:id="rId27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39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87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76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07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48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88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1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33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86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1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89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4B298-B0C5-489D-A74A-B9842F7D5FE1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FFFD8-B463-43BC-83F1-77490175E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4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Аспекты, связанные с исчислением и декларированием подоходного налога у источника выплаты, взносов на обязательное медицинское страхование и взносов на социальное страхование в 2024 году</a:t>
            </a:r>
            <a:r>
              <a:rPr lang="ro-RO" sz="3200" b="1" dirty="0" smtClean="0"/>
              <a:t/>
            </a:r>
            <a:br>
              <a:rPr lang="ro-RO" sz="3200" b="1" dirty="0" smtClean="0"/>
            </a:br>
            <a:r>
              <a:rPr lang="ru-RU" sz="1200" dirty="0"/>
              <a:t/>
            </a:r>
            <a:br>
              <a:rPr lang="ru-RU" sz="1200" dirty="0"/>
            </a:br>
            <a:endParaRPr lang="ru-RU" sz="2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068515"/>
            <a:ext cx="9144000" cy="441448"/>
          </a:xfrm>
        </p:spPr>
        <p:txBody>
          <a:bodyPr>
            <a:normAutofit/>
          </a:bodyPr>
          <a:lstStyle/>
          <a:p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ru-RU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изменения внесенные Законом 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№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212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/202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Законом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№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420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/202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Законом 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№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419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/202</a:t>
            </a:r>
            <a:r>
              <a:rPr lang="ro-RO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it-IT" sz="18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ru-RU" sz="18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57604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528417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Аспекты, связанные с декларированием взносов на обязательное медицинское страхование и взносов на социальное страхование, в контексте изменений, внесенных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налоговой политикой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2024 год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34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обязательного медицинского страхования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2021 года: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плательщики взносов обязательного медицинского страхования являются  застрахованные лица, имеющие обязанность по уплате страховых взносы в порядке, установленном Законом №1593/2002 (ст.3 Закона).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Страхователем для работающих лиц (работников) является само работающее лицо, включая физическое лицо, отличное от работающего по индивидуальному трудовому договору</a:t>
            </a:r>
          </a:p>
          <a:p>
            <a:pPr algn="ct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4 ч.(3) к Закону №1585/1998)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плательщиков взносов обязательного медицинского страхования, исчисленных в процентном отношении к заработной плате и другим выплатам, согласно приложении №1 к Закону №1593/2002, в действие с 1 января 2021 года:</a:t>
            </a:r>
          </a:p>
          <a:p>
            <a:pPr algn="just"/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Работники.</a:t>
            </a:r>
          </a:p>
          <a:p>
            <a:pPr algn="just"/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Физические лица, которые получают другие выплаты, в том числе слушатели организуемых Национальным институтом юстиции курсов начального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91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обязательного медицинского страхования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от общеустановленного порядка начисления/удержания взносов обязательного медицинского страхования установлено для:</a:t>
            </a:r>
          </a:p>
          <a:p>
            <a:pPr algn="just"/>
            <a:endParaRPr lang="ru-RU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резидентов парков информационных технологии,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работников-водителей, осуществляющие таксомоторные автотранспортные перевозки пассажиров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(работники предприятий в области таксомоторных автотранспортных перевозок пассажиров).</a:t>
            </a:r>
          </a:p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( 12636/12 = 1053 леев)</a:t>
            </a:r>
          </a:p>
          <a:p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07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обязательного медицинского страхования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исчисления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взносов обязательного медицинского страхования составляет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заработная плата и другие выплаты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понятием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«другие выплаты»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понимать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любую другую сумму, кроме заработной платы, выплаченную работодателем в пользу его работника, а также другие платежи и доходы, выплаченные физическим лицам, за исключением предусмотренных в статьях 20, 89, 90 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ru-RU" b="1" baseline="300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Налогового кодекса, на которые не начисляются взносы обязательного медицинского страхования. </a:t>
            </a:r>
          </a:p>
          <a:p>
            <a:pPr marL="0" indent="0" algn="ctr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(ст.3 Закона №1593 от 26.12.2002).</a:t>
            </a:r>
          </a:p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74611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1"/>
            <a:ext cx="10515600" cy="115037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обязательного медицинского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58644"/>
            <a:ext cx="12192000" cy="589935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</a:rPr>
              <a:t>Закон о фондах обязательного медицинского страхования на 2024 год, №420/2023</a:t>
            </a:r>
          </a:p>
          <a:p>
            <a:pPr algn="just"/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72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 </a:t>
            </a: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9%  </a:t>
            </a: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ставка для начисления взносов обязательного медицинского страхования, исчисленный в процентном отношении к заработной плате и другим выплатам;</a:t>
            </a:r>
          </a:p>
          <a:p>
            <a:pPr marL="0" indent="0" algn="just">
              <a:buNone/>
            </a:pP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12636 леев </a:t>
            </a: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взнос обязательного медицинского страхования, исчисленный в виде фиксированной суммы </a:t>
            </a:r>
            <a:b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1014 леев</a:t>
            </a: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для физических лиц - собственников земель сельскохозяйственного назначения, независимо от того, передали они или не передали эти земли в аренду или пользование на основании договора;</a:t>
            </a:r>
          </a:p>
          <a:p>
            <a:pPr algn="just"/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1622 леев</a:t>
            </a: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для   физические лица, осуществляющие независимую деятельность в области розничной торговли, за исключением торговли подакцизными товарами;</a:t>
            </a:r>
          </a:p>
          <a:p>
            <a:pPr marL="342900" indent="-342900" algn="just">
              <a:buFontTx/>
              <a:buChar char="-"/>
            </a:pP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4056 леев</a:t>
            </a: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для:</a:t>
            </a:r>
          </a:p>
          <a:p>
            <a:pPr marL="0" indent="0" algn="just">
              <a:buNone/>
            </a:pP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Неработающих медиаторов, нотариусы, адвокаты, судебные исполнители, судебные эксперты, осуществляющие деятельность в бюро судебной экспертизы, синхронные переводчики и переводчики, авторизованные управляющие, независимо от организационно-правовой формы деятельности, получившие аттестат, лицензию или разрешение в установленном законом порядке;</a:t>
            </a:r>
          </a:p>
          <a:p>
            <a:pPr algn="just"/>
            <a:endParaRPr lang="ru-RU" sz="72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Неработающих лиц, самостоятельно осуществляющие деятельность семейного врача в одной из форм организации профессиональной деятельности, предусмотренных Законом об охране здоровья № 411/1995.</a:t>
            </a:r>
          </a:p>
          <a:p>
            <a:pPr algn="just"/>
            <a:endParaRPr lang="ru-RU" sz="72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7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2028 леев, </a:t>
            </a:r>
            <a:r>
              <a:rPr lang="ru-RU" sz="7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для физических лиц, предусмотренных подпунктами b)–d), e) и f) пункта 1, пунктами 3 и 4 приложения 2 к Закону №1593/2002.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8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обязательного медицинского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Законом №356/2022 внесены изменения в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ст.23 ч.(2)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Закона о размере, порядке и сроках уплаты взносов обязательного медицинского страхования № 1593/2002: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"(2) Физические лица, включенные в начале отчетного года в одну из категорий плательщиков, предусмотренных в приложении 2, которые в течение года включены в одну из категорий плательщиков, предусмотренных в пункте 2 приложения 1, и 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которые подтвердили уплату взносов 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обязательного медицинского страхования в фиксированной сумме на соответствующий год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уплачивают взносы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обязательного медицинского страхования, исчисленные в процентном отношении к заработной плате и другим выплатам, за соответствующий период, 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возможностью потребовать возмещения уплаченного в фиксированной сумме взноса обязательного медицинского страхования в размере, пропорциональном числу дней отчетного года, в котором они относились к категориям плательщиков, предусмотренным в пункте 2 приложения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1."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2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обязательного медицинского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Изменена ч. (2</a:t>
            </a:r>
            <a:r>
              <a:rPr lang="ru-RU" sz="7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статьи 23 Закона №1593/2002:</a:t>
            </a:r>
            <a:endParaRPr lang="ro-RO" sz="7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ru-RU" sz="7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Физические лица, включенные с 1 января отчетного года в одну из предусмотренных в приложении 2 категорий плательщиков, застрахованных в индивидуальном порядке до 31 марта,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течение года уплачивающие взнос обязательного медицинского страхования, исчисленный в процентном отношении к другим выплатам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размере, превышающем размер взноса обязательного медицинского страхования в фиксированной сумме, который утверждается законом о фондах обязательного медицинского страхования на соответствующий год,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требовать возмещения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уплаченного в фиксированной сумме взноса обязательного медицинского страхования.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23  дополнена ч.(2</a:t>
            </a:r>
            <a:r>
              <a:rPr lang="ru-RU" sz="7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just">
              <a:buNone/>
            </a:pP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(2</a:t>
            </a:r>
            <a:r>
              <a:rPr lang="ru-RU" sz="7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предусмотренных в частях (2) и (2</a:t>
            </a:r>
            <a:r>
              <a:rPr lang="ru-RU" sz="7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взносов обязательного медицинского страхования в фиксированной сумме, а </a:t>
            </a:r>
            <a:r>
              <a:rPr lang="ru-RU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излишне уплаченных взносов в случае поступления запроса производится Национальной компанией медицинского страхования в порядке, установленном приказом ее генерального директора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145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обязательного медицинского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Внесены изменения и в ч.(4) ст.23 вышеупомянутого Закона в результате чего 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физические лица, которые одновременно относятся к категориям застрахованных Правительством неработающих лиц, указанным в пунктах i) и j) части (4) статьи 4 Закона об обязательном медицинском страховании № 1585/1998, и категориям плательщиков взносов обязательного медицинского страхования в фиксированной сумме, предусмотренным 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подпунктом а) и </a:t>
            </a:r>
            <a:r>
              <a:rPr lang="ro-RO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пункта 1 приложения 2 к данному закону, 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уплачивают взнос обязательного медицинского страхования в фиксированной сумме</a:t>
            </a: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.".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(-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собственники земель сельскохозяйственного назначения, кроме огородов и земельных участков для огородничества, независимо от того, передали они или не передали эти земли в аренду или пользование на основании договора;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o-MD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обладатели предпринимательских патентов;)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90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o-RO" sz="3200" dirty="0" smtClean="0"/>
              <a:t> </a:t>
            </a:r>
            <a:endParaRPr lang="ru-RU" dirty="0"/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Категории </a:t>
            </a:r>
            <a:r>
              <a:rPr lang="ru-RU" sz="55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плательщиков</a:t>
            </a:r>
            <a:r>
              <a:rPr lang="ru-RU" sz="55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взносов </a:t>
            </a: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обязательного медицинского страхования, исчисленных в виде</a:t>
            </a:r>
            <a:r>
              <a:rPr lang="ru-RU" sz="55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фиксированной суммы, застрахованные в индивидуальном </a:t>
            </a:r>
            <a:r>
              <a:rPr lang="ru-RU" sz="55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порядке</a:t>
            </a:r>
            <a:endParaRPr lang="ru-RU" sz="55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1.</a:t>
            </a:r>
            <a:r>
              <a:rPr lang="ru-RU" sz="6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Неработающие физические</a:t>
            </a:r>
            <a:r>
              <a:rPr lang="ru-RU" sz="6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лица</a:t>
            </a:r>
            <a:r>
              <a:rPr lang="ru-RU" sz="6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с местожительством в Республике Молдова, которые относятся к одной из следующих категорий: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а) собственники земель сельскохозяйственного назначения, кроме огородов и земельных участков для огородничества, независимо от того, передали они или не передали эти земли в аренду или пользование на основании договора;</a:t>
            </a:r>
            <a:endParaRPr lang="ru-RU" sz="64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6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</a:t>
            </a:r>
            <a:r>
              <a:rPr lang="ru-RU" sz="6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учредители индивидуальных предприятий;</a:t>
            </a:r>
            <a:r>
              <a:rPr lang="ru-RU" sz="6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с)</a:t>
            </a:r>
            <a:r>
              <a:rPr lang="ru-RU" sz="64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физические лица, которые на основании договора арендуют или имеют в пользовании земли сельскохозяйственного назначения, кроме огородов и земельных участков для огородничества;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6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d)</a:t>
            </a:r>
            <a:r>
              <a:rPr lang="ru-RU" sz="64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обладатели предпринимательских патентов;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6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</a:t>
            </a:r>
            <a:r>
              <a:rPr lang="ru-RU" sz="6400" b="1" baseline="300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sz="6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ru-RU" sz="64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физические лица, осуществляющие независимую деятельность в области розничной торговли, за исключением торговли подакцизными товарами;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6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е)</a:t>
            </a:r>
            <a:r>
              <a:rPr lang="ru-RU" sz="64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физические лица, сдающие в аренду транспортные средства, помещения, оборудование и другие материальные ценности, за исключением аренды земель сельскохозяйственного назначения, кроме огородов и земельных участков для огородничества;</a:t>
            </a:r>
          </a:p>
          <a:p>
            <a:pPr marL="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4612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o-RO" sz="3200" dirty="0" smtClean="0"/>
              <a:t> </a:t>
            </a:r>
            <a:endParaRPr lang="ru-RU" dirty="0"/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f) физические лица, осуществляющие деятельность в области закупок продукции растениеводства и/или садоводства и/или объектов растительного мира.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2. Неработающие медиаторы, нотариусы, адвокаты, судебные исполнители, судебные эксперты, осуществляющие деятельность в бюро судебной экспертизы, синхронные переводчики и переводчики, авторизованные управляющие, независимо от организационно-правовой формы деятельности, получившие аттестат, лицензию или разрешение в установленном законом порядке.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2/1. Неработающие лица, самостоятельно осуществляющие деятельность семейного врача в одной из форм организации профессиональной деятельности, предусмотренных Законом об охране здоровья № 411/1995.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Другие неработающие граждане Республики Молдова, иностранцы, имеющие право на постоянное пребывание, и лица, пользующиеся международной защитой, которые не относятся ни к одной из вышеперечисленных категорий и не застрахованы Правительством согласно части (4) статьи 4 Закона об обязательном медицинском страховании, при условии представления доказательств своего пребывания в Республике Молдова в течение не менее 183 дней (в течение бюджетного года).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4. Неработающие иностранцы, которым предоставлено право на временное пребывание на территории Республики Молдова для воссоединения семьи, получения образования, осуществления гуманитарной, волонтерской или религиозной деятельности, если международными договорами не предусмотрено иное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12576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53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1115"/>
            <a:ext cx="10515600" cy="5846885"/>
          </a:xfrm>
        </p:spPr>
        <p:txBody>
          <a:bodyPr>
            <a:normAutofit fontScale="25000" lnSpcReduction="20000"/>
          </a:bodyPr>
          <a:lstStyle/>
          <a:p>
            <a:pPr marL="0" lvl="0" indent="0">
              <a:spcBef>
                <a:spcPts val="0"/>
              </a:spcBef>
              <a:buNone/>
            </a:pPr>
            <a:endParaRPr lang="ro-RO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Статья  19 дополнена лит. </a:t>
            </a:r>
            <a:r>
              <a:rPr lang="ro-MD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ru-RU" altLang="ro-RO" sz="8000" b="1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ro-MD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а</a:t>
            </a:r>
            <a:r>
              <a:rPr lang="ru-RU" altLang="ru-RU" sz="8000" b="1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</a:t>
            </a: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и  а</a:t>
            </a:r>
            <a:r>
              <a:rPr lang="ru-RU" altLang="ru-RU" sz="8000" b="1" baseline="30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следующего содержания</a:t>
            </a:r>
            <a:r>
              <a:rPr lang="ru-RU" altLang="ru-RU" sz="8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80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(Льготы, предоставляемые работодателем)</a:t>
            </a: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ro-MD" altLang="ru-RU" sz="8000" baseline="30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ro-MD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ru-RU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выплаты, осуществляемые работодателем в целях компенсации работнику затрат на альтернативные услуги по уходу за детьми в возрасте до трех лет, </a:t>
            </a: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в размере, превышающем подлежащую вычету номинальную стоимость 2500 леев в месяц на каждого ребенка работника;</a:t>
            </a:r>
          </a:p>
          <a:p>
            <a:pPr marL="0" indent="0" algn="ctr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80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(Закон об альтернативных услугах по уходу за детьми, № 367/2022</a:t>
            </a:r>
            <a:r>
              <a:rPr lang="ru-RU" altLang="ru-RU" sz="8000" i="1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ru-RU" altLang="ru-RU" sz="80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ПП № 572/2023)</a:t>
            </a:r>
            <a:endParaRPr lang="ro-MD" altLang="ru-RU" sz="8000" i="1" dirty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ro-MD" altLang="ru-RU" sz="8000" baseline="30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</a:t>
            </a:r>
            <a:r>
              <a:rPr lang="ro-MD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ru-RU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подарки в натуральной форме, в том числе ваучеры, предоставленные работодателем работникам, а также их несовершеннолетним детям по случаю нерабочих праздничных дней в соответствии с Трудовым кодексом и дней рождения работников, </a:t>
            </a: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совокупная сумма которых превышает 10% </a:t>
            </a:r>
            <a:r>
              <a:rPr lang="ru-RU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среднемесячной заработной платы по экономике, прогнозируемой и утвержденной Правительством на соответствующий год, в расчете на каждого работника;</a:t>
            </a:r>
          </a:p>
          <a:p>
            <a:pPr marL="0" indent="0" algn="ctr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80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(праздничные дни ст.111 Трудового кодекса)</a:t>
            </a: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a</a:t>
            </a:r>
            <a:r>
              <a:rPr lang="ro-MD" altLang="ru-RU" sz="8000" baseline="30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ro-MD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ru-RU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выплаты, соответствующие понесенным и определенным расходам на </a:t>
            </a:r>
            <a:r>
              <a:rPr lang="ru-RU" altLang="ru-RU" sz="80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перевозку и питание студентов-стажеров и/или учеников </a:t>
            </a:r>
            <a:r>
              <a:rPr lang="ru-RU" altLang="ru-RU" sz="8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сверх установленного лимита в порядке, установленном </a:t>
            </a:r>
            <a:r>
              <a:rPr lang="ru-RU" altLang="ru-RU" sz="8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Правительством (</a:t>
            </a:r>
            <a:r>
              <a:rPr lang="ru-RU" altLang="ru-RU" sz="8000" i="1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ПП </a:t>
            </a:r>
            <a:r>
              <a:rPr lang="ru-RU" altLang="ru-RU" sz="80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№693/2018)</a:t>
            </a:r>
            <a:endParaRPr lang="ro-RO" altLang="ru-RU" sz="8000" i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o-MD" sz="48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o-MD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ru-RU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транспорт </a:t>
            </a:r>
            <a:r>
              <a:rPr lang="ro-MD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o-MD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– 75 lei (</a:t>
            </a:r>
            <a:r>
              <a:rPr lang="ru-RU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без</a:t>
            </a:r>
            <a:r>
              <a:rPr lang="ro-MD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TVA</a:t>
            </a:r>
            <a:r>
              <a:rPr lang="ro-MD" sz="5600" i="1" dirty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r>
              <a:rPr lang="ru-RU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питание</a:t>
            </a:r>
            <a:r>
              <a:rPr lang="ro-MD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-70 lei (</a:t>
            </a:r>
            <a:r>
              <a:rPr lang="ru-RU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без</a:t>
            </a:r>
            <a:r>
              <a:rPr lang="ro-MD" sz="5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TVA))</a:t>
            </a:r>
            <a:r>
              <a:rPr lang="ro-MD" sz="5600" i="1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o-MD" sz="5600" i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RU" sz="5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indent="0" algn="just">
              <a:lnSpc>
                <a:spcPct val="115000"/>
              </a:lnSpc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 для исчисления взносов обязательного государственного социального страхования составляет фонд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оплаты труда и другие выплаты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Под понятием «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выплаты»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следует понимать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любую сумму, иную нежели заработной платы, выплаченной работодателем в пользу лиц, работающих по индивидуальному трудовому договору, лиц, находящихся в служебных отношениях на основании административного акта или по иным гражданским договорам о выполнении работ или оказании услуг, включая выплаты в натуре, регулируемые нормативными актами или коллективным трудовым договором, кроме платежей и доходов, из которых не исчисляются взносы обязательного государственного социального страхования (ст.1 Закона №489/1999).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Виды платежей и доходов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из которых не исчисляются взносы обязательного государственного социального страхования установлены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приложение №3 к Закону №489/1999).</a:t>
            </a:r>
          </a:p>
          <a:p>
            <a:pPr marL="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74887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indent="0" algn="just">
              <a:lnSpc>
                <a:spcPct val="115000"/>
              </a:lnSpc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приложении №3 к Закону №489/1999 включены следующие дополнения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 indent="449580" algn="just">
              <a:lnSpc>
                <a:spcPct val="115000"/>
              </a:lnSpc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понесенные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стажеров и/или учеников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расходы на перевозку и питание в порядке, установленном Правительством;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42) платежи, произведенные работодателем в пользу работника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компенсации затрат на альтернативные услуги по уходу за детьми в возрасте до трех лет в размере,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превышающем 2500 леев на каждого ребенка работника в месяц. </a:t>
            </a:r>
          </a:p>
          <a:p>
            <a:pPr marL="0" indent="0" algn="just">
              <a:buNone/>
            </a:pPr>
            <a:r>
              <a:rPr lang="ro-RO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суммы, составляющие стоимость подарков (вещевых премий), получаемых работниками или бывшими работниками по месту основной работы, а также суммы, составляющие стоимость вещевых премий, и суммы денежных вознаграждений, полученных на конкурсах и соревнованиях,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суммы, полученные в соответствии с частями (19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(20) статьи 24 Налогового кодекса № 1163/1997;</a:t>
            </a:r>
          </a:p>
          <a:p>
            <a:pPr marL="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6193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ч. </a:t>
            </a:r>
            <a:r>
              <a:rPr lang="ru-RU" sz="29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(19</a:t>
            </a:r>
            <a:r>
              <a:rPr lang="ru-RU" sz="2900" b="1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ru-RU" sz="29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и (20) статьи 24 Налогового кодекса </a:t>
            </a:r>
            <a:r>
              <a:rPr lang="ru-RU" sz="29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подарки в натуральной форме, в том числе ваучеры</a:t>
            </a:r>
            <a:r>
              <a:rPr lang="ru-RU" sz="2900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№ </a:t>
            </a:r>
            <a:r>
              <a:rPr lang="ru-RU" sz="29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1163/1997;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900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a), </a:t>
            </a: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предоставленные работникам, а также их несовершеннолетним детям по случаю нерабочих праздничных дней в соответствии с Трудовым кодексом и дней рождения работников, – в </a:t>
            </a:r>
            <a:r>
              <a:rPr lang="ru-RU" sz="29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порядке, предусмотренном индивидуальным трудовым договором или правилами внутреннего распорядка;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повышение квалификации работников, кроме предусмотренного частью (19), а также на деятельность, связанную с укреплением корпоративной культуры и командного духа, – в установленном Правительством порядке;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c) </a:t>
            </a:r>
            <a:r>
              <a:rPr lang="ru-RU" sz="29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абонементы на пользование спортивными объектами для занятий спортом и физкультурой </a:t>
            </a: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поддерживающих, профилактических или лечебных целях, предлагаемые поставщиками, </a:t>
            </a:r>
            <a:r>
              <a:rPr lang="ru-RU" sz="29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деятельность которых классифицируется по кодам 93.11, 93.12 или 93.13 с</a:t>
            </a: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огласно Классификатору видов экономической деятельности Молдовы, – </a:t>
            </a:r>
            <a:r>
              <a:rPr lang="ru-RU" sz="29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размере до 50% среднемесячной заработной платы по экономике, прогноз</a:t>
            </a: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ируемой и утверждаемой Правительством на соответствующий год, в расчете на каждого работника;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d) заключение договора на оказание медицинских услуг – в размере среднемесячной заработной платы по экономике, прогнозируемой и утверждаемой Правительством на соответствующий год, в расчете на каждого работника.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Предельный размер вычета произведенных в пользу работников выплат, предусмотренных настоящей частью, </a:t>
            </a:r>
            <a:r>
              <a:rPr lang="ru-RU" sz="29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составляет 15% от суммы,</a:t>
            </a:r>
            <a:r>
              <a:rPr lang="ru-RU" sz="29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рассчитанной как разница между фондом оплаты труда всего по предприятию, определенным на текущий год, и фондом оплаты труда лиц, указанных в составных группах 112 и 121 Классификатора занятий Республики Молдова. Все расходы должны быть подтверждены первичными документами, выданными на имя работодателя</a:t>
            </a:r>
            <a:r>
              <a:rPr lang="ru-RU" sz="2900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4093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0" algn="just">
              <a:lnSpc>
                <a:spcPct val="115000"/>
              </a:lnSpc>
              <a:buNone/>
            </a:pPr>
            <a:r>
              <a:rPr lang="ru-RU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Ч.</a:t>
            </a:r>
            <a:r>
              <a:rPr lang="ro-MD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o-MD" sz="2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</a:t>
            </a:r>
            <a:r>
              <a:rPr lang="ro-MD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ст.24 Налогового кодекса</a:t>
            </a:r>
            <a:r>
              <a:rPr lang="ro-MD" sz="2000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ro-MD" sz="20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571500" lvl="0" indent="-34290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ro-MD" sz="2000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годовые расходы, понесенные </a:t>
            </a:r>
            <a:r>
              <a:rPr lang="ru-RU" sz="20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работодателем на взносы добровольного медицинского страхования за работника, </a:t>
            </a:r>
            <a:r>
              <a:rPr lang="ru-RU" sz="2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размере среднемесячной заработной платы по экономике, прогнозируемой и утверждаемой Правительством на соответствующий год, в </a:t>
            </a:r>
            <a:r>
              <a:rPr lang="ru-RU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расчете </a:t>
            </a:r>
            <a:r>
              <a:rPr lang="ru-RU" sz="2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каждого работника</a:t>
            </a:r>
            <a:r>
              <a:rPr lang="ru-RU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sz="160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600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размере </a:t>
            </a:r>
            <a:r>
              <a:rPr lang="ru-RU" sz="1600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среднемесячной заработной платы по экономике, </a:t>
            </a:r>
            <a:r>
              <a:rPr lang="ru-RU" sz="1600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прогнозируемой на 2024 год – 13 700 леев)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756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1"/>
            <a:ext cx="10515600" cy="126836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7639"/>
            <a:ext cx="10515600" cy="607633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o-MD" sz="1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Contribuția </a:t>
            </a:r>
            <a:r>
              <a:rPr lang="ro-MD" sz="1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 asigurări sociale de stat obligatorii în sumă fixă anuală (taxa fixă anuală) pentru anul </a:t>
            </a:r>
            <a:r>
              <a:rPr lang="ro-MD" sz="1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2024 </a:t>
            </a:r>
            <a:r>
              <a:rPr lang="ro-MD" sz="1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constituie:</a:t>
            </a:r>
            <a:r>
              <a:rPr lang="ru-RU" sz="1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ro-RO" sz="1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522леев</a:t>
            </a:r>
            <a:r>
              <a:rPr lang="ru-RU" sz="1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физических лиц, за исключением пенсионеров, лиц с ограниченными возможностями, а также лиц, относящихся к категориям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рботников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находящихся в одном из следующих положений: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учредители индивидуальных предприятий, включая учредителей крестьянских (фермерских) хозяйств;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физические лица, 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осуществляющие независимую деятельность в сфере розничной торговли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исключением торговли подакцизными товарами;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физические лица, осуществляющие деятельность в сфере закупок продукции растениеводства и/или садоводства и/или объектов растительного мира;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обладатели предпринимательского патента;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лиц, работающих по индивидуальному трудовому договору, осуществляющих таксомоторные автотранспортные перевозки пассажиров;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27 772 леев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для свободных профессионалов, осуществляющие деятельность в сфере правосудия, за исключением пенсионеров, лиц с ограниченными возможностями, а также лиц, отнесенных к категориям работников.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5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ru-RU" sz="7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Декларация о начислении и использовании взносов обязательного государственного социального страхования и декларация о поименном учете застрахованных лиц, согласно ст.5 Закона №489/1999 представляется :</a:t>
            </a:r>
          </a:p>
          <a:p>
            <a:pPr marL="0" lvl="0" indent="0" algn="just">
              <a:buNone/>
            </a:pPr>
            <a:r>
              <a:rPr lang="ru-RU" sz="8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работодателями, независимо от вида собственности и организационно-правовой формы, – ежемесячно, </a:t>
            </a:r>
            <a:r>
              <a:rPr lang="ru-RU" sz="8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25-го числа месяца</a:t>
            </a:r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следующего за отчетным, а в случае ликвидации – не позднее 10 дней с даты утверждения ликвидационного баланса;</a:t>
            </a:r>
          </a:p>
          <a:p>
            <a:pPr marL="0" lvl="0" indent="0" algn="just">
              <a:buNone/>
            </a:pPr>
            <a:r>
              <a:rPr lang="ru-RU" sz="8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физическими лицами: индивидуальные предприниматели, получившие право на осуществление деятельности в установленном законом порядке, независимо от организационно-правовой формы, физические лица, осуществляющие деятельность в сфере закупок продукции растениеводства и/или садоводства и/или объектов растительного мира, не имеющие работников, нанятых по индивидуальному трудовому договору, – один раз в год </a:t>
            </a:r>
            <a:r>
              <a:rPr lang="ru-RU" sz="8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15 января </a:t>
            </a:r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следующего за отчетным, а в случае ликвидации – в срок </a:t>
            </a:r>
            <a:r>
              <a:rPr lang="ru-RU" sz="8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трех дней со дня подачи заявления о снятии с учета</a:t>
            </a:r>
            <a:endParaRPr lang="ru-RU" sz="9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4087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Взносы обязательного государственного социального страхования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7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ru-RU" sz="7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c) </a:t>
            </a: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исправленная декларация</a:t>
            </a: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 порядке, установленном в статье 188 Налогового кодекса № 1163/1997;</a:t>
            </a:r>
          </a:p>
          <a:p>
            <a:pPr lvl="0" algn="just"/>
            <a:endParaRPr lang="ru-RU" sz="6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e) в отступление от пункта а) работодатели, </a:t>
            </a: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свободные профессионалы, осуществляющие деятельность в сфере правосудия, </a:t>
            </a: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 течение отчетного месяца не рассчитывают взносы социального страхования и у которых нет работников, </a:t>
            </a: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обязаны представлять отчет </a:t>
            </a: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удержании подоходного налога, взносов обязательного медицинского страхования и начисленных взносах обязательного государственного социального страхования за соответствующий месяц.</a:t>
            </a:r>
          </a:p>
          <a:p>
            <a:pPr marL="0" lvl="0" indent="0" algn="just">
              <a:buNone/>
            </a:pP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f) физические лица, которые в течение отчетного года </a:t>
            </a: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рассчитывают взносы социального страхования, не обязаны представлять отчет о расчете взносов обязательного государственного социального страхования и о поименном учете лиц</a:t>
            </a:r>
            <a:r>
              <a:rPr lang="ru-RU" sz="6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застрахованных в системе государственного социального страхования за соответствующий год.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9376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Изменена редакция подпункта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ro-RO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ro-RO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процентные начисления, полученные исходя из положительной разницы между средневзвешенной процентной ставкой, применяемой к новым кредитам, предоставленным физическим лицам на срок более пяти лет, установленной Национальным банком Молдовы в ноябре года, предшествовавшего отчетному налоговому году, и процентной ставкой, начисленной по займам, предоставленным работодателем работнику. </a:t>
            </a:r>
          </a:p>
          <a:p>
            <a:pPr marL="0" indent="0" algn="just">
              <a:buNone/>
            </a:pPr>
            <a:r>
              <a:rPr lang="ru-RU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Положения данного пункта не применяются к кредитам, предоставленным банками и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небанковскими кредитными организациями своим работникам на общих условиях, на которых они предоставляют кредиты сторонним физическим лицам. </a:t>
            </a:r>
            <a:r>
              <a:rPr lang="ru-RU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Для целей настоящей статьи под "общими условиями" понимаются условия, принятые банками и небанковскими кредитными организациями в отношении предоставления кредитов не менее чем одному стороннему физическому лицу, для того же финансового продукта, который они предлагают работникам;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13766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4079"/>
            <a:ext cx="10515600" cy="4351338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54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Статья 20 дополняется следующими источниками необлагаемого дохода</a:t>
            </a:r>
            <a:r>
              <a:rPr lang="ru-RU" altLang="ru-RU" sz="54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ro-RO" altLang="ru-RU" sz="5400" dirty="0" smtClean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94000"/>
              </a:lnSpc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o-MD" altLang="ru-RU" sz="54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54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выплаты, получаемые работниками с целью компенсации затрат на альтернативные услуги по уходу за детьми в возрасте до трех лет в размере, </a:t>
            </a:r>
            <a:r>
              <a:rPr lang="ru-RU" altLang="ru-RU" sz="54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не превышающем номинальную стоимость, равную 2500 леев в месяц на каждого ребенка работника;</a:t>
            </a:r>
            <a:endParaRPr lang="ro-MD" altLang="ru-RU" sz="5400" b="1" dirty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94000"/>
              </a:lnSpc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u-RU" altLang="ru-RU" sz="54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подарки </a:t>
            </a:r>
            <a:r>
              <a:rPr lang="ru-RU" altLang="ru-RU" sz="54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в натуральной форме, в том числе ваучеры, полученные работниками, а также предоставленные их несовершеннолетним детям по случаю нерабочих праздничных дней в соответствии с Трудовым кодексом и дней рождения работников, </a:t>
            </a:r>
            <a:r>
              <a:rPr lang="ru-RU" altLang="ru-RU" sz="54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сумма которых не превышает 10% среднемесячной заработной платы по экономике</a:t>
            </a:r>
            <a:r>
              <a:rPr lang="ru-RU" altLang="ru-RU" sz="54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прогнозируемой и утвержденной Правительством на соответствующий год </a:t>
            </a:r>
          </a:p>
          <a:p>
            <a:pPr marL="382588" indent="-382588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54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sz="48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(Размер среднемесячной заработной платы по экономике, прогнозируемую на 2024 год составляет 13700 леев,  ПП №1033/2023 </a:t>
            </a:r>
            <a:r>
              <a:rPr lang="ru-RU" altLang="ru-RU" sz="48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ro-MD" altLang="ru-RU" sz="4800" dirty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82588" indent="-382588" algn="just">
              <a:lnSpc>
                <a:spcPct val="94000"/>
              </a:lnSpc>
              <a:spcAft>
                <a:spcPts val="200"/>
              </a:spcAft>
              <a:buNone/>
            </a:pPr>
            <a:endParaRPr lang="ro-MD" sz="3600" i="1" dirty="0"/>
          </a:p>
          <a:p>
            <a:pPr marL="382588" indent="-382588" algn="just">
              <a:lnSpc>
                <a:spcPct val="94000"/>
              </a:lnSpc>
              <a:spcAft>
                <a:spcPts val="200"/>
              </a:spcAft>
              <a:buNone/>
            </a:pPr>
            <a:endParaRPr lang="ro-MD" sz="3600" i="1" dirty="0" smtClean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6417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4079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38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повышение </a:t>
            </a:r>
            <a:r>
              <a:rPr lang="ru-RU" sz="3800" dirty="0">
                <a:latin typeface="Cambria" panose="02040503050406030204" pitchFamily="18" charset="0"/>
                <a:ea typeface="Cambria" panose="02040503050406030204" pitchFamily="18" charset="0"/>
              </a:rPr>
              <a:t>квалификации работников, кроме предусмотренного частью (19), а также на деятельность, связанную с укреплением корпоративной культуры и командного духа, – в установленном Правительством порядке (ПП №693/2018); </a:t>
            </a:r>
            <a:endParaRPr lang="ro-MD" sz="3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абонементы </a:t>
            </a:r>
            <a:r>
              <a:rPr lang="ru-RU" sz="38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на пользование 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спортивными объектами для занятий спортом и физкультурой в поддерживающих, профилактических или лечебных целях, предлагаемые поставщиками, деятельность которых классифицируется по кодам 93.11, 93.12 или 93.13 согласно Классификатору видов экономической деятельности Молдовы в</a:t>
            </a:r>
            <a:r>
              <a:rPr lang="ru-RU" sz="33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размере до 50% 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среднемесячной заработной платы по экономике, прогнозируемой и утверждаемой Правительством на соответствующий год, в расчете на каждого работника</a:t>
            </a:r>
            <a:r>
              <a:rPr lang="ro-MD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o-MD" sz="3300" b="1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заключение договора на оказание медицинских услуг – в размере среднемесячной заработной платы по экономике, прогнозируемой и утверждаемой Правительством на соответствующий год, в расчете на каждого работника</a:t>
            </a:r>
            <a:r>
              <a:rPr lang="ro-MD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buNone/>
            </a:pPr>
            <a:r>
              <a:rPr lang="ru-RU" sz="33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Предельный размер вычета 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произведенных в пользу работников выплат, предусмотренных настоящей частью, </a:t>
            </a:r>
            <a:r>
              <a:rPr lang="ru-RU" sz="33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составляет 15% от суммы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ru-RU" sz="3300" b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рассчитанной как разница между фондом оплаты труда всего по предприятию, определенным на текущий год, и фондом оплаты труда лиц, указанных в составных группах 112 и 121 Классификатора занятий Республики Молдова. 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Все расходы должны быть подтверждены первичными документами, выданными на имя работодателя.</a:t>
            </a:r>
            <a:endParaRPr lang="ro-MD" sz="3300" dirty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ru-RU" sz="3300" i="1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(Классификатор занятий Республики Молдова (CORM 006-2021), утвержденный Приказом № 11/2021 министра труда и социальной защиты</a:t>
            </a:r>
            <a:r>
              <a:rPr lang="ru-RU" sz="33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ro-MD" sz="3300" dirty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ro-MD" sz="21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82588" indent="-382588" algn="just">
              <a:lnSpc>
                <a:spcPct val="94000"/>
              </a:lnSpc>
              <a:spcAft>
                <a:spcPts val="200"/>
              </a:spcAft>
              <a:buNone/>
            </a:pPr>
            <a:endParaRPr lang="ro-MD" sz="3600" i="1" dirty="0" smtClean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9321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4079"/>
            <a:ext cx="10515600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o-RO" sz="2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вычет расходов, понесенных на перевозку и питание студентов-стажеров и/или учеников на основании правоотношений, регулируемых Кодексом об образовании и/или Законом о дуальном образовании № 110/2022, – в порядке, установленном Правительством.</a:t>
            </a:r>
            <a:r>
              <a:rPr lang="ro-MD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sz="22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вычет </a:t>
            </a:r>
            <a:r>
              <a:rPr lang="ru-RU" sz="2200" dirty="0">
                <a:latin typeface="Cambria" panose="02040503050406030204" pitchFamily="18" charset="0"/>
                <a:ea typeface="Cambria" panose="02040503050406030204" pitchFamily="18" charset="0"/>
              </a:rPr>
              <a:t>годовых расходов, понесенных работодателем на взносы добровольного медицинского страхования за работника, в размере среднемесячной заработной платы по экономике, прогнозируемой и утверждаемой Правительством на соответствующий год, в расчете на каждого работника.</a:t>
            </a:r>
          </a:p>
          <a:p>
            <a:pPr marL="382588" indent="-382588" algn="just">
              <a:lnSpc>
                <a:spcPct val="94000"/>
              </a:lnSpc>
              <a:spcAft>
                <a:spcPts val="200"/>
              </a:spcAft>
              <a:buNone/>
            </a:pPr>
            <a:endParaRPr lang="ro-MD" sz="3600" i="1" dirty="0" smtClean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610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4079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u-RU" altLang="ro-RO" sz="20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</a:t>
            </a:r>
            <a:r>
              <a:rPr lang="ru-RU" altLang="ro-RO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полученные физическими лицами, за исключением индивидуальных предпринимателей и крестьянских (фермерских) хозяйств, от сдачи возвратной тары, отходов и остатков бумаги и картона, каучука, пластика, </a:t>
            </a:r>
            <a:r>
              <a:rPr lang="ru-RU" altLang="ro-RO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стекла (</a:t>
            </a:r>
            <a:r>
              <a:rPr lang="ru-RU" altLang="ro-RO" sz="2000" b="1" dirty="0" err="1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стеклобоя</a:t>
            </a:r>
            <a:r>
              <a:rPr lang="ru-RU" altLang="ro-RO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черных и цветных металлов, промышленных отходов, содержащих металлы или их сплавы, </a:t>
            </a:r>
            <a:r>
              <a:rPr lang="ru-RU" altLang="ro-RO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также отработавших электрических аккумуляторов</a:t>
            </a:r>
            <a:r>
              <a:rPr lang="ro-MD" altLang="ro-RO" sz="20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94000"/>
              </a:lnSpc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o-MD" altLang="ro-RO" sz="20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o-RO" sz="20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выплата гарантированных депозитов из Фонда гарантирования депозитов в банковской системе в соответствии с </a:t>
            </a:r>
            <a:r>
              <a:rPr lang="ru-RU" altLang="ro-RO" sz="2000" b="1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Законом о гарантировании депозитов в банках № 160/2023</a:t>
            </a:r>
            <a:r>
              <a:rPr lang="ru-RU" altLang="ro-RO" sz="2000" dirty="0" smtClean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73265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4079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sz="2400" b="1" dirty="0"/>
              <a:t>	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Статья 71. Доходы нерезидентов, полученные из Республики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Молдова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sz="2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o-RO" sz="2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ro-RO" sz="26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altLang="ru-RU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Доходами нерезидентов, полученными из Республики Молдова, независимо от того, получены ли они в Республике Молдова или за ее пределами, считаются:</a:t>
            </a:r>
            <a:endParaRPr lang="ro-MD" altLang="ru-RU" dirty="0">
              <a:solidFill>
                <a:srgbClr val="191B0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94000"/>
              </a:lnSpc>
              <a:spcBef>
                <a:spcPts val="600"/>
              </a:spcBef>
              <a:buNone/>
            </a:pPr>
            <a:r>
              <a:rPr lang="en-US" altLang="ru-RU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……………….</a:t>
            </a:r>
          </a:p>
          <a:p>
            <a:pPr marL="0" indent="0" algn="just">
              <a:lnSpc>
                <a:spcPct val="94000"/>
              </a:lnSpc>
              <a:spcBef>
                <a:spcPts val="600"/>
              </a:spcBef>
              <a:buNone/>
            </a:pPr>
            <a:r>
              <a:rPr lang="ro-MD" altLang="ru-RU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MD" altLang="ru-RU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MD" altLang="ru-RU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"n) </a:t>
            </a:r>
            <a:r>
              <a:rPr lang="ru-RU" altLang="ru-RU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доходы,</a:t>
            </a:r>
            <a:r>
              <a:rPr lang="ru-RU" altLang="ru-RU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полученные физическими лицами–нерезидентами </a:t>
            </a:r>
            <a:r>
              <a:rPr lang="ru-RU" altLang="ru-RU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виде заработной платы и других аналогичных платежей от деятельности, осуществляемой согласно трудовому договору (соглашению), и/или любые другие выплаты, отличные от установленных в настоящей части</a:t>
            </a:r>
            <a:r>
              <a:rPr lang="ru-RU" altLang="ru-RU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полученные администратором, учредителем, членом административного совета или членом органов управления резидента Республики Молдова или нерезидента, располагающего постоянным представительством в Республике Молдова, если данные доходы являются расходами постоянного представительства, независимо от места фактического исполнения административных обязанностей, возложенных на этих лиц</a:t>
            </a:r>
            <a:r>
              <a:rPr lang="ru-RU" altLang="ru-RU" dirty="0">
                <a:solidFill>
                  <a:srgbClr val="191B0E"/>
                </a:solidFill>
              </a:rPr>
              <a:t>.</a:t>
            </a:r>
            <a:endParaRPr lang="ro-MD" altLang="ru-RU" dirty="0">
              <a:solidFill>
                <a:srgbClr val="191B0E"/>
              </a:solidFill>
            </a:endParaRPr>
          </a:p>
          <a:p>
            <a:pPr marL="0" indent="0" fontAlgn="t">
              <a:buNone/>
            </a:pPr>
            <a:r>
              <a:rPr lang="ro-RO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o-RO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  <a:p>
            <a:endParaRPr lang="ru-RU" dirty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21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839" y="518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Подоходный налог у источника выплаты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Статья 90</a:t>
            </a:r>
            <a:r>
              <a:rPr lang="ro-MD" altLang="ro-RO" sz="20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Окончательное удержание налога из некоторых видов </a:t>
            </a: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доходов</a:t>
            </a:r>
            <a:endParaRPr lang="en-US" alt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u-RU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Изменена</a:t>
            </a:r>
            <a:r>
              <a:rPr lang="ro-RO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редакция ч.</a:t>
            </a:r>
            <a:r>
              <a:rPr lang="ro-MD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o-MD" altLang="ru-RU" sz="2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(3</a:t>
            </a:r>
            <a:r>
              <a:rPr lang="ro-MD" altLang="ru-RU" sz="2000" baseline="30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7</a:t>
            </a:r>
            <a:r>
              <a:rPr lang="ro-MD" altLang="ru-RU" sz="2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ru-RU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и ч.</a:t>
            </a:r>
            <a:r>
              <a:rPr lang="ro-MD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ro-MD" altLang="ru-RU" sz="2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(3</a:t>
            </a:r>
            <a:r>
              <a:rPr lang="ro-MD" altLang="ru-RU" sz="2000" baseline="30000" dirty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8</a:t>
            </a:r>
            <a:r>
              <a:rPr lang="ro-MD" altLang="ru-RU" sz="2000" dirty="0" smtClean="0">
                <a:solidFill>
                  <a:srgbClr val="191B0E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):</a:t>
            </a:r>
            <a:endParaRPr lang="ro-MD" altLang="ru-RU" sz="2000" dirty="0">
              <a:solidFill>
                <a:srgbClr val="191B0E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ro-MD" altLang="ru-RU" sz="2000" b="1" baseline="30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o-MD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Банки, ссудо-сберегательные ассоциации, а также эмитенты долговых обязательств и облигаций удерживают налог </a:t>
            </a:r>
            <a:r>
              <a:rPr lang="ru-RU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размере 6 процентов 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процентных начислений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выплачиваемых физическим лицам–резидентам.</a:t>
            </a:r>
            <a:endParaRPr lang="ro-MD" altLang="ru-RU" sz="2000" dirty="0">
              <a:solidFill>
                <a:srgbClr val="191B0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94000"/>
              </a:lnSpc>
              <a:spcAft>
                <a:spcPts val="200"/>
              </a:spcAft>
              <a:buNone/>
            </a:pPr>
            <a:r>
              <a:rPr lang="ro-MD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ro-MD" altLang="ru-RU" sz="2000" b="1" baseline="30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o-MD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o-MD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финансов или первичные дилеры в соответствии с Законом о долге публичного сектора, государственных гарантиях и государственном </a:t>
            </a:r>
            <a:r>
              <a:rPr lang="ru-RU" altLang="ru-RU" sz="2000" dirty="0" err="1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рекредитовании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419/2006 удерживают налог в размере </a:t>
            </a:r>
            <a:r>
              <a:rPr lang="ru-RU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процентов 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доходов </a:t>
            </a:r>
            <a:r>
              <a:rPr lang="ru-RU" altLang="ru-RU" sz="2000" b="1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виде процентных начислений по государственным ценным бумагам</a:t>
            </a:r>
            <a:r>
              <a:rPr lang="ru-RU" altLang="ru-RU" sz="2000" dirty="0">
                <a:solidFill>
                  <a:srgbClr val="191B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полученным физическими лицами.</a:t>
            </a:r>
            <a:endParaRPr lang="ro-RO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22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12969</TotalTime>
  <Words>3479</Words>
  <Application>Microsoft Office PowerPoint</Application>
  <PresentationFormat>Широкоэкранный</PresentationFormat>
  <Paragraphs>155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Times New Roman</vt:lpstr>
      <vt:lpstr>Wingdings</vt:lpstr>
      <vt:lpstr>Тема Office</vt:lpstr>
      <vt:lpstr>Аспекты, связанные с исчислением и декларированием подоходного налога у источника выплаты, взносов на обязательное медицинское страхование и взносов на социальное страхование в 2024 году  </vt:lpstr>
      <vt:lpstr>Подоходный налог у источника выплаты</vt:lpstr>
      <vt:lpstr>Подоходный налог у источника выплаты</vt:lpstr>
      <vt:lpstr>Подоходный налог у источника выплаты</vt:lpstr>
      <vt:lpstr>Подоходный налог у источника выплаты</vt:lpstr>
      <vt:lpstr>Подоходный налог у источника выплаты</vt:lpstr>
      <vt:lpstr>Подоходный налог у источника выплаты</vt:lpstr>
      <vt:lpstr>Подоходный налог у источника выплаты</vt:lpstr>
      <vt:lpstr>Подоходный налог у источника выплаты</vt:lpstr>
      <vt:lpstr>Аспекты, связанные с декларированием взносов на обязательное медицинское страхование и взносов на социальное страхование, в контексте изменений, внесенных налоговой политикой на 2024 год</vt:lpstr>
      <vt:lpstr>Взносы обязательного медицинского страхования</vt:lpstr>
      <vt:lpstr>Взносы обязательного медицинского страхования</vt:lpstr>
      <vt:lpstr>Взносы обязательного медицинского страхования</vt:lpstr>
      <vt:lpstr>Взносы обязательного медицинского страхования</vt:lpstr>
      <vt:lpstr>Взносы обязательного медицинского страхования</vt:lpstr>
      <vt:lpstr>Взносы обязательного медицинского страхования</vt:lpstr>
      <vt:lpstr>Взносы обязательного медицинского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  <vt:lpstr>Взносы обязательного государственного социального страхования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Cebotarenco Parascovia</dc:creator>
  <cp:lastModifiedBy>Cebotarenco Parascovia</cp:lastModifiedBy>
  <cp:revision>51</cp:revision>
  <cp:lastPrinted>2024-02-08T15:08:26Z</cp:lastPrinted>
  <dcterms:created xsi:type="dcterms:W3CDTF">2023-02-09T05:23:37Z</dcterms:created>
  <dcterms:modified xsi:type="dcterms:W3CDTF">2024-02-09T14:14:26Z</dcterms:modified>
</cp:coreProperties>
</file>