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0" r:id="rId1"/>
  </p:sldMasterIdLst>
  <p:sldIdLst>
    <p:sldId id="256" r:id="rId2"/>
    <p:sldId id="259" r:id="rId3"/>
    <p:sldId id="260" r:id="rId4"/>
    <p:sldId id="261" r:id="rId5"/>
    <p:sldId id="290" r:id="rId6"/>
    <p:sldId id="291" r:id="rId7"/>
    <p:sldId id="262" r:id="rId8"/>
    <p:sldId id="277" r:id="rId9"/>
    <p:sldId id="264" r:id="rId10"/>
    <p:sldId id="288" r:id="rId11"/>
    <p:sldId id="265" r:id="rId12"/>
    <p:sldId id="267" r:id="rId13"/>
    <p:sldId id="268" r:id="rId14"/>
    <p:sldId id="270" r:id="rId15"/>
    <p:sldId id="271" r:id="rId16"/>
    <p:sldId id="278" r:id="rId17"/>
    <p:sldId id="279" r:id="rId18"/>
    <p:sldId id="280" r:id="rId19"/>
    <p:sldId id="273" r:id="rId20"/>
    <p:sldId id="274" r:id="rId21"/>
    <p:sldId id="284" r:id="rId22"/>
    <p:sldId id="285" r:id="rId23"/>
    <p:sldId id="286" r:id="rId24"/>
    <p:sldId id="275" r:id="rId25"/>
    <p:sldId id="276" r:id="rId26"/>
    <p:sldId id="287" r:id="rId2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8C4B298-B0C5-489D-A74A-B9842F7D5FE1}" type="datetimeFigureOut">
              <a:rPr lang="ru-RU" smtClean="0"/>
              <a:t>31.01.2024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48FFFD8-B463-43BC-83F1-77490175E55C}" type="slidenum">
              <a:rPr lang="ru-RU" smtClean="0"/>
              <a:t>‹#›</a:t>
            </a:fld>
            <a:endParaRPr lang="ru-RU"/>
          </a:p>
        </p:txBody>
      </p:sp>
    </p:spTree>
    <p:extLst>
      <p:ext uri="{BB962C8B-B14F-4D97-AF65-F5344CB8AC3E}">
        <p14:creationId xmlns:p14="http://schemas.microsoft.com/office/powerpoint/2010/main" val="38713941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8C4B298-B0C5-489D-A74A-B9842F7D5FE1}" type="datetimeFigureOut">
              <a:rPr lang="ru-RU" smtClean="0"/>
              <a:t>31.01.2024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48FFFD8-B463-43BC-83F1-77490175E55C}" type="slidenum">
              <a:rPr lang="ru-RU" smtClean="0"/>
              <a:t>‹#›</a:t>
            </a:fld>
            <a:endParaRPr lang="ru-RU"/>
          </a:p>
        </p:txBody>
      </p:sp>
    </p:spTree>
    <p:extLst>
      <p:ext uri="{BB962C8B-B14F-4D97-AF65-F5344CB8AC3E}">
        <p14:creationId xmlns:p14="http://schemas.microsoft.com/office/powerpoint/2010/main" val="38748732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8C4B298-B0C5-489D-A74A-B9842F7D5FE1}" type="datetimeFigureOut">
              <a:rPr lang="ru-RU" smtClean="0"/>
              <a:t>31.01.2024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48FFFD8-B463-43BC-83F1-77490175E55C}" type="slidenum">
              <a:rPr lang="ru-RU" smtClean="0"/>
              <a:t>‹#›</a:t>
            </a:fld>
            <a:endParaRPr lang="ru-RU"/>
          </a:p>
        </p:txBody>
      </p:sp>
    </p:spTree>
    <p:extLst>
      <p:ext uri="{BB962C8B-B14F-4D97-AF65-F5344CB8AC3E}">
        <p14:creationId xmlns:p14="http://schemas.microsoft.com/office/powerpoint/2010/main" val="3724762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8C4B298-B0C5-489D-A74A-B9842F7D5FE1}" type="datetimeFigureOut">
              <a:rPr lang="ru-RU" smtClean="0"/>
              <a:t>31.01.2024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48FFFD8-B463-43BC-83F1-77490175E55C}" type="slidenum">
              <a:rPr lang="ru-RU" smtClean="0"/>
              <a:t>‹#›</a:t>
            </a:fld>
            <a:endParaRPr lang="ru-RU"/>
          </a:p>
        </p:txBody>
      </p:sp>
    </p:spTree>
    <p:extLst>
      <p:ext uri="{BB962C8B-B14F-4D97-AF65-F5344CB8AC3E}">
        <p14:creationId xmlns:p14="http://schemas.microsoft.com/office/powerpoint/2010/main" val="40220790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8C4B298-B0C5-489D-A74A-B9842F7D5FE1}" type="datetimeFigureOut">
              <a:rPr lang="ru-RU" smtClean="0"/>
              <a:t>31.01.2024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48FFFD8-B463-43BC-83F1-77490175E55C}" type="slidenum">
              <a:rPr lang="ru-RU" smtClean="0"/>
              <a:t>‹#›</a:t>
            </a:fld>
            <a:endParaRPr lang="ru-RU"/>
          </a:p>
        </p:txBody>
      </p:sp>
    </p:spTree>
    <p:extLst>
      <p:ext uri="{BB962C8B-B14F-4D97-AF65-F5344CB8AC3E}">
        <p14:creationId xmlns:p14="http://schemas.microsoft.com/office/powerpoint/2010/main" val="22704819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8C4B298-B0C5-489D-A74A-B9842F7D5FE1}" type="datetimeFigureOut">
              <a:rPr lang="ru-RU" smtClean="0"/>
              <a:t>31.01.2024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48FFFD8-B463-43BC-83F1-77490175E55C}" type="slidenum">
              <a:rPr lang="ru-RU" smtClean="0"/>
              <a:t>‹#›</a:t>
            </a:fld>
            <a:endParaRPr lang="ru-RU"/>
          </a:p>
        </p:txBody>
      </p:sp>
    </p:spTree>
    <p:extLst>
      <p:ext uri="{BB962C8B-B14F-4D97-AF65-F5344CB8AC3E}">
        <p14:creationId xmlns:p14="http://schemas.microsoft.com/office/powerpoint/2010/main" val="1572880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8C4B298-B0C5-489D-A74A-B9842F7D5FE1}" type="datetimeFigureOut">
              <a:rPr lang="ru-RU" smtClean="0"/>
              <a:t>31.01.2024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448FFFD8-B463-43BC-83F1-77490175E55C}" type="slidenum">
              <a:rPr lang="ru-RU" smtClean="0"/>
              <a:t>‹#›</a:t>
            </a:fld>
            <a:endParaRPr lang="ru-RU"/>
          </a:p>
        </p:txBody>
      </p:sp>
    </p:spTree>
    <p:extLst>
      <p:ext uri="{BB962C8B-B14F-4D97-AF65-F5344CB8AC3E}">
        <p14:creationId xmlns:p14="http://schemas.microsoft.com/office/powerpoint/2010/main" val="9806166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8C4B298-B0C5-489D-A74A-B9842F7D5FE1}" type="datetimeFigureOut">
              <a:rPr lang="ru-RU" smtClean="0"/>
              <a:t>31.01.2024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448FFFD8-B463-43BC-83F1-77490175E55C}" type="slidenum">
              <a:rPr lang="ru-RU" smtClean="0"/>
              <a:t>‹#›</a:t>
            </a:fld>
            <a:endParaRPr lang="ru-RU"/>
          </a:p>
        </p:txBody>
      </p:sp>
    </p:spTree>
    <p:extLst>
      <p:ext uri="{BB962C8B-B14F-4D97-AF65-F5344CB8AC3E}">
        <p14:creationId xmlns:p14="http://schemas.microsoft.com/office/powerpoint/2010/main" val="3416337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8C4B298-B0C5-489D-A74A-B9842F7D5FE1}" type="datetimeFigureOut">
              <a:rPr lang="ru-RU" smtClean="0"/>
              <a:t>31.01.2024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448FFFD8-B463-43BC-83F1-77490175E55C}" type="slidenum">
              <a:rPr lang="ru-RU" smtClean="0"/>
              <a:t>‹#›</a:t>
            </a:fld>
            <a:endParaRPr lang="ru-RU"/>
          </a:p>
        </p:txBody>
      </p:sp>
    </p:spTree>
    <p:extLst>
      <p:ext uri="{BB962C8B-B14F-4D97-AF65-F5344CB8AC3E}">
        <p14:creationId xmlns:p14="http://schemas.microsoft.com/office/powerpoint/2010/main" val="35868640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B8C4B298-B0C5-489D-A74A-B9842F7D5FE1}" type="datetimeFigureOut">
              <a:rPr lang="ru-RU" smtClean="0"/>
              <a:t>31.01.2024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48FFFD8-B463-43BC-83F1-77490175E55C}" type="slidenum">
              <a:rPr lang="ru-RU" smtClean="0"/>
              <a:t>‹#›</a:t>
            </a:fld>
            <a:endParaRPr lang="ru-RU"/>
          </a:p>
        </p:txBody>
      </p:sp>
    </p:spTree>
    <p:extLst>
      <p:ext uri="{BB962C8B-B14F-4D97-AF65-F5344CB8AC3E}">
        <p14:creationId xmlns:p14="http://schemas.microsoft.com/office/powerpoint/2010/main" val="813193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B8C4B298-B0C5-489D-A74A-B9842F7D5FE1}" type="datetimeFigureOut">
              <a:rPr lang="ru-RU" smtClean="0"/>
              <a:t>31.01.2024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48FFFD8-B463-43BC-83F1-77490175E55C}" type="slidenum">
              <a:rPr lang="ru-RU" smtClean="0"/>
              <a:t>‹#›</a:t>
            </a:fld>
            <a:endParaRPr lang="ru-RU"/>
          </a:p>
        </p:txBody>
      </p:sp>
    </p:spTree>
    <p:extLst>
      <p:ext uri="{BB962C8B-B14F-4D97-AF65-F5344CB8AC3E}">
        <p14:creationId xmlns:p14="http://schemas.microsoft.com/office/powerpoint/2010/main" val="2953894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7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C4B298-B0C5-489D-A74A-B9842F7D5FE1}" type="datetimeFigureOut">
              <a:rPr lang="ru-RU" smtClean="0"/>
              <a:t>31.01.2024</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8FFFD8-B463-43BC-83F1-77490175E55C}" type="slidenum">
              <a:rPr lang="ru-RU" smtClean="0"/>
              <a:t>‹#›</a:t>
            </a:fld>
            <a:endParaRPr lang="ru-RU"/>
          </a:p>
        </p:txBody>
      </p:sp>
    </p:spTree>
    <p:extLst>
      <p:ext uri="{BB962C8B-B14F-4D97-AF65-F5344CB8AC3E}">
        <p14:creationId xmlns:p14="http://schemas.microsoft.com/office/powerpoint/2010/main" val="1445462628"/>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r>
              <a:rPr lang="ro-MD" sz="2800" b="1" dirty="0">
                <a:latin typeface="Cambria" panose="02040503050406030204" pitchFamily="18" charset="0"/>
                <a:ea typeface="Cambria" panose="02040503050406030204" pitchFamily="18" charset="0"/>
              </a:rPr>
              <a:t>Aspecte ce țin de calcularea și declararea impozitului pe venit la sursa de </a:t>
            </a:r>
            <a:r>
              <a:rPr lang="ro-MD" sz="2800" b="1" dirty="0" smtClean="0">
                <a:latin typeface="Cambria" panose="02040503050406030204" pitchFamily="18" charset="0"/>
                <a:ea typeface="Cambria" panose="02040503050406030204" pitchFamily="18" charset="0"/>
              </a:rPr>
              <a:t>plată</a:t>
            </a:r>
            <a:r>
              <a:rPr lang="ro-MD" sz="2800" b="1" dirty="0">
                <a:latin typeface="Cambria" panose="02040503050406030204" pitchFamily="18" charset="0"/>
                <a:ea typeface="Cambria" panose="02040503050406030204" pitchFamily="18" charset="0"/>
              </a:rPr>
              <a:t>, a primelor de asigurare </a:t>
            </a:r>
            <a:r>
              <a:rPr lang="ro-MD" sz="2800" b="1" dirty="0" smtClean="0">
                <a:latin typeface="Cambria" panose="02040503050406030204" pitchFamily="18" charset="0"/>
                <a:ea typeface="Cambria" panose="02040503050406030204" pitchFamily="18" charset="0"/>
              </a:rPr>
              <a:t>obligatorie de asistență medicală </a:t>
            </a:r>
            <a:r>
              <a:rPr lang="ro-MD" sz="2800" b="1" dirty="0">
                <a:latin typeface="Cambria" panose="02040503050406030204" pitchFamily="18" charset="0"/>
                <a:ea typeface="Cambria" panose="02040503050406030204" pitchFamily="18" charset="0"/>
              </a:rPr>
              <a:t>și a contribuțiilor de asigurare socială în anul </a:t>
            </a:r>
            <a:r>
              <a:rPr lang="ro-RO" sz="2800" b="1" dirty="0" smtClean="0">
                <a:latin typeface="Cambria" panose="02040503050406030204" pitchFamily="18" charset="0"/>
                <a:ea typeface="Cambria" panose="02040503050406030204" pitchFamily="18" charset="0"/>
              </a:rPr>
              <a:t>2024</a:t>
            </a:r>
            <a:r>
              <a:rPr lang="ro-RO" sz="3200" b="1" dirty="0" smtClean="0"/>
              <a:t/>
            </a:r>
            <a:br>
              <a:rPr lang="ro-RO" sz="3200" b="1" dirty="0" smtClean="0"/>
            </a:br>
            <a:r>
              <a:rPr lang="ru-RU" sz="1200" dirty="0"/>
              <a:t/>
            </a:r>
            <a:br>
              <a:rPr lang="ru-RU" sz="1200" dirty="0"/>
            </a:br>
            <a:endParaRPr lang="ru-RU" sz="2400" i="1" dirty="0"/>
          </a:p>
        </p:txBody>
      </p:sp>
      <p:sp>
        <p:nvSpPr>
          <p:cNvPr id="3" name="Подзаголовок 2"/>
          <p:cNvSpPr>
            <a:spLocks noGrp="1"/>
          </p:cNvSpPr>
          <p:nvPr>
            <p:ph type="subTitle" idx="1"/>
          </p:nvPr>
        </p:nvSpPr>
        <p:spPr>
          <a:xfrm>
            <a:off x="1524000" y="3068515"/>
            <a:ext cx="9144000" cy="441448"/>
          </a:xfrm>
        </p:spPr>
        <p:txBody>
          <a:bodyPr>
            <a:normAutofit/>
          </a:bodyPr>
          <a:lstStyle/>
          <a:p>
            <a:r>
              <a:rPr lang="it-IT" sz="1800" i="1" dirty="0">
                <a:latin typeface="Cambria" panose="02040503050406030204" pitchFamily="18" charset="0"/>
                <a:ea typeface="Cambria" panose="02040503050406030204" pitchFamily="18" charset="0"/>
              </a:rPr>
              <a:t>(</a:t>
            </a:r>
            <a:r>
              <a:rPr lang="it-IT" sz="1800" i="1" dirty="0" err="1">
                <a:latin typeface="Cambria" panose="02040503050406030204" pitchFamily="18" charset="0"/>
                <a:ea typeface="Cambria" panose="02040503050406030204" pitchFamily="18" charset="0"/>
              </a:rPr>
              <a:t>modificări</a:t>
            </a:r>
            <a:r>
              <a:rPr lang="it-IT" sz="1800" i="1" dirty="0">
                <a:latin typeface="Cambria" panose="02040503050406030204" pitchFamily="18" charset="0"/>
                <a:ea typeface="Cambria" panose="02040503050406030204" pitchFamily="18" charset="0"/>
              </a:rPr>
              <a:t> operate </a:t>
            </a:r>
            <a:r>
              <a:rPr lang="it-IT" sz="1800" i="1" dirty="0" err="1">
                <a:latin typeface="Cambria" panose="02040503050406030204" pitchFamily="18" charset="0"/>
                <a:ea typeface="Cambria" panose="02040503050406030204" pitchFamily="18" charset="0"/>
              </a:rPr>
              <a:t>prin</a:t>
            </a:r>
            <a:r>
              <a:rPr lang="it-IT" sz="1800" i="1" dirty="0">
                <a:latin typeface="Cambria" panose="02040503050406030204" pitchFamily="18" charset="0"/>
                <a:ea typeface="Cambria" panose="02040503050406030204" pitchFamily="18" charset="0"/>
              </a:rPr>
              <a:t> </a:t>
            </a:r>
            <a:r>
              <a:rPr lang="it-IT" sz="1800" i="1" dirty="0" err="1">
                <a:latin typeface="Cambria" panose="02040503050406030204" pitchFamily="18" charset="0"/>
                <a:ea typeface="Cambria" panose="02040503050406030204" pitchFamily="18" charset="0"/>
              </a:rPr>
              <a:t>Legea</a:t>
            </a:r>
            <a:r>
              <a:rPr lang="it-IT" sz="1800" i="1" dirty="0">
                <a:latin typeface="Cambria" panose="02040503050406030204" pitchFamily="18" charset="0"/>
                <a:ea typeface="Cambria" panose="02040503050406030204" pitchFamily="18" charset="0"/>
              </a:rPr>
              <a:t> </a:t>
            </a:r>
            <a:r>
              <a:rPr lang="it-IT" sz="1800" i="1" dirty="0" smtClean="0">
                <a:latin typeface="Cambria" panose="02040503050406030204" pitchFamily="18" charset="0"/>
                <a:ea typeface="Cambria" panose="02040503050406030204" pitchFamily="18" charset="0"/>
              </a:rPr>
              <a:t>№</a:t>
            </a:r>
            <a:r>
              <a:rPr lang="ro-RO" sz="1800" i="1" dirty="0" smtClean="0">
                <a:latin typeface="Cambria" panose="02040503050406030204" pitchFamily="18" charset="0"/>
                <a:ea typeface="Cambria" panose="02040503050406030204" pitchFamily="18" charset="0"/>
              </a:rPr>
              <a:t>212</a:t>
            </a:r>
            <a:r>
              <a:rPr lang="it-IT" sz="1800" i="1" dirty="0" smtClean="0">
                <a:latin typeface="Cambria" panose="02040503050406030204" pitchFamily="18" charset="0"/>
                <a:ea typeface="Cambria" panose="02040503050406030204" pitchFamily="18" charset="0"/>
              </a:rPr>
              <a:t>/202</a:t>
            </a:r>
            <a:r>
              <a:rPr lang="ro-RO" sz="1800" i="1" dirty="0" smtClean="0">
                <a:latin typeface="Cambria" panose="02040503050406030204" pitchFamily="18" charset="0"/>
                <a:ea typeface="Cambria" panose="02040503050406030204" pitchFamily="18" charset="0"/>
              </a:rPr>
              <a:t>3</a:t>
            </a:r>
            <a:r>
              <a:rPr lang="it-IT" sz="1800" i="1" dirty="0" smtClean="0">
                <a:latin typeface="Cambria" panose="02040503050406030204" pitchFamily="18" charset="0"/>
                <a:ea typeface="Cambria" panose="02040503050406030204" pitchFamily="18" charset="0"/>
              </a:rPr>
              <a:t>, </a:t>
            </a:r>
            <a:r>
              <a:rPr lang="ro-RO" sz="1800" i="1" dirty="0" smtClean="0">
                <a:latin typeface="Cambria" panose="02040503050406030204" pitchFamily="18" charset="0"/>
                <a:ea typeface="Cambria" panose="02040503050406030204" pitchFamily="18" charset="0"/>
              </a:rPr>
              <a:t>Legea </a:t>
            </a:r>
            <a:r>
              <a:rPr lang="it-IT" sz="1800" i="1" dirty="0" smtClean="0">
                <a:latin typeface="Cambria" panose="02040503050406030204" pitchFamily="18" charset="0"/>
                <a:ea typeface="Cambria" panose="02040503050406030204" pitchFamily="18" charset="0"/>
              </a:rPr>
              <a:t>№</a:t>
            </a:r>
            <a:r>
              <a:rPr lang="ro-RO" sz="1800" i="1" dirty="0" smtClean="0">
                <a:latin typeface="Cambria" panose="02040503050406030204" pitchFamily="18" charset="0"/>
                <a:ea typeface="Cambria" panose="02040503050406030204" pitchFamily="18" charset="0"/>
              </a:rPr>
              <a:t>420</a:t>
            </a:r>
            <a:r>
              <a:rPr lang="it-IT" sz="1800" i="1" dirty="0" smtClean="0">
                <a:latin typeface="Cambria" panose="02040503050406030204" pitchFamily="18" charset="0"/>
                <a:ea typeface="Cambria" panose="02040503050406030204" pitchFamily="18" charset="0"/>
              </a:rPr>
              <a:t>/202</a:t>
            </a:r>
            <a:r>
              <a:rPr lang="ro-RO" sz="1800" i="1" dirty="0" smtClean="0">
                <a:latin typeface="Cambria" panose="02040503050406030204" pitchFamily="18" charset="0"/>
                <a:ea typeface="Cambria" panose="02040503050406030204" pitchFamily="18" charset="0"/>
              </a:rPr>
              <a:t>3</a:t>
            </a:r>
            <a:r>
              <a:rPr lang="it-IT" sz="1800" i="1" dirty="0" smtClean="0">
                <a:latin typeface="Cambria" panose="02040503050406030204" pitchFamily="18" charset="0"/>
                <a:ea typeface="Cambria" panose="02040503050406030204" pitchFamily="18" charset="0"/>
              </a:rPr>
              <a:t>, </a:t>
            </a:r>
            <a:r>
              <a:rPr lang="ro-RO" sz="1800" i="1" dirty="0" smtClean="0">
                <a:latin typeface="Cambria" panose="02040503050406030204" pitchFamily="18" charset="0"/>
                <a:ea typeface="Cambria" panose="02040503050406030204" pitchFamily="18" charset="0"/>
              </a:rPr>
              <a:t>Legea </a:t>
            </a:r>
            <a:r>
              <a:rPr lang="it-IT" sz="1800" i="1" dirty="0" smtClean="0">
                <a:latin typeface="Cambria" panose="02040503050406030204" pitchFamily="18" charset="0"/>
                <a:ea typeface="Cambria" panose="02040503050406030204" pitchFamily="18" charset="0"/>
              </a:rPr>
              <a:t>№</a:t>
            </a:r>
            <a:r>
              <a:rPr lang="ro-RO" sz="1800" i="1" dirty="0" smtClean="0">
                <a:latin typeface="Cambria" panose="02040503050406030204" pitchFamily="18" charset="0"/>
                <a:ea typeface="Cambria" panose="02040503050406030204" pitchFamily="18" charset="0"/>
              </a:rPr>
              <a:t>419</a:t>
            </a:r>
            <a:r>
              <a:rPr lang="it-IT" sz="1800" i="1" dirty="0" smtClean="0">
                <a:latin typeface="Cambria" panose="02040503050406030204" pitchFamily="18" charset="0"/>
                <a:ea typeface="Cambria" panose="02040503050406030204" pitchFamily="18" charset="0"/>
              </a:rPr>
              <a:t>/202</a:t>
            </a:r>
            <a:r>
              <a:rPr lang="ro-RO" sz="1800" i="1" dirty="0" smtClean="0">
                <a:latin typeface="Cambria" panose="02040503050406030204" pitchFamily="18" charset="0"/>
                <a:ea typeface="Cambria" panose="02040503050406030204" pitchFamily="18" charset="0"/>
              </a:rPr>
              <a:t>3</a:t>
            </a:r>
            <a:r>
              <a:rPr lang="it-IT" sz="1800" i="1" dirty="0" smtClean="0">
                <a:latin typeface="Cambria" panose="02040503050406030204" pitchFamily="18" charset="0"/>
                <a:ea typeface="Cambria" panose="02040503050406030204" pitchFamily="18" charset="0"/>
              </a:rPr>
              <a:t>)</a:t>
            </a:r>
            <a:endParaRPr lang="ru-RU" sz="1800" i="1" dirty="0">
              <a:latin typeface="Cambria" panose="02040503050406030204" pitchFamily="18" charset="0"/>
              <a:ea typeface="Cambria" panose="02040503050406030204" pitchFamily="18" charset="0"/>
            </a:endParaRPr>
          </a:p>
          <a:p>
            <a:endParaRPr lang="ru-RU" sz="1800" dirty="0"/>
          </a:p>
        </p:txBody>
      </p:sp>
    </p:spTree>
    <p:extLst>
      <p:ext uri="{BB962C8B-B14F-4D97-AF65-F5344CB8AC3E}">
        <p14:creationId xmlns:p14="http://schemas.microsoft.com/office/powerpoint/2010/main" val="5760444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2839" y="518747"/>
            <a:ext cx="10515600" cy="5284176"/>
          </a:xfrm>
        </p:spPr>
        <p:txBody>
          <a:bodyPr>
            <a:normAutofit/>
          </a:bodyPr>
          <a:lstStyle/>
          <a:p>
            <a:pPr algn="ctr"/>
            <a:r>
              <a:rPr lang="ro-RO" sz="2800" b="1" dirty="0">
                <a:solidFill>
                  <a:schemeClr val="tx1">
                    <a:lumMod val="95000"/>
                    <a:lumOff val="5000"/>
                  </a:schemeClr>
                </a:solidFill>
                <a:latin typeface="Cambria" panose="02040503050406030204" pitchFamily="18" charset="0"/>
                <a:ea typeface="Cambria" panose="02040503050406030204" pitchFamily="18" charset="0"/>
                <a:cs typeface="Times New Roman" panose="02020603050405020304" pitchFamily="18" charset="0"/>
              </a:rPr>
              <a:t>Aspecte ce țin de declararea primelor de asigurare obligatorie de asistență medicală și a contribuțiilor de asigurare socială, în contextul modificărilor operate prin politica fiscală pentru anul 2024 </a:t>
            </a:r>
            <a:endParaRPr lang="ru-RU" sz="2800" b="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2723480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2839" y="518747"/>
            <a:ext cx="10515600" cy="1325563"/>
          </a:xfrm>
        </p:spPr>
        <p:txBody>
          <a:bodyPr>
            <a:normAutofit/>
          </a:bodyPr>
          <a:lstStyle/>
          <a:p>
            <a:pPr algn="ctr"/>
            <a:r>
              <a:rPr lang="ro-RO" sz="2800" b="1" dirty="0">
                <a:latin typeface="Times New Roman" panose="02020603050405020304" pitchFamily="18" charset="0"/>
                <a:cs typeface="Times New Roman" panose="02020603050405020304" pitchFamily="18" charset="0"/>
              </a:rPr>
              <a:t>Aspecte privind calcularea și declararea primelor de asigurare</a:t>
            </a:r>
            <a:br>
              <a:rPr lang="ro-RO" sz="2800" b="1" dirty="0">
                <a:latin typeface="Times New Roman" panose="02020603050405020304" pitchFamily="18" charset="0"/>
                <a:cs typeface="Times New Roman" panose="02020603050405020304" pitchFamily="18" charset="0"/>
              </a:rPr>
            </a:br>
            <a:r>
              <a:rPr lang="ro-RO" sz="2800" b="1" dirty="0">
                <a:latin typeface="Times New Roman" panose="02020603050405020304" pitchFamily="18" charset="0"/>
                <a:cs typeface="Times New Roman" panose="02020603050405020304" pitchFamily="18" charset="0"/>
              </a:rPr>
              <a:t>obligatorie de asistență medicală</a:t>
            </a:r>
            <a:endParaRPr lang="ro-RO" sz="28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fontScale="85000" lnSpcReduction="20000"/>
          </a:bodyPr>
          <a:lstStyle/>
          <a:p>
            <a:pPr marL="0" indent="0">
              <a:buNone/>
            </a:pPr>
            <a:r>
              <a:rPr lang="ro-RO" sz="2600" dirty="0">
                <a:latin typeface="Cambria" panose="02040503050406030204" pitchFamily="18" charset="0"/>
                <a:ea typeface="Cambria" panose="02040503050406030204" pitchFamily="18" charset="0"/>
                <a:cs typeface="Times New Roman" panose="02020603050405020304" pitchFamily="18" charset="0"/>
              </a:rPr>
              <a:t>Începând cu </a:t>
            </a:r>
            <a:r>
              <a:rPr lang="ro-RO" sz="2600" b="1" dirty="0">
                <a:latin typeface="Cambria" panose="02040503050406030204" pitchFamily="18" charset="0"/>
                <a:ea typeface="Cambria" panose="02040503050406030204" pitchFamily="18" charset="0"/>
                <a:cs typeface="Times New Roman" panose="02020603050405020304" pitchFamily="18" charset="0"/>
              </a:rPr>
              <a:t>1 ianuarie 2021</a:t>
            </a:r>
            <a:r>
              <a:rPr lang="ru-RU" sz="2600" b="1" dirty="0">
                <a:latin typeface="Cambria" panose="02040503050406030204" pitchFamily="18" charset="0"/>
                <a:ea typeface="Cambria" panose="02040503050406030204" pitchFamily="18" charset="0"/>
                <a:cs typeface="Times New Roman" panose="02020603050405020304" pitchFamily="18" charset="0"/>
              </a:rPr>
              <a:t>:</a:t>
            </a:r>
          </a:p>
          <a:p>
            <a:pPr marL="342900" indent="-342900" algn="just">
              <a:buFontTx/>
              <a:buChar char="-"/>
            </a:pPr>
            <a:r>
              <a:rPr lang="ro-MD" sz="2600" b="1" dirty="0">
                <a:latin typeface="Cambria" panose="02040503050406030204" pitchFamily="18" charset="0"/>
                <a:ea typeface="Cambria" panose="02040503050406030204" pitchFamily="18" charset="0"/>
                <a:cs typeface="Times New Roman" panose="02020603050405020304" pitchFamily="18" charset="0"/>
              </a:rPr>
              <a:t>plătitori al primelor de asigurare obligatorie de asistență medicală </a:t>
            </a:r>
            <a:r>
              <a:rPr lang="ro-MD" sz="2600" dirty="0">
                <a:latin typeface="Cambria" panose="02040503050406030204" pitchFamily="18" charset="0"/>
                <a:ea typeface="Cambria" panose="02040503050406030204" pitchFamily="18" charset="0"/>
                <a:cs typeface="Times New Roman" panose="02020603050405020304" pitchFamily="18" charset="0"/>
              </a:rPr>
              <a:t>sunt  asigurații, care au </a:t>
            </a:r>
            <a:r>
              <a:rPr lang="ro-MD" sz="2600" dirty="0" smtClean="0">
                <a:latin typeface="Cambria" panose="02040503050406030204" pitchFamily="18" charset="0"/>
                <a:ea typeface="Cambria" panose="02040503050406030204" pitchFamily="18" charset="0"/>
                <a:cs typeface="Times New Roman" panose="02020603050405020304" pitchFamily="18" charset="0"/>
              </a:rPr>
              <a:t>obliga</a:t>
            </a:r>
            <a:r>
              <a:rPr lang="ro-RO" sz="2600" dirty="0" err="1" smtClean="0">
                <a:latin typeface="Cambria" panose="02040503050406030204" pitchFamily="18" charset="0"/>
                <a:ea typeface="Cambria" panose="02040503050406030204" pitchFamily="18" charset="0"/>
                <a:cs typeface="Times New Roman" panose="02020603050405020304" pitchFamily="18" charset="0"/>
              </a:rPr>
              <a:t>ția</a:t>
            </a:r>
            <a:r>
              <a:rPr lang="ro-MD" sz="2600" dirty="0" smtClean="0">
                <a:latin typeface="Cambria" panose="02040503050406030204" pitchFamily="18" charset="0"/>
                <a:ea typeface="Cambria" panose="02040503050406030204" pitchFamily="18" charset="0"/>
                <a:cs typeface="Times New Roman" panose="02020603050405020304" pitchFamily="18" charset="0"/>
              </a:rPr>
              <a:t> </a:t>
            </a:r>
            <a:r>
              <a:rPr lang="ro-MD" sz="2600" dirty="0">
                <a:latin typeface="Cambria" panose="02040503050406030204" pitchFamily="18" charset="0"/>
                <a:ea typeface="Cambria" panose="02040503050406030204" pitchFamily="18" charset="0"/>
                <a:cs typeface="Times New Roman" panose="02020603050405020304" pitchFamily="18" charset="0"/>
              </a:rPr>
              <a:t>de a achita primele de asigurare în modul stabilit de </a:t>
            </a:r>
            <a:r>
              <a:rPr lang="ro-MD" sz="2600" dirty="0" smtClean="0">
                <a:latin typeface="Cambria" panose="02040503050406030204" pitchFamily="18" charset="0"/>
                <a:ea typeface="Cambria" panose="02040503050406030204" pitchFamily="18" charset="0"/>
                <a:cs typeface="Times New Roman" panose="02020603050405020304" pitchFamily="18" charset="0"/>
              </a:rPr>
              <a:t>Legea </a:t>
            </a:r>
            <a:r>
              <a:rPr lang="ro-MD" sz="2600" dirty="0">
                <a:latin typeface="Cambria" panose="02040503050406030204" pitchFamily="18" charset="0"/>
                <a:ea typeface="Cambria" panose="02040503050406030204" pitchFamily="18" charset="0"/>
                <a:cs typeface="Times New Roman" panose="02020603050405020304" pitchFamily="18" charset="0"/>
              </a:rPr>
              <a:t>nr.1593/2002 </a:t>
            </a:r>
            <a:r>
              <a:rPr lang="ro-MD" sz="2600" i="1" dirty="0">
                <a:latin typeface="Cambria" panose="02040503050406030204" pitchFamily="18" charset="0"/>
                <a:ea typeface="Cambria" panose="02040503050406030204" pitchFamily="18" charset="0"/>
                <a:cs typeface="Times New Roman" panose="02020603050405020304" pitchFamily="18" charset="0"/>
              </a:rPr>
              <a:t>(art.3 din Lege)</a:t>
            </a:r>
            <a:r>
              <a:rPr lang="ru-RU" sz="2600" i="1" dirty="0">
                <a:latin typeface="Cambria" panose="02040503050406030204" pitchFamily="18" charset="0"/>
                <a:ea typeface="Cambria" panose="02040503050406030204" pitchFamily="18" charset="0"/>
                <a:cs typeface="Times New Roman" panose="02020603050405020304" pitchFamily="18" charset="0"/>
              </a:rPr>
              <a:t> </a:t>
            </a:r>
            <a:endParaRPr lang="ro-RO" sz="2600" i="1" dirty="0">
              <a:latin typeface="Cambria" panose="02040503050406030204" pitchFamily="18" charset="0"/>
              <a:ea typeface="Cambria" panose="02040503050406030204" pitchFamily="18" charset="0"/>
              <a:cs typeface="Times New Roman" panose="02020603050405020304" pitchFamily="18" charset="0"/>
            </a:endParaRPr>
          </a:p>
          <a:p>
            <a:pPr marL="0" indent="0" algn="just">
              <a:buNone/>
            </a:pPr>
            <a:endParaRPr lang="ru-RU" sz="2600" dirty="0">
              <a:latin typeface="Cambria" panose="02040503050406030204" pitchFamily="18" charset="0"/>
              <a:ea typeface="Cambria" panose="02040503050406030204" pitchFamily="18" charset="0"/>
              <a:cs typeface="Times New Roman" panose="02020603050405020304" pitchFamily="18" charset="0"/>
            </a:endParaRPr>
          </a:p>
          <a:p>
            <a:pPr marL="0" indent="0" algn="just">
              <a:buNone/>
            </a:pPr>
            <a:r>
              <a:rPr lang="ro-MD" sz="2600" dirty="0">
                <a:latin typeface="Cambria" panose="02040503050406030204" pitchFamily="18" charset="0"/>
                <a:ea typeface="Cambria" panose="02040503050406030204" pitchFamily="18" charset="0"/>
                <a:cs typeface="Times New Roman" panose="02020603050405020304" pitchFamily="18" charset="0"/>
              </a:rPr>
              <a:t>Asigurat pentru </a:t>
            </a:r>
            <a:r>
              <a:rPr lang="ro-MD" sz="2600" b="1" dirty="0">
                <a:latin typeface="Cambria" panose="02040503050406030204" pitchFamily="18" charset="0"/>
                <a:ea typeface="Cambria" panose="02040503050406030204" pitchFamily="18" charset="0"/>
                <a:cs typeface="Times New Roman" panose="02020603050405020304" pitchFamily="18" charset="0"/>
              </a:rPr>
              <a:t>persoanele angajate (salariați</a:t>
            </a:r>
            <a:r>
              <a:rPr lang="ro-MD" sz="2600" dirty="0">
                <a:latin typeface="Cambria" panose="02040503050406030204" pitchFamily="18" charset="0"/>
                <a:ea typeface="Cambria" panose="02040503050406030204" pitchFamily="18" charset="0"/>
                <a:cs typeface="Times New Roman" panose="02020603050405020304" pitchFamily="18" charset="0"/>
              </a:rPr>
              <a:t>) este </a:t>
            </a:r>
            <a:r>
              <a:rPr lang="ro-MD" sz="2600" b="1" dirty="0">
                <a:latin typeface="Cambria" panose="02040503050406030204" pitchFamily="18" charset="0"/>
                <a:ea typeface="Cambria" panose="02040503050406030204" pitchFamily="18" charset="0"/>
                <a:cs typeface="Times New Roman" panose="02020603050405020304" pitchFamily="18" charset="0"/>
              </a:rPr>
              <a:t>însăși persoana angajată</a:t>
            </a:r>
            <a:r>
              <a:rPr lang="ro-MD" sz="2600" dirty="0">
                <a:latin typeface="Cambria" panose="02040503050406030204" pitchFamily="18" charset="0"/>
                <a:ea typeface="Cambria" panose="02040503050406030204" pitchFamily="18" charset="0"/>
                <a:cs typeface="Times New Roman" panose="02020603050405020304" pitchFamily="18" charset="0"/>
              </a:rPr>
              <a:t>, inclusiv persoana fizică, alta decât cea angajată prin contract individual de muncă</a:t>
            </a:r>
            <a:r>
              <a:rPr lang="en-US" sz="2600" dirty="0">
                <a:latin typeface="Cambria" panose="02040503050406030204" pitchFamily="18" charset="0"/>
                <a:ea typeface="Cambria" panose="02040503050406030204" pitchFamily="18" charset="0"/>
                <a:cs typeface="Times New Roman" panose="02020603050405020304" pitchFamily="18" charset="0"/>
              </a:rPr>
              <a:t>.</a:t>
            </a:r>
          </a:p>
          <a:p>
            <a:pPr algn="ctr"/>
            <a:r>
              <a:rPr lang="ru-RU" sz="2600" dirty="0">
                <a:latin typeface="Cambria" panose="02040503050406030204" pitchFamily="18" charset="0"/>
                <a:ea typeface="Cambria" panose="02040503050406030204" pitchFamily="18" charset="0"/>
                <a:cs typeface="Times New Roman" panose="02020603050405020304" pitchFamily="18" charset="0"/>
              </a:rPr>
              <a:t> </a:t>
            </a:r>
            <a:r>
              <a:rPr lang="ru-RU" sz="2600" i="1" dirty="0">
                <a:latin typeface="Cambria" panose="02040503050406030204" pitchFamily="18" charset="0"/>
                <a:ea typeface="Cambria" panose="02040503050406030204" pitchFamily="18" charset="0"/>
                <a:cs typeface="Times New Roman" panose="02020603050405020304" pitchFamily="18" charset="0"/>
              </a:rPr>
              <a:t>(</a:t>
            </a:r>
            <a:r>
              <a:rPr lang="ro-RO" sz="2600" i="1" dirty="0" err="1">
                <a:latin typeface="Cambria" panose="02040503050406030204" pitchFamily="18" charset="0"/>
                <a:ea typeface="Cambria" panose="02040503050406030204" pitchFamily="18" charset="0"/>
                <a:cs typeface="Times New Roman" panose="02020603050405020304" pitchFamily="18" charset="0"/>
              </a:rPr>
              <a:t>art</a:t>
            </a:r>
            <a:r>
              <a:rPr lang="ru-RU" sz="2600" i="1" dirty="0">
                <a:latin typeface="Cambria" panose="02040503050406030204" pitchFamily="18" charset="0"/>
                <a:ea typeface="Cambria" panose="02040503050406030204" pitchFamily="18" charset="0"/>
                <a:cs typeface="Times New Roman" panose="02020603050405020304" pitchFamily="18" charset="0"/>
              </a:rPr>
              <a:t>. 4 </a:t>
            </a:r>
            <a:r>
              <a:rPr lang="ro-RO" sz="2600" i="1" dirty="0">
                <a:latin typeface="Cambria" panose="02040503050406030204" pitchFamily="18" charset="0"/>
                <a:ea typeface="Cambria" panose="02040503050406030204" pitchFamily="18" charset="0"/>
                <a:cs typeface="Times New Roman" panose="02020603050405020304" pitchFamily="18" charset="0"/>
              </a:rPr>
              <a:t>alin</a:t>
            </a:r>
            <a:r>
              <a:rPr lang="ru-RU" sz="2600" i="1" dirty="0">
                <a:latin typeface="Cambria" panose="02040503050406030204" pitchFamily="18" charset="0"/>
                <a:ea typeface="Cambria" panose="02040503050406030204" pitchFamily="18" charset="0"/>
                <a:cs typeface="Times New Roman" panose="02020603050405020304" pitchFamily="18" charset="0"/>
              </a:rPr>
              <a:t>.(3) </a:t>
            </a:r>
            <a:r>
              <a:rPr lang="ro-RO" sz="2600" i="1" dirty="0">
                <a:latin typeface="Cambria" panose="02040503050406030204" pitchFamily="18" charset="0"/>
                <a:ea typeface="Cambria" panose="02040503050406030204" pitchFamily="18" charset="0"/>
                <a:cs typeface="Times New Roman" panose="02020603050405020304" pitchFamily="18" charset="0"/>
              </a:rPr>
              <a:t>din Legea nr.1585/1998</a:t>
            </a:r>
            <a:r>
              <a:rPr lang="ru-RU" sz="2600" i="1" dirty="0">
                <a:latin typeface="Cambria" panose="02040503050406030204" pitchFamily="18" charset="0"/>
                <a:ea typeface="Cambria" panose="02040503050406030204" pitchFamily="18" charset="0"/>
                <a:cs typeface="Times New Roman" panose="02020603050405020304" pitchFamily="18" charset="0"/>
              </a:rPr>
              <a:t>).</a:t>
            </a:r>
          </a:p>
          <a:p>
            <a:pPr marL="0" indent="0" algn="just">
              <a:buNone/>
            </a:pPr>
            <a:r>
              <a:rPr lang="ro-MD" sz="2600" dirty="0">
                <a:latin typeface="Cambria" panose="02040503050406030204" pitchFamily="18" charset="0"/>
                <a:ea typeface="Cambria" panose="02040503050406030204" pitchFamily="18" charset="0"/>
                <a:cs typeface="Times New Roman" panose="02020603050405020304" pitchFamily="18" charset="0"/>
              </a:rPr>
              <a:t>Categoriile de plătitori ai primelor de asigurare obligatorie de asistență medicală în formă de contribuție procentuală la salariu </a:t>
            </a:r>
            <a:r>
              <a:rPr lang="ro-MD" sz="2600" dirty="0" err="1">
                <a:latin typeface="Cambria" panose="02040503050406030204" pitchFamily="18" charset="0"/>
                <a:ea typeface="Cambria" panose="02040503050406030204" pitchFamily="18" charset="0"/>
                <a:cs typeface="Times New Roman" panose="02020603050405020304" pitchFamily="18" charset="0"/>
              </a:rPr>
              <a:t>şi</a:t>
            </a:r>
            <a:r>
              <a:rPr lang="ro-MD" sz="2600" dirty="0">
                <a:latin typeface="Cambria" panose="02040503050406030204" pitchFamily="18" charset="0"/>
                <a:ea typeface="Cambria" panose="02040503050406030204" pitchFamily="18" charset="0"/>
                <a:cs typeface="Times New Roman" panose="02020603050405020304" pitchFamily="18" charset="0"/>
              </a:rPr>
              <a:t> la alte recompense, potrivit anexei nr.1 la Legea nr.1593/2002, în vigoare de la 01 ianuarie 2021 sunt</a:t>
            </a:r>
            <a:r>
              <a:rPr lang="ro-MD" sz="2600" dirty="0" smtClean="0">
                <a:latin typeface="Cambria" panose="02040503050406030204" pitchFamily="18" charset="0"/>
                <a:ea typeface="Cambria" panose="02040503050406030204" pitchFamily="18" charset="0"/>
                <a:cs typeface="Times New Roman" panose="02020603050405020304" pitchFamily="18" charset="0"/>
              </a:rPr>
              <a:t>:</a:t>
            </a:r>
            <a:endParaRPr lang="ro-MD" sz="2600" dirty="0">
              <a:latin typeface="Cambria" panose="02040503050406030204" pitchFamily="18" charset="0"/>
              <a:ea typeface="Cambria" panose="02040503050406030204" pitchFamily="18" charset="0"/>
              <a:cs typeface="Times New Roman" panose="02020603050405020304" pitchFamily="18" charset="0"/>
            </a:endParaRPr>
          </a:p>
          <a:p>
            <a:pPr marL="342900" indent="-342900" algn="just">
              <a:buFont typeface="Wingdings" panose="05000000000000000000" pitchFamily="2" charset="2"/>
              <a:buChar char="ü"/>
            </a:pPr>
            <a:r>
              <a:rPr lang="ro-RO" sz="2600" b="1" dirty="0" smtClean="0">
                <a:latin typeface="Cambria" panose="02040503050406030204" pitchFamily="18" charset="0"/>
                <a:ea typeface="Cambria" panose="02040503050406030204" pitchFamily="18" charset="0"/>
                <a:cs typeface="Times New Roman" panose="02020603050405020304" pitchFamily="18" charset="0"/>
              </a:rPr>
              <a:t>Angajații</a:t>
            </a:r>
            <a:endParaRPr lang="ru-RU" sz="2600" b="1" dirty="0">
              <a:latin typeface="Cambria" panose="02040503050406030204" pitchFamily="18" charset="0"/>
              <a:ea typeface="Cambria" panose="02040503050406030204" pitchFamily="18" charset="0"/>
              <a:cs typeface="Times New Roman" panose="02020603050405020304" pitchFamily="18" charset="0"/>
            </a:endParaRPr>
          </a:p>
          <a:p>
            <a:pPr marL="342900" indent="-342900" algn="just">
              <a:buFont typeface="Wingdings" panose="05000000000000000000" pitchFamily="2" charset="2"/>
              <a:buChar char="ü"/>
            </a:pPr>
            <a:r>
              <a:rPr lang="ru-RU" sz="2600" b="1" dirty="0">
                <a:latin typeface="Cambria" panose="02040503050406030204" pitchFamily="18" charset="0"/>
                <a:ea typeface="Cambria" panose="02040503050406030204" pitchFamily="18" charset="0"/>
                <a:cs typeface="Times New Roman" panose="02020603050405020304" pitchFamily="18" charset="0"/>
              </a:rPr>
              <a:t> </a:t>
            </a:r>
            <a:r>
              <a:rPr lang="ro-MD" sz="2600" b="1" dirty="0">
                <a:latin typeface="Cambria" panose="02040503050406030204" pitchFamily="18" charset="0"/>
                <a:ea typeface="Cambria" panose="02040503050406030204" pitchFamily="18" charset="0"/>
                <a:cs typeface="Times New Roman" panose="02020603050405020304" pitchFamily="18" charset="0"/>
              </a:rPr>
              <a:t>Persoanele fizice care primesc alte recompense, inclusiv audienții cursurilor de formare inițială a judecătorilor </a:t>
            </a:r>
            <a:r>
              <a:rPr lang="ro-MD" sz="2600" b="1" dirty="0" err="1">
                <a:latin typeface="Cambria" panose="02040503050406030204" pitchFamily="18" charset="0"/>
                <a:ea typeface="Cambria" panose="02040503050406030204" pitchFamily="18" charset="0"/>
                <a:cs typeface="Times New Roman" panose="02020603050405020304" pitchFamily="18" charset="0"/>
              </a:rPr>
              <a:t>şi</a:t>
            </a:r>
            <a:r>
              <a:rPr lang="ro-MD" sz="2600" b="1" dirty="0">
                <a:latin typeface="Cambria" panose="02040503050406030204" pitchFamily="18" charset="0"/>
                <a:ea typeface="Cambria" panose="02040503050406030204" pitchFamily="18" charset="0"/>
                <a:cs typeface="Times New Roman" panose="02020603050405020304" pitchFamily="18" charset="0"/>
              </a:rPr>
              <a:t> a procurorilor.</a:t>
            </a:r>
            <a:endParaRPr lang="ru-RU" sz="2600" b="1" dirty="0">
              <a:latin typeface="Cambria" panose="02040503050406030204" pitchFamily="18" charset="0"/>
              <a:ea typeface="Cambria" panose="020405030504060302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3339196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2839" y="518747"/>
            <a:ext cx="10515600" cy="1325563"/>
          </a:xfrm>
        </p:spPr>
        <p:txBody>
          <a:bodyPr>
            <a:normAutofit/>
          </a:bodyPr>
          <a:lstStyle/>
          <a:p>
            <a:pPr algn="ctr"/>
            <a:r>
              <a:rPr lang="ro-RO" sz="2800" b="1" dirty="0">
                <a:latin typeface="Cambria" panose="02040503050406030204" pitchFamily="18" charset="0"/>
                <a:ea typeface="Cambria" panose="02040503050406030204" pitchFamily="18" charset="0"/>
                <a:cs typeface="Times New Roman" panose="02020603050405020304" pitchFamily="18" charset="0"/>
              </a:rPr>
              <a:t>Aspecte privind calcularea și declararea primelor de </a:t>
            </a:r>
            <a:r>
              <a:rPr lang="ro-RO" sz="2800" b="1" dirty="0" smtClean="0">
                <a:latin typeface="Cambria" panose="02040503050406030204" pitchFamily="18" charset="0"/>
                <a:ea typeface="Cambria" panose="02040503050406030204" pitchFamily="18" charset="0"/>
                <a:cs typeface="Times New Roman" panose="02020603050405020304" pitchFamily="18" charset="0"/>
              </a:rPr>
              <a:t>asigurare obligatorie </a:t>
            </a:r>
            <a:r>
              <a:rPr lang="ro-RO" sz="2800" b="1" dirty="0">
                <a:latin typeface="Cambria" panose="02040503050406030204" pitchFamily="18" charset="0"/>
                <a:ea typeface="Cambria" panose="02040503050406030204" pitchFamily="18" charset="0"/>
                <a:cs typeface="Times New Roman" panose="02020603050405020304" pitchFamily="18" charset="0"/>
              </a:rPr>
              <a:t>de asistență medicală</a:t>
            </a:r>
            <a:endParaRPr lang="ro-RO" sz="2800" b="1" dirty="0">
              <a:latin typeface="Cambria" panose="02040503050406030204" pitchFamily="18" charset="0"/>
              <a:ea typeface="Cambria" panose="02040503050406030204" pitchFamily="18" charset="0"/>
              <a:cs typeface="Times New Roman" panose="02020603050405020304" pitchFamily="18" charset="0"/>
            </a:endParaRPr>
          </a:p>
        </p:txBody>
      </p:sp>
      <p:sp>
        <p:nvSpPr>
          <p:cNvPr id="3" name="Объект 2"/>
          <p:cNvSpPr>
            <a:spLocks noGrp="1"/>
          </p:cNvSpPr>
          <p:nvPr>
            <p:ph idx="1"/>
          </p:nvPr>
        </p:nvSpPr>
        <p:spPr/>
        <p:txBody>
          <a:bodyPr>
            <a:normAutofit/>
          </a:bodyPr>
          <a:lstStyle/>
          <a:p>
            <a:pPr marL="0" indent="0" algn="just">
              <a:buNone/>
            </a:pPr>
            <a:r>
              <a:rPr lang="ro-RO" sz="2000" dirty="0">
                <a:latin typeface="Cambria" panose="02040503050406030204" pitchFamily="18" charset="0"/>
                <a:ea typeface="Cambria" panose="02040503050406030204" pitchFamily="18" charset="0"/>
                <a:cs typeface="Times New Roman" panose="02020603050405020304" pitchFamily="18" charset="0"/>
              </a:rPr>
              <a:t>Excepție de la  modul general de calculare/reținere  a primelor de asigurare obligatorie de asistență medicală este stabilită pentru</a:t>
            </a:r>
            <a:r>
              <a:rPr lang="ru-RU" sz="2000" dirty="0" smtClean="0">
                <a:latin typeface="Cambria" panose="02040503050406030204" pitchFamily="18" charset="0"/>
                <a:ea typeface="Cambria" panose="02040503050406030204" pitchFamily="18" charset="0"/>
                <a:cs typeface="Times New Roman" panose="02020603050405020304" pitchFamily="18" charset="0"/>
              </a:rPr>
              <a:t>:</a:t>
            </a:r>
            <a:endParaRPr lang="ru-RU" sz="2000" dirty="0">
              <a:latin typeface="Cambria" panose="02040503050406030204" pitchFamily="18" charset="0"/>
              <a:ea typeface="Cambria" panose="02040503050406030204" pitchFamily="18" charset="0"/>
              <a:cs typeface="Times New Roman" panose="02020603050405020304" pitchFamily="18" charset="0"/>
            </a:endParaRPr>
          </a:p>
          <a:p>
            <a:pPr marL="0" indent="0" algn="just">
              <a:buNone/>
            </a:pPr>
            <a:r>
              <a:rPr lang="ru-RU" sz="2000" dirty="0">
                <a:latin typeface="Cambria" panose="02040503050406030204" pitchFamily="18" charset="0"/>
                <a:ea typeface="Cambria" panose="02040503050406030204" pitchFamily="18" charset="0"/>
                <a:cs typeface="Times New Roman" panose="02020603050405020304" pitchFamily="18" charset="0"/>
              </a:rPr>
              <a:t>- </a:t>
            </a:r>
            <a:r>
              <a:rPr lang="ro-RO" sz="2000" b="1" dirty="0">
                <a:latin typeface="Cambria" panose="02040503050406030204" pitchFamily="18" charset="0"/>
                <a:ea typeface="Cambria" panose="02040503050406030204" pitchFamily="18" charset="0"/>
                <a:cs typeface="Times New Roman" panose="02020603050405020304" pitchFamily="18" charset="0"/>
              </a:rPr>
              <a:t>angajații rezidentului parcului pentru </a:t>
            </a:r>
            <a:r>
              <a:rPr lang="pt-BR" sz="2000" b="1" dirty="0">
                <a:latin typeface="Cambria" panose="02040503050406030204" pitchFamily="18" charset="0"/>
                <a:ea typeface="Cambria" panose="02040503050406030204" pitchFamily="18" charset="0"/>
                <a:cs typeface="Times New Roman" panose="02020603050405020304" pitchFamily="18" charset="0"/>
              </a:rPr>
              <a:t>tecnologia </a:t>
            </a:r>
            <a:r>
              <a:rPr lang="pt-BR" sz="2000" b="1" dirty="0" err="1">
                <a:latin typeface="Cambria" panose="02040503050406030204" pitchFamily="18" charset="0"/>
                <a:ea typeface="Cambria" panose="02040503050406030204" pitchFamily="18" charset="0"/>
                <a:cs typeface="Times New Roman" panose="02020603050405020304" pitchFamily="18" charset="0"/>
              </a:rPr>
              <a:t>informaţiei</a:t>
            </a:r>
            <a:r>
              <a:rPr lang="ro-RO" sz="2000" b="1" dirty="0">
                <a:latin typeface="Cambria" panose="02040503050406030204" pitchFamily="18" charset="0"/>
                <a:ea typeface="Cambria" panose="02040503050406030204" pitchFamily="18" charset="0"/>
                <a:cs typeface="Times New Roman" panose="02020603050405020304" pitchFamily="18" charset="0"/>
              </a:rPr>
              <a:t> </a:t>
            </a:r>
            <a:r>
              <a:rPr lang="ro-RO" sz="2000" dirty="0">
                <a:latin typeface="Cambria" panose="02040503050406030204" pitchFamily="18" charset="0"/>
                <a:ea typeface="Cambria" panose="02040503050406030204" pitchFamily="18" charset="0"/>
                <a:cs typeface="Times New Roman" panose="02020603050405020304" pitchFamily="18" charset="0"/>
              </a:rPr>
              <a:t>(Titlul X CF)</a:t>
            </a:r>
            <a:endParaRPr lang="pt-BR" sz="2000" dirty="0">
              <a:latin typeface="Cambria" panose="02040503050406030204" pitchFamily="18" charset="0"/>
              <a:ea typeface="Cambria" panose="02040503050406030204" pitchFamily="18" charset="0"/>
              <a:cs typeface="Times New Roman" panose="02020603050405020304" pitchFamily="18" charset="0"/>
            </a:endParaRPr>
          </a:p>
          <a:p>
            <a:pPr marL="0" indent="0" algn="just">
              <a:buNone/>
            </a:pPr>
            <a:r>
              <a:rPr lang="ru-RU" sz="2000" dirty="0">
                <a:latin typeface="Cambria" panose="02040503050406030204" pitchFamily="18" charset="0"/>
                <a:ea typeface="Cambria" panose="02040503050406030204" pitchFamily="18" charset="0"/>
                <a:cs typeface="Times New Roman" panose="02020603050405020304" pitchFamily="18" charset="0"/>
              </a:rPr>
              <a:t>- </a:t>
            </a:r>
            <a:r>
              <a:rPr lang="ro-RO" sz="2000" b="1" dirty="0">
                <a:latin typeface="Cambria" panose="02040503050406030204" pitchFamily="18" charset="0"/>
                <a:ea typeface="Cambria" panose="02040503050406030204" pitchFamily="18" charset="0"/>
                <a:cs typeface="Times New Roman" panose="02020603050405020304" pitchFamily="18" charset="0"/>
              </a:rPr>
              <a:t>a</a:t>
            </a:r>
            <a:r>
              <a:rPr lang="ro-MD" sz="2000" b="1" dirty="0" err="1">
                <a:latin typeface="Cambria" panose="02040503050406030204" pitchFamily="18" charset="0"/>
                <a:ea typeface="Cambria" panose="02040503050406030204" pitchFamily="18" charset="0"/>
                <a:cs typeface="Times New Roman" panose="02020603050405020304" pitchFamily="18" charset="0"/>
              </a:rPr>
              <a:t>ngajații</a:t>
            </a:r>
            <a:r>
              <a:rPr lang="ro-MD" sz="2000" b="1" dirty="0">
                <a:latin typeface="Cambria" panose="02040503050406030204" pitchFamily="18" charset="0"/>
                <a:ea typeface="Cambria" panose="02040503050406030204" pitchFamily="18" charset="0"/>
                <a:cs typeface="Times New Roman" panose="02020603050405020304" pitchFamily="18" charset="0"/>
              </a:rPr>
              <a:t> conducător-auto ce efectuează transport rutier de persoane în regim de taxi salariu </a:t>
            </a:r>
            <a:r>
              <a:rPr lang="ru-RU" sz="2000" i="1" dirty="0">
                <a:latin typeface="Cambria" panose="02040503050406030204" pitchFamily="18" charset="0"/>
                <a:ea typeface="Cambria" panose="02040503050406030204" pitchFamily="18" charset="0"/>
                <a:cs typeface="Times New Roman" panose="02020603050405020304" pitchFamily="18" charset="0"/>
              </a:rPr>
              <a:t>(</a:t>
            </a:r>
            <a:r>
              <a:rPr lang="ro-RO" sz="2000" i="1" dirty="0">
                <a:latin typeface="Cambria" panose="02040503050406030204" pitchFamily="18" charset="0"/>
                <a:ea typeface="Cambria" panose="02040503050406030204" pitchFamily="18" charset="0"/>
                <a:cs typeface="Times New Roman" panose="02020603050405020304" pitchFamily="18" charset="0"/>
              </a:rPr>
              <a:t>angajații care activează la companiile din </a:t>
            </a:r>
            <a:r>
              <a:rPr lang="ro-MD" sz="2000" i="1" dirty="0">
                <a:latin typeface="Cambria" panose="02040503050406030204" pitchFamily="18" charset="0"/>
                <a:ea typeface="Cambria" panose="02040503050406030204" pitchFamily="18" charset="0"/>
                <a:cs typeface="Times New Roman" panose="02020603050405020304" pitchFamily="18" charset="0"/>
              </a:rPr>
              <a:t>domeniul transportului rutier de persoane în regim de taxi</a:t>
            </a:r>
            <a:r>
              <a:rPr lang="ru-RU" sz="2000" i="1" dirty="0">
                <a:latin typeface="Cambria" panose="02040503050406030204" pitchFamily="18" charset="0"/>
                <a:ea typeface="Cambria" panose="02040503050406030204" pitchFamily="18" charset="0"/>
                <a:cs typeface="Times New Roman" panose="02020603050405020304" pitchFamily="18" charset="0"/>
              </a:rPr>
              <a:t>)</a:t>
            </a:r>
            <a:r>
              <a:rPr lang="ro-RO" sz="2000" i="1" dirty="0">
                <a:latin typeface="Cambria" panose="02040503050406030204" pitchFamily="18" charset="0"/>
                <a:ea typeface="Cambria" panose="02040503050406030204" pitchFamily="18" charset="0"/>
                <a:cs typeface="Times New Roman" panose="02020603050405020304" pitchFamily="18" charset="0"/>
              </a:rPr>
              <a:t> (art.88/1 CF)</a:t>
            </a:r>
            <a:r>
              <a:rPr lang="ru-RU" sz="2000" i="1" dirty="0">
                <a:latin typeface="Cambria" panose="02040503050406030204" pitchFamily="18" charset="0"/>
                <a:ea typeface="Cambria" panose="02040503050406030204" pitchFamily="18" charset="0"/>
                <a:cs typeface="Times New Roman" panose="02020603050405020304" pitchFamily="18" charset="0"/>
              </a:rPr>
              <a:t>.</a:t>
            </a:r>
          </a:p>
          <a:p>
            <a:pPr marL="0" indent="0" algn="ctr">
              <a:buNone/>
            </a:pPr>
            <a:r>
              <a:rPr lang="en-US" sz="2000" i="1" dirty="0">
                <a:latin typeface="Cambria" panose="02040503050406030204" pitchFamily="18" charset="0"/>
                <a:ea typeface="Cambria" panose="02040503050406030204" pitchFamily="18" charset="0"/>
                <a:cs typeface="Times New Roman" panose="02020603050405020304" pitchFamily="18" charset="0"/>
              </a:rPr>
              <a:t>(12636 /12 = 1053 lei </a:t>
            </a:r>
            <a:r>
              <a:rPr lang="en-US" sz="2000" i="1" dirty="0" smtClean="0">
                <a:latin typeface="Cambria" panose="02040503050406030204" pitchFamily="18" charset="0"/>
                <a:ea typeface="Cambria" panose="02040503050406030204" pitchFamily="18" charset="0"/>
                <a:cs typeface="Times New Roman" panose="02020603050405020304" pitchFamily="18" charset="0"/>
              </a:rPr>
              <a:t>lunar)</a:t>
            </a:r>
            <a:endParaRPr lang="ru-RU" sz="2000" i="1" dirty="0">
              <a:latin typeface="Cambria" panose="02040503050406030204" pitchFamily="18" charset="0"/>
              <a:ea typeface="Cambria" panose="02040503050406030204" pitchFamily="18" charset="0"/>
              <a:cs typeface="Times New Roman" panose="02020603050405020304" pitchFamily="18" charset="0"/>
            </a:endParaRPr>
          </a:p>
          <a:p>
            <a:endParaRPr lang="ru-RU"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0620743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2839" y="518747"/>
            <a:ext cx="10515600" cy="1325563"/>
          </a:xfrm>
        </p:spPr>
        <p:txBody>
          <a:bodyPr>
            <a:normAutofit/>
          </a:bodyPr>
          <a:lstStyle/>
          <a:p>
            <a:pPr algn="ctr"/>
            <a:r>
              <a:rPr lang="ro-RO" sz="2800" b="1" dirty="0" smtClean="0">
                <a:latin typeface="Cambria" panose="02040503050406030204" pitchFamily="18" charset="0"/>
                <a:ea typeface="Cambria" panose="02040503050406030204" pitchFamily="18" charset="0"/>
              </a:rPr>
              <a:t>Prime </a:t>
            </a:r>
            <a:r>
              <a:rPr lang="ro-RO" sz="2800" b="1" dirty="0">
                <a:latin typeface="Cambria" panose="02040503050406030204" pitchFamily="18" charset="0"/>
                <a:ea typeface="Cambria" panose="02040503050406030204" pitchFamily="18" charset="0"/>
              </a:rPr>
              <a:t>de asigurare obligatorie de asistență medicală </a:t>
            </a:r>
            <a:endParaRPr lang="ru-RU" sz="2800" dirty="0">
              <a:latin typeface="Cambria" panose="02040503050406030204" pitchFamily="18" charset="0"/>
              <a:ea typeface="Cambria" panose="02040503050406030204" pitchFamily="18" charset="0"/>
            </a:endParaRPr>
          </a:p>
        </p:txBody>
      </p:sp>
      <p:sp>
        <p:nvSpPr>
          <p:cNvPr id="3" name="Объект 2"/>
          <p:cNvSpPr>
            <a:spLocks noGrp="1"/>
          </p:cNvSpPr>
          <p:nvPr>
            <p:ph idx="1"/>
          </p:nvPr>
        </p:nvSpPr>
        <p:spPr/>
        <p:txBody>
          <a:bodyPr>
            <a:normAutofit/>
          </a:bodyPr>
          <a:lstStyle/>
          <a:p>
            <a:pPr marL="0" indent="0">
              <a:buNone/>
            </a:pPr>
            <a:r>
              <a:rPr lang="en-US" sz="2000" b="1" dirty="0" err="1">
                <a:latin typeface="Cambria" panose="02040503050406030204" pitchFamily="18" charset="0"/>
                <a:ea typeface="Cambria" panose="02040503050406030204" pitchFamily="18" charset="0"/>
                <a:cs typeface="Times New Roman" panose="02020603050405020304" pitchFamily="18" charset="0"/>
              </a:rPr>
              <a:t>Baza</a:t>
            </a:r>
            <a:r>
              <a:rPr lang="en-US" sz="2000" b="1" dirty="0">
                <a:latin typeface="Cambria" panose="02040503050406030204" pitchFamily="18" charset="0"/>
                <a:ea typeface="Cambria" panose="02040503050406030204" pitchFamily="18" charset="0"/>
                <a:cs typeface="Times New Roman" panose="02020603050405020304" pitchFamily="18" charset="0"/>
              </a:rPr>
              <a:t> de </a:t>
            </a:r>
            <a:r>
              <a:rPr lang="en-US" sz="2000" b="1" dirty="0" err="1">
                <a:latin typeface="Cambria" panose="02040503050406030204" pitchFamily="18" charset="0"/>
                <a:ea typeface="Cambria" panose="02040503050406030204" pitchFamily="18" charset="0"/>
                <a:cs typeface="Times New Roman" panose="02020603050405020304" pitchFamily="18" charset="0"/>
              </a:rPr>
              <a:t>calcul</a:t>
            </a:r>
            <a:r>
              <a:rPr lang="en-US" sz="2000" b="1" dirty="0">
                <a:latin typeface="Cambria" panose="02040503050406030204" pitchFamily="18" charset="0"/>
                <a:ea typeface="Cambria" panose="02040503050406030204" pitchFamily="18" charset="0"/>
                <a:cs typeface="Times New Roman" panose="02020603050405020304" pitchFamily="18" charset="0"/>
              </a:rPr>
              <a:t> </a:t>
            </a:r>
            <a:r>
              <a:rPr lang="en-US" sz="2000" dirty="0" err="1">
                <a:latin typeface="Cambria" panose="02040503050406030204" pitchFamily="18" charset="0"/>
                <a:ea typeface="Cambria" panose="02040503050406030204" pitchFamily="18" charset="0"/>
                <a:cs typeface="Times New Roman" panose="02020603050405020304" pitchFamily="18" charset="0"/>
              </a:rPr>
              <a:t>pentru</a:t>
            </a:r>
            <a:r>
              <a:rPr lang="en-US" sz="2000" dirty="0">
                <a:latin typeface="Cambria" panose="02040503050406030204" pitchFamily="18" charset="0"/>
                <a:ea typeface="Cambria" panose="02040503050406030204" pitchFamily="18" charset="0"/>
                <a:cs typeface="Times New Roman" panose="02020603050405020304" pitchFamily="18" charset="0"/>
              </a:rPr>
              <a:t> </a:t>
            </a:r>
            <a:r>
              <a:rPr lang="en-US" sz="2000" dirty="0" err="1">
                <a:latin typeface="Cambria" panose="02040503050406030204" pitchFamily="18" charset="0"/>
                <a:ea typeface="Cambria" panose="02040503050406030204" pitchFamily="18" charset="0"/>
                <a:cs typeface="Times New Roman" panose="02020603050405020304" pitchFamily="18" charset="0"/>
              </a:rPr>
              <a:t>calcularea</a:t>
            </a:r>
            <a:r>
              <a:rPr lang="en-US" sz="2000" dirty="0">
                <a:latin typeface="Cambria" panose="02040503050406030204" pitchFamily="18" charset="0"/>
                <a:ea typeface="Cambria" panose="02040503050406030204" pitchFamily="18" charset="0"/>
                <a:cs typeface="Times New Roman" panose="02020603050405020304" pitchFamily="18" charset="0"/>
              </a:rPr>
              <a:t> </a:t>
            </a:r>
            <a:r>
              <a:rPr lang="en-US" sz="2000" dirty="0" err="1">
                <a:latin typeface="Cambria" panose="02040503050406030204" pitchFamily="18" charset="0"/>
                <a:ea typeface="Cambria" panose="02040503050406030204" pitchFamily="18" charset="0"/>
                <a:cs typeface="Times New Roman" panose="02020603050405020304" pitchFamily="18" charset="0"/>
              </a:rPr>
              <a:t>primelor</a:t>
            </a:r>
            <a:r>
              <a:rPr lang="en-US" sz="2000" dirty="0">
                <a:latin typeface="Cambria" panose="02040503050406030204" pitchFamily="18" charset="0"/>
                <a:ea typeface="Cambria" panose="02040503050406030204" pitchFamily="18" charset="0"/>
                <a:cs typeface="Times New Roman" panose="02020603050405020304" pitchFamily="18" charset="0"/>
              </a:rPr>
              <a:t> de </a:t>
            </a:r>
            <a:r>
              <a:rPr lang="en-US" sz="2000" dirty="0" err="1">
                <a:latin typeface="Cambria" panose="02040503050406030204" pitchFamily="18" charset="0"/>
                <a:ea typeface="Cambria" panose="02040503050406030204" pitchFamily="18" charset="0"/>
                <a:cs typeface="Times New Roman" panose="02020603050405020304" pitchFamily="18" charset="0"/>
              </a:rPr>
              <a:t>asigurare</a:t>
            </a:r>
            <a:r>
              <a:rPr lang="en-US" sz="2000" dirty="0">
                <a:latin typeface="Cambria" panose="02040503050406030204" pitchFamily="18" charset="0"/>
                <a:ea typeface="Cambria" panose="02040503050406030204" pitchFamily="18" charset="0"/>
                <a:cs typeface="Times New Roman" panose="02020603050405020304" pitchFamily="18" charset="0"/>
              </a:rPr>
              <a:t> </a:t>
            </a:r>
            <a:r>
              <a:rPr lang="en-US" sz="2000" dirty="0" err="1">
                <a:latin typeface="Cambria" panose="02040503050406030204" pitchFamily="18" charset="0"/>
                <a:ea typeface="Cambria" panose="02040503050406030204" pitchFamily="18" charset="0"/>
                <a:cs typeface="Times New Roman" panose="02020603050405020304" pitchFamily="18" charset="0"/>
              </a:rPr>
              <a:t>obligatorie</a:t>
            </a:r>
            <a:r>
              <a:rPr lang="en-US" sz="2000" dirty="0">
                <a:latin typeface="Cambria" panose="02040503050406030204" pitchFamily="18" charset="0"/>
                <a:ea typeface="Cambria" panose="02040503050406030204" pitchFamily="18" charset="0"/>
                <a:cs typeface="Times New Roman" panose="02020603050405020304" pitchFamily="18" charset="0"/>
              </a:rPr>
              <a:t> de </a:t>
            </a:r>
            <a:r>
              <a:rPr lang="en-US" sz="2000" dirty="0" err="1">
                <a:latin typeface="Cambria" panose="02040503050406030204" pitchFamily="18" charset="0"/>
                <a:ea typeface="Cambria" panose="02040503050406030204" pitchFamily="18" charset="0"/>
                <a:cs typeface="Times New Roman" panose="02020603050405020304" pitchFamily="18" charset="0"/>
              </a:rPr>
              <a:t>asistență</a:t>
            </a:r>
            <a:r>
              <a:rPr lang="en-US" sz="2000" dirty="0">
                <a:latin typeface="Cambria" panose="02040503050406030204" pitchFamily="18" charset="0"/>
                <a:ea typeface="Cambria" panose="02040503050406030204" pitchFamily="18" charset="0"/>
                <a:cs typeface="Times New Roman" panose="02020603050405020304" pitchFamily="18" charset="0"/>
              </a:rPr>
              <a:t> </a:t>
            </a:r>
            <a:r>
              <a:rPr lang="en-US" sz="2000" dirty="0" err="1">
                <a:latin typeface="Cambria" panose="02040503050406030204" pitchFamily="18" charset="0"/>
                <a:ea typeface="Cambria" panose="02040503050406030204" pitchFamily="18" charset="0"/>
                <a:cs typeface="Times New Roman" panose="02020603050405020304" pitchFamily="18" charset="0"/>
              </a:rPr>
              <a:t>medicală</a:t>
            </a:r>
            <a:r>
              <a:rPr lang="ru-RU" sz="2000" b="1" dirty="0" smtClean="0">
                <a:latin typeface="Cambria" panose="02040503050406030204" pitchFamily="18" charset="0"/>
                <a:ea typeface="Cambria" panose="02040503050406030204" pitchFamily="18" charset="0"/>
                <a:cs typeface="Times New Roman" panose="02020603050405020304" pitchFamily="18" charset="0"/>
              </a:rPr>
              <a:t>:</a:t>
            </a:r>
            <a:endParaRPr lang="ru-RU" sz="2000" b="1" dirty="0">
              <a:latin typeface="Cambria" panose="02040503050406030204" pitchFamily="18" charset="0"/>
              <a:ea typeface="Cambria" panose="02040503050406030204" pitchFamily="18" charset="0"/>
              <a:cs typeface="Times New Roman" panose="02020603050405020304" pitchFamily="18" charset="0"/>
            </a:endParaRPr>
          </a:p>
          <a:p>
            <a:pPr>
              <a:buFont typeface="Wingdings" panose="05000000000000000000" pitchFamily="2" charset="2"/>
              <a:buChar char="ü"/>
            </a:pPr>
            <a:r>
              <a:rPr lang="it-IT" sz="2000" b="1" dirty="0" err="1">
                <a:latin typeface="Cambria" panose="02040503050406030204" pitchFamily="18" charset="0"/>
                <a:ea typeface="Cambria" panose="02040503050406030204" pitchFamily="18" charset="0"/>
                <a:cs typeface="Times New Roman" panose="02020603050405020304" pitchFamily="18" charset="0"/>
              </a:rPr>
              <a:t>salariu</a:t>
            </a:r>
            <a:r>
              <a:rPr lang="it-IT" sz="2000" b="1" dirty="0">
                <a:latin typeface="Cambria" panose="02040503050406030204" pitchFamily="18" charset="0"/>
                <a:ea typeface="Cambria" panose="02040503050406030204" pitchFamily="18" charset="0"/>
                <a:cs typeface="Times New Roman" panose="02020603050405020304" pitchFamily="18" charset="0"/>
              </a:rPr>
              <a:t> </a:t>
            </a:r>
            <a:r>
              <a:rPr lang="it-IT" sz="2000" dirty="0" err="1">
                <a:latin typeface="Cambria" panose="02040503050406030204" pitchFamily="18" charset="0"/>
                <a:ea typeface="Cambria" panose="02040503050406030204" pitchFamily="18" charset="0"/>
                <a:cs typeface="Times New Roman" panose="02020603050405020304" pitchFamily="18" charset="0"/>
              </a:rPr>
              <a:t>şi</a:t>
            </a:r>
            <a:r>
              <a:rPr lang="it-IT" sz="2000" dirty="0">
                <a:latin typeface="Cambria" panose="02040503050406030204" pitchFamily="18" charset="0"/>
                <a:ea typeface="Cambria" panose="02040503050406030204" pitchFamily="18" charset="0"/>
                <a:cs typeface="Times New Roman" panose="02020603050405020304" pitchFamily="18" charset="0"/>
              </a:rPr>
              <a:t> la</a:t>
            </a:r>
            <a:r>
              <a:rPr lang="it-IT" sz="2000" b="1" dirty="0">
                <a:latin typeface="Cambria" panose="02040503050406030204" pitchFamily="18" charset="0"/>
                <a:ea typeface="Cambria" panose="02040503050406030204" pitchFamily="18" charset="0"/>
                <a:cs typeface="Times New Roman" panose="02020603050405020304" pitchFamily="18" charset="0"/>
              </a:rPr>
              <a:t> alte </a:t>
            </a:r>
            <a:r>
              <a:rPr lang="it-IT" sz="2000" b="1" dirty="0" err="1">
                <a:latin typeface="Cambria" panose="02040503050406030204" pitchFamily="18" charset="0"/>
                <a:ea typeface="Cambria" panose="02040503050406030204" pitchFamily="18" charset="0"/>
                <a:cs typeface="Times New Roman" panose="02020603050405020304" pitchFamily="18" charset="0"/>
              </a:rPr>
              <a:t>recompense</a:t>
            </a:r>
            <a:r>
              <a:rPr lang="ru-RU" sz="2000" b="1" dirty="0">
                <a:latin typeface="Cambria" panose="02040503050406030204" pitchFamily="18" charset="0"/>
                <a:ea typeface="Cambria" panose="02040503050406030204" pitchFamily="18" charset="0"/>
                <a:cs typeface="Times New Roman" panose="02020603050405020304" pitchFamily="18" charset="0"/>
              </a:rPr>
              <a:t>. </a:t>
            </a:r>
          </a:p>
          <a:p>
            <a:pPr algn="just">
              <a:buFont typeface="Wingdings" panose="05000000000000000000" pitchFamily="2" charset="2"/>
              <a:buChar char="ü"/>
            </a:pPr>
            <a:r>
              <a:rPr lang="ro-MD" sz="2000" b="1" dirty="0">
                <a:latin typeface="Cambria" panose="02040503050406030204" pitchFamily="18" charset="0"/>
                <a:ea typeface="Cambria" panose="02040503050406030204" pitchFamily="18" charset="0"/>
                <a:cs typeface="Times New Roman" panose="02020603050405020304" pitchFamily="18" charset="0"/>
              </a:rPr>
              <a:t>alte recompense</a:t>
            </a:r>
            <a:r>
              <a:rPr lang="en-US" sz="2000" b="1" dirty="0">
                <a:latin typeface="Cambria" panose="02040503050406030204" pitchFamily="18" charset="0"/>
                <a:ea typeface="Cambria" panose="02040503050406030204" pitchFamily="18" charset="0"/>
                <a:cs typeface="Times New Roman" panose="02020603050405020304" pitchFamily="18" charset="0"/>
              </a:rPr>
              <a:t> </a:t>
            </a:r>
            <a:r>
              <a:rPr lang="ru-RU" sz="2000" b="1" dirty="0">
                <a:latin typeface="Cambria" panose="02040503050406030204" pitchFamily="18" charset="0"/>
                <a:ea typeface="Cambria" panose="02040503050406030204" pitchFamily="18" charset="0"/>
                <a:cs typeface="Times New Roman" panose="02020603050405020304" pitchFamily="18" charset="0"/>
              </a:rPr>
              <a:t>– </a:t>
            </a:r>
            <a:r>
              <a:rPr lang="ro-MD" sz="2000" i="1" dirty="0">
                <a:latin typeface="Cambria" panose="02040503050406030204" pitchFamily="18" charset="0"/>
                <a:ea typeface="Cambria" panose="02040503050406030204" pitchFamily="18" charset="0"/>
                <a:cs typeface="Times New Roman" panose="02020603050405020304" pitchFamily="18" charset="0"/>
              </a:rPr>
              <a:t>orice altă sumă </a:t>
            </a:r>
            <a:r>
              <a:rPr lang="ro-MD" sz="2000" i="1" dirty="0" err="1">
                <a:latin typeface="Cambria" panose="02040503050406030204" pitchFamily="18" charset="0"/>
                <a:ea typeface="Cambria" panose="02040503050406030204" pitchFamily="18" charset="0"/>
                <a:cs typeface="Times New Roman" panose="02020603050405020304" pitchFamily="18" charset="0"/>
              </a:rPr>
              <a:t>decît</a:t>
            </a:r>
            <a:r>
              <a:rPr lang="ro-MD" sz="2000" i="1" dirty="0">
                <a:latin typeface="Cambria" panose="02040503050406030204" pitchFamily="18" charset="0"/>
                <a:ea typeface="Cambria" panose="02040503050406030204" pitchFamily="18" charset="0"/>
                <a:cs typeface="Times New Roman" panose="02020603050405020304" pitchFamily="18" charset="0"/>
              </a:rPr>
              <a:t> salariul, plătită de angajator în folosul angajatului său, precum </a:t>
            </a:r>
            <a:r>
              <a:rPr lang="ro-MD" sz="2000" i="1" dirty="0" err="1">
                <a:latin typeface="Cambria" panose="02040503050406030204" pitchFamily="18" charset="0"/>
                <a:ea typeface="Cambria" panose="02040503050406030204" pitchFamily="18" charset="0"/>
                <a:cs typeface="Times New Roman" panose="02020603050405020304" pitchFamily="18" charset="0"/>
              </a:rPr>
              <a:t>şi</a:t>
            </a:r>
            <a:r>
              <a:rPr lang="ro-MD" sz="2000" i="1" dirty="0">
                <a:latin typeface="Cambria" panose="02040503050406030204" pitchFamily="18" charset="0"/>
                <a:ea typeface="Cambria" panose="02040503050406030204" pitchFamily="18" charset="0"/>
                <a:cs typeface="Times New Roman" panose="02020603050405020304" pitchFamily="18" charset="0"/>
              </a:rPr>
              <a:t> alte drepturi </a:t>
            </a:r>
            <a:r>
              <a:rPr lang="ro-MD" sz="2000" i="1" dirty="0" err="1">
                <a:latin typeface="Cambria" panose="02040503050406030204" pitchFamily="18" charset="0"/>
                <a:ea typeface="Cambria" panose="02040503050406030204" pitchFamily="18" charset="0"/>
                <a:cs typeface="Times New Roman" panose="02020603050405020304" pitchFamily="18" charset="0"/>
              </a:rPr>
              <a:t>şi</a:t>
            </a:r>
            <a:r>
              <a:rPr lang="ro-MD" sz="2000" i="1" dirty="0">
                <a:latin typeface="Cambria" panose="02040503050406030204" pitchFamily="18" charset="0"/>
                <a:ea typeface="Cambria" panose="02040503050406030204" pitchFamily="18" charset="0"/>
                <a:cs typeface="Times New Roman" panose="02020603050405020304" pitchFamily="18" charset="0"/>
              </a:rPr>
              <a:t> venituri plătite persoanelor fizice, cu excepția drepturilor </a:t>
            </a:r>
            <a:r>
              <a:rPr lang="ro-MD" sz="2000" i="1" dirty="0" err="1">
                <a:latin typeface="Cambria" panose="02040503050406030204" pitchFamily="18" charset="0"/>
                <a:ea typeface="Cambria" panose="02040503050406030204" pitchFamily="18" charset="0"/>
                <a:cs typeface="Times New Roman" panose="02020603050405020304" pitchFamily="18" charset="0"/>
              </a:rPr>
              <a:t>şi</a:t>
            </a:r>
            <a:r>
              <a:rPr lang="ro-MD" sz="2000" i="1" dirty="0">
                <a:latin typeface="Cambria" panose="02040503050406030204" pitchFamily="18" charset="0"/>
                <a:ea typeface="Cambria" panose="02040503050406030204" pitchFamily="18" charset="0"/>
                <a:cs typeface="Times New Roman" panose="02020603050405020304" pitchFamily="18" charset="0"/>
              </a:rPr>
              <a:t> veniturilor, prevăzute la </a:t>
            </a:r>
            <a:r>
              <a:rPr lang="ro-MD" sz="2000" b="1" i="1" dirty="0">
                <a:latin typeface="Cambria" panose="02040503050406030204" pitchFamily="18" charset="0"/>
                <a:ea typeface="Cambria" panose="02040503050406030204" pitchFamily="18" charset="0"/>
                <a:cs typeface="Times New Roman" panose="02020603050405020304" pitchFamily="18" charset="0"/>
              </a:rPr>
              <a:t>art.20, 89, 90, 90</a:t>
            </a:r>
            <a:r>
              <a:rPr lang="en-US" sz="2000" b="1" i="1" dirty="0">
                <a:latin typeface="Cambria" panose="02040503050406030204" pitchFamily="18" charset="0"/>
                <a:ea typeface="Cambria" panose="02040503050406030204" pitchFamily="18" charset="0"/>
                <a:cs typeface="Times New Roman" panose="02020603050405020304" pitchFamily="18" charset="0"/>
              </a:rPr>
              <a:t>/</a:t>
            </a:r>
            <a:r>
              <a:rPr lang="ro-MD" sz="2000" b="1" i="1" dirty="0">
                <a:latin typeface="Cambria" panose="02040503050406030204" pitchFamily="18" charset="0"/>
                <a:ea typeface="Cambria" panose="02040503050406030204" pitchFamily="18" charset="0"/>
                <a:cs typeface="Times New Roman" panose="02020603050405020304" pitchFamily="18" charset="0"/>
              </a:rPr>
              <a:t>1 din Codul fiscal, </a:t>
            </a:r>
            <a:r>
              <a:rPr lang="ro-MD" sz="2000" i="1" dirty="0">
                <a:latin typeface="Cambria" panose="02040503050406030204" pitchFamily="18" charset="0"/>
                <a:ea typeface="Cambria" panose="02040503050406030204" pitchFamily="18" charset="0"/>
                <a:cs typeface="Times New Roman" panose="02020603050405020304" pitchFamily="18" charset="0"/>
              </a:rPr>
              <a:t>la care nu se calculează prime de asigurare obligatorie de </a:t>
            </a:r>
            <a:r>
              <a:rPr lang="ro-MD" sz="2000" i="1" dirty="0" err="1">
                <a:latin typeface="Cambria" panose="02040503050406030204" pitchFamily="18" charset="0"/>
                <a:ea typeface="Cambria" panose="02040503050406030204" pitchFamily="18" charset="0"/>
                <a:cs typeface="Times New Roman" panose="02020603050405020304" pitchFamily="18" charset="0"/>
              </a:rPr>
              <a:t>asistenţă</a:t>
            </a:r>
            <a:r>
              <a:rPr lang="ro-MD" sz="2000" i="1" dirty="0">
                <a:latin typeface="Cambria" panose="02040503050406030204" pitchFamily="18" charset="0"/>
                <a:ea typeface="Cambria" panose="02040503050406030204" pitchFamily="18" charset="0"/>
                <a:cs typeface="Times New Roman" panose="02020603050405020304" pitchFamily="18" charset="0"/>
              </a:rPr>
              <a:t> medicală</a:t>
            </a:r>
            <a:r>
              <a:rPr lang="ro-MD" sz="2000" i="1" dirty="0" smtClean="0">
                <a:latin typeface="Cambria" panose="02040503050406030204" pitchFamily="18" charset="0"/>
                <a:ea typeface="Cambria" panose="02040503050406030204" pitchFamily="18" charset="0"/>
                <a:cs typeface="Times New Roman" panose="02020603050405020304" pitchFamily="18" charset="0"/>
              </a:rPr>
              <a:t>.</a:t>
            </a:r>
            <a:endParaRPr lang="ro-RO" sz="2000" b="1" dirty="0">
              <a:latin typeface="Cambria" panose="02040503050406030204" pitchFamily="18" charset="0"/>
              <a:ea typeface="Cambria" panose="02040503050406030204" pitchFamily="18" charset="0"/>
              <a:cs typeface="Times New Roman" panose="02020603050405020304" pitchFamily="18" charset="0"/>
            </a:endParaRPr>
          </a:p>
          <a:p>
            <a:pPr marL="0" indent="0" algn="ctr">
              <a:buNone/>
            </a:pPr>
            <a:r>
              <a:rPr lang="ru-RU" sz="2000" b="1" dirty="0">
                <a:latin typeface="Cambria" panose="02040503050406030204" pitchFamily="18" charset="0"/>
                <a:ea typeface="Cambria" panose="02040503050406030204" pitchFamily="18" charset="0"/>
                <a:cs typeface="Times New Roman" panose="02020603050405020304" pitchFamily="18" charset="0"/>
              </a:rPr>
              <a:t> </a:t>
            </a:r>
            <a:r>
              <a:rPr lang="ru-RU" sz="2000" i="1" dirty="0">
                <a:latin typeface="Cambria" panose="02040503050406030204" pitchFamily="18" charset="0"/>
                <a:ea typeface="Cambria" panose="02040503050406030204" pitchFamily="18" charset="0"/>
                <a:cs typeface="Times New Roman" panose="02020603050405020304" pitchFamily="18" charset="0"/>
              </a:rPr>
              <a:t>(</a:t>
            </a:r>
            <a:r>
              <a:rPr lang="en-US" sz="2000" i="1" dirty="0">
                <a:latin typeface="Cambria" panose="02040503050406030204" pitchFamily="18" charset="0"/>
                <a:ea typeface="Cambria" panose="02040503050406030204" pitchFamily="18" charset="0"/>
                <a:cs typeface="Times New Roman" panose="02020603050405020304" pitchFamily="18" charset="0"/>
              </a:rPr>
              <a:t>art.</a:t>
            </a:r>
            <a:r>
              <a:rPr lang="ru-RU" sz="2000" i="1" dirty="0">
                <a:latin typeface="Cambria" panose="02040503050406030204" pitchFamily="18" charset="0"/>
                <a:ea typeface="Cambria" panose="02040503050406030204" pitchFamily="18" charset="0"/>
                <a:cs typeface="Times New Roman" panose="02020603050405020304" pitchFamily="18" charset="0"/>
              </a:rPr>
              <a:t>3 </a:t>
            </a:r>
            <a:r>
              <a:rPr lang="en-US" sz="2000" i="1" dirty="0" err="1">
                <a:latin typeface="Cambria" panose="02040503050406030204" pitchFamily="18" charset="0"/>
                <a:ea typeface="Cambria" panose="02040503050406030204" pitchFamily="18" charset="0"/>
                <a:cs typeface="Times New Roman" panose="02020603050405020304" pitchFamily="18" charset="0"/>
              </a:rPr>
              <a:t>Legea</a:t>
            </a:r>
            <a:r>
              <a:rPr lang="en-US" sz="2000" i="1" dirty="0">
                <a:latin typeface="Cambria" panose="02040503050406030204" pitchFamily="18" charset="0"/>
                <a:ea typeface="Cambria" panose="02040503050406030204" pitchFamily="18" charset="0"/>
                <a:cs typeface="Times New Roman" panose="02020603050405020304" pitchFamily="18" charset="0"/>
              </a:rPr>
              <a:t> </a:t>
            </a:r>
            <a:r>
              <a:rPr lang="en-US" sz="2000" i="1" dirty="0" err="1">
                <a:latin typeface="Cambria" panose="02040503050406030204" pitchFamily="18" charset="0"/>
                <a:ea typeface="Cambria" panose="02040503050406030204" pitchFamily="18" charset="0"/>
                <a:cs typeface="Times New Roman" panose="02020603050405020304" pitchFamily="18" charset="0"/>
              </a:rPr>
              <a:t>nr</a:t>
            </a:r>
            <a:r>
              <a:rPr lang="en-US" sz="2000" i="1" dirty="0">
                <a:latin typeface="Cambria" panose="02040503050406030204" pitchFamily="18" charset="0"/>
                <a:ea typeface="Cambria" panose="02040503050406030204" pitchFamily="18" charset="0"/>
                <a:cs typeface="Times New Roman" panose="02020603050405020304" pitchFamily="18" charset="0"/>
              </a:rPr>
              <a:t>.</a:t>
            </a:r>
            <a:r>
              <a:rPr lang="ru-RU" sz="2000" i="1" dirty="0">
                <a:latin typeface="Cambria" panose="02040503050406030204" pitchFamily="18" charset="0"/>
                <a:ea typeface="Cambria" panose="02040503050406030204" pitchFamily="18" charset="0"/>
                <a:cs typeface="Times New Roman" panose="02020603050405020304" pitchFamily="18" charset="0"/>
              </a:rPr>
              <a:t>1593 </a:t>
            </a:r>
            <a:r>
              <a:rPr lang="en-US" sz="2000" i="1" dirty="0">
                <a:latin typeface="Cambria" panose="02040503050406030204" pitchFamily="18" charset="0"/>
                <a:ea typeface="Cambria" panose="02040503050406030204" pitchFamily="18" charset="0"/>
                <a:cs typeface="Times New Roman" panose="02020603050405020304" pitchFamily="18" charset="0"/>
              </a:rPr>
              <a:t>din </a:t>
            </a:r>
            <a:r>
              <a:rPr lang="ru-RU" sz="2000" i="1" dirty="0">
                <a:latin typeface="Cambria" panose="02040503050406030204" pitchFamily="18" charset="0"/>
                <a:ea typeface="Cambria" panose="02040503050406030204" pitchFamily="18" charset="0"/>
                <a:cs typeface="Times New Roman" panose="02020603050405020304" pitchFamily="18" charset="0"/>
              </a:rPr>
              <a:t> 26.12.2002).</a:t>
            </a:r>
          </a:p>
          <a:p>
            <a:endParaRPr lang="ru-RU" dirty="0"/>
          </a:p>
        </p:txBody>
      </p:sp>
    </p:spTree>
    <p:extLst>
      <p:ext uri="{BB962C8B-B14F-4D97-AF65-F5344CB8AC3E}">
        <p14:creationId xmlns:p14="http://schemas.microsoft.com/office/powerpoint/2010/main" val="37461180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2839" y="518747"/>
            <a:ext cx="10515600" cy="1325563"/>
          </a:xfrm>
        </p:spPr>
        <p:txBody>
          <a:bodyPr>
            <a:normAutofit/>
          </a:bodyPr>
          <a:lstStyle/>
          <a:p>
            <a:pPr algn="ctr"/>
            <a:r>
              <a:rPr lang="ro-RO" sz="2800" b="1" dirty="0" smtClean="0">
                <a:latin typeface="Cambria" panose="02040503050406030204" pitchFamily="18" charset="0"/>
                <a:ea typeface="Cambria" panose="02040503050406030204" pitchFamily="18" charset="0"/>
              </a:rPr>
              <a:t>Prime </a:t>
            </a:r>
            <a:r>
              <a:rPr lang="ro-RO" sz="2800" b="1" dirty="0">
                <a:latin typeface="Cambria" panose="02040503050406030204" pitchFamily="18" charset="0"/>
                <a:ea typeface="Cambria" panose="02040503050406030204" pitchFamily="18" charset="0"/>
              </a:rPr>
              <a:t>de asigurare obligatorie de asistență medicală </a:t>
            </a:r>
            <a:endParaRPr lang="ru-RU" sz="2800" dirty="0">
              <a:latin typeface="Cambria" panose="02040503050406030204" pitchFamily="18" charset="0"/>
              <a:ea typeface="Cambria" panose="02040503050406030204" pitchFamily="18" charset="0"/>
            </a:endParaRPr>
          </a:p>
        </p:txBody>
      </p:sp>
      <p:sp>
        <p:nvSpPr>
          <p:cNvPr id="3" name="Объект 2"/>
          <p:cNvSpPr>
            <a:spLocks noGrp="1"/>
          </p:cNvSpPr>
          <p:nvPr>
            <p:ph idx="1"/>
          </p:nvPr>
        </p:nvSpPr>
        <p:spPr/>
        <p:txBody>
          <a:bodyPr>
            <a:normAutofit fontScale="55000" lnSpcReduction="20000"/>
          </a:bodyPr>
          <a:lstStyle/>
          <a:p>
            <a:pPr marL="0" indent="0" algn="just">
              <a:buNone/>
            </a:pPr>
            <a:r>
              <a:rPr lang="ro-MD" dirty="0">
                <a:latin typeface="Cambria" panose="02040503050406030204" pitchFamily="18" charset="0"/>
                <a:ea typeface="Cambria" panose="02040503050406030204" pitchFamily="18" charset="0"/>
                <a:cs typeface="Times New Roman" panose="02020603050405020304" pitchFamily="18" charset="0"/>
              </a:rPr>
              <a:t>Potrivit Legii fondurilor asigurării obligatorii de </a:t>
            </a:r>
            <a:r>
              <a:rPr lang="ro-MD" dirty="0" err="1">
                <a:latin typeface="Cambria" panose="02040503050406030204" pitchFamily="18" charset="0"/>
                <a:ea typeface="Cambria" panose="02040503050406030204" pitchFamily="18" charset="0"/>
                <a:cs typeface="Times New Roman" panose="02020603050405020304" pitchFamily="18" charset="0"/>
              </a:rPr>
              <a:t>asistenţă</a:t>
            </a:r>
            <a:r>
              <a:rPr lang="ro-MD" dirty="0">
                <a:latin typeface="Cambria" panose="02040503050406030204" pitchFamily="18" charset="0"/>
                <a:ea typeface="Cambria" panose="02040503050406030204" pitchFamily="18" charset="0"/>
                <a:cs typeface="Times New Roman" panose="02020603050405020304" pitchFamily="18" charset="0"/>
              </a:rPr>
              <a:t> medicală pe anul 202</a:t>
            </a:r>
            <a:r>
              <a:rPr lang="ru-RU" dirty="0">
                <a:latin typeface="Cambria" panose="02040503050406030204" pitchFamily="18" charset="0"/>
                <a:ea typeface="Cambria" panose="02040503050406030204" pitchFamily="18" charset="0"/>
                <a:cs typeface="Times New Roman" panose="02020603050405020304" pitchFamily="18" charset="0"/>
              </a:rPr>
              <a:t>4</a:t>
            </a:r>
            <a:r>
              <a:rPr lang="ro-MD" dirty="0">
                <a:latin typeface="Cambria" panose="02040503050406030204" pitchFamily="18" charset="0"/>
                <a:ea typeface="Cambria" panose="02040503050406030204" pitchFamily="18" charset="0"/>
                <a:cs typeface="Times New Roman" panose="02020603050405020304" pitchFamily="18" charset="0"/>
              </a:rPr>
              <a:t> </a:t>
            </a:r>
            <a:r>
              <a:rPr lang="ro-MD" b="1" dirty="0">
                <a:latin typeface="Cambria" panose="02040503050406030204" pitchFamily="18" charset="0"/>
                <a:ea typeface="Cambria" panose="02040503050406030204" pitchFamily="18" charset="0"/>
                <a:cs typeface="Times New Roman" panose="02020603050405020304" pitchFamily="18" charset="0"/>
              </a:rPr>
              <a:t>nr.</a:t>
            </a:r>
            <a:r>
              <a:rPr lang="en-US" b="1" dirty="0">
                <a:latin typeface="Cambria" panose="02040503050406030204" pitchFamily="18" charset="0"/>
                <a:ea typeface="Cambria" panose="02040503050406030204" pitchFamily="18" charset="0"/>
                <a:cs typeface="Times New Roman" panose="02020603050405020304" pitchFamily="18" charset="0"/>
              </a:rPr>
              <a:t>420</a:t>
            </a:r>
            <a:r>
              <a:rPr lang="ro-MD" b="1" dirty="0">
                <a:latin typeface="Cambria" panose="02040503050406030204" pitchFamily="18" charset="0"/>
                <a:ea typeface="Cambria" panose="02040503050406030204" pitchFamily="18" charset="0"/>
                <a:cs typeface="Times New Roman" panose="02020603050405020304" pitchFamily="18" charset="0"/>
              </a:rPr>
              <a:t>/202</a:t>
            </a:r>
            <a:r>
              <a:rPr lang="en-US" b="1" dirty="0">
                <a:latin typeface="Cambria" panose="02040503050406030204" pitchFamily="18" charset="0"/>
                <a:ea typeface="Cambria" panose="02040503050406030204" pitchFamily="18" charset="0"/>
                <a:cs typeface="Times New Roman" panose="02020603050405020304" pitchFamily="18" charset="0"/>
              </a:rPr>
              <a:t>3</a:t>
            </a:r>
            <a:r>
              <a:rPr lang="ro-MD" b="1" dirty="0">
                <a:latin typeface="Cambria" panose="02040503050406030204" pitchFamily="18" charset="0"/>
                <a:ea typeface="Cambria" panose="02040503050406030204" pitchFamily="18" charset="0"/>
                <a:cs typeface="Times New Roman" panose="02020603050405020304" pitchFamily="18" charset="0"/>
              </a:rPr>
              <a:t> </a:t>
            </a:r>
            <a:r>
              <a:rPr lang="ro-MD" dirty="0">
                <a:latin typeface="Cambria" panose="02040503050406030204" pitchFamily="18" charset="0"/>
                <a:ea typeface="Cambria" panose="02040503050406030204" pitchFamily="18" charset="0"/>
                <a:cs typeface="Times New Roman" panose="02020603050405020304" pitchFamily="18" charset="0"/>
              </a:rPr>
              <a:t>se stabilește următoarele:</a:t>
            </a:r>
          </a:p>
          <a:p>
            <a:pPr marL="0" indent="0" algn="just">
              <a:buNone/>
            </a:pPr>
            <a:r>
              <a:rPr lang="ro-MD" dirty="0">
                <a:latin typeface="Cambria" panose="02040503050406030204" pitchFamily="18" charset="0"/>
                <a:ea typeface="Cambria" panose="02040503050406030204" pitchFamily="18" charset="0"/>
                <a:cs typeface="Times New Roman" panose="02020603050405020304" pitchFamily="18" charset="0"/>
              </a:rPr>
              <a:t>	</a:t>
            </a:r>
            <a:r>
              <a:rPr lang="ro-MD" b="1" dirty="0">
                <a:latin typeface="Cambria" panose="02040503050406030204" pitchFamily="18" charset="0"/>
                <a:ea typeface="Cambria" panose="02040503050406030204" pitchFamily="18" charset="0"/>
                <a:cs typeface="Times New Roman" panose="02020603050405020304" pitchFamily="18" charset="0"/>
              </a:rPr>
              <a:t>9</a:t>
            </a:r>
            <a:r>
              <a:rPr lang="ro-MD" b="1" dirty="0" smtClean="0">
                <a:latin typeface="Cambria" panose="02040503050406030204" pitchFamily="18" charset="0"/>
                <a:ea typeface="Cambria" panose="02040503050406030204" pitchFamily="18" charset="0"/>
                <a:cs typeface="Times New Roman" panose="02020603050405020304" pitchFamily="18" charset="0"/>
              </a:rPr>
              <a:t>%</a:t>
            </a:r>
            <a:r>
              <a:rPr lang="ro-MD" dirty="0" smtClean="0">
                <a:latin typeface="Cambria" panose="02040503050406030204" pitchFamily="18" charset="0"/>
                <a:ea typeface="Cambria" panose="02040503050406030204" pitchFamily="18" charset="0"/>
                <a:cs typeface="Times New Roman" panose="02020603050405020304" pitchFamily="18" charset="0"/>
              </a:rPr>
              <a:t> - </a:t>
            </a:r>
            <a:r>
              <a:rPr lang="ro-MD" dirty="0">
                <a:latin typeface="Cambria" panose="02040503050406030204" pitchFamily="18" charset="0"/>
                <a:ea typeface="Cambria" panose="02040503050406030204" pitchFamily="18" charset="0"/>
                <a:cs typeface="Times New Roman" panose="02020603050405020304" pitchFamily="18" charset="0"/>
              </a:rPr>
              <a:t>cota pentru calcularea primei care se stabilește în formă de </a:t>
            </a:r>
            <a:r>
              <a:rPr lang="ro-MD" dirty="0" err="1">
                <a:latin typeface="Cambria" panose="02040503050406030204" pitchFamily="18" charset="0"/>
                <a:ea typeface="Cambria" panose="02040503050406030204" pitchFamily="18" charset="0"/>
                <a:cs typeface="Times New Roman" panose="02020603050405020304" pitchFamily="18" charset="0"/>
              </a:rPr>
              <a:t>contribuţie</a:t>
            </a:r>
            <a:r>
              <a:rPr lang="ro-MD" dirty="0">
                <a:latin typeface="Cambria" panose="02040503050406030204" pitchFamily="18" charset="0"/>
                <a:ea typeface="Cambria" panose="02040503050406030204" pitchFamily="18" charset="0"/>
                <a:cs typeface="Times New Roman" panose="02020603050405020304" pitchFamily="18" charset="0"/>
              </a:rPr>
              <a:t> procentuală la salariu </a:t>
            </a:r>
            <a:r>
              <a:rPr lang="ro-MD" dirty="0" err="1">
                <a:latin typeface="Cambria" panose="02040503050406030204" pitchFamily="18" charset="0"/>
                <a:ea typeface="Cambria" panose="02040503050406030204" pitchFamily="18" charset="0"/>
                <a:cs typeface="Times New Roman" panose="02020603050405020304" pitchFamily="18" charset="0"/>
              </a:rPr>
              <a:t>şi</a:t>
            </a:r>
            <a:r>
              <a:rPr lang="ro-MD" dirty="0">
                <a:latin typeface="Cambria" panose="02040503050406030204" pitchFamily="18" charset="0"/>
                <a:ea typeface="Cambria" panose="02040503050406030204" pitchFamily="18" charset="0"/>
                <a:cs typeface="Times New Roman" panose="02020603050405020304" pitchFamily="18" charset="0"/>
              </a:rPr>
              <a:t> la alte recompense;</a:t>
            </a:r>
          </a:p>
          <a:p>
            <a:pPr marL="0" indent="0" algn="just">
              <a:buNone/>
            </a:pPr>
            <a:r>
              <a:rPr lang="ro-MD" dirty="0">
                <a:latin typeface="Cambria" panose="02040503050406030204" pitchFamily="18" charset="0"/>
                <a:ea typeface="Cambria" panose="02040503050406030204" pitchFamily="18" charset="0"/>
                <a:cs typeface="Times New Roman" panose="02020603050405020304" pitchFamily="18" charset="0"/>
              </a:rPr>
              <a:t>	</a:t>
            </a:r>
            <a:r>
              <a:rPr lang="ro-MD" b="1" dirty="0">
                <a:latin typeface="Cambria" panose="02040503050406030204" pitchFamily="18" charset="0"/>
                <a:ea typeface="Cambria" panose="02040503050406030204" pitchFamily="18" charset="0"/>
                <a:cs typeface="Times New Roman" panose="02020603050405020304" pitchFamily="18" charset="0"/>
              </a:rPr>
              <a:t>12636 lei </a:t>
            </a:r>
            <a:r>
              <a:rPr lang="ro-MD" dirty="0">
                <a:latin typeface="Cambria" panose="02040503050406030204" pitchFamily="18" charset="0"/>
                <a:ea typeface="Cambria" panose="02040503050406030204" pitchFamily="18" charset="0"/>
                <a:cs typeface="Times New Roman" panose="02020603050405020304" pitchFamily="18" charset="0"/>
              </a:rPr>
              <a:t>– suma primei de asigurare obligatorie de </a:t>
            </a:r>
            <a:r>
              <a:rPr lang="ro-MD" dirty="0" err="1">
                <a:latin typeface="Cambria" panose="02040503050406030204" pitchFamily="18" charset="0"/>
                <a:ea typeface="Cambria" panose="02040503050406030204" pitchFamily="18" charset="0"/>
                <a:cs typeface="Times New Roman" panose="02020603050405020304" pitchFamily="18" charset="0"/>
              </a:rPr>
              <a:t>asistenţă</a:t>
            </a:r>
            <a:r>
              <a:rPr lang="ro-MD" dirty="0">
                <a:latin typeface="Cambria" panose="02040503050406030204" pitchFamily="18" charset="0"/>
                <a:ea typeface="Cambria" panose="02040503050406030204" pitchFamily="18" charset="0"/>
                <a:cs typeface="Times New Roman" panose="02020603050405020304" pitchFamily="18" charset="0"/>
              </a:rPr>
              <a:t> medicală în sumă fixă;</a:t>
            </a:r>
          </a:p>
          <a:p>
            <a:pPr marL="0" indent="0" algn="just">
              <a:buNone/>
            </a:pPr>
            <a:r>
              <a:rPr lang="ro-MD" dirty="0">
                <a:latin typeface="Cambria" panose="02040503050406030204" pitchFamily="18" charset="0"/>
                <a:ea typeface="Cambria" panose="02040503050406030204" pitchFamily="18" charset="0"/>
                <a:cs typeface="Times New Roman" panose="02020603050405020304" pitchFamily="18" charset="0"/>
              </a:rPr>
              <a:t>	</a:t>
            </a:r>
            <a:r>
              <a:rPr lang="ro-MD" b="1" dirty="0">
                <a:latin typeface="Cambria" panose="02040503050406030204" pitchFamily="18" charset="0"/>
                <a:ea typeface="Cambria" panose="02040503050406030204" pitchFamily="18" charset="0"/>
                <a:cs typeface="Times New Roman" panose="02020603050405020304" pitchFamily="18" charset="0"/>
              </a:rPr>
              <a:t>1014 lei </a:t>
            </a:r>
            <a:r>
              <a:rPr lang="ro-MD" dirty="0">
                <a:latin typeface="Cambria" panose="02040503050406030204" pitchFamily="18" charset="0"/>
                <a:ea typeface="Cambria" panose="02040503050406030204" pitchFamily="18" charset="0"/>
                <a:cs typeface="Times New Roman" panose="02020603050405020304" pitchFamily="18" charset="0"/>
              </a:rPr>
              <a:t>– prima stabilită pentru persoanele fizice - proprietarii de terenuri cu </a:t>
            </a:r>
            <a:r>
              <a:rPr lang="ro-MD" dirty="0" err="1">
                <a:latin typeface="Cambria" panose="02040503050406030204" pitchFamily="18" charset="0"/>
                <a:ea typeface="Cambria" panose="02040503050406030204" pitchFamily="18" charset="0"/>
                <a:cs typeface="Times New Roman" panose="02020603050405020304" pitchFamily="18" charset="0"/>
              </a:rPr>
              <a:t>destinaţie</a:t>
            </a:r>
            <a:r>
              <a:rPr lang="ro-MD" dirty="0">
                <a:latin typeface="Cambria" panose="02040503050406030204" pitchFamily="18" charset="0"/>
                <a:ea typeface="Cambria" panose="02040503050406030204" pitchFamily="18" charset="0"/>
                <a:cs typeface="Times New Roman" panose="02020603050405020304" pitchFamily="18" charset="0"/>
              </a:rPr>
              <a:t> agricolă, cu </a:t>
            </a:r>
            <a:r>
              <a:rPr lang="ro-MD" dirty="0" err="1">
                <a:latin typeface="Cambria" panose="02040503050406030204" pitchFamily="18" charset="0"/>
                <a:ea typeface="Cambria" panose="02040503050406030204" pitchFamily="18" charset="0"/>
                <a:cs typeface="Times New Roman" panose="02020603050405020304" pitchFamily="18" charset="0"/>
              </a:rPr>
              <a:t>excepţia</a:t>
            </a:r>
            <a:r>
              <a:rPr lang="ro-MD" dirty="0">
                <a:latin typeface="Cambria" panose="02040503050406030204" pitchFamily="18" charset="0"/>
                <a:ea typeface="Cambria" panose="02040503050406030204" pitchFamily="18" charset="0"/>
                <a:cs typeface="Times New Roman" panose="02020603050405020304" pitchFamily="18" charset="0"/>
              </a:rPr>
              <a:t> grădinilor </a:t>
            </a:r>
            <a:r>
              <a:rPr lang="ro-MD" dirty="0" err="1">
                <a:latin typeface="Cambria" panose="02040503050406030204" pitchFamily="18" charset="0"/>
                <a:ea typeface="Cambria" panose="02040503050406030204" pitchFamily="18" charset="0"/>
                <a:cs typeface="Times New Roman" panose="02020603050405020304" pitchFamily="18" charset="0"/>
              </a:rPr>
              <a:t>şi</a:t>
            </a:r>
            <a:r>
              <a:rPr lang="ro-MD" dirty="0">
                <a:latin typeface="Cambria" panose="02040503050406030204" pitchFamily="18" charset="0"/>
                <a:ea typeface="Cambria" panose="02040503050406030204" pitchFamily="18" charset="0"/>
                <a:cs typeface="Times New Roman" panose="02020603050405020304" pitchFamily="18" charset="0"/>
              </a:rPr>
              <a:t> loturilor pentru legumicultură, indiferent de faptul dacă au dat sau nu aceste terenuri în arendă sau </a:t>
            </a:r>
            <a:r>
              <a:rPr lang="ro-MD" dirty="0" err="1">
                <a:latin typeface="Cambria" panose="02040503050406030204" pitchFamily="18" charset="0"/>
                <a:ea typeface="Cambria" panose="02040503050406030204" pitchFamily="18" charset="0"/>
                <a:cs typeface="Times New Roman" panose="02020603050405020304" pitchFamily="18" charset="0"/>
              </a:rPr>
              <a:t>folosinţă</a:t>
            </a:r>
            <a:r>
              <a:rPr lang="ro-MD" dirty="0">
                <a:latin typeface="Cambria" panose="02040503050406030204" pitchFamily="18" charset="0"/>
                <a:ea typeface="Cambria" panose="02040503050406030204" pitchFamily="18" charset="0"/>
                <a:cs typeface="Times New Roman" panose="02020603050405020304" pitchFamily="18" charset="0"/>
              </a:rPr>
              <a:t> pe bază de contract, </a:t>
            </a:r>
            <a:r>
              <a:rPr lang="ro-MD" b="1" dirty="0">
                <a:latin typeface="Cambria" panose="02040503050406030204" pitchFamily="18" charset="0"/>
                <a:ea typeface="Cambria" panose="02040503050406030204" pitchFamily="18" charset="0"/>
                <a:cs typeface="Times New Roman" panose="02020603050405020304" pitchFamily="18" charset="0"/>
              </a:rPr>
              <a:t>care achită prima în termenul de </a:t>
            </a:r>
            <a:r>
              <a:rPr lang="ro-MD" b="1" dirty="0" err="1">
                <a:latin typeface="Cambria" panose="02040503050406030204" pitchFamily="18" charset="0"/>
                <a:ea typeface="Cambria" panose="02040503050406030204" pitchFamily="18" charset="0"/>
                <a:cs typeface="Times New Roman" panose="02020603050405020304" pitchFamily="18" charset="0"/>
              </a:rPr>
              <a:t>pînă</a:t>
            </a:r>
            <a:r>
              <a:rPr lang="ro-MD" b="1" dirty="0">
                <a:latin typeface="Cambria" panose="02040503050406030204" pitchFamily="18" charset="0"/>
                <a:ea typeface="Cambria" panose="02040503050406030204" pitchFamily="18" charset="0"/>
                <a:cs typeface="Times New Roman" panose="02020603050405020304" pitchFamily="18" charset="0"/>
              </a:rPr>
              <a:t> la 31 martie 202</a:t>
            </a:r>
            <a:r>
              <a:rPr lang="en-US" b="1" dirty="0">
                <a:latin typeface="Cambria" panose="02040503050406030204" pitchFamily="18" charset="0"/>
                <a:ea typeface="Cambria" panose="02040503050406030204" pitchFamily="18" charset="0"/>
                <a:cs typeface="Times New Roman" panose="02020603050405020304" pitchFamily="18" charset="0"/>
              </a:rPr>
              <a:t>4, </a:t>
            </a:r>
            <a:r>
              <a:rPr lang="en-US" dirty="0" err="1">
                <a:latin typeface="Cambria" panose="02040503050406030204" pitchFamily="18" charset="0"/>
                <a:ea typeface="Cambria" panose="02040503050406030204" pitchFamily="18" charset="0"/>
                <a:cs typeface="Times New Roman" panose="02020603050405020304" pitchFamily="18" charset="0"/>
              </a:rPr>
              <a:t>dacă</a:t>
            </a:r>
            <a:r>
              <a:rPr lang="en-US" dirty="0">
                <a:latin typeface="Cambria" panose="02040503050406030204" pitchFamily="18" charset="0"/>
                <a:ea typeface="Cambria" panose="02040503050406030204" pitchFamily="18" charset="0"/>
                <a:cs typeface="Times New Roman" panose="02020603050405020304" pitchFamily="18" charset="0"/>
              </a:rPr>
              <a:t> </a:t>
            </a:r>
            <a:r>
              <a:rPr lang="en-US" dirty="0" err="1">
                <a:latin typeface="Cambria" panose="02040503050406030204" pitchFamily="18" charset="0"/>
                <a:ea typeface="Cambria" panose="02040503050406030204" pitchFamily="18" charset="0"/>
                <a:cs typeface="Times New Roman" panose="02020603050405020304" pitchFamily="18" charset="0"/>
              </a:rPr>
              <a:t>acestea</a:t>
            </a:r>
            <a:r>
              <a:rPr lang="en-US" dirty="0">
                <a:latin typeface="Cambria" panose="02040503050406030204" pitchFamily="18" charset="0"/>
                <a:ea typeface="Cambria" panose="02040503050406030204" pitchFamily="18" charset="0"/>
                <a:cs typeface="Times New Roman" panose="02020603050405020304" pitchFamily="18" charset="0"/>
              </a:rPr>
              <a:t> nu </a:t>
            </a:r>
            <a:r>
              <a:rPr lang="en-US" dirty="0" err="1">
                <a:latin typeface="Cambria" panose="02040503050406030204" pitchFamily="18" charset="0"/>
                <a:ea typeface="Cambria" panose="02040503050406030204" pitchFamily="18" charset="0"/>
                <a:cs typeface="Times New Roman" panose="02020603050405020304" pitchFamily="18" charset="0"/>
              </a:rPr>
              <a:t>fac</a:t>
            </a:r>
            <a:r>
              <a:rPr lang="en-US" dirty="0">
                <a:latin typeface="Cambria" panose="02040503050406030204" pitchFamily="18" charset="0"/>
                <a:ea typeface="Cambria" panose="02040503050406030204" pitchFamily="18" charset="0"/>
                <a:cs typeface="Times New Roman" panose="02020603050405020304" pitchFamily="18" charset="0"/>
              </a:rPr>
              <a:t> parte </a:t>
            </a:r>
            <a:r>
              <a:rPr lang="en-US" dirty="0" err="1">
                <a:latin typeface="Cambria" panose="02040503050406030204" pitchFamily="18" charset="0"/>
                <a:ea typeface="Cambria" panose="02040503050406030204" pitchFamily="18" charset="0"/>
                <a:cs typeface="Times New Roman" panose="02020603050405020304" pitchFamily="18" charset="0"/>
              </a:rPr>
              <a:t>concomitent</a:t>
            </a:r>
            <a:r>
              <a:rPr lang="en-US" dirty="0">
                <a:latin typeface="Cambria" panose="02040503050406030204" pitchFamily="18" charset="0"/>
                <a:ea typeface="Cambria" panose="02040503050406030204" pitchFamily="18" charset="0"/>
                <a:cs typeface="Times New Roman" panose="02020603050405020304" pitchFamily="18" charset="0"/>
              </a:rPr>
              <a:t> din </a:t>
            </a:r>
            <a:r>
              <a:rPr lang="en-US" dirty="0" err="1">
                <a:latin typeface="Cambria" panose="02040503050406030204" pitchFamily="18" charset="0"/>
                <a:ea typeface="Cambria" panose="02040503050406030204" pitchFamily="18" charset="0"/>
                <a:cs typeface="Times New Roman" panose="02020603050405020304" pitchFamily="18" charset="0"/>
              </a:rPr>
              <a:t>categoriile</a:t>
            </a:r>
            <a:r>
              <a:rPr lang="en-US" dirty="0">
                <a:latin typeface="Cambria" panose="02040503050406030204" pitchFamily="18" charset="0"/>
                <a:ea typeface="Cambria" panose="02040503050406030204" pitchFamily="18" charset="0"/>
                <a:cs typeface="Times New Roman" panose="02020603050405020304" pitchFamily="18" charset="0"/>
              </a:rPr>
              <a:t> de </a:t>
            </a:r>
            <a:r>
              <a:rPr lang="en-US" dirty="0" err="1">
                <a:latin typeface="Cambria" panose="02040503050406030204" pitchFamily="18" charset="0"/>
                <a:ea typeface="Cambria" panose="02040503050406030204" pitchFamily="18" charset="0"/>
                <a:cs typeface="Times New Roman" panose="02020603050405020304" pitchFamily="18" charset="0"/>
              </a:rPr>
              <a:t>plătitori</a:t>
            </a:r>
            <a:r>
              <a:rPr lang="en-US" dirty="0">
                <a:latin typeface="Cambria" panose="02040503050406030204" pitchFamily="18" charset="0"/>
                <a:ea typeface="Cambria" panose="02040503050406030204" pitchFamily="18" charset="0"/>
                <a:cs typeface="Times New Roman" panose="02020603050405020304" pitchFamily="18" charset="0"/>
              </a:rPr>
              <a:t> </a:t>
            </a:r>
            <a:r>
              <a:rPr lang="en-US" dirty="0" err="1">
                <a:latin typeface="Cambria" panose="02040503050406030204" pitchFamily="18" charset="0"/>
                <a:ea typeface="Cambria" panose="02040503050406030204" pitchFamily="18" charset="0"/>
                <a:cs typeface="Times New Roman" panose="02020603050405020304" pitchFamily="18" charset="0"/>
              </a:rPr>
              <a:t>prevăzute</a:t>
            </a:r>
            <a:r>
              <a:rPr lang="en-US" dirty="0">
                <a:latin typeface="Cambria" panose="02040503050406030204" pitchFamily="18" charset="0"/>
                <a:ea typeface="Cambria" panose="02040503050406030204" pitchFamily="18" charset="0"/>
                <a:cs typeface="Times New Roman" panose="02020603050405020304" pitchFamily="18" charset="0"/>
              </a:rPr>
              <a:t> la pct.1 </a:t>
            </a:r>
            <a:r>
              <a:rPr lang="en-US" dirty="0" err="1">
                <a:latin typeface="Cambria" panose="02040503050406030204" pitchFamily="18" charset="0"/>
                <a:ea typeface="Cambria" panose="02040503050406030204" pitchFamily="18" charset="0"/>
                <a:cs typeface="Times New Roman" panose="02020603050405020304" pitchFamily="18" charset="0"/>
              </a:rPr>
              <a:t>lit.b</a:t>
            </a:r>
            <a:r>
              <a:rPr lang="en-US" dirty="0">
                <a:latin typeface="Cambria" panose="02040503050406030204" pitchFamily="18" charset="0"/>
                <a:ea typeface="Cambria" panose="02040503050406030204" pitchFamily="18" charset="0"/>
                <a:cs typeface="Times New Roman" panose="02020603050405020304" pitchFamily="18" charset="0"/>
              </a:rPr>
              <a:t>)–f), pct.2 </a:t>
            </a:r>
            <a:r>
              <a:rPr lang="en-US" dirty="0" err="1">
                <a:latin typeface="Cambria" panose="02040503050406030204" pitchFamily="18" charset="0"/>
                <a:ea typeface="Cambria" panose="02040503050406030204" pitchFamily="18" charset="0"/>
                <a:cs typeface="Times New Roman" panose="02020603050405020304" pitchFamily="18" charset="0"/>
              </a:rPr>
              <a:t>şi</a:t>
            </a:r>
            <a:r>
              <a:rPr lang="en-US" dirty="0">
                <a:latin typeface="Cambria" panose="02040503050406030204" pitchFamily="18" charset="0"/>
                <a:ea typeface="Cambria" panose="02040503050406030204" pitchFamily="18" charset="0"/>
                <a:cs typeface="Times New Roman" panose="02020603050405020304" pitchFamily="18" charset="0"/>
              </a:rPr>
              <a:t> 2/11 din </a:t>
            </a:r>
            <a:r>
              <a:rPr lang="en-US" dirty="0" err="1">
                <a:latin typeface="Cambria" panose="02040503050406030204" pitchFamily="18" charset="0"/>
                <a:ea typeface="Cambria" panose="02040503050406030204" pitchFamily="18" charset="0"/>
                <a:cs typeface="Times New Roman" panose="02020603050405020304" pitchFamily="18" charset="0"/>
              </a:rPr>
              <a:t>anexa</a:t>
            </a:r>
            <a:r>
              <a:rPr lang="en-US" dirty="0">
                <a:latin typeface="Cambria" panose="02040503050406030204" pitchFamily="18" charset="0"/>
                <a:ea typeface="Cambria" panose="02040503050406030204" pitchFamily="18" charset="0"/>
                <a:cs typeface="Times New Roman" panose="02020603050405020304" pitchFamily="18" charset="0"/>
              </a:rPr>
              <a:t> nr.2 la </a:t>
            </a:r>
            <a:r>
              <a:rPr lang="en-US" dirty="0" err="1">
                <a:latin typeface="Cambria" panose="02040503050406030204" pitchFamily="18" charset="0"/>
                <a:ea typeface="Cambria" panose="02040503050406030204" pitchFamily="18" charset="0"/>
                <a:cs typeface="Times New Roman" panose="02020603050405020304" pitchFamily="18" charset="0"/>
              </a:rPr>
              <a:t>legea</a:t>
            </a:r>
            <a:r>
              <a:rPr lang="en-US" dirty="0">
                <a:latin typeface="Cambria" panose="02040503050406030204" pitchFamily="18" charset="0"/>
                <a:ea typeface="Cambria" panose="02040503050406030204" pitchFamily="18" charset="0"/>
                <a:cs typeface="Times New Roman" panose="02020603050405020304" pitchFamily="18" charset="0"/>
              </a:rPr>
              <a:t> </a:t>
            </a:r>
            <a:r>
              <a:rPr lang="en-US" dirty="0" err="1">
                <a:latin typeface="Cambria" panose="02040503050406030204" pitchFamily="18" charset="0"/>
                <a:ea typeface="Cambria" panose="02040503050406030204" pitchFamily="18" charset="0"/>
                <a:cs typeface="Times New Roman" panose="02020603050405020304" pitchFamily="18" charset="0"/>
              </a:rPr>
              <a:t>menţionată</a:t>
            </a:r>
            <a:r>
              <a:rPr lang="en-US" b="1" dirty="0">
                <a:latin typeface="Cambria" panose="02040503050406030204" pitchFamily="18" charset="0"/>
                <a:ea typeface="Cambria" panose="02040503050406030204" pitchFamily="18" charset="0"/>
                <a:cs typeface="Times New Roman" panose="02020603050405020304" pitchFamily="18" charset="0"/>
              </a:rPr>
              <a:t>.</a:t>
            </a:r>
            <a:r>
              <a:rPr lang="ro-MD" b="1" dirty="0">
                <a:latin typeface="Cambria" panose="02040503050406030204" pitchFamily="18" charset="0"/>
                <a:ea typeface="Cambria" panose="02040503050406030204" pitchFamily="18" charset="0"/>
                <a:cs typeface="Times New Roman" panose="02020603050405020304" pitchFamily="18" charset="0"/>
              </a:rPr>
              <a:t>;</a:t>
            </a:r>
          </a:p>
          <a:p>
            <a:pPr marL="0" indent="0" algn="just">
              <a:buNone/>
            </a:pPr>
            <a:r>
              <a:rPr lang="ro-MD" dirty="0">
                <a:latin typeface="Cambria" panose="02040503050406030204" pitchFamily="18" charset="0"/>
                <a:ea typeface="Cambria" panose="02040503050406030204" pitchFamily="18" charset="0"/>
                <a:cs typeface="Times New Roman" panose="02020603050405020304" pitchFamily="18" charset="0"/>
              </a:rPr>
              <a:t>	</a:t>
            </a:r>
            <a:r>
              <a:rPr lang="ro-MD" b="1" dirty="0">
                <a:latin typeface="Cambria" panose="02040503050406030204" pitchFamily="18" charset="0"/>
                <a:ea typeface="Cambria" panose="02040503050406030204" pitchFamily="18" charset="0"/>
                <a:cs typeface="Times New Roman" panose="02020603050405020304" pitchFamily="18" charset="0"/>
              </a:rPr>
              <a:t>1622 lei </a:t>
            </a:r>
            <a:r>
              <a:rPr lang="ro-MD" dirty="0">
                <a:latin typeface="Cambria" panose="02040503050406030204" pitchFamily="18" charset="0"/>
                <a:ea typeface="Cambria" panose="02040503050406030204" pitchFamily="18" charset="0"/>
                <a:cs typeface="Times New Roman" panose="02020603050405020304" pitchFamily="18" charset="0"/>
              </a:rPr>
              <a:t>– pentru persoanele fizice care desfășoară activitate independentă</a:t>
            </a:r>
            <a:r>
              <a:rPr lang="ro-MD" b="1" dirty="0">
                <a:latin typeface="Cambria" panose="02040503050406030204" pitchFamily="18" charset="0"/>
                <a:ea typeface="Cambria" panose="02040503050406030204" pitchFamily="18" charset="0"/>
                <a:cs typeface="Times New Roman" panose="02020603050405020304" pitchFamily="18" charset="0"/>
              </a:rPr>
              <a:t>, care achită prima în termenul de până la 31 martie 20</a:t>
            </a:r>
            <a:r>
              <a:rPr lang="en-US" b="1" dirty="0">
                <a:latin typeface="Cambria" panose="02040503050406030204" pitchFamily="18" charset="0"/>
                <a:ea typeface="Cambria" panose="02040503050406030204" pitchFamily="18" charset="0"/>
                <a:cs typeface="Times New Roman" panose="02020603050405020304" pitchFamily="18" charset="0"/>
              </a:rPr>
              <a:t>24, </a:t>
            </a:r>
            <a:r>
              <a:rPr lang="en-US" dirty="0" err="1">
                <a:latin typeface="Cambria" panose="02040503050406030204" pitchFamily="18" charset="0"/>
                <a:ea typeface="Cambria" panose="02040503050406030204" pitchFamily="18" charset="0"/>
                <a:cs typeface="Times New Roman" panose="02020603050405020304" pitchFamily="18" charset="0"/>
              </a:rPr>
              <a:t>dacă</a:t>
            </a:r>
            <a:r>
              <a:rPr lang="en-US" dirty="0">
                <a:latin typeface="Cambria" panose="02040503050406030204" pitchFamily="18" charset="0"/>
                <a:ea typeface="Cambria" panose="02040503050406030204" pitchFamily="18" charset="0"/>
                <a:cs typeface="Times New Roman" panose="02020603050405020304" pitchFamily="18" charset="0"/>
              </a:rPr>
              <a:t> </a:t>
            </a:r>
            <a:r>
              <a:rPr lang="en-US" dirty="0" err="1">
                <a:latin typeface="Cambria" panose="02040503050406030204" pitchFamily="18" charset="0"/>
                <a:ea typeface="Cambria" panose="02040503050406030204" pitchFamily="18" charset="0"/>
                <a:cs typeface="Times New Roman" panose="02020603050405020304" pitchFamily="18" charset="0"/>
              </a:rPr>
              <a:t>acestea</a:t>
            </a:r>
            <a:r>
              <a:rPr lang="en-US" dirty="0">
                <a:latin typeface="Cambria" panose="02040503050406030204" pitchFamily="18" charset="0"/>
                <a:ea typeface="Cambria" panose="02040503050406030204" pitchFamily="18" charset="0"/>
                <a:cs typeface="Times New Roman" panose="02020603050405020304" pitchFamily="18" charset="0"/>
              </a:rPr>
              <a:t> nu </a:t>
            </a:r>
            <a:r>
              <a:rPr lang="en-US" dirty="0" err="1">
                <a:latin typeface="Cambria" panose="02040503050406030204" pitchFamily="18" charset="0"/>
                <a:ea typeface="Cambria" panose="02040503050406030204" pitchFamily="18" charset="0"/>
                <a:cs typeface="Times New Roman" panose="02020603050405020304" pitchFamily="18" charset="0"/>
              </a:rPr>
              <a:t>fac</a:t>
            </a:r>
            <a:r>
              <a:rPr lang="en-US" dirty="0">
                <a:latin typeface="Cambria" panose="02040503050406030204" pitchFamily="18" charset="0"/>
                <a:ea typeface="Cambria" panose="02040503050406030204" pitchFamily="18" charset="0"/>
                <a:cs typeface="Times New Roman" panose="02020603050405020304" pitchFamily="18" charset="0"/>
              </a:rPr>
              <a:t> parte </a:t>
            </a:r>
            <a:r>
              <a:rPr lang="en-US" dirty="0" err="1">
                <a:latin typeface="Cambria" panose="02040503050406030204" pitchFamily="18" charset="0"/>
                <a:ea typeface="Cambria" panose="02040503050406030204" pitchFamily="18" charset="0"/>
                <a:cs typeface="Times New Roman" panose="02020603050405020304" pitchFamily="18" charset="0"/>
              </a:rPr>
              <a:t>concomitent</a:t>
            </a:r>
            <a:r>
              <a:rPr lang="en-US" dirty="0">
                <a:latin typeface="Cambria" panose="02040503050406030204" pitchFamily="18" charset="0"/>
                <a:ea typeface="Cambria" panose="02040503050406030204" pitchFamily="18" charset="0"/>
                <a:cs typeface="Times New Roman" panose="02020603050405020304" pitchFamily="18" charset="0"/>
              </a:rPr>
              <a:t> din </a:t>
            </a:r>
            <a:r>
              <a:rPr lang="en-US" dirty="0" err="1">
                <a:latin typeface="Cambria" panose="02040503050406030204" pitchFamily="18" charset="0"/>
                <a:ea typeface="Cambria" panose="02040503050406030204" pitchFamily="18" charset="0"/>
                <a:cs typeface="Times New Roman" panose="02020603050405020304" pitchFamily="18" charset="0"/>
              </a:rPr>
              <a:t>categoriile</a:t>
            </a:r>
            <a:r>
              <a:rPr lang="en-US" dirty="0">
                <a:latin typeface="Cambria" panose="02040503050406030204" pitchFamily="18" charset="0"/>
                <a:ea typeface="Cambria" panose="02040503050406030204" pitchFamily="18" charset="0"/>
                <a:cs typeface="Times New Roman" panose="02020603050405020304" pitchFamily="18" charset="0"/>
              </a:rPr>
              <a:t> de </a:t>
            </a:r>
            <a:r>
              <a:rPr lang="en-US" dirty="0" err="1">
                <a:latin typeface="Cambria" panose="02040503050406030204" pitchFamily="18" charset="0"/>
                <a:ea typeface="Cambria" panose="02040503050406030204" pitchFamily="18" charset="0"/>
                <a:cs typeface="Times New Roman" panose="02020603050405020304" pitchFamily="18" charset="0"/>
              </a:rPr>
              <a:t>plătitori</a:t>
            </a:r>
            <a:r>
              <a:rPr lang="en-US" dirty="0">
                <a:latin typeface="Cambria" panose="02040503050406030204" pitchFamily="18" charset="0"/>
                <a:ea typeface="Cambria" panose="02040503050406030204" pitchFamily="18" charset="0"/>
                <a:cs typeface="Times New Roman" panose="02020603050405020304" pitchFamily="18" charset="0"/>
              </a:rPr>
              <a:t> </a:t>
            </a:r>
            <a:r>
              <a:rPr lang="en-US" dirty="0" err="1">
                <a:latin typeface="Cambria" panose="02040503050406030204" pitchFamily="18" charset="0"/>
                <a:ea typeface="Cambria" panose="02040503050406030204" pitchFamily="18" charset="0"/>
                <a:cs typeface="Times New Roman" panose="02020603050405020304" pitchFamily="18" charset="0"/>
              </a:rPr>
              <a:t>prevăzute</a:t>
            </a:r>
            <a:r>
              <a:rPr lang="en-US" dirty="0">
                <a:latin typeface="Cambria" panose="02040503050406030204" pitchFamily="18" charset="0"/>
                <a:ea typeface="Cambria" panose="02040503050406030204" pitchFamily="18" charset="0"/>
                <a:cs typeface="Times New Roman" panose="02020603050405020304" pitchFamily="18" charset="0"/>
              </a:rPr>
              <a:t> la pct.1 </a:t>
            </a:r>
            <a:r>
              <a:rPr lang="en-US" dirty="0" err="1">
                <a:latin typeface="Cambria" panose="02040503050406030204" pitchFamily="18" charset="0"/>
                <a:ea typeface="Cambria" panose="02040503050406030204" pitchFamily="18" charset="0"/>
                <a:cs typeface="Times New Roman" panose="02020603050405020304" pitchFamily="18" charset="0"/>
              </a:rPr>
              <a:t>lit.b</a:t>
            </a:r>
            <a:r>
              <a:rPr lang="en-US" dirty="0">
                <a:latin typeface="Cambria" panose="02040503050406030204" pitchFamily="18" charset="0"/>
                <a:ea typeface="Cambria" panose="02040503050406030204" pitchFamily="18" charset="0"/>
                <a:cs typeface="Times New Roman" panose="02020603050405020304" pitchFamily="18" charset="0"/>
              </a:rPr>
              <a:t>)–d), e) </a:t>
            </a:r>
            <a:r>
              <a:rPr lang="en-US" dirty="0" err="1">
                <a:latin typeface="Cambria" panose="02040503050406030204" pitchFamily="18" charset="0"/>
                <a:ea typeface="Cambria" panose="02040503050406030204" pitchFamily="18" charset="0"/>
                <a:cs typeface="Times New Roman" panose="02020603050405020304" pitchFamily="18" charset="0"/>
              </a:rPr>
              <a:t>şi</a:t>
            </a:r>
            <a:r>
              <a:rPr lang="en-US" dirty="0">
                <a:latin typeface="Cambria" panose="02040503050406030204" pitchFamily="18" charset="0"/>
                <a:ea typeface="Cambria" panose="02040503050406030204" pitchFamily="18" charset="0"/>
                <a:cs typeface="Times New Roman" panose="02020603050405020304" pitchFamily="18" charset="0"/>
              </a:rPr>
              <a:t> f), pct.2 </a:t>
            </a:r>
            <a:r>
              <a:rPr lang="en-US" dirty="0" err="1">
                <a:latin typeface="Cambria" panose="02040503050406030204" pitchFamily="18" charset="0"/>
                <a:ea typeface="Cambria" panose="02040503050406030204" pitchFamily="18" charset="0"/>
                <a:cs typeface="Times New Roman" panose="02020603050405020304" pitchFamily="18" charset="0"/>
              </a:rPr>
              <a:t>şi</a:t>
            </a:r>
            <a:r>
              <a:rPr lang="en-US" dirty="0">
                <a:latin typeface="Cambria" panose="02040503050406030204" pitchFamily="18" charset="0"/>
                <a:ea typeface="Cambria" panose="02040503050406030204" pitchFamily="18" charset="0"/>
                <a:cs typeface="Times New Roman" panose="02020603050405020304" pitchFamily="18" charset="0"/>
              </a:rPr>
              <a:t> 21 din </a:t>
            </a:r>
            <a:r>
              <a:rPr lang="en-US" dirty="0" err="1">
                <a:latin typeface="Cambria" panose="02040503050406030204" pitchFamily="18" charset="0"/>
                <a:ea typeface="Cambria" panose="02040503050406030204" pitchFamily="18" charset="0"/>
                <a:cs typeface="Times New Roman" panose="02020603050405020304" pitchFamily="18" charset="0"/>
              </a:rPr>
              <a:t>anexa</a:t>
            </a:r>
            <a:r>
              <a:rPr lang="en-US" dirty="0">
                <a:latin typeface="Cambria" panose="02040503050406030204" pitchFamily="18" charset="0"/>
                <a:ea typeface="Cambria" panose="02040503050406030204" pitchFamily="18" charset="0"/>
                <a:cs typeface="Times New Roman" panose="02020603050405020304" pitchFamily="18" charset="0"/>
              </a:rPr>
              <a:t> nr.2 la </a:t>
            </a:r>
            <a:r>
              <a:rPr lang="en-US" dirty="0" err="1">
                <a:latin typeface="Cambria" panose="02040503050406030204" pitchFamily="18" charset="0"/>
                <a:ea typeface="Cambria" panose="02040503050406030204" pitchFamily="18" charset="0"/>
                <a:cs typeface="Times New Roman" panose="02020603050405020304" pitchFamily="18" charset="0"/>
              </a:rPr>
              <a:t>legea</a:t>
            </a:r>
            <a:r>
              <a:rPr lang="en-US" dirty="0">
                <a:latin typeface="Cambria" panose="02040503050406030204" pitchFamily="18" charset="0"/>
                <a:ea typeface="Cambria" panose="02040503050406030204" pitchFamily="18" charset="0"/>
                <a:cs typeface="Times New Roman" panose="02020603050405020304" pitchFamily="18" charset="0"/>
              </a:rPr>
              <a:t> </a:t>
            </a:r>
            <a:r>
              <a:rPr lang="en-US" dirty="0" err="1">
                <a:latin typeface="Cambria" panose="02040503050406030204" pitchFamily="18" charset="0"/>
                <a:ea typeface="Cambria" panose="02040503050406030204" pitchFamily="18" charset="0"/>
                <a:cs typeface="Times New Roman" panose="02020603050405020304" pitchFamily="18" charset="0"/>
              </a:rPr>
              <a:t>menţionată</a:t>
            </a:r>
            <a:r>
              <a:rPr lang="en-US" dirty="0">
                <a:latin typeface="Cambria" panose="02040503050406030204" pitchFamily="18" charset="0"/>
                <a:ea typeface="Cambria" panose="02040503050406030204" pitchFamily="18" charset="0"/>
                <a:cs typeface="Times New Roman" panose="02020603050405020304" pitchFamily="18" charset="0"/>
              </a:rPr>
              <a:t>.</a:t>
            </a:r>
            <a:r>
              <a:rPr lang="ro-MD" dirty="0">
                <a:latin typeface="Cambria" panose="02040503050406030204" pitchFamily="18" charset="0"/>
                <a:ea typeface="Cambria" panose="02040503050406030204" pitchFamily="18" charset="0"/>
                <a:cs typeface="Times New Roman" panose="02020603050405020304" pitchFamily="18" charset="0"/>
              </a:rPr>
              <a:t>;</a:t>
            </a:r>
          </a:p>
          <a:p>
            <a:pPr marL="0" indent="0" algn="just">
              <a:buNone/>
            </a:pPr>
            <a:r>
              <a:rPr lang="ro-MD" dirty="0">
                <a:latin typeface="Cambria" panose="02040503050406030204" pitchFamily="18" charset="0"/>
                <a:ea typeface="Cambria" panose="02040503050406030204" pitchFamily="18" charset="0"/>
                <a:cs typeface="Times New Roman" panose="02020603050405020304" pitchFamily="18" charset="0"/>
              </a:rPr>
              <a:t>	</a:t>
            </a:r>
            <a:r>
              <a:rPr lang="ro-MD" b="1" dirty="0">
                <a:latin typeface="Cambria" panose="02040503050406030204" pitchFamily="18" charset="0"/>
                <a:ea typeface="Cambria" panose="02040503050406030204" pitchFamily="18" charset="0"/>
                <a:cs typeface="Times New Roman" panose="02020603050405020304" pitchFamily="18" charset="0"/>
              </a:rPr>
              <a:t>4056 lei </a:t>
            </a:r>
            <a:r>
              <a:rPr lang="ro-MD" dirty="0">
                <a:latin typeface="Cambria" panose="02040503050406030204" pitchFamily="18" charset="0"/>
                <a:ea typeface="Cambria" panose="02040503050406030204" pitchFamily="18" charset="0"/>
                <a:cs typeface="Times New Roman" panose="02020603050405020304" pitchFamily="18" charset="0"/>
              </a:rPr>
              <a:t>- Mediatorii, notarii, </a:t>
            </a:r>
            <a:r>
              <a:rPr lang="ro-MD" dirty="0" err="1">
                <a:latin typeface="Cambria" panose="02040503050406030204" pitchFamily="18" charset="0"/>
                <a:ea typeface="Cambria" panose="02040503050406030204" pitchFamily="18" charset="0"/>
                <a:cs typeface="Times New Roman" panose="02020603050405020304" pitchFamily="18" charset="0"/>
              </a:rPr>
              <a:t>avocaţii</a:t>
            </a:r>
            <a:r>
              <a:rPr lang="ro-MD" dirty="0">
                <a:latin typeface="Cambria" panose="02040503050406030204" pitchFamily="18" charset="0"/>
                <a:ea typeface="Cambria" panose="02040503050406030204" pitchFamily="18" charset="0"/>
                <a:cs typeface="Times New Roman" panose="02020603050405020304" pitchFamily="18" charset="0"/>
              </a:rPr>
              <a:t>, executorii </a:t>
            </a:r>
            <a:r>
              <a:rPr lang="ro-MD" dirty="0" err="1">
                <a:latin typeface="Cambria" panose="02040503050406030204" pitchFamily="18" charset="0"/>
                <a:ea typeface="Cambria" panose="02040503050406030204" pitchFamily="18" charset="0"/>
                <a:cs typeface="Times New Roman" panose="02020603050405020304" pitchFamily="18" charset="0"/>
              </a:rPr>
              <a:t>judecătoreşti</a:t>
            </a:r>
            <a:r>
              <a:rPr lang="ro-MD" dirty="0">
                <a:latin typeface="Cambria" panose="02040503050406030204" pitchFamily="18" charset="0"/>
                <a:ea typeface="Cambria" panose="02040503050406030204" pitchFamily="18" charset="0"/>
                <a:cs typeface="Times New Roman" panose="02020603050405020304" pitchFamily="18" charset="0"/>
              </a:rPr>
              <a:t>, </a:t>
            </a:r>
            <a:r>
              <a:rPr lang="ro-MD" dirty="0" err="1">
                <a:latin typeface="Cambria" panose="02040503050406030204" pitchFamily="18" charset="0"/>
                <a:ea typeface="Cambria" panose="02040503050406030204" pitchFamily="18" charset="0"/>
                <a:cs typeface="Times New Roman" panose="02020603050405020304" pitchFamily="18" charset="0"/>
              </a:rPr>
              <a:t>experţii</a:t>
            </a:r>
            <a:r>
              <a:rPr lang="ro-MD" dirty="0">
                <a:latin typeface="Cambria" panose="02040503050406030204" pitchFamily="18" charset="0"/>
                <a:ea typeface="Cambria" panose="02040503050406030204" pitchFamily="18" charset="0"/>
                <a:cs typeface="Times New Roman" panose="02020603050405020304" pitchFamily="18" charset="0"/>
              </a:rPr>
              <a:t> judiciari care activează în cadrul unui birou de expertiză judiciară, </a:t>
            </a:r>
            <a:r>
              <a:rPr lang="ro-MD" dirty="0" err="1">
                <a:latin typeface="Cambria" panose="02040503050406030204" pitchFamily="18" charset="0"/>
                <a:ea typeface="Cambria" panose="02040503050406030204" pitchFamily="18" charset="0"/>
                <a:cs typeface="Times New Roman" panose="02020603050405020304" pitchFamily="18" charset="0"/>
              </a:rPr>
              <a:t>interpreţii</a:t>
            </a:r>
            <a:r>
              <a:rPr lang="ro-MD" dirty="0">
                <a:latin typeface="Cambria" panose="02040503050406030204" pitchFamily="18" charset="0"/>
                <a:ea typeface="Cambria" panose="02040503050406030204" pitchFamily="18" charset="0"/>
                <a:cs typeface="Times New Roman" panose="02020603050405020304" pitchFamily="18" charset="0"/>
              </a:rPr>
              <a:t>, traducătorii </a:t>
            </a:r>
            <a:r>
              <a:rPr lang="ro-MD" dirty="0" err="1">
                <a:latin typeface="Cambria" panose="02040503050406030204" pitchFamily="18" charset="0"/>
                <a:ea typeface="Cambria" panose="02040503050406030204" pitchFamily="18" charset="0"/>
                <a:cs typeface="Times New Roman" panose="02020603050405020304" pitchFamily="18" charset="0"/>
              </a:rPr>
              <a:t>şi</a:t>
            </a:r>
            <a:r>
              <a:rPr lang="ro-MD" dirty="0">
                <a:latin typeface="Cambria" panose="02040503050406030204" pitchFamily="18" charset="0"/>
                <a:ea typeface="Cambria" panose="02040503050406030204" pitchFamily="18" charset="0"/>
                <a:cs typeface="Times New Roman" panose="02020603050405020304" pitchFamily="18" charset="0"/>
              </a:rPr>
              <a:t> administratorii </a:t>
            </a:r>
            <a:r>
              <a:rPr lang="ro-MD" dirty="0" err="1">
                <a:latin typeface="Cambria" panose="02040503050406030204" pitchFamily="18" charset="0"/>
                <a:ea typeface="Cambria" panose="02040503050406030204" pitchFamily="18" charset="0"/>
                <a:cs typeface="Times New Roman" panose="02020603050405020304" pitchFamily="18" charset="0"/>
              </a:rPr>
              <a:t>autorizaţi</a:t>
            </a:r>
            <a:r>
              <a:rPr lang="ro-MD" dirty="0">
                <a:latin typeface="Cambria" panose="02040503050406030204" pitchFamily="18" charset="0"/>
                <a:ea typeface="Cambria" panose="02040503050406030204" pitchFamily="18" charset="0"/>
                <a:cs typeface="Times New Roman" panose="02020603050405020304" pitchFamily="18" charset="0"/>
              </a:rPr>
              <a:t>, indiferent de forma juridică de organizare a </a:t>
            </a:r>
            <a:r>
              <a:rPr lang="ro-MD" dirty="0" err="1">
                <a:latin typeface="Cambria" panose="02040503050406030204" pitchFamily="18" charset="0"/>
                <a:ea typeface="Cambria" panose="02040503050406030204" pitchFamily="18" charset="0"/>
                <a:cs typeface="Times New Roman" panose="02020603050405020304" pitchFamily="18" charset="0"/>
              </a:rPr>
              <a:t>activităţii</a:t>
            </a:r>
            <a:r>
              <a:rPr lang="ro-MD" dirty="0">
                <a:latin typeface="Cambria" panose="02040503050406030204" pitchFamily="18" charset="0"/>
                <a:ea typeface="Cambria" panose="02040503050406030204" pitchFamily="18" charset="0"/>
                <a:cs typeface="Times New Roman" panose="02020603050405020304" pitchFamily="18" charset="0"/>
              </a:rPr>
              <a:t>, </a:t>
            </a:r>
            <a:r>
              <a:rPr lang="ro-MD" dirty="0" err="1">
                <a:latin typeface="Cambria" panose="02040503050406030204" pitchFamily="18" charset="0"/>
                <a:ea typeface="Cambria" panose="02040503050406030204" pitchFamily="18" charset="0"/>
                <a:cs typeface="Times New Roman" panose="02020603050405020304" pitchFamily="18" charset="0"/>
              </a:rPr>
              <a:t>neangajaţi</a:t>
            </a:r>
            <a:r>
              <a:rPr lang="ro-MD" dirty="0">
                <a:latin typeface="Cambria" panose="02040503050406030204" pitchFamily="18" charset="0"/>
                <a:ea typeface="Cambria" panose="02040503050406030204" pitchFamily="18" charset="0"/>
                <a:cs typeface="Times New Roman" panose="02020603050405020304" pitchFamily="18" charset="0"/>
              </a:rPr>
              <a:t>, care au </a:t>
            </a:r>
            <a:r>
              <a:rPr lang="ro-MD" dirty="0" err="1">
                <a:latin typeface="Cambria" panose="02040503050406030204" pitchFamily="18" charset="0"/>
                <a:ea typeface="Cambria" panose="02040503050406030204" pitchFamily="18" charset="0"/>
                <a:cs typeface="Times New Roman" panose="02020603050405020304" pitchFamily="18" charset="0"/>
              </a:rPr>
              <a:t>obţinut</a:t>
            </a:r>
            <a:r>
              <a:rPr lang="ro-MD" dirty="0">
                <a:latin typeface="Cambria" panose="02040503050406030204" pitchFamily="18" charset="0"/>
                <a:ea typeface="Cambria" panose="02040503050406030204" pitchFamily="18" charset="0"/>
                <a:cs typeface="Times New Roman" panose="02020603050405020304" pitchFamily="18" charset="0"/>
              </a:rPr>
              <a:t> atestat, </a:t>
            </a:r>
            <a:r>
              <a:rPr lang="ro-MD" dirty="0" err="1">
                <a:latin typeface="Cambria" panose="02040503050406030204" pitchFamily="18" charset="0"/>
                <a:ea typeface="Cambria" panose="02040503050406030204" pitchFamily="18" charset="0"/>
                <a:cs typeface="Times New Roman" panose="02020603050405020304" pitchFamily="18" charset="0"/>
              </a:rPr>
              <a:t>licenţă</a:t>
            </a:r>
            <a:r>
              <a:rPr lang="ro-MD" dirty="0">
                <a:latin typeface="Cambria" panose="02040503050406030204" pitchFamily="18" charset="0"/>
                <a:ea typeface="Cambria" panose="02040503050406030204" pitchFamily="18" charset="0"/>
                <a:cs typeface="Times New Roman" panose="02020603050405020304" pitchFamily="18" charset="0"/>
              </a:rPr>
              <a:t> sau </a:t>
            </a:r>
            <a:r>
              <a:rPr lang="ro-MD" dirty="0" err="1">
                <a:latin typeface="Cambria" panose="02040503050406030204" pitchFamily="18" charset="0"/>
                <a:ea typeface="Cambria" panose="02040503050406030204" pitchFamily="18" charset="0"/>
                <a:cs typeface="Times New Roman" panose="02020603050405020304" pitchFamily="18" charset="0"/>
              </a:rPr>
              <a:t>autorizaţie</a:t>
            </a:r>
            <a:r>
              <a:rPr lang="ro-MD" dirty="0">
                <a:latin typeface="Cambria" panose="02040503050406030204" pitchFamily="18" charset="0"/>
                <a:ea typeface="Cambria" panose="02040503050406030204" pitchFamily="18" charset="0"/>
                <a:cs typeface="Times New Roman" panose="02020603050405020304" pitchFamily="18" charset="0"/>
              </a:rPr>
              <a:t> în modul stabilit de lege.</a:t>
            </a:r>
          </a:p>
          <a:p>
            <a:pPr marL="0" indent="0" algn="just">
              <a:buNone/>
            </a:pPr>
            <a:r>
              <a:rPr lang="ro-MD" dirty="0">
                <a:latin typeface="Cambria" panose="02040503050406030204" pitchFamily="18" charset="0"/>
                <a:ea typeface="Cambria" panose="02040503050406030204" pitchFamily="18" charset="0"/>
                <a:cs typeface="Times New Roman" panose="02020603050405020304" pitchFamily="18" charset="0"/>
              </a:rPr>
              <a:t>	 Persoanele neangajate care exercită independent profesiunea de medic de familie în una dintre formele de organizare a </a:t>
            </a:r>
            <a:r>
              <a:rPr lang="ro-MD" dirty="0" err="1">
                <a:latin typeface="Cambria" panose="02040503050406030204" pitchFamily="18" charset="0"/>
                <a:ea typeface="Cambria" panose="02040503050406030204" pitchFamily="18" charset="0"/>
                <a:cs typeface="Times New Roman" panose="02020603050405020304" pitchFamily="18" charset="0"/>
              </a:rPr>
              <a:t>activităţii</a:t>
            </a:r>
            <a:r>
              <a:rPr lang="ro-MD" dirty="0">
                <a:latin typeface="Cambria" panose="02040503050406030204" pitchFamily="18" charset="0"/>
                <a:ea typeface="Cambria" panose="02040503050406030204" pitchFamily="18" charset="0"/>
                <a:cs typeface="Times New Roman" panose="02020603050405020304" pitchFamily="18" charset="0"/>
              </a:rPr>
              <a:t> profesionale prevăzute de Legea ocrotirii </a:t>
            </a:r>
            <a:r>
              <a:rPr lang="ro-MD" dirty="0" err="1">
                <a:latin typeface="Cambria" panose="02040503050406030204" pitchFamily="18" charset="0"/>
                <a:ea typeface="Cambria" panose="02040503050406030204" pitchFamily="18" charset="0"/>
                <a:cs typeface="Times New Roman" panose="02020603050405020304" pitchFamily="18" charset="0"/>
              </a:rPr>
              <a:t>sănătăţii</a:t>
            </a:r>
            <a:r>
              <a:rPr lang="ro-MD" dirty="0">
                <a:latin typeface="Cambria" panose="02040503050406030204" pitchFamily="18" charset="0"/>
                <a:ea typeface="Cambria" panose="02040503050406030204" pitchFamily="18" charset="0"/>
                <a:cs typeface="Times New Roman" panose="02020603050405020304" pitchFamily="18" charset="0"/>
              </a:rPr>
              <a:t> nr.411/1995.</a:t>
            </a:r>
          </a:p>
          <a:p>
            <a:pPr marL="0" indent="0" algn="just">
              <a:buNone/>
            </a:pPr>
            <a:r>
              <a:rPr lang="ro-MD" dirty="0">
                <a:latin typeface="Cambria" panose="02040503050406030204" pitchFamily="18" charset="0"/>
                <a:ea typeface="Cambria" panose="02040503050406030204" pitchFamily="18" charset="0"/>
                <a:cs typeface="Times New Roman" panose="02020603050405020304" pitchFamily="18" charset="0"/>
              </a:rPr>
              <a:t>	</a:t>
            </a:r>
            <a:r>
              <a:rPr lang="ro-MD" b="1" dirty="0">
                <a:latin typeface="Cambria" panose="02040503050406030204" pitchFamily="18" charset="0"/>
                <a:ea typeface="Cambria" panose="02040503050406030204" pitchFamily="18" charset="0"/>
                <a:cs typeface="Times New Roman" panose="02020603050405020304" pitchFamily="18" charset="0"/>
              </a:rPr>
              <a:t>2028 lei </a:t>
            </a:r>
            <a:r>
              <a:rPr lang="ro-MD" dirty="0">
                <a:latin typeface="Cambria" panose="02040503050406030204" pitchFamily="18" charset="0"/>
                <a:ea typeface="Cambria" panose="02040503050406030204" pitchFamily="18" charset="0"/>
                <a:cs typeface="Times New Roman" panose="02020603050405020304" pitchFamily="18" charset="0"/>
              </a:rPr>
              <a:t>pentru categoriile de persoane fizice specificate </a:t>
            </a:r>
            <a:r>
              <a:rPr lang="da-DK" b="1" dirty="0">
                <a:latin typeface="Cambria" panose="02040503050406030204" pitchFamily="18" charset="0"/>
                <a:ea typeface="Cambria" panose="02040503050406030204" pitchFamily="18" charset="0"/>
                <a:cs typeface="Times New Roman" panose="02020603050405020304" pitchFamily="18" charset="0"/>
              </a:rPr>
              <a:t>pct.1 </a:t>
            </a:r>
            <a:r>
              <a:rPr lang="da-DK" b="1" dirty="0" err="1">
                <a:latin typeface="Cambria" panose="02040503050406030204" pitchFamily="18" charset="0"/>
                <a:ea typeface="Cambria" panose="02040503050406030204" pitchFamily="18" charset="0"/>
                <a:cs typeface="Times New Roman" panose="02020603050405020304" pitchFamily="18" charset="0"/>
              </a:rPr>
              <a:t>lit.b</a:t>
            </a:r>
            <a:r>
              <a:rPr lang="da-DK" b="1" dirty="0">
                <a:latin typeface="Cambria" panose="02040503050406030204" pitchFamily="18" charset="0"/>
                <a:ea typeface="Cambria" panose="02040503050406030204" pitchFamily="18" charset="0"/>
                <a:cs typeface="Times New Roman" panose="02020603050405020304" pitchFamily="18" charset="0"/>
              </a:rPr>
              <a:t>)–d), e) </a:t>
            </a:r>
            <a:r>
              <a:rPr lang="da-DK" b="1" dirty="0" err="1">
                <a:latin typeface="Cambria" panose="02040503050406030204" pitchFamily="18" charset="0"/>
                <a:ea typeface="Cambria" panose="02040503050406030204" pitchFamily="18" charset="0"/>
                <a:cs typeface="Times New Roman" panose="02020603050405020304" pitchFamily="18" charset="0"/>
              </a:rPr>
              <a:t>şi</a:t>
            </a:r>
            <a:r>
              <a:rPr lang="da-DK" b="1" dirty="0">
                <a:latin typeface="Cambria" panose="02040503050406030204" pitchFamily="18" charset="0"/>
                <a:ea typeface="Cambria" panose="02040503050406030204" pitchFamily="18" charset="0"/>
                <a:cs typeface="Times New Roman" panose="02020603050405020304" pitchFamily="18" charset="0"/>
              </a:rPr>
              <a:t> f), pct.3 </a:t>
            </a:r>
            <a:r>
              <a:rPr lang="da-DK" b="1" dirty="0" err="1">
                <a:latin typeface="Cambria" panose="02040503050406030204" pitchFamily="18" charset="0"/>
                <a:ea typeface="Cambria" panose="02040503050406030204" pitchFamily="18" charset="0"/>
                <a:cs typeface="Times New Roman" panose="02020603050405020304" pitchFamily="18" charset="0"/>
              </a:rPr>
              <a:t>şi</a:t>
            </a:r>
            <a:r>
              <a:rPr lang="da-DK" b="1" dirty="0">
                <a:latin typeface="Cambria" panose="02040503050406030204" pitchFamily="18" charset="0"/>
                <a:ea typeface="Cambria" panose="02040503050406030204" pitchFamily="18" charset="0"/>
                <a:cs typeface="Times New Roman" panose="02020603050405020304" pitchFamily="18" charset="0"/>
              </a:rPr>
              <a:t> 4 </a:t>
            </a:r>
            <a:r>
              <a:rPr lang="ro-MD" dirty="0">
                <a:latin typeface="Cambria" panose="02040503050406030204" pitchFamily="18" charset="0"/>
                <a:ea typeface="Cambria" panose="02040503050406030204" pitchFamily="18" charset="0"/>
                <a:cs typeface="Times New Roman" panose="02020603050405020304" pitchFamily="18" charset="0"/>
              </a:rPr>
              <a:t>din anexa nr.2 la Legea nr,1593/2022. </a:t>
            </a:r>
          </a:p>
          <a:p>
            <a:pPr marL="0" indent="0">
              <a:buNone/>
            </a:pPr>
            <a:endParaRPr lang="ru-RU" dirty="0"/>
          </a:p>
        </p:txBody>
      </p:sp>
    </p:spTree>
    <p:extLst>
      <p:ext uri="{BB962C8B-B14F-4D97-AF65-F5344CB8AC3E}">
        <p14:creationId xmlns:p14="http://schemas.microsoft.com/office/powerpoint/2010/main" val="35428321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2839" y="518747"/>
            <a:ext cx="10515600" cy="1325563"/>
          </a:xfrm>
        </p:spPr>
        <p:txBody>
          <a:bodyPr>
            <a:normAutofit/>
          </a:bodyPr>
          <a:lstStyle/>
          <a:p>
            <a:pPr algn="ctr"/>
            <a:r>
              <a:rPr lang="ro-RO" sz="2800" b="1" dirty="0" smtClean="0">
                <a:latin typeface="Cambria" panose="02040503050406030204" pitchFamily="18" charset="0"/>
                <a:ea typeface="Cambria" panose="02040503050406030204" pitchFamily="18" charset="0"/>
              </a:rPr>
              <a:t>Prime </a:t>
            </a:r>
            <a:r>
              <a:rPr lang="ro-RO" sz="2800" b="1" dirty="0">
                <a:latin typeface="Cambria" panose="02040503050406030204" pitchFamily="18" charset="0"/>
                <a:ea typeface="Cambria" panose="02040503050406030204" pitchFamily="18" charset="0"/>
              </a:rPr>
              <a:t>de asigurare obligatorie de asistență medicală </a:t>
            </a:r>
            <a:endParaRPr lang="ru-RU" sz="2800" dirty="0">
              <a:latin typeface="Cambria" panose="02040503050406030204" pitchFamily="18" charset="0"/>
              <a:ea typeface="Cambria" panose="02040503050406030204" pitchFamily="18" charset="0"/>
            </a:endParaRPr>
          </a:p>
        </p:txBody>
      </p:sp>
      <p:sp>
        <p:nvSpPr>
          <p:cNvPr id="3" name="Объект 2"/>
          <p:cNvSpPr>
            <a:spLocks noGrp="1"/>
          </p:cNvSpPr>
          <p:nvPr>
            <p:ph idx="1"/>
          </p:nvPr>
        </p:nvSpPr>
        <p:spPr/>
        <p:txBody>
          <a:bodyPr>
            <a:normAutofit/>
          </a:bodyPr>
          <a:lstStyle/>
          <a:p>
            <a:pPr marL="0" indent="0" algn="just">
              <a:buNone/>
            </a:pPr>
            <a:r>
              <a:rPr lang="ru-RU" dirty="0">
                <a:latin typeface="Arial" panose="020B0604020202020204" pitchFamily="34" charset="0"/>
              </a:rPr>
              <a:t/>
            </a:r>
            <a:br>
              <a:rPr lang="ru-RU" dirty="0">
                <a:latin typeface="Arial" panose="020B0604020202020204" pitchFamily="34" charset="0"/>
              </a:rPr>
            </a:br>
            <a:r>
              <a:rPr lang="ro-MD" sz="2000" dirty="0" err="1">
                <a:latin typeface="Cambria" panose="02040503050406030204" pitchFamily="18" charset="0"/>
                <a:ea typeface="Cambria" panose="02040503050406030204" pitchFamily="18" charset="0"/>
                <a:cs typeface="Times New Roman" panose="02020603050405020304" pitchFamily="18" charset="0"/>
              </a:rPr>
              <a:t>Cetăţenii</a:t>
            </a:r>
            <a:r>
              <a:rPr lang="ro-MD" sz="2000" dirty="0">
                <a:latin typeface="Cambria" panose="02040503050406030204" pitchFamily="18" charset="0"/>
                <a:ea typeface="Cambria" panose="02040503050406030204" pitchFamily="18" charset="0"/>
                <a:cs typeface="Times New Roman" panose="02020603050405020304" pitchFamily="18" charset="0"/>
              </a:rPr>
              <a:t> Republicii Moldova care nu fac parte din categoriile de plătitori prevăzute de Legea nr.1593/2002 </a:t>
            </a:r>
            <a:r>
              <a:rPr lang="ro-MD" sz="2000" dirty="0" err="1">
                <a:latin typeface="Cambria" panose="02040503050406030204" pitchFamily="18" charset="0"/>
                <a:ea typeface="Cambria" panose="02040503050406030204" pitchFamily="18" charset="0"/>
                <a:cs typeface="Times New Roman" panose="02020603050405020304" pitchFamily="18" charset="0"/>
              </a:rPr>
              <a:t>şi</a:t>
            </a:r>
            <a:r>
              <a:rPr lang="ro-MD" sz="2000" dirty="0">
                <a:latin typeface="Cambria" panose="02040503050406030204" pitchFamily="18" charset="0"/>
                <a:ea typeface="Cambria" panose="02040503050406030204" pitchFamily="18" charset="0"/>
                <a:cs typeface="Times New Roman" panose="02020603050405020304" pitchFamily="18" charset="0"/>
              </a:rPr>
              <a:t> care, după termenul stabilit la art.22 alin.(1) din legea </a:t>
            </a:r>
            <a:r>
              <a:rPr lang="ro-MD" sz="2000" dirty="0" err="1">
                <a:latin typeface="Cambria" panose="02040503050406030204" pitchFamily="18" charset="0"/>
                <a:ea typeface="Cambria" panose="02040503050406030204" pitchFamily="18" charset="0"/>
                <a:cs typeface="Times New Roman" panose="02020603050405020304" pitchFamily="18" charset="0"/>
              </a:rPr>
              <a:t>menţionată</a:t>
            </a:r>
            <a:r>
              <a:rPr lang="ro-MD" sz="2000" dirty="0">
                <a:latin typeface="Cambria" panose="02040503050406030204" pitchFamily="18" charset="0"/>
                <a:ea typeface="Cambria" panose="02040503050406030204" pitchFamily="18" charset="0"/>
                <a:cs typeface="Times New Roman" panose="02020603050405020304" pitchFamily="18" charset="0"/>
              </a:rPr>
              <a:t>, </a:t>
            </a:r>
            <a:r>
              <a:rPr lang="ro-MD" sz="2000" b="1" dirty="0">
                <a:latin typeface="Cambria" panose="02040503050406030204" pitchFamily="18" charset="0"/>
                <a:ea typeface="Cambria" panose="02040503050406030204" pitchFamily="18" charset="0"/>
                <a:cs typeface="Times New Roman" panose="02020603050405020304" pitchFamily="18" charset="0"/>
              </a:rPr>
              <a:t>fac dovada aflării peste hotarele Republicii Moldova </a:t>
            </a:r>
            <a:r>
              <a:rPr lang="ro-MD" sz="2000" dirty="0">
                <a:latin typeface="Cambria" panose="02040503050406030204" pitchFamily="18" charset="0"/>
                <a:ea typeface="Cambria" panose="02040503050406030204" pitchFamily="18" charset="0"/>
                <a:cs typeface="Times New Roman" panose="02020603050405020304" pitchFamily="18" charset="0"/>
              </a:rPr>
              <a:t>o perioadă mai mare </a:t>
            </a:r>
            <a:r>
              <a:rPr lang="ro-MD" sz="2000" b="1" dirty="0">
                <a:latin typeface="Cambria" panose="02040503050406030204" pitchFamily="18" charset="0"/>
                <a:ea typeface="Cambria" panose="02040503050406030204" pitchFamily="18" charset="0"/>
                <a:cs typeface="Times New Roman" panose="02020603050405020304" pitchFamily="18" charset="0"/>
              </a:rPr>
              <a:t>de 183 de zile calendaristice </a:t>
            </a:r>
            <a:r>
              <a:rPr lang="ro-MD" sz="2000" dirty="0">
                <a:latin typeface="Cambria" panose="02040503050406030204" pitchFamily="18" charset="0"/>
                <a:ea typeface="Cambria" panose="02040503050406030204" pitchFamily="18" charset="0"/>
                <a:cs typeface="Times New Roman" panose="02020603050405020304" pitchFamily="18" charset="0"/>
              </a:rPr>
              <a:t>în cursul anului bugetar </a:t>
            </a:r>
            <a:r>
              <a:rPr lang="ro-MD" sz="2000" dirty="0" err="1">
                <a:latin typeface="Cambria" panose="02040503050406030204" pitchFamily="18" charset="0"/>
                <a:ea typeface="Cambria" panose="02040503050406030204" pitchFamily="18" charset="0"/>
                <a:cs typeface="Times New Roman" panose="02020603050405020304" pitchFamily="18" charset="0"/>
              </a:rPr>
              <a:t>obţin</a:t>
            </a:r>
            <a:r>
              <a:rPr lang="ro-MD" sz="2000" dirty="0">
                <a:latin typeface="Cambria" panose="02040503050406030204" pitchFamily="18" charset="0"/>
                <a:ea typeface="Cambria" panose="02040503050406030204" pitchFamily="18" charset="0"/>
                <a:cs typeface="Times New Roman" panose="02020603050405020304" pitchFamily="18" charset="0"/>
              </a:rPr>
              <a:t> statutul de persoană asigurată în sistemul asigurării obligatorii de </a:t>
            </a:r>
            <a:r>
              <a:rPr lang="ro-MD" sz="2000" dirty="0" err="1">
                <a:latin typeface="Cambria" panose="02040503050406030204" pitchFamily="18" charset="0"/>
                <a:ea typeface="Cambria" panose="02040503050406030204" pitchFamily="18" charset="0"/>
                <a:cs typeface="Times New Roman" panose="02020603050405020304" pitchFamily="18" charset="0"/>
              </a:rPr>
              <a:t>asistenţă</a:t>
            </a:r>
            <a:r>
              <a:rPr lang="ro-MD" sz="2000" dirty="0">
                <a:latin typeface="Cambria" panose="02040503050406030204" pitchFamily="18" charset="0"/>
                <a:ea typeface="Cambria" panose="02040503050406030204" pitchFamily="18" charset="0"/>
                <a:cs typeface="Times New Roman" panose="02020603050405020304" pitchFamily="18" charset="0"/>
              </a:rPr>
              <a:t> medicală </a:t>
            </a:r>
            <a:r>
              <a:rPr lang="ro-MD" sz="2000" b="1" dirty="0">
                <a:latin typeface="Cambria" panose="02040503050406030204" pitchFamily="18" charset="0"/>
                <a:ea typeface="Cambria" panose="02040503050406030204" pitchFamily="18" charset="0"/>
                <a:cs typeface="Times New Roman" panose="02020603050405020304" pitchFamily="18" charset="0"/>
              </a:rPr>
              <a:t>după achitarea integrală </a:t>
            </a:r>
            <a:r>
              <a:rPr lang="ro-MD" sz="2000" dirty="0">
                <a:latin typeface="Cambria" panose="02040503050406030204" pitchFamily="18" charset="0"/>
                <a:ea typeface="Cambria" panose="02040503050406030204" pitchFamily="18" charset="0"/>
                <a:cs typeface="Times New Roman" panose="02020603050405020304" pitchFamily="18" charset="0"/>
              </a:rPr>
              <a:t>a primei de asigurare în cuantumul stabilit la alin.(2) </a:t>
            </a:r>
            <a:r>
              <a:rPr lang="en-US" sz="2000" dirty="0">
                <a:latin typeface="Cambria" panose="02040503050406030204" pitchFamily="18" charset="0"/>
                <a:ea typeface="Cambria" panose="02040503050406030204" pitchFamily="18" charset="0"/>
                <a:cs typeface="Times New Roman" panose="02020603050405020304" pitchFamily="18" charset="0"/>
              </a:rPr>
              <a:t>art.4 din </a:t>
            </a:r>
            <a:r>
              <a:rPr lang="en-US" sz="2000" dirty="0" err="1">
                <a:latin typeface="Cambria" panose="02040503050406030204" pitchFamily="18" charset="0"/>
                <a:ea typeface="Cambria" panose="02040503050406030204" pitchFamily="18" charset="0"/>
                <a:cs typeface="Times New Roman" panose="02020603050405020304" pitchFamily="18" charset="0"/>
              </a:rPr>
              <a:t>Legea</a:t>
            </a:r>
            <a:r>
              <a:rPr lang="ro-RO" sz="2000" dirty="0">
                <a:latin typeface="Cambria" panose="02040503050406030204" pitchFamily="18" charset="0"/>
                <a:ea typeface="Cambria" panose="02040503050406030204" pitchFamily="18" charset="0"/>
                <a:cs typeface="Times New Roman" panose="02020603050405020304" pitchFamily="18" charset="0"/>
              </a:rPr>
              <a:t> fondurilor asigurării obligatorii de </a:t>
            </a:r>
            <a:r>
              <a:rPr lang="ro-RO" sz="2000" dirty="0" err="1">
                <a:latin typeface="Cambria" panose="02040503050406030204" pitchFamily="18" charset="0"/>
                <a:ea typeface="Cambria" panose="02040503050406030204" pitchFamily="18" charset="0"/>
                <a:cs typeface="Times New Roman" panose="02020603050405020304" pitchFamily="18" charset="0"/>
              </a:rPr>
              <a:t>asistenţă</a:t>
            </a:r>
            <a:r>
              <a:rPr lang="ro-RO" sz="2000" dirty="0">
                <a:latin typeface="Cambria" panose="02040503050406030204" pitchFamily="18" charset="0"/>
                <a:ea typeface="Cambria" panose="02040503050406030204" pitchFamily="18" charset="0"/>
                <a:cs typeface="Times New Roman" panose="02020603050405020304" pitchFamily="18" charset="0"/>
              </a:rPr>
              <a:t> medicală pe anul 2024 </a:t>
            </a:r>
            <a:r>
              <a:rPr lang="ro-RO" sz="2000" b="1" i="1" dirty="0">
                <a:latin typeface="Cambria" panose="02040503050406030204" pitchFamily="18" charset="0"/>
                <a:ea typeface="Cambria" panose="02040503050406030204" pitchFamily="18" charset="0"/>
                <a:cs typeface="Times New Roman" panose="02020603050405020304" pitchFamily="18" charset="0"/>
              </a:rPr>
              <a:t>(12636 lei).</a:t>
            </a:r>
          </a:p>
        </p:txBody>
      </p:sp>
    </p:spTree>
    <p:extLst>
      <p:ext uri="{BB962C8B-B14F-4D97-AF65-F5344CB8AC3E}">
        <p14:creationId xmlns:p14="http://schemas.microsoft.com/office/powerpoint/2010/main" val="342667481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2839" y="518747"/>
            <a:ext cx="10515600" cy="1325563"/>
          </a:xfrm>
        </p:spPr>
        <p:txBody>
          <a:bodyPr>
            <a:normAutofit/>
          </a:bodyPr>
          <a:lstStyle/>
          <a:p>
            <a:pPr algn="ctr"/>
            <a:r>
              <a:rPr lang="ro-RO" sz="2800" b="1" dirty="0" smtClean="0">
                <a:latin typeface="Cambria" panose="02040503050406030204" pitchFamily="18" charset="0"/>
                <a:ea typeface="Cambria" panose="02040503050406030204" pitchFamily="18" charset="0"/>
              </a:rPr>
              <a:t>Prime </a:t>
            </a:r>
            <a:r>
              <a:rPr lang="ro-RO" sz="2800" b="1" dirty="0">
                <a:latin typeface="Cambria" panose="02040503050406030204" pitchFamily="18" charset="0"/>
                <a:ea typeface="Cambria" panose="02040503050406030204" pitchFamily="18" charset="0"/>
              </a:rPr>
              <a:t>de asigurare obligatorie de asistență medicală </a:t>
            </a:r>
            <a:endParaRPr lang="ru-RU" sz="2800" dirty="0">
              <a:latin typeface="Cambria" panose="02040503050406030204" pitchFamily="18" charset="0"/>
              <a:ea typeface="Cambria" panose="02040503050406030204" pitchFamily="18" charset="0"/>
            </a:endParaRPr>
          </a:p>
        </p:txBody>
      </p:sp>
      <p:sp>
        <p:nvSpPr>
          <p:cNvPr id="3" name="Объект 2"/>
          <p:cNvSpPr>
            <a:spLocks noGrp="1"/>
          </p:cNvSpPr>
          <p:nvPr>
            <p:ph idx="1"/>
          </p:nvPr>
        </p:nvSpPr>
        <p:spPr/>
        <p:txBody>
          <a:bodyPr>
            <a:normAutofit fontScale="70000" lnSpcReduction="20000"/>
          </a:bodyPr>
          <a:lstStyle/>
          <a:p>
            <a:pPr marL="0" indent="0" algn="just">
              <a:buNone/>
            </a:pPr>
            <a:r>
              <a:rPr lang="ro-RO" sz="3200" dirty="0">
                <a:latin typeface="Cambria" panose="02040503050406030204" pitchFamily="18" charset="0"/>
                <a:ea typeface="Cambria" panose="02040503050406030204" pitchFamily="18" charset="0"/>
                <a:cs typeface="Times New Roman" panose="02020603050405020304" pitchFamily="18" charset="0"/>
              </a:rPr>
              <a:t>Prin Legea nr.356/2</a:t>
            </a:r>
            <a:r>
              <a:rPr lang="ru-RU" sz="3200" dirty="0">
                <a:latin typeface="Cambria" panose="02040503050406030204" pitchFamily="18" charset="0"/>
                <a:ea typeface="Cambria" panose="02040503050406030204" pitchFamily="18" charset="0"/>
                <a:cs typeface="Times New Roman" panose="02020603050405020304" pitchFamily="18" charset="0"/>
              </a:rPr>
              <a:t>022 </a:t>
            </a:r>
            <a:r>
              <a:rPr lang="ro-RO" sz="3200" dirty="0">
                <a:latin typeface="Cambria" panose="02040503050406030204" pitchFamily="18" charset="0"/>
                <a:ea typeface="Cambria" panose="02040503050406030204" pitchFamily="18" charset="0"/>
                <a:cs typeface="Times New Roman" panose="02020603050405020304" pitchFamily="18" charset="0"/>
              </a:rPr>
              <a:t>au fost operate modificări în </a:t>
            </a:r>
            <a:r>
              <a:rPr lang="ro-RO" sz="3200" b="1" dirty="0">
                <a:latin typeface="Cambria" panose="02040503050406030204" pitchFamily="18" charset="0"/>
                <a:ea typeface="Cambria" panose="02040503050406030204" pitchFamily="18" charset="0"/>
                <a:cs typeface="Times New Roman" panose="02020603050405020304" pitchFamily="18" charset="0"/>
              </a:rPr>
              <a:t>art.23 alin.(2) </a:t>
            </a:r>
            <a:r>
              <a:rPr lang="ro-RO" sz="3200" dirty="0">
                <a:latin typeface="Cambria" panose="02040503050406030204" pitchFamily="18" charset="0"/>
                <a:ea typeface="Cambria" panose="02040503050406030204" pitchFamily="18" charset="0"/>
                <a:cs typeface="Times New Roman" panose="02020603050405020304" pitchFamily="18" charset="0"/>
              </a:rPr>
              <a:t>din Legea </a:t>
            </a:r>
            <a:r>
              <a:rPr lang="ro-MD" sz="3200" dirty="0">
                <a:latin typeface="Cambria" panose="02040503050406030204" pitchFamily="18" charset="0"/>
                <a:ea typeface="Cambria" panose="02040503050406030204" pitchFamily="18" charset="0"/>
                <a:cs typeface="Times New Roman" panose="02020603050405020304" pitchFamily="18" charset="0"/>
              </a:rPr>
              <a:t>cu privire la mărimea, modul </a:t>
            </a:r>
            <a:r>
              <a:rPr lang="ro-MD" sz="3200" dirty="0" err="1">
                <a:latin typeface="Cambria" panose="02040503050406030204" pitchFamily="18" charset="0"/>
                <a:ea typeface="Cambria" panose="02040503050406030204" pitchFamily="18" charset="0"/>
                <a:cs typeface="Times New Roman" panose="02020603050405020304" pitchFamily="18" charset="0"/>
              </a:rPr>
              <a:t>şi</a:t>
            </a:r>
            <a:r>
              <a:rPr lang="ro-MD" sz="3200" dirty="0">
                <a:latin typeface="Cambria" panose="02040503050406030204" pitchFamily="18" charset="0"/>
                <a:ea typeface="Cambria" panose="02040503050406030204" pitchFamily="18" charset="0"/>
                <a:cs typeface="Times New Roman" panose="02020603050405020304" pitchFamily="18" charset="0"/>
              </a:rPr>
              <a:t> termenele de achitare a primelor de asigurare obligatorie de asistență medicală </a:t>
            </a:r>
            <a:r>
              <a:rPr lang="ru-RU" sz="3200" dirty="0">
                <a:latin typeface="Cambria" panose="02040503050406030204" pitchFamily="18" charset="0"/>
                <a:ea typeface="Cambria" panose="02040503050406030204" pitchFamily="18" charset="0"/>
                <a:cs typeface="Times New Roman" panose="02020603050405020304" pitchFamily="18" charset="0"/>
              </a:rPr>
              <a:t>№ 1593/2002</a:t>
            </a:r>
            <a:r>
              <a:rPr lang="ru-RU" sz="3200" dirty="0" smtClean="0">
                <a:latin typeface="Cambria" panose="02040503050406030204" pitchFamily="18" charset="0"/>
                <a:ea typeface="Cambria" panose="02040503050406030204" pitchFamily="18" charset="0"/>
                <a:cs typeface="Times New Roman" panose="02020603050405020304" pitchFamily="18" charset="0"/>
              </a:rPr>
              <a:t>:</a:t>
            </a:r>
            <a:endParaRPr lang="ru-RU" sz="3200" dirty="0">
              <a:latin typeface="Cambria" panose="02040503050406030204" pitchFamily="18" charset="0"/>
              <a:ea typeface="Cambria" panose="02040503050406030204" pitchFamily="18" charset="0"/>
              <a:cs typeface="Times New Roman" panose="02020603050405020304" pitchFamily="18" charset="0"/>
            </a:endParaRPr>
          </a:p>
          <a:p>
            <a:pPr indent="0" algn="just">
              <a:lnSpc>
                <a:spcPct val="115000"/>
              </a:lnSpc>
              <a:spcAft>
                <a:spcPts val="0"/>
              </a:spcAft>
              <a:buNone/>
            </a:pPr>
            <a:r>
              <a:rPr lang="ru-RU" sz="3200" i="1" dirty="0">
                <a:latin typeface="Cambria" panose="02040503050406030204" pitchFamily="18" charset="0"/>
                <a:ea typeface="Cambria" panose="02040503050406030204" pitchFamily="18" charset="0"/>
                <a:cs typeface="Times New Roman" panose="02020603050405020304" pitchFamily="18" charset="0"/>
              </a:rPr>
              <a:t>"(2)</a:t>
            </a:r>
            <a:r>
              <a:rPr lang="ro-MD" sz="3200" i="1" dirty="0">
                <a:latin typeface="Cambria" panose="02040503050406030204" pitchFamily="18" charset="0"/>
                <a:ea typeface="Cambria" panose="02040503050406030204" pitchFamily="18" charset="0"/>
                <a:cs typeface="Times New Roman" panose="02020603050405020304" pitchFamily="18" charset="0"/>
              </a:rPr>
              <a:t> Persoanele fizice, incluse la începutul anului de gestiune în una din categoriile de plătitori prevăzute în anexa nr.2, care pe parcursul anului se includ în una din categoriile de plătitori prevăzute la pct.2 din anexa nr.1 </a:t>
            </a:r>
            <a:r>
              <a:rPr lang="ro-MD" sz="3200" i="1" dirty="0" err="1">
                <a:latin typeface="Cambria" panose="02040503050406030204" pitchFamily="18" charset="0"/>
                <a:ea typeface="Cambria" panose="02040503050406030204" pitchFamily="18" charset="0"/>
                <a:cs typeface="Times New Roman" panose="02020603050405020304" pitchFamily="18" charset="0"/>
              </a:rPr>
              <a:t>şi</a:t>
            </a:r>
            <a:r>
              <a:rPr lang="ro-MD" sz="3200" i="1" dirty="0">
                <a:latin typeface="Cambria" panose="02040503050406030204" pitchFamily="18" charset="0"/>
                <a:ea typeface="Cambria" panose="02040503050406030204" pitchFamily="18" charset="0"/>
                <a:cs typeface="Times New Roman" panose="02020603050405020304" pitchFamily="18" charset="0"/>
              </a:rPr>
              <a:t> care confirmă achitarea primei de asigurare obligatorie de </a:t>
            </a:r>
            <a:r>
              <a:rPr lang="ro-MD" sz="3200" i="1" dirty="0" err="1">
                <a:latin typeface="Cambria" panose="02040503050406030204" pitchFamily="18" charset="0"/>
                <a:ea typeface="Cambria" panose="02040503050406030204" pitchFamily="18" charset="0"/>
                <a:cs typeface="Times New Roman" panose="02020603050405020304" pitchFamily="18" charset="0"/>
              </a:rPr>
              <a:t>asistenţă</a:t>
            </a:r>
            <a:r>
              <a:rPr lang="ro-MD" sz="3200" i="1" dirty="0">
                <a:latin typeface="Cambria" panose="02040503050406030204" pitchFamily="18" charset="0"/>
                <a:ea typeface="Cambria" panose="02040503050406030204" pitchFamily="18" charset="0"/>
                <a:cs typeface="Times New Roman" panose="02020603050405020304" pitchFamily="18" charset="0"/>
              </a:rPr>
              <a:t> medicală în sumă fixă pentru anul respectiv </a:t>
            </a:r>
            <a:r>
              <a:rPr lang="ro-MD" sz="3200" b="1" i="1" dirty="0">
                <a:latin typeface="Cambria" panose="02040503050406030204" pitchFamily="18" charset="0"/>
                <a:ea typeface="Cambria" panose="02040503050406030204" pitchFamily="18" charset="0"/>
                <a:cs typeface="Times New Roman" panose="02020603050405020304" pitchFamily="18" charset="0"/>
              </a:rPr>
              <a:t>vor achita prima de asigurare obligatorie de </a:t>
            </a:r>
            <a:r>
              <a:rPr lang="ro-MD" sz="3200" b="1" i="1" dirty="0" err="1">
                <a:latin typeface="Cambria" panose="02040503050406030204" pitchFamily="18" charset="0"/>
                <a:ea typeface="Cambria" panose="02040503050406030204" pitchFamily="18" charset="0"/>
                <a:cs typeface="Times New Roman" panose="02020603050405020304" pitchFamily="18" charset="0"/>
              </a:rPr>
              <a:t>asistenţă</a:t>
            </a:r>
            <a:r>
              <a:rPr lang="ro-MD" sz="3200" b="1" i="1" dirty="0">
                <a:latin typeface="Cambria" panose="02040503050406030204" pitchFamily="18" charset="0"/>
                <a:ea typeface="Cambria" panose="02040503050406030204" pitchFamily="18" charset="0"/>
                <a:cs typeface="Times New Roman" panose="02020603050405020304" pitchFamily="18" charset="0"/>
              </a:rPr>
              <a:t> medicală în formă de </a:t>
            </a:r>
            <a:r>
              <a:rPr lang="ro-MD" sz="3200" b="1" i="1" dirty="0" err="1">
                <a:latin typeface="Cambria" panose="02040503050406030204" pitchFamily="18" charset="0"/>
                <a:ea typeface="Cambria" panose="02040503050406030204" pitchFamily="18" charset="0"/>
                <a:cs typeface="Times New Roman" panose="02020603050405020304" pitchFamily="18" charset="0"/>
              </a:rPr>
              <a:t>contribuţie</a:t>
            </a:r>
            <a:r>
              <a:rPr lang="ro-MD" sz="3200" b="1" i="1" dirty="0">
                <a:latin typeface="Cambria" panose="02040503050406030204" pitchFamily="18" charset="0"/>
                <a:ea typeface="Cambria" panose="02040503050406030204" pitchFamily="18" charset="0"/>
                <a:cs typeface="Times New Roman" panose="02020603050405020304" pitchFamily="18" charset="0"/>
              </a:rPr>
              <a:t> procentuală la salariu </a:t>
            </a:r>
            <a:r>
              <a:rPr lang="ro-MD" sz="3200" b="1" i="1" dirty="0" err="1">
                <a:latin typeface="Cambria" panose="02040503050406030204" pitchFamily="18" charset="0"/>
                <a:ea typeface="Cambria" panose="02040503050406030204" pitchFamily="18" charset="0"/>
                <a:cs typeface="Times New Roman" panose="02020603050405020304" pitchFamily="18" charset="0"/>
              </a:rPr>
              <a:t>şi</a:t>
            </a:r>
            <a:r>
              <a:rPr lang="ro-MD" sz="3200" b="1" i="1" dirty="0">
                <a:latin typeface="Cambria" panose="02040503050406030204" pitchFamily="18" charset="0"/>
                <a:ea typeface="Cambria" panose="02040503050406030204" pitchFamily="18" charset="0"/>
                <a:cs typeface="Times New Roman" panose="02020603050405020304" pitchFamily="18" charset="0"/>
              </a:rPr>
              <a:t> la alte recompense pentru perioada respectivă</a:t>
            </a:r>
            <a:r>
              <a:rPr lang="ro-MD" sz="3200" i="1" dirty="0">
                <a:latin typeface="Cambria" panose="02040503050406030204" pitchFamily="18" charset="0"/>
                <a:ea typeface="Cambria" panose="02040503050406030204" pitchFamily="18" charset="0"/>
                <a:cs typeface="Times New Roman" panose="02020603050405020304" pitchFamily="18" charset="0"/>
              </a:rPr>
              <a:t>, cu posibilitatea de a solicita </a:t>
            </a:r>
            <a:r>
              <a:rPr lang="ro-MD" sz="3200" b="1" i="1" dirty="0">
                <a:latin typeface="Cambria" panose="02040503050406030204" pitchFamily="18" charset="0"/>
                <a:ea typeface="Cambria" panose="02040503050406030204" pitchFamily="18" charset="0"/>
                <a:cs typeface="Times New Roman" panose="02020603050405020304" pitchFamily="18" charset="0"/>
              </a:rPr>
              <a:t>restituirea primei de asigurare obligatorie de </a:t>
            </a:r>
            <a:r>
              <a:rPr lang="ro-MD" sz="3200" b="1" i="1" dirty="0" err="1">
                <a:latin typeface="Cambria" panose="02040503050406030204" pitchFamily="18" charset="0"/>
                <a:ea typeface="Cambria" panose="02040503050406030204" pitchFamily="18" charset="0"/>
                <a:cs typeface="Times New Roman" panose="02020603050405020304" pitchFamily="18" charset="0"/>
              </a:rPr>
              <a:t>asistenţă</a:t>
            </a:r>
            <a:r>
              <a:rPr lang="ro-MD" sz="3200" b="1" i="1" dirty="0">
                <a:latin typeface="Cambria" panose="02040503050406030204" pitchFamily="18" charset="0"/>
                <a:ea typeface="Cambria" panose="02040503050406030204" pitchFamily="18" charset="0"/>
                <a:cs typeface="Times New Roman" panose="02020603050405020304" pitchFamily="18" charset="0"/>
              </a:rPr>
              <a:t> medicală în sumă fixă achitată, în cuantum </a:t>
            </a:r>
            <a:r>
              <a:rPr lang="ro-MD" sz="3200" b="1" i="1" dirty="0" err="1">
                <a:latin typeface="Cambria" panose="02040503050406030204" pitchFamily="18" charset="0"/>
                <a:ea typeface="Cambria" panose="02040503050406030204" pitchFamily="18" charset="0"/>
                <a:cs typeface="Times New Roman" panose="02020603050405020304" pitchFamily="18" charset="0"/>
              </a:rPr>
              <a:t>proporţional</a:t>
            </a:r>
            <a:r>
              <a:rPr lang="ro-MD" sz="3200" b="1" i="1" dirty="0">
                <a:latin typeface="Cambria" panose="02040503050406030204" pitchFamily="18" charset="0"/>
                <a:ea typeface="Cambria" panose="02040503050406030204" pitchFamily="18" charset="0"/>
                <a:cs typeface="Times New Roman" panose="02020603050405020304" pitchFamily="18" charset="0"/>
              </a:rPr>
              <a:t> numărului de zile din anul de gestiune în care acestea au făcut parte din categoriile de plătitori prevăzute la pct.2 din anexa nr.1</a:t>
            </a:r>
            <a:r>
              <a:rPr lang="ru-RU" sz="3200" i="1" dirty="0">
                <a:latin typeface="Cambria" panose="02040503050406030204" pitchFamily="18" charset="0"/>
                <a:ea typeface="Cambria" panose="02040503050406030204" pitchFamily="18" charset="0"/>
                <a:cs typeface="Times New Roman" panose="02020603050405020304" pitchFamily="18" charset="0"/>
              </a:rPr>
              <a:t>."</a:t>
            </a:r>
            <a:endParaRPr lang="ru-RU" sz="3200" dirty="0">
              <a:latin typeface="Cambria" panose="02040503050406030204" pitchFamily="18" charset="0"/>
              <a:ea typeface="Cambria" panose="02040503050406030204" pitchFamily="18" charset="0"/>
              <a:cs typeface="Times New Roman" panose="02020603050405020304" pitchFamily="18" charset="0"/>
            </a:endParaRPr>
          </a:p>
          <a:p>
            <a:endParaRPr lang="ru-RU" dirty="0"/>
          </a:p>
          <a:p>
            <a:pPr marL="0" indent="0" algn="just">
              <a:buNone/>
            </a:pPr>
            <a:endParaRPr lang="ru-RU" dirty="0"/>
          </a:p>
        </p:txBody>
      </p:sp>
    </p:spTree>
    <p:extLst>
      <p:ext uri="{BB962C8B-B14F-4D97-AF65-F5344CB8AC3E}">
        <p14:creationId xmlns:p14="http://schemas.microsoft.com/office/powerpoint/2010/main" val="1010243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2839" y="518747"/>
            <a:ext cx="10515600" cy="1325563"/>
          </a:xfrm>
        </p:spPr>
        <p:txBody>
          <a:bodyPr>
            <a:normAutofit/>
          </a:bodyPr>
          <a:lstStyle/>
          <a:p>
            <a:pPr algn="ctr"/>
            <a:r>
              <a:rPr lang="ro-RO" sz="2800" b="1" dirty="0" smtClean="0">
                <a:latin typeface="Cambria" panose="02040503050406030204" pitchFamily="18" charset="0"/>
                <a:ea typeface="Cambria" panose="02040503050406030204" pitchFamily="18" charset="0"/>
              </a:rPr>
              <a:t>Prime </a:t>
            </a:r>
            <a:r>
              <a:rPr lang="ro-RO" sz="2800" b="1" dirty="0">
                <a:latin typeface="Cambria" panose="02040503050406030204" pitchFamily="18" charset="0"/>
                <a:ea typeface="Cambria" panose="02040503050406030204" pitchFamily="18" charset="0"/>
              </a:rPr>
              <a:t>de asigurare obligatorie de asistență medicală </a:t>
            </a:r>
            <a:endParaRPr lang="ru-RU" sz="2800" dirty="0">
              <a:latin typeface="Cambria" panose="02040503050406030204" pitchFamily="18" charset="0"/>
              <a:ea typeface="Cambria" panose="02040503050406030204" pitchFamily="18" charset="0"/>
            </a:endParaRPr>
          </a:p>
        </p:txBody>
      </p:sp>
      <p:sp>
        <p:nvSpPr>
          <p:cNvPr id="3" name="Объект 2"/>
          <p:cNvSpPr>
            <a:spLocks noGrp="1"/>
          </p:cNvSpPr>
          <p:nvPr>
            <p:ph idx="1"/>
          </p:nvPr>
        </p:nvSpPr>
        <p:spPr/>
        <p:txBody>
          <a:bodyPr>
            <a:normAutofit fontScale="25000" lnSpcReduction="20000"/>
          </a:bodyPr>
          <a:lstStyle/>
          <a:p>
            <a:pPr marL="0" indent="0" algn="just">
              <a:buNone/>
            </a:pPr>
            <a:r>
              <a:rPr lang="ro-RO" sz="7200" dirty="0">
                <a:latin typeface="Cambria" panose="02040503050406030204" pitchFamily="18" charset="0"/>
                <a:ea typeface="Cambria" panose="02040503050406030204" pitchFamily="18" charset="0"/>
                <a:cs typeface="Times New Roman" panose="02020603050405020304" pitchFamily="18" charset="0"/>
              </a:rPr>
              <a:t>A fost modificată redacția alin. ( 2/1) al art.23:</a:t>
            </a:r>
            <a:endParaRPr lang="ru-RU" sz="7200" dirty="0">
              <a:latin typeface="Cambria" panose="02040503050406030204" pitchFamily="18" charset="0"/>
              <a:ea typeface="Cambria" panose="02040503050406030204" pitchFamily="18" charset="0"/>
              <a:cs typeface="Times New Roman" panose="02020603050405020304" pitchFamily="18" charset="0"/>
            </a:endParaRPr>
          </a:p>
          <a:p>
            <a:pPr indent="0" algn="just">
              <a:lnSpc>
                <a:spcPct val="115000"/>
              </a:lnSpc>
              <a:spcAft>
                <a:spcPts val="0"/>
              </a:spcAft>
              <a:buNone/>
            </a:pPr>
            <a:r>
              <a:rPr lang="ru-RU" sz="7200" i="1" dirty="0">
                <a:latin typeface="Cambria" panose="02040503050406030204" pitchFamily="18" charset="0"/>
                <a:ea typeface="Cambria" panose="02040503050406030204" pitchFamily="18" charset="0"/>
                <a:cs typeface="Times New Roman" panose="02020603050405020304" pitchFamily="18" charset="0"/>
              </a:rPr>
              <a:t>"</a:t>
            </a:r>
            <a:r>
              <a:rPr lang="ro-MD" sz="7200" i="1" dirty="0">
                <a:latin typeface="Cambria" panose="02040503050406030204" pitchFamily="18" charset="0"/>
                <a:ea typeface="Cambria" panose="02040503050406030204" pitchFamily="18" charset="0"/>
                <a:cs typeface="Times New Roman" panose="02020603050405020304" pitchFamily="18" charset="0"/>
              </a:rPr>
              <a:t>(2/1) Persoanele fizice incluse la data de 1 ianuarie a anului de gestiune în una dintre categoriile de plătitori prevăzute la anexa nr.2 </a:t>
            </a:r>
            <a:r>
              <a:rPr lang="ro-MD" sz="7200" i="1" dirty="0" err="1">
                <a:latin typeface="Cambria" panose="02040503050406030204" pitchFamily="18" charset="0"/>
                <a:ea typeface="Cambria" panose="02040503050406030204" pitchFamily="18" charset="0"/>
                <a:cs typeface="Times New Roman" panose="02020603050405020304" pitchFamily="18" charset="0"/>
              </a:rPr>
              <a:t>şi</a:t>
            </a:r>
            <a:r>
              <a:rPr lang="ro-MD" sz="7200" i="1" dirty="0">
                <a:latin typeface="Cambria" panose="02040503050406030204" pitchFamily="18" charset="0"/>
                <a:ea typeface="Cambria" panose="02040503050406030204" pitchFamily="18" charset="0"/>
                <a:cs typeface="Times New Roman" panose="02020603050405020304" pitchFamily="18" charset="0"/>
              </a:rPr>
              <a:t> care se asigură în mod individual până la data de 31 martie, </a:t>
            </a:r>
            <a:r>
              <a:rPr lang="ro-MD" sz="7200" b="1" i="1" dirty="0">
                <a:latin typeface="Cambria" panose="02040503050406030204" pitchFamily="18" charset="0"/>
                <a:ea typeface="Cambria" panose="02040503050406030204" pitchFamily="18" charset="0"/>
                <a:cs typeface="Times New Roman" panose="02020603050405020304" pitchFamily="18" charset="0"/>
              </a:rPr>
              <a:t>iar pe parcursul anului achită prima de asigurare obligatorie de </a:t>
            </a:r>
            <a:r>
              <a:rPr lang="ro-MD" sz="7200" b="1" i="1" dirty="0" err="1">
                <a:latin typeface="Cambria" panose="02040503050406030204" pitchFamily="18" charset="0"/>
                <a:ea typeface="Cambria" panose="02040503050406030204" pitchFamily="18" charset="0"/>
                <a:cs typeface="Times New Roman" panose="02020603050405020304" pitchFamily="18" charset="0"/>
              </a:rPr>
              <a:t>asistenţă</a:t>
            </a:r>
            <a:r>
              <a:rPr lang="ro-MD" sz="7200" b="1" i="1" dirty="0">
                <a:latin typeface="Cambria" panose="02040503050406030204" pitchFamily="18" charset="0"/>
                <a:ea typeface="Cambria" panose="02040503050406030204" pitchFamily="18" charset="0"/>
                <a:cs typeface="Times New Roman" panose="02020603050405020304" pitchFamily="18" charset="0"/>
              </a:rPr>
              <a:t> medicală în formă de </a:t>
            </a:r>
            <a:r>
              <a:rPr lang="ro-MD" sz="7200" b="1" i="1" dirty="0" err="1">
                <a:latin typeface="Cambria" panose="02040503050406030204" pitchFamily="18" charset="0"/>
                <a:ea typeface="Cambria" panose="02040503050406030204" pitchFamily="18" charset="0"/>
                <a:cs typeface="Times New Roman" panose="02020603050405020304" pitchFamily="18" charset="0"/>
              </a:rPr>
              <a:t>contribuţie</a:t>
            </a:r>
            <a:r>
              <a:rPr lang="ro-MD" sz="7200" b="1" i="1" dirty="0">
                <a:latin typeface="Cambria" panose="02040503050406030204" pitchFamily="18" charset="0"/>
                <a:ea typeface="Cambria" panose="02040503050406030204" pitchFamily="18" charset="0"/>
                <a:cs typeface="Times New Roman" panose="02020603050405020304" pitchFamily="18" charset="0"/>
              </a:rPr>
              <a:t> procentuală la alte recompense </a:t>
            </a:r>
            <a:r>
              <a:rPr lang="ro-MD" sz="7200" i="1" dirty="0">
                <a:latin typeface="Cambria" panose="02040503050406030204" pitchFamily="18" charset="0"/>
                <a:ea typeface="Cambria" panose="02040503050406030204" pitchFamily="18" charset="0"/>
                <a:cs typeface="Times New Roman" panose="02020603050405020304" pitchFamily="18" charset="0"/>
              </a:rPr>
              <a:t>în mărime ce </a:t>
            </a:r>
            <a:r>
              <a:rPr lang="ro-MD" sz="7200" i="1" dirty="0" err="1">
                <a:latin typeface="Cambria" panose="02040503050406030204" pitchFamily="18" charset="0"/>
                <a:ea typeface="Cambria" panose="02040503050406030204" pitchFamily="18" charset="0"/>
                <a:cs typeface="Times New Roman" panose="02020603050405020304" pitchFamily="18" charset="0"/>
              </a:rPr>
              <a:t>depăşeşte</a:t>
            </a:r>
            <a:r>
              <a:rPr lang="ro-MD" sz="7200" i="1" dirty="0">
                <a:latin typeface="Cambria" panose="02040503050406030204" pitchFamily="18" charset="0"/>
                <a:ea typeface="Cambria" panose="02040503050406030204" pitchFamily="18" charset="0"/>
                <a:cs typeface="Times New Roman" panose="02020603050405020304" pitchFamily="18" charset="0"/>
              </a:rPr>
              <a:t> cuantumul primei de asigurare obligatorie de </a:t>
            </a:r>
            <a:r>
              <a:rPr lang="ro-MD" sz="7200" i="1" dirty="0" err="1">
                <a:latin typeface="Cambria" panose="02040503050406030204" pitchFamily="18" charset="0"/>
                <a:ea typeface="Cambria" panose="02040503050406030204" pitchFamily="18" charset="0"/>
                <a:cs typeface="Times New Roman" panose="02020603050405020304" pitchFamily="18" charset="0"/>
              </a:rPr>
              <a:t>asistenţă</a:t>
            </a:r>
            <a:r>
              <a:rPr lang="ro-MD" sz="7200" i="1" dirty="0">
                <a:latin typeface="Cambria" panose="02040503050406030204" pitchFamily="18" charset="0"/>
                <a:ea typeface="Cambria" panose="02040503050406030204" pitchFamily="18" charset="0"/>
                <a:cs typeface="Times New Roman" panose="02020603050405020304" pitchFamily="18" charset="0"/>
              </a:rPr>
              <a:t> medicală în sumă fixă, aprobat prin legea fondurilor asigurării obligatorii de </a:t>
            </a:r>
            <a:r>
              <a:rPr lang="ro-MD" sz="7200" i="1" dirty="0" err="1">
                <a:latin typeface="Cambria" panose="02040503050406030204" pitchFamily="18" charset="0"/>
                <a:ea typeface="Cambria" panose="02040503050406030204" pitchFamily="18" charset="0"/>
                <a:cs typeface="Times New Roman" panose="02020603050405020304" pitchFamily="18" charset="0"/>
              </a:rPr>
              <a:t>asistenţă</a:t>
            </a:r>
            <a:r>
              <a:rPr lang="ro-MD" sz="7200" i="1" dirty="0">
                <a:latin typeface="Cambria" panose="02040503050406030204" pitchFamily="18" charset="0"/>
                <a:ea typeface="Cambria" panose="02040503050406030204" pitchFamily="18" charset="0"/>
                <a:cs typeface="Times New Roman" panose="02020603050405020304" pitchFamily="18" charset="0"/>
              </a:rPr>
              <a:t> medicală pentru anul respectiv, </a:t>
            </a:r>
            <a:r>
              <a:rPr lang="ro-MD" sz="7200" b="1" i="1" u="sng" dirty="0">
                <a:latin typeface="Cambria" panose="02040503050406030204" pitchFamily="18" charset="0"/>
                <a:ea typeface="Cambria" panose="02040503050406030204" pitchFamily="18" charset="0"/>
                <a:cs typeface="Times New Roman" panose="02020603050405020304" pitchFamily="18" charset="0"/>
              </a:rPr>
              <a:t>pot</a:t>
            </a:r>
            <a:r>
              <a:rPr lang="ro-MD" sz="7200" b="1" i="1" dirty="0">
                <a:latin typeface="Cambria" panose="02040503050406030204" pitchFamily="18" charset="0"/>
                <a:ea typeface="Cambria" panose="02040503050406030204" pitchFamily="18" charset="0"/>
                <a:cs typeface="Times New Roman" panose="02020603050405020304" pitchFamily="18" charset="0"/>
              </a:rPr>
              <a:t> solicita restituirea primei de asigurare obligatorie de </a:t>
            </a:r>
            <a:r>
              <a:rPr lang="ro-MD" sz="7200" b="1" i="1" dirty="0" err="1">
                <a:latin typeface="Cambria" panose="02040503050406030204" pitchFamily="18" charset="0"/>
                <a:ea typeface="Cambria" panose="02040503050406030204" pitchFamily="18" charset="0"/>
                <a:cs typeface="Times New Roman" panose="02020603050405020304" pitchFamily="18" charset="0"/>
              </a:rPr>
              <a:t>asistenţă</a:t>
            </a:r>
            <a:r>
              <a:rPr lang="ro-MD" sz="7200" b="1" i="1" dirty="0">
                <a:latin typeface="Cambria" panose="02040503050406030204" pitchFamily="18" charset="0"/>
                <a:ea typeface="Cambria" panose="02040503050406030204" pitchFamily="18" charset="0"/>
                <a:cs typeface="Times New Roman" panose="02020603050405020304" pitchFamily="18" charset="0"/>
              </a:rPr>
              <a:t> medicală achitate în sumă fixă.</a:t>
            </a:r>
          </a:p>
          <a:p>
            <a:pPr indent="0" algn="just">
              <a:lnSpc>
                <a:spcPct val="115000"/>
              </a:lnSpc>
              <a:spcAft>
                <a:spcPts val="0"/>
              </a:spcAft>
              <a:buNone/>
            </a:pPr>
            <a:r>
              <a:rPr lang="ro-MD" sz="7200" b="1" i="1" dirty="0">
                <a:latin typeface="Cambria" panose="02040503050406030204" pitchFamily="18" charset="0"/>
                <a:ea typeface="Cambria" panose="02040503050406030204" pitchFamily="18" charset="0"/>
                <a:cs typeface="Times New Roman" panose="02020603050405020304" pitchFamily="18" charset="0"/>
              </a:rPr>
              <a:t>Articolul 23 a fost completat cu alin.(2/2) </a:t>
            </a:r>
          </a:p>
          <a:p>
            <a:pPr indent="0" algn="just">
              <a:lnSpc>
                <a:spcPct val="115000"/>
              </a:lnSpc>
              <a:spcAft>
                <a:spcPts val="0"/>
              </a:spcAft>
              <a:buNone/>
            </a:pPr>
            <a:r>
              <a:rPr lang="ro-MD" sz="7200" i="1" dirty="0">
                <a:latin typeface="Cambria" panose="02040503050406030204" pitchFamily="18" charset="0"/>
                <a:ea typeface="Cambria" panose="02040503050406030204" pitchFamily="18" charset="0"/>
                <a:cs typeface="Times New Roman" panose="02020603050405020304" pitchFamily="18" charset="0"/>
              </a:rPr>
              <a:t>„</a:t>
            </a:r>
            <a:r>
              <a:rPr lang="ro-MD" sz="7200" b="1" dirty="0">
                <a:latin typeface="Cambria" panose="02040503050406030204" pitchFamily="18" charset="0"/>
                <a:ea typeface="Cambria" panose="02040503050406030204" pitchFamily="18" charset="0"/>
                <a:cs typeface="Times New Roman" panose="02020603050405020304" pitchFamily="18" charset="0"/>
              </a:rPr>
              <a:t>Restituirea primelor </a:t>
            </a:r>
            <a:r>
              <a:rPr lang="ro-MD" sz="7200" dirty="0">
                <a:latin typeface="Cambria" panose="02040503050406030204" pitchFamily="18" charset="0"/>
                <a:ea typeface="Cambria" panose="02040503050406030204" pitchFamily="18" charset="0"/>
                <a:cs typeface="Times New Roman" panose="02020603050405020304" pitchFamily="18" charset="0"/>
              </a:rPr>
              <a:t>de asigurare obligatorie de </a:t>
            </a:r>
            <a:r>
              <a:rPr lang="ro-MD" sz="7200" dirty="0" err="1">
                <a:latin typeface="Cambria" panose="02040503050406030204" pitchFamily="18" charset="0"/>
                <a:ea typeface="Cambria" panose="02040503050406030204" pitchFamily="18" charset="0"/>
                <a:cs typeface="Times New Roman" panose="02020603050405020304" pitchFamily="18" charset="0"/>
              </a:rPr>
              <a:t>asistenţă</a:t>
            </a:r>
            <a:r>
              <a:rPr lang="ro-MD" sz="7200" dirty="0">
                <a:latin typeface="Cambria" panose="02040503050406030204" pitchFamily="18" charset="0"/>
                <a:ea typeface="Cambria" panose="02040503050406030204" pitchFamily="18" charset="0"/>
                <a:cs typeface="Times New Roman" panose="02020603050405020304" pitchFamily="18" charset="0"/>
              </a:rPr>
              <a:t> medicală în sumă fixă prevăzute la alin.(2) </a:t>
            </a:r>
            <a:r>
              <a:rPr lang="ro-MD" sz="7200" dirty="0" err="1">
                <a:latin typeface="Cambria" panose="02040503050406030204" pitchFamily="18" charset="0"/>
                <a:ea typeface="Cambria" panose="02040503050406030204" pitchFamily="18" charset="0"/>
                <a:cs typeface="Times New Roman" panose="02020603050405020304" pitchFamily="18" charset="0"/>
              </a:rPr>
              <a:t>şi</a:t>
            </a:r>
            <a:r>
              <a:rPr lang="ro-MD" sz="7200" dirty="0">
                <a:latin typeface="Cambria" panose="02040503050406030204" pitchFamily="18" charset="0"/>
                <a:ea typeface="Cambria" panose="02040503050406030204" pitchFamily="18" charset="0"/>
                <a:cs typeface="Times New Roman" panose="02020603050405020304" pitchFamily="18" charset="0"/>
              </a:rPr>
              <a:t> (2/1), precum </a:t>
            </a:r>
            <a:r>
              <a:rPr lang="ro-MD" sz="7200" dirty="0" err="1">
                <a:latin typeface="Cambria" panose="02040503050406030204" pitchFamily="18" charset="0"/>
                <a:ea typeface="Cambria" panose="02040503050406030204" pitchFamily="18" charset="0"/>
                <a:cs typeface="Times New Roman" panose="02020603050405020304" pitchFamily="18" charset="0"/>
              </a:rPr>
              <a:t>şi</a:t>
            </a:r>
            <a:r>
              <a:rPr lang="ro-MD" sz="7200" dirty="0">
                <a:latin typeface="Cambria" panose="02040503050406030204" pitchFamily="18" charset="0"/>
                <a:ea typeface="Cambria" panose="02040503050406030204" pitchFamily="18" charset="0"/>
                <a:cs typeface="Times New Roman" panose="02020603050405020304" pitchFamily="18" charset="0"/>
              </a:rPr>
              <a:t> a celor </a:t>
            </a:r>
            <a:r>
              <a:rPr lang="ro-MD" sz="7200" b="1" dirty="0">
                <a:latin typeface="Cambria" panose="02040503050406030204" pitchFamily="18" charset="0"/>
                <a:ea typeface="Cambria" panose="02040503050406030204" pitchFamily="18" charset="0"/>
                <a:cs typeface="Times New Roman" panose="02020603050405020304" pitchFamily="18" charset="0"/>
              </a:rPr>
              <a:t>achitate în plus </a:t>
            </a:r>
            <a:r>
              <a:rPr lang="ro-MD" sz="7200" dirty="0">
                <a:latin typeface="Cambria" panose="02040503050406030204" pitchFamily="18" charset="0"/>
                <a:ea typeface="Cambria" panose="02040503050406030204" pitchFamily="18" charset="0"/>
                <a:cs typeface="Times New Roman" panose="02020603050405020304" pitchFamily="18" charset="0"/>
              </a:rPr>
              <a:t>se efectuează, la cerere, de către </a:t>
            </a:r>
            <a:r>
              <a:rPr lang="ro-MD" sz="7200" b="1" dirty="0">
                <a:latin typeface="Cambria" panose="02040503050406030204" pitchFamily="18" charset="0"/>
                <a:ea typeface="Cambria" panose="02040503050406030204" pitchFamily="18" charset="0"/>
                <a:cs typeface="Times New Roman" panose="02020603050405020304" pitchFamily="18" charset="0"/>
              </a:rPr>
              <a:t>Compania </a:t>
            </a:r>
            <a:r>
              <a:rPr lang="ro-MD" sz="7200" b="1" dirty="0" err="1">
                <a:latin typeface="Cambria" panose="02040503050406030204" pitchFamily="18" charset="0"/>
                <a:ea typeface="Cambria" panose="02040503050406030204" pitchFamily="18" charset="0"/>
                <a:cs typeface="Times New Roman" panose="02020603050405020304" pitchFamily="18" charset="0"/>
              </a:rPr>
              <a:t>Naţională</a:t>
            </a:r>
            <a:r>
              <a:rPr lang="ro-MD" sz="7200" b="1" dirty="0">
                <a:latin typeface="Cambria" panose="02040503050406030204" pitchFamily="18" charset="0"/>
                <a:ea typeface="Cambria" panose="02040503050406030204" pitchFamily="18" charset="0"/>
                <a:cs typeface="Times New Roman" panose="02020603050405020304" pitchFamily="18" charset="0"/>
              </a:rPr>
              <a:t> de Asigurări în Medicină</a:t>
            </a:r>
            <a:r>
              <a:rPr lang="ro-MD" sz="7200" dirty="0">
                <a:latin typeface="Cambria" panose="02040503050406030204" pitchFamily="18" charset="0"/>
                <a:ea typeface="Cambria" panose="02040503050406030204" pitchFamily="18" charset="0"/>
                <a:cs typeface="Times New Roman" panose="02020603050405020304" pitchFamily="18" charset="0"/>
              </a:rPr>
              <a:t>, conform modului stabilit prin ordin al directorului general al acesteia</a:t>
            </a:r>
            <a:r>
              <a:rPr lang="ro-MD" sz="7200" dirty="0" smtClean="0">
                <a:latin typeface="Cambria" panose="02040503050406030204" pitchFamily="18" charset="0"/>
                <a:ea typeface="Cambria" panose="02040503050406030204" pitchFamily="18" charset="0"/>
                <a:cs typeface="Times New Roman" panose="02020603050405020304" pitchFamily="18" charset="0"/>
              </a:rPr>
              <a:t>.</a:t>
            </a:r>
            <a:r>
              <a:rPr lang="ru-RU" sz="7200" dirty="0" smtClean="0">
                <a:latin typeface="Cambria" panose="02040503050406030204" pitchFamily="18" charset="0"/>
                <a:ea typeface="Cambria" panose="02040503050406030204" pitchFamily="18" charset="0"/>
                <a:cs typeface="Times New Roman" panose="02020603050405020304" pitchFamily="18" charset="0"/>
              </a:rPr>
              <a:t>„</a:t>
            </a:r>
            <a:endParaRPr lang="ro-RO" sz="7200" dirty="0" smtClean="0">
              <a:latin typeface="Cambria" panose="02040503050406030204" pitchFamily="18" charset="0"/>
              <a:ea typeface="Cambria" panose="02040503050406030204" pitchFamily="18" charset="0"/>
              <a:cs typeface="Times New Roman" panose="02020603050405020304" pitchFamily="18" charset="0"/>
            </a:endParaRPr>
          </a:p>
          <a:p>
            <a:pPr indent="0" algn="ctr">
              <a:lnSpc>
                <a:spcPct val="115000"/>
              </a:lnSpc>
              <a:spcAft>
                <a:spcPts val="0"/>
              </a:spcAft>
              <a:buNone/>
            </a:pPr>
            <a:r>
              <a:rPr lang="ro-RO" sz="7200" i="1" dirty="0" smtClean="0">
                <a:latin typeface="Cambria" panose="02040503050406030204" pitchFamily="18" charset="0"/>
                <a:ea typeface="Cambria" panose="02040503050406030204" pitchFamily="18" charset="0"/>
                <a:cs typeface="Times New Roman" panose="02020603050405020304" pitchFamily="18" charset="0"/>
              </a:rPr>
              <a:t>(Ordinul Directorului general al CNAM nr.12-A din 15 </a:t>
            </a:r>
            <a:r>
              <a:rPr lang="ro-RO" sz="7200" i="1" dirty="0">
                <a:latin typeface="Cambria" panose="02040503050406030204" pitchFamily="18" charset="0"/>
                <a:ea typeface="Cambria" panose="02040503050406030204" pitchFamily="18" charset="0"/>
                <a:cs typeface="Times New Roman" panose="02020603050405020304" pitchFamily="18" charset="0"/>
              </a:rPr>
              <a:t>ianuarie 2024, MO nr. </a:t>
            </a:r>
            <a:r>
              <a:rPr lang="ro-RO" sz="7200" i="1" dirty="0" smtClean="0">
                <a:latin typeface="Cambria" panose="02040503050406030204" pitchFamily="18" charset="0"/>
                <a:ea typeface="Cambria" panose="02040503050406030204" pitchFamily="18" charset="0"/>
                <a:cs typeface="Times New Roman" panose="02020603050405020304" pitchFamily="18" charset="0"/>
              </a:rPr>
              <a:t>32-35, </a:t>
            </a:r>
            <a:r>
              <a:rPr lang="ro-RO" sz="7200" i="1" dirty="0">
                <a:latin typeface="Cambria" panose="02040503050406030204" pitchFamily="18" charset="0"/>
                <a:ea typeface="Cambria" panose="02040503050406030204" pitchFamily="18" charset="0"/>
                <a:cs typeface="Times New Roman" panose="02020603050405020304" pitchFamily="18" charset="0"/>
              </a:rPr>
              <a:t>art. </a:t>
            </a:r>
            <a:r>
              <a:rPr lang="ro-RO" sz="7200" i="1" dirty="0" smtClean="0">
                <a:latin typeface="Cambria" panose="02040503050406030204" pitchFamily="18" charset="0"/>
                <a:ea typeface="Cambria" panose="02040503050406030204" pitchFamily="18" charset="0"/>
                <a:cs typeface="Times New Roman" panose="02020603050405020304" pitchFamily="18" charset="0"/>
              </a:rPr>
              <a:t>77, 25 .01.2024)</a:t>
            </a:r>
            <a:endParaRPr lang="ru-RU" sz="7200" i="1" dirty="0">
              <a:latin typeface="Cambria" panose="02040503050406030204" pitchFamily="18" charset="0"/>
              <a:ea typeface="Cambria" panose="02040503050406030204" pitchFamily="18" charset="0"/>
              <a:cs typeface="Times New Roman" panose="02020603050405020304" pitchFamily="18" charset="0"/>
            </a:endParaRPr>
          </a:p>
          <a:p>
            <a:endParaRPr lang="ru-RU" dirty="0"/>
          </a:p>
          <a:p>
            <a:pPr marL="0" indent="0" algn="just">
              <a:buNone/>
            </a:pPr>
            <a:endParaRPr lang="ru-RU" dirty="0"/>
          </a:p>
        </p:txBody>
      </p:sp>
    </p:spTree>
    <p:extLst>
      <p:ext uri="{BB962C8B-B14F-4D97-AF65-F5344CB8AC3E}">
        <p14:creationId xmlns:p14="http://schemas.microsoft.com/office/powerpoint/2010/main" val="394145026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2839" y="518747"/>
            <a:ext cx="10515600" cy="1325563"/>
          </a:xfrm>
        </p:spPr>
        <p:txBody>
          <a:bodyPr>
            <a:normAutofit/>
          </a:bodyPr>
          <a:lstStyle/>
          <a:p>
            <a:pPr algn="ctr"/>
            <a:r>
              <a:rPr lang="ro-RO" sz="2800" b="1" dirty="0" smtClean="0">
                <a:latin typeface="Cambria" panose="02040503050406030204" pitchFamily="18" charset="0"/>
                <a:ea typeface="Cambria" panose="02040503050406030204" pitchFamily="18" charset="0"/>
              </a:rPr>
              <a:t>Prime </a:t>
            </a:r>
            <a:r>
              <a:rPr lang="ro-RO" sz="2800" b="1" dirty="0">
                <a:latin typeface="Cambria" panose="02040503050406030204" pitchFamily="18" charset="0"/>
                <a:ea typeface="Cambria" panose="02040503050406030204" pitchFamily="18" charset="0"/>
              </a:rPr>
              <a:t>de asigurare obligatorie de asistență medicală </a:t>
            </a:r>
            <a:endParaRPr lang="ru-RU" sz="2800" dirty="0">
              <a:latin typeface="Cambria" panose="02040503050406030204" pitchFamily="18" charset="0"/>
              <a:ea typeface="Cambria" panose="02040503050406030204" pitchFamily="18" charset="0"/>
            </a:endParaRPr>
          </a:p>
        </p:txBody>
      </p:sp>
      <p:sp>
        <p:nvSpPr>
          <p:cNvPr id="3" name="Объект 2"/>
          <p:cNvSpPr>
            <a:spLocks noGrp="1"/>
          </p:cNvSpPr>
          <p:nvPr>
            <p:ph idx="1"/>
          </p:nvPr>
        </p:nvSpPr>
        <p:spPr/>
        <p:txBody>
          <a:bodyPr>
            <a:normAutofit fontScale="77500" lnSpcReduction="20000"/>
          </a:bodyPr>
          <a:lstStyle/>
          <a:p>
            <a:pPr indent="0" algn="just">
              <a:lnSpc>
                <a:spcPct val="115000"/>
              </a:lnSpc>
              <a:spcAft>
                <a:spcPts val="0"/>
              </a:spcAft>
              <a:buNone/>
            </a:pPr>
            <a:r>
              <a:rPr lang="ro-RO" sz="2900" dirty="0">
                <a:latin typeface="Cambria" panose="02040503050406030204" pitchFamily="18" charset="0"/>
                <a:ea typeface="Cambria" panose="02040503050406030204" pitchFamily="18" charset="0"/>
                <a:cs typeface="Times New Roman" panose="02020603050405020304" pitchFamily="18" charset="0"/>
              </a:rPr>
              <a:t>Au fost operate modificări și în art.23 alin.(4) din Legea menționată și urmare a acestor modificări </a:t>
            </a:r>
            <a:r>
              <a:rPr lang="ro-MD" sz="2900" b="1" dirty="0">
                <a:latin typeface="Cambria" panose="02040503050406030204" pitchFamily="18" charset="0"/>
                <a:ea typeface="Cambria" panose="02040503050406030204" pitchFamily="18" charset="0"/>
                <a:cs typeface="Times New Roman" panose="02020603050405020304" pitchFamily="18" charset="0"/>
              </a:rPr>
              <a:t>persoanele fizice </a:t>
            </a:r>
            <a:r>
              <a:rPr lang="ro-MD" sz="2900" dirty="0">
                <a:latin typeface="Cambria" panose="02040503050406030204" pitchFamily="18" charset="0"/>
                <a:ea typeface="Cambria" panose="02040503050406030204" pitchFamily="18" charset="0"/>
                <a:cs typeface="Times New Roman" panose="02020603050405020304" pitchFamily="18" charset="0"/>
              </a:rPr>
              <a:t>care, concomitent, fac parte din categoriile de persoane neangajate, asigurate de Guvern, indicate la art.4 alin.(4) </a:t>
            </a:r>
            <a:r>
              <a:rPr lang="ro-MD" sz="2900" b="1" dirty="0" err="1">
                <a:latin typeface="Cambria" panose="02040503050406030204" pitchFamily="18" charset="0"/>
                <a:ea typeface="Cambria" panose="02040503050406030204" pitchFamily="18" charset="0"/>
                <a:cs typeface="Times New Roman" panose="02020603050405020304" pitchFamily="18" charset="0"/>
              </a:rPr>
              <a:t>lit.i</a:t>
            </a:r>
            <a:r>
              <a:rPr lang="ro-MD" sz="2900" b="1" dirty="0">
                <a:latin typeface="Cambria" panose="02040503050406030204" pitchFamily="18" charset="0"/>
                <a:ea typeface="Cambria" panose="02040503050406030204" pitchFamily="18" charset="0"/>
                <a:cs typeface="Times New Roman" panose="02020603050405020304" pitchFamily="18" charset="0"/>
              </a:rPr>
              <a:t>) </a:t>
            </a:r>
            <a:r>
              <a:rPr lang="ro-MD" sz="2900" b="1" dirty="0" err="1">
                <a:latin typeface="Cambria" panose="02040503050406030204" pitchFamily="18" charset="0"/>
                <a:ea typeface="Cambria" panose="02040503050406030204" pitchFamily="18" charset="0"/>
                <a:cs typeface="Times New Roman" panose="02020603050405020304" pitchFamily="18" charset="0"/>
              </a:rPr>
              <a:t>şi</a:t>
            </a:r>
            <a:r>
              <a:rPr lang="ro-MD" sz="2900" b="1" dirty="0">
                <a:latin typeface="Cambria" panose="02040503050406030204" pitchFamily="18" charset="0"/>
                <a:ea typeface="Cambria" panose="02040503050406030204" pitchFamily="18" charset="0"/>
                <a:cs typeface="Times New Roman" panose="02020603050405020304" pitchFamily="18" charset="0"/>
              </a:rPr>
              <a:t> j)  </a:t>
            </a:r>
            <a:r>
              <a:rPr lang="ro-MD" sz="2900" b="1" i="1" dirty="0">
                <a:latin typeface="Cambria" panose="02040503050406030204" pitchFamily="18" charset="0"/>
                <a:ea typeface="Cambria" panose="02040503050406030204" pitchFamily="18" charset="0"/>
                <a:cs typeface="Times New Roman" panose="02020603050405020304" pitchFamily="18" charset="0"/>
              </a:rPr>
              <a:t>(pensionari și persoane cu dizabilități neangajate) </a:t>
            </a:r>
            <a:r>
              <a:rPr lang="ro-MD" sz="2900" dirty="0">
                <a:latin typeface="Cambria" panose="02040503050406030204" pitchFamily="18" charset="0"/>
                <a:ea typeface="Cambria" panose="02040503050406030204" pitchFamily="18" charset="0"/>
                <a:cs typeface="Times New Roman" panose="02020603050405020304" pitchFamily="18" charset="0"/>
              </a:rPr>
              <a:t>din Legea nr.1585/1998, </a:t>
            </a:r>
            <a:r>
              <a:rPr lang="ro-MD" sz="2900" dirty="0" err="1">
                <a:latin typeface="Cambria" panose="02040503050406030204" pitchFamily="18" charset="0"/>
                <a:ea typeface="Cambria" panose="02040503050406030204" pitchFamily="18" charset="0"/>
                <a:cs typeface="Times New Roman" panose="02020603050405020304" pitchFamily="18" charset="0"/>
              </a:rPr>
              <a:t>şi</a:t>
            </a:r>
            <a:r>
              <a:rPr lang="ro-MD" sz="2900" dirty="0">
                <a:latin typeface="Cambria" panose="02040503050406030204" pitchFamily="18" charset="0"/>
                <a:ea typeface="Cambria" panose="02040503050406030204" pitchFamily="18" charset="0"/>
                <a:cs typeface="Times New Roman" panose="02020603050405020304" pitchFamily="18" charset="0"/>
              </a:rPr>
              <a:t> din categoriile de plătitori ai primelor de asigurare obligatorie de asistentă medicală în sumă fixă, prevăzute la pct.1 </a:t>
            </a:r>
            <a:r>
              <a:rPr lang="ro-MD" sz="2900" dirty="0" err="1">
                <a:latin typeface="Cambria" panose="02040503050406030204" pitchFamily="18" charset="0"/>
                <a:ea typeface="Cambria" panose="02040503050406030204" pitchFamily="18" charset="0"/>
                <a:cs typeface="Times New Roman" panose="02020603050405020304" pitchFamily="18" charset="0"/>
              </a:rPr>
              <a:t>lit.a</a:t>
            </a:r>
            <a:r>
              <a:rPr lang="ro-MD" sz="2900" dirty="0">
                <a:latin typeface="Cambria" panose="02040503050406030204" pitchFamily="18" charset="0"/>
                <a:ea typeface="Cambria" panose="02040503050406030204" pitchFamily="18" charset="0"/>
                <a:cs typeface="Times New Roman" panose="02020603050405020304" pitchFamily="18" charset="0"/>
              </a:rPr>
              <a:t>) și d) din anexa nr.2 la legea nr.1593/2002, </a:t>
            </a:r>
            <a:r>
              <a:rPr lang="ro-MD" sz="2900" b="1" dirty="0">
                <a:latin typeface="Cambria" panose="02040503050406030204" pitchFamily="18" charset="0"/>
                <a:ea typeface="Cambria" panose="02040503050406030204" pitchFamily="18" charset="0"/>
                <a:cs typeface="Times New Roman" panose="02020603050405020304" pitchFamily="18" charset="0"/>
              </a:rPr>
              <a:t>nu vor achita prima de asigurare obligatorie de </a:t>
            </a:r>
            <a:r>
              <a:rPr lang="ro-MD" sz="2900" b="1" dirty="0" err="1">
                <a:latin typeface="Cambria" panose="02040503050406030204" pitchFamily="18" charset="0"/>
                <a:ea typeface="Cambria" panose="02040503050406030204" pitchFamily="18" charset="0"/>
                <a:cs typeface="Times New Roman" panose="02020603050405020304" pitchFamily="18" charset="0"/>
              </a:rPr>
              <a:t>asistenţă</a:t>
            </a:r>
            <a:r>
              <a:rPr lang="ro-MD" sz="2900" b="1" dirty="0">
                <a:latin typeface="Cambria" panose="02040503050406030204" pitchFamily="18" charset="0"/>
                <a:ea typeface="Cambria" panose="02040503050406030204" pitchFamily="18" charset="0"/>
                <a:cs typeface="Times New Roman" panose="02020603050405020304" pitchFamily="18" charset="0"/>
              </a:rPr>
              <a:t> medicală în sumă fixă</a:t>
            </a:r>
            <a:r>
              <a:rPr lang="ro-MD" sz="2900" dirty="0">
                <a:latin typeface="Cambria" panose="02040503050406030204" pitchFamily="18" charset="0"/>
                <a:ea typeface="Cambria" panose="02040503050406030204" pitchFamily="18" charset="0"/>
                <a:cs typeface="Times New Roman" panose="02020603050405020304" pitchFamily="18" charset="0"/>
              </a:rPr>
              <a:t>.</a:t>
            </a:r>
            <a:r>
              <a:rPr lang="ru-RU" sz="2900" i="1" dirty="0">
                <a:latin typeface="Cambria" panose="02040503050406030204" pitchFamily="18" charset="0"/>
                <a:ea typeface="Cambria" panose="02040503050406030204" pitchFamily="18" charset="0"/>
                <a:cs typeface="Times New Roman" panose="02020603050405020304" pitchFamily="18" charset="0"/>
              </a:rPr>
              <a:t>".</a:t>
            </a:r>
            <a:endParaRPr lang="ru-RU" sz="2900" dirty="0">
              <a:latin typeface="Cambria" panose="02040503050406030204" pitchFamily="18" charset="0"/>
              <a:ea typeface="Cambria" panose="02040503050406030204" pitchFamily="18" charset="0"/>
              <a:cs typeface="Times New Roman" panose="02020603050405020304" pitchFamily="18" charset="0"/>
            </a:endParaRPr>
          </a:p>
          <a:p>
            <a:pPr marL="0" indent="0" algn="just">
              <a:buNone/>
            </a:pPr>
            <a:r>
              <a:rPr lang="ro-MD" sz="2900" i="1" dirty="0" smtClean="0">
                <a:latin typeface="Cambria" panose="02040503050406030204" pitchFamily="18" charset="0"/>
                <a:ea typeface="Cambria" panose="02040503050406030204" pitchFamily="18" charset="0"/>
                <a:cs typeface="Times New Roman" panose="02020603050405020304" pitchFamily="18" charset="0"/>
              </a:rPr>
              <a:t>( </a:t>
            </a:r>
            <a:r>
              <a:rPr lang="ro-MD" sz="2900" b="1" i="1" dirty="0">
                <a:latin typeface="Cambria" panose="02040503050406030204" pitchFamily="18" charset="0"/>
                <a:ea typeface="Cambria" panose="02040503050406030204" pitchFamily="18" charset="0"/>
                <a:cs typeface="Times New Roman" panose="02020603050405020304" pitchFamily="18" charset="0"/>
              </a:rPr>
              <a:t>lit. a) </a:t>
            </a:r>
            <a:r>
              <a:rPr lang="ro-MD" sz="2900" i="1" dirty="0">
                <a:latin typeface="Cambria" panose="02040503050406030204" pitchFamily="18" charset="0"/>
                <a:ea typeface="Cambria" panose="02040503050406030204" pitchFamily="18" charset="0"/>
                <a:cs typeface="Times New Roman" panose="02020603050405020304" pitchFamily="18" charset="0"/>
              </a:rPr>
              <a:t>- proprietarii de terenuri cu </a:t>
            </a:r>
            <a:r>
              <a:rPr lang="ro-MD" sz="2900" i="1" dirty="0" err="1">
                <a:latin typeface="Cambria" panose="02040503050406030204" pitchFamily="18" charset="0"/>
                <a:ea typeface="Cambria" panose="02040503050406030204" pitchFamily="18" charset="0"/>
                <a:cs typeface="Times New Roman" panose="02020603050405020304" pitchFamily="18" charset="0"/>
              </a:rPr>
              <a:t>destinaţie</a:t>
            </a:r>
            <a:r>
              <a:rPr lang="ro-MD" sz="2900" i="1" dirty="0">
                <a:latin typeface="Cambria" panose="02040503050406030204" pitchFamily="18" charset="0"/>
                <a:ea typeface="Cambria" panose="02040503050406030204" pitchFamily="18" charset="0"/>
                <a:cs typeface="Times New Roman" panose="02020603050405020304" pitchFamily="18" charset="0"/>
              </a:rPr>
              <a:t> agricolă, cu </a:t>
            </a:r>
            <a:r>
              <a:rPr lang="ro-MD" sz="2900" i="1" dirty="0" err="1">
                <a:latin typeface="Cambria" panose="02040503050406030204" pitchFamily="18" charset="0"/>
                <a:ea typeface="Cambria" panose="02040503050406030204" pitchFamily="18" charset="0"/>
                <a:cs typeface="Times New Roman" panose="02020603050405020304" pitchFamily="18" charset="0"/>
              </a:rPr>
              <a:t>excepţia</a:t>
            </a:r>
            <a:r>
              <a:rPr lang="ro-MD" sz="2900" i="1" dirty="0">
                <a:latin typeface="Cambria" panose="02040503050406030204" pitchFamily="18" charset="0"/>
                <a:ea typeface="Cambria" panose="02040503050406030204" pitchFamily="18" charset="0"/>
                <a:cs typeface="Times New Roman" panose="02020603050405020304" pitchFamily="18" charset="0"/>
              </a:rPr>
              <a:t> grădinilor </a:t>
            </a:r>
            <a:r>
              <a:rPr lang="ro-MD" sz="2900" i="1" dirty="0" err="1">
                <a:latin typeface="Cambria" panose="02040503050406030204" pitchFamily="18" charset="0"/>
                <a:ea typeface="Cambria" panose="02040503050406030204" pitchFamily="18" charset="0"/>
                <a:cs typeface="Times New Roman" panose="02020603050405020304" pitchFamily="18" charset="0"/>
              </a:rPr>
              <a:t>şi</a:t>
            </a:r>
            <a:r>
              <a:rPr lang="ro-MD" sz="2900" i="1" dirty="0">
                <a:latin typeface="Cambria" panose="02040503050406030204" pitchFamily="18" charset="0"/>
                <a:ea typeface="Cambria" panose="02040503050406030204" pitchFamily="18" charset="0"/>
                <a:cs typeface="Times New Roman" panose="02020603050405020304" pitchFamily="18" charset="0"/>
              </a:rPr>
              <a:t> loturilor pentru legumicultură, indiferent de faptul dacă au dat sau nu aceste terenuri în arendă sau </a:t>
            </a:r>
            <a:r>
              <a:rPr lang="ro-MD" sz="2900" i="1" dirty="0" err="1">
                <a:latin typeface="Cambria" panose="02040503050406030204" pitchFamily="18" charset="0"/>
                <a:ea typeface="Cambria" panose="02040503050406030204" pitchFamily="18" charset="0"/>
                <a:cs typeface="Times New Roman" panose="02020603050405020304" pitchFamily="18" charset="0"/>
              </a:rPr>
              <a:t>folosinţă</a:t>
            </a:r>
            <a:r>
              <a:rPr lang="ro-MD" sz="2900" i="1" dirty="0">
                <a:latin typeface="Cambria" panose="02040503050406030204" pitchFamily="18" charset="0"/>
                <a:ea typeface="Cambria" panose="02040503050406030204" pitchFamily="18" charset="0"/>
                <a:cs typeface="Times New Roman" panose="02020603050405020304" pitchFamily="18" charset="0"/>
              </a:rPr>
              <a:t> pe bază de contract;</a:t>
            </a:r>
          </a:p>
          <a:p>
            <a:pPr marL="0" indent="0" algn="just">
              <a:buNone/>
            </a:pPr>
            <a:r>
              <a:rPr lang="ro-MD" sz="2900" b="1" i="1" dirty="0" err="1">
                <a:latin typeface="Cambria" panose="02040503050406030204" pitchFamily="18" charset="0"/>
                <a:ea typeface="Cambria" panose="02040503050406030204" pitchFamily="18" charset="0"/>
                <a:cs typeface="Times New Roman" panose="02020603050405020304" pitchFamily="18" charset="0"/>
              </a:rPr>
              <a:t>lit.d</a:t>
            </a:r>
            <a:r>
              <a:rPr lang="ro-MD" sz="2900" b="1" i="1" dirty="0">
                <a:latin typeface="Cambria" panose="02040503050406030204" pitchFamily="18" charset="0"/>
                <a:ea typeface="Cambria" panose="02040503050406030204" pitchFamily="18" charset="0"/>
                <a:cs typeface="Times New Roman" panose="02020603050405020304" pitchFamily="18" charset="0"/>
              </a:rPr>
              <a:t>) </a:t>
            </a:r>
            <a:r>
              <a:rPr lang="ro-MD" sz="2900" i="1" dirty="0">
                <a:latin typeface="Cambria" panose="02040503050406030204" pitchFamily="18" charset="0"/>
                <a:ea typeface="Cambria" panose="02040503050406030204" pitchFamily="18" charset="0"/>
                <a:cs typeface="Times New Roman" panose="02020603050405020304" pitchFamily="18" charset="0"/>
              </a:rPr>
              <a:t>-  titularii de patentă de întreprinzător)</a:t>
            </a:r>
          </a:p>
          <a:p>
            <a:endParaRPr lang="ru-RU" dirty="0"/>
          </a:p>
          <a:p>
            <a:pPr marL="0" indent="0" algn="just">
              <a:buNone/>
            </a:pPr>
            <a:endParaRPr lang="ru-RU" dirty="0"/>
          </a:p>
        </p:txBody>
      </p:sp>
    </p:spTree>
    <p:extLst>
      <p:ext uri="{BB962C8B-B14F-4D97-AF65-F5344CB8AC3E}">
        <p14:creationId xmlns:p14="http://schemas.microsoft.com/office/powerpoint/2010/main" val="7269074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2839" y="518747"/>
            <a:ext cx="10515600" cy="1325563"/>
          </a:xfrm>
        </p:spPr>
        <p:txBody>
          <a:bodyPr>
            <a:normAutofit/>
          </a:bodyPr>
          <a:lstStyle/>
          <a:p>
            <a:pPr algn="ctr"/>
            <a:r>
              <a:rPr lang="ro-RO" sz="2800" b="1" dirty="0">
                <a:latin typeface="Cambria" panose="02040503050406030204" pitchFamily="18" charset="0"/>
                <a:ea typeface="Cambria" panose="02040503050406030204" pitchFamily="18" charset="0"/>
              </a:rPr>
              <a:t>Contribuții de asigurări sociale de stat obligatorii</a:t>
            </a:r>
            <a:endParaRPr lang="ru-RU" sz="2800" dirty="0">
              <a:latin typeface="Cambria" panose="02040503050406030204" pitchFamily="18" charset="0"/>
              <a:ea typeface="Cambria" panose="02040503050406030204" pitchFamily="18" charset="0"/>
            </a:endParaRPr>
          </a:p>
        </p:txBody>
      </p:sp>
      <p:sp>
        <p:nvSpPr>
          <p:cNvPr id="3" name="Объект 2"/>
          <p:cNvSpPr>
            <a:spLocks noGrp="1"/>
          </p:cNvSpPr>
          <p:nvPr>
            <p:ph idx="1"/>
          </p:nvPr>
        </p:nvSpPr>
        <p:spPr/>
        <p:txBody>
          <a:bodyPr>
            <a:normAutofit fontScale="25000" lnSpcReduction="20000"/>
          </a:bodyPr>
          <a:lstStyle/>
          <a:p>
            <a:pPr marL="0" indent="0" algn="just">
              <a:buNone/>
            </a:pPr>
            <a:r>
              <a:rPr lang="ro-RO" sz="3200" dirty="0" smtClean="0"/>
              <a:t> </a:t>
            </a:r>
            <a:endParaRPr lang="ru-RU" dirty="0"/>
          </a:p>
          <a:p>
            <a:pPr marL="0" indent="0" algn="just">
              <a:buNone/>
            </a:pPr>
            <a:r>
              <a:rPr lang="ru-RU" dirty="0" smtClean="0"/>
              <a:t>	</a:t>
            </a:r>
            <a:r>
              <a:rPr lang="ru-RU" sz="5500" dirty="0" err="1" smtClean="0">
                <a:latin typeface="Cambria" panose="02040503050406030204" pitchFamily="18" charset="0"/>
                <a:ea typeface="Cambria" panose="02040503050406030204" pitchFamily="18" charset="0"/>
              </a:rPr>
              <a:t>În</a:t>
            </a:r>
            <a:r>
              <a:rPr lang="ro-MD" sz="5500" dirty="0" smtClean="0">
                <a:latin typeface="Cambria" panose="02040503050406030204" pitchFamily="18" charset="0"/>
                <a:ea typeface="Cambria" panose="02040503050406030204" pitchFamily="18" charset="0"/>
              </a:rPr>
              <a:t> sistemul </a:t>
            </a:r>
            <a:r>
              <a:rPr lang="ru-RU" sz="5500" dirty="0" err="1" smtClean="0">
                <a:latin typeface="Cambria" panose="02040503050406030204" pitchFamily="18" charset="0"/>
                <a:ea typeface="Cambria" panose="02040503050406030204" pitchFamily="18" charset="0"/>
              </a:rPr>
              <a:t>public</a:t>
            </a:r>
            <a:r>
              <a:rPr lang="ro-RO" sz="5500" dirty="0" smtClean="0">
                <a:latin typeface="Cambria" panose="02040503050406030204" pitchFamily="18" charset="0"/>
                <a:ea typeface="Cambria" panose="02040503050406030204" pitchFamily="18" charset="0"/>
              </a:rPr>
              <a:t> </a:t>
            </a:r>
            <a:r>
              <a:rPr lang="ro-RO" sz="5500" dirty="0">
                <a:latin typeface="Cambria" panose="02040503050406030204" pitchFamily="18" charset="0"/>
                <a:ea typeface="Cambria" panose="02040503050406030204" pitchFamily="18" charset="0"/>
              </a:rPr>
              <a:t>de asigurări sociale </a:t>
            </a:r>
            <a:r>
              <a:rPr lang="ro-RO" sz="5500" dirty="0" smtClean="0">
                <a:latin typeface="Cambria" panose="02040503050406030204" pitchFamily="18" charset="0"/>
                <a:ea typeface="Cambria" panose="02040503050406030204" pitchFamily="18" charset="0"/>
              </a:rPr>
              <a:t>p</a:t>
            </a:r>
            <a:r>
              <a:rPr lang="ro-MD" sz="5500" dirty="0" err="1" smtClean="0">
                <a:latin typeface="Cambria" panose="02040503050406030204" pitchFamily="18" charset="0"/>
                <a:ea typeface="Cambria" panose="02040503050406030204" pitchFamily="18" charset="0"/>
              </a:rPr>
              <a:t>lătitorii</a:t>
            </a:r>
            <a:r>
              <a:rPr lang="ro-MD" sz="5500" dirty="0" smtClean="0">
                <a:latin typeface="Cambria" panose="02040503050406030204" pitchFamily="18" charset="0"/>
                <a:ea typeface="Cambria" panose="02040503050406030204" pitchFamily="18" charset="0"/>
              </a:rPr>
              <a:t> </a:t>
            </a:r>
            <a:r>
              <a:rPr lang="ru-RU" sz="5500" dirty="0" err="1" smtClean="0">
                <a:latin typeface="Cambria" panose="02040503050406030204" pitchFamily="18" charset="0"/>
                <a:ea typeface="Cambria" panose="02040503050406030204" pitchFamily="18" charset="0"/>
              </a:rPr>
              <a:t>contribuţiilor</a:t>
            </a:r>
            <a:r>
              <a:rPr lang="ru-RU" sz="5500" dirty="0" smtClean="0">
                <a:latin typeface="Cambria" panose="02040503050406030204" pitchFamily="18" charset="0"/>
                <a:ea typeface="Cambria" panose="02040503050406030204" pitchFamily="18" charset="0"/>
              </a:rPr>
              <a:t> </a:t>
            </a:r>
            <a:r>
              <a:rPr lang="ru-RU" sz="5500" dirty="0" err="1">
                <a:latin typeface="Cambria" panose="02040503050406030204" pitchFamily="18" charset="0"/>
                <a:ea typeface="Cambria" panose="02040503050406030204" pitchFamily="18" charset="0"/>
              </a:rPr>
              <a:t>la</a:t>
            </a:r>
            <a:r>
              <a:rPr lang="ru-RU" sz="5500" dirty="0">
                <a:latin typeface="Cambria" panose="02040503050406030204" pitchFamily="18" charset="0"/>
                <a:ea typeface="Cambria" panose="02040503050406030204" pitchFamily="18" charset="0"/>
              </a:rPr>
              <a:t> </a:t>
            </a:r>
            <a:r>
              <a:rPr lang="ru-RU" sz="5500" dirty="0" err="1">
                <a:latin typeface="Cambria" panose="02040503050406030204" pitchFamily="18" charset="0"/>
                <a:ea typeface="Cambria" panose="02040503050406030204" pitchFamily="18" charset="0"/>
              </a:rPr>
              <a:t>bugetul</a:t>
            </a:r>
            <a:r>
              <a:rPr lang="ru-RU" sz="5500" dirty="0">
                <a:latin typeface="Cambria" panose="02040503050406030204" pitchFamily="18" charset="0"/>
                <a:ea typeface="Cambria" panose="02040503050406030204" pitchFamily="18" charset="0"/>
              </a:rPr>
              <a:t> </a:t>
            </a:r>
            <a:r>
              <a:rPr lang="ru-RU" sz="5500" dirty="0" err="1">
                <a:latin typeface="Cambria" panose="02040503050406030204" pitchFamily="18" charset="0"/>
                <a:ea typeface="Cambria" panose="02040503050406030204" pitchFamily="18" charset="0"/>
              </a:rPr>
              <a:t>asigurărilor</a:t>
            </a:r>
            <a:r>
              <a:rPr lang="ru-RU" sz="5500" dirty="0">
                <a:latin typeface="Cambria" panose="02040503050406030204" pitchFamily="18" charset="0"/>
                <a:ea typeface="Cambria" panose="02040503050406030204" pitchFamily="18" charset="0"/>
              </a:rPr>
              <a:t> </a:t>
            </a:r>
            <a:r>
              <a:rPr lang="ru-RU" sz="5500" dirty="0" err="1">
                <a:latin typeface="Cambria" panose="02040503050406030204" pitchFamily="18" charset="0"/>
                <a:ea typeface="Cambria" panose="02040503050406030204" pitchFamily="18" charset="0"/>
              </a:rPr>
              <a:t>sociale</a:t>
            </a:r>
            <a:r>
              <a:rPr lang="ru-RU" sz="5500" dirty="0">
                <a:latin typeface="Cambria" panose="02040503050406030204" pitchFamily="18" charset="0"/>
                <a:ea typeface="Cambria" panose="02040503050406030204" pitchFamily="18" charset="0"/>
              </a:rPr>
              <a:t> </a:t>
            </a:r>
            <a:r>
              <a:rPr lang="ru-RU" sz="5500" dirty="0" err="1">
                <a:latin typeface="Cambria" panose="02040503050406030204" pitchFamily="18" charset="0"/>
                <a:ea typeface="Cambria" panose="02040503050406030204" pitchFamily="18" charset="0"/>
              </a:rPr>
              <a:t>de</a:t>
            </a:r>
            <a:r>
              <a:rPr lang="ru-RU" sz="5500" dirty="0">
                <a:latin typeface="Cambria" panose="02040503050406030204" pitchFamily="18" charset="0"/>
                <a:ea typeface="Cambria" panose="02040503050406030204" pitchFamily="18" charset="0"/>
              </a:rPr>
              <a:t> </a:t>
            </a:r>
            <a:r>
              <a:rPr lang="ru-RU" sz="5500" dirty="0" err="1">
                <a:latin typeface="Cambria" panose="02040503050406030204" pitchFamily="18" charset="0"/>
                <a:ea typeface="Cambria" panose="02040503050406030204" pitchFamily="18" charset="0"/>
              </a:rPr>
              <a:t>stat</a:t>
            </a:r>
            <a:r>
              <a:rPr lang="ru-RU" sz="5500" dirty="0">
                <a:latin typeface="Cambria" panose="02040503050406030204" pitchFamily="18" charset="0"/>
                <a:ea typeface="Cambria" panose="02040503050406030204" pitchFamily="18" charset="0"/>
              </a:rPr>
              <a:t> </a:t>
            </a:r>
            <a:r>
              <a:rPr lang="ru-RU" sz="5500" dirty="0" err="1">
                <a:latin typeface="Cambria" panose="02040503050406030204" pitchFamily="18" charset="0"/>
                <a:ea typeface="Cambria" panose="02040503050406030204" pitchFamily="18" charset="0"/>
              </a:rPr>
              <a:t>şi</a:t>
            </a:r>
            <a:r>
              <a:rPr lang="ru-RU" sz="5500" dirty="0">
                <a:latin typeface="Cambria" panose="02040503050406030204" pitchFamily="18" charset="0"/>
                <a:ea typeface="Cambria" panose="02040503050406030204" pitchFamily="18" charset="0"/>
              </a:rPr>
              <a:t> </a:t>
            </a:r>
            <a:r>
              <a:rPr lang="ru-RU" sz="5500" dirty="0" err="1">
                <a:latin typeface="Cambria" panose="02040503050406030204" pitchFamily="18" charset="0"/>
                <a:ea typeface="Cambria" panose="02040503050406030204" pitchFamily="18" charset="0"/>
              </a:rPr>
              <a:t>cotele</a:t>
            </a:r>
            <a:r>
              <a:rPr lang="ru-RU" sz="5500" dirty="0">
                <a:latin typeface="Cambria" panose="02040503050406030204" pitchFamily="18" charset="0"/>
                <a:ea typeface="Cambria" panose="02040503050406030204" pitchFamily="18" charset="0"/>
              </a:rPr>
              <a:t> </a:t>
            </a:r>
            <a:r>
              <a:rPr lang="ru-RU" sz="5500" dirty="0" err="1">
                <a:latin typeface="Cambria" panose="02040503050406030204" pitchFamily="18" charset="0"/>
                <a:ea typeface="Cambria" panose="02040503050406030204" pitchFamily="18" charset="0"/>
              </a:rPr>
              <a:t>de</a:t>
            </a:r>
            <a:r>
              <a:rPr lang="ru-RU" sz="5500" dirty="0">
                <a:latin typeface="Cambria" panose="02040503050406030204" pitchFamily="18" charset="0"/>
                <a:ea typeface="Cambria" panose="02040503050406030204" pitchFamily="18" charset="0"/>
              </a:rPr>
              <a:t> </a:t>
            </a:r>
            <a:r>
              <a:rPr lang="ru-RU" sz="5500" dirty="0" err="1">
                <a:latin typeface="Cambria" panose="02040503050406030204" pitchFamily="18" charset="0"/>
                <a:ea typeface="Cambria" panose="02040503050406030204" pitchFamily="18" charset="0"/>
              </a:rPr>
              <a:t>contribuţii</a:t>
            </a:r>
            <a:r>
              <a:rPr lang="ru-RU" sz="5500" dirty="0">
                <a:latin typeface="Cambria" panose="02040503050406030204" pitchFamily="18" charset="0"/>
                <a:ea typeface="Cambria" panose="02040503050406030204" pitchFamily="18" charset="0"/>
              </a:rPr>
              <a:t> </a:t>
            </a:r>
            <a:r>
              <a:rPr lang="ru-RU" sz="5500" dirty="0" err="1">
                <a:latin typeface="Cambria" panose="02040503050406030204" pitchFamily="18" charset="0"/>
                <a:ea typeface="Cambria" panose="02040503050406030204" pitchFamily="18" charset="0"/>
              </a:rPr>
              <a:t>de</a:t>
            </a:r>
            <a:r>
              <a:rPr lang="ru-RU" sz="5500" dirty="0">
                <a:latin typeface="Cambria" panose="02040503050406030204" pitchFamily="18" charset="0"/>
                <a:ea typeface="Cambria" panose="02040503050406030204" pitchFamily="18" charset="0"/>
              </a:rPr>
              <a:t> </a:t>
            </a:r>
            <a:endParaRPr lang="ro-RO" sz="5500" dirty="0" smtClean="0">
              <a:latin typeface="Cambria" panose="02040503050406030204" pitchFamily="18" charset="0"/>
              <a:ea typeface="Cambria" panose="02040503050406030204" pitchFamily="18" charset="0"/>
            </a:endParaRPr>
          </a:p>
          <a:p>
            <a:pPr marL="0" indent="0" algn="just">
              <a:buNone/>
            </a:pPr>
            <a:r>
              <a:rPr lang="ru-RU" sz="5500" dirty="0" err="1" smtClean="0">
                <a:latin typeface="Cambria" panose="02040503050406030204" pitchFamily="18" charset="0"/>
                <a:ea typeface="Cambria" panose="02040503050406030204" pitchFamily="18" charset="0"/>
              </a:rPr>
              <a:t>asigurări</a:t>
            </a:r>
            <a:r>
              <a:rPr lang="ru-RU" sz="5500" dirty="0" smtClean="0">
                <a:latin typeface="Cambria" panose="02040503050406030204" pitchFamily="18" charset="0"/>
                <a:ea typeface="Cambria" panose="02040503050406030204" pitchFamily="18" charset="0"/>
              </a:rPr>
              <a:t> </a:t>
            </a:r>
            <a:r>
              <a:rPr lang="ru-RU" sz="5500" dirty="0" err="1">
                <a:latin typeface="Cambria" panose="02040503050406030204" pitchFamily="18" charset="0"/>
                <a:ea typeface="Cambria" panose="02040503050406030204" pitchFamily="18" charset="0"/>
              </a:rPr>
              <a:t>sociale</a:t>
            </a:r>
            <a:r>
              <a:rPr lang="ro-RO" sz="5500" dirty="0">
                <a:latin typeface="Cambria" panose="02040503050406030204" pitchFamily="18" charset="0"/>
                <a:ea typeface="Cambria" panose="02040503050406030204" pitchFamily="18" charset="0"/>
              </a:rPr>
              <a:t> sunt</a:t>
            </a:r>
            <a:r>
              <a:rPr lang="ru-RU" sz="5500" dirty="0">
                <a:latin typeface="Cambria" panose="02040503050406030204" pitchFamily="18" charset="0"/>
                <a:ea typeface="Cambria" panose="02040503050406030204" pitchFamily="18" charset="0"/>
              </a:rPr>
              <a:t>:</a:t>
            </a:r>
          </a:p>
          <a:p>
            <a:pPr marL="0" indent="0" algn="just">
              <a:buNone/>
            </a:pPr>
            <a:r>
              <a:rPr lang="ru-RU" sz="5500" dirty="0">
                <a:latin typeface="Cambria" panose="02040503050406030204" pitchFamily="18" charset="0"/>
                <a:ea typeface="Cambria" panose="02040503050406030204" pitchFamily="18" charset="0"/>
              </a:rPr>
              <a:t>a) </a:t>
            </a:r>
            <a:r>
              <a:rPr lang="ro-MD" sz="5500" dirty="0" smtClean="0">
                <a:latin typeface="Cambria" panose="02040503050406030204" pitchFamily="18" charset="0"/>
                <a:ea typeface="Cambria" panose="02040503050406030204" pitchFamily="18" charset="0"/>
              </a:rPr>
              <a:t>asigurații care datorează contribuții </a:t>
            </a:r>
            <a:r>
              <a:rPr lang="ru-RU" sz="5500" dirty="0" err="1" smtClean="0">
                <a:latin typeface="Cambria" panose="02040503050406030204" pitchFamily="18" charset="0"/>
                <a:ea typeface="Cambria" panose="02040503050406030204" pitchFamily="18" charset="0"/>
              </a:rPr>
              <a:t>de</a:t>
            </a:r>
            <a:r>
              <a:rPr lang="ru-RU" sz="5500" dirty="0" smtClean="0">
                <a:latin typeface="Cambria" panose="02040503050406030204" pitchFamily="18" charset="0"/>
                <a:ea typeface="Cambria" panose="02040503050406030204" pitchFamily="18" charset="0"/>
              </a:rPr>
              <a:t> </a:t>
            </a:r>
            <a:r>
              <a:rPr lang="ro-MD" sz="5500" dirty="0" smtClean="0">
                <a:latin typeface="Cambria" panose="02040503050406030204" pitchFamily="18" charset="0"/>
                <a:ea typeface="Cambria" panose="02040503050406030204" pitchFamily="18" charset="0"/>
              </a:rPr>
              <a:t>asigurări sociale</a:t>
            </a:r>
            <a:r>
              <a:rPr lang="ru-RU" sz="5500" dirty="0" smtClean="0">
                <a:latin typeface="Cambria" panose="02040503050406030204" pitchFamily="18" charset="0"/>
                <a:ea typeface="Cambria" panose="02040503050406030204" pitchFamily="18" charset="0"/>
              </a:rPr>
              <a:t>;</a:t>
            </a:r>
            <a:endParaRPr lang="ru-RU" sz="5500" dirty="0">
              <a:latin typeface="Cambria" panose="02040503050406030204" pitchFamily="18" charset="0"/>
              <a:ea typeface="Cambria" panose="02040503050406030204" pitchFamily="18" charset="0"/>
            </a:endParaRPr>
          </a:p>
          <a:p>
            <a:pPr marL="0" indent="0" algn="just">
              <a:buNone/>
            </a:pPr>
            <a:r>
              <a:rPr lang="ru-RU" sz="5500" b="1" dirty="0">
                <a:latin typeface="Cambria" panose="02040503050406030204" pitchFamily="18" charset="0"/>
                <a:ea typeface="Cambria" panose="02040503050406030204" pitchFamily="18" charset="0"/>
              </a:rPr>
              <a:t>b) </a:t>
            </a:r>
            <a:r>
              <a:rPr lang="ro-MD" sz="5500" b="1" dirty="0" smtClean="0">
                <a:latin typeface="Cambria" panose="02040503050406030204" pitchFamily="18" charset="0"/>
                <a:ea typeface="Cambria" panose="02040503050406030204" pitchFamily="18" charset="0"/>
              </a:rPr>
              <a:t>angajatorii;</a:t>
            </a:r>
            <a:endParaRPr lang="ro-MD" sz="5500" dirty="0" smtClean="0">
              <a:latin typeface="Cambria" panose="02040503050406030204" pitchFamily="18" charset="0"/>
              <a:ea typeface="Cambria" panose="02040503050406030204" pitchFamily="18" charset="0"/>
            </a:endParaRPr>
          </a:p>
          <a:p>
            <a:pPr marL="0" indent="0" algn="just">
              <a:buNone/>
            </a:pPr>
            <a:r>
              <a:rPr lang="ru-RU" sz="5500" b="1" dirty="0" smtClean="0">
                <a:latin typeface="Cambria" panose="02040503050406030204" pitchFamily="18" charset="0"/>
                <a:ea typeface="Cambria" panose="02040503050406030204" pitchFamily="18" charset="0"/>
              </a:rPr>
              <a:t>b</a:t>
            </a:r>
            <a:r>
              <a:rPr lang="ro-RO" sz="5500" b="1" dirty="0" smtClean="0">
                <a:latin typeface="Cambria" panose="02040503050406030204" pitchFamily="18" charset="0"/>
                <a:ea typeface="Cambria" panose="02040503050406030204" pitchFamily="18" charset="0"/>
              </a:rPr>
              <a:t>/</a:t>
            </a:r>
            <a:r>
              <a:rPr lang="ru-RU" sz="5500" b="1" dirty="0" smtClean="0">
                <a:latin typeface="Cambria" panose="02040503050406030204" pitchFamily="18" charset="0"/>
                <a:ea typeface="Cambria" panose="02040503050406030204" pitchFamily="18" charset="0"/>
              </a:rPr>
              <a:t>1</a:t>
            </a:r>
            <a:r>
              <a:rPr lang="ru-RU" sz="5500" b="1" dirty="0">
                <a:latin typeface="Cambria" panose="02040503050406030204" pitchFamily="18" charset="0"/>
                <a:ea typeface="Cambria" panose="02040503050406030204" pitchFamily="18" charset="0"/>
              </a:rPr>
              <a:t>) </a:t>
            </a:r>
            <a:r>
              <a:rPr lang="ro-MD" sz="5500" b="1" dirty="0" smtClean="0">
                <a:latin typeface="Cambria" panose="02040503050406030204" pitchFamily="18" charset="0"/>
                <a:ea typeface="Cambria" panose="02040503050406030204" pitchFamily="18" charset="0"/>
              </a:rPr>
              <a:t>angajatorii din domeniul transportului rutier de persoane în regim de </a:t>
            </a:r>
            <a:r>
              <a:rPr lang="ru-RU" sz="5500" b="1" dirty="0" err="1" smtClean="0">
                <a:latin typeface="Cambria" panose="02040503050406030204" pitchFamily="18" charset="0"/>
                <a:ea typeface="Cambria" panose="02040503050406030204" pitchFamily="18" charset="0"/>
              </a:rPr>
              <a:t>taxi</a:t>
            </a:r>
            <a:r>
              <a:rPr lang="ru-RU" sz="5500" b="1" dirty="0">
                <a:latin typeface="Cambria" panose="02040503050406030204" pitchFamily="18" charset="0"/>
                <a:ea typeface="Cambria" panose="02040503050406030204" pitchFamily="18" charset="0"/>
              </a:rPr>
              <a:t>;</a:t>
            </a:r>
            <a:endParaRPr lang="ru-RU" sz="5500" dirty="0">
              <a:latin typeface="Cambria" panose="02040503050406030204" pitchFamily="18" charset="0"/>
              <a:ea typeface="Cambria" panose="02040503050406030204" pitchFamily="18" charset="0"/>
            </a:endParaRPr>
          </a:p>
          <a:p>
            <a:pPr marL="0" indent="0" algn="just">
              <a:buNone/>
            </a:pPr>
            <a:r>
              <a:rPr lang="ru-RU" sz="5500" dirty="0">
                <a:latin typeface="Cambria" panose="02040503050406030204" pitchFamily="18" charset="0"/>
                <a:ea typeface="Cambria" panose="02040503050406030204" pitchFamily="18" charset="0"/>
              </a:rPr>
              <a:t>c</a:t>
            </a:r>
            <a:r>
              <a:rPr lang="ru-RU" sz="5500" b="1" dirty="0">
                <a:latin typeface="Cambria" panose="02040503050406030204" pitchFamily="18" charset="0"/>
                <a:ea typeface="Cambria" panose="02040503050406030204" pitchFamily="18" charset="0"/>
              </a:rPr>
              <a:t>) </a:t>
            </a:r>
            <a:r>
              <a:rPr lang="ro-MD" sz="5500" b="1" dirty="0" smtClean="0">
                <a:latin typeface="Cambria" panose="02040503050406030204" pitchFamily="18" charset="0"/>
                <a:ea typeface="Cambria" panose="02040503050406030204" pitchFamily="18" charset="0"/>
              </a:rPr>
              <a:t>persoanele juridice asimilate, în </a:t>
            </a:r>
            <a:r>
              <a:rPr lang="ro-MD" sz="5500" b="1" dirty="0" err="1" smtClean="0">
                <a:latin typeface="Cambria" panose="02040503050406030204" pitchFamily="18" charset="0"/>
                <a:ea typeface="Cambria" panose="02040503050406030204" pitchFamily="18" charset="0"/>
              </a:rPr>
              <a:t>condiţiile</a:t>
            </a:r>
            <a:r>
              <a:rPr lang="ro-MD" sz="5500" b="1" dirty="0" smtClean="0">
                <a:latin typeface="Cambria" panose="02040503050406030204" pitchFamily="18" charset="0"/>
                <a:ea typeface="Cambria" panose="02040503050406030204" pitchFamily="18" charset="0"/>
              </a:rPr>
              <a:t> prezentei legi, angajatorului, la care </a:t>
            </a:r>
            <a:r>
              <a:rPr lang="ro-MD" sz="5500" b="1" dirty="0" err="1" smtClean="0">
                <a:latin typeface="Cambria" panose="02040503050406030204" pitchFamily="18" charset="0"/>
                <a:ea typeface="Cambria" panose="02040503050406030204" pitchFamily="18" charset="0"/>
              </a:rPr>
              <a:t>îşi</a:t>
            </a:r>
            <a:r>
              <a:rPr lang="ro-MD" sz="5500" b="1" dirty="0" smtClean="0">
                <a:latin typeface="Cambria" panose="02040503050406030204" pitchFamily="18" charset="0"/>
                <a:ea typeface="Cambria" panose="02040503050406030204" pitchFamily="18" charset="0"/>
              </a:rPr>
              <a:t> </a:t>
            </a:r>
            <a:r>
              <a:rPr lang="ro-MD" sz="5500" b="1" dirty="0" err="1" smtClean="0">
                <a:latin typeface="Cambria" panose="02040503050406030204" pitchFamily="18" charset="0"/>
                <a:ea typeface="Cambria" panose="02040503050406030204" pitchFamily="18" charset="0"/>
              </a:rPr>
              <a:t>desfăşoară</a:t>
            </a:r>
            <a:r>
              <a:rPr lang="ro-MD" sz="5500" b="1" dirty="0" smtClean="0">
                <a:latin typeface="Cambria" panose="02040503050406030204" pitchFamily="18" charset="0"/>
                <a:ea typeface="Cambria" panose="02040503050406030204" pitchFamily="18" charset="0"/>
              </a:rPr>
              <a:t> activitatea </a:t>
            </a:r>
            <a:r>
              <a:rPr lang="ro-MD" sz="5500" b="1" dirty="0" err="1" smtClean="0">
                <a:latin typeface="Cambria" panose="02040503050406030204" pitchFamily="18" charset="0"/>
                <a:ea typeface="Cambria" panose="02040503050406030204" pitchFamily="18" charset="0"/>
              </a:rPr>
              <a:t>asiguraţii</a:t>
            </a:r>
            <a:r>
              <a:rPr lang="ro-MD" sz="5500" b="1" dirty="0" smtClean="0">
                <a:latin typeface="Cambria" panose="02040503050406030204" pitchFamily="18" charset="0"/>
                <a:ea typeface="Cambria" panose="02040503050406030204" pitchFamily="18" charset="0"/>
              </a:rPr>
              <a:t> </a:t>
            </a:r>
            <a:r>
              <a:rPr lang="ro-MD" sz="5500" b="1" dirty="0" err="1" smtClean="0">
                <a:latin typeface="Cambria" panose="02040503050406030204" pitchFamily="18" charset="0"/>
                <a:ea typeface="Cambria" panose="02040503050406030204" pitchFamily="18" charset="0"/>
              </a:rPr>
              <a:t>prevăzuţi</a:t>
            </a:r>
            <a:r>
              <a:rPr lang="ro-MD" sz="5500" b="1" dirty="0" smtClean="0">
                <a:latin typeface="Cambria" panose="02040503050406030204" pitchFamily="18" charset="0"/>
                <a:ea typeface="Cambria" panose="02040503050406030204" pitchFamily="18" charset="0"/>
              </a:rPr>
              <a:t> la art.4 pct.2);</a:t>
            </a:r>
            <a:endParaRPr lang="ro-MD" sz="5500" dirty="0" smtClean="0">
              <a:latin typeface="Cambria" panose="02040503050406030204" pitchFamily="18" charset="0"/>
              <a:ea typeface="Cambria" panose="02040503050406030204" pitchFamily="18" charset="0"/>
            </a:endParaRPr>
          </a:p>
          <a:p>
            <a:pPr marL="0" indent="0" algn="just">
              <a:buNone/>
            </a:pPr>
            <a:r>
              <a:rPr lang="ru-RU" sz="5500" dirty="0" smtClean="0">
                <a:latin typeface="Cambria" panose="02040503050406030204" pitchFamily="18" charset="0"/>
                <a:ea typeface="Cambria" panose="02040503050406030204" pitchFamily="18" charset="0"/>
              </a:rPr>
              <a:t>c</a:t>
            </a:r>
            <a:r>
              <a:rPr lang="ru-RU" sz="5500" baseline="30000" dirty="0" smtClean="0">
                <a:latin typeface="Cambria" panose="02040503050406030204" pitchFamily="18" charset="0"/>
                <a:ea typeface="Cambria" panose="02040503050406030204" pitchFamily="18" charset="0"/>
              </a:rPr>
              <a:t>1</a:t>
            </a:r>
            <a:r>
              <a:rPr lang="ru-RU" sz="5500" dirty="0">
                <a:latin typeface="Cambria" panose="02040503050406030204" pitchFamily="18" charset="0"/>
                <a:ea typeface="Cambria" panose="02040503050406030204" pitchFamily="18" charset="0"/>
              </a:rPr>
              <a:t>) </a:t>
            </a:r>
            <a:r>
              <a:rPr lang="ro-MD" sz="5500" dirty="0" smtClean="0">
                <a:latin typeface="Cambria" panose="02040503050406030204" pitchFamily="18" charset="0"/>
                <a:ea typeface="Cambria" panose="02040503050406030204" pitchFamily="18" charset="0"/>
              </a:rPr>
              <a:t>persoanele care exercită independent profesiunea de medic în una dintre formele de organizare a </a:t>
            </a:r>
            <a:r>
              <a:rPr lang="ro-MD" sz="5500" dirty="0" err="1" smtClean="0">
                <a:latin typeface="Cambria" panose="02040503050406030204" pitchFamily="18" charset="0"/>
                <a:ea typeface="Cambria" panose="02040503050406030204" pitchFamily="18" charset="0"/>
              </a:rPr>
              <a:t>activităţii</a:t>
            </a:r>
            <a:r>
              <a:rPr lang="ro-MD" sz="5500" dirty="0" smtClean="0">
                <a:latin typeface="Cambria" panose="02040503050406030204" pitchFamily="18" charset="0"/>
                <a:ea typeface="Cambria" panose="02040503050406030204" pitchFamily="18" charset="0"/>
              </a:rPr>
              <a:t> profesionale prevăzute de Legea ocrotirii </a:t>
            </a:r>
            <a:r>
              <a:rPr lang="ro-MD" sz="5500" dirty="0" err="1" smtClean="0">
                <a:latin typeface="Cambria" panose="02040503050406030204" pitchFamily="18" charset="0"/>
                <a:ea typeface="Cambria" panose="02040503050406030204" pitchFamily="18" charset="0"/>
              </a:rPr>
              <a:t>sănătăţii</a:t>
            </a:r>
            <a:r>
              <a:rPr lang="ro-MD" sz="5500" dirty="0" smtClean="0">
                <a:latin typeface="Cambria" panose="02040503050406030204" pitchFamily="18" charset="0"/>
                <a:ea typeface="Cambria" panose="02040503050406030204" pitchFamily="18" charset="0"/>
              </a:rPr>
              <a:t> nr.411/1995;</a:t>
            </a:r>
          </a:p>
          <a:p>
            <a:pPr marL="0" indent="0" algn="just">
              <a:buNone/>
            </a:pPr>
            <a:r>
              <a:rPr lang="ro-MD" sz="5500" dirty="0" smtClean="0">
                <a:latin typeface="Cambria" panose="02040503050406030204" pitchFamily="18" charset="0"/>
                <a:ea typeface="Cambria" panose="02040503050406030204" pitchFamily="18" charset="0"/>
              </a:rPr>
              <a:t>c</a:t>
            </a:r>
            <a:r>
              <a:rPr lang="ro-MD" sz="5500" baseline="30000" dirty="0" smtClean="0">
                <a:latin typeface="Cambria" panose="02040503050406030204" pitchFamily="18" charset="0"/>
                <a:ea typeface="Cambria" panose="02040503050406030204" pitchFamily="18" charset="0"/>
              </a:rPr>
              <a:t>2</a:t>
            </a:r>
            <a:r>
              <a:rPr lang="ro-MD" sz="5500" dirty="0" smtClean="0">
                <a:latin typeface="Cambria" panose="02040503050406030204" pitchFamily="18" charset="0"/>
                <a:ea typeface="Cambria" panose="02040503050406030204" pitchFamily="18" charset="0"/>
              </a:rPr>
              <a:t>) liber-</a:t>
            </a:r>
            <a:r>
              <a:rPr lang="ro-MD" sz="5500" dirty="0" err="1" smtClean="0">
                <a:latin typeface="Cambria" panose="02040503050406030204" pitchFamily="18" charset="0"/>
                <a:ea typeface="Cambria" panose="02040503050406030204" pitchFamily="18" charset="0"/>
              </a:rPr>
              <a:t>profesioniştii</a:t>
            </a:r>
            <a:r>
              <a:rPr lang="ro-MD" sz="5500" dirty="0" smtClean="0">
                <a:latin typeface="Cambria" panose="02040503050406030204" pitchFamily="18" charset="0"/>
                <a:ea typeface="Cambria" panose="02040503050406030204" pitchFamily="18" charset="0"/>
              </a:rPr>
              <a:t> ce practică activitate în sectorul justiției;</a:t>
            </a:r>
          </a:p>
          <a:p>
            <a:pPr marL="0" indent="0" algn="just">
              <a:buNone/>
            </a:pPr>
            <a:r>
              <a:rPr lang="ro-MD" sz="5500" dirty="0" smtClean="0">
                <a:latin typeface="Cambria" panose="02040503050406030204" pitchFamily="18" charset="0"/>
                <a:ea typeface="Cambria" panose="02040503050406030204" pitchFamily="18" charset="0"/>
              </a:rPr>
              <a:t>f) </a:t>
            </a:r>
            <a:r>
              <a:rPr lang="ro-MD" sz="5500" b="1" dirty="0" smtClean="0">
                <a:latin typeface="Cambria" panose="02040503050406030204" pitchFamily="18" charset="0"/>
                <a:ea typeface="Cambria" panose="02040503050406030204" pitchFamily="18" charset="0"/>
              </a:rPr>
              <a:t>rezidenții parcurilor pentru tehnologia informației care </a:t>
            </a:r>
            <a:r>
              <a:rPr lang="ru-RU" sz="5500" b="1" dirty="0" err="1" smtClean="0">
                <a:latin typeface="Cambria" panose="02040503050406030204" pitchFamily="18" charset="0"/>
                <a:ea typeface="Cambria" panose="02040503050406030204" pitchFamily="18" charset="0"/>
              </a:rPr>
              <a:t>au</a:t>
            </a:r>
            <a:r>
              <a:rPr lang="ru-RU" sz="5500" b="1" dirty="0" smtClean="0">
                <a:latin typeface="Cambria" panose="02040503050406030204" pitchFamily="18" charset="0"/>
                <a:ea typeface="Cambria" panose="02040503050406030204" pitchFamily="18" charset="0"/>
              </a:rPr>
              <a:t> </a:t>
            </a:r>
            <a:r>
              <a:rPr lang="ru-RU" sz="5500" b="1" dirty="0" err="1">
                <a:latin typeface="Cambria" panose="02040503050406030204" pitchFamily="18" charset="0"/>
                <a:ea typeface="Cambria" panose="02040503050406030204" pitchFamily="18" charset="0"/>
              </a:rPr>
              <a:t>calitatea</a:t>
            </a:r>
            <a:r>
              <a:rPr lang="ru-RU" sz="5500" b="1" dirty="0">
                <a:latin typeface="Cambria" panose="02040503050406030204" pitchFamily="18" charset="0"/>
                <a:ea typeface="Cambria" panose="02040503050406030204" pitchFamily="18" charset="0"/>
              </a:rPr>
              <a:t> </a:t>
            </a:r>
            <a:r>
              <a:rPr lang="ru-RU" sz="5500" b="1" dirty="0" err="1">
                <a:latin typeface="Cambria" panose="02040503050406030204" pitchFamily="18" charset="0"/>
                <a:ea typeface="Cambria" panose="02040503050406030204" pitchFamily="18" charset="0"/>
              </a:rPr>
              <a:t>de</a:t>
            </a:r>
            <a:r>
              <a:rPr lang="ru-RU" sz="5500" b="1" dirty="0">
                <a:latin typeface="Cambria" panose="02040503050406030204" pitchFamily="18" charset="0"/>
                <a:ea typeface="Cambria" panose="02040503050406030204" pitchFamily="18" charset="0"/>
              </a:rPr>
              <a:t> </a:t>
            </a:r>
            <a:r>
              <a:rPr lang="ru-RU" sz="5500" b="1" dirty="0" err="1">
                <a:latin typeface="Cambria" panose="02040503050406030204" pitchFamily="18" charset="0"/>
                <a:ea typeface="Cambria" panose="02040503050406030204" pitchFamily="18" charset="0"/>
              </a:rPr>
              <a:t>angajatori</a:t>
            </a:r>
            <a:r>
              <a:rPr lang="ru-RU" sz="5500" dirty="0" smtClean="0">
                <a:latin typeface="Cambria" panose="02040503050406030204" pitchFamily="18" charset="0"/>
                <a:ea typeface="Cambria" panose="02040503050406030204" pitchFamily="18" charset="0"/>
              </a:rPr>
              <a:t>.</a:t>
            </a:r>
            <a:endParaRPr lang="ro-RO" sz="5500" dirty="0" smtClean="0">
              <a:latin typeface="Cambria" panose="02040503050406030204" pitchFamily="18" charset="0"/>
              <a:ea typeface="Cambria" panose="02040503050406030204" pitchFamily="18" charset="0"/>
            </a:endParaRPr>
          </a:p>
          <a:p>
            <a:pPr marL="0" lvl="0" indent="0" algn="just">
              <a:buNone/>
            </a:pPr>
            <a:r>
              <a:rPr lang="ro-MD" sz="5500" b="1" dirty="0">
                <a:solidFill>
                  <a:prstClr val="black"/>
                </a:solidFill>
                <a:latin typeface="Cambria" panose="02040503050406030204" pitchFamily="18" charset="0"/>
                <a:ea typeface="Cambria" panose="02040503050406030204" pitchFamily="18" charset="0"/>
                <a:cs typeface="Times New Roman" panose="02020603050405020304" pitchFamily="18" charset="0"/>
              </a:rPr>
              <a:t>d) </a:t>
            </a:r>
            <a:r>
              <a:rPr lang="ro-MD" sz="5500" dirty="0">
                <a:solidFill>
                  <a:prstClr val="black"/>
                </a:solidFill>
                <a:latin typeface="Cambria" panose="02040503050406030204" pitchFamily="18" charset="0"/>
                <a:ea typeface="Cambria" panose="02040503050406030204" pitchFamily="18" charset="0"/>
                <a:cs typeface="Times New Roman" panose="02020603050405020304" pitchFamily="18" charset="0"/>
              </a:rPr>
              <a:t>persoanele care încheie contract de asigurare;</a:t>
            </a:r>
          </a:p>
          <a:p>
            <a:pPr marL="0" lvl="0" indent="0" algn="just">
              <a:buNone/>
            </a:pPr>
            <a:r>
              <a:rPr lang="ro-MD" sz="5500" b="1" dirty="0" smtClean="0">
                <a:solidFill>
                  <a:prstClr val="black"/>
                </a:solidFill>
                <a:latin typeface="Cambria" panose="02040503050406030204" pitchFamily="18" charset="0"/>
                <a:ea typeface="Cambria" panose="02040503050406030204" pitchFamily="18" charset="0"/>
                <a:cs typeface="Times New Roman" panose="02020603050405020304" pitchFamily="18" charset="0"/>
              </a:rPr>
              <a:t>g</a:t>
            </a:r>
            <a:r>
              <a:rPr lang="ro-MD" sz="5500" b="1" dirty="0">
                <a:solidFill>
                  <a:prstClr val="black"/>
                </a:solidFill>
                <a:latin typeface="Cambria" panose="02040503050406030204" pitchFamily="18" charset="0"/>
                <a:ea typeface="Cambria" panose="02040503050406030204" pitchFamily="18" charset="0"/>
                <a:cs typeface="Times New Roman" panose="02020603050405020304" pitchFamily="18" charset="0"/>
              </a:rPr>
              <a:t>) persoanele fizice care </a:t>
            </a:r>
            <a:r>
              <a:rPr lang="ro-MD" sz="5500" b="1" dirty="0" smtClean="0">
                <a:solidFill>
                  <a:prstClr val="black"/>
                </a:solidFill>
                <a:latin typeface="Cambria" panose="02040503050406030204" pitchFamily="18" charset="0"/>
                <a:ea typeface="Cambria" panose="02040503050406030204" pitchFamily="18" charset="0"/>
                <a:cs typeface="Times New Roman" panose="02020603050405020304" pitchFamily="18" charset="0"/>
              </a:rPr>
              <a:t>desfășoară activități </a:t>
            </a:r>
            <a:r>
              <a:rPr lang="ro-MD" sz="5500" b="1" dirty="0">
                <a:solidFill>
                  <a:prstClr val="black"/>
                </a:solidFill>
                <a:latin typeface="Cambria" panose="02040503050406030204" pitchFamily="18" charset="0"/>
                <a:ea typeface="Cambria" panose="02040503050406030204" pitchFamily="18" charset="0"/>
                <a:cs typeface="Times New Roman" panose="02020603050405020304" pitchFamily="18" charset="0"/>
              </a:rPr>
              <a:t>independente</a:t>
            </a:r>
            <a:r>
              <a:rPr lang="ro-MD" sz="5500" b="1" dirty="0" smtClean="0">
                <a:solidFill>
                  <a:prstClr val="black"/>
                </a:solidFill>
                <a:latin typeface="Cambria" panose="02040503050406030204" pitchFamily="18" charset="0"/>
                <a:ea typeface="Cambria" panose="02040503050406030204" pitchFamily="18" charset="0"/>
                <a:cs typeface="Times New Roman" panose="02020603050405020304" pitchFamily="18" charset="0"/>
              </a:rPr>
              <a:t>.</a:t>
            </a:r>
            <a:endParaRPr lang="ru-RU" sz="5500" dirty="0">
              <a:latin typeface="Cambria" panose="02040503050406030204" pitchFamily="18" charset="0"/>
              <a:ea typeface="Cambria" panose="02040503050406030204" pitchFamily="18" charset="0"/>
            </a:endParaRPr>
          </a:p>
          <a:p>
            <a:pPr marL="0" indent="0" algn="ctr">
              <a:buNone/>
            </a:pPr>
            <a:r>
              <a:rPr lang="ru-RU" i="1" dirty="0">
                <a:latin typeface="Cambria" panose="02040503050406030204" pitchFamily="18" charset="0"/>
                <a:ea typeface="Cambria" panose="02040503050406030204" pitchFamily="18" charset="0"/>
              </a:rPr>
              <a:t>(</a:t>
            </a:r>
            <a:r>
              <a:rPr lang="ro-RO" i="1" dirty="0">
                <a:latin typeface="Cambria" panose="02040503050406030204" pitchFamily="18" charset="0"/>
                <a:ea typeface="Cambria" panose="02040503050406030204" pitchFamily="18" charset="0"/>
              </a:rPr>
              <a:t>art.</a:t>
            </a:r>
            <a:r>
              <a:rPr lang="ru-RU" i="1" dirty="0">
                <a:latin typeface="Cambria" panose="02040503050406030204" pitchFamily="18" charset="0"/>
                <a:ea typeface="Cambria" panose="02040503050406030204" pitchFamily="18" charset="0"/>
              </a:rPr>
              <a:t>17 </a:t>
            </a:r>
            <a:r>
              <a:rPr lang="ro-RO" i="1" dirty="0">
                <a:latin typeface="Cambria" panose="02040503050406030204" pitchFamily="18" charset="0"/>
                <a:ea typeface="Cambria" panose="02040503050406030204" pitchFamily="18" charset="0"/>
              </a:rPr>
              <a:t>Legea nr.</a:t>
            </a:r>
            <a:r>
              <a:rPr lang="ru-RU" i="1" dirty="0">
                <a:latin typeface="Cambria" panose="02040503050406030204" pitchFamily="18" charset="0"/>
                <a:ea typeface="Cambria" panose="02040503050406030204" pitchFamily="18" charset="0"/>
              </a:rPr>
              <a:t>489/1999)</a:t>
            </a:r>
          </a:p>
          <a:p>
            <a:pPr marL="0" indent="0" algn="just">
              <a:buNone/>
            </a:pPr>
            <a:endParaRPr lang="ru-RU" i="1" dirty="0"/>
          </a:p>
        </p:txBody>
      </p:sp>
    </p:spTree>
    <p:extLst>
      <p:ext uri="{BB962C8B-B14F-4D97-AF65-F5344CB8AC3E}">
        <p14:creationId xmlns:p14="http://schemas.microsoft.com/office/powerpoint/2010/main" val="24612908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707537"/>
          </a:xfrm>
        </p:spPr>
        <p:txBody>
          <a:bodyPr>
            <a:normAutofit/>
          </a:bodyPr>
          <a:lstStyle/>
          <a:p>
            <a:pPr algn="ctr"/>
            <a:r>
              <a:rPr lang="ro-MD" sz="2800" b="1" dirty="0" smtClean="0">
                <a:latin typeface="Cambria" panose="02040503050406030204" pitchFamily="18" charset="0"/>
                <a:ea typeface="Cambria" panose="02040503050406030204" pitchFamily="18" charset="0"/>
              </a:rPr>
              <a:t>Impozitul </a:t>
            </a:r>
            <a:r>
              <a:rPr lang="ro-MD" sz="2800" b="1" dirty="0">
                <a:latin typeface="Cambria" panose="02040503050406030204" pitchFamily="18" charset="0"/>
                <a:ea typeface="Cambria" panose="02040503050406030204" pitchFamily="18" charset="0"/>
              </a:rPr>
              <a:t>pe venit la sursa de plată</a:t>
            </a:r>
            <a:endParaRPr lang="ru-RU" sz="2800" dirty="0">
              <a:latin typeface="Cambria" panose="02040503050406030204" pitchFamily="18" charset="0"/>
              <a:ea typeface="Cambria" panose="02040503050406030204" pitchFamily="18" charset="0"/>
            </a:endParaRPr>
          </a:p>
        </p:txBody>
      </p:sp>
      <p:sp>
        <p:nvSpPr>
          <p:cNvPr id="3" name="Объект 2"/>
          <p:cNvSpPr>
            <a:spLocks noGrp="1"/>
          </p:cNvSpPr>
          <p:nvPr>
            <p:ph idx="1"/>
          </p:nvPr>
        </p:nvSpPr>
        <p:spPr>
          <a:xfrm>
            <a:off x="838200" y="1011115"/>
            <a:ext cx="10515600" cy="5846885"/>
          </a:xfrm>
        </p:spPr>
        <p:txBody>
          <a:bodyPr>
            <a:normAutofit fontScale="25000" lnSpcReduction="20000"/>
          </a:bodyPr>
          <a:lstStyle/>
          <a:p>
            <a:pPr marL="0" lvl="0" indent="0">
              <a:spcBef>
                <a:spcPts val="0"/>
              </a:spcBef>
              <a:buNone/>
            </a:pPr>
            <a:endParaRPr lang="ro-RO" sz="8000" b="1" dirty="0" smtClean="0">
              <a:latin typeface="Cambria" panose="02040503050406030204" pitchFamily="18" charset="0"/>
              <a:ea typeface="Cambria" panose="02040503050406030204" pitchFamily="18" charset="0"/>
            </a:endParaRPr>
          </a:p>
          <a:p>
            <a:pPr marL="0" lvl="0" indent="0">
              <a:spcBef>
                <a:spcPts val="0"/>
              </a:spcBef>
              <a:buNone/>
            </a:pPr>
            <a:r>
              <a:rPr lang="ro-RO" sz="8000" b="1" dirty="0" smtClean="0">
                <a:latin typeface="Cambria" panose="02040503050406030204" pitchFamily="18" charset="0"/>
                <a:ea typeface="Cambria" panose="02040503050406030204" pitchFamily="18" charset="0"/>
              </a:rPr>
              <a:t>Modificări </a:t>
            </a:r>
            <a:r>
              <a:rPr lang="ro-RO" sz="8000" b="1" dirty="0">
                <a:latin typeface="Cambria" panose="02040503050406030204" pitchFamily="18" charset="0"/>
                <a:ea typeface="Cambria" panose="02040503050406030204" pitchFamily="18" charset="0"/>
              </a:rPr>
              <a:t>operate </a:t>
            </a:r>
            <a:r>
              <a:rPr lang="ro-RO" sz="8000" b="1" dirty="0" smtClean="0">
                <a:latin typeface="Cambria" panose="02040503050406030204" pitchFamily="18" charset="0"/>
                <a:ea typeface="Cambria" panose="02040503050406030204" pitchFamily="18" charset="0"/>
              </a:rPr>
              <a:t>la alin.(19) din </a:t>
            </a:r>
            <a:r>
              <a:rPr lang="ro-RO" sz="8000" b="1" dirty="0">
                <a:latin typeface="Cambria" panose="02040503050406030204" pitchFamily="18" charset="0"/>
                <a:ea typeface="Cambria" panose="02040503050406030204" pitchFamily="18" charset="0"/>
              </a:rPr>
              <a:t>Codul </a:t>
            </a:r>
            <a:r>
              <a:rPr lang="ro-RO" sz="8000" b="1" dirty="0" smtClean="0">
                <a:latin typeface="Cambria" panose="02040503050406030204" pitchFamily="18" charset="0"/>
                <a:ea typeface="Cambria" panose="02040503050406030204" pitchFamily="18" charset="0"/>
              </a:rPr>
              <a:t>fiscal </a:t>
            </a:r>
            <a:r>
              <a:rPr lang="ro-RO" sz="8000" i="1" dirty="0">
                <a:latin typeface="Cambria" panose="02040503050406030204" pitchFamily="18" charset="0"/>
                <a:ea typeface="Cambria" panose="02040503050406030204" pitchFamily="18" charset="0"/>
              </a:rPr>
              <a:t>(Facilități impozabile acordate de </a:t>
            </a:r>
            <a:r>
              <a:rPr lang="ro-RO" sz="8000" i="1" dirty="0" smtClean="0">
                <a:latin typeface="Cambria" panose="02040503050406030204" pitchFamily="18" charset="0"/>
                <a:ea typeface="Cambria" panose="02040503050406030204" pitchFamily="18" charset="0"/>
              </a:rPr>
              <a:t>angajator</a:t>
            </a:r>
            <a:r>
              <a:rPr lang="ro-RO" sz="8000" b="1" dirty="0" smtClean="0">
                <a:latin typeface="Cambria" panose="02040503050406030204" pitchFamily="18" charset="0"/>
                <a:ea typeface="Cambria" panose="02040503050406030204" pitchFamily="18" charset="0"/>
              </a:rPr>
              <a:t>)</a:t>
            </a:r>
            <a:endParaRPr lang="ro-RO" sz="8000" b="1" dirty="0" smtClean="0">
              <a:latin typeface="Cambria" panose="02040503050406030204" pitchFamily="18" charset="0"/>
              <a:ea typeface="Cambria" panose="02040503050406030204" pitchFamily="18" charset="0"/>
            </a:endParaRPr>
          </a:p>
          <a:p>
            <a:pPr marL="0" indent="0" algn="just">
              <a:buNone/>
            </a:pPr>
            <a:r>
              <a:rPr lang="ro-RO" sz="8000" i="1" dirty="0" smtClean="0">
                <a:latin typeface="Cambria" panose="02040503050406030204" pitchFamily="18" charset="0"/>
                <a:ea typeface="Cambria" panose="02040503050406030204" pitchFamily="18" charset="0"/>
              </a:rPr>
              <a:t>Articolul 19 a fost completat cu  lit.a</a:t>
            </a:r>
            <a:r>
              <a:rPr lang="ro-RO" sz="8000" i="1" baseline="30000" dirty="0" smtClean="0">
                <a:latin typeface="Cambria" panose="02040503050406030204" pitchFamily="18" charset="0"/>
                <a:ea typeface="Cambria" panose="02040503050406030204" pitchFamily="18" charset="0"/>
              </a:rPr>
              <a:t>2</a:t>
            </a:r>
            <a:r>
              <a:rPr lang="ru-RU" sz="8000" i="1" dirty="0" smtClean="0">
                <a:latin typeface="Cambria" panose="02040503050406030204" pitchFamily="18" charset="0"/>
                <a:ea typeface="Cambria" panose="02040503050406030204" pitchFamily="18" charset="0"/>
              </a:rPr>
              <a:t>)</a:t>
            </a:r>
            <a:r>
              <a:rPr lang="ro-RO" sz="8000" i="1" dirty="0" smtClean="0">
                <a:latin typeface="Cambria" panose="02040503050406030204" pitchFamily="18" charset="0"/>
                <a:ea typeface="Cambria" panose="02040503050406030204" pitchFamily="18" charset="0"/>
              </a:rPr>
              <a:t>,</a:t>
            </a:r>
            <a:r>
              <a:rPr lang="ro-RO" sz="8000" i="1" dirty="0" smtClean="0">
                <a:latin typeface="Cambria" panose="02040503050406030204" pitchFamily="18" charset="0"/>
                <a:ea typeface="Cambria" panose="02040503050406030204" pitchFamily="18" charset="0"/>
              </a:rPr>
              <a:t> lit.a</a:t>
            </a:r>
            <a:r>
              <a:rPr lang="ro-RO" sz="8000" i="1" baseline="30000" dirty="0" smtClean="0">
                <a:latin typeface="Cambria" panose="02040503050406030204" pitchFamily="18" charset="0"/>
                <a:ea typeface="Cambria" panose="02040503050406030204" pitchFamily="18" charset="0"/>
              </a:rPr>
              <a:t>3</a:t>
            </a:r>
            <a:r>
              <a:rPr lang="ru-RU" sz="8000" i="1" dirty="0" smtClean="0">
                <a:latin typeface="Cambria" panose="02040503050406030204" pitchFamily="18" charset="0"/>
                <a:ea typeface="Cambria" panose="02040503050406030204" pitchFamily="18" charset="0"/>
              </a:rPr>
              <a:t>)</a:t>
            </a:r>
            <a:r>
              <a:rPr lang="ro-RO" sz="8000" i="1" dirty="0" smtClean="0">
                <a:latin typeface="Cambria" panose="02040503050406030204" pitchFamily="18" charset="0"/>
                <a:ea typeface="Cambria" panose="02040503050406030204" pitchFamily="18" charset="0"/>
              </a:rPr>
              <a:t> și lit.a</a:t>
            </a:r>
            <a:r>
              <a:rPr lang="ro-RO" sz="8000" i="1" baseline="30000" dirty="0" smtClean="0">
                <a:latin typeface="Cambria" panose="02040503050406030204" pitchFamily="18" charset="0"/>
                <a:ea typeface="Cambria" panose="02040503050406030204" pitchFamily="18" charset="0"/>
              </a:rPr>
              <a:t>4</a:t>
            </a:r>
            <a:r>
              <a:rPr lang="ru-RU" sz="8000" i="1" dirty="0" smtClean="0">
                <a:latin typeface="Cambria" panose="02040503050406030204" pitchFamily="18" charset="0"/>
                <a:ea typeface="Cambria" panose="02040503050406030204" pitchFamily="18" charset="0"/>
              </a:rPr>
              <a:t>)</a:t>
            </a:r>
            <a:endParaRPr lang="ro-RO" sz="8000" i="1" dirty="0" smtClean="0">
              <a:latin typeface="Cambria" panose="02040503050406030204" pitchFamily="18" charset="0"/>
              <a:ea typeface="Cambria" panose="02040503050406030204" pitchFamily="18" charset="0"/>
            </a:endParaRPr>
          </a:p>
          <a:p>
            <a:pPr marL="0" indent="0" algn="ctr">
              <a:buNone/>
            </a:pPr>
            <a:endParaRPr lang="ro-RO" sz="8000" dirty="0" smtClean="0">
              <a:latin typeface="Cambria" panose="02040503050406030204" pitchFamily="18" charset="0"/>
              <a:ea typeface="Cambria" panose="02040503050406030204" pitchFamily="18" charset="0"/>
            </a:endParaRPr>
          </a:p>
          <a:p>
            <a:pPr marL="0" indent="0">
              <a:buNone/>
            </a:pPr>
            <a:r>
              <a:rPr lang="ru-RU" sz="8000" dirty="0" smtClean="0">
                <a:latin typeface="Cambria" panose="02040503050406030204" pitchFamily="18" charset="0"/>
                <a:ea typeface="Cambria" panose="02040503050406030204" pitchFamily="18" charset="0"/>
              </a:rPr>
              <a:t> </a:t>
            </a:r>
            <a:r>
              <a:rPr lang="ro-MD" sz="8000" b="1" dirty="0">
                <a:latin typeface="Cambria" panose="02040503050406030204" pitchFamily="18" charset="0"/>
                <a:ea typeface="Cambria" panose="02040503050406030204" pitchFamily="18" charset="0"/>
              </a:rPr>
              <a:t>a</a:t>
            </a:r>
            <a:r>
              <a:rPr lang="ro-MD" sz="8000" b="1" baseline="30000" dirty="0">
                <a:latin typeface="Cambria" panose="02040503050406030204" pitchFamily="18" charset="0"/>
                <a:ea typeface="Cambria" panose="02040503050406030204" pitchFamily="18" charset="0"/>
              </a:rPr>
              <a:t>2</a:t>
            </a:r>
            <a:r>
              <a:rPr lang="ro-MD" sz="8000" b="1" dirty="0">
                <a:latin typeface="Cambria" panose="02040503050406030204" pitchFamily="18" charset="0"/>
                <a:ea typeface="Cambria" panose="02040503050406030204" pitchFamily="18" charset="0"/>
              </a:rPr>
              <a:t>) </a:t>
            </a:r>
            <a:r>
              <a:rPr lang="ro-MD" sz="8000" dirty="0" err="1">
                <a:latin typeface="Cambria" panose="02040503050406030204" pitchFamily="18" charset="0"/>
                <a:ea typeface="Cambria" panose="02040503050406030204" pitchFamily="18" charset="0"/>
              </a:rPr>
              <a:t>plăţile</a:t>
            </a:r>
            <a:r>
              <a:rPr lang="ro-MD" sz="8000" dirty="0">
                <a:latin typeface="Cambria" panose="02040503050406030204" pitchFamily="18" charset="0"/>
                <a:ea typeface="Cambria" panose="02040503050406030204" pitchFamily="18" charset="0"/>
              </a:rPr>
              <a:t> acordate salariatului de către angajator în scopul compensării costurilor pentru serviciile alternative de îngrijire a copiilor cu vârsta de până la 3 ani </a:t>
            </a:r>
            <a:r>
              <a:rPr lang="ro-MD" sz="8000" b="1" dirty="0">
                <a:latin typeface="Cambria" panose="02040503050406030204" pitchFamily="18" charset="0"/>
                <a:ea typeface="Cambria" panose="02040503050406030204" pitchFamily="18" charset="0"/>
              </a:rPr>
              <a:t>în mărime ce </a:t>
            </a:r>
            <a:r>
              <a:rPr lang="ro-MD" sz="8000" b="1" dirty="0" err="1">
                <a:latin typeface="Cambria" panose="02040503050406030204" pitchFamily="18" charset="0"/>
                <a:ea typeface="Cambria" panose="02040503050406030204" pitchFamily="18" charset="0"/>
              </a:rPr>
              <a:t>depăşeşte</a:t>
            </a:r>
            <a:r>
              <a:rPr lang="ro-MD" sz="8000" b="1" dirty="0">
                <a:latin typeface="Cambria" panose="02040503050406030204" pitchFamily="18" charset="0"/>
                <a:ea typeface="Cambria" panose="02040503050406030204" pitchFamily="18" charset="0"/>
              </a:rPr>
              <a:t> valoarea nominală deductibilă de 2500 de lei lunar pentru fiecare copil al salariatului</a:t>
            </a:r>
            <a:r>
              <a:rPr lang="ro-MD" sz="8000" b="1" dirty="0" smtClean="0">
                <a:latin typeface="Cambria" panose="02040503050406030204" pitchFamily="18" charset="0"/>
                <a:ea typeface="Cambria" panose="02040503050406030204" pitchFamily="18" charset="0"/>
              </a:rPr>
              <a:t>;</a:t>
            </a:r>
          </a:p>
          <a:p>
            <a:pPr marL="0" indent="0" algn="ctr">
              <a:buNone/>
            </a:pPr>
            <a:r>
              <a:rPr lang="ru-RU" sz="6400" i="1" dirty="0" smtClean="0">
                <a:latin typeface="Cambria" panose="02040503050406030204" pitchFamily="18" charset="0"/>
                <a:ea typeface="Cambria" panose="02040503050406030204" pitchFamily="18" charset="0"/>
              </a:rPr>
              <a:t>(</a:t>
            </a:r>
            <a:r>
              <a:rPr lang="ro-RO" sz="6400" i="1" dirty="0">
                <a:latin typeface="Cambria" panose="02040503050406030204" pitchFamily="18" charset="0"/>
                <a:ea typeface="Cambria" panose="02040503050406030204" pitchFamily="18" charset="0"/>
              </a:rPr>
              <a:t>Legea cu privire la serviciile alternative de îngrijire a copiilor</a:t>
            </a:r>
            <a:r>
              <a:rPr lang="ru-RU" sz="6400" i="1" dirty="0" smtClean="0">
                <a:latin typeface="Cambria" panose="02040503050406030204" pitchFamily="18" charset="0"/>
                <a:ea typeface="Cambria" panose="02040503050406030204" pitchFamily="18" charset="0"/>
              </a:rPr>
              <a:t>, </a:t>
            </a:r>
            <a:r>
              <a:rPr lang="ru-RU" sz="6400" i="1" dirty="0">
                <a:latin typeface="Cambria" panose="02040503050406030204" pitchFamily="18" charset="0"/>
                <a:ea typeface="Cambria" panose="02040503050406030204" pitchFamily="18" charset="0"/>
              </a:rPr>
              <a:t>№ 367/2022</a:t>
            </a:r>
            <a:r>
              <a:rPr lang="ru-RU" sz="6400" i="1" dirty="0" smtClean="0">
                <a:latin typeface="Cambria" panose="02040503050406030204" pitchFamily="18" charset="0"/>
                <a:ea typeface="Cambria" panose="02040503050406030204" pitchFamily="18" charset="0"/>
              </a:rPr>
              <a:t>,</a:t>
            </a:r>
            <a:r>
              <a:rPr lang="ro-RO" sz="6400" i="1" dirty="0" smtClean="0">
                <a:latin typeface="Cambria" panose="02040503050406030204" pitchFamily="18" charset="0"/>
                <a:ea typeface="Cambria" panose="02040503050406030204" pitchFamily="18" charset="0"/>
              </a:rPr>
              <a:t> HG nr.572/2023)</a:t>
            </a:r>
            <a:endParaRPr lang="ru-RU" sz="6400" i="1" dirty="0">
              <a:latin typeface="Cambria" panose="02040503050406030204" pitchFamily="18" charset="0"/>
              <a:ea typeface="Cambria" panose="02040503050406030204" pitchFamily="18" charset="0"/>
            </a:endParaRPr>
          </a:p>
          <a:p>
            <a:endParaRPr lang="ro-MD" sz="8000" dirty="0">
              <a:latin typeface="Cambria" panose="02040503050406030204" pitchFamily="18" charset="0"/>
              <a:ea typeface="Cambria" panose="02040503050406030204" pitchFamily="18" charset="0"/>
            </a:endParaRPr>
          </a:p>
          <a:p>
            <a:pPr marL="0" indent="0">
              <a:buNone/>
            </a:pPr>
            <a:r>
              <a:rPr lang="ro-MD" sz="8000" b="1" dirty="0">
                <a:latin typeface="Cambria" panose="02040503050406030204" pitchFamily="18" charset="0"/>
                <a:ea typeface="Cambria" panose="02040503050406030204" pitchFamily="18" charset="0"/>
              </a:rPr>
              <a:t>a</a:t>
            </a:r>
            <a:r>
              <a:rPr lang="ro-MD" sz="8000" b="1" baseline="30000" dirty="0">
                <a:latin typeface="Cambria" panose="02040503050406030204" pitchFamily="18" charset="0"/>
                <a:ea typeface="Cambria" panose="02040503050406030204" pitchFamily="18" charset="0"/>
              </a:rPr>
              <a:t>3</a:t>
            </a:r>
            <a:r>
              <a:rPr lang="ro-MD" sz="8000" b="1" dirty="0">
                <a:latin typeface="Cambria" panose="02040503050406030204" pitchFamily="18" charset="0"/>
                <a:ea typeface="Cambria" panose="02040503050406030204" pitchFamily="18" charset="0"/>
              </a:rPr>
              <a:t>) cadourile în natură</a:t>
            </a:r>
            <a:r>
              <a:rPr lang="ro-MD" sz="8000" dirty="0">
                <a:latin typeface="Cambria" panose="02040503050406030204" pitchFamily="18" charset="0"/>
                <a:ea typeface="Cambria" panose="02040503050406030204" pitchFamily="18" charset="0"/>
              </a:rPr>
              <a:t>, inclusiv vouchere, oferite </a:t>
            </a:r>
            <a:r>
              <a:rPr lang="ro-MD" sz="8000" dirty="0" err="1">
                <a:latin typeface="Cambria" panose="02040503050406030204" pitchFamily="18" charset="0"/>
                <a:ea typeface="Cambria" panose="02040503050406030204" pitchFamily="18" charset="0"/>
              </a:rPr>
              <a:t>salariaţilor</a:t>
            </a:r>
            <a:r>
              <a:rPr lang="ro-MD" sz="8000" dirty="0">
                <a:latin typeface="Cambria" panose="02040503050406030204" pitchFamily="18" charset="0"/>
                <a:ea typeface="Cambria" panose="02040503050406030204" pitchFamily="18" charset="0"/>
              </a:rPr>
              <a:t> de către angajator, precum </a:t>
            </a:r>
            <a:r>
              <a:rPr lang="ro-MD" sz="8000" dirty="0" err="1">
                <a:latin typeface="Cambria" panose="02040503050406030204" pitchFamily="18" charset="0"/>
                <a:ea typeface="Cambria" panose="02040503050406030204" pitchFamily="18" charset="0"/>
              </a:rPr>
              <a:t>şi</a:t>
            </a:r>
            <a:r>
              <a:rPr lang="ro-MD" sz="8000" dirty="0">
                <a:latin typeface="Cambria" panose="02040503050406030204" pitchFamily="18" charset="0"/>
                <a:ea typeface="Cambria" panose="02040503050406030204" pitchFamily="18" charset="0"/>
              </a:rPr>
              <a:t> cele oferite pentru copiii minori ai acestora, cu ocazia zilelor de sărbătoare nelucrătoare conform Codului muncii </a:t>
            </a:r>
            <a:r>
              <a:rPr lang="ro-MD" sz="8000" dirty="0" err="1">
                <a:latin typeface="Cambria" panose="02040503050406030204" pitchFamily="18" charset="0"/>
                <a:ea typeface="Cambria" panose="02040503050406030204" pitchFamily="18" charset="0"/>
              </a:rPr>
              <a:t>şi</a:t>
            </a:r>
            <a:r>
              <a:rPr lang="ro-MD" sz="8000" dirty="0">
                <a:latin typeface="Cambria" panose="02040503050406030204" pitchFamily="18" charset="0"/>
                <a:ea typeface="Cambria" panose="02040503050406030204" pitchFamily="18" charset="0"/>
              </a:rPr>
              <a:t> a zilelor de </a:t>
            </a:r>
            <a:r>
              <a:rPr lang="ro-MD" sz="8000" dirty="0" err="1">
                <a:latin typeface="Cambria" panose="02040503050406030204" pitchFamily="18" charset="0"/>
                <a:ea typeface="Cambria" panose="02040503050406030204" pitchFamily="18" charset="0"/>
              </a:rPr>
              <a:t>naştere</a:t>
            </a:r>
            <a:r>
              <a:rPr lang="ro-MD" sz="8000" dirty="0">
                <a:latin typeface="Cambria" panose="02040503050406030204" pitchFamily="18" charset="0"/>
                <a:ea typeface="Cambria" panose="02040503050406030204" pitchFamily="18" charset="0"/>
              </a:rPr>
              <a:t> ale </a:t>
            </a:r>
            <a:r>
              <a:rPr lang="ro-MD" sz="8000" dirty="0" err="1">
                <a:latin typeface="Cambria" panose="02040503050406030204" pitchFamily="18" charset="0"/>
                <a:ea typeface="Cambria" panose="02040503050406030204" pitchFamily="18" charset="0"/>
              </a:rPr>
              <a:t>salariaţilor</a:t>
            </a:r>
            <a:r>
              <a:rPr lang="ro-MD" sz="8000" dirty="0">
                <a:latin typeface="Cambria" panose="02040503050406030204" pitchFamily="18" charset="0"/>
                <a:ea typeface="Cambria" panose="02040503050406030204" pitchFamily="18" charset="0"/>
              </a:rPr>
              <a:t>, </a:t>
            </a:r>
            <a:r>
              <a:rPr lang="ro-MD" sz="8000" b="1" dirty="0">
                <a:latin typeface="Cambria" panose="02040503050406030204" pitchFamily="18" charset="0"/>
                <a:ea typeface="Cambria" panose="02040503050406030204" pitchFamily="18" charset="0"/>
              </a:rPr>
              <a:t>al căror cuantum cumulativ </a:t>
            </a:r>
            <a:r>
              <a:rPr lang="ro-MD" sz="8000" b="1" dirty="0" err="1">
                <a:latin typeface="Cambria" panose="02040503050406030204" pitchFamily="18" charset="0"/>
                <a:ea typeface="Cambria" panose="02040503050406030204" pitchFamily="18" charset="0"/>
              </a:rPr>
              <a:t>depăşeşte</a:t>
            </a:r>
            <a:r>
              <a:rPr lang="ro-MD" sz="8000" b="1" dirty="0">
                <a:latin typeface="Cambria" panose="02040503050406030204" pitchFamily="18" charset="0"/>
                <a:ea typeface="Cambria" panose="02040503050406030204" pitchFamily="18" charset="0"/>
              </a:rPr>
              <a:t> valoarea de 10% din salariul mediu lunar pe economie, prognozat </a:t>
            </a:r>
            <a:r>
              <a:rPr lang="ro-MD" sz="8000" b="1" dirty="0" err="1">
                <a:latin typeface="Cambria" panose="02040503050406030204" pitchFamily="18" charset="0"/>
                <a:ea typeface="Cambria" panose="02040503050406030204" pitchFamily="18" charset="0"/>
              </a:rPr>
              <a:t>şi</a:t>
            </a:r>
            <a:r>
              <a:rPr lang="ro-MD" sz="8000" b="1" dirty="0">
                <a:latin typeface="Cambria" panose="02040503050406030204" pitchFamily="18" charset="0"/>
                <a:ea typeface="Cambria" panose="02040503050406030204" pitchFamily="18" charset="0"/>
              </a:rPr>
              <a:t> aprobat de Guvern pentru anul pentru </a:t>
            </a:r>
            <a:r>
              <a:rPr lang="ro-MD" sz="8000" dirty="0">
                <a:latin typeface="Cambria" panose="02040503050406030204" pitchFamily="18" charset="0"/>
                <a:ea typeface="Cambria" panose="02040503050406030204" pitchFamily="18" charset="0"/>
              </a:rPr>
              <a:t>care a fost acordat fiecărui salariat</a:t>
            </a:r>
            <a:r>
              <a:rPr lang="ro-MD" sz="8000" dirty="0" smtClean="0">
                <a:latin typeface="Cambria" panose="02040503050406030204" pitchFamily="18" charset="0"/>
                <a:ea typeface="Cambria" panose="02040503050406030204" pitchFamily="18" charset="0"/>
              </a:rPr>
              <a:t>;</a:t>
            </a:r>
          </a:p>
          <a:p>
            <a:endParaRPr lang="ro-MD" sz="6400" dirty="0" smtClean="0">
              <a:latin typeface="Cambria" panose="02040503050406030204" pitchFamily="18" charset="0"/>
              <a:ea typeface="Cambria" panose="02040503050406030204" pitchFamily="18" charset="0"/>
            </a:endParaRPr>
          </a:p>
          <a:p>
            <a:pPr marL="0" indent="0" algn="ctr">
              <a:spcBef>
                <a:spcPts val="0"/>
              </a:spcBef>
              <a:buNone/>
            </a:pPr>
            <a:r>
              <a:rPr lang="ro-MD" sz="5600" i="1" dirty="0" smtClean="0">
                <a:latin typeface="Cambria" panose="02040503050406030204" pitchFamily="18" charset="0"/>
                <a:ea typeface="Cambria" panose="02040503050406030204" pitchFamily="18" charset="0"/>
              </a:rPr>
              <a:t>(</a:t>
            </a:r>
            <a:r>
              <a:rPr lang="ro-MD" sz="5600" i="1" dirty="0">
                <a:latin typeface="Cambria" panose="02040503050406030204" pitchFamily="18" charset="0"/>
                <a:ea typeface="Cambria" panose="02040503050406030204" pitchFamily="18" charset="0"/>
              </a:rPr>
              <a:t>Cuantumul </a:t>
            </a:r>
            <a:r>
              <a:rPr lang="ro-MD" sz="5600" i="1" dirty="0" smtClean="0">
                <a:latin typeface="Cambria" panose="02040503050406030204" pitchFamily="18" charset="0"/>
                <a:ea typeface="Cambria" panose="02040503050406030204" pitchFamily="18" charset="0"/>
              </a:rPr>
              <a:t>salariului </a:t>
            </a:r>
            <a:r>
              <a:rPr lang="ro-MD" sz="5600" i="1" dirty="0">
                <a:latin typeface="Cambria" panose="02040503050406030204" pitchFamily="18" charset="0"/>
                <a:ea typeface="Cambria" panose="02040503050406030204" pitchFamily="18" charset="0"/>
              </a:rPr>
              <a:t>mediu lunar pe economie, prognozat </a:t>
            </a:r>
            <a:r>
              <a:rPr lang="ro-MD" sz="5600" i="1" dirty="0" err="1">
                <a:latin typeface="Cambria" panose="02040503050406030204" pitchFamily="18" charset="0"/>
                <a:ea typeface="Cambria" panose="02040503050406030204" pitchFamily="18" charset="0"/>
              </a:rPr>
              <a:t>şi</a:t>
            </a:r>
            <a:r>
              <a:rPr lang="ro-MD" sz="5600" i="1" dirty="0">
                <a:latin typeface="Cambria" panose="02040503050406030204" pitchFamily="18" charset="0"/>
                <a:ea typeface="Cambria" panose="02040503050406030204" pitchFamily="18" charset="0"/>
              </a:rPr>
              <a:t> aprobat de Guvern pentru anul </a:t>
            </a:r>
            <a:r>
              <a:rPr lang="ro-MD" sz="5600" i="1" dirty="0" smtClean="0">
                <a:latin typeface="Cambria" panose="02040503050406030204" pitchFamily="18" charset="0"/>
                <a:ea typeface="Cambria" panose="02040503050406030204" pitchFamily="18" charset="0"/>
              </a:rPr>
              <a:t>2024 (HG 1033/2023) – </a:t>
            </a:r>
            <a:r>
              <a:rPr lang="ro-MD" sz="5600" b="1" i="1" dirty="0" smtClean="0">
                <a:latin typeface="Cambria" panose="02040503050406030204" pitchFamily="18" charset="0"/>
                <a:ea typeface="Cambria" panose="02040503050406030204" pitchFamily="18" charset="0"/>
              </a:rPr>
              <a:t>13 700 lei</a:t>
            </a:r>
            <a:r>
              <a:rPr lang="ro-MD" sz="5600" i="1" dirty="0" smtClean="0">
                <a:latin typeface="Cambria" panose="02040503050406030204" pitchFamily="18" charset="0"/>
                <a:ea typeface="Cambria" panose="02040503050406030204" pitchFamily="18" charset="0"/>
              </a:rPr>
              <a:t>)</a:t>
            </a:r>
          </a:p>
          <a:p>
            <a:pPr marL="0" indent="0" algn="ctr">
              <a:spcBef>
                <a:spcPts val="0"/>
              </a:spcBef>
              <a:buNone/>
            </a:pPr>
            <a:r>
              <a:rPr lang="ro-MD" sz="5600" i="1" dirty="0" smtClean="0">
                <a:latin typeface="Cambria" panose="02040503050406030204" pitchFamily="18" charset="0"/>
                <a:ea typeface="Cambria" panose="02040503050406030204" pitchFamily="18" charset="0"/>
              </a:rPr>
              <a:t>(Zilele </a:t>
            </a:r>
            <a:r>
              <a:rPr lang="ro-MD" sz="5600" i="1" dirty="0">
                <a:latin typeface="Cambria" panose="02040503050406030204" pitchFamily="18" charset="0"/>
                <a:ea typeface="Cambria" panose="02040503050406030204" pitchFamily="18" charset="0"/>
              </a:rPr>
              <a:t>de sărbătoare nelucrătoare conform </a:t>
            </a:r>
            <a:r>
              <a:rPr lang="ro-MD" sz="5600" i="1" dirty="0" smtClean="0">
                <a:latin typeface="Cambria" panose="02040503050406030204" pitchFamily="18" charset="0"/>
                <a:ea typeface="Cambria" panose="02040503050406030204" pitchFamily="18" charset="0"/>
              </a:rPr>
              <a:t>art.111 din Codului muncii) </a:t>
            </a:r>
            <a:endParaRPr lang="ro-MD" sz="5600" i="1" dirty="0">
              <a:latin typeface="Cambria" panose="02040503050406030204" pitchFamily="18" charset="0"/>
              <a:ea typeface="Cambria" panose="02040503050406030204" pitchFamily="18" charset="0"/>
            </a:endParaRPr>
          </a:p>
          <a:p>
            <a:pPr marL="0" indent="0">
              <a:buNone/>
            </a:pPr>
            <a:r>
              <a:rPr lang="ro-MD" sz="8000" b="1" dirty="0">
                <a:latin typeface="Cambria" panose="02040503050406030204" pitchFamily="18" charset="0"/>
                <a:ea typeface="Cambria" panose="02040503050406030204" pitchFamily="18" charset="0"/>
              </a:rPr>
              <a:t>a</a:t>
            </a:r>
            <a:r>
              <a:rPr lang="ro-MD" sz="8000" b="1" baseline="30000" dirty="0">
                <a:latin typeface="Cambria" panose="02040503050406030204" pitchFamily="18" charset="0"/>
                <a:ea typeface="Cambria" panose="02040503050406030204" pitchFamily="18" charset="0"/>
              </a:rPr>
              <a:t>4</a:t>
            </a:r>
            <a:r>
              <a:rPr lang="ro-MD" sz="8000" b="1" dirty="0">
                <a:latin typeface="Cambria" panose="02040503050406030204" pitchFamily="18" charset="0"/>
                <a:ea typeface="Cambria" panose="02040503050406030204" pitchFamily="18" charset="0"/>
              </a:rPr>
              <a:t>) </a:t>
            </a:r>
            <a:r>
              <a:rPr lang="ro-MD" sz="8000" dirty="0" err="1">
                <a:latin typeface="Cambria" panose="02040503050406030204" pitchFamily="18" charset="0"/>
                <a:ea typeface="Cambria" panose="02040503050406030204" pitchFamily="18" charset="0"/>
              </a:rPr>
              <a:t>plăţile</a:t>
            </a:r>
            <a:r>
              <a:rPr lang="ro-MD" sz="8000" dirty="0">
                <a:latin typeface="Cambria" panose="02040503050406030204" pitchFamily="18" charset="0"/>
                <a:ea typeface="Cambria" panose="02040503050406030204" pitchFamily="18" charset="0"/>
              </a:rPr>
              <a:t> aferente cheltuielilor suportate </a:t>
            </a:r>
            <a:r>
              <a:rPr lang="ro-MD" sz="8000" dirty="0" err="1">
                <a:latin typeface="Cambria" panose="02040503050406030204" pitchFamily="18" charset="0"/>
                <a:ea typeface="Cambria" panose="02040503050406030204" pitchFamily="18" charset="0"/>
              </a:rPr>
              <a:t>şi</a:t>
            </a:r>
            <a:r>
              <a:rPr lang="ro-MD" sz="8000" dirty="0">
                <a:latin typeface="Cambria" panose="02040503050406030204" pitchFamily="18" charset="0"/>
                <a:ea typeface="Cambria" panose="02040503050406030204" pitchFamily="18" charset="0"/>
              </a:rPr>
              <a:t> determinate pentru transportul </a:t>
            </a:r>
            <a:r>
              <a:rPr lang="ro-MD" sz="8000" dirty="0" err="1">
                <a:latin typeface="Cambria" panose="02040503050406030204" pitchFamily="18" charset="0"/>
                <a:ea typeface="Cambria" panose="02040503050406030204" pitchFamily="18" charset="0"/>
              </a:rPr>
              <a:t>şi</a:t>
            </a:r>
            <a:r>
              <a:rPr lang="ro-MD" sz="8000" dirty="0">
                <a:latin typeface="Cambria" panose="02040503050406030204" pitchFamily="18" charset="0"/>
                <a:ea typeface="Cambria" panose="02040503050406030204" pitchFamily="18" charset="0"/>
              </a:rPr>
              <a:t> hrana </a:t>
            </a:r>
            <a:r>
              <a:rPr lang="ro-MD" sz="8000" dirty="0" err="1">
                <a:latin typeface="Cambria" panose="02040503050406030204" pitchFamily="18" charset="0"/>
                <a:ea typeface="Cambria" panose="02040503050406030204" pitchFamily="18" charset="0"/>
              </a:rPr>
              <a:t>studenţilor</a:t>
            </a:r>
            <a:r>
              <a:rPr lang="ro-MD" sz="8000" dirty="0">
                <a:latin typeface="Cambria" panose="02040503050406030204" pitchFamily="18" charset="0"/>
                <a:ea typeface="Cambria" panose="02040503050406030204" pitchFamily="18" charset="0"/>
              </a:rPr>
              <a:t> stagiari </a:t>
            </a:r>
            <a:r>
              <a:rPr lang="ro-MD" sz="8000" dirty="0" err="1">
                <a:latin typeface="Cambria" panose="02040503050406030204" pitchFamily="18" charset="0"/>
                <a:ea typeface="Cambria" panose="02040503050406030204" pitchFamily="18" charset="0"/>
              </a:rPr>
              <a:t>şi</a:t>
            </a:r>
            <a:r>
              <a:rPr lang="ro-MD" sz="8000" dirty="0">
                <a:latin typeface="Cambria" panose="02040503050406030204" pitchFamily="18" charset="0"/>
                <a:ea typeface="Cambria" panose="02040503050406030204" pitchFamily="18" charset="0"/>
              </a:rPr>
              <a:t>/sau elevilor, peste limită, conform modului stabilit de Guvern</a:t>
            </a:r>
            <a:r>
              <a:rPr lang="ro-MD" sz="8000" dirty="0" smtClean="0">
                <a:latin typeface="Cambria" panose="02040503050406030204" pitchFamily="18" charset="0"/>
                <a:ea typeface="Cambria" panose="02040503050406030204" pitchFamily="18" charset="0"/>
              </a:rPr>
              <a:t>;</a:t>
            </a:r>
            <a:endParaRPr lang="ro-MD" sz="8000" dirty="0">
              <a:latin typeface="Cambria" panose="02040503050406030204" pitchFamily="18" charset="0"/>
              <a:ea typeface="Cambria" panose="02040503050406030204" pitchFamily="18" charset="0"/>
            </a:endParaRPr>
          </a:p>
          <a:p>
            <a:pPr marL="0" indent="0">
              <a:buNone/>
            </a:pPr>
            <a:r>
              <a:rPr lang="ro-MD" sz="4800" dirty="0" smtClean="0">
                <a:latin typeface="Cambria" panose="02040503050406030204" pitchFamily="18" charset="0"/>
                <a:ea typeface="Cambria" panose="02040503050406030204" pitchFamily="18" charset="0"/>
              </a:rPr>
              <a:t>	</a:t>
            </a:r>
            <a:r>
              <a:rPr lang="ro-MD" sz="4800" i="1" dirty="0" smtClean="0">
                <a:latin typeface="Cambria" panose="02040503050406030204" pitchFamily="18" charset="0"/>
                <a:ea typeface="Cambria" panose="02040503050406030204" pitchFamily="18" charset="0"/>
              </a:rPr>
              <a:t>(transportul </a:t>
            </a:r>
            <a:r>
              <a:rPr lang="ro-MD" sz="4800" i="1" dirty="0">
                <a:latin typeface="Cambria" panose="02040503050406030204" pitchFamily="18" charset="0"/>
                <a:ea typeface="Cambria" panose="02040503050406030204" pitchFamily="18" charset="0"/>
              </a:rPr>
              <a:t>organizat al </a:t>
            </a:r>
            <a:r>
              <a:rPr lang="ro-MD" sz="4800" i="1" dirty="0" smtClean="0">
                <a:latin typeface="Cambria" panose="02040503050406030204" pitchFamily="18" charset="0"/>
                <a:ea typeface="Cambria" panose="02040503050406030204" pitchFamily="18" charset="0"/>
              </a:rPr>
              <a:t>angajaților/zilierilor – 75 lei (</a:t>
            </a:r>
            <a:r>
              <a:rPr lang="ro-MD" sz="4800" i="1" dirty="0" err="1" smtClean="0">
                <a:latin typeface="Cambria" panose="02040503050406030204" pitchFamily="18" charset="0"/>
                <a:ea typeface="Cambria" panose="02040503050406030204" pitchFamily="18" charset="0"/>
              </a:rPr>
              <a:t>fara</a:t>
            </a:r>
            <a:r>
              <a:rPr lang="ro-MD" sz="4800" i="1" dirty="0" smtClean="0">
                <a:latin typeface="Cambria" panose="02040503050406030204" pitchFamily="18" charset="0"/>
                <a:ea typeface="Cambria" panose="02040503050406030204" pitchFamily="18" charset="0"/>
              </a:rPr>
              <a:t> TVA</a:t>
            </a:r>
            <a:r>
              <a:rPr lang="ro-MD" sz="4800" i="1" dirty="0">
                <a:latin typeface="Cambria" panose="02040503050406030204" pitchFamily="18" charset="0"/>
                <a:ea typeface="Cambria" panose="02040503050406030204" pitchFamily="18" charset="0"/>
              </a:rPr>
              <a:t>), pentru hrana organizată </a:t>
            </a:r>
            <a:r>
              <a:rPr lang="ro-MD" sz="4800" i="1" dirty="0" smtClean="0">
                <a:latin typeface="Cambria" panose="02040503050406030204" pitchFamily="18" charset="0"/>
                <a:ea typeface="Cambria" panose="02040503050406030204" pitchFamily="18" charset="0"/>
              </a:rPr>
              <a:t> -70 lei (</a:t>
            </a:r>
            <a:r>
              <a:rPr lang="ro-MD" sz="4800" i="1" dirty="0" err="1" smtClean="0">
                <a:latin typeface="Cambria" panose="02040503050406030204" pitchFamily="18" charset="0"/>
                <a:ea typeface="Cambria" panose="02040503050406030204" pitchFamily="18" charset="0"/>
              </a:rPr>
              <a:t>fara</a:t>
            </a:r>
            <a:r>
              <a:rPr lang="ro-MD" sz="4800" i="1" dirty="0" smtClean="0">
                <a:latin typeface="Cambria" panose="02040503050406030204" pitchFamily="18" charset="0"/>
                <a:ea typeface="Cambria" panose="02040503050406030204" pitchFamily="18" charset="0"/>
              </a:rPr>
              <a:t> TVA))</a:t>
            </a:r>
            <a:r>
              <a:rPr lang="ro-MD" sz="4800" i="1" dirty="0">
                <a:latin typeface="Cambria" panose="02040503050406030204" pitchFamily="18" charset="0"/>
                <a:ea typeface="Cambria" panose="02040503050406030204" pitchFamily="18" charset="0"/>
              </a:rPr>
              <a:t/>
            </a:r>
            <a:br>
              <a:rPr lang="ro-MD" sz="4800" i="1" dirty="0">
                <a:latin typeface="Cambria" panose="02040503050406030204" pitchFamily="18" charset="0"/>
                <a:ea typeface="Cambria" panose="02040503050406030204" pitchFamily="18" charset="0"/>
              </a:rPr>
            </a:br>
            <a:endParaRPr lang="ru-RU" sz="4800" i="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14872951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2839" y="518747"/>
            <a:ext cx="10515600" cy="1325563"/>
          </a:xfrm>
        </p:spPr>
        <p:txBody>
          <a:bodyPr>
            <a:normAutofit/>
          </a:bodyPr>
          <a:lstStyle/>
          <a:p>
            <a:pPr algn="ctr"/>
            <a:r>
              <a:rPr lang="ro-RO" sz="2800" b="1" dirty="0">
                <a:latin typeface="Cambria" panose="02040503050406030204" pitchFamily="18" charset="0"/>
                <a:ea typeface="Cambria" panose="02040503050406030204" pitchFamily="18" charset="0"/>
              </a:rPr>
              <a:t>Contribuții de asigurări sociale de stat obligatorii</a:t>
            </a:r>
            <a:endParaRPr lang="ru-RU" sz="2800" dirty="0">
              <a:latin typeface="Cambria" panose="02040503050406030204" pitchFamily="18" charset="0"/>
              <a:ea typeface="Cambria" panose="02040503050406030204" pitchFamily="18" charset="0"/>
            </a:endParaRPr>
          </a:p>
        </p:txBody>
      </p:sp>
      <p:sp>
        <p:nvSpPr>
          <p:cNvPr id="3" name="Объект 2"/>
          <p:cNvSpPr>
            <a:spLocks noGrp="1"/>
          </p:cNvSpPr>
          <p:nvPr>
            <p:ph idx="1"/>
          </p:nvPr>
        </p:nvSpPr>
        <p:spPr/>
        <p:txBody>
          <a:bodyPr>
            <a:normAutofit/>
          </a:bodyPr>
          <a:lstStyle/>
          <a:p>
            <a:pPr marL="0" indent="0" algn="just">
              <a:buNone/>
            </a:pPr>
            <a:r>
              <a:rPr lang="ru-RU" sz="2200" dirty="0" smtClean="0">
                <a:latin typeface="Cambria" panose="02040503050406030204" pitchFamily="18" charset="0"/>
                <a:ea typeface="Cambria" panose="02040503050406030204" pitchFamily="18" charset="0"/>
              </a:rPr>
              <a:t>	</a:t>
            </a:r>
            <a:r>
              <a:rPr lang="ro-RO" sz="2000" dirty="0" smtClean="0">
                <a:latin typeface="Cambria" panose="02040503050406030204" pitchFamily="18" charset="0"/>
                <a:ea typeface="Cambria" panose="02040503050406030204" pitchFamily="18" charset="0"/>
              </a:rPr>
              <a:t>Baza </a:t>
            </a:r>
            <a:r>
              <a:rPr lang="ro-RO" sz="2000" dirty="0">
                <a:latin typeface="Cambria" panose="02040503050406030204" pitchFamily="18" charset="0"/>
                <a:ea typeface="Cambria" panose="02040503050406030204" pitchFamily="18" charset="0"/>
              </a:rPr>
              <a:t>pentru calcularea contribuțiilor de asigurări sociale constituie fondul de retribuire a muncii și alte recompense</a:t>
            </a:r>
            <a:r>
              <a:rPr lang="ru-RU" sz="2000" dirty="0">
                <a:latin typeface="Cambria" panose="02040503050406030204" pitchFamily="18" charset="0"/>
                <a:ea typeface="Cambria" panose="02040503050406030204" pitchFamily="18" charset="0"/>
              </a:rPr>
              <a:t>; </a:t>
            </a:r>
          </a:p>
          <a:p>
            <a:pPr marL="0" indent="0" algn="just">
              <a:buNone/>
            </a:pPr>
            <a:r>
              <a:rPr lang="ro-RO" sz="2000" dirty="0" smtClean="0">
                <a:latin typeface="Cambria" panose="02040503050406030204" pitchFamily="18" charset="0"/>
                <a:ea typeface="Cambria" panose="02040503050406030204" pitchFamily="18" charset="0"/>
              </a:rPr>
              <a:t>	Sub </a:t>
            </a:r>
            <a:r>
              <a:rPr lang="ro-RO" sz="2000" b="1" i="1" dirty="0">
                <a:latin typeface="Cambria" panose="02040503050406030204" pitchFamily="18" charset="0"/>
                <a:ea typeface="Cambria" panose="02040503050406030204" pitchFamily="18" charset="0"/>
              </a:rPr>
              <a:t>noțiunea de „recompense”</a:t>
            </a:r>
            <a:r>
              <a:rPr lang="ro-RO" sz="2000" b="1" dirty="0">
                <a:latin typeface="Cambria" panose="02040503050406030204" pitchFamily="18" charset="0"/>
                <a:ea typeface="Cambria" panose="02040503050406030204" pitchFamily="18" charset="0"/>
              </a:rPr>
              <a:t> </a:t>
            </a:r>
            <a:r>
              <a:rPr lang="ro-RO" sz="2000" dirty="0">
                <a:latin typeface="Cambria" panose="02040503050406030204" pitchFamily="18" charset="0"/>
                <a:ea typeface="Cambria" panose="02040503050406030204" pitchFamily="18" charset="0"/>
              </a:rPr>
              <a:t>urmează să se subînțeleagă</a:t>
            </a:r>
            <a:r>
              <a:rPr lang="ro-RO" sz="2000" b="1" dirty="0">
                <a:latin typeface="Cambria" panose="02040503050406030204" pitchFamily="18" charset="0"/>
                <a:ea typeface="Cambria" panose="02040503050406030204" pitchFamily="18" charset="0"/>
              </a:rPr>
              <a:t> </a:t>
            </a:r>
            <a:r>
              <a:rPr lang="ro-MD" sz="2000" i="1" dirty="0">
                <a:latin typeface="Cambria" panose="02040503050406030204" pitchFamily="18" charset="0"/>
                <a:ea typeface="Cambria" panose="02040503050406030204" pitchFamily="18" charset="0"/>
              </a:rPr>
              <a:t>orice sumă, alta </a:t>
            </a:r>
            <a:r>
              <a:rPr lang="ro-MD" sz="2000" i="1" dirty="0" err="1">
                <a:latin typeface="Cambria" panose="02040503050406030204" pitchFamily="18" charset="0"/>
                <a:ea typeface="Cambria" panose="02040503050406030204" pitchFamily="18" charset="0"/>
              </a:rPr>
              <a:t>decît</a:t>
            </a:r>
            <a:r>
              <a:rPr lang="ro-MD" sz="2000" i="1" dirty="0">
                <a:latin typeface="Cambria" panose="02040503050406030204" pitchFamily="18" charset="0"/>
                <a:ea typeface="Cambria" panose="02040503050406030204" pitchFamily="18" charset="0"/>
              </a:rPr>
              <a:t> salariul, plătită de angajator în folosul persoanelor angajate prin contract individual de muncă, al persoanelor aflate în raporturi de serviciu în bază de act administrativ ori prin alte tipuri de contracte civile în vederea executării de lucrări sau prestării de servicii, inclusiv drepturile în natură reglementate prin acte normative sau contract colectiv de muncă, cu </a:t>
            </a:r>
            <a:r>
              <a:rPr lang="ro-MD" sz="2000" i="1" dirty="0" err="1">
                <a:latin typeface="Cambria" panose="02040503050406030204" pitchFamily="18" charset="0"/>
                <a:ea typeface="Cambria" panose="02040503050406030204" pitchFamily="18" charset="0"/>
              </a:rPr>
              <a:t>excepţia</a:t>
            </a:r>
            <a:r>
              <a:rPr lang="ro-MD" sz="2000" i="1" dirty="0">
                <a:latin typeface="Cambria" panose="02040503050406030204" pitchFamily="18" charset="0"/>
                <a:ea typeface="Cambria" panose="02040503050406030204" pitchFamily="18" charset="0"/>
              </a:rPr>
              <a:t> drepturilor </a:t>
            </a:r>
            <a:r>
              <a:rPr lang="ro-MD" sz="2000" i="1" dirty="0" err="1">
                <a:latin typeface="Cambria" panose="02040503050406030204" pitchFamily="18" charset="0"/>
                <a:ea typeface="Cambria" panose="02040503050406030204" pitchFamily="18" charset="0"/>
              </a:rPr>
              <a:t>şi</a:t>
            </a:r>
            <a:r>
              <a:rPr lang="ro-MD" sz="2000" i="1" dirty="0">
                <a:latin typeface="Cambria" panose="02040503050406030204" pitchFamily="18" charset="0"/>
                <a:ea typeface="Cambria" panose="02040503050406030204" pitchFamily="18" charset="0"/>
              </a:rPr>
              <a:t> veniturilor aferent cărora nu se calculează </a:t>
            </a:r>
            <a:r>
              <a:rPr lang="ro-MD" sz="2000" i="1" dirty="0" err="1">
                <a:latin typeface="Cambria" panose="02040503050406030204" pitchFamily="18" charset="0"/>
                <a:ea typeface="Cambria" panose="02040503050406030204" pitchFamily="18" charset="0"/>
              </a:rPr>
              <a:t>contribuţii</a:t>
            </a:r>
            <a:r>
              <a:rPr lang="ro-MD" sz="2000" i="1" dirty="0">
                <a:latin typeface="Cambria" panose="02040503050406030204" pitchFamily="18" charset="0"/>
                <a:ea typeface="Cambria" panose="02040503050406030204" pitchFamily="18" charset="0"/>
              </a:rPr>
              <a:t> de asigurări sociale de stat obligatorii</a:t>
            </a:r>
            <a:r>
              <a:rPr lang="ru-RU" sz="2000" dirty="0">
                <a:latin typeface="Cambria" panose="02040503050406030204" pitchFamily="18" charset="0"/>
                <a:ea typeface="Cambria" panose="02040503050406030204" pitchFamily="18" charset="0"/>
              </a:rPr>
              <a:t>.</a:t>
            </a:r>
          </a:p>
          <a:p>
            <a:pPr marL="0" indent="0" algn="just">
              <a:buNone/>
            </a:pPr>
            <a:r>
              <a:rPr lang="ro-RO" sz="2000" dirty="0" smtClean="0">
                <a:latin typeface="Cambria" panose="02040503050406030204" pitchFamily="18" charset="0"/>
                <a:ea typeface="Cambria" panose="02040503050406030204" pitchFamily="18" charset="0"/>
              </a:rPr>
              <a:t>	Tipurile </a:t>
            </a:r>
            <a:r>
              <a:rPr lang="ro-RO" sz="2000" dirty="0">
                <a:latin typeface="Cambria" panose="02040503050406030204" pitchFamily="18" charset="0"/>
                <a:ea typeface="Cambria" panose="02040503050406030204" pitchFamily="18" charset="0"/>
              </a:rPr>
              <a:t>de venituri și drepturi din care nu se calculează contribuțiile de asigurări sociale sunt specificate </a:t>
            </a:r>
            <a:r>
              <a:rPr lang="ro-RO" sz="2000" b="1" dirty="0">
                <a:latin typeface="Cambria" panose="02040503050406030204" pitchFamily="18" charset="0"/>
                <a:ea typeface="Cambria" panose="02040503050406030204" pitchFamily="18" charset="0"/>
              </a:rPr>
              <a:t>în anexa nr.3 </a:t>
            </a:r>
            <a:r>
              <a:rPr lang="ro-RO" sz="2000" dirty="0">
                <a:latin typeface="Cambria" panose="02040503050406030204" pitchFamily="18" charset="0"/>
                <a:ea typeface="Cambria" panose="02040503050406030204" pitchFamily="18" charset="0"/>
              </a:rPr>
              <a:t>la Legea nr.489/1999 privind sistemul public de asigurări sociale.</a:t>
            </a:r>
            <a:endParaRPr lang="ru-RU" sz="2000" dirty="0">
              <a:latin typeface="Cambria" panose="02040503050406030204" pitchFamily="18" charset="0"/>
              <a:ea typeface="Cambria" panose="02040503050406030204" pitchFamily="18" charset="0"/>
            </a:endParaRPr>
          </a:p>
          <a:p>
            <a:pPr marL="0" indent="0" algn="just">
              <a:buNone/>
            </a:pPr>
            <a:endParaRPr lang="ru-RU" i="1" dirty="0"/>
          </a:p>
        </p:txBody>
      </p:sp>
    </p:spTree>
    <p:extLst>
      <p:ext uri="{BB962C8B-B14F-4D97-AF65-F5344CB8AC3E}">
        <p14:creationId xmlns:p14="http://schemas.microsoft.com/office/powerpoint/2010/main" val="274887594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2839" y="518747"/>
            <a:ext cx="10515600" cy="1325563"/>
          </a:xfrm>
        </p:spPr>
        <p:txBody>
          <a:bodyPr>
            <a:normAutofit/>
          </a:bodyPr>
          <a:lstStyle/>
          <a:p>
            <a:pPr algn="ctr"/>
            <a:r>
              <a:rPr lang="ro-RO" sz="2800" b="1" dirty="0">
                <a:latin typeface="Cambria" panose="02040503050406030204" pitchFamily="18" charset="0"/>
                <a:ea typeface="Cambria" panose="02040503050406030204" pitchFamily="18" charset="0"/>
              </a:rPr>
              <a:t>Contribuții de asigurări sociale de stat obligatorii</a:t>
            </a:r>
            <a:endParaRPr lang="ru-RU" sz="2800" dirty="0">
              <a:latin typeface="Cambria" panose="02040503050406030204" pitchFamily="18" charset="0"/>
              <a:ea typeface="Cambria" panose="02040503050406030204" pitchFamily="18" charset="0"/>
            </a:endParaRPr>
          </a:p>
        </p:txBody>
      </p:sp>
      <p:sp>
        <p:nvSpPr>
          <p:cNvPr id="3" name="Объект 2"/>
          <p:cNvSpPr>
            <a:spLocks noGrp="1"/>
          </p:cNvSpPr>
          <p:nvPr>
            <p:ph idx="1"/>
          </p:nvPr>
        </p:nvSpPr>
        <p:spPr/>
        <p:txBody>
          <a:bodyPr>
            <a:normAutofit/>
          </a:bodyPr>
          <a:lstStyle/>
          <a:p>
            <a:pPr lvl="0" indent="0" algn="just">
              <a:lnSpc>
                <a:spcPct val="115000"/>
              </a:lnSpc>
              <a:buNone/>
            </a:pPr>
            <a:r>
              <a:rPr lang="ro-MD" sz="2200" dirty="0">
                <a:solidFill>
                  <a:prstClr val="black"/>
                </a:solidFill>
                <a:latin typeface="Cambria" panose="02040503050406030204" pitchFamily="18" charset="0"/>
                <a:ea typeface="Cambria" panose="02040503050406030204" pitchFamily="18" charset="0"/>
                <a:cs typeface="Times New Roman" panose="02020603050405020304" pitchFamily="18" charset="0"/>
              </a:rPr>
              <a:t>Anexa nr.3 din Legea nr.489/1999 privind sistemul public de asigurări sociale a fost completată cu următoarele tipuri de venit pentru persoanele fizice:</a:t>
            </a:r>
          </a:p>
          <a:p>
            <a:pPr lvl="0" indent="0" algn="just">
              <a:lnSpc>
                <a:spcPct val="115000"/>
              </a:lnSpc>
              <a:buNone/>
            </a:pPr>
            <a:r>
              <a:rPr lang="ro-MD" sz="2200" dirty="0">
                <a:solidFill>
                  <a:prstClr val="black"/>
                </a:solidFill>
                <a:latin typeface="Cambria" panose="02040503050406030204" pitchFamily="18" charset="0"/>
                <a:ea typeface="Cambria" panose="02040503050406030204" pitchFamily="18" charset="0"/>
                <a:cs typeface="Times New Roman" panose="02020603050405020304" pitchFamily="18" charset="0"/>
              </a:rPr>
              <a:t>"2</a:t>
            </a:r>
            <a:r>
              <a:rPr lang="ru-RU" sz="2400" baseline="30000" dirty="0">
                <a:latin typeface="Cambria" panose="02040503050406030204" pitchFamily="18" charset="0"/>
                <a:ea typeface="Cambria" panose="02040503050406030204" pitchFamily="18" charset="0"/>
              </a:rPr>
              <a:t>1</a:t>
            </a:r>
            <a:r>
              <a:rPr lang="ro-MD" sz="2200" dirty="0">
                <a:solidFill>
                  <a:prstClr val="black"/>
                </a:solidFill>
                <a:latin typeface="Cambria" panose="02040503050406030204" pitchFamily="18" charset="0"/>
                <a:ea typeface="Cambria" panose="02040503050406030204" pitchFamily="18" charset="0"/>
                <a:cs typeface="Times New Roman" panose="02020603050405020304" pitchFamily="18" charset="0"/>
              </a:rPr>
              <a:t>) cheltuielile suportate </a:t>
            </a:r>
            <a:r>
              <a:rPr lang="ro-MD" sz="2200"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şi</a:t>
            </a:r>
            <a:r>
              <a:rPr lang="ro-MD" sz="2200" dirty="0">
                <a:solidFill>
                  <a:prstClr val="black"/>
                </a:solidFill>
                <a:latin typeface="Cambria" panose="02040503050406030204" pitchFamily="18" charset="0"/>
                <a:ea typeface="Cambria" panose="02040503050406030204" pitchFamily="18" charset="0"/>
                <a:cs typeface="Times New Roman" panose="02020603050405020304" pitchFamily="18" charset="0"/>
              </a:rPr>
              <a:t> determinate pentru transportul </a:t>
            </a:r>
            <a:r>
              <a:rPr lang="ro-MD" sz="2200"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şi</a:t>
            </a:r>
            <a:r>
              <a:rPr lang="ro-MD" sz="2200" dirty="0">
                <a:solidFill>
                  <a:prstClr val="black"/>
                </a:solidFill>
                <a:latin typeface="Cambria" panose="02040503050406030204" pitchFamily="18" charset="0"/>
                <a:ea typeface="Cambria" panose="02040503050406030204" pitchFamily="18" charset="0"/>
                <a:cs typeface="Times New Roman" panose="02020603050405020304" pitchFamily="18" charset="0"/>
              </a:rPr>
              <a:t> hrana </a:t>
            </a:r>
            <a:r>
              <a:rPr lang="ro-MD" sz="2200" b="1"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studenţilor</a:t>
            </a:r>
            <a:r>
              <a:rPr lang="ro-MD" sz="2200" b="1" dirty="0">
                <a:solidFill>
                  <a:prstClr val="black"/>
                </a:solidFill>
                <a:latin typeface="Cambria" panose="02040503050406030204" pitchFamily="18" charset="0"/>
                <a:ea typeface="Cambria" panose="02040503050406030204" pitchFamily="18" charset="0"/>
                <a:cs typeface="Times New Roman" panose="02020603050405020304" pitchFamily="18" charset="0"/>
              </a:rPr>
              <a:t> stagiari </a:t>
            </a:r>
            <a:r>
              <a:rPr lang="ro-MD" sz="2200" b="1"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şi</a:t>
            </a:r>
            <a:r>
              <a:rPr lang="ro-MD" sz="2200" b="1" dirty="0">
                <a:solidFill>
                  <a:prstClr val="black"/>
                </a:solidFill>
                <a:latin typeface="Cambria" panose="02040503050406030204" pitchFamily="18" charset="0"/>
                <a:ea typeface="Cambria" panose="02040503050406030204" pitchFamily="18" charset="0"/>
                <a:cs typeface="Times New Roman" panose="02020603050405020304" pitchFamily="18" charset="0"/>
              </a:rPr>
              <a:t>/sau elevilor, </a:t>
            </a:r>
            <a:r>
              <a:rPr lang="ro-MD" sz="2200" dirty="0">
                <a:solidFill>
                  <a:prstClr val="black"/>
                </a:solidFill>
                <a:latin typeface="Cambria" panose="02040503050406030204" pitchFamily="18" charset="0"/>
                <a:ea typeface="Cambria" panose="02040503050406030204" pitchFamily="18" charset="0"/>
                <a:cs typeface="Times New Roman" panose="02020603050405020304" pitchFamily="18" charset="0"/>
              </a:rPr>
              <a:t>conform modului stabilit de Guvern  (HG nr.693/2018);"</a:t>
            </a:r>
          </a:p>
          <a:p>
            <a:pPr lvl="0" indent="0" algn="just">
              <a:lnSpc>
                <a:spcPct val="115000"/>
              </a:lnSpc>
              <a:buNone/>
            </a:pPr>
            <a:r>
              <a:rPr lang="ro-MD" sz="2200" dirty="0">
                <a:solidFill>
                  <a:prstClr val="black"/>
                </a:solidFill>
                <a:latin typeface="Cambria" panose="02040503050406030204" pitchFamily="18" charset="0"/>
                <a:ea typeface="Cambria" panose="02040503050406030204" pitchFamily="18" charset="0"/>
                <a:cs typeface="Times New Roman" panose="02020603050405020304" pitchFamily="18" charset="0"/>
              </a:rPr>
              <a:t>"42) </a:t>
            </a:r>
            <a:r>
              <a:rPr lang="ro-MD" sz="2200"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plăţile</a:t>
            </a:r>
            <a:r>
              <a:rPr lang="ro-MD" sz="2200" dirty="0">
                <a:solidFill>
                  <a:prstClr val="black"/>
                </a:solidFill>
                <a:latin typeface="Cambria" panose="02040503050406030204" pitchFamily="18" charset="0"/>
                <a:ea typeface="Cambria" panose="02040503050406030204" pitchFamily="18" charset="0"/>
                <a:cs typeface="Times New Roman" panose="02020603050405020304" pitchFamily="18" charset="0"/>
              </a:rPr>
              <a:t> efectuate de angajator, în folosul salariatului, în scopul compensării costurilor </a:t>
            </a:r>
            <a:r>
              <a:rPr lang="ro-MD" sz="2200" b="1" dirty="0">
                <a:solidFill>
                  <a:prstClr val="black"/>
                </a:solidFill>
                <a:latin typeface="Cambria" panose="02040503050406030204" pitchFamily="18" charset="0"/>
                <a:ea typeface="Cambria" panose="02040503050406030204" pitchFamily="18" charset="0"/>
                <a:cs typeface="Times New Roman" panose="02020603050405020304" pitchFamily="18" charset="0"/>
              </a:rPr>
              <a:t>serviciilor alternative de îngrijire a copiilor cu vârsta de până la 3 ani </a:t>
            </a:r>
            <a:r>
              <a:rPr lang="ro-MD" sz="2200" dirty="0">
                <a:solidFill>
                  <a:prstClr val="black"/>
                </a:solidFill>
                <a:latin typeface="Cambria" panose="02040503050406030204" pitchFamily="18" charset="0"/>
                <a:ea typeface="Cambria" panose="02040503050406030204" pitchFamily="18" charset="0"/>
                <a:cs typeface="Times New Roman" panose="02020603050405020304" pitchFamily="18" charset="0"/>
              </a:rPr>
              <a:t>în mărime ce nu </a:t>
            </a:r>
            <a:r>
              <a:rPr lang="ro-MD" sz="2200" b="1"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depăşeşte</a:t>
            </a:r>
            <a:r>
              <a:rPr lang="ro-MD" sz="2200" b="1" dirty="0">
                <a:solidFill>
                  <a:prstClr val="black"/>
                </a:solidFill>
                <a:latin typeface="Cambria" panose="02040503050406030204" pitchFamily="18" charset="0"/>
                <a:ea typeface="Cambria" panose="02040503050406030204" pitchFamily="18" charset="0"/>
                <a:cs typeface="Times New Roman" panose="02020603050405020304" pitchFamily="18" charset="0"/>
              </a:rPr>
              <a:t> valoarea de 2500 de lei lunar </a:t>
            </a:r>
            <a:r>
              <a:rPr lang="ro-MD" sz="2200" dirty="0">
                <a:solidFill>
                  <a:prstClr val="black"/>
                </a:solidFill>
                <a:latin typeface="Cambria" panose="02040503050406030204" pitchFamily="18" charset="0"/>
                <a:ea typeface="Cambria" panose="02040503050406030204" pitchFamily="18" charset="0"/>
                <a:cs typeface="Times New Roman" panose="02020603050405020304" pitchFamily="18" charset="0"/>
              </a:rPr>
              <a:t>pentru fiecare copil al salariatului.</a:t>
            </a:r>
          </a:p>
          <a:p>
            <a:pPr marL="0" indent="0" algn="just">
              <a:buNone/>
            </a:pPr>
            <a:endParaRPr lang="ru-RU" i="1" dirty="0"/>
          </a:p>
        </p:txBody>
      </p:sp>
    </p:spTree>
    <p:extLst>
      <p:ext uri="{BB962C8B-B14F-4D97-AF65-F5344CB8AC3E}">
        <p14:creationId xmlns:p14="http://schemas.microsoft.com/office/powerpoint/2010/main" val="161930343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2839" y="518747"/>
            <a:ext cx="10515600" cy="1325563"/>
          </a:xfrm>
        </p:spPr>
        <p:txBody>
          <a:bodyPr>
            <a:normAutofit/>
          </a:bodyPr>
          <a:lstStyle/>
          <a:p>
            <a:pPr algn="ctr"/>
            <a:r>
              <a:rPr lang="ro-RO" sz="2800" b="1" dirty="0">
                <a:latin typeface="Cambria" panose="02040503050406030204" pitchFamily="18" charset="0"/>
                <a:ea typeface="Cambria" panose="02040503050406030204" pitchFamily="18" charset="0"/>
              </a:rPr>
              <a:t>Contribuții de asigurări sociale de stat obligatorii</a:t>
            </a:r>
            <a:endParaRPr lang="ru-RU" sz="2800" dirty="0">
              <a:latin typeface="Cambria" panose="02040503050406030204" pitchFamily="18" charset="0"/>
              <a:ea typeface="Cambria" panose="02040503050406030204" pitchFamily="18" charset="0"/>
            </a:endParaRPr>
          </a:p>
        </p:txBody>
      </p:sp>
      <p:sp>
        <p:nvSpPr>
          <p:cNvPr id="3" name="Объект 2"/>
          <p:cNvSpPr>
            <a:spLocks noGrp="1"/>
          </p:cNvSpPr>
          <p:nvPr>
            <p:ph idx="1"/>
          </p:nvPr>
        </p:nvSpPr>
        <p:spPr/>
        <p:txBody>
          <a:bodyPr>
            <a:normAutofit fontScale="70000" lnSpcReduction="20000"/>
          </a:bodyPr>
          <a:lstStyle/>
          <a:p>
            <a:pPr lvl="0" indent="0" algn="just">
              <a:lnSpc>
                <a:spcPct val="115000"/>
              </a:lnSpc>
              <a:buNone/>
            </a:pPr>
            <a:r>
              <a:rPr lang="ro-MD" sz="2400" dirty="0" smtClean="0">
                <a:solidFill>
                  <a:prstClr val="black"/>
                </a:solidFill>
                <a:latin typeface="Cambria" panose="02040503050406030204" pitchFamily="18" charset="0"/>
                <a:ea typeface="Cambria" panose="02040503050406030204" pitchFamily="18" charset="0"/>
                <a:cs typeface="Times New Roman" panose="02020603050405020304" pitchFamily="18" charset="0"/>
              </a:rPr>
              <a:t>Tipurile de venit neimpozabile </a:t>
            </a:r>
            <a:r>
              <a:rPr lang="ro-MD" sz="2400" i="1" dirty="0" smtClean="0">
                <a:solidFill>
                  <a:prstClr val="black"/>
                </a:solidFill>
                <a:latin typeface="Cambria" panose="02040503050406030204" pitchFamily="18" charset="0"/>
                <a:ea typeface="Cambria" panose="02040503050406030204" pitchFamily="18" charset="0"/>
                <a:cs typeface="Times New Roman" panose="02020603050405020304" pitchFamily="18" charset="0"/>
              </a:rPr>
              <a:t>(Articolul </a:t>
            </a:r>
            <a:r>
              <a:rPr lang="ro-MD" sz="2400" i="1" dirty="0">
                <a:solidFill>
                  <a:prstClr val="black"/>
                </a:solidFill>
                <a:latin typeface="Cambria" panose="02040503050406030204" pitchFamily="18" charset="0"/>
                <a:ea typeface="Cambria" panose="02040503050406030204" pitchFamily="18" charset="0"/>
                <a:cs typeface="Times New Roman" panose="02020603050405020304" pitchFamily="18" charset="0"/>
              </a:rPr>
              <a:t>24 alin.(19/3) din Codul </a:t>
            </a:r>
            <a:r>
              <a:rPr lang="ro-MD" sz="2400" i="1" dirty="0" smtClean="0">
                <a:solidFill>
                  <a:prstClr val="black"/>
                </a:solidFill>
                <a:latin typeface="Cambria" panose="02040503050406030204" pitchFamily="18" charset="0"/>
                <a:ea typeface="Cambria" panose="02040503050406030204" pitchFamily="18" charset="0"/>
                <a:cs typeface="Times New Roman" panose="02020603050405020304" pitchFamily="18" charset="0"/>
              </a:rPr>
              <a:t>fiscal):</a:t>
            </a:r>
            <a:endParaRPr lang="ro-MD" sz="2400" i="1" dirty="0">
              <a:solidFill>
                <a:prstClr val="black"/>
              </a:solidFill>
              <a:latin typeface="Cambria" panose="02040503050406030204" pitchFamily="18" charset="0"/>
              <a:ea typeface="Cambria" panose="02040503050406030204" pitchFamily="18" charset="0"/>
              <a:cs typeface="Times New Roman" panose="02020603050405020304" pitchFamily="18" charset="0"/>
            </a:endParaRPr>
          </a:p>
          <a:p>
            <a:pPr lvl="0" indent="0" algn="just">
              <a:lnSpc>
                <a:spcPct val="115000"/>
              </a:lnSpc>
              <a:buNone/>
            </a:pPr>
            <a:r>
              <a:rPr lang="ro-MD" sz="2400" dirty="0">
                <a:solidFill>
                  <a:prstClr val="black"/>
                </a:solidFill>
                <a:latin typeface="Cambria" panose="02040503050406030204" pitchFamily="18" charset="0"/>
                <a:ea typeface="Cambria" panose="02040503050406030204" pitchFamily="18" charset="0"/>
                <a:cs typeface="Times New Roman" panose="02020603050405020304" pitchFamily="18" charset="0"/>
              </a:rPr>
              <a:t>a) </a:t>
            </a:r>
            <a:r>
              <a:rPr lang="ro-MD" sz="2400" b="1" dirty="0">
                <a:solidFill>
                  <a:prstClr val="black"/>
                </a:solidFill>
                <a:latin typeface="Cambria" panose="02040503050406030204" pitchFamily="18" charset="0"/>
                <a:ea typeface="Cambria" panose="02040503050406030204" pitchFamily="18" charset="0"/>
                <a:cs typeface="Times New Roman" panose="02020603050405020304" pitchFamily="18" charset="0"/>
              </a:rPr>
              <a:t>cadouri în natură, inclusiv vouchere, oferite </a:t>
            </a:r>
            <a:r>
              <a:rPr lang="ro-MD" sz="2400" b="1"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salariaţilor</a:t>
            </a:r>
            <a:r>
              <a:rPr lang="ro-MD" sz="2400" b="1" dirty="0">
                <a:solidFill>
                  <a:prstClr val="black"/>
                </a:solidFill>
                <a:latin typeface="Cambria" panose="02040503050406030204" pitchFamily="18" charset="0"/>
                <a:ea typeface="Cambria" panose="02040503050406030204" pitchFamily="18" charset="0"/>
                <a:cs typeface="Times New Roman" panose="02020603050405020304" pitchFamily="18" charset="0"/>
              </a:rPr>
              <a:t>, precum </a:t>
            </a:r>
            <a:r>
              <a:rPr lang="ro-MD" sz="2400" b="1"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şi</a:t>
            </a:r>
            <a:r>
              <a:rPr lang="ro-MD" sz="2400" b="1" dirty="0">
                <a:solidFill>
                  <a:prstClr val="black"/>
                </a:solidFill>
                <a:latin typeface="Cambria" panose="02040503050406030204" pitchFamily="18" charset="0"/>
                <a:ea typeface="Cambria" panose="02040503050406030204" pitchFamily="18" charset="0"/>
                <a:cs typeface="Times New Roman" panose="02020603050405020304" pitchFamily="18" charset="0"/>
              </a:rPr>
              <a:t> cele oferite pentru copiii minori ai acestora, cu ocazia zilelor de sărbătoare nelucrătoare </a:t>
            </a:r>
            <a:r>
              <a:rPr lang="ro-MD" sz="2400" dirty="0">
                <a:solidFill>
                  <a:prstClr val="black"/>
                </a:solidFill>
                <a:latin typeface="Cambria" panose="02040503050406030204" pitchFamily="18" charset="0"/>
                <a:ea typeface="Cambria" panose="02040503050406030204" pitchFamily="18" charset="0"/>
                <a:cs typeface="Times New Roman" panose="02020603050405020304" pitchFamily="18" charset="0"/>
              </a:rPr>
              <a:t>conform Codului muncii </a:t>
            </a:r>
            <a:r>
              <a:rPr lang="ro-MD" sz="2400"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şi</a:t>
            </a:r>
            <a:r>
              <a:rPr lang="ro-MD" sz="2400" dirty="0">
                <a:solidFill>
                  <a:prstClr val="black"/>
                </a:solidFill>
                <a:latin typeface="Cambria" panose="02040503050406030204" pitchFamily="18" charset="0"/>
                <a:ea typeface="Cambria" panose="02040503050406030204" pitchFamily="18" charset="0"/>
                <a:cs typeface="Times New Roman" panose="02020603050405020304" pitchFamily="18" charset="0"/>
              </a:rPr>
              <a:t> a zilelor de </a:t>
            </a:r>
            <a:r>
              <a:rPr lang="ro-MD" sz="2400"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naştere</a:t>
            </a:r>
            <a:r>
              <a:rPr lang="ro-MD" sz="2400" dirty="0">
                <a:solidFill>
                  <a:prstClr val="black"/>
                </a:solidFill>
                <a:latin typeface="Cambria" panose="02040503050406030204" pitchFamily="18" charset="0"/>
                <a:ea typeface="Cambria" panose="02040503050406030204" pitchFamily="18" charset="0"/>
                <a:cs typeface="Times New Roman" panose="02020603050405020304" pitchFamily="18" charset="0"/>
              </a:rPr>
              <a:t> ale </a:t>
            </a:r>
            <a:r>
              <a:rPr lang="ro-MD" sz="2400"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salariaţilor</a:t>
            </a:r>
            <a:r>
              <a:rPr lang="ro-MD" sz="2400" dirty="0">
                <a:solidFill>
                  <a:prstClr val="black"/>
                </a:solidFill>
                <a:latin typeface="Cambria" panose="02040503050406030204" pitchFamily="18" charset="0"/>
                <a:ea typeface="Cambria" panose="02040503050406030204" pitchFamily="18" charset="0"/>
                <a:cs typeface="Times New Roman" panose="02020603050405020304" pitchFamily="18" charset="0"/>
              </a:rPr>
              <a:t>, în modul prevăzut de contractul individual de muncă sau de regulamentul intern;</a:t>
            </a:r>
          </a:p>
          <a:p>
            <a:pPr lvl="0" indent="0" algn="just">
              <a:lnSpc>
                <a:spcPct val="115000"/>
              </a:lnSpc>
              <a:buNone/>
            </a:pPr>
            <a:r>
              <a:rPr lang="ro-MD" sz="2400" dirty="0">
                <a:solidFill>
                  <a:prstClr val="black"/>
                </a:solidFill>
                <a:latin typeface="Cambria" panose="02040503050406030204" pitchFamily="18" charset="0"/>
                <a:ea typeface="Cambria" panose="02040503050406030204" pitchFamily="18" charset="0"/>
                <a:cs typeface="Times New Roman" panose="02020603050405020304" pitchFamily="18" charset="0"/>
              </a:rPr>
              <a:t>b) </a:t>
            </a:r>
            <a:r>
              <a:rPr lang="ro-MD" sz="2400" b="1"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perfecţionarea</a:t>
            </a:r>
            <a:r>
              <a:rPr lang="ro-MD" sz="2400" b="1" dirty="0">
                <a:solidFill>
                  <a:prstClr val="black"/>
                </a:solidFill>
                <a:latin typeface="Cambria" panose="02040503050406030204" pitchFamily="18" charset="0"/>
                <a:ea typeface="Cambria" panose="02040503050406030204" pitchFamily="18" charset="0"/>
                <a:cs typeface="Times New Roman" panose="02020603050405020304" pitchFamily="18" charset="0"/>
              </a:rPr>
              <a:t> </a:t>
            </a:r>
            <a:r>
              <a:rPr lang="ro-MD" sz="2400" b="1"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salariaţilor</a:t>
            </a:r>
            <a:r>
              <a:rPr lang="ro-MD" sz="2400" dirty="0">
                <a:solidFill>
                  <a:prstClr val="black"/>
                </a:solidFill>
                <a:latin typeface="Cambria" panose="02040503050406030204" pitchFamily="18" charset="0"/>
                <a:ea typeface="Cambria" panose="02040503050406030204" pitchFamily="18" charset="0"/>
                <a:cs typeface="Times New Roman" panose="02020603050405020304" pitchFamily="18" charset="0"/>
              </a:rPr>
              <a:t>, alta decât cea prevăzută la alin.(19), precum </a:t>
            </a:r>
            <a:r>
              <a:rPr lang="ro-MD" sz="2400"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şi</a:t>
            </a:r>
            <a:r>
              <a:rPr lang="ro-MD" sz="2400" dirty="0">
                <a:solidFill>
                  <a:prstClr val="black"/>
                </a:solidFill>
                <a:latin typeface="Cambria" panose="02040503050406030204" pitchFamily="18" charset="0"/>
                <a:ea typeface="Cambria" panose="02040503050406030204" pitchFamily="18" charset="0"/>
                <a:cs typeface="Times New Roman" panose="02020603050405020304" pitchFamily="18" charset="0"/>
              </a:rPr>
              <a:t> pentru </a:t>
            </a:r>
            <a:r>
              <a:rPr lang="ro-MD" sz="2400"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activităţile</a:t>
            </a:r>
            <a:r>
              <a:rPr lang="ro-MD" sz="2400" dirty="0">
                <a:solidFill>
                  <a:prstClr val="black"/>
                </a:solidFill>
                <a:latin typeface="Cambria" panose="02040503050406030204" pitchFamily="18" charset="0"/>
                <a:ea typeface="Cambria" panose="02040503050406030204" pitchFamily="18" charset="0"/>
                <a:cs typeface="Times New Roman" panose="02020603050405020304" pitchFamily="18" charset="0"/>
              </a:rPr>
              <a:t> aferente consolidării culturii corporative </a:t>
            </a:r>
            <a:r>
              <a:rPr lang="ro-MD" sz="2400"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şi</a:t>
            </a:r>
            <a:r>
              <a:rPr lang="ro-MD" sz="2400" dirty="0">
                <a:solidFill>
                  <a:prstClr val="black"/>
                </a:solidFill>
                <a:latin typeface="Cambria" panose="02040503050406030204" pitchFamily="18" charset="0"/>
                <a:ea typeface="Cambria" panose="02040503050406030204" pitchFamily="18" charset="0"/>
                <a:cs typeface="Times New Roman" panose="02020603050405020304" pitchFamily="18" charset="0"/>
              </a:rPr>
              <a:t> a spiritului de echipă, în modul stabilit de Guvern;</a:t>
            </a:r>
          </a:p>
          <a:p>
            <a:pPr lvl="0" indent="0" algn="just">
              <a:lnSpc>
                <a:spcPct val="115000"/>
              </a:lnSpc>
              <a:buNone/>
            </a:pPr>
            <a:r>
              <a:rPr lang="ro-MD" sz="2400" dirty="0">
                <a:solidFill>
                  <a:prstClr val="black"/>
                </a:solidFill>
                <a:latin typeface="Cambria" panose="02040503050406030204" pitchFamily="18" charset="0"/>
                <a:ea typeface="Cambria" panose="02040503050406030204" pitchFamily="18" charset="0"/>
                <a:cs typeface="Times New Roman" panose="02020603050405020304" pitchFamily="18" charset="0"/>
              </a:rPr>
              <a:t>c) </a:t>
            </a:r>
            <a:r>
              <a:rPr lang="ro-MD" sz="2400" b="1" dirty="0">
                <a:solidFill>
                  <a:prstClr val="black"/>
                </a:solidFill>
                <a:latin typeface="Cambria" panose="02040503050406030204" pitchFamily="18" charset="0"/>
                <a:ea typeface="Cambria" panose="02040503050406030204" pitchFamily="18" charset="0"/>
                <a:cs typeface="Times New Roman" panose="02020603050405020304" pitchFamily="18" charset="0"/>
              </a:rPr>
              <a:t>abonamente pentru utilizarea </a:t>
            </a:r>
            <a:r>
              <a:rPr lang="ro-MD" sz="2400" b="1"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facilităţilor</a:t>
            </a:r>
            <a:r>
              <a:rPr lang="ro-MD" sz="2400" b="1" dirty="0">
                <a:solidFill>
                  <a:prstClr val="black"/>
                </a:solidFill>
                <a:latin typeface="Cambria" panose="02040503050406030204" pitchFamily="18" charset="0"/>
                <a:ea typeface="Cambria" panose="02040503050406030204" pitchFamily="18" charset="0"/>
                <a:cs typeface="Times New Roman" panose="02020603050405020304" pitchFamily="18" charset="0"/>
              </a:rPr>
              <a:t> sportive în vederea practicării sportului </a:t>
            </a:r>
            <a:r>
              <a:rPr lang="ro-MD" sz="2400" b="1"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şi</a:t>
            </a:r>
            <a:r>
              <a:rPr lang="ro-MD" sz="2400" b="1" dirty="0">
                <a:solidFill>
                  <a:prstClr val="black"/>
                </a:solidFill>
                <a:latin typeface="Cambria" panose="02040503050406030204" pitchFamily="18" charset="0"/>
                <a:ea typeface="Cambria" panose="02040503050406030204" pitchFamily="18" charset="0"/>
                <a:cs typeface="Times New Roman" panose="02020603050405020304" pitchFamily="18" charset="0"/>
              </a:rPr>
              <a:t> </a:t>
            </a:r>
            <a:r>
              <a:rPr lang="ro-MD" sz="2400" b="1"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educaţiei</a:t>
            </a:r>
            <a:r>
              <a:rPr lang="ro-MD" sz="2400" b="1" dirty="0">
                <a:solidFill>
                  <a:prstClr val="black"/>
                </a:solidFill>
                <a:latin typeface="Cambria" panose="02040503050406030204" pitchFamily="18" charset="0"/>
                <a:ea typeface="Cambria" panose="02040503050406030204" pitchFamily="18" charset="0"/>
                <a:cs typeface="Times New Roman" panose="02020603050405020304" pitchFamily="18" charset="0"/>
              </a:rPr>
              <a:t> fizice cu scop de </a:t>
            </a:r>
            <a:r>
              <a:rPr lang="ro-MD" sz="2400" b="1"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întreţinere</a:t>
            </a:r>
            <a:r>
              <a:rPr lang="ro-MD" sz="2400" b="1" dirty="0">
                <a:solidFill>
                  <a:prstClr val="black"/>
                </a:solidFill>
                <a:latin typeface="Cambria" panose="02040503050406030204" pitchFamily="18" charset="0"/>
                <a:ea typeface="Cambria" panose="02040503050406030204" pitchFamily="18" charset="0"/>
                <a:cs typeface="Times New Roman" panose="02020603050405020304" pitchFamily="18" charset="0"/>
              </a:rPr>
              <a:t>, profilactic sau terapeutic</a:t>
            </a:r>
            <a:r>
              <a:rPr lang="ro-MD" sz="2400" dirty="0">
                <a:solidFill>
                  <a:prstClr val="black"/>
                </a:solidFill>
                <a:latin typeface="Cambria" panose="02040503050406030204" pitchFamily="18" charset="0"/>
                <a:ea typeface="Cambria" panose="02040503050406030204" pitchFamily="18" charset="0"/>
                <a:cs typeface="Times New Roman" panose="02020603050405020304" pitchFamily="18" charset="0"/>
              </a:rPr>
              <a:t>, oferite de furnizori ale căror </a:t>
            </a:r>
            <a:r>
              <a:rPr lang="ro-MD" sz="2400"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activităţi</a:t>
            </a:r>
            <a:r>
              <a:rPr lang="ro-MD" sz="2400" dirty="0">
                <a:solidFill>
                  <a:prstClr val="black"/>
                </a:solidFill>
                <a:latin typeface="Cambria" panose="02040503050406030204" pitchFamily="18" charset="0"/>
                <a:ea typeface="Cambria" panose="02040503050406030204" pitchFamily="18" charset="0"/>
                <a:cs typeface="Times New Roman" panose="02020603050405020304" pitchFamily="18" charset="0"/>
              </a:rPr>
              <a:t> sunt încadrate la codurile 93.11, 93.12 sau 93.13 ale Clasificatorului </a:t>
            </a:r>
            <a:r>
              <a:rPr lang="ro-MD" sz="2400"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activităţilor</a:t>
            </a:r>
            <a:r>
              <a:rPr lang="ro-MD" sz="2400" dirty="0">
                <a:solidFill>
                  <a:prstClr val="black"/>
                </a:solidFill>
                <a:latin typeface="Cambria" panose="02040503050406030204" pitchFamily="18" charset="0"/>
                <a:ea typeface="Cambria" panose="02040503050406030204" pitchFamily="18" charset="0"/>
                <a:cs typeface="Times New Roman" panose="02020603050405020304" pitchFamily="18" charset="0"/>
              </a:rPr>
              <a:t> din economia Moldovei, în mărime </a:t>
            </a:r>
            <a:r>
              <a:rPr lang="ro-MD" sz="2400" b="1" dirty="0">
                <a:solidFill>
                  <a:prstClr val="black"/>
                </a:solidFill>
                <a:latin typeface="Cambria" panose="02040503050406030204" pitchFamily="18" charset="0"/>
                <a:ea typeface="Cambria" panose="02040503050406030204" pitchFamily="18" charset="0"/>
                <a:cs typeface="Times New Roman" panose="02020603050405020304" pitchFamily="18" charset="0"/>
              </a:rPr>
              <a:t>de până la 50% </a:t>
            </a:r>
            <a:r>
              <a:rPr lang="ro-MD" sz="2400" dirty="0">
                <a:solidFill>
                  <a:prstClr val="black"/>
                </a:solidFill>
                <a:latin typeface="Cambria" panose="02040503050406030204" pitchFamily="18" charset="0"/>
                <a:ea typeface="Cambria" panose="02040503050406030204" pitchFamily="18" charset="0"/>
                <a:cs typeface="Times New Roman" panose="02020603050405020304" pitchFamily="18" charset="0"/>
              </a:rPr>
              <a:t>din salariul mediu lunar pe economie, prognozat </a:t>
            </a:r>
            <a:r>
              <a:rPr lang="ro-MD" sz="2400"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şi</a:t>
            </a:r>
            <a:r>
              <a:rPr lang="ro-MD" sz="2400" dirty="0">
                <a:solidFill>
                  <a:prstClr val="black"/>
                </a:solidFill>
                <a:latin typeface="Cambria" panose="02040503050406030204" pitchFamily="18" charset="0"/>
                <a:ea typeface="Cambria" panose="02040503050406030204" pitchFamily="18" charset="0"/>
                <a:cs typeface="Times New Roman" panose="02020603050405020304" pitchFamily="18" charset="0"/>
              </a:rPr>
              <a:t> aprobat de Guvern pentru anul pentru care a fost acordat fiecărui salariat</a:t>
            </a:r>
            <a:r>
              <a:rPr lang="ro-MD" sz="2400" dirty="0" smtClean="0">
                <a:solidFill>
                  <a:prstClr val="black"/>
                </a:solidFill>
                <a:latin typeface="Cambria" panose="02040503050406030204" pitchFamily="18" charset="0"/>
                <a:ea typeface="Cambria" panose="02040503050406030204" pitchFamily="18" charset="0"/>
                <a:cs typeface="Times New Roman" panose="02020603050405020304" pitchFamily="18" charset="0"/>
              </a:rPr>
              <a:t>;</a:t>
            </a:r>
          </a:p>
          <a:p>
            <a:pPr lvl="0" indent="0" algn="just">
              <a:lnSpc>
                <a:spcPct val="115000"/>
              </a:lnSpc>
              <a:buNone/>
            </a:pPr>
            <a:r>
              <a:rPr lang="ro-MD" sz="2400" dirty="0" smtClean="0">
                <a:solidFill>
                  <a:prstClr val="black"/>
                </a:solidFill>
                <a:latin typeface="Cambria" panose="02040503050406030204" pitchFamily="18" charset="0"/>
                <a:ea typeface="Cambria" panose="02040503050406030204" pitchFamily="18" charset="0"/>
                <a:cs typeface="Times New Roman" panose="02020603050405020304" pitchFamily="18" charset="0"/>
              </a:rPr>
              <a:t>d</a:t>
            </a:r>
            <a:r>
              <a:rPr lang="ro-MD" sz="2400" dirty="0">
                <a:solidFill>
                  <a:prstClr val="black"/>
                </a:solidFill>
                <a:latin typeface="Cambria" panose="02040503050406030204" pitchFamily="18" charset="0"/>
                <a:ea typeface="Cambria" panose="02040503050406030204" pitchFamily="18" charset="0"/>
                <a:cs typeface="Times New Roman" panose="02020603050405020304" pitchFamily="18" charset="0"/>
              </a:rPr>
              <a:t>) </a:t>
            </a:r>
            <a:r>
              <a:rPr lang="ro-MD" sz="2400" b="1" dirty="0">
                <a:solidFill>
                  <a:prstClr val="black"/>
                </a:solidFill>
                <a:latin typeface="Cambria" panose="02040503050406030204" pitchFamily="18" charset="0"/>
                <a:ea typeface="Cambria" panose="02040503050406030204" pitchFamily="18" charset="0"/>
                <a:cs typeface="Times New Roman" panose="02020603050405020304" pitchFamily="18" charset="0"/>
              </a:rPr>
              <a:t>contractarea serviciilor medicale în cuantumul unui salariu mediu lunar pe economie</a:t>
            </a:r>
            <a:r>
              <a:rPr lang="ro-MD" sz="2400" dirty="0">
                <a:solidFill>
                  <a:prstClr val="black"/>
                </a:solidFill>
                <a:latin typeface="Cambria" panose="02040503050406030204" pitchFamily="18" charset="0"/>
                <a:ea typeface="Cambria" panose="02040503050406030204" pitchFamily="18" charset="0"/>
                <a:cs typeface="Times New Roman" panose="02020603050405020304" pitchFamily="18" charset="0"/>
              </a:rPr>
              <a:t>, prognozat </a:t>
            </a:r>
            <a:r>
              <a:rPr lang="ro-MD" sz="2400"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şi</a:t>
            </a:r>
            <a:r>
              <a:rPr lang="ro-MD" sz="2400" dirty="0">
                <a:solidFill>
                  <a:prstClr val="black"/>
                </a:solidFill>
                <a:latin typeface="Cambria" panose="02040503050406030204" pitchFamily="18" charset="0"/>
                <a:ea typeface="Cambria" panose="02040503050406030204" pitchFamily="18" charset="0"/>
                <a:cs typeface="Times New Roman" panose="02020603050405020304" pitchFamily="18" charset="0"/>
              </a:rPr>
              <a:t> aprobat de Guvern pentru anul pentru care a fost acordat fiecărui salariat </a:t>
            </a:r>
            <a:r>
              <a:rPr lang="ro-MD" sz="2400" b="1" dirty="0">
                <a:solidFill>
                  <a:prstClr val="black"/>
                </a:solidFill>
                <a:latin typeface="Cambria" panose="02040503050406030204" pitchFamily="18" charset="0"/>
                <a:ea typeface="Cambria" panose="02040503050406030204" pitchFamily="18" charset="0"/>
                <a:cs typeface="Times New Roman" panose="02020603050405020304" pitchFamily="18" charset="0"/>
              </a:rPr>
              <a:t>(13 700 lei </a:t>
            </a:r>
            <a:r>
              <a:rPr lang="ro-MD" sz="2400" dirty="0">
                <a:solidFill>
                  <a:prstClr val="black"/>
                </a:solidFill>
                <a:latin typeface="Cambria" panose="02040503050406030204" pitchFamily="18" charset="0"/>
                <a:ea typeface="Cambria" panose="02040503050406030204" pitchFamily="18" charset="0"/>
                <a:cs typeface="Times New Roman" panose="02020603050405020304" pitchFamily="18" charset="0"/>
              </a:rPr>
              <a:t>).</a:t>
            </a:r>
          </a:p>
          <a:p>
            <a:pPr marL="0" indent="0" algn="just">
              <a:buNone/>
            </a:pPr>
            <a:endParaRPr lang="ru-RU" i="1" dirty="0"/>
          </a:p>
        </p:txBody>
      </p:sp>
    </p:spTree>
    <p:extLst>
      <p:ext uri="{BB962C8B-B14F-4D97-AF65-F5344CB8AC3E}">
        <p14:creationId xmlns:p14="http://schemas.microsoft.com/office/powerpoint/2010/main" val="234093496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2839" y="518747"/>
            <a:ext cx="10515600" cy="1325563"/>
          </a:xfrm>
        </p:spPr>
        <p:txBody>
          <a:bodyPr>
            <a:normAutofit/>
          </a:bodyPr>
          <a:lstStyle/>
          <a:p>
            <a:pPr algn="ctr"/>
            <a:r>
              <a:rPr lang="ro-RO" sz="2800" b="1" dirty="0">
                <a:latin typeface="Cambria" panose="02040503050406030204" pitchFamily="18" charset="0"/>
                <a:ea typeface="Cambria" panose="02040503050406030204" pitchFamily="18" charset="0"/>
              </a:rPr>
              <a:t>Contribuții de asigurări sociale de stat obligatorii</a:t>
            </a:r>
            <a:endParaRPr lang="ru-RU" sz="2800" dirty="0">
              <a:latin typeface="Cambria" panose="02040503050406030204" pitchFamily="18" charset="0"/>
              <a:ea typeface="Cambria" panose="02040503050406030204" pitchFamily="18" charset="0"/>
            </a:endParaRPr>
          </a:p>
        </p:txBody>
      </p:sp>
      <p:sp>
        <p:nvSpPr>
          <p:cNvPr id="3" name="Объект 2"/>
          <p:cNvSpPr>
            <a:spLocks noGrp="1"/>
          </p:cNvSpPr>
          <p:nvPr>
            <p:ph idx="1"/>
          </p:nvPr>
        </p:nvSpPr>
        <p:spPr/>
        <p:txBody>
          <a:bodyPr>
            <a:normAutofit/>
          </a:bodyPr>
          <a:lstStyle/>
          <a:p>
            <a:pPr lvl="0" indent="0" algn="just">
              <a:lnSpc>
                <a:spcPct val="115000"/>
              </a:lnSpc>
              <a:buNone/>
            </a:pPr>
            <a:r>
              <a:rPr lang="ro-MD" sz="2000" dirty="0">
                <a:solidFill>
                  <a:prstClr val="black"/>
                </a:solidFill>
                <a:latin typeface="Cambria" panose="02040503050406030204" pitchFamily="18" charset="0"/>
                <a:ea typeface="Cambria" panose="02040503050406030204" pitchFamily="18" charset="0"/>
                <a:cs typeface="Times New Roman" panose="02020603050405020304" pitchFamily="18" charset="0"/>
              </a:rPr>
              <a:t>Articolul 24 alin.(20) din Codul fiscal:</a:t>
            </a:r>
          </a:p>
          <a:p>
            <a:pPr lvl="0" indent="0" algn="just">
              <a:lnSpc>
                <a:spcPct val="115000"/>
              </a:lnSpc>
              <a:buNone/>
            </a:pPr>
            <a:r>
              <a:rPr lang="ro-MD" sz="2000" dirty="0">
                <a:solidFill>
                  <a:prstClr val="black"/>
                </a:solidFill>
                <a:latin typeface="Cambria" panose="02040503050406030204" pitchFamily="18" charset="0"/>
                <a:ea typeface="Cambria" panose="02040503050406030204" pitchFamily="18" charset="0"/>
                <a:cs typeface="Times New Roman" panose="02020603050405020304" pitchFamily="18" charset="0"/>
              </a:rPr>
              <a:t> „Cheltuielilor anuale suportate de angajator </a:t>
            </a:r>
            <a:r>
              <a:rPr lang="ro-MD" sz="2000" b="1" dirty="0">
                <a:solidFill>
                  <a:prstClr val="black"/>
                </a:solidFill>
                <a:latin typeface="Cambria" panose="02040503050406030204" pitchFamily="18" charset="0"/>
                <a:ea typeface="Cambria" panose="02040503050406030204" pitchFamily="18" charset="0"/>
                <a:cs typeface="Times New Roman" panose="02020603050405020304" pitchFamily="18" charset="0"/>
              </a:rPr>
              <a:t>pentru primele de asigurare facultativă de </a:t>
            </a:r>
            <a:r>
              <a:rPr lang="ro-MD" sz="2000" b="1"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asistenţă</a:t>
            </a:r>
            <a:r>
              <a:rPr lang="ro-MD" sz="2000" b="1" dirty="0">
                <a:solidFill>
                  <a:prstClr val="black"/>
                </a:solidFill>
                <a:latin typeface="Cambria" panose="02040503050406030204" pitchFamily="18" charset="0"/>
                <a:ea typeface="Cambria" panose="02040503050406030204" pitchFamily="18" charset="0"/>
                <a:cs typeface="Times New Roman" panose="02020603050405020304" pitchFamily="18" charset="0"/>
              </a:rPr>
              <a:t> medicală ale salariatului </a:t>
            </a:r>
            <a:r>
              <a:rPr lang="ro-MD" sz="2000" dirty="0">
                <a:solidFill>
                  <a:prstClr val="black"/>
                </a:solidFill>
                <a:latin typeface="Cambria" panose="02040503050406030204" pitchFamily="18" charset="0"/>
                <a:ea typeface="Cambria" panose="02040503050406030204" pitchFamily="18" charset="0"/>
                <a:cs typeface="Times New Roman" panose="02020603050405020304" pitchFamily="18" charset="0"/>
              </a:rPr>
              <a:t>în cuantumul unui salariu mediu lunar pe economie, prognozat </a:t>
            </a:r>
            <a:r>
              <a:rPr lang="ro-MD" sz="2000"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şi</a:t>
            </a:r>
            <a:r>
              <a:rPr lang="ro-MD" sz="2000" dirty="0">
                <a:solidFill>
                  <a:prstClr val="black"/>
                </a:solidFill>
                <a:latin typeface="Cambria" panose="02040503050406030204" pitchFamily="18" charset="0"/>
                <a:ea typeface="Cambria" panose="02040503050406030204" pitchFamily="18" charset="0"/>
                <a:cs typeface="Times New Roman" panose="02020603050405020304" pitchFamily="18" charset="0"/>
              </a:rPr>
              <a:t> aprobat de Guvern pentru anul pentru care a fost acordat fiecărui salariat”.</a:t>
            </a:r>
          </a:p>
          <a:p>
            <a:pPr lvl="0" indent="0" algn="just">
              <a:lnSpc>
                <a:spcPct val="115000"/>
              </a:lnSpc>
              <a:buNone/>
            </a:pPr>
            <a:r>
              <a:rPr lang="ro-MD" sz="2000" dirty="0">
                <a:solidFill>
                  <a:prstClr val="black"/>
                </a:solidFill>
                <a:latin typeface="Cambria" panose="02040503050406030204" pitchFamily="18" charset="0"/>
                <a:ea typeface="Cambria" panose="02040503050406030204" pitchFamily="18" charset="0"/>
                <a:cs typeface="Times New Roman" panose="02020603050405020304" pitchFamily="18" charset="0"/>
              </a:rPr>
              <a:t> Cuantumul salariului mediu lunar pe economie, prognozat pentru anul 2024 constituie </a:t>
            </a:r>
            <a:r>
              <a:rPr lang="ro-MD" sz="2000" b="1" dirty="0">
                <a:solidFill>
                  <a:prstClr val="black"/>
                </a:solidFill>
                <a:latin typeface="Cambria" panose="02040503050406030204" pitchFamily="18" charset="0"/>
                <a:ea typeface="Cambria" panose="02040503050406030204" pitchFamily="18" charset="0"/>
                <a:cs typeface="Times New Roman" panose="02020603050405020304" pitchFamily="18" charset="0"/>
              </a:rPr>
              <a:t>13 700 lei </a:t>
            </a:r>
            <a:r>
              <a:rPr lang="ro-MD" sz="2000" i="1" dirty="0">
                <a:solidFill>
                  <a:prstClr val="black"/>
                </a:solidFill>
                <a:latin typeface="Cambria" panose="02040503050406030204" pitchFamily="18" charset="0"/>
                <a:ea typeface="Cambria" panose="02040503050406030204" pitchFamily="18" charset="0"/>
                <a:cs typeface="Times New Roman" panose="02020603050405020304" pitchFamily="18" charset="0"/>
              </a:rPr>
              <a:t>(HG nr. 1033/2023</a:t>
            </a:r>
            <a:r>
              <a:rPr lang="ro-MD" sz="2400" i="1" dirty="0">
                <a:solidFill>
                  <a:prstClr val="black"/>
                </a:solidFill>
                <a:latin typeface="Cambria" panose="02040503050406030204" pitchFamily="18" charset="0"/>
                <a:ea typeface="Cambria" panose="02040503050406030204" pitchFamily="18" charset="0"/>
                <a:cs typeface="Times New Roman" panose="02020603050405020304" pitchFamily="18" charset="0"/>
              </a:rPr>
              <a:t>)</a:t>
            </a:r>
          </a:p>
          <a:p>
            <a:pPr marL="0" indent="0" algn="just">
              <a:buNone/>
            </a:pPr>
            <a:endParaRPr lang="ru-RU" i="1" dirty="0"/>
          </a:p>
        </p:txBody>
      </p:sp>
    </p:spTree>
    <p:extLst>
      <p:ext uri="{BB962C8B-B14F-4D97-AF65-F5344CB8AC3E}">
        <p14:creationId xmlns:p14="http://schemas.microsoft.com/office/powerpoint/2010/main" val="756234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2839" y="518747"/>
            <a:ext cx="10515600" cy="1325563"/>
          </a:xfrm>
        </p:spPr>
        <p:txBody>
          <a:bodyPr>
            <a:normAutofit/>
          </a:bodyPr>
          <a:lstStyle/>
          <a:p>
            <a:pPr algn="ctr"/>
            <a:r>
              <a:rPr lang="ro-RO" sz="2800" b="1" dirty="0">
                <a:latin typeface="Cambria" panose="02040503050406030204" pitchFamily="18" charset="0"/>
                <a:ea typeface="Cambria" panose="02040503050406030204" pitchFamily="18" charset="0"/>
              </a:rPr>
              <a:t>Contribuții de asigurări sociale de stat obligatorii</a:t>
            </a:r>
            <a:endParaRPr lang="ru-RU" sz="2800" dirty="0">
              <a:latin typeface="Cambria" panose="02040503050406030204" pitchFamily="18" charset="0"/>
              <a:ea typeface="Cambria" panose="02040503050406030204" pitchFamily="18" charset="0"/>
            </a:endParaRPr>
          </a:p>
        </p:txBody>
      </p:sp>
      <p:sp>
        <p:nvSpPr>
          <p:cNvPr id="3" name="Объект 2"/>
          <p:cNvSpPr>
            <a:spLocks noGrp="1"/>
          </p:cNvSpPr>
          <p:nvPr>
            <p:ph idx="1"/>
          </p:nvPr>
        </p:nvSpPr>
        <p:spPr>
          <a:xfrm>
            <a:off x="838200" y="1477108"/>
            <a:ext cx="10515600" cy="5776545"/>
          </a:xfrm>
        </p:spPr>
        <p:txBody>
          <a:bodyPr>
            <a:noAutofit/>
          </a:bodyPr>
          <a:lstStyle/>
          <a:p>
            <a:pPr marL="0" indent="0" algn="just">
              <a:lnSpc>
                <a:spcPct val="107000"/>
              </a:lnSpc>
              <a:spcAft>
                <a:spcPts val="800"/>
              </a:spcAft>
              <a:buNone/>
            </a:pPr>
            <a:r>
              <a:rPr lang="ro-MD" sz="1800" dirty="0" smtClean="0">
                <a:latin typeface="Cambria" panose="02040503050406030204" pitchFamily="18" charset="0"/>
                <a:ea typeface="Cambria" panose="02040503050406030204" pitchFamily="18" charset="0"/>
                <a:cs typeface="Times New Roman" panose="02020603050405020304" pitchFamily="18" charset="0"/>
              </a:rPr>
              <a:t>Contribuția </a:t>
            </a:r>
            <a:r>
              <a:rPr lang="ro-MD" sz="1800" dirty="0">
                <a:latin typeface="Cambria" panose="02040503050406030204" pitchFamily="18" charset="0"/>
                <a:ea typeface="Cambria" panose="02040503050406030204" pitchFamily="18" charset="0"/>
                <a:cs typeface="Times New Roman" panose="02020603050405020304" pitchFamily="18" charset="0"/>
              </a:rPr>
              <a:t>de asigurări sociale de stat obligatorii în sumă fixă anuală (taxa fixă anuală) pentru anul </a:t>
            </a:r>
            <a:r>
              <a:rPr lang="ro-MD" sz="1800" dirty="0" smtClean="0">
                <a:latin typeface="Cambria" panose="02040503050406030204" pitchFamily="18" charset="0"/>
                <a:ea typeface="Cambria" panose="02040503050406030204" pitchFamily="18" charset="0"/>
                <a:cs typeface="Times New Roman" panose="02020603050405020304" pitchFamily="18" charset="0"/>
              </a:rPr>
              <a:t>2024 </a:t>
            </a:r>
            <a:r>
              <a:rPr lang="ro-MD" sz="1800" dirty="0">
                <a:latin typeface="Cambria" panose="02040503050406030204" pitchFamily="18" charset="0"/>
                <a:ea typeface="Cambria" panose="02040503050406030204" pitchFamily="18" charset="0"/>
                <a:cs typeface="Times New Roman" panose="02020603050405020304" pitchFamily="18" charset="0"/>
              </a:rPr>
              <a:t>constituie:</a:t>
            </a:r>
            <a:r>
              <a:rPr lang="ru-RU" sz="1800" dirty="0">
                <a:latin typeface="Cambria" panose="02040503050406030204" pitchFamily="18" charset="0"/>
                <a:ea typeface="Cambria" panose="02040503050406030204" pitchFamily="18" charset="0"/>
                <a:cs typeface="Times New Roman" panose="02020603050405020304" pitchFamily="18" charset="0"/>
              </a:rPr>
              <a:t>:</a:t>
            </a:r>
          </a:p>
          <a:p>
            <a:pPr marL="342900" lvl="0" indent="-342900" algn="just">
              <a:lnSpc>
                <a:spcPct val="107000"/>
              </a:lnSpc>
              <a:spcAft>
                <a:spcPts val="800"/>
              </a:spcAft>
              <a:buFont typeface="Wingdings" panose="05000000000000000000" pitchFamily="2" charset="2"/>
              <a:buChar char=""/>
            </a:pPr>
            <a:r>
              <a:rPr lang="ru-RU" sz="1800" b="1" dirty="0">
                <a:latin typeface="Cambria" panose="02040503050406030204" pitchFamily="18" charset="0"/>
                <a:ea typeface="Cambria" panose="02040503050406030204" pitchFamily="18" charset="0"/>
                <a:cs typeface="Times New Roman" panose="02020603050405020304" pitchFamily="18" charset="0"/>
              </a:rPr>
              <a:t>17</a:t>
            </a:r>
            <a:r>
              <a:rPr lang="ro-RO" sz="1800" b="1" dirty="0">
                <a:latin typeface="Cambria" panose="02040503050406030204" pitchFamily="18" charset="0"/>
                <a:ea typeface="Cambria" panose="02040503050406030204" pitchFamily="18" charset="0"/>
                <a:cs typeface="Times New Roman" panose="02020603050405020304" pitchFamily="18" charset="0"/>
              </a:rPr>
              <a:t> </a:t>
            </a:r>
            <a:r>
              <a:rPr lang="ru-RU" sz="1800" b="1" dirty="0">
                <a:latin typeface="Cambria" panose="02040503050406030204" pitchFamily="18" charset="0"/>
                <a:ea typeface="Cambria" panose="02040503050406030204" pitchFamily="18" charset="0"/>
                <a:cs typeface="Times New Roman" panose="02020603050405020304" pitchFamily="18" charset="0"/>
              </a:rPr>
              <a:t>522леев</a:t>
            </a:r>
            <a:r>
              <a:rPr lang="ru-RU" sz="1800" dirty="0">
                <a:latin typeface="Cambria" panose="02040503050406030204" pitchFamily="18" charset="0"/>
                <a:ea typeface="Cambria" panose="02040503050406030204" pitchFamily="18" charset="0"/>
                <a:cs typeface="Times New Roman" panose="02020603050405020304" pitchFamily="18" charset="0"/>
              </a:rPr>
              <a:t> – </a:t>
            </a:r>
            <a:r>
              <a:rPr lang="ro-RO" sz="1800" dirty="0">
                <a:latin typeface="Cambria" panose="02040503050406030204" pitchFamily="18" charset="0"/>
                <a:ea typeface="Cambria" panose="02040503050406030204" pitchFamily="18" charset="0"/>
                <a:cs typeface="Times New Roman" panose="02020603050405020304" pitchFamily="18" charset="0"/>
              </a:rPr>
              <a:t>pentru </a:t>
            </a:r>
            <a:r>
              <a:rPr lang="ro-RO" sz="1800" dirty="0" err="1">
                <a:latin typeface="Cambria" panose="02040503050406030204" pitchFamily="18" charset="0"/>
                <a:ea typeface="Cambria" panose="02040503050406030204" pitchFamily="18" charset="0"/>
                <a:cs typeface="Times New Roman" panose="02020603050405020304" pitchFamily="18" charset="0"/>
              </a:rPr>
              <a:t>persaonele</a:t>
            </a:r>
            <a:r>
              <a:rPr lang="ro-RO" sz="1800" dirty="0">
                <a:latin typeface="Cambria" panose="02040503050406030204" pitchFamily="18" charset="0"/>
                <a:ea typeface="Cambria" panose="02040503050406030204" pitchFamily="18" charset="0"/>
                <a:cs typeface="Times New Roman" panose="02020603050405020304" pitchFamily="18" charset="0"/>
              </a:rPr>
              <a:t> </a:t>
            </a:r>
            <a:r>
              <a:rPr lang="ro-RO" sz="1800" dirty="0" smtClean="0">
                <a:latin typeface="Cambria" panose="02040503050406030204" pitchFamily="18" charset="0"/>
                <a:ea typeface="Cambria" panose="02040503050406030204" pitchFamily="18" charset="0"/>
                <a:cs typeface="Times New Roman" panose="02020603050405020304" pitchFamily="18" charset="0"/>
              </a:rPr>
              <a:t>fizice, </a:t>
            </a:r>
            <a:r>
              <a:rPr lang="ro-RO" sz="1800" dirty="0">
                <a:latin typeface="Cambria" panose="02040503050406030204" pitchFamily="18" charset="0"/>
                <a:ea typeface="Cambria" panose="02040503050406030204" pitchFamily="18" charset="0"/>
                <a:cs typeface="Times New Roman" panose="02020603050405020304" pitchFamily="18" charset="0"/>
              </a:rPr>
              <a:t>cu excepția </a:t>
            </a:r>
            <a:r>
              <a:rPr lang="ro-RO" sz="1800" b="1" i="1" dirty="0">
                <a:latin typeface="Cambria" panose="02040503050406030204" pitchFamily="18" charset="0"/>
                <a:ea typeface="Cambria" panose="02040503050406030204" pitchFamily="18" charset="0"/>
                <a:cs typeface="Times New Roman" panose="02020603050405020304" pitchFamily="18" charset="0"/>
              </a:rPr>
              <a:t>pensionarilor, persoanelor cu </a:t>
            </a:r>
            <a:r>
              <a:rPr lang="ro-RO" sz="1800" b="1" i="1" dirty="0" smtClean="0">
                <a:latin typeface="Cambria" panose="02040503050406030204" pitchFamily="18" charset="0"/>
                <a:ea typeface="Cambria" panose="02040503050406030204" pitchFamily="18" charset="0"/>
                <a:cs typeface="Times New Roman" panose="02020603050405020304" pitchFamily="18" charset="0"/>
              </a:rPr>
              <a:t>dizabilități </a:t>
            </a:r>
            <a:r>
              <a:rPr lang="ro-RO" sz="1800" b="1" i="1" dirty="0">
                <a:latin typeface="Cambria" panose="02040503050406030204" pitchFamily="18" charset="0"/>
                <a:ea typeface="Cambria" panose="02040503050406030204" pitchFamily="18" charset="0"/>
                <a:cs typeface="Times New Roman" panose="02020603050405020304" pitchFamily="18" charset="0"/>
              </a:rPr>
              <a:t>și a celor care sunt angajați </a:t>
            </a:r>
            <a:r>
              <a:rPr lang="ro-RO" sz="1800" dirty="0">
                <a:latin typeface="Cambria" panose="02040503050406030204" pitchFamily="18" charset="0"/>
                <a:ea typeface="Cambria" panose="02040503050406030204" pitchFamily="18" charset="0"/>
                <a:cs typeface="Times New Roman" panose="02020603050405020304" pitchFamily="18" charset="0"/>
              </a:rPr>
              <a:t>și  </a:t>
            </a:r>
            <a:r>
              <a:rPr lang="it-IT" sz="1800" dirty="0">
                <a:latin typeface="Cambria" panose="02040503050406030204" pitchFamily="18" charset="0"/>
                <a:ea typeface="Cambria" panose="02040503050406030204" pitchFamily="18" charset="0"/>
                <a:cs typeface="Times New Roman" panose="02020603050405020304" pitchFamily="18" charset="0"/>
              </a:rPr>
              <a:t>care se </a:t>
            </a:r>
            <a:r>
              <a:rPr lang="it-IT" sz="1800" dirty="0" err="1">
                <a:latin typeface="Cambria" panose="02040503050406030204" pitchFamily="18" charset="0"/>
                <a:ea typeface="Cambria" panose="02040503050406030204" pitchFamily="18" charset="0"/>
                <a:cs typeface="Times New Roman" panose="02020603050405020304" pitchFamily="18" charset="0"/>
              </a:rPr>
              <a:t>regăsesc</a:t>
            </a:r>
            <a:r>
              <a:rPr lang="it-IT" sz="1800" dirty="0">
                <a:latin typeface="Cambria" panose="02040503050406030204" pitchFamily="18" charset="0"/>
                <a:ea typeface="Cambria" panose="02040503050406030204" pitchFamily="18" charset="0"/>
                <a:cs typeface="Times New Roman" panose="02020603050405020304" pitchFamily="18" charset="0"/>
              </a:rPr>
              <a:t> </a:t>
            </a:r>
            <a:r>
              <a:rPr lang="it-IT" sz="1800" dirty="0" err="1">
                <a:latin typeface="Cambria" panose="02040503050406030204" pitchFamily="18" charset="0"/>
                <a:ea typeface="Cambria" panose="02040503050406030204" pitchFamily="18" charset="0"/>
                <a:cs typeface="Times New Roman" panose="02020603050405020304" pitchFamily="18" charset="0"/>
              </a:rPr>
              <a:t>în</a:t>
            </a:r>
            <a:r>
              <a:rPr lang="it-IT" sz="1800" dirty="0">
                <a:latin typeface="Cambria" panose="02040503050406030204" pitchFamily="18" charset="0"/>
                <a:ea typeface="Cambria" panose="02040503050406030204" pitchFamily="18" charset="0"/>
                <a:cs typeface="Times New Roman" panose="02020603050405020304" pitchFamily="18" charset="0"/>
              </a:rPr>
              <a:t> una </a:t>
            </a:r>
            <a:r>
              <a:rPr lang="it-IT" sz="1800" dirty="0" err="1">
                <a:latin typeface="Cambria" panose="02040503050406030204" pitchFamily="18" charset="0"/>
                <a:ea typeface="Cambria" panose="02040503050406030204" pitchFamily="18" charset="0"/>
                <a:cs typeface="Times New Roman" panose="02020603050405020304" pitchFamily="18" charset="0"/>
              </a:rPr>
              <a:t>dintre</a:t>
            </a:r>
            <a:r>
              <a:rPr lang="it-IT" sz="1800" dirty="0">
                <a:latin typeface="Cambria" panose="02040503050406030204" pitchFamily="18" charset="0"/>
                <a:ea typeface="Cambria" panose="02040503050406030204" pitchFamily="18" charset="0"/>
                <a:cs typeface="Times New Roman" panose="02020603050405020304" pitchFamily="18" charset="0"/>
              </a:rPr>
              <a:t> </a:t>
            </a:r>
            <a:r>
              <a:rPr lang="it-IT" sz="1800" dirty="0" err="1">
                <a:latin typeface="Cambria" panose="02040503050406030204" pitchFamily="18" charset="0"/>
                <a:ea typeface="Cambria" panose="02040503050406030204" pitchFamily="18" charset="0"/>
                <a:cs typeface="Times New Roman" panose="02020603050405020304" pitchFamily="18" charset="0"/>
              </a:rPr>
              <a:t>situaţiile</a:t>
            </a:r>
            <a:r>
              <a:rPr lang="it-IT" sz="1800" dirty="0">
                <a:latin typeface="Cambria" panose="02040503050406030204" pitchFamily="18" charset="0"/>
                <a:ea typeface="Cambria" panose="02040503050406030204" pitchFamily="18" charset="0"/>
                <a:cs typeface="Times New Roman" panose="02020603050405020304" pitchFamily="18" charset="0"/>
              </a:rPr>
              <a:t>:</a:t>
            </a:r>
            <a:endParaRPr lang="ru-RU" sz="1800" dirty="0">
              <a:latin typeface="Cambria" panose="02040503050406030204" pitchFamily="18" charset="0"/>
              <a:ea typeface="Cambria" panose="02040503050406030204" pitchFamily="18" charset="0"/>
              <a:cs typeface="Times New Roman" panose="02020603050405020304" pitchFamily="18" charset="0"/>
            </a:endParaRPr>
          </a:p>
          <a:p>
            <a:pPr marL="0" indent="0" algn="just">
              <a:lnSpc>
                <a:spcPct val="100000"/>
              </a:lnSpc>
              <a:spcAft>
                <a:spcPts val="0"/>
              </a:spcAft>
              <a:buNone/>
            </a:pPr>
            <a:r>
              <a:rPr lang="ro-MD" sz="1800" dirty="0" smtClean="0">
                <a:latin typeface="Cambria" panose="02040503050406030204" pitchFamily="18" charset="0"/>
                <a:ea typeface="Cambria" panose="02040503050406030204" pitchFamily="18" charset="0"/>
                <a:cs typeface="Times New Roman" panose="02020603050405020304" pitchFamily="18" charset="0"/>
              </a:rPr>
              <a:t>- </a:t>
            </a:r>
            <a:r>
              <a:rPr lang="ro-MD" sz="1800" dirty="0">
                <a:latin typeface="Cambria" panose="02040503050406030204" pitchFamily="18" charset="0"/>
                <a:ea typeface="Cambria" panose="02040503050406030204" pitchFamily="18" charset="0"/>
                <a:cs typeface="Times New Roman" panose="02020603050405020304" pitchFamily="18" charset="0"/>
              </a:rPr>
              <a:t>fondatori ai întreprinderilor individuale, inclusiv fondatori ai gospodăriilor </a:t>
            </a:r>
            <a:r>
              <a:rPr lang="ro-MD" sz="1800" dirty="0" err="1">
                <a:latin typeface="Cambria" panose="02040503050406030204" pitchFamily="18" charset="0"/>
                <a:ea typeface="Cambria" panose="02040503050406030204" pitchFamily="18" charset="0"/>
                <a:cs typeface="Times New Roman" panose="02020603050405020304" pitchFamily="18" charset="0"/>
              </a:rPr>
              <a:t>ţărăneşti</a:t>
            </a:r>
            <a:r>
              <a:rPr lang="ro-MD" sz="1800" dirty="0">
                <a:latin typeface="Cambria" panose="02040503050406030204" pitchFamily="18" charset="0"/>
                <a:ea typeface="Cambria" panose="02040503050406030204" pitchFamily="18" charset="0"/>
                <a:cs typeface="Times New Roman" panose="02020603050405020304" pitchFamily="18" charset="0"/>
              </a:rPr>
              <a:t> (de fermier);</a:t>
            </a:r>
          </a:p>
          <a:p>
            <a:pPr marL="0" indent="0" algn="just">
              <a:lnSpc>
                <a:spcPct val="100000"/>
              </a:lnSpc>
              <a:spcAft>
                <a:spcPts val="0"/>
              </a:spcAft>
              <a:buNone/>
            </a:pPr>
            <a:r>
              <a:rPr lang="ro-MD" sz="1800" dirty="0" smtClean="0">
                <a:latin typeface="Cambria" panose="02040503050406030204" pitchFamily="18" charset="0"/>
                <a:ea typeface="Cambria" panose="02040503050406030204" pitchFamily="18" charset="0"/>
                <a:cs typeface="Times New Roman" panose="02020603050405020304" pitchFamily="18" charset="0"/>
              </a:rPr>
              <a:t>- </a:t>
            </a:r>
            <a:r>
              <a:rPr lang="ro-MD" sz="1800" dirty="0">
                <a:latin typeface="Cambria" panose="02040503050406030204" pitchFamily="18" charset="0"/>
                <a:ea typeface="Cambria" panose="02040503050406030204" pitchFamily="18" charset="0"/>
                <a:cs typeface="Times New Roman" panose="02020603050405020304" pitchFamily="18" charset="0"/>
              </a:rPr>
              <a:t>persoane fizice care </a:t>
            </a:r>
            <a:r>
              <a:rPr lang="ro-MD" sz="1800" dirty="0" err="1">
                <a:latin typeface="Cambria" panose="02040503050406030204" pitchFamily="18" charset="0"/>
                <a:ea typeface="Cambria" panose="02040503050406030204" pitchFamily="18" charset="0"/>
                <a:cs typeface="Times New Roman" panose="02020603050405020304" pitchFamily="18" charset="0"/>
              </a:rPr>
              <a:t>desfăşoară</a:t>
            </a:r>
            <a:r>
              <a:rPr lang="ro-MD" sz="1800" dirty="0">
                <a:latin typeface="Cambria" panose="02040503050406030204" pitchFamily="18" charset="0"/>
                <a:ea typeface="Cambria" panose="02040503050406030204" pitchFamily="18" charset="0"/>
                <a:cs typeface="Times New Roman" panose="02020603050405020304" pitchFamily="18" charset="0"/>
              </a:rPr>
              <a:t> </a:t>
            </a:r>
            <a:r>
              <a:rPr lang="ro-MD" sz="1800" dirty="0" err="1">
                <a:latin typeface="Cambria" panose="02040503050406030204" pitchFamily="18" charset="0"/>
                <a:ea typeface="Cambria" panose="02040503050406030204" pitchFamily="18" charset="0"/>
                <a:cs typeface="Times New Roman" panose="02020603050405020304" pitchFamily="18" charset="0"/>
              </a:rPr>
              <a:t>activităţi</a:t>
            </a:r>
            <a:r>
              <a:rPr lang="ro-MD" sz="1800" dirty="0">
                <a:latin typeface="Cambria" panose="02040503050406030204" pitchFamily="18" charset="0"/>
                <a:ea typeface="Cambria" panose="02040503050406030204" pitchFamily="18" charset="0"/>
                <a:cs typeface="Times New Roman" panose="02020603050405020304" pitchFamily="18" charset="0"/>
              </a:rPr>
              <a:t> independente în domeniul </a:t>
            </a:r>
            <a:r>
              <a:rPr lang="ro-MD" sz="1800" dirty="0" err="1">
                <a:latin typeface="Cambria" panose="02040503050406030204" pitchFamily="18" charset="0"/>
                <a:ea typeface="Cambria" panose="02040503050406030204" pitchFamily="18" charset="0"/>
                <a:cs typeface="Times New Roman" panose="02020603050405020304" pitchFamily="18" charset="0"/>
              </a:rPr>
              <a:t>comerţului</a:t>
            </a:r>
            <a:r>
              <a:rPr lang="ro-MD" sz="1800" dirty="0">
                <a:latin typeface="Cambria" panose="02040503050406030204" pitchFamily="18" charset="0"/>
                <a:ea typeface="Cambria" panose="02040503050406030204" pitchFamily="18" charset="0"/>
                <a:cs typeface="Times New Roman" panose="02020603050405020304" pitchFamily="18" charset="0"/>
              </a:rPr>
              <a:t> cu amănuntul, cu </a:t>
            </a:r>
            <a:r>
              <a:rPr lang="ro-MD" sz="1800" dirty="0" err="1">
                <a:latin typeface="Cambria" panose="02040503050406030204" pitchFamily="18" charset="0"/>
                <a:ea typeface="Cambria" panose="02040503050406030204" pitchFamily="18" charset="0"/>
                <a:cs typeface="Times New Roman" panose="02020603050405020304" pitchFamily="18" charset="0"/>
              </a:rPr>
              <a:t>excepţia</a:t>
            </a:r>
            <a:r>
              <a:rPr lang="ro-MD" sz="1800" dirty="0">
                <a:latin typeface="Cambria" panose="02040503050406030204" pitchFamily="18" charset="0"/>
                <a:ea typeface="Cambria" panose="02040503050406030204" pitchFamily="18" charset="0"/>
                <a:cs typeface="Times New Roman" panose="02020603050405020304" pitchFamily="18" charset="0"/>
              </a:rPr>
              <a:t> </a:t>
            </a:r>
            <a:r>
              <a:rPr lang="ro-MD" sz="1800" dirty="0" err="1">
                <a:latin typeface="Cambria" panose="02040503050406030204" pitchFamily="18" charset="0"/>
                <a:ea typeface="Cambria" panose="02040503050406030204" pitchFamily="18" charset="0"/>
                <a:cs typeface="Times New Roman" panose="02020603050405020304" pitchFamily="18" charset="0"/>
              </a:rPr>
              <a:t>comerţului</a:t>
            </a:r>
            <a:r>
              <a:rPr lang="ro-MD" sz="1800" dirty="0">
                <a:latin typeface="Cambria" panose="02040503050406030204" pitchFamily="18" charset="0"/>
                <a:ea typeface="Cambria" panose="02040503050406030204" pitchFamily="18" charset="0"/>
                <a:cs typeface="Times New Roman" panose="02020603050405020304" pitchFamily="18" charset="0"/>
              </a:rPr>
              <a:t> cu mărfuri supuse accizelor;</a:t>
            </a:r>
          </a:p>
          <a:p>
            <a:pPr marL="0" indent="0" algn="just">
              <a:lnSpc>
                <a:spcPct val="100000"/>
              </a:lnSpc>
              <a:spcAft>
                <a:spcPts val="0"/>
              </a:spcAft>
              <a:buNone/>
            </a:pPr>
            <a:r>
              <a:rPr lang="ro-MD" sz="1800" dirty="0" smtClean="0">
                <a:latin typeface="Cambria" panose="02040503050406030204" pitchFamily="18" charset="0"/>
                <a:ea typeface="Cambria" panose="02040503050406030204" pitchFamily="18" charset="0"/>
                <a:cs typeface="Times New Roman" panose="02020603050405020304" pitchFamily="18" charset="0"/>
              </a:rPr>
              <a:t>- </a:t>
            </a:r>
            <a:r>
              <a:rPr lang="ro-MD" sz="1800" dirty="0">
                <a:latin typeface="Cambria" panose="02040503050406030204" pitchFamily="18" charset="0"/>
                <a:ea typeface="Cambria" panose="02040503050406030204" pitchFamily="18" charset="0"/>
                <a:cs typeface="Times New Roman" panose="02020603050405020304" pitchFamily="18" charset="0"/>
              </a:rPr>
              <a:t>persoanele fizice care exercită </a:t>
            </a:r>
            <a:r>
              <a:rPr lang="ro-MD" sz="1800" dirty="0" err="1">
                <a:latin typeface="Cambria" panose="02040503050406030204" pitchFamily="18" charset="0"/>
                <a:ea typeface="Cambria" panose="02040503050406030204" pitchFamily="18" charset="0"/>
                <a:cs typeface="Times New Roman" panose="02020603050405020304" pitchFamily="18" charset="0"/>
              </a:rPr>
              <a:t>activităţi</a:t>
            </a:r>
            <a:r>
              <a:rPr lang="ro-MD" sz="1800" dirty="0">
                <a:latin typeface="Cambria" panose="02040503050406030204" pitchFamily="18" charset="0"/>
                <a:ea typeface="Cambria" panose="02040503050406030204" pitchFamily="18" charset="0"/>
                <a:cs typeface="Times New Roman" panose="02020603050405020304" pitchFamily="18" charset="0"/>
              </a:rPr>
              <a:t> în domeniul </a:t>
            </a:r>
            <a:r>
              <a:rPr lang="ro-MD" sz="1800" dirty="0" err="1">
                <a:latin typeface="Cambria" panose="02040503050406030204" pitchFamily="18" charset="0"/>
                <a:ea typeface="Cambria" panose="02040503050406030204" pitchFamily="18" charset="0"/>
                <a:cs typeface="Times New Roman" panose="02020603050405020304" pitchFamily="18" charset="0"/>
              </a:rPr>
              <a:t>achiziţiilor</a:t>
            </a:r>
            <a:r>
              <a:rPr lang="ro-MD" sz="1800" dirty="0">
                <a:latin typeface="Cambria" panose="02040503050406030204" pitchFamily="18" charset="0"/>
                <a:ea typeface="Cambria" panose="02040503050406030204" pitchFamily="18" charset="0"/>
                <a:cs typeface="Times New Roman" panose="02020603050405020304" pitchFamily="18" charset="0"/>
              </a:rPr>
              <a:t> de produse din fitotehnie </a:t>
            </a:r>
            <a:r>
              <a:rPr lang="ro-MD" sz="1800" dirty="0" err="1">
                <a:latin typeface="Cambria" panose="02040503050406030204" pitchFamily="18" charset="0"/>
                <a:ea typeface="Cambria" panose="02040503050406030204" pitchFamily="18" charset="0"/>
                <a:cs typeface="Times New Roman" panose="02020603050405020304" pitchFamily="18" charset="0"/>
              </a:rPr>
              <a:t>şi</a:t>
            </a:r>
            <a:r>
              <a:rPr lang="ro-MD" sz="1800" dirty="0">
                <a:latin typeface="Cambria" panose="02040503050406030204" pitchFamily="18" charset="0"/>
                <a:ea typeface="Cambria" panose="02040503050406030204" pitchFamily="18" charset="0"/>
                <a:cs typeface="Times New Roman" panose="02020603050405020304" pitchFamily="18" charset="0"/>
              </a:rPr>
              <a:t>/sau horticultură </a:t>
            </a:r>
            <a:r>
              <a:rPr lang="ro-MD" sz="1800" dirty="0" err="1">
                <a:latin typeface="Cambria" panose="02040503050406030204" pitchFamily="18" charset="0"/>
                <a:ea typeface="Cambria" panose="02040503050406030204" pitchFamily="18" charset="0"/>
                <a:cs typeface="Times New Roman" panose="02020603050405020304" pitchFamily="18" charset="0"/>
              </a:rPr>
              <a:t>şi</a:t>
            </a:r>
            <a:r>
              <a:rPr lang="ro-MD" sz="1800" dirty="0">
                <a:latin typeface="Cambria" panose="02040503050406030204" pitchFamily="18" charset="0"/>
                <a:ea typeface="Cambria" panose="02040503050406030204" pitchFamily="18" charset="0"/>
                <a:cs typeface="Times New Roman" panose="02020603050405020304" pitchFamily="18" charset="0"/>
              </a:rPr>
              <a:t>/sau de obiecte ale regnului vegetal </a:t>
            </a:r>
            <a:r>
              <a:rPr lang="ru-RU" sz="1800" dirty="0">
                <a:latin typeface="Cambria" panose="02040503050406030204" pitchFamily="18" charset="0"/>
                <a:ea typeface="Cambria" panose="02040503050406030204" pitchFamily="18" charset="0"/>
                <a:cs typeface="Times New Roman" panose="02020603050405020304" pitchFamily="18" charset="0"/>
              </a:rPr>
              <a:t>для физических лиц;</a:t>
            </a:r>
          </a:p>
          <a:p>
            <a:pPr marL="0" indent="0" algn="just">
              <a:lnSpc>
                <a:spcPct val="100000"/>
              </a:lnSpc>
              <a:spcAft>
                <a:spcPts val="0"/>
              </a:spcAft>
              <a:buNone/>
            </a:pPr>
            <a:r>
              <a:rPr lang="ro-RO" sz="1800" dirty="0" smtClean="0">
                <a:latin typeface="Cambria" panose="02040503050406030204" pitchFamily="18" charset="0"/>
                <a:ea typeface="Cambria" panose="02040503050406030204" pitchFamily="18" charset="0"/>
                <a:cs typeface="Times New Roman" panose="02020603050405020304" pitchFamily="18" charset="0"/>
              </a:rPr>
              <a:t>- </a:t>
            </a:r>
            <a:r>
              <a:rPr lang="ru-RU" sz="1800" dirty="0" smtClean="0">
                <a:latin typeface="Cambria" panose="02040503050406030204" pitchFamily="18" charset="0"/>
                <a:ea typeface="Cambria" panose="02040503050406030204" pitchFamily="18" charset="0"/>
                <a:cs typeface="Times New Roman" panose="02020603050405020304" pitchFamily="18" charset="0"/>
              </a:rPr>
              <a:t> </a:t>
            </a:r>
            <a:r>
              <a:rPr lang="ro-MD" sz="1800" dirty="0">
                <a:latin typeface="Cambria" panose="02040503050406030204" pitchFamily="18" charset="0"/>
                <a:ea typeface="Cambria" panose="02040503050406030204" pitchFamily="18" charset="0"/>
                <a:cs typeface="Times New Roman" panose="02020603050405020304" pitchFamily="18" charset="0"/>
              </a:rPr>
              <a:t>titularii patentei de întreprinzător;</a:t>
            </a:r>
          </a:p>
          <a:p>
            <a:pPr marL="0" indent="0" algn="just">
              <a:lnSpc>
                <a:spcPct val="100000"/>
              </a:lnSpc>
              <a:spcAft>
                <a:spcPts val="0"/>
              </a:spcAft>
              <a:buNone/>
            </a:pPr>
            <a:r>
              <a:rPr lang="ro-MD" sz="1800" dirty="0" smtClean="0">
                <a:latin typeface="Cambria" panose="02040503050406030204" pitchFamily="18" charset="0"/>
                <a:ea typeface="Cambria" panose="02040503050406030204" pitchFamily="18" charset="0"/>
                <a:cs typeface="Times New Roman" panose="02020603050405020304" pitchFamily="18" charset="0"/>
              </a:rPr>
              <a:t>- </a:t>
            </a:r>
            <a:r>
              <a:rPr lang="ro-MD" sz="1800" dirty="0">
                <a:latin typeface="Cambria" panose="02040503050406030204" pitchFamily="18" charset="0"/>
                <a:ea typeface="Cambria" panose="02040503050406030204" pitchFamily="18" charset="0"/>
                <a:cs typeface="Times New Roman" panose="02020603050405020304" pitchFamily="18" charset="0"/>
              </a:rPr>
              <a:t>pentru angajații care activează în calitate de conducători auto în regim de taxi angajați prin contract individual de muncă</a:t>
            </a:r>
            <a:r>
              <a:rPr lang="ro-MD" sz="1800" dirty="0" smtClean="0">
                <a:latin typeface="Cambria" panose="02040503050406030204" pitchFamily="18" charset="0"/>
                <a:ea typeface="Cambria" panose="02040503050406030204" pitchFamily="18" charset="0"/>
                <a:cs typeface="Times New Roman" panose="02020603050405020304" pitchFamily="18" charset="0"/>
              </a:rPr>
              <a:t>.</a:t>
            </a:r>
            <a:endParaRPr lang="ru-RU" sz="1800" dirty="0">
              <a:latin typeface="Cambria" panose="02040503050406030204" pitchFamily="18" charset="0"/>
              <a:ea typeface="Cambria" panose="02040503050406030204" pitchFamily="18"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pPr>
            <a:r>
              <a:rPr lang="ru-RU" sz="1800" b="1" dirty="0">
                <a:latin typeface="Cambria" panose="02040503050406030204" pitchFamily="18" charset="0"/>
                <a:ea typeface="Cambria" panose="02040503050406030204" pitchFamily="18" charset="0"/>
                <a:cs typeface="Times New Roman" panose="02020603050405020304" pitchFamily="18" charset="0"/>
              </a:rPr>
              <a:t>27 772 леев</a:t>
            </a:r>
            <a:r>
              <a:rPr lang="ru-RU" sz="1800" dirty="0">
                <a:latin typeface="Cambria" panose="02040503050406030204" pitchFamily="18" charset="0"/>
                <a:ea typeface="Cambria" panose="02040503050406030204" pitchFamily="18" charset="0"/>
                <a:cs typeface="Times New Roman" panose="02020603050405020304" pitchFamily="18" charset="0"/>
              </a:rPr>
              <a:t> - </a:t>
            </a:r>
            <a:r>
              <a:rPr lang="ro-MD" sz="1800" dirty="0">
                <a:latin typeface="Cambria" panose="02040503050406030204" pitchFamily="18" charset="0"/>
                <a:ea typeface="Cambria" panose="02040503050406030204" pitchFamily="18" charset="0"/>
                <a:cs typeface="Times New Roman" panose="02020603050405020304" pitchFamily="18" charset="0"/>
              </a:rPr>
              <a:t>pentru liber-</a:t>
            </a:r>
            <a:r>
              <a:rPr lang="ro-MD" sz="1800" dirty="0" err="1">
                <a:latin typeface="Cambria" panose="02040503050406030204" pitchFamily="18" charset="0"/>
                <a:ea typeface="Cambria" panose="02040503050406030204" pitchFamily="18" charset="0"/>
                <a:cs typeface="Times New Roman" panose="02020603050405020304" pitchFamily="18" charset="0"/>
              </a:rPr>
              <a:t>profesionişti</a:t>
            </a:r>
            <a:r>
              <a:rPr lang="ro-MD" sz="1800" dirty="0">
                <a:latin typeface="Cambria" panose="02040503050406030204" pitchFamily="18" charset="0"/>
                <a:ea typeface="Cambria" panose="02040503050406030204" pitchFamily="18" charset="0"/>
                <a:cs typeface="Times New Roman" panose="02020603050405020304" pitchFamily="18" charset="0"/>
              </a:rPr>
              <a:t> ce practică activitate în sectorul </a:t>
            </a:r>
            <a:r>
              <a:rPr lang="ro-MD" sz="1800" dirty="0" err="1">
                <a:latin typeface="Cambria" panose="02040503050406030204" pitchFamily="18" charset="0"/>
                <a:ea typeface="Cambria" panose="02040503050406030204" pitchFamily="18" charset="0"/>
                <a:cs typeface="Times New Roman" panose="02020603050405020304" pitchFamily="18" charset="0"/>
              </a:rPr>
              <a:t>justiţiei</a:t>
            </a:r>
            <a:r>
              <a:rPr lang="ro-MD" sz="1800" dirty="0">
                <a:latin typeface="Cambria" panose="02040503050406030204" pitchFamily="18" charset="0"/>
                <a:ea typeface="Cambria" panose="02040503050406030204" pitchFamily="18" charset="0"/>
                <a:cs typeface="Times New Roman" panose="02020603050405020304" pitchFamily="18" charset="0"/>
              </a:rPr>
              <a:t>, cu </a:t>
            </a:r>
            <a:r>
              <a:rPr lang="ro-MD" sz="1800" dirty="0" err="1">
                <a:latin typeface="Cambria" panose="02040503050406030204" pitchFamily="18" charset="0"/>
                <a:ea typeface="Cambria" panose="02040503050406030204" pitchFamily="18" charset="0"/>
                <a:cs typeface="Times New Roman" panose="02020603050405020304" pitchFamily="18" charset="0"/>
              </a:rPr>
              <a:t>excepţia</a:t>
            </a:r>
            <a:r>
              <a:rPr lang="ro-MD" sz="1800" dirty="0">
                <a:latin typeface="Cambria" panose="02040503050406030204" pitchFamily="18" charset="0"/>
                <a:ea typeface="Cambria" panose="02040503050406030204" pitchFamily="18" charset="0"/>
                <a:cs typeface="Times New Roman" panose="02020603050405020304" pitchFamily="18" charset="0"/>
              </a:rPr>
              <a:t> pensionarilor, persoanelor cu </a:t>
            </a:r>
            <a:r>
              <a:rPr lang="ro-MD" sz="1800" dirty="0" err="1">
                <a:latin typeface="Cambria" panose="02040503050406030204" pitchFamily="18" charset="0"/>
                <a:ea typeface="Cambria" panose="02040503050406030204" pitchFamily="18" charset="0"/>
                <a:cs typeface="Times New Roman" panose="02020603050405020304" pitchFamily="18" charset="0"/>
              </a:rPr>
              <a:t>dizabilităţi</a:t>
            </a:r>
            <a:r>
              <a:rPr lang="ro-MD" sz="1800" dirty="0">
                <a:latin typeface="Cambria" panose="02040503050406030204" pitchFamily="18" charset="0"/>
                <a:ea typeface="Cambria" panose="02040503050406030204" pitchFamily="18" charset="0"/>
                <a:cs typeface="Times New Roman" panose="02020603050405020304" pitchFamily="18" charset="0"/>
              </a:rPr>
              <a:t>, precum </a:t>
            </a:r>
            <a:r>
              <a:rPr lang="ro-MD" sz="1800" dirty="0" err="1">
                <a:latin typeface="Cambria" panose="02040503050406030204" pitchFamily="18" charset="0"/>
                <a:ea typeface="Cambria" panose="02040503050406030204" pitchFamily="18" charset="0"/>
                <a:cs typeface="Times New Roman" panose="02020603050405020304" pitchFamily="18" charset="0"/>
              </a:rPr>
              <a:t>şi</a:t>
            </a:r>
            <a:r>
              <a:rPr lang="ro-MD" sz="1800" dirty="0">
                <a:latin typeface="Cambria" panose="02040503050406030204" pitchFamily="18" charset="0"/>
                <a:ea typeface="Cambria" panose="02040503050406030204" pitchFamily="18" charset="0"/>
                <a:cs typeface="Times New Roman" panose="02020603050405020304" pitchFamily="18" charset="0"/>
              </a:rPr>
              <a:t> a persoanelor care sunt </a:t>
            </a:r>
            <a:r>
              <a:rPr lang="ro-MD" sz="1800" dirty="0" smtClean="0">
                <a:latin typeface="Cambria" panose="02040503050406030204" pitchFamily="18" charset="0"/>
                <a:ea typeface="Cambria" panose="02040503050406030204" pitchFamily="18" charset="0"/>
                <a:cs typeface="Times New Roman" panose="02020603050405020304" pitchFamily="18" charset="0"/>
              </a:rPr>
              <a:t>angajați.</a:t>
            </a:r>
            <a:endParaRPr lang="ru-RU" sz="1800" i="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50258820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2839" y="518747"/>
            <a:ext cx="10515600" cy="1325563"/>
          </a:xfrm>
        </p:spPr>
        <p:txBody>
          <a:bodyPr>
            <a:normAutofit/>
          </a:bodyPr>
          <a:lstStyle/>
          <a:p>
            <a:pPr algn="ctr"/>
            <a:r>
              <a:rPr lang="ro-RO" sz="2800" b="1" dirty="0">
                <a:latin typeface="Cambria" panose="02040503050406030204" pitchFamily="18" charset="0"/>
                <a:ea typeface="Cambria" panose="02040503050406030204" pitchFamily="18" charset="0"/>
              </a:rPr>
              <a:t>Contribuții de asigurări sociale de stat obligatorii</a:t>
            </a:r>
            <a:endParaRPr lang="ru-RU" sz="2800" dirty="0">
              <a:latin typeface="Cambria" panose="02040503050406030204" pitchFamily="18" charset="0"/>
              <a:ea typeface="Cambria" panose="02040503050406030204" pitchFamily="18" charset="0"/>
            </a:endParaRPr>
          </a:p>
        </p:txBody>
      </p:sp>
      <p:sp>
        <p:nvSpPr>
          <p:cNvPr id="3" name="Объект 2"/>
          <p:cNvSpPr>
            <a:spLocks noGrp="1"/>
          </p:cNvSpPr>
          <p:nvPr>
            <p:ph idx="1"/>
          </p:nvPr>
        </p:nvSpPr>
        <p:spPr/>
        <p:txBody>
          <a:bodyPr>
            <a:normAutofit fontScale="25000" lnSpcReduction="20000"/>
          </a:bodyPr>
          <a:lstStyle/>
          <a:p>
            <a:pPr marL="342900" lvl="0" indent="-342900" algn="just">
              <a:lnSpc>
                <a:spcPct val="115000"/>
              </a:lnSpc>
              <a:spcAft>
                <a:spcPts val="0"/>
              </a:spcAft>
              <a:buFont typeface="Wingdings" panose="05000000000000000000" pitchFamily="2" charset="2"/>
              <a:buChar char=""/>
            </a:pPr>
            <a:endParaRPr lang="ru-RU" sz="7200" i="1" dirty="0">
              <a:latin typeface="Times New Roman" panose="02020603050405020304" pitchFamily="18" charset="0"/>
              <a:ea typeface="Calibri" panose="020F0502020204030204" pitchFamily="34" charset="0"/>
              <a:cs typeface="Times New Roman" panose="02020603050405020304" pitchFamily="18" charset="0"/>
            </a:endParaRPr>
          </a:p>
          <a:p>
            <a:pPr marL="0" lvl="0" indent="0" algn="just">
              <a:buNone/>
            </a:pPr>
            <a:r>
              <a:rPr lang="ro-MD" sz="8000" dirty="0" smtClean="0">
                <a:solidFill>
                  <a:prstClr val="black"/>
                </a:solidFill>
                <a:latin typeface="Cambria" panose="02040503050406030204" pitchFamily="18" charset="0"/>
                <a:ea typeface="Cambria" panose="02040503050406030204" pitchFamily="18" charset="0"/>
                <a:cs typeface="Times New Roman" panose="02020603050405020304" pitchFamily="18" charset="0"/>
              </a:rPr>
              <a:t>Declarația </a:t>
            </a:r>
            <a:r>
              <a:rPr lang="ro-MD" sz="8000" dirty="0">
                <a:solidFill>
                  <a:prstClr val="black"/>
                </a:solidFill>
                <a:latin typeface="Cambria" panose="02040503050406030204" pitchFamily="18" charset="0"/>
                <a:ea typeface="Cambria" panose="02040503050406030204" pitchFamily="18" charset="0"/>
                <a:cs typeface="Times New Roman" panose="02020603050405020304" pitchFamily="18" charset="0"/>
              </a:rPr>
              <a:t>privind calcularea </a:t>
            </a:r>
            <a:r>
              <a:rPr lang="ro-MD" sz="8000"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şi</a:t>
            </a:r>
            <a:r>
              <a:rPr lang="ro-MD" sz="8000" dirty="0">
                <a:solidFill>
                  <a:prstClr val="black"/>
                </a:solidFill>
                <a:latin typeface="Cambria" panose="02040503050406030204" pitchFamily="18" charset="0"/>
                <a:ea typeface="Cambria" panose="02040503050406030204" pitchFamily="18" charset="0"/>
                <a:cs typeface="Times New Roman" panose="02020603050405020304" pitchFamily="18" charset="0"/>
              </a:rPr>
              <a:t> utilizarea contribuțiilor de asigurări sociale de stat obligatorii, potrivit art.5 din Legea</a:t>
            </a:r>
            <a:r>
              <a:rPr lang="ru-RU" sz="8000" dirty="0">
                <a:solidFill>
                  <a:prstClr val="black"/>
                </a:solidFill>
                <a:latin typeface="Cambria" panose="02040503050406030204" pitchFamily="18" charset="0"/>
                <a:ea typeface="Cambria" panose="02040503050406030204" pitchFamily="18" charset="0"/>
                <a:cs typeface="Times New Roman" panose="02020603050405020304" pitchFamily="18" charset="0"/>
              </a:rPr>
              <a:t> </a:t>
            </a:r>
            <a:r>
              <a:rPr lang="ro-RO" sz="8000" dirty="0">
                <a:solidFill>
                  <a:prstClr val="black"/>
                </a:solidFill>
                <a:latin typeface="Cambria" panose="02040503050406030204" pitchFamily="18" charset="0"/>
                <a:ea typeface="Cambria" panose="02040503050406030204" pitchFamily="18" charset="0"/>
                <a:cs typeface="Times New Roman" panose="02020603050405020304" pitchFamily="18" charset="0"/>
              </a:rPr>
              <a:t>nr.</a:t>
            </a:r>
            <a:r>
              <a:rPr lang="ru-RU" sz="8000" dirty="0">
                <a:solidFill>
                  <a:prstClr val="black"/>
                </a:solidFill>
                <a:latin typeface="Cambria" panose="02040503050406030204" pitchFamily="18" charset="0"/>
                <a:ea typeface="Cambria" panose="02040503050406030204" pitchFamily="18" charset="0"/>
                <a:cs typeface="Times New Roman" panose="02020603050405020304" pitchFamily="18" charset="0"/>
              </a:rPr>
              <a:t>489/1999</a:t>
            </a:r>
            <a:r>
              <a:rPr lang="ro-RO" sz="8000" dirty="0">
                <a:solidFill>
                  <a:prstClr val="black"/>
                </a:solidFill>
                <a:latin typeface="Cambria" panose="02040503050406030204" pitchFamily="18" charset="0"/>
                <a:ea typeface="Cambria" panose="02040503050406030204" pitchFamily="18" charset="0"/>
                <a:cs typeface="Times New Roman" panose="02020603050405020304" pitchFamily="18" charset="0"/>
              </a:rPr>
              <a:t>, se prezintă:</a:t>
            </a:r>
            <a:r>
              <a:rPr lang="ru-RU" sz="8000" dirty="0">
                <a:solidFill>
                  <a:prstClr val="black"/>
                </a:solidFill>
                <a:latin typeface="Cambria" panose="02040503050406030204" pitchFamily="18" charset="0"/>
                <a:ea typeface="Cambria" panose="02040503050406030204" pitchFamily="18" charset="0"/>
                <a:cs typeface="Times New Roman" panose="02020603050405020304" pitchFamily="18" charset="0"/>
              </a:rPr>
              <a:t> </a:t>
            </a:r>
            <a:endParaRPr lang="ro-RO" sz="8000" dirty="0">
              <a:solidFill>
                <a:prstClr val="black"/>
              </a:solidFill>
              <a:latin typeface="Cambria" panose="02040503050406030204" pitchFamily="18" charset="0"/>
              <a:ea typeface="Cambria" panose="02040503050406030204" pitchFamily="18" charset="0"/>
              <a:cs typeface="Times New Roman" panose="02020603050405020304" pitchFamily="18" charset="0"/>
            </a:endParaRPr>
          </a:p>
          <a:p>
            <a:pPr lvl="0" algn="just"/>
            <a:endParaRPr lang="ro-RO" sz="8000" dirty="0">
              <a:solidFill>
                <a:prstClr val="black"/>
              </a:solidFill>
              <a:latin typeface="Cambria" panose="02040503050406030204" pitchFamily="18" charset="0"/>
              <a:ea typeface="Cambria" panose="02040503050406030204" pitchFamily="18" charset="0"/>
              <a:cs typeface="Times New Roman" panose="02020603050405020304" pitchFamily="18" charset="0"/>
            </a:endParaRPr>
          </a:p>
          <a:p>
            <a:pPr marL="0" lvl="0" indent="0" algn="just">
              <a:buNone/>
            </a:pPr>
            <a:r>
              <a:rPr lang="ru-RU" sz="8000" b="1" dirty="0" smtClean="0">
                <a:solidFill>
                  <a:prstClr val="black"/>
                </a:solidFill>
                <a:latin typeface="Cambria" panose="02040503050406030204" pitchFamily="18" charset="0"/>
                <a:ea typeface="Cambria" panose="02040503050406030204" pitchFamily="18" charset="0"/>
                <a:cs typeface="Times New Roman" panose="02020603050405020304" pitchFamily="18" charset="0"/>
              </a:rPr>
              <a:t>a</a:t>
            </a:r>
            <a:r>
              <a:rPr lang="ru-RU" sz="8000" b="1" dirty="0">
                <a:solidFill>
                  <a:prstClr val="black"/>
                </a:solidFill>
                <a:latin typeface="Cambria" panose="02040503050406030204" pitchFamily="18" charset="0"/>
                <a:ea typeface="Cambria" panose="02040503050406030204" pitchFamily="18" charset="0"/>
                <a:cs typeface="Times New Roman" panose="02020603050405020304" pitchFamily="18" charset="0"/>
              </a:rPr>
              <a:t>) </a:t>
            </a:r>
            <a:r>
              <a:rPr lang="ro-MD" sz="8000" dirty="0">
                <a:solidFill>
                  <a:prstClr val="black"/>
                </a:solidFill>
                <a:latin typeface="Cambria" panose="02040503050406030204" pitchFamily="18" charset="0"/>
                <a:ea typeface="Cambria" panose="02040503050406030204" pitchFamily="18" charset="0"/>
                <a:cs typeface="Times New Roman" panose="02020603050405020304" pitchFamily="18" charset="0"/>
              </a:rPr>
              <a:t>angajatorii, indiferent de tipul de proprietate </a:t>
            </a:r>
            <a:r>
              <a:rPr lang="ro-MD" sz="8000"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şi</a:t>
            </a:r>
            <a:r>
              <a:rPr lang="ro-MD" sz="8000" dirty="0">
                <a:solidFill>
                  <a:prstClr val="black"/>
                </a:solidFill>
                <a:latin typeface="Cambria" panose="02040503050406030204" pitchFamily="18" charset="0"/>
                <a:ea typeface="Cambria" panose="02040503050406030204" pitchFamily="18" charset="0"/>
                <a:cs typeface="Times New Roman" panose="02020603050405020304" pitchFamily="18" charset="0"/>
              </a:rPr>
              <a:t> de forma juridică de organizare, liber-</a:t>
            </a:r>
            <a:r>
              <a:rPr lang="ro-MD" sz="8000"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profesioniştii</a:t>
            </a:r>
            <a:r>
              <a:rPr lang="ro-MD" sz="8000" dirty="0">
                <a:solidFill>
                  <a:prstClr val="black"/>
                </a:solidFill>
                <a:latin typeface="Cambria" panose="02040503050406030204" pitchFamily="18" charset="0"/>
                <a:ea typeface="Cambria" panose="02040503050406030204" pitchFamily="18" charset="0"/>
                <a:cs typeface="Times New Roman" panose="02020603050405020304" pitchFamily="18" charset="0"/>
              </a:rPr>
              <a:t> ce practică activitate în sectorul </a:t>
            </a:r>
            <a:r>
              <a:rPr lang="ro-MD" sz="8000"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justiţiei</a:t>
            </a:r>
            <a:r>
              <a:rPr lang="ro-MD" sz="8000" dirty="0">
                <a:solidFill>
                  <a:prstClr val="black"/>
                </a:solidFill>
                <a:latin typeface="Cambria" panose="02040503050406030204" pitchFamily="18" charset="0"/>
                <a:ea typeface="Cambria" panose="02040503050406030204" pitchFamily="18" charset="0"/>
                <a:cs typeface="Times New Roman" panose="02020603050405020304" pitchFamily="18" charset="0"/>
              </a:rPr>
              <a:t> – lunar, </a:t>
            </a:r>
            <a:r>
              <a:rPr lang="ro-MD" sz="8000"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pînă</a:t>
            </a:r>
            <a:r>
              <a:rPr lang="ro-MD" sz="8000" dirty="0">
                <a:solidFill>
                  <a:prstClr val="black"/>
                </a:solidFill>
                <a:latin typeface="Cambria" panose="02040503050406030204" pitchFamily="18" charset="0"/>
                <a:ea typeface="Cambria" panose="02040503050406030204" pitchFamily="18" charset="0"/>
                <a:cs typeface="Times New Roman" panose="02020603050405020304" pitchFamily="18" charset="0"/>
              </a:rPr>
              <a:t> la data de </a:t>
            </a:r>
            <a:r>
              <a:rPr lang="ro-MD" sz="8000" b="1" dirty="0">
                <a:solidFill>
                  <a:prstClr val="black"/>
                </a:solidFill>
                <a:latin typeface="Cambria" panose="02040503050406030204" pitchFamily="18" charset="0"/>
                <a:ea typeface="Cambria" panose="02040503050406030204" pitchFamily="18" charset="0"/>
                <a:cs typeface="Times New Roman" panose="02020603050405020304" pitchFamily="18" charset="0"/>
              </a:rPr>
              <a:t>25 a lunii următoare celei de gestiune, </a:t>
            </a:r>
            <a:r>
              <a:rPr lang="ro-MD" sz="8000" dirty="0">
                <a:solidFill>
                  <a:prstClr val="black"/>
                </a:solidFill>
                <a:latin typeface="Cambria" panose="02040503050406030204" pitchFamily="18" charset="0"/>
                <a:ea typeface="Cambria" panose="02040503050406030204" pitchFamily="18" charset="0"/>
                <a:cs typeface="Times New Roman" panose="02020603050405020304" pitchFamily="18" charset="0"/>
              </a:rPr>
              <a:t>iar în cazul lichidării – în termen de cel mult 10 zile de la data aprobării </a:t>
            </a:r>
            <a:r>
              <a:rPr lang="ro-MD" sz="8000"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bilanţului</a:t>
            </a:r>
            <a:r>
              <a:rPr lang="ro-MD" sz="8000" dirty="0">
                <a:solidFill>
                  <a:prstClr val="black"/>
                </a:solidFill>
                <a:latin typeface="Cambria" panose="02040503050406030204" pitchFamily="18" charset="0"/>
                <a:ea typeface="Cambria" panose="02040503050406030204" pitchFamily="18" charset="0"/>
                <a:cs typeface="Times New Roman" panose="02020603050405020304" pitchFamily="18" charset="0"/>
              </a:rPr>
              <a:t> de lichidare;</a:t>
            </a:r>
          </a:p>
          <a:p>
            <a:pPr lvl="0" algn="just"/>
            <a:endParaRPr lang="ro-MD" sz="8000" dirty="0">
              <a:solidFill>
                <a:prstClr val="black"/>
              </a:solidFill>
              <a:latin typeface="Cambria" panose="02040503050406030204" pitchFamily="18" charset="0"/>
              <a:ea typeface="Cambria" panose="02040503050406030204" pitchFamily="18" charset="0"/>
              <a:cs typeface="Times New Roman" panose="02020603050405020304" pitchFamily="18" charset="0"/>
            </a:endParaRPr>
          </a:p>
          <a:p>
            <a:pPr marL="0" lvl="0" indent="0" algn="just">
              <a:buNone/>
            </a:pPr>
            <a:r>
              <a:rPr lang="ru-RU" sz="8000" b="1" dirty="0" smtClean="0">
                <a:solidFill>
                  <a:prstClr val="black"/>
                </a:solidFill>
                <a:latin typeface="Cambria" panose="02040503050406030204" pitchFamily="18" charset="0"/>
                <a:ea typeface="Cambria" panose="02040503050406030204" pitchFamily="18" charset="0"/>
                <a:cs typeface="Times New Roman" panose="02020603050405020304" pitchFamily="18" charset="0"/>
              </a:rPr>
              <a:t>b</a:t>
            </a:r>
            <a:r>
              <a:rPr lang="ru-RU" sz="8000" b="1" dirty="0">
                <a:solidFill>
                  <a:prstClr val="black"/>
                </a:solidFill>
                <a:latin typeface="Cambria" panose="02040503050406030204" pitchFamily="18" charset="0"/>
                <a:ea typeface="Cambria" panose="02040503050406030204" pitchFamily="18" charset="0"/>
                <a:cs typeface="Times New Roman" panose="02020603050405020304" pitchFamily="18" charset="0"/>
              </a:rPr>
              <a:t>) </a:t>
            </a:r>
            <a:r>
              <a:rPr lang="ro-MD" sz="8000" dirty="0">
                <a:solidFill>
                  <a:prstClr val="black"/>
                </a:solidFill>
                <a:latin typeface="Cambria" panose="02040503050406030204" pitchFamily="18" charset="0"/>
                <a:ea typeface="Cambria" panose="02040503050406030204" pitchFamily="18" charset="0"/>
                <a:cs typeface="Times New Roman" panose="02020603050405020304" pitchFamily="18" charset="0"/>
              </a:rPr>
              <a:t>persoanele fizice: întreprinzători individuali care au </a:t>
            </a:r>
            <a:r>
              <a:rPr lang="ro-MD" sz="8000"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obţinut</a:t>
            </a:r>
            <a:r>
              <a:rPr lang="ro-MD" sz="8000" dirty="0">
                <a:solidFill>
                  <a:prstClr val="black"/>
                </a:solidFill>
                <a:latin typeface="Cambria" panose="02040503050406030204" pitchFamily="18" charset="0"/>
                <a:ea typeface="Cambria" panose="02040503050406030204" pitchFamily="18" charset="0"/>
                <a:cs typeface="Times New Roman" panose="02020603050405020304" pitchFamily="18" charset="0"/>
              </a:rPr>
              <a:t> dreptul de a </a:t>
            </a:r>
            <a:r>
              <a:rPr lang="ro-MD" sz="8000"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desfăşura</a:t>
            </a:r>
            <a:r>
              <a:rPr lang="ro-MD" sz="8000" dirty="0">
                <a:solidFill>
                  <a:prstClr val="black"/>
                </a:solidFill>
                <a:latin typeface="Cambria" panose="02040503050406030204" pitchFamily="18" charset="0"/>
                <a:ea typeface="Cambria" panose="02040503050406030204" pitchFamily="18" charset="0"/>
                <a:cs typeface="Times New Roman" panose="02020603050405020304" pitchFamily="18" charset="0"/>
              </a:rPr>
              <a:t> activitate în modul stabilit de lege, indiferent de forma juridică de organizare, inclusiv fondatorii gospodăriilor </a:t>
            </a:r>
            <a:r>
              <a:rPr lang="ro-MD" sz="8000"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ţărăneşti</a:t>
            </a:r>
            <a:r>
              <a:rPr lang="ro-MD" sz="8000" dirty="0">
                <a:solidFill>
                  <a:prstClr val="black"/>
                </a:solidFill>
                <a:latin typeface="Cambria" panose="02040503050406030204" pitchFamily="18" charset="0"/>
                <a:ea typeface="Cambria" panose="02040503050406030204" pitchFamily="18" charset="0"/>
                <a:cs typeface="Times New Roman" panose="02020603050405020304" pitchFamily="18" charset="0"/>
              </a:rPr>
              <a:t> (de fermier), persoane fizice care </a:t>
            </a:r>
            <a:r>
              <a:rPr lang="ro-MD" sz="8000"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desfăşoară</a:t>
            </a:r>
            <a:r>
              <a:rPr lang="ro-MD" sz="8000" dirty="0">
                <a:solidFill>
                  <a:prstClr val="black"/>
                </a:solidFill>
                <a:latin typeface="Cambria" panose="02040503050406030204" pitchFamily="18" charset="0"/>
                <a:ea typeface="Cambria" panose="02040503050406030204" pitchFamily="18" charset="0"/>
                <a:cs typeface="Times New Roman" panose="02020603050405020304" pitchFamily="18" charset="0"/>
              </a:rPr>
              <a:t> </a:t>
            </a:r>
            <a:r>
              <a:rPr lang="ro-MD" sz="8000"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activităţi</a:t>
            </a:r>
            <a:r>
              <a:rPr lang="ro-MD" sz="8000" dirty="0">
                <a:solidFill>
                  <a:prstClr val="black"/>
                </a:solidFill>
                <a:latin typeface="Cambria" panose="02040503050406030204" pitchFamily="18" charset="0"/>
                <a:ea typeface="Cambria" panose="02040503050406030204" pitchFamily="18" charset="0"/>
                <a:cs typeface="Times New Roman" panose="02020603050405020304" pitchFamily="18" charset="0"/>
              </a:rPr>
              <a:t> în domeniul </a:t>
            </a:r>
            <a:r>
              <a:rPr lang="ro-MD" sz="8000"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achiziţiilor</a:t>
            </a:r>
            <a:r>
              <a:rPr lang="ro-MD" sz="8000" dirty="0">
                <a:solidFill>
                  <a:prstClr val="black"/>
                </a:solidFill>
                <a:latin typeface="Cambria" panose="02040503050406030204" pitchFamily="18" charset="0"/>
                <a:ea typeface="Cambria" panose="02040503050406030204" pitchFamily="18" charset="0"/>
                <a:cs typeface="Times New Roman" panose="02020603050405020304" pitchFamily="18" charset="0"/>
              </a:rPr>
              <a:t> de produse din fitotehnie </a:t>
            </a:r>
            <a:r>
              <a:rPr lang="ro-MD" sz="8000"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şi</a:t>
            </a:r>
            <a:r>
              <a:rPr lang="ro-MD" sz="8000" dirty="0">
                <a:solidFill>
                  <a:prstClr val="black"/>
                </a:solidFill>
                <a:latin typeface="Cambria" panose="02040503050406030204" pitchFamily="18" charset="0"/>
                <a:ea typeface="Cambria" panose="02040503050406030204" pitchFamily="18" charset="0"/>
                <a:cs typeface="Times New Roman" panose="02020603050405020304" pitchFamily="18" charset="0"/>
              </a:rPr>
              <a:t>/sau horticultură </a:t>
            </a:r>
            <a:r>
              <a:rPr lang="ro-MD" sz="8000"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şi</a:t>
            </a:r>
            <a:r>
              <a:rPr lang="ro-MD" sz="8000" dirty="0">
                <a:solidFill>
                  <a:prstClr val="black"/>
                </a:solidFill>
                <a:latin typeface="Cambria" panose="02040503050406030204" pitchFamily="18" charset="0"/>
                <a:ea typeface="Cambria" panose="02040503050406030204" pitchFamily="18" charset="0"/>
                <a:cs typeface="Times New Roman" panose="02020603050405020304" pitchFamily="18" charset="0"/>
              </a:rPr>
              <a:t>/sau de obiecte ale regnului vegetal, care nu au persoane angajate prin contract individual de muncă – </a:t>
            </a:r>
            <a:r>
              <a:rPr lang="ro-MD" sz="8000" b="1" dirty="0">
                <a:solidFill>
                  <a:prstClr val="black"/>
                </a:solidFill>
                <a:latin typeface="Cambria" panose="02040503050406030204" pitchFamily="18" charset="0"/>
                <a:ea typeface="Cambria" panose="02040503050406030204" pitchFamily="18" charset="0"/>
                <a:cs typeface="Times New Roman" panose="02020603050405020304" pitchFamily="18" charset="0"/>
              </a:rPr>
              <a:t>o dată pe an, </a:t>
            </a:r>
            <a:r>
              <a:rPr lang="ro-MD" sz="8000" b="1"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pînă</a:t>
            </a:r>
            <a:r>
              <a:rPr lang="ro-MD" sz="8000" b="1" dirty="0">
                <a:solidFill>
                  <a:prstClr val="black"/>
                </a:solidFill>
                <a:latin typeface="Cambria" panose="02040503050406030204" pitchFamily="18" charset="0"/>
                <a:ea typeface="Cambria" panose="02040503050406030204" pitchFamily="18" charset="0"/>
                <a:cs typeface="Times New Roman" panose="02020603050405020304" pitchFamily="18" charset="0"/>
              </a:rPr>
              <a:t> la data de 15 ianuarie a anului următor celui de gestiune, </a:t>
            </a:r>
            <a:r>
              <a:rPr lang="ro-MD" sz="8000" dirty="0">
                <a:solidFill>
                  <a:prstClr val="black"/>
                </a:solidFill>
                <a:latin typeface="Cambria" panose="02040503050406030204" pitchFamily="18" charset="0"/>
                <a:ea typeface="Cambria" panose="02040503050406030204" pitchFamily="18" charset="0"/>
                <a:cs typeface="Times New Roman" panose="02020603050405020304" pitchFamily="18" charset="0"/>
              </a:rPr>
              <a:t>iar în cazul lichidării – în termen de cel mult 3 zile de la data </a:t>
            </a:r>
            <a:r>
              <a:rPr lang="ro-MD" sz="8000"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iniţierii</a:t>
            </a:r>
            <a:r>
              <a:rPr lang="ro-MD" sz="8000" dirty="0">
                <a:solidFill>
                  <a:prstClr val="black"/>
                </a:solidFill>
                <a:latin typeface="Cambria" panose="02040503050406030204" pitchFamily="18" charset="0"/>
                <a:ea typeface="Cambria" panose="02040503050406030204" pitchFamily="18" charset="0"/>
                <a:cs typeface="Times New Roman" panose="02020603050405020304" pitchFamily="18" charset="0"/>
              </a:rPr>
              <a:t> radierii.</a:t>
            </a:r>
            <a:endParaRPr lang="ru-RU" sz="8000" b="1" dirty="0">
              <a:solidFill>
                <a:prstClr val="black"/>
              </a:solidFill>
              <a:latin typeface="Cambria" panose="02040503050406030204" pitchFamily="18" charset="0"/>
              <a:ea typeface="Cambria" panose="02040503050406030204" pitchFamily="18" charset="0"/>
              <a:cs typeface="Times New Roman" panose="02020603050405020304" pitchFamily="18" charset="0"/>
            </a:endParaRPr>
          </a:p>
          <a:p>
            <a:pPr marL="0" indent="0">
              <a:buNone/>
            </a:pPr>
            <a:r>
              <a:rPr lang="ru-RU" dirty="0"/>
              <a:t/>
            </a:r>
            <a:br>
              <a:rPr lang="ru-RU" dirty="0"/>
            </a:br>
            <a:endParaRPr lang="ru-RU" dirty="0"/>
          </a:p>
          <a:p>
            <a:pPr indent="0" algn="just">
              <a:lnSpc>
                <a:spcPct val="115000"/>
              </a:lnSpc>
              <a:spcAft>
                <a:spcPts val="0"/>
              </a:spcAft>
              <a:buNone/>
            </a:pPr>
            <a:endParaRPr lang="ru-RU" i="1" dirty="0"/>
          </a:p>
        </p:txBody>
      </p:sp>
    </p:spTree>
    <p:extLst>
      <p:ext uri="{BB962C8B-B14F-4D97-AF65-F5344CB8AC3E}">
        <p14:creationId xmlns:p14="http://schemas.microsoft.com/office/powerpoint/2010/main" val="204087640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2839" y="518747"/>
            <a:ext cx="10515600" cy="1325563"/>
          </a:xfrm>
        </p:spPr>
        <p:txBody>
          <a:bodyPr>
            <a:normAutofit/>
          </a:bodyPr>
          <a:lstStyle/>
          <a:p>
            <a:pPr algn="ctr"/>
            <a:r>
              <a:rPr lang="ro-RO" sz="2800" b="1" dirty="0">
                <a:latin typeface="Cambria" panose="02040503050406030204" pitchFamily="18" charset="0"/>
                <a:ea typeface="Cambria" panose="02040503050406030204" pitchFamily="18" charset="0"/>
              </a:rPr>
              <a:t>Contribuții de asigurări sociale de stat obligatorii</a:t>
            </a:r>
            <a:endParaRPr lang="ru-RU" sz="2800" dirty="0">
              <a:latin typeface="Cambria" panose="02040503050406030204" pitchFamily="18" charset="0"/>
              <a:ea typeface="Cambria" panose="02040503050406030204" pitchFamily="18" charset="0"/>
            </a:endParaRPr>
          </a:p>
        </p:txBody>
      </p:sp>
      <p:sp>
        <p:nvSpPr>
          <p:cNvPr id="3" name="Объект 2"/>
          <p:cNvSpPr>
            <a:spLocks noGrp="1"/>
          </p:cNvSpPr>
          <p:nvPr>
            <p:ph idx="1"/>
          </p:nvPr>
        </p:nvSpPr>
        <p:spPr/>
        <p:txBody>
          <a:bodyPr>
            <a:normAutofit fontScale="32500" lnSpcReduction="20000"/>
          </a:bodyPr>
          <a:lstStyle/>
          <a:p>
            <a:pPr marL="0" lvl="0" indent="0" algn="just">
              <a:lnSpc>
                <a:spcPct val="115000"/>
              </a:lnSpc>
              <a:spcAft>
                <a:spcPts val="0"/>
              </a:spcAft>
              <a:buNone/>
            </a:pPr>
            <a:endParaRPr lang="ru-RU" sz="7200" i="1" dirty="0">
              <a:latin typeface="Times New Roman" panose="02020603050405020304" pitchFamily="18" charset="0"/>
              <a:ea typeface="Calibri" panose="020F0502020204030204" pitchFamily="34" charset="0"/>
              <a:cs typeface="Times New Roman" panose="02020603050405020304" pitchFamily="18" charset="0"/>
            </a:endParaRPr>
          </a:p>
          <a:p>
            <a:pPr marL="0" lvl="0" indent="0" algn="just">
              <a:buNone/>
            </a:pPr>
            <a:r>
              <a:rPr lang="ru-RU" sz="6200" dirty="0">
                <a:solidFill>
                  <a:prstClr val="black"/>
                </a:solidFill>
                <a:latin typeface="Cambria" panose="02040503050406030204" pitchFamily="18" charset="0"/>
                <a:ea typeface="Cambria" panose="02040503050406030204" pitchFamily="18" charset="0"/>
                <a:cs typeface="Times New Roman" panose="02020603050405020304" pitchFamily="18" charset="0"/>
              </a:rPr>
              <a:t>c) </a:t>
            </a:r>
            <a:r>
              <a:rPr lang="ro-RO" sz="6200" b="1" dirty="0">
                <a:solidFill>
                  <a:prstClr val="black"/>
                </a:solidFill>
                <a:latin typeface="Cambria" panose="02040503050406030204" pitchFamily="18" charset="0"/>
                <a:ea typeface="Cambria" panose="02040503050406030204" pitchFamily="18" charset="0"/>
                <a:cs typeface="Times New Roman" panose="02020603050405020304" pitchFamily="18" charset="0"/>
              </a:rPr>
              <a:t>declarația de corectare </a:t>
            </a:r>
            <a:r>
              <a:rPr lang="ru-RU" sz="6200" b="1" dirty="0">
                <a:solidFill>
                  <a:prstClr val="black"/>
                </a:solidFill>
                <a:latin typeface="Cambria" panose="02040503050406030204" pitchFamily="18" charset="0"/>
                <a:ea typeface="Cambria" panose="02040503050406030204" pitchFamily="18" charset="0"/>
                <a:cs typeface="Times New Roman" panose="02020603050405020304" pitchFamily="18" charset="0"/>
              </a:rPr>
              <a:t> </a:t>
            </a:r>
            <a:r>
              <a:rPr lang="ru-RU" sz="6200" dirty="0">
                <a:solidFill>
                  <a:prstClr val="black"/>
                </a:solidFill>
                <a:latin typeface="Cambria" panose="02040503050406030204" pitchFamily="18" charset="0"/>
                <a:ea typeface="Cambria" panose="02040503050406030204" pitchFamily="18" charset="0"/>
                <a:cs typeface="Times New Roman" panose="02020603050405020304" pitchFamily="18" charset="0"/>
              </a:rPr>
              <a:t>– </a:t>
            </a:r>
            <a:r>
              <a:rPr lang="ro-RO" sz="6200" dirty="0">
                <a:solidFill>
                  <a:prstClr val="black"/>
                </a:solidFill>
                <a:latin typeface="Cambria" panose="02040503050406030204" pitchFamily="18" charset="0"/>
                <a:ea typeface="Cambria" panose="02040503050406030204" pitchFamily="18" charset="0"/>
                <a:cs typeface="Times New Roman" panose="02020603050405020304" pitchFamily="18" charset="0"/>
              </a:rPr>
              <a:t>în modul stabilit de art.188 din Codul fiscal</a:t>
            </a:r>
            <a:r>
              <a:rPr lang="ru-RU" sz="6200" dirty="0">
                <a:solidFill>
                  <a:prstClr val="black"/>
                </a:solidFill>
                <a:latin typeface="Cambria" panose="02040503050406030204" pitchFamily="18" charset="0"/>
                <a:ea typeface="Cambria" panose="02040503050406030204" pitchFamily="18" charset="0"/>
                <a:cs typeface="Times New Roman" panose="02020603050405020304" pitchFamily="18" charset="0"/>
              </a:rPr>
              <a:t>;</a:t>
            </a:r>
          </a:p>
          <a:p>
            <a:pPr lvl="0" algn="just"/>
            <a:endParaRPr lang="ru-RU" sz="6200" dirty="0">
              <a:solidFill>
                <a:prstClr val="black"/>
              </a:solidFill>
              <a:latin typeface="Cambria" panose="02040503050406030204" pitchFamily="18" charset="0"/>
              <a:ea typeface="Cambria" panose="02040503050406030204" pitchFamily="18" charset="0"/>
              <a:cs typeface="Times New Roman" panose="02020603050405020304" pitchFamily="18" charset="0"/>
            </a:endParaRPr>
          </a:p>
          <a:p>
            <a:pPr marL="0" lvl="0" indent="0" algn="just">
              <a:buNone/>
            </a:pPr>
            <a:r>
              <a:rPr lang="ru-RU" sz="6200" dirty="0" smtClean="0">
                <a:solidFill>
                  <a:prstClr val="black"/>
                </a:solidFill>
                <a:latin typeface="Cambria" panose="02040503050406030204" pitchFamily="18" charset="0"/>
                <a:ea typeface="Cambria" panose="02040503050406030204" pitchFamily="18" charset="0"/>
                <a:cs typeface="Times New Roman" panose="02020603050405020304" pitchFamily="18" charset="0"/>
              </a:rPr>
              <a:t>e</a:t>
            </a:r>
            <a:r>
              <a:rPr lang="ru-RU" sz="6200" dirty="0">
                <a:solidFill>
                  <a:prstClr val="black"/>
                </a:solidFill>
                <a:latin typeface="Cambria" panose="02040503050406030204" pitchFamily="18" charset="0"/>
                <a:ea typeface="Cambria" panose="02040503050406030204" pitchFamily="18" charset="0"/>
                <a:cs typeface="Times New Roman" panose="02020603050405020304" pitchFamily="18" charset="0"/>
              </a:rPr>
              <a:t>) </a:t>
            </a:r>
            <a:r>
              <a:rPr lang="ro-MD" sz="6200" dirty="0">
                <a:solidFill>
                  <a:prstClr val="black"/>
                </a:solidFill>
                <a:latin typeface="Cambria" panose="02040503050406030204" pitchFamily="18" charset="0"/>
                <a:ea typeface="Cambria" panose="02040503050406030204" pitchFamily="18" charset="0"/>
                <a:cs typeface="Times New Roman" panose="02020603050405020304" pitchFamily="18" charset="0"/>
              </a:rPr>
              <a:t>prin derogare de la </a:t>
            </a:r>
            <a:r>
              <a:rPr lang="ro-MD" sz="6200"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lit.a</a:t>
            </a:r>
            <a:r>
              <a:rPr lang="ro-MD" sz="6200" dirty="0">
                <a:solidFill>
                  <a:prstClr val="black"/>
                </a:solidFill>
                <a:latin typeface="Cambria" panose="02040503050406030204" pitchFamily="18" charset="0"/>
                <a:ea typeface="Cambria" panose="02040503050406030204" pitchFamily="18" charset="0"/>
                <a:cs typeface="Times New Roman" panose="02020603050405020304" pitchFamily="18" charset="0"/>
              </a:rPr>
              <a:t>), </a:t>
            </a:r>
            <a:r>
              <a:rPr lang="ro-MD" sz="6200" b="1" dirty="0">
                <a:solidFill>
                  <a:prstClr val="black"/>
                </a:solidFill>
                <a:latin typeface="Cambria" panose="02040503050406030204" pitchFamily="18" charset="0"/>
                <a:ea typeface="Cambria" panose="02040503050406030204" pitchFamily="18" charset="0"/>
                <a:cs typeface="Times New Roman" panose="02020603050405020304" pitchFamily="18" charset="0"/>
              </a:rPr>
              <a:t>angajatorii, liber-</a:t>
            </a:r>
            <a:r>
              <a:rPr lang="ro-MD" sz="6200" b="1"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profesioniştii</a:t>
            </a:r>
            <a:r>
              <a:rPr lang="ro-MD" sz="6200" b="1" dirty="0">
                <a:solidFill>
                  <a:prstClr val="black"/>
                </a:solidFill>
                <a:latin typeface="Cambria" panose="02040503050406030204" pitchFamily="18" charset="0"/>
                <a:ea typeface="Cambria" panose="02040503050406030204" pitchFamily="18" charset="0"/>
                <a:cs typeface="Times New Roman" panose="02020603050405020304" pitchFamily="18" charset="0"/>
              </a:rPr>
              <a:t> ce practică activitate în sectorul </a:t>
            </a:r>
            <a:r>
              <a:rPr lang="ro-MD" sz="6200" b="1"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justiţiei</a:t>
            </a:r>
            <a:r>
              <a:rPr lang="ro-MD" sz="6200" b="1" dirty="0">
                <a:solidFill>
                  <a:prstClr val="black"/>
                </a:solidFill>
                <a:latin typeface="Cambria" panose="02040503050406030204" pitchFamily="18" charset="0"/>
                <a:ea typeface="Cambria" panose="02040503050406030204" pitchFamily="18" charset="0"/>
                <a:cs typeface="Times New Roman" panose="02020603050405020304" pitchFamily="18" charset="0"/>
              </a:rPr>
              <a:t> </a:t>
            </a:r>
            <a:r>
              <a:rPr lang="ro-MD" sz="6200" dirty="0">
                <a:solidFill>
                  <a:prstClr val="black"/>
                </a:solidFill>
                <a:latin typeface="Cambria" panose="02040503050406030204" pitchFamily="18" charset="0"/>
                <a:ea typeface="Cambria" panose="02040503050406030204" pitchFamily="18" charset="0"/>
                <a:cs typeface="Times New Roman" panose="02020603050405020304" pitchFamily="18" charset="0"/>
              </a:rPr>
              <a:t>care în luna de gestiune </a:t>
            </a:r>
            <a:r>
              <a:rPr lang="ro-MD" sz="6200" b="1" dirty="0">
                <a:solidFill>
                  <a:prstClr val="black"/>
                </a:solidFill>
                <a:latin typeface="Cambria" panose="02040503050406030204" pitchFamily="18" charset="0"/>
                <a:ea typeface="Cambria" panose="02040503050406030204" pitchFamily="18" charset="0"/>
                <a:cs typeface="Times New Roman" panose="02020603050405020304" pitchFamily="18" charset="0"/>
              </a:rPr>
              <a:t>nu calculează </a:t>
            </a:r>
            <a:r>
              <a:rPr lang="ro-MD" sz="6200"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contribuţii</a:t>
            </a:r>
            <a:r>
              <a:rPr lang="ro-MD" sz="6200" dirty="0">
                <a:solidFill>
                  <a:prstClr val="black"/>
                </a:solidFill>
                <a:latin typeface="Cambria" panose="02040503050406030204" pitchFamily="18" charset="0"/>
                <a:ea typeface="Cambria" panose="02040503050406030204" pitchFamily="18" charset="0"/>
                <a:cs typeface="Times New Roman" panose="02020603050405020304" pitchFamily="18" charset="0"/>
              </a:rPr>
              <a:t> de asigurări sociale </a:t>
            </a:r>
            <a:r>
              <a:rPr lang="ro-MD" sz="6200"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şi</a:t>
            </a:r>
            <a:r>
              <a:rPr lang="ro-MD" sz="6200" dirty="0">
                <a:solidFill>
                  <a:prstClr val="black"/>
                </a:solidFill>
                <a:latin typeface="Cambria" panose="02040503050406030204" pitchFamily="18" charset="0"/>
                <a:ea typeface="Cambria" panose="02040503050406030204" pitchFamily="18" charset="0"/>
                <a:cs typeface="Times New Roman" panose="02020603050405020304" pitchFamily="18" charset="0"/>
              </a:rPr>
              <a:t> nu au </a:t>
            </a:r>
            <a:r>
              <a:rPr lang="ro-MD" sz="6200"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angajaţi</a:t>
            </a:r>
            <a:r>
              <a:rPr lang="ro-MD" sz="6200" dirty="0">
                <a:solidFill>
                  <a:prstClr val="black"/>
                </a:solidFill>
                <a:latin typeface="Cambria" panose="02040503050406030204" pitchFamily="18" charset="0"/>
                <a:ea typeface="Cambria" panose="02040503050406030204" pitchFamily="18" charset="0"/>
                <a:cs typeface="Times New Roman" panose="02020603050405020304" pitchFamily="18" charset="0"/>
              </a:rPr>
              <a:t> </a:t>
            </a:r>
            <a:r>
              <a:rPr lang="ro-MD" sz="6200" b="1" dirty="0">
                <a:solidFill>
                  <a:prstClr val="black"/>
                </a:solidFill>
                <a:latin typeface="Cambria" panose="02040503050406030204" pitchFamily="18" charset="0"/>
                <a:ea typeface="Cambria" panose="02040503050406030204" pitchFamily="18" charset="0"/>
                <a:cs typeface="Times New Roman" panose="02020603050405020304" pitchFamily="18" charset="0"/>
              </a:rPr>
              <a:t>nu au </a:t>
            </a:r>
            <a:r>
              <a:rPr lang="ro-MD" sz="6200" b="1"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obligaţia</a:t>
            </a:r>
            <a:r>
              <a:rPr lang="ro-MD" sz="6200" b="1" dirty="0">
                <a:solidFill>
                  <a:prstClr val="black"/>
                </a:solidFill>
                <a:latin typeface="Cambria" panose="02040503050406030204" pitchFamily="18" charset="0"/>
                <a:ea typeface="Cambria" panose="02040503050406030204" pitchFamily="18" charset="0"/>
                <a:cs typeface="Times New Roman" panose="02020603050405020304" pitchFamily="18" charset="0"/>
              </a:rPr>
              <a:t> prezentării dării de seamă </a:t>
            </a:r>
            <a:r>
              <a:rPr lang="ro-MD" sz="6200" dirty="0">
                <a:solidFill>
                  <a:prstClr val="black"/>
                </a:solidFill>
                <a:latin typeface="Cambria" panose="02040503050406030204" pitchFamily="18" charset="0"/>
                <a:ea typeface="Cambria" panose="02040503050406030204" pitchFamily="18" charset="0"/>
                <a:cs typeface="Times New Roman" panose="02020603050405020304" pitchFamily="18" charset="0"/>
              </a:rPr>
              <a:t>privind </a:t>
            </a:r>
            <a:r>
              <a:rPr lang="ro-MD" sz="6200"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reţinerea</a:t>
            </a:r>
            <a:r>
              <a:rPr lang="ro-MD" sz="6200" dirty="0">
                <a:solidFill>
                  <a:prstClr val="black"/>
                </a:solidFill>
                <a:latin typeface="Cambria" panose="02040503050406030204" pitchFamily="18" charset="0"/>
                <a:ea typeface="Cambria" panose="02040503050406030204" pitchFamily="18" charset="0"/>
                <a:cs typeface="Times New Roman" panose="02020603050405020304" pitchFamily="18" charset="0"/>
              </a:rPr>
              <a:t> impozitului pe venit, a primelor de asigurare obligatorie de </a:t>
            </a:r>
            <a:r>
              <a:rPr lang="ro-MD" sz="6200"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asistenţă</a:t>
            </a:r>
            <a:r>
              <a:rPr lang="ro-MD" sz="6200" dirty="0">
                <a:solidFill>
                  <a:prstClr val="black"/>
                </a:solidFill>
                <a:latin typeface="Cambria" panose="02040503050406030204" pitchFamily="18" charset="0"/>
                <a:ea typeface="Cambria" panose="02040503050406030204" pitchFamily="18" charset="0"/>
                <a:cs typeface="Times New Roman" panose="02020603050405020304" pitchFamily="18" charset="0"/>
              </a:rPr>
              <a:t> medicală </a:t>
            </a:r>
            <a:r>
              <a:rPr lang="ro-MD" sz="6200"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şi</a:t>
            </a:r>
            <a:r>
              <a:rPr lang="ro-MD" sz="6200" dirty="0">
                <a:solidFill>
                  <a:prstClr val="black"/>
                </a:solidFill>
                <a:latin typeface="Cambria" panose="02040503050406030204" pitchFamily="18" charset="0"/>
                <a:ea typeface="Cambria" panose="02040503050406030204" pitchFamily="18" charset="0"/>
                <a:cs typeface="Times New Roman" panose="02020603050405020304" pitchFamily="18" charset="0"/>
              </a:rPr>
              <a:t> a </a:t>
            </a:r>
            <a:r>
              <a:rPr lang="ro-MD" sz="6200"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contribuţiilor</a:t>
            </a:r>
            <a:r>
              <a:rPr lang="ro-MD" sz="6200" dirty="0">
                <a:solidFill>
                  <a:prstClr val="black"/>
                </a:solidFill>
                <a:latin typeface="Cambria" panose="02040503050406030204" pitchFamily="18" charset="0"/>
                <a:ea typeface="Cambria" panose="02040503050406030204" pitchFamily="18" charset="0"/>
                <a:cs typeface="Times New Roman" panose="02020603050405020304" pitchFamily="18" charset="0"/>
              </a:rPr>
              <a:t> de asigurări sociale de stat obligatorii calculate pentru luna respectivă</a:t>
            </a:r>
          </a:p>
          <a:p>
            <a:pPr marL="0" lvl="0" indent="0" algn="just">
              <a:buNone/>
            </a:pPr>
            <a:r>
              <a:rPr lang="ru-RU" sz="6200" dirty="0" smtClean="0">
                <a:solidFill>
                  <a:prstClr val="black"/>
                </a:solidFill>
                <a:latin typeface="Cambria" panose="02040503050406030204" pitchFamily="18" charset="0"/>
                <a:ea typeface="Cambria" panose="02040503050406030204" pitchFamily="18" charset="0"/>
                <a:cs typeface="Times New Roman" panose="02020603050405020304" pitchFamily="18" charset="0"/>
              </a:rPr>
              <a:t>f</a:t>
            </a:r>
            <a:r>
              <a:rPr lang="ru-RU" sz="6200" dirty="0">
                <a:solidFill>
                  <a:prstClr val="black"/>
                </a:solidFill>
                <a:latin typeface="Cambria" panose="02040503050406030204" pitchFamily="18" charset="0"/>
                <a:ea typeface="Cambria" panose="02040503050406030204" pitchFamily="18" charset="0"/>
                <a:cs typeface="Times New Roman" panose="02020603050405020304" pitchFamily="18" charset="0"/>
              </a:rPr>
              <a:t>) </a:t>
            </a:r>
            <a:r>
              <a:rPr lang="ro-MD" sz="6200" dirty="0">
                <a:solidFill>
                  <a:prstClr val="black"/>
                </a:solidFill>
                <a:latin typeface="Cambria" panose="02040503050406030204" pitchFamily="18" charset="0"/>
                <a:ea typeface="Cambria" panose="02040503050406030204" pitchFamily="18" charset="0"/>
                <a:cs typeface="Times New Roman" panose="02020603050405020304" pitchFamily="18" charset="0"/>
              </a:rPr>
              <a:t>prin derogare de la </a:t>
            </a:r>
            <a:r>
              <a:rPr lang="ro-MD" sz="6200"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lit.b</a:t>
            </a:r>
            <a:r>
              <a:rPr lang="ro-MD" sz="6200" dirty="0">
                <a:solidFill>
                  <a:prstClr val="black"/>
                </a:solidFill>
                <a:latin typeface="Cambria" panose="02040503050406030204" pitchFamily="18" charset="0"/>
                <a:ea typeface="Cambria" panose="02040503050406030204" pitchFamily="18" charset="0"/>
                <a:cs typeface="Times New Roman" panose="02020603050405020304" pitchFamily="18" charset="0"/>
              </a:rPr>
              <a:t>), </a:t>
            </a:r>
            <a:r>
              <a:rPr lang="ro-MD" sz="6200" b="1" dirty="0">
                <a:solidFill>
                  <a:prstClr val="black"/>
                </a:solidFill>
                <a:latin typeface="Cambria" panose="02040503050406030204" pitchFamily="18" charset="0"/>
                <a:ea typeface="Cambria" panose="02040503050406030204" pitchFamily="18" charset="0"/>
                <a:cs typeface="Times New Roman" panose="02020603050405020304" pitchFamily="18" charset="0"/>
              </a:rPr>
              <a:t>persoanele fizice </a:t>
            </a:r>
            <a:r>
              <a:rPr lang="ro-MD" sz="6200" dirty="0">
                <a:solidFill>
                  <a:prstClr val="black"/>
                </a:solidFill>
                <a:latin typeface="Cambria" panose="02040503050406030204" pitchFamily="18" charset="0"/>
                <a:ea typeface="Cambria" panose="02040503050406030204" pitchFamily="18" charset="0"/>
                <a:cs typeface="Times New Roman" panose="02020603050405020304" pitchFamily="18" charset="0"/>
              </a:rPr>
              <a:t>care în anul de gestiune </a:t>
            </a:r>
            <a:r>
              <a:rPr lang="ro-MD" sz="6200" b="1" dirty="0">
                <a:solidFill>
                  <a:prstClr val="black"/>
                </a:solidFill>
                <a:latin typeface="Cambria" panose="02040503050406030204" pitchFamily="18" charset="0"/>
                <a:ea typeface="Cambria" panose="02040503050406030204" pitchFamily="18" charset="0"/>
                <a:cs typeface="Times New Roman" panose="02020603050405020304" pitchFamily="18" charset="0"/>
              </a:rPr>
              <a:t>nu calculează </a:t>
            </a:r>
            <a:r>
              <a:rPr lang="ro-MD" sz="6200" b="1"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contribuţii</a:t>
            </a:r>
            <a:r>
              <a:rPr lang="ro-MD" sz="6200" b="1" dirty="0">
                <a:solidFill>
                  <a:prstClr val="black"/>
                </a:solidFill>
                <a:latin typeface="Cambria" panose="02040503050406030204" pitchFamily="18" charset="0"/>
                <a:ea typeface="Cambria" panose="02040503050406030204" pitchFamily="18" charset="0"/>
                <a:cs typeface="Times New Roman" panose="02020603050405020304" pitchFamily="18" charset="0"/>
              </a:rPr>
              <a:t> de asigurări sociale</a:t>
            </a:r>
            <a:r>
              <a:rPr lang="ro-MD" sz="6200" dirty="0">
                <a:solidFill>
                  <a:prstClr val="black"/>
                </a:solidFill>
                <a:latin typeface="Cambria" panose="02040503050406030204" pitchFamily="18" charset="0"/>
                <a:ea typeface="Cambria" panose="02040503050406030204" pitchFamily="18" charset="0"/>
                <a:cs typeface="Times New Roman" panose="02020603050405020304" pitchFamily="18" charset="0"/>
              </a:rPr>
              <a:t> </a:t>
            </a:r>
            <a:r>
              <a:rPr lang="ro-MD" sz="6200" b="1" dirty="0">
                <a:solidFill>
                  <a:prstClr val="black"/>
                </a:solidFill>
                <a:latin typeface="Cambria" panose="02040503050406030204" pitchFamily="18" charset="0"/>
                <a:ea typeface="Cambria" panose="02040503050406030204" pitchFamily="18" charset="0"/>
                <a:cs typeface="Times New Roman" panose="02020603050405020304" pitchFamily="18" charset="0"/>
              </a:rPr>
              <a:t>nu au </a:t>
            </a:r>
            <a:r>
              <a:rPr lang="ro-MD" sz="6200" b="1"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obligaţia</a:t>
            </a:r>
            <a:r>
              <a:rPr lang="ro-MD" sz="6200" b="1" dirty="0">
                <a:solidFill>
                  <a:prstClr val="black"/>
                </a:solidFill>
                <a:latin typeface="Cambria" panose="02040503050406030204" pitchFamily="18" charset="0"/>
                <a:ea typeface="Cambria" panose="02040503050406030204" pitchFamily="18" charset="0"/>
                <a:cs typeface="Times New Roman" panose="02020603050405020304" pitchFamily="18" charset="0"/>
              </a:rPr>
              <a:t> prezentării </a:t>
            </a:r>
            <a:r>
              <a:rPr lang="ro-MD" sz="6200" dirty="0">
                <a:solidFill>
                  <a:prstClr val="black"/>
                </a:solidFill>
                <a:latin typeface="Cambria" panose="02040503050406030204" pitchFamily="18" charset="0"/>
                <a:ea typeface="Cambria" panose="02040503050406030204" pitchFamily="18" charset="0"/>
                <a:cs typeface="Times New Roman" panose="02020603050405020304" pitchFamily="18" charset="0"/>
              </a:rPr>
              <a:t>dării de seamă privind calcularea </a:t>
            </a:r>
            <a:r>
              <a:rPr lang="ro-MD" sz="6200"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contribuţiilor</a:t>
            </a:r>
            <a:r>
              <a:rPr lang="ro-MD" sz="6200" dirty="0">
                <a:solidFill>
                  <a:prstClr val="black"/>
                </a:solidFill>
                <a:latin typeface="Cambria" panose="02040503050406030204" pitchFamily="18" charset="0"/>
                <a:ea typeface="Cambria" panose="02040503050406030204" pitchFamily="18" charset="0"/>
                <a:cs typeface="Times New Roman" panose="02020603050405020304" pitchFamily="18" charset="0"/>
              </a:rPr>
              <a:t> de asigurări sociale de stat obligatorii </a:t>
            </a:r>
            <a:r>
              <a:rPr lang="ro-MD" sz="6200"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şi</a:t>
            </a:r>
            <a:r>
              <a:rPr lang="ro-MD" sz="6200" dirty="0">
                <a:solidFill>
                  <a:prstClr val="black"/>
                </a:solidFill>
                <a:latin typeface="Cambria" panose="02040503050406030204" pitchFamily="18" charset="0"/>
                <a:ea typeface="Cambria" panose="02040503050406030204" pitchFamily="18" charset="0"/>
                <a:cs typeface="Times New Roman" panose="02020603050405020304" pitchFamily="18" charset="0"/>
              </a:rPr>
              <a:t> </a:t>
            </a:r>
            <a:r>
              <a:rPr lang="ro-MD" sz="6200"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evidenţa</a:t>
            </a:r>
            <a:r>
              <a:rPr lang="ro-MD" sz="6200" dirty="0">
                <a:solidFill>
                  <a:prstClr val="black"/>
                </a:solidFill>
                <a:latin typeface="Cambria" panose="02040503050406030204" pitchFamily="18" charset="0"/>
                <a:ea typeface="Cambria" panose="02040503050406030204" pitchFamily="18" charset="0"/>
                <a:cs typeface="Times New Roman" panose="02020603050405020304" pitchFamily="18" charset="0"/>
              </a:rPr>
              <a:t> nominală a </a:t>
            </a:r>
            <a:r>
              <a:rPr lang="ro-MD" sz="6200" dirty="0" err="1">
                <a:solidFill>
                  <a:prstClr val="black"/>
                </a:solidFill>
                <a:latin typeface="Cambria" panose="02040503050406030204" pitchFamily="18" charset="0"/>
                <a:ea typeface="Cambria" panose="02040503050406030204" pitchFamily="18" charset="0"/>
                <a:cs typeface="Times New Roman" panose="02020603050405020304" pitchFamily="18" charset="0"/>
              </a:rPr>
              <a:t>asiguraţilor</a:t>
            </a:r>
            <a:r>
              <a:rPr lang="ro-MD" sz="6200" dirty="0">
                <a:solidFill>
                  <a:prstClr val="black"/>
                </a:solidFill>
                <a:latin typeface="Cambria" panose="02040503050406030204" pitchFamily="18" charset="0"/>
                <a:ea typeface="Cambria" panose="02040503050406030204" pitchFamily="18" charset="0"/>
                <a:cs typeface="Times New Roman" panose="02020603050405020304" pitchFamily="18" charset="0"/>
              </a:rPr>
              <a:t> în sistemul public de asigurări sociale pentru anul respectiv.</a:t>
            </a:r>
          </a:p>
          <a:p>
            <a:pPr marL="0" indent="0">
              <a:buNone/>
            </a:pPr>
            <a:r>
              <a:rPr lang="ru-RU" dirty="0"/>
              <a:t/>
            </a:r>
            <a:br>
              <a:rPr lang="ru-RU" dirty="0"/>
            </a:br>
            <a:endParaRPr lang="ru-RU" dirty="0"/>
          </a:p>
          <a:p>
            <a:pPr indent="0" algn="just">
              <a:lnSpc>
                <a:spcPct val="115000"/>
              </a:lnSpc>
              <a:spcAft>
                <a:spcPts val="0"/>
              </a:spcAft>
              <a:buNone/>
            </a:pPr>
            <a:endParaRPr lang="ru-RU" i="1" dirty="0"/>
          </a:p>
        </p:txBody>
      </p:sp>
    </p:spTree>
    <p:extLst>
      <p:ext uri="{BB962C8B-B14F-4D97-AF65-F5344CB8AC3E}">
        <p14:creationId xmlns:p14="http://schemas.microsoft.com/office/powerpoint/2010/main" val="39937628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o-MD" sz="2800" b="1" dirty="0" smtClean="0">
                <a:latin typeface="Cambria" panose="02040503050406030204" pitchFamily="18" charset="0"/>
                <a:ea typeface="Cambria" panose="02040503050406030204" pitchFamily="18" charset="0"/>
              </a:rPr>
              <a:t>Impozitul </a:t>
            </a:r>
            <a:r>
              <a:rPr lang="ro-MD" sz="2800" b="1" dirty="0">
                <a:latin typeface="Cambria" panose="02040503050406030204" pitchFamily="18" charset="0"/>
                <a:ea typeface="Cambria" panose="02040503050406030204" pitchFamily="18" charset="0"/>
              </a:rPr>
              <a:t>pe venit la sursa de plată</a:t>
            </a:r>
            <a:endParaRPr lang="ru-RU" sz="2800" dirty="0">
              <a:latin typeface="Cambria" panose="02040503050406030204" pitchFamily="18" charset="0"/>
              <a:ea typeface="Cambria" panose="02040503050406030204" pitchFamily="18" charset="0"/>
            </a:endParaRPr>
          </a:p>
        </p:txBody>
      </p:sp>
      <p:sp>
        <p:nvSpPr>
          <p:cNvPr id="3" name="Объект 2"/>
          <p:cNvSpPr>
            <a:spLocks noGrp="1"/>
          </p:cNvSpPr>
          <p:nvPr>
            <p:ph idx="1"/>
          </p:nvPr>
        </p:nvSpPr>
        <p:spPr/>
        <p:txBody>
          <a:bodyPr>
            <a:normAutofit/>
          </a:bodyPr>
          <a:lstStyle/>
          <a:p>
            <a:pPr marL="0" indent="0" algn="just">
              <a:lnSpc>
                <a:spcPct val="120000"/>
              </a:lnSpc>
              <a:buNone/>
            </a:pPr>
            <a:r>
              <a:rPr lang="ro-RO" sz="2200" dirty="0" smtClean="0">
                <a:latin typeface="Cambria" panose="02040503050406030204" pitchFamily="18" charset="0"/>
                <a:ea typeface="Cambria" panose="02040503050406030204" pitchFamily="18" charset="0"/>
              </a:rPr>
              <a:t>A fost modificată redacția </a:t>
            </a:r>
            <a:r>
              <a:rPr lang="ro-RO" sz="2200" dirty="0" err="1" smtClean="0">
                <a:latin typeface="Cambria" panose="02040503050406030204" pitchFamily="18" charset="0"/>
                <a:ea typeface="Cambria" panose="02040503050406030204" pitchFamily="18" charset="0"/>
              </a:rPr>
              <a:t>lit.d</a:t>
            </a:r>
            <a:r>
              <a:rPr lang="ro-RO" sz="2200" dirty="0" smtClean="0">
                <a:latin typeface="Cambria" panose="02040503050406030204" pitchFamily="18" charset="0"/>
                <a:ea typeface="Cambria" panose="02040503050406030204" pitchFamily="18" charset="0"/>
              </a:rPr>
              <a:t>):</a:t>
            </a:r>
          </a:p>
          <a:p>
            <a:pPr algn="just">
              <a:buNone/>
            </a:pPr>
            <a:r>
              <a:rPr lang="ro-RO" altLang="ru-RU" sz="2200" dirty="0">
                <a:latin typeface="Cambria" panose="02040503050406030204" pitchFamily="18" charset="0"/>
                <a:ea typeface="Cambria" panose="02040503050406030204" pitchFamily="18" charset="0"/>
              </a:rPr>
              <a:t>d) suma dobânzii, determinată </a:t>
            </a:r>
            <a:r>
              <a:rPr lang="ro-RO" altLang="ru-RU" sz="2200" dirty="0" err="1">
                <a:latin typeface="Cambria" panose="02040503050406030204" pitchFamily="18" charset="0"/>
                <a:ea typeface="Cambria" panose="02040503050406030204" pitchFamily="18" charset="0"/>
              </a:rPr>
              <a:t>reieşind</a:t>
            </a:r>
            <a:r>
              <a:rPr lang="ro-RO" altLang="ru-RU" sz="2200" dirty="0">
                <a:latin typeface="Cambria" panose="02040503050406030204" pitchFamily="18" charset="0"/>
                <a:ea typeface="Cambria" panose="02040503050406030204" pitchFamily="18" charset="0"/>
              </a:rPr>
              <a:t> din </a:t>
            </a:r>
            <a:r>
              <a:rPr lang="ro-RO" altLang="ru-RU" sz="2200" dirty="0" err="1">
                <a:latin typeface="Cambria" panose="02040503050406030204" pitchFamily="18" charset="0"/>
                <a:ea typeface="Cambria" panose="02040503050406030204" pitchFamily="18" charset="0"/>
              </a:rPr>
              <a:t>diferenţa</a:t>
            </a:r>
            <a:r>
              <a:rPr lang="ro-RO" altLang="ru-RU" sz="2200" dirty="0">
                <a:latin typeface="Cambria" panose="02040503050406030204" pitchFamily="18" charset="0"/>
                <a:ea typeface="Cambria" panose="02040503050406030204" pitchFamily="18" charset="0"/>
              </a:rPr>
              <a:t> pozitivă dintre rata medie ponderată a dobânzilor aplicate la creditele noi acordate persoanelor fizice pe un termen ce </a:t>
            </a:r>
            <a:r>
              <a:rPr lang="ro-RO" altLang="ru-RU" sz="2200" dirty="0" err="1">
                <a:latin typeface="Cambria" panose="02040503050406030204" pitchFamily="18" charset="0"/>
                <a:ea typeface="Cambria" panose="02040503050406030204" pitchFamily="18" charset="0"/>
              </a:rPr>
              <a:t>depăşeşte</a:t>
            </a:r>
            <a:r>
              <a:rPr lang="ro-RO" altLang="ru-RU" sz="2200" dirty="0">
                <a:latin typeface="Cambria" panose="02040503050406030204" pitchFamily="18" charset="0"/>
                <a:ea typeface="Cambria" panose="02040503050406030204" pitchFamily="18" charset="0"/>
              </a:rPr>
              <a:t> 5 ani, stabilită de Banca </a:t>
            </a:r>
            <a:r>
              <a:rPr lang="ro-RO" altLang="ru-RU" sz="2200" dirty="0" err="1">
                <a:latin typeface="Cambria" panose="02040503050406030204" pitchFamily="18" charset="0"/>
                <a:ea typeface="Cambria" panose="02040503050406030204" pitchFamily="18" charset="0"/>
              </a:rPr>
              <a:t>Naţională</a:t>
            </a:r>
            <a:r>
              <a:rPr lang="ro-RO" altLang="ru-RU" sz="2200" dirty="0">
                <a:latin typeface="Cambria" panose="02040503050406030204" pitchFamily="18" charset="0"/>
                <a:ea typeface="Cambria" panose="02040503050406030204" pitchFamily="18" charset="0"/>
              </a:rPr>
              <a:t> a Moldovei în luna noiembrie a anului precedent anului fiscal de gestiune, </a:t>
            </a:r>
            <a:r>
              <a:rPr lang="ro-RO" altLang="ru-RU" sz="2200" dirty="0" err="1">
                <a:latin typeface="Cambria" panose="02040503050406030204" pitchFamily="18" charset="0"/>
                <a:ea typeface="Cambria" panose="02040503050406030204" pitchFamily="18" charset="0"/>
              </a:rPr>
              <a:t>şi</a:t>
            </a:r>
            <a:r>
              <a:rPr lang="ro-RO" altLang="ru-RU" sz="2200" dirty="0">
                <a:latin typeface="Cambria" panose="02040503050406030204" pitchFamily="18" charset="0"/>
                <a:ea typeface="Cambria" panose="02040503050406030204" pitchFamily="18" charset="0"/>
              </a:rPr>
              <a:t> rata dobânzii calculată pentru împrumuturile acordate de către angajator salariatului. Prevederile prezentei litere nu se aplică creditelor acordate de bănci </a:t>
            </a:r>
            <a:r>
              <a:rPr lang="ro-RO" altLang="ru-RU" sz="2200" b="1" i="1" dirty="0" err="1">
                <a:latin typeface="Cambria" panose="02040503050406030204" pitchFamily="18" charset="0"/>
                <a:ea typeface="Cambria" panose="02040503050406030204" pitchFamily="18" charset="0"/>
              </a:rPr>
              <a:t>şi</a:t>
            </a:r>
            <a:r>
              <a:rPr lang="ro-RO" altLang="ru-RU" sz="2200" b="1" i="1" dirty="0">
                <a:latin typeface="Cambria" panose="02040503050406030204" pitchFamily="18" charset="0"/>
                <a:ea typeface="Cambria" panose="02040503050406030204" pitchFamily="18" charset="0"/>
              </a:rPr>
              <a:t> </a:t>
            </a:r>
            <a:r>
              <a:rPr lang="ro-RO" altLang="ru-RU" sz="2200" b="1" i="1" dirty="0" err="1">
                <a:latin typeface="Cambria" panose="02040503050406030204" pitchFamily="18" charset="0"/>
                <a:ea typeface="Cambria" panose="02040503050406030204" pitchFamily="18" charset="0"/>
              </a:rPr>
              <a:t>organizaţii</a:t>
            </a:r>
            <a:r>
              <a:rPr lang="ro-RO" altLang="ru-RU" sz="2200" b="1" i="1" dirty="0">
                <a:latin typeface="Cambria" panose="02040503050406030204" pitchFamily="18" charset="0"/>
                <a:ea typeface="Cambria" panose="02040503050406030204" pitchFamily="18" charset="0"/>
              </a:rPr>
              <a:t> de creditare nebancară </a:t>
            </a:r>
            <a:r>
              <a:rPr lang="ro-RO" altLang="ru-RU" sz="2200" b="1" i="1" dirty="0" err="1">
                <a:latin typeface="Cambria" panose="02040503050406030204" pitchFamily="18" charset="0"/>
                <a:ea typeface="Cambria" panose="02040503050406030204" pitchFamily="18" charset="0"/>
              </a:rPr>
              <a:t>salariaţilor</a:t>
            </a:r>
            <a:r>
              <a:rPr lang="ro-RO" altLang="ru-RU" sz="2200" b="1" i="1" dirty="0">
                <a:latin typeface="Cambria" panose="02040503050406030204" pitchFamily="18" charset="0"/>
                <a:ea typeface="Cambria" panose="02040503050406030204" pitchFamily="18" charset="0"/>
              </a:rPr>
              <a:t> acestora în </a:t>
            </a:r>
            <a:r>
              <a:rPr lang="ro-RO" altLang="ru-RU" sz="2200" b="1" i="1" dirty="0" err="1">
                <a:latin typeface="Cambria" panose="02040503050406030204" pitchFamily="18" charset="0"/>
                <a:ea typeface="Cambria" panose="02040503050406030204" pitchFamily="18" charset="0"/>
              </a:rPr>
              <a:t>condiţiile</a:t>
            </a:r>
            <a:r>
              <a:rPr lang="ro-RO" altLang="ru-RU" sz="2200" b="1" i="1" dirty="0">
                <a:latin typeface="Cambria" panose="02040503050406030204" pitchFamily="18" charset="0"/>
                <a:ea typeface="Cambria" panose="02040503050406030204" pitchFamily="18" charset="0"/>
              </a:rPr>
              <a:t> generale în care acestea acordă credite persoanelor fizice </a:t>
            </a:r>
            <a:r>
              <a:rPr lang="ro-RO" altLang="ru-RU" sz="2200" b="1" i="1" dirty="0" err="1">
                <a:latin typeface="Cambria" panose="02040503050406030204" pitchFamily="18" charset="0"/>
                <a:ea typeface="Cambria" panose="02040503050406030204" pitchFamily="18" charset="0"/>
              </a:rPr>
              <a:t>terţe</a:t>
            </a:r>
            <a:r>
              <a:rPr lang="ro-RO" altLang="ru-RU" sz="2200" b="1" i="1" dirty="0">
                <a:latin typeface="Cambria" panose="02040503050406030204" pitchFamily="18" charset="0"/>
                <a:ea typeface="Cambria" panose="02040503050406030204" pitchFamily="18" charset="0"/>
              </a:rPr>
              <a:t>. În sensul prezentului articol, prin </a:t>
            </a:r>
            <a:r>
              <a:rPr lang="ro-RO" altLang="ru-RU" sz="2200" b="1" i="1" dirty="0" err="1">
                <a:latin typeface="Cambria" panose="02040503050406030204" pitchFamily="18" charset="0"/>
                <a:ea typeface="Cambria" panose="02040503050406030204" pitchFamily="18" charset="0"/>
              </a:rPr>
              <a:t>condiţii</a:t>
            </a:r>
            <a:r>
              <a:rPr lang="ro-RO" altLang="ru-RU" sz="2200" b="1" i="1" dirty="0">
                <a:latin typeface="Cambria" panose="02040503050406030204" pitchFamily="18" charset="0"/>
                <a:ea typeface="Cambria" panose="02040503050406030204" pitchFamily="18" charset="0"/>
              </a:rPr>
              <a:t> generale se </a:t>
            </a:r>
            <a:r>
              <a:rPr lang="ro-RO" altLang="ru-RU" sz="2200" b="1" i="1" dirty="0" err="1">
                <a:latin typeface="Cambria" panose="02040503050406030204" pitchFamily="18" charset="0"/>
                <a:ea typeface="Cambria" panose="02040503050406030204" pitchFamily="18" charset="0"/>
              </a:rPr>
              <a:t>înţeleg</a:t>
            </a:r>
            <a:r>
              <a:rPr lang="ro-RO" altLang="ru-RU" sz="2200" b="1" i="1" dirty="0">
                <a:latin typeface="Cambria" panose="02040503050406030204" pitchFamily="18" charset="0"/>
                <a:ea typeface="Cambria" panose="02040503050406030204" pitchFamily="18" charset="0"/>
              </a:rPr>
              <a:t> </a:t>
            </a:r>
            <a:r>
              <a:rPr lang="ro-RO" altLang="ru-RU" sz="2200" b="1" i="1" dirty="0" err="1">
                <a:latin typeface="Cambria" panose="02040503050406030204" pitchFamily="18" charset="0"/>
                <a:ea typeface="Cambria" panose="02040503050406030204" pitchFamily="18" charset="0"/>
              </a:rPr>
              <a:t>condiţiile</a:t>
            </a:r>
            <a:r>
              <a:rPr lang="ro-RO" altLang="ru-RU" sz="2200" b="1" i="1" dirty="0">
                <a:latin typeface="Cambria" panose="02040503050406030204" pitchFamily="18" charset="0"/>
                <a:ea typeface="Cambria" panose="02040503050406030204" pitchFamily="18" charset="0"/>
              </a:rPr>
              <a:t> acceptate de către bănci </a:t>
            </a:r>
            <a:r>
              <a:rPr lang="ro-RO" altLang="ru-RU" sz="2200" b="1" i="1" dirty="0" err="1">
                <a:latin typeface="Cambria" panose="02040503050406030204" pitchFamily="18" charset="0"/>
                <a:ea typeface="Cambria" panose="02040503050406030204" pitchFamily="18" charset="0"/>
              </a:rPr>
              <a:t>şi</a:t>
            </a:r>
            <a:r>
              <a:rPr lang="ro-RO" altLang="ru-RU" sz="2200" b="1" i="1" dirty="0">
                <a:latin typeface="Cambria" panose="02040503050406030204" pitchFamily="18" charset="0"/>
                <a:ea typeface="Cambria" panose="02040503050406030204" pitchFamily="18" charset="0"/>
              </a:rPr>
              <a:t> </a:t>
            </a:r>
            <a:r>
              <a:rPr lang="ro-RO" altLang="ru-RU" sz="2200" b="1" i="1" dirty="0" err="1">
                <a:latin typeface="Cambria" panose="02040503050406030204" pitchFamily="18" charset="0"/>
                <a:ea typeface="Cambria" panose="02040503050406030204" pitchFamily="18" charset="0"/>
              </a:rPr>
              <a:t>organizaţii</a:t>
            </a:r>
            <a:r>
              <a:rPr lang="ro-RO" altLang="ru-RU" sz="2200" b="1" i="1" dirty="0">
                <a:latin typeface="Cambria" panose="02040503050406030204" pitchFamily="18" charset="0"/>
                <a:ea typeface="Cambria" panose="02040503050406030204" pitchFamily="18" charset="0"/>
              </a:rPr>
              <a:t> de creditare nebancară privind oferirea creditelor cel </a:t>
            </a:r>
            <a:r>
              <a:rPr lang="ro-RO" altLang="ru-RU" sz="2200" b="1" i="1" dirty="0" err="1">
                <a:latin typeface="Cambria" panose="02040503050406030204" pitchFamily="18" charset="0"/>
                <a:ea typeface="Cambria" panose="02040503050406030204" pitchFamily="18" charset="0"/>
              </a:rPr>
              <a:t>puţin</a:t>
            </a:r>
            <a:r>
              <a:rPr lang="ro-RO" altLang="ru-RU" sz="2200" b="1" i="1" dirty="0">
                <a:latin typeface="Cambria" panose="02040503050406030204" pitchFamily="18" charset="0"/>
                <a:ea typeface="Cambria" panose="02040503050406030204" pitchFamily="18" charset="0"/>
              </a:rPr>
              <a:t> unei persoane fizice </a:t>
            </a:r>
            <a:r>
              <a:rPr lang="ro-RO" altLang="ru-RU" sz="2200" b="1" i="1" dirty="0" err="1">
                <a:latin typeface="Cambria" panose="02040503050406030204" pitchFamily="18" charset="0"/>
                <a:ea typeface="Cambria" panose="02040503050406030204" pitchFamily="18" charset="0"/>
              </a:rPr>
              <a:t>terţe</a:t>
            </a:r>
            <a:r>
              <a:rPr lang="ro-RO" altLang="ru-RU" sz="2200" b="1" i="1" dirty="0">
                <a:latin typeface="Cambria" panose="02040503050406030204" pitchFamily="18" charset="0"/>
                <a:ea typeface="Cambria" panose="02040503050406030204" pitchFamily="18" charset="0"/>
              </a:rPr>
              <a:t> pentru </a:t>
            </a:r>
            <a:r>
              <a:rPr lang="ro-RO" altLang="ru-RU" sz="2200" b="1" i="1" dirty="0" err="1">
                <a:latin typeface="Cambria" panose="02040503050406030204" pitchFamily="18" charset="0"/>
                <a:ea typeface="Cambria" panose="02040503050406030204" pitchFamily="18" charset="0"/>
              </a:rPr>
              <a:t>acelaşi</a:t>
            </a:r>
            <a:r>
              <a:rPr lang="ro-RO" altLang="ru-RU" sz="2200" b="1" i="1" dirty="0">
                <a:latin typeface="Cambria" panose="02040503050406030204" pitchFamily="18" charset="0"/>
                <a:ea typeface="Cambria" panose="02040503050406030204" pitchFamily="18" charset="0"/>
              </a:rPr>
              <a:t> produs financiar oferit </a:t>
            </a:r>
            <a:r>
              <a:rPr lang="ro-RO" altLang="ru-RU" sz="2200" b="1" i="1" dirty="0" err="1">
                <a:latin typeface="Cambria" panose="02040503050406030204" pitchFamily="18" charset="0"/>
                <a:ea typeface="Cambria" panose="02040503050406030204" pitchFamily="18" charset="0"/>
              </a:rPr>
              <a:t>salariaţilor</a:t>
            </a:r>
            <a:r>
              <a:rPr lang="ro-RO" altLang="ru-RU" sz="2200" b="1" i="1" dirty="0">
                <a:latin typeface="Cambria" panose="02040503050406030204" pitchFamily="18" charset="0"/>
                <a:ea typeface="Cambria" panose="02040503050406030204" pitchFamily="18" charset="0"/>
              </a:rPr>
              <a:t>.</a:t>
            </a:r>
          </a:p>
          <a:p>
            <a:endParaRPr lang="ru-RU" i="1" dirty="0"/>
          </a:p>
        </p:txBody>
      </p:sp>
    </p:spTree>
    <p:extLst>
      <p:ext uri="{BB962C8B-B14F-4D97-AF65-F5344CB8AC3E}">
        <p14:creationId xmlns:p14="http://schemas.microsoft.com/office/powerpoint/2010/main" val="31376638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o-MD" sz="2800" b="1" dirty="0" smtClean="0">
                <a:latin typeface="Cambria" panose="02040503050406030204" pitchFamily="18" charset="0"/>
                <a:ea typeface="Cambria" panose="02040503050406030204" pitchFamily="18" charset="0"/>
              </a:rPr>
              <a:t>Impozitul </a:t>
            </a:r>
            <a:r>
              <a:rPr lang="ro-MD" sz="2800" b="1" dirty="0">
                <a:latin typeface="Cambria" panose="02040503050406030204" pitchFamily="18" charset="0"/>
                <a:ea typeface="Cambria" panose="02040503050406030204" pitchFamily="18" charset="0"/>
              </a:rPr>
              <a:t>pe venit la sursa de plată</a:t>
            </a:r>
            <a:endParaRPr lang="ru-RU" sz="2800" dirty="0">
              <a:latin typeface="Cambria" panose="02040503050406030204" pitchFamily="18" charset="0"/>
              <a:ea typeface="Cambria" panose="02040503050406030204" pitchFamily="18" charset="0"/>
            </a:endParaRPr>
          </a:p>
        </p:txBody>
      </p:sp>
      <p:sp>
        <p:nvSpPr>
          <p:cNvPr id="3" name="Объект 2"/>
          <p:cNvSpPr>
            <a:spLocks noGrp="1"/>
          </p:cNvSpPr>
          <p:nvPr>
            <p:ph idx="1"/>
          </p:nvPr>
        </p:nvSpPr>
        <p:spPr>
          <a:xfrm>
            <a:off x="838200" y="1764079"/>
            <a:ext cx="10515600" cy="4351338"/>
          </a:xfrm>
        </p:spPr>
        <p:txBody>
          <a:bodyPr>
            <a:normAutofit fontScale="40000" lnSpcReduction="20000"/>
          </a:bodyPr>
          <a:lstStyle/>
          <a:p>
            <a:pPr marL="382588" indent="-382588" algn="just">
              <a:lnSpc>
                <a:spcPct val="94000"/>
              </a:lnSpc>
              <a:spcAft>
                <a:spcPts val="200"/>
              </a:spcAft>
              <a:buNone/>
            </a:pPr>
            <a:r>
              <a:rPr lang="ro-RO" sz="5100" b="1" dirty="0" smtClean="0">
                <a:latin typeface="Cambria" panose="02040503050406030204" pitchFamily="18" charset="0"/>
                <a:ea typeface="Cambria" panose="02040503050406030204" pitchFamily="18" charset="0"/>
              </a:rPr>
              <a:t>Articolul 20  </a:t>
            </a:r>
            <a:r>
              <a:rPr lang="ro-RO" sz="5100" dirty="0" smtClean="0">
                <a:latin typeface="Cambria" panose="02040503050406030204" pitchFamily="18" charset="0"/>
                <a:ea typeface="Cambria" panose="02040503050406030204" pitchFamily="18" charset="0"/>
              </a:rPr>
              <a:t>Surse de venit neimpozabile</a:t>
            </a:r>
          </a:p>
          <a:p>
            <a:pPr marL="382588" indent="-382588" algn="just">
              <a:lnSpc>
                <a:spcPct val="94000"/>
              </a:lnSpc>
              <a:spcAft>
                <a:spcPts val="200"/>
              </a:spcAft>
              <a:buNone/>
            </a:pPr>
            <a:r>
              <a:rPr lang="ro-RO" sz="5100" dirty="0" smtClean="0">
                <a:latin typeface="Cambria" panose="02040503050406030204" pitchFamily="18" charset="0"/>
                <a:ea typeface="Cambria" panose="02040503050406030204" pitchFamily="18" charset="0"/>
              </a:rPr>
              <a:t>Articolul 20 a fost completat cu următoarele surse de venit neimpozabile:</a:t>
            </a:r>
            <a:endParaRPr lang="ro-MD" sz="5100" dirty="0" smtClean="0">
              <a:latin typeface="Cambria" panose="02040503050406030204" pitchFamily="18" charset="0"/>
              <a:ea typeface="Cambria" panose="02040503050406030204" pitchFamily="18" charset="0"/>
            </a:endParaRPr>
          </a:p>
          <a:p>
            <a:pPr marL="382588" indent="-382588" algn="just">
              <a:lnSpc>
                <a:spcPct val="94000"/>
              </a:lnSpc>
              <a:spcAft>
                <a:spcPts val="200"/>
              </a:spcAft>
              <a:buNone/>
            </a:pPr>
            <a:r>
              <a:rPr lang="ro-MD" sz="5100" dirty="0" smtClean="0">
                <a:latin typeface="Cambria" panose="02040503050406030204" pitchFamily="18" charset="0"/>
                <a:ea typeface="Cambria" panose="02040503050406030204" pitchFamily="18" charset="0"/>
              </a:rPr>
              <a:t> </a:t>
            </a:r>
            <a:r>
              <a:rPr lang="ro-MD" altLang="ru-RU" sz="5100" b="1" dirty="0">
                <a:solidFill>
                  <a:srgbClr val="191B0E"/>
                </a:solidFill>
                <a:latin typeface="Cambria" panose="02040503050406030204" pitchFamily="18" charset="0"/>
                <a:ea typeface="Cambria" panose="02040503050406030204" pitchFamily="18" charset="0"/>
              </a:rPr>
              <a:t>c</a:t>
            </a:r>
            <a:r>
              <a:rPr lang="ro-MD" altLang="ru-RU" sz="5100" b="1" baseline="30000" dirty="0">
                <a:solidFill>
                  <a:srgbClr val="191B0E"/>
                </a:solidFill>
                <a:latin typeface="Cambria" panose="02040503050406030204" pitchFamily="18" charset="0"/>
                <a:ea typeface="Cambria" panose="02040503050406030204" pitchFamily="18" charset="0"/>
              </a:rPr>
              <a:t>1</a:t>
            </a:r>
            <a:r>
              <a:rPr lang="ro-MD" altLang="ru-RU" sz="5100" b="1" dirty="0">
                <a:solidFill>
                  <a:srgbClr val="191B0E"/>
                </a:solidFill>
                <a:latin typeface="Cambria" panose="02040503050406030204" pitchFamily="18" charset="0"/>
                <a:ea typeface="Cambria" panose="02040503050406030204" pitchFamily="18" charset="0"/>
              </a:rPr>
              <a:t>) </a:t>
            </a:r>
            <a:r>
              <a:rPr lang="ro-MD" altLang="ru-RU" sz="5100" dirty="0" err="1">
                <a:solidFill>
                  <a:srgbClr val="191B0E"/>
                </a:solidFill>
                <a:latin typeface="Cambria" panose="02040503050406030204" pitchFamily="18" charset="0"/>
                <a:ea typeface="Cambria" panose="02040503050406030204" pitchFamily="18" charset="0"/>
              </a:rPr>
              <a:t>plăţile</a:t>
            </a:r>
            <a:r>
              <a:rPr lang="ro-MD" altLang="ru-RU" sz="5100" dirty="0">
                <a:solidFill>
                  <a:srgbClr val="191B0E"/>
                </a:solidFill>
                <a:latin typeface="Cambria" panose="02040503050406030204" pitchFamily="18" charset="0"/>
                <a:ea typeface="Cambria" panose="02040503050406030204" pitchFamily="18" charset="0"/>
              </a:rPr>
              <a:t> primite de către </a:t>
            </a:r>
            <a:r>
              <a:rPr lang="ro-MD" altLang="ru-RU" sz="5100" dirty="0" err="1">
                <a:solidFill>
                  <a:srgbClr val="191B0E"/>
                </a:solidFill>
                <a:latin typeface="Cambria" panose="02040503050406030204" pitchFamily="18" charset="0"/>
                <a:ea typeface="Cambria" panose="02040503050406030204" pitchFamily="18" charset="0"/>
              </a:rPr>
              <a:t>salariaţi</a:t>
            </a:r>
            <a:r>
              <a:rPr lang="ro-MD" altLang="ru-RU" sz="5100" dirty="0">
                <a:solidFill>
                  <a:srgbClr val="191B0E"/>
                </a:solidFill>
                <a:latin typeface="Cambria" panose="02040503050406030204" pitchFamily="18" charset="0"/>
                <a:ea typeface="Cambria" panose="02040503050406030204" pitchFamily="18" charset="0"/>
              </a:rPr>
              <a:t> în scopul compensării costurilor pentru serviciile alternative de îngrijire a copiilor cu vârsta de până la 3 </a:t>
            </a:r>
            <a:r>
              <a:rPr lang="ro-MD" altLang="ru-RU" sz="5100" b="1" dirty="0">
                <a:solidFill>
                  <a:srgbClr val="191B0E"/>
                </a:solidFill>
                <a:latin typeface="Cambria" panose="02040503050406030204" pitchFamily="18" charset="0"/>
                <a:ea typeface="Cambria" panose="02040503050406030204" pitchFamily="18" charset="0"/>
              </a:rPr>
              <a:t>ani în mărime ce nu </a:t>
            </a:r>
            <a:r>
              <a:rPr lang="ro-MD" altLang="ru-RU" sz="5100" b="1" dirty="0" err="1">
                <a:solidFill>
                  <a:srgbClr val="191B0E"/>
                </a:solidFill>
                <a:latin typeface="Cambria" panose="02040503050406030204" pitchFamily="18" charset="0"/>
                <a:ea typeface="Cambria" panose="02040503050406030204" pitchFamily="18" charset="0"/>
              </a:rPr>
              <a:t>depăşeşte</a:t>
            </a:r>
            <a:r>
              <a:rPr lang="ro-MD" altLang="ru-RU" sz="5100" b="1" dirty="0">
                <a:solidFill>
                  <a:srgbClr val="191B0E"/>
                </a:solidFill>
                <a:latin typeface="Cambria" panose="02040503050406030204" pitchFamily="18" charset="0"/>
                <a:ea typeface="Cambria" panose="02040503050406030204" pitchFamily="18" charset="0"/>
              </a:rPr>
              <a:t> valoarea nominală de 2500 de lei lunar pentru fiecare copil al salariatului</a:t>
            </a:r>
            <a:r>
              <a:rPr lang="ro-MD" altLang="ru-RU" sz="5100" b="1" dirty="0" smtClean="0">
                <a:solidFill>
                  <a:srgbClr val="191B0E"/>
                </a:solidFill>
                <a:latin typeface="Cambria" panose="02040503050406030204" pitchFamily="18" charset="0"/>
                <a:ea typeface="Cambria" panose="02040503050406030204" pitchFamily="18" charset="0"/>
              </a:rPr>
              <a:t>;</a:t>
            </a:r>
          </a:p>
          <a:p>
            <a:pPr marL="382588" indent="-382588" algn="ctr">
              <a:lnSpc>
                <a:spcPct val="94000"/>
              </a:lnSpc>
              <a:spcAft>
                <a:spcPts val="200"/>
              </a:spcAft>
              <a:buNone/>
            </a:pPr>
            <a:r>
              <a:rPr lang="ro-MD" altLang="ru-RU" sz="3500" i="1" dirty="0">
                <a:solidFill>
                  <a:srgbClr val="191B0E"/>
                </a:solidFill>
                <a:latin typeface="Cambria" panose="02040503050406030204" pitchFamily="18" charset="0"/>
                <a:ea typeface="Cambria" panose="02040503050406030204" pitchFamily="18" charset="0"/>
              </a:rPr>
              <a:t>Limita maximă de deducere </a:t>
            </a:r>
            <a:r>
              <a:rPr lang="ro-MD" altLang="ru-RU" sz="3500" b="1" i="1" dirty="0">
                <a:solidFill>
                  <a:srgbClr val="191B0E"/>
                </a:solidFill>
                <a:latin typeface="Cambria" panose="02040503050406030204" pitchFamily="18" charset="0"/>
                <a:ea typeface="Cambria" panose="02040503050406030204" pitchFamily="18" charset="0"/>
              </a:rPr>
              <a:t>constituie 5% din fondul de retribuire a muncii determinat pentru anul curent.</a:t>
            </a:r>
          </a:p>
          <a:p>
            <a:pPr marL="382588" indent="-382588" algn="just">
              <a:lnSpc>
                <a:spcPct val="94000"/>
              </a:lnSpc>
              <a:spcAft>
                <a:spcPts val="200"/>
              </a:spcAft>
              <a:buNone/>
            </a:pPr>
            <a:r>
              <a:rPr lang="ro-MD" altLang="ru-RU" sz="5100" b="1" dirty="0">
                <a:solidFill>
                  <a:srgbClr val="191B0E"/>
                </a:solidFill>
                <a:latin typeface="Cambria" panose="02040503050406030204" pitchFamily="18" charset="0"/>
                <a:ea typeface="Cambria" panose="02040503050406030204" pitchFamily="18" charset="0"/>
              </a:rPr>
              <a:t>c</a:t>
            </a:r>
            <a:r>
              <a:rPr lang="ro-MD" altLang="ru-RU" sz="5100" b="1" baseline="30000" dirty="0">
                <a:solidFill>
                  <a:srgbClr val="191B0E"/>
                </a:solidFill>
                <a:latin typeface="Cambria" panose="02040503050406030204" pitchFamily="18" charset="0"/>
                <a:ea typeface="Cambria" panose="02040503050406030204" pitchFamily="18" charset="0"/>
              </a:rPr>
              <a:t>2</a:t>
            </a:r>
            <a:r>
              <a:rPr lang="ro-MD" altLang="ru-RU" sz="5100" b="1" dirty="0">
                <a:solidFill>
                  <a:srgbClr val="191B0E"/>
                </a:solidFill>
                <a:latin typeface="Cambria" panose="02040503050406030204" pitchFamily="18" charset="0"/>
                <a:ea typeface="Cambria" panose="02040503050406030204" pitchFamily="18" charset="0"/>
              </a:rPr>
              <a:t>) </a:t>
            </a:r>
            <a:r>
              <a:rPr lang="ro-MD" altLang="ru-RU" sz="5100" dirty="0">
                <a:solidFill>
                  <a:srgbClr val="191B0E"/>
                </a:solidFill>
                <a:latin typeface="Cambria" panose="02040503050406030204" pitchFamily="18" charset="0"/>
                <a:ea typeface="Cambria" panose="02040503050406030204" pitchFamily="18" charset="0"/>
              </a:rPr>
              <a:t>cadourile în natură, inclusiv vouchere, primite de către </a:t>
            </a:r>
            <a:r>
              <a:rPr lang="ro-MD" altLang="ru-RU" sz="5100" dirty="0" err="1">
                <a:solidFill>
                  <a:srgbClr val="191B0E"/>
                </a:solidFill>
                <a:latin typeface="Cambria" panose="02040503050406030204" pitchFamily="18" charset="0"/>
                <a:ea typeface="Cambria" panose="02040503050406030204" pitchFamily="18" charset="0"/>
              </a:rPr>
              <a:t>salariaţi</a:t>
            </a:r>
            <a:r>
              <a:rPr lang="ro-MD" altLang="ru-RU" sz="5100" dirty="0">
                <a:solidFill>
                  <a:srgbClr val="191B0E"/>
                </a:solidFill>
                <a:latin typeface="Cambria" panose="02040503050406030204" pitchFamily="18" charset="0"/>
                <a:ea typeface="Cambria" panose="02040503050406030204" pitchFamily="18" charset="0"/>
              </a:rPr>
              <a:t>, precum </a:t>
            </a:r>
            <a:r>
              <a:rPr lang="ro-MD" altLang="ru-RU" sz="5100" dirty="0" err="1">
                <a:solidFill>
                  <a:srgbClr val="191B0E"/>
                </a:solidFill>
                <a:latin typeface="Cambria" panose="02040503050406030204" pitchFamily="18" charset="0"/>
                <a:ea typeface="Cambria" panose="02040503050406030204" pitchFamily="18" charset="0"/>
              </a:rPr>
              <a:t>şi</a:t>
            </a:r>
            <a:r>
              <a:rPr lang="ro-MD" altLang="ru-RU" sz="5100" dirty="0">
                <a:solidFill>
                  <a:srgbClr val="191B0E"/>
                </a:solidFill>
                <a:latin typeface="Cambria" panose="02040503050406030204" pitchFamily="18" charset="0"/>
                <a:ea typeface="Cambria" panose="02040503050406030204" pitchFamily="18" charset="0"/>
              </a:rPr>
              <a:t> cele oferite pentru copiii minori ai acestora, cu ocazia zilelor de sărbătoare nelucrătoare conform Codului muncii </a:t>
            </a:r>
            <a:r>
              <a:rPr lang="ro-MD" altLang="ru-RU" sz="5100" dirty="0" err="1">
                <a:solidFill>
                  <a:srgbClr val="191B0E"/>
                </a:solidFill>
                <a:latin typeface="Cambria" panose="02040503050406030204" pitchFamily="18" charset="0"/>
                <a:ea typeface="Cambria" panose="02040503050406030204" pitchFamily="18" charset="0"/>
              </a:rPr>
              <a:t>şi</a:t>
            </a:r>
            <a:r>
              <a:rPr lang="ro-MD" altLang="ru-RU" sz="5100" dirty="0">
                <a:solidFill>
                  <a:srgbClr val="191B0E"/>
                </a:solidFill>
                <a:latin typeface="Cambria" panose="02040503050406030204" pitchFamily="18" charset="0"/>
                <a:ea typeface="Cambria" panose="02040503050406030204" pitchFamily="18" charset="0"/>
              </a:rPr>
              <a:t> a zilelor de </a:t>
            </a:r>
            <a:r>
              <a:rPr lang="ro-MD" altLang="ru-RU" sz="5100" dirty="0" err="1">
                <a:solidFill>
                  <a:srgbClr val="191B0E"/>
                </a:solidFill>
                <a:latin typeface="Cambria" panose="02040503050406030204" pitchFamily="18" charset="0"/>
                <a:ea typeface="Cambria" panose="02040503050406030204" pitchFamily="18" charset="0"/>
              </a:rPr>
              <a:t>naştere</a:t>
            </a:r>
            <a:r>
              <a:rPr lang="ro-MD" altLang="ru-RU" sz="5100" dirty="0">
                <a:solidFill>
                  <a:srgbClr val="191B0E"/>
                </a:solidFill>
                <a:latin typeface="Cambria" panose="02040503050406030204" pitchFamily="18" charset="0"/>
                <a:ea typeface="Cambria" panose="02040503050406030204" pitchFamily="18" charset="0"/>
              </a:rPr>
              <a:t> ale </a:t>
            </a:r>
            <a:r>
              <a:rPr lang="ro-MD" altLang="ru-RU" sz="5100" dirty="0" err="1">
                <a:solidFill>
                  <a:srgbClr val="191B0E"/>
                </a:solidFill>
                <a:latin typeface="Cambria" panose="02040503050406030204" pitchFamily="18" charset="0"/>
                <a:ea typeface="Cambria" panose="02040503050406030204" pitchFamily="18" charset="0"/>
              </a:rPr>
              <a:t>salariaţilor</a:t>
            </a:r>
            <a:r>
              <a:rPr lang="ro-MD" altLang="ru-RU" sz="5100" dirty="0">
                <a:solidFill>
                  <a:srgbClr val="191B0E"/>
                </a:solidFill>
                <a:latin typeface="Cambria" panose="02040503050406030204" pitchFamily="18" charset="0"/>
                <a:ea typeface="Cambria" panose="02040503050406030204" pitchFamily="18" charset="0"/>
              </a:rPr>
              <a:t>, al căror cuantum </a:t>
            </a:r>
            <a:r>
              <a:rPr lang="ro-MD" altLang="ru-RU" sz="5100" b="1" dirty="0">
                <a:solidFill>
                  <a:srgbClr val="191B0E"/>
                </a:solidFill>
                <a:latin typeface="Cambria" panose="02040503050406030204" pitchFamily="18" charset="0"/>
                <a:ea typeface="Cambria" panose="02040503050406030204" pitchFamily="18" charset="0"/>
              </a:rPr>
              <a:t>nu </a:t>
            </a:r>
            <a:r>
              <a:rPr lang="ro-MD" altLang="ru-RU" sz="5100" b="1" dirty="0" err="1">
                <a:solidFill>
                  <a:srgbClr val="191B0E"/>
                </a:solidFill>
                <a:latin typeface="Cambria" panose="02040503050406030204" pitchFamily="18" charset="0"/>
                <a:ea typeface="Cambria" panose="02040503050406030204" pitchFamily="18" charset="0"/>
              </a:rPr>
              <a:t>depăşeşte</a:t>
            </a:r>
            <a:r>
              <a:rPr lang="ro-MD" altLang="ru-RU" sz="5100" b="1" dirty="0">
                <a:solidFill>
                  <a:srgbClr val="191B0E"/>
                </a:solidFill>
                <a:latin typeface="Cambria" panose="02040503050406030204" pitchFamily="18" charset="0"/>
                <a:ea typeface="Cambria" panose="02040503050406030204" pitchFamily="18" charset="0"/>
              </a:rPr>
              <a:t> valoarea de 10% din salariul mediu lunar pe economie, prognozat </a:t>
            </a:r>
            <a:r>
              <a:rPr lang="ro-MD" altLang="ru-RU" sz="5100" b="1" dirty="0" err="1">
                <a:solidFill>
                  <a:srgbClr val="191B0E"/>
                </a:solidFill>
                <a:latin typeface="Cambria" panose="02040503050406030204" pitchFamily="18" charset="0"/>
                <a:ea typeface="Cambria" panose="02040503050406030204" pitchFamily="18" charset="0"/>
              </a:rPr>
              <a:t>şi</a:t>
            </a:r>
            <a:r>
              <a:rPr lang="ro-MD" altLang="ru-RU" sz="5100" b="1" dirty="0">
                <a:solidFill>
                  <a:srgbClr val="191B0E"/>
                </a:solidFill>
                <a:latin typeface="Cambria" panose="02040503050406030204" pitchFamily="18" charset="0"/>
                <a:ea typeface="Cambria" panose="02040503050406030204" pitchFamily="18" charset="0"/>
              </a:rPr>
              <a:t> aprobat de Guvern pentru anul pentru care a fost</a:t>
            </a:r>
            <a:r>
              <a:rPr lang="ro-MD" sz="5100" b="1" i="1" dirty="0" smtClean="0">
                <a:latin typeface="Cambria" panose="02040503050406030204" pitchFamily="18" charset="0"/>
                <a:ea typeface="Cambria" panose="02040503050406030204" pitchFamily="18" charset="0"/>
              </a:rPr>
              <a:t> acordat.</a:t>
            </a:r>
          </a:p>
          <a:p>
            <a:endParaRPr lang="ro-MD" sz="3600" dirty="0">
              <a:latin typeface="Cambria" panose="02040503050406030204" pitchFamily="18" charset="0"/>
              <a:ea typeface="Cambria" panose="02040503050406030204" pitchFamily="18" charset="0"/>
            </a:endParaRPr>
          </a:p>
          <a:p>
            <a:pPr algn="ctr">
              <a:spcBef>
                <a:spcPts val="0"/>
              </a:spcBef>
            </a:pPr>
            <a:r>
              <a:rPr lang="ro-MD" sz="3600" i="1" dirty="0">
                <a:latin typeface="Cambria" panose="02040503050406030204" pitchFamily="18" charset="0"/>
                <a:ea typeface="Cambria" panose="02040503050406030204" pitchFamily="18" charset="0"/>
              </a:rPr>
              <a:t>(Cuantumul salariului mediu lunar pe economie, prognozat </a:t>
            </a:r>
            <a:r>
              <a:rPr lang="ro-MD" sz="3600" i="1" dirty="0" err="1">
                <a:latin typeface="Cambria" panose="02040503050406030204" pitchFamily="18" charset="0"/>
                <a:ea typeface="Cambria" panose="02040503050406030204" pitchFamily="18" charset="0"/>
              </a:rPr>
              <a:t>şi</a:t>
            </a:r>
            <a:r>
              <a:rPr lang="ro-MD" sz="3600" i="1" dirty="0">
                <a:latin typeface="Cambria" panose="02040503050406030204" pitchFamily="18" charset="0"/>
                <a:ea typeface="Cambria" panose="02040503050406030204" pitchFamily="18" charset="0"/>
              </a:rPr>
              <a:t> aprobat de Guvern pentru anul 2024 (HG 1033/2023) – </a:t>
            </a:r>
            <a:r>
              <a:rPr lang="ro-MD" sz="3600" b="1" i="1" dirty="0">
                <a:latin typeface="Cambria" panose="02040503050406030204" pitchFamily="18" charset="0"/>
                <a:ea typeface="Cambria" panose="02040503050406030204" pitchFamily="18" charset="0"/>
              </a:rPr>
              <a:t>13 700 lei</a:t>
            </a:r>
            <a:r>
              <a:rPr lang="ro-MD" sz="3600" i="1" dirty="0">
                <a:latin typeface="Cambria" panose="02040503050406030204" pitchFamily="18" charset="0"/>
                <a:ea typeface="Cambria" panose="02040503050406030204" pitchFamily="18" charset="0"/>
              </a:rPr>
              <a:t>)</a:t>
            </a:r>
          </a:p>
          <a:p>
            <a:pPr marL="382588" indent="-382588" algn="just">
              <a:lnSpc>
                <a:spcPct val="94000"/>
              </a:lnSpc>
              <a:spcAft>
                <a:spcPts val="200"/>
              </a:spcAft>
              <a:buNone/>
            </a:pPr>
            <a:endParaRPr lang="ro-MD" sz="3600" i="1" dirty="0"/>
          </a:p>
          <a:p>
            <a:pPr marL="382588" indent="-382588" algn="just">
              <a:lnSpc>
                <a:spcPct val="94000"/>
              </a:lnSpc>
              <a:spcAft>
                <a:spcPts val="200"/>
              </a:spcAft>
              <a:buNone/>
            </a:pPr>
            <a:endParaRPr lang="ro-MD" sz="3600" i="1" dirty="0" smtClean="0"/>
          </a:p>
          <a:p>
            <a:endParaRPr lang="ru-RU" i="1" dirty="0"/>
          </a:p>
        </p:txBody>
      </p:sp>
    </p:spTree>
    <p:extLst>
      <p:ext uri="{BB962C8B-B14F-4D97-AF65-F5344CB8AC3E}">
        <p14:creationId xmlns:p14="http://schemas.microsoft.com/office/powerpoint/2010/main" val="30641797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o-MD" sz="2800" b="1" dirty="0" smtClean="0">
                <a:latin typeface="Cambria" panose="02040503050406030204" pitchFamily="18" charset="0"/>
                <a:ea typeface="Cambria" panose="02040503050406030204" pitchFamily="18" charset="0"/>
              </a:rPr>
              <a:t>Impozitul </a:t>
            </a:r>
            <a:r>
              <a:rPr lang="ro-MD" sz="2800" b="1" dirty="0">
                <a:latin typeface="Cambria" panose="02040503050406030204" pitchFamily="18" charset="0"/>
                <a:ea typeface="Cambria" panose="02040503050406030204" pitchFamily="18" charset="0"/>
              </a:rPr>
              <a:t>pe venit la sursa de plată</a:t>
            </a:r>
            <a:endParaRPr lang="ru-RU" sz="2800" dirty="0">
              <a:latin typeface="Cambria" panose="02040503050406030204" pitchFamily="18" charset="0"/>
              <a:ea typeface="Cambria" panose="02040503050406030204" pitchFamily="18" charset="0"/>
            </a:endParaRPr>
          </a:p>
        </p:txBody>
      </p:sp>
      <p:sp>
        <p:nvSpPr>
          <p:cNvPr id="3" name="Объект 2"/>
          <p:cNvSpPr>
            <a:spLocks noGrp="1"/>
          </p:cNvSpPr>
          <p:nvPr>
            <p:ph idx="1"/>
          </p:nvPr>
        </p:nvSpPr>
        <p:spPr>
          <a:xfrm>
            <a:off x="838200" y="1764079"/>
            <a:ext cx="10515600" cy="4351338"/>
          </a:xfrm>
        </p:spPr>
        <p:txBody>
          <a:bodyPr>
            <a:normAutofit fontScale="92500" lnSpcReduction="20000"/>
          </a:bodyPr>
          <a:lstStyle/>
          <a:p>
            <a:pPr marL="0" indent="0" algn="just">
              <a:buNone/>
            </a:pPr>
            <a:r>
              <a:rPr lang="ru-RU" sz="2200" b="1" dirty="0">
                <a:latin typeface="Cambria" panose="02040503050406030204" pitchFamily="18" charset="0"/>
                <a:ea typeface="Cambria" panose="02040503050406030204" pitchFamily="18" charset="0"/>
              </a:rPr>
              <a:t>b) </a:t>
            </a:r>
            <a:r>
              <a:rPr lang="ro-MD" sz="2200" b="1" dirty="0" err="1" smtClean="0">
                <a:latin typeface="Cambria" panose="02040503050406030204" pitchFamily="18" charset="0"/>
                <a:ea typeface="Cambria" panose="02040503050406030204" pitchFamily="18" charset="0"/>
              </a:rPr>
              <a:t>perfecţionarea</a:t>
            </a:r>
            <a:r>
              <a:rPr lang="ro-MD" sz="2200" b="1" dirty="0" smtClean="0">
                <a:latin typeface="Cambria" panose="02040503050406030204" pitchFamily="18" charset="0"/>
                <a:ea typeface="Cambria" panose="02040503050406030204" pitchFamily="18" charset="0"/>
              </a:rPr>
              <a:t> </a:t>
            </a:r>
            <a:r>
              <a:rPr lang="ro-MD" sz="2200" b="1" dirty="0" err="1" smtClean="0">
                <a:latin typeface="Cambria" panose="02040503050406030204" pitchFamily="18" charset="0"/>
                <a:ea typeface="Cambria" panose="02040503050406030204" pitchFamily="18" charset="0"/>
              </a:rPr>
              <a:t>salariaţilor</a:t>
            </a:r>
            <a:r>
              <a:rPr lang="ro-MD" sz="2200" dirty="0" smtClean="0">
                <a:latin typeface="Cambria" panose="02040503050406030204" pitchFamily="18" charset="0"/>
                <a:ea typeface="Cambria" panose="02040503050406030204" pitchFamily="18" charset="0"/>
              </a:rPr>
              <a:t>, alta decât cea prevăzută la alin.(19), precum </a:t>
            </a:r>
            <a:r>
              <a:rPr lang="ro-MD" sz="2200" dirty="0" err="1" smtClean="0">
                <a:latin typeface="Cambria" panose="02040503050406030204" pitchFamily="18" charset="0"/>
                <a:ea typeface="Cambria" panose="02040503050406030204" pitchFamily="18" charset="0"/>
              </a:rPr>
              <a:t>şi</a:t>
            </a:r>
            <a:r>
              <a:rPr lang="ro-MD" sz="2200" dirty="0" smtClean="0">
                <a:latin typeface="Cambria" panose="02040503050406030204" pitchFamily="18" charset="0"/>
                <a:ea typeface="Cambria" panose="02040503050406030204" pitchFamily="18" charset="0"/>
              </a:rPr>
              <a:t> pentru </a:t>
            </a:r>
            <a:r>
              <a:rPr lang="ro-MD" sz="2200" dirty="0" err="1" smtClean="0">
                <a:latin typeface="Cambria" panose="02040503050406030204" pitchFamily="18" charset="0"/>
                <a:ea typeface="Cambria" panose="02040503050406030204" pitchFamily="18" charset="0"/>
              </a:rPr>
              <a:t>activităţile</a:t>
            </a:r>
            <a:r>
              <a:rPr lang="ro-MD" sz="2200" dirty="0" smtClean="0">
                <a:latin typeface="Cambria" panose="02040503050406030204" pitchFamily="18" charset="0"/>
                <a:ea typeface="Cambria" panose="02040503050406030204" pitchFamily="18" charset="0"/>
              </a:rPr>
              <a:t> aferente consolidării culturii corporative </a:t>
            </a:r>
            <a:r>
              <a:rPr lang="ro-MD" sz="2200" dirty="0" err="1" smtClean="0">
                <a:latin typeface="Cambria" panose="02040503050406030204" pitchFamily="18" charset="0"/>
                <a:ea typeface="Cambria" panose="02040503050406030204" pitchFamily="18" charset="0"/>
              </a:rPr>
              <a:t>şi</a:t>
            </a:r>
            <a:r>
              <a:rPr lang="ro-MD" sz="2200" dirty="0" smtClean="0">
                <a:latin typeface="Cambria" panose="02040503050406030204" pitchFamily="18" charset="0"/>
                <a:ea typeface="Cambria" panose="02040503050406030204" pitchFamily="18" charset="0"/>
              </a:rPr>
              <a:t> a spiritului de echipă, în modul stabilit de Guvern;</a:t>
            </a:r>
          </a:p>
          <a:p>
            <a:pPr marL="0" indent="0" algn="just">
              <a:buNone/>
            </a:pPr>
            <a:r>
              <a:rPr lang="ro-MD" sz="2200" b="1" dirty="0" smtClean="0">
                <a:latin typeface="Cambria" panose="02040503050406030204" pitchFamily="18" charset="0"/>
                <a:ea typeface="Cambria" panose="02040503050406030204" pitchFamily="18" charset="0"/>
              </a:rPr>
              <a:t>c) abonamente pentru utilizarea </a:t>
            </a:r>
            <a:r>
              <a:rPr lang="ro-MD" sz="2200" b="1" dirty="0" err="1" smtClean="0">
                <a:latin typeface="Cambria" panose="02040503050406030204" pitchFamily="18" charset="0"/>
                <a:ea typeface="Cambria" panose="02040503050406030204" pitchFamily="18" charset="0"/>
              </a:rPr>
              <a:t>facilităţilor</a:t>
            </a:r>
            <a:r>
              <a:rPr lang="ro-MD" sz="2200" b="1" dirty="0" smtClean="0">
                <a:latin typeface="Cambria" panose="02040503050406030204" pitchFamily="18" charset="0"/>
                <a:ea typeface="Cambria" panose="02040503050406030204" pitchFamily="18" charset="0"/>
              </a:rPr>
              <a:t> sportive </a:t>
            </a:r>
            <a:r>
              <a:rPr lang="ro-MD" sz="2200" dirty="0" smtClean="0">
                <a:latin typeface="Cambria" panose="02040503050406030204" pitchFamily="18" charset="0"/>
                <a:ea typeface="Cambria" panose="02040503050406030204" pitchFamily="18" charset="0"/>
              </a:rPr>
              <a:t>în vederea practicării sportului </a:t>
            </a:r>
            <a:r>
              <a:rPr lang="ro-MD" sz="2200" dirty="0" err="1" smtClean="0">
                <a:latin typeface="Cambria" panose="02040503050406030204" pitchFamily="18" charset="0"/>
                <a:ea typeface="Cambria" panose="02040503050406030204" pitchFamily="18" charset="0"/>
              </a:rPr>
              <a:t>şi</a:t>
            </a:r>
            <a:r>
              <a:rPr lang="ro-MD" sz="2200" dirty="0" smtClean="0">
                <a:latin typeface="Cambria" panose="02040503050406030204" pitchFamily="18" charset="0"/>
                <a:ea typeface="Cambria" panose="02040503050406030204" pitchFamily="18" charset="0"/>
              </a:rPr>
              <a:t> </a:t>
            </a:r>
            <a:r>
              <a:rPr lang="ro-MD" sz="2200" dirty="0" err="1" smtClean="0">
                <a:latin typeface="Cambria" panose="02040503050406030204" pitchFamily="18" charset="0"/>
                <a:ea typeface="Cambria" panose="02040503050406030204" pitchFamily="18" charset="0"/>
              </a:rPr>
              <a:t>educaţiei</a:t>
            </a:r>
            <a:r>
              <a:rPr lang="ro-MD" sz="2200" dirty="0" smtClean="0">
                <a:latin typeface="Cambria" panose="02040503050406030204" pitchFamily="18" charset="0"/>
                <a:ea typeface="Cambria" panose="02040503050406030204" pitchFamily="18" charset="0"/>
              </a:rPr>
              <a:t> fizice cu scop de </a:t>
            </a:r>
            <a:r>
              <a:rPr lang="ro-MD" sz="2200" dirty="0" err="1" smtClean="0">
                <a:latin typeface="Cambria" panose="02040503050406030204" pitchFamily="18" charset="0"/>
                <a:ea typeface="Cambria" panose="02040503050406030204" pitchFamily="18" charset="0"/>
              </a:rPr>
              <a:t>întreţinere</a:t>
            </a:r>
            <a:r>
              <a:rPr lang="ro-MD" sz="2200" dirty="0" smtClean="0">
                <a:latin typeface="Cambria" panose="02040503050406030204" pitchFamily="18" charset="0"/>
                <a:ea typeface="Cambria" panose="02040503050406030204" pitchFamily="18" charset="0"/>
              </a:rPr>
              <a:t>, profilactic sau terapeutic, oferite de furnizori ale căror </a:t>
            </a:r>
            <a:r>
              <a:rPr lang="ro-MD" sz="2200" dirty="0" err="1" smtClean="0">
                <a:latin typeface="Cambria" panose="02040503050406030204" pitchFamily="18" charset="0"/>
                <a:ea typeface="Cambria" panose="02040503050406030204" pitchFamily="18" charset="0"/>
              </a:rPr>
              <a:t>activităţi</a:t>
            </a:r>
            <a:r>
              <a:rPr lang="ro-MD" sz="2200" dirty="0" smtClean="0">
                <a:latin typeface="Cambria" panose="02040503050406030204" pitchFamily="18" charset="0"/>
                <a:ea typeface="Cambria" panose="02040503050406030204" pitchFamily="18" charset="0"/>
              </a:rPr>
              <a:t> sunt </a:t>
            </a:r>
            <a:r>
              <a:rPr lang="ro-MD" sz="2200" b="1" dirty="0" smtClean="0">
                <a:latin typeface="Cambria" panose="02040503050406030204" pitchFamily="18" charset="0"/>
                <a:ea typeface="Cambria" panose="02040503050406030204" pitchFamily="18" charset="0"/>
              </a:rPr>
              <a:t>încadrate la codurile 93.11, 93.12 sau 93.13 </a:t>
            </a:r>
            <a:r>
              <a:rPr lang="ro-MD" sz="2200" dirty="0" smtClean="0">
                <a:latin typeface="Cambria" panose="02040503050406030204" pitchFamily="18" charset="0"/>
                <a:ea typeface="Cambria" panose="02040503050406030204" pitchFamily="18" charset="0"/>
              </a:rPr>
              <a:t>ale Clasificatorului </a:t>
            </a:r>
            <a:r>
              <a:rPr lang="ro-MD" sz="2200" dirty="0" err="1" smtClean="0">
                <a:latin typeface="Cambria" panose="02040503050406030204" pitchFamily="18" charset="0"/>
                <a:ea typeface="Cambria" panose="02040503050406030204" pitchFamily="18" charset="0"/>
              </a:rPr>
              <a:t>activităţilor</a:t>
            </a:r>
            <a:r>
              <a:rPr lang="ro-MD" sz="2200" dirty="0" smtClean="0">
                <a:latin typeface="Cambria" panose="02040503050406030204" pitchFamily="18" charset="0"/>
                <a:ea typeface="Cambria" panose="02040503050406030204" pitchFamily="18" charset="0"/>
              </a:rPr>
              <a:t> din economia Moldovei, </a:t>
            </a:r>
            <a:r>
              <a:rPr lang="ro-MD" sz="2200" b="1" dirty="0" smtClean="0">
                <a:latin typeface="Cambria" panose="02040503050406030204" pitchFamily="18" charset="0"/>
                <a:ea typeface="Cambria" panose="02040503050406030204" pitchFamily="18" charset="0"/>
              </a:rPr>
              <a:t>în mărime de până la 50% din salariul mediu lunar pe economie, prognozat </a:t>
            </a:r>
            <a:r>
              <a:rPr lang="ro-MD" sz="2200" b="1" dirty="0" err="1" smtClean="0">
                <a:latin typeface="Cambria" panose="02040503050406030204" pitchFamily="18" charset="0"/>
                <a:ea typeface="Cambria" panose="02040503050406030204" pitchFamily="18" charset="0"/>
              </a:rPr>
              <a:t>şi</a:t>
            </a:r>
            <a:r>
              <a:rPr lang="ro-MD" sz="2200" b="1" dirty="0" smtClean="0">
                <a:latin typeface="Cambria" panose="02040503050406030204" pitchFamily="18" charset="0"/>
                <a:ea typeface="Cambria" panose="02040503050406030204" pitchFamily="18" charset="0"/>
              </a:rPr>
              <a:t> aprobat de Guvern </a:t>
            </a:r>
            <a:r>
              <a:rPr lang="ro-MD" sz="2200" dirty="0" smtClean="0">
                <a:latin typeface="Cambria" panose="02040503050406030204" pitchFamily="18" charset="0"/>
                <a:ea typeface="Cambria" panose="02040503050406030204" pitchFamily="18" charset="0"/>
              </a:rPr>
              <a:t>pentru anul pentru care a fost acordat fiecărui salariat;</a:t>
            </a:r>
          </a:p>
          <a:p>
            <a:pPr marL="0" indent="0" algn="just">
              <a:buNone/>
            </a:pPr>
            <a:r>
              <a:rPr lang="ro-MD" sz="2200" b="1" dirty="0" smtClean="0">
                <a:latin typeface="Cambria" panose="02040503050406030204" pitchFamily="18" charset="0"/>
                <a:ea typeface="Cambria" panose="02040503050406030204" pitchFamily="18" charset="0"/>
              </a:rPr>
              <a:t>d) </a:t>
            </a:r>
            <a:r>
              <a:rPr lang="ro-MD" sz="2200" dirty="0" smtClean="0">
                <a:latin typeface="Cambria" panose="02040503050406030204" pitchFamily="18" charset="0"/>
                <a:ea typeface="Cambria" panose="02040503050406030204" pitchFamily="18" charset="0"/>
              </a:rPr>
              <a:t>contractarea serviciilor medicale în cuantumul unui salariu mediu lunar pe economie, prognozat </a:t>
            </a:r>
            <a:r>
              <a:rPr lang="ro-MD" sz="2200" dirty="0" err="1" smtClean="0">
                <a:latin typeface="Cambria" panose="02040503050406030204" pitchFamily="18" charset="0"/>
                <a:ea typeface="Cambria" panose="02040503050406030204" pitchFamily="18" charset="0"/>
              </a:rPr>
              <a:t>şi</a:t>
            </a:r>
            <a:r>
              <a:rPr lang="ro-MD" sz="2200" dirty="0" smtClean="0">
                <a:latin typeface="Cambria" panose="02040503050406030204" pitchFamily="18" charset="0"/>
                <a:ea typeface="Cambria" panose="02040503050406030204" pitchFamily="18" charset="0"/>
              </a:rPr>
              <a:t> aprobat de Guvern pentru anul pentru care a fost acordat fiecărui salariat.</a:t>
            </a:r>
          </a:p>
          <a:p>
            <a:pPr marL="0" indent="0" algn="just">
              <a:buNone/>
            </a:pPr>
            <a:r>
              <a:rPr lang="ro-MD" sz="2100" b="1" i="1" dirty="0" smtClean="0">
                <a:latin typeface="Cambria" panose="02040503050406030204" pitchFamily="18" charset="0"/>
                <a:ea typeface="Cambria" panose="02040503050406030204" pitchFamily="18" charset="0"/>
              </a:rPr>
              <a:t>Plafonul </a:t>
            </a:r>
            <a:r>
              <a:rPr lang="ro-MD" sz="2100" b="1" i="1" dirty="0">
                <a:latin typeface="Cambria" panose="02040503050406030204" pitchFamily="18" charset="0"/>
                <a:ea typeface="Cambria" panose="02040503050406030204" pitchFamily="18" charset="0"/>
              </a:rPr>
              <a:t>de deductibilitate </a:t>
            </a:r>
            <a:r>
              <a:rPr lang="ro-MD" sz="2100" i="1" dirty="0">
                <a:latin typeface="Cambria" panose="02040503050406030204" pitchFamily="18" charset="0"/>
                <a:ea typeface="Cambria" panose="02040503050406030204" pitchFamily="18" charset="0"/>
              </a:rPr>
              <a:t>a </a:t>
            </a:r>
            <a:r>
              <a:rPr lang="ro-MD" sz="2100" i="1" dirty="0" err="1">
                <a:latin typeface="Cambria" panose="02040503050406030204" pitchFamily="18" charset="0"/>
                <a:ea typeface="Cambria" panose="02040503050406030204" pitchFamily="18" charset="0"/>
              </a:rPr>
              <a:t>plăţilor</a:t>
            </a:r>
            <a:r>
              <a:rPr lang="ro-MD" sz="2100" i="1" dirty="0">
                <a:latin typeface="Cambria" panose="02040503050406030204" pitchFamily="18" charset="0"/>
                <a:ea typeface="Cambria" panose="02040503050406030204" pitchFamily="18" charset="0"/>
              </a:rPr>
              <a:t> efectuate în favoarea </a:t>
            </a:r>
            <a:r>
              <a:rPr lang="ro-MD" sz="2100" i="1" dirty="0" err="1">
                <a:latin typeface="Cambria" panose="02040503050406030204" pitchFamily="18" charset="0"/>
                <a:ea typeface="Cambria" panose="02040503050406030204" pitchFamily="18" charset="0"/>
              </a:rPr>
              <a:t>salariaţilor</a:t>
            </a:r>
            <a:r>
              <a:rPr lang="ro-MD" sz="2100" i="1" dirty="0">
                <a:latin typeface="Cambria" panose="02040503050406030204" pitchFamily="18" charset="0"/>
                <a:ea typeface="Cambria" panose="02040503050406030204" pitchFamily="18" charset="0"/>
              </a:rPr>
              <a:t>, prevăzute la </a:t>
            </a:r>
            <a:r>
              <a:rPr lang="ro-MD" sz="2100" i="1" dirty="0" err="1" smtClean="0">
                <a:latin typeface="Cambria" panose="02040503050406030204" pitchFamily="18" charset="0"/>
                <a:ea typeface="Cambria" panose="02040503050406030204" pitchFamily="18" charset="0"/>
              </a:rPr>
              <a:t>pct.b</a:t>
            </a:r>
            <a:r>
              <a:rPr lang="ro-MD" sz="2100" i="1" dirty="0" smtClean="0">
                <a:latin typeface="Cambria" panose="02040503050406030204" pitchFamily="18" charset="0"/>
                <a:ea typeface="Cambria" panose="02040503050406030204" pitchFamily="18" charset="0"/>
              </a:rPr>
              <a:t>), c) și d)  </a:t>
            </a:r>
            <a:r>
              <a:rPr lang="ro-MD" sz="2100" b="1" i="1" dirty="0">
                <a:latin typeface="Cambria" panose="02040503050406030204" pitchFamily="18" charset="0"/>
                <a:ea typeface="Cambria" panose="02040503050406030204" pitchFamily="18" charset="0"/>
              </a:rPr>
              <a:t>constituie 15% </a:t>
            </a:r>
            <a:r>
              <a:rPr lang="ro-MD" sz="2100" i="1" dirty="0">
                <a:latin typeface="Cambria" panose="02040503050406030204" pitchFamily="18" charset="0"/>
                <a:ea typeface="Cambria" panose="02040503050406030204" pitchFamily="18" charset="0"/>
              </a:rPr>
              <a:t>din valoarea calculată </a:t>
            </a:r>
            <a:r>
              <a:rPr lang="ro-MD" sz="2100" b="1" i="1" dirty="0">
                <a:latin typeface="Cambria" panose="02040503050406030204" pitchFamily="18" charset="0"/>
                <a:ea typeface="Cambria" panose="02040503050406030204" pitchFamily="18" charset="0"/>
              </a:rPr>
              <a:t>ca </a:t>
            </a:r>
            <a:r>
              <a:rPr lang="ro-MD" sz="2100" b="1" i="1" dirty="0" err="1">
                <a:latin typeface="Cambria" panose="02040503050406030204" pitchFamily="18" charset="0"/>
                <a:ea typeface="Cambria" panose="02040503050406030204" pitchFamily="18" charset="0"/>
              </a:rPr>
              <a:t>diferenţă</a:t>
            </a:r>
            <a:r>
              <a:rPr lang="ro-MD" sz="2100" b="1" i="1" dirty="0">
                <a:latin typeface="Cambria" panose="02040503050406030204" pitchFamily="18" charset="0"/>
                <a:ea typeface="Cambria" panose="02040503050406030204" pitchFamily="18" charset="0"/>
              </a:rPr>
              <a:t> dintre fondul de retribuire a muncii total pe întreprindere, </a:t>
            </a:r>
            <a:r>
              <a:rPr lang="ro-MD" sz="2100" i="1" dirty="0">
                <a:latin typeface="Cambria" panose="02040503050406030204" pitchFamily="18" charset="0"/>
                <a:ea typeface="Cambria" panose="02040503050406030204" pitchFamily="18" charset="0"/>
              </a:rPr>
              <a:t>determinat pentru anul curent, </a:t>
            </a:r>
            <a:r>
              <a:rPr lang="ro-MD" sz="2100" i="1" dirty="0" err="1">
                <a:latin typeface="Cambria" panose="02040503050406030204" pitchFamily="18" charset="0"/>
                <a:ea typeface="Cambria" panose="02040503050406030204" pitchFamily="18" charset="0"/>
              </a:rPr>
              <a:t>şi</a:t>
            </a:r>
            <a:r>
              <a:rPr lang="ro-MD" sz="2100" i="1" dirty="0">
                <a:latin typeface="Cambria" panose="02040503050406030204" pitchFamily="18" charset="0"/>
                <a:ea typeface="Cambria" panose="02040503050406030204" pitchFamily="18" charset="0"/>
              </a:rPr>
              <a:t> </a:t>
            </a:r>
            <a:r>
              <a:rPr lang="ro-MD" sz="2100" b="1" i="1" dirty="0">
                <a:latin typeface="Cambria" panose="02040503050406030204" pitchFamily="18" charset="0"/>
                <a:ea typeface="Cambria" panose="02040503050406030204" pitchFamily="18" charset="0"/>
              </a:rPr>
              <a:t>fondul de retribuire a muncii persoanelor specificate la grupele minore 112 </a:t>
            </a:r>
            <a:r>
              <a:rPr lang="ro-MD" sz="2100" b="1" i="1" dirty="0" err="1">
                <a:latin typeface="Cambria" panose="02040503050406030204" pitchFamily="18" charset="0"/>
                <a:ea typeface="Cambria" panose="02040503050406030204" pitchFamily="18" charset="0"/>
              </a:rPr>
              <a:t>şi</a:t>
            </a:r>
            <a:r>
              <a:rPr lang="ro-MD" sz="2100" b="1" i="1" dirty="0">
                <a:latin typeface="Cambria" panose="02040503050406030204" pitchFamily="18" charset="0"/>
                <a:ea typeface="Cambria" panose="02040503050406030204" pitchFamily="18" charset="0"/>
              </a:rPr>
              <a:t> 121 din Clasificatorul </a:t>
            </a:r>
            <a:r>
              <a:rPr lang="ro-MD" sz="2100" b="1" i="1" dirty="0" err="1">
                <a:latin typeface="Cambria" panose="02040503050406030204" pitchFamily="18" charset="0"/>
                <a:ea typeface="Cambria" panose="02040503050406030204" pitchFamily="18" charset="0"/>
              </a:rPr>
              <a:t>ocupaţiilor</a:t>
            </a:r>
            <a:r>
              <a:rPr lang="ro-MD" sz="2100" b="1" i="1" dirty="0">
                <a:latin typeface="Cambria" panose="02040503050406030204" pitchFamily="18" charset="0"/>
                <a:ea typeface="Cambria" panose="02040503050406030204" pitchFamily="18" charset="0"/>
              </a:rPr>
              <a:t> din Republica Moldova</a:t>
            </a:r>
            <a:r>
              <a:rPr lang="ro-MD" sz="2100" i="1" dirty="0">
                <a:latin typeface="Cambria" panose="02040503050406030204" pitchFamily="18" charset="0"/>
                <a:ea typeface="Cambria" panose="02040503050406030204" pitchFamily="18" charset="0"/>
              </a:rPr>
              <a:t>. Toate cheltuielile trebuie să fie confirmate prin documentele primare emise pe numele angajatorului</a:t>
            </a:r>
            <a:r>
              <a:rPr lang="ro-MD" sz="2100" i="1" dirty="0" smtClean="0">
                <a:latin typeface="Cambria" panose="02040503050406030204" pitchFamily="18" charset="0"/>
                <a:ea typeface="Cambria" panose="02040503050406030204" pitchFamily="18" charset="0"/>
              </a:rPr>
              <a:t>.</a:t>
            </a:r>
          </a:p>
          <a:p>
            <a:pPr marL="0" indent="0" algn="ctr">
              <a:buNone/>
            </a:pPr>
            <a:r>
              <a:rPr lang="ro-MD" sz="1500" i="1" dirty="0">
                <a:latin typeface="Cambria" panose="02040503050406030204" pitchFamily="18" charset="0"/>
                <a:ea typeface="Cambria" panose="02040503050406030204" pitchFamily="18" charset="0"/>
              </a:rPr>
              <a:t>(Cuantumul salariului mediu lunar pe economie, prognozat </a:t>
            </a:r>
            <a:r>
              <a:rPr lang="ro-MD" sz="1500" i="1" dirty="0" err="1">
                <a:latin typeface="Cambria" panose="02040503050406030204" pitchFamily="18" charset="0"/>
                <a:ea typeface="Cambria" panose="02040503050406030204" pitchFamily="18" charset="0"/>
              </a:rPr>
              <a:t>şi</a:t>
            </a:r>
            <a:r>
              <a:rPr lang="ro-MD" sz="1500" i="1" dirty="0">
                <a:latin typeface="Cambria" panose="02040503050406030204" pitchFamily="18" charset="0"/>
                <a:ea typeface="Cambria" panose="02040503050406030204" pitchFamily="18" charset="0"/>
              </a:rPr>
              <a:t> aprobat de Guvern pentru anul 2024 (HG 1033/2023) – </a:t>
            </a:r>
            <a:r>
              <a:rPr lang="ro-MD" sz="1500" b="1" i="1" dirty="0">
                <a:latin typeface="Cambria" panose="02040503050406030204" pitchFamily="18" charset="0"/>
                <a:ea typeface="Cambria" panose="02040503050406030204" pitchFamily="18" charset="0"/>
              </a:rPr>
              <a:t>13 700 lei</a:t>
            </a:r>
            <a:r>
              <a:rPr lang="ro-MD" sz="1500" i="1" dirty="0">
                <a:latin typeface="Cambria" panose="02040503050406030204" pitchFamily="18" charset="0"/>
                <a:ea typeface="Cambria" panose="02040503050406030204" pitchFamily="18" charset="0"/>
              </a:rPr>
              <a:t>)</a:t>
            </a:r>
          </a:p>
          <a:p>
            <a:pPr algn="just"/>
            <a:endParaRPr lang="ro-MD" sz="2100" i="1" dirty="0">
              <a:latin typeface="Cambria" panose="02040503050406030204" pitchFamily="18" charset="0"/>
              <a:ea typeface="Cambria" panose="02040503050406030204" pitchFamily="18" charset="0"/>
            </a:endParaRPr>
          </a:p>
          <a:p>
            <a:pPr marL="382588" indent="-382588" algn="just">
              <a:lnSpc>
                <a:spcPct val="94000"/>
              </a:lnSpc>
              <a:spcAft>
                <a:spcPts val="200"/>
              </a:spcAft>
              <a:buNone/>
            </a:pPr>
            <a:endParaRPr lang="ro-MD" sz="3600" i="1" dirty="0" smtClean="0"/>
          </a:p>
          <a:p>
            <a:endParaRPr lang="ru-RU" i="1" dirty="0"/>
          </a:p>
        </p:txBody>
      </p:sp>
    </p:spTree>
    <p:extLst>
      <p:ext uri="{BB962C8B-B14F-4D97-AF65-F5344CB8AC3E}">
        <p14:creationId xmlns:p14="http://schemas.microsoft.com/office/powerpoint/2010/main" val="13932165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o-MD" sz="2800" b="1" dirty="0" smtClean="0">
                <a:latin typeface="Cambria" panose="02040503050406030204" pitchFamily="18" charset="0"/>
                <a:ea typeface="Cambria" panose="02040503050406030204" pitchFamily="18" charset="0"/>
              </a:rPr>
              <a:t>Impozitul </a:t>
            </a:r>
            <a:r>
              <a:rPr lang="ro-MD" sz="2800" b="1" dirty="0">
                <a:latin typeface="Cambria" panose="02040503050406030204" pitchFamily="18" charset="0"/>
                <a:ea typeface="Cambria" panose="02040503050406030204" pitchFamily="18" charset="0"/>
              </a:rPr>
              <a:t>pe venit la sursa de plată</a:t>
            </a:r>
            <a:endParaRPr lang="ru-RU" sz="2800" dirty="0">
              <a:latin typeface="Cambria" panose="02040503050406030204" pitchFamily="18" charset="0"/>
              <a:ea typeface="Cambria" panose="02040503050406030204" pitchFamily="18" charset="0"/>
            </a:endParaRPr>
          </a:p>
        </p:txBody>
      </p:sp>
      <p:sp>
        <p:nvSpPr>
          <p:cNvPr id="3" name="Объект 2"/>
          <p:cNvSpPr>
            <a:spLocks noGrp="1"/>
          </p:cNvSpPr>
          <p:nvPr>
            <p:ph idx="1"/>
          </p:nvPr>
        </p:nvSpPr>
        <p:spPr>
          <a:xfrm>
            <a:off x="838200" y="1764079"/>
            <a:ext cx="10515600" cy="4351338"/>
          </a:xfrm>
        </p:spPr>
        <p:txBody>
          <a:bodyPr>
            <a:normAutofit/>
          </a:bodyPr>
          <a:lstStyle/>
          <a:p>
            <a:pPr marL="0" indent="0" algn="just">
              <a:buNone/>
            </a:pPr>
            <a:r>
              <a:rPr lang="ru-RU" sz="2200" b="1" dirty="0" smtClean="0">
                <a:latin typeface="Cambria" panose="02040503050406030204" pitchFamily="18" charset="0"/>
                <a:ea typeface="Cambria" panose="02040503050406030204" pitchFamily="18" charset="0"/>
              </a:rPr>
              <a:t>b)</a:t>
            </a:r>
            <a:r>
              <a:rPr lang="ro-RO" sz="2200" b="1" dirty="0" smtClean="0">
                <a:latin typeface="Cambria" panose="02040503050406030204" pitchFamily="18" charset="0"/>
                <a:ea typeface="Cambria" panose="02040503050406030204" pitchFamily="18" charset="0"/>
              </a:rPr>
              <a:t> </a:t>
            </a:r>
            <a:r>
              <a:rPr lang="ro-MD" sz="2200" dirty="0" smtClean="0">
                <a:latin typeface="Cambria" panose="02040503050406030204" pitchFamily="18" charset="0"/>
                <a:ea typeface="Cambria" panose="02040503050406030204" pitchFamily="18" charset="0"/>
              </a:rPr>
              <a:t>cheltuielilor </a:t>
            </a:r>
            <a:r>
              <a:rPr lang="ro-MD" sz="2200" dirty="0">
                <a:latin typeface="Cambria" panose="02040503050406030204" pitchFamily="18" charset="0"/>
                <a:ea typeface="Cambria" panose="02040503050406030204" pitchFamily="18" charset="0"/>
              </a:rPr>
              <a:t>suportate pentru transportul </a:t>
            </a:r>
            <a:r>
              <a:rPr lang="ro-MD" sz="2200" dirty="0" err="1">
                <a:latin typeface="Cambria" panose="02040503050406030204" pitchFamily="18" charset="0"/>
                <a:ea typeface="Cambria" panose="02040503050406030204" pitchFamily="18" charset="0"/>
              </a:rPr>
              <a:t>şi</a:t>
            </a:r>
            <a:r>
              <a:rPr lang="ro-MD" sz="2200" dirty="0">
                <a:latin typeface="Cambria" panose="02040503050406030204" pitchFamily="18" charset="0"/>
                <a:ea typeface="Cambria" panose="02040503050406030204" pitchFamily="18" charset="0"/>
              </a:rPr>
              <a:t> hrana </a:t>
            </a:r>
            <a:r>
              <a:rPr lang="ro-MD" sz="2200" dirty="0" err="1">
                <a:latin typeface="Cambria" panose="02040503050406030204" pitchFamily="18" charset="0"/>
                <a:ea typeface="Cambria" panose="02040503050406030204" pitchFamily="18" charset="0"/>
              </a:rPr>
              <a:t>studenţilor</a:t>
            </a:r>
            <a:r>
              <a:rPr lang="ro-MD" sz="2200" dirty="0">
                <a:latin typeface="Cambria" panose="02040503050406030204" pitchFamily="18" charset="0"/>
                <a:ea typeface="Cambria" panose="02040503050406030204" pitchFamily="18" charset="0"/>
              </a:rPr>
              <a:t> stagiari </a:t>
            </a:r>
            <a:r>
              <a:rPr lang="ro-MD" sz="2200" dirty="0" err="1">
                <a:latin typeface="Cambria" panose="02040503050406030204" pitchFamily="18" charset="0"/>
                <a:ea typeface="Cambria" panose="02040503050406030204" pitchFamily="18" charset="0"/>
              </a:rPr>
              <a:t>şi</a:t>
            </a:r>
            <a:r>
              <a:rPr lang="ro-MD" sz="2200" dirty="0">
                <a:latin typeface="Cambria" panose="02040503050406030204" pitchFamily="18" charset="0"/>
                <a:ea typeface="Cambria" panose="02040503050406030204" pitchFamily="18" charset="0"/>
              </a:rPr>
              <a:t>/sau elevilor în baza raporturilor reglementate de Codul </a:t>
            </a:r>
            <a:r>
              <a:rPr lang="ro-MD" sz="2200" dirty="0" err="1">
                <a:latin typeface="Cambria" panose="02040503050406030204" pitchFamily="18" charset="0"/>
                <a:ea typeface="Cambria" panose="02040503050406030204" pitchFamily="18" charset="0"/>
              </a:rPr>
              <a:t>educaţiei</a:t>
            </a:r>
            <a:r>
              <a:rPr lang="ro-MD" sz="2200" dirty="0">
                <a:latin typeface="Cambria" panose="02040503050406030204" pitchFamily="18" charset="0"/>
                <a:ea typeface="Cambria" panose="02040503050406030204" pitchFamily="18" charset="0"/>
              </a:rPr>
              <a:t> </a:t>
            </a:r>
            <a:r>
              <a:rPr lang="ro-MD" sz="2200" dirty="0" err="1">
                <a:latin typeface="Cambria" panose="02040503050406030204" pitchFamily="18" charset="0"/>
                <a:ea typeface="Cambria" panose="02040503050406030204" pitchFamily="18" charset="0"/>
              </a:rPr>
              <a:t>şi</a:t>
            </a:r>
            <a:r>
              <a:rPr lang="ro-MD" sz="2200" dirty="0">
                <a:latin typeface="Cambria" panose="02040503050406030204" pitchFamily="18" charset="0"/>
                <a:ea typeface="Cambria" panose="02040503050406030204" pitchFamily="18" charset="0"/>
              </a:rPr>
              <a:t>/sau Legea nr.110/2022 cu privire la </a:t>
            </a:r>
            <a:r>
              <a:rPr lang="ro-MD" sz="2200" dirty="0" err="1">
                <a:latin typeface="Cambria" panose="02040503050406030204" pitchFamily="18" charset="0"/>
                <a:ea typeface="Cambria" panose="02040503050406030204" pitchFamily="18" charset="0"/>
              </a:rPr>
              <a:t>învăţământul</a:t>
            </a:r>
            <a:r>
              <a:rPr lang="ro-MD" sz="2200" dirty="0">
                <a:latin typeface="Cambria" panose="02040503050406030204" pitchFamily="18" charset="0"/>
                <a:ea typeface="Cambria" panose="02040503050406030204" pitchFamily="18" charset="0"/>
              </a:rPr>
              <a:t> dual, conform modului stabilit de Guvern.</a:t>
            </a:r>
            <a:endParaRPr lang="ru-RU" sz="2200" dirty="0">
              <a:latin typeface="Cambria" panose="02040503050406030204" pitchFamily="18" charset="0"/>
              <a:ea typeface="Cambria" panose="02040503050406030204" pitchFamily="18" charset="0"/>
            </a:endParaRPr>
          </a:p>
          <a:p>
            <a:pPr marL="0" indent="0" algn="just">
              <a:buNone/>
            </a:pPr>
            <a:r>
              <a:rPr lang="ru-RU" sz="2200" b="1" dirty="0">
                <a:latin typeface="Cambria" panose="02040503050406030204" pitchFamily="18" charset="0"/>
                <a:ea typeface="Cambria" panose="02040503050406030204" pitchFamily="18" charset="0"/>
              </a:rPr>
              <a:t>c) </a:t>
            </a:r>
            <a:r>
              <a:rPr lang="ro-MD" sz="2200" dirty="0" smtClean="0">
                <a:latin typeface="Cambria" panose="02040503050406030204" pitchFamily="18" charset="0"/>
                <a:ea typeface="Cambria" panose="02040503050406030204" pitchFamily="18" charset="0"/>
              </a:rPr>
              <a:t>cheltuielilor </a:t>
            </a:r>
            <a:r>
              <a:rPr lang="ro-MD" sz="2200" dirty="0">
                <a:latin typeface="Cambria" panose="02040503050406030204" pitchFamily="18" charset="0"/>
                <a:ea typeface="Cambria" panose="02040503050406030204" pitchFamily="18" charset="0"/>
              </a:rPr>
              <a:t>anuale suportate de angajator pentru primele de asigurare facultativă de </a:t>
            </a:r>
            <a:r>
              <a:rPr lang="ro-MD" sz="2200" dirty="0" err="1">
                <a:latin typeface="Cambria" panose="02040503050406030204" pitchFamily="18" charset="0"/>
                <a:ea typeface="Cambria" panose="02040503050406030204" pitchFamily="18" charset="0"/>
              </a:rPr>
              <a:t>asistenţă</a:t>
            </a:r>
            <a:r>
              <a:rPr lang="ro-MD" sz="2200" dirty="0">
                <a:latin typeface="Cambria" panose="02040503050406030204" pitchFamily="18" charset="0"/>
                <a:ea typeface="Cambria" panose="02040503050406030204" pitchFamily="18" charset="0"/>
              </a:rPr>
              <a:t> medicală ale salariatului în cuantumul unui salariu mediu lunar pe economie, prognozat </a:t>
            </a:r>
            <a:r>
              <a:rPr lang="ro-MD" sz="2200" dirty="0" err="1">
                <a:latin typeface="Cambria" panose="02040503050406030204" pitchFamily="18" charset="0"/>
                <a:ea typeface="Cambria" panose="02040503050406030204" pitchFamily="18" charset="0"/>
              </a:rPr>
              <a:t>şi</a:t>
            </a:r>
            <a:r>
              <a:rPr lang="ro-MD" sz="2200" dirty="0">
                <a:latin typeface="Cambria" panose="02040503050406030204" pitchFamily="18" charset="0"/>
                <a:ea typeface="Cambria" panose="02040503050406030204" pitchFamily="18" charset="0"/>
              </a:rPr>
              <a:t> aprobat de Guvern pentru anul pentru care a fost acordat fiecărui salariat.</a:t>
            </a:r>
            <a:endParaRPr lang="ru-RU" sz="2200" dirty="0">
              <a:latin typeface="Cambria" panose="02040503050406030204" pitchFamily="18" charset="0"/>
              <a:ea typeface="Cambria" panose="02040503050406030204" pitchFamily="18" charset="0"/>
            </a:endParaRPr>
          </a:p>
          <a:p>
            <a:pPr marL="0" indent="0" algn="just">
              <a:buNone/>
            </a:pPr>
            <a:r>
              <a:rPr lang="ro-MD" sz="2100" b="1" i="1" dirty="0" smtClean="0">
                <a:latin typeface="Cambria" panose="02040503050406030204" pitchFamily="18" charset="0"/>
                <a:ea typeface="Cambria" panose="02040503050406030204" pitchFamily="18" charset="0"/>
              </a:rPr>
              <a:t>Plafonul </a:t>
            </a:r>
            <a:r>
              <a:rPr lang="ro-MD" sz="2100" b="1" i="1" dirty="0">
                <a:latin typeface="Cambria" panose="02040503050406030204" pitchFamily="18" charset="0"/>
                <a:ea typeface="Cambria" panose="02040503050406030204" pitchFamily="18" charset="0"/>
              </a:rPr>
              <a:t>de deductibilitate </a:t>
            </a:r>
            <a:r>
              <a:rPr lang="ro-MD" sz="2100" i="1" dirty="0">
                <a:latin typeface="Cambria" panose="02040503050406030204" pitchFamily="18" charset="0"/>
                <a:ea typeface="Cambria" panose="02040503050406030204" pitchFamily="18" charset="0"/>
              </a:rPr>
              <a:t>a </a:t>
            </a:r>
            <a:r>
              <a:rPr lang="ro-MD" sz="2100" i="1" dirty="0" err="1">
                <a:latin typeface="Cambria" panose="02040503050406030204" pitchFamily="18" charset="0"/>
                <a:ea typeface="Cambria" panose="02040503050406030204" pitchFamily="18" charset="0"/>
              </a:rPr>
              <a:t>plăţilor</a:t>
            </a:r>
            <a:r>
              <a:rPr lang="ro-MD" sz="2100" i="1" dirty="0">
                <a:latin typeface="Cambria" panose="02040503050406030204" pitchFamily="18" charset="0"/>
                <a:ea typeface="Cambria" panose="02040503050406030204" pitchFamily="18" charset="0"/>
              </a:rPr>
              <a:t> efectuate în favoarea </a:t>
            </a:r>
            <a:r>
              <a:rPr lang="ro-MD" sz="2100" i="1" dirty="0" err="1">
                <a:latin typeface="Cambria" panose="02040503050406030204" pitchFamily="18" charset="0"/>
                <a:ea typeface="Cambria" panose="02040503050406030204" pitchFamily="18" charset="0"/>
              </a:rPr>
              <a:t>salariaţilor</a:t>
            </a:r>
            <a:r>
              <a:rPr lang="ro-MD" sz="2100" i="1" dirty="0">
                <a:latin typeface="Cambria" panose="02040503050406030204" pitchFamily="18" charset="0"/>
                <a:ea typeface="Cambria" panose="02040503050406030204" pitchFamily="18" charset="0"/>
              </a:rPr>
              <a:t>, prevăzute la prezentul alineat, </a:t>
            </a:r>
            <a:r>
              <a:rPr lang="ro-MD" sz="2100" b="1" i="1" dirty="0">
                <a:latin typeface="Cambria" panose="02040503050406030204" pitchFamily="18" charset="0"/>
                <a:ea typeface="Cambria" panose="02040503050406030204" pitchFamily="18" charset="0"/>
              </a:rPr>
              <a:t>constituie 15% </a:t>
            </a:r>
            <a:r>
              <a:rPr lang="ro-MD" sz="2100" i="1" dirty="0">
                <a:latin typeface="Cambria" panose="02040503050406030204" pitchFamily="18" charset="0"/>
                <a:ea typeface="Cambria" panose="02040503050406030204" pitchFamily="18" charset="0"/>
              </a:rPr>
              <a:t>din valoarea calculată </a:t>
            </a:r>
            <a:r>
              <a:rPr lang="ro-MD" sz="2100" b="1" i="1" dirty="0">
                <a:latin typeface="Cambria" panose="02040503050406030204" pitchFamily="18" charset="0"/>
                <a:ea typeface="Cambria" panose="02040503050406030204" pitchFamily="18" charset="0"/>
              </a:rPr>
              <a:t>ca </a:t>
            </a:r>
            <a:r>
              <a:rPr lang="ro-MD" sz="2100" b="1" i="1" dirty="0" err="1">
                <a:latin typeface="Cambria" panose="02040503050406030204" pitchFamily="18" charset="0"/>
                <a:ea typeface="Cambria" panose="02040503050406030204" pitchFamily="18" charset="0"/>
              </a:rPr>
              <a:t>diferenţă</a:t>
            </a:r>
            <a:r>
              <a:rPr lang="ro-MD" sz="2100" b="1" i="1" dirty="0">
                <a:latin typeface="Cambria" panose="02040503050406030204" pitchFamily="18" charset="0"/>
                <a:ea typeface="Cambria" panose="02040503050406030204" pitchFamily="18" charset="0"/>
              </a:rPr>
              <a:t> dintre fondul de retribuire a muncii total pe întreprindere, </a:t>
            </a:r>
            <a:r>
              <a:rPr lang="ro-MD" sz="2100" i="1" dirty="0">
                <a:latin typeface="Cambria" panose="02040503050406030204" pitchFamily="18" charset="0"/>
                <a:ea typeface="Cambria" panose="02040503050406030204" pitchFamily="18" charset="0"/>
              </a:rPr>
              <a:t>determinat pentru anul curent, </a:t>
            </a:r>
            <a:r>
              <a:rPr lang="ro-MD" sz="2100" i="1" dirty="0" err="1">
                <a:latin typeface="Cambria" panose="02040503050406030204" pitchFamily="18" charset="0"/>
                <a:ea typeface="Cambria" panose="02040503050406030204" pitchFamily="18" charset="0"/>
              </a:rPr>
              <a:t>şi</a:t>
            </a:r>
            <a:r>
              <a:rPr lang="ro-MD" sz="2100" i="1" dirty="0">
                <a:latin typeface="Cambria" panose="02040503050406030204" pitchFamily="18" charset="0"/>
                <a:ea typeface="Cambria" panose="02040503050406030204" pitchFamily="18" charset="0"/>
              </a:rPr>
              <a:t> </a:t>
            </a:r>
            <a:r>
              <a:rPr lang="ro-MD" sz="2100" b="1" i="1" dirty="0">
                <a:latin typeface="Cambria" panose="02040503050406030204" pitchFamily="18" charset="0"/>
                <a:ea typeface="Cambria" panose="02040503050406030204" pitchFamily="18" charset="0"/>
              </a:rPr>
              <a:t>fondul de retribuire a muncii persoanelor specificate la grupele minore 112 </a:t>
            </a:r>
            <a:r>
              <a:rPr lang="ro-MD" sz="2100" b="1" i="1" dirty="0" err="1">
                <a:latin typeface="Cambria" panose="02040503050406030204" pitchFamily="18" charset="0"/>
                <a:ea typeface="Cambria" panose="02040503050406030204" pitchFamily="18" charset="0"/>
              </a:rPr>
              <a:t>şi</a:t>
            </a:r>
            <a:r>
              <a:rPr lang="ro-MD" sz="2100" b="1" i="1" dirty="0">
                <a:latin typeface="Cambria" panose="02040503050406030204" pitchFamily="18" charset="0"/>
                <a:ea typeface="Cambria" panose="02040503050406030204" pitchFamily="18" charset="0"/>
              </a:rPr>
              <a:t> 121 din Clasificatorul </a:t>
            </a:r>
            <a:r>
              <a:rPr lang="ro-MD" sz="2100" b="1" i="1" dirty="0" err="1">
                <a:latin typeface="Cambria" panose="02040503050406030204" pitchFamily="18" charset="0"/>
                <a:ea typeface="Cambria" panose="02040503050406030204" pitchFamily="18" charset="0"/>
              </a:rPr>
              <a:t>ocupaţiilor</a:t>
            </a:r>
            <a:r>
              <a:rPr lang="ro-MD" sz="2100" b="1" i="1" dirty="0">
                <a:latin typeface="Cambria" panose="02040503050406030204" pitchFamily="18" charset="0"/>
                <a:ea typeface="Cambria" panose="02040503050406030204" pitchFamily="18" charset="0"/>
              </a:rPr>
              <a:t> din Republica Moldova</a:t>
            </a:r>
            <a:r>
              <a:rPr lang="ro-MD" sz="2100" i="1" dirty="0">
                <a:latin typeface="Cambria" panose="02040503050406030204" pitchFamily="18" charset="0"/>
                <a:ea typeface="Cambria" panose="02040503050406030204" pitchFamily="18" charset="0"/>
              </a:rPr>
              <a:t>. Toate cheltuielile trebuie să fie confirmate prin documentele primare emise pe numele angajatorului.</a:t>
            </a:r>
          </a:p>
          <a:p>
            <a:pPr marL="382588" indent="-382588" algn="just">
              <a:lnSpc>
                <a:spcPct val="94000"/>
              </a:lnSpc>
              <a:spcAft>
                <a:spcPts val="200"/>
              </a:spcAft>
              <a:buNone/>
            </a:pPr>
            <a:endParaRPr lang="ro-MD" sz="3600" i="1" dirty="0" smtClean="0"/>
          </a:p>
          <a:p>
            <a:endParaRPr lang="ru-RU" i="1" dirty="0"/>
          </a:p>
        </p:txBody>
      </p:sp>
    </p:spTree>
    <p:extLst>
      <p:ext uri="{BB962C8B-B14F-4D97-AF65-F5344CB8AC3E}">
        <p14:creationId xmlns:p14="http://schemas.microsoft.com/office/powerpoint/2010/main" val="3961053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o-MD" sz="2800" b="1" dirty="0" smtClean="0">
                <a:latin typeface="Cambria" panose="02040503050406030204" pitchFamily="18" charset="0"/>
                <a:ea typeface="Cambria" panose="02040503050406030204" pitchFamily="18" charset="0"/>
              </a:rPr>
              <a:t>Impozitul </a:t>
            </a:r>
            <a:r>
              <a:rPr lang="ro-MD" sz="2800" b="1" dirty="0">
                <a:latin typeface="Cambria" panose="02040503050406030204" pitchFamily="18" charset="0"/>
                <a:ea typeface="Cambria" panose="02040503050406030204" pitchFamily="18" charset="0"/>
              </a:rPr>
              <a:t>pe venit la sursa de plată</a:t>
            </a:r>
            <a:endParaRPr lang="ru-RU" sz="2800" dirty="0">
              <a:latin typeface="Cambria" panose="02040503050406030204" pitchFamily="18" charset="0"/>
              <a:ea typeface="Cambria" panose="02040503050406030204" pitchFamily="18" charset="0"/>
            </a:endParaRPr>
          </a:p>
        </p:txBody>
      </p:sp>
      <p:sp>
        <p:nvSpPr>
          <p:cNvPr id="3" name="Объект 2"/>
          <p:cNvSpPr>
            <a:spLocks noGrp="1"/>
          </p:cNvSpPr>
          <p:nvPr>
            <p:ph idx="1"/>
          </p:nvPr>
        </p:nvSpPr>
        <p:spPr>
          <a:xfrm>
            <a:off x="838200" y="1764079"/>
            <a:ext cx="10515600" cy="4351338"/>
          </a:xfrm>
        </p:spPr>
        <p:txBody>
          <a:bodyPr>
            <a:normAutofit/>
          </a:bodyPr>
          <a:lstStyle/>
          <a:p>
            <a:pPr marL="0" indent="0" algn="just">
              <a:lnSpc>
                <a:spcPct val="94000"/>
              </a:lnSpc>
              <a:spcAft>
                <a:spcPts val="200"/>
              </a:spcAft>
              <a:buNone/>
            </a:pPr>
            <a:r>
              <a:rPr lang="ro-MD" sz="2000" b="1" dirty="0" smtClean="0">
                <a:latin typeface="Cambria" panose="02040503050406030204" pitchFamily="18" charset="0"/>
                <a:ea typeface="Cambria" panose="02040503050406030204" pitchFamily="18" charset="0"/>
              </a:rPr>
              <a:t>y</a:t>
            </a:r>
            <a:r>
              <a:rPr lang="ro-MD" altLang="ro-RO" sz="2000" dirty="0" smtClean="0">
                <a:solidFill>
                  <a:srgbClr val="191B0E"/>
                </a:solidFill>
                <a:latin typeface="Cambria" panose="02040503050406030204" pitchFamily="18" charset="0"/>
                <a:ea typeface="Cambria" panose="02040503050406030204" pitchFamily="18" charset="0"/>
              </a:rPr>
              <a:t>) </a:t>
            </a:r>
            <a:r>
              <a:rPr lang="ro-MD" altLang="ro-RO" sz="2000" dirty="0">
                <a:solidFill>
                  <a:srgbClr val="191B0E"/>
                </a:solidFill>
                <a:latin typeface="Cambria" panose="02040503050406030204" pitchFamily="18" charset="0"/>
                <a:ea typeface="Cambria" panose="02040503050406030204" pitchFamily="18" charset="0"/>
              </a:rPr>
              <a:t>veniturile </a:t>
            </a:r>
            <a:r>
              <a:rPr lang="ro-MD" altLang="ro-RO" sz="2000" dirty="0" err="1">
                <a:solidFill>
                  <a:srgbClr val="191B0E"/>
                </a:solidFill>
                <a:latin typeface="Cambria" panose="02040503050406030204" pitchFamily="18" charset="0"/>
                <a:ea typeface="Cambria" panose="02040503050406030204" pitchFamily="18" charset="0"/>
              </a:rPr>
              <a:t>obţinute</a:t>
            </a:r>
            <a:r>
              <a:rPr lang="ro-MD" altLang="ro-RO" sz="2000" dirty="0">
                <a:solidFill>
                  <a:srgbClr val="191B0E"/>
                </a:solidFill>
                <a:latin typeface="Cambria" panose="02040503050406030204" pitchFamily="18" charset="0"/>
                <a:ea typeface="Cambria" panose="02040503050406030204" pitchFamily="18" charset="0"/>
              </a:rPr>
              <a:t> de persoanele fizice, cu </a:t>
            </a:r>
            <a:r>
              <a:rPr lang="ro-MD" altLang="ro-RO" sz="2000" dirty="0" err="1">
                <a:solidFill>
                  <a:srgbClr val="191B0E"/>
                </a:solidFill>
                <a:latin typeface="Cambria" panose="02040503050406030204" pitchFamily="18" charset="0"/>
                <a:ea typeface="Cambria" panose="02040503050406030204" pitchFamily="18" charset="0"/>
              </a:rPr>
              <a:t>excepţia</a:t>
            </a:r>
            <a:r>
              <a:rPr lang="ro-MD" altLang="ro-RO" sz="2000" dirty="0">
                <a:solidFill>
                  <a:srgbClr val="191B0E"/>
                </a:solidFill>
                <a:latin typeface="Cambria" panose="02040503050406030204" pitchFamily="18" charset="0"/>
                <a:ea typeface="Cambria" panose="02040503050406030204" pitchFamily="18" charset="0"/>
              </a:rPr>
              <a:t> întreprinzătorilor individuali </a:t>
            </a:r>
            <a:r>
              <a:rPr lang="ro-MD" altLang="ro-RO" sz="2000" dirty="0" err="1">
                <a:solidFill>
                  <a:srgbClr val="191B0E"/>
                </a:solidFill>
                <a:latin typeface="Cambria" panose="02040503050406030204" pitchFamily="18" charset="0"/>
                <a:ea typeface="Cambria" panose="02040503050406030204" pitchFamily="18" charset="0"/>
              </a:rPr>
              <a:t>şi</a:t>
            </a:r>
            <a:r>
              <a:rPr lang="ro-MD" altLang="ro-RO" sz="2000" dirty="0">
                <a:solidFill>
                  <a:srgbClr val="191B0E"/>
                </a:solidFill>
                <a:latin typeface="Cambria" panose="02040503050406030204" pitchFamily="18" charset="0"/>
                <a:ea typeface="Cambria" panose="02040503050406030204" pitchFamily="18" charset="0"/>
              </a:rPr>
              <a:t> gospodăriilor </a:t>
            </a:r>
            <a:r>
              <a:rPr lang="ro-MD" altLang="ro-RO" sz="2000" dirty="0" err="1">
                <a:solidFill>
                  <a:srgbClr val="191B0E"/>
                </a:solidFill>
                <a:latin typeface="Cambria" panose="02040503050406030204" pitchFamily="18" charset="0"/>
                <a:ea typeface="Cambria" panose="02040503050406030204" pitchFamily="18" charset="0"/>
              </a:rPr>
              <a:t>ţărăneşti</a:t>
            </a:r>
            <a:r>
              <a:rPr lang="ro-MD" altLang="ro-RO" sz="2000" dirty="0">
                <a:solidFill>
                  <a:srgbClr val="191B0E"/>
                </a:solidFill>
                <a:latin typeface="Cambria" panose="02040503050406030204" pitchFamily="18" charset="0"/>
                <a:ea typeface="Cambria" panose="02040503050406030204" pitchFamily="18" charset="0"/>
              </a:rPr>
              <a:t> (de fermier), de la predarea ambalajului returnabil, a reziduurilor </a:t>
            </a:r>
            <a:r>
              <a:rPr lang="ro-MD" altLang="ro-RO" sz="2000" dirty="0" err="1">
                <a:solidFill>
                  <a:srgbClr val="191B0E"/>
                </a:solidFill>
                <a:latin typeface="Cambria" panose="02040503050406030204" pitchFamily="18" charset="0"/>
                <a:ea typeface="Cambria" panose="02040503050406030204" pitchFamily="18" charset="0"/>
              </a:rPr>
              <a:t>şi</a:t>
            </a:r>
            <a:r>
              <a:rPr lang="ro-MD" altLang="ro-RO" sz="2000" dirty="0">
                <a:solidFill>
                  <a:srgbClr val="191B0E"/>
                </a:solidFill>
                <a:latin typeface="Cambria" panose="02040503050406030204" pitchFamily="18" charset="0"/>
                <a:ea typeface="Cambria" panose="02040503050406030204" pitchFamily="18" charset="0"/>
              </a:rPr>
              <a:t> </a:t>
            </a:r>
            <a:r>
              <a:rPr lang="ro-MD" altLang="ro-RO" sz="2000" dirty="0" err="1">
                <a:solidFill>
                  <a:srgbClr val="191B0E"/>
                </a:solidFill>
                <a:latin typeface="Cambria" panose="02040503050406030204" pitchFamily="18" charset="0"/>
                <a:ea typeface="Cambria" panose="02040503050406030204" pitchFamily="18" charset="0"/>
              </a:rPr>
              <a:t>deşeurilor</a:t>
            </a:r>
            <a:r>
              <a:rPr lang="ro-MD" altLang="ro-RO" sz="2000" dirty="0">
                <a:solidFill>
                  <a:srgbClr val="191B0E"/>
                </a:solidFill>
                <a:latin typeface="Cambria" panose="02040503050406030204" pitchFamily="18" charset="0"/>
                <a:ea typeface="Cambria" panose="02040503050406030204" pitchFamily="18" charset="0"/>
              </a:rPr>
              <a:t> de hârtie, carton, cauciuc, plastic, </a:t>
            </a:r>
            <a:r>
              <a:rPr lang="ro-MD" altLang="ro-RO" sz="2000" b="1" dirty="0">
                <a:solidFill>
                  <a:srgbClr val="191B0E"/>
                </a:solidFill>
                <a:latin typeface="Cambria" panose="02040503050406030204" pitchFamily="18" charset="0"/>
                <a:ea typeface="Cambria" panose="02040503050406030204" pitchFamily="18" charset="0"/>
              </a:rPr>
              <a:t>sticlă (cioburi de sticlă) </a:t>
            </a:r>
            <a:r>
              <a:rPr lang="ro-MD" altLang="ro-RO" sz="2000" b="1" dirty="0" err="1">
                <a:solidFill>
                  <a:srgbClr val="191B0E"/>
                </a:solidFill>
                <a:latin typeface="Cambria" panose="02040503050406030204" pitchFamily="18" charset="0"/>
                <a:ea typeface="Cambria" panose="02040503050406030204" pitchFamily="18" charset="0"/>
              </a:rPr>
              <a:t>şi</a:t>
            </a:r>
            <a:r>
              <a:rPr lang="ro-MD" altLang="ro-RO" sz="2000" b="1" dirty="0">
                <a:solidFill>
                  <a:srgbClr val="191B0E"/>
                </a:solidFill>
                <a:latin typeface="Cambria" panose="02040503050406030204" pitchFamily="18" charset="0"/>
                <a:ea typeface="Cambria" panose="02040503050406030204" pitchFamily="18" charset="0"/>
              </a:rPr>
              <a:t> de metale feroase </a:t>
            </a:r>
            <a:r>
              <a:rPr lang="ro-MD" altLang="ro-RO" sz="2000" b="1" dirty="0" err="1">
                <a:solidFill>
                  <a:srgbClr val="191B0E"/>
                </a:solidFill>
                <a:latin typeface="Cambria" panose="02040503050406030204" pitchFamily="18" charset="0"/>
                <a:ea typeface="Cambria" panose="02040503050406030204" pitchFamily="18" charset="0"/>
              </a:rPr>
              <a:t>şi</a:t>
            </a:r>
            <a:r>
              <a:rPr lang="ro-MD" altLang="ro-RO" sz="2000" b="1" dirty="0">
                <a:solidFill>
                  <a:srgbClr val="191B0E"/>
                </a:solidFill>
                <a:latin typeface="Cambria" panose="02040503050406030204" pitchFamily="18" charset="0"/>
                <a:ea typeface="Cambria" panose="02040503050406030204" pitchFamily="18" charset="0"/>
              </a:rPr>
              <a:t> neferoase, a reziduurilor industriale care </a:t>
            </a:r>
            <a:r>
              <a:rPr lang="ro-MD" altLang="ro-RO" sz="2000" b="1" dirty="0" err="1">
                <a:solidFill>
                  <a:srgbClr val="191B0E"/>
                </a:solidFill>
                <a:latin typeface="Cambria" panose="02040503050406030204" pitchFamily="18" charset="0"/>
                <a:ea typeface="Cambria" panose="02040503050406030204" pitchFamily="18" charset="0"/>
              </a:rPr>
              <a:t>conţin</a:t>
            </a:r>
            <a:r>
              <a:rPr lang="ro-MD" altLang="ro-RO" sz="2000" b="1" dirty="0">
                <a:solidFill>
                  <a:srgbClr val="191B0E"/>
                </a:solidFill>
                <a:latin typeface="Cambria" panose="02040503050406030204" pitchFamily="18" charset="0"/>
                <a:ea typeface="Cambria" panose="02040503050406030204" pitchFamily="18" charset="0"/>
              </a:rPr>
              <a:t> metale sau aliaje ale acestora</a:t>
            </a:r>
            <a:r>
              <a:rPr lang="ro-MD" altLang="ro-RO" sz="2000" dirty="0">
                <a:solidFill>
                  <a:srgbClr val="191B0E"/>
                </a:solidFill>
                <a:latin typeface="Cambria" panose="02040503050406030204" pitchFamily="18" charset="0"/>
                <a:ea typeface="Cambria" panose="02040503050406030204" pitchFamily="18" charset="0"/>
              </a:rPr>
              <a:t> precum </a:t>
            </a:r>
            <a:r>
              <a:rPr lang="ro-MD" altLang="ro-RO" sz="2000" dirty="0" err="1">
                <a:solidFill>
                  <a:srgbClr val="191B0E"/>
                </a:solidFill>
                <a:latin typeface="Cambria" panose="02040503050406030204" pitchFamily="18" charset="0"/>
                <a:ea typeface="Cambria" panose="02040503050406030204" pitchFamily="18" charset="0"/>
              </a:rPr>
              <a:t>şi</a:t>
            </a:r>
            <a:r>
              <a:rPr lang="ro-MD" altLang="ro-RO" sz="2000" dirty="0">
                <a:solidFill>
                  <a:srgbClr val="191B0E"/>
                </a:solidFill>
                <a:latin typeface="Cambria" panose="02040503050406030204" pitchFamily="18" charset="0"/>
                <a:ea typeface="Cambria" panose="02040503050406030204" pitchFamily="18" charset="0"/>
              </a:rPr>
              <a:t> a acumulatoarelor electrice uzate</a:t>
            </a:r>
            <a:r>
              <a:rPr lang="ro-MD" altLang="ro-RO" sz="2000" dirty="0" smtClean="0">
                <a:solidFill>
                  <a:srgbClr val="191B0E"/>
                </a:solidFill>
                <a:latin typeface="Cambria" panose="02040503050406030204" pitchFamily="18" charset="0"/>
                <a:ea typeface="Cambria" panose="02040503050406030204" pitchFamily="18" charset="0"/>
              </a:rPr>
              <a:t>;</a:t>
            </a:r>
          </a:p>
          <a:p>
            <a:pPr marL="0" indent="0" algn="just">
              <a:lnSpc>
                <a:spcPct val="94000"/>
              </a:lnSpc>
              <a:spcAft>
                <a:spcPts val="200"/>
              </a:spcAft>
              <a:buNone/>
            </a:pPr>
            <a:r>
              <a:rPr lang="ro-MD" altLang="ro-RO" sz="2000" dirty="0" smtClean="0">
                <a:solidFill>
                  <a:srgbClr val="191B0E"/>
                </a:solidFill>
                <a:latin typeface="Cambria" panose="02040503050406030204" pitchFamily="18" charset="0"/>
                <a:ea typeface="Cambria" panose="02040503050406030204" pitchFamily="18" charset="0"/>
              </a:rPr>
              <a:t>  </a:t>
            </a:r>
            <a:r>
              <a:rPr lang="ro-MD" altLang="ro-RO" sz="2000" dirty="0">
                <a:solidFill>
                  <a:srgbClr val="191B0E"/>
                </a:solidFill>
                <a:latin typeface="Cambria" panose="02040503050406030204" pitchFamily="18" charset="0"/>
                <a:ea typeface="Cambria" panose="02040503050406030204" pitchFamily="18" charset="0"/>
              </a:rPr>
              <a:t>z7) plata depozitelor garantate din Fondul de garantare a depozitelor în sistemul bancar, conform </a:t>
            </a:r>
            <a:r>
              <a:rPr lang="ro-MD" altLang="ro-RO" sz="2000" b="1" dirty="0">
                <a:solidFill>
                  <a:srgbClr val="191B0E"/>
                </a:solidFill>
                <a:latin typeface="Cambria" panose="02040503050406030204" pitchFamily="18" charset="0"/>
                <a:ea typeface="Cambria" panose="02040503050406030204" pitchFamily="18" charset="0"/>
              </a:rPr>
              <a:t>Legii nr.160/2023 cu privire la garantarea depozitelor în bănci</a:t>
            </a:r>
            <a:endParaRPr lang="ru-RU" sz="2000" dirty="0">
              <a:latin typeface="Cambria" panose="02040503050406030204" pitchFamily="18" charset="0"/>
              <a:ea typeface="Cambria" panose="02040503050406030204" pitchFamily="18" charset="0"/>
            </a:endParaRPr>
          </a:p>
          <a:p>
            <a:pPr marL="0" indent="0">
              <a:buNone/>
            </a:pPr>
            <a:endParaRPr lang="ru-RU" i="1" dirty="0"/>
          </a:p>
        </p:txBody>
      </p:sp>
    </p:spTree>
    <p:extLst>
      <p:ext uri="{BB962C8B-B14F-4D97-AF65-F5344CB8AC3E}">
        <p14:creationId xmlns:p14="http://schemas.microsoft.com/office/powerpoint/2010/main" val="17326570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o-MD" sz="2800" b="1" dirty="0" smtClean="0">
                <a:latin typeface="Cambria" panose="02040503050406030204" pitchFamily="18" charset="0"/>
                <a:ea typeface="Cambria" panose="02040503050406030204" pitchFamily="18" charset="0"/>
              </a:rPr>
              <a:t>Impozitul </a:t>
            </a:r>
            <a:r>
              <a:rPr lang="ro-MD" sz="2800" b="1" dirty="0">
                <a:latin typeface="Cambria" panose="02040503050406030204" pitchFamily="18" charset="0"/>
                <a:ea typeface="Cambria" panose="02040503050406030204" pitchFamily="18" charset="0"/>
              </a:rPr>
              <a:t>pe venit la sursa de plată</a:t>
            </a:r>
            <a:endParaRPr lang="ru-RU" sz="2800" dirty="0">
              <a:latin typeface="Cambria" panose="02040503050406030204" pitchFamily="18" charset="0"/>
              <a:ea typeface="Cambria" panose="02040503050406030204" pitchFamily="18" charset="0"/>
            </a:endParaRPr>
          </a:p>
        </p:txBody>
      </p:sp>
      <p:sp>
        <p:nvSpPr>
          <p:cNvPr id="3" name="Объект 2"/>
          <p:cNvSpPr>
            <a:spLocks noGrp="1"/>
          </p:cNvSpPr>
          <p:nvPr>
            <p:ph idx="1"/>
          </p:nvPr>
        </p:nvSpPr>
        <p:spPr>
          <a:xfrm>
            <a:off x="838200" y="1764079"/>
            <a:ext cx="10515600" cy="4351338"/>
          </a:xfrm>
        </p:spPr>
        <p:txBody>
          <a:bodyPr>
            <a:normAutofit fontScale="77500" lnSpcReduction="20000"/>
          </a:bodyPr>
          <a:lstStyle/>
          <a:p>
            <a:pPr marL="0" indent="0" algn="just">
              <a:lnSpc>
                <a:spcPct val="94000"/>
              </a:lnSpc>
              <a:spcAft>
                <a:spcPts val="200"/>
              </a:spcAft>
              <a:buNone/>
            </a:pPr>
            <a:r>
              <a:rPr lang="ro-MD" sz="2400" b="1" dirty="0"/>
              <a:t>	</a:t>
            </a:r>
            <a:r>
              <a:rPr lang="ro-MD" sz="2600" b="1" dirty="0">
                <a:latin typeface="Cambria" panose="02040503050406030204" pitchFamily="18" charset="0"/>
                <a:ea typeface="Cambria" panose="02040503050406030204" pitchFamily="18" charset="0"/>
              </a:rPr>
              <a:t>Articolul 71 din CF </a:t>
            </a:r>
            <a:r>
              <a:rPr lang="ro-RO" sz="2600" b="1" dirty="0">
                <a:latin typeface="Cambria" panose="02040503050406030204" pitchFamily="18" charset="0"/>
                <a:ea typeface="Cambria" panose="02040503050406030204" pitchFamily="18" charset="0"/>
              </a:rPr>
              <a:t>v</a:t>
            </a:r>
            <a:r>
              <a:rPr lang="it-IT" sz="2600" b="1" dirty="0" err="1">
                <a:latin typeface="Cambria" panose="02040503050406030204" pitchFamily="18" charset="0"/>
                <a:ea typeface="Cambria" panose="02040503050406030204" pitchFamily="18" charset="0"/>
              </a:rPr>
              <a:t>eniturile</a:t>
            </a:r>
            <a:r>
              <a:rPr lang="it-IT" sz="2600" b="1" dirty="0">
                <a:latin typeface="Cambria" panose="02040503050406030204" pitchFamily="18" charset="0"/>
                <a:ea typeface="Cambria" panose="02040503050406030204" pitchFamily="18" charset="0"/>
              </a:rPr>
              <a:t> </a:t>
            </a:r>
            <a:r>
              <a:rPr lang="it-IT" sz="2600" b="1" dirty="0" err="1">
                <a:latin typeface="Cambria" panose="02040503050406030204" pitchFamily="18" charset="0"/>
                <a:ea typeface="Cambria" panose="02040503050406030204" pitchFamily="18" charset="0"/>
              </a:rPr>
              <a:t>nerezidenţilor</a:t>
            </a:r>
            <a:r>
              <a:rPr lang="it-IT" sz="2600" b="1" dirty="0">
                <a:latin typeface="Cambria" panose="02040503050406030204" pitchFamily="18" charset="0"/>
                <a:ea typeface="Cambria" panose="02040503050406030204" pitchFamily="18" charset="0"/>
              </a:rPr>
              <a:t> </a:t>
            </a:r>
            <a:r>
              <a:rPr lang="it-IT" sz="2600" b="1" dirty="0" err="1">
                <a:latin typeface="Cambria" panose="02040503050406030204" pitchFamily="18" charset="0"/>
                <a:ea typeface="Cambria" panose="02040503050406030204" pitchFamily="18" charset="0"/>
              </a:rPr>
              <a:t>obţinute</a:t>
            </a:r>
            <a:r>
              <a:rPr lang="it-IT" sz="2600" b="1" dirty="0">
                <a:latin typeface="Cambria" panose="02040503050406030204" pitchFamily="18" charset="0"/>
                <a:ea typeface="Cambria" panose="02040503050406030204" pitchFamily="18" charset="0"/>
              </a:rPr>
              <a:t> </a:t>
            </a:r>
            <a:r>
              <a:rPr lang="it-IT" sz="2600" b="1" dirty="0" err="1">
                <a:latin typeface="Cambria" panose="02040503050406030204" pitchFamily="18" charset="0"/>
                <a:ea typeface="Cambria" panose="02040503050406030204" pitchFamily="18" charset="0"/>
              </a:rPr>
              <a:t>din</a:t>
            </a:r>
            <a:r>
              <a:rPr lang="it-IT" sz="2600" b="1" dirty="0">
                <a:latin typeface="Cambria" panose="02040503050406030204" pitchFamily="18" charset="0"/>
                <a:ea typeface="Cambria" panose="02040503050406030204" pitchFamily="18" charset="0"/>
              </a:rPr>
              <a:t> </a:t>
            </a:r>
            <a:r>
              <a:rPr lang="it-IT" sz="2600" b="1" dirty="0" err="1">
                <a:latin typeface="Cambria" panose="02040503050406030204" pitchFamily="18" charset="0"/>
                <a:ea typeface="Cambria" panose="02040503050406030204" pitchFamily="18" charset="0"/>
              </a:rPr>
              <a:t>Republica</a:t>
            </a:r>
            <a:r>
              <a:rPr lang="it-IT" sz="2600" b="1" dirty="0">
                <a:latin typeface="Cambria" panose="02040503050406030204" pitchFamily="18" charset="0"/>
                <a:ea typeface="Cambria" panose="02040503050406030204" pitchFamily="18" charset="0"/>
              </a:rPr>
              <a:t> </a:t>
            </a:r>
            <a:r>
              <a:rPr lang="it-IT" sz="2600" b="1" dirty="0" smtClean="0">
                <a:latin typeface="Cambria" panose="02040503050406030204" pitchFamily="18" charset="0"/>
                <a:ea typeface="Cambria" panose="02040503050406030204" pitchFamily="18" charset="0"/>
              </a:rPr>
              <a:t>Moldova</a:t>
            </a:r>
            <a:endParaRPr lang="ro-RO" sz="2600" b="1" dirty="0" smtClean="0">
              <a:latin typeface="Cambria" panose="02040503050406030204" pitchFamily="18" charset="0"/>
              <a:ea typeface="Cambria" panose="02040503050406030204" pitchFamily="18" charset="0"/>
            </a:endParaRPr>
          </a:p>
          <a:p>
            <a:pPr marL="0" indent="0" algn="just">
              <a:lnSpc>
                <a:spcPct val="94000"/>
              </a:lnSpc>
              <a:spcAft>
                <a:spcPts val="200"/>
              </a:spcAft>
              <a:buNone/>
            </a:pPr>
            <a:r>
              <a:rPr lang="ro-MD" sz="2600" b="1" dirty="0" smtClean="0">
                <a:latin typeface="Cambria" panose="02040503050406030204" pitchFamily="18" charset="0"/>
                <a:ea typeface="Cambria" panose="02040503050406030204" pitchFamily="18" charset="0"/>
              </a:rPr>
              <a:t> </a:t>
            </a:r>
            <a:r>
              <a:rPr lang="ro-RO" sz="2600" b="1" dirty="0">
                <a:solidFill>
                  <a:prstClr val="black"/>
                </a:solidFill>
                <a:latin typeface="Cambria" panose="02040503050406030204" pitchFamily="18" charset="0"/>
                <a:ea typeface="Cambria" panose="02040503050406030204" pitchFamily="18" charset="0"/>
                <a:cs typeface="Times New Roman" panose="02020603050405020304" pitchFamily="18" charset="0"/>
              </a:rPr>
              <a:t/>
            </a:r>
            <a:br>
              <a:rPr lang="ro-RO" sz="2600" b="1" dirty="0">
                <a:solidFill>
                  <a:prstClr val="black"/>
                </a:solidFill>
                <a:latin typeface="Cambria" panose="02040503050406030204" pitchFamily="18" charset="0"/>
                <a:ea typeface="Cambria" panose="02040503050406030204" pitchFamily="18" charset="0"/>
                <a:cs typeface="Times New Roman" panose="02020603050405020304" pitchFamily="18" charset="0"/>
              </a:rPr>
            </a:br>
            <a:r>
              <a:rPr lang="ro-MD" altLang="ru-RU" sz="2600" dirty="0">
                <a:solidFill>
                  <a:srgbClr val="191B0E"/>
                </a:solidFill>
                <a:latin typeface="Cambria" panose="02040503050406030204" pitchFamily="18" charset="0"/>
                <a:ea typeface="Cambria" panose="02040503050406030204" pitchFamily="18" charset="0"/>
              </a:rPr>
              <a:t>Venituri ale </a:t>
            </a:r>
            <a:r>
              <a:rPr lang="ro-MD" altLang="ru-RU" sz="2600" dirty="0" err="1">
                <a:solidFill>
                  <a:srgbClr val="191B0E"/>
                </a:solidFill>
                <a:latin typeface="Cambria" panose="02040503050406030204" pitchFamily="18" charset="0"/>
                <a:ea typeface="Cambria" panose="02040503050406030204" pitchFamily="18" charset="0"/>
              </a:rPr>
              <a:t>nerezidenţilor</a:t>
            </a:r>
            <a:r>
              <a:rPr lang="ro-MD" altLang="ru-RU" sz="2600" dirty="0">
                <a:solidFill>
                  <a:srgbClr val="191B0E"/>
                </a:solidFill>
                <a:latin typeface="Cambria" panose="02040503050406030204" pitchFamily="18" charset="0"/>
                <a:ea typeface="Cambria" panose="02040503050406030204" pitchFamily="18" charset="0"/>
              </a:rPr>
              <a:t> </a:t>
            </a:r>
            <a:r>
              <a:rPr lang="ro-MD" altLang="ru-RU" sz="2600" dirty="0" err="1">
                <a:solidFill>
                  <a:srgbClr val="191B0E"/>
                </a:solidFill>
                <a:latin typeface="Cambria" panose="02040503050406030204" pitchFamily="18" charset="0"/>
                <a:ea typeface="Cambria" panose="02040503050406030204" pitchFamily="18" charset="0"/>
              </a:rPr>
              <a:t>obţinute</a:t>
            </a:r>
            <a:r>
              <a:rPr lang="ro-MD" altLang="ru-RU" sz="2600" dirty="0">
                <a:solidFill>
                  <a:srgbClr val="191B0E"/>
                </a:solidFill>
                <a:latin typeface="Cambria" panose="02040503050406030204" pitchFamily="18" charset="0"/>
                <a:ea typeface="Cambria" panose="02040503050406030204" pitchFamily="18" charset="0"/>
              </a:rPr>
              <a:t> din Republica Moldova, indiferent dacă sunt primite în Republica Moldova sau în străinătate, se consideră:</a:t>
            </a:r>
          </a:p>
          <a:p>
            <a:pPr marL="0" indent="0" algn="just">
              <a:lnSpc>
                <a:spcPct val="94000"/>
              </a:lnSpc>
              <a:spcBef>
                <a:spcPts val="600"/>
              </a:spcBef>
              <a:buNone/>
            </a:pPr>
            <a:r>
              <a:rPr lang="ro-MD" altLang="ru-RU" sz="2600" dirty="0" smtClean="0">
                <a:solidFill>
                  <a:srgbClr val="191B0E"/>
                </a:solidFill>
                <a:latin typeface="Cambria" panose="02040503050406030204" pitchFamily="18" charset="0"/>
                <a:ea typeface="Cambria" panose="02040503050406030204" pitchFamily="18" charset="0"/>
              </a:rPr>
              <a:t>....................................................</a:t>
            </a:r>
          </a:p>
          <a:p>
            <a:pPr marL="0" indent="0" algn="just">
              <a:lnSpc>
                <a:spcPct val="94000"/>
              </a:lnSpc>
              <a:spcBef>
                <a:spcPts val="600"/>
              </a:spcBef>
              <a:buNone/>
            </a:pPr>
            <a:r>
              <a:rPr lang="ro-MD" altLang="ru-RU" sz="2600" dirty="0">
                <a:solidFill>
                  <a:srgbClr val="191B0E"/>
                </a:solidFill>
                <a:latin typeface="Cambria" panose="02040503050406030204" pitchFamily="18" charset="0"/>
                <a:ea typeface="Cambria" panose="02040503050406030204" pitchFamily="18" charset="0"/>
              </a:rPr>
              <a:t/>
            </a:r>
            <a:br>
              <a:rPr lang="ro-MD" altLang="ru-RU" sz="2600" dirty="0">
                <a:solidFill>
                  <a:srgbClr val="191B0E"/>
                </a:solidFill>
                <a:latin typeface="Cambria" panose="02040503050406030204" pitchFamily="18" charset="0"/>
                <a:ea typeface="Cambria" panose="02040503050406030204" pitchFamily="18" charset="0"/>
              </a:rPr>
            </a:br>
            <a:r>
              <a:rPr lang="ro-MD" altLang="ru-RU" sz="2600" dirty="0">
                <a:solidFill>
                  <a:srgbClr val="191B0E"/>
                </a:solidFill>
                <a:latin typeface="Cambria" panose="02040503050406030204" pitchFamily="18" charset="0"/>
                <a:ea typeface="Cambria" panose="02040503050406030204" pitchFamily="18" charset="0"/>
              </a:rPr>
              <a:t>"n) veniturile primite de persoanele fizice nerezidente sub formă de salarii </a:t>
            </a:r>
            <a:r>
              <a:rPr lang="ro-MD" altLang="ru-RU" sz="2600" dirty="0" err="1">
                <a:solidFill>
                  <a:srgbClr val="191B0E"/>
                </a:solidFill>
                <a:latin typeface="Cambria" panose="02040503050406030204" pitchFamily="18" charset="0"/>
                <a:ea typeface="Cambria" panose="02040503050406030204" pitchFamily="18" charset="0"/>
              </a:rPr>
              <a:t>şi</a:t>
            </a:r>
            <a:r>
              <a:rPr lang="ro-MD" altLang="ru-RU" sz="2600" dirty="0">
                <a:solidFill>
                  <a:srgbClr val="191B0E"/>
                </a:solidFill>
                <a:latin typeface="Cambria" panose="02040503050406030204" pitchFamily="18" charset="0"/>
                <a:ea typeface="Cambria" panose="02040503050406030204" pitchFamily="18" charset="0"/>
              </a:rPr>
              <a:t> alte </a:t>
            </a:r>
            <a:r>
              <a:rPr lang="ro-MD" altLang="ru-RU" sz="2600" dirty="0" err="1">
                <a:solidFill>
                  <a:srgbClr val="191B0E"/>
                </a:solidFill>
                <a:latin typeface="Cambria" panose="02040503050406030204" pitchFamily="18" charset="0"/>
                <a:ea typeface="Cambria" panose="02040503050406030204" pitchFamily="18" charset="0"/>
              </a:rPr>
              <a:t>remuneraţii</a:t>
            </a:r>
            <a:r>
              <a:rPr lang="ro-MD" altLang="ru-RU" sz="2600" dirty="0">
                <a:solidFill>
                  <a:srgbClr val="191B0E"/>
                </a:solidFill>
                <a:latin typeface="Cambria" panose="02040503050406030204" pitchFamily="18" charset="0"/>
                <a:ea typeface="Cambria" panose="02040503050406030204" pitchFamily="18" charset="0"/>
              </a:rPr>
              <a:t> similare din activitatea </a:t>
            </a:r>
            <a:r>
              <a:rPr lang="ro-MD" altLang="ru-RU" sz="2600" dirty="0" err="1">
                <a:solidFill>
                  <a:srgbClr val="191B0E"/>
                </a:solidFill>
                <a:latin typeface="Cambria" panose="02040503050406030204" pitchFamily="18" charset="0"/>
                <a:ea typeface="Cambria" panose="02040503050406030204" pitchFamily="18" charset="0"/>
              </a:rPr>
              <a:t>desfăşurată</a:t>
            </a:r>
            <a:r>
              <a:rPr lang="ro-MD" altLang="ru-RU" sz="2600" dirty="0">
                <a:solidFill>
                  <a:srgbClr val="191B0E"/>
                </a:solidFill>
                <a:latin typeface="Cambria" panose="02040503050406030204" pitchFamily="18" charset="0"/>
                <a:ea typeface="Cambria" panose="02040503050406030204" pitchFamily="18" charset="0"/>
              </a:rPr>
              <a:t> conform </a:t>
            </a:r>
            <a:r>
              <a:rPr lang="ro-MD" altLang="ru-RU" sz="2600" b="1" i="1" dirty="0">
                <a:solidFill>
                  <a:srgbClr val="191B0E"/>
                </a:solidFill>
                <a:latin typeface="Cambria" panose="02040503050406030204" pitchFamily="18" charset="0"/>
                <a:ea typeface="Cambria" panose="02040503050406030204" pitchFamily="18" charset="0"/>
              </a:rPr>
              <a:t>contractului (acordului) de muncă </a:t>
            </a:r>
            <a:r>
              <a:rPr lang="ro-MD" altLang="ru-RU" sz="2600" b="1" i="1" dirty="0" err="1">
                <a:solidFill>
                  <a:srgbClr val="191B0E"/>
                </a:solidFill>
                <a:latin typeface="Cambria" panose="02040503050406030204" pitchFamily="18" charset="0"/>
                <a:ea typeface="Cambria" panose="02040503050406030204" pitchFamily="18" charset="0"/>
              </a:rPr>
              <a:t>şi</a:t>
            </a:r>
            <a:r>
              <a:rPr lang="ro-MD" altLang="ru-RU" sz="2600" b="1" i="1" dirty="0">
                <a:solidFill>
                  <a:srgbClr val="191B0E"/>
                </a:solidFill>
                <a:latin typeface="Cambria" panose="02040503050406030204" pitchFamily="18" charset="0"/>
                <a:ea typeface="Cambria" panose="02040503050406030204" pitchFamily="18" charset="0"/>
              </a:rPr>
              <a:t>/sau orice altă plată diferită de cele stabilite la prezentul alineat</a:t>
            </a:r>
            <a:r>
              <a:rPr lang="ro-MD" altLang="ru-RU" sz="2600" dirty="0">
                <a:solidFill>
                  <a:srgbClr val="191B0E"/>
                </a:solidFill>
                <a:latin typeface="Cambria" panose="02040503050406030204" pitchFamily="18" charset="0"/>
                <a:ea typeface="Cambria" panose="02040503050406030204" pitchFamily="18" charset="0"/>
              </a:rPr>
              <a:t>, primită de administrator, fondator, membru al consiliului de </a:t>
            </a:r>
            <a:r>
              <a:rPr lang="ro-MD" altLang="ru-RU" sz="2600" dirty="0" err="1">
                <a:solidFill>
                  <a:srgbClr val="191B0E"/>
                </a:solidFill>
                <a:latin typeface="Cambria" panose="02040503050406030204" pitchFamily="18" charset="0"/>
                <a:ea typeface="Cambria" panose="02040503050406030204" pitchFamily="18" charset="0"/>
              </a:rPr>
              <a:t>administraţie</a:t>
            </a:r>
            <a:r>
              <a:rPr lang="ro-MD" altLang="ru-RU" sz="2600" dirty="0">
                <a:solidFill>
                  <a:srgbClr val="191B0E"/>
                </a:solidFill>
                <a:latin typeface="Cambria" panose="02040503050406030204" pitchFamily="18" charset="0"/>
                <a:ea typeface="Cambria" panose="02040503050406030204" pitchFamily="18" charset="0"/>
              </a:rPr>
              <a:t> ori membru al organelor de conducere ale unui rezident al Republicii Moldova sau nerezident care dispune de o </a:t>
            </a:r>
            <a:r>
              <a:rPr lang="ro-MD" altLang="ru-RU" sz="2600" dirty="0" err="1">
                <a:solidFill>
                  <a:srgbClr val="191B0E"/>
                </a:solidFill>
                <a:latin typeface="Cambria" panose="02040503050406030204" pitchFamily="18" charset="0"/>
                <a:ea typeface="Cambria" panose="02040503050406030204" pitchFamily="18" charset="0"/>
              </a:rPr>
              <a:t>reprezentanţă</a:t>
            </a:r>
            <a:r>
              <a:rPr lang="ro-MD" altLang="ru-RU" sz="2600" dirty="0">
                <a:solidFill>
                  <a:srgbClr val="191B0E"/>
                </a:solidFill>
                <a:latin typeface="Cambria" panose="02040503050406030204" pitchFamily="18" charset="0"/>
                <a:ea typeface="Cambria" panose="02040503050406030204" pitchFamily="18" charset="0"/>
              </a:rPr>
              <a:t> permanentă în Republica Moldova, dacă asemenea venituri sunt cheltuieli ale </a:t>
            </a:r>
            <a:r>
              <a:rPr lang="ro-MD" altLang="ru-RU" sz="2600" dirty="0" err="1">
                <a:solidFill>
                  <a:srgbClr val="191B0E"/>
                </a:solidFill>
                <a:latin typeface="Cambria" panose="02040503050406030204" pitchFamily="18" charset="0"/>
                <a:ea typeface="Cambria" panose="02040503050406030204" pitchFamily="18" charset="0"/>
              </a:rPr>
              <a:t>reprezentanţei</a:t>
            </a:r>
            <a:r>
              <a:rPr lang="ro-MD" altLang="ru-RU" sz="2600" dirty="0">
                <a:solidFill>
                  <a:srgbClr val="191B0E"/>
                </a:solidFill>
                <a:latin typeface="Cambria" panose="02040503050406030204" pitchFamily="18" charset="0"/>
                <a:ea typeface="Cambria" panose="02040503050406030204" pitchFamily="18" charset="0"/>
              </a:rPr>
              <a:t> permanente, indiferent de locul exercitării efective a </a:t>
            </a:r>
            <a:r>
              <a:rPr lang="ro-MD" altLang="ru-RU" sz="2600" dirty="0" err="1">
                <a:solidFill>
                  <a:srgbClr val="191B0E"/>
                </a:solidFill>
                <a:latin typeface="Cambria" panose="02040503050406030204" pitchFamily="18" charset="0"/>
                <a:ea typeface="Cambria" panose="02040503050406030204" pitchFamily="18" charset="0"/>
              </a:rPr>
              <a:t>obligaţiilor</a:t>
            </a:r>
            <a:r>
              <a:rPr lang="ro-MD" altLang="ru-RU" sz="2600" dirty="0">
                <a:solidFill>
                  <a:srgbClr val="191B0E"/>
                </a:solidFill>
                <a:latin typeface="Cambria" panose="02040503050406030204" pitchFamily="18" charset="0"/>
                <a:ea typeface="Cambria" panose="02040503050406030204" pitchFamily="18" charset="0"/>
              </a:rPr>
              <a:t> administrative </a:t>
            </a:r>
            <a:r>
              <a:rPr lang="ro-MD" altLang="ru-RU" sz="2600" dirty="0" err="1">
                <a:solidFill>
                  <a:srgbClr val="191B0E"/>
                </a:solidFill>
                <a:latin typeface="Cambria" panose="02040503050406030204" pitchFamily="18" charset="0"/>
                <a:ea typeface="Cambria" panose="02040503050406030204" pitchFamily="18" charset="0"/>
              </a:rPr>
              <a:t>încredinţate</a:t>
            </a:r>
            <a:r>
              <a:rPr lang="ro-MD" altLang="ru-RU" sz="2600" dirty="0">
                <a:solidFill>
                  <a:srgbClr val="191B0E"/>
                </a:solidFill>
                <a:latin typeface="Cambria" panose="02040503050406030204" pitchFamily="18" charset="0"/>
                <a:ea typeface="Cambria" panose="02040503050406030204" pitchFamily="18" charset="0"/>
              </a:rPr>
              <a:t> acestor persoane;".</a:t>
            </a:r>
          </a:p>
          <a:p>
            <a:pPr marL="0" indent="0" fontAlgn="t">
              <a:buNone/>
            </a:pPr>
            <a:r>
              <a:rPr lang="ro-RO" b="1" dirty="0">
                <a:solidFill>
                  <a:prstClr val="black"/>
                </a:solidFill>
                <a:ea typeface="Calibri" panose="020F0502020204030204" pitchFamily="34" charset="0"/>
                <a:cs typeface="Times New Roman" panose="02020603050405020304" pitchFamily="18" charset="0"/>
              </a:rPr>
              <a:t/>
            </a:r>
            <a:br>
              <a:rPr lang="ro-RO" b="1" dirty="0">
                <a:solidFill>
                  <a:prstClr val="black"/>
                </a:solidFill>
                <a:ea typeface="Calibri" panose="020F0502020204030204" pitchFamily="34" charset="0"/>
                <a:cs typeface="Times New Roman" panose="02020603050405020304" pitchFamily="18" charset="0"/>
              </a:rPr>
            </a:br>
            <a:endParaRPr lang="ru-RU" dirty="0"/>
          </a:p>
          <a:p>
            <a:endParaRPr lang="ru-RU" dirty="0"/>
          </a:p>
          <a:p>
            <a:endParaRPr lang="ru-RU" i="1" dirty="0"/>
          </a:p>
        </p:txBody>
      </p:sp>
    </p:spTree>
    <p:extLst>
      <p:ext uri="{BB962C8B-B14F-4D97-AF65-F5344CB8AC3E}">
        <p14:creationId xmlns:p14="http://schemas.microsoft.com/office/powerpoint/2010/main" val="1321721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2839" y="518747"/>
            <a:ext cx="10515600" cy="1325563"/>
          </a:xfrm>
        </p:spPr>
        <p:txBody>
          <a:bodyPr>
            <a:normAutofit/>
          </a:bodyPr>
          <a:lstStyle/>
          <a:p>
            <a:pPr algn="ctr"/>
            <a:r>
              <a:rPr lang="ro-MD" sz="2800" b="1" dirty="0" smtClean="0">
                <a:latin typeface="Cambria" panose="02040503050406030204" pitchFamily="18" charset="0"/>
                <a:ea typeface="Cambria" panose="02040503050406030204" pitchFamily="18" charset="0"/>
              </a:rPr>
              <a:t>Impozitul </a:t>
            </a:r>
            <a:r>
              <a:rPr lang="ro-MD" sz="2800" b="1" dirty="0">
                <a:latin typeface="Cambria" panose="02040503050406030204" pitchFamily="18" charset="0"/>
                <a:ea typeface="Cambria" panose="02040503050406030204" pitchFamily="18" charset="0"/>
              </a:rPr>
              <a:t>pe venit la sursa de plată</a:t>
            </a:r>
            <a:endParaRPr lang="ru-RU" sz="2800" dirty="0">
              <a:latin typeface="Cambria" panose="02040503050406030204" pitchFamily="18" charset="0"/>
              <a:ea typeface="Cambria" panose="02040503050406030204" pitchFamily="18" charset="0"/>
            </a:endParaRPr>
          </a:p>
        </p:txBody>
      </p:sp>
      <p:sp>
        <p:nvSpPr>
          <p:cNvPr id="3" name="Объект 2"/>
          <p:cNvSpPr>
            <a:spLocks noGrp="1"/>
          </p:cNvSpPr>
          <p:nvPr>
            <p:ph idx="1"/>
          </p:nvPr>
        </p:nvSpPr>
        <p:spPr/>
        <p:txBody>
          <a:bodyPr>
            <a:normAutofit/>
          </a:bodyPr>
          <a:lstStyle/>
          <a:p>
            <a:pPr marL="0" indent="0" algn="just">
              <a:lnSpc>
                <a:spcPct val="94000"/>
              </a:lnSpc>
              <a:spcAft>
                <a:spcPts val="200"/>
              </a:spcAft>
              <a:buNone/>
            </a:pPr>
            <a:r>
              <a:rPr lang="ro-MD" altLang="ru-RU" sz="2000" b="1" dirty="0" smtClean="0">
                <a:latin typeface="Cambria" panose="02040503050406030204" pitchFamily="18" charset="0"/>
                <a:ea typeface="Cambria" panose="02040503050406030204" pitchFamily="18" charset="0"/>
                <a:cs typeface="Arial" panose="020B0604020202020204" pitchFamily="34" charset="0"/>
              </a:rPr>
              <a:t>Articolul 90</a:t>
            </a:r>
            <a:r>
              <a:rPr lang="ro-MD" altLang="ru-RU" sz="2000" baseline="30000" dirty="0" smtClean="0">
                <a:solidFill>
                  <a:srgbClr val="191B0E"/>
                </a:solidFill>
                <a:latin typeface="Cambria" panose="02040503050406030204" pitchFamily="18" charset="0"/>
                <a:ea typeface="Cambria" panose="02040503050406030204" pitchFamily="18" charset="0"/>
                <a:cs typeface="Arial" panose="020B0604020202020204" pitchFamily="34" charset="0"/>
              </a:rPr>
              <a:t>1</a:t>
            </a:r>
            <a:r>
              <a:rPr lang="ro-MD" altLang="ru-RU" sz="2000" b="1" dirty="0">
                <a:latin typeface="Cambria" panose="02040503050406030204" pitchFamily="18" charset="0"/>
                <a:ea typeface="Cambria" panose="02040503050406030204" pitchFamily="18" charset="0"/>
                <a:cs typeface="Arial" panose="020B0604020202020204" pitchFamily="34" charset="0"/>
              </a:rPr>
              <a:t>   </a:t>
            </a:r>
            <a:r>
              <a:rPr lang="ro-MD" altLang="ru-RU" sz="2000" dirty="0" err="1">
                <a:latin typeface="Cambria" panose="02040503050406030204" pitchFamily="18" charset="0"/>
                <a:ea typeface="Cambria" panose="02040503050406030204" pitchFamily="18" charset="0"/>
                <a:cs typeface="Arial" panose="020B0604020202020204" pitchFamily="34" charset="0"/>
              </a:rPr>
              <a:t>Reţinerea</a:t>
            </a:r>
            <a:r>
              <a:rPr lang="ro-MD" altLang="ru-RU" sz="2000" dirty="0">
                <a:latin typeface="Cambria" panose="02040503050406030204" pitchFamily="18" charset="0"/>
                <a:ea typeface="Cambria" panose="02040503050406030204" pitchFamily="18" charset="0"/>
                <a:cs typeface="Arial" panose="020B0604020202020204" pitchFamily="34" charset="0"/>
              </a:rPr>
              <a:t> finală a impozitului din unele tipuri de venit                     </a:t>
            </a:r>
            <a:endParaRPr lang="ro-MD" altLang="ru-RU" sz="2000" dirty="0" smtClean="0">
              <a:latin typeface="Cambria" panose="02040503050406030204" pitchFamily="18" charset="0"/>
              <a:ea typeface="Cambria" panose="02040503050406030204" pitchFamily="18" charset="0"/>
              <a:cs typeface="Arial" panose="020B0604020202020204" pitchFamily="34" charset="0"/>
            </a:endParaRPr>
          </a:p>
          <a:p>
            <a:pPr marL="0" indent="0" algn="just">
              <a:lnSpc>
                <a:spcPct val="94000"/>
              </a:lnSpc>
              <a:spcAft>
                <a:spcPts val="200"/>
              </a:spcAft>
              <a:buNone/>
            </a:pPr>
            <a:r>
              <a:rPr lang="ro-MD" altLang="ru-RU" sz="2000" dirty="0" smtClean="0">
                <a:solidFill>
                  <a:srgbClr val="191B0E"/>
                </a:solidFill>
                <a:latin typeface="Cambria" panose="02040503050406030204" pitchFamily="18" charset="0"/>
                <a:ea typeface="Cambria" panose="02040503050406030204" pitchFamily="18" charset="0"/>
                <a:cs typeface="Arial" panose="020B0604020202020204" pitchFamily="34" charset="0"/>
              </a:rPr>
              <a:t>A fost modificată redacția alineatelor </a:t>
            </a:r>
            <a:r>
              <a:rPr lang="ro-MD" altLang="ru-RU" sz="2000" dirty="0">
                <a:solidFill>
                  <a:srgbClr val="191B0E"/>
                </a:solidFill>
                <a:latin typeface="Cambria" panose="02040503050406030204" pitchFamily="18" charset="0"/>
                <a:ea typeface="Cambria" panose="02040503050406030204" pitchFamily="18" charset="0"/>
                <a:cs typeface="Arial" panose="020B0604020202020204" pitchFamily="34" charset="0"/>
              </a:rPr>
              <a:t>(3</a:t>
            </a:r>
            <a:r>
              <a:rPr lang="ro-MD" altLang="ru-RU" sz="2000" baseline="30000" dirty="0">
                <a:solidFill>
                  <a:srgbClr val="191B0E"/>
                </a:solidFill>
                <a:latin typeface="Cambria" panose="02040503050406030204" pitchFamily="18" charset="0"/>
                <a:ea typeface="Cambria" panose="02040503050406030204" pitchFamily="18" charset="0"/>
                <a:cs typeface="Arial" panose="020B0604020202020204" pitchFamily="34" charset="0"/>
              </a:rPr>
              <a:t>7</a:t>
            </a:r>
            <a:r>
              <a:rPr lang="ro-MD" altLang="ru-RU" sz="2000" dirty="0">
                <a:solidFill>
                  <a:srgbClr val="191B0E"/>
                </a:solidFill>
                <a:latin typeface="Cambria" panose="02040503050406030204" pitchFamily="18" charset="0"/>
                <a:ea typeface="Cambria" panose="02040503050406030204" pitchFamily="18" charset="0"/>
                <a:cs typeface="Arial" panose="020B0604020202020204" pitchFamily="34" charset="0"/>
              </a:rPr>
              <a:t>) </a:t>
            </a:r>
            <a:r>
              <a:rPr lang="ro-MD" altLang="ru-RU" sz="2000" dirty="0" err="1">
                <a:solidFill>
                  <a:srgbClr val="191B0E"/>
                </a:solidFill>
                <a:latin typeface="Cambria" panose="02040503050406030204" pitchFamily="18" charset="0"/>
                <a:ea typeface="Cambria" panose="02040503050406030204" pitchFamily="18" charset="0"/>
                <a:cs typeface="Arial" panose="020B0604020202020204" pitchFamily="34" charset="0"/>
              </a:rPr>
              <a:t>şi</a:t>
            </a:r>
            <a:r>
              <a:rPr lang="ro-MD" altLang="ru-RU" sz="2000" dirty="0">
                <a:solidFill>
                  <a:srgbClr val="191B0E"/>
                </a:solidFill>
                <a:latin typeface="Cambria" panose="02040503050406030204" pitchFamily="18" charset="0"/>
                <a:ea typeface="Cambria" panose="02040503050406030204" pitchFamily="18" charset="0"/>
                <a:cs typeface="Arial" panose="020B0604020202020204" pitchFamily="34" charset="0"/>
              </a:rPr>
              <a:t> (3</a:t>
            </a:r>
            <a:r>
              <a:rPr lang="ro-MD" altLang="ru-RU" sz="2000" baseline="30000" dirty="0">
                <a:solidFill>
                  <a:srgbClr val="191B0E"/>
                </a:solidFill>
                <a:latin typeface="Cambria" panose="02040503050406030204" pitchFamily="18" charset="0"/>
                <a:ea typeface="Cambria" panose="02040503050406030204" pitchFamily="18" charset="0"/>
                <a:cs typeface="Arial" panose="020B0604020202020204" pitchFamily="34" charset="0"/>
              </a:rPr>
              <a:t>8</a:t>
            </a:r>
            <a:r>
              <a:rPr lang="ro-MD" altLang="ru-RU" sz="2000" dirty="0" smtClean="0">
                <a:solidFill>
                  <a:srgbClr val="191B0E"/>
                </a:solidFill>
                <a:latin typeface="Cambria" panose="02040503050406030204" pitchFamily="18" charset="0"/>
                <a:ea typeface="Cambria" panose="02040503050406030204" pitchFamily="18" charset="0"/>
                <a:cs typeface="Arial" panose="020B0604020202020204" pitchFamily="34" charset="0"/>
              </a:rPr>
              <a:t>):</a:t>
            </a:r>
            <a:endParaRPr lang="ro-MD" altLang="ru-RU" sz="2000" dirty="0">
              <a:solidFill>
                <a:srgbClr val="191B0E"/>
              </a:solidFill>
              <a:latin typeface="Cambria" panose="02040503050406030204" pitchFamily="18" charset="0"/>
              <a:ea typeface="Cambria" panose="02040503050406030204" pitchFamily="18" charset="0"/>
              <a:cs typeface="Arial" panose="020B0604020202020204" pitchFamily="34" charset="0"/>
            </a:endParaRPr>
          </a:p>
          <a:p>
            <a:pPr marL="0" indent="0" algn="just">
              <a:lnSpc>
                <a:spcPct val="94000"/>
              </a:lnSpc>
              <a:spcAft>
                <a:spcPts val="200"/>
              </a:spcAft>
              <a:buNone/>
            </a:pPr>
            <a:r>
              <a:rPr lang="ro-MD" altLang="ru-RU" sz="2000" b="1" dirty="0">
                <a:solidFill>
                  <a:srgbClr val="191B0E"/>
                </a:solidFill>
                <a:latin typeface="Cambria" panose="02040503050406030204" pitchFamily="18" charset="0"/>
                <a:ea typeface="Cambria" panose="02040503050406030204" pitchFamily="18" charset="0"/>
                <a:cs typeface="Arial" panose="020B0604020202020204" pitchFamily="34" charset="0"/>
              </a:rPr>
              <a:t>(3</a:t>
            </a:r>
            <a:r>
              <a:rPr lang="ro-MD" altLang="ru-RU" sz="2000" b="1" baseline="30000" dirty="0">
                <a:solidFill>
                  <a:srgbClr val="191B0E"/>
                </a:solidFill>
                <a:latin typeface="Cambria" panose="02040503050406030204" pitchFamily="18" charset="0"/>
                <a:ea typeface="Cambria" panose="02040503050406030204" pitchFamily="18" charset="0"/>
                <a:cs typeface="Arial" panose="020B0604020202020204" pitchFamily="34" charset="0"/>
              </a:rPr>
              <a:t>7</a:t>
            </a:r>
            <a:r>
              <a:rPr lang="ro-MD" altLang="ru-RU" sz="2000" b="1" dirty="0">
                <a:solidFill>
                  <a:srgbClr val="191B0E"/>
                </a:solidFill>
                <a:latin typeface="Cambria" panose="02040503050406030204" pitchFamily="18" charset="0"/>
                <a:ea typeface="Cambria" panose="02040503050406030204" pitchFamily="18" charset="0"/>
                <a:cs typeface="Arial" panose="020B0604020202020204" pitchFamily="34" charset="0"/>
              </a:rPr>
              <a:t>) </a:t>
            </a:r>
            <a:r>
              <a:rPr lang="ro-MD" altLang="ru-RU" sz="2000" dirty="0">
                <a:solidFill>
                  <a:srgbClr val="191B0E"/>
                </a:solidFill>
                <a:latin typeface="Cambria" panose="02040503050406030204" pitchFamily="18" charset="0"/>
                <a:ea typeface="Cambria" panose="02040503050406030204" pitchFamily="18" charset="0"/>
                <a:cs typeface="Arial" panose="020B0604020202020204" pitchFamily="34" charset="0"/>
              </a:rPr>
              <a:t>Băncile, </a:t>
            </a:r>
            <a:r>
              <a:rPr lang="ro-MD" altLang="ru-RU" sz="2000" dirty="0" err="1">
                <a:solidFill>
                  <a:srgbClr val="191B0E"/>
                </a:solidFill>
                <a:latin typeface="Cambria" panose="02040503050406030204" pitchFamily="18" charset="0"/>
                <a:ea typeface="Cambria" panose="02040503050406030204" pitchFamily="18" charset="0"/>
                <a:cs typeface="Arial" panose="020B0604020202020204" pitchFamily="34" charset="0"/>
              </a:rPr>
              <a:t>asociaţiile</a:t>
            </a:r>
            <a:r>
              <a:rPr lang="ro-MD" altLang="ru-RU" sz="2000" dirty="0">
                <a:solidFill>
                  <a:srgbClr val="191B0E"/>
                </a:solidFill>
                <a:latin typeface="Cambria" panose="02040503050406030204" pitchFamily="18" charset="0"/>
                <a:ea typeface="Cambria" panose="02040503050406030204" pitchFamily="18" charset="0"/>
                <a:cs typeface="Arial" panose="020B0604020202020204" pitchFamily="34" charset="0"/>
              </a:rPr>
              <a:t> de economii </a:t>
            </a:r>
            <a:r>
              <a:rPr lang="ro-MD" altLang="ru-RU" sz="2000" dirty="0" err="1">
                <a:solidFill>
                  <a:srgbClr val="191B0E"/>
                </a:solidFill>
                <a:latin typeface="Cambria" panose="02040503050406030204" pitchFamily="18" charset="0"/>
                <a:ea typeface="Cambria" panose="02040503050406030204" pitchFamily="18" charset="0"/>
                <a:cs typeface="Arial" panose="020B0604020202020204" pitchFamily="34" charset="0"/>
              </a:rPr>
              <a:t>şi</a:t>
            </a:r>
            <a:r>
              <a:rPr lang="ro-MD" altLang="ru-RU" sz="2000" dirty="0">
                <a:solidFill>
                  <a:srgbClr val="191B0E"/>
                </a:solidFill>
                <a:latin typeface="Cambria" panose="02040503050406030204" pitchFamily="18" charset="0"/>
                <a:ea typeface="Cambria" panose="02040503050406030204" pitchFamily="18" charset="0"/>
                <a:cs typeface="Arial" panose="020B0604020202020204" pitchFamily="34" charset="0"/>
              </a:rPr>
              <a:t> împrumut, precum </a:t>
            </a:r>
            <a:r>
              <a:rPr lang="ro-MD" altLang="ru-RU" sz="2000" dirty="0" err="1">
                <a:solidFill>
                  <a:srgbClr val="191B0E"/>
                </a:solidFill>
                <a:latin typeface="Cambria" panose="02040503050406030204" pitchFamily="18" charset="0"/>
                <a:ea typeface="Cambria" panose="02040503050406030204" pitchFamily="18" charset="0"/>
                <a:cs typeface="Arial" panose="020B0604020202020204" pitchFamily="34" charset="0"/>
              </a:rPr>
              <a:t>şi</a:t>
            </a:r>
            <a:r>
              <a:rPr lang="ro-MD" altLang="ru-RU" sz="2000" dirty="0">
                <a:solidFill>
                  <a:srgbClr val="191B0E"/>
                </a:solidFill>
                <a:latin typeface="Cambria" panose="02040503050406030204" pitchFamily="18" charset="0"/>
                <a:ea typeface="Cambria" panose="02040503050406030204" pitchFamily="18" charset="0"/>
                <a:cs typeface="Arial" panose="020B0604020202020204" pitchFamily="34" charset="0"/>
              </a:rPr>
              <a:t> </a:t>
            </a:r>
            <a:r>
              <a:rPr lang="ro-MD" altLang="ru-RU" sz="2000" dirty="0" err="1">
                <a:solidFill>
                  <a:srgbClr val="191B0E"/>
                </a:solidFill>
                <a:latin typeface="Cambria" panose="02040503050406030204" pitchFamily="18" charset="0"/>
                <a:ea typeface="Cambria" panose="02040503050406030204" pitchFamily="18" charset="0"/>
                <a:cs typeface="Arial" panose="020B0604020202020204" pitchFamily="34" charset="0"/>
              </a:rPr>
              <a:t>emitenţii</a:t>
            </a:r>
            <a:r>
              <a:rPr lang="ro-MD" altLang="ru-RU" sz="2000" dirty="0">
                <a:solidFill>
                  <a:srgbClr val="191B0E"/>
                </a:solidFill>
                <a:latin typeface="Cambria" panose="02040503050406030204" pitchFamily="18" charset="0"/>
                <a:ea typeface="Cambria" panose="02040503050406030204" pitchFamily="18" charset="0"/>
                <a:cs typeface="Arial" panose="020B0604020202020204" pitchFamily="34" charset="0"/>
              </a:rPr>
              <a:t> de titluri de </a:t>
            </a:r>
            <a:r>
              <a:rPr lang="ro-MD" altLang="ru-RU" sz="2000" dirty="0" err="1">
                <a:solidFill>
                  <a:srgbClr val="191B0E"/>
                </a:solidFill>
                <a:latin typeface="Cambria" panose="02040503050406030204" pitchFamily="18" charset="0"/>
                <a:ea typeface="Cambria" panose="02040503050406030204" pitchFamily="18" charset="0"/>
                <a:cs typeface="Arial" panose="020B0604020202020204" pitchFamily="34" charset="0"/>
              </a:rPr>
              <a:t>creanţă</a:t>
            </a:r>
            <a:r>
              <a:rPr lang="ro-MD" altLang="ru-RU" sz="2000" dirty="0">
                <a:solidFill>
                  <a:srgbClr val="191B0E"/>
                </a:solidFill>
                <a:latin typeface="Cambria" panose="02040503050406030204" pitchFamily="18" charset="0"/>
                <a:ea typeface="Cambria" panose="02040503050406030204" pitchFamily="18" charset="0"/>
                <a:cs typeface="Arial" panose="020B0604020202020204" pitchFamily="34" charset="0"/>
              </a:rPr>
              <a:t> </a:t>
            </a:r>
            <a:r>
              <a:rPr lang="ro-MD" altLang="ru-RU" sz="2000" dirty="0" err="1">
                <a:solidFill>
                  <a:srgbClr val="191B0E"/>
                </a:solidFill>
                <a:latin typeface="Cambria" panose="02040503050406030204" pitchFamily="18" charset="0"/>
                <a:ea typeface="Cambria" panose="02040503050406030204" pitchFamily="18" charset="0"/>
                <a:cs typeface="Arial" panose="020B0604020202020204" pitchFamily="34" charset="0"/>
              </a:rPr>
              <a:t>şi</a:t>
            </a:r>
            <a:r>
              <a:rPr lang="ro-MD" altLang="ru-RU" sz="2000" dirty="0">
                <a:solidFill>
                  <a:srgbClr val="191B0E"/>
                </a:solidFill>
                <a:latin typeface="Cambria" panose="02040503050406030204" pitchFamily="18" charset="0"/>
                <a:ea typeface="Cambria" panose="02040503050406030204" pitchFamily="18" charset="0"/>
                <a:cs typeface="Arial" panose="020B0604020202020204" pitchFamily="34" charset="0"/>
              </a:rPr>
              <a:t> </a:t>
            </a:r>
            <a:r>
              <a:rPr lang="ro-MD" altLang="ru-RU" sz="2000" dirty="0" err="1">
                <a:solidFill>
                  <a:srgbClr val="191B0E"/>
                </a:solidFill>
                <a:latin typeface="Cambria" panose="02040503050406030204" pitchFamily="18" charset="0"/>
                <a:ea typeface="Cambria" panose="02040503050406030204" pitchFamily="18" charset="0"/>
                <a:cs typeface="Arial" panose="020B0604020202020204" pitchFamily="34" charset="0"/>
              </a:rPr>
              <a:t>obligaţiuni</a:t>
            </a:r>
            <a:r>
              <a:rPr lang="ro-MD" altLang="ru-RU" sz="2000" dirty="0">
                <a:solidFill>
                  <a:srgbClr val="191B0E"/>
                </a:solidFill>
                <a:latin typeface="Cambria" panose="02040503050406030204" pitchFamily="18" charset="0"/>
                <a:ea typeface="Cambria" panose="02040503050406030204" pitchFamily="18" charset="0"/>
                <a:cs typeface="Arial" panose="020B0604020202020204" pitchFamily="34" charset="0"/>
              </a:rPr>
              <a:t> </a:t>
            </a:r>
            <a:r>
              <a:rPr lang="ro-MD" altLang="ru-RU" sz="2000" dirty="0" err="1">
                <a:solidFill>
                  <a:srgbClr val="191B0E"/>
                </a:solidFill>
                <a:latin typeface="Cambria" panose="02040503050406030204" pitchFamily="18" charset="0"/>
                <a:ea typeface="Cambria" panose="02040503050406030204" pitchFamily="18" charset="0"/>
                <a:cs typeface="Arial" panose="020B0604020202020204" pitchFamily="34" charset="0"/>
              </a:rPr>
              <a:t>reţin</a:t>
            </a:r>
            <a:r>
              <a:rPr lang="ro-MD" altLang="ru-RU" sz="2000" dirty="0">
                <a:solidFill>
                  <a:srgbClr val="191B0E"/>
                </a:solidFill>
                <a:latin typeface="Cambria" panose="02040503050406030204" pitchFamily="18" charset="0"/>
                <a:ea typeface="Cambria" panose="02040503050406030204" pitchFamily="18" charset="0"/>
                <a:cs typeface="Arial" panose="020B0604020202020204" pitchFamily="34" charset="0"/>
              </a:rPr>
              <a:t> un impozit în mărime </a:t>
            </a:r>
            <a:r>
              <a:rPr lang="ro-MD" altLang="ru-RU" sz="2000" b="1" dirty="0">
                <a:solidFill>
                  <a:srgbClr val="191B0E"/>
                </a:solidFill>
                <a:latin typeface="Cambria" panose="02040503050406030204" pitchFamily="18" charset="0"/>
                <a:ea typeface="Cambria" panose="02040503050406030204" pitchFamily="18" charset="0"/>
                <a:cs typeface="Arial" panose="020B0604020202020204" pitchFamily="34" charset="0"/>
              </a:rPr>
              <a:t>de 6%</a:t>
            </a:r>
            <a:r>
              <a:rPr lang="ro-MD" altLang="ru-RU" sz="2000" dirty="0">
                <a:solidFill>
                  <a:srgbClr val="191B0E"/>
                </a:solidFill>
                <a:latin typeface="Cambria" panose="02040503050406030204" pitchFamily="18" charset="0"/>
                <a:ea typeface="Cambria" panose="02040503050406030204" pitchFamily="18" charset="0"/>
                <a:cs typeface="Arial" panose="020B0604020202020204" pitchFamily="34" charset="0"/>
              </a:rPr>
              <a:t> din dobânzile achitate în folosul persoanelor fizice rezidente.</a:t>
            </a:r>
          </a:p>
          <a:p>
            <a:pPr marL="0" indent="0" algn="just">
              <a:lnSpc>
                <a:spcPct val="94000"/>
              </a:lnSpc>
              <a:spcAft>
                <a:spcPts val="200"/>
              </a:spcAft>
              <a:buNone/>
            </a:pPr>
            <a:r>
              <a:rPr lang="ro-MD" altLang="ru-RU" sz="2000" b="1" dirty="0">
                <a:solidFill>
                  <a:srgbClr val="191B0E"/>
                </a:solidFill>
                <a:latin typeface="Cambria" panose="02040503050406030204" pitchFamily="18" charset="0"/>
                <a:ea typeface="Cambria" panose="02040503050406030204" pitchFamily="18" charset="0"/>
                <a:cs typeface="Arial" panose="020B0604020202020204" pitchFamily="34" charset="0"/>
              </a:rPr>
              <a:t>(3</a:t>
            </a:r>
            <a:r>
              <a:rPr lang="ro-MD" altLang="ru-RU" sz="2000" b="1" baseline="30000" dirty="0">
                <a:solidFill>
                  <a:srgbClr val="191B0E"/>
                </a:solidFill>
                <a:latin typeface="Cambria" panose="02040503050406030204" pitchFamily="18" charset="0"/>
                <a:ea typeface="Cambria" panose="02040503050406030204" pitchFamily="18" charset="0"/>
                <a:cs typeface="Arial" panose="020B0604020202020204" pitchFamily="34" charset="0"/>
              </a:rPr>
              <a:t>8</a:t>
            </a:r>
            <a:r>
              <a:rPr lang="ro-MD" altLang="ru-RU" sz="2000" b="1" dirty="0">
                <a:solidFill>
                  <a:srgbClr val="191B0E"/>
                </a:solidFill>
                <a:latin typeface="Cambria" panose="02040503050406030204" pitchFamily="18" charset="0"/>
                <a:ea typeface="Cambria" panose="02040503050406030204" pitchFamily="18" charset="0"/>
                <a:cs typeface="Arial" panose="020B0604020202020204" pitchFamily="34" charset="0"/>
              </a:rPr>
              <a:t>) </a:t>
            </a:r>
            <a:r>
              <a:rPr lang="ro-MD" altLang="ru-RU" sz="2000" dirty="0">
                <a:solidFill>
                  <a:srgbClr val="191B0E"/>
                </a:solidFill>
                <a:latin typeface="Cambria" panose="02040503050406030204" pitchFamily="18" charset="0"/>
                <a:ea typeface="Cambria" panose="02040503050406030204" pitchFamily="18" charset="0"/>
                <a:cs typeface="Arial" panose="020B0604020202020204" pitchFamily="34" charset="0"/>
              </a:rPr>
              <a:t>Ministerul </a:t>
            </a:r>
            <a:r>
              <a:rPr lang="ro-MD" altLang="ru-RU" sz="2000" dirty="0" err="1">
                <a:solidFill>
                  <a:srgbClr val="191B0E"/>
                </a:solidFill>
                <a:latin typeface="Cambria" panose="02040503050406030204" pitchFamily="18" charset="0"/>
                <a:ea typeface="Cambria" panose="02040503050406030204" pitchFamily="18" charset="0"/>
                <a:cs typeface="Arial" panose="020B0604020202020204" pitchFamily="34" charset="0"/>
              </a:rPr>
              <a:t>Finanţelor</a:t>
            </a:r>
            <a:r>
              <a:rPr lang="ro-MD" altLang="ru-RU" sz="2000" dirty="0">
                <a:solidFill>
                  <a:srgbClr val="191B0E"/>
                </a:solidFill>
                <a:latin typeface="Cambria" panose="02040503050406030204" pitchFamily="18" charset="0"/>
                <a:ea typeface="Cambria" panose="02040503050406030204" pitchFamily="18" charset="0"/>
                <a:cs typeface="Arial" panose="020B0604020202020204" pitchFamily="34" charset="0"/>
              </a:rPr>
              <a:t> sau dealerii primari în sensul Legii nr.419/2006 cu privire la datoria sectorului public, </a:t>
            </a:r>
            <a:r>
              <a:rPr lang="ro-MD" altLang="ru-RU" sz="2000" dirty="0" err="1">
                <a:solidFill>
                  <a:srgbClr val="191B0E"/>
                </a:solidFill>
                <a:latin typeface="Cambria" panose="02040503050406030204" pitchFamily="18" charset="0"/>
                <a:ea typeface="Cambria" panose="02040503050406030204" pitchFamily="18" charset="0"/>
                <a:cs typeface="Arial" panose="020B0604020202020204" pitchFamily="34" charset="0"/>
              </a:rPr>
              <a:t>garanţiile</a:t>
            </a:r>
            <a:r>
              <a:rPr lang="ro-MD" altLang="ru-RU" sz="2000" dirty="0">
                <a:solidFill>
                  <a:srgbClr val="191B0E"/>
                </a:solidFill>
                <a:latin typeface="Cambria" panose="02040503050406030204" pitchFamily="18" charset="0"/>
                <a:ea typeface="Cambria" panose="02040503050406030204" pitchFamily="18" charset="0"/>
                <a:cs typeface="Arial" panose="020B0604020202020204" pitchFamily="34" charset="0"/>
              </a:rPr>
              <a:t> de stat </a:t>
            </a:r>
            <a:r>
              <a:rPr lang="ro-MD" altLang="ru-RU" sz="2000" dirty="0" err="1">
                <a:solidFill>
                  <a:srgbClr val="191B0E"/>
                </a:solidFill>
                <a:latin typeface="Cambria" panose="02040503050406030204" pitchFamily="18" charset="0"/>
                <a:ea typeface="Cambria" panose="02040503050406030204" pitchFamily="18" charset="0"/>
                <a:cs typeface="Arial" panose="020B0604020202020204" pitchFamily="34" charset="0"/>
              </a:rPr>
              <a:t>şi</a:t>
            </a:r>
            <a:r>
              <a:rPr lang="ro-MD" altLang="ru-RU" sz="2000" dirty="0">
                <a:solidFill>
                  <a:srgbClr val="191B0E"/>
                </a:solidFill>
                <a:latin typeface="Cambria" panose="02040503050406030204" pitchFamily="18" charset="0"/>
                <a:ea typeface="Cambria" panose="02040503050406030204" pitchFamily="18" charset="0"/>
                <a:cs typeface="Arial" panose="020B0604020202020204" pitchFamily="34" charset="0"/>
              </a:rPr>
              <a:t> recreditarea de stat </a:t>
            </a:r>
            <a:r>
              <a:rPr lang="ro-MD" altLang="ru-RU" sz="2000" dirty="0" err="1">
                <a:solidFill>
                  <a:srgbClr val="191B0E"/>
                </a:solidFill>
                <a:latin typeface="Cambria" panose="02040503050406030204" pitchFamily="18" charset="0"/>
                <a:ea typeface="Cambria" panose="02040503050406030204" pitchFamily="18" charset="0"/>
                <a:cs typeface="Arial" panose="020B0604020202020204" pitchFamily="34" charset="0"/>
              </a:rPr>
              <a:t>reţin</a:t>
            </a:r>
            <a:r>
              <a:rPr lang="ro-MD" altLang="ru-RU" sz="2000" dirty="0">
                <a:solidFill>
                  <a:srgbClr val="191B0E"/>
                </a:solidFill>
                <a:latin typeface="Cambria" panose="02040503050406030204" pitchFamily="18" charset="0"/>
                <a:ea typeface="Cambria" panose="02040503050406030204" pitchFamily="18" charset="0"/>
                <a:cs typeface="Arial" panose="020B0604020202020204" pitchFamily="34" charset="0"/>
              </a:rPr>
              <a:t> un impozit în mărime </a:t>
            </a:r>
            <a:r>
              <a:rPr lang="ro-MD" altLang="ru-RU" sz="2000" b="1" dirty="0">
                <a:solidFill>
                  <a:srgbClr val="191B0E"/>
                </a:solidFill>
                <a:latin typeface="Cambria" panose="02040503050406030204" pitchFamily="18" charset="0"/>
                <a:ea typeface="Cambria" panose="02040503050406030204" pitchFamily="18" charset="0"/>
                <a:cs typeface="Arial" panose="020B0604020202020204" pitchFamily="34" charset="0"/>
              </a:rPr>
              <a:t>de 6%</a:t>
            </a:r>
            <a:r>
              <a:rPr lang="ro-MD" altLang="ru-RU" sz="2000" dirty="0">
                <a:solidFill>
                  <a:srgbClr val="191B0E"/>
                </a:solidFill>
                <a:latin typeface="Cambria" panose="02040503050406030204" pitchFamily="18" charset="0"/>
                <a:ea typeface="Cambria" panose="02040503050406030204" pitchFamily="18" charset="0"/>
                <a:cs typeface="Arial" panose="020B0604020202020204" pitchFamily="34" charset="0"/>
              </a:rPr>
              <a:t> din veniturile sub formă de dobânzi de la valorile mobiliare de stat </a:t>
            </a:r>
            <a:r>
              <a:rPr lang="ro-MD" altLang="ru-RU" sz="2000" dirty="0" err="1">
                <a:solidFill>
                  <a:srgbClr val="191B0E"/>
                </a:solidFill>
                <a:latin typeface="Cambria" panose="02040503050406030204" pitchFamily="18" charset="0"/>
                <a:ea typeface="Cambria" panose="02040503050406030204" pitchFamily="18" charset="0"/>
                <a:cs typeface="Arial" panose="020B0604020202020204" pitchFamily="34" charset="0"/>
              </a:rPr>
              <a:t>obţinute</a:t>
            </a:r>
            <a:r>
              <a:rPr lang="ro-MD" altLang="ru-RU" sz="2000" dirty="0">
                <a:solidFill>
                  <a:srgbClr val="191B0E"/>
                </a:solidFill>
                <a:latin typeface="Cambria" panose="02040503050406030204" pitchFamily="18" charset="0"/>
                <a:ea typeface="Cambria" panose="02040503050406030204" pitchFamily="18" charset="0"/>
                <a:cs typeface="Arial" panose="020B0604020202020204" pitchFamily="34" charset="0"/>
              </a:rPr>
              <a:t> de către persoanele fizice</a:t>
            </a:r>
            <a:r>
              <a:rPr lang="ro-MD" altLang="ru-RU" sz="2000" dirty="0" smtClean="0">
                <a:solidFill>
                  <a:srgbClr val="191B0E"/>
                </a:solidFill>
                <a:latin typeface="Cambria" panose="02040503050406030204" pitchFamily="18" charset="0"/>
                <a:ea typeface="Cambria" panose="02040503050406030204" pitchFamily="18" charset="0"/>
                <a:cs typeface="Arial" panose="020B0604020202020204" pitchFamily="34" charset="0"/>
              </a:rPr>
              <a:t>.</a:t>
            </a:r>
            <a:endParaRPr lang="ro-MD" altLang="ru-RU" sz="2000" dirty="0">
              <a:solidFill>
                <a:srgbClr val="191B0E"/>
              </a:solidFill>
              <a:latin typeface="Cambria" panose="02040503050406030204" pitchFamily="18" charset="0"/>
              <a:ea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4013228576"/>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2939</TotalTime>
  <Words>3952</Words>
  <Application>Microsoft Office PowerPoint</Application>
  <PresentationFormat>Широкоэкранный</PresentationFormat>
  <Paragraphs>153</Paragraphs>
  <Slides>26</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26</vt:i4>
      </vt:variant>
    </vt:vector>
  </HeadingPairs>
  <TitlesOfParts>
    <vt:vector size="33" baseType="lpstr">
      <vt:lpstr>Arial</vt:lpstr>
      <vt:lpstr>Calibri</vt:lpstr>
      <vt:lpstr>Calibri Light</vt:lpstr>
      <vt:lpstr>Cambria</vt:lpstr>
      <vt:lpstr>Times New Roman</vt:lpstr>
      <vt:lpstr>Wingdings</vt:lpstr>
      <vt:lpstr>Тема Office</vt:lpstr>
      <vt:lpstr>Aspecte ce țin de calcularea și declararea impozitului pe venit la sursa de plată, a primelor de asigurare obligatorie de asistență medicală și a contribuțiilor de asigurare socială în anul 2024  </vt:lpstr>
      <vt:lpstr>Impozitul pe venit la sursa de plată</vt:lpstr>
      <vt:lpstr>Impozitul pe venit la sursa de plată</vt:lpstr>
      <vt:lpstr>Impozitul pe venit la sursa de plată</vt:lpstr>
      <vt:lpstr>Impozitul pe venit la sursa de plată</vt:lpstr>
      <vt:lpstr>Impozitul pe venit la sursa de plată</vt:lpstr>
      <vt:lpstr>Impozitul pe venit la sursa de plată</vt:lpstr>
      <vt:lpstr>Impozitul pe venit la sursa de plată</vt:lpstr>
      <vt:lpstr>Impozitul pe venit la sursa de plată</vt:lpstr>
      <vt:lpstr>Aspecte ce țin de declararea primelor de asigurare obligatorie de asistență medicală și a contribuțiilor de asigurare socială, în contextul modificărilor operate prin politica fiscală pentru anul 2024 </vt:lpstr>
      <vt:lpstr>Aspecte privind calcularea și declararea primelor de asigurare obligatorie de asistență medicală</vt:lpstr>
      <vt:lpstr>Aspecte privind calcularea și declararea primelor de asigurare obligatorie de asistență medicală</vt:lpstr>
      <vt:lpstr>Prime de asigurare obligatorie de asistență medicală </vt:lpstr>
      <vt:lpstr>Prime de asigurare obligatorie de asistență medicală </vt:lpstr>
      <vt:lpstr>Prime de asigurare obligatorie de asistență medicală </vt:lpstr>
      <vt:lpstr>Prime de asigurare obligatorie de asistență medicală </vt:lpstr>
      <vt:lpstr>Prime de asigurare obligatorie de asistență medicală </vt:lpstr>
      <vt:lpstr>Prime de asigurare obligatorie de asistență medicală </vt:lpstr>
      <vt:lpstr>Contribuții de asigurări sociale de stat obligatorii</vt:lpstr>
      <vt:lpstr>Contribuții de asigurări sociale de stat obligatorii</vt:lpstr>
      <vt:lpstr>Contribuții de asigurări sociale de stat obligatorii</vt:lpstr>
      <vt:lpstr>Contribuții de asigurări sociale de stat obligatorii</vt:lpstr>
      <vt:lpstr>Contribuții de asigurări sociale de stat obligatorii</vt:lpstr>
      <vt:lpstr>Contribuții de asigurări sociale de stat obligatorii</vt:lpstr>
      <vt:lpstr>Contribuții de asigurări sociale de stat obligatorii</vt:lpstr>
      <vt:lpstr>Contribuții de asigurări sociale de stat obligatorii</vt:lpstr>
    </vt:vector>
  </TitlesOfParts>
  <Company>HP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Cebotarenco Parascovia</dc:creator>
  <cp:lastModifiedBy>Cebotarenco Parascovia</cp:lastModifiedBy>
  <cp:revision>37</cp:revision>
  <dcterms:created xsi:type="dcterms:W3CDTF">2023-02-09T05:23:37Z</dcterms:created>
  <dcterms:modified xsi:type="dcterms:W3CDTF">2024-02-02T05:27:09Z</dcterms:modified>
</cp:coreProperties>
</file>