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71" r:id="rId2"/>
    <p:sldId id="272" r:id="rId3"/>
    <p:sldId id="273" r:id="rId4"/>
    <p:sldId id="269" r:id="rId5"/>
    <p:sldId id="259" r:id="rId6"/>
    <p:sldId id="274" r:id="rId7"/>
    <p:sldId id="260" r:id="rId8"/>
    <p:sldId id="258" r:id="rId9"/>
    <p:sldId id="256" r:id="rId10"/>
    <p:sldId id="257" r:id="rId11"/>
    <p:sldId id="261" r:id="rId12"/>
    <p:sldId id="262" r:id="rId13"/>
    <p:sldId id="275" r:id="rId14"/>
    <p:sldId id="276" r:id="rId15"/>
    <p:sldId id="277" r:id="rId16"/>
    <p:sldId id="263" r:id="rId17"/>
    <p:sldId id="264" r:id="rId18"/>
    <p:sldId id="278" r:id="rId19"/>
    <p:sldId id="279" r:id="rId20"/>
    <p:sldId id="280" r:id="rId21"/>
    <p:sldId id="281" r:id="rId22"/>
    <p:sldId id="266" r:id="rId23"/>
    <p:sldId id="282" r:id="rId24"/>
    <p:sldId id="267" r:id="rId25"/>
    <p:sldId id="270" r:id="rId26"/>
    <p:sldId id="283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88237-A8B4-4952-81C0-0581BB239C70}" type="datetimeFigureOut">
              <a:rPr lang="ro-RO" smtClean="0"/>
              <a:t>31.10.2018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E21F-FD21-41D7-9CAB-A935CEDBA8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229946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4AC4-0329-4039-8D23-7F3B247E2EFC}" type="datetimeFigureOut">
              <a:rPr lang="ro-RO" smtClean="0"/>
              <a:t>31.10.2018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BDF5B-70BD-4DA2-B77B-540091633A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58719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161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27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DF5B-70BD-4DA2-B77B-540091633A17}" type="slidenum">
              <a:rPr lang="ro-RO" smtClean="0"/>
              <a:t>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28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898-016B-4CCE-9DB4-92EA58E88DBC}" type="datetime1">
              <a:rPr lang="en-US" smtClean="0"/>
              <a:t>10/31/2018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62D1-AEE4-4E04-AD78-9DE53B609609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599F-1A37-42C8-9C12-8516B5D08D88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B30D-83E1-401D-ABF8-9BAA40DCCC19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DC35-0D5B-43F5-9C2B-D8EAE161E00A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060A-F683-460C-A369-B7885DAE6EFA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FE44-75E4-40FA-A82C-26A52A27E4EA}" type="datetime1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ED26-664C-42FB-9815-A6CB61556BE8}" type="datetime1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C64A-58FD-4408-AA17-F4AE3A237A4F}" type="datetime1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ABE5-3B0B-4705-8AA9-07BC99AB9A23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B48D-80EA-43A6-B23C-3B20A4B73E0F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B0EE7B-F77E-499B-9187-F1A42867FAEA}" type="datetime1">
              <a:rPr lang="en-US" smtClean="0"/>
              <a:t>10/31/2018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Ec. Doru Craciun–Baschir – Responsabil cu protectia datelor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854"/>
            <a:ext cx="20970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prevederi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legale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eglementeaz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c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salariaƫii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companiei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noastre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referitoare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4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</a:t>
            </a:r>
            <a:r>
              <a:rPr lang="en-US" sz="2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fizice</a:t>
            </a:r>
            <a:r>
              <a:rPr lang="en-US" sz="2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ale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persoanelor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juridice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ale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persoanelor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fizice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decedate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o-RO" sz="2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10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Orice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trebuie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realizeze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îndeplinirea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cumulativ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trei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criterii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o-RO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11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65514"/>
            <a:ext cx="5181600" cy="427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III.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Primele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c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respectare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asigur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demonstrarea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conformit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ăƫ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trebuie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 legal,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echitabil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transparent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faƫ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vizat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Operatorul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trebuie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aib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scopuri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determinate,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explicite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legitime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prelucrate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fie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adecvate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relevante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limitate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(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reducerea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la minim a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culese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/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prelucrate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).</a:t>
            </a:r>
            <a:endParaRPr lang="ro-RO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12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Transparent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înseamn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persoana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vizat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trebuie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informat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despre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care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dintre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datele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personale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sunt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prelucrate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care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scopul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prelucr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rii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(de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regul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fie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derularea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contractului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munc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–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cazul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salariaƫilor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fie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derularea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contractului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furnizare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a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serviciilor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>
                <a:latin typeface="Segoe UI"/>
                <a:ea typeface="Segoe UI"/>
                <a:cs typeface="Segoe UI"/>
              </a:rPr>
              <a:t>- </a:t>
            </a:r>
            <a:r>
              <a:rPr lang="en-US" sz="2400" dirty="0" err="1">
                <a:latin typeface="Segoe UI"/>
                <a:ea typeface="Segoe UI"/>
                <a:cs typeface="Segoe UI"/>
              </a:rPr>
              <a:t>în</a:t>
            </a:r>
            <a:r>
              <a:rPr lang="en-US" sz="2400" dirty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>
                <a:latin typeface="Segoe UI"/>
                <a:ea typeface="Segoe UI"/>
                <a:cs typeface="Segoe UI"/>
              </a:rPr>
              <a:t>cazul</a:t>
            </a:r>
            <a:r>
              <a:rPr lang="en-US" sz="2400" dirty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clienƫilor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), care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perioada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p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strare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(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pân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la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încetarea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contractului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cazurile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mai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sus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)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–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foarte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important – </a:t>
            </a:r>
            <a:r>
              <a:rPr lang="en-US" sz="2400" dirty="0">
                <a:latin typeface="Segoe UI"/>
                <a:ea typeface="Segoe UI"/>
                <a:cs typeface="Segoe UI"/>
              </a:rPr>
              <a:t>o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mai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inform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m 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ne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asum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m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obligaƫia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asigur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rii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securit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ăƫ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ii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încredinƫate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.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13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3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Important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reducerea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la minim 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a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categoriilor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date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prelucrate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adic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contrar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normelor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legale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s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cerem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date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personale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care nu ne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sunt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folos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care nu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sunt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acoperite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un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temei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legal 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(de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exemplu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, date din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contractul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proprietate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al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terenului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achiziƫionat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de un client, cum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ar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fi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preƫul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achiziƫie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).</a:t>
            </a:r>
          </a:p>
          <a:p>
            <a:pPr marL="0" indent="0" algn="just">
              <a:buNone/>
            </a:pPr>
            <a:endParaRPr lang="en-US" sz="2400" dirty="0" smtClean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Segoe UI"/>
                <a:ea typeface="Segoe UI"/>
                <a:cs typeface="Segoe UI"/>
              </a:rPr>
              <a:t>Cum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rezolv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m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problema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?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Prin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anonimizarea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le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înnegrim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cu un marker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negru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pild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.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14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0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Importan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ƫa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protecƫiei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caracter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personal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relevat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activitatea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unei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instituƫii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specifice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Autoritatea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Naƫional</a:t>
            </a:r>
            <a:r>
              <a:rPr lang="vi-VN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Supraveghere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a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Prelucr</a:t>
            </a:r>
            <a:r>
              <a:rPr lang="vi-VN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rii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Datelor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cu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Caracter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Personal 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(A.N.S.P.D.C.P.),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abilitat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s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efectueze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investigaƫii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din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oficiu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sau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la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primirea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unei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plângeri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sau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sesiz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.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15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8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Aşadar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fiecare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dintre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date cu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trebuie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fim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capabili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demonstr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m 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cu probe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nu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doar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din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vorbe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agentului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A.N.S.P.D.C.P.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temei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legal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fiecare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din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categoriile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date, </a:t>
            </a:r>
          </a:p>
          <a:p>
            <a:pPr marL="0" indent="0" algn="just">
              <a:buNone/>
            </a:pP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(de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exemplu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de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cerem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CNP-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unei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care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avem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deja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numele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prenumele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adresa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domiciliu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vi-VN" sz="2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16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Urm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toarele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principii a căror respectare asigură demonstrarea conformităƫii 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sunt: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trebuie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fie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exacte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actualizate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Perioada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p</a:t>
            </a:r>
            <a:r>
              <a:rPr lang="vi-VN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strare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trebuie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limitat</a:t>
            </a:r>
            <a:r>
              <a:rPr lang="vi-VN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Operatorul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trebuie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asigure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securitatea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prelucrate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integritate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confidenƫialitate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17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şadar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avem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obligaƫia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actualiz</a:t>
            </a:r>
            <a:r>
              <a:rPr lang="vi-VN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rii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permanente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culese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ştergerii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anonimiz</a:t>
            </a:r>
            <a:r>
              <a:rPr lang="vi-VN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rii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momentul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rezilierii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contractului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(de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munc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sau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prest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ri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servicii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)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asigur</a:t>
            </a:r>
            <a:r>
              <a:rPr lang="vi-VN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rii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securit</a:t>
            </a:r>
            <a:r>
              <a:rPr lang="vi-VN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ăƫ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ii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Compania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ApaVital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este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certificat</a:t>
            </a:r>
            <a:r>
              <a:rPr lang="vi-VN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smtClean="0">
                <a:latin typeface="Segoe UI"/>
                <a:ea typeface="Segoe UI"/>
                <a:cs typeface="Segoe UI"/>
              </a:rPr>
              <a:t>de 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tre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organismul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naƫional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acreditare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securitatea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informaƫiei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suntem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auditaƫi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periodic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conformitate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deci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nu cred 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putem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avea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probleme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din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acest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ultim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aspect, al </a:t>
            </a:r>
            <a:r>
              <a:rPr lang="en-US" dirty="0" err="1">
                <a:latin typeface="Segoe UI"/>
                <a:ea typeface="Segoe UI"/>
                <a:cs typeface="Segoe UI"/>
              </a:rPr>
              <a:t>asigur</a:t>
            </a:r>
            <a:r>
              <a:rPr lang="vi-VN" dirty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>
                <a:latin typeface="Segoe UI"/>
                <a:ea typeface="Segoe UI"/>
                <a:cs typeface="Segoe UI"/>
              </a:rPr>
              <a:t>rii</a:t>
            </a:r>
            <a:r>
              <a:rPr lang="en-US" dirty="0">
                <a:latin typeface="Segoe UI"/>
                <a:ea typeface="Segoe UI"/>
                <a:cs typeface="Segoe UI"/>
              </a:rPr>
              <a:t> </a:t>
            </a:r>
            <a:r>
              <a:rPr lang="en-US" dirty="0" err="1">
                <a:latin typeface="Segoe UI"/>
                <a:ea typeface="Segoe UI"/>
                <a:cs typeface="Segoe UI"/>
              </a:rPr>
              <a:t>securit</a:t>
            </a:r>
            <a:r>
              <a:rPr lang="vi-VN" dirty="0">
                <a:latin typeface="Segoe UI"/>
                <a:ea typeface="Segoe UI"/>
                <a:cs typeface="Segoe UI"/>
              </a:rPr>
              <a:t>ăƫ</a:t>
            </a:r>
            <a:r>
              <a:rPr lang="en-US" dirty="0">
                <a:latin typeface="Segoe UI"/>
                <a:ea typeface="Segoe UI"/>
                <a:cs typeface="Segoe UI"/>
              </a:rPr>
              <a:t>ii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.</a:t>
            </a:r>
            <a:endParaRPr lang="en-US" dirty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Segoe UI"/>
                <a:ea typeface="Segoe UI"/>
                <a:cs typeface="Segoe UI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Segoe UI"/>
                <a:ea typeface="Segoe UI"/>
                <a:cs typeface="Segoe UI"/>
              </a:rPr>
              <a:t> </a:t>
            </a:r>
            <a:endParaRPr lang="ro-RO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18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2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Compania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ApaVital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a f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cut tot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ceea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fost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necesar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a se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alinia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la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cerinƫele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Regulamentului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(UE)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nr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2016/679</a:t>
            </a:r>
            <a:r>
              <a:rPr lang="en-US" dirty="0" smtClean="0">
                <a:latin typeface="Segoe UI"/>
                <a:ea typeface="Segoe UI"/>
                <a:cs typeface="Segoe UI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Segoe UI"/>
                <a:ea typeface="Segoe UI"/>
                <a:cs typeface="Segoe UI"/>
              </a:rPr>
              <a:t>Pe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scurt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ea typeface="Segoe UI"/>
                <a:cs typeface="Segoe UI"/>
              </a:rPr>
              <a:t>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u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fost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identificate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datele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cu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caracter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personal la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nivelul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fiec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rei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structuri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organizatorice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(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compartiment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ea typeface="Segoe UI"/>
                <a:cs typeface="Segoe UI"/>
              </a:rPr>
              <a:t>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fost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întocmit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o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analiz</a:t>
            </a:r>
            <a:r>
              <a:rPr lang="vi-VN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a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impactului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care l-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avea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materializarea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riscurilor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identificate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privind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protecƫia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ea typeface="Segoe UI"/>
                <a:cs typeface="Segoe UI"/>
              </a:rPr>
              <a:t>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fost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reactualizat</a:t>
            </a:r>
            <a:r>
              <a:rPr lang="en-US" dirty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şi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prelucrat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tuturor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salariaƫilor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Codul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de Conduit</a:t>
            </a:r>
            <a:r>
              <a:rPr lang="vi-VN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Protecƫia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Datelor</a:t>
            </a:r>
            <a:r>
              <a:rPr lang="en-US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;</a:t>
            </a:r>
          </a:p>
          <a:p>
            <a:pPr marL="0" indent="0" algn="just">
              <a:buNone/>
            </a:pP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19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Protecƫia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subiect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actualizat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scandalul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Cambridge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Analytica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compania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american</a:t>
            </a:r>
            <a:r>
              <a:rPr lang="vi-VN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care a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obƫinut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peste</a:t>
            </a:r>
            <a:r>
              <a:rPr lang="en-US" sz="2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5o de </a:t>
            </a:r>
            <a:r>
              <a:rPr lang="en-US" sz="28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milioane</a:t>
            </a:r>
            <a:r>
              <a:rPr lang="en-US" sz="2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utilizatori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Facebook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le-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utilizat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pentru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înƫelege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psihologia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le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influenƫa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votul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favoarea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Donald Trump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favoarea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Brexit-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ului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2800" dirty="0" smtClean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Segoe UI"/>
              <a:ea typeface="Segoe UI"/>
              <a:cs typeface="Segoe UI"/>
            </a:endParaRPr>
          </a:p>
          <a:p>
            <a:endParaRPr lang="en-US" sz="2400" dirty="0" smtClean="0"/>
          </a:p>
          <a:p>
            <a:endParaRPr lang="ro-RO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9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Segoe UI"/>
                <a:ea typeface="Segoe UI"/>
                <a:cs typeface="Segoe UI"/>
              </a:rPr>
              <a:t>a fost numit un </a:t>
            </a:r>
            <a:r>
              <a:rPr lang="it-IT" sz="2400" dirty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Responsabil cu protecƫia datelor;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/>
                <a:ea typeface="Segoe UI"/>
                <a:cs typeface="Segoe UI"/>
              </a:rPr>
              <a:t>au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fost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reactualizate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un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num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r de 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24 de </a:t>
            </a:r>
            <a:r>
              <a:rPr lang="en-US" sz="2400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proceduri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au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fost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întocmite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un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num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r de 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16 </a:t>
            </a:r>
            <a:r>
              <a:rPr lang="en-US" sz="2400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politici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dedicate;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Segoe UI"/>
                <a:ea typeface="Segoe UI"/>
                <a:cs typeface="Segoe UI"/>
              </a:rPr>
              <a:t>toate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aceste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documente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au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fost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prezentate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salariaƫilor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care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prelucreaz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date cu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caracter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personal. </a:t>
            </a:r>
          </a:p>
          <a:p>
            <a:pPr marL="0" indent="0" algn="just">
              <a:buNone/>
            </a:pPr>
            <a:endParaRPr lang="en-US" sz="2000" dirty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endParaRPr lang="en-US" sz="2000" dirty="0" smtClean="0">
              <a:latin typeface="Segoe UI"/>
              <a:ea typeface="Segoe UI"/>
              <a:cs typeface="Segoe UI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 smtClean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20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2743200" cy="190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Odat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avem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temeiul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legal de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avem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obliga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ƫia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s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notific</a:t>
            </a: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persoana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fizic</a:t>
            </a: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vizat</a:t>
            </a: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despre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categoriile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date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prelucrate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scopul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rii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temeiul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legal,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perioada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maxim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p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strare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asum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obligaƫia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respect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rii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confidenƫialit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ăƫ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acestor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date. </a:t>
            </a:r>
          </a:p>
          <a:p>
            <a:pPr marL="0" indent="0">
              <a:buNone/>
            </a:pPr>
            <a:endParaRPr lang="en-US" dirty="0" smtClean="0"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endParaRPr lang="en-US" dirty="0"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endParaRPr lang="en-US" sz="1800" dirty="0" smtClean="0"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r>
              <a:rPr lang="en-US" sz="1800" dirty="0" smtClean="0">
                <a:latin typeface="Segoe UI"/>
                <a:ea typeface="Segoe UI"/>
                <a:cs typeface="Segoe UI"/>
              </a:rPr>
              <a:t>POL-GDPR-02 </a:t>
            </a:r>
            <a:r>
              <a:rPr lang="en-US" sz="1800" dirty="0" err="1" smtClean="0">
                <a:latin typeface="Segoe UI"/>
                <a:ea typeface="Segoe UI"/>
                <a:cs typeface="Segoe UI"/>
              </a:rPr>
              <a:t>Gestionarea</a:t>
            </a:r>
            <a:r>
              <a:rPr lang="en-US" sz="18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1800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sz="1800" dirty="0" smtClean="0">
                <a:latin typeface="Segoe UI"/>
                <a:ea typeface="Segoe UI"/>
                <a:cs typeface="Segoe UI"/>
              </a:rPr>
              <a:t>. </a:t>
            </a:r>
            <a:r>
              <a:rPr lang="en-US" sz="1800" dirty="0" err="1" smtClean="0">
                <a:latin typeface="Segoe UI"/>
                <a:ea typeface="Segoe UI"/>
                <a:cs typeface="Segoe UI"/>
              </a:rPr>
              <a:t>Notificarea</a:t>
            </a:r>
            <a:r>
              <a:rPr lang="en-US" sz="18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1800" dirty="0" err="1" smtClean="0">
                <a:latin typeface="Segoe UI"/>
                <a:ea typeface="Segoe UI"/>
                <a:cs typeface="Segoe UI"/>
              </a:rPr>
              <a:t>angajaƫilor</a:t>
            </a:r>
            <a:endParaRPr lang="en-US" sz="1800" dirty="0" smtClean="0"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r>
              <a:rPr lang="en-US" sz="1800" dirty="0" smtClean="0">
                <a:latin typeface="Segoe UI"/>
                <a:ea typeface="Segoe UI"/>
                <a:cs typeface="Segoe UI"/>
              </a:rPr>
              <a:t>POL-GDPR-10 </a:t>
            </a:r>
            <a:r>
              <a:rPr lang="en-US" sz="1800" dirty="0" err="1" smtClean="0">
                <a:latin typeface="Segoe UI"/>
                <a:ea typeface="Segoe UI"/>
                <a:cs typeface="Segoe UI"/>
              </a:rPr>
              <a:t>Notificarea</a:t>
            </a:r>
            <a:r>
              <a:rPr lang="en-US" sz="18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1800" dirty="0" err="1" smtClean="0">
                <a:latin typeface="Segoe UI"/>
                <a:ea typeface="Segoe UI"/>
                <a:cs typeface="Segoe UI"/>
              </a:rPr>
              <a:t>clienƫilor</a:t>
            </a:r>
            <a:endParaRPr lang="ro-RO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21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4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cazul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suntem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nevoiƫi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date cu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vi-VN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vi-VN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avea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temei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legal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este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obligatoriu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obƫinem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consim</a:t>
            </a:r>
            <a:r>
              <a:rPr lang="vi-VN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ƫă</a:t>
            </a:r>
            <a:r>
              <a:rPr lang="en-US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mântul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vizate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consim</a:t>
            </a:r>
            <a:r>
              <a:rPr lang="vi-VN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ƫă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mânt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 “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orice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manifestare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voinƫ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liber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specific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lipsit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ambiguitate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accept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sale cu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care o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privesc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”.</a:t>
            </a:r>
          </a:p>
          <a:p>
            <a:pPr marL="0" indent="0">
              <a:buNone/>
            </a:pP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POL-GDPR-09 </a:t>
            </a:r>
            <a:r>
              <a:rPr lang="en-US" sz="1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Obƫinerea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consimƫ</a:t>
            </a:r>
            <a:r>
              <a:rPr lang="vi-VN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1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mântului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22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2367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exemplu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care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necesar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ǎ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obƫinerea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unui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consimƫ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mânt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: la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ocazii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deosebite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atunci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când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simƫim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deplin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form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m o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familie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(la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Crosul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Apei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, de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pild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),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facem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fotografii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clipuri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video cu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copiii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salariaƫilor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.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acest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caz</a:t>
            </a:r>
            <a:r>
              <a:rPr lang="en-US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nu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avem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niciun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temei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legal,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cerem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consimƫ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mântul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p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rinƫilor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folosi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aceste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materiale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scopuri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de marketing. 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23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:\pics\2017\5\2017.05.20-cros\DSC_9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5080"/>
            <a:ext cx="3947160" cy="26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condiƫiile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organismul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naƫional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acreditare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RENAR-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nu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ofer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înc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certificarea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conformit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ăƫ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cu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cerinƫele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Regulamentului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(UE)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nr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2016/679,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transferul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către terƫe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părƫi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care le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(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emitentul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tichete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mas</a:t>
            </a: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suport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electronic, de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exemplua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reprezint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 </a:t>
            </a:r>
            <a:r>
              <a:rPr lang="en-US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risc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substanƫial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pentru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compania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noastr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r>
              <a:rPr lang="en-US" dirty="0" smtClean="0">
                <a:latin typeface="Segoe UI"/>
                <a:ea typeface="Segoe UI"/>
                <a:cs typeface="Segoe UI"/>
              </a:rPr>
              <a:t>De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ce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? </a:t>
            </a:r>
          </a:p>
          <a:p>
            <a:pPr marL="0" indent="0" algn="just">
              <a:buNone/>
            </a:pPr>
            <a:r>
              <a:rPr lang="en-US" dirty="0" err="1" smtClean="0"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noi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r</a:t>
            </a:r>
            <a:r>
              <a:rPr lang="vi-VN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spundem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în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faƫa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legii</a:t>
            </a:r>
            <a:r>
              <a:rPr lang="en-US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pentru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orice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înc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lcare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a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prevederilor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Regulamentului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(UE)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nr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2016/679 de c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tre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terƫ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(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persoana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împutericit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s</a:t>
            </a:r>
            <a:r>
              <a:rPr lang="vi-VN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prelucreze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datele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numele</a:t>
            </a:r>
            <a:r>
              <a:rPr lang="en-US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dirty="0" err="1" smtClean="0">
                <a:latin typeface="Segoe UI"/>
                <a:ea typeface="Segoe UI"/>
                <a:cs typeface="Segoe UI"/>
              </a:rPr>
              <a:t>nostru</a:t>
            </a:r>
            <a:r>
              <a:rPr lang="en-US" dirty="0" smtClean="0">
                <a:latin typeface="Segoe UI"/>
                <a:ea typeface="Segoe UI"/>
                <a:cs typeface="Segoe UI"/>
              </a:rPr>
              <a:t>).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endParaRPr lang="en-US" sz="2400" dirty="0" smtClean="0"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endParaRPr lang="ro-RO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24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Putem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face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ceva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 s</a:t>
            </a:r>
            <a:r>
              <a:rPr lang="vi-VN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diminu</a:t>
            </a:r>
            <a:r>
              <a:rPr lang="vi-VN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acest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risc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indent="0" algn="just">
              <a:buNone/>
            </a:pPr>
            <a:endParaRPr lang="en-US" sz="9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Din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fericire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da:</a:t>
            </a:r>
          </a:p>
          <a:p>
            <a:pPr algn="just"/>
            <a:r>
              <a:rPr lang="en-US" sz="9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asigur</a:t>
            </a:r>
            <a:r>
              <a:rPr lang="vi-VN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prealabil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terƫul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care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apel</a:t>
            </a:r>
            <a:r>
              <a:rPr lang="vi-VN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ofer</a:t>
            </a:r>
            <a:r>
              <a:rPr lang="vi-VN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garanƫii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suficiente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pentru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punerea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aplicare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unor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</a:t>
            </a:r>
            <a:r>
              <a:rPr lang="vi-VN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suri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tehnice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organizatorice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adecvate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completarea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unui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chestionar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conformitate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0" indent="0" algn="just">
              <a:buNone/>
            </a:pPr>
            <a:endParaRPr lang="en-US" sz="9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încheiem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acord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procesare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acesta</a:t>
            </a:r>
            <a:r>
              <a:rPr lang="en-US" sz="9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(ca </a:t>
            </a:r>
            <a:r>
              <a:rPr lang="en-US" sz="9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anex</a:t>
            </a:r>
            <a:r>
              <a:rPr lang="vi-VN" sz="9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 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contract), document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conƫine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ales,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obligaƫiile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terƫului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indent="0">
              <a:buNone/>
            </a:pPr>
            <a:endParaRPr lang="en-US" sz="9600" dirty="0" smtClean="0"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r>
              <a:rPr lang="en-US" sz="7200" dirty="0" smtClean="0">
                <a:latin typeface="Segoe UI"/>
                <a:ea typeface="Segoe UI"/>
                <a:cs typeface="Segoe UI"/>
              </a:rPr>
              <a:t> POL-GDPR-21 </a:t>
            </a:r>
            <a:r>
              <a:rPr lang="en-US" sz="7200" dirty="0" err="1" smtClean="0">
                <a:latin typeface="Segoe UI"/>
                <a:ea typeface="Segoe UI"/>
                <a:cs typeface="Segoe UI"/>
              </a:rPr>
              <a:t>Transferuri</a:t>
            </a:r>
            <a:r>
              <a:rPr lang="en-US" sz="7200" dirty="0" smtClean="0">
                <a:latin typeface="Segoe UI"/>
                <a:ea typeface="Segoe UI"/>
                <a:cs typeface="Segoe UI"/>
              </a:rPr>
              <a:t> de date c</a:t>
            </a:r>
            <a:r>
              <a:rPr lang="vi-VN" sz="72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7200" dirty="0" err="1" smtClean="0">
                <a:latin typeface="Segoe UI"/>
                <a:ea typeface="Segoe UI"/>
                <a:cs typeface="Segoe UI"/>
              </a:rPr>
              <a:t>tre</a:t>
            </a:r>
            <a:r>
              <a:rPr lang="en-US" sz="72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7200" dirty="0" err="1" smtClean="0">
                <a:latin typeface="Segoe UI"/>
                <a:ea typeface="Segoe UI"/>
                <a:cs typeface="Segoe UI"/>
              </a:rPr>
              <a:t>terƫe</a:t>
            </a:r>
            <a:r>
              <a:rPr lang="en-US" sz="7200" dirty="0" smtClean="0">
                <a:latin typeface="Segoe UI"/>
                <a:ea typeface="Segoe UI"/>
                <a:cs typeface="Segoe UI"/>
              </a:rPr>
              <a:t> p</a:t>
            </a:r>
            <a:r>
              <a:rPr lang="vi-VN" sz="72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7200" dirty="0" err="1" smtClean="0">
                <a:latin typeface="Segoe UI"/>
                <a:ea typeface="Segoe UI"/>
                <a:cs typeface="Segoe UI"/>
              </a:rPr>
              <a:t>rƫi</a:t>
            </a:r>
            <a:r>
              <a:rPr lang="en-US" sz="7200" dirty="0" smtClean="0">
                <a:latin typeface="Segoe UI"/>
                <a:ea typeface="Segoe UI"/>
                <a:cs typeface="Segoe UI"/>
              </a:rPr>
              <a:t>. </a:t>
            </a:r>
            <a:r>
              <a:rPr lang="en-US" sz="7200" dirty="0" err="1" smtClean="0">
                <a:latin typeface="Segoe UI"/>
                <a:ea typeface="Segoe UI"/>
                <a:cs typeface="Segoe UI"/>
              </a:rPr>
              <a:t>Acorduri</a:t>
            </a:r>
            <a:r>
              <a:rPr lang="en-US" sz="72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7200" dirty="0" err="1" smtClean="0">
                <a:latin typeface="Segoe UI"/>
                <a:ea typeface="Segoe UI"/>
                <a:cs typeface="Segoe UI"/>
              </a:rPr>
              <a:t>procesare</a:t>
            </a:r>
            <a:r>
              <a:rPr lang="en-US" sz="7200" dirty="0" smtClean="0">
                <a:latin typeface="Segoe UI"/>
                <a:ea typeface="Segoe UI"/>
                <a:cs typeface="Segoe UI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25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Lucrurile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stau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cam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:</a:t>
            </a:r>
          </a:p>
          <a:p>
            <a:pPr algn="just"/>
            <a:r>
              <a:rPr lang="en-US" sz="2400" dirty="0" err="1">
                <a:latin typeface="Segoe UI"/>
                <a:ea typeface="Segoe UI"/>
                <a:cs typeface="Segoe UI"/>
              </a:rPr>
              <a:t>d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istribuim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mulƫi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care ne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oferteaz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un </a:t>
            </a:r>
            <a:r>
              <a:rPr lang="en-US" sz="2400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chestionar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conformitate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cu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cerinƫele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Regulamentului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(UE)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nr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2016/679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document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conƫine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câteva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opƫiuni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securitate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privind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organizarea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firmei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accesul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fizic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sediul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accesul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la date,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siguranƫa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transmiterii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între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compania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noastr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firma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respectiv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etc.</a:t>
            </a:r>
          </a:p>
          <a:p>
            <a:pPr algn="just"/>
            <a:endParaRPr lang="en-US" sz="2400" dirty="0" smtClean="0">
              <a:latin typeface="Segoe UI"/>
              <a:ea typeface="Segoe UI"/>
              <a:cs typeface="Segoe UI"/>
            </a:endParaRPr>
          </a:p>
          <a:p>
            <a:pPr algn="just"/>
            <a:r>
              <a:rPr lang="en-US" sz="2400" dirty="0" smtClean="0">
                <a:latin typeface="Segoe UI"/>
                <a:ea typeface="Segoe UI"/>
                <a:cs typeface="Segoe UI"/>
              </a:rPr>
              <a:t> dup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am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selectat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firma care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corespunde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din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toate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punctele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vedere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încheiem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aceasta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un </a:t>
            </a:r>
            <a:r>
              <a:rPr lang="en-US" sz="2400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acord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de </a:t>
            </a:r>
            <a:r>
              <a:rPr lang="en-US" sz="2400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procesare</a:t>
            </a:r>
            <a:r>
              <a:rPr lang="en-US" sz="2400" dirty="0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 a </a:t>
            </a:r>
            <a:r>
              <a:rPr lang="en-US" sz="2400" dirty="0" err="1" smtClean="0">
                <a:solidFill>
                  <a:schemeClr val="accent1"/>
                </a:solidFill>
                <a:latin typeface="Segoe UI"/>
                <a:ea typeface="Segoe UI"/>
                <a:cs typeface="Segoe UI"/>
              </a:rPr>
              <a:t>datelo</a:t>
            </a:r>
            <a:r>
              <a:rPr lang="en-US" sz="2400" dirty="0" err="1" smtClean="0">
                <a:solidFill>
                  <a:schemeClr val="tx2"/>
                </a:solidFill>
                <a:latin typeface="Segoe UI"/>
                <a:ea typeface="Segoe UI"/>
                <a:cs typeface="Segoe UI"/>
              </a:rPr>
              <a:t>r</a:t>
            </a:r>
            <a:r>
              <a:rPr lang="en-US" sz="2400" dirty="0">
                <a:solidFill>
                  <a:schemeClr val="tx2"/>
                </a:solidFill>
                <a:latin typeface="Segoe UI"/>
                <a:ea typeface="Segoe UI"/>
                <a:cs typeface="Segoe UI"/>
              </a:rPr>
              <a:t>.</a:t>
            </a:r>
            <a:endParaRPr lang="en-US" sz="2400" dirty="0" smtClean="0">
              <a:solidFill>
                <a:schemeClr val="tx2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26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2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vi-VN" sz="2900" dirty="0">
              <a:latin typeface="Segoe UI"/>
              <a:ea typeface="Segoe UI"/>
              <a:cs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27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524000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800" dirty="0" smtClean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Segoe UI"/>
              <a:ea typeface="Segoe UI"/>
              <a:cs typeface="Segoe UI"/>
            </a:endParaRPr>
          </a:p>
          <a:p>
            <a:endParaRPr lang="en-US" sz="2400" dirty="0" smtClean="0"/>
          </a:p>
          <a:p>
            <a:endParaRPr lang="ro-RO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3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57324"/>
            <a:ext cx="638651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935480"/>
            <a:ext cx="8610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Prezenta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prezentare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despre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personal, cine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persoanele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vizate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</a:t>
            </a:r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reprezint</a:t>
            </a:r>
            <a:r>
              <a:rPr lang="vi-VN" sz="2800" dirty="0">
                <a:latin typeface="Segoe UI"/>
                <a:ea typeface="Segoe UI"/>
                <a:cs typeface="Segoe UI"/>
              </a:rPr>
              <a:t>ă</a:t>
            </a:r>
            <a:r>
              <a:rPr lang="en-US" sz="2800" dirty="0">
                <a:latin typeface="Segoe UI"/>
                <a:ea typeface="Segoe UI"/>
                <a:cs typeface="Segoe UI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acestor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date;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prevederile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legale</a:t>
            </a:r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aplicabile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principiile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</a:t>
            </a:r>
            <a:r>
              <a:rPr lang="vi-VN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baza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unui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temei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legal;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baza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consimƫ</a:t>
            </a:r>
            <a:r>
              <a:rPr lang="vi-VN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vi-VN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â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ntului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transferul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date.</a:t>
            </a:r>
          </a:p>
          <a:p>
            <a:endParaRPr lang="en-US" sz="2400" dirty="0" smtClean="0">
              <a:latin typeface="Segoe UI"/>
              <a:ea typeface="Segoe UI"/>
              <a:cs typeface="Segoe UI"/>
            </a:endParaRPr>
          </a:p>
          <a:p>
            <a:endParaRPr lang="en-US" sz="2400" dirty="0" smtClean="0"/>
          </a:p>
          <a:p>
            <a:endParaRPr lang="ro-RO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4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</a:t>
            </a:r>
            <a:r>
              <a:rPr lang="en-US" sz="3200" dirty="0" smtClean="0"/>
              <a:t> 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I.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Datele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</a:t>
            </a:r>
          </a:p>
          <a:p>
            <a:pPr marL="0" indent="0">
              <a:buNone/>
            </a:pP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informaƫiile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care</a:t>
            </a:r>
            <a:r>
              <a:rPr lang="en-US" sz="2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refer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o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fizic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identificat</a:t>
            </a:r>
            <a:r>
              <a:rPr lang="vi-VN" sz="2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prenume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carte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identitate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paşaport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legitimaƫie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etc.) </a:t>
            </a:r>
          </a:p>
          <a:p>
            <a:pPr marL="0" indent="0">
              <a:buNone/>
            </a:pP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4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identificabil</a:t>
            </a:r>
            <a:r>
              <a:rPr lang="vi-VN" sz="2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adres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domiciliu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adresa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mail,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adresa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IP,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elemente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fiziologice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etc.).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5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</a:t>
            </a:r>
            <a:r>
              <a:rPr lang="en-US" sz="3200" dirty="0" smtClean="0"/>
              <a:t> 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exemplu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unul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dintre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colegii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mei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doreşte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s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-l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consulte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responsabilul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protecƫia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datelor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se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comunic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numele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meu,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sunt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o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persoan</a:t>
            </a:r>
            <a:r>
              <a:rPr lang="vi-VN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identificat</a:t>
            </a:r>
            <a:r>
              <a:rPr lang="vi-VN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Segoe UI"/>
              <a:ea typeface="Segoe UI"/>
              <a:cs typeface="Segoe UI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Segoe UI"/>
                <a:ea typeface="Segoe UI"/>
                <a:cs typeface="Segoe UI"/>
              </a:rPr>
              <a:t>Dar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se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spune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: nu-mi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amintesc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numele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lui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dar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este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care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lucreaz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al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doilea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birou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dup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al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directorului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general,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cel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care ne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bombardeaz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cu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mesaje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pe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poşta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electronic</a:t>
            </a:r>
            <a:r>
              <a:rPr lang="vi-VN" sz="24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sunt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o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persoan</a:t>
            </a:r>
            <a:r>
              <a:rPr lang="vi-VN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identificabil</a:t>
            </a:r>
            <a:r>
              <a:rPr lang="vi-VN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. </a:t>
            </a:r>
            <a:endParaRPr lang="en-US" sz="24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6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8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Care pot fi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persoanele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fizice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vizate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membrii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Consiliului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Administraƫie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algn="just"/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angajaƫii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companiei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membrii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familiilor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candidaƫii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participanƫi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examene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algn="just"/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lienƫii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potenƫialii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clienƫi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artenerii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afaceri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subiecƫii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sondaje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opinie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marketing; </a:t>
            </a:r>
          </a:p>
          <a:p>
            <a:pPr algn="just"/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embrii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asocia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ƫiilor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şi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ONG-</a:t>
            </a:r>
            <a:r>
              <a:rPr lang="en-US" sz="2400" dirty="0" err="1" smtClean="0">
                <a:latin typeface="Segoe UI"/>
                <a:ea typeface="Segoe UI"/>
                <a:cs typeface="Segoe UI"/>
              </a:rPr>
              <a:t>urilor</a:t>
            </a:r>
            <a:r>
              <a:rPr lang="en-US" sz="2400" dirty="0" smtClean="0">
                <a:latin typeface="Segoe UI"/>
                <a:ea typeface="Segoe UI"/>
                <a:cs typeface="Segoe UI"/>
              </a:rPr>
              <a:t> etc.</a:t>
            </a:r>
          </a:p>
          <a:p>
            <a:pPr marL="0" indent="0" algn="just">
              <a:buNone/>
            </a:pP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7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3962400" cy="4144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olectarea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nregistrarea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rganizarea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tructurarea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tocarea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ctualizarea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odificarea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extragerea</a:t>
            </a:r>
            <a:endParaRPr lang="ro-RO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8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4572000" y="1981200"/>
            <a:ext cx="39624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consultarea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utilizarea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vi-VN" sz="2800" dirty="0" smtClean="0">
                <a:latin typeface="Segoe UI"/>
                <a:ea typeface="Segoe UI"/>
                <a:cs typeface="Segoe UI"/>
              </a:rPr>
              <a:t>ă</a:t>
            </a:r>
            <a:r>
              <a:rPr lang="en-US" sz="2800" dirty="0" err="1" smtClean="0">
                <a:latin typeface="Segoe UI"/>
                <a:ea typeface="Segoe UI"/>
                <a:cs typeface="Segoe UI"/>
              </a:rPr>
              <a:t>turarea</a:t>
            </a:r>
            <a:r>
              <a:rPr lang="en-US" sz="2800" dirty="0" smtClean="0">
                <a:latin typeface="Segoe UI"/>
                <a:ea typeface="Segoe UI"/>
                <a:cs typeface="Segoe UI"/>
              </a:rPr>
              <a:t>, </a:t>
            </a:r>
            <a:r>
              <a:rPr lang="en-US" sz="2800" dirty="0" err="1" smtClean="0">
                <a:latin typeface="Segoe UI"/>
                <a:ea typeface="Segoe UI"/>
                <a:cs typeface="Segoe UI"/>
              </a:rPr>
              <a:t>alinierea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tergerea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distrugerea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ivulgarea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transmitere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diseminarea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punerea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dispozi</a:t>
            </a:r>
            <a:r>
              <a:rPr lang="en-US" sz="2800" dirty="0" err="1" smtClean="0">
                <a:latin typeface="Segoe UI"/>
                <a:ea typeface="Segoe UI"/>
                <a:cs typeface="Segoe UI"/>
              </a:rPr>
              <a:t>ƫie</a:t>
            </a:r>
            <a:r>
              <a:rPr lang="en-US" sz="28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800" dirty="0" err="1" smtClean="0">
                <a:latin typeface="Segoe UI"/>
                <a:ea typeface="Segoe UI"/>
                <a:cs typeface="Segoe UI"/>
              </a:rPr>
              <a:t>în</a:t>
            </a:r>
            <a:r>
              <a:rPr lang="en-US" sz="2800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sz="2800" dirty="0" err="1" smtClean="0">
                <a:latin typeface="Segoe UI"/>
                <a:ea typeface="Segoe UI"/>
                <a:cs typeface="Segoe UI"/>
              </a:rPr>
              <a:t>orice</a:t>
            </a:r>
            <a:r>
              <a:rPr lang="en-US" sz="2800" dirty="0" smtClean="0">
                <a:latin typeface="Segoe UI"/>
                <a:ea typeface="Segoe UI"/>
                <a:cs typeface="Segoe UI"/>
              </a:rPr>
              <a:t> mod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94360" y="1447800"/>
            <a:ext cx="748284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8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relucrarea</a:t>
            </a:r>
            <a:r>
              <a:rPr lang="en-US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poate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2800" dirty="0" err="1" smtClean="0">
                <a:latin typeface="Segoe UI"/>
                <a:ea typeface="Segoe UI"/>
                <a:cs typeface="Segoe UI"/>
              </a:rPr>
              <a:t>î</a:t>
            </a: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nsemna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988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7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PROTECŢIA DATELOR CU CARACTER PERSONAL</a:t>
            </a:r>
            <a:endParaRPr lang="ro-R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05000"/>
            <a:ext cx="76200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II.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Prevederile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legale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aplicabile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Regulamentului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(UE) </a:t>
            </a:r>
            <a:r>
              <a:rPr lang="en-US" sz="2400" b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nr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2016/679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Parlamentului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European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Consiliului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privind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protecƫia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persoanelor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fizice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ceea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priveşte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prelucrarea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datelor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cu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personal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privind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circulaƫie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acestor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date (RGPD);</a:t>
            </a:r>
          </a:p>
          <a:p>
            <a:pPr marL="0" indent="0" algn="just">
              <a:buNone/>
            </a:pP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Legea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190/2018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privind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</a:t>
            </a:r>
            <a:r>
              <a:rPr lang="vi-VN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punere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aplicare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Regulamentului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menƫionat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o-RO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19600" cy="3492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Ec.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Doru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Crǎciun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Bașchir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Responsabil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protectia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datelor</a:t>
            </a:r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rgbClr val="FF0000"/>
                </a:solidFill>
              </a:rPr>
              <a:pPr/>
              <a:t>9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0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2055</Words>
  <Application>Microsoft Office PowerPoint</Application>
  <PresentationFormat>On-screen Show (4:3)</PresentationFormat>
  <Paragraphs>226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PowerPoint Presentation</vt:lpstr>
      <vt:lpstr>PROTECŢIA DATELOR CU CARACTER PERSONAL</vt:lpstr>
      <vt:lpstr>PROTECŢIA DATELOR CU CARACTER PERSONAL</vt:lpstr>
      <vt:lpstr>PROTECŢIA DATELOR CU CARACTER PERSONAL</vt:lpstr>
      <vt:lpstr>PROTECŢIA DATELOR CU CARACTER PERSONAL </vt:lpstr>
      <vt:lpstr>PROTECŢIA DATELOR CU CARACTER PERSONAL 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  <vt:lpstr>PROTECŢIA DATELOR CU CARACTER PERSONAL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PROTECTIA DATELOR CU CARACTER PERSONAL</dc:title>
  <dc:creator>Doru CRACIUN</dc:creator>
  <cp:lastModifiedBy>user</cp:lastModifiedBy>
  <cp:revision>62</cp:revision>
  <dcterms:created xsi:type="dcterms:W3CDTF">2006-08-16T00:00:00Z</dcterms:created>
  <dcterms:modified xsi:type="dcterms:W3CDTF">2018-10-31T20:12:28Z</dcterms:modified>
</cp:coreProperties>
</file>