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 id="2147483715" r:id="rId2"/>
  </p:sldMasterIdLst>
  <p:notesMasterIdLst>
    <p:notesMasterId r:id="rId17"/>
  </p:notesMasterIdLst>
  <p:handoutMasterIdLst>
    <p:handoutMasterId r:id="rId18"/>
  </p:handoutMasterIdLst>
  <p:sldIdLst>
    <p:sldId id="280" r:id="rId3"/>
    <p:sldId id="295" r:id="rId4"/>
    <p:sldId id="296" r:id="rId5"/>
    <p:sldId id="298" r:id="rId6"/>
    <p:sldId id="300" r:id="rId7"/>
    <p:sldId id="301" r:id="rId8"/>
    <p:sldId id="302" r:id="rId9"/>
    <p:sldId id="303" r:id="rId10"/>
    <p:sldId id="304" r:id="rId11"/>
    <p:sldId id="305" r:id="rId12"/>
    <p:sldId id="306" r:id="rId13"/>
    <p:sldId id="307" r:id="rId14"/>
    <p:sldId id="308" r:id="rId15"/>
    <p:sldId id="299" r:id="rId16"/>
  </p:sldIdLst>
  <p:sldSz cx="9144000" cy="6858000" type="screen4x3"/>
  <p:notesSz cx="6735763" cy="9866313"/>
  <p:defaultTex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p:defaultTextStyle>
  <p:extLst>
    <p:ext uri="{EFAFB233-063F-42B5-8137-9DF3F51BA10A}">
      <p15:sldGuideLst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Bohantova" initials="LB"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F2E"/>
    <a:srgbClr val="6E6452"/>
    <a:srgbClr val="E5DBA1"/>
    <a:srgbClr val="BABA93"/>
    <a:srgbClr val="BABB93"/>
    <a:srgbClr val="DEDEAF"/>
    <a:srgbClr val="999999"/>
    <a:srgbClr val="D9D9D9"/>
    <a:srgbClr val="CCCCCC"/>
    <a:srgbClr val="C80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5730" autoAdjust="0"/>
  </p:normalViewPr>
  <p:slideViewPr>
    <p:cSldViewPr snapToGrid="0">
      <p:cViewPr varScale="1">
        <p:scale>
          <a:sx n="69" d="100"/>
          <a:sy n="69" d="100"/>
        </p:scale>
        <p:origin x="1386" y="84"/>
      </p:cViewPr>
      <p:guideLst>
        <p:guide orient="horz" pos="658"/>
        <p:guide orient="horz" pos="388"/>
        <p:guide pos="288"/>
        <p:guide pos="1022"/>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09BF33-5024-48F3-BCF0-4F3A637D4484}"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ru-RU"/>
        </a:p>
      </dgm:t>
    </dgm:pt>
    <dgm:pt modelId="{21A817E5-C57B-40D9-B6B1-47179C91F8F8}">
      <dgm:prSet phldrT="[Текст]"/>
      <dgm:spPr/>
      <dgm:t>
        <a:bodyPr/>
        <a:lstStyle/>
        <a:p>
          <a:r>
            <a:rPr lang="en-US" dirty="0" err="1" smtClean="0"/>
            <a:t>Caracteristicile</a:t>
          </a:r>
          <a:r>
            <a:rPr lang="en-US" dirty="0" smtClean="0"/>
            <a:t> </a:t>
          </a:r>
          <a:r>
            <a:rPr lang="en-US" dirty="0" err="1" smtClean="0"/>
            <a:t>calitative</a:t>
          </a:r>
          <a:r>
            <a:rPr lang="en-US" dirty="0" smtClean="0"/>
            <a:t> ale </a:t>
          </a:r>
          <a:r>
            <a:rPr lang="en-US" dirty="0" err="1" smtClean="0"/>
            <a:t>contabilitatii</a:t>
          </a:r>
          <a:endParaRPr lang="ru-RU" dirty="0"/>
        </a:p>
      </dgm:t>
    </dgm:pt>
    <dgm:pt modelId="{74B0714E-3B11-44A8-8E1A-CA35AFC65313}" type="parTrans" cxnId="{CC460E7B-4BC8-47DC-BC2F-94AE84812A17}">
      <dgm:prSet/>
      <dgm:spPr/>
      <dgm:t>
        <a:bodyPr/>
        <a:lstStyle/>
        <a:p>
          <a:endParaRPr lang="ru-RU"/>
        </a:p>
      </dgm:t>
    </dgm:pt>
    <dgm:pt modelId="{9BAE915E-11C7-4A91-A6A8-CD2BE1F94A4E}" type="sibTrans" cxnId="{CC460E7B-4BC8-47DC-BC2F-94AE84812A17}">
      <dgm:prSet/>
      <dgm:spPr/>
      <dgm:t>
        <a:bodyPr/>
        <a:lstStyle/>
        <a:p>
          <a:endParaRPr lang="ru-RU"/>
        </a:p>
      </dgm:t>
    </dgm:pt>
    <dgm:pt modelId="{D37F7C22-2F98-472E-9DF7-D1BDDFA17A43}">
      <dgm:prSet phldrT="[Текст]" custT="1"/>
      <dgm:spPr/>
      <dgm:t>
        <a:bodyPr/>
        <a:lstStyle/>
        <a:p>
          <a:r>
            <a:rPr lang="en-US" sz="2000" dirty="0" err="1" smtClean="0"/>
            <a:t>Inteligibilitatea</a:t>
          </a:r>
          <a:endParaRPr lang="ru-RU" sz="2000" dirty="0"/>
        </a:p>
      </dgm:t>
    </dgm:pt>
    <dgm:pt modelId="{4FE4E3B6-6E68-42D8-9D54-9D6FEF9D699D}" type="parTrans" cxnId="{63792F84-8FBD-458D-BC31-D23AFCF0153D}">
      <dgm:prSet/>
      <dgm:spPr/>
      <dgm:t>
        <a:bodyPr/>
        <a:lstStyle/>
        <a:p>
          <a:endParaRPr lang="ru-RU"/>
        </a:p>
      </dgm:t>
    </dgm:pt>
    <dgm:pt modelId="{BEEAAABF-8C48-4E83-B1CB-C02D173BCD46}" type="sibTrans" cxnId="{63792F84-8FBD-458D-BC31-D23AFCF0153D}">
      <dgm:prSet/>
      <dgm:spPr/>
      <dgm:t>
        <a:bodyPr/>
        <a:lstStyle/>
        <a:p>
          <a:endParaRPr lang="ru-RU"/>
        </a:p>
      </dgm:t>
    </dgm:pt>
    <dgm:pt modelId="{FC23EDBA-5CF3-48F9-8AF8-1B3159642648}">
      <dgm:prSet phldrT="[Текст]" custT="1"/>
      <dgm:spPr/>
      <dgm:t>
        <a:bodyPr/>
        <a:lstStyle/>
        <a:p>
          <a:r>
            <a:rPr lang="en-US" sz="2000" dirty="0" err="1" smtClean="0"/>
            <a:t>Credibilitatea</a:t>
          </a:r>
          <a:endParaRPr lang="ru-RU" sz="2000" dirty="0"/>
        </a:p>
      </dgm:t>
    </dgm:pt>
    <dgm:pt modelId="{55F6A17A-BFF1-4C2A-9F97-53B5CC0CCDCC}" type="parTrans" cxnId="{00FA40DA-304C-4BA9-94B2-C8F196AA8D43}">
      <dgm:prSet/>
      <dgm:spPr/>
      <dgm:t>
        <a:bodyPr/>
        <a:lstStyle/>
        <a:p>
          <a:endParaRPr lang="ru-RU"/>
        </a:p>
      </dgm:t>
    </dgm:pt>
    <dgm:pt modelId="{713C574E-F66E-41B7-80CF-0366E97B1150}" type="sibTrans" cxnId="{00FA40DA-304C-4BA9-94B2-C8F196AA8D43}">
      <dgm:prSet/>
      <dgm:spPr/>
      <dgm:t>
        <a:bodyPr/>
        <a:lstStyle/>
        <a:p>
          <a:endParaRPr lang="ru-RU"/>
        </a:p>
      </dgm:t>
    </dgm:pt>
    <dgm:pt modelId="{7FFED7C4-E7B1-473E-BA49-7DDA5E353E7F}">
      <dgm:prSet phldrT="[Текст]" custT="1"/>
      <dgm:spPr/>
      <dgm:t>
        <a:bodyPr/>
        <a:lstStyle/>
        <a:p>
          <a:r>
            <a:rPr lang="en-US" sz="2000" dirty="0" err="1" smtClean="0"/>
            <a:t>Relevanta</a:t>
          </a:r>
          <a:endParaRPr lang="ru-RU" sz="2000" dirty="0"/>
        </a:p>
      </dgm:t>
    </dgm:pt>
    <dgm:pt modelId="{5E86E05A-D666-43E2-BAB0-E181307BE4F9}" type="parTrans" cxnId="{96BEC6A3-050F-4E70-8819-7B811CBFFD78}">
      <dgm:prSet/>
      <dgm:spPr/>
      <dgm:t>
        <a:bodyPr/>
        <a:lstStyle/>
        <a:p>
          <a:endParaRPr lang="ru-RU"/>
        </a:p>
      </dgm:t>
    </dgm:pt>
    <dgm:pt modelId="{40B7FFA8-6122-4012-9F53-E67621818E95}" type="sibTrans" cxnId="{96BEC6A3-050F-4E70-8819-7B811CBFFD78}">
      <dgm:prSet/>
      <dgm:spPr/>
      <dgm:t>
        <a:bodyPr/>
        <a:lstStyle/>
        <a:p>
          <a:endParaRPr lang="ru-RU"/>
        </a:p>
      </dgm:t>
    </dgm:pt>
    <dgm:pt modelId="{49C930B1-C2A9-4997-B5B2-6BDDA620F828}">
      <dgm:prSet phldrT="[Текст]" custT="1"/>
      <dgm:spPr/>
      <dgm:t>
        <a:bodyPr/>
        <a:lstStyle/>
        <a:p>
          <a:r>
            <a:rPr lang="en-US" sz="2000" dirty="0" err="1" smtClean="0"/>
            <a:t>Comparabilitatea</a:t>
          </a:r>
          <a:endParaRPr lang="ru-RU" sz="2000" dirty="0"/>
        </a:p>
      </dgm:t>
    </dgm:pt>
    <dgm:pt modelId="{14DAC34C-2039-4248-A419-3E433B19CF93}" type="parTrans" cxnId="{CCFDC150-826E-46D5-969D-9F7E0F5F5C8F}">
      <dgm:prSet/>
      <dgm:spPr/>
      <dgm:t>
        <a:bodyPr/>
        <a:lstStyle/>
        <a:p>
          <a:endParaRPr lang="ru-RU"/>
        </a:p>
      </dgm:t>
    </dgm:pt>
    <dgm:pt modelId="{7AC2EACE-CC8E-4605-A007-CCB4CD9DBA52}" type="sibTrans" cxnId="{CCFDC150-826E-46D5-969D-9F7E0F5F5C8F}">
      <dgm:prSet/>
      <dgm:spPr/>
      <dgm:t>
        <a:bodyPr/>
        <a:lstStyle/>
        <a:p>
          <a:endParaRPr lang="ru-RU"/>
        </a:p>
      </dgm:t>
    </dgm:pt>
    <dgm:pt modelId="{18A3C403-D523-43D1-A186-4A6515A9B132}" type="pres">
      <dgm:prSet presAssocID="{6F09BF33-5024-48F3-BCF0-4F3A637D4484}" presName="Name0" presStyleCnt="0">
        <dgm:presLayoutVars>
          <dgm:chMax val="1"/>
          <dgm:dir/>
          <dgm:animLvl val="ctr"/>
          <dgm:resizeHandles val="exact"/>
        </dgm:presLayoutVars>
      </dgm:prSet>
      <dgm:spPr/>
      <dgm:t>
        <a:bodyPr/>
        <a:lstStyle/>
        <a:p>
          <a:endParaRPr lang="en-US"/>
        </a:p>
      </dgm:t>
    </dgm:pt>
    <dgm:pt modelId="{54278B03-68D1-40AD-B931-A81F3F007E6C}" type="pres">
      <dgm:prSet presAssocID="{21A817E5-C57B-40D9-B6B1-47179C91F8F8}" presName="centerShape" presStyleLbl="node0" presStyleIdx="0" presStyleCnt="1"/>
      <dgm:spPr/>
      <dgm:t>
        <a:bodyPr/>
        <a:lstStyle/>
        <a:p>
          <a:endParaRPr lang="en-US"/>
        </a:p>
      </dgm:t>
    </dgm:pt>
    <dgm:pt modelId="{D0BEF303-462F-4FA1-8900-B31C72ECD00C}" type="pres">
      <dgm:prSet presAssocID="{D37F7C22-2F98-472E-9DF7-D1BDDFA17A43}" presName="node" presStyleLbl="node1" presStyleIdx="0" presStyleCnt="4" custScaleX="139712" custScaleY="137923">
        <dgm:presLayoutVars>
          <dgm:bulletEnabled val="1"/>
        </dgm:presLayoutVars>
      </dgm:prSet>
      <dgm:spPr/>
      <dgm:t>
        <a:bodyPr/>
        <a:lstStyle/>
        <a:p>
          <a:endParaRPr lang="en-US"/>
        </a:p>
      </dgm:t>
    </dgm:pt>
    <dgm:pt modelId="{F14977B3-784E-4768-8FED-7949A7E5112B}" type="pres">
      <dgm:prSet presAssocID="{D37F7C22-2F98-472E-9DF7-D1BDDFA17A43}" presName="dummy" presStyleCnt="0"/>
      <dgm:spPr/>
    </dgm:pt>
    <dgm:pt modelId="{DF80602F-C946-4051-BA5C-43325A70333F}" type="pres">
      <dgm:prSet presAssocID="{BEEAAABF-8C48-4E83-B1CB-C02D173BCD46}" presName="sibTrans" presStyleLbl="sibTrans2D1" presStyleIdx="0" presStyleCnt="4"/>
      <dgm:spPr/>
      <dgm:t>
        <a:bodyPr/>
        <a:lstStyle/>
        <a:p>
          <a:endParaRPr lang="en-US"/>
        </a:p>
      </dgm:t>
    </dgm:pt>
    <dgm:pt modelId="{F51AB08D-8699-4F55-9C64-14858B161863}" type="pres">
      <dgm:prSet presAssocID="{FC23EDBA-5CF3-48F9-8AF8-1B3159642648}" presName="node" presStyleLbl="node1" presStyleIdx="1" presStyleCnt="4" custScaleX="142763" custScaleY="134300" custRadScaleRad="105274" custRadScaleInc="-1496">
        <dgm:presLayoutVars>
          <dgm:bulletEnabled val="1"/>
        </dgm:presLayoutVars>
      </dgm:prSet>
      <dgm:spPr/>
      <dgm:t>
        <a:bodyPr/>
        <a:lstStyle/>
        <a:p>
          <a:endParaRPr lang="en-US"/>
        </a:p>
      </dgm:t>
    </dgm:pt>
    <dgm:pt modelId="{BB57D6F7-9BCC-40B0-9332-EE3A01D5D5A2}" type="pres">
      <dgm:prSet presAssocID="{FC23EDBA-5CF3-48F9-8AF8-1B3159642648}" presName="dummy" presStyleCnt="0"/>
      <dgm:spPr/>
    </dgm:pt>
    <dgm:pt modelId="{7C3836F4-9C20-48E3-91BD-55D205182A0A}" type="pres">
      <dgm:prSet presAssocID="{713C574E-F66E-41B7-80CF-0366E97B1150}" presName="sibTrans" presStyleLbl="sibTrans2D1" presStyleIdx="1" presStyleCnt="4"/>
      <dgm:spPr/>
      <dgm:t>
        <a:bodyPr/>
        <a:lstStyle/>
        <a:p>
          <a:endParaRPr lang="en-US"/>
        </a:p>
      </dgm:t>
    </dgm:pt>
    <dgm:pt modelId="{85707C3A-0148-459E-903F-DC89EB483294}" type="pres">
      <dgm:prSet presAssocID="{7FFED7C4-E7B1-473E-BA49-7DDA5E353E7F}" presName="node" presStyleLbl="node1" presStyleIdx="2" presStyleCnt="4" custScaleX="164208" custScaleY="145730">
        <dgm:presLayoutVars>
          <dgm:bulletEnabled val="1"/>
        </dgm:presLayoutVars>
      </dgm:prSet>
      <dgm:spPr/>
      <dgm:t>
        <a:bodyPr/>
        <a:lstStyle/>
        <a:p>
          <a:endParaRPr lang="en-US"/>
        </a:p>
      </dgm:t>
    </dgm:pt>
    <dgm:pt modelId="{6CF62DBA-C453-46F2-BB84-B0DF59CE4188}" type="pres">
      <dgm:prSet presAssocID="{7FFED7C4-E7B1-473E-BA49-7DDA5E353E7F}" presName="dummy" presStyleCnt="0"/>
      <dgm:spPr/>
    </dgm:pt>
    <dgm:pt modelId="{581F7FBD-3907-4AA4-8504-F9F12BEDA578}" type="pres">
      <dgm:prSet presAssocID="{40B7FFA8-6122-4012-9F53-E67621818E95}" presName="sibTrans" presStyleLbl="sibTrans2D1" presStyleIdx="2" presStyleCnt="4"/>
      <dgm:spPr/>
      <dgm:t>
        <a:bodyPr/>
        <a:lstStyle/>
        <a:p>
          <a:endParaRPr lang="en-US"/>
        </a:p>
      </dgm:t>
    </dgm:pt>
    <dgm:pt modelId="{0ABB2313-8091-4796-A300-A597608ABD26}" type="pres">
      <dgm:prSet presAssocID="{49C930B1-C2A9-4997-B5B2-6BDDA620F828}" presName="node" presStyleLbl="node1" presStyleIdx="3" presStyleCnt="4" custScaleX="138745" custScaleY="135772" custRadScaleRad="94733" custRadScaleInc="1662">
        <dgm:presLayoutVars>
          <dgm:bulletEnabled val="1"/>
        </dgm:presLayoutVars>
      </dgm:prSet>
      <dgm:spPr/>
      <dgm:t>
        <a:bodyPr/>
        <a:lstStyle/>
        <a:p>
          <a:endParaRPr lang="en-US"/>
        </a:p>
      </dgm:t>
    </dgm:pt>
    <dgm:pt modelId="{6B7411CA-A312-412E-8355-5FE783405845}" type="pres">
      <dgm:prSet presAssocID="{49C930B1-C2A9-4997-B5B2-6BDDA620F828}" presName="dummy" presStyleCnt="0"/>
      <dgm:spPr/>
    </dgm:pt>
    <dgm:pt modelId="{B899AE74-86EC-49AC-8567-2ED812661780}" type="pres">
      <dgm:prSet presAssocID="{7AC2EACE-CC8E-4605-A007-CCB4CD9DBA52}" presName="sibTrans" presStyleLbl="sibTrans2D1" presStyleIdx="3" presStyleCnt="4"/>
      <dgm:spPr/>
      <dgm:t>
        <a:bodyPr/>
        <a:lstStyle/>
        <a:p>
          <a:endParaRPr lang="en-US"/>
        </a:p>
      </dgm:t>
    </dgm:pt>
  </dgm:ptLst>
  <dgm:cxnLst>
    <dgm:cxn modelId="{2DED32D5-CA9D-4316-A9D1-1B40D05117D9}" type="presOf" srcId="{40B7FFA8-6122-4012-9F53-E67621818E95}" destId="{581F7FBD-3907-4AA4-8504-F9F12BEDA578}" srcOrd="0" destOrd="0" presId="urn:microsoft.com/office/officeart/2005/8/layout/radial6"/>
    <dgm:cxn modelId="{00FA40DA-304C-4BA9-94B2-C8F196AA8D43}" srcId="{21A817E5-C57B-40D9-B6B1-47179C91F8F8}" destId="{FC23EDBA-5CF3-48F9-8AF8-1B3159642648}" srcOrd="1" destOrd="0" parTransId="{55F6A17A-BFF1-4C2A-9F97-53B5CC0CCDCC}" sibTransId="{713C574E-F66E-41B7-80CF-0366E97B1150}"/>
    <dgm:cxn modelId="{96BEC6A3-050F-4E70-8819-7B811CBFFD78}" srcId="{21A817E5-C57B-40D9-B6B1-47179C91F8F8}" destId="{7FFED7C4-E7B1-473E-BA49-7DDA5E353E7F}" srcOrd="2" destOrd="0" parTransId="{5E86E05A-D666-43E2-BAB0-E181307BE4F9}" sibTransId="{40B7FFA8-6122-4012-9F53-E67621818E95}"/>
    <dgm:cxn modelId="{CCFDC150-826E-46D5-969D-9F7E0F5F5C8F}" srcId="{21A817E5-C57B-40D9-B6B1-47179C91F8F8}" destId="{49C930B1-C2A9-4997-B5B2-6BDDA620F828}" srcOrd="3" destOrd="0" parTransId="{14DAC34C-2039-4248-A419-3E433B19CF93}" sibTransId="{7AC2EACE-CC8E-4605-A007-CCB4CD9DBA52}"/>
    <dgm:cxn modelId="{1AA830FF-D56A-48DB-889F-6D0B0978E9D3}" type="presOf" srcId="{713C574E-F66E-41B7-80CF-0366E97B1150}" destId="{7C3836F4-9C20-48E3-91BD-55D205182A0A}" srcOrd="0" destOrd="0" presId="urn:microsoft.com/office/officeart/2005/8/layout/radial6"/>
    <dgm:cxn modelId="{494A82E1-EF46-484D-A3B0-97CE2483758A}" type="presOf" srcId="{21A817E5-C57B-40D9-B6B1-47179C91F8F8}" destId="{54278B03-68D1-40AD-B931-A81F3F007E6C}" srcOrd="0" destOrd="0" presId="urn:microsoft.com/office/officeart/2005/8/layout/radial6"/>
    <dgm:cxn modelId="{BEAC2570-6FF9-43CA-8BF3-7C5B0D1C905C}" type="presOf" srcId="{7FFED7C4-E7B1-473E-BA49-7DDA5E353E7F}" destId="{85707C3A-0148-459E-903F-DC89EB483294}" srcOrd="0" destOrd="0" presId="urn:microsoft.com/office/officeart/2005/8/layout/radial6"/>
    <dgm:cxn modelId="{F87D7BCE-DF21-4EE7-B56A-CC5369D1F4E8}" type="presOf" srcId="{49C930B1-C2A9-4997-B5B2-6BDDA620F828}" destId="{0ABB2313-8091-4796-A300-A597608ABD26}" srcOrd="0" destOrd="0" presId="urn:microsoft.com/office/officeart/2005/8/layout/radial6"/>
    <dgm:cxn modelId="{D70CDDF9-9943-4268-AF69-871C46EF1371}" type="presOf" srcId="{6F09BF33-5024-48F3-BCF0-4F3A637D4484}" destId="{18A3C403-D523-43D1-A186-4A6515A9B132}" srcOrd="0" destOrd="0" presId="urn:microsoft.com/office/officeart/2005/8/layout/radial6"/>
    <dgm:cxn modelId="{24BACE9D-58B6-4275-B95E-359BA7A067E2}" type="presOf" srcId="{FC23EDBA-5CF3-48F9-8AF8-1B3159642648}" destId="{F51AB08D-8699-4F55-9C64-14858B161863}" srcOrd="0" destOrd="0" presId="urn:microsoft.com/office/officeart/2005/8/layout/radial6"/>
    <dgm:cxn modelId="{63792F84-8FBD-458D-BC31-D23AFCF0153D}" srcId="{21A817E5-C57B-40D9-B6B1-47179C91F8F8}" destId="{D37F7C22-2F98-472E-9DF7-D1BDDFA17A43}" srcOrd="0" destOrd="0" parTransId="{4FE4E3B6-6E68-42D8-9D54-9D6FEF9D699D}" sibTransId="{BEEAAABF-8C48-4E83-B1CB-C02D173BCD46}"/>
    <dgm:cxn modelId="{CF0D585C-914B-4C3B-91EB-3ABFB1498EEE}" type="presOf" srcId="{BEEAAABF-8C48-4E83-B1CB-C02D173BCD46}" destId="{DF80602F-C946-4051-BA5C-43325A70333F}" srcOrd="0" destOrd="0" presId="urn:microsoft.com/office/officeart/2005/8/layout/radial6"/>
    <dgm:cxn modelId="{CC460E7B-4BC8-47DC-BC2F-94AE84812A17}" srcId="{6F09BF33-5024-48F3-BCF0-4F3A637D4484}" destId="{21A817E5-C57B-40D9-B6B1-47179C91F8F8}" srcOrd="0" destOrd="0" parTransId="{74B0714E-3B11-44A8-8E1A-CA35AFC65313}" sibTransId="{9BAE915E-11C7-4A91-A6A8-CD2BE1F94A4E}"/>
    <dgm:cxn modelId="{040B2003-0EA6-4DEA-B6A8-A083689D45D1}" type="presOf" srcId="{7AC2EACE-CC8E-4605-A007-CCB4CD9DBA52}" destId="{B899AE74-86EC-49AC-8567-2ED812661780}" srcOrd="0" destOrd="0" presId="urn:microsoft.com/office/officeart/2005/8/layout/radial6"/>
    <dgm:cxn modelId="{3A154CB9-010F-40DF-B344-003B52F848E2}" type="presOf" srcId="{D37F7C22-2F98-472E-9DF7-D1BDDFA17A43}" destId="{D0BEF303-462F-4FA1-8900-B31C72ECD00C}" srcOrd="0" destOrd="0" presId="urn:microsoft.com/office/officeart/2005/8/layout/radial6"/>
    <dgm:cxn modelId="{03CFCB99-E695-4F23-877A-88DF061DC84E}" type="presParOf" srcId="{18A3C403-D523-43D1-A186-4A6515A9B132}" destId="{54278B03-68D1-40AD-B931-A81F3F007E6C}" srcOrd="0" destOrd="0" presId="urn:microsoft.com/office/officeart/2005/8/layout/radial6"/>
    <dgm:cxn modelId="{E6AB9CEB-6ECE-435F-999F-00471A51EBE1}" type="presParOf" srcId="{18A3C403-D523-43D1-A186-4A6515A9B132}" destId="{D0BEF303-462F-4FA1-8900-B31C72ECD00C}" srcOrd="1" destOrd="0" presId="urn:microsoft.com/office/officeart/2005/8/layout/radial6"/>
    <dgm:cxn modelId="{5B8BF12B-8568-41C3-A168-6A241B7344AE}" type="presParOf" srcId="{18A3C403-D523-43D1-A186-4A6515A9B132}" destId="{F14977B3-784E-4768-8FED-7949A7E5112B}" srcOrd="2" destOrd="0" presId="urn:microsoft.com/office/officeart/2005/8/layout/radial6"/>
    <dgm:cxn modelId="{75E6B7AA-68C1-4068-8F5E-22608532F3BB}" type="presParOf" srcId="{18A3C403-D523-43D1-A186-4A6515A9B132}" destId="{DF80602F-C946-4051-BA5C-43325A70333F}" srcOrd="3" destOrd="0" presId="urn:microsoft.com/office/officeart/2005/8/layout/radial6"/>
    <dgm:cxn modelId="{BA7BB7DE-9095-4A13-A5D7-FFE8E546E9CF}" type="presParOf" srcId="{18A3C403-D523-43D1-A186-4A6515A9B132}" destId="{F51AB08D-8699-4F55-9C64-14858B161863}" srcOrd="4" destOrd="0" presId="urn:microsoft.com/office/officeart/2005/8/layout/radial6"/>
    <dgm:cxn modelId="{C3C6564C-D78D-4BA5-9C30-4FBC21CAEB78}" type="presParOf" srcId="{18A3C403-D523-43D1-A186-4A6515A9B132}" destId="{BB57D6F7-9BCC-40B0-9332-EE3A01D5D5A2}" srcOrd="5" destOrd="0" presId="urn:microsoft.com/office/officeart/2005/8/layout/radial6"/>
    <dgm:cxn modelId="{BDF4CA74-296D-44AD-82AF-19667AF22B86}" type="presParOf" srcId="{18A3C403-D523-43D1-A186-4A6515A9B132}" destId="{7C3836F4-9C20-48E3-91BD-55D205182A0A}" srcOrd="6" destOrd="0" presId="urn:microsoft.com/office/officeart/2005/8/layout/radial6"/>
    <dgm:cxn modelId="{D0B0A8E3-BEBF-468E-8E94-347340B0EEF5}" type="presParOf" srcId="{18A3C403-D523-43D1-A186-4A6515A9B132}" destId="{85707C3A-0148-459E-903F-DC89EB483294}" srcOrd="7" destOrd="0" presId="urn:microsoft.com/office/officeart/2005/8/layout/radial6"/>
    <dgm:cxn modelId="{D229E72A-5F5C-477A-AE71-F3B764E113F4}" type="presParOf" srcId="{18A3C403-D523-43D1-A186-4A6515A9B132}" destId="{6CF62DBA-C453-46F2-BB84-B0DF59CE4188}" srcOrd="8" destOrd="0" presId="urn:microsoft.com/office/officeart/2005/8/layout/radial6"/>
    <dgm:cxn modelId="{9D4A7C8A-AEB4-4028-A2D3-6F6161016641}" type="presParOf" srcId="{18A3C403-D523-43D1-A186-4A6515A9B132}" destId="{581F7FBD-3907-4AA4-8504-F9F12BEDA578}" srcOrd="9" destOrd="0" presId="urn:microsoft.com/office/officeart/2005/8/layout/radial6"/>
    <dgm:cxn modelId="{EDA0256B-445A-453B-8301-BF09CF4D0F79}" type="presParOf" srcId="{18A3C403-D523-43D1-A186-4A6515A9B132}" destId="{0ABB2313-8091-4796-A300-A597608ABD26}" srcOrd="10" destOrd="0" presId="urn:microsoft.com/office/officeart/2005/8/layout/radial6"/>
    <dgm:cxn modelId="{55BF8EFD-8049-47A0-BD3E-7765114661BF}" type="presParOf" srcId="{18A3C403-D523-43D1-A186-4A6515A9B132}" destId="{6B7411CA-A312-412E-8355-5FE783405845}" srcOrd="11" destOrd="0" presId="urn:microsoft.com/office/officeart/2005/8/layout/radial6"/>
    <dgm:cxn modelId="{0C8E3EE8-1F1D-483C-87D1-827A2C4E8BCD}" type="presParOf" srcId="{18A3C403-D523-43D1-A186-4A6515A9B132}" destId="{B899AE74-86EC-49AC-8567-2ED812661780}" srcOrd="12"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9AE74-86EC-49AC-8567-2ED812661780}">
      <dsp:nvSpPr>
        <dsp:cNvPr id="0" name=""/>
        <dsp:cNvSpPr/>
      </dsp:nvSpPr>
      <dsp:spPr>
        <a:xfrm>
          <a:off x="2377031" y="532028"/>
          <a:ext cx="3722960" cy="3722960"/>
        </a:xfrm>
        <a:prstGeom prst="blockArc">
          <a:avLst>
            <a:gd name="adj1" fmla="val 10823566"/>
            <a:gd name="adj2" fmla="val 16018807"/>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1F7FBD-3907-4AA4-8504-F9F12BEDA578}">
      <dsp:nvSpPr>
        <dsp:cNvPr id="0" name=""/>
        <dsp:cNvSpPr/>
      </dsp:nvSpPr>
      <dsp:spPr>
        <a:xfrm>
          <a:off x="2376989" y="537076"/>
          <a:ext cx="3722960" cy="3722960"/>
        </a:xfrm>
        <a:prstGeom prst="blockArc">
          <a:avLst>
            <a:gd name="adj1" fmla="val 5581114"/>
            <a:gd name="adj2" fmla="val 1083311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3836F4-9C20-48E3-91BD-55D205182A0A}">
      <dsp:nvSpPr>
        <dsp:cNvPr id="0" name=""/>
        <dsp:cNvSpPr/>
      </dsp:nvSpPr>
      <dsp:spPr>
        <a:xfrm>
          <a:off x="2377161" y="537085"/>
          <a:ext cx="3722960" cy="3722960"/>
        </a:xfrm>
        <a:prstGeom prst="blockArc">
          <a:avLst>
            <a:gd name="adj1" fmla="val 21566865"/>
            <a:gd name="adj2" fmla="val 558144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80602F-C946-4051-BA5C-43325A70333F}">
      <dsp:nvSpPr>
        <dsp:cNvPr id="0" name=""/>
        <dsp:cNvSpPr/>
      </dsp:nvSpPr>
      <dsp:spPr>
        <a:xfrm>
          <a:off x="2377120" y="532023"/>
          <a:ext cx="3722960" cy="3722960"/>
        </a:xfrm>
        <a:prstGeom prst="blockArc">
          <a:avLst>
            <a:gd name="adj1" fmla="val 16018639"/>
            <a:gd name="adj2" fmla="val 21576435"/>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278B03-68D1-40AD-B931-A81F3F007E6C}">
      <dsp:nvSpPr>
        <dsp:cNvPr id="0" name=""/>
        <dsp:cNvSpPr/>
      </dsp:nvSpPr>
      <dsp:spPr>
        <a:xfrm>
          <a:off x="3285595" y="1538908"/>
          <a:ext cx="1714250" cy="17142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err="1" smtClean="0"/>
            <a:t>Caracteristicile</a:t>
          </a:r>
          <a:r>
            <a:rPr lang="en-US" sz="1500" kern="1200" dirty="0" smtClean="0"/>
            <a:t> </a:t>
          </a:r>
          <a:r>
            <a:rPr lang="en-US" sz="1500" kern="1200" dirty="0" err="1" smtClean="0"/>
            <a:t>calitative</a:t>
          </a:r>
          <a:r>
            <a:rPr lang="en-US" sz="1500" kern="1200" dirty="0" smtClean="0"/>
            <a:t> ale </a:t>
          </a:r>
          <a:r>
            <a:rPr lang="en-US" sz="1500" kern="1200" dirty="0" err="1" smtClean="0"/>
            <a:t>contabilitatii</a:t>
          </a:r>
          <a:endParaRPr lang="ru-RU" sz="1500" kern="1200" dirty="0"/>
        </a:p>
      </dsp:txBody>
      <dsp:txXfrm>
        <a:off x="3536641" y="1789954"/>
        <a:ext cx="1212158" cy="1212158"/>
      </dsp:txXfrm>
    </dsp:sp>
    <dsp:sp modelId="{D0BEF303-462F-4FA1-8900-B31C72ECD00C}">
      <dsp:nvSpPr>
        <dsp:cNvPr id="0" name=""/>
        <dsp:cNvSpPr/>
      </dsp:nvSpPr>
      <dsp:spPr>
        <a:xfrm>
          <a:off x="3304465" y="-249768"/>
          <a:ext cx="1676509" cy="16550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smtClean="0"/>
            <a:t>Inteligibilitatea</a:t>
          </a:r>
          <a:endParaRPr lang="ru-RU" sz="2000" kern="1200" dirty="0"/>
        </a:p>
      </dsp:txBody>
      <dsp:txXfrm>
        <a:off x="3549984" y="-7393"/>
        <a:ext cx="1185471" cy="1170291"/>
      </dsp:txXfrm>
    </dsp:sp>
    <dsp:sp modelId="{F51AB08D-8699-4F55-9C64-14858B161863}">
      <dsp:nvSpPr>
        <dsp:cNvPr id="0" name=""/>
        <dsp:cNvSpPr/>
      </dsp:nvSpPr>
      <dsp:spPr>
        <a:xfrm>
          <a:off x="5200278" y="1575256"/>
          <a:ext cx="1713120" cy="16115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smtClean="0"/>
            <a:t>Credibilitatea</a:t>
          </a:r>
          <a:endParaRPr lang="ru-RU" sz="2000" kern="1200" dirty="0"/>
        </a:p>
      </dsp:txBody>
      <dsp:txXfrm>
        <a:off x="5451159" y="1811264"/>
        <a:ext cx="1211358" cy="1139550"/>
      </dsp:txXfrm>
    </dsp:sp>
    <dsp:sp modelId="{85707C3A-0148-459E-903F-DC89EB483294}">
      <dsp:nvSpPr>
        <dsp:cNvPr id="0" name=""/>
        <dsp:cNvSpPr/>
      </dsp:nvSpPr>
      <dsp:spPr>
        <a:xfrm>
          <a:off x="3157492" y="3339952"/>
          <a:ext cx="1970454" cy="17487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smtClean="0"/>
            <a:t>Relevanta</a:t>
          </a:r>
          <a:endParaRPr lang="ru-RU" sz="2000" kern="1200" dirty="0"/>
        </a:p>
      </dsp:txBody>
      <dsp:txXfrm>
        <a:off x="3446058" y="3596047"/>
        <a:ext cx="1393322" cy="1236533"/>
      </dsp:txXfrm>
    </dsp:sp>
    <dsp:sp modelId="{0ABB2313-8091-4796-A300-A597608ABD26}">
      <dsp:nvSpPr>
        <dsp:cNvPr id="0" name=""/>
        <dsp:cNvSpPr/>
      </dsp:nvSpPr>
      <dsp:spPr>
        <a:xfrm>
          <a:off x="1587820" y="1566428"/>
          <a:ext cx="1664905" cy="16292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smtClean="0"/>
            <a:t>Comparabilitatea</a:t>
          </a:r>
          <a:endParaRPr lang="ru-RU" sz="2000" kern="1200" dirty="0"/>
        </a:p>
      </dsp:txBody>
      <dsp:txXfrm>
        <a:off x="1831640" y="1805023"/>
        <a:ext cx="1177265" cy="115204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3" name="Rectangle 3"/>
          <p:cNvSpPr>
            <a:spLocks noGrp="1" noChangeArrowheads="1"/>
          </p:cNvSpPr>
          <p:nvPr>
            <p:ph type="dt" sz="quarter"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Times" charset="0"/>
              </a:defRPr>
            </a:lvl1pPr>
          </a:lstStyle>
          <a:p>
            <a:endParaRPr lang="de-DE" dirty="0">
              <a:latin typeface="Arial Narrow" pitchFamily="34" charset="0"/>
            </a:endParaRPr>
          </a:p>
        </p:txBody>
      </p:sp>
      <p:sp>
        <p:nvSpPr>
          <p:cNvPr id="66564" name="Rectangle 4"/>
          <p:cNvSpPr>
            <a:spLocks noGrp="1" noChangeArrowheads="1"/>
          </p:cNvSpPr>
          <p:nvPr>
            <p:ph type="ftr" sz="quarter" idx="2"/>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5" name="Rectangle 5"/>
          <p:cNvSpPr>
            <a:spLocks noGrp="1" noChangeArrowheads="1"/>
          </p:cNvSpPr>
          <p:nvPr>
            <p:ph type="sldNum" sz="quarter" idx="3"/>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Times" charset="0"/>
              </a:defRPr>
            </a:lvl1pPr>
          </a:lstStyle>
          <a:p>
            <a:fld id="{47F930EC-4FD0-431B-BB9B-47DE359CDF6F}" type="slidenum">
              <a:rPr lang="de-DE">
                <a:latin typeface="Arial Narrow" pitchFamily="34" charset="0"/>
              </a:rPr>
              <a:pPr/>
              <a:t>‹#›</a:t>
            </a:fld>
            <a:endParaRPr lang="de-DE" dirty="0">
              <a:latin typeface="Arial Narrow" pitchFamily="34" charset="0"/>
            </a:endParaRPr>
          </a:p>
        </p:txBody>
      </p:sp>
    </p:spTree>
    <p:extLst>
      <p:ext uri="{BB962C8B-B14F-4D97-AF65-F5344CB8AC3E}">
        <p14:creationId xmlns:p14="http://schemas.microsoft.com/office/powerpoint/2010/main" val="2484227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5" name="Rectangle 3"/>
          <p:cNvSpPr>
            <a:spLocks noGrp="1" noChangeArrowheads="1"/>
          </p:cNvSpPr>
          <p:nvPr>
            <p:ph type="dt"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Arial Narrow" pitchFamily="34" charset="0"/>
              </a:defRPr>
            </a:lvl1pPr>
          </a:lstStyle>
          <a:p>
            <a:endParaRPr lang="de-DE" dirty="0"/>
          </a:p>
        </p:txBody>
      </p:sp>
      <p:sp>
        <p:nvSpPr>
          <p:cNvPr id="8196"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898102" y="4686696"/>
            <a:ext cx="4939560" cy="4439447"/>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p>
            <a:pPr lvl="0"/>
            <a:r>
              <a:rPr lang="de-DE" dirty="0" smtClean="0"/>
              <a:t>Klicken Sie, um die Formate des Vorlagentextes zu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8198" name="Rectangle 6"/>
          <p:cNvSpPr>
            <a:spLocks noGrp="1" noChangeArrowheads="1"/>
          </p:cNvSpPr>
          <p:nvPr>
            <p:ph type="ftr" sz="quarter" idx="4"/>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9" name="Rectangle 7"/>
          <p:cNvSpPr>
            <a:spLocks noGrp="1" noChangeArrowheads="1"/>
          </p:cNvSpPr>
          <p:nvPr>
            <p:ph type="sldNum" sz="quarter" idx="5"/>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Arial Narrow" pitchFamily="34" charset="0"/>
              </a:defRPr>
            </a:lvl1pPr>
          </a:lstStyle>
          <a:p>
            <a:fld id="{276F4F92-661F-4424-ADED-7D3829A4203F}" type="slidenum">
              <a:rPr lang="de-DE" smtClean="0"/>
              <a:pPr/>
              <a:t>‹#›</a:t>
            </a:fld>
            <a:endParaRPr lang="de-DE" dirty="0"/>
          </a:p>
        </p:txBody>
      </p:sp>
    </p:spTree>
    <p:extLst>
      <p:ext uri="{BB962C8B-B14F-4D97-AF65-F5344CB8AC3E}">
        <p14:creationId xmlns:p14="http://schemas.microsoft.com/office/powerpoint/2010/main" val="32016004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Narrow" pitchFamily="34" charset="0"/>
        <a:ea typeface="+mn-ea"/>
        <a:cs typeface="+mn-cs"/>
      </a:defRPr>
    </a:lvl1pPr>
    <a:lvl2pPr marL="457200" algn="l" rtl="0" fontAlgn="base">
      <a:spcBef>
        <a:spcPct val="30000"/>
      </a:spcBef>
      <a:spcAft>
        <a:spcPct val="0"/>
      </a:spcAft>
      <a:defRPr sz="1200" kern="1200">
        <a:solidFill>
          <a:schemeClr val="tx1"/>
        </a:solidFill>
        <a:latin typeface="Arial Narrow" pitchFamily="34" charset="0"/>
        <a:ea typeface="+mn-ea"/>
        <a:cs typeface="+mn-cs"/>
      </a:defRPr>
    </a:lvl2pPr>
    <a:lvl3pPr marL="914400" algn="l" rtl="0" fontAlgn="base">
      <a:spcBef>
        <a:spcPct val="30000"/>
      </a:spcBef>
      <a:spcAft>
        <a:spcPct val="0"/>
      </a:spcAft>
      <a:defRPr sz="1200" kern="1200">
        <a:solidFill>
          <a:schemeClr val="tx1"/>
        </a:solidFill>
        <a:latin typeface="Arial Narrow" pitchFamily="34" charset="0"/>
        <a:ea typeface="+mn-ea"/>
        <a:cs typeface="+mn-cs"/>
      </a:defRPr>
    </a:lvl3pPr>
    <a:lvl4pPr marL="1371600" algn="l" rtl="0" fontAlgn="base">
      <a:spcBef>
        <a:spcPct val="30000"/>
      </a:spcBef>
      <a:spcAft>
        <a:spcPct val="0"/>
      </a:spcAft>
      <a:defRPr sz="1200" kern="1200">
        <a:solidFill>
          <a:schemeClr val="tx1"/>
        </a:solidFill>
        <a:latin typeface="Arial Narrow" pitchFamily="34" charset="0"/>
        <a:ea typeface="+mn-ea"/>
        <a:cs typeface="+mn-cs"/>
      </a:defRPr>
    </a:lvl4pPr>
    <a:lvl5pPr marL="1828800" algn="l" rtl="0" fontAlgn="base">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sp>
        <p:nvSpPr>
          <p:cNvPr id="5" name="Inhaltsplatzhalter 2"/>
          <p:cNvSpPr>
            <a:spLocks noGrp="1"/>
          </p:cNvSpPr>
          <p:nvPr>
            <p:ph idx="1" hasCustomPrompt="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2453010258"/>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6" name="Footer Placeholder 5"/>
          <p:cNvSpPr>
            <a:spLocks noGrp="1"/>
          </p:cNvSpPr>
          <p:nvPr>
            <p:ph type="ftr" sz="quarter" idx="11"/>
          </p:nvPr>
        </p:nvSpPr>
        <p:spPr/>
        <p:txBody>
          <a:bodyPr/>
          <a:lstStyle/>
          <a:p>
            <a:r>
              <a:rPr lang="de-DE" smtClean="0"/>
              <a:t>XXX</a:t>
            </a:r>
            <a:endParaRPr lang="de-DE" dirty="0"/>
          </a:p>
        </p:txBody>
      </p:sp>
      <p:sp>
        <p:nvSpPr>
          <p:cNvPr id="7" name="Slide Number Placeholder 6"/>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66160821"/>
      </p:ext>
    </p:extLst>
  </p:cSld>
  <p:clrMapOvr>
    <a:masterClrMapping/>
  </p:clrMapOvr>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8" name="Footer Placeholder 7"/>
          <p:cNvSpPr>
            <a:spLocks noGrp="1"/>
          </p:cNvSpPr>
          <p:nvPr>
            <p:ph type="ftr" sz="quarter" idx="11"/>
          </p:nvPr>
        </p:nvSpPr>
        <p:spPr/>
        <p:txBody>
          <a:bodyPr/>
          <a:lstStyle/>
          <a:p>
            <a:r>
              <a:rPr lang="de-DE" smtClean="0"/>
              <a:t>XXX</a:t>
            </a:r>
            <a:endParaRPr lang="de-DE" dirty="0"/>
          </a:p>
        </p:txBody>
      </p:sp>
      <p:sp>
        <p:nvSpPr>
          <p:cNvPr id="9" name="Slide Number Placeholder 8"/>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3063965114"/>
      </p:ext>
    </p:extLst>
  </p:cSld>
  <p:clrMapOvr>
    <a:masterClrMapping/>
  </p:clrMapOvr>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4" name="Footer Placeholder 3"/>
          <p:cNvSpPr>
            <a:spLocks noGrp="1"/>
          </p:cNvSpPr>
          <p:nvPr>
            <p:ph type="ftr" sz="quarter" idx="11"/>
          </p:nvPr>
        </p:nvSpPr>
        <p:spPr/>
        <p:txBody>
          <a:bodyPr/>
          <a:lstStyle/>
          <a:p>
            <a:r>
              <a:rPr lang="de-DE" smtClean="0"/>
              <a:t>XXX</a:t>
            </a:r>
            <a:endParaRPr lang="de-DE" dirty="0"/>
          </a:p>
        </p:txBody>
      </p:sp>
      <p:sp>
        <p:nvSpPr>
          <p:cNvPr id="5" name="Slide Number Placeholder 4"/>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166113431"/>
      </p:ext>
    </p:extLst>
  </p:cSld>
  <p:clrMapOvr>
    <a:masterClrMapping/>
  </p:clrMapOvr>
  <p:hf sldNum="0" hdr="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3" name="Footer Placeholder 2"/>
          <p:cNvSpPr>
            <a:spLocks noGrp="1"/>
          </p:cNvSpPr>
          <p:nvPr>
            <p:ph type="ftr" sz="quarter" idx="11"/>
          </p:nvPr>
        </p:nvSpPr>
        <p:spPr/>
        <p:txBody>
          <a:bodyPr/>
          <a:lstStyle/>
          <a:p>
            <a:r>
              <a:rPr lang="de-DE" smtClean="0"/>
              <a:t>XXX</a:t>
            </a:r>
            <a:endParaRPr lang="de-DE" dirty="0"/>
          </a:p>
        </p:txBody>
      </p:sp>
      <p:sp>
        <p:nvSpPr>
          <p:cNvPr id="4" name="Slide Number Placeholder 3"/>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486979778"/>
      </p:ext>
    </p:extLst>
  </p:cSld>
  <p:clrMapOvr>
    <a:masterClrMapping/>
  </p:clrMapOvr>
  <p:hf sldNum="0" hdr="0"/>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6" name="Footer Placeholder 5"/>
          <p:cNvSpPr>
            <a:spLocks noGrp="1"/>
          </p:cNvSpPr>
          <p:nvPr>
            <p:ph type="ftr" sz="quarter" idx="11"/>
          </p:nvPr>
        </p:nvSpPr>
        <p:spPr/>
        <p:txBody>
          <a:bodyPr/>
          <a:lstStyle/>
          <a:p>
            <a:r>
              <a:rPr lang="de-DE" smtClean="0"/>
              <a:t>XXX</a:t>
            </a:r>
            <a:endParaRPr lang="de-DE" dirty="0"/>
          </a:p>
        </p:txBody>
      </p:sp>
      <p:sp>
        <p:nvSpPr>
          <p:cNvPr id="7" name="Slide Number Placeholder 6"/>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2718285124"/>
      </p:ext>
    </p:extLst>
  </p:cSld>
  <p:clrMapOvr>
    <a:masterClrMapping/>
  </p:clrMapOvr>
  <p:hf sldNum="0" hdr="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6" name="Footer Placeholder 5"/>
          <p:cNvSpPr>
            <a:spLocks noGrp="1"/>
          </p:cNvSpPr>
          <p:nvPr>
            <p:ph type="ftr" sz="quarter" idx="11"/>
          </p:nvPr>
        </p:nvSpPr>
        <p:spPr/>
        <p:txBody>
          <a:bodyPr/>
          <a:lstStyle/>
          <a:p>
            <a:r>
              <a:rPr lang="de-DE" smtClean="0"/>
              <a:t>XXX</a:t>
            </a:r>
            <a:endParaRPr lang="de-DE" dirty="0"/>
          </a:p>
        </p:txBody>
      </p:sp>
      <p:sp>
        <p:nvSpPr>
          <p:cNvPr id="7" name="Slide Number Placeholder 6"/>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3091705937"/>
      </p:ext>
    </p:extLst>
  </p:cSld>
  <p:clrMapOvr>
    <a:masterClrMapping/>
  </p:clrMapOvr>
  <p:hf sldNum="0"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1649976405"/>
      </p:ext>
    </p:extLst>
  </p:cSld>
  <p:clrMapOvr>
    <a:masterClrMapping/>
  </p:clrMapOvr>
  <p:hf sldNum="0"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1748258411"/>
      </p:ext>
    </p:extLst>
  </p:cSld>
  <p:clrMapOvr>
    <a:masterClrMapping/>
  </p:clrMapOvr>
  <p:hf sldNum="0" hd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2831271897"/>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sp>
        <p:nvSpPr>
          <p:cNvPr id="5" name="Inhaltsplatzhalter 2"/>
          <p:cNvSpPr>
            <a:spLocks noGrp="1"/>
          </p:cNvSpPr>
          <p:nvPr>
            <p:ph idx="1" hasCustomPrompt="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3852887666"/>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133583587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6" name="Bildplatzhalter 2"/>
          <p:cNvSpPr>
            <a:spLocks noGrp="1"/>
          </p:cNvSpPr>
          <p:nvPr>
            <p:ph type="pic" idx="12" hasCustomPrompt="1"/>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581427851"/>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Bildplatzhalter 2"/>
          <p:cNvSpPr>
            <a:spLocks noGrp="1"/>
          </p:cNvSpPr>
          <p:nvPr>
            <p:ph type="pic" idx="12" hasCustomPrompt="1"/>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1801626705"/>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26/11/2017</a:t>
            </a:fld>
            <a:endParaRPr lang="en-GB" dirty="0" smtClean="0"/>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4241795388"/>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26/11/2017</a:t>
            </a:fld>
            <a:endParaRPr lang="en-GB" dirty="0" smtClean="0"/>
          </a:p>
        </p:txBody>
      </p:sp>
      <p:sp>
        <p:nvSpPr>
          <p:cNvPr id="9" name="Inhaltsplatzhalter 2"/>
          <p:cNvSpPr>
            <a:spLocks noGrp="1"/>
          </p:cNvSpPr>
          <p:nvPr>
            <p:ph idx="1" hasCustomPrompt="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
        <p:nvSpPr>
          <p:cNvPr id="10" name="Inhaltsplatzhalter 2"/>
          <p:cNvSpPr>
            <a:spLocks noGrp="1"/>
          </p:cNvSpPr>
          <p:nvPr>
            <p:ph idx="12" hasCustomPrompt="1"/>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Tree>
    <p:extLst>
      <p:ext uri="{BB962C8B-B14F-4D97-AF65-F5344CB8AC3E}">
        <p14:creationId xmlns:p14="http://schemas.microsoft.com/office/powerpoint/2010/main" val="9934572"/>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297870690"/>
      </p:ext>
    </p:extLst>
  </p:cSld>
  <p:clrMapOvr>
    <a:masterClrMapping/>
  </p:clrMapOvr>
  <p:hf sldNum="0"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592056191"/>
      </p:ext>
    </p:extLst>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3731068106"/>
      </p:ext>
    </p:extLst>
  </p:cSld>
  <p:clrMapOvr>
    <a:masterClrMapping/>
  </p:clrMapOvr>
  <p:hf sldNum="0" hdr="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Grafik 6"/>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pic>
        <p:nvPicPr>
          <p:cNvPr id="20" name="Grafik 8"/>
          <p:cNvPicPr>
            <a:picLocks noChangeAspect="1"/>
          </p:cNvPicPr>
          <p:nvPr/>
        </p:nvPicPr>
        <p:blipFill>
          <a:blip r:embed="rId9"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
        <p:nvSpPr>
          <p:cNvPr id="14" name="Text Box 19"/>
          <p:cNvSpPr txBox="1">
            <a:spLocks noChangeArrowheads="1"/>
          </p:cNvSpPr>
          <p:nvPr/>
        </p:nvSpPr>
        <p:spPr bwMode="auto">
          <a:xfrm>
            <a:off x="7703687" y="6581001"/>
            <a:ext cx="927100"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en-GB" sz="1000" b="0" noProof="0" dirty="0" smtClean="0">
                <a:solidFill>
                  <a:srgbClr val="6E6452"/>
                </a:solidFill>
                <a:latin typeface="Arial Narrow" pitchFamily="34" charset="0"/>
              </a:rPr>
              <a:t>Page </a:t>
            </a:r>
            <a:fld id="{327115CA-E6A4-425F-BB4F-A64D48743A27}" type="slidenum">
              <a:rPr lang="en-GB" sz="1000" b="0" noProof="0" smtClean="0">
                <a:solidFill>
                  <a:srgbClr val="6E6452"/>
                </a:solidFill>
                <a:latin typeface="Arial Narrow" pitchFamily="34" charset="0"/>
              </a:rPr>
              <a:pPr/>
              <a:t>‹#›</a:t>
            </a:fld>
            <a:endParaRPr lang="en-GB" sz="1000" b="0" noProof="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776" y="6581001"/>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r>
              <a:rPr lang="de-DE" dirty="0" smtClean="0"/>
              <a:t>XXX</a:t>
            </a:r>
            <a:endParaRPr lang="de-DE" dirty="0"/>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fld id="{0F9A5078-6F60-49E2-B50D-11C30D454C38}" type="datetime1">
              <a:rPr lang="en-GB" noProof="0" smtClean="0"/>
              <a:pPr/>
              <a:t>26/11/2017</a:t>
            </a:fld>
            <a:endParaRPr lang="en-GB" noProof="0" dirty="0"/>
          </a:p>
        </p:txBody>
      </p:sp>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here to add title</a:t>
            </a:r>
            <a:endParaRPr lang="de-DE" noProof="0" dirty="0" smtClean="0"/>
          </a:p>
        </p:txBody>
      </p:sp>
    </p:spTree>
  </p:cSld>
  <p:clrMap bg1="lt1" tx1="dk1" bg2="lt2" tx2="dk2" accent1="accent1" accent2="accent2" accent3="accent3" accent4="accent4" accent5="accent5" accent6="accent6" hlink="hlink" folHlink="folHlink"/>
  <p:sldLayoutIdLst>
    <p:sldLayoutId id="2147483706" r:id="rId1"/>
    <p:sldLayoutId id="2147483708" r:id="rId2"/>
    <p:sldLayoutId id="2147483709" r:id="rId3"/>
    <p:sldLayoutId id="2147483714" r:id="rId4"/>
    <p:sldLayoutId id="2147483710" r:id="rId5"/>
    <p:sldLayoutId id="2147483711" r:id="rId6"/>
  </p:sldLayoutIdLst>
  <p:transition/>
  <p:timing>
    <p:tnLst>
      <p:par>
        <p:cTn id="1" dur="indefinite" restart="never" nodeType="tmRoot"/>
      </p:par>
    </p:tnLst>
  </p:timing>
  <p:hf sldNum="0" hdr="0"/>
  <p:txStyles>
    <p:title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9A5078-6F60-49E2-B50D-11C30D454C38}" type="datetime1">
              <a:rPr lang="en-GB" noProof="0" smtClean="0"/>
              <a:pPr/>
              <a:t>26/11/2017</a:t>
            </a:fld>
            <a:endParaRPr lang="en-GB" noProof="0"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de-DE" smtClean="0"/>
              <a:t>XXX</a:t>
            </a:r>
            <a:endParaRPr lang="de-DE"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EFEF49C-9A8D-4582-9824-41D3FD1AA2A1}" type="slidenum">
              <a:rPr lang="en-US" smtClean="0"/>
              <a:t>‹#›</a:t>
            </a:fld>
            <a:endParaRPr lang="en-US"/>
          </a:p>
        </p:txBody>
      </p:sp>
    </p:spTree>
    <p:extLst>
      <p:ext uri="{BB962C8B-B14F-4D97-AF65-F5344CB8AC3E}">
        <p14:creationId xmlns:p14="http://schemas.microsoft.com/office/powerpoint/2010/main" val="257368076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p:hf sldNum="0"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4.png"/><Relationship Id="rId7" Type="http://schemas.openxmlformats.org/officeDocument/2006/relationships/diagramData" Target="../diagrams/data1.xml"/><Relationship Id="rId12"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11" Type="http://schemas.microsoft.com/office/2007/relationships/diagramDrawing" Target="../diagrams/drawing1.xml"/><Relationship Id="rId5" Type="http://schemas.openxmlformats.org/officeDocument/2006/relationships/image" Target="../media/image6.png"/><Relationship Id="rId10" Type="http://schemas.openxmlformats.org/officeDocument/2006/relationships/diagramColors" Target="../diagrams/colors1.xml"/><Relationship Id="rId4" Type="http://schemas.openxmlformats.org/officeDocument/2006/relationships/image" Target="../media/image5.png"/><Relationship Id="rId9"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0.jpeg"/><Relationship Id="rId12" Type="http://schemas.openxmlformats.org/officeDocument/2006/relationships/hyperlink" Target="http://www.ifcaac.amac.md/" TargetMode="External"/><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11" Type="http://schemas.openxmlformats.org/officeDocument/2006/relationships/image" Target="../media/image14.png"/><Relationship Id="rId5" Type="http://schemas.openxmlformats.org/officeDocument/2006/relationships/image" Target="../media/image6.png"/><Relationship Id="rId10" Type="http://schemas.openxmlformats.org/officeDocument/2006/relationships/image" Target="../media/image13.jpeg"/><Relationship Id="rId4" Type="http://schemas.openxmlformats.org/officeDocument/2006/relationships/image" Target="../media/image5.png"/><Relationship Id="rId9"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normAutofit fontScale="90000"/>
          </a:bodyPr>
          <a:lstStyle/>
          <a:p>
            <a:pPr algn="ctr"/>
            <a:r>
              <a:rPr lang="ro-RO" b="1" dirty="0" smtClean="0">
                <a:solidFill>
                  <a:srgbClr val="002060"/>
                </a:solidFill>
              </a:rPr>
              <a:t>Curs de instruire pentru angajații operatorilor „Apă-Canal”</a:t>
            </a:r>
            <a:r>
              <a:rPr lang="ro-RO" dirty="0" smtClean="0">
                <a:solidFill>
                  <a:srgbClr val="002060"/>
                </a:solidFill>
              </a:rPr>
              <a:t/>
            </a:r>
            <a:br>
              <a:rPr lang="ro-RO" dirty="0" smtClean="0">
                <a:solidFill>
                  <a:srgbClr val="002060"/>
                </a:solidFill>
              </a:rPr>
            </a:br>
            <a:r>
              <a:rPr lang="ro-RO" dirty="0" smtClean="0">
                <a:solidFill>
                  <a:srgbClr val="002060"/>
                </a:solidFill>
              </a:rPr>
              <a:t/>
            </a:r>
            <a:br>
              <a:rPr lang="ro-RO" dirty="0" smtClean="0">
                <a:solidFill>
                  <a:srgbClr val="002060"/>
                </a:solidFill>
              </a:rPr>
            </a:br>
            <a:r>
              <a:rPr lang="ro-RO" b="1" dirty="0" smtClean="0">
                <a:solidFill>
                  <a:srgbClr val="FF0000"/>
                </a:solidFill>
              </a:rPr>
              <a:t>Modulul 1</a:t>
            </a:r>
            <a:r>
              <a:rPr lang="en-US" b="1" dirty="0" smtClean="0">
                <a:solidFill>
                  <a:srgbClr val="FF0000"/>
                </a:solidFill>
              </a:rPr>
              <a:t>3</a:t>
            </a:r>
            <a:r>
              <a:rPr lang="ro-RO" b="1" dirty="0" smtClean="0">
                <a:solidFill>
                  <a:srgbClr val="FF0000"/>
                </a:solidFill>
              </a:rPr>
              <a:t>: </a:t>
            </a:r>
            <a:r>
              <a:rPr lang="ro-RO" b="1" dirty="0">
                <a:solidFill>
                  <a:srgbClr val="002060"/>
                </a:solidFill>
              </a:rPr>
              <a:t> Problemele actuale de contabilitate și impozitare a mijloacelor de transport și a mecanismelor. Modificările fiscale în RM pentru anul 2017</a:t>
            </a:r>
            <a:r>
              <a:rPr lang="ro-RO" b="1" dirty="0" smtClean="0">
                <a:solidFill>
                  <a:srgbClr val="002060"/>
                </a:solidFill>
              </a:rPr>
              <a:t>.</a:t>
            </a:r>
            <a:r>
              <a:rPr lang="en-US" b="1" dirty="0" smtClean="0">
                <a:solidFill>
                  <a:srgbClr val="002060"/>
                </a:solidFill>
              </a:rPr>
              <a:t/>
            </a:r>
            <a:br>
              <a:rPr lang="en-US" b="1" dirty="0" smtClean="0">
                <a:solidFill>
                  <a:srgbClr val="002060"/>
                </a:solidFill>
              </a:rPr>
            </a:br>
            <a:r>
              <a:rPr lang="ro-RO" b="1" dirty="0" smtClean="0">
                <a:solidFill>
                  <a:srgbClr val="002060"/>
                </a:solidFill>
              </a:rPr>
              <a:t/>
            </a:r>
            <a:br>
              <a:rPr lang="ro-RO" b="1" dirty="0" smtClean="0">
                <a:solidFill>
                  <a:srgbClr val="002060"/>
                </a:solidFill>
              </a:rPr>
            </a:br>
            <a:r>
              <a:rPr lang="ro-RO" altLang="en-US" sz="2000" b="1" dirty="0">
                <a:solidFill>
                  <a:srgbClr val="FF0000"/>
                </a:solidFill>
              </a:rPr>
              <a:t>Sesiunea </a:t>
            </a:r>
            <a:r>
              <a:rPr lang="en-US" altLang="en-US" sz="2000" b="1" dirty="0">
                <a:solidFill>
                  <a:srgbClr val="FF0000"/>
                </a:solidFill>
              </a:rPr>
              <a:t>1</a:t>
            </a:r>
            <a:r>
              <a:rPr lang="en-US" altLang="en-US" b="1" dirty="0" smtClean="0">
                <a:solidFill>
                  <a:srgbClr val="000F2E"/>
                </a:solidFill>
                <a:latin typeface="Times New Roman" panose="02020603050405020304" pitchFamily="18" charset="0"/>
                <a:cs typeface="Times New Roman" panose="02020603050405020304" pitchFamily="18" charset="0"/>
              </a:rPr>
              <a:t>:  </a:t>
            </a:r>
            <a:r>
              <a:rPr lang="en-US" dirty="0" err="1" smtClean="0">
                <a:solidFill>
                  <a:srgbClr val="000F2E"/>
                </a:solidFill>
                <a:latin typeface="Times New Roman" panose="02020603050405020304" pitchFamily="18" charset="0"/>
                <a:cs typeface="Times New Roman" panose="02020603050405020304" pitchFamily="18" charset="0"/>
              </a:rPr>
              <a:t>Introducerea</a:t>
            </a:r>
            <a:r>
              <a:rPr lang="en-US" dirty="0" smtClean="0">
                <a:solidFill>
                  <a:srgbClr val="000F2E"/>
                </a:solidFill>
                <a:latin typeface="Times New Roman" panose="02020603050405020304" pitchFamily="18" charset="0"/>
                <a:cs typeface="Times New Roman" panose="02020603050405020304" pitchFamily="18" charset="0"/>
              </a:rPr>
              <a:t> in </a:t>
            </a:r>
            <a:r>
              <a:rPr lang="en-US" dirty="0" err="1" smtClean="0">
                <a:solidFill>
                  <a:srgbClr val="000F2E"/>
                </a:solidFill>
                <a:latin typeface="Times New Roman" panose="02020603050405020304" pitchFamily="18" charset="0"/>
                <a:cs typeface="Times New Roman" panose="02020603050405020304" pitchFamily="18" charset="0"/>
              </a:rPr>
              <a:t>contabilitate</a:t>
            </a:r>
            <a:r>
              <a:rPr lang="en-US" dirty="0" smtClean="0">
                <a:solidFill>
                  <a:srgbClr val="000F2E"/>
                </a:solidFill>
                <a:latin typeface="Times New Roman" panose="02020603050405020304" pitchFamily="18" charset="0"/>
                <a:cs typeface="Times New Roman" panose="02020603050405020304" pitchFamily="18" charset="0"/>
              </a:rPr>
              <a:t> </a:t>
            </a:r>
            <a:br>
              <a:rPr lang="en-US" dirty="0" smtClean="0">
                <a:solidFill>
                  <a:srgbClr val="000F2E"/>
                </a:solidFill>
                <a:latin typeface="Times New Roman" panose="02020603050405020304" pitchFamily="18" charset="0"/>
                <a:cs typeface="Times New Roman" panose="02020603050405020304" pitchFamily="18" charset="0"/>
              </a:rPr>
            </a:br>
            <a:r>
              <a:rPr lang="en-US" dirty="0">
                <a:solidFill>
                  <a:srgbClr val="000F2E"/>
                </a:solidFill>
                <a:latin typeface="Times New Roman" panose="02020603050405020304" pitchFamily="18" charset="0"/>
                <a:cs typeface="Times New Roman" panose="02020603050405020304" pitchFamily="18" charset="0"/>
              </a:rPr>
              <a:t/>
            </a:r>
            <a:br>
              <a:rPr lang="en-US" dirty="0">
                <a:solidFill>
                  <a:srgbClr val="000F2E"/>
                </a:solidFill>
                <a:latin typeface="Times New Roman" panose="02020603050405020304" pitchFamily="18" charset="0"/>
                <a:cs typeface="Times New Roman" panose="02020603050405020304" pitchFamily="18" charset="0"/>
              </a:rPr>
            </a:br>
            <a:r>
              <a:rPr lang="ro-RO" b="1" dirty="0" smtClean="0">
                <a:solidFill>
                  <a:srgbClr val="000F2E"/>
                </a:solidFill>
              </a:rPr>
              <a:t/>
            </a:r>
            <a:br>
              <a:rPr lang="ro-RO" b="1" dirty="0" smtClean="0">
                <a:solidFill>
                  <a:srgbClr val="000F2E"/>
                </a:solidFill>
              </a:rPr>
            </a:br>
            <a:r>
              <a:rPr lang="ro-RO" sz="1800" b="1" i="1" dirty="0" smtClean="0">
                <a:solidFill>
                  <a:srgbClr val="002060"/>
                </a:solidFill>
              </a:rPr>
              <a:t>Expert conf. univ. dr. </a:t>
            </a:r>
            <a:r>
              <a:rPr lang="en-US" sz="1800" b="1" i="1" dirty="0" smtClean="0">
                <a:solidFill>
                  <a:srgbClr val="002060"/>
                </a:solidFill>
              </a:rPr>
              <a:t>Margareta V</a:t>
            </a:r>
            <a:r>
              <a:rPr lang="ro-RO" sz="1800" b="1" i="1" dirty="0" smtClean="0">
                <a:solidFill>
                  <a:srgbClr val="002060"/>
                </a:solidFill>
              </a:rPr>
              <a:t>îrcolici</a:t>
            </a:r>
            <a:r>
              <a:rPr lang="ro-RO" sz="1800" b="1" dirty="0" smtClean="0">
                <a:solidFill>
                  <a:srgbClr val="002060"/>
                </a:solidFill>
              </a:rPr>
              <a:t/>
            </a:r>
            <a:br>
              <a:rPr lang="ro-RO" sz="1800" b="1" dirty="0" smtClean="0">
                <a:solidFill>
                  <a:srgbClr val="002060"/>
                </a:solidFill>
              </a:rPr>
            </a:br>
            <a:r>
              <a:rPr lang="ro-RO" sz="1600" b="1" dirty="0" smtClean="0">
                <a:solidFill>
                  <a:srgbClr val="002060"/>
                </a:solidFill>
              </a:rPr>
              <a:t/>
            </a:r>
            <a:br>
              <a:rPr lang="ro-RO" sz="1600" b="1" dirty="0" smtClean="0">
                <a:solidFill>
                  <a:srgbClr val="002060"/>
                </a:solidFill>
              </a:rPr>
            </a:br>
            <a:r>
              <a:rPr lang="ro-RO" sz="1600" b="1" dirty="0" smtClean="0">
                <a:solidFill>
                  <a:srgbClr val="002060"/>
                </a:solidFill>
              </a:rPr>
              <a:t>28-29-30 noiembrie 2017,  Chișinău</a:t>
            </a: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8493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en-US" sz="2200" b="1" dirty="0" smtClean="0">
                <a:solidFill>
                  <a:schemeClr val="tx1"/>
                </a:solidFill>
              </a:rPr>
              <a:t>   </a:t>
            </a:r>
            <a:endParaRPr lang="ro-RO" sz="2200"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sp>
        <p:nvSpPr>
          <p:cNvPr id="2" name="Объект 1"/>
          <p:cNvSpPr>
            <a:spLocks noGrp="1"/>
          </p:cNvSpPr>
          <p:nvPr>
            <p:ph idx="1"/>
          </p:nvPr>
        </p:nvSpPr>
        <p:spPr>
          <a:xfrm>
            <a:off x="179882" y="1532623"/>
            <a:ext cx="8280118" cy="4731377"/>
          </a:xfrm>
        </p:spPr>
        <p:txBody>
          <a:bodyPr/>
          <a:lstStyle/>
          <a:p>
            <a:pPr marL="0" indent="0">
              <a:buNone/>
            </a:pPr>
            <a:r>
              <a:rPr lang="vi-VN" sz="2200" dirty="0">
                <a:solidFill>
                  <a:schemeClr val="tx1"/>
                </a:solidFill>
              </a:rPr>
              <a:t>Ca acte legislative şi normative privind reglementarea contabilităţii în Republica Moldova se aplică: </a:t>
            </a:r>
            <a:endParaRPr lang="en-US" sz="2200" dirty="0" smtClean="0">
              <a:solidFill>
                <a:schemeClr val="tx1"/>
              </a:solidFill>
            </a:endParaRPr>
          </a:p>
          <a:p>
            <a:pPr marL="0" indent="0">
              <a:buNone/>
            </a:pPr>
            <a:r>
              <a:rPr lang="en-US" sz="2200" dirty="0">
                <a:solidFill>
                  <a:schemeClr val="tx1"/>
                </a:solidFill>
              </a:rPr>
              <a:t>-</a:t>
            </a:r>
            <a:r>
              <a:rPr lang="vi-VN" sz="2200" dirty="0" smtClean="0">
                <a:solidFill>
                  <a:schemeClr val="tx1"/>
                </a:solidFill>
              </a:rPr>
              <a:t> </a:t>
            </a:r>
            <a:r>
              <a:rPr lang="vi-VN" sz="2200" dirty="0">
                <a:solidFill>
                  <a:schemeClr val="tx1"/>
                </a:solidFill>
              </a:rPr>
              <a:t>Legea contabilităţii (MO nr. 90-93, 2007); </a:t>
            </a:r>
            <a:endParaRPr lang="en-US" sz="2200" dirty="0" smtClean="0">
              <a:solidFill>
                <a:schemeClr val="tx1"/>
              </a:solidFill>
            </a:endParaRPr>
          </a:p>
          <a:p>
            <a:pPr marL="0" indent="0">
              <a:buNone/>
            </a:pPr>
            <a:r>
              <a:rPr lang="en-US" sz="2200" dirty="0">
                <a:solidFill>
                  <a:schemeClr val="tx1"/>
                </a:solidFill>
              </a:rPr>
              <a:t>-</a:t>
            </a:r>
            <a:r>
              <a:rPr lang="vi-VN" sz="2200" dirty="0" smtClean="0">
                <a:solidFill>
                  <a:schemeClr val="tx1"/>
                </a:solidFill>
              </a:rPr>
              <a:t> </a:t>
            </a:r>
            <a:r>
              <a:rPr lang="vi-VN" sz="2200" dirty="0">
                <a:solidFill>
                  <a:schemeClr val="tx1"/>
                </a:solidFill>
              </a:rPr>
              <a:t>Standardele naţionale de contabilitate; </a:t>
            </a:r>
            <a:endParaRPr lang="en-US" sz="2200" dirty="0" smtClean="0">
              <a:solidFill>
                <a:schemeClr val="tx1"/>
              </a:solidFill>
            </a:endParaRPr>
          </a:p>
          <a:p>
            <a:pPr marL="0" indent="0">
              <a:buNone/>
            </a:pPr>
            <a:r>
              <a:rPr lang="en-US" sz="2200" dirty="0">
                <a:solidFill>
                  <a:schemeClr val="tx1"/>
                </a:solidFill>
              </a:rPr>
              <a:t>-</a:t>
            </a:r>
            <a:r>
              <a:rPr lang="vi-VN" sz="2200" dirty="0" smtClean="0">
                <a:solidFill>
                  <a:schemeClr val="tx1"/>
                </a:solidFill>
              </a:rPr>
              <a:t> </a:t>
            </a:r>
            <a:r>
              <a:rPr lang="vi-VN" sz="2200" dirty="0">
                <a:solidFill>
                  <a:schemeClr val="tx1"/>
                </a:solidFill>
              </a:rPr>
              <a:t>Comentarii la standardele naţionale de contabilitate</a:t>
            </a:r>
            <a:r>
              <a:rPr lang="vi-VN" sz="2200" dirty="0" smtClean="0">
                <a:solidFill>
                  <a:schemeClr val="tx1"/>
                </a:solidFill>
              </a:rPr>
              <a:t>;</a:t>
            </a:r>
            <a:endParaRPr lang="en-US" sz="2200" dirty="0" smtClean="0">
              <a:solidFill>
                <a:schemeClr val="tx1"/>
              </a:solidFill>
            </a:endParaRPr>
          </a:p>
          <a:p>
            <a:pPr marL="0" indent="0">
              <a:buNone/>
            </a:pPr>
            <a:r>
              <a:rPr lang="vi-VN" sz="2200" dirty="0" smtClean="0">
                <a:solidFill>
                  <a:schemeClr val="tx1"/>
                </a:solidFill>
              </a:rPr>
              <a:t> </a:t>
            </a:r>
            <a:r>
              <a:rPr lang="en-US" sz="2200" dirty="0" smtClean="0">
                <a:solidFill>
                  <a:schemeClr val="tx1"/>
                </a:solidFill>
              </a:rPr>
              <a:t>-</a:t>
            </a:r>
            <a:r>
              <a:rPr lang="vi-VN" sz="2200" dirty="0" smtClean="0">
                <a:solidFill>
                  <a:schemeClr val="tx1"/>
                </a:solidFill>
              </a:rPr>
              <a:t> </a:t>
            </a:r>
            <a:r>
              <a:rPr lang="vi-VN" sz="2200" dirty="0">
                <a:solidFill>
                  <a:schemeClr val="tx1"/>
                </a:solidFill>
              </a:rPr>
              <a:t>Planul de conturi contabile al activităţii economicofinanciare a întreprinderilor</a:t>
            </a:r>
            <a:r>
              <a:rPr lang="vi-VN" sz="2200" dirty="0" smtClean="0">
                <a:solidFill>
                  <a:schemeClr val="tx1"/>
                </a:solidFill>
              </a:rPr>
              <a:t>;</a:t>
            </a:r>
            <a:endParaRPr lang="en-US" sz="2200" dirty="0" smtClean="0">
              <a:solidFill>
                <a:schemeClr val="tx1"/>
              </a:solidFill>
            </a:endParaRPr>
          </a:p>
          <a:p>
            <a:pPr marL="0" indent="0">
              <a:buNone/>
            </a:pPr>
            <a:r>
              <a:rPr lang="vi-VN" sz="2200" dirty="0" smtClean="0">
                <a:solidFill>
                  <a:schemeClr val="tx1"/>
                </a:solidFill>
              </a:rPr>
              <a:t> </a:t>
            </a:r>
            <a:r>
              <a:rPr lang="en-US" sz="2200" dirty="0" smtClean="0">
                <a:solidFill>
                  <a:schemeClr val="tx1"/>
                </a:solidFill>
              </a:rPr>
              <a:t>-</a:t>
            </a:r>
            <a:r>
              <a:rPr lang="vi-VN" sz="2200" dirty="0" smtClean="0">
                <a:solidFill>
                  <a:schemeClr val="tx1"/>
                </a:solidFill>
              </a:rPr>
              <a:t> </a:t>
            </a:r>
            <a:r>
              <a:rPr lang="vi-VN" sz="2200" dirty="0">
                <a:solidFill>
                  <a:schemeClr val="tx1"/>
                </a:solidFill>
              </a:rPr>
              <a:t>Instrucţiuni, scrisori şi alte acte instructive emise de Ministerul Finanţelor al Republicii Moldova; </a:t>
            </a:r>
            <a:endParaRPr lang="en-US" sz="2200" dirty="0" smtClean="0">
              <a:solidFill>
                <a:schemeClr val="tx1"/>
              </a:solidFill>
            </a:endParaRPr>
          </a:p>
          <a:p>
            <a:pPr marL="0" indent="0">
              <a:buNone/>
            </a:pPr>
            <a:r>
              <a:rPr lang="en-US" sz="2200" dirty="0">
                <a:solidFill>
                  <a:schemeClr val="tx1"/>
                </a:solidFill>
              </a:rPr>
              <a:t>-</a:t>
            </a:r>
            <a:r>
              <a:rPr lang="vi-VN" sz="2200" dirty="0" smtClean="0">
                <a:solidFill>
                  <a:schemeClr val="tx1"/>
                </a:solidFill>
              </a:rPr>
              <a:t> </a:t>
            </a:r>
            <a:r>
              <a:rPr lang="vi-VN" sz="2200" dirty="0">
                <a:solidFill>
                  <a:schemeClr val="tx1"/>
                </a:solidFill>
              </a:rPr>
              <a:t>Codul fiscal; </a:t>
            </a:r>
            <a:endParaRPr lang="en-US" sz="2200" dirty="0" smtClean="0">
              <a:solidFill>
                <a:schemeClr val="tx1"/>
              </a:solidFill>
            </a:endParaRPr>
          </a:p>
          <a:p>
            <a:pPr marL="0" indent="0">
              <a:buNone/>
            </a:pPr>
            <a:r>
              <a:rPr lang="en-US" sz="2200" dirty="0">
                <a:solidFill>
                  <a:schemeClr val="tx1"/>
                </a:solidFill>
              </a:rPr>
              <a:t>-</a:t>
            </a:r>
            <a:r>
              <a:rPr lang="vi-VN" sz="2200" dirty="0" smtClean="0">
                <a:solidFill>
                  <a:schemeClr val="tx1"/>
                </a:solidFill>
              </a:rPr>
              <a:t> </a:t>
            </a:r>
            <a:r>
              <a:rPr lang="vi-VN" sz="2200" dirty="0">
                <a:solidFill>
                  <a:schemeClr val="tx1"/>
                </a:solidFill>
              </a:rPr>
              <a:t>Legea bugetului etc.</a:t>
            </a:r>
            <a:endParaRPr lang="ru-RU" sz="22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89633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en-US" sz="2200" b="1" dirty="0" smtClean="0">
                <a:solidFill>
                  <a:schemeClr val="tx1"/>
                </a:solidFill>
              </a:rPr>
              <a:t>   </a:t>
            </a:r>
            <a:endParaRPr lang="ro-RO" sz="2200"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sp>
        <p:nvSpPr>
          <p:cNvPr id="2" name="Объект 1"/>
          <p:cNvSpPr>
            <a:spLocks noGrp="1"/>
          </p:cNvSpPr>
          <p:nvPr>
            <p:ph idx="1"/>
          </p:nvPr>
        </p:nvSpPr>
        <p:spPr>
          <a:xfrm>
            <a:off x="269823" y="1813810"/>
            <a:ext cx="8190177" cy="4450190"/>
          </a:xfrm>
        </p:spPr>
        <p:txBody>
          <a:bodyPr/>
          <a:lstStyle/>
          <a:p>
            <a:r>
              <a:rPr lang="vi-VN" sz="3200" b="1" dirty="0">
                <a:solidFill>
                  <a:srgbClr val="002060"/>
                </a:solidFill>
              </a:rPr>
              <a:t>Principiile de bază ale </a:t>
            </a:r>
            <a:r>
              <a:rPr lang="vi-VN" sz="3200" b="1" dirty="0" smtClean="0">
                <a:solidFill>
                  <a:srgbClr val="002060"/>
                </a:solidFill>
              </a:rPr>
              <a:t>contabilităţii</a:t>
            </a:r>
            <a:r>
              <a:rPr lang="en-US" sz="3200" b="1" dirty="0" smtClean="0">
                <a:solidFill>
                  <a:srgbClr val="002060"/>
                </a:solidFill>
              </a:rPr>
              <a:t>:</a:t>
            </a:r>
          </a:p>
          <a:p>
            <a:pPr marL="457200" indent="-457200">
              <a:buFont typeface="Arial" panose="020B0604020202020204" pitchFamily="34" charset="0"/>
              <a:buChar char="•"/>
            </a:pPr>
            <a:r>
              <a:rPr lang="en-US" sz="3200" dirty="0" err="1" smtClean="0">
                <a:solidFill>
                  <a:schemeClr val="tx1"/>
                </a:solidFill>
              </a:rPr>
              <a:t>Permanenta</a:t>
            </a:r>
            <a:r>
              <a:rPr lang="en-US" sz="3200" dirty="0" smtClean="0">
                <a:solidFill>
                  <a:schemeClr val="tx1"/>
                </a:solidFill>
              </a:rPr>
              <a:t> </a:t>
            </a:r>
            <a:r>
              <a:rPr lang="en-US" sz="3200" dirty="0" err="1" smtClean="0">
                <a:solidFill>
                  <a:schemeClr val="tx1"/>
                </a:solidFill>
              </a:rPr>
              <a:t>metodelor</a:t>
            </a:r>
            <a:r>
              <a:rPr lang="en-US" sz="3200" dirty="0" smtClean="0">
                <a:solidFill>
                  <a:schemeClr val="tx1"/>
                </a:solidFill>
              </a:rPr>
              <a:t>;</a:t>
            </a:r>
          </a:p>
          <a:p>
            <a:pPr marL="457200" indent="-457200">
              <a:buFont typeface="Arial" panose="020B0604020202020204" pitchFamily="34" charset="0"/>
              <a:buChar char="•"/>
            </a:pPr>
            <a:r>
              <a:rPr lang="en-US" sz="3200" dirty="0" err="1" smtClean="0">
                <a:solidFill>
                  <a:schemeClr val="tx1"/>
                </a:solidFill>
              </a:rPr>
              <a:t>Continuarea</a:t>
            </a:r>
            <a:r>
              <a:rPr lang="en-US" sz="3200" dirty="0" smtClean="0">
                <a:solidFill>
                  <a:schemeClr val="tx1"/>
                </a:solidFill>
              </a:rPr>
              <a:t> </a:t>
            </a:r>
            <a:r>
              <a:rPr lang="en-US" sz="3200" dirty="0" err="1" smtClean="0">
                <a:solidFill>
                  <a:schemeClr val="tx1"/>
                </a:solidFill>
              </a:rPr>
              <a:t>activitatii</a:t>
            </a:r>
            <a:r>
              <a:rPr lang="en-US" sz="3200" dirty="0" smtClean="0">
                <a:solidFill>
                  <a:schemeClr val="tx1"/>
                </a:solidFill>
              </a:rPr>
              <a:t>;</a:t>
            </a:r>
          </a:p>
          <a:p>
            <a:pPr marL="457200" indent="-457200">
              <a:buFont typeface="Arial" panose="020B0604020202020204" pitchFamily="34" charset="0"/>
              <a:buChar char="•"/>
            </a:pPr>
            <a:r>
              <a:rPr lang="en-US" sz="3200" dirty="0" err="1" smtClean="0">
                <a:solidFill>
                  <a:schemeClr val="tx1"/>
                </a:solidFill>
              </a:rPr>
              <a:t>Noncompensare</a:t>
            </a:r>
            <a:r>
              <a:rPr lang="en-US" sz="3200" dirty="0" smtClean="0">
                <a:solidFill>
                  <a:schemeClr val="tx1"/>
                </a:solidFill>
              </a:rPr>
              <a:t>;</a:t>
            </a:r>
          </a:p>
          <a:p>
            <a:pPr marL="457200" indent="-457200">
              <a:buFont typeface="Arial" panose="020B0604020202020204" pitchFamily="34" charset="0"/>
              <a:buChar char="•"/>
            </a:pPr>
            <a:r>
              <a:rPr lang="en-US" sz="3200" dirty="0" err="1" smtClean="0">
                <a:solidFill>
                  <a:schemeClr val="tx1"/>
                </a:solidFill>
              </a:rPr>
              <a:t>Consecventa</a:t>
            </a:r>
            <a:r>
              <a:rPr lang="en-US" sz="3200" dirty="0" smtClean="0">
                <a:solidFill>
                  <a:schemeClr val="tx1"/>
                </a:solidFill>
              </a:rPr>
              <a:t> </a:t>
            </a:r>
            <a:r>
              <a:rPr lang="en-US" sz="3200" dirty="0" err="1" smtClean="0">
                <a:solidFill>
                  <a:schemeClr val="tx1"/>
                </a:solidFill>
              </a:rPr>
              <a:t>prezentarii</a:t>
            </a:r>
            <a:r>
              <a:rPr lang="en-US" sz="3200" dirty="0" smtClean="0">
                <a:solidFill>
                  <a:schemeClr val="tx1"/>
                </a:solidFill>
              </a:rPr>
              <a:t>;</a:t>
            </a:r>
          </a:p>
          <a:p>
            <a:pPr marL="457200" indent="-457200">
              <a:buFont typeface="Arial" panose="020B0604020202020204" pitchFamily="34" charset="0"/>
              <a:buChar char="•"/>
            </a:pPr>
            <a:r>
              <a:rPr lang="en-US" sz="3200" dirty="0" err="1" smtClean="0">
                <a:solidFill>
                  <a:schemeClr val="tx1"/>
                </a:solidFill>
              </a:rPr>
              <a:t>Separarea</a:t>
            </a:r>
            <a:r>
              <a:rPr lang="en-US" sz="3200" dirty="0" smtClean="0">
                <a:solidFill>
                  <a:schemeClr val="tx1"/>
                </a:solidFill>
              </a:rPr>
              <a:t> </a:t>
            </a:r>
            <a:r>
              <a:rPr lang="en-US" sz="3200" dirty="0" err="1" smtClean="0">
                <a:solidFill>
                  <a:schemeClr val="tx1"/>
                </a:solidFill>
              </a:rPr>
              <a:t>activelor</a:t>
            </a:r>
            <a:r>
              <a:rPr lang="en-US" sz="3200" dirty="0" smtClean="0">
                <a:solidFill>
                  <a:schemeClr val="tx1"/>
                </a:solidFill>
              </a:rPr>
              <a:t> </a:t>
            </a:r>
            <a:r>
              <a:rPr lang="en-US" sz="3200" dirty="0" err="1" smtClean="0">
                <a:solidFill>
                  <a:schemeClr val="tx1"/>
                </a:solidFill>
              </a:rPr>
              <a:t>si</a:t>
            </a:r>
            <a:r>
              <a:rPr lang="en-US" sz="3200" dirty="0" smtClean="0">
                <a:solidFill>
                  <a:schemeClr val="tx1"/>
                </a:solidFill>
              </a:rPr>
              <a:t> </a:t>
            </a:r>
            <a:r>
              <a:rPr lang="en-US" sz="3200" dirty="0" err="1" smtClean="0">
                <a:solidFill>
                  <a:schemeClr val="tx1"/>
                </a:solidFill>
              </a:rPr>
              <a:t>datoriilor</a:t>
            </a:r>
            <a:r>
              <a:rPr lang="en-US" sz="3200" dirty="0" smtClean="0">
                <a:solidFill>
                  <a:schemeClr val="tx1"/>
                </a:solidFill>
              </a:rPr>
              <a:t>;</a:t>
            </a:r>
          </a:p>
          <a:p>
            <a:pPr marL="457200" indent="-457200">
              <a:buFont typeface="Arial" panose="020B0604020202020204" pitchFamily="34" charset="0"/>
              <a:buChar char="•"/>
            </a:pPr>
            <a:r>
              <a:rPr lang="en-US" sz="3200" dirty="0" err="1" smtClean="0">
                <a:solidFill>
                  <a:schemeClr val="tx1"/>
                </a:solidFill>
              </a:rPr>
              <a:t>Contabilitatea</a:t>
            </a:r>
            <a:r>
              <a:rPr lang="en-US" sz="3200" dirty="0" smtClean="0">
                <a:solidFill>
                  <a:schemeClr val="tx1"/>
                </a:solidFill>
              </a:rPr>
              <a:t> de </a:t>
            </a:r>
            <a:r>
              <a:rPr lang="en-US" sz="3200" dirty="0" err="1" smtClean="0">
                <a:solidFill>
                  <a:schemeClr val="tx1"/>
                </a:solidFill>
              </a:rPr>
              <a:t>angajamente</a:t>
            </a:r>
            <a:r>
              <a:rPr lang="en-US" sz="3200" dirty="0" smtClean="0">
                <a:solidFill>
                  <a:schemeClr val="tx1"/>
                </a:solidFill>
              </a:rPr>
              <a:t>.</a:t>
            </a:r>
            <a:endParaRPr lang="ru-RU" sz="32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192014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en-US" sz="2200" b="1" dirty="0" smtClean="0">
                <a:solidFill>
                  <a:schemeClr val="tx1"/>
                </a:solidFill>
              </a:rPr>
              <a:t>   </a:t>
            </a:r>
            <a:endParaRPr lang="ro-RO" sz="2200"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2" name="Схема 1"/>
          <p:cNvGraphicFramePr/>
          <p:nvPr>
            <p:extLst>
              <p:ext uri="{D42A27DB-BD31-4B8C-83A1-F6EECF244321}">
                <p14:modId xmlns:p14="http://schemas.microsoft.com/office/powerpoint/2010/main" val="1571164372"/>
              </p:ext>
            </p:extLst>
          </p:nvPr>
        </p:nvGraphicFramePr>
        <p:xfrm>
          <a:off x="399737" y="1286401"/>
          <a:ext cx="8309548" cy="48389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4"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630992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p:txBody>
          <a:bodyPr/>
          <a:lstStyle/>
          <a:p>
            <a:r>
              <a:rPr lang="en-US" sz="2200" b="1" dirty="0" smtClean="0">
                <a:solidFill>
                  <a:schemeClr val="tx1"/>
                </a:solidFill>
              </a:rPr>
              <a:t>   </a:t>
            </a:r>
            <a:endParaRPr lang="ro-RO" sz="2200"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sp>
        <p:nvSpPr>
          <p:cNvPr id="2" name="Объект 1"/>
          <p:cNvSpPr>
            <a:spLocks noGrp="1"/>
          </p:cNvSpPr>
          <p:nvPr>
            <p:ph idx="1"/>
          </p:nvPr>
        </p:nvSpPr>
        <p:spPr>
          <a:xfrm>
            <a:off x="684000" y="1723869"/>
            <a:ext cx="7776000" cy="4540131"/>
          </a:xfrm>
        </p:spPr>
        <p:txBody>
          <a:bodyPr/>
          <a:lstStyle/>
          <a:p>
            <a:pPr marL="0" indent="0">
              <a:buNone/>
            </a:pPr>
            <a:r>
              <a:rPr lang="en-US" sz="3200" b="1" dirty="0" err="1" smtClean="0">
                <a:solidFill>
                  <a:srgbClr val="002060"/>
                </a:solidFill>
              </a:rPr>
              <a:t>Bibliografie</a:t>
            </a:r>
            <a:r>
              <a:rPr lang="en-US" sz="3200" b="1" dirty="0" smtClean="0">
                <a:solidFill>
                  <a:srgbClr val="002060"/>
                </a:solidFill>
              </a:rPr>
              <a:t>:</a:t>
            </a:r>
          </a:p>
          <a:p>
            <a:pPr marL="0" indent="0">
              <a:buNone/>
            </a:pPr>
            <a:r>
              <a:rPr lang="en-US" sz="2500" dirty="0" smtClean="0">
                <a:solidFill>
                  <a:schemeClr val="tx1"/>
                </a:solidFill>
              </a:rPr>
              <a:t>1. </a:t>
            </a:r>
            <a:r>
              <a:rPr lang="vi-VN" sz="2800" dirty="0">
                <a:solidFill>
                  <a:schemeClr val="tx1"/>
                </a:solidFill>
              </a:rPr>
              <a:t>Baieşu M. Managementul Resurselor Umane. Chişinău, ASEM; 2004</a:t>
            </a:r>
            <a:r>
              <a:rPr lang="en-US" sz="2800" dirty="0">
                <a:solidFill>
                  <a:schemeClr val="tx1"/>
                </a:solidFill>
              </a:rPr>
              <a:t>;</a:t>
            </a:r>
            <a:br>
              <a:rPr lang="en-US" sz="2800" dirty="0">
                <a:solidFill>
                  <a:schemeClr val="tx1"/>
                </a:solidFill>
              </a:rPr>
            </a:br>
            <a:r>
              <a:rPr lang="en-US" sz="2800" dirty="0" smtClean="0">
                <a:solidFill>
                  <a:schemeClr val="tx1"/>
                </a:solidFill>
              </a:rPr>
              <a:t>2. </a:t>
            </a:r>
            <a:r>
              <a:rPr lang="en-US" sz="2800" dirty="0" err="1">
                <a:solidFill>
                  <a:schemeClr val="tx1"/>
                </a:solidFill>
              </a:rPr>
              <a:t>Vircolici</a:t>
            </a:r>
            <a:r>
              <a:rPr lang="en-US" sz="2800" dirty="0">
                <a:solidFill>
                  <a:schemeClr val="tx1"/>
                </a:solidFill>
              </a:rPr>
              <a:t> Margareta, “</a:t>
            </a:r>
            <a:r>
              <a:rPr lang="vi-VN" sz="2800" dirty="0">
                <a:solidFill>
                  <a:schemeClr val="tx1"/>
                </a:solidFill>
              </a:rPr>
              <a:t>Evidenţa contabilă</a:t>
            </a:r>
            <a:r>
              <a:rPr lang="en-US" sz="2800" dirty="0">
                <a:solidFill>
                  <a:schemeClr val="tx1"/>
                </a:solidFill>
              </a:rPr>
              <a:t>. </a:t>
            </a:r>
            <a:r>
              <a:rPr lang="vi-VN" sz="2800" dirty="0">
                <a:solidFill>
                  <a:schemeClr val="tx1"/>
                </a:solidFill>
              </a:rPr>
              <a:t>Note de curs</a:t>
            </a:r>
            <a:r>
              <a:rPr lang="en-US" sz="2800" dirty="0">
                <a:solidFill>
                  <a:schemeClr val="tx1"/>
                </a:solidFill>
              </a:rPr>
              <a:t>”. Chisinau 2004, U.T.M</a:t>
            </a:r>
            <a:r>
              <a:rPr lang="en-US" sz="2800" dirty="0" smtClean="0">
                <a:solidFill>
                  <a:schemeClr val="tx1"/>
                </a:solidFill>
              </a:rPr>
              <a:t>..</a:t>
            </a:r>
            <a:r>
              <a:rPr lang="en-US" sz="2800" dirty="0">
                <a:solidFill>
                  <a:schemeClr val="tx1"/>
                </a:solidFill>
              </a:rPr>
              <a:t/>
            </a:r>
            <a:br>
              <a:rPr lang="en-US" sz="2800" dirty="0">
                <a:solidFill>
                  <a:schemeClr val="tx1"/>
                </a:solidFill>
              </a:rPr>
            </a:br>
            <a:endParaRPr lang="en-US" sz="2500" dirty="0" smtClean="0">
              <a:solidFill>
                <a:schemeClr val="tx1"/>
              </a:solidFill>
            </a:endParaRPr>
          </a:p>
          <a:p>
            <a:pPr marL="0" indent="0">
              <a:buNone/>
            </a:pPr>
            <a:endParaRPr lang="ru-RU"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728236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ußzeilenplatzhalter 2"/>
          <p:cNvSpPr txBox="1">
            <a:spLocks/>
          </p:cNvSpPr>
          <p:nvPr/>
        </p:nvSpPr>
        <p:spPr bwMode="auto">
          <a:xfrm>
            <a:off x="2862263" y="6581775"/>
            <a:ext cx="3419475"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ctr" rtl="0" eaLnBrk="0" fontAlgn="base" hangingPunct="0">
              <a:spcBef>
                <a:spcPct val="0"/>
              </a:spcBef>
              <a:spcAft>
                <a:spcPct val="0"/>
              </a:spcAft>
              <a:defRPr sz="1000" b="1" kern="1200" spc="70" baseline="0">
                <a:solidFill>
                  <a:srgbClr val="6E6452"/>
                </a:solidFill>
                <a:latin typeface="Arial Narrow"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defRPr/>
            </a:pPr>
            <a:r>
              <a:rPr lang="de-DE" smtClean="0"/>
              <a:t>XXX</a:t>
            </a:r>
            <a:endParaRPr lang="de-DE"/>
          </a:p>
        </p:txBody>
      </p:sp>
      <p:sp>
        <p:nvSpPr>
          <p:cNvPr id="15" name="Datumsplatzhalter 3"/>
          <p:cNvSpPr txBox="1">
            <a:spLocks/>
          </p:cNvSpPr>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l" rtl="0" eaLnBrk="0" fontAlgn="base" hangingPunct="0">
              <a:spcBef>
                <a:spcPct val="0"/>
              </a:spcBef>
              <a:spcAft>
                <a:spcPct val="0"/>
              </a:spcAft>
              <a:defRPr sz="1000" b="0" kern="1200">
                <a:solidFill>
                  <a:srgbClr val="6E6452"/>
                </a:solidFill>
                <a:latin typeface="Arial Narrow"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fld id="{1A768533-9F5A-4A96-B8F6-9A95114E0856}" type="datetime1">
              <a:rPr lang="en-GB" smtClean="0">
                <a:cs typeface="Arial" charset="0"/>
              </a:rPr>
              <a:pPr/>
              <a:t>26/11/2017</a:t>
            </a:fld>
            <a:endParaRPr lang="de-DE">
              <a:cs typeface="Arial" charset="0"/>
            </a:endParaRPr>
          </a:p>
        </p:txBody>
      </p:sp>
      <p:sp>
        <p:nvSpPr>
          <p:cNvPr id="16" name="Inhaltsplatzhalter 8"/>
          <p:cNvSpPr txBox="1">
            <a:spLocks/>
          </p:cNvSpPr>
          <p:nvPr/>
        </p:nvSpPr>
        <p:spPr>
          <a:xfrm>
            <a:off x="2433908" y="1620411"/>
            <a:ext cx="6262254" cy="2074863"/>
          </a:xfrm>
          <a:prstGeom prst="rect">
            <a:avLst/>
          </a:prstGeom>
        </p:spPr>
        <p:txBody>
          <a:bodyPr/>
          <a:lstStyle/>
          <a:p>
            <a:pPr algn="ctr">
              <a:spcAft>
                <a:spcPts val="600"/>
              </a:spcAft>
            </a:pPr>
            <a:endParaRPr lang="en-US" sz="2000" dirty="0">
              <a:solidFill>
                <a:srgbClr val="534B3E"/>
              </a:solidFill>
            </a:endParaRPr>
          </a:p>
          <a:p>
            <a:pPr algn="ctr">
              <a:spcAft>
                <a:spcPts val="600"/>
              </a:spcAft>
            </a:pPr>
            <a:endParaRPr lang="en-US" sz="2000" dirty="0">
              <a:solidFill>
                <a:srgbClr val="534B3E"/>
              </a:solidFill>
            </a:endParaRPr>
          </a:p>
          <a:p>
            <a:pPr>
              <a:spcAft>
                <a:spcPts val="300"/>
              </a:spcAft>
            </a:pPr>
            <a:r>
              <a:rPr lang="ro-RO" sz="2800" dirty="0" smtClean="0">
                <a:solidFill>
                  <a:srgbClr val="534B3E"/>
                </a:solidFill>
              </a:rPr>
              <a:t>Vă mulțumim pentru atenție</a:t>
            </a:r>
            <a:endParaRPr lang="en-GB" sz="2800" dirty="0">
              <a:solidFill>
                <a:srgbClr val="534B3E"/>
              </a:solidFill>
            </a:endParaRPr>
          </a:p>
          <a:p>
            <a:endParaRPr lang="en-GB" sz="1000" dirty="0">
              <a:solidFill>
                <a:srgbClr val="534B3E"/>
              </a:solidFill>
            </a:endParaRPr>
          </a:p>
        </p:txBody>
      </p:sp>
      <p:sp>
        <p:nvSpPr>
          <p:cNvPr id="17" name="Textfeld 9"/>
          <p:cNvSpPr txBox="1">
            <a:spLocks noChangeArrowheads="1"/>
          </p:cNvSpPr>
          <p:nvPr/>
        </p:nvSpPr>
        <p:spPr bwMode="auto">
          <a:xfrm>
            <a:off x="427153" y="5399463"/>
            <a:ext cx="1371600" cy="215900"/>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Proiect co-finanțat de</a:t>
            </a:r>
            <a:endParaRPr lang="en-GB" sz="800" b="0" dirty="0">
              <a:solidFill>
                <a:schemeClr val="tx2">
                  <a:lumMod val="75000"/>
                </a:schemeClr>
              </a:solidFill>
            </a:endParaRPr>
          </a:p>
        </p:txBody>
      </p:sp>
      <p:pic>
        <p:nvPicPr>
          <p:cNvPr id="18" name="Picture 11" descr="F:\Branding\EU\jaune.jpg"/>
          <p:cNvPicPr>
            <a:picLocks noChangeAspect="1" noChangeArrowheads="1"/>
          </p:cNvPicPr>
          <p:nvPr/>
        </p:nvPicPr>
        <p:blipFill>
          <a:blip r:embed="rId7"/>
          <a:srcRect/>
          <a:stretch>
            <a:fillRect/>
          </a:stretch>
        </p:blipFill>
        <p:spPr bwMode="auto">
          <a:xfrm>
            <a:off x="491056" y="5624205"/>
            <a:ext cx="1365250" cy="927100"/>
          </a:xfrm>
          <a:prstGeom prst="rect">
            <a:avLst/>
          </a:prstGeom>
          <a:noFill/>
          <a:ln w="9525">
            <a:noFill/>
            <a:miter lim="800000"/>
            <a:headEnd/>
            <a:tailEnd/>
          </a:ln>
        </p:spPr>
      </p:pic>
      <p:pic>
        <p:nvPicPr>
          <p:cNvPr id="19" name="Picture 11" descr="H:\bn4.jpg"/>
          <p:cNvPicPr>
            <a:picLocks noChangeAspect="1" noChangeArrowheads="1"/>
          </p:cNvPicPr>
          <p:nvPr/>
        </p:nvPicPr>
        <p:blipFill>
          <a:blip r:embed="rId8"/>
          <a:srcRect/>
          <a:stretch>
            <a:fillRect/>
          </a:stretch>
        </p:blipFill>
        <p:spPr bwMode="auto">
          <a:xfrm>
            <a:off x="2046511" y="5590073"/>
            <a:ext cx="1016000" cy="1025525"/>
          </a:xfrm>
          <a:prstGeom prst="rect">
            <a:avLst/>
          </a:prstGeom>
          <a:noFill/>
          <a:ln w="9525">
            <a:noFill/>
            <a:miter lim="800000"/>
            <a:headEnd/>
            <a:tailEnd/>
          </a:ln>
        </p:spPr>
      </p:pic>
      <p:pic>
        <p:nvPicPr>
          <p:cNvPr id="20" name="Picture 1"/>
          <p:cNvPicPr>
            <a:picLocks noChangeAspect="1"/>
          </p:cNvPicPr>
          <p:nvPr/>
        </p:nvPicPr>
        <p:blipFill>
          <a:blip r:embed="rId9"/>
          <a:srcRect/>
          <a:stretch>
            <a:fillRect/>
          </a:stretch>
        </p:blipFill>
        <p:spPr bwMode="auto">
          <a:xfrm>
            <a:off x="5258991" y="5624205"/>
            <a:ext cx="1639887" cy="957262"/>
          </a:xfrm>
          <a:prstGeom prst="rect">
            <a:avLst/>
          </a:prstGeom>
          <a:noFill/>
          <a:ln w="9525">
            <a:noFill/>
            <a:miter lim="800000"/>
            <a:headEnd/>
            <a:tailEnd/>
          </a:ln>
        </p:spPr>
      </p:pic>
      <p:sp>
        <p:nvSpPr>
          <p:cNvPr id="21" name="Textfeld 9"/>
          <p:cNvSpPr txBox="1">
            <a:spLocks noChangeArrowheads="1"/>
          </p:cNvSpPr>
          <p:nvPr/>
        </p:nvSpPr>
        <p:spPr bwMode="auto">
          <a:xfrm>
            <a:off x="6898878" y="5383151"/>
            <a:ext cx="1147762" cy="214313"/>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In cooperare cu</a:t>
            </a:r>
            <a:endParaRPr lang="ro-RO" sz="800" b="0" dirty="0">
              <a:solidFill>
                <a:schemeClr val="tx2">
                  <a:lumMod val="75000"/>
                </a:schemeClr>
              </a:solidFill>
            </a:endParaRPr>
          </a:p>
        </p:txBody>
      </p:sp>
      <p:pic>
        <p:nvPicPr>
          <p:cNvPr id="22" name="Picture 21"/>
          <p:cNvPicPr/>
          <p:nvPr/>
        </p:nvPicPr>
        <p:blipFill>
          <a:blip r:embed="rId10" cstate="print">
            <a:extLst>
              <a:ext uri="{28A0092B-C50C-407E-A947-70E740481C1C}">
                <a14:useLocalDpi xmlns:a14="http://schemas.microsoft.com/office/drawing/2010/main" val="0"/>
              </a:ext>
            </a:extLst>
          </a:blip>
          <a:stretch>
            <a:fillRect/>
          </a:stretch>
        </p:blipFill>
        <p:spPr>
          <a:xfrm>
            <a:off x="7752045" y="5540701"/>
            <a:ext cx="1071880" cy="1071880"/>
          </a:xfrm>
          <a:prstGeom prst="rect">
            <a:avLst/>
          </a:prstGeom>
        </p:spPr>
      </p:pic>
      <p:pic>
        <p:nvPicPr>
          <p:cNvPr id="23" name="Picture 22" descr="D:\Users\Desktop\logotype.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2716" y="5818037"/>
            <a:ext cx="1958975" cy="569595"/>
          </a:xfrm>
          <a:prstGeom prst="rect">
            <a:avLst/>
          </a:prstGeom>
          <a:noFill/>
          <a:ln>
            <a:noFill/>
          </a:ln>
        </p:spPr>
      </p:pic>
      <p:sp>
        <p:nvSpPr>
          <p:cNvPr id="24" name="CasetăText 1"/>
          <p:cNvSpPr txBox="1"/>
          <p:nvPr/>
        </p:nvSpPr>
        <p:spPr>
          <a:xfrm>
            <a:off x="1856306" y="3145976"/>
            <a:ext cx="5361912" cy="1723549"/>
          </a:xfrm>
          <a:prstGeom prst="rect">
            <a:avLst/>
          </a:prstGeom>
          <a:noFill/>
        </p:spPr>
        <p:txBody>
          <a:bodyPr wrap="square" rtlCol="0">
            <a:spAutoFit/>
          </a:bodyPr>
          <a:lstStyle/>
          <a:p>
            <a:pPr algn="ctr"/>
            <a:r>
              <a:rPr lang="ro-RO" sz="1400" b="0" u="sng" dirty="0" smtClean="0">
                <a:solidFill>
                  <a:schemeClr val="bg2">
                    <a:lumMod val="25000"/>
                  </a:schemeClr>
                </a:solidFill>
                <a:latin typeface="+mn-lt"/>
                <a:hlinkClick r:id="rId12"/>
              </a:rPr>
              <a:t>www.ifcaac.amac.md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ifcaac@fua.utm.md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77-38 22</a:t>
            </a:r>
          </a:p>
          <a:p>
            <a:pPr algn="ctr"/>
            <a:r>
              <a:rPr lang="ro-RO" sz="1400" b="0" dirty="0">
                <a:solidFill>
                  <a:schemeClr val="bg2">
                    <a:lumMod val="25000"/>
                  </a:schemeClr>
                </a:solidFill>
                <a:latin typeface="+mn-lt"/>
              </a:rPr>
              <a:t> </a:t>
            </a:r>
          </a:p>
          <a:p>
            <a:pPr algn="ctr"/>
            <a:r>
              <a:rPr lang="ro-RO" sz="1400" b="0" u="sng">
                <a:solidFill>
                  <a:srgbClr val="7030A0"/>
                </a:solidFill>
                <a:latin typeface="+mn-lt"/>
              </a:rPr>
              <a:t>www.amac.md</a:t>
            </a:r>
            <a:r>
              <a:rPr lang="ro-RO" sz="1400" b="0">
                <a:solidFill>
                  <a:srgbClr val="7030A0"/>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apacanal@yandex.ru</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28-84-33</a:t>
            </a:r>
          </a:p>
          <a:p>
            <a:pPr algn="ctr"/>
            <a:endParaRPr lang="ro-RO" sz="800" b="0" dirty="0">
              <a:solidFill>
                <a:schemeClr val="bg2">
                  <a:lumMod val="25000"/>
                </a:schemeClr>
              </a:solidFill>
              <a:latin typeface="+mn-lt"/>
            </a:endParaRPr>
          </a:p>
        </p:txBody>
      </p:sp>
      <p:pic>
        <p:nvPicPr>
          <p:cNvPr id="25"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737348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en-US" sz="3200" b="1" dirty="0" err="1" smtClean="0">
                <a:solidFill>
                  <a:srgbClr val="002060"/>
                </a:solidFill>
              </a:rPr>
              <a:t>Obiective</a:t>
            </a:r>
            <a:r>
              <a:rPr lang="en-US" sz="3200" b="1" dirty="0" smtClean="0">
                <a:solidFill>
                  <a:srgbClr val="002060"/>
                </a:solidFill>
              </a:rPr>
              <a:t>:</a:t>
            </a:r>
            <a:br>
              <a:rPr lang="en-US" sz="3200" b="1" dirty="0" smtClean="0">
                <a:solidFill>
                  <a:srgbClr val="002060"/>
                </a:solidFill>
              </a:rPr>
            </a:br>
            <a:r>
              <a:rPr lang="en-US" sz="3200" b="1" dirty="0" smtClean="0">
                <a:solidFill>
                  <a:srgbClr val="002060"/>
                </a:solidFill>
              </a:rPr>
              <a:t/>
            </a:r>
            <a:br>
              <a:rPr lang="en-US" sz="3200" b="1" dirty="0" smtClean="0">
                <a:solidFill>
                  <a:srgbClr val="002060"/>
                </a:solidFill>
              </a:rPr>
            </a:br>
            <a:r>
              <a:rPr lang="en-US" sz="3200" dirty="0" smtClean="0">
                <a:solidFill>
                  <a:schemeClr val="tx1"/>
                </a:solidFill>
              </a:rPr>
              <a:t>O1 </a:t>
            </a:r>
            <a:r>
              <a:rPr lang="vi-VN" sz="3200" dirty="0" smtClean="0">
                <a:solidFill>
                  <a:schemeClr val="tx1"/>
                </a:solidFill>
              </a:rPr>
              <a:t>Noţiunea</a:t>
            </a:r>
            <a:r>
              <a:rPr lang="vi-VN" sz="3200" dirty="0">
                <a:solidFill>
                  <a:schemeClr val="tx1"/>
                </a:solidFill>
              </a:rPr>
              <a:t>, sarcinile şi funcţiile </a:t>
            </a:r>
            <a:r>
              <a:rPr lang="vi-VN" sz="3200" dirty="0" smtClean="0">
                <a:solidFill>
                  <a:schemeClr val="tx1"/>
                </a:solidFill>
              </a:rPr>
              <a:t>contabilităţii</a:t>
            </a:r>
            <a:r>
              <a:rPr lang="en-US" sz="3200" dirty="0" smtClean="0">
                <a:solidFill>
                  <a:schemeClr val="tx1"/>
                </a:solidFill>
              </a:rPr>
              <a:t>;</a:t>
            </a:r>
            <a:br>
              <a:rPr lang="en-US" sz="3200" dirty="0" smtClean="0">
                <a:solidFill>
                  <a:schemeClr val="tx1"/>
                </a:solidFill>
              </a:rPr>
            </a:br>
            <a:r>
              <a:rPr lang="en-US" sz="3200" dirty="0" smtClean="0">
                <a:solidFill>
                  <a:schemeClr val="tx1"/>
                </a:solidFill>
              </a:rPr>
              <a:t>O</a:t>
            </a:r>
            <a:r>
              <a:rPr lang="vi-VN" sz="3200" dirty="0" smtClean="0">
                <a:solidFill>
                  <a:schemeClr val="tx1"/>
                </a:solidFill>
              </a:rPr>
              <a:t>2 </a:t>
            </a:r>
            <a:r>
              <a:rPr lang="vi-VN" sz="3200" dirty="0">
                <a:solidFill>
                  <a:schemeClr val="tx1"/>
                </a:solidFill>
              </a:rPr>
              <a:t>Contabilitatea financiară şi de </a:t>
            </a:r>
            <a:r>
              <a:rPr lang="vi-VN" sz="3200" dirty="0" smtClean="0">
                <a:solidFill>
                  <a:schemeClr val="tx1"/>
                </a:solidFill>
              </a:rPr>
              <a:t>gestiune</a:t>
            </a:r>
            <a:r>
              <a:rPr lang="en-US" sz="3200" dirty="0" smtClean="0">
                <a:solidFill>
                  <a:schemeClr val="tx1"/>
                </a:solidFill>
              </a:rPr>
              <a:t>;</a:t>
            </a:r>
            <a:br>
              <a:rPr lang="en-US" sz="3200" dirty="0" smtClean="0">
                <a:solidFill>
                  <a:schemeClr val="tx1"/>
                </a:solidFill>
              </a:rPr>
            </a:br>
            <a:r>
              <a:rPr lang="en-US" sz="3200" dirty="0" smtClean="0">
                <a:solidFill>
                  <a:schemeClr val="tx1"/>
                </a:solidFill>
              </a:rPr>
              <a:t>O</a:t>
            </a:r>
            <a:r>
              <a:rPr lang="vi-VN" sz="3200" dirty="0" smtClean="0">
                <a:solidFill>
                  <a:schemeClr val="tx1"/>
                </a:solidFill>
              </a:rPr>
              <a:t>3 </a:t>
            </a:r>
            <a:r>
              <a:rPr lang="vi-VN" sz="3200" dirty="0">
                <a:solidFill>
                  <a:schemeClr val="tx1"/>
                </a:solidFill>
              </a:rPr>
              <a:t>Cadrul normativ al </a:t>
            </a:r>
            <a:r>
              <a:rPr lang="vi-VN" sz="3200" dirty="0" smtClean="0">
                <a:solidFill>
                  <a:schemeClr val="tx1"/>
                </a:solidFill>
              </a:rPr>
              <a:t>contabilităţii</a:t>
            </a:r>
            <a:r>
              <a:rPr lang="en-US" sz="3200" dirty="0" smtClean="0">
                <a:solidFill>
                  <a:schemeClr val="tx1"/>
                </a:solidFill>
              </a:rPr>
              <a:t>;</a:t>
            </a:r>
            <a:br>
              <a:rPr lang="en-US" sz="3200" dirty="0" smtClean="0">
                <a:solidFill>
                  <a:schemeClr val="tx1"/>
                </a:solidFill>
              </a:rPr>
            </a:br>
            <a:r>
              <a:rPr lang="en-US" sz="3200" dirty="0" smtClean="0">
                <a:solidFill>
                  <a:schemeClr val="tx1"/>
                </a:solidFill>
              </a:rPr>
              <a:t>O</a:t>
            </a:r>
            <a:r>
              <a:rPr lang="vi-VN" sz="3200" dirty="0" smtClean="0">
                <a:solidFill>
                  <a:schemeClr val="tx1"/>
                </a:solidFill>
              </a:rPr>
              <a:t>4 </a:t>
            </a:r>
            <a:r>
              <a:rPr lang="vi-VN" sz="3200" dirty="0">
                <a:solidFill>
                  <a:schemeClr val="tx1"/>
                </a:solidFill>
              </a:rPr>
              <a:t>Principiile de bază ale </a:t>
            </a:r>
            <a:r>
              <a:rPr lang="vi-VN" sz="3200" dirty="0" smtClean="0">
                <a:solidFill>
                  <a:schemeClr val="tx1"/>
                </a:solidFill>
              </a:rPr>
              <a:t>contabilităţii</a:t>
            </a:r>
            <a:r>
              <a:rPr lang="en-US" sz="3200" dirty="0" smtClean="0">
                <a:solidFill>
                  <a:schemeClr val="tx1"/>
                </a:solidFill>
              </a:rPr>
              <a:t>.</a:t>
            </a:r>
            <a:endParaRPr lang="ro-RO" sz="3200"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810750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3474837"/>
          </a:xfrm>
        </p:spPr>
        <p:txBody>
          <a:bodyPr/>
          <a:lstStyle/>
          <a:p>
            <a:r>
              <a:rPr lang="vi-VN" sz="3200" b="1" dirty="0" smtClean="0">
                <a:solidFill>
                  <a:srgbClr val="002060"/>
                </a:solidFill>
              </a:rPr>
              <a:t>Noţiunea</a:t>
            </a:r>
            <a:r>
              <a:rPr lang="vi-VN" sz="3200" b="1" dirty="0">
                <a:solidFill>
                  <a:srgbClr val="002060"/>
                </a:solidFill>
              </a:rPr>
              <a:t>, sarcinile şi funcţiile </a:t>
            </a:r>
            <a:r>
              <a:rPr lang="vi-VN" sz="3200" b="1" dirty="0" smtClean="0">
                <a:solidFill>
                  <a:srgbClr val="002060"/>
                </a:solidFill>
              </a:rPr>
              <a:t>contabilităţii</a:t>
            </a:r>
            <a:r>
              <a:rPr lang="en-US" sz="3200" b="1" dirty="0" smtClean="0">
                <a:solidFill>
                  <a:srgbClr val="002060"/>
                </a:solidFill>
              </a:rPr>
              <a:t>:</a:t>
            </a:r>
            <a:br>
              <a:rPr lang="en-US" sz="3200" b="1" dirty="0" smtClean="0">
                <a:solidFill>
                  <a:srgbClr val="002060"/>
                </a:solidFill>
              </a:rPr>
            </a:br>
            <a:r>
              <a:rPr lang="en-US" sz="3200" dirty="0">
                <a:solidFill>
                  <a:schemeClr val="tx1"/>
                </a:solidFill>
              </a:rPr>
              <a:t/>
            </a:r>
            <a:br>
              <a:rPr lang="en-US" sz="3200" dirty="0">
                <a:solidFill>
                  <a:schemeClr val="tx1"/>
                </a:solidFill>
              </a:rPr>
            </a:br>
            <a:r>
              <a:rPr lang="en-US" sz="3200" dirty="0" smtClean="0">
                <a:solidFill>
                  <a:schemeClr val="tx1"/>
                </a:solidFill>
              </a:rPr>
              <a:t> </a:t>
            </a:r>
            <a:r>
              <a:rPr lang="en-US" sz="3200" b="1" i="1" dirty="0" err="1" smtClean="0">
                <a:solidFill>
                  <a:schemeClr val="tx1"/>
                </a:solidFill>
              </a:rPr>
              <a:t>Contabilitatea</a:t>
            </a:r>
            <a:r>
              <a:rPr lang="en-US" sz="3200" dirty="0" smtClean="0">
                <a:solidFill>
                  <a:schemeClr val="tx1"/>
                </a:solidFill>
              </a:rPr>
              <a:t> </a:t>
            </a:r>
            <a:r>
              <a:rPr lang="en-US" sz="3200" dirty="0" err="1" smtClean="0">
                <a:solidFill>
                  <a:schemeClr val="tx1"/>
                </a:solidFill>
              </a:rPr>
              <a:t>este</a:t>
            </a:r>
            <a:r>
              <a:rPr lang="en-US" sz="3200" dirty="0" smtClean="0">
                <a:solidFill>
                  <a:schemeClr val="tx1"/>
                </a:solidFill>
              </a:rPr>
              <a:t> </a:t>
            </a:r>
            <a:r>
              <a:rPr lang="en-US" sz="3200" dirty="0">
                <a:solidFill>
                  <a:schemeClr val="tx1"/>
                </a:solidFill>
              </a:rPr>
              <a:t>un </a:t>
            </a:r>
            <a:r>
              <a:rPr lang="en-US" sz="3200" dirty="0" err="1">
                <a:solidFill>
                  <a:schemeClr val="tx1"/>
                </a:solidFill>
              </a:rPr>
              <a:t>sistem</a:t>
            </a:r>
            <a:r>
              <a:rPr lang="en-US" sz="3200" dirty="0">
                <a:solidFill>
                  <a:schemeClr val="tx1"/>
                </a:solidFill>
              </a:rPr>
              <a:t> de </a:t>
            </a:r>
            <a:r>
              <a:rPr lang="en-US" sz="3200" dirty="0" err="1">
                <a:solidFill>
                  <a:schemeClr val="tx1"/>
                </a:solidFill>
              </a:rPr>
              <a:t>culegere</a:t>
            </a:r>
            <a:r>
              <a:rPr lang="en-US" sz="3200" dirty="0">
                <a:solidFill>
                  <a:schemeClr val="tx1"/>
                </a:solidFill>
              </a:rPr>
              <a:t>, </a:t>
            </a:r>
            <a:r>
              <a:rPr lang="en-US" sz="3200" dirty="0" err="1">
                <a:solidFill>
                  <a:schemeClr val="tx1"/>
                </a:solidFill>
              </a:rPr>
              <a:t>prelucrare</a:t>
            </a:r>
            <a:r>
              <a:rPr lang="en-US" sz="3200" dirty="0">
                <a:solidFill>
                  <a:schemeClr val="tx1"/>
                </a:solidFill>
              </a:rPr>
              <a:t> </a:t>
            </a:r>
            <a:r>
              <a:rPr lang="en-US" sz="3200" dirty="0" err="1">
                <a:solidFill>
                  <a:schemeClr val="tx1"/>
                </a:solidFill>
              </a:rPr>
              <a:t>şi</a:t>
            </a:r>
            <a:r>
              <a:rPr lang="en-US" sz="3200" dirty="0">
                <a:solidFill>
                  <a:schemeClr val="tx1"/>
                </a:solidFill>
              </a:rPr>
              <a:t> </a:t>
            </a:r>
            <a:r>
              <a:rPr lang="en-US" sz="3200" dirty="0" err="1">
                <a:solidFill>
                  <a:schemeClr val="tx1"/>
                </a:solidFill>
              </a:rPr>
              <a:t>transmitere</a:t>
            </a:r>
            <a:r>
              <a:rPr lang="en-US" sz="3200" dirty="0">
                <a:solidFill>
                  <a:schemeClr val="tx1"/>
                </a:solidFill>
              </a:rPr>
              <a:t> a </a:t>
            </a:r>
            <a:r>
              <a:rPr lang="en-US" sz="3200" dirty="0" err="1">
                <a:solidFill>
                  <a:schemeClr val="tx1"/>
                </a:solidFill>
              </a:rPr>
              <a:t>informaţiei</a:t>
            </a:r>
            <a:r>
              <a:rPr lang="en-US" sz="3200" dirty="0">
                <a:solidFill>
                  <a:schemeClr val="tx1"/>
                </a:solidFill>
              </a:rPr>
              <a:t> </a:t>
            </a:r>
            <a:r>
              <a:rPr lang="en-US" sz="3200" dirty="0" err="1">
                <a:solidFill>
                  <a:schemeClr val="tx1"/>
                </a:solidFill>
              </a:rPr>
              <a:t>diferitor</a:t>
            </a:r>
            <a:r>
              <a:rPr lang="en-US" sz="3200" dirty="0">
                <a:solidFill>
                  <a:schemeClr val="tx1"/>
                </a:solidFill>
              </a:rPr>
              <a:t> </a:t>
            </a:r>
            <a:r>
              <a:rPr lang="en-US" sz="3200" dirty="0" err="1">
                <a:solidFill>
                  <a:schemeClr val="tx1"/>
                </a:solidFill>
              </a:rPr>
              <a:t>utilizatori</a:t>
            </a:r>
            <a:r>
              <a:rPr lang="en-US" sz="3200" dirty="0">
                <a:solidFill>
                  <a:schemeClr val="tx1"/>
                </a:solidFill>
              </a:rPr>
              <a:t> de </a:t>
            </a:r>
            <a:r>
              <a:rPr lang="en-US" sz="3200" dirty="0" err="1">
                <a:solidFill>
                  <a:schemeClr val="tx1"/>
                </a:solidFill>
              </a:rPr>
              <a:t>informaţii</a:t>
            </a:r>
            <a:r>
              <a:rPr lang="en-US" sz="3200" dirty="0">
                <a:solidFill>
                  <a:schemeClr val="tx1"/>
                </a:solidFill>
              </a:rPr>
              <a:t>. </a:t>
            </a:r>
            <a:endParaRPr lang="ro-RO" sz="3200"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2" name="Рисунок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1768" y="4430530"/>
            <a:ext cx="2943225" cy="1714500"/>
          </a:xfrm>
          <a:prstGeom prst="rect">
            <a:avLst/>
          </a:prstGeom>
        </p:spPr>
      </p:pic>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954109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normAutofit fontScale="90000"/>
          </a:bodyPr>
          <a:lstStyle/>
          <a:p>
            <a:r>
              <a:rPr lang="en-US" b="1" dirty="0" err="1" smtClean="0">
                <a:solidFill>
                  <a:srgbClr val="002060"/>
                </a:solidFill>
              </a:rPr>
              <a:t>Functiile</a:t>
            </a:r>
            <a:r>
              <a:rPr lang="en-US" b="1" dirty="0" smtClean="0">
                <a:solidFill>
                  <a:srgbClr val="002060"/>
                </a:solidFill>
              </a:rPr>
              <a:t> </a:t>
            </a:r>
            <a:r>
              <a:rPr lang="en-US" b="1" dirty="0" err="1" smtClean="0">
                <a:solidFill>
                  <a:srgbClr val="002060"/>
                </a:solidFill>
              </a:rPr>
              <a:t>contabilitatii</a:t>
            </a:r>
            <a:r>
              <a:rPr lang="en-US" b="1" dirty="0" smtClean="0">
                <a:solidFill>
                  <a:srgbClr val="002060"/>
                </a:solidFill>
              </a:rPr>
              <a:t> </a:t>
            </a:r>
            <a:r>
              <a:rPr lang="en-US" b="1" dirty="0" err="1" smtClean="0">
                <a:solidFill>
                  <a:srgbClr val="002060"/>
                </a:solidFill>
              </a:rPr>
              <a:t>sunt</a:t>
            </a:r>
            <a:r>
              <a:rPr lang="en-US" b="1" dirty="0" smtClean="0">
                <a:solidFill>
                  <a:srgbClr val="002060"/>
                </a:solidFill>
              </a:rPr>
              <a:t>:</a:t>
            </a:r>
            <a:br>
              <a:rPr lang="en-US" b="1" dirty="0" smtClean="0">
                <a:solidFill>
                  <a:srgbClr val="002060"/>
                </a:solidFill>
              </a:rPr>
            </a:br>
            <a:r>
              <a:rPr lang="en-US" b="1" dirty="0" smtClean="0">
                <a:solidFill>
                  <a:srgbClr val="002060"/>
                </a:solidFill>
              </a:rPr>
              <a:t/>
            </a:r>
            <a:br>
              <a:rPr lang="en-US" b="1" dirty="0" smtClean="0">
                <a:solidFill>
                  <a:srgbClr val="002060"/>
                </a:solidFill>
              </a:rPr>
            </a:br>
            <a:r>
              <a:rPr lang="en-US" dirty="0" smtClean="0">
                <a:solidFill>
                  <a:srgbClr val="002060"/>
                </a:solidFill>
              </a:rPr>
              <a:t>1. </a:t>
            </a:r>
            <a:r>
              <a:rPr lang="vi-VN" b="1" i="1" dirty="0" smtClean="0">
                <a:solidFill>
                  <a:srgbClr val="002060"/>
                </a:solidFill>
              </a:rPr>
              <a:t>Funcţia </a:t>
            </a:r>
            <a:r>
              <a:rPr lang="vi-VN" b="1" i="1" dirty="0">
                <a:solidFill>
                  <a:srgbClr val="002060"/>
                </a:solidFill>
              </a:rPr>
              <a:t>de înregistrare şi prelucrare a datelor</a:t>
            </a:r>
            <a:r>
              <a:rPr lang="vi-VN" dirty="0">
                <a:solidFill>
                  <a:srgbClr val="002060"/>
                </a:solidFill>
              </a:rPr>
              <a:t> constă în consemnarea, potrivit unor principii şi reguli proprii, a proceselor şi fenomenelor economice ce apar în cadrul întreprinderilor şi se pot exprima valoric.</a:t>
            </a:r>
            <a:br>
              <a:rPr lang="vi-VN" dirty="0">
                <a:solidFill>
                  <a:srgbClr val="002060"/>
                </a:solidFill>
              </a:rPr>
            </a:br>
            <a:r>
              <a:rPr lang="en-US" dirty="0" smtClean="0">
                <a:solidFill>
                  <a:srgbClr val="002060"/>
                </a:solidFill>
              </a:rPr>
              <a:t>2. </a:t>
            </a:r>
            <a:r>
              <a:rPr lang="vi-VN" b="1" i="1" dirty="0" smtClean="0">
                <a:solidFill>
                  <a:srgbClr val="002060"/>
                </a:solidFill>
              </a:rPr>
              <a:t>Funcţia </a:t>
            </a:r>
            <a:r>
              <a:rPr lang="vi-VN" b="1" i="1" dirty="0">
                <a:solidFill>
                  <a:srgbClr val="002060"/>
                </a:solidFill>
              </a:rPr>
              <a:t>de informare a contabilităţii </a:t>
            </a:r>
            <a:r>
              <a:rPr lang="vi-VN" dirty="0">
                <a:solidFill>
                  <a:srgbClr val="002060"/>
                </a:solidFill>
              </a:rPr>
              <a:t>rezidă în furnizarea informaţiilor privind structura şi dinamica patrimoniului, a situaţiei financiare şi a rezultatelor obţinute în scopul fundamentării deciziilor.</a:t>
            </a:r>
            <a:br>
              <a:rPr lang="vi-VN" dirty="0">
                <a:solidFill>
                  <a:srgbClr val="002060"/>
                </a:solidFill>
              </a:rPr>
            </a:br>
            <a:endParaRPr lang="ro-RO"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42640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en-US" sz="2300" dirty="0">
                <a:solidFill>
                  <a:srgbClr val="002060"/>
                </a:solidFill>
              </a:rPr>
              <a:t>3. </a:t>
            </a:r>
            <a:r>
              <a:rPr lang="vi-VN" sz="2300" b="1" i="1" dirty="0">
                <a:solidFill>
                  <a:srgbClr val="002060"/>
                </a:solidFill>
              </a:rPr>
              <a:t>Funcţia de control</a:t>
            </a:r>
            <a:r>
              <a:rPr lang="vi-VN" sz="2300" dirty="0">
                <a:solidFill>
                  <a:srgbClr val="002060"/>
                </a:solidFill>
              </a:rPr>
              <a:t> este legată de funcţia de informare. Ea constă în verificarea cu ajutorul informaţiilor contabile a modului de păstrare şi utilizare a valorilor materiale şi băneşti, de gospodărire a resurselor, controlul respectării disciplinei financiare etc.</a:t>
            </a:r>
            <a:br>
              <a:rPr lang="vi-VN" sz="2300" dirty="0">
                <a:solidFill>
                  <a:srgbClr val="002060"/>
                </a:solidFill>
              </a:rPr>
            </a:br>
            <a:r>
              <a:rPr lang="en-US" sz="2300" dirty="0">
                <a:solidFill>
                  <a:srgbClr val="002060"/>
                </a:solidFill>
              </a:rPr>
              <a:t>4. </a:t>
            </a:r>
            <a:r>
              <a:rPr lang="vi-VN" sz="2300" b="1" i="1" dirty="0">
                <a:solidFill>
                  <a:srgbClr val="002060"/>
                </a:solidFill>
              </a:rPr>
              <a:t>Funcţia juridică</a:t>
            </a:r>
            <a:r>
              <a:rPr lang="vi-VN" sz="2300" dirty="0">
                <a:solidFill>
                  <a:srgbClr val="002060"/>
                </a:solidFill>
              </a:rPr>
              <a:t>. Datele din contabilitate şi documentele primare servesc ca mijloc de probă în justiţie, pentru a dovedi realitatea unor operaţii economice, pentru stabilirea răspunderii patrimoniale pentru pagubele produse. Ele ajută la soluţionarea unor litigii</a:t>
            </a:r>
            <a:br>
              <a:rPr lang="vi-VN" sz="2300" dirty="0">
                <a:solidFill>
                  <a:srgbClr val="002060"/>
                </a:solidFill>
              </a:rPr>
            </a:br>
            <a:r>
              <a:rPr lang="en-US" sz="2300" dirty="0">
                <a:solidFill>
                  <a:srgbClr val="002060"/>
                </a:solidFill>
              </a:rPr>
              <a:t>5. </a:t>
            </a:r>
            <a:r>
              <a:rPr lang="vi-VN" sz="2300" b="1" i="1" dirty="0">
                <a:solidFill>
                  <a:srgbClr val="002060"/>
                </a:solidFill>
              </a:rPr>
              <a:t>Funcţia previzională</a:t>
            </a:r>
            <a:r>
              <a:rPr lang="vi-VN" sz="2300" dirty="0">
                <a:solidFill>
                  <a:srgbClr val="002060"/>
                </a:solidFill>
              </a:rPr>
              <a:t>. Informaţiile furnizare de contabilitate sunt utilizate la stabilirea tendinţelor viitoare ale fenomenelor şi proceselor economice.</a:t>
            </a:r>
            <a:r>
              <a:rPr lang="en-US" sz="1600" dirty="0">
                <a:solidFill>
                  <a:srgbClr val="002060"/>
                </a:solidFill>
              </a:rPr>
              <a:t/>
            </a:r>
            <a:br>
              <a:rPr lang="en-US" sz="1600" dirty="0">
                <a:solidFill>
                  <a:srgbClr val="002060"/>
                </a:solidFill>
              </a:rPr>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319521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vi-VN" sz="3200" b="1" dirty="0">
                <a:solidFill>
                  <a:srgbClr val="002060"/>
                </a:solidFill>
              </a:rPr>
              <a:t>Contabilitatea financiara si contabilitatea de gestiune </a:t>
            </a:r>
            <a:r>
              <a:rPr lang="en-US" sz="3200" b="1" dirty="0" smtClean="0">
                <a:solidFill>
                  <a:srgbClr val="002060"/>
                </a:solidFill>
              </a:rPr>
              <a:t>:</a:t>
            </a:r>
            <a:r>
              <a:rPr lang="en-US" sz="2200" b="1" dirty="0" smtClean="0">
                <a:solidFill>
                  <a:srgbClr val="002060"/>
                </a:solidFill>
              </a:rPr>
              <a:t/>
            </a:r>
            <a:br>
              <a:rPr lang="en-US" sz="2200" b="1" dirty="0" smtClean="0">
                <a:solidFill>
                  <a:srgbClr val="002060"/>
                </a:solidFill>
              </a:rPr>
            </a:br>
            <a:r>
              <a:rPr lang="en-US" sz="2200" dirty="0" smtClean="0">
                <a:solidFill>
                  <a:schemeClr val="tx1"/>
                </a:solidFill>
              </a:rPr>
              <a:t>- </a:t>
            </a:r>
            <a:r>
              <a:rPr lang="vi-VN" sz="2200" dirty="0" smtClean="0">
                <a:solidFill>
                  <a:schemeClr val="tx1"/>
                </a:solidFill>
              </a:rPr>
              <a:t> </a:t>
            </a:r>
            <a:r>
              <a:rPr lang="vi-VN" sz="2200" dirty="0">
                <a:solidFill>
                  <a:schemeClr val="tx1"/>
                </a:solidFill>
              </a:rPr>
              <a:t>Spre deosebire de contabilitatea financiară care se organizează pe baza actelor normative şi legislative în vigoare, contabilitatea de gestiune funcţionează pe baza unor reguli stabilite de întreprindere, conform propriilor nevoi. </a:t>
            </a:r>
            <a:r>
              <a:rPr lang="en-US" sz="2200" dirty="0" smtClean="0">
                <a:solidFill>
                  <a:schemeClr val="tx1"/>
                </a:solidFill>
              </a:rPr>
              <a:t/>
            </a:r>
            <a:br>
              <a:rPr lang="en-US" sz="2200" dirty="0" smtClean="0">
                <a:solidFill>
                  <a:schemeClr val="tx1"/>
                </a:solidFill>
              </a:rPr>
            </a:br>
            <a:r>
              <a:rPr lang="en-US" sz="2200" dirty="0" smtClean="0">
                <a:solidFill>
                  <a:schemeClr val="tx1"/>
                </a:solidFill>
              </a:rPr>
              <a:t>- </a:t>
            </a:r>
            <a:r>
              <a:rPr lang="vi-VN" sz="2200" dirty="0" smtClean="0">
                <a:solidFill>
                  <a:schemeClr val="tx1"/>
                </a:solidFill>
              </a:rPr>
              <a:t>Faptul </a:t>
            </a:r>
            <a:r>
              <a:rPr lang="vi-VN" sz="2200" dirty="0">
                <a:solidFill>
                  <a:schemeClr val="tx1"/>
                </a:solidFill>
              </a:rPr>
              <a:t>separării contabilităţii în financiară şi de gestiune nu denotă că la întreprindere există două contabilităţi şi diverse registre de evidenţă. La întreprindere funcţionează un singur sistem contabil, însă el este construit în aşa fel, încât prin regruparea datelor iniţiale tuturor utilizatorilor să le fie pusă la dispoziţie acea informaţie, care îi va ajuta să ia decizii corecte.</a:t>
            </a:r>
            <a:endParaRPr lang="ro-RO" sz="2200"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806565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532624"/>
            <a:ext cx="8839199" cy="4728852"/>
          </a:xfrm>
        </p:spPr>
        <p:txBody>
          <a:bodyPr/>
          <a:lstStyle/>
          <a:p>
            <a:r>
              <a:rPr lang="en-US" sz="1600" b="1" dirty="0" smtClean="0">
                <a:solidFill>
                  <a:srgbClr val="002060"/>
                </a:solidFill>
              </a:rPr>
              <a:t/>
            </a:r>
            <a:br>
              <a:rPr lang="en-US" sz="1600" b="1" dirty="0" smtClean="0">
                <a:solidFill>
                  <a:srgbClr val="002060"/>
                </a:solidFill>
              </a:rPr>
            </a:br>
            <a:r>
              <a:rPr lang="en-US" sz="1600" b="1" dirty="0" smtClean="0">
                <a:solidFill>
                  <a:srgbClr val="002060"/>
                </a:solidFill>
              </a:rPr>
              <a:t>   </a:t>
            </a:r>
            <a:r>
              <a:rPr lang="vi-VN" sz="2200" b="1" i="1" dirty="0" smtClean="0">
                <a:solidFill>
                  <a:schemeClr val="tx1"/>
                </a:solidFill>
              </a:rPr>
              <a:t>Contabilitatea </a:t>
            </a:r>
            <a:r>
              <a:rPr lang="vi-VN" sz="2200" b="1" i="1" dirty="0">
                <a:solidFill>
                  <a:schemeClr val="tx1"/>
                </a:solidFill>
              </a:rPr>
              <a:t>financiară </a:t>
            </a:r>
            <a:r>
              <a:rPr lang="vi-VN" sz="2200" dirty="0">
                <a:solidFill>
                  <a:schemeClr val="tx1"/>
                </a:solidFill>
              </a:rPr>
              <a:t>cuprinde în câmpul său de acţiune cunoaşterea şi prezentarea patrimoniului şi a rezultatelor obţinute, ca urmare a utilizării elementelor acestuia. Astfel, contabilitatea financiară are ca obiect de activitate evaluarea elementelor patrimoniale ale întreprinderii, înregistrarea tuturor operaţiilor de modificare (majorare sau diminuare) a elementelor patrimoniale, stabilirea rezultatelor finale sub formă de profit sau pierdere, desfăşurarea lucrărilor prealabile întocmirii rapoartelor financiare, efectuarea inventarierii, întocmirea balanţelor de verificare, etc., întocmirea şi prezentarea rapoartelor financiare prevăzute de legislaţie, şi anume: bilanţul contabil, raportul privind rezultatele financiare, raportul privind fluxul mijloacelor băneşti şi raportul privind fluxul capitalului propriu.</a:t>
            </a:r>
            <a:endParaRPr lang="ro-RO" sz="2200"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32715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en-US" sz="2200" b="1" dirty="0" smtClean="0">
                <a:solidFill>
                  <a:schemeClr val="tx1"/>
                </a:solidFill>
              </a:rPr>
              <a:t>   </a:t>
            </a:r>
            <a:r>
              <a:rPr lang="vi-VN" sz="2200" b="1" i="1" dirty="0" smtClean="0">
                <a:solidFill>
                  <a:schemeClr val="tx1"/>
                </a:solidFill>
              </a:rPr>
              <a:t>Contabilitate </a:t>
            </a:r>
            <a:r>
              <a:rPr lang="vi-VN" sz="2200" b="1" i="1" dirty="0">
                <a:solidFill>
                  <a:schemeClr val="tx1"/>
                </a:solidFill>
              </a:rPr>
              <a:t>de gestiune </a:t>
            </a:r>
            <a:r>
              <a:rPr lang="vi-VN" sz="2200" dirty="0">
                <a:solidFill>
                  <a:schemeClr val="tx1"/>
                </a:solidFill>
              </a:rPr>
              <a:t>sau managerială înregistrează informaţiile necesare aprecierii mersului activităţii interne, controlului riguros şi sistematic asupra modului de utilizare a factorilor de producţie în cadrul activităţii interne. De regulă ea se ocupă cu calcularea costurilor de producţie pe produse, servicii, lucrări sau activităţi, determinarea anumitor rezultate analitice la nivelul subdiviziunilor de producţie pe tipuri de produse,  furnizarea informaţiilor pentru stabilirea bugetelor, furnizarea informaţiilor pentru determinarea performanţelor (rentabilitate, productivitate etc.) diferitor subdiviziuni de producţie (sectoare, secţii, ateliere), efectuarea controlului de gestiune şi luarea deciziilor gestionare.</a:t>
            </a:r>
            <a:endParaRPr lang="ro-RO" sz="2200"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889346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vi-VN" sz="3200" b="1" dirty="0">
                <a:solidFill>
                  <a:srgbClr val="002060"/>
                </a:solidFill>
              </a:rPr>
              <a:t>Sistemul de reglementare normativă al </a:t>
            </a:r>
            <a:r>
              <a:rPr lang="vi-VN" sz="3200" b="1" dirty="0" smtClean="0">
                <a:solidFill>
                  <a:srgbClr val="002060"/>
                </a:solidFill>
              </a:rPr>
              <a:t>contabilităţii</a:t>
            </a:r>
            <a:r>
              <a:rPr lang="en-US" sz="3200" b="1" dirty="0" smtClean="0">
                <a:solidFill>
                  <a:srgbClr val="002060"/>
                </a:solidFill>
              </a:rPr>
              <a:t>:</a:t>
            </a:r>
            <a:r>
              <a:rPr lang="en-US" sz="2200" b="1" dirty="0" smtClean="0">
                <a:solidFill>
                  <a:schemeClr val="tx1"/>
                </a:solidFill>
              </a:rPr>
              <a:t/>
            </a:r>
            <a:br>
              <a:rPr lang="en-US" sz="2200" b="1" dirty="0" smtClean="0">
                <a:solidFill>
                  <a:schemeClr val="tx1"/>
                </a:solidFill>
              </a:rPr>
            </a:br>
            <a:r>
              <a:rPr lang="vi-VN" sz="2200" b="1" dirty="0" smtClean="0">
                <a:solidFill>
                  <a:schemeClr val="tx1"/>
                </a:solidFill>
              </a:rPr>
              <a:t>  </a:t>
            </a:r>
            <a:r>
              <a:rPr lang="vi-VN" sz="2200" dirty="0">
                <a:solidFill>
                  <a:schemeClr val="tx1"/>
                </a:solidFill>
              </a:rPr>
              <a:t>Sistemul de reglementare normativă al contabilităţii  reprezintă totalitatea actelor legislative şi normative, care reglementează ţinerea contabilităţii şi întocmirea rapoartelor financiare. Prin aceasta se asigură urmărirea şi raportarea unitară a indicatorilor economico-financiari, contabilitatea cuprinde o terminologie unică şi este bazată pe anumite reguli comune pentru toate întreprinderile care desfăşoară activitate de întreprinzător şi este înregistrată în Republica Moldova, indiferent de tipul de proprietate, apartenenţa ramurală şi forma organizatorico-juridică a acesteia (cu excepţia organizaţiilor bugetare). </a:t>
            </a:r>
            <a:endParaRPr lang="ro-RO" sz="2200"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047683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1697</TotalTime>
  <Words>375</Words>
  <Application>Microsoft Office PowerPoint</Application>
  <PresentationFormat>On-screen Show (4:3)</PresentationFormat>
  <Paragraphs>105</Paragraphs>
  <Slides>14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Arial Narrow</vt:lpstr>
      <vt:lpstr>Calibri</vt:lpstr>
      <vt:lpstr>Calibri Light</vt:lpstr>
      <vt:lpstr>Times New Roman</vt:lpstr>
      <vt:lpstr>GIZ_Banner_Kopfzeile-Ausland (3)</vt:lpstr>
      <vt:lpstr>Office Theme</vt:lpstr>
      <vt:lpstr>Curs de instruire pentru angajații operatorilor „Apă-Canal”  Modulul 13:  Problemele actuale de contabilitate și impozitare a mijloacelor de transport și a mecanismelor. Modificările fiscale în RM pentru anul 2017.  Sesiunea 1:  Introducerea in contabilitate    Expert conf. univ. dr. Margareta Vîrcolici  28-29-30 noiembrie 2017,  Chișinău</vt:lpstr>
      <vt:lpstr>Obiective:  O1 Noţiunea, sarcinile şi funcţiile contabilităţii; O2 Contabilitatea financiară şi de gestiune; O3 Cadrul normativ al contabilităţii; O4 Principiile de bază ale contabilităţii.</vt:lpstr>
      <vt:lpstr>Noţiunea, sarcinile şi funcţiile contabilităţii:   Contabilitatea este un sistem de culegere, prelucrare şi transmitere a informaţiei diferitor utilizatori de informaţii. </vt:lpstr>
      <vt:lpstr>Functiile contabilitatii sunt:  1. Funcţia de înregistrare şi prelucrare a datelor constă în consemnarea, potrivit unor principii şi reguli proprii, a proceselor şi fenomenelor economice ce apar în cadrul întreprinderilor şi se pot exprima valoric. 2. Funcţia de informare a contabilităţii rezidă în furnizarea informaţiilor privind structura şi dinamica patrimoniului, a situaţiei financiare şi a rezultatelor obţinute în scopul fundamentării deciziilor. </vt:lpstr>
      <vt:lpstr>3. Funcţia de control este legată de funcţia de informare. Ea constă în verificarea cu ajutorul informaţiilor contabile a modului de păstrare şi utilizare a valorilor materiale şi băneşti, de gospodărire a resurselor, controlul respectării disciplinei financiare etc. 4. Funcţia juridică. Datele din contabilitate şi documentele primare servesc ca mijloc de probă în justiţie, pentru a dovedi realitatea unor operaţii economice, pentru stabilirea răspunderii patrimoniale pentru pagubele produse. Ele ajută la soluţionarea unor litigii 5. Funcţia previzională. Informaţiile furnizare de contabilitate sunt utilizate la stabilirea tendinţelor viitoare ale fenomenelor şi proceselor economice. </vt:lpstr>
      <vt:lpstr>Contabilitatea financiara si contabilitatea de gestiune : -  Spre deosebire de contabilitatea financiară care se organizează pe baza actelor normative şi legislative în vigoare, contabilitatea de gestiune funcţionează pe baza unor reguli stabilite de întreprindere, conform propriilor nevoi.  - Faptul separării contabilităţii în financiară şi de gestiune nu denotă că la întreprindere există două contabilităţi şi diverse registre de evidenţă. La întreprindere funcţionează un singur sistem contabil, însă el este construit în aşa fel, încât prin regruparea datelor iniţiale tuturor utilizatorilor să le fie pusă la dispoziţie acea informaţie, care îi va ajuta să ia decizii corecte.</vt:lpstr>
      <vt:lpstr>    Contabilitatea financiară cuprinde în câmpul său de acţiune cunoaşterea şi prezentarea patrimoniului şi a rezultatelor obţinute, ca urmare a utilizării elementelor acestuia. Astfel, contabilitatea financiară are ca obiect de activitate evaluarea elementelor patrimoniale ale întreprinderii, înregistrarea tuturor operaţiilor de modificare (majorare sau diminuare) a elementelor patrimoniale, stabilirea rezultatelor finale sub formă de profit sau pierdere, desfăşurarea lucrărilor prealabile întocmirii rapoartelor financiare, efectuarea inventarierii, întocmirea balanţelor de verificare, etc., întocmirea şi prezentarea rapoartelor financiare prevăzute de legislaţie, şi anume: bilanţul contabil, raportul privind rezultatele financiare, raportul privind fluxul mijloacelor băneşti şi raportul privind fluxul capitalului propriu.</vt:lpstr>
      <vt:lpstr>   Contabilitate de gestiune sau managerială înregistrează informaţiile necesare aprecierii mersului activităţii interne, controlului riguros şi sistematic asupra modului de utilizare a factorilor de producţie în cadrul activităţii interne. De regulă ea se ocupă cu calcularea costurilor de producţie pe produse, servicii, lucrări sau activităţi, determinarea anumitor rezultate analitice la nivelul subdiviziunilor de producţie pe tipuri de produse,  furnizarea informaţiilor pentru stabilirea bugetelor, furnizarea informaţiilor pentru determinarea performanţelor (rentabilitate, productivitate etc.) diferitor subdiviziuni de producţie (sectoare, secţii, ateliere), efectuarea controlului de gestiune şi luarea deciziilor gestionare.</vt:lpstr>
      <vt:lpstr>Sistemul de reglementare normativă al contabilităţii:   Sistemul de reglementare normativă al contabilităţii  reprezintă totalitatea actelor legislative şi normative, care reglementează ţinerea contabilităţii şi întocmirea rapoartelor financiare. Prin aceasta se asigură urmărirea şi raportarea unitară a indicatorilor economico-financiari, contabilitatea cuprinde o terminologie unică şi este bazată pe anumite reguli comune pentru toate întreprinderile care desfăşoară activitate de întreprinzător şi este înregistrată în Republica Moldova, indiferent de tipul de proprietate, apartenenţa ramurală şi forma organizatorico-juridică a acesteia (cu excepţia organizaţiilor bugetare). </vt:lpstr>
      <vt:lpstr>   </vt:lpstr>
      <vt:lpstr>   </vt:lpstr>
      <vt:lpstr>   </vt:lpstr>
      <vt:lpstr>   </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Admin</cp:lastModifiedBy>
  <cp:revision>158</cp:revision>
  <cp:lastPrinted>2017-06-05T10:38:21Z</cp:lastPrinted>
  <dcterms:created xsi:type="dcterms:W3CDTF">2013-09-05T11:54:56Z</dcterms:created>
  <dcterms:modified xsi:type="dcterms:W3CDTF">2017-11-26T08:37:37Z</dcterms:modified>
</cp:coreProperties>
</file>