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 id="2147483715" r:id="rId2"/>
  </p:sldMasterIdLst>
  <p:notesMasterIdLst>
    <p:notesMasterId r:id="rId11"/>
  </p:notesMasterIdLst>
  <p:handoutMasterIdLst>
    <p:handoutMasterId r:id="rId12"/>
  </p:handoutMasterIdLst>
  <p:sldIdLst>
    <p:sldId id="280" r:id="rId3"/>
    <p:sldId id="307" r:id="rId4"/>
    <p:sldId id="308" r:id="rId5"/>
    <p:sldId id="310" r:id="rId6"/>
    <p:sldId id="311" r:id="rId7"/>
    <p:sldId id="313" r:id="rId8"/>
    <p:sldId id="314" r:id="rId9"/>
    <p:sldId id="299" r:id="rId10"/>
  </p:sldIdLst>
  <p:sldSz cx="9144000" cy="6858000" type="screen4x3"/>
  <p:notesSz cx="6735763" cy="9866313"/>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ohantova" initials="LB"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F2E"/>
    <a:srgbClr val="6E6452"/>
    <a:srgbClr val="E5DBA1"/>
    <a:srgbClr val="BABA93"/>
    <a:srgbClr val="BABB93"/>
    <a:srgbClr val="DEDEAF"/>
    <a:srgbClr val="999999"/>
    <a:srgbClr val="D9D9D9"/>
    <a:srgbClr val="CCCCCC"/>
    <a:srgbClr val="C8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235" autoAdjust="0"/>
    <p:restoredTop sz="95730" autoAdjust="0"/>
  </p:normalViewPr>
  <p:slideViewPr>
    <p:cSldViewPr snapToGrid="0">
      <p:cViewPr varScale="1">
        <p:scale>
          <a:sx n="48" d="100"/>
          <a:sy n="48" d="100"/>
        </p:scale>
        <p:origin x="54" y="402"/>
      </p:cViewPr>
      <p:guideLst>
        <p:guide orient="horz" pos="658"/>
        <p:guide orient="horz" pos="388"/>
        <p:guide pos="288"/>
        <p:guide pos="102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1"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16933"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lgn="r">
              <a:defRPr sz="1200" b="0">
                <a:solidFill>
                  <a:schemeClr val="tx1"/>
                </a:solidFill>
                <a:latin typeface="Times" charset="0"/>
              </a:defRPr>
            </a:lvl1pPr>
          </a:lstStyle>
          <a:p>
            <a:endParaRPr lang="de-DE" dirty="0">
              <a:latin typeface="Arial Narrow" pitchFamily="34" charset="0"/>
            </a:endParaRPr>
          </a:p>
        </p:txBody>
      </p:sp>
      <p:sp>
        <p:nvSpPr>
          <p:cNvPr id="66564" name="Rectangle 4"/>
          <p:cNvSpPr>
            <a:spLocks noGrp="1" noChangeArrowheads="1"/>
          </p:cNvSpPr>
          <p:nvPr>
            <p:ph type="ftr" sz="quarter" idx="2"/>
          </p:nvPr>
        </p:nvSpPr>
        <p:spPr bwMode="auto">
          <a:xfrm>
            <a:off x="1"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5" name="Rectangle 5"/>
          <p:cNvSpPr>
            <a:spLocks noGrp="1" noChangeArrowheads="1"/>
          </p:cNvSpPr>
          <p:nvPr>
            <p:ph type="sldNum" sz="quarter" idx="3"/>
          </p:nvPr>
        </p:nvSpPr>
        <p:spPr bwMode="auto">
          <a:xfrm>
            <a:off x="3816933"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dirty="0">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16933" y="0"/>
            <a:ext cx="2918830" cy="492922"/>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dirty="0"/>
          </a:p>
        </p:txBody>
      </p:sp>
      <p:sp>
        <p:nvSpPr>
          <p:cNvPr id="8196"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898102" y="4686696"/>
            <a:ext cx="4939560" cy="4439447"/>
          </a:xfrm>
          <a:prstGeom prst="rect">
            <a:avLst/>
          </a:prstGeom>
          <a:noFill/>
          <a:ln w="9525">
            <a:noFill/>
            <a:miter lim="800000"/>
            <a:headEnd/>
            <a:tailEnd/>
          </a:ln>
          <a:effectLst/>
        </p:spPr>
        <p:txBody>
          <a:bodyPr vert="horz" wrap="square" lIns="90328" tIns="45164" rIns="90328" bIns="45164"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8198" name="Rectangle 6"/>
          <p:cNvSpPr>
            <a:spLocks noGrp="1" noChangeArrowheads="1"/>
          </p:cNvSpPr>
          <p:nvPr>
            <p:ph type="ftr" sz="quarter" idx="4"/>
          </p:nvPr>
        </p:nvSpPr>
        <p:spPr bwMode="auto">
          <a:xfrm>
            <a:off x="1"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9" name="Rectangle 7"/>
          <p:cNvSpPr>
            <a:spLocks noGrp="1" noChangeArrowheads="1"/>
          </p:cNvSpPr>
          <p:nvPr>
            <p:ph type="sldNum" sz="quarter" idx="5"/>
          </p:nvPr>
        </p:nvSpPr>
        <p:spPr bwMode="auto">
          <a:xfrm>
            <a:off x="3816933" y="9373391"/>
            <a:ext cx="2918830" cy="492922"/>
          </a:xfrm>
          <a:prstGeom prst="rect">
            <a:avLst/>
          </a:prstGeom>
          <a:noFill/>
          <a:ln w="9525">
            <a:noFill/>
            <a:miter lim="800000"/>
            <a:headEnd/>
            <a:tailEnd/>
          </a:ln>
          <a:effectLst/>
        </p:spPr>
        <p:txBody>
          <a:bodyPr vert="horz" wrap="square" lIns="90328" tIns="45164" rIns="90328" bIns="45164"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dirty="0"/>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2453010258"/>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9A5078-6F60-49E2-B50D-11C30D454C38}" type="datetime1">
              <a:rPr lang="en-GB" noProof="0" smtClean="0"/>
              <a:pPr/>
              <a:t>06/12/2017</a:t>
            </a:fld>
            <a:endParaRPr lang="en-GB" noProof="0" dirty="0"/>
          </a:p>
        </p:txBody>
      </p:sp>
      <p:sp>
        <p:nvSpPr>
          <p:cNvPr id="6" name="Footer Placeholder 5"/>
          <p:cNvSpPr>
            <a:spLocks noGrp="1"/>
          </p:cNvSpPr>
          <p:nvPr>
            <p:ph type="ftr" sz="quarter" idx="11"/>
          </p:nvPr>
        </p:nvSpPr>
        <p:spPr/>
        <p:txBody>
          <a:bodyPr/>
          <a:lstStyle/>
          <a:p>
            <a:r>
              <a:rPr lang="de-DE" smtClean="0"/>
              <a:t>XXX</a:t>
            </a:r>
            <a:endParaRPr lang="de-DE" dirty="0"/>
          </a:p>
        </p:txBody>
      </p:sp>
      <p:sp>
        <p:nvSpPr>
          <p:cNvPr id="7" name="Slide Number Placeholder 6"/>
          <p:cNvSpPr>
            <a:spLocks noGrp="1"/>
          </p:cNvSpPr>
          <p:nvPr>
            <p:ph type="sldNum" sz="quarter" idx="12"/>
          </p:nvPr>
        </p:nvSpPr>
        <p:spPr/>
        <p:txBody>
          <a:bodyPr/>
          <a:lstStyle/>
          <a:p>
            <a:fld id="{9249E49D-7E83-4DC5-85FB-44059F07B6B6}" type="slidenum">
              <a:rPr lang="en-US" smtClean="0"/>
              <a:t>‹#›</a:t>
            </a:fld>
            <a:endParaRPr lang="en-US"/>
          </a:p>
        </p:txBody>
      </p:sp>
    </p:spTree>
    <p:extLst>
      <p:ext uri="{BB962C8B-B14F-4D97-AF65-F5344CB8AC3E}">
        <p14:creationId xmlns:p14="http://schemas.microsoft.com/office/powerpoint/2010/main" val="1509579042"/>
      </p:ext>
    </p:extLst>
  </p:cSld>
  <p:clrMapOvr>
    <a:masterClrMapping/>
  </p:clrMapOvr>
  <p:hf sldNum="0" hdr="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9A5078-6F60-49E2-B50D-11C30D454C38}" type="datetime1">
              <a:rPr lang="en-GB" noProof="0" smtClean="0"/>
              <a:pPr/>
              <a:t>06/12/2017</a:t>
            </a:fld>
            <a:endParaRPr lang="en-GB" noProof="0" dirty="0"/>
          </a:p>
        </p:txBody>
      </p:sp>
      <p:sp>
        <p:nvSpPr>
          <p:cNvPr id="8" name="Footer Placeholder 7"/>
          <p:cNvSpPr>
            <a:spLocks noGrp="1"/>
          </p:cNvSpPr>
          <p:nvPr>
            <p:ph type="ftr" sz="quarter" idx="11"/>
          </p:nvPr>
        </p:nvSpPr>
        <p:spPr/>
        <p:txBody>
          <a:bodyPr/>
          <a:lstStyle/>
          <a:p>
            <a:r>
              <a:rPr lang="de-DE" smtClean="0"/>
              <a:t>XXX</a:t>
            </a:r>
            <a:endParaRPr lang="de-DE" dirty="0"/>
          </a:p>
        </p:txBody>
      </p:sp>
      <p:sp>
        <p:nvSpPr>
          <p:cNvPr id="9" name="Slide Number Placeholder 8"/>
          <p:cNvSpPr>
            <a:spLocks noGrp="1"/>
          </p:cNvSpPr>
          <p:nvPr>
            <p:ph type="sldNum" sz="quarter" idx="12"/>
          </p:nvPr>
        </p:nvSpPr>
        <p:spPr/>
        <p:txBody>
          <a:bodyPr/>
          <a:lstStyle/>
          <a:p>
            <a:fld id="{9249E49D-7E83-4DC5-85FB-44059F07B6B6}" type="slidenum">
              <a:rPr lang="en-US" smtClean="0"/>
              <a:t>‹#›</a:t>
            </a:fld>
            <a:endParaRPr lang="en-US"/>
          </a:p>
        </p:txBody>
      </p:sp>
    </p:spTree>
    <p:extLst>
      <p:ext uri="{BB962C8B-B14F-4D97-AF65-F5344CB8AC3E}">
        <p14:creationId xmlns:p14="http://schemas.microsoft.com/office/powerpoint/2010/main" val="4283129312"/>
      </p:ext>
    </p:extLst>
  </p:cSld>
  <p:clrMapOvr>
    <a:masterClrMapping/>
  </p:clrMapOvr>
  <p:hf sldNum="0" hdr="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9A5078-6F60-49E2-B50D-11C30D454C38}" type="datetime1">
              <a:rPr lang="en-GB" noProof="0" smtClean="0"/>
              <a:pPr/>
              <a:t>06/12/2017</a:t>
            </a:fld>
            <a:endParaRPr lang="en-GB" noProof="0" dirty="0"/>
          </a:p>
        </p:txBody>
      </p:sp>
      <p:sp>
        <p:nvSpPr>
          <p:cNvPr id="4" name="Footer Placeholder 3"/>
          <p:cNvSpPr>
            <a:spLocks noGrp="1"/>
          </p:cNvSpPr>
          <p:nvPr>
            <p:ph type="ftr" sz="quarter" idx="11"/>
          </p:nvPr>
        </p:nvSpPr>
        <p:spPr/>
        <p:txBody>
          <a:bodyPr/>
          <a:lstStyle/>
          <a:p>
            <a:r>
              <a:rPr lang="de-DE" smtClean="0"/>
              <a:t>XXX</a:t>
            </a:r>
            <a:endParaRPr lang="de-DE" dirty="0"/>
          </a:p>
        </p:txBody>
      </p:sp>
      <p:sp>
        <p:nvSpPr>
          <p:cNvPr id="5" name="Slide Number Placeholder 4"/>
          <p:cNvSpPr>
            <a:spLocks noGrp="1"/>
          </p:cNvSpPr>
          <p:nvPr>
            <p:ph type="sldNum" sz="quarter" idx="12"/>
          </p:nvPr>
        </p:nvSpPr>
        <p:spPr/>
        <p:txBody>
          <a:bodyPr/>
          <a:lstStyle/>
          <a:p>
            <a:fld id="{9249E49D-7E83-4DC5-85FB-44059F07B6B6}" type="slidenum">
              <a:rPr lang="en-US" smtClean="0"/>
              <a:t>‹#›</a:t>
            </a:fld>
            <a:endParaRPr lang="en-US"/>
          </a:p>
        </p:txBody>
      </p:sp>
    </p:spTree>
    <p:extLst>
      <p:ext uri="{BB962C8B-B14F-4D97-AF65-F5344CB8AC3E}">
        <p14:creationId xmlns:p14="http://schemas.microsoft.com/office/powerpoint/2010/main" val="3168030097"/>
      </p:ext>
    </p:extLst>
  </p:cSld>
  <p:clrMapOvr>
    <a:masterClrMapping/>
  </p:clrMapOvr>
  <p:hf sldNum="0" hdr="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9A5078-6F60-49E2-B50D-11C30D454C38}" type="datetime1">
              <a:rPr lang="en-GB" noProof="0" smtClean="0"/>
              <a:pPr/>
              <a:t>06/12/2017</a:t>
            </a:fld>
            <a:endParaRPr lang="en-GB" noProof="0" dirty="0"/>
          </a:p>
        </p:txBody>
      </p:sp>
      <p:sp>
        <p:nvSpPr>
          <p:cNvPr id="3" name="Footer Placeholder 2"/>
          <p:cNvSpPr>
            <a:spLocks noGrp="1"/>
          </p:cNvSpPr>
          <p:nvPr>
            <p:ph type="ftr" sz="quarter" idx="11"/>
          </p:nvPr>
        </p:nvSpPr>
        <p:spPr/>
        <p:txBody>
          <a:bodyPr/>
          <a:lstStyle/>
          <a:p>
            <a:r>
              <a:rPr lang="de-DE" smtClean="0"/>
              <a:t>XXX</a:t>
            </a:r>
            <a:endParaRPr lang="de-DE" dirty="0"/>
          </a:p>
        </p:txBody>
      </p:sp>
      <p:sp>
        <p:nvSpPr>
          <p:cNvPr id="4" name="Slide Number Placeholder 3"/>
          <p:cNvSpPr>
            <a:spLocks noGrp="1"/>
          </p:cNvSpPr>
          <p:nvPr>
            <p:ph type="sldNum" sz="quarter" idx="12"/>
          </p:nvPr>
        </p:nvSpPr>
        <p:spPr/>
        <p:txBody>
          <a:bodyPr/>
          <a:lstStyle/>
          <a:p>
            <a:fld id="{9249E49D-7E83-4DC5-85FB-44059F07B6B6}" type="slidenum">
              <a:rPr lang="en-US" smtClean="0"/>
              <a:t>‹#›</a:t>
            </a:fld>
            <a:endParaRPr lang="en-US"/>
          </a:p>
        </p:txBody>
      </p:sp>
    </p:spTree>
    <p:extLst>
      <p:ext uri="{BB962C8B-B14F-4D97-AF65-F5344CB8AC3E}">
        <p14:creationId xmlns:p14="http://schemas.microsoft.com/office/powerpoint/2010/main" val="417918099"/>
      </p:ext>
    </p:extLst>
  </p:cSld>
  <p:clrMapOvr>
    <a:masterClrMapping/>
  </p:clrMapOvr>
  <p:hf sldNum="0" hdr="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0F9A5078-6F60-49E2-B50D-11C30D454C38}" type="datetime1">
              <a:rPr lang="en-GB" noProof="0" smtClean="0"/>
              <a:pPr/>
              <a:t>06/12/2017</a:t>
            </a:fld>
            <a:endParaRPr lang="en-GB" noProof="0" dirty="0"/>
          </a:p>
        </p:txBody>
      </p:sp>
      <p:sp>
        <p:nvSpPr>
          <p:cNvPr id="6" name="Footer Placeholder 5"/>
          <p:cNvSpPr>
            <a:spLocks noGrp="1"/>
          </p:cNvSpPr>
          <p:nvPr>
            <p:ph type="ftr" sz="quarter" idx="11"/>
          </p:nvPr>
        </p:nvSpPr>
        <p:spPr/>
        <p:txBody>
          <a:bodyPr/>
          <a:lstStyle/>
          <a:p>
            <a:r>
              <a:rPr lang="de-DE" smtClean="0"/>
              <a:t>XXX</a:t>
            </a:r>
            <a:endParaRPr lang="de-DE" dirty="0"/>
          </a:p>
        </p:txBody>
      </p:sp>
      <p:sp>
        <p:nvSpPr>
          <p:cNvPr id="7" name="Slide Number Placeholder 6"/>
          <p:cNvSpPr>
            <a:spLocks noGrp="1"/>
          </p:cNvSpPr>
          <p:nvPr>
            <p:ph type="sldNum" sz="quarter" idx="12"/>
          </p:nvPr>
        </p:nvSpPr>
        <p:spPr/>
        <p:txBody>
          <a:bodyPr/>
          <a:lstStyle/>
          <a:p>
            <a:fld id="{9249E49D-7E83-4DC5-85FB-44059F07B6B6}" type="slidenum">
              <a:rPr lang="en-US" smtClean="0"/>
              <a:t>‹#›</a:t>
            </a:fld>
            <a:endParaRPr lang="en-US"/>
          </a:p>
        </p:txBody>
      </p:sp>
    </p:spTree>
    <p:extLst>
      <p:ext uri="{BB962C8B-B14F-4D97-AF65-F5344CB8AC3E}">
        <p14:creationId xmlns:p14="http://schemas.microsoft.com/office/powerpoint/2010/main" val="2337173366"/>
      </p:ext>
    </p:extLst>
  </p:cSld>
  <p:clrMapOvr>
    <a:masterClrMapping/>
  </p:clrMapOvr>
  <p:hf sldNum="0" hdr="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0F9A5078-6F60-49E2-B50D-11C30D454C38}" type="datetime1">
              <a:rPr lang="en-GB" noProof="0" smtClean="0"/>
              <a:pPr/>
              <a:t>06/12/2017</a:t>
            </a:fld>
            <a:endParaRPr lang="en-GB" noProof="0" dirty="0"/>
          </a:p>
        </p:txBody>
      </p:sp>
      <p:sp>
        <p:nvSpPr>
          <p:cNvPr id="6" name="Footer Placeholder 5"/>
          <p:cNvSpPr>
            <a:spLocks noGrp="1"/>
          </p:cNvSpPr>
          <p:nvPr>
            <p:ph type="ftr" sz="quarter" idx="11"/>
          </p:nvPr>
        </p:nvSpPr>
        <p:spPr/>
        <p:txBody>
          <a:bodyPr/>
          <a:lstStyle/>
          <a:p>
            <a:r>
              <a:rPr lang="de-DE" smtClean="0"/>
              <a:t>XXX</a:t>
            </a:r>
            <a:endParaRPr lang="de-DE" dirty="0"/>
          </a:p>
        </p:txBody>
      </p:sp>
      <p:sp>
        <p:nvSpPr>
          <p:cNvPr id="7" name="Slide Number Placeholder 6"/>
          <p:cNvSpPr>
            <a:spLocks noGrp="1"/>
          </p:cNvSpPr>
          <p:nvPr>
            <p:ph type="sldNum" sz="quarter" idx="12"/>
          </p:nvPr>
        </p:nvSpPr>
        <p:spPr/>
        <p:txBody>
          <a:bodyPr/>
          <a:lstStyle/>
          <a:p>
            <a:fld id="{9249E49D-7E83-4DC5-85FB-44059F07B6B6}" type="slidenum">
              <a:rPr lang="en-US" smtClean="0"/>
              <a:t>‹#›</a:t>
            </a:fld>
            <a:endParaRPr lang="en-US"/>
          </a:p>
        </p:txBody>
      </p:sp>
    </p:spTree>
    <p:extLst>
      <p:ext uri="{BB962C8B-B14F-4D97-AF65-F5344CB8AC3E}">
        <p14:creationId xmlns:p14="http://schemas.microsoft.com/office/powerpoint/2010/main" val="4235103089"/>
      </p:ext>
    </p:extLst>
  </p:cSld>
  <p:clrMapOvr>
    <a:masterClrMapping/>
  </p:clrMapOvr>
  <p:hf sldNum="0"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9A5078-6F60-49E2-B50D-11C30D454C38}" type="datetime1">
              <a:rPr lang="en-GB" noProof="0" smtClean="0"/>
              <a:pPr/>
              <a:t>06/12/2017</a:t>
            </a:fld>
            <a:endParaRPr lang="en-GB" noProof="0" dirty="0"/>
          </a:p>
        </p:txBody>
      </p:sp>
      <p:sp>
        <p:nvSpPr>
          <p:cNvPr id="5" name="Footer Placeholder 4"/>
          <p:cNvSpPr>
            <a:spLocks noGrp="1"/>
          </p:cNvSpPr>
          <p:nvPr>
            <p:ph type="ftr" sz="quarter" idx="11"/>
          </p:nvPr>
        </p:nvSpPr>
        <p:spPr/>
        <p:txBody>
          <a:bodyPr/>
          <a:lstStyle/>
          <a:p>
            <a:r>
              <a:rPr lang="de-DE" smtClean="0"/>
              <a:t>XXX</a:t>
            </a:r>
            <a:endParaRPr lang="de-DE" dirty="0"/>
          </a:p>
        </p:txBody>
      </p:sp>
      <p:sp>
        <p:nvSpPr>
          <p:cNvPr id="6" name="Slide Number Placeholder 5"/>
          <p:cNvSpPr>
            <a:spLocks noGrp="1"/>
          </p:cNvSpPr>
          <p:nvPr>
            <p:ph type="sldNum" sz="quarter" idx="12"/>
          </p:nvPr>
        </p:nvSpPr>
        <p:spPr/>
        <p:txBody>
          <a:bodyPr/>
          <a:lstStyle/>
          <a:p>
            <a:fld id="{9249E49D-7E83-4DC5-85FB-44059F07B6B6}" type="slidenum">
              <a:rPr lang="en-US" smtClean="0"/>
              <a:t>‹#›</a:t>
            </a:fld>
            <a:endParaRPr lang="en-US"/>
          </a:p>
        </p:txBody>
      </p:sp>
    </p:spTree>
    <p:extLst>
      <p:ext uri="{BB962C8B-B14F-4D97-AF65-F5344CB8AC3E}">
        <p14:creationId xmlns:p14="http://schemas.microsoft.com/office/powerpoint/2010/main" val="2544292733"/>
      </p:ext>
    </p:extLst>
  </p:cSld>
  <p:clrMapOvr>
    <a:masterClrMapping/>
  </p:clrMapOvr>
  <p:hf sldNum="0" hdr="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9A5078-6F60-49E2-B50D-11C30D454C38}" type="datetime1">
              <a:rPr lang="en-GB" noProof="0" smtClean="0"/>
              <a:pPr/>
              <a:t>06/12/2017</a:t>
            </a:fld>
            <a:endParaRPr lang="en-GB" noProof="0" dirty="0"/>
          </a:p>
        </p:txBody>
      </p:sp>
      <p:sp>
        <p:nvSpPr>
          <p:cNvPr id="5" name="Footer Placeholder 4"/>
          <p:cNvSpPr>
            <a:spLocks noGrp="1"/>
          </p:cNvSpPr>
          <p:nvPr>
            <p:ph type="ftr" sz="quarter" idx="11"/>
          </p:nvPr>
        </p:nvSpPr>
        <p:spPr/>
        <p:txBody>
          <a:bodyPr/>
          <a:lstStyle/>
          <a:p>
            <a:r>
              <a:rPr lang="de-DE" smtClean="0"/>
              <a:t>XXX</a:t>
            </a:r>
            <a:endParaRPr lang="de-DE" dirty="0"/>
          </a:p>
        </p:txBody>
      </p:sp>
      <p:sp>
        <p:nvSpPr>
          <p:cNvPr id="6" name="Slide Number Placeholder 5"/>
          <p:cNvSpPr>
            <a:spLocks noGrp="1"/>
          </p:cNvSpPr>
          <p:nvPr>
            <p:ph type="sldNum" sz="quarter" idx="12"/>
          </p:nvPr>
        </p:nvSpPr>
        <p:spPr/>
        <p:txBody>
          <a:bodyPr/>
          <a:lstStyle/>
          <a:p>
            <a:fld id="{9249E49D-7E83-4DC5-85FB-44059F07B6B6}" type="slidenum">
              <a:rPr lang="en-US" smtClean="0"/>
              <a:t>‹#›</a:t>
            </a:fld>
            <a:endParaRPr lang="en-US"/>
          </a:p>
        </p:txBody>
      </p:sp>
    </p:spTree>
    <p:extLst>
      <p:ext uri="{BB962C8B-B14F-4D97-AF65-F5344CB8AC3E}">
        <p14:creationId xmlns:p14="http://schemas.microsoft.com/office/powerpoint/2010/main" val="1437106900"/>
      </p:ext>
    </p:extLst>
  </p:cSld>
  <p:clrMapOvr>
    <a:masterClrMapping/>
  </p:clrMapOvr>
  <p:hf sldNum="0" hdr="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3806569853"/>
      </p:ext>
    </p:extLst>
  </p:cSld>
  <p:clrMapOvr>
    <a:masterClrMapping/>
  </p:clrMapOvr>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3393505221"/>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1335835877"/>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6" name="Bildplatzhalter 2"/>
          <p:cNvSpPr>
            <a:spLocks noGrp="1"/>
          </p:cNvSpPr>
          <p:nvPr>
            <p:ph type="pic" idx="12" hasCustomPrompt="1"/>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581427851"/>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Bildplatzhalter 2"/>
          <p:cNvSpPr>
            <a:spLocks noGrp="1"/>
          </p:cNvSpPr>
          <p:nvPr>
            <p:ph type="pic" idx="12" hasCustomPrompt="1"/>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1801626705"/>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06/12/2017</a:t>
            </a:fld>
            <a:endParaRPr lang="en-GB" dirty="0" smtClean="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424179538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06/12/2017</a:t>
            </a:fld>
            <a:endParaRPr lang="en-GB" dirty="0" smtClean="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Tree>
    <p:extLst>
      <p:ext uri="{BB962C8B-B14F-4D97-AF65-F5344CB8AC3E}">
        <p14:creationId xmlns:p14="http://schemas.microsoft.com/office/powerpoint/2010/main" val="9934572"/>
      </p:ext>
    </p:extLst>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9A5078-6F60-49E2-B50D-11C30D454C38}" type="datetime1">
              <a:rPr lang="en-GB" noProof="0" smtClean="0"/>
              <a:pPr/>
              <a:t>06/12/2017</a:t>
            </a:fld>
            <a:endParaRPr lang="en-GB" noProof="0" dirty="0"/>
          </a:p>
        </p:txBody>
      </p:sp>
      <p:sp>
        <p:nvSpPr>
          <p:cNvPr id="5" name="Footer Placeholder 4"/>
          <p:cNvSpPr>
            <a:spLocks noGrp="1"/>
          </p:cNvSpPr>
          <p:nvPr>
            <p:ph type="ftr" sz="quarter" idx="11"/>
          </p:nvPr>
        </p:nvSpPr>
        <p:spPr/>
        <p:txBody>
          <a:bodyPr/>
          <a:lstStyle/>
          <a:p>
            <a:r>
              <a:rPr lang="de-DE" smtClean="0"/>
              <a:t>XXX</a:t>
            </a:r>
            <a:endParaRPr lang="de-DE" dirty="0"/>
          </a:p>
        </p:txBody>
      </p:sp>
      <p:sp>
        <p:nvSpPr>
          <p:cNvPr id="6" name="Slide Number Placeholder 5"/>
          <p:cNvSpPr>
            <a:spLocks noGrp="1"/>
          </p:cNvSpPr>
          <p:nvPr>
            <p:ph type="sldNum" sz="quarter" idx="12"/>
          </p:nvPr>
        </p:nvSpPr>
        <p:spPr/>
        <p:txBody>
          <a:bodyPr/>
          <a:lstStyle/>
          <a:p>
            <a:fld id="{9249E49D-7E83-4DC5-85FB-44059F07B6B6}" type="slidenum">
              <a:rPr lang="en-US" smtClean="0"/>
              <a:t>‹#›</a:t>
            </a:fld>
            <a:endParaRPr lang="en-US"/>
          </a:p>
        </p:txBody>
      </p:sp>
    </p:spTree>
    <p:extLst>
      <p:ext uri="{BB962C8B-B14F-4D97-AF65-F5344CB8AC3E}">
        <p14:creationId xmlns:p14="http://schemas.microsoft.com/office/powerpoint/2010/main" val="1427412761"/>
      </p:ext>
    </p:extLst>
  </p:cSld>
  <p:clrMapOvr>
    <a:masterClrMapping/>
  </p:clrMapOvr>
  <p:hf sldNum="0"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9A5078-6F60-49E2-B50D-11C30D454C38}" type="datetime1">
              <a:rPr lang="en-GB" noProof="0" smtClean="0"/>
              <a:pPr/>
              <a:t>06/12/2017</a:t>
            </a:fld>
            <a:endParaRPr lang="en-GB" noProof="0" dirty="0"/>
          </a:p>
        </p:txBody>
      </p:sp>
      <p:sp>
        <p:nvSpPr>
          <p:cNvPr id="5" name="Footer Placeholder 4"/>
          <p:cNvSpPr>
            <a:spLocks noGrp="1"/>
          </p:cNvSpPr>
          <p:nvPr>
            <p:ph type="ftr" sz="quarter" idx="11"/>
          </p:nvPr>
        </p:nvSpPr>
        <p:spPr/>
        <p:txBody>
          <a:bodyPr/>
          <a:lstStyle/>
          <a:p>
            <a:r>
              <a:rPr lang="de-DE" smtClean="0"/>
              <a:t>XXX</a:t>
            </a:r>
            <a:endParaRPr lang="de-DE" dirty="0"/>
          </a:p>
        </p:txBody>
      </p:sp>
      <p:sp>
        <p:nvSpPr>
          <p:cNvPr id="6" name="Slide Number Placeholder 5"/>
          <p:cNvSpPr>
            <a:spLocks noGrp="1"/>
          </p:cNvSpPr>
          <p:nvPr>
            <p:ph type="sldNum" sz="quarter" idx="12"/>
          </p:nvPr>
        </p:nvSpPr>
        <p:spPr/>
        <p:txBody>
          <a:bodyPr/>
          <a:lstStyle/>
          <a:p>
            <a:fld id="{9249E49D-7E83-4DC5-85FB-44059F07B6B6}" type="slidenum">
              <a:rPr lang="en-US" smtClean="0"/>
              <a:t>‹#›</a:t>
            </a:fld>
            <a:endParaRPr lang="en-US"/>
          </a:p>
        </p:txBody>
      </p:sp>
    </p:spTree>
    <p:extLst>
      <p:ext uri="{BB962C8B-B14F-4D97-AF65-F5344CB8AC3E}">
        <p14:creationId xmlns:p14="http://schemas.microsoft.com/office/powerpoint/2010/main" val="1632273501"/>
      </p:ext>
    </p:extLst>
  </p:cSld>
  <p:clrMapOvr>
    <a:masterClrMapping/>
  </p:clrMapOvr>
  <p:hf sldNum="0" hdr="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F9A5078-6F60-49E2-B50D-11C30D454C38}" type="datetime1">
              <a:rPr lang="en-GB" noProof="0" smtClean="0"/>
              <a:pPr/>
              <a:t>06/12/2017</a:t>
            </a:fld>
            <a:endParaRPr lang="en-GB" noProof="0" dirty="0"/>
          </a:p>
        </p:txBody>
      </p:sp>
      <p:sp>
        <p:nvSpPr>
          <p:cNvPr id="5" name="Footer Placeholder 4"/>
          <p:cNvSpPr>
            <a:spLocks noGrp="1"/>
          </p:cNvSpPr>
          <p:nvPr>
            <p:ph type="ftr" sz="quarter" idx="11"/>
          </p:nvPr>
        </p:nvSpPr>
        <p:spPr/>
        <p:txBody>
          <a:bodyPr/>
          <a:lstStyle/>
          <a:p>
            <a:r>
              <a:rPr lang="de-DE" smtClean="0"/>
              <a:t>XXX</a:t>
            </a:r>
            <a:endParaRPr lang="de-DE" dirty="0"/>
          </a:p>
        </p:txBody>
      </p:sp>
      <p:sp>
        <p:nvSpPr>
          <p:cNvPr id="6" name="Slide Number Placeholder 5"/>
          <p:cNvSpPr>
            <a:spLocks noGrp="1"/>
          </p:cNvSpPr>
          <p:nvPr>
            <p:ph type="sldNum" sz="quarter" idx="12"/>
          </p:nvPr>
        </p:nvSpPr>
        <p:spPr/>
        <p:txBody>
          <a:bodyPr/>
          <a:lstStyle/>
          <a:p>
            <a:fld id="{9249E49D-7E83-4DC5-85FB-44059F07B6B6}" type="slidenum">
              <a:rPr lang="en-US" smtClean="0"/>
              <a:t>‹#›</a:t>
            </a:fld>
            <a:endParaRPr lang="en-US"/>
          </a:p>
        </p:txBody>
      </p:sp>
    </p:spTree>
    <p:extLst>
      <p:ext uri="{BB962C8B-B14F-4D97-AF65-F5344CB8AC3E}">
        <p14:creationId xmlns:p14="http://schemas.microsoft.com/office/powerpoint/2010/main" val="2653826728"/>
      </p:ext>
    </p:extLst>
  </p:cSld>
  <p:clrMapOvr>
    <a:masterClrMapping/>
  </p:clrMapOvr>
  <p:hf sldNum="0" hdr="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slideLayout" Target="../slideLayouts/slideLayout19.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8">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
        <p:nvSpPr>
          <p:cNvPr id="14" name="Text Box 19"/>
          <p:cNvSpPr txBox="1">
            <a:spLocks noChangeArrowheads="1"/>
          </p:cNvSpPr>
          <p:nvPr/>
        </p:nvSpPr>
        <p:spPr bwMode="auto">
          <a:xfrm>
            <a:off x="7703687" y="6581001"/>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en-GB" sz="1000" b="0" noProof="0" dirty="0" smtClean="0">
                <a:solidFill>
                  <a:srgbClr val="6E6452"/>
                </a:solidFill>
                <a:latin typeface="Arial Narrow" pitchFamily="34" charset="0"/>
              </a:rPr>
              <a:t>Page </a:t>
            </a:r>
            <a:fld id="{327115CA-E6A4-425F-BB4F-A64D48743A27}" type="slidenum">
              <a:rPr lang="en-GB" sz="1000" b="0" noProof="0" smtClean="0">
                <a:solidFill>
                  <a:srgbClr val="6E6452"/>
                </a:solidFill>
                <a:latin typeface="Arial Narrow" pitchFamily="34" charset="0"/>
              </a:rPr>
              <a:pPr/>
              <a:t>‹#›</a:t>
            </a:fld>
            <a:endParaRPr lang="en-GB" sz="1000" b="0" noProof="0" dirty="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1"/>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de-DE" dirty="0" smtClean="0"/>
              <a:t>XXX</a:t>
            </a:r>
            <a:endParaRPr lang="de-DE" dirty="0"/>
          </a:p>
        </p:txBody>
      </p:sp>
      <p:sp>
        <p:nvSpPr>
          <p:cNvPr id="16" name="Rectangle 17"/>
          <p:cNvSpPr>
            <a:spLocks noGrp="1" noChangeArrowheads="1"/>
          </p:cNvSpPr>
          <p:nvPr>
            <p:ph type="dt" sz="half" idx="2"/>
          </p:nvPr>
        </p:nvSpPr>
        <p:spPr bwMode="auto">
          <a:xfrm>
            <a:off x="679155" y="6581001"/>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fld id="{0F9A5078-6F60-49E2-B50D-11C30D454C38}" type="datetime1">
              <a:rPr lang="en-GB" noProof="0" smtClean="0"/>
              <a:pPr/>
              <a:t>06/12/2017</a:t>
            </a:fld>
            <a:endParaRPr lang="en-GB" noProof="0" dirty="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Click here to add title</a:t>
            </a:r>
            <a:endParaRPr lang="de-DE" noProof="0" dirty="0" smtClean="0"/>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F9A5078-6F60-49E2-B50D-11C30D454C38}" type="datetime1">
              <a:rPr lang="en-GB" noProof="0" smtClean="0"/>
              <a:pPr/>
              <a:t>06/12/2017</a:t>
            </a:fld>
            <a:endParaRPr lang="en-GB" noProof="0"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de-DE" smtClean="0"/>
              <a:t>XXX</a:t>
            </a:r>
            <a:endParaRPr lang="de-DE"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249E49D-7E83-4DC5-85FB-44059F07B6B6}" type="slidenum">
              <a:rPr lang="en-US" smtClean="0"/>
              <a:t>‹#›</a:t>
            </a:fld>
            <a:endParaRPr lang="en-US"/>
          </a:p>
        </p:txBody>
      </p:sp>
    </p:spTree>
    <p:extLst>
      <p:ext uri="{BB962C8B-B14F-4D97-AF65-F5344CB8AC3E}">
        <p14:creationId xmlns:p14="http://schemas.microsoft.com/office/powerpoint/2010/main" val="2706580768"/>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Lst>
  <p:hf sldNum="0"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8.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8.png"/><Relationship Id="rId3" Type="http://schemas.openxmlformats.org/officeDocument/2006/relationships/image" Target="../media/image4.png"/><Relationship Id="rId7" Type="http://schemas.openxmlformats.org/officeDocument/2006/relationships/image" Target="../media/image9.jpeg"/><Relationship Id="rId12" Type="http://schemas.openxmlformats.org/officeDocument/2006/relationships/hyperlink" Target="http://www.ifcaac.amac.md/" TargetMode="External"/><Relationship Id="rId2" Type="http://schemas.openxmlformats.org/officeDocument/2006/relationships/image" Target="../media/image3.png"/><Relationship Id="rId1" Type="http://schemas.openxmlformats.org/officeDocument/2006/relationships/slideLayout" Target="../slideLayouts/slideLayout18.xml"/><Relationship Id="rId6" Type="http://schemas.openxmlformats.org/officeDocument/2006/relationships/image" Target="../media/image7.png"/><Relationship Id="rId11" Type="http://schemas.openxmlformats.org/officeDocument/2006/relationships/image" Target="../media/image13.png"/><Relationship Id="rId5" Type="http://schemas.openxmlformats.org/officeDocument/2006/relationships/image" Target="../media/image6.png"/><Relationship Id="rId10" Type="http://schemas.openxmlformats.org/officeDocument/2006/relationships/image" Target="../media/image12.jpeg"/><Relationship Id="rId4" Type="http://schemas.openxmlformats.org/officeDocument/2006/relationships/image" Target="../media/image5.png"/><Relationship Id="rId9"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5"/>
          <p:cNvSpPr>
            <a:spLocks noGrp="1"/>
          </p:cNvSpPr>
          <p:nvPr>
            <p:ph type="title"/>
          </p:nvPr>
        </p:nvSpPr>
        <p:spPr>
          <a:xfrm>
            <a:off x="148741" y="1845308"/>
            <a:ext cx="8839199" cy="4416167"/>
          </a:xfrm>
        </p:spPr>
        <p:txBody>
          <a:bodyPr>
            <a:normAutofit fontScale="90000"/>
          </a:bodyPr>
          <a:lstStyle/>
          <a:p>
            <a:pPr algn="ctr"/>
            <a:r>
              <a:rPr lang="ro-RO" b="1" dirty="0" smtClean="0">
                <a:solidFill>
                  <a:srgbClr val="002060"/>
                </a:solidFill>
              </a:rPr>
              <a:t>Curs de instruire pentru angajații operatorilor „Apă-Canal”</a:t>
            </a:r>
            <a:r>
              <a:rPr lang="ro-RO" dirty="0" smtClean="0">
                <a:solidFill>
                  <a:srgbClr val="002060"/>
                </a:solidFill>
              </a:rPr>
              <a:t/>
            </a:r>
            <a:br>
              <a:rPr lang="ro-RO" dirty="0" smtClean="0">
                <a:solidFill>
                  <a:srgbClr val="002060"/>
                </a:solidFill>
              </a:rPr>
            </a:br>
            <a:r>
              <a:rPr lang="ro-RO" dirty="0" smtClean="0">
                <a:solidFill>
                  <a:srgbClr val="002060"/>
                </a:solidFill>
              </a:rPr>
              <a:t/>
            </a:r>
            <a:br>
              <a:rPr lang="ro-RO" dirty="0" smtClean="0">
                <a:solidFill>
                  <a:srgbClr val="002060"/>
                </a:solidFill>
              </a:rPr>
            </a:br>
            <a:r>
              <a:rPr lang="ro-RO" b="1" dirty="0" smtClean="0">
                <a:solidFill>
                  <a:srgbClr val="FF0000"/>
                </a:solidFill>
              </a:rPr>
              <a:t>Modulul 1</a:t>
            </a:r>
            <a:r>
              <a:rPr lang="en-US" b="1" dirty="0" smtClean="0">
                <a:solidFill>
                  <a:srgbClr val="FF0000"/>
                </a:solidFill>
              </a:rPr>
              <a:t>3</a:t>
            </a:r>
            <a:r>
              <a:rPr lang="ro-RO" b="1" dirty="0" smtClean="0">
                <a:solidFill>
                  <a:srgbClr val="FF0000"/>
                </a:solidFill>
              </a:rPr>
              <a:t>: </a:t>
            </a:r>
            <a:r>
              <a:rPr lang="ro-RO" b="1" dirty="0" smtClean="0">
                <a:solidFill>
                  <a:srgbClr val="002060"/>
                </a:solidFill>
              </a:rPr>
              <a:t> Problemele actuale de contabilitate și impozitare a mijloacelor de transport și a mecanismelor. Modificările fiscale în RM pentru anul 2017.</a:t>
            </a:r>
            <a:r>
              <a:rPr lang="en-US" b="1" dirty="0" smtClean="0">
                <a:solidFill>
                  <a:srgbClr val="002060"/>
                </a:solidFill>
              </a:rPr>
              <a:t/>
            </a:r>
            <a:br>
              <a:rPr lang="en-US" b="1" dirty="0" smtClean="0">
                <a:solidFill>
                  <a:srgbClr val="002060"/>
                </a:solidFill>
              </a:rPr>
            </a:br>
            <a:r>
              <a:rPr lang="ro-RO" b="1" dirty="0" smtClean="0">
                <a:solidFill>
                  <a:srgbClr val="002060"/>
                </a:solidFill>
              </a:rPr>
              <a:t/>
            </a:r>
            <a:br>
              <a:rPr lang="ro-RO" b="1" dirty="0" smtClean="0">
                <a:solidFill>
                  <a:srgbClr val="002060"/>
                </a:solidFill>
              </a:rPr>
            </a:br>
            <a:r>
              <a:rPr lang="ro-RO" altLang="en-US" sz="2000" b="1" dirty="0" smtClean="0">
                <a:solidFill>
                  <a:srgbClr val="FF0000"/>
                </a:solidFill>
              </a:rPr>
              <a:t>Sesiunea </a:t>
            </a:r>
            <a:r>
              <a:rPr lang="en-US" altLang="en-US" sz="2000" b="1" dirty="0" smtClean="0">
                <a:solidFill>
                  <a:srgbClr val="FF0000"/>
                </a:solidFill>
              </a:rPr>
              <a:t>9</a:t>
            </a:r>
            <a:r>
              <a:rPr lang="en-US" altLang="en-US" b="1" dirty="0" smtClean="0">
                <a:solidFill>
                  <a:srgbClr val="000F2E"/>
                </a:solidFill>
                <a:latin typeface="Times New Roman" panose="02020603050405020304" pitchFamily="18" charset="0"/>
                <a:cs typeface="Times New Roman" panose="02020603050405020304" pitchFamily="18" charset="0"/>
              </a:rPr>
              <a:t>:  </a:t>
            </a:r>
            <a:r>
              <a:rPr lang="ro-RO" dirty="0" smtClean="0">
                <a:solidFill>
                  <a:srgbClr val="000F2E"/>
                </a:solidFill>
                <a:latin typeface="Times New Roman" panose="02020603050405020304" pitchFamily="18" charset="0"/>
                <a:cs typeface="Times New Roman" panose="02020603050405020304" pitchFamily="18" charset="0"/>
              </a:rPr>
              <a:t>Aspecte sociale și de gen</a:t>
            </a:r>
            <a:r>
              <a:rPr lang="ro-RO" b="1" dirty="0" smtClean="0">
                <a:solidFill>
                  <a:srgbClr val="000F2E"/>
                </a:solidFill>
              </a:rPr>
              <a:t/>
            </a:r>
            <a:br>
              <a:rPr lang="ro-RO" b="1" dirty="0" smtClean="0">
                <a:solidFill>
                  <a:srgbClr val="000F2E"/>
                </a:solidFill>
              </a:rPr>
            </a:br>
            <a:r>
              <a:rPr lang="ro-RO" sz="1800" b="1" i="1" dirty="0">
                <a:solidFill>
                  <a:srgbClr val="002060"/>
                </a:solidFill>
              </a:rPr>
              <a:t>Expert conf. univ. dr. </a:t>
            </a:r>
            <a:r>
              <a:rPr lang="en-US" sz="1800" b="1" i="1" dirty="0">
                <a:solidFill>
                  <a:srgbClr val="002060"/>
                </a:solidFill>
              </a:rPr>
              <a:t>Margareta V</a:t>
            </a:r>
            <a:r>
              <a:rPr lang="ro-RO" sz="1800" b="1" i="1" dirty="0">
                <a:solidFill>
                  <a:srgbClr val="002060"/>
                </a:solidFill>
              </a:rPr>
              <a:t>îrcolici</a:t>
            </a:r>
            <a:r>
              <a:rPr lang="ro-RO" sz="1800" b="1" dirty="0">
                <a:solidFill>
                  <a:srgbClr val="002060"/>
                </a:solidFill>
              </a:rPr>
              <a:t/>
            </a:r>
            <a:br>
              <a:rPr lang="ro-RO" sz="1800" b="1" dirty="0">
                <a:solidFill>
                  <a:srgbClr val="002060"/>
                </a:solidFill>
              </a:rPr>
            </a:br>
            <a:r>
              <a:rPr lang="en-US" sz="1800" b="1" i="1" dirty="0">
                <a:solidFill>
                  <a:srgbClr val="002060"/>
                </a:solidFill>
              </a:rPr>
              <a:t>lector superior </a:t>
            </a:r>
            <a:r>
              <a:rPr lang="en-US" sz="1800" b="1" dirty="0">
                <a:solidFill>
                  <a:srgbClr val="002060"/>
                </a:solidFill>
              </a:rPr>
              <a:t>Lidia </a:t>
            </a:r>
            <a:r>
              <a:rPr lang="en-US" sz="1800" b="1" dirty="0" err="1">
                <a:solidFill>
                  <a:srgbClr val="002060"/>
                </a:solidFill>
              </a:rPr>
              <a:t>Surdu</a:t>
            </a:r>
            <a:r>
              <a:rPr lang="ro-RO" sz="1600" b="1" dirty="0">
                <a:solidFill>
                  <a:srgbClr val="002060"/>
                </a:solidFill>
              </a:rPr>
              <a:t/>
            </a:r>
            <a:br>
              <a:rPr lang="ro-RO" sz="1600" b="1" dirty="0">
                <a:solidFill>
                  <a:srgbClr val="002060"/>
                </a:solidFill>
              </a:rPr>
            </a:br>
            <a:r>
              <a:rPr lang="en-US" sz="1600" b="1" smtClean="0">
                <a:solidFill>
                  <a:srgbClr val="002060"/>
                </a:solidFill>
              </a:rPr>
              <a:t/>
            </a:r>
            <a:br>
              <a:rPr lang="en-US" sz="1600" b="1" smtClean="0">
                <a:solidFill>
                  <a:srgbClr val="002060"/>
                </a:solidFill>
              </a:rPr>
            </a:br>
            <a:r>
              <a:rPr lang="ro-RO" sz="1600" b="1" smtClean="0">
                <a:solidFill>
                  <a:srgbClr val="002060"/>
                </a:solidFill>
              </a:rPr>
              <a:t>28-29-30 </a:t>
            </a:r>
            <a:r>
              <a:rPr lang="ro-RO" sz="1600" b="1" dirty="0" smtClean="0">
                <a:solidFill>
                  <a:srgbClr val="002060"/>
                </a:solidFill>
              </a:rPr>
              <a:t>noiembrie 2017,  Chișinău</a:t>
            </a:r>
            <a:endParaRPr lang="ro-RO" sz="1600" b="1" dirty="0">
              <a:solidFill>
                <a:srgbClr val="002060"/>
              </a:solidFill>
            </a:endParaRPr>
          </a:p>
        </p:txBody>
      </p:sp>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pic>
        <p:nvPicPr>
          <p:cNvPr id="14"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87704" y="384129"/>
            <a:ext cx="18113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58493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496" y="1434432"/>
            <a:ext cx="8717280" cy="4917600"/>
          </a:xfrm>
        </p:spPr>
        <p:txBody>
          <a:bodyPr>
            <a:normAutofit fontScale="90000"/>
          </a:bodyPr>
          <a:lstStyle/>
          <a:p>
            <a:r>
              <a:rPr lang="vi-VN" sz="3200" b="1" dirty="0" smtClean="0">
                <a:solidFill>
                  <a:srgbClr val="002060"/>
                </a:solidFill>
              </a:rPr>
              <a:t>Asigurarea socială și medicală</a:t>
            </a:r>
            <a:r>
              <a:rPr lang="en-US" sz="3200" b="1" dirty="0" smtClean="0">
                <a:solidFill>
                  <a:srgbClr val="002060"/>
                </a:solidFill>
              </a:rPr>
              <a:t>:</a:t>
            </a:r>
            <a:br>
              <a:rPr lang="en-US" sz="3200" b="1" dirty="0" smtClean="0">
                <a:solidFill>
                  <a:srgbClr val="002060"/>
                </a:solidFill>
              </a:rPr>
            </a:br>
            <a:r>
              <a:rPr lang="en-US" sz="3200" b="1" dirty="0" smtClean="0">
                <a:solidFill>
                  <a:srgbClr val="002060"/>
                </a:solidFill>
              </a:rPr>
              <a:t>   </a:t>
            </a:r>
            <a:r>
              <a:rPr lang="vi-VN" sz="2000" dirty="0" smtClean="0">
                <a:solidFill>
                  <a:schemeClr val="tx1"/>
                </a:solidFill>
              </a:rPr>
              <a:t>În conformitate cu Legea privind sistemul public de asigurări sociale nr.489-XIV din 08.07.1999, cu modificările şi completările ulterioare, asigurările sociale reprezintă un sistem de protecţie socială a persoanelor asigurate, constând în acordarea de indemnizaţii, ajutoare, pensii, prestaţii pentru prevenirea îmbolnăvirilor şi recuperarea capacităţii de muncă şi alte prestaţii prevăzute de legislaţie. </a:t>
            </a:r>
            <a:r>
              <a:rPr lang="en-US" sz="2000" dirty="0" smtClean="0">
                <a:solidFill>
                  <a:schemeClr val="tx1"/>
                </a:solidFill>
              </a:rPr>
              <a:t/>
            </a:r>
            <a:br>
              <a:rPr lang="en-US" sz="2000" dirty="0" smtClean="0">
                <a:solidFill>
                  <a:schemeClr val="tx1"/>
                </a:solidFill>
              </a:rPr>
            </a:br>
            <a:r>
              <a:rPr lang="en-US" sz="2000" dirty="0" smtClean="0">
                <a:solidFill>
                  <a:schemeClr val="tx1"/>
                </a:solidFill>
              </a:rPr>
              <a:t>   </a:t>
            </a:r>
            <a:r>
              <a:rPr lang="vi-VN" sz="2000" dirty="0" smtClean="0">
                <a:solidFill>
                  <a:schemeClr val="tx1"/>
                </a:solidFill>
              </a:rPr>
              <a:t>Calcularea </a:t>
            </a:r>
            <a:r>
              <a:rPr lang="vi-VN" sz="2000" dirty="0">
                <a:solidFill>
                  <a:schemeClr val="tx1"/>
                </a:solidFill>
              </a:rPr>
              <a:t>primelor de asigurare se reflectă prin formula contabilă:</a:t>
            </a:r>
            <a:br>
              <a:rPr lang="vi-VN" sz="2000" dirty="0">
                <a:solidFill>
                  <a:schemeClr val="tx1"/>
                </a:solidFill>
              </a:rPr>
            </a:br>
            <a:r>
              <a:rPr lang="vi-VN" sz="2200" b="1" i="1" dirty="0" smtClean="0">
                <a:solidFill>
                  <a:schemeClr val="tx1"/>
                </a:solidFill>
              </a:rPr>
              <a:t>Dt</a:t>
            </a:r>
            <a:r>
              <a:rPr lang="en-US" sz="2200" b="1" i="1" dirty="0" smtClean="0">
                <a:solidFill>
                  <a:schemeClr val="tx1"/>
                </a:solidFill>
              </a:rPr>
              <a:t> </a:t>
            </a:r>
            <a:r>
              <a:rPr lang="vi-VN" sz="2200" b="1" i="1" dirty="0" smtClean="0">
                <a:solidFill>
                  <a:schemeClr val="tx1"/>
                </a:solidFill>
              </a:rPr>
              <a:t>711 Ct</a:t>
            </a:r>
            <a:r>
              <a:rPr lang="en-US" sz="2200" b="1" i="1" dirty="0" smtClean="0">
                <a:solidFill>
                  <a:schemeClr val="tx1"/>
                </a:solidFill>
              </a:rPr>
              <a:t> </a:t>
            </a:r>
            <a:r>
              <a:rPr lang="vi-VN" sz="2200" b="1" i="1" dirty="0" smtClean="0">
                <a:solidFill>
                  <a:schemeClr val="tx1"/>
                </a:solidFill>
              </a:rPr>
              <a:t>533</a:t>
            </a:r>
            <a:r>
              <a:rPr lang="en-US" sz="2200" b="1" i="1" dirty="0" smtClean="0">
                <a:solidFill>
                  <a:schemeClr val="tx1"/>
                </a:solidFill>
              </a:rPr>
              <a:t/>
            </a:r>
            <a:br>
              <a:rPr lang="en-US" sz="2200" b="1" i="1" dirty="0" smtClean="0">
                <a:solidFill>
                  <a:schemeClr val="tx1"/>
                </a:solidFill>
              </a:rPr>
            </a:br>
            <a:r>
              <a:rPr lang="en-US" sz="2200" b="1" i="1" dirty="0" smtClean="0">
                <a:solidFill>
                  <a:schemeClr val="tx1"/>
                </a:solidFill>
              </a:rPr>
              <a:t>  </a:t>
            </a:r>
            <a:r>
              <a:rPr lang="en-US" sz="2000" dirty="0" err="1" smtClean="0">
                <a:solidFill>
                  <a:schemeClr val="tx1"/>
                </a:solidFill>
              </a:rPr>
              <a:t>Virarea</a:t>
            </a:r>
            <a:r>
              <a:rPr lang="en-US" sz="2000" dirty="0" smtClean="0">
                <a:solidFill>
                  <a:schemeClr val="tx1"/>
                </a:solidFill>
              </a:rPr>
              <a:t> </a:t>
            </a:r>
            <a:r>
              <a:rPr lang="en-US" sz="2000" dirty="0" err="1">
                <a:solidFill>
                  <a:schemeClr val="tx1"/>
                </a:solidFill>
              </a:rPr>
              <a:t>primelor</a:t>
            </a:r>
            <a:r>
              <a:rPr lang="en-US" sz="2000" dirty="0">
                <a:solidFill>
                  <a:schemeClr val="tx1"/>
                </a:solidFill>
              </a:rPr>
              <a:t> de </a:t>
            </a:r>
            <a:r>
              <a:rPr lang="en-US" sz="2000" dirty="0" err="1">
                <a:solidFill>
                  <a:schemeClr val="tx1"/>
                </a:solidFill>
              </a:rPr>
              <a:t>asigurare</a:t>
            </a:r>
            <a:r>
              <a:rPr lang="en-US" sz="2000" dirty="0">
                <a:solidFill>
                  <a:schemeClr val="tx1"/>
                </a:solidFill>
              </a:rPr>
              <a:t> </a:t>
            </a:r>
            <a:r>
              <a:rPr lang="en-US" sz="2000" dirty="0" err="1">
                <a:solidFill>
                  <a:schemeClr val="tx1"/>
                </a:solidFill>
              </a:rPr>
              <a:t>către</a:t>
            </a:r>
            <a:r>
              <a:rPr lang="en-US" sz="2000" dirty="0">
                <a:solidFill>
                  <a:schemeClr val="tx1"/>
                </a:solidFill>
              </a:rPr>
              <a:t> </a:t>
            </a:r>
            <a:r>
              <a:rPr lang="en-US" sz="2000" dirty="0" err="1">
                <a:solidFill>
                  <a:schemeClr val="tx1"/>
                </a:solidFill>
              </a:rPr>
              <a:t>organele</a:t>
            </a:r>
            <a:r>
              <a:rPr lang="en-US" sz="2000" dirty="0">
                <a:solidFill>
                  <a:schemeClr val="tx1"/>
                </a:solidFill>
              </a:rPr>
              <a:t> </a:t>
            </a:r>
            <a:r>
              <a:rPr lang="en-US" sz="2000" dirty="0" err="1">
                <a:solidFill>
                  <a:schemeClr val="tx1"/>
                </a:solidFill>
              </a:rPr>
              <a:t>şi</a:t>
            </a:r>
            <a:r>
              <a:rPr lang="en-US" sz="2000" dirty="0">
                <a:solidFill>
                  <a:schemeClr val="tx1"/>
                </a:solidFill>
              </a:rPr>
              <a:t> </a:t>
            </a:r>
            <a:r>
              <a:rPr lang="en-US" sz="2000" dirty="0" err="1">
                <a:solidFill>
                  <a:schemeClr val="tx1"/>
                </a:solidFill>
              </a:rPr>
              <a:t>companiile</a:t>
            </a:r>
            <a:r>
              <a:rPr lang="en-US" sz="2000" dirty="0">
                <a:solidFill>
                  <a:schemeClr val="tx1"/>
                </a:solidFill>
              </a:rPr>
              <a:t> de </a:t>
            </a:r>
            <a:r>
              <a:rPr lang="en-US" sz="2000" dirty="0" err="1">
                <a:solidFill>
                  <a:schemeClr val="tx1"/>
                </a:solidFill>
              </a:rPr>
              <a:t>asigurări</a:t>
            </a:r>
            <a:r>
              <a:rPr lang="en-US" sz="2000" dirty="0">
                <a:solidFill>
                  <a:schemeClr val="tx1"/>
                </a:solidFill>
              </a:rPr>
              <a:t> se </a:t>
            </a:r>
            <a:r>
              <a:rPr lang="en-US" sz="2000" dirty="0" err="1">
                <a:solidFill>
                  <a:schemeClr val="tx1"/>
                </a:solidFill>
              </a:rPr>
              <a:t>reflectă</a:t>
            </a:r>
            <a:r>
              <a:rPr lang="en-US" sz="2000" dirty="0">
                <a:solidFill>
                  <a:schemeClr val="tx1"/>
                </a:solidFill>
              </a:rPr>
              <a:t> </a:t>
            </a:r>
            <a:r>
              <a:rPr lang="en-US" sz="2000" dirty="0" err="1">
                <a:solidFill>
                  <a:schemeClr val="tx1"/>
                </a:solidFill>
              </a:rPr>
              <a:t>în</a:t>
            </a:r>
            <a:r>
              <a:rPr lang="en-US" sz="2000" dirty="0">
                <a:solidFill>
                  <a:schemeClr val="tx1"/>
                </a:solidFill>
              </a:rPr>
              <a:t> </a:t>
            </a:r>
            <a:r>
              <a:rPr lang="en-US" sz="2000" dirty="0" err="1">
                <a:solidFill>
                  <a:schemeClr val="tx1"/>
                </a:solidFill>
              </a:rPr>
              <a:t>felul</a:t>
            </a:r>
            <a:r>
              <a:rPr lang="en-US" sz="2000" dirty="0">
                <a:solidFill>
                  <a:schemeClr val="tx1"/>
                </a:solidFill>
              </a:rPr>
              <a:t> </a:t>
            </a:r>
            <a:r>
              <a:rPr lang="en-US" sz="2000" dirty="0" err="1">
                <a:solidFill>
                  <a:schemeClr val="tx1"/>
                </a:solidFill>
              </a:rPr>
              <a:t>următor</a:t>
            </a:r>
            <a:r>
              <a:rPr lang="en-US" sz="2000" dirty="0">
                <a:solidFill>
                  <a:schemeClr val="tx1"/>
                </a:solidFill>
              </a:rPr>
              <a:t>:</a:t>
            </a:r>
            <a:r>
              <a:rPr lang="ru-RU" sz="2000" dirty="0">
                <a:solidFill>
                  <a:schemeClr val="tx1"/>
                </a:solidFill>
              </a:rPr>
              <a:t/>
            </a:r>
            <a:br>
              <a:rPr lang="ru-RU" sz="2000" dirty="0">
                <a:solidFill>
                  <a:schemeClr val="tx1"/>
                </a:solidFill>
              </a:rPr>
            </a:br>
            <a:r>
              <a:rPr lang="ro-RO" sz="2000" b="1" i="1" dirty="0" smtClean="0">
                <a:solidFill>
                  <a:schemeClr val="tx1"/>
                </a:solidFill>
              </a:rPr>
              <a:t>D</a:t>
            </a:r>
            <a:r>
              <a:rPr lang="en-US" sz="2000" b="1" i="1" dirty="0" smtClean="0">
                <a:solidFill>
                  <a:schemeClr val="tx1"/>
                </a:solidFill>
              </a:rPr>
              <a:t>t </a:t>
            </a:r>
            <a:r>
              <a:rPr lang="ro-RO" sz="2000" b="1" i="1" dirty="0" smtClean="0">
                <a:solidFill>
                  <a:schemeClr val="tx1"/>
                </a:solidFill>
              </a:rPr>
              <a:t>533 Ct</a:t>
            </a:r>
            <a:r>
              <a:rPr lang="en-US" sz="2000" b="1" i="1" dirty="0" smtClean="0">
                <a:solidFill>
                  <a:schemeClr val="tx1"/>
                </a:solidFill>
              </a:rPr>
              <a:t> </a:t>
            </a:r>
            <a:r>
              <a:rPr lang="ro-RO" sz="2000" b="1" i="1" dirty="0" smtClean="0">
                <a:solidFill>
                  <a:schemeClr val="tx1"/>
                </a:solidFill>
              </a:rPr>
              <a:t>241</a:t>
            </a:r>
            <a:r>
              <a:rPr lang="en-US" sz="2000" b="1" i="1" dirty="0" smtClean="0">
                <a:solidFill>
                  <a:schemeClr val="tx1"/>
                </a:solidFill>
              </a:rPr>
              <a:t>, 242</a:t>
            </a:r>
            <a:r>
              <a:rPr lang="ru-RU" sz="2000" dirty="0">
                <a:solidFill>
                  <a:schemeClr val="tx1"/>
                </a:solidFill>
              </a:rPr>
              <a:t/>
            </a:r>
            <a:br>
              <a:rPr lang="ru-RU" sz="2000" dirty="0">
                <a:solidFill>
                  <a:schemeClr val="tx1"/>
                </a:solidFill>
              </a:rPr>
            </a:br>
            <a:r>
              <a:rPr lang="en-US" sz="2000" dirty="0" smtClean="0">
                <a:solidFill>
                  <a:schemeClr val="tx1"/>
                </a:solidFill>
              </a:rPr>
              <a:t>  </a:t>
            </a:r>
            <a:r>
              <a:rPr lang="ro-RO" sz="2000" dirty="0" smtClean="0">
                <a:solidFill>
                  <a:schemeClr val="tx1"/>
                </a:solidFill>
              </a:rPr>
              <a:t>Dacă </a:t>
            </a:r>
            <a:r>
              <a:rPr lang="ro-RO" sz="2000" dirty="0">
                <a:solidFill>
                  <a:schemeClr val="tx1"/>
                </a:solidFill>
              </a:rPr>
              <a:t>întreprinderea a efectuat decontări în plus în Fondul social, aceste sume se trec în categoria creanţelor pe termen scurt, iar la începutul perioadei ulterioare se restabilesc:</a:t>
            </a:r>
            <a:r>
              <a:rPr lang="ru-RU" sz="2000" dirty="0">
                <a:solidFill>
                  <a:schemeClr val="tx1"/>
                </a:solidFill>
              </a:rPr>
              <a:t/>
            </a:r>
            <a:br>
              <a:rPr lang="ru-RU" sz="2000" dirty="0">
                <a:solidFill>
                  <a:schemeClr val="tx1"/>
                </a:solidFill>
              </a:rPr>
            </a:br>
            <a:r>
              <a:rPr lang="ro-RO" sz="2000" b="1" i="1" dirty="0">
                <a:solidFill>
                  <a:schemeClr val="tx1"/>
                </a:solidFill>
              </a:rPr>
              <a:t>Dt   234 </a:t>
            </a:r>
            <a:r>
              <a:rPr lang="en-US" sz="2000" b="1" i="1" dirty="0">
                <a:solidFill>
                  <a:schemeClr val="tx1"/>
                </a:solidFill>
              </a:rPr>
              <a:t> </a:t>
            </a:r>
            <a:r>
              <a:rPr lang="ro-RO" sz="2000" b="1" i="1" dirty="0" smtClean="0">
                <a:solidFill>
                  <a:schemeClr val="tx1"/>
                </a:solidFill>
              </a:rPr>
              <a:t>Ct</a:t>
            </a:r>
            <a:r>
              <a:rPr lang="en-US" sz="2000" b="1" i="1" dirty="0" smtClean="0">
                <a:solidFill>
                  <a:schemeClr val="tx1"/>
                </a:solidFill>
              </a:rPr>
              <a:t>   </a:t>
            </a:r>
            <a:r>
              <a:rPr lang="ro-RO" sz="2000" b="1" dirty="0" smtClean="0">
                <a:solidFill>
                  <a:schemeClr val="tx1"/>
                </a:solidFill>
              </a:rPr>
              <a:t>533</a:t>
            </a:r>
            <a:r>
              <a:rPr lang="ro-RO" sz="2000" dirty="0" smtClean="0">
                <a:solidFill>
                  <a:schemeClr val="tx1"/>
                </a:solidFill>
              </a:rPr>
              <a:t>.</a:t>
            </a:r>
            <a:r>
              <a:rPr lang="ru-RU" sz="2000" dirty="0">
                <a:solidFill>
                  <a:schemeClr val="tx1"/>
                </a:solidFill>
              </a:rPr>
              <a:t/>
            </a:r>
            <a:br>
              <a:rPr lang="ru-RU" sz="2000" dirty="0">
                <a:solidFill>
                  <a:schemeClr val="tx1"/>
                </a:solidFill>
              </a:rPr>
            </a:br>
            <a:r>
              <a:rPr lang="vi-VN" sz="2000" dirty="0">
                <a:solidFill>
                  <a:schemeClr val="tx1"/>
                </a:solidFill>
              </a:rPr>
              <a:t/>
            </a:r>
            <a:br>
              <a:rPr lang="vi-VN" sz="2000" dirty="0">
                <a:solidFill>
                  <a:schemeClr val="tx1"/>
                </a:solidFill>
              </a:rPr>
            </a:br>
            <a:endParaRPr lang="ru-RU" sz="2000" dirty="0">
              <a:solidFill>
                <a:schemeClr val="tx1"/>
              </a:solidFill>
            </a:endParaRPr>
          </a:p>
        </p:txBody>
      </p:sp>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pic>
        <p:nvPicPr>
          <p:cNvPr id="14"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87704" y="384129"/>
            <a:ext cx="18113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425213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 y="1483200"/>
            <a:ext cx="8900160" cy="5063904"/>
          </a:xfrm>
        </p:spPr>
        <p:txBody>
          <a:bodyPr/>
          <a:lstStyle/>
          <a:p>
            <a:r>
              <a:rPr lang="vi-VN" sz="3200" b="1" dirty="0" smtClean="0">
                <a:solidFill>
                  <a:srgbClr val="002060"/>
                </a:solidFill>
              </a:rPr>
              <a:t>Calculul și plata impozitului pe venit</a:t>
            </a:r>
            <a:r>
              <a:rPr lang="en-US" sz="3200" b="1" dirty="0" smtClean="0">
                <a:solidFill>
                  <a:srgbClr val="002060"/>
                </a:solidFill>
              </a:rPr>
              <a:t>:</a:t>
            </a:r>
            <a:br>
              <a:rPr lang="en-US" sz="3200" b="1" dirty="0" smtClean="0">
                <a:solidFill>
                  <a:srgbClr val="002060"/>
                </a:solidFill>
              </a:rPr>
            </a:br>
            <a:r>
              <a:rPr lang="en-US" sz="3200" b="1" dirty="0" smtClean="0">
                <a:solidFill>
                  <a:srgbClr val="002060"/>
                </a:solidFill>
              </a:rPr>
              <a:t>  </a:t>
            </a:r>
            <a:r>
              <a:rPr lang="vi-VN" sz="2200" b="1" i="1" dirty="0" smtClean="0">
                <a:solidFill>
                  <a:schemeClr val="tx1"/>
                </a:solidFill>
              </a:rPr>
              <a:t>Impozitul pe venit </a:t>
            </a:r>
            <a:r>
              <a:rPr lang="vi-VN" sz="2200" dirty="0" smtClean="0">
                <a:solidFill>
                  <a:schemeClr val="tx1"/>
                </a:solidFill>
              </a:rPr>
              <a:t>este o parte componentă a sistemului impozitelor şi taxelor generale de stat, totodată, constituind o sursă de reglementare a veniturilor sistemului bugetar.</a:t>
            </a:r>
            <a:r>
              <a:rPr lang="en-US" sz="2200" dirty="0" smtClean="0">
                <a:solidFill>
                  <a:schemeClr val="tx1"/>
                </a:solidFill>
              </a:rPr>
              <a:t/>
            </a:r>
            <a:br>
              <a:rPr lang="en-US" sz="2200" dirty="0" smtClean="0">
                <a:solidFill>
                  <a:schemeClr val="tx1"/>
                </a:solidFill>
              </a:rPr>
            </a:br>
            <a:r>
              <a:rPr lang="en-US" sz="2200" dirty="0" smtClean="0">
                <a:solidFill>
                  <a:schemeClr val="tx1"/>
                </a:solidFill>
              </a:rPr>
              <a:t>  </a:t>
            </a:r>
            <a:r>
              <a:rPr lang="vi-VN" sz="2200" b="1" i="1" dirty="0" smtClean="0">
                <a:solidFill>
                  <a:schemeClr val="tx1"/>
                </a:solidFill>
              </a:rPr>
              <a:t>Subiecţi </a:t>
            </a:r>
            <a:r>
              <a:rPr lang="vi-VN" sz="2200" b="1" i="1" dirty="0">
                <a:solidFill>
                  <a:schemeClr val="tx1"/>
                </a:solidFill>
              </a:rPr>
              <a:t>ai impunerii </a:t>
            </a:r>
            <a:r>
              <a:rPr lang="vi-VN" sz="2200" dirty="0">
                <a:solidFill>
                  <a:schemeClr val="tx1"/>
                </a:solidFill>
              </a:rPr>
              <a:t>sunt persoanele juridice şi fizice care obţin pe parcursul anului fiscal venit din orice surse aflate în Republica Moldova, precum şi persoanele juridice şi fizice rezidente care obţin venit investiţional şi financiar din surse aflate în afara Republicii Moldova.</a:t>
            </a:r>
            <a:br>
              <a:rPr lang="vi-VN" sz="2200" dirty="0">
                <a:solidFill>
                  <a:schemeClr val="tx1"/>
                </a:solidFill>
              </a:rPr>
            </a:br>
            <a:r>
              <a:rPr lang="en-US" sz="2200" dirty="0" smtClean="0">
                <a:solidFill>
                  <a:schemeClr val="tx1"/>
                </a:solidFill>
              </a:rPr>
              <a:t>  </a:t>
            </a:r>
            <a:r>
              <a:rPr lang="vi-VN" sz="2200" b="1" i="1" dirty="0" smtClean="0">
                <a:solidFill>
                  <a:schemeClr val="tx1"/>
                </a:solidFill>
              </a:rPr>
              <a:t>Obiect </a:t>
            </a:r>
            <a:r>
              <a:rPr lang="vi-VN" sz="2200" b="1" i="1" dirty="0">
                <a:solidFill>
                  <a:schemeClr val="tx1"/>
                </a:solidFill>
              </a:rPr>
              <a:t>al impunerii </a:t>
            </a:r>
            <a:r>
              <a:rPr lang="vi-VN" sz="2200" dirty="0">
                <a:solidFill>
                  <a:schemeClr val="tx1"/>
                </a:solidFill>
              </a:rPr>
              <a:t>este venitul brut (inclusiv facilităţile) obţinut din toate sursele de către orice persoană juridică sau fizică, exceptând deducerile şi scutirile la care are dreptul această persoană.</a:t>
            </a:r>
            <a:br>
              <a:rPr lang="vi-VN" sz="2200" dirty="0">
                <a:solidFill>
                  <a:schemeClr val="tx1"/>
                </a:solidFill>
              </a:rPr>
            </a:br>
            <a:endParaRPr lang="ru-RU" sz="2200" dirty="0">
              <a:solidFill>
                <a:schemeClr val="tx1"/>
              </a:solidFill>
            </a:endParaRPr>
          </a:p>
        </p:txBody>
      </p:sp>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pic>
        <p:nvPicPr>
          <p:cNvPr id="14"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87704" y="384129"/>
            <a:ext cx="18113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556998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852" y="1483199"/>
            <a:ext cx="9130148" cy="5097802"/>
          </a:xfrm>
        </p:spPr>
        <p:txBody>
          <a:bodyPr/>
          <a:lstStyle/>
          <a:p>
            <a:r>
              <a:rPr lang="en-US" sz="3200" b="1" dirty="0" err="1">
                <a:solidFill>
                  <a:srgbClr val="002060"/>
                </a:solidFill>
              </a:rPr>
              <a:t>Aspecte</a:t>
            </a:r>
            <a:r>
              <a:rPr lang="en-US" sz="3200" b="1" dirty="0">
                <a:solidFill>
                  <a:srgbClr val="002060"/>
                </a:solidFill>
              </a:rPr>
              <a:t> </a:t>
            </a:r>
            <a:r>
              <a:rPr lang="en-US" sz="3200" b="1" dirty="0" err="1">
                <a:solidFill>
                  <a:srgbClr val="002060"/>
                </a:solidFill>
              </a:rPr>
              <a:t>sociale</a:t>
            </a:r>
            <a:r>
              <a:rPr lang="en-US" sz="3200" b="1" dirty="0">
                <a:solidFill>
                  <a:srgbClr val="002060"/>
                </a:solidFill>
              </a:rPr>
              <a:t> </a:t>
            </a:r>
            <a:r>
              <a:rPr lang="en-US" sz="3200" b="1" dirty="0" err="1">
                <a:solidFill>
                  <a:srgbClr val="002060"/>
                </a:solidFill>
              </a:rPr>
              <a:t>si</a:t>
            </a:r>
            <a:r>
              <a:rPr lang="en-US" sz="3200" b="1" dirty="0">
                <a:solidFill>
                  <a:srgbClr val="002060"/>
                </a:solidFill>
              </a:rPr>
              <a:t> de gen </a:t>
            </a:r>
            <a:r>
              <a:rPr lang="en-US" sz="3200" b="1" dirty="0" err="1">
                <a:solidFill>
                  <a:srgbClr val="002060"/>
                </a:solidFill>
              </a:rPr>
              <a:t>în</a:t>
            </a:r>
            <a:r>
              <a:rPr lang="en-US" sz="3200" b="1" dirty="0">
                <a:solidFill>
                  <a:srgbClr val="002060"/>
                </a:solidFill>
              </a:rPr>
              <a:t> </a:t>
            </a:r>
            <a:r>
              <a:rPr lang="en-US" sz="3200" b="1" dirty="0" err="1" smtClean="0">
                <a:solidFill>
                  <a:srgbClr val="002060"/>
                </a:solidFill>
              </a:rPr>
              <a:t>contabilitate</a:t>
            </a:r>
            <a:r>
              <a:rPr lang="en-US" sz="3200" b="1" dirty="0" smtClean="0">
                <a:solidFill>
                  <a:srgbClr val="002060"/>
                </a:solidFill>
              </a:rPr>
              <a:t>:</a:t>
            </a:r>
            <a:br>
              <a:rPr lang="en-US" sz="3200" b="1" dirty="0" smtClean="0">
                <a:solidFill>
                  <a:srgbClr val="002060"/>
                </a:solidFill>
              </a:rPr>
            </a:br>
            <a:r>
              <a:rPr lang="en-US" sz="3200" b="1" dirty="0">
                <a:solidFill>
                  <a:srgbClr val="002060"/>
                </a:solidFill>
              </a:rPr>
              <a:t/>
            </a:r>
            <a:br>
              <a:rPr lang="en-US" sz="3200" b="1" dirty="0">
                <a:solidFill>
                  <a:srgbClr val="002060"/>
                </a:solidFill>
              </a:rPr>
            </a:br>
            <a:r>
              <a:rPr lang="en-US" sz="3200" b="1" dirty="0" smtClean="0">
                <a:solidFill>
                  <a:srgbClr val="002060"/>
                </a:solidFill>
              </a:rPr>
              <a:t>   </a:t>
            </a:r>
            <a:r>
              <a:rPr lang="en-US" sz="2500" dirty="0" err="1" smtClean="0">
                <a:solidFill>
                  <a:schemeClr val="tx1"/>
                </a:solidFill>
              </a:rPr>
              <a:t>Salariatele</a:t>
            </a:r>
            <a:r>
              <a:rPr lang="en-US" sz="2500" dirty="0" smtClean="0">
                <a:solidFill>
                  <a:schemeClr val="tx1"/>
                </a:solidFill>
              </a:rPr>
              <a:t> </a:t>
            </a:r>
            <a:r>
              <a:rPr lang="en-US" sz="2500" dirty="0" err="1">
                <a:solidFill>
                  <a:schemeClr val="tx1"/>
                </a:solidFill>
              </a:rPr>
              <a:t>gravide</a:t>
            </a:r>
            <a:r>
              <a:rPr lang="en-US" sz="2500" dirty="0">
                <a:solidFill>
                  <a:schemeClr val="tx1"/>
                </a:solidFill>
              </a:rPr>
              <a:t> </a:t>
            </a:r>
            <a:r>
              <a:rPr lang="en-US" sz="2500" dirty="0" err="1">
                <a:solidFill>
                  <a:schemeClr val="tx1"/>
                </a:solidFill>
              </a:rPr>
              <a:t>si</a:t>
            </a:r>
            <a:r>
              <a:rPr lang="en-US" sz="2500" dirty="0">
                <a:solidFill>
                  <a:schemeClr val="tx1"/>
                </a:solidFill>
              </a:rPr>
              <a:t> </a:t>
            </a:r>
            <a:r>
              <a:rPr lang="en-US" sz="2500" dirty="0" err="1">
                <a:solidFill>
                  <a:schemeClr val="tx1"/>
                </a:solidFill>
              </a:rPr>
              <a:t>cele</a:t>
            </a:r>
            <a:r>
              <a:rPr lang="en-US" sz="2500" dirty="0">
                <a:solidFill>
                  <a:schemeClr val="tx1"/>
                </a:solidFill>
              </a:rPr>
              <a:t> care au </a:t>
            </a:r>
            <a:r>
              <a:rPr lang="en-US" sz="2500" dirty="0" err="1">
                <a:solidFill>
                  <a:schemeClr val="tx1"/>
                </a:solidFill>
              </a:rPr>
              <a:t>nascut</a:t>
            </a:r>
            <a:r>
              <a:rPr lang="en-US" sz="2500" dirty="0">
                <a:solidFill>
                  <a:schemeClr val="tx1"/>
                </a:solidFill>
              </a:rPr>
              <a:t> </a:t>
            </a:r>
            <a:r>
              <a:rPr lang="en-US" sz="2500" dirty="0" err="1">
                <a:solidFill>
                  <a:schemeClr val="tx1"/>
                </a:solidFill>
              </a:rPr>
              <a:t>trebuie</a:t>
            </a:r>
            <a:r>
              <a:rPr lang="en-US" sz="2500" dirty="0">
                <a:solidFill>
                  <a:schemeClr val="tx1"/>
                </a:solidFill>
              </a:rPr>
              <a:t> </a:t>
            </a:r>
            <a:r>
              <a:rPr lang="en-US" sz="2500" dirty="0" err="1">
                <a:solidFill>
                  <a:schemeClr val="tx1"/>
                </a:solidFill>
              </a:rPr>
              <a:t>sa</a:t>
            </a:r>
            <a:r>
              <a:rPr lang="en-US" sz="2500" dirty="0">
                <a:solidFill>
                  <a:schemeClr val="tx1"/>
                </a:solidFill>
              </a:rPr>
              <a:t> </a:t>
            </a:r>
            <a:r>
              <a:rPr lang="en-US" sz="2500" dirty="0" err="1">
                <a:solidFill>
                  <a:schemeClr val="tx1"/>
                </a:solidFill>
              </a:rPr>
              <a:t>mearga</a:t>
            </a:r>
            <a:r>
              <a:rPr lang="en-US" sz="2500" dirty="0">
                <a:solidFill>
                  <a:schemeClr val="tx1"/>
                </a:solidFill>
              </a:rPr>
              <a:t> la </a:t>
            </a:r>
            <a:r>
              <a:rPr lang="en-US" sz="2500" dirty="0" err="1">
                <a:solidFill>
                  <a:schemeClr val="tx1"/>
                </a:solidFill>
              </a:rPr>
              <a:t>medicul</a:t>
            </a:r>
            <a:r>
              <a:rPr lang="en-US" sz="2500" dirty="0">
                <a:solidFill>
                  <a:schemeClr val="tx1"/>
                </a:solidFill>
              </a:rPr>
              <a:t> de </a:t>
            </a:r>
            <a:r>
              <a:rPr lang="en-US" sz="2500" dirty="0" err="1">
                <a:solidFill>
                  <a:schemeClr val="tx1"/>
                </a:solidFill>
              </a:rPr>
              <a:t>familie</a:t>
            </a:r>
            <a:r>
              <a:rPr lang="en-US" sz="2500" dirty="0">
                <a:solidFill>
                  <a:schemeClr val="tx1"/>
                </a:solidFill>
              </a:rPr>
              <a:t> </a:t>
            </a:r>
            <a:r>
              <a:rPr lang="en-US" sz="2500" dirty="0" err="1">
                <a:solidFill>
                  <a:schemeClr val="tx1"/>
                </a:solidFill>
              </a:rPr>
              <a:t>pentru</a:t>
            </a:r>
            <a:r>
              <a:rPr lang="en-US" sz="2500" dirty="0">
                <a:solidFill>
                  <a:schemeClr val="tx1"/>
                </a:solidFill>
              </a:rPr>
              <a:t> a </a:t>
            </a:r>
            <a:r>
              <a:rPr lang="en-US" sz="2500" dirty="0" err="1">
                <a:solidFill>
                  <a:schemeClr val="tx1"/>
                </a:solidFill>
              </a:rPr>
              <a:t>obtine</a:t>
            </a:r>
            <a:r>
              <a:rPr lang="en-US" sz="2500" dirty="0">
                <a:solidFill>
                  <a:schemeClr val="tx1"/>
                </a:solidFill>
              </a:rPr>
              <a:t> un document care </a:t>
            </a:r>
            <a:r>
              <a:rPr lang="en-US" sz="2500" dirty="0" err="1">
                <a:solidFill>
                  <a:schemeClr val="tx1"/>
                </a:solidFill>
              </a:rPr>
              <a:t>sa</a:t>
            </a:r>
            <a:r>
              <a:rPr lang="en-US" sz="2500" dirty="0">
                <a:solidFill>
                  <a:schemeClr val="tx1"/>
                </a:solidFill>
              </a:rPr>
              <a:t> le </a:t>
            </a:r>
            <a:r>
              <a:rPr lang="en-US" sz="2500" dirty="0" err="1">
                <a:solidFill>
                  <a:schemeClr val="tx1"/>
                </a:solidFill>
              </a:rPr>
              <a:t>ateste</a:t>
            </a:r>
            <a:r>
              <a:rPr lang="en-US" sz="2500" dirty="0">
                <a:solidFill>
                  <a:schemeClr val="tx1"/>
                </a:solidFill>
              </a:rPr>
              <a:t> </a:t>
            </a:r>
            <a:r>
              <a:rPr lang="en-US" sz="2500" dirty="0" err="1">
                <a:solidFill>
                  <a:schemeClr val="tx1"/>
                </a:solidFill>
              </a:rPr>
              <a:t>starea</a:t>
            </a:r>
            <a:r>
              <a:rPr lang="en-US" sz="2500" dirty="0">
                <a:solidFill>
                  <a:schemeClr val="tx1"/>
                </a:solidFill>
              </a:rPr>
              <a:t>. </a:t>
            </a:r>
            <a:r>
              <a:rPr lang="en-US" sz="2500" dirty="0" err="1">
                <a:solidFill>
                  <a:schemeClr val="tx1"/>
                </a:solidFill>
              </a:rPr>
              <a:t>Totodata</a:t>
            </a:r>
            <a:r>
              <a:rPr lang="en-US" sz="2500" dirty="0">
                <a:solidFill>
                  <a:schemeClr val="tx1"/>
                </a:solidFill>
              </a:rPr>
              <a:t>, </a:t>
            </a:r>
            <a:r>
              <a:rPr lang="en-US" sz="2500" dirty="0" err="1">
                <a:solidFill>
                  <a:schemeClr val="tx1"/>
                </a:solidFill>
              </a:rPr>
              <a:t>acestea</a:t>
            </a:r>
            <a:r>
              <a:rPr lang="en-US" sz="2500" dirty="0">
                <a:solidFill>
                  <a:schemeClr val="tx1"/>
                </a:solidFill>
              </a:rPr>
              <a:t> </a:t>
            </a:r>
            <a:r>
              <a:rPr lang="en-US" sz="2500" dirty="0" err="1">
                <a:solidFill>
                  <a:schemeClr val="tx1"/>
                </a:solidFill>
              </a:rPr>
              <a:t>trebuie</a:t>
            </a:r>
            <a:r>
              <a:rPr lang="en-US" sz="2500" dirty="0">
                <a:solidFill>
                  <a:schemeClr val="tx1"/>
                </a:solidFill>
              </a:rPr>
              <a:t> </a:t>
            </a:r>
            <a:r>
              <a:rPr lang="en-US" sz="2500" dirty="0" err="1">
                <a:solidFill>
                  <a:schemeClr val="tx1"/>
                </a:solidFill>
              </a:rPr>
              <a:t>sa</a:t>
            </a:r>
            <a:r>
              <a:rPr lang="en-US" sz="2500" dirty="0">
                <a:solidFill>
                  <a:schemeClr val="tx1"/>
                </a:solidFill>
              </a:rPr>
              <a:t> </a:t>
            </a:r>
            <a:r>
              <a:rPr lang="en-US" sz="2500" dirty="0" err="1">
                <a:solidFill>
                  <a:schemeClr val="tx1"/>
                </a:solidFill>
              </a:rPr>
              <a:t>informeze</a:t>
            </a:r>
            <a:r>
              <a:rPr lang="en-US" sz="2500" dirty="0">
                <a:solidFill>
                  <a:schemeClr val="tx1"/>
                </a:solidFill>
              </a:rPr>
              <a:t> in </a:t>
            </a:r>
            <a:r>
              <a:rPr lang="en-US" sz="2500" dirty="0" err="1">
                <a:solidFill>
                  <a:schemeClr val="tx1"/>
                </a:solidFill>
              </a:rPr>
              <a:t>scris</a:t>
            </a:r>
            <a:r>
              <a:rPr lang="en-US" sz="2500" dirty="0">
                <a:solidFill>
                  <a:schemeClr val="tx1"/>
                </a:solidFill>
              </a:rPr>
              <a:t> </a:t>
            </a:r>
            <a:r>
              <a:rPr lang="en-US" sz="2500" dirty="0" err="1">
                <a:solidFill>
                  <a:schemeClr val="tx1"/>
                </a:solidFill>
              </a:rPr>
              <a:t>angajatorul</a:t>
            </a:r>
            <a:r>
              <a:rPr lang="en-US" sz="2500" dirty="0">
                <a:solidFill>
                  <a:schemeClr val="tx1"/>
                </a:solidFill>
              </a:rPr>
              <a:t> cu </a:t>
            </a:r>
            <a:r>
              <a:rPr lang="en-US" sz="2500" dirty="0" err="1">
                <a:solidFill>
                  <a:schemeClr val="tx1"/>
                </a:solidFill>
              </a:rPr>
              <a:t>privire</a:t>
            </a:r>
            <a:r>
              <a:rPr lang="en-US" sz="2500" dirty="0">
                <a:solidFill>
                  <a:schemeClr val="tx1"/>
                </a:solidFill>
              </a:rPr>
              <a:t> la </a:t>
            </a:r>
            <a:r>
              <a:rPr lang="en-US" sz="2500" dirty="0" err="1">
                <a:solidFill>
                  <a:schemeClr val="tx1"/>
                </a:solidFill>
              </a:rPr>
              <a:t>situatia</a:t>
            </a:r>
            <a:r>
              <a:rPr lang="en-US" sz="2500" dirty="0">
                <a:solidFill>
                  <a:schemeClr val="tx1"/>
                </a:solidFill>
              </a:rPr>
              <a:t> </a:t>
            </a:r>
            <a:r>
              <a:rPr lang="en-US" sz="2500" dirty="0" err="1">
                <a:solidFill>
                  <a:schemeClr val="tx1"/>
                </a:solidFill>
              </a:rPr>
              <a:t>lor</a:t>
            </a:r>
            <a:r>
              <a:rPr lang="en-US" sz="2500" dirty="0">
                <a:solidFill>
                  <a:schemeClr val="tx1"/>
                </a:solidFill>
              </a:rPr>
              <a:t>. In </a:t>
            </a:r>
            <a:r>
              <a:rPr lang="en-US" sz="2500" dirty="0" err="1">
                <a:solidFill>
                  <a:schemeClr val="tx1"/>
                </a:solidFill>
              </a:rPr>
              <a:t>caz</a:t>
            </a:r>
            <a:r>
              <a:rPr lang="en-US" sz="2500" dirty="0">
                <a:solidFill>
                  <a:schemeClr val="tx1"/>
                </a:solidFill>
              </a:rPr>
              <a:t> </a:t>
            </a:r>
            <a:r>
              <a:rPr lang="en-US" sz="2500" dirty="0" err="1">
                <a:solidFill>
                  <a:schemeClr val="tx1"/>
                </a:solidFill>
              </a:rPr>
              <a:t>contrar</a:t>
            </a:r>
            <a:r>
              <a:rPr lang="en-US" sz="2500" dirty="0">
                <a:solidFill>
                  <a:schemeClr val="tx1"/>
                </a:solidFill>
              </a:rPr>
              <a:t>, </a:t>
            </a:r>
            <a:r>
              <a:rPr lang="en-US" sz="2500" dirty="0" err="1">
                <a:solidFill>
                  <a:schemeClr val="tx1"/>
                </a:solidFill>
              </a:rPr>
              <a:t>angajatorul</a:t>
            </a:r>
            <a:r>
              <a:rPr lang="en-US" sz="2500" dirty="0">
                <a:solidFill>
                  <a:schemeClr val="tx1"/>
                </a:solidFill>
              </a:rPr>
              <a:t> </a:t>
            </a:r>
            <a:r>
              <a:rPr lang="en-US" sz="2500" dirty="0" err="1">
                <a:solidFill>
                  <a:schemeClr val="tx1"/>
                </a:solidFill>
              </a:rPr>
              <a:t>este</a:t>
            </a:r>
            <a:r>
              <a:rPr lang="en-US" sz="2500" dirty="0">
                <a:solidFill>
                  <a:schemeClr val="tx1"/>
                </a:solidFill>
              </a:rPr>
              <a:t> </a:t>
            </a:r>
            <a:r>
              <a:rPr lang="en-US" sz="2500" dirty="0" err="1">
                <a:solidFill>
                  <a:schemeClr val="tx1"/>
                </a:solidFill>
              </a:rPr>
              <a:t>exonerat</a:t>
            </a:r>
            <a:r>
              <a:rPr lang="en-US" sz="2500" dirty="0">
                <a:solidFill>
                  <a:schemeClr val="tx1"/>
                </a:solidFill>
              </a:rPr>
              <a:t> de </a:t>
            </a:r>
            <a:r>
              <a:rPr lang="en-US" sz="2500" dirty="0" err="1">
                <a:solidFill>
                  <a:schemeClr val="tx1"/>
                </a:solidFill>
              </a:rPr>
              <a:t>obligatiile</a:t>
            </a:r>
            <a:r>
              <a:rPr lang="en-US" sz="2500" dirty="0">
                <a:solidFill>
                  <a:schemeClr val="tx1"/>
                </a:solidFill>
              </a:rPr>
              <a:t> </a:t>
            </a:r>
            <a:r>
              <a:rPr lang="en-US" sz="2500" dirty="0" err="1">
                <a:solidFill>
                  <a:schemeClr val="tx1"/>
                </a:solidFill>
              </a:rPr>
              <a:t>impuse</a:t>
            </a:r>
            <a:r>
              <a:rPr lang="en-US" sz="2500" dirty="0">
                <a:solidFill>
                  <a:schemeClr val="tx1"/>
                </a:solidFill>
              </a:rPr>
              <a:t> de </a:t>
            </a:r>
            <a:r>
              <a:rPr lang="en-US" sz="2500" dirty="0" err="1">
                <a:solidFill>
                  <a:schemeClr val="tx1"/>
                </a:solidFill>
              </a:rPr>
              <a:t>lege</a:t>
            </a:r>
            <a:r>
              <a:rPr lang="en-US" sz="2500" dirty="0">
                <a:solidFill>
                  <a:schemeClr val="tx1"/>
                </a:solidFill>
              </a:rPr>
              <a:t> (</a:t>
            </a:r>
            <a:r>
              <a:rPr lang="en-US" sz="2500" dirty="0" err="1">
                <a:solidFill>
                  <a:schemeClr val="tx1"/>
                </a:solidFill>
              </a:rPr>
              <a:t>desi</a:t>
            </a:r>
            <a:r>
              <a:rPr lang="en-US" sz="2500" dirty="0">
                <a:solidFill>
                  <a:schemeClr val="tx1"/>
                </a:solidFill>
              </a:rPr>
              <a:t> nu de </a:t>
            </a:r>
            <a:r>
              <a:rPr lang="en-US" sz="2500" dirty="0" err="1">
                <a:solidFill>
                  <a:schemeClr val="tx1"/>
                </a:solidFill>
              </a:rPr>
              <a:t>toate</a:t>
            </a:r>
            <a:r>
              <a:rPr lang="en-US" sz="2500" dirty="0">
                <a:solidFill>
                  <a:schemeClr val="tx1"/>
                </a:solidFill>
              </a:rPr>
              <a:t>), fata de </a:t>
            </a:r>
            <a:r>
              <a:rPr lang="en-US" sz="2500" dirty="0" err="1">
                <a:solidFill>
                  <a:schemeClr val="tx1"/>
                </a:solidFill>
              </a:rPr>
              <a:t>salariatele</a:t>
            </a:r>
            <a:r>
              <a:rPr lang="en-US" sz="2500" dirty="0">
                <a:solidFill>
                  <a:schemeClr val="tx1"/>
                </a:solidFill>
              </a:rPr>
              <a:t> in </a:t>
            </a:r>
            <a:r>
              <a:rPr lang="en-US" sz="2500" dirty="0" err="1">
                <a:solidFill>
                  <a:schemeClr val="tx1"/>
                </a:solidFill>
              </a:rPr>
              <a:t>cauza</a:t>
            </a:r>
            <a:r>
              <a:rPr lang="en-US" sz="2500" dirty="0">
                <a:solidFill>
                  <a:schemeClr val="tx1"/>
                </a:solidFill>
              </a:rPr>
              <a:t>.</a:t>
            </a:r>
            <a:r>
              <a:rPr lang="ru-RU" sz="3200" dirty="0"/>
              <a:t/>
            </a:r>
            <a:br>
              <a:rPr lang="ru-RU" sz="3200" dirty="0"/>
            </a:br>
            <a:r>
              <a:rPr lang="en-US" sz="3200" dirty="0"/>
              <a:t> </a:t>
            </a:r>
            <a:r>
              <a:rPr lang="ru-RU" sz="3200" dirty="0"/>
              <a:t/>
            </a:r>
            <a:br>
              <a:rPr lang="ru-RU" sz="3200" dirty="0"/>
            </a:br>
            <a:endParaRPr lang="ru-RU" sz="3200" dirty="0">
              <a:solidFill>
                <a:srgbClr val="002060"/>
              </a:solidFill>
            </a:endParaRPr>
          </a:p>
        </p:txBody>
      </p:sp>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pic>
        <p:nvPicPr>
          <p:cNvPr id="14"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87704" y="384129"/>
            <a:ext cx="18113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627734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5" name="Объект 4"/>
          <p:cNvSpPr>
            <a:spLocks noGrp="1"/>
          </p:cNvSpPr>
          <p:nvPr>
            <p:ph idx="1"/>
          </p:nvPr>
        </p:nvSpPr>
        <p:spPr>
          <a:xfrm>
            <a:off x="170687" y="1621536"/>
            <a:ext cx="8782243" cy="4642464"/>
          </a:xfrm>
        </p:spPr>
        <p:txBody>
          <a:bodyPr/>
          <a:lstStyle/>
          <a:p>
            <a:pPr marL="0" indent="0" algn="just">
              <a:buNone/>
            </a:pPr>
            <a:r>
              <a:rPr lang="en-US" sz="2200" b="1" i="1" dirty="0" smtClean="0">
                <a:solidFill>
                  <a:srgbClr val="FF0000"/>
                </a:solidFill>
              </a:rPr>
              <a:t>   </a:t>
            </a:r>
            <a:r>
              <a:rPr lang="en-US" sz="2200" b="1" i="1" dirty="0" err="1" smtClean="0">
                <a:solidFill>
                  <a:srgbClr val="FF0000"/>
                </a:solidFill>
              </a:rPr>
              <a:t>Atentie</a:t>
            </a:r>
            <a:r>
              <a:rPr lang="en-US" sz="2200" b="1" i="1" dirty="0">
                <a:solidFill>
                  <a:srgbClr val="FF0000"/>
                </a:solidFill>
              </a:rPr>
              <a:t>! </a:t>
            </a:r>
            <a:r>
              <a:rPr lang="en-US" sz="2200" dirty="0" err="1">
                <a:solidFill>
                  <a:schemeClr val="tx1"/>
                </a:solidFill>
              </a:rPr>
              <a:t>Gravidele</a:t>
            </a:r>
            <a:r>
              <a:rPr lang="en-US" sz="2200" dirty="0">
                <a:solidFill>
                  <a:schemeClr val="tx1"/>
                </a:solidFill>
              </a:rPr>
              <a:t> au </a:t>
            </a:r>
            <a:r>
              <a:rPr lang="en-US" sz="2200" dirty="0" err="1">
                <a:solidFill>
                  <a:schemeClr val="tx1"/>
                </a:solidFill>
              </a:rPr>
              <a:t>dreptul</a:t>
            </a:r>
            <a:r>
              <a:rPr lang="en-US" sz="2200" dirty="0">
                <a:solidFill>
                  <a:schemeClr val="tx1"/>
                </a:solidFill>
              </a:rPr>
              <a:t> la </a:t>
            </a:r>
            <a:r>
              <a:rPr lang="en-US" sz="2200" dirty="0" err="1">
                <a:solidFill>
                  <a:schemeClr val="tx1"/>
                </a:solidFill>
              </a:rPr>
              <a:t>dispensa</a:t>
            </a:r>
            <a:r>
              <a:rPr lang="en-US" sz="2200" dirty="0">
                <a:solidFill>
                  <a:schemeClr val="tx1"/>
                </a:solidFill>
              </a:rPr>
              <a:t> </a:t>
            </a:r>
            <a:r>
              <a:rPr lang="en-US" sz="2200" dirty="0" err="1">
                <a:solidFill>
                  <a:schemeClr val="tx1"/>
                </a:solidFill>
              </a:rPr>
              <a:t>pentru</a:t>
            </a:r>
            <a:r>
              <a:rPr lang="en-US" sz="2200" dirty="0">
                <a:solidFill>
                  <a:schemeClr val="tx1"/>
                </a:solidFill>
              </a:rPr>
              <a:t> </a:t>
            </a:r>
            <a:r>
              <a:rPr lang="en-US" sz="2200" dirty="0" err="1">
                <a:solidFill>
                  <a:schemeClr val="tx1"/>
                </a:solidFill>
              </a:rPr>
              <a:t>consultatii</a:t>
            </a:r>
            <a:r>
              <a:rPr lang="en-US" sz="2200" dirty="0">
                <a:solidFill>
                  <a:schemeClr val="tx1"/>
                </a:solidFill>
              </a:rPr>
              <a:t> </a:t>
            </a:r>
            <a:r>
              <a:rPr lang="en-US" sz="2200" dirty="0" err="1">
                <a:solidFill>
                  <a:schemeClr val="tx1"/>
                </a:solidFill>
              </a:rPr>
              <a:t>prenatale</a:t>
            </a:r>
            <a:r>
              <a:rPr lang="en-US" sz="2200" dirty="0">
                <a:solidFill>
                  <a:schemeClr val="tx1"/>
                </a:solidFill>
              </a:rPr>
              <a:t> in </a:t>
            </a:r>
            <a:r>
              <a:rPr lang="en-US" sz="2200" dirty="0" err="1">
                <a:solidFill>
                  <a:schemeClr val="tx1"/>
                </a:solidFill>
              </a:rPr>
              <a:t>limita</a:t>
            </a:r>
            <a:r>
              <a:rPr lang="en-US" sz="2200" dirty="0">
                <a:solidFill>
                  <a:schemeClr val="tx1"/>
                </a:solidFill>
              </a:rPr>
              <a:t> a maximum 16 ore </a:t>
            </a:r>
            <a:r>
              <a:rPr lang="en-US" sz="2200" dirty="0" err="1">
                <a:solidFill>
                  <a:schemeClr val="tx1"/>
                </a:solidFill>
              </a:rPr>
              <a:t>pe</a:t>
            </a:r>
            <a:r>
              <a:rPr lang="en-US" sz="2200" dirty="0">
                <a:solidFill>
                  <a:schemeClr val="tx1"/>
                </a:solidFill>
              </a:rPr>
              <a:t> </a:t>
            </a:r>
            <a:r>
              <a:rPr lang="en-US" sz="2200" dirty="0" err="1">
                <a:solidFill>
                  <a:schemeClr val="tx1"/>
                </a:solidFill>
              </a:rPr>
              <a:t>luna</a:t>
            </a:r>
            <a:r>
              <a:rPr lang="en-US" sz="2200" dirty="0">
                <a:solidFill>
                  <a:schemeClr val="tx1"/>
                </a:solidFill>
              </a:rPr>
              <a:t>, </a:t>
            </a:r>
            <a:r>
              <a:rPr lang="en-US" sz="2200" dirty="0" err="1">
                <a:solidFill>
                  <a:schemeClr val="tx1"/>
                </a:solidFill>
              </a:rPr>
              <a:t>daca</a:t>
            </a:r>
            <a:r>
              <a:rPr lang="en-US" sz="2200" dirty="0">
                <a:solidFill>
                  <a:schemeClr val="tx1"/>
                </a:solidFill>
              </a:rPr>
              <a:t> </a:t>
            </a:r>
            <a:r>
              <a:rPr lang="en-US" sz="2200" dirty="0" err="1">
                <a:solidFill>
                  <a:schemeClr val="tx1"/>
                </a:solidFill>
              </a:rPr>
              <a:t>aceste</a:t>
            </a:r>
            <a:r>
              <a:rPr lang="en-US" sz="2200" dirty="0">
                <a:solidFill>
                  <a:schemeClr val="tx1"/>
                </a:solidFill>
              </a:rPr>
              <a:t> </a:t>
            </a:r>
            <a:r>
              <a:rPr lang="en-US" sz="2200" dirty="0" err="1">
                <a:solidFill>
                  <a:schemeClr val="tx1"/>
                </a:solidFill>
              </a:rPr>
              <a:t>investigatii</a:t>
            </a:r>
            <a:r>
              <a:rPr lang="en-US" sz="2200" dirty="0">
                <a:solidFill>
                  <a:schemeClr val="tx1"/>
                </a:solidFill>
              </a:rPr>
              <a:t> pot fi </a:t>
            </a:r>
            <a:r>
              <a:rPr lang="en-US" sz="2200" dirty="0" err="1">
                <a:solidFill>
                  <a:schemeClr val="tx1"/>
                </a:solidFill>
              </a:rPr>
              <a:t>facute</a:t>
            </a:r>
            <a:r>
              <a:rPr lang="en-US" sz="2200" dirty="0">
                <a:solidFill>
                  <a:schemeClr val="tx1"/>
                </a:solidFill>
              </a:rPr>
              <a:t> </a:t>
            </a:r>
            <a:r>
              <a:rPr lang="en-US" sz="2200" dirty="0" err="1">
                <a:solidFill>
                  <a:schemeClr val="tx1"/>
                </a:solidFill>
              </a:rPr>
              <a:t>doar</a:t>
            </a:r>
            <a:r>
              <a:rPr lang="en-US" sz="2200" dirty="0">
                <a:solidFill>
                  <a:schemeClr val="tx1"/>
                </a:solidFill>
              </a:rPr>
              <a:t> in </a:t>
            </a:r>
            <a:r>
              <a:rPr lang="en-US" sz="2200" dirty="0" err="1">
                <a:solidFill>
                  <a:schemeClr val="tx1"/>
                </a:solidFill>
              </a:rPr>
              <a:t>timpul</a:t>
            </a:r>
            <a:r>
              <a:rPr lang="en-US" sz="2200" dirty="0">
                <a:solidFill>
                  <a:schemeClr val="tx1"/>
                </a:solidFill>
              </a:rPr>
              <a:t> </a:t>
            </a:r>
            <a:r>
              <a:rPr lang="en-US" sz="2200" dirty="0" err="1">
                <a:solidFill>
                  <a:schemeClr val="tx1"/>
                </a:solidFill>
              </a:rPr>
              <a:t>programului</a:t>
            </a:r>
            <a:r>
              <a:rPr lang="en-US" sz="2200" dirty="0">
                <a:solidFill>
                  <a:schemeClr val="tx1"/>
                </a:solidFill>
              </a:rPr>
              <a:t> de </a:t>
            </a:r>
            <a:r>
              <a:rPr lang="en-US" sz="2200" dirty="0" err="1">
                <a:solidFill>
                  <a:schemeClr val="tx1"/>
                </a:solidFill>
              </a:rPr>
              <a:t>lucru</a:t>
            </a:r>
            <a:r>
              <a:rPr lang="en-US" sz="2200" dirty="0">
                <a:solidFill>
                  <a:schemeClr val="tx1"/>
                </a:solidFill>
              </a:rPr>
              <a:t>. </a:t>
            </a:r>
            <a:r>
              <a:rPr lang="en-US" sz="2200" dirty="0" err="1">
                <a:solidFill>
                  <a:schemeClr val="tx1"/>
                </a:solidFill>
              </a:rPr>
              <a:t>Angajatorul</a:t>
            </a:r>
            <a:r>
              <a:rPr lang="en-US" sz="2200" dirty="0">
                <a:solidFill>
                  <a:schemeClr val="tx1"/>
                </a:solidFill>
              </a:rPr>
              <a:t> are </a:t>
            </a:r>
            <a:r>
              <a:rPr lang="en-US" sz="2200" dirty="0" err="1">
                <a:solidFill>
                  <a:schemeClr val="tx1"/>
                </a:solidFill>
              </a:rPr>
              <a:t>obligaţia</a:t>
            </a:r>
            <a:r>
              <a:rPr lang="en-US" sz="2200" dirty="0">
                <a:solidFill>
                  <a:schemeClr val="tx1"/>
                </a:solidFill>
              </a:rPr>
              <a:t> </a:t>
            </a:r>
            <a:r>
              <a:rPr lang="en-US" sz="2200" dirty="0" err="1">
                <a:solidFill>
                  <a:schemeClr val="tx1"/>
                </a:solidFill>
              </a:rPr>
              <a:t>să</a:t>
            </a:r>
            <a:r>
              <a:rPr lang="en-US" sz="2200" dirty="0">
                <a:solidFill>
                  <a:schemeClr val="tx1"/>
                </a:solidFill>
              </a:rPr>
              <a:t> </a:t>
            </a:r>
            <a:r>
              <a:rPr lang="en-US" sz="2200" dirty="0" err="1">
                <a:solidFill>
                  <a:schemeClr val="tx1"/>
                </a:solidFill>
              </a:rPr>
              <a:t>păstreze</a:t>
            </a:r>
            <a:r>
              <a:rPr lang="en-US" sz="2200" dirty="0">
                <a:solidFill>
                  <a:schemeClr val="tx1"/>
                </a:solidFill>
              </a:rPr>
              <a:t> </a:t>
            </a:r>
            <a:r>
              <a:rPr lang="en-US" sz="2200" dirty="0" err="1">
                <a:solidFill>
                  <a:schemeClr val="tx1"/>
                </a:solidFill>
              </a:rPr>
              <a:t>confidenţialitatea</a:t>
            </a:r>
            <a:r>
              <a:rPr lang="en-US" sz="2200" dirty="0">
                <a:solidFill>
                  <a:schemeClr val="tx1"/>
                </a:solidFill>
              </a:rPr>
              <a:t> </a:t>
            </a:r>
            <a:r>
              <a:rPr lang="en-US" sz="2200" dirty="0" err="1">
                <a:solidFill>
                  <a:schemeClr val="tx1"/>
                </a:solidFill>
              </a:rPr>
              <a:t>asupra</a:t>
            </a:r>
            <a:r>
              <a:rPr lang="en-US" sz="2200" dirty="0">
                <a:solidFill>
                  <a:schemeClr val="tx1"/>
                </a:solidFill>
              </a:rPr>
              <a:t> </a:t>
            </a:r>
            <a:r>
              <a:rPr lang="en-US" sz="2200" dirty="0" err="1">
                <a:solidFill>
                  <a:schemeClr val="tx1"/>
                </a:solidFill>
              </a:rPr>
              <a:t>stării</a:t>
            </a:r>
            <a:r>
              <a:rPr lang="en-US" sz="2200" dirty="0">
                <a:solidFill>
                  <a:schemeClr val="tx1"/>
                </a:solidFill>
              </a:rPr>
              <a:t> de </a:t>
            </a:r>
            <a:r>
              <a:rPr lang="en-US" sz="2200" dirty="0" err="1">
                <a:solidFill>
                  <a:schemeClr val="tx1"/>
                </a:solidFill>
              </a:rPr>
              <a:t>graviditate</a:t>
            </a:r>
            <a:r>
              <a:rPr lang="en-US" sz="2200" dirty="0">
                <a:solidFill>
                  <a:schemeClr val="tx1"/>
                </a:solidFill>
              </a:rPr>
              <a:t> a </a:t>
            </a:r>
            <a:r>
              <a:rPr lang="en-US" sz="2200" dirty="0" err="1">
                <a:solidFill>
                  <a:schemeClr val="tx1"/>
                </a:solidFill>
              </a:rPr>
              <a:t>salariatei</a:t>
            </a:r>
            <a:r>
              <a:rPr lang="en-US" sz="2200" dirty="0">
                <a:solidFill>
                  <a:schemeClr val="tx1"/>
                </a:solidFill>
              </a:rPr>
              <a:t> </a:t>
            </a:r>
            <a:r>
              <a:rPr lang="en-US" sz="2200" dirty="0" err="1">
                <a:solidFill>
                  <a:schemeClr val="tx1"/>
                </a:solidFill>
              </a:rPr>
              <a:t>şi</a:t>
            </a:r>
            <a:r>
              <a:rPr lang="en-US" sz="2200" dirty="0">
                <a:solidFill>
                  <a:schemeClr val="tx1"/>
                </a:solidFill>
              </a:rPr>
              <a:t> nu </a:t>
            </a:r>
            <a:r>
              <a:rPr lang="en-US" sz="2200" dirty="0" err="1">
                <a:solidFill>
                  <a:schemeClr val="tx1"/>
                </a:solidFill>
              </a:rPr>
              <a:t>va</a:t>
            </a:r>
            <a:r>
              <a:rPr lang="en-US" sz="2200" dirty="0">
                <a:solidFill>
                  <a:schemeClr val="tx1"/>
                </a:solidFill>
              </a:rPr>
              <a:t> </a:t>
            </a:r>
            <a:r>
              <a:rPr lang="en-US" sz="2200" dirty="0" err="1">
                <a:solidFill>
                  <a:schemeClr val="tx1"/>
                </a:solidFill>
              </a:rPr>
              <a:t>anunţa</a:t>
            </a:r>
            <a:r>
              <a:rPr lang="en-US" sz="2200" dirty="0">
                <a:solidFill>
                  <a:schemeClr val="tx1"/>
                </a:solidFill>
              </a:rPr>
              <a:t> </a:t>
            </a:r>
            <a:r>
              <a:rPr lang="en-US" sz="2200" dirty="0" err="1">
                <a:solidFill>
                  <a:schemeClr val="tx1"/>
                </a:solidFill>
              </a:rPr>
              <a:t>alţi</a:t>
            </a:r>
            <a:r>
              <a:rPr lang="en-US" sz="2200" dirty="0">
                <a:solidFill>
                  <a:schemeClr val="tx1"/>
                </a:solidFill>
              </a:rPr>
              <a:t> </a:t>
            </a:r>
            <a:r>
              <a:rPr lang="en-US" sz="2200" dirty="0" err="1">
                <a:solidFill>
                  <a:schemeClr val="tx1"/>
                </a:solidFill>
              </a:rPr>
              <a:t>angajaţi</a:t>
            </a:r>
            <a:r>
              <a:rPr lang="en-US" sz="2200" dirty="0">
                <a:solidFill>
                  <a:schemeClr val="tx1"/>
                </a:solidFill>
              </a:rPr>
              <a:t> </a:t>
            </a:r>
            <a:r>
              <a:rPr lang="en-US" sz="2200" dirty="0" err="1">
                <a:solidFill>
                  <a:schemeClr val="tx1"/>
                </a:solidFill>
              </a:rPr>
              <a:t>decât</a:t>
            </a:r>
            <a:r>
              <a:rPr lang="en-US" sz="2200" dirty="0">
                <a:solidFill>
                  <a:schemeClr val="tx1"/>
                </a:solidFill>
              </a:rPr>
              <a:t> cu </a:t>
            </a:r>
            <a:r>
              <a:rPr lang="en-US" sz="2200" dirty="0" err="1">
                <a:solidFill>
                  <a:schemeClr val="tx1"/>
                </a:solidFill>
              </a:rPr>
              <a:t>acordul</a:t>
            </a:r>
            <a:r>
              <a:rPr lang="en-US" sz="2200" dirty="0">
                <a:solidFill>
                  <a:schemeClr val="tx1"/>
                </a:solidFill>
              </a:rPr>
              <a:t> </a:t>
            </a:r>
            <a:r>
              <a:rPr lang="en-US" sz="2200" dirty="0" err="1">
                <a:solidFill>
                  <a:schemeClr val="tx1"/>
                </a:solidFill>
              </a:rPr>
              <a:t>scris</a:t>
            </a:r>
            <a:r>
              <a:rPr lang="en-US" sz="2200" dirty="0">
                <a:solidFill>
                  <a:schemeClr val="tx1"/>
                </a:solidFill>
              </a:rPr>
              <a:t> al </a:t>
            </a:r>
            <a:r>
              <a:rPr lang="en-US" sz="2200" dirty="0" err="1">
                <a:solidFill>
                  <a:schemeClr val="tx1"/>
                </a:solidFill>
              </a:rPr>
              <a:t>acesteia</a:t>
            </a:r>
            <a:r>
              <a:rPr lang="en-US" sz="2200" dirty="0">
                <a:solidFill>
                  <a:schemeClr val="tx1"/>
                </a:solidFill>
              </a:rPr>
              <a:t> </a:t>
            </a:r>
            <a:r>
              <a:rPr lang="en-US" sz="2200" dirty="0" err="1">
                <a:solidFill>
                  <a:schemeClr val="tx1"/>
                </a:solidFill>
              </a:rPr>
              <a:t>şi</a:t>
            </a:r>
            <a:r>
              <a:rPr lang="en-US" sz="2200" dirty="0">
                <a:solidFill>
                  <a:schemeClr val="tx1"/>
                </a:solidFill>
              </a:rPr>
              <a:t> </a:t>
            </a:r>
            <a:r>
              <a:rPr lang="en-US" sz="2200" dirty="0" err="1">
                <a:solidFill>
                  <a:schemeClr val="tx1"/>
                </a:solidFill>
              </a:rPr>
              <a:t>doar</a:t>
            </a:r>
            <a:r>
              <a:rPr lang="en-US" sz="2200" dirty="0">
                <a:solidFill>
                  <a:schemeClr val="tx1"/>
                </a:solidFill>
              </a:rPr>
              <a:t> </a:t>
            </a:r>
            <a:r>
              <a:rPr lang="en-US" sz="2200" dirty="0" err="1">
                <a:solidFill>
                  <a:schemeClr val="tx1"/>
                </a:solidFill>
              </a:rPr>
              <a:t>în</a:t>
            </a:r>
            <a:r>
              <a:rPr lang="en-US" sz="2200" dirty="0">
                <a:solidFill>
                  <a:schemeClr val="tx1"/>
                </a:solidFill>
              </a:rPr>
              <a:t> </a:t>
            </a:r>
            <a:r>
              <a:rPr lang="en-US" sz="2200" dirty="0" err="1">
                <a:solidFill>
                  <a:schemeClr val="tx1"/>
                </a:solidFill>
              </a:rPr>
              <a:t>interesul</a:t>
            </a:r>
            <a:r>
              <a:rPr lang="en-US" sz="2200" dirty="0">
                <a:solidFill>
                  <a:schemeClr val="tx1"/>
                </a:solidFill>
              </a:rPr>
              <a:t> </a:t>
            </a:r>
            <a:r>
              <a:rPr lang="en-US" sz="2200" dirty="0" err="1">
                <a:solidFill>
                  <a:schemeClr val="tx1"/>
                </a:solidFill>
              </a:rPr>
              <a:t>bunei</a:t>
            </a:r>
            <a:r>
              <a:rPr lang="en-US" sz="2200" dirty="0">
                <a:solidFill>
                  <a:schemeClr val="tx1"/>
                </a:solidFill>
              </a:rPr>
              <a:t> </a:t>
            </a:r>
            <a:r>
              <a:rPr lang="en-US" sz="2200" dirty="0" err="1">
                <a:solidFill>
                  <a:schemeClr val="tx1"/>
                </a:solidFill>
              </a:rPr>
              <a:t>desfăşurări</a:t>
            </a:r>
            <a:r>
              <a:rPr lang="en-US" sz="2200" dirty="0">
                <a:solidFill>
                  <a:schemeClr val="tx1"/>
                </a:solidFill>
              </a:rPr>
              <a:t> a </a:t>
            </a:r>
            <a:r>
              <a:rPr lang="en-US" sz="2200" dirty="0" err="1">
                <a:solidFill>
                  <a:schemeClr val="tx1"/>
                </a:solidFill>
              </a:rPr>
              <a:t>procesului</a:t>
            </a:r>
            <a:r>
              <a:rPr lang="en-US" sz="2200" dirty="0">
                <a:solidFill>
                  <a:schemeClr val="tx1"/>
                </a:solidFill>
              </a:rPr>
              <a:t> de </a:t>
            </a:r>
            <a:r>
              <a:rPr lang="en-US" sz="2200" dirty="0" err="1">
                <a:solidFill>
                  <a:schemeClr val="tx1"/>
                </a:solidFill>
              </a:rPr>
              <a:t>muncă</a:t>
            </a:r>
            <a:r>
              <a:rPr lang="en-US" sz="2200" dirty="0" smtClean="0">
                <a:solidFill>
                  <a:schemeClr val="tx1"/>
                </a:solidFill>
              </a:rPr>
              <a:t>.</a:t>
            </a:r>
          </a:p>
          <a:p>
            <a:pPr marL="0" indent="0" algn="just">
              <a:buNone/>
            </a:pPr>
            <a:r>
              <a:rPr lang="en-US" sz="2200" b="1" i="1" dirty="0" smtClean="0">
                <a:solidFill>
                  <a:srgbClr val="FF0000"/>
                </a:solidFill>
              </a:rPr>
              <a:t>   Important</a:t>
            </a:r>
            <a:r>
              <a:rPr lang="en-US" sz="2200" b="1" i="1" dirty="0">
                <a:solidFill>
                  <a:srgbClr val="FF0000"/>
                </a:solidFill>
              </a:rPr>
              <a:t>! </a:t>
            </a:r>
            <a:r>
              <a:rPr lang="en-US" sz="2200" dirty="0" err="1">
                <a:solidFill>
                  <a:schemeClr val="tx1"/>
                </a:solidFill>
              </a:rPr>
              <a:t>Concediu</a:t>
            </a:r>
            <a:r>
              <a:rPr lang="en-US" sz="2200" dirty="0">
                <a:solidFill>
                  <a:schemeClr val="tx1"/>
                </a:solidFill>
              </a:rPr>
              <a:t> de </a:t>
            </a:r>
            <a:r>
              <a:rPr lang="en-US" sz="2200" dirty="0" err="1">
                <a:solidFill>
                  <a:schemeClr val="tx1"/>
                </a:solidFill>
              </a:rPr>
              <a:t>maternitate</a:t>
            </a:r>
            <a:r>
              <a:rPr lang="en-US" sz="2200" dirty="0">
                <a:solidFill>
                  <a:schemeClr val="tx1"/>
                </a:solidFill>
              </a:rPr>
              <a:t> </a:t>
            </a:r>
            <a:r>
              <a:rPr lang="en-US" sz="2200" dirty="0" err="1">
                <a:solidFill>
                  <a:schemeClr val="tx1"/>
                </a:solidFill>
              </a:rPr>
              <a:t>dureaza</a:t>
            </a:r>
            <a:r>
              <a:rPr lang="en-US" sz="2200" dirty="0">
                <a:solidFill>
                  <a:schemeClr val="tx1"/>
                </a:solidFill>
              </a:rPr>
              <a:t> exact 126 </a:t>
            </a:r>
            <a:r>
              <a:rPr lang="en-US" sz="2200" dirty="0" err="1">
                <a:solidFill>
                  <a:schemeClr val="tx1"/>
                </a:solidFill>
              </a:rPr>
              <a:t>zile</a:t>
            </a:r>
            <a:r>
              <a:rPr lang="en-US" sz="2200" dirty="0">
                <a:solidFill>
                  <a:schemeClr val="tx1"/>
                </a:solidFill>
              </a:rPr>
              <a:t> +14 </a:t>
            </a:r>
            <a:r>
              <a:rPr lang="en-US" sz="2200" dirty="0" err="1">
                <a:solidFill>
                  <a:schemeClr val="tx1"/>
                </a:solidFill>
              </a:rPr>
              <a:t>zile</a:t>
            </a:r>
            <a:r>
              <a:rPr lang="en-US" sz="2200" dirty="0">
                <a:solidFill>
                  <a:schemeClr val="tx1"/>
                </a:solidFill>
              </a:rPr>
              <a:t> in </a:t>
            </a:r>
            <a:r>
              <a:rPr lang="en-US" sz="2200" dirty="0" err="1">
                <a:solidFill>
                  <a:schemeClr val="tx1"/>
                </a:solidFill>
              </a:rPr>
              <a:t>caz</a:t>
            </a:r>
            <a:r>
              <a:rPr lang="en-US" sz="2200" dirty="0">
                <a:solidFill>
                  <a:schemeClr val="tx1"/>
                </a:solidFill>
              </a:rPr>
              <a:t> de </a:t>
            </a:r>
            <a:r>
              <a:rPr lang="en-US" sz="2200" dirty="0" err="1">
                <a:solidFill>
                  <a:schemeClr val="tx1"/>
                </a:solidFill>
              </a:rPr>
              <a:t>cezariana</a:t>
            </a:r>
            <a:r>
              <a:rPr lang="en-US" sz="2200" dirty="0">
                <a:solidFill>
                  <a:schemeClr val="tx1"/>
                </a:solidFill>
              </a:rPr>
              <a:t> </a:t>
            </a:r>
            <a:r>
              <a:rPr lang="en-US" sz="2200" dirty="0" err="1">
                <a:solidFill>
                  <a:schemeClr val="tx1"/>
                </a:solidFill>
              </a:rPr>
              <a:t>sau</a:t>
            </a:r>
            <a:r>
              <a:rPr lang="en-US" sz="2200" dirty="0">
                <a:solidFill>
                  <a:schemeClr val="tx1"/>
                </a:solidFill>
              </a:rPr>
              <a:t> </a:t>
            </a:r>
            <a:r>
              <a:rPr lang="en-US" sz="2200" dirty="0" err="1">
                <a:solidFill>
                  <a:schemeClr val="tx1"/>
                </a:solidFill>
              </a:rPr>
              <a:t>complicatii</a:t>
            </a:r>
            <a:r>
              <a:rPr lang="en-US" sz="2200" dirty="0">
                <a:solidFill>
                  <a:schemeClr val="tx1"/>
                </a:solidFill>
              </a:rPr>
              <a:t> la </a:t>
            </a:r>
            <a:r>
              <a:rPr lang="en-US" sz="2200" dirty="0" err="1" smtClean="0">
                <a:solidFill>
                  <a:schemeClr val="tx1"/>
                </a:solidFill>
              </a:rPr>
              <a:t>nastere</a:t>
            </a:r>
            <a:r>
              <a:rPr lang="en-US" sz="2200" dirty="0" smtClean="0">
                <a:solidFill>
                  <a:schemeClr val="tx1"/>
                </a:solidFill>
              </a:rPr>
              <a:t>.</a:t>
            </a:r>
            <a:endParaRPr lang="ru-RU" sz="2200"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pic>
        <p:nvPicPr>
          <p:cNvPr id="14"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87704" y="384129"/>
            <a:ext cx="18113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89377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5" name="Объект 4"/>
          <p:cNvSpPr>
            <a:spLocks noGrp="1"/>
          </p:cNvSpPr>
          <p:nvPr>
            <p:ph idx="1"/>
          </p:nvPr>
        </p:nvSpPr>
        <p:spPr>
          <a:xfrm>
            <a:off x="170688" y="1621536"/>
            <a:ext cx="8289312" cy="4642464"/>
          </a:xfrm>
        </p:spPr>
        <p:txBody>
          <a:bodyPr/>
          <a:lstStyle/>
          <a:p>
            <a:pPr marL="0" indent="0">
              <a:buNone/>
            </a:pPr>
            <a:r>
              <a:rPr lang="en-US" dirty="0" smtClean="0">
                <a:solidFill>
                  <a:schemeClr val="tx1"/>
                </a:solidFill>
              </a:rPr>
              <a:t>   </a:t>
            </a:r>
            <a:endParaRPr lang="ru-RU"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6" name="Прямоугольник 5"/>
          <p:cNvSpPr/>
          <p:nvPr/>
        </p:nvSpPr>
        <p:spPr>
          <a:xfrm>
            <a:off x="85344" y="1652113"/>
            <a:ext cx="8973312" cy="5139869"/>
          </a:xfrm>
          <a:prstGeom prst="rect">
            <a:avLst/>
          </a:prstGeom>
        </p:spPr>
        <p:txBody>
          <a:bodyPr wrap="square">
            <a:spAutoFit/>
          </a:bodyPr>
          <a:lstStyle/>
          <a:p>
            <a:r>
              <a:rPr lang="en-US" sz="1800" i="1" dirty="0">
                <a:solidFill>
                  <a:schemeClr val="tx1"/>
                </a:solidFill>
              </a:rPr>
              <a:t>Cum se </a:t>
            </a:r>
            <a:r>
              <a:rPr lang="en-US" sz="1800" i="1" dirty="0" err="1">
                <a:solidFill>
                  <a:schemeClr val="tx1"/>
                </a:solidFill>
              </a:rPr>
              <a:t>calculează</a:t>
            </a:r>
            <a:r>
              <a:rPr lang="en-US" sz="1800" i="1" dirty="0">
                <a:solidFill>
                  <a:schemeClr val="tx1"/>
                </a:solidFill>
              </a:rPr>
              <a:t> </a:t>
            </a:r>
            <a:r>
              <a:rPr lang="en-US" sz="1800" i="1" dirty="0" err="1">
                <a:solidFill>
                  <a:schemeClr val="tx1"/>
                </a:solidFill>
              </a:rPr>
              <a:t>indemnizația</a:t>
            </a:r>
            <a:r>
              <a:rPr lang="en-US" sz="1800" i="1" dirty="0">
                <a:solidFill>
                  <a:schemeClr val="tx1"/>
                </a:solidFill>
              </a:rPr>
              <a:t> de </a:t>
            </a:r>
            <a:r>
              <a:rPr lang="en-US" sz="1800" i="1" dirty="0" err="1">
                <a:solidFill>
                  <a:schemeClr val="tx1"/>
                </a:solidFill>
              </a:rPr>
              <a:t>maternitate</a:t>
            </a:r>
            <a:r>
              <a:rPr lang="en-US" sz="1800" i="1" dirty="0">
                <a:solidFill>
                  <a:schemeClr val="tx1"/>
                </a:solidFill>
              </a:rPr>
              <a:t>? </a:t>
            </a:r>
            <a:endParaRPr lang="en-US" sz="1800" i="1" dirty="0" smtClean="0">
              <a:solidFill>
                <a:schemeClr val="tx1"/>
              </a:solidFill>
            </a:endParaRPr>
          </a:p>
          <a:p>
            <a:endParaRPr lang="en-US" sz="1800" i="1" dirty="0" smtClean="0">
              <a:solidFill>
                <a:schemeClr val="tx1"/>
              </a:solidFill>
            </a:endParaRPr>
          </a:p>
          <a:p>
            <a:r>
              <a:rPr lang="en-US" sz="1800" b="0" dirty="0">
                <a:solidFill>
                  <a:schemeClr val="tx1"/>
                </a:solidFill>
              </a:rPr>
              <a:t> </a:t>
            </a:r>
            <a:r>
              <a:rPr lang="en-US" sz="1800" b="0" dirty="0" smtClean="0">
                <a:solidFill>
                  <a:schemeClr val="tx1"/>
                </a:solidFill>
              </a:rPr>
              <a:t>  </a:t>
            </a:r>
            <a:r>
              <a:rPr lang="en-US" sz="1800" b="0" dirty="0" err="1" smtClean="0">
                <a:solidFill>
                  <a:schemeClr val="tx1"/>
                </a:solidFill>
              </a:rPr>
              <a:t>Venitul</a:t>
            </a:r>
            <a:r>
              <a:rPr lang="en-US" sz="1800" b="0" dirty="0" smtClean="0">
                <a:solidFill>
                  <a:schemeClr val="tx1"/>
                </a:solidFill>
              </a:rPr>
              <a:t> </a:t>
            </a:r>
            <a:r>
              <a:rPr lang="en-US" sz="1800" b="0" dirty="0" err="1">
                <a:solidFill>
                  <a:schemeClr val="tx1"/>
                </a:solidFill>
              </a:rPr>
              <a:t>mediu</a:t>
            </a:r>
            <a:r>
              <a:rPr lang="en-US" sz="1800" b="0" dirty="0">
                <a:solidFill>
                  <a:schemeClr val="tx1"/>
                </a:solidFill>
              </a:rPr>
              <a:t> </a:t>
            </a:r>
            <a:r>
              <a:rPr lang="en-US" sz="1800" b="0" dirty="0" err="1">
                <a:solidFill>
                  <a:schemeClr val="tx1"/>
                </a:solidFill>
              </a:rPr>
              <a:t>realizat</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ultimele</a:t>
            </a:r>
            <a:r>
              <a:rPr lang="en-US" sz="1800" b="0" dirty="0">
                <a:solidFill>
                  <a:schemeClr val="tx1"/>
                </a:solidFill>
              </a:rPr>
              <a:t> 12 </a:t>
            </a:r>
            <a:r>
              <a:rPr lang="en-US" sz="1800" b="0" dirty="0" err="1">
                <a:solidFill>
                  <a:schemeClr val="tx1"/>
                </a:solidFill>
              </a:rPr>
              <a:t>luni</a:t>
            </a:r>
            <a:r>
              <a:rPr lang="en-US" sz="1800" b="0" dirty="0">
                <a:solidFill>
                  <a:schemeClr val="tx1"/>
                </a:solidFill>
              </a:rPr>
              <a:t> </a:t>
            </a:r>
            <a:r>
              <a:rPr lang="en-US" sz="1800" b="0" dirty="0" err="1">
                <a:solidFill>
                  <a:schemeClr val="tx1"/>
                </a:solidFill>
              </a:rPr>
              <a:t>premergătoare</a:t>
            </a:r>
            <a:r>
              <a:rPr lang="en-US" sz="1800" b="0" dirty="0">
                <a:solidFill>
                  <a:schemeClr val="tx1"/>
                </a:solidFill>
              </a:rPr>
              <a:t> </a:t>
            </a:r>
            <a:r>
              <a:rPr lang="en-US" sz="1800" b="0" dirty="0" err="1">
                <a:solidFill>
                  <a:schemeClr val="tx1"/>
                </a:solidFill>
              </a:rPr>
              <a:t>lunii</a:t>
            </a:r>
            <a:r>
              <a:rPr lang="en-US" sz="1800" b="0" dirty="0">
                <a:solidFill>
                  <a:schemeClr val="tx1"/>
                </a:solidFill>
              </a:rPr>
              <a:t> </a:t>
            </a:r>
            <a:r>
              <a:rPr lang="en-US" sz="1800" b="0" dirty="0" err="1">
                <a:solidFill>
                  <a:schemeClr val="tx1"/>
                </a:solidFill>
              </a:rPr>
              <a:t>ieșirii</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concediul</a:t>
            </a:r>
            <a:r>
              <a:rPr lang="en-US" sz="1800" b="0" dirty="0">
                <a:solidFill>
                  <a:schemeClr val="tx1"/>
                </a:solidFill>
              </a:rPr>
              <a:t> de </a:t>
            </a:r>
            <a:r>
              <a:rPr lang="en-US" sz="1800" b="0" dirty="0" err="1">
                <a:solidFill>
                  <a:schemeClr val="tx1"/>
                </a:solidFill>
              </a:rPr>
              <a:t>maternitate</a:t>
            </a:r>
            <a:r>
              <a:rPr lang="en-US" sz="1800" b="0" dirty="0">
                <a:solidFill>
                  <a:schemeClr val="tx1"/>
                </a:solidFill>
              </a:rPr>
              <a:t>. </a:t>
            </a:r>
            <a:r>
              <a:rPr lang="en-US" sz="1800" b="0" dirty="0" err="1">
                <a:solidFill>
                  <a:schemeClr val="tx1"/>
                </a:solidFill>
              </a:rPr>
              <a:t>Baza</a:t>
            </a:r>
            <a:r>
              <a:rPr lang="en-US" sz="1800" b="0" dirty="0">
                <a:solidFill>
                  <a:schemeClr val="tx1"/>
                </a:solidFill>
              </a:rPr>
              <a:t> </a:t>
            </a:r>
            <a:r>
              <a:rPr lang="en-US" sz="1800" b="0" dirty="0" err="1">
                <a:solidFill>
                  <a:schemeClr val="tx1"/>
                </a:solidFill>
              </a:rPr>
              <a:t>respectivă</a:t>
            </a:r>
            <a:r>
              <a:rPr lang="en-US" sz="1800" b="0" dirty="0">
                <a:solidFill>
                  <a:schemeClr val="tx1"/>
                </a:solidFill>
              </a:rPr>
              <a:t> de </a:t>
            </a:r>
            <a:r>
              <a:rPr lang="en-US" sz="1800" b="0" dirty="0" err="1">
                <a:solidFill>
                  <a:schemeClr val="tx1"/>
                </a:solidFill>
              </a:rPr>
              <a:t>calcul</a:t>
            </a:r>
            <a:r>
              <a:rPr lang="en-US" sz="1800" b="0" dirty="0">
                <a:solidFill>
                  <a:schemeClr val="tx1"/>
                </a:solidFill>
              </a:rPr>
              <a:t> se </a:t>
            </a:r>
            <a:r>
              <a:rPr lang="en-US" sz="1800" b="0" dirty="0" err="1">
                <a:solidFill>
                  <a:schemeClr val="tx1"/>
                </a:solidFill>
              </a:rPr>
              <a:t>folosește</a:t>
            </a:r>
            <a:r>
              <a:rPr lang="en-US" sz="1800" b="0" dirty="0">
                <a:solidFill>
                  <a:schemeClr val="tx1"/>
                </a:solidFill>
              </a:rPr>
              <a:t> </a:t>
            </a:r>
            <a:r>
              <a:rPr lang="en-US" sz="1800" b="0" dirty="0" err="1">
                <a:solidFill>
                  <a:schemeClr val="tx1"/>
                </a:solidFill>
              </a:rPr>
              <a:t>pentru</a:t>
            </a:r>
            <a:r>
              <a:rPr lang="en-US" sz="1800" b="0" dirty="0">
                <a:solidFill>
                  <a:schemeClr val="tx1"/>
                </a:solidFill>
              </a:rPr>
              <a:t> a </a:t>
            </a:r>
            <a:r>
              <a:rPr lang="en-US" sz="1800" b="0" dirty="0" err="1">
                <a:solidFill>
                  <a:schemeClr val="tx1"/>
                </a:solidFill>
              </a:rPr>
              <a:t>calcula</a:t>
            </a:r>
            <a:r>
              <a:rPr lang="en-US" sz="1800" b="0" dirty="0">
                <a:solidFill>
                  <a:schemeClr val="tx1"/>
                </a:solidFill>
              </a:rPr>
              <a:t> </a:t>
            </a:r>
            <a:r>
              <a:rPr lang="en-US" sz="1800" b="0" dirty="0" err="1">
                <a:solidFill>
                  <a:schemeClr val="tx1"/>
                </a:solidFill>
              </a:rPr>
              <a:t>indemnizația</a:t>
            </a:r>
            <a:r>
              <a:rPr lang="en-US" sz="1800" b="0" dirty="0">
                <a:solidFill>
                  <a:schemeClr val="tx1"/>
                </a:solidFill>
              </a:rPr>
              <a:t> de </a:t>
            </a:r>
            <a:r>
              <a:rPr lang="en-US" sz="1800" b="0" dirty="0" err="1">
                <a:solidFill>
                  <a:schemeClr val="tx1"/>
                </a:solidFill>
              </a:rPr>
              <a:t>maternitate</a:t>
            </a:r>
            <a:r>
              <a:rPr lang="en-US" sz="1800" b="0" dirty="0">
                <a:solidFill>
                  <a:schemeClr val="tx1"/>
                </a:solidFill>
              </a:rPr>
              <a:t> </a:t>
            </a:r>
            <a:r>
              <a:rPr lang="en-US" sz="1800" b="0" dirty="0" err="1">
                <a:solidFill>
                  <a:schemeClr val="tx1"/>
                </a:solidFill>
              </a:rPr>
              <a:t>pentru</a:t>
            </a:r>
            <a:r>
              <a:rPr lang="en-US" sz="1800" b="0" dirty="0">
                <a:solidFill>
                  <a:schemeClr val="tx1"/>
                </a:solidFill>
              </a:rPr>
              <a:t> 126 de </a:t>
            </a:r>
            <a:r>
              <a:rPr lang="en-US" sz="1800" b="0" dirty="0" err="1">
                <a:solidFill>
                  <a:schemeClr val="tx1"/>
                </a:solidFill>
              </a:rPr>
              <a:t>zile</a:t>
            </a:r>
            <a:r>
              <a:rPr lang="en-US" sz="1800" b="0" dirty="0">
                <a:solidFill>
                  <a:schemeClr val="tx1"/>
                </a:solidFill>
              </a:rPr>
              <a:t> de </a:t>
            </a:r>
            <a:r>
              <a:rPr lang="en-US" sz="1800" b="0" dirty="0" err="1">
                <a:solidFill>
                  <a:schemeClr val="tx1"/>
                </a:solidFill>
              </a:rPr>
              <a:t>concediu</a:t>
            </a:r>
            <a:r>
              <a:rPr lang="en-US" sz="1800" b="0" dirty="0">
                <a:solidFill>
                  <a:schemeClr val="tx1"/>
                </a:solidFill>
              </a:rPr>
              <a:t> medical. Conform </a:t>
            </a:r>
            <a:r>
              <a:rPr lang="en-US" sz="1800" b="0" dirty="0" err="1">
                <a:solidFill>
                  <a:schemeClr val="tx1"/>
                </a:solidFill>
              </a:rPr>
              <a:t>calculelor</a:t>
            </a:r>
            <a:r>
              <a:rPr lang="en-US" sz="1800" b="0" dirty="0">
                <a:solidFill>
                  <a:schemeClr val="tx1"/>
                </a:solidFill>
              </a:rPr>
              <a:t> </a:t>
            </a:r>
            <a:r>
              <a:rPr lang="en-US" sz="1800" b="0" dirty="0" err="1">
                <a:solidFill>
                  <a:schemeClr val="tx1"/>
                </a:solidFill>
              </a:rPr>
              <a:t>făcute</a:t>
            </a:r>
            <a:r>
              <a:rPr lang="en-US" sz="1800" b="0" dirty="0">
                <a:solidFill>
                  <a:schemeClr val="tx1"/>
                </a:solidFill>
              </a:rPr>
              <a:t> cu </a:t>
            </a:r>
            <a:r>
              <a:rPr lang="en-US" sz="1800" b="0" dirty="0" err="1">
                <a:solidFill>
                  <a:schemeClr val="tx1"/>
                </a:solidFill>
              </a:rPr>
              <a:t>specialistul</a:t>
            </a:r>
            <a:r>
              <a:rPr lang="en-US" sz="1800" b="0" dirty="0">
                <a:solidFill>
                  <a:schemeClr val="tx1"/>
                </a:solidFill>
              </a:rPr>
              <a:t> de la CNAS o </a:t>
            </a:r>
            <a:r>
              <a:rPr lang="en-US" sz="1800" b="0" dirty="0" err="1">
                <a:solidFill>
                  <a:schemeClr val="tx1"/>
                </a:solidFill>
              </a:rPr>
              <a:t>femeie</a:t>
            </a:r>
            <a:r>
              <a:rPr lang="en-US" sz="1800" b="0" dirty="0">
                <a:solidFill>
                  <a:schemeClr val="tx1"/>
                </a:solidFill>
              </a:rPr>
              <a:t> a </a:t>
            </a:r>
            <a:r>
              <a:rPr lang="en-US" sz="1800" b="0" dirty="0" err="1">
                <a:solidFill>
                  <a:schemeClr val="tx1"/>
                </a:solidFill>
              </a:rPr>
              <a:t>cărui</a:t>
            </a:r>
            <a:r>
              <a:rPr lang="en-US" sz="1800" b="0" dirty="0">
                <a:solidFill>
                  <a:schemeClr val="tx1"/>
                </a:solidFill>
              </a:rPr>
              <a:t> </a:t>
            </a:r>
            <a:r>
              <a:rPr lang="en-US" sz="1800" b="0" dirty="0" err="1">
                <a:solidFill>
                  <a:schemeClr val="tx1"/>
                </a:solidFill>
              </a:rPr>
              <a:t>salariu</a:t>
            </a:r>
            <a:r>
              <a:rPr lang="en-US" sz="1800" b="0" dirty="0">
                <a:solidFill>
                  <a:schemeClr val="tx1"/>
                </a:solidFill>
              </a:rPr>
              <a:t> </a:t>
            </a:r>
            <a:r>
              <a:rPr lang="en-US" sz="1800" b="0" dirty="0" err="1">
                <a:solidFill>
                  <a:schemeClr val="tx1"/>
                </a:solidFill>
              </a:rPr>
              <a:t>mediu</a:t>
            </a:r>
            <a:r>
              <a:rPr lang="en-US" sz="1800" b="0" dirty="0">
                <a:solidFill>
                  <a:schemeClr val="tx1"/>
                </a:solidFill>
              </a:rPr>
              <a:t> </a:t>
            </a:r>
            <a:r>
              <a:rPr lang="en-US" sz="1800" b="0" dirty="0" err="1">
                <a:solidFill>
                  <a:schemeClr val="tx1"/>
                </a:solidFill>
              </a:rPr>
              <a:t>este</a:t>
            </a:r>
            <a:r>
              <a:rPr lang="en-US" sz="1800" b="0" dirty="0">
                <a:solidFill>
                  <a:schemeClr val="tx1"/>
                </a:solidFill>
              </a:rPr>
              <a:t> de 4000 de lei, </a:t>
            </a:r>
            <a:r>
              <a:rPr lang="en-US" sz="1800" b="0" dirty="0" err="1">
                <a:solidFill>
                  <a:schemeClr val="tx1"/>
                </a:solidFill>
              </a:rPr>
              <a:t>ar</a:t>
            </a:r>
            <a:r>
              <a:rPr lang="en-US" sz="1800" b="0" dirty="0">
                <a:solidFill>
                  <a:schemeClr val="tx1"/>
                </a:solidFill>
              </a:rPr>
              <a:t> </a:t>
            </a:r>
            <a:r>
              <a:rPr lang="en-US" sz="1800" b="0" dirty="0" err="1">
                <a:solidFill>
                  <a:schemeClr val="tx1"/>
                </a:solidFill>
              </a:rPr>
              <a:t>trebui</a:t>
            </a:r>
            <a:r>
              <a:rPr lang="en-US" sz="1800" b="0" dirty="0">
                <a:solidFill>
                  <a:schemeClr val="tx1"/>
                </a:solidFill>
              </a:rPr>
              <a:t> </a:t>
            </a:r>
            <a:r>
              <a:rPr lang="en-US" sz="1800" b="0" dirty="0" err="1">
                <a:solidFill>
                  <a:schemeClr val="tx1"/>
                </a:solidFill>
              </a:rPr>
              <a:t>să</a:t>
            </a:r>
            <a:r>
              <a:rPr lang="en-US" sz="1800" b="0" dirty="0">
                <a:solidFill>
                  <a:schemeClr val="tx1"/>
                </a:solidFill>
              </a:rPr>
              <a:t> </a:t>
            </a:r>
            <a:r>
              <a:rPr lang="en-US" sz="1800" b="0" dirty="0" err="1">
                <a:solidFill>
                  <a:schemeClr val="tx1"/>
                </a:solidFill>
              </a:rPr>
              <a:t>primească</a:t>
            </a:r>
            <a:r>
              <a:rPr lang="en-US" sz="1800" b="0" dirty="0">
                <a:solidFill>
                  <a:schemeClr val="tx1"/>
                </a:solidFill>
              </a:rPr>
              <a:t> o </a:t>
            </a:r>
            <a:r>
              <a:rPr lang="en-US" sz="1800" b="0" dirty="0" err="1">
                <a:solidFill>
                  <a:schemeClr val="tx1"/>
                </a:solidFill>
              </a:rPr>
              <a:t>indemnizație</a:t>
            </a:r>
            <a:r>
              <a:rPr lang="en-US" sz="1800" b="0" dirty="0">
                <a:solidFill>
                  <a:schemeClr val="tx1"/>
                </a:solidFill>
              </a:rPr>
              <a:t> de </a:t>
            </a:r>
            <a:r>
              <a:rPr lang="en-US" sz="1800" b="0" dirty="0" err="1">
                <a:solidFill>
                  <a:schemeClr val="tx1"/>
                </a:solidFill>
              </a:rPr>
              <a:t>maternitate</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jur</a:t>
            </a:r>
            <a:r>
              <a:rPr lang="en-US" sz="1800" b="0" dirty="0">
                <a:solidFill>
                  <a:schemeClr val="tx1"/>
                </a:solidFill>
              </a:rPr>
              <a:t> de 16.400 de lei.</a:t>
            </a:r>
          </a:p>
          <a:p>
            <a:endParaRPr lang="en-US" sz="1800" b="0" dirty="0">
              <a:solidFill>
                <a:schemeClr val="tx1"/>
              </a:solidFill>
            </a:endParaRPr>
          </a:p>
          <a:p>
            <a:r>
              <a:rPr lang="en-US" sz="1800" b="0" dirty="0" err="1">
                <a:solidFill>
                  <a:schemeClr val="tx1"/>
                </a:solidFill>
              </a:rPr>
              <a:t>Indemnizaţia</a:t>
            </a:r>
            <a:r>
              <a:rPr lang="en-US" sz="1800" b="0" dirty="0">
                <a:solidFill>
                  <a:schemeClr val="tx1"/>
                </a:solidFill>
              </a:rPr>
              <a:t> </a:t>
            </a:r>
            <a:r>
              <a:rPr lang="en-US" sz="1800" b="0" dirty="0" err="1">
                <a:solidFill>
                  <a:schemeClr val="tx1"/>
                </a:solidFill>
              </a:rPr>
              <a:t>unică</a:t>
            </a:r>
            <a:r>
              <a:rPr lang="en-US" sz="1800" b="0" dirty="0">
                <a:solidFill>
                  <a:schemeClr val="tx1"/>
                </a:solidFill>
              </a:rPr>
              <a:t> la </a:t>
            </a:r>
            <a:r>
              <a:rPr lang="en-US" sz="1800" b="0" dirty="0" err="1">
                <a:solidFill>
                  <a:schemeClr val="tx1"/>
                </a:solidFill>
              </a:rPr>
              <a:t>naşterea</a:t>
            </a:r>
            <a:r>
              <a:rPr lang="en-US" sz="1800" b="0" dirty="0">
                <a:solidFill>
                  <a:schemeClr val="tx1"/>
                </a:solidFill>
              </a:rPr>
              <a:t> </a:t>
            </a:r>
            <a:r>
              <a:rPr lang="en-US" sz="1800" b="0" dirty="0" err="1">
                <a:solidFill>
                  <a:schemeClr val="tx1"/>
                </a:solidFill>
              </a:rPr>
              <a:t>copilului</a:t>
            </a:r>
            <a:r>
              <a:rPr lang="en-US" sz="1800" b="0" dirty="0">
                <a:solidFill>
                  <a:schemeClr val="tx1"/>
                </a:solidFill>
              </a:rPr>
              <a:t> se </a:t>
            </a:r>
            <a:r>
              <a:rPr lang="en-US" sz="1800" b="0" dirty="0" err="1">
                <a:solidFill>
                  <a:schemeClr val="tx1"/>
                </a:solidFill>
              </a:rPr>
              <a:t>stabileşte</a:t>
            </a:r>
            <a:r>
              <a:rPr lang="en-US" sz="1800" b="0" dirty="0">
                <a:solidFill>
                  <a:schemeClr val="tx1"/>
                </a:solidFill>
              </a:rPr>
              <a:t>: </a:t>
            </a:r>
            <a:r>
              <a:rPr lang="en-US" sz="1800" b="0" dirty="0" err="1">
                <a:solidFill>
                  <a:schemeClr val="tx1"/>
                </a:solidFill>
              </a:rPr>
              <a:t>pentru</a:t>
            </a:r>
            <a:r>
              <a:rPr lang="en-US" sz="1800" b="0" dirty="0">
                <a:solidFill>
                  <a:schemeClr val="tx1"/>
                </a:solidFill>
              </a:rPr>
              <a:t> </a:t>
            </a:r>
            <a:r>
              <a:rPr lang="en-US" sz="1800" b="0" dirty="0" err="1">
                <a:solidFill>
                  <a:schemeClr val="tx1"/>
                </a:solidFill>
              </a:rPr>
              <a:t>fiecare</a:t>
            </a:r>
            <a:r>
              <a:rPr lang="en-US" sz="1800" b="0" dirty="0">
                <a:solidFill>
                  <a:schemeClr val="tx1"/>
                </a:solidFill>
              </a:rPr>
              <a:t> </a:t>
            </a:r>
            <a:r>
              <a:rPr lang="en-US" sz="1800" b="0" dirty="0" err="1">
                <a:solidFill>
                  <a:schemeClr val="tx1"/>
                </a:solidFill>
              </a:rPr>
              <a:t>copil</a:t>
            </a:r>
            <a:r>
              <a:rPr lang="en-US" sz="1800" b="0" dirty="0">
                <a:solidFill>
                  <a:schemeClr val="tx1"/>
                </a:solidFill>
              </a:rPr>
              <a:t> </a:t>
            </a:r>
            <a:r>
              <a:rPr lang="en-US" sz="1800" b="0" dirty="0" err="1">
                <a:solidFill>
                  <a:schemeClr val="tx1"/>
                </a:solidFill>
              </a:rPr>
              <a:t>născut</a:t>
            </a:r>
            <a:r>
              <a:rPr lang="en-US" sz="1800" b="0" dirty="0">
                <a:solidFill>
                  <a:schemeClr val="tx1"/>
                </a:solidFill>
              </a:rPr>
              <a:t> </a:t>
            </a:r>
            <a:r>
              <a:rPr lang="en-US" sz="1800" b="0" dirty="0" err="1">
                <a:solidFill>
                  <a:schemeClr val="tx1"/>
                </a:solidFill>
              </a:rPr>
              <a:t>viu</a:t>
            </a:r>
            <a:r>
              <a:rPr lang="en-US" sz="1800" b="0" dirty="0">
                <a:solidFill>
                  <a:schemeClr val="tx1"/>
                </a:solidFill>
              </a:rPr>
              <a:t>, </a:t>
            </a:r>
            <a:r>
              <a:rPr lang="en-US" sz="1800" b="0" dirty="0" err="1">
                <a:solidFill>
                  <a:schemeClr val="tx1"/>
                </a:solidFill>
              </a:rPr>
              <a:t>inclusiv</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cazul</a:t>
            </a:r>
            <a:r>
              <a:rPr lang="en-US" sz="1800" b="0" dirty="0">
                <a:solidFill>
                  <a:schemeClr val="tx1"/>
                </a:solidFill>
              </a:rPr>
              <a:t> </a:t>
            </a:r>
            <a:r>
              <a:rPr lang="en-US" sz="1800" b="0" dirty="0" err="1">
                <a:solidFill>
                  <a:schemeClr val="tx1"/>
                </a:solidFill>
              </a:rPr>
              <a:t>gemenilor</a:t>
            </a:r>
            <a:r>
              <a:rPr lang="en-US" sz="1800" b="0" dirty="0">
                <a:solidFill>
                  <a:schemeClr val="tx1"/>
                </a:solidFill>
              </a:rPr>
              <a:t>; </a:t>
            </a:r>
            <a:r>
              <a:rPr lang="en-US" sz="1800" b="0" dirty="0" err="1">
                <a:solidFill>
                  <a:schemeClr val="tx1"/>
                </a:solidFill>
              </a:rPr>
              <a:t>mamei</a:t>
            </a:r>
            <a:r>
              <a:rPr lang="en-US" sz="1800" b="0" dirty="0">
                <a:solidFill>
                  <a:schemeClr val="tx1"/>
                </a:solidFill>
              </a:rPr>
              <a:t>, </a:t>
            </a:r>
            <a:r>
              <a:rPr lang="en-US" sz="1800" b="0" dirty="0" err="1">
                <a:solidFill>
                  <a:schemeClr val="tx1"/>
                </a:solidFill>
              </a:rPr>
              <a:t>iar</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cazul</a:t>
            </a:r>
            <a:r>
              <a:rPr lang="en-US" sz="1800" b="0" dirty="0">
                <a:solidFill>
                  <a:schemeClr val="tx1"/>
                </a:solidFill>
              </a:rPr>
              <a:t> </a:t>
            </a:r>
            <a:r>
              <a:rPr lang="en-US" sz="1800" b="0" dirty="0" err="1">
                <a:solidFill>
                  <a:schemeClr val="tx1"/>
                </a:solidFill>
              </a:rPr>
              <a:t>decesului</a:t>
            </a:r>
            <a:r>
              <a:rPr lang="en-US" sz="1800" b="0" dirty="0">
                <a:solidFill>
                  <a:schemeClr val="tx1"/>
                </a:solidFill>
              </a:rPr>
              <a:t> </a:t>
            </a:r>
            <a:r>
              <a:rPr lang="en-US" sz="1800" b="0" dirty="0" err="1">
                <a:solidFill>
                  <a:schemeClr val="tx1"/>
                </a:solidFill>
              </a:rPr>
              <a:t>ei</a:t>
            </a:r>
            <a:r>
              <a:rPr lang="en-US" sz="1800" b="0" dirty="0">
                <a:solidFill>
                  <a:schemeClr val="tx1"/>
                </a:solidFill>
              </a:rPr>
              <a:t> - </a:t>
            </a:r>
            <a:r>
              <a:rPr lang="en-US" sz="1800" b="0" dirty="0" err="1">
                <a:solidFill>
                  <a:schemeClr val="tx1"/>
                </a:solidFill>
              </a:rPr>
              <a:t>reprezentantului</a:t>
            </a:r>
            <a:r>
              <a:rPr lang="en-US" sz="1800" b="0" dirty="0">
                <a:solidFill>
                  <a:schemeClr val="tx1"/>
                </a:solidFill>
              </a:rPr>
              <a:t> legal al </a:t>
            </a:r>
            <a:r>
              <a:rPr lang="en-US" sz="1800" b="0" dirty="0" err="1">
                <a:solidFill>
                  <a:schemeClr val="tx1"/>
                </a:solidFill>
              </a:rPr>
              <a:t>copilului</a:t>
            </a:r>
            <a:r>
              <a:rPr lang="en-US" sz="1800" b="0" dirty="0">
                <a:solidFill>
                  <a:schemeClr val="tx1"/>
                </a:solidFill>
              </a:rPr>
              <a:t>; cu </a:t>
            </a:r>
            <a:r>
              <a:rPr lang="en-US" sz="1800" b="0" dirty="0" err="1">
                <a:solidFill>
                  <a:schemeClr val="tx1"/>
                </a:solidFill>
              </a:rPr>
              <a:t>condiţia</a:t>
            </a:r>
            <a:r>
              <a:rPr lang="en-US" sz="1800" b="0" dirty="0">
                <a:solidFill>
                  <a:schemeClr val="tx1"/>
                </a:solidFill>
              </a:rPr>
              <a:t> </a:t>
            </a:r>
            <a:r>
              <a:rPr lang="en-US" sz="1800" b="0" dirty="0" err="1">
                <a:solidFill>
                  <a:schemeClr val="tx1"/>
                </a:solidFill>
              </a:rPr>
              <a:t>că</a:t>
            </a:r>
            <a:r>
              <a:rPr lang="en-US" sz="1800" b="0" dirty="0">
                <a:solidFill>
                  <a:schemeClr val="tx1"/>
                </a:solidFill>
              </a:rPr>
              <a:t> a </a:t>
            </a:r>
            <a:r>
              <a:rPr lang="en-US" sz="1800" b="0" dirty="0" err="1">
                <a:solidFill>
                  <a:schemeClr val="tx1"/>
                </a:solidFill>
              </a:rPr>
              <a:t>fost</a:t>
            </a:r>
            <a:r>
              <a:rPr lang="en-US" sz="1800" b="0" dirty="0">
                <a:solidFill>
                  <a:schemeClr val="tx1"/>
                </a:solidFill>
              </a:rPr>
              <a:t> </a:t>
            </a:r>
            <a:r>
              <a:rPr lang="en-US" sz="1800" b="0" dirty="0" err="1">
                <a:solidFill>
                  <a:schemeClr val="tx1"/>
                </a:solidFill>
              </a:rPr>
              <a:t>înregistrat</a:t>
            </a:r>
            <a:r>
              <a:rPr lang="en-US" sz="1800" b="0" dirty="0">
                <a:solidFill>
                  <a:schemeClr val="tx1"/>
                </a:solidFill>
              </a:rPr>
              <a:t> la </a:t>
            </a:r>
            <a:r>
              <a:rPr lang="en-US" sz="1800" b="0" dirty="0" err="1">
                <a:solidFill>
                  <a:schemeClr val="tx1"/>
                </a:solidFill>
              </a:rPr>
              <a:t>oficiul</a:t>
            </a:r>
            <a:r>
              <a:rPr lang="en-US" sz="1800" b="0" dirty="0">
                <a:solidFill>
                  <a:schemeClr val="tx1"/>
                </a:solidFill>
              </a:rPr>
              <a:t> </a:t>
            </a:r>
            <a:r>
              <a:rPr lang="en-US" sz="1800" b="0" dirty="0" err="1">
                <a:solidFill>
                  <a:schemeClr val="tx1"/>
                </a:solidFill>
              </a:rPr>
              <a:t>stării</a:t>
            </a:r>
            <a:r>
              <a:rPr lang="en-US" sz="1800" b="0" dirty="0">
                <a:solidFill>
                  <a:schemeClr val="tx1"/>
                </a:solidFill>
              </a:rPr>
              <a:t> </a:t>
            </a:r>
            <a:r>
              <a:rPr lang="en-US" sz="1800" b="0" dirty="0" err="1">
                <a:solidFill>
                  <a:schemeClr val="tx1"/>
                </a:solidFill>
              </a:rPr>
              <a:t>civile</a:t>
            </a:r>
            <a:r>
              <a:rPr lang="en-US" sz="1800" b="0" dirty="0">
                <a:solidFill>
                  <a:schemeClr val="tx1"/>
                </a:solidFill>
              </a:rPr>
              <a:t>; cu </a:t>
            </a:r>
            <a:r>
              <a:rPr lang="en-US" sz="1800" b="0" dirty="0" err="1">
                <a:solidFill>
                  <a:schemeClr val="tx1"/>
                </a:solidFill>
              </a:rPr>
              <a:t>condiţia</a:t>
            </a:r>
            <a:r>
              <a:rPr lang="en-US" sz="1800" b="0" dirty="0">
                <a:solidFill>
                  <a:schemeClr val="tx1"/>
                </a:solidFill>
              </a:rPr>
              <a:t> </a:t>
            </a:r>
            <a:r>
              <a:rPr lang="en-US" sz="1800" b="0" dirty="0" err="1">
                <a:solidFill>
                  <a:schemeClr val="tx1"/>
                </a:solidFill>
              </a:rPr>
              <a:t>că</a:t>
            </a:r>
            <a:r>
              <a:rPr lang="en-US" sz="1800" b="0" dirty="0">
                <a:solidFill>
                  <a:schemeClr val="tx1"/>
                </a:solidFill>
              </a:rPr>
              <a:t> a </a:t>
            </a:r>
            <a:r>
              <a:rPr lang="en-US" sz="1800" b="0" dirty="0" err="1">
                <a:solidFill>
                  <a:schemeClr val="tx1"/>
                </a:solidFill>
              </a:rPr>
              <a:t>fost</a:t>
            </a:r>
            <a:r>
              <a:rPr lang="en-US" sz="1800" b="0" dirty="0">
                <a:solidFill>
                  <a:schemeClr val="tx1"/>
                </a:solidFill>
              </a:rPr>
              <a:t> </a:t>
            </a:r>
            <a:r>
              <a:rPr lang="en-US" sz="1800" b="0" dirty="0" err="1">
                <a:solidFill>
                  <a:schemeClr val="tx1"/>
                </a:solidFill>
              </a:rPr>
              <a:t>solicitată</a:t>
            </a:r>
            <a:r>
              <a:rPr lang="en-US" sz="1800" b="0" dirty="0">
                <a:solidFill>
                  <a:schemeClr val="tx1"/>
                </a:solidFill>
              </a:rPr>
              <a:t> </a:t>
            </a:r>
            <a:r>
              <a:rPr lang="en-US" sz="1800" b="0" dirty="0" err="1">
                <a:solidFill>
                  <a:schemeClr val="tx1"/>
                </a:solidFill>
              </a:rPr>
              <a:t>cel</a:t>
            </a:r>
            <a:r>
              <a:rPr lang="en-US" sz="1800" b="0" dirty="0">
                <a:solidFill>
                  <a:schemeClr val="tx1"/>
                </a:solidFill>
              </a:rPr>
              <a:t> </a:t>
            </a:r>
            <a:r>
              <a:rPr lang="en-US" sz="1800" b="0" dirty="0" err="1">
                <a:solidFill>
                  <a:schemeClr val="tx1"/>
                </a:solidFill>
              </a:rPr>
              <a:t>târziu</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termen</a:t>
            </a:r>
            <a:r>
              <a:rPr lang="en-US" sz="1800" b="0" dirty="0">
                <a:solidFill>
                  <a:schemeClr val="tx1"/>
                </a:solidFill>
              </a:rPr>
              <a:t> de 12 </a:t>
            </a:r>
            <a:r>
              <a:rPr lang="en-US" sz="1800" b="0" dirty="0" err="1">
                <a:solidFill>
                  <a:schemeClr val="tx1"/>
                </a:solidFill>
              </a:rPr>
              <a:t>luni</a:t>
            </a:r>
            <a:r>
              <a:rPr lang="en-US" sz="1800" b="0" dirty="0">
                <a:solidFill>
                  <a:schemeClr val="tx1"/>
                </a:solidFill>
              </a:rPr>
              <a:t> de la </a:t>
            </a:r>
            <a:r>
              <a:rPr lang="en-US" sz="1800" b="0" dirty="0" err="1">
                <a:solidFill>
                  <a:schemeClr val="tx1"/>
                </a:solidFill>
              </a:rPr>
              <a:t>naşterea</a:t>
            </a:r>
            <a:r>
              <a:rPr lang="en-US" sz="1800" b="0" dirty="0">
                <a:solidFill>
                  <a:schemeClr val="tx1"/>
                </a:solidFill>
              </a:rPr>
              <a:t> </a:t>
            </a:r>
            <a:r>
              <a:rPr lang="en-US" sz="1800" b="0" dirty="0" err="1">
                <a:solidFill>
                  <a:schemeClr val="tx1"/>
                </a:solidFill>
              </a:rPr>
              <a:t>copilului</a:t>
            </a:r>
            <a:r>
              <a:rPr lang="en-US" sz="1800" b="0" dirty="0">
                <a:solidFill>
                  <a:schemeClr val="tx1"/>
                </a:solidFill>
              </a:rPr>
              <a:t>;</a:t>
            </a:r>
          </a:p>
          <a:p>
            <a:endParaRPr lang="en-US" sz="1800" b="0" dirty="0">
              <a:solidFill>
                <a:schemeClr val="tx1"/>
              </a:solidFill>
            </a:endParaRPr>
          </a:p>
          <a:p>
            <a:r>
              <a:rPr lang="en-US" sz="1800" b="0" dirty="0" err="1">
                <a:solidFill>
                  <a:schemeClr val="tx1"/>
                </a:solidFill>
              </a:rPr>
              <a:t>Pentru</a:t>
            </a:r>
            <a:r>
              <a:rPr lang="en-US" sz="1800" b="0" dirty="0">
                <a:solidFill>
                  <a:schemeClr val="tx1"/>
                </a:solidFill>
              </a:rPr>
              <a:t> </a:t>
            </a:r>
            <a:r>
              <a:rPr lang="en-US" sz="1800" b="0" dirty="0" err="1">
                <a:solidFill>
                  <a:schemeClr val="tx1"/>
                </a:solidFill>
              </a:rPr>
              <a:t>copiii</a:t>
            </a:r>
            <a:r>
              <a:rPr lang="en-US" sz="1800" b="0" dirty="0">
                <a:solidFill>
                  <a:schemeClr val="tx1"/>
                </a:solidFill>
              </a:rPr>
              <a:t> </a:t>
            </a:r>
            <a:r>
              <a:rPr lang="en-US" sz="1800" b="0" dirty="0" err="1">
                <a:solidFill>
                  <a:schemeClr val="tx1"/>
                </a:solidFill>
              </a:rPr>
              <a:t>născuţi</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anul</a:t>
            </a:r>
            <a:r>
              <a:rPr lang="en-US" sz="1800" b="0" dirty="0">
                <a:solidFill>
                  <a:schemeClr val="tx1"/>
                </a:solidFill>
              </a:rPr>
              <a:t> 2016, </a:t>
            </a:r>
            <a:r>
              <a:rPr lang="en-US" sz="1800" b="0" dirty="0" err="1">
                <a:solidFill>
                  <a:schemeClr val="tx1"/>
                </a:solidFill>
              </a:rPr>
              <a:t>mamele</a:t>
            </a:r>
            <a:r>
              <a:rPr lang="en-US" sz="1800" b="0" dirty="0">
                <a:solidFill>
                  <a:schemeClr val="tx1"/>
                </a:solidFill>
              </a:rPr>
              <a:t> </a:t>
            </a:r>
            <a:r>
              <a:rPr lang="en-US" sz="1800" b="0" dirty="0" err="1">
                <a:solidFill>
                  <a:schemeClr val="tx1"/>
                </a:solidFill>
              </a:rPr>
              <a:t>beneficiază</a:t>
            </a:r>
            <a:r>
              <a:rPr lang="en-US" sz="1800" b="0" dirty="0">
                <a:solidFill>
                  <a:schemeClr val="tx1"/>
                </a:solidFill>
              </a:rPr>
              <a:t> de </a:t>
            </a:r>
            <a:r>
              <a:rPr lang="en-US" sz="1800" b="0" dirty="0" err="1">
                <a:solidFill>
                  <a:schemeClr val="tx1"/>
                </a:solidFill>
              </a:rPr>
              <a:t>indemnizaţie</a:t>
            </a:r>
            <a:r>
              <a:rPr lang="en-US" sz="1800" b="0" dirty="0">
                <a:solidFill>
                  <a:schemeClr val="tx1"/>
                </a:solidFill>
              </a:rPr>
              <a:t> </a:t>
            </a:r>
            <a:r>
              <a:rPr lang="en-US" sz="1800" b="0" dirty="0" err="1">
                <a:solidFill>
                  <a:schemeClr val="tx1"/>
                </a:solidFill>
              </a:rPr>
              <a:t>unică</a:t>
            </a:r>
            <a:r>
              <a:rPr lang="en-US" sz="1800" b="0" dirty="0">
                <a:solidFill>
                  <a:schemeClr val="tx1"/>
                </a:solidFill>
              </a:rPr>
              <a:t> la </a:t>
            </a:r>
            <a:r>
              <a:rPr lang="en-US" sz="1800" b="0" dirty="0" err="1">
                <a:solidFill>
                  <a:schemeClr val="tx1"/>
                </a:solidFill>
              </a:rPr>
              <a:t>naşterea</a:t>
            </a:r>
            <a:r>
              <a:rPr lang="en-US" sz="1800" b="0" dirty="0">
                <a:solidFill>
                  <a:schemeClr val="tx1"/>
                </a:solidFill>
              </a:rPr>
              <a:t> </a:t>
            </a:r>
            <a:r>
              <a:rPr lang="en-US" sz="1800" b="0" dirty="0" err="1">
                <a:solidFill>
                  <a:schemeClr val="tx1"/>
                </a:solidFill>
              </a:rPr>
              <a:t>copilului</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cuantum</a:t>
            </a:r>
            <a:r>
              <a:rPr lang="en-US" sz="1800" b="0" dirty="0">
                <a:solidFill>
                  <a:schemeClr val="tx1"/>
                </a:solidFill>
              </a:rPr>
              <a:t> de: 3100 lei </a:t>
            </a:r>
            <a:r>
              <a:rPr lang="en-US" sz="1800" b="0" dirty="0" err="1">
                <a:solidFill>
                  <a:schemeClr val="tx1"/>
                </a:solidFill>
              </a:rPr>
              <a:t>pentru</a:t>
            </a:r>
            <a:r>
              <a:rPr lang="en-US" sz="1800" b="0" dirty="0">
                <a:solidFill>
                  <a:schemeClr val="tx1"/>
                </a:solidFill>
              </a:rPr>
              <a:t> </a:t>
            </a:r>
            <a:r>
              <a:rPr lang="en-US" sz="1800" b="0" dirty="0" err="1">
                <a:solidFill>
                  <a:schemeClr val="tx1"/>
                </a:solidFill>
              </a:rPr>
              <a:t>primul</a:t>
            </a:r>
            <a:r>
              <a:rPr lang="en-US" sz="1800" b="0" dirty="0">
                <a:solidFill>
                  <a:schemeClr val="tx1"/>
                </a:solidFill>
              </a:rPr>
              <a:t> </a:t>
            </a:r>
            <a:r>
              <a:rPr lang="en-US" sz="1800" b="0" dirty="0" err="1">
                <a:solidFill>
                  <a:schemeClr val="tx1"/>
                </a:solidFill>
              </a:rPr>
              <a:t>copil</a:t>
            </a:r>
            <a:r>
              <a:rPr lang="en-US" sz="1800" b="0" dirty="0">
                <a:solidFill>
                  <a:schemeClr val="tx1"/>
                </a:solidFill>
              </a:rPr>
              <a:t> </a:t>
            </a:r>
            <a:r>
              <a:rPr lang="en-US" sz="1800" b="0" dirty="0" err="1">
                <a:solidFill>
                  <a:schemeClr val="tx1"/>
                </a:solidFill>
              </a:rPr>
              <a:t>și</a:t>
            </a:r>
            <a:r>
              <a:rPr lang="en-US" sz="1800" b="0" dirty="0">
                <a:solidFill>
                  <a:schemeClr val="tx1"/>
                </a:solidFill>
              </a:rPr>
              <a:t> de 3400 lei </a:t>
            </a:r>
            <a:r>
              <a:rPr lang="en-US" sz="1800" b="0" dirty="0" err="1">
                <a:solidFill>
                  <a:schemeClr val="tx1"/>
                </a:solidFill>
              </a:rPr>
              <a:t>pentru</a:t>
            </a:r>
            <a:r>
              <a:rPr lang="en-US" sz="1800" b="0" dirty="0">
                <a:solidFill>
                  <a:schemeClr val="tx1"/>
                </a:solidFill>
              </a:rPr>
              <a:t> </a:t>
            </a:r>
            <a:r>
              <a:rPr lang="en-US" sz="1800" b="0" dirty="0" err="1">
                <a:solidFill>
                  <a:schemeClr val="tx1"/>
                </a:solidFill>
              </a:rPr>
              <a:t>fiecare</a:t>
            </a:r>
            <a:r>
              <a:rPr lang="en-US" sz="1800" b="0" dirty="0">
                <a:solidFill>
                  <a:schemeClr val="tx1"/>
                </a:solidFill>
              </a:rPr>
              <a:t> </a:t>
            </a:r>
            <a:r>
              <a:rPr lang="en-US" sz="1800" b="0" dirty="0" err="1">
                <a:solidFill>
                  <a:schemeClr val="tx1"/>
                </a:solidFill>
              </a:rPr>
              <a:t>copil</a:t>
            </a:r>
            <a:r>
              <a:rPr lang="en-US" sz="1800" b="0" dirty="0">
                <a:solidFill>
                  <a:schemeClr val="tx1"/>
                </a:solidFill>
              </a:rPr>
              <a:t> </a:t>
            </a:r>
            <a:r>
              <a:rPr lang="en-US" sz="1800" b="0" dirty="0" err="1">
                <a:solidFill>
                  <a:schemeClr val="tx1"/>
                </a:solidFill>
              </a:rPr>
              <a:t>următor</a:t>
            </a:r>
            <a:r>
              <a:rPr lang="en-US" sz="1800" b="0" dirty="0">
                <a:solidFill>
                  <a:schemeClr val="tx1"/>
                </a:solidFill>
              </a:rPr>
              <a:t>. </a:t>
            </a:r>
            <a:r>
              <a:rPr lang="en-US" sz="1800" b="0" dirty="0" err="1">
                <a:solidFill>
                  <a:schemeClr val="tx1"/>
                </a:solidFill>
              </a:rPr>
              <a:t>În</a:t>
            </a:r>
            <a:r>
              <a:rPr lang="en-US" sz="1800" b="0" dirty="0">
                <a:solidFill>
                  <a:schemeClr val="tx1"/>
                </a:solidFill>
              </a:rPr>
              <a:t> 2016 </a:t>
            </a:r>
            <a:r>
              <a:rPr lang="en-US" sz="1800" b="0" dirty="0" err="1">
                <a:solidFill>
                  <a:schemeClr val="tx1"/>
                </a:solidFill>
              </a:rPr>
              <a:t>indemnizația</a:t>
            </a:r>
            <a:r>
              <a:rPr lang="en-US" sz="1800" b="0" dirty="0">
                <a:solidFill>
                  <a:schemeClr val="tx1"/>
                </a:solidFill>
              </a:rPr>
              <a:t> a </a:t>
            </a:r>
            <a:r>
              <a:rPr lang="en-US" sz="1800" b="0" dirty="0" err="1">
                <a:solidFill>
                  <a:schemeClr val="tx1"/>
                </a:solidFill>
              </a:rPr>
              <a:t>fost</a:t>
            </a:r>
            <a:r>
              <a:rPr lang="en-US" sz="1800" b="0" dirty="0">
                <a:solidFill>
                  <a:schemeClr val="tx1"/>
                </a:solidFill>
              </a:rPr>
              <a:t> </a:t>
            </a:r>
            <a:r>
              <a:rPr lang="en-US" sz="1800" b="0" dirty="0" err="1">
                <a:solidFill>
                  <a:schemeClr val="tx1"/>
                </a:solidFill>
              </a:rPr>
              <a:t>majorată</a:t>
            </a:r>
            <a:r>
              <a:rPr lang="en-US" sz="1800" b="0" dirty="0">
                <a:solidFill>
                  <a:schemeClr val="tx1"/>
                </a:solidFill>
              </a:rPr>
              <a:t> </a:t>
            </a:r>
            <a:r>
              <a:rPr lang="en-US" sz="1800" b="0" dirty="0" err="1">
                <a:solidFill>
                  <a:schemeClr val="tx1"/>
                </a:solidFill>
              </a:rPr>
              <a:t>și</a:t>
            </a:r>
            <a:r>
              <a:rPr lang="en-US" sz="1800" b="0" dirty="0">
                <a:solidFill>
                  <a:schemeClr val="tx1"/>
                </a:solidFill>
              </a:rPr>
              <a:t> </a:t>
            </a:r>
            <a:r>
              <a:rPr lang="en-US" sz="1800" b="0" dirty="0" err="1">
                <a:solidFill>
                  <a:schemeClr val="tx1"/>
                </a:solidFill>
              </a:rPr>
              <a:t>constituie</a:t>
            </a:r>
            <a:r>
              <a:rPr lang="en-US" sz="1800" b="0" dirty="0">
                <a:solidFill>
                  <a:schemeClr val="tx1"/>
                </a:solidFill>
              </a:rPr>
              <a:t> </a:t>
            </a:r>
            <a:r>
              <a:rPr lang="en-US" sz="1800" b="0" dirty="0" err="1">
                <a:solidFill>
                  <a:schemeClr val="tx1"/>
                </a:solidFill>
              </a:rPr>
              <a:t>suma</a:t>
            </a:r>
            <a:r>
              <a:rPr lang="en-US" sz="1800" b="0" dirty="0">
                <a:solidFill>
                  <a:schemeClr val="tx1"/>
                </a:solidFill>
              </a:rPr>
              <a:t> de 5300 de lei. </a:t>
            </a:r>
          </a:p>
          <a:p>
            <a:endParaRPr lang="en-US" dirty="0"/>
          </a:p>
        </p:txBody>
      </p:sp>
      <p:pic>
        <p:nvPicPr>
          <p:cNvPr id="14"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87704" y="384129"/>
            <a:ext cx="18113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230915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sp>
        <p:nvSpPr>
          <p:cNvPr id="5" name="Объект 4"/>
          <p:cNvSpPr>
            <a:spLocks noGrp="1"/>
          </p:cNvSpPr>
          <p:nvPr>
            <p:ph idx="1"/>
          </p:nvPr>
        </p:nvSpPr>
        <p:spPr>
          <a:xfrm>
            <a:off x="0" y="1621536"/>
            <a:ext cx="8460000" cy="4642464"/>
          </a:xfrm>
        </p:spPr>
        <p:txBody>
          <a:bodyPr/>
          <a:lstStyle/>
          <a:p>
            <a:pPr marL="0" indent="0">
              <a:buNone/>
            </a:pPr>
            <a:r>
              <a:rPr lang="en-US" dirty="0" smtClean="0">
                <a:solidFill>
                  <a:schemeClr val="tx1"/>
                </a:solidFill>
              </a:rPr>
              <a:t>   </a:t>
            </a:r>
            <a:endParaRPr lang="ru-RU"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6" name="Прямоугольник 5"/>
          <p:cNvSpPr/>
          <p:nvPr/>
        </p:nvSpPr>
        <p:spPr>
          <a:xfrm>
            <a:off x="85344" y="1652113"/>
            <a:ext cx="8973312" cy="5786199"/>
          </a:xfrm>
          <a:prstGeom prst="rect">
            <a:avLst/>
          </a:prstGeom>
        </p:spPr>
        <p:txBody>
          <a:bodyPr wrap="square">
            <a:spAutoFit/>
          </a:bodyPr>
          <a:lstStyle/>
          <a:p>
            <a:r>
              <a:rPr lang="en-US" sz="3200" dirty="0" err="1" smtClean="0">
                <a:solidFill>
                  <a:srgbClr val="002060"/>
                </a:solidFill>
              </a:rPr>
              <a:t>Bibliografie</a:t>
            </a:r>
            <a:r>
              <a:rPr lang="en-US" sz="3200" dirty="0" smtClean="0">
                <a:solidFill>
                  <a:srgbClr val="002060"/>
                </a:solidFill>
              </a:rPr>
              <a:t>:</a:t>
            </a:r>
          </a:p>
          <a:p>
            <a:pPr lvl="0"/>
            <a:r>
              <a:rPr lang="en-US" sz="1800" b="0" dirty="0" smtClean="0">
                <a:solidFill>
                  <a:schemeClr val="tx1"/>
                </a:solidFill>
              </a:rPr>
              <a:t>1. </a:t>
            </a:r>
            <a:r>
              <a:rPr lang="en-US" sz="1800" b="0" dirty="0" err="1" smtClean="0">
                <a:solidFill>
                  <a:schemeClr val="tx1"/>
                </a:solidFill>
              </a:rPr>
              <a:t>Codul</a:t>
            </a:r>
            <a:r>
              <a:rPr lang="en-US" sz="1800" b="0" dirty="0" smtClean="0">
                <a:solidFill>
                  <a:schemeClr val="tx1"/>
                </a:solidFill>
              </a:rPr>
              <a:t> </a:t>
            </a:r>
            <a:r>
              <a:rPr lang="en-US" sz="1800" b="0" dirty="0">
                <a:solidFill>
                  <a:schemeClr val="tx1"/>
                </a:solidFill>
              </a:rPr>
              <a:t>Fiscal: </a:t>
            </a:r>
            <a:r>
              <a:rPr lang="en-US" sz="1800" b="0" dirty="0" err="1">
                <a:solidFill>
                  <a:schemeClr val="tx1"/>
                </a:solidFill>
              </a:rPr>
              <a:t>Titlul</a:t>
            </a:r>
            <a:r>
              <a:rPr lang="en-US" sz="1800" b="0" dirty="0">
                <a:solidFill>
                  <a:schemeClr val="tx1"/>
                </a:solidFill>
              </a:rPr>
              <a:t> I „</a:t>
            </a:r>
            <a:r>
              <a:rPr lang="en-US" sz="1800" b="0" dirty="0" err="1">
                <a:solidFill>
                  <a:schemeClr val="tx1"/>
                </a:solidFill>
              </a:rPr>
              <a:t>Noţiuni</a:t>
            </a:r>
            <a:r>
              <a:rPr lang="en-US" sz="1800" b="0" dirty="0">
                <a:solidFill>
                  <a:schemeClr val="tx1"/>
                </a:solidFill>
              </a:rPr>
              <a:t> </a:t>
            </a:r>
            <a:r>
              <a:rPr lang="en-US" sz="1800" b="0" dirty="0" err="1">
                <a:solidFill>
                  <a:schemeClr val="tx1"/>
                </a:solidFill>
              </a:rPr>
              <a:t>generale</a:t>
            </a:r>
            <a:r>
              <a:rPr lang="en-US" sz="1800" b="0" dirty="0">
                <a:solidFill>
                  <a:schemeClr val="tx1"/>
                </a:solidFill>
              </a:rPr>
              <a:t>” </a:t>
            </a:r>
            <a:r>
              <a:rPr lang="en-US" sz="1800" b="0" dirty="0" err="1">
                <a:solidFill>
                  <a:schemeClr val="tx1"/>
                </a:solidFill>
              </a:rPr>
              <a:t>şi</a:t>
            </a:r>
            <a:r>
              <a:rPr lang="en-US" sz="1800" b="0" dirty="0">
                <a:solidFill>
                  <a:schemeClr val="tx1"/>
                </a:solidFill>
              </a:rPr>
              <a:t> </a:t>
            </a:r>
            <a:r>
              <a:rPr lang="en-US" sz="1800" b="0" dirty="0" err="1">
                <a:solidFill>
                  <a:schemeClr val="tx1"/>
                </a:solidFill>
              </a:rPr>
              <a:t>Titlul</a:t>
            </a:r>
            <a:r>
              <a:rPr lang="en-US" sz="1800" b="0" dirty="0">
                <a:solidFill>
                  <a:schemeClr val="tx1"/>
                </a:solidFill>
              </a:rPr>
              <a:t> II „</a:t>
            </a:r>
            <a:r>
              <a:rPr lang="en-US" sz="1800" b="0" dirty="0" err="1">
                <a:solidFill>
                  <a:schemeClr val="tx1"/>
                </a:solidFill>
              </a:rPr>
              <a:t>Impozitul</a:t>
            </a:r>
            <a:r>
              <a:rPr lang="en-US" sz="1800" b="0" dirty="0">
                <a:solidFill>
                  <a:schemeClr val="tx1"/>
                </a:solidFill>
              </a:rPr>
              <a:t> </a:t>
            </a:r>
            <a:r>
              <a:rPr lang="en-US" sz="1800" b="0" dirty="0" err="1">
                <a:solidFill>
                  <a:schemeClr val="tx1"/>
                </a:solidFill>
              </a:rPr>
              <a:t>pe</a:t>
            </a:r>
            <a:r>
              <a:rPr lang="en-US" sz="1800" b="0" dirty="0">
                <a:solidFill>
                  <a:schemeClr val="tx1"/>
                </a:solidFill>
              </a:rPr>
              <a:t> </a:t>
            </a:r>
            <a:r>
              <a:rPr lang="en-US" sz="1800" b="0" dirty="0" err="1">
                <a:solidFill>
                  <a:schemeClr val="tx1"/>
                </a:solidFill>
              </a:rPr>
              <a:t>venit</a:t>
            </a:r>
            <a:r>
              <a:rPr lang="en-US" sz="1800" b="0" dirty="0">
                <a:solidFill>
                  <a:schemeClr val="tx1"/>
                </a:solidFill>
              </a:rPr>
              <a:t>”.</a:t>
            </a:r>
            <a:endParaRPr lang="ru-RU" sz="1800" b="0" dirty="0">
              <a:solidFill>
                <a:schemeClr val="tx1"/>
              </a:solidFill>
            </a:endParaRPr>
          </a:p>
          <a:p>
            <a:pPr lvl="0"/>
            <a:r>
              <a:rPr lang="en-US" sz="1800" b="0" dirty="0" smtClean="0">
                <a:solidFill>
                  <a:schemeClr val="tx1"/>
                </a:solidFill>
              </a:rPr>
              <a:t>2. </a:t>
            </a:r>
            <a:r>
              <a:rPr lang="en-US" sz="1800" b="0" dirty="0" err="1" smtClean="0">
                <a:solidFill>
                  <a:schemeClr val="tx1"/>
                </a:solidFill>
              </a:rPr>
              <a:t>Legea</a:t>
            </a:r>
            <a:r>
              <a:rPr lang="en-US" sz="1800" b="0" dirty="0" smtClean="0">
                <a:solidFill>
                  <a:schemeClr val="tx1"/>
                </a:solidFill>
              </a:rPr>
              <a:t> </a:t>
            </a:r>
            <a:r>
              <a:rPr lang="en-US" sz="1800" b="0" dirty="0">
                <a:solidFill>
                  <a:schemeClr val="tx1"/>
                </a:solidFill>
              </a:rPr>
              <a:t>cu </a:t>
            </a:r>
            <a:r>
              <a:rPr lang="en-US" sz="1800" b="0" dirty="0" err="1">
                <a:solidFill>
                  <a:schemeClr val="tx1"/>
                </a:solidFill>
              </a:rPr>
              <a:t>privire</a:t>
            </a:r>
            <a:r>
              <a:rPr lang="en-US" sz="1800" b="0" dirty="0">
                <a:solidFill>
                  <a:schemeClr val="tx1"/>
                </a:solidFill>
              </a:rPr>
              <a:t> la </a:t>
            </a:r>
            <a:r>
              <a:rPr lang="en-US" sz="1800" b="0" dirty="0" err="1">
                <a:solidFill>
                  <a:schemeClr val="tx1"/>
                </a:solidFill>
              </a:rPr>
              <a:t>administrarea</a:t>
            </a:r>
            <a:r>
              <a:rPr lang="en-US" sz="1800" b="0" dirty="0">
                <a:solidFill>
                  <a:schemeClr val="tx1"/>
                </a:solidFill>
              </a:rPr>
              <a:t> </a:t>
            </a:r>
            <a:r>
              <a:rPr lang="en-US" sz="1800" b="0" dirty="0" err="1">
                <a:solidFill>
                  <a:schemeClr val="tx1"/>
                </a:solidFill>
              </a:rPr>
              <a:t>impozitului</a:t>
            </a:r>
            <a:r>
              <a:rPr lang="en-US" sz="1800" b="0" dirty="0">
                <a:solidFill>
                  <a:schemeClr val="tx1"/>
                </a:solidFill>
              </a:rPr>
              <a:t> </a:t>
            </a:r>
            <a:r>
              <a:rPr lang="en-US" sz="1800" b="0" dirty="0" err="1">
                <a:solidFill>
                  <a:schemeClr val="tx1"/>
                </a:solidFill>
              </a:rPr>
              <a:t>pe</a:t>
            </a:r>
            <a:r>
              <a:rPr lang="en-US" sz="1800" b="0" dirty="0">
                <a:solidFill>
                  <a:schemeClr val="tx1"/>
                </a:solidFill>
              </a:rPr>
              <a:t> </a:t>
            </a:r>
            <a:r>
              <a:rPr lang="en-US" sz="1800" b="0" dirty="0" err="1">
                <a:solidFill>
                  <a:schemeClr val="tx1"/>
                </a:solidFill>
              </a:rPr>
              <a:t>venit</a:t>
            </a:r>
            <a:r>
              <a:rPr lang="en-US" sz="1800" b="0" dirty="0">
                <a:solidFill>
                  <a:schemeClr val="tx1"/>
                </a:solidFill>
              </a:rPr>
              <a:t> </a:t>
            </a:r>
            <a:r>
              <a:rPr lang="en-US" sz="1800" b="0" dirty="0" err="1">
                <a:solidFill>
                  <a:schemeClr val="tx1"/>
                </a:solidFill>
              </a:rPr>
              <a:t>şi</a:t>
            </a:r>
            <a:r>
              <a:rPr lang="en-US" sz="1800" b="0" dirty="0">
                <a:solidFill>
                  <a:schemeClr val="tx1"/>
                </a:solidFill>
              </a:rPr>
              <a:t> </a:t>
            </a:r>
            <a:r>
              <a:rPr lang="en-US" sz="1800" b="0" dirty="0" err="1">
                <a:solidFill>
                  <a:schemeClr val="tx1"/>
                </a:solidFill>
              </a:rPr>
              <a:t>pentru</a:t>
            </a:r>
            <a:r>
              <a:rPr lang="en-US" sz="1800" b="0" dirty="0">
                <a:solidFill>
                  <a:schemeClr val="tx1"/>
                </a:solidFill>
              </a:rPr>
              <a:t> </a:t>
            </a:r>
            <a:r>
              <a:rPr lang="en-US" sz="1800" b="0" dirty="0" err="1">
                <a:solidFill>
                  <a:schemeClr val="tx1"/>
                </a:solidFill>
              </a:rPr>
              <a:t>punerea</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aplicare</a:t>
            </a:r>
            <a:r>
              <a:rPr lang="en-US" sz="1800" b="0" dirty="0">
                <a:solidFill>
                  <a:schemeClr val="tx1"/>
                </a:solidFill>
              </a:rPr>
              <a:t> a </a:t>
            </a:r>
            <a:r>
              <a:rPr lang="en-US" sz="1800" b="0" dirty="0" err="1">
                <a:solidFill>
                  <a:schemeClr val="tx1"/>
                </a:solidFill>
              </a:rPr>
              <a:t>titlurilor</a:t>
            </a:r>
            <a:r>
              <a:rPr lang="en-US" sz="1800" b="0" dirty="0">
                <a:solidFill>
                  <a:schemeClr val="tx1"/>
                </a:solidFill>
              </a:rPr>
              <a:t> I </a:t>
            </a:r>
            <a:r>
              <a:rPr lang="en-US" sz="1800" b="0" dirty="0" err="1">
                <a:solidFill>
                  <a:schemeClr val="tx1"/>
                </a:solidFill>
              </a:rPr>
              <a:t>şi</a:t>
            </a:r>
            <a:r>
              <a:rPr lang="en-US" sz="1800" b="0" dirty="0">
                <a:solidFill>
                  <a:schemeClr val="tx1"/>
                </a:solidFill>
              </a:rPr>
              <a:t> II ale </a:t>
            </a:r>
            <a:r>
              <a:rPr lang="en-US" sz="1800" b="0" dirty="0" err="1">
                <a:solidFill>
                  <a:schemeClr val="tx1"/>
                </a:solidFill>
              </a:rPr>
              <a:t>Codului</a:t>
            </a:r>
            <a:r>
              <a:rPr lang="en-US" sz="1800" b="0" dirty="0">
                <a:solidFill>
                  <a:schemeClr val="tx1"/>
                </a:solidFill>
              </a:rPr>
              <a:t> fiscal.</a:t>
            </a:r>
            <a:endParaRPr lang="ru-RU" sz="1800" b="0" dirty="0">
              <a:solidFill>
                <a:schemeClr val="tx1"/>
              </a:solidFill>
            </a:endParaRPr>
          </a:p>
          <a:p>
            <a:pPr lvl="0"/>
            <a:r>
              <a:rPr lang="en-US" sz="1800" b="0" dirty="0" smtClean="0">
                <a:solidFill>
                  <a:schemeClr val="tx1"/>
                </a:solidFill>
              </a:rPr>
              <a:t>3. </a:t>
            </a:r>
            <a:r>
              <a:rPr lang="en-US" sz="1800" b="0" dirty="0" err="1" smtClean="0">
                <a:solidFill>
                  <a:schemeClr val="tx1"/>
                </a:solidFill>
              </a:rPr>
              <a:t>Instrucţiunea</a:t>
            </a:r>
            <a:r>
              <a:rPr lang="en-US" sz="1800" b="0" dirty="0" smtClean="0">
                <a:solidFill>
                  <a:schemeClr val="tx1"/>
                </a:solidFill>
              </a:rPr>
              <a:t> </a:t>
            </a:r>
            <a:r>
              <a:rPr lang="en-US" sz="1800" b="0" dirty="0">
                <a:solidFill>
                  <a:schemeClr val="tx1"/>
                </a:solidFill>
              </a:rPr>
              <a:t>cu </a:t>
            </a:r>
            <a:r>
              <a:rPr lang="en-US" sz="1800" b="0" dirty="0" err="1">
                <a:solidFill>
                  <a:schemeClr val="tx1"/>
                </a:solidFill>
              </a:rPr>
              <a:t>privire</a:t>
            </a:r>
            <a:r>
              <a:rPr lang="en-US" sz="1800" b="0" dirty="0">
                <a:solidFill>
                  <a:schemeClr val="tx1"/>
                </a:solidFill>
              </a:rPr>
              <a:t> la </a:t>
            </a:r>
            <a:r>
              <a:rPr lang="en-US" sz="1800" b="0" dirty="0" err="1">
                <a:solidFill>
                  <a:schemeClr val="tx1"/>
                </a:solidFill>
              </a:rPr>
              <a:t>modul</a:t>
            </a:r>
            <a:r>
              <a:rPr lang="en-US" sz="1800" b="0" dirty="0">
                <a:solidFill>
                  <a:schemeClr val="tx1"/>
                </a:solidFill>
              </a:rPr>
              <a:t> de </a:t>
            </a:r>
            <a:r>
              <a:rPr lang="en-US" sz="1800" b="0" dirty="0" err="1">
                <a:solidFill>
                  <a:schemeClr val="tx1"/>
                </a:solidFill>
              </a:rPr>
              <a:t>prezentare</a:t>
            </a:r>
            <a:r>
              <a:rPr lang="en-US" sz="1800" b="0" dirty="0">
                <a:solidFill>
                  <a:schemeClr val="tx1"/>
                </a:solidFill>
              </a:rPr>
              <a:t> de </a:t>
            </a:r>
            <a:r>
              <a:rPr lang="en-US" sz="1800" b="0" dirty="0" err="1">
                <a:solidFill>
                  <a:schemeClr val="tx1"/>
                </a:solidFill>
              </a:rPr>
              <a:t>către</a:t>
            </a:r>
            <a:r>
              <a:rPr lang="en-US" sz="1800" b="0" dirty="0">
                <a:solidFill>
                  <a:schemeClr val="tx1"/>
                </a:solidFill>
              </a:rPr>
              <a:t> </a:t>
            </a:r>
            <a:r>
              <a:rPr lang="en-US" sz="1800" b="0" dirty="0" err="1">
                <a:solidFill>
                  <a:schemeClr val="tx1"/>
                </a:solidFill>
              </a:rPr>
              <a:t>persoanele</a:t>
            </a:r>
            <a:r>
              <a:rPr lang="en-US" sz="1800" b="0" dirty="0">
                <a:solidFill>
                  <a:schemeClr val="tx1"/>
                </a:solidFill>
              </a:rPr>
              <a:t> </a:t>
            </a:r>
            <a:r>
              <a:rPr lang="en-US" sz="1800" b="0" dirty="0" err="1">
                <a:solidFill>
                  <a:schemeClr val="tx1"/>
                </a:solidFill>
              </a:rPr>
              <a:t>fizice</a:t>
            </a:r>
            <a:r>
              <a:rPr lang="en-US" sz="1800" b="0" dirty="0">
                <a:solidFill>
                  <a:schemeClr val="tx1"/>
                </a:solidFill>
              </a:rPr>
              <a:t> a </a:t>
            </a:r>
            <a:r>
              <a:rPr lang="en-US" sz="1800" b="0" dirty="0" err="1">
                <a:solidFill>
                  <a:schemeClr val="tx1"/>
                </a:solidFill>
              </a:rPr>
              <a:t>Declaraţiei</a:t>
            </a:r>
            <a:r>
              <a:rPr lang="en-US" sz="1800" b="0" dirty="0">
                <a:solidFill>
                  <a:schemeClr val="tx1"/>
                </a:solidFill>
              </a:rPr>
              <a:t> cu </a:t>
            </a:r>
            <a:r>
              <a:rPr lang="en-US" sz="1800" b="0" dirty="0" err="1">
                <a:solidFill>
                  <a:schemeClr val="tx1"/>
                </a:solidFill>
              </a:rPr>
              <a:t>privire</a:t>
            </a:r>
            <a:r>
              <a:rPr lang="en-US" sz="1800" b="0" dirty="0">
                <a:solidFill>
                  <a:schemeClr val="tx1"/>
                </a:solidFill>
              </a:rPr>
              <a:t> la </a:t>
            </a:r>
            <a:r>
              <a:rPr lang="en-US" sz="1800" b="0" dirty="0" err="1">
                <a:solidFill>
                  <a:schemeClr val="tx1"/>
                </a:solidFill>
              </a:rPr>
              <a:t>impozitul</a:t>
            </a:r>
            <a:r>
              <a:rPr lang="en-US" sz="1800" b="0" dirty="0">
                <a:solidFill>
                  <a:schemeClr val="tx1"/>
                </a:solidFill>
              </a:rPr>
              <a:t> </a:t>
            </a:r>
            <a:r>
              <a:rPr lang="en-US" sz="1800" b="0" dirty="0" err="1">
                <a:solidFill>
                  <a:schemeClr val="tx1"/>
                </a:solidFill>
              </a:rPr>
              <a:t>pe</a:t>
            </a:r>
            <a:r>
              <a:rPr lang="en-US" sz="1800" b="0" dirty="0">
                <a:solidFill>
                  <a:schemeClr val="tx1"/>
                </a:solidFill>
              </a:rPr>
              <a:t> </a:t>
            </a:r>
            <a:r>
              <a:rPr lang="en-US" sz="1800" b="0" dirty="0" err="1">
                <a:solidFill>
                  <a:schemeClr val="tx1"/>
                </a:solidFill>
              </a:rPr>
              <a:t>venit</a:t>
            </a:r>
            <a:r>
              <a:rPr lang="en-US" sz="1800" b="0" dirty="0">
                <a:solidFill>
                  <a:schemeClr val="tx1"/>
                </a:solidFill>
              </a:rPr>
              <a:t>, nr. 4 din 29.01.2001, </a:t>
            </a:r>
            <a:r>
              <a:rPr lang="en-US" sz="1800" b="0" dirty="0" err="1">
                <a:solidFill>
                  <a:schemeClr val="tx1"/>
                </a:solidFill>
              </a:rPr>
              <a:t>publicată</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Monitorul</a:t>
            </a:r>
            <a:r>
              <a:rPr lang="en-US" sz="1800" b="0" dirty="0">
                <a:solidFill>
                  <a:schemeClr val="tx1"/>
                </a:solidFill>
              </a:rPr>
              <a:t> </a:t>
            </a:r>
            <a:r>
              <a:rPr lang="en-US" sz="1800" b="0" dirty="0" err="1">
                <a:solidFill>
                  <a:schemeClr val="tx1"/>
                </a:solidFill>
              </a:rPr>
              <a:t>Oficial</a:t>
            </a:r>
            <a:r>
              <a:rPr lang="en-US" sz="1800" b="0" dirty="0">
                <a:solidFill>
                  <a:schemeClr val="tx1"/>
                </a:solidFill>
              </a:rPr>
              <a:t> nr. 21-24 din 27 </a:t>
            </a:r>
            <a:r>
              <a:rPr lang="en-US" sz="1800" b="0" dirty="0" err="1">
                <a:solidFill>
                  <a:schemeClr val="tx1"/>
                </a:solidFill>
              </a:rPr>
              <a:t>februarie</a:t>
            </a:r>
            <a:r>
              <a:rPr lang="en-US" sz="1800" b="0" dirty="0">
                <a:solidFill>
                  <a:schemeClr val="tx1"/>
                </a:solidFill>
              </a:rPr>
              <a:t> 2001.</a:t>
            </a:r>
            <a:endParaRPr lang="ru-RU" sz="1800" b="0" dirty="0">
              <a:solidFill>
                <a:schemeClr val="tx1"/>
              </a:solidFill>
            </a:endParaRPr>
          </a:p>
          <a:p>
            <a:pPr lvl="0"/>
            <a:r>
              <a:rPr lang="en-US" sz="1800" b="0" dirty="0" smtClean="0">
                <a:solidFill>
                  <a:schemeClr val="tx1"/>
                </a:solidFill>
              </a:rPr>
              <a:t>4. </a:t>
            </a:r>
            <a:r>
              <a:rPr lang="en-US" sz="1800" b="0" dirty="0" err="1" smtClean="0">
                <a:solidFill>
                  <a:schemeClr val="tx1"/>
                </a:solidFill>
              </a:rPr>
              <a:t>Instrucţiunea</a:t>
            </a:r>
            <a:r>
              <a:rPr lang="en-US" sz="1800" b="0" dirty="0" smtClean="0">
                <a:solidFill>
                  <a:schemeClr val="tx1"/>
                </a:solidFill>
              </a:rPr>
              <a:t> </a:t>
            </a:r>
            <a:r>
              <a:rPr lang="en-US" sz="1800" b="0" dirty="0">
                <a:solidFill>
                  <a:schemeClr val="tx1"/>
                </a:solidFill>
              </a:rPr>
              <a:t>cu </a:t>
            </a:r>
            <a:r>
              <a:rPr lang="en-US" sz="1800" b="0" dirty="0" err="1">
                <a:solidFill>
                  <a:schemeClr val="tx1"/>
                </a:solidFill>
              </a:rPr>
              <a:t>privire</a:t>
            </a:r>
            <a:r>
              <a:rPr lang="en-US" sz="1800" b="0" dirty="0">
                <a:solidFill>
                  <a:schemeClr val="tx1"/>
                </a:solidFill>
              </a:rPr>
              <a:t> la </a:t>
            </a:r>
            <a:r>
              <a:rPr lang="en-US" sz="1800" b="0" dirty="0" err="1">
                <a:solidFill>
                  <a:schemeClr val="tx1"/>
                </a:solidFill>
              </a:rPr>
              <a:t>reţinerea</a:t>
            </a:r>
            <a:r>
              <a:rPr lang="en-US" sz="1800" b="0" dirty="0">
                <a:solidFill>
                  <a:schemeClr val="tx1"/>
                </a:solidFill>
              </a:rPr>
              <a:t> </a:t>
            </a:r>
            <a:r>
              <a:rPr lang="en-US" sz="1800" b="0" dirty="0" err="1">
                <a:solidFill>
                  <a:schemeClr val="tx1"/>
                </a:solidFill>
              </a:rPr>
              <a:t>impozitului</a:t>
            </a:r>
            <a:r>
              <a:rPr lang="en-US" sz="1800" b="0" dirty="0">
                <a:solidFill>
                  <a:schemeClr val="tx1"/>
                </a:solidFill>
              </a:rPr>
              <a:t> </a:t>
            </a:r>
            <a:r>
              <a:rPr lang="en-US" sz="1800" b="0" dirty="0" err="1">
                <a:solidFill>
                  <a:schemeClr val="tx1"/>
                </a:solidFill>
              </a:rPr>
              <a:t>pe</a:t>
            </a:r>
            <a:r>
              <a:rPr lang="en-US" sz="1800" b="0" dirty="0">
                <a:solidFill>
                  <a:schemeClr val="tx1"/>
                </a:solidFill>
              </a:rPr>
              <a:t> </a:t>
            </a:r>
            <a:r>
              <a:rPr lang="en-US" sz="1800" b="0" dirty="0" err="1">
                <a:solidFill>
                  <a:schemeClr val="tx1"/>
                </a:solidFill>
              </a:rPr>
              <a:t>venit</a:t>
            </a:r>
            <a:r>
              <a:rPr lang="en-US" sz="1800" b="0" dirty="0">
                <a:solidFill>
                  <a:schemeClr val="tx1"/>
                </a:solidFill>
              </a:rPr>
              <a:t> la </a:t>
            </a:r>
            <a:r>
              <a:rPr lang="en-US" sz="1800" b="0" dirty="0" err="1">
                <a:solidFill>
                  <a:schemeClr val="tx1"/>
                </a:solidFill>
              </a:rPr>
              <a:t>sursa</a:t>
            </a:r>
            <a:r>
              <a:rPr lang="en-US" sz="1800" b="0" dirty="0">
                <a:solidFill>
                  <a:schemeClr val="tx1"/>
                </a:solidFill>
              </a:rPr>
              <a:t> de </a:t>
            </a:r>
            <a:r>
              <a:rPr lang="en-US" sz="1800" b="0" dirty="0" err="1">
                <a:solidFill>
                  <a:schemeClr val="tx1"/>
                </a:solidFill>
              </a:rPr>
              <a:t>plată</a:t>
            </a:r>
            <a:r>
              <a:rPr lang="en-US" sz="1800" b="0" dirty="0">
                <a:solidFill>
                  <a:schemeClr val="tx1"/>
                </a:solidFill>
              </a:rPr>
              <a:t>, nr.14 din 19.12.2001, </a:t>
            </a:r>
            <a:r>
              <a:rPr lang="en-US" sz="1800" b="0" dirty="0" err="1">
                <a:solidFill>
                  <a:schemeClr val="tx1"/>
                </a:solidFill>
              </a:rPr>
              <a:t>publicată</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Monitorul</a:t>
            </a:r>
            <a:r>
              <a:rPr lang="en-US" sz="1800" b="0" dirty="0">
                <a:solidFill>
                  <a:schemeClr val="tx1"/>
                </a:solidFill>
              </a:rPr>
              <a:t> </a:t>
            </a:r>
            <a:r>
              <a:rPr lang="en-US" sz="1800" b="0" dirty="0" err="1">
                <a:solidFill>
                  <a:schemeClr val="tx1"/>
                </a:solidFill>
              </a:rPr>
              <a:t>Oficial</a:t>
            </a:r>
            <a:r>
              <a:rPr lang="en-US" sz="1800" b="0" dirty="0">
                <a:solidFill>
                  <a:schemeClr val="tx1"/>
                </a:solidFill>
              </a:rPr>
              <a:t> nr. 5-8 din 10 </a:t>
            </a:r>
            <a:r>
              <a:rPr lang="en-US" sz="1800" b="0" dirty="0" err="1">
                <a:solidFill>
                  <a:schemeClr val="tx1"/>
                </a:solidFill>
              </a:rPr>
              <a:t>ianuarie</a:t>
            </a:r>
            <a:r>
              <a:rPr lang="en-US" sz="1800" b="0" dirty="0">
                <a:solidFill>
                  <a:schemeClr val="tx1"/>
                </a:solidFill>
              </a:rPr>
              <a:t> 2001.</a:t>
            </a:r>
            <a:endParaRPr lang="ru-RU" sz="1800" b="0" dirty="0">
              <a:solidFill>
                <a:schemeClr val="tx1"/>
              </a:solidFill>
            </a:endParaRPr>
          </a:p>
          <a:p>
            <a:pPr lvl="0"/>
            <a:r>
              <a:rPr lang="en-US" sz="1800" b="0" dirty="0" smtClean="0">
                <a:solidFill>
                  <a:schemeClr val="tx1"/>
                </a:solidFill>
              </a:rPr>
              <a:t>5. </a:t>
            </a:r>
            <a:r>
              <a:rPr lang="en-US" sz="1800" b="0" dirty="0" err="1" smtClean="0">
                <a:solidFill>
                  <a:schemeClr val="tx1"/>
                </a:solidFill>
              </a:rPr>
              <a:t>Manole</a:t>
            </a:r>
            <a:r>
              <a:rPr lang="en-US" sz="1800" b="0" dirty="0" smtClean="0">
                <a:solidFill>
                  <a:schemeClr val="tx1"/>
                </a:solidFill>
              </a:rPr>
              <a:t> </a:t>
            </a:r>
            <a:r>
              <a:rPr lang="en-US" sz="1800" b="0" dirty="0">
                <a:solidFill>
                  <a:schemeClr val="tx1"/>
                </a:solidFill>
              </a:rPr>
              <a:t>Tatiana. „</a:t>
            </a:r>
            <a:r>
              <a:rPr lang="en-US" sz="1800" b="0" dirty="0" err="1">
                <a:solidFill>
                  <a:schemeClr val="tx1"/>
                </a:solidFill>
              </a:rPr>
              <a:t>Finanţele</a:t>
            </a:r>
            <a:r>
              <a:rPr lang="en-US" sz="1800" b="0" dirty="0">
                <a:solidFill>
                  <a:schemeClr val="tx1"/>
                </a:solidFill>
              </a:rPr>
              <a:t> </a:t>
            </a:r>
            <a:r>
              <a:rPr lang="en-US" sz="1800" b="0" dirty="0" err="1">
                <a:solidFill>
                  <a:schemeClr val="tx1"/>
                </a:solidFill>
              </a:rPr>
              <a:t>publice</a:t>
            </a:r>
            <a:r>
              <a:rPr lang="en-US" sz="1800" b="0" dirty="0">
                <a:solidFill>
                  <a:schemeClr val="tx1"/>
                </a:solidFill>
              </a:rPr>
              <a:t> locale: </a:t>
            </a:r>
            <a:r>
              <a:rPr lang="en-US" sz="1800" b="0" dirty="0" err="1">
                <a:solidFill>
                  <a:schemeClr val="tx1"/>
                </a:solidFill>
              </a:rPr>
              <a:t>teorie</a:t>
            </a:r>
            <a:r>
              <a:rPr lang="en-US" sz="1800" b="0" dirty="0">
                <a:solidFill>
                  <a:schemeClr val="tx1"/>
                </a:solidFill>
              </a:rPr>
              <a:t> </a:t>
            </a:r>
            <a:r>
              <a:rPr lang="en-US" sz="1800" b="0" dirty="0" err="1">
                <a:solidFill>
                  <a:schemeClr val="tx1"/>
                </a:solidFill>
              </a:rPr>
              <a:t>şi</a:t>
            </a:r>
            <a:r>
              <a:rPr lang="en-US" sz="1800" b="0" dirty="0">
                <a:solidFill>
                  <a:schemeClr val="tx1"/>
                </a:solidFill>
              </a:rPr>
              <a:t> </a:t>
            </a:r>
            <a:r>
              <a:rPr lang="en-US" sz="1800" b="0" dirty="0" err="1">
                <a:solidFill>
                  <a:schemeClr val="tx1"/>
                </a:solidFill>
              </a:rPr>
              <a:t>aplicaţii</a:t>
            </a:r>
            <a:r>
              <a:rPr lang="en-US" sz="1800" b="0" dirty="0">
                <a:solidFill>
                  <a:schemeClr val="tx1"/>
                </a:solidFill>
              </a:rPr>
              <a:t>”, </a:t>
            </a:r>
            <a:r>
              <a:rPr lang="en-US" sz="1800" b="0" dirty="0" err="1">
                <a:solidFill>
                  <a:schemeClr val="tx1"/>
                </a:solidFill>
              </a:rPr>
              <a:t>editura</a:t>
            </a:r>
            <a:r>
              <a:rPr lang="en-US" sz="1800" b="0" dirty="0">
                <a:solidFill>
                  <a:schemeClr val="tx1"/>
                </a:solidFill>
              </a:rPr>
              <a:t> Cartier, </a:t>
            </a:r>
            <a:r>
              <a:rPr lang="en-US" sz="1800" b="0" dirty="0" err="1">
                <a:solidFill>
                  <a:schemeClr val="tx1"/>
                </a:solidFill>
              </a:rPr>
              <a:t>Chişinău</a:t>
            </a:r>
            <a:r>
              <a:rPr lang="en-US" sz="1800" b="0" dirty="0">
                <a:solidFill>
                  <a:schemeClr val="tx1"/>
                </a:solidFill>
              </a:rPr>
              <a:t> 2000, </a:t>
            </a:r>
            <a:r>
              <a:rPr lang="en-US" sz="1800" b="0" dirty="0" err="1">
                <a:solidFill>
                  <a:schemeClr val="tx1"/>
                </a:solidFill>
              </a:rPr>
              <a:t>pag</a:t>
            </a:r>
            <a:r>
              <a:rPr lang="en-US" sz="1800" b="0" dirty="0">
                <a:solidFill>
                  <a:schemeClr val="tx1"/>
                </a:solidFill>
              </a:rPr>
              <a:t>. 57-68.</a:t>
            </a:r>
            <a:endParaRPr lang="ru-RU" sz="1800" b="0" dirty="0">
              <a:solidFill>
                <a:schemeClr val="tx1"/>
              </a:solidFill>
            </a:endParaRPr>
          </a:p>
          <a:p>
            <a:pPr lvl="0"/>
            <a:r>
              <a:rPr lang="en-US" sz="1800" b="0" dirty="0" smtClean="0">
                <a:solidFill>
                  <a:schemeClr val="tx1"/>
                </a:solidFill>
              </a:rPr>
              <a:t>6. „</a:t>
            </a:r>
            <a:r>
              <a:rPr lang="en-US" sz="1800" b="0" dirty="0" err="1" smtClean="0">
                <a:solidFill>
                  <a:schemeClr val="tx1"/>
                </a:solidFill>
              </a:rPr>
              <a:t>Impozite</a:t>
            </a:r>
            <a:r>
              <a:rPr lang="en-US" sz="1800" b="0" dirty="0" smtClean="0">
                <a:solidFill>
                  <a:schemeClr val="tx1"/>
                </a:solidFill>
              </a:rPr>
              <a:t> </a:t>
            </a:r>
            <a:r>
              <a:rPr lang="en-US" sz="1800" b="0" dirty="0" err="1">
                <a:solidFill>
                  <a:schemeClr val="tx1"/>
                </a:solidFill>
              </a:rPr>
              <a:t>şi</a:t>
            </a:r>
            <a:r>
              <a:rPr lang="en-US" sz="1800" b="0" dirty="0">
                <a:solidFill>
                  <a:schemeClr val="tx1"/>
                </a:solidFill>
              </a:rPr>
              <a:t> </a:t>
            </a:r>
            <a:r>
              <a:rPr lang="en-US" sz="1800" b="0" dirty="0" err="1">
                <a:solidFill>
                  <a:schemeClr val="tx1"/>
                </a:solidFill>
              </a:rPr>
              <a:t>taxe</a:t>
            </a:r>
            <a:r>
              <a:rPr lang="en-US" sz="1800" b="0" dirty="0">
                <a:solidFill>
                  <a:schemeClr val="tx1"/>
                </a:solidFill>
              </a:rPr>
              <a:t> </a:t>
            </a:r>
            <a:r>
              <a:rPr lang="en-US" sz="1800" b="0" dirty="0" err="1">
                <a:solidFill>
                  <a:schemeClr val="tx1"/>
                </a:solidFill>
              </a:rPr>
              <a:t>în</a:t>
            </a:r>
            <a:r>
              <a:rPr lang="en-US" sz="1800" b="0" dirty="0">
                <a:solidFill>
                  <a:schemeClr val="tx1"/>
                </a:solidFill>
              </a:rPr>
              <a:t> </a:t>
            </a:r>
            <a:r>
              <a:rPr lang="en-US" sz="1800" b="0" dirty="0" err="1">
                <a:solidFill>
                  <a:schemeClr val="tx1"/>
                </a:solidFill>
              </a:rPr>
              <a:t>bugetul</a:t>
            </a:r>
            <a:r>
              <a:rPr lang="en-US" sz="1800" b="0" dirty="0">
                <a:solidFill>
                  <a:schemeClr val="tx1"/>
                </a:solidFill>
              </a:rPr>
              <a:t> local”, </a:t>
            </a:r>
            <a:r>
              <a:rPr lang="en-US" sz="1800" b="0" dirty="0" err="1">
                <a:solidFill>
                  <a:schemeClr val="tx1"/>
                </a:solidFill>
              </a:rPr>
              <a:t>proiect</a:t>
            </a:r>
            <a:r>
              <a:rPr lang="en-US" sz="1800" b="0" dirty="0">
                <a:solidFill>
                  <a:schemeClr val="tx1"/>
                </a:solidFill>
              </a:rPr>
              <a:t> al </a:t>
            </a:r>
            <a:r>
              <a:rPr lang="en-US" sz="1800" b="0" dirty="0" err="1">
                <a:solidFill>
                  <a:schemeClr val="tx1"/>
                </a:solidFill>
              </a:rPr>
              <a:t>Asociaţiei</a:t>
            </a:r>
            <a:r>
              <a:rPr lang="en-US" sz="1800" b="0" dirty="0">
                <a:solidFill>
                  <a:schemeClr val="tx1"/>
                </a:solidFill>
              </a:rPr>
              <a:t> </a:t>
            </a:r>
            <a:r>
              <a:rPr lang="en-US" sz="1800" b="0" dirty="0" err="1">
                <a:solidFill>
                  <a:schemeClr val="tx1"/>
                </a:solidFill>
              </a:rPr>
              <a:t>Primarilor</a:t>
            </a:r>
            <a:r>
              <a:rPr lang="en-US" sz="1800" b="0" dirty="0">
                <a:solidFill>
                  <a:schemeClr val="tx1"/>
                </a:solidFill>
              </a:rPr>
              <a:t> </a:t>
            </a:r>
            <a:r>
              <a:rPr lang="en-US" sz="1800" b="0" dirty="0" err="1">
                <a:solidFill>
                  <a:schemeClr val="tx1"/>
                </a:solidFill>
              </a:rPr>
              <a:t>şi</a:t>
            </a:r>
            <a:r>
              <a:rPr lang="en-US" sz="1800" b="0" dirty="0">
                <a:solidFill>
                  <a:schemeClr val="tx1"/>
                </a:solidFill>
              </a:rPr>
              <a:t> </a:t>
            </a:r>
            <a:r>
              <a:rPr lang="en-US" sz="1800" b="0" dirty="0" err="1">
                <a:solidFill>
                  <a:schemeClr val="tx1"/>
                </a:solidFill>
              </a:rPr>
              <a:t>Colectivităţilor</a:t>
            </a:r>
            <a:r>
              <a:rPr lang="en-US" sz="1800" b="0" dirty="0">
                <a:solidFill>
                  <a:schemeClr val="tx1"/>
                </a:solidFill>
              </a:rPr>
              <a:t> Locale din </a:t>
            </a:r>
            <a:r>
              <a:rPr lang="en-US" sz="1800" b="0" dirty="0" err="1">
                <a:solidFill>
                  <a:schemeClr val="tx1"/>
                </a:solidFill>
              </a:rPr>
              <a:t>Republica</a:t>
            </a:r>
            <a:r>
              <a:rPr lang="en-US" sz="1800" b="0" dirty="0">
                <a:solidFill>
                  <a:schemeClr val="tx1"/>
                </a:solidFill>
              </a:rPr>
              <a:t> Moldova, </a:t>
            </a:r>
            <a:r>
              <a:rPr lang="en-US" sz="1800" b="0" dirty="0" err="1">
                <a:solidFill>
                  <a:schemeClr val="tx1"/>
                </a:solidFill>
              </a:rPr>
              <a:t>ediţia</a:t>
            </a:r>
            <a:r>
              <a:rPr lang="en-US" sz="1800" b="0" dirty="0">
                <a:solidFill>
                  <a:schemeClr val="tx1"/>
                </a:solidFill>
              </a:rPr>
              <a:t> a II-a, vol. 2, </a:t>
            </a:r>
            <a:r>
              <a:rPr lang="en-US" sz="1800" b="0" dirty="0" err="1">
                <a:solidFill>
                  <a:schemeClr val="tx1"/>
                </a:solidFill>
              </a:rPr>
              <a:t>Chişinău</a:t>
            </a:r>
            <a:r>
              <a:rPr lang="en-US" sz="1800" b="0" dirty="0">
                <a:solidFill>
                  <a:schemeClr val="tx1"/>
                </a:solidFill>
              </a:rPr>
              <a:t> 2001.</a:t>
            </a:r>
            <a:endParaRPr lang="ru-RU" sz="1800" b="0" dirty="0">
              <a:solidFill>
                <a:schemeClr val="tx1"/>
              </a:solidFill>
            </a:endParaRPr>
          </a:p>
          <a:p>
            <a:pPr lvl="0"/>
            <a:r>
              <a:rPr lang="en-US" sz="1800" b="0" dirty="0" smtClean="0">
                <a:solidFill>
                  <a:schemeClr val="tx1"/>
                </a:solidFill>
              </a:rPr>
              <a:t>7. “</a:t>
            </a:r>
            <a:r>
              <a:rPr lang="en-US" sz="1800" b="0" dirty="0" err="1" smtClean="0">
                <a:solidFill>
                  <a:schemeClr val="tx1"/>
                </a:solidFill>
              </a:rPr>
              <a:t>Contabilitatea</a:t>
            </a:r>
            <a:r>
              <a:rPr lang="en-US" sz="1800" b="0" dirty="0" smtClean="0">
                <a:solidFill>
                  <a:schemeClr val="tx1"/>
                </a:solidFill>
              </a:rPr>
              <a:t> </a:t>
            </a:r>
            <a:r>
              <a:rPr lang="en-US" sz="1800" b="0" dirty="0" err="1">
                <a:solidFill>
                  <a:schemeClr val="tx1"/>
                </a:solidFill>
              </a:rPr>
              <a:t>financiara</a:t>
            </a:r>
            <a:r>
              <a:rPr lang="en-US" sz="1800" b="0" dirty="0">
                <a:solidFill>
                  <a:schemeClr val="tx1"/>
                </a:solidFill>
              </a:rPr>
              <a:t>. </a:t>
            </a:r>
            <a:r>
              <a:rPr lang="en-US" sz="1800" b="0" dirty="0" err="1">
                <a:solidFill>
                  <a:schemeClr val="tx1"/>
                </a:solidFill>
              </a:rPr>
              <a:t>Editia</a:t>
            </a:r>
            <a:r>
              <a:rPr lang="en-US" sz="1800" b="0" dirty="0">
                <a:solidFill>
                  <a:schemeClr val="tx1"/>
                </a:solidFill>
              </a:rPr>
              <a:t> II-a </a:t>
            </a:r>
            <a:r>
              <a:rPr lang="en-US" sz="1800" b="0" dirty="0" err="1">
                <a:solidFill>
                  <a:schemeClr val="tx1"/>
                </a:solidFill>
              </a:rPr>
              <a:t>revăzută</a:t>
            </a:r>
            <a:r>
              <a:rPr lang="en-US" sz="1800" b="0" dirty="0">
                <a:solidFill>
                  <a:schemeClr val="tx1"/>
                </a:solidFill>
              </a:rPr>
              <a:t> </a:t>
            </a:r>
            <a:r>
              <a:rPr lang="en-US" sz="1800" b="0" dirty="0" err="1">
                <a:solidFill>
                  <a:schemeClr val="tx1"/>
                </a:solidFill>
              </a:rPr>
              <a:t>şi</a:t>
            </a:r>
            <a:r>
              <a:rPr lang="en-US" sz="1800" b="0" dirty="0">
                <a:solidFill>
                  <a:schemeClr val="tx1"/>
                </a:solidFill>
              </a:rPr>
              <a:t> </a:t>
            </a:r>
            <a:r>
              <a:rPr lang="en-US" sz="1800" b="0" dirty="0" err="1">
                <a:solidFill>
                  <a:schemeClr val="tx1"/>
                </a:solidFill>
              </a:rPr>
              <a:t>completată</a:t>
            </a:r>
            <a:r>
              <a:rPr lang="en-US" sz="1800" b="0" dirty="0">
                <a:solidFill>
                  <a:schemeClr val="tx1"/>
                </a:solidFill>
              </a:rPr>
              <a:t>” </a:t>
            </a:r>
            <a:r>
              <a:rPr lang="en-US" sz="1800" b="0" dirty="0" err="1">
                <a:solidFill>
                  <a:schemeClr val="tx1"/>
                </a:solidFill>
              </a:rPr>
              <a:t>Alexandru</a:t>
            </a:r>
            <a:r>
              <a:rPr lang="en-US" sz="1800" b="0" dirty="0">
                <a:solidFill>
                  <a:schemeClr val="tx1"/>
                </a:solidFill>
              </a:rPr>
              <a:t> </a:t>
            </a:r>
            <a:r>
              <a:rPr lang="en-US" sz="1800" b="0" dirty="0" err="1">
                <a:solidFill>
                  <a:schemeClr val="tx1"/>
                </a:solidFill>
              </a:rPr>
              <a:t>Nederita</a:t>
            </a:r>
            <a:r>
              <a:rPr lang="en-US" sz="1800" b="0" dirty="0">
                <a:solidFill>
                  <a:schemeClr val="tx1"/>
                </a:solidFill>
              </a:rPr>
              <a:t>, 2003.</a:t>
            </a:r>
            <a:endParaRPr lang="ru-RU" sz="1800" b="0" dirty="0">
              <a:solidFill>
                <a:schemeClr val="tx1"/>
              </a:solidFill>
            </a:endParaRPr>
          </a:p>
          <a:p>
            <a:r>
              <a:rPr lang="en-US" sz="3200" dirty="0"/>
              <a:t> </a:t>
            </a:r>
            <a:endParaRPr lang="ru-RU" sz="3200" dirty="0"/>
          </a:p>
          <a:p>
            <a:endParaRPr lang="en-US" sz="3200" dirty="0" smtClean="0">
              <a:solidFill>
                <a:srgbClr val="002060"/>
              </a:solidFill>
            </a:endParaRPr>
          </a:p>
          <a:p>
            <a:endParaRPr lang="en-US" dirty="0"/>
          </a:p>
        </p:txBody>
      </p:sp>
      <p:pic>
        <p:nvPicPr>
          <p:cNvPr id="14"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87704" y="384129"/>
            <a:ext cx="18113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433192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smtClean="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06/12/2017</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ro-RO" altLang="ro-RO" sz="4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smtClean="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smtClean="0">
              <a:ln>
                <a:noFill/>
              </a:ln>
              <a:solidFill>
                <a:schemeClr val="tx1"/>
              </a:solidFill>
              <a:effectLst/>
              <a:latin typeface="Arial" panose="020B0604020202020204" pitchFamily="34" charset="0"/>
            </a:endParaRPr>
          </a:p>
        </p:txBody>
      </p:sp>
      <p:sp>
        <p:nvSpPr>
          <p:cNvPr id="14" name="Fußzeilenplatzhalter 2"/>
          <p:cNvSpPr txBox="1">
            <a:spLocks/>
          </p:cNvSpPr>
          <p:nvPr/>
        </p:nvSpPr>
        <p:spPr bwMode="auto">
          <a:xfrm>
            <a:off x="2862263" y="6581775"/>
            <a:ext cx="3419475"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defPPr>
              <a:defRPr lang="de-DE"/>
            </a:defPPr>
            <a:lvl1pPr algn="ctr" rtl="0" eaLnBrk="0" fontAlgn="base" hangingPunct="0">
              <a:spcBef>
                <a:spcPct val="0"/>
              </a:spcBef>
              <a:spcAft>
                <a:spcPct val="0"/>
              </a:spcAft>
              <a:defRPr sz="1000" b="1" kern="1200" spc="70" baseline="0">
                <a:solidFill>
                  <a:srgbClr val="6E6452"/>
                </a:solidFill>
                <a:latin typeface="Arial Narrow" pitchFamily="34"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pPr>
              <a:defRPr/>
            </a:pPr>
            <a:r>
              <a:rPr lang="de-DE" smtClean="0"/>
              <a:t>XXX</a:t>
            </a:r>
            <a:endParaRPr lang="de-DE"/>
          </a:p>
        </p:txBody>
      </p:sp>
      <p:sp>
        <p:nvSpPr>
          <p:cNvPr id="15" name="Datumsplatzhalter 3"/>
          <p:cNvSpPr txBox="1">
            <a:spLocks/>
          </p:cNvSpPr>
          <p:nvPr/>
        </p:nvSpPr>
        <p:spPr bwMode="auto">
          <a:xfrm>
            <a:off x="679450" y="6581775"/>
            <a:ext cx="1295400"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defPPr>
              <a:defRPr lang="de-DE"/>
            </a:defPPr>
            <a:lvl1pPr algn="l" rtl="0" eaLnBrk="0" fontAlgn="base" hangingPunct="0">
              <a:spcBef>
                <a:spcPct val="0"/>
              </a:spcBef>
              <a:spcAft>
                <a:spcPct val="0"/>
              </a:spcAft>
              <a:defRPr sz="1000" b="0" kern="1200">
                <a:solidFill>
                  <a:srgbClr val="6E6452"/>
                </a:solidFill>
                <a:latin typeface="Arial Narrow" pitchFamily="34"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fld id="{1A768533-9F5A-4A96-B8F6-9A95114E0856}" type="datetime1">
              <a:rPr lang="en-GB" smtClean="0">
                <a:cs typeface="Arial" charset="0"/>
              </a:rPr>
              <a:pPr/>
              <a:t>06/12/2017</a:t>
            </a:fld>
            <a:endParaRPr lang="de-DE">
              <a:cs typeface="Arial" charset="0"/>
            </a:endParaRPr>
          </a:p>
        </p:txBody>
      </p:sp>
      <p:sp>
        <p:nvSpPr>
          <p:cNvPr id="16" name="Inhaltsplatzhalter 8"/>
          <p:cNvSpPr txBox="1">
            <a:spLocks/>
          </p:cNvSpPr>
          <p:nvPr/>
        </p:nvSpPr>
        <p:spPr>
          <a:xfrm>
            <a:off x="2433908" y="1620411"/>
            <a:ext cx="6262254" cy="2074863"/>
          </a:xfrm>
          <a:prstGeom prst="rect">
            <a:avLst/>
          </a:prstGeom>
        </p:spPr>
        <p:txBody>
          <a:bodyPr/>
          <a:lstStyle/>
          <a:p>
            <a:pPr algn="ctr">
              <a:spcAft>
                <a:spcPts val="600"/>
              </a:spcAft>
            </a:pPr>
            <a:endParaRPr lang="en-US" sz="2000" dirty="0">
              <a:solidFill>
                <a:srgbClr val="534B3E"/>
              </a:solidFill>
            </a:endParaRPr>
          </a:p>
          <a:p>
            <a:pPr algn="ctr">
              <a:spcAft>
                <a:spcPts val="600"/>
              </a:spcAft>
            </a:pPr>
            <a:endParaRPr lang="en-US" sz="2000" dirty="0">
              <a:solidFill>
                <a:srgbClr val="534B3E"/>
              </a:solidFill>
            </a:endParaRPr>
          </a:p>
          <a:p>
            <a:pPr>
              <a:spcAft>
                <a:spcPts val="300"/>
              </a:spcAft>
            </a:pPr>
            <a:r>
              <a:rPr lang="ro-RO" sz="2800" dirty="0" smtClean="0">
                <a:solidFill>
                  <a:srgbClr val="534B3E"/>
                </a:solidFill>
              </a:rPr>
              <a:t>Vă mulțumim pentru atenție</a:t>
            </a:r>
            <a:endParaRPr lang="en-GB" sz="2800" dirty="0">
              <a:solidFill>
                <a:srgbClr val="534B3E"/>
              </a:solidFill>
            </a:endParaRPr>
          </a:p>
          <a:p>
            <a:endParaRPr lang="en-GB" sz="1000" dirty="0">
              <a:solidFill>
                <a:srgbClr val="534B3E"/>
              </a:solidFill>
            </a:endParaRPr>
          </a:p>
        </p:txBody>
      </p:sp>
      <p:sp>
        <p:nvSpPr>
          <p:cNvPr id="17" name="Textfeld 9"/>
          <p:cNvSpPr txBox="1">
            <a:spLocks noChangeArrowheads="1"/>
          </p:cNvSpPr>
          <p:nvPr/>
        </p:nvSpPr>
        <p:spPr bwMode="auto">
          <a:xfrm>
            <a:off x="427153" y="5399463"/>
            <a:ext cx="1371600" cy="215900"/>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r>
              <a:rPr lang="ro-RO" sz="800" b="0" dirty="0" smtClean="0">
                <a:solidFill>
                  <a:schemeClr val="tx2">
                    <a:lumMod val="75000"/>
                  </a:schemeClr>
                </a:solidFill>
              </a:rPr>
              <a:t>Proiect co-finanțat de</a:t>
            </a:r>
            <a:endParaRPr lang="en-GB" sz="800" b="0" dirty="0">
              <a:solidFill>
                <a:schemeClr val="tx2">
                  <a:lumMod val="75000"/>
                </a:schemeClr>
              </a:solidFill>
            </a:endParaRPr>
          </a:p>
        </p:txBody>
      </p:sp>
      <p:pic>
        <p:nvPicPr>
          <p:cNvPr id="18" name="Picture 11" descr="F:\Branding\EU\jaune.jpg"/>
          <p:cNvPicPr>
            <a:picLocks noChangeAspect="1" noChangeArrowheads="1"/>
          </p:cNvPicPr>
          <p:nvPr/>
        </p:nvPicPr>
        <p:blipFill>
          <a:blip r:embed="rId7"/>
          <a:srcRect/>
          <a:stretch>
            <a:fillRect/>
          </a:stretch>
        </p:blipFill>
        <p:spPr bwMode="auto">
          <a:xfrm>
            <a:off x="491056" y="5624205"/>
            <a:ext cx="1365250" cy="927100"/>
          </a:xfrm>
          <a:prstGeom prst="rect">
            <a:avLst/>
          </a:prstGeom>
          <a:noFill/>
          <a:ln w="9525">
            <a:noFill/>
            <a:miter lim="800000"/>
            <a:headEnd/>
            <a:tailEnd/>
          </a:ln>
        </p:spPr>
      </p:pic>
      <p:pic>
        <p:nvPicPr>
          <p:cNvPr id="19" name="Picture 11" descr="H:\bn4.jpg"/>
          <p:cNvPicPr>
            <a:picLocks noChangeAspect="1" noChangeArrowheads="1"/>
          </p:cNvPicPr>
          <p:nvPr/>
        </p:nvPicPr>
        <p:blipFill>
          <a:blip r:embed="rId8"/>
          <a:srcRect/>
          <a:stretch>
            <a:fillRect/>
          </a:stretch>
        </p:blipFill>
        <p:spPr bwMode="auto">
          <a:xfrm>
            <a:off x="2046511" y="5590073"/>
            <a:ext cx="1016000" cy="1025525"/>
          </a:xfrm>
          <a:prstGeom prst="rect">
            <a:avLst/>
          </a:prstGeom>
          <a:noFill/>
          <a:ln w="9525">
            <a:noFill/>
            <a:miter lim="800000"/>
            <a:headEnd/>
            <a:tailEnd/>
          </a:ln>
        </p:spPr>
      </p:pic>
      <p:pic>
        <p:nvPicPr>
          <p:cNvPr id="20" name="Picture 1"/>
          <p:cNvPicPr>
            <a:picLocks noChangeAspect="1"/>
          </p:cNvPicPr>
          <p:nvPr/>
        </p:nvPicPr>
        <p:blipFill>
          <a:blip r:embed="rId9"/>
          <a:srcRect/>
          <a:stretch>
            <a:fillRect/>
          </a:stretch>
        </p:blipFill>
        <p:spPr bwMode="auto">
          <a:xfrm>
            <a:off x="5258991" y="5624205"/>
            <a:ext cx="1639887" cy="957262"/>
          </a:xfrm>
          <a:prstGeom prst="rect">
            <a:avLst/>
          </a:prstGeom>
          <a:noFill/>
          <a:ln w="9525">
            <a:noFill/>
            <a:miter lim="800000"/>
            <a:headEnd/>
            <a:tailEnd/>
          </a:ln>
        </p:spPr>
      </p:pic>
      <p:sp>
        <p:nvSpPr>
          <p:cNvPr id="21" name="Textfeld 9"/>
          <p:cNvSpPr txBox="1">
            <a:spLocks noChangeArrowheads="1"/>
          </p:cNvSpPr>
          <p:nvPr/>
        </p:nvSpPr>
        <p:spPr bwMode="auto">
          <a:xfrm>
            <a:off x="6898878" y="5383151"/>
            <a:ext cx="1147762" cy="214313"/>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r>
              <a:rPr lang="ro-RO" sz="800" b="0" dirty="0" smtClean="0">
                <a:solidFill>
                  <a:schemeClr val="tx2">
                    <a:lumMod val="75000"/>
                  </a:schemeClr>
                </a:solidFill>
              </a:rPr>
              <a:t>In cooperare cu</a:t>
            </a:r>
            <a:endParaRPr lang="ro-RO" sz="800" b="0" dirty="0">
              <a:solidFill>
                <a:schemeClr val="tx2">
                  <a:lumMod val="75000"/>
                </a:schemeClr>
              </a:solidFill>
            </a:endParaRPr>
          </a:p>
        </p:txBody>
      </p:sp>
      <p:pic>
        <p:nvPicPr>
          <p:cNvPr id="22" name="Picture 21"/>
          <p:cNvPicPr/>
          <p:nvPr/>
        </p:nvPicPr>
        <p:blipFill>
          <a:blip r:embed="rId10" cstate="print">
            <a:extLst>
              <a:ext uri="{28A0092B-C50C-407E-A947-70E740481C1C}">
                <a14:useLocalDpi xmlns:a14="http://schemas.microsoft.com/office/drawing/2010/main" val="0"/>
              </a:ext>
            </a:extLst>
          </a:blip>
          <a:stretch>
            <a:fillRect/>
          </a:stretch>
        </p:blipFill>
        <p:spPr>
          <a:xfrm>
            <a:off x="7752045" y="5540701"/>
            <a:ext cx="1071880" cy="1071880"/>
          </a:xfrm>
          <a:prstGeom prst="rect">
            <a:avLst/>
          </a:prstGeom>
        </p:spPr>
      </p:pic>
      <p:pic>
        <p:nvPicPr>
          <p:cNvPr id="23" name="Picture 22" descr="D:\Users\Desktop\logotype.png"/>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252716" y="5818037"/>
            <a:ext cx="1958975" cy="569595"/>
          </a:xfrm>
          <a:prstGeom prst="rect">
            <a:avLst/>
          </a:prstGeom>
          <a:noFill/>
          <a:ln>
            <a:noFill/>
          </a:ln>
        </p:spPr>
      </p:pic>
      <p:sp>
        <p:nvSpPr>
          <p:cNvPr id="24" name="CasetăText 1"/>
          <p:cNvSpPr txBox="1"/>
          <p:nvPr/>
        </p:nvSpPr>
        <p:spPr>
          <a:xfrm>
            <a:off x="1856306" y="3145976"/>
            <a:ext cx="5361912" cy="1723549"/>
          </a:xfrm>
          <a:prstGeom prst="rect">
            <a:avLst/>
          </a:prstGeom>
          <a:noFill/>
        </p:spPr>
        <p:txBody>
          <a:bodyPr wrap="square" rtlCol="0">
            <a:spAutoFit/>
          </a:bodyPr>
          <a:lstStyle/>
          <a:p>
            <a:pPr algn="ctr"/>
            <a:r>
              <a:rPr lang="ro-RO" sz="1400" b="0" u="sng" dirty="0" smtClean="0">
                <a:solidFill>
                  <a:schemeClr val="bg2">
                    <a:lumMod val="25000"/>
                  </a:schemeClr>
                </a:solidFill>
                <a:latin typeface="+mn-lt"/>
                <a:hlinkClick r:id="rId12"/>
              </a:rPr>
              <a:t>www.ifcaac.amac.md</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u="sng" dirty="0" smtClean="0">
                <a:solidFill>
                  <a:schemeClr val="bg2">
                    <a:lumMod val="25000"/>
                  </a:schemeClr>
                </a:solidFill>
                <a:latin typeface="+mn-lt"/>
              </a:rPr>
              <a:t>ifcaac@fua.utm.md</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dirty="0" smtClean="0">
                <a:solidFill>
                  <a:schemeClr val="bg2">
                    <a:lumMod val="25000"/>
                  </a:schemeClr>
                </a:solidFill>
                <a:latin typeface="+mn-lt"/>
              </a:rPr>
              <a:t>telefon</a:t>
            </a:r>
            <a:r>
              <a:rPr lang="ro-RO" sz="1400" b="0" dirty="0">
                <a:solidFill>
                  <a:schemeClr val="bg2">
                    <a:lumMod val="25000"/>
                  </a:schemeClr>
                </a:solidFill>
                <a:latin typeface="+mn-lt"/>
              </a:rPr>
              <a:t>: (022) 77-38 22</a:t>
            </a:r>
          </a:p>
          <a:p>
            <a:pPr algn="ctr"/>
            <a:r>
              <a:rPr lang="ro-RO" sz="1400" b="0" dirty="0">
                <a:solidFill>
                  <a:schemeClr val="bg2">
                    <a:lumMod val="25000"/>
                  </a:schemeClr>
                </a:solidFill>
                <a:latin typeface="+mn-lt"/>
              </a:rPr>
              <a:t> </a:t>
            </a:r>
          </a:p>
          <a:p>
            <a:pPr algn="ctr"/>
            <a:r>
              <a:rPr lang="ro-RO" sz="1400" b="0" u="sng">
                <a:solidFill>
                  <a:srgbClr val="7030A0"/>
                </a:solidFill>
                <a:latin typeface="+mn-lt"/>
              </a:rPr>
              <a:t>www.amac.md</a:t>
            </a:r>
            <a:r>
              <a:rPr lang="ro-RO" sz="1400" b="0">
                <a:solidFill>
                  <a:srgbClr val="7030A0"/>
                </a:solidFill>
                <a:latin typeface="+mn-lt"/>
              </a:rPr>
              <a:t> </a:t>
            </a:r>
            <a:endParaRPr lang="ro-RO" sz="1400" b="0" dirty="0">
              <a:solidFill>
                <a:schemeClr val="bg2">
                  <a:lumMod val="25000"/>
                </a:schemeClr>
              </a:solidFill>
              <a:latin typeface="+mn-lt"/>
            </a:endParaRPr>
          </a:p>
          <a:p>
            <a:pPr algn="ctr"/>
            <a:r>
              <a:rPr lang="ro-RO" sz="1400" b="0" u="sng" dirty="0" smtClean="0">
                <a:solidFill>
                  <a:schemeClr val="bg2">
                    <a:lumMod val="25000"/>
                  </a:schemeClr>
                </a:solidFill>
                <a:latin typeface="+mn-lt"/>
              </a:rPr>
              <a:t>apacanal@yandex.ru</a:t>
            </a:r>
            <a:r>
              <a:rPr lang="ro-RO" sz="1400" b="0" dirty="0" smtClean="0">
                <a:solidFill>
                  <a:schemeClr val="bg2">
                    <a:lumMod val="25000"/>
                  </a:schemeClr>
                </a:solidFill>
                <a:latin typeface="+mn-lt"/>
              </a:rPr>
              <a:t>  </a:t>
            </a:r>
            <a:endParaRPr lang="ro-RO" sz="1400" b="0" dirty="0">
              <a:solidFill>
                <a:schemeClr val="bg2">
                  <a:lumMod val="25000"/>
                </a:schemeClr>
              </a:solidFill>
              <a:latin typeface="+mn-lt"/>
            </a:endParaRPr>
          </a:p>
          <a:p>
            <a:pPr algn="ctr"/>
            <a:r>
              <a:rPr lang="ro-RO" sz="1400" b="0" dirty="0" smtClean="0">
                <a:solidFill>
                  <a:schemeClr val="bg2">
                    <a:lumMod val="25000"/>
                  </a:schemeClr>
                </a:solidFill>
                <a:latin typeface="+mn-lt"/>
              </a:rPr>
              <a:t>telefon</a:t>
            </a:r>
            <a:r>
              <a:rPr lang="ro-RO" sz="1400" b="0" dirty="0">
                <a:solidFill>
                  <a:schemeClr val="bg2">
                    <a:lumMod val="25000"/>
                  </a:schemeClr>
                </a:solidFill>
                <a:latin typeface="+mn-lt"/>
              </a:rPr>
              <a:t>: (022) 28-84-33</a:t>
            </a:r>
          </a:p>
          <a:p>
            <a:pPr algn="ctr"/>
            <a:endParaRPr lang="ro-RO" sz="800" b="0" dirty="0">
              <a:solidFill>
                <a:schemeClr val="bg2">
                  <a:lumMod val="25000"/>
                </a:schemeClr>
              </a:solidFill>
              <a:latin typeface="+mn-lt"/>
            </a:endParaRPr>
          </a:p>
        </p:txBody>
      </p:sp>
      <p:pic>
        <p:nvPicPr>
          <p:cNvPr id="25"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87704" y="384129"/>
            <a:ext cx="18113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737348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1766</TotalTime>
  <Words>541</Words>
  <Application>Microsoft Office PowerPoint</Application>
  <PresentationFormat>On-screen Show (4:3)</PresentationFormat>
  <Paragraphs>70</Paragraphs>
  <Slides>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Arial Narrow</vt:lpstr>
      <vt:lpstr>Calibri</vt:lpstr>
      <vt:lpstr>Calibri Light</vt:lpstr>
      <vt:lpstr>Times New Roman</vt:lpstr>
      <vt:lpstr>GIZ_Banner_Kopfzeile-Ausland (3)</vt:lpstr>
      <vt:lpstr>Office Theme</vt:lpstr>
      <vt:lpstr>Curs de instruire pentru angajații operatorilor „Apă-Canal”  Modulul 13:  Problemele actuale de contabilitate și impozitare a mijloacelor de transport și a mecanismelor. Modificările fiscale în RM pentru anul 2017.  Sesiunea 9:  Aspecte sociale și de gen Expert conf. univ. dr. Margareta Vîrcolici lector superior Lidia Surdu  28-29-30 noiembrie 2017,  Chișinău</vt:lpstr>
      <vt:lpstr>Asigurarea socială și medicală:    În conformitate cu Legea privind sistemul public de asigurări sociale nr.489-XIV din 08.07.1999, cu modificările şi completările ulterioare, asigurările sociale reprezintă un sistem de protecţie socială a persoanelor asigurate, constând în acordarea de indemnizaţii, ajutoare, pensii, prestaţii pentru prevenirea îmbolnăvirilor şi recuperarea capacităţii de muncă şi alte prestaţii prevăzute de legislaţie.     Calcularea primelor de asigurare se reflectă prin formula contabilă: Dt 711 Ct 533   Virarea primelor de asigurare către organele şi companiile de asigurări se reflectă în felul următor: Dt 533 Ct 241, 242   Dacă întreprinderea a efectuat decontări în plus în Fondul social, aceste sume se trec în categoria creanţelor pe termen scurt, iar la începutul perioadei ulterioare se restabilesc: Dt   234  Ct   533.  </vt:lpstr>
      <vt:lpstr>Calculul și plata impozitului pe venit:   Impozitul pe venit este o parte componentă a sistemului impozitelor şi taxelor generale de stat, totodată, constituind o sursă de reglementare a veniturilor sistemului bugetar.   Subiecţi ai impunerii sunt persoanele juridice şi fizice care obţin pe parcursul anului fiscal venit din orice surse aflate în Republica Moldova, precum şi persoanele juridice şi fizice rezidente care obţin venit investiţional şi financiar din surse aflate în afara Republicii Moldova.   Obiect al impunerii este venitul brut (inclusiv facilităţile) obţinut din toate sursele de către orice persoană juridică sau fizică, exceptând deducerile şi scutirile la care are dreptul această persoană. </vt:lpstr>
      <vt:lpstr>Aspecte sociale si de gen în contabilitate:     Salariatele gravide si cele care au nascut trebuie sa mearga la medicul de familie pentru a obtine un document care sa le ateste starea. Totodata, acestea trebuie sa informeze in scris angajatorul cu privire la situatia lor. In caz contrar, angajatorul este exonerat de obligatiile impuse de lege (desi nu de toate), fata de salariatele in cauza.   </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Admin</cp:lastModifiedBy>
  <cp:revision>166</cp:revision>
  <cp:lastPrinted>2017-06-05T10:38:21Z</cp:lastPrinted>
  <dcterms:created xsi:type="dcterms:W3CDTF">2013-09-05T11:54:56Z</dcterms:created>
  <dcterms:modified xsi:type="dcterms:W3CDTF">2017-12-06T07:47:10Z</dcterms:modified>
</cp:coreProperties>
</file>