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0"/>
  </p:notesMasterIdLst>
  <p:handoutMasterIdLst>
    <p:handoutMasterId r:id="rId21"/>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08" r:id="rId16"/>
    <p:sldId id="309" r:id="rId17"/>
    <p:sldId id="310" r:id="rId18"/>
    <p:sldId id="299" r:id="rId19"/>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27854391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78220891"/>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1784653"/>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401011940"/>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690216862"/>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92825134"/>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44359821"/>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373243422"/>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7907466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959526237"/>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78463546"/>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5792488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41737885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4</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t>
            </a:r>
            <a:r>
              <a:rPr lang="ro-RO" dirty="0" smtClean="0">
                <a:solidFill>
                  <a:srgbClr val="000F2E"/>
                </a:solidFill>
                <a:latin typeface="Times New Roman" panose="02020603050405020304" pitchFamily="18" charset="0"/>
                <a:cs typeface="Times New Roman" panose="02020603050405020304" pitchFamily="18" charset="0"/>
              </a:rPr>
              <a:t>creant</a:t>
            </a:r>
            <a:r>
              <a:rPr lang="en-US" dirty="0" smtClean="0">
                <a:solidFill>
                  <a:srgbClr val="000F2E"/>
                </a:solidFill>
                <a:latin typeface="Times New Roman" panose="02020603050405020304" pitchFamily="18" charset="0"/>
                <a:cs typeface="Times New Roman" panose="02020603050405020304" pitchFamily="18" charset="0"/>
              </a:rPr>
              <a:t>e</a:t>
            </a:r>
            <a:r>
              <a:rPr lang="ro-RO" dirty="0" smtClean="0">
                <a:solidFill>
                  <a:srgbClr val="000F2E"/>
                </a:solidFill>
                <a:latin typeface="Times New Roman" panose="02020603050405020304" pitchFamily="18" charset="0"/>
                <a:cs typeface="Times New Roman" panose="02020603050405020304" pitchFamily="18" charset="0"/>
              </a:rPr>
              <a:t>lor </a:t>
            </a:r>
            <a:r>
              <a:rPr lang="ro-RO" dirty="0">
                <a:solidFill>
                  <a:srgbClr val="000F2E"/>
                </a:solidFill>
                <a:latin typeface="Times New Roman" panose="02020603050405020304" pitchFamily="18" charset="0"/>
                <a:cs typeface="Times New Roman" panose="02020603050405020304" pitchFamily="18" charset="0"/>
              </a:rPr>
              <a:t>si a mijloacelor banesti (mijloace de transport şi mecanisme</a:t>
            </a:r>
            <a:r>
              <a:rPr lang="ro-RO" dirty="0" smtClean="0">
                <a:solidFill>
                  <a:srgbClr val="000F2E"/>
                </a:solidFill>
                <a:latin typeface="Times New Roman" panose="02020603050405020304" pitchFamily="18" charset="0"/>
                <a:cs typeface="Times New Roman" panose="02020603050405020304" pitchFamily="18" charset="0"/>
              </a:rPr>
              <a:t>)</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506724"/>
          </a:xfrm>
        </p:spPr>
        <p:txBody>
          <a:bodyPr>
            <a:normAutofit fontScale="90000"/>
          </a:bodyPr>
          <a:lstStyle/>
          <a:p>
            <a:r>
              <a:rPr lang="en-US" sz="2200" dirty="0" smtClean="0">
                <a:solidFill>
                  <a:schemeClr val="tx1"/>
                </a:solidFill>
              </a:rPr>
              <a:t>  </a:t>
            </a:r>
            <a:r>
              <a:rPr lang="ro-RO" dirty="0" smtClean="0">
                <a:solidFill>
                  <a:schemeClr val="tx1"/>
                </a:solidFill>
              </a:rPr>
              <a:t>Contu</a:t>
            </a:r>
            <a:r>
              <a:rPr lang="en-US" dirty="0" smtClean="0">
                <a:solidFill>
                  <a:schemeClr val="tx1"/>
                </a:solidFill>
              </a:rPr>
              <a:t>l </a:t>
            </a:r>
            <a:r>
              <a:rPr lang="ro-RO" dirty="0" smtClean="0">
                <a:solidFill>
                  <a:schemeClr val="tx1"/>
                </a:solidFill>
              </a:rPr>
              <a:t> </a:t>
            </a:r>
            <a:r>
              <a:rPr lang="ro-RO" dirty="0">
                <a:solidFill>
                  <a:schemeClr val="tx1"/>
                </a:solidFill>
              </a:rPr>
              <a:t>de activ </a:t>
            </a:r>
            <a:r>
              <a:rPr lang="ro-RO" b="1" i="1" dirty="0">
                <a:solidFill>
                  <a:schemeClr val="tx1"/>
                </a:solidFill>
              </a:rPr>
              <a:t>221 „Creanţe </a:t>
            </a:r>
            <a:r>
              <a:rPr lang="ro-RO" b="1" i="1" dirty="0" smtClean="0">
                <a:solidFill>
                  <a:schemeClr val="tx1"/>
                </a:solidFill>
              </a:rPr>
              <a:t>comerciale</a:t>
            </a:r>
            <a:r>
              <a:rPr lang="ro-RO" b="1" i="1" dirty="0">
                <a:solidFill>
                  <a:schemeClr val="tx1"/>
                </a:solidFill>
              </a:rPr>
              <a:t>”</a:t>
            </a:r>
            <a:r>
              <a:rPr lang="ro-RO" dirty="0">
                <a:solidFill>
                  <a:schemeClr val="tx1"/>
                </a:solidFill>
              </a:rPr>
              <a:t> </a:t>
            </a:r>
            <a:r>
              <a:rPr lang="en-US" dirty="0" err="1" smtClean="0">
                <a:solidFill>
                  <a:schemeClr val="tx1"/>
                </a:solidFill>
              </a:rPr>
              <a:t>si</a:t>
            </a:r>
            <a:r>
              <a:rPr lang="en-US" dirty="0" smtClean="0">
                <a:solidFill>
                  <a:schemeClr val="tx1"/>
                </a:solidFill>
              </a:rPr>
              <a:t> </a:t>
            </a:r>
            <a:r>
              <a:rPr lang="ro-RO" b="1" i="1" dirty="0" smtClean="0">
                <a:solidFill>
                  <a:schemeClr val="tx1"/>
                </a:solidFill>
              </a:rPr>
              <a:t>223 </a:t>
            </a:r>
            <a:r>
              <a:rPr lang="ro-RO" b="1" i="1" dirty="0">
                <a:solidFill>
                  <a:schemeClr val="tx1"/>
                </a:solidFill>
              </a:rPr>
              <a:t>„</a:t>
            </a:r>
            <a:r>
              <a:rPr lang="ro-RO" b="1" i="1" dirty="0" smtClean="0">
                <a:solidFill>
                  <a:schemeClr val="tx1"/>
                </a:solidFill>
              </a:rPr>
              <a:t>Creanţe</a:t>
            </a:r>
            <a:r>
              <a:rPr lang="en-US" b="1" i="1" dirty="0" smtClean="0">
                <a:solidFill>
                  <a:schemeClr val="tx1"/>
                </a:solidFill>
              </a:rPr>
              <a:t> ale </a:t>
            </a:r>
            <a:r>
              <a:rPr lang="en-US" b="1" i="1" dirty="0" err="1" smtClean="0">
                <a:solidFill>
                  <a:schemeClr val="tx1"/>
                </a:solidFill>
              </a:rPr>
              <a:t>partilor</a:t>
            </a:r>
            <a:r>
              <a:rPr lang="en-US" b="1" i="1" dirty="0" smtClean="0">
                <a:solidFill>
                  <a:schemeClr val="tx1"/>
                </a:solidFill>
              </a:rPr>
              <a:t> </a:t>
            </a:r>
            <a:r>
              <a:rPr lang="en-US" b="1" i="1" dirty="0" err="1" smtClean="0">
                <a:solidFill>
                  <a:schemeClr val="tx1"/>
                </a:solidFill>
              </a:rPr>
              <a:t>afiliate</a:t>
            </a:r>
            <a:r>
              <a:rPr lang="ro-RO" b="1" i="1" dirty="0" smtClean="0">
                <a:solidFill>
                  <a:schemeClr val="tx1"/>
                </a:solidFill>
              </a:rPr>
              <a:t>”</a:t>
            </a:r>
            <a:r>
              <a:rPr lang="ro-RO" dirty="0" smtClean="0">
                <a:solidFill>
                  <a:schemeClr val="tx1"/>
                </a:solidFill>
              </a:rPr>
              <a:t> </a:t>
            </a:r>
            <a:r>
              <a:rPr lang="ro-RO" dirty="0">
                <a:solidFill>
                  <a:schemeClr val="tx1"/>
                </a:solidFill>
              </a:rPr>
              <a:t>sunt destinate pentru înregistrarea valorii contractuale (de piaţă) a produselor (mărfurilor) livrate şi serviciilor prestate, inclusiv TVA. </a:t>
            </a:r>
            <a:r>
              <a:rPr lang="ru-RU" dirty="0">
                <a:solidFill>
                  <a:schemeClr val="tx1"/>
                </a:solidFill>
              </a:rPr>
              <a:t/>
            </a:r>
            <a:br>
              <a:rPr lang="ru-RU" dirty="0">
                <a:solidFill>
                  <a:schemeClr val="tx1"/>
                </a:solidFill>
              </a:rPr>
            </a:br>
            <a:r>
              <a:rPr lang="en-US" dirty="0" smtClean="0">
                <a:solidFill>
                  <a:schemeClr val="tx1"/>
                </a:solidFill>
              </a:rPr>
              <a:t>   </a:t>
            </a:r>
            <a:r>
              <a:rPr lang="ro-RO" dirty="0" smtClean="0">
                <a:solidFill>
                  <a:schemeClr val="tx1"/>
                </a:solidFill>
              </a:rPr>
              <a:t>În </a:t>
            </a:r>
            <a:r>
              <a:rPr lang="ro-RO" dirty="0">
                <a:solidFill>
                  <a:schemeClr val="tx1"/>
                </a:solidFill>
              </a:rPr>
              <a:t>debitul conturilor nominalizate se reflectă formarea creanţelor pe termen scurt aferente facturilor comerciale, iar în credit – achitarea lor. Soldurile acestor conturi sunt debitoare şi reprezintă sumele creanţelor pe termen scurt nelegate şi legate la finele perioadei de gestiune.</a:t>
            </a:r>
            <a:r>
              <a:rPr lang="ru-RU" dirty="0">
                <a:solidFill>
                  <a:schemeClr val="tx1"/>
                </a:solidFill>
              </a:rPr>
              <a:t/>
            </a:r>
            <a:br>
              <a:rPr lang="ru-RU" dirty="0">
                <a:solidFill>
                  <a:schemeClr val="tx1"/>
                </a:solidFill>
              </a:rPr>
            </a:br>
            <a:endParaRPr lang="ro-RO"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0252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   </a:t>
            </a:r>
            <a:r>
              <a:rPr lang="ro-RO" sz="2500" dirty="0" smtClean="0">
                <a:solidFill>
                  <a:schemeClr val="tx1"/>
                </a:solidFill>
              </a:rPr>
              <a:t>Contul </a:t>
            </a:r>
            <a:r>
              <a:rPr lang="ro-RO" sz="2500" b="1" i="1" dirty="0">
                <a:solidFill>
                  <a:schemeClr val="tx1"/>
                </a:solidFill>
              </a:rPr>
              <a:t>222 „Corecţii </a:t>
            </a:r>
            <a:r>
              <a:rPr lang="en-US" sz="2500" b="1" i="1" dirty="0" smtClean="0">
                <a:solidFill>
                  <a:schemeClr val="tx1"/>
                </a:solidFill>
              </a:rPr>
              <a:t>(</a:t>
            </a:r>
            <a:r>
              <a:rPr lang="en-US" sz="2500" b="1" i="1" dirty="0" err="1" smtClean="0">
                <a:solidFill>
                  <a:schemeClr val="tx1"/>
                </a:solidFill>
              </a:rPr>
              <a:t>provizioane</a:t>
            </a:r>
            <a:r>
              <a:rPr lang="en-US" sz="2500" b="1" i="1" dirty="0" smtClean="0">
                <a:solidFill>
                  <a:schemeClr val="tx1"/>
                </a:solidFill>
              </a:rPr>
              <a:t>) </a:t>
            </a:r>
            <a:r>
              <a:rPr lang="en-US" sz="2500" b="1" i="1" dirty="0" err="1" smtClean="0">
                <a:solidFill>
                  <a:schemeClr val="tx1"/>
                </a:solidFill>
              </a:rPr>
              <a:t>privind</a:t>
            </a:r>
            <a:r>
              <a:rPr lang="en-US" sz="2500" b="1" i="1" dirty="0" smtClean="0">
                <a:solidFill>
                  <a:schemeClr val="tx1"/>
                </a:solidFill>
              </a:rPr>
              <a:t> </a:t>
            </a:r>
            <a:r>
              <a:rPr lang="en-US" sz="2500" b="1" i="1" dirty="0" err="1" smtClean="0">
                <a:solidFill>
                  <a:schemeClr val="tx1"/>
                </a:solidFill>
              </a:rPr>
              <a:t>creantele</a:t>
            </a:r>
            <a:r>
              <a:rPr lang="en-US" sz="2500" b="1" i="1" dirty="0" smtClean="0">
                <a:solidFill>
                  <a:schemeClr val="tx1"/>
                </a:solidFill>
              </a:rPr>
              <a:t> compromise</a:t>
            </a:r>
            <a:r>
              <a:rPr lang="ro-RO" sz="2500" b="1" i="1" dirty="0" smtClean="0">
                <a:solidFill>
                  <a:schemeClr val="tx1"/>
                </a:solidFill>
              </a:rPr>
              <a:t>”</a:t>
            </a:r>
            <a:r>
              <a:rPr lang="ro-RO" sz="2500" dirty="0" smtClean="0">
                <a:solidFill>
                  <a:schemeClr val="tx1"/>
                </a:solidFill>
              </a:rPr>
              <a:t> </a:t>
            </a:r>
            <a:r>
              <a:rPr lang="ro-RO" sz="2500" dirty="0">
                <a:solidFill>
                  <a:schemeClr val="tx1"/>
                </a:solidFill>
              </a:rPr>
              <a:t>cu funcţia de cont de pasiv este contrar în raport cu contul </a:t>
            </a:r>
            <a:r>
              <a:rPr lang="ro-RO" sz="2500" b="1" i="1" dirty="0">
                <a:solidFill>
                  <a:schemeClr val="tx1"/>
                </a:solidFill>
              </a:rPr>
              <a:t>221 „Creanţe </a:t>
            </a:r>
            <a:r>
              <a:rPr lang="ro-RO" sz="2500" b="1" i="1" dirty="0" smtClean="0">
                <a:solidFill>
                  <a:schemeClr val="tx1"/>
                </a:solidFill>
              </a:rPr>
              <a:t>comerciale</a:t>
            </a:r>
            <a:r>
              <a:rPr lang="ro-RO" sz="2500" b="1" i="1" dirty="0">
                <a:solidFill>
                  <a:schemeClr val="tx1"/>
                </a:solidFill>
              </a:rPr>
              <a:t>”</a:t>
            </a:r>
            <a:r>
              <a:rPr lang="ro-RO" sz="2500" dirty="0">
                <a:solidFill>
                  <a:schemeClr val="tx1"/>
                </a:solidFill>
              </a:rPr>
              <a:t>. </a:t>
            </a:r>
            <a:r>
              <a:rPr lang="en-US" sz="2500" dirty="0" smtClean="0">
                <a:solidFill>
                  <a:schemeClr val="tx1"/>
                </a:solidFill>
              </a:rPr>
              <a:t/>
            </a:r>
            <a:br>
              <a:rPr lang="en-US" sz="2500" dirty="0" smtClean="0">
                <a:solidFill>
                  <a:schemeClr val="tx1"/>
                </a:solidFill>
              </a:rPr>
            </a:br>
            <a:r>
              <a:rPr lang="en-US" sz="2500" dirty="0">
                <a:solidFill>
                  <a:schemeClr val="tx1"/>
                </a:solidFill>
              </a:rPr>
              <a:t> </a:t>
            </a:r>
            <a:r>
              <a:rPr lang="en-US" sz="2500" dirty="0" smtClean="0">
                <a:solidFill>
                  <a:schemeClr val="tx1"/>
                </a:solidFill>
              </a:rPr>
              <a:t>  </a:t>
            </a:r>
            <a:r>
              <a:rPr lang="ro-RO" sz="2500" dirty="0" smtClean="0">
                <a:solidFill>
                  <a:schemeClr val="tx1"/>
                </a:solidFill>
              </a:rPr>
              <a:t>În </a:t>
            </a:r>
            <a:r>
              <a:rPr lang="ro-RO" sz="2500" dirty="0">
                <a:solidFill>
                  <a:schemeClr val="tx1"/>
                </a:solidFill>
              </a:rPr>
              <a:t>creditul acestui cont se reflectă constituirea rezervelor pentru datoriile dubioase la sumele prognozate în baza calculelor şi analizei respective, iar în debit -  utilizarea rezervelor la decontarea sumelor creanţelor compromise. </a:t>
            </a:r>
            <a:r>
              <a:rPr lang="en-US" sz="2500" dirty="0" smtClean="0">
                <a:solidFill>
                  <a:schemeClr val="tx1"/>
                </a:solidFill>
              </a:rPr>
              <a:t/>
            </a:r>
            <a:br>
              <a:rPr lang="en-US" sz="2500" dirty="0" smtClean="0">
                <a:solidFill>
                  <a:schemeClr val="tx1"/>
                </a:solidFill>
              </a:rPr>
            </a:br>
            <a:r>
              <a:rPr lang="en-US" sz="2500" dirty="0">
                <a:solidFill>
                  <a:schemeClr val="tx1"/>
                </a:solidFill>
              </a:rPr>
              <a:t> </a:t>
            </a:r>
            <a:r>
              <a:rPr lang="en-US" sz="2500" dirty="0" smtClean="0">
                <a:solidFill>
                  <a:schemeClr val="tx1"/>
                </a:solidFill>
              </a:rPr>
              <a:t>  </a:t>
            </a:r>
            <a:r>
              <a:rPr lang="ro-RO" sz="2500" dirty="0" smtClean="0">
                <a:solidFill>
                  <a:schemeClr val="tx1"/>
                </a:solidFill>
              </a:rPr>
              <a:t>Soldul </a:t>
            </a:r>
            <a:r>
              <a:rPr lang="ro-RO" sz="2500" dirty="0">
                <a:solidFill>
                  <a:schemeClr val="tx1"/>
                </a:solidFill>
              </a:rPr>
              <a:t>contului este creditor şi reprezintă suma rezervelor neutilizată la finele perioadei de gestiune.</a:t>
            </a:r>
            <a:r>
              <a:rPr lang="ru-RU" sz="2500" dirty="0">
                <a:solidFill>
                  <a:schemeClr val="tx1"/>
                </a:solidFill>
              </a:rPr>
              <a:t/>
            </a:r>
            <a:br>
              <a:rPr lang="ru-RU" sz="2500" dirty="0">
                <a:solidFill>
                  <a:schemeClr val="tx1"/>
                </a:solidFill>
              </a:rPr>
            </a:br>
            <a:endParaRPr lang="ro-RO" sz="25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045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282" y="4404741"/>
            <a:ext cx="2019300" cy="2266950"/>
          </a:xfrm>
          <a:prstGeom prst="rect">
            <a:avLst/>
          </a:prstGeom>
        </p:spPr>
      </p:pic>
      <p:sp>
        <p:nvSpPr>
          <p:cNvPr id="7" name="Titel 15"/>
          <p:cNvSpPr>
            <a:spLocks noGrp="1"/>
          </p:cNvSpPr>
          <p:nvPr>
            <p:ph type="title"/>
          </p:nvPr>
        </p:nvSpPr>
        <p:spPr>
          <a:xfrm>
            <a:off x="148741" y="1845308"/>
            <a:ext cx="8839199" cy="4416167"/>
          </a:xfrm>
        </p:spPr>
        <p:txBody>
          <a:bodyPr/>
          <a:lstStyle/>
          <a:p>
            <a:r>
              <a:rPr lang="it-IT" sz="3200" b="1" dirty="0" smtClean="0">
                <a:solidFill>
                  <a:srgbClr val="002060"/>
                </a:solidFill>
              </a:rPr>
              <a:t>Contabilitatea mijloacelor băneşti din casierie:</a:t>
            </a:r>
            <a:br>
              <a:rPr lang="it-IT" sz="3200" b="1" dirty="0" smtClean="0">
                <a:solidFill>
                  <a:srgbClr val="002060"/>
                </a:solidFill>
              </a:rPr>
            </a:br>
            <a:r>
              <a:rPr lang="it-IT" sz="3200" b="1" dirty="0" smtClean="0">
                <a:solidFill>
                  <a:srgbClr val="002060"/>
                </a:solidFill>
              </a:rPr>
              <a:t>  </a:t>
            </a:r>
            <a:r>
              <a:rPr lang="vi-VN" sz="2200" dirty="0" smtClean="0">
                <a:solidFill>
                  <a:schemeClr val="tx1"/>
                </a:solidFill>
              </a:rPr>
              <a:t>Încasarea </a:t>
            </a:r>
            <a:r>
              <a:rPr lang="vi-VN" sz="2200" dirty="0">
                <a:solidFill>
                  <a:schemeClr val="tx1"/>
                </a:solidFill>
              </a:rPr>
              <a:t>şi păstrarea numerarului, precum şi decontările în numerar, se efectuează la întreprindere prin casierie.</a:t>
            </a:r>
            <a:br>
              <a:rPr lang="vi-VN" sz="2200" dirty="0">
                <a:solidFill>
                  <a:schemeClr val="tx1"/>
                </a:solidFill>
              </a:rPr>
            </a:br>
            <a:r>
              <a:rPr lang="en-US" sz="2200" dirty="0">
                <a:solidFill>
                  <a:schemeClr val="tx1"/>
                </a:solidFill>
              </a:rPr>
              <a:t> </a:t>
            </a:r>
            <a:r>
              <a:rPr lang="en-US" sz="2200" dirty="0" smtClean="0">
                <a:solidFill>
                  <a:schemeClr val="tx1"/>
                </a:solidFill>
              </a:rPr>
              <a:t>  </a:t>
            </a:r>
            <a:r>
              <a:rPr lang="vi-VN" sz="2200" dirty="0" smtClean="0">
                <a:solidFill>
                  <a:schemeClr val="tx1"/>
                </a:solidFill>
              </a:rPr>
              <a:t>Operaţiunile </a:t>
            </a:r>
            <a:r>
              <a:rPr lang="vi-VN" sz="2200" dirty="0">
                <a:solidFill>
                  <a:schemeClr val="tx1"/>
                </a:solidFill>
              </a:rPr>
              <a:t>în casierie sunt efectuate de către casier, care poartă toată responsabilitatea materială pentru integrarea  disponibilului bănesc şi a hârtiilor de valoare primite la păstrare (mărci poştale, cambii etc.).</a:t>
            </a:r>
            <a:endParaRPr lang="ro-RO"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9967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3" y="1532624"/>
            <a:ext cx="8853056" cy="4728852"/>
          </a:xfrm>
        </p:spPr>
        <p:txBody>
          <a:bodyPr>
            <a:normAutofit fontScale="90000"/>
          </a:bodyPr>
          <a:lstStyle/>
          <a:p>
            <a:r>
              <a:rPr lang="en-US" sz="2200" dirty="0" smtClean="0">
                <a:solidFill>
                  <a:schemeClr val="tx1"/>
                </a:solidFill>
              </a:rPr>
              <a:t>   </a:t>
            </a:r>
            <a:r>
              <a:rPr lang="ro-RO" sz="2200" dirty="0" smtClean="0">
                <a:solidFill>
                  <a:schemeClr val="tx1"/>
                </a:solidFill>
              </a:rPr>
              <a:t>Mijloacele  </a:t>
            </a:r>
            <a:r>
              <a:rPr lang="ro-RO" sz="2200" dirty="0">
                <a:solidFill>
                  <a:schemeClr val="tx1"/>
                </a:solidFill>
              </a:rPr>
              <a:t>băneşti încasate în casierie se reflectă prin întocmirea formulelor </a:t>
            </a:r>
            <a:r>
              <a:rPr lang="ro-RO" sz="2200" dirty="0" smtClean="0">
                <a:solidFill>
                  <a:schemeClr val="tx1"/>
                </a:solidFill>
              </a:rPr>
              <a:t>contabile:</a:t>
            </a:r>
            <a:r>
              <a:rPr lang="en-US" sz="2200" dirty="0">
                <a:solidFill>
                  <a:schemeClr val="tx1"/>
                </a:solidFill>
              </a:rPr>
              <a:t/>
            </a:r>
            <a:br>
              <a:rPr lang="en-US" sz="2200" dirty="0">
                <a:solidFill>
                  <a:schemeClr val="tx1"/>
                </a:solidFill>
              </a:rPr>
            </a:br>
            <a:r>
              <a:rPr lang="ro-RO" sz="2200" b="1" i="1" dirty="0" smtClean="0">
                <a:solidFill>
                  <a:schemeClr val="tx1"/>
                </a:solidFill>
              </a:rPr>
              <a:t>Dt  241</a:t>
            </a:r>
            <a:r>
              <a:rPr lang="en-US" sz="2200" b="1" i="1" dirty="0">
                <a:solidFill>
                  <a:schemeClr val="tx1"/>
                </a:solidFill>
              </a:rPr>
              <a:t/>
            </a:r>
            <a:br>
              <a:rPr lang="en-US" sz="2200" b="1" i="1" dirty="0">
                <a:solidFill>
                  <a:schemeClr val="tx1"/>
                </a:solidFill>
              </a:rPr>
            </a:br>
            <a:r>
              <a:rPr lang="en-US" sz="2200" b="1" i="1" dirty="0" smtClean="0">
                <a:solidFill>
                  <a:schemeClr val="tx1"/>
                </a:solidFill>
              </a:rPr>
              <a:t>Dt 242, 243 </a:t>
            </a:r>
            <a:r>
              <a:rPr lang="ro-RO" sz="2200" b="1" i="1" dirty="0" smtClean="0">
                <a:solidFill>
                  <a:schemeClr val="tx1"/>
                </a:solidFill>
              </a:rPr>
              <a:t>- </a:t>
            </a:r>
            <a:r>
              <a:rPr lang="ro-RO" sz="2200" dirty="0">
                <a:solidFill>
                  <a:schemeClr val="tx1"/>
                </a:solidFill>
              </a:rPr>
              <a:t>la sumele încasate din conturile curente în valută naţională şi valută străină.</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611</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sumele încasate din vânzarea în numerar a produselor şi mărfurilor, prestarea serviciilor.</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612</a:t>
            </a:r>
            <a:r>
              <a:rPr lang="ro-RO" sz="2200" dirty="0" smtClean="0">
                <a:solidFill>
                  <a:schemeClr val="tx1"/>
                </a:solidFill>
              </a:rPr>
              <a:t>– </a:t>
            </a:r>
            <a:r>
              <a:rPr lang="ro-RO" sz="2200" dirty="0">
                <a:solidFill>
                  <a:schemeClr val="tx1"/>
                </a:solidFill>
              </a:rPr>
              <a:t>la sumele încasate în numerar din vânzarea altor active curente, din achitarea amenzilor, penalităţilor, despăgubirilor calculate, veniturilor calculate din arenda curentă etc.</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621</a:t>
            </a:r>
            <a:r>
              <a:rPr lang="ro-RO" sz="2200" dirty="0" smtClean="0">
                <a:solidFill>
                  <a:schemeClr val="tx1"/>
                </a:solidFill>
              </a:rPr>
              <a:t>– </a:t>
            </a:r>
            <a:r>
              <a:rPr lang="ro-RO" sz="2200" dirty="0">
                <a:solidFill>
                  <a:schemeClr val="tx1"/>
                </a:solidFill>
              </a:rPr>
              <a:t>la sumele încasate din vânzarea activelor pe termen lung.</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622– </a:t>
            </a:r>
            <a:r>
              <a:rPr lang="ro-RO" sz="2200" dirty="0">
                <a:solidFill>
                  <a:schemeClr val="tx1"/>
                </a:solidFill>
              </a:rPr>
              <a:t>la sumele de venituri încasate din redevenţe, precum şi din mijloace băneşti intrate gratuit sub formă de subvenţii de stat etc.</a:t>
            </a:r>
            <a:r>
              <a:rPr lang="ru-RU" sz="2200" dirty="0">
                <a:solidFill>
                  <a:schemeClr val="tx1"/>
                </a:solidFill>
              </a:rPr>
              <a:t/>
            </a:r>
            <a:br>
              <a:rPr lang="ru-RU" sz="2200" dirty="0">
                <a:solidFill>
                  <a:schemeClr val="tx1"/>
                </a:solidFill>
              </a:rPr>
            </a:br>
            <a:r>
              <a:rPr lang="ro-RO" sz="2200" b="1" i="1" dirty="0">
                <a:solidFill>
                  <a:schemeClr val="tx1"/>
                </a:solidFill>
              </a:rPr>
              <a:t>Ct  </a:t>
            </a:r>
            <a:r>
              <a:rPr lang="ro-RO" sz="2200" b="1" i="1" dirty="0" smtClean="0">
                <a:solidFill>
                  <a:schemeClr val="tx1"/>
                </a:solidFill>
              </a:rPr>
              <a:t>623</a:t>
            </a:r>
            <a:r>
              <a:rPr lang="ro-RO" sz="2200" dirty="0" smtClean="0">
                <a:solidFill>
                  <a:schemeClr val="tx1"/>
                </a:solidFill>
              </a:rPr>
              <a:t>– </a:t>
            </a:r>
            <a:r>
              <a:rPr lang="ro-RO" sz="2200" dirty="0">
                <a:solidFill>
                  <a:schemeClr val="tx1"/>
                </a:solidFill>
              </a:rPr>
              <a:t>la sumele compensate ale pierderilor rezultate din situaţiile excepţionale.</a:t>
            </a:r>
            <a:r>
              <a:rPr lang="ru-RU" sz="2200" dirty="0"/>
              <a:t/>
            </a:r>
            <a:br>
              <a:rPr lang="ru-RU" sz="2200" dirty="0"/>
            </a:br>
            <a:endParaRPr lang="ro-RO" sz="2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434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dirty="0" smtClean="0">
                <a:solidFill>
                  <a:schemeClr val="tx1"/>
                </a:solidFill>
              </a:rPr>
              <a:t>   </a:t>
            </a:r>
            <a:r>
              <a:rPr lang="ro-RO" sz="2200" dirty="0" smtClean="0">
                <a:solidFill>
                  <a:schemeClr val="tx1"/>
                </a:solidFill>
              </a:rPr>
              <a:t>Ieşirea </a:t>
            </a:r>
            <a:r>
              <a:rPr lang="ro-RO" sz="2200" dirty="0">
                <a:solidFill>
                  <a:schemeClr val="tx1"/>
                </a:solidFill>
              </a:rPr>
              <a:t>mijloacelor băneşti din casierie se contabilizează prin formulele contabile:</a:t>
            </a:r>
            <a:r>
              <a:rPr lang="ru-RU" sz="2200" dirty="0">
                <a:solidFill>
                  <a:schemeClr val="tx1"/>
                </a:solidFill>
              </a:rPr>
              <a:t/>
            </a:r>
            <a:br>
              <a:rPr lang="ru-RU" sz="2200" dirty="0">
                <a:solidFill>
                  <a:schemeClr val="tx1"/>
                </a:solidFill>
              </a:rPr>
            </a:br>
            <a:r>
              <a:rPr lang="ro-RO" sz="2200" b="1" i="1" dirty="0" smtClean="0">
                <a:solidFill>
                  <a:schemeClr val="tx1"/>
                </a:solidFill>
              </a:rPr>
              <a:t>Dt</a:t>
            </a:r>
            <a:r>
              <a:rPr lang="en-US" sz="2200" b="1" i="1" dirty="0" smtClean="0">
                <a:solidFill>
                  <a:schemeClr val="tx1"/>
                </a:solidFill>
              </a:rPr>
              <a:t> 242, 243, 244 </a:t>
            </a:r>
            <a:r>
              <a:rPr lang="ro-RO" sz="2200" dirty="0" smtClean="0">
                <a:solidFill>
                  <a:schemeClr val="tx1"/>
                </a:solidFill>
              </a:rPr>
              <a:t>– </a:t>
            </a:r>
            <a:r>
              <a:rPr lang="ro-RO" sz="2200" dirty="0">
                <a:solidFill>
                  <a:schemeClr val="tx1"/>
                </a:solidFill>
              </a:rPr>
              <a:t>la transmiterea din casierie a mijloacelor băneşti la bancă pentru înregistrarea în conturile curente în valută naţională şi valută străină</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o-RO" sz="2200" b="1" i="1" dirty="0">
                <a:solidFill>
                  <a:schemeClr val="tx1"/>
                </a:solidFill>
              </a:rPr>
              <a:t>Dt  </a:t>
            </a:r>
            <a:r>
              <a:rPr lang="ro-RO" sz="2200" b="1" i="1" dirty="0" smtClean="0">
                <a:solidFill>
                  <a:schemeClr val="tx1"/>
                </a:solidFill>
              </a:rPr>
              <a:t>22</a:t>
            </a:r>
            <a:r>
              <a:rPr lang="en-US" sz="2200" b="1" i="1" dirty="0" smtClean="0">
                <a:solidFill>
                  <a:schemeClr val="tx1"/>
                </a:solidFill>
              </a:rPr>
              <a:t>6 </a:t>
            </a:r>
            <a:r>
              <a:rPr lang="ro-RO" sz="2200" dirty="0" smtClean="0">
                <a:solidFill>
                  <a:schemeClr val="tx1"/>
                </a:solidFill>
              </a:rPr>
              <a:t>– </a:t>
            </a:r>
            <a:r>
              <a:rPr lang="ro-RO" sz="2200" dirty="0">
                <a:solidFill>
                  <a:schemeClr val="tx1"/>
                </a:solidFill>
              </a:rPr>
              <a:t>la eliberarea avansurilor spre decontare.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245</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depunerea mijloacelor băneşti în casieriile altor bănci, oficiile poştale în scopul virării şi înregistrării în conturile bancare ale întreprinderii.</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531</a:t>
            </a:r>
            <a:r>
              <a:rPr lang="en-US" sz="2200" b="1" i="1" dirty="0" smtClean="0">
                <a:solidFill>
                  <a:schemeClr val="tx1"/>
                </a:solidFill>
              </a:rPr>
              <a:t>, </a:t>
            </a:r>
            <a:r>
              <a:rPr lang="ro-RO" sz="2200" b="1" i="1" dirty="0" smtClean="0">
                <a:solidFill>
                  <a:schemeClr val="tx1"/>
                </a:solidFill>
              </a:rPr>
              <a:t>532</a:t>
            </a:r>
            <a:r>
              <a:rPr lang="en-US" sz="2200" b="1" i="1" dirty="0" smtClean="0">
                <a:solidFill>
                  <a:schemeClr val="tx1"/>
                </a:solidFill>
              </a:rPr>
              <a:t>, 533, </a:t>
            </a:r>
            <a:r>
              <a:rPr lang="ro-RO" sz="2200" b="1" i="1" dirty="0" smtClean="0">
                <a:solidFill>
                  <a:schemeClr val="tx1"/>
                </a:solidFill>
              </a:rPr>
              <a:t>534</a:t>
            </a:r>
            <a:r>
              <a:rPr lang="en-US" sz="2200" b="1" i="1" dirty="0" smtClean="0">
                <a:solidFill>
                  <a:schemeClr val="tx1"/>
                </a:solidFill>
              </a:rPr>
              <a:t>, </a:t>
            </a:r>
            <a:r>
              <a:rPr lang="ro-RO" sz="2200" b="1" i="1" dirty="0" smtClean="0">
                <a:solidFill>
                  <a:schemeClr val="tx1"/>
                </a:solidFill>
              </a:rPr>
              <a:t>53</a:t>
            </a:r>
            <a:r>
              <a:rPr lang="en-US" sz="2200" b="1" i="1" dirty="0" smtClean="0">
                <a:solidFill>
                  <a:schemeClr val="tx1"/>
                </a:solidFill>
              </a:rPr>
              <a:t>6</a:t>
            </a:r>
            <a:r>
              <a:rPr lang="en-US" sz="2200" dirty="0" smtClean="0">
                <a:solidFill>
                  <a:schemeClr val="tx1"/>
                </a:solidFill>
              </a:rPr>
              <a:t>, </a:t>
            </a:r>
            <a:r>
              <a:rPr lang="ro-RO" sz="2200" b="1" i="1" dirty="0" smtClean="0">
                <a:solidFill>
                  <a:schemeClr val="tx1"/>
                </a:solidFill>
              </a:rPr>
              <a:t>539</a:t>
            </a:r>
            <a:r>
              <a:rPr lang="en-US" sz="2200" b="1" i="1" dirty="0" smtClean="0">
                <a:solidFill>
                  <a:schemeClr val="tx1"/>
                </a:solidFill>
              </a:rPr>
              <a:t> </a:t>
            </a:r>
            <a:r>
              <a:rPr lang="ro-RO" sz="2200" b="1" i="1" dirty="0" smtClean="0">
                <a:solidFill>
                  <a:schemeClr val="tx1"/>
                </a:solidFill>
              </a:rPr>
              <a:t>– </a:t>
            </a:r>
            <a:r>
              <a:rPr lang="ro-RO" sz="2200" dirty="0">
                <a:solidFill>
                  <a:schemeClr val="tx1"/>
                </a:solidFill>
              </a:rPr>
              <a:t>la achitarea datoriilor</a:t>
            </a:r>
            <a:r>
              <a:rPr lang="ro-RO" sz="2200" b="1" i="1" dirty="0">
                <a:solidFill>
                  <a:schemeClr val="tx1"/>
                </a:solidFill>
              </a:rPr>
              <a:t> </a:t>
            </a:r>
            <a:r>
              <a:rPr lang="ro-RO" sz="2200" dirty="0">
                <a:solidFill>
                  <a:schemeClr val="tx1"/>
                </a:solidFill>
              </a:rPr>
              <a:t>faţă de personal, bugetul de stat, fondatorii şi alţi creditori.</a:t>
            </a:r>
            <a:r>
              <a:rPr lang="ru-RU" sz="2200" dirty="0">
                <a:solidFill>
                  <a:schemeClr val="tx1"/>
                </a:solidFill>
              </a:rPr>
              <a:t/>
            </a:r>
            <a:br>
              <a:rPr lang="ru-RU" sz="2200" dirty="0">
                <a:solidFill>
                  <a:schemeClr val="tx1"/>
                </a:solidFill>
              </a:rPr>
            </a:br>
            <a:r>
              <a:rPr lang="ru-RU" sz="2200" dirty="0">
                <a:solidFill>
                  <a:schemeClr val="tx1"/>
                </a:solidFill>
              </a:rPr>
              <a:t/>
            </a:r>
            <a:br>
              <a:rPr lang="ru-RU" sz="2200" dirty="0">
                <a:solidFill>
                  <a:schemeClr val="tx1"/>
                </a:solidFill>
              </a:rPr>
            </a:br>
            <a:endParaRPr lang="ro-RO" sz="22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1097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200" b="1" i="1" dirty="0">
                <a:solidFill>
                  <a:schemeClr val="tx1"/>
                </a:solidFill>
              </a:rPr>
              <a:t>Dt </a:t>
            </a:r>
            <a:r>
              <a:rPr lang="ro-RO" sz="2200" b="1" dirty="0">
                <a:solidFill>
                  <a:schemeClr val="tx1"/>
                </a:solidFill>
              </a:rPr>
              <a:t> </a:t>
            </a:r>
            <a:r>
              <a:rPr lang="ro-RO" sz="2200" b="1" i="1" dirty="0" smtClean="0">
                <a:solidFill>
                  <a:schemeClr val="tx1"/>
                </a:solidFill>
              </a:rPr>
              <a:t>51</a:t>
            </a:r>
            <a:r>
              <a:rPr lang="en-US" sz="2200" b="1" i="1" dirty="0" smtClean="0">
                <a:solidFill>
                  <a:schemeClr val="tx1"/>
                </a:solidFill>
              </a:rPr>
              <a:t>1, </a:t>
            </a:r>
            <a:r>
              <a:rPr lang="ro-RO" sz="2200" b="1" i="1" dirty="0" smtClean="0">
                <a:solidFill>
                  <a:schemeClr val="tx1"/>
                </a:solidFill>
              </a:rPr>
              <a:t>512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achitarea creditelor bancare şi altor datorii financiare.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521</a:t>
            </a:r>
            <a:r>
              <a:rPr lang="en-US" sz="2200" b="1" i="1" dirty="0" smtClean="0">
                <a:solidFill>
                  <a:schemeClr val="tx1"/>
                </a:solidFill>
              </a:rPr>
              <a:t>,</a:t>
            </a:r>
            <a:r>
              <a:rPr lang="ro-RO" sz="2200" b="1" i="1" dirty="0" smtClean="0">
                <a:solidFill>
                  <a:schemeClr val="tx1"/>
                </a:solidFill>
              </a:rPr>
              <a:t> 522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achitarea datoriilor faţă de furnizori pentru materialele şi mărfurile primite, serviciile acordate</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424</a:t>
            </a:r>
            <a:r>
              <a:rPr lang="en-US" sz="2200" dirty="0" smtClean="0">
                <a:solidFill>
                  <a:schemeClr val="tx1"/>
                </a:solidFill>
              </a:rPr>
              <a:t>, </a:t>
            </a:r>
            <a:r>
              <a:rPr lang="ro-RO" sz="2200" b="1" i="1" dirty="0" smtClean="0">
                <a:solidFill>
                  <a:schemeClr val="tx1"/>
                </a:solidFill>
              </a:rPr>
              <a:t>523</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restituirea avansurilor primite anterior.</a:t>
            </a:r>
            <a:r>
              <a:rPr lang="ru-RU" sz="2200" dirty="0">
                <a:solidFill>
                  <a:schemeClr val="tx1"/>
                </a:solidFill>
              </a:rPr>
              <a:t/>
            </a:r>
            <a:br>
              <a:rPr lang="ru-RU" sz="2200" dirty="0">
                <a:solidFill>
                  <a:schemeClr val="tx1"/>
                </a:solidFill>
              </a:rPr>
            </a:br>
            <a:r>
              <a:rPr lang="ro-RO" sz="2200" b="1" i="1" dirty="0">
                <a:solidFill>
                  <a:schemeClr val="tx1"/>
                </a:solidFill>
              </a:rPr>
              <a:t>Dt  </a:t>
            </a:r>
            <a:r>
              <a:rPr lang="ro-RO" sz="2200" b="1" i="1" dirty="0" smtClean="0">
                <a:solidFill>
                  <a:schemeClr val="tx1"/>
                </a:solidFill>
              </a:rPr>
              <a:t>722</a:t>
            </a:r>
            <a:r>
              <a:rPr lang="en-US" sz="2200" b="1" i="1" dirty="0" smtClean="0">
                <a:solidFill>
                  <a:schemeClr val="tx1"/>
                </a:solidFill>
              </a:rPr>
              <a:t> </a:t>
            </a:r>
            <a:r>
              <a:rPr lang="ro-RO" sz="2200" dirty="0" smtClean="0">
                <a:solidFill>
                  <a:schemeClr val="tx1"/>
                </a:solidFill>
              </a:rPr>
              <a:t>– </a:t>
            </a:r>
            <a:r>
              <a:rPr lang="ro-RO" sz="2200" dirty="0">
                <a:solidFill>
                  <a:schemeClr val="tx1"/>
                </a:solidFill>
              </a:rPr>
              <a:t>la reflectarea sumelor diferenţelor de curs valutar nefavorabil aferente soldului numerarului în valută străină la sfârşitul perioadei de gestiune.</a:t>
            </a:r>
            <a:r>
              <a:rPr lang="ru-RU" sz="2200" dirty="0">
                <a:solidFill>
                  <a:schemeClr val="tx1"/>
                </a:solidFill>
              </a:rPr>
              <a:t/>
            </a:r>
            <a:br>
              <a:rPr lang="ru-RU" sz="2200" dirty="0">
                <a:solidFill>
                  <a:schemeClr val="tx1"/>
                </a:solidFill>
              </a:rPr>
            </a:br>
            <a:r>
              <a:rPr lang="ro-RO" sz="2200" b="1" i="1" dirty="0">
                <a:solidFill>
                  <a:schemeClr val="tx1"/>
                </a:solidFill>
              </a:rPr>
              <a:t>Ct  241 „Casa”.</a:t>
            </a: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7162" y="4264723"/>
            <a:ext cx="2095500" cy="2181225"/>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8389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Bibliografie</a:t>
            </a:r>
            <a:r>
              <a:rPr lang="en-US" sz="3200" b="1" dirty="0" smtClean="0">
                <a:solidFill>
                  <a:srgbClr val="002060"/>
                </a:solidFill>
              </a:rPr>
              <a:t>:</a:t>
            </a:r>
            <a:br>
              <a:rPr lang="en-US" sz="3200" b="1" dirty="0" smtClean="0">
                <a:solidFill>
                  <a:srgbClr val="002060"/>
                </a:solidFill>
              </a:rPr>
            </a:br>
            <a:r>
              <a:rPr lang="en-US" sz="2200" dirty="0" smtClean="0">
                <a:solidFill>
                  <a:schemeClr val="tx1"/>
                </a:solidFill>
              </a:rPr>
              <a:t>1. SNC “</a:t>
            </a:r>
            <a:r>
              <a:rPr lang="en-US" sz="2200" dirty="0" err="1" smtClean="0">
                <a:solidFill>
                  <a:schemeClr val="tx1"/>
                </a:solidFill>
              </a:rPr>
              <a:t>Creante</a:t>
            </a:r>
            <a:r>
              <a:rPr lang="en-US" sz="2200" dirty="0" smtClean="0">
                <a:solidFill>
                  <a:schemeClr val="tx1"/>
                </a:solidFill>
              </a:rPr>
              <a:t> </a:t>
            </a:r>
            <a:r>
              <a:rPr lang="en-US" sz="2200" dirty="0" err="1" smtClean="0">
                <a:solidFill>
                  <a:schemeClr val="tx1"/>
                </a:solidFill>
              </a:rPr>
              <a:t>si</a:t>
            </a:r>
            <a:r>
              <a:rPr lang="en-US" sz="2200" dirty="0" smtClean="0">
                <a:solidFill>
                  <a:schemeClr val="tx1"/>
                </a:solidFill>
              </a:rPr>
              <a:t> </a:t>
            </a:r>
            <a:r>
              <a:rPr lang="en-US" sz="2200" dirty="0" err="1" smtClean="0">
                <a:solidFill>
                  <a:schemeClr val="tx1"/>
                </a:solidFill>
              </a:rPr>
              <a:t>investitii</a:t>
            </a:r>
            <a:r>
              <a:rPr lang="en-US" sz="2200" dirty="0" smtClean="0">
                <a:solidFill>
                  <a:schemeClr val="tx1"/>
                </a:solidFill>
              </a:rPr>
              <a:t> </a:t>
            </a:r>
            <a:r>
              <a:rPr lang="en-US" sz="2200" dirty="0" err="1" smtClean="0">
                <a:solidFill>
                  <a:schemeClr val="tx1"/>
                </a:solidFill>
              </a:rPr>
              <a:t>financiare</a:t>
            </a:r>
            <a:r>
              <a:rPr lang="en-US" sz="2200" dirty="0" smtClean="0">
                <a:solidFill>
                  <a:schemeClr val="tx1"/>
                </a:solidFill>
              </a:rPr>
              <a:t>” </a:t>
            </a:r>
            <a:r>
              <a:rPr lang="en-US" sz="2200" dirty="0" err="1" smtClean="0">
                <a:solidFill>
                  <a:schemeClr val="tx1"/>
                </a:solidFill>
              </a:rPr>
              <a:t>aprobat</a:t>
            </a:r>
            <a:r>
              <a:rPr lang="en-US" sz="2200" dirty="0" smtClean="0">
                <a:solidFill>
                  <a:schemeClr val="tx1"/>
                </a:solidFill>
              </a:rPr>
              <a:t> </a:t>
            </a:r>
            <a:r>
              <a:rPr lang="en-US" sz="2200" dirty="0" err="1" smtClean="0">
                <a:solidFill>
                  <a:schemeClr val="tx1"/>
                </a:solidFill>
              </a:rPr>
              <a:t>prin</a:t>
            </a:r>
            <a:r>
              <a:rPr lang="en-US" sz="2200" dirty="0" smtClean="0">
                <a:solidFill>
                  <a:schemeClr val="tx1"/>
                </a:solidFill>
              </a:rPr>
              <a:t> </a:t>
            </a:r>
            <a:r>
              <a:rPr lang="en-US" sz="2200" dirty="0" err="1" smtClean="0">
                <a:solidFill>
                  <a:schemeClr val="tx1"/>
                </a:solidFill>
              </a:rPr>
              <a:t>Ordin</a:t>
            </a:r>
            <a:r>
              <a:rPr lang="en-US" sz="2200" dirty="0" smtClean="0">
                <a:solidFill>
                  <a:schemeClr val="tx1"/>
                </a:solidFill>
              </a:rPr>
              <a:t> nr.118 din 06.08.2013 </a:t>
            </a:r>
            <a:r>
              <a:rPr lang="en-US" sz="2200" dirty="0" err="1" smtClean="0">
                <a:solidFill>
                  <a:schemeClr val="tx1"/>
                </a:solidFill>
              </a:rPr>
              <a:t>privind</a:t>
            </a:r>
            <a:r>
              <a:rPr lang="en-US" sz="2200" dirty="0" smtClean="0">
                <a:solidFill>
                  <a:schemeClr val="tx1"/>
                </a:solidFill>
              </a:rPr>
              <a:t> </a:t>
            </a:r>
            <a:r>
              <a:rPr lang="en-US" sz="2200" dirty="0" err="1" smtClean="0">
                <a:solidFill>
                  <a:schemeClr val="tx1"/>
                </a:solidFill>
              </a:rPr>
              <a:t>aprobarea</a:t>
            </a:r>
            <a:r>
              <a:rPr lang="en-US" sz="2200" dirty="0" smtClean="0">
                <a:solidFill>
                  <a:schemeClr val="tx1"/>
                </a:solidFill>
              </a:rPr>
              <a:t> </a:t>
            </a:r>
            <a:r>
              <a:rPr lang="en-US" sz="2200" dirty="0" err="1" smtClean="0">
                <a:solidFill>
                  <a:schemeClr val="tx1"/>
                </a:solidFill>
              </a:rPr>
              <a:t>Standardelor</a:t>
            </a:r>
            <a:r>
              <a:rPr lang="en-US" sz="2200" dirty="0" smtClean="0">
                <a:solidFill>
                  <a:schemeClr val="tx1"/>
                </a:solidFill>
              </a:rPr>
              <a:t> </a:t>
            </a:r>
            <a:r>
              <a:rPr lang="en-US" sz="2200" dirty="0" err="1" smtClean="0">
                <a:solidFill>
                  <a:schemeClr val="tx1"/>
                </a:solidFill>
              </a:rPr>
              <a:t>Naţionale</a:t>
            </a:r>
            <a:r>
              <a:rPr lang="en-US" sz="2200" dirty="0" smtClean="0">
                <a:solidFill>
                  <a:schemeClr val="tx1"/>
                </a:solidFill>
              </a:rPr>
              <a:t> de </a:t>
            </a:r>
            <a:r>
              <a:rPr lang="en-US" sz="2200" dirty="0" err="1" smtClean="0">
                <a:solidFill>
                  <a:schemeClr val="tx1"/>
                </a:solidFill>
              </a:rPr>
              <a:t>Contabilitate</a:t>
            </a:r>
            <a:r>
              <a:rPr lang="en-US" sz="2200" dirty="0" smtClean="0">
                <a:solidFill>
                  <a:schemeClr val="tx1"/>
                </a:solidFill>
              </a:rPr>
              <a:t> //</a:t>
            </a:r>
            <a:r>
              <a:rPr lang="en-US" sz="2200" dirty="0" err="1" smtClean="0">
                <a:solidFill>
                  <a:schemeClr val="tx1"/>
                </a:solidFill>
              </a:rPr>
              <a:t>Monitorul</a:t>
            </a:r>
            <a:r>
              <a:rPr lang="en-US" sz="2200" dirty="0" smtClean="0">
                <a:solidFill>
                  <a:schemeClr val="tx1"/>
                </a:solidFill>
              </a:rPr>
              <a:t> </a:t>
            </a:r>
            <a:r>
              <a:rPr lang="en-US" sz="2200" dirty="0" err="1" smtClean="0">
                <a:solidFill>
                  <a:schemeClr val="tx1"/>
                </a:solidFill>
              </a:rPr>
              <a:t>Oficial</a:t>
            </a:r>
            <a:r>
              <a:rPr lang="en-US" sz="2200" dirty="0" smtClean="0">
                <a:solidFill>
                  <a:schemeClr val="tx1"/>
                </a:solidFill>
              </a:rPr>
              <a:t> 177-181/1224, 16.08.2013;</a:t>
            </a:r>
            <a:br>
              <a:rPr lang="en-US" sz="2200" dirty="0" smtClean="0">
                <a:solidFill>
                  <a:schemeClr val="tx1"/>
                </a:solidFill>
              </a:rPr>
            </a:br>
            <a:r>
              <a:rPr lang="en-US" sz="2200" dirty="0" smtClean="0">
                <a:solidFill>
                  <a:schemeClr val="tx1"/>
                </a:solidFill>
              </a:rPr>
              <a:t>2. </a:t>
            </a:r>
            <a:r>
              <a:rPr lang="vi-VN" sz="2200" dirty="0" smtClean="0">
                <a:solidFill>
                  <a:schemeClr val="tx1"/>
                </a:solidFill>
              </a:rPr>
              <a:t>Baieşu M. Managementul Resurselor Umane. Chişinău, ASEM; 2004</a:t>
            </a:r>
            <a:r>
              <a:rPr lang="en-US" sz="2200" dirty="0" smtClean="0">
                <a:solidFill>
                  <a:schemeClr val="tx1"/>
                </a:solidFill>
              </a:rPr>
              <a:t>;</a:t>
            </a:r>
            <a:br>
              <a:rPr lang="en-US" sz="2200" dirty="0" smtClean="0">
                <a:solidFill>
                  <a:schemeClr val="tx1"/>
                </a:solidFill>
              </a:rPr>
            </a:br>
            <a:r>
              <a:rPr lang="en-US" sz="2200" dirty="0" smtClean="0">
                <a:solidFill>
                  <a:schemeClr val="tx1"/>
                </a:solidFill>
              </a:rPr>
              <a:t>3. </a:t>
            </a:r>
            <a:r>
              <a:rPr lang="en-US" sz="2200" dirty="0" err="1" smtClean="0">
                <a:solidFill>
                  <a:schemeClr val="tx1"/>
                </a:solidFill>
              </a:rPr>
              <a:t>Vircolici</a:t>
            </a:r>
            <a:r>
              <a:rPr lang="en-US" sz="2200" dirty="0" smtClean="0">
                <a:solidFill>
                  <a:schemeClr val="tx1"/>
                </a:solidFill>
              </a:rPr>
              <a:t> Margareta, “</a:t>
            </a:r>
            <a:r>
              <a:rPr lang="vi-VN" sz="2200" dirty="0" smtClean="0">
                <a:solidFill>
                  <a:schemeClr val="tx1"/>
                </a:solidFill>
              </a:rPr>
              <a:t>Evidenţa contabilă</a:t>
            </a:r>
            <a:r>
              <a:rPr lang="en-US" sz="2200" dirty="0" smtClean="0">
                <a:solidFill>
                  <a:schemeClr val="tx1"/>
                </a:solidFill>
              </a:rPr>
              <a:t>. </a:t>
            </a:r>
            <a:r>
              <a:rPr lang="vi-VN" sz="2200" dirty="0" smtClean="0">
                <a:solidFill>
                  <a:schemeClr val="tx1"/>
                </a:solidFill>
              </a:rPr>
              <a:t>Note </a:t>
            </a:r>
            <a:r>
              <a:rPr lang="vi-VN" sz="2200" dirty="0">
                <a:solidFill>
                  <a:schemeClr val="tx1"/>
                </a:solidFill>
              </a:rPr>
              <a:t>de </a:t>
            </a:r>
            <a:r>
              <a:rPr lang="vi-VN" sz="2200" dirty="0" smtClean="0">
                <a:solidFill>
                  <a:schemeClr val="tx1"/>
                </a:solidFill>
              </a:rPr>
              <a:t>curs</a:t>
            </a:r>
            <a:r>
              <a:rPr lang="en-US" sz="2200" dirty="0" smtClean="0">
                <a:solidFill>
                  <a:schemeClr val="tx1"/>
                </a:solidFill>
              </a:rPr>
              <a:t>”. Chisinau 2004, U.T.M.;</a:t>
            </a:r>
            <a:br>
              <a:rPr lang="en-US" sz="2200" dirty="0" smtClean="0">
                <a:solidFill>
                  <a:schemeClr val="tx1"/>
                </a:solidFill>
              </a:rPr>
            </a:br>
            <a:r>
              <a:rPr lang="en-US" sz="2200" dirty="0" smtClean="0">
                <a:solidFill>
                  <a:schemeClr val="tx1"/>
                </a:solidFill>
              </a:rPr>
              <a:t>4</a:t>
            </a:r>
            <a:r>
              <a:rPr lang="en-US" sz="2200" dirty="0">
                <a:solidFill>
                  <a:schemeClr val="tx1"/>
                </a:solidFill>
              </a:rPr>
              <a:t>. </a:t>
            </a:r>
            <a:r>
              <a:rPr lang="en-US" sz="2200" dirty="0" err="1">
                <a:solidFill>
                  <a:schemeClr val="tx1"/>
                </a:solidFill>
              </a:rPr>
              <a:t>Alexandru</a:t>
            </a:r>
            <a:r>
              <a:rPr lang="en-US" sz="2200" dirty="0">
                <a:solidFill>
                  <a:schemeClr val="tx1"/>
                </a:solidFill>
              </a:rPr>
              <a:t> </a:t>
            </a:r>
            <a:r>
              <a:rPr lang="en-US" sz="2200" dirty="0" smtClean="0">
                <a:solidFill>
                  <a:schemeClr val="tx1"/>
                </a:solidFill>
              </a:rPr>
              <a:t>NEDERIŢA, </a:t>
            </a:r>
            <a:r>
              <a:rPr lang="en-US" sz="2200" dirty="0" err="1" smtClean="0">
                <a:solidFill>
                  <a:schemeClr val="tx1"/>
                </a:solidFill>
              </a:rPr>
              <a:t>articol</a:t>
            </a:r>
            <a:r>
              <a:rPr lang="en-US" sz="2200" dirty="0">
                <a:solidFill>
                  <a:schemeClr val="tx1"/>
                </a:solidFill>
              </a:rPr>
              <a:t> “</a:t>
            </a:r>
            <a:r>
              <a:rPr lang="en-US" sz="2200" dirty="0" err="1">
                <a:solidFill>
                  <a:schemeClr val="tx1"/>
                </a:solidFill>
              </a:rPr>
              <a:t>Corespondenţa</a:t>
            </a:r>
            <a:r>
              <a:rPr lang="en-US" sz="2200" dirty="0">
                <a:solidFill>
                  <a:schemeClr val="tx1"/>
                </a:solidFill>
              </a:rPr>
              <a:t> </a:t>
            </a:r>
            <a:r>
              <a:rPr lang="en-US" sz="2200" dirty="0" err="1">
                <a:solidFill>
                  <a:schemeClr val="tx1"/>
                </a:solidFill>
              </a:rPr>
              <a:t>conturilor</a:t>
            </a:r>
            <a:r>
              <a:rPr lang="en-US" sz="2200" dirty="0">
                <a:solidFill>
                  <a:schemeClr val="tx1"/>
                </a:solidFill>
              </a:rPr>
              <a:t> </a:t>
            </a:r>
            <a:r>
              <a:rPr lang="en-US" sz="2200" dirty="0" err="1">
                <a:solidFill>
                  <a:schemeClr val="tx1"/>
                </a:solidFill>
              </a:rPr>
              <a:t>privind</a:t>
            </a:r>
            <a:r>
              <a:rPr lang="en-US" sz="2200" dirty="0">
                <a:solidFill>
                  <a:schemeClr val="tx1"/>
                </a:solidFill>
              </a:rPr>
              <a:t> </a:t>
            </a:r>
            <a:r>
              <a:rPr lang="en-US" sz="2200" dirty="0" err="1">
                <a:solidFill>
                  <a:schemeClr val="tx1"/>
                </a:solidFill>
              </a:rPr>
              <a:t>contabilitatea</a:t>
            </a:r>
            <a:r>
              <a:rPr lang="en-US" sz="2200" dirty="0">
                <a:solidFill>
                  <a:schemeClr val="tx1"/>
                </a:solidFill>
              </a:rPr>
              <a:t> </a:t>
            </a:r>
            <a:r>
              <a:rPr lang="en-US" sz="2200" dirty="0" err="1">
                <a:solidFill>
                  <a:schemeClr val="tx1"/>
                </a:solidFill>
              </a:rPr>
              <a:t>creanţelor</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avansurilor</a:t>
            </a:r>
            <a:r>
              <a:rPr lang="en-US" sz="2200" dirty="0">
                <a:solidFill>
                  <a:schemeClr val="tx1"/>
                </a:solidFill>
              </a:rPr>
              <a:t> </a:t>
            </a:r>
            <a:r>
              <a:rPr lang="en-US" sz="2200" dirty="0" err="1">
                <a:solidFill>
                  <a:schemeClr val="tx1"/>
                </a:solidFill>
              </a:rPr>
              <a:t>acordate</a:t>
            </a:r>
            <a:r>
              <a:rPr lang="en-US" sz="2200" dirty="0">
                <a:solidFill>
                  <a:schemeClr val="tx1"/>
                </a:solidFill>
              </a:rPr>
              <a:t> </a:t>
            </a:r>
            <a:r>
              <a:rPr lang="en-US" sz="2200" dirty="0" err="1">
                <a:solidFill>
                  <a:schemeClr val="tx1"/>
                </a:solidFill>
              </a:rPr>
              <a:t>pe</a:t>
            </a:r>
            <a:r>
              <a:rPr lang="en-US" sz="2200" dirty="0">
                <a:solidFill>
                  <a:schemeClr val="tx1"/>
                </a:solidFill>
              </a:rPr>
              <a:t> </a:t>
            </a:r>
            <a:r>
              <a:rPr lang="en-US" sz="2200" dirty="0" err="1">
                <a:solidFill>
                  <a:schemeClr val="tx1"/>
                </a:solidFill>
              </a:rPr>
              <a:t>termen</a:t>
            </a:r>
            <a:r>
              <a:rPr lang="en-US" sz="2200" dirty="0">
                <a:solidFill>
                  <a:schemeClr val="tx1"/>
                </a:solidFill>
              </a:rPr>
              <a:t> </a:t>
            </a:r>
            <a:r>
              <a:rPr lang="en-US" sz="2200" dirty="0" smtClean="0">
                <a:solidFill>
                  <a:schemeClr val="tx1"/>
                </a:solidFill>
              </a:rPr>
              <a:t>lung” </a:t>
            </a:r>
            <a:r>
              <a:rPr lang="en-US" sz="2200" dirty="0" err="1" smtClean="0">
                <a:solidFill>
                  <a:schemeClr val="tx1"/>
                </a:solidFill>
              </a:rPr>
              <a:t>publicat</a:t>
            </a:r>
            <a:r>
              <a:rPr lang="en-US" sz="2200" dirty="0" smtClean="0">
                <a:solidFill>
                  <a:schemeClr val="tx1"/>
                </a:solidFill>
              </a:rPr>
              <a:t> in </a:t>
            </a:r>
            <a:r>
              <a:rPr lang="en-US" sz="2200" dirty="0" err="1" smtClean="0">
                <a:solidFill>
                  <a:schemeClr val="tx1"/>
                </a:solidFill>
              </a:rPr>
              <a:t>revista</a:t>
            </a:r>
            <a:r>
              <a:rPr lang="en-US" sz="2200" dirty="0" smtClean="0">
                <a:solidFill>
                  <a:schemeClr val="tx1"/>
                </a:solidFill>
              </a:rPr>
              <a:t> “</a:t>
            </a:r>
            <a:r>
              <a:rPr lang="en-US" sz="2200" dirty="0" err="1" smtClean="0">
                <a:solidFill>
                  <a:schemeClr val="tx1"/>
                </a:solidFill>
              </a:rPr>
              <a:t>Contabilitate</a:t>
            </a:r>
            <a:r>
              <a:rPr lang="en-US" sz="2200" dirty="0" smtClean="0">
                <a:solidFill>
                  <a:schemeClr val="tx1"/>
                </a:solidFill>
              </a:rPr>
              <a:t> </a:t>
            </a:r>
            <a:r>
              <a:rPr lang="en-US" sz="2200" dirty="0" err="1" smtClean="0">
                <a:solidFill>
                  <a:schemeClr val="tx1"/>
                </a:solidFill>
              </a:rPr>
              <a:t>si</a:t>
            </a:r>
            <a:r>
              <a:rPr lang="en-US" sz="2200" dirty="0" smtClean="0">
                <a:solidFill>
                  <a:schemeClr val="tx1"/>
                </a:solidFill>
              </a:rPr>
              <a:t> audit” nr.11 </a:t>
            </a:r>
            <a:r>
              <a:rPr lang="en-US" sz="2200" dirty="0" err="1" smtClean="0">
                <a:solidFill>
                  <a:schemeClr val="tx1"/>
                </a:solidFill>
              </a:rPr>
              <a:t>anul</a:t>
            </a:r>
            <a:r>
              <a:rPr lang="en-US" sz="2200" dirty="0" smtClean="0">
                <a:solidFill>
                  <a:schemeClr val="tx1"/>
                </a:solidFill>
              </a:rPr>
              <a:t> 2016.</a:t>
            </a:r>
            <a:r>
              <a:rPr lang="vi-VN" sz="2200" dirty="0">
                <a:solidFill>
                  <a:schemeClr val="tx1"/>
                </a:solidFill>
              </a:rPr>
              <a:t/>
            </a:r>
            <a:br>
              <a:rPr lang="vi-VN" sz="2200" dirty="0">
                <a:solidFill>
                  <a:schemeClr val="tx1"/>
                </a:solidFill>
              </a:rPr>
            </a:br>
            <a:r>
              <a:rPr lang="vi-VN" sz="2200" dirty="0">
                <a:solidFill>
                  <a:schemeClr val="tx1"/>
                </a:solidFill>
              </a:rPr>
              <a:t/>
            </a:r>
            <a:br>
              <a:rPr lang="vi-VN" sz="2200" dirty="0">
                <a:solidFill>
                  <a:schemeClr val="tx1"/>
                </a:solidFill>
              </a:rPr>
            </a:br>
            <a:r>
              <a:rPr lang="en-US" sz="2200" dirty="0" smtClean="0">
                <a:solidFill>
                  <a:schemeClr val="tx1"/>
                </a:solidFill>
              </a:rPr>
              <a:t/>
            </a:r>
            <a:br>
              <a:rPr lang="en-US" sz="2200" dirty="0" smtClean="0">
                <a:solidFill>
                  <a:schemeClr val="tx1"/>
                </a:solidFill>
              </a:rPr>
            </a:br>
            <a:endParaRPr lang="ro-RO" sz="3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0251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smtClean="0">
                <a:solidFill>
                  <a:schemeClr val="tx1"/>
                </a:solidFill>
              </a:rPr>
              <a:t>O1 </a:t>
            </a:r>
            <a:r>
              <a:rPr lang="vi-VN" sz="3200" dirty="0" smtClean="0">
                <a:solidFill>
                  <a:schemeClr val="tx1"/>
                </a:solidFill>
              </a:rPr>
              <a:t>Definirea </a:t>
            </a:r>
            <a:r>
              <a:rPr lang="vi-VN" sz="3200" dirty="0">
                <a:solidFill>
                  <a:schemeClr val="tx1"/>
                </a:solidFill>
              </a:rPr>
              <a:t>şi clasificarea </a:t>
            </a:r>
            <a:r>
              <a:rPr lang="vi-VN" sz="3200" dirty="0" smtClean="0">
                <a:solidFill>
                  <a:schemeClr val="tx1"/>
                </a:solidFill>
              </a:rPr>
              <a:t>creanţelor</a:t>
            </a:r>
            <a:r>
              <a:rPr lang="en-US" sz="3200" dirty="0">
                <a:solidFill>
                  <a:schemeClr val="tx1"/>
                </a:solidFill>
              </a:rPr>
              <a:t>;</a:t>
            </a:r>
            <a:r>
              <a:rPr lang="vi-VN" sz="3200" dirty="0">
                <a:solidFill>
                  <a:schemeClr val="tx1"/>
                </a:solidFill>
              </a:rPr>
              <a:t/>
            </a:r>
            <a:br>
              <a:rPr lang="vi-VN" sz="3200" dirty="0">
                <a:solidFill>
                  <a:schemeClr val="tx1"/>
                </a:solidFill>
              </a:rPr>
            </a:br>
            <a:r>
              <a:rPr lang="en-US" sz="3200" dirty="0" smtClean="0">
                <a:solidFill>
                  <a:schemeClr val="tx1"/>
                </a:solidFill>
              </a:rPr>
              <a:t>O2 </a:t>
            </a:r>
            <a:r>
              <a:rPr lang="vi-VN" sz="3200" dirty="0" smtClean="0">
                <a:solidFill>
                  <a:schemeClr val="tx1"/>
                </a:solidFill>
              </a:rPr>
              <a:t>Contabilitatea </a:t>
            </a:r>
            <a:r>
              <a:rPr lang="vi-VN" sz="3200" dirty="0">
                <a:solidFill>
                  <a:schemeClr val="tx1"/>
                </a:solidFill>
              </a:rPr>
              <a:t>creanţelor </a:t>
            </a:r>
            <a:r>
              <a:rPr lang="vi-VN" sz="3200" dirty="0" smtClean="0">
                <a:solidFill>
                  <a:schemeClr val="tx1"/>
                </a:solidFill>
              </a:rPr>
              <a:t>comerciale</a:t>
            </a:r>
            <a:r>
              <a:rPr lang="en-US" sz="3200" dirty="0" smtClean="0">
                <a:solidFill>
                  <a:schemeClr val="tx1"/>
                </a:solidFill>
              </a:rPr>
              <a:t>;</a:t>
            </a:r>
            <a:r>
              <a:rPr lang="vi-VN" sz="3200" dirty="0">
                <a:solidFill>
                  <a:schemeClr val="tx1"/>
                </a:solidFill>
              </a:rPr>
              <a:t/>
            </a:r>
            <a:br>
              <a:rPr lang="vi-VN" sz="3200" dirty="0">
                <a:solidFill>
                  <a:schemeClr val="tx1"/>
                </a:solidFill>
              </a:rPr>
            </a:br>
            <a:r>
              <a:rPr lang="en-US" sz="3200" dirty="0" smtClean="0">
                <a:solidFill>
                  <a:schemeClr val="tx1"/>
                </a:solidFill>
              </a:rPr>
              <a:t>O3 </a:t>
            </a:r>
            <a:r>
              <a:rPr lang="vi-VN" sz="3200" dirty="0" smtClean="0">
                <a:solidFill>
                  <a:schemeClr val="tx1"/>
                </a:solidFill>
              </a:rPr>
              <a:t>Contabilitatea </a:t>
            </a:r>
            <a:r>
              <a:rPr lang="vi-VN" sz="3200" dirty="0">
                <a:solidFill>
                  <a:schemeClr val="tx1"/>
                </a:solidFill>
              </a:rPr>
              <a:t>mijloacelor băneşti din casierie.</a:t>
            </a:r>
            <a:br>
              <a:rPr lang="vi-VN" sz="3200" dirty="0">
                <a:solidFill>
                  <a:schemeClr val="tx1"/>
                </a:solidFill>
              </a:rPr>
            </a:br>
            <a:r>
              <a:rPr lang="vi-VN" sz="3200" dirty="0">
                <a:solidFill>
                  <a:schemeClr val="tx1"/>
                </a:solidFill>
              </a:rPr>
              <a:t/>
            </a:r>
            <a:br>
              <a:rPr lang="vi-VN" sz="3200" dirty="0">
                <a:solidFill>
                  <a:schemeClr val="tx1"/>
                </a:solidFill>
              </a:rPr>
            </a:br>
            <a:endParaRPr lang="ro-RO" sz="3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664" y="3962400"/>
            <a:ext cx="3130018" cy="2152650"/>
          </a:xfrm>
          <a:prstGeom prst="rect">
            <a:avLst/>
          </a:prstGeom>
        </p:spPr>
      </p:pic>
      <p:sp>
        <p:nvSpPr>
          <p:cNvPr id="7" name="Titel 15"/>
          <p:cNvSpPr>
            <a:spLocks noGrp="1"/>
          </p:cNvSpPr>
          <p:nvPr>
            <p:ph type="title"/>
          </p:nvPr>
        </p:nvSpPr>
        <p:spPr>
          <a:xfrm>
            <a:off x="148741" y="1845308"/>
            <a:ext cx="8839199" cy="4416167"/>
          </a:xfrm>
        </p:spPr>
        <p:txBody>
          <a:bodyPr/>
          <a:lstStyle/>
          <a:p>
            <a:r>
              <a:rPr lang="ro-RO" sz="3200" b="1" dirty="0" smtClean="0">
                <a:solidFill>
                  <a:srgbClr val="002060"/>
                </a:solidFill>
              </a:rPr>
              <a:t>Definirea şi clasificarea creanţelor</a:t>
            </a:r>
            <a:r>
              <a:rPr lang="en-US" sz="3200" b="1" dirty="0" smtClean="0">
                <a:solidFill>
                  <a:srgbClr val="002060"/>
                </a:solidFill>
              </a:rPr>
              <a:t>:</a:t>
            </a:r>
            <a:br>
              <a:rPr lang="en-US" sz="3200" b="1" dirty="0" smtClean="0">
                <a:solidFill>
                  <a:srgbClr val="002060"/>
                </a:solidFill>
              </a:rPr>
            </a:br>
            <a:r>
              <a:rPr lang="en-US" sz="3200" b="1" u="sng" dirty="0" smtClean="0">
                <a:solidFill>
                  <a:schemeClr val="tx1"/>
                </a:solidFill>
              </a:rPr>
              <a:t>   </a:t>
            </a:r>
            <a:r>
              <a:rPr lang="vi-VN" sz="2500" b="1" i="1" u="sng" dirty="0" smtClean="0">
                <a:solidFill>
                  <a:schemeClr val="tx1"/>
                </a:solidFill>
              </a:rPr>
              <a:t>Creanţele </a:t>
            </a:r>
            <a:r>
              <a:rPr lang="vi-VN" sz="2500" i="1" dirty="0">
                <a:solidFill>
                  <a:schemeClr val="tx1"/>
                </a:solidFill>
              </a:rPr>
              <a:t>reprezintă drepturi juridice ale întreprinderii ca creditor de a primi la scadenţa stabilită de contractele întocmite, cambiile primite sau de alte documente o sumă de bani, bunuri materiale ori alte valori de la persoane juridice sau fizice numite debitori.</a:t>
            </a:r>
            <a:endParaRPr lang="ro-RO" sz="2500"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vi-VN" sz="2500" b="1" i="1" u="sng" dirty="0" smtClean="0">
                <a:solidFill>
                  <a:schemeClr val="tx1"/>
                </a:solidFill>
              </a:rPr>
              <a:t>Creanţele</a:t>
            </a:r>
            <a:r>
              <a:rPr lang="vi-VN" sz="2500" dirty="0" smtClean="0">
                <a:solidFill>
                  <a:schemeClr val="tx1"/>
                </a:solidFill>
              </a:rPr>
              <a:t> </a:t>
            </a:r>
            <a:r>
              <a:rPr lang="vi-VN" sz="2500" dirty="0">
                <a:solidFill>
                  <a:schemeClr val="tx1"/>
                </a:solidFill>
              </a:rPr>
              <a:t>pot fi constatate ca active în cazul când se respectă următoarele cerinţe</a:t>
            </a:r>
            <a:r>
              <a:rPr lang="vi-VN" sz="2500" dirty="0" smtClean="0">
                <a:solidFill>
                  <a:schemeClr val="tx1"/>
                </a:solidFill>
              </a:rPr>
              <a:t>:</a:t>
            </a:r>
            <a:r>
              <a:rPr lang="vi-VN" sz="2500" dirty="0">
                <a:solidFill>
                  <a:schemeClr val="tx1"/>
                </a:solidFill>
              </a:rPr>
              <a:t/>
            </a:r>
            <a:br>
              <a:rPr lang="vi-VN" sz="2500" dirty="0">
                <a:solidFill>
                  <a:schemeClr val="tx1"/>
                </a:solidFill>
              </a:rPr>
            </a:br>
            <a:r>
              <a:rPr lang="vi-VN" sz="2500" dirty="0">
                <a:solidFill>
                  <a:schemeClr val="tx1"/>
                </a:solidFill>
              </a:rPr>
              <a:t>	</a:t>
            </a:r>
            <a:r>
              <a:rPr lang="en-US" sz="2500" dirty="0" smtClean="0">
                <a:solidFill>
                  <a:schemeClr val="tx1"/>
                </a:solidFill>
              </a:rPr>
              <a:t>1. </a:t>
            </a:r>
            <a:r>
              <a:rPr lang="vi-VN" sz="2500" dirty="0" smtClean="0">
                <a:solidFill>
                  <a:schemeClr val="tx1"/>
                </a:solidFill>
              </a:rPr>
              <a:t>Sunt </a:t>
            </a:r>
            <a:r>
              <a:rPr lang="vi-VN" sz="2500" dirty="0">
                <a:solidFill>
                  <a:schemeClr val="tx1"/>
                </a:solidFill>
              </a:rPr>
              <a:t>controlate de întreprindere ca rezultat al evenimentelor anterioare (în baza drepturilor juridice asupra acestora);</a:t>
            </a:r>
            <a:br>
              <a:rPr lang="vi-VN" sz="2500" dirty="0">
                <a:solidFill>
                  <a:schemeClr val="tx1"/>
                </a:solidFill>
              </a:rPr>
            </a:br>
            <a:r>
              <a:rPr lang="vi-VN" sz="2500" dirty="0">
                <a:solidFill>
                  <a:schemeClr val="tx1"/>
                </a:solidFill>
              </a:rPr>
              <a:t>	</a:t>
            </a:r>
            <a:r>
              <a:rPr lang="en-US" sz="2500" dirty="0" smtClean="0">
                <a:solidFill>
                  <a:schemeClr val="tx1"/>
                </a:solidFill>
              </a:rPr>
              <a:t>2. </a:t>
            </a:r>
            <a:r>
              <a:rPr lang="vi-VN" sz="2500" dirty="0" smtClean="0">
                <a:solidFill>
                  <a:schemeClr val="tx1"/>
                </a:solidFill>
              </a:rPr>
              <a:t>Există </a:t>
            </a:r>
            <a:r>
              <a:rPr lang="vi-VN" sz="2500" dirty="0">
                <a:solidFill>
                  <a:schemeClr val="tx1"/>
                </a:solidFill>
              </a:rPr>
              <a:t>o certitudine că pe viitor acestea vor aduce avantaje economice;</a:t>
            </a:r>
            <a:br>
              <a:rPr lang="vi-VN" sz="2500" dirty="0">
                <a:solidFill>
                  <a:schemeClr val="tx1"/>
                </a:solidFill>
              </a:rPr>
            </a:br>
            <a:r>
              <a:rPr lang="vi-VN" sz="2500" dirty="0">
                <a:solidFill>
                  <a:schemeClr val="tx1"/>
                </a:solidFill>
              </a:rPr>
              <a:t>	</a:t>
            </a:r>
            <a:r>
              <a:rPr lang="en-US" sz="2500" dirty="0" smtClean="0">
                <a:solidFill>
                  <a:schemeClr val="tx1"/>
                </a:solidFill>
              </a:rPr>
              <a:t>3. </a:t>
            </a:r>
            <a:r>
              <a:rPr lang="vi-VN" sz="2500" dirty="0" smtClean="0">
                <a:solidFill>
                  <a:schemeClr val="tx1"/>
                </a:solidFill>
              </a:rPr>
              <a:t>Valoarea  </a:t>
            </a:r>
            <a:r>
              <a:rPr lang="vi-VN" sz="2500" dirty="0">
                <a:solidFill>
                  <a:schemeClr val="tx1"/>
                </a:solidFill>
              </a:rPr>
              <a:t>lor poate fi determinată cu un grad înalt de certitudine.</a:t>
            </a:r>
            <a:br>
              <a:rPr lang="vi-VN" sz="2500" dirty="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200" b="1" dirty="0" smtClean="0">
                <a:solidFill>
                  <a:schemeClr val="tx1"/>
                </a:solidFill>
              </a:rPr>
              <a:t>   </a:t>
            </a:r>
            <a:r>
              <a:rPr lang="ro-RO" sz="2200" b="1" dirty="0" smtClean="0">
                <a:solidFill>
                  <a:schemeClr val="tx1"/>
                </a:solidFill>
              </a:rPr>
              <a:t>Criteriile </a:t>
            </a:r>
            <a:r>
              <a:rPr lang="ro-RO" sz="2200" b="1" dirty="0">
                <a:solidFill>
                  <a:schemeClr val="tx1"/>
                </a:solidFill>
              </a:rPr>
              <a:t>de clasificare a creanţelor</a:t>
            </a:r>
            <a:r>
              <a:rPr lang="ro-RO" sz="2200" b="1" dirty="0" smtClean="0">
                <a:solidFill>
                  <a:schemeClr val="tx1"/>
                </a:solidFill>
              </a:rPr>
              <a:t>:</a:t>
            </a:r>
            <a:r>
              <a:rPr lang="en-US" sz="2200" b="1" dirty="0" smtClean="0">
                <a:solidFill>
                  <a:schemeClr val="tx1"/>
                </a:solidFill>
              </a:rPr>
              <a:t/>
            </a:r>
            <a:br>
              <a:rPr lang="en-US" sz="2200" b="1"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I.În funcţie de provenienţă</a:t>
            </a:r>
            <a:r>
              <a:rPr lang="ro-RO" sz="2200" dirty="0">
                <a:solidFill>
                  <a:schemeClr val="tx1"/>
                </a:solidFill>
              </a:rPr>
              <a:t> (conţinutul economic</a:t>
            </a:r>
            <a:r>
              <a:rPr lang="ro-RO" sz="2200" dirty="0" smtClean="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comerciale, inclusiv avansuri acordate şi cambii primite.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privind decontările cu bugetul de stat.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personalului.</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privind veniturile calculate.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Alte </a:t>
            </a:r>
            <a:r>
              <a:rPr lang="ro-RO" sz="2200" dirty="0">
                <a:solidFill>
                  <a:schemeClr val="tx1"/>
                </a:solidFill>
              </a:rPr>
              <a:t>creanţe (ale companiilor de asigurări, privind pretenţiile înaintate şi recunoscute etc</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200" i="1" dirty="0">
                <a:solidFill>
                  <a:schemeClr val="tx1"/>
                </a:solidFill>
              </a:rPr>
              <a:t>II. În funcţie de termenul de achitare</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pe termen scurt (cu termenul de achitare nu mai mare de un an).</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pe termen lung (cu termen de achitare mai mare de un an</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III. În funcţie de gradul de asociere a debitorilor</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părţilor nelegate.</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ale părţilor legate</a:t>
            </a:r>
            <a:r>
              <a:rPr lang="ro-RO" sz="2200" dirty="0" smtClean="0">
                <a:solidFill>
                  <a:schemeClr val="tx1"/>
                </a:solidFill>
              </a:rPr>
              <a:t>.</a:t>
            </a:r>
            <a:r>
              <a:rPr lang="en-US" sz="2200" dirty="0" smtClean="0">
                <a:solidFill>
                  <a:schemeClr val="tx1"/>
                </a:solidFill>
              </a:rPr>
              <a:t/>
            </a:r>
            <a:br>
              <a:rPr lang="en-US" sz="2200" dirty="0" smtClean="0">
                <a:solidFill>
                  <a:schemeClr val="tx1"/>
                </a:solidFill>
              </a:rPr>
            </a:br>
            <a:r>
              <a:rPr lang="ru-RU" sz="2200" dirty="0">
                <a:solidFill>
                  <a:schemeClr val="tx1"/>
                </a:solidFill>
              </a:rPr>
              <a:t/>
            </a:r>
            <a:br>
              <a:rPr lang="ru-RU" sz="2200" dirty="0">
                <a:solidFill>
                  <a:schemeClr val="tx1"/>
                </a:solidFill>
              </a:rPr>
            </a:br>
            <a:r>
              <a:rPr lang="ro-RO" sz="2200" i="1" dirty="0">
                <a:solidFill>
                  <a:schemeClr val="tx1"/>
                </a:solidFill>
              </a:rPr>
              <a:t>IV. În funcţie de valuta în care se exprimă</a:t>
            </a:r>
            <a:r>
              <a:rPr lang="ro-RO" sz="2200"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în valuta naţională,</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Creanţe </a:t>
            </a:r>
            <a:r>
              <a:rPr lang="ro-RO" sz="2200" dirty="0">
                <a:solidFill>
                  <a:schemeClr val="tx1"/>
                </a:solidFill>
              </a:rPr>
              <a:t>în valută străină.</a:t>
            </a:r>
            <a:endParaRPr lang="ro-RO" sz="2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3457" y="3735133"/>
            <a:ext cx="2143125" cy="2143125"/>
          </a:xfrm>
          <a:prstGeom prst="rect">
            <a:avLst/>
          </a:prstGeom>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3765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182" y="3986784"/>
            <a:ext cx="6400000" cy="2654092"/>
          </a:xfrm>
          <a:prstGeom prst="rect">
            <a:avLst/>
          </a:prstGeom>
        </p:spPr>
      </p:pic>
      <p:sp>
        <p:nvSpPr>
          <p:cNvPr id="7" name="Titel 15"/>
          <p:cNvSpPr>
            <a:spLocks noGrp="1"/>
          </p:cNvSpPr>
          <p:nvPr>
            <p:ph type="title"/>
          </p:nvPr>
        </p:nvSpPr>
        <p:spPr>
          <a:xfrm>
            <a:off x="148741" y="1845308"/>
            <a:ext cx="8839199" cy="4416167"/>
          </a:xfrm>
        </p:spPr>
        <p:txBody>
          <a:bodyPr/>
          <a:lstStyle/>
          <a:p>
            <a:r>
              <a:rPr lang="ro-RO" sz="3200" b="1" dirty="0">
                <a:solidFill>
                  <a:srgbClr val="002060"/>
                </a:solidFill>
              </a:rPr>
              <a:t>Contabilitatea creanţelor </a:t>
            </a:r>
            <a:r>
              <a:rPr lang="ro-RO" sz="3200" b="1" dirty="0" smtClean="0">
                <a:solidFill>
                  <a:srgbClr val="002060"/>
                </a:solidFill>
              </a:rPr>
              <a:t>comerciale</a:t>
            </a:r>
            <a:r>
              <a:rPr lang="en-US" sz="3200" b="1" dirty="0" smtClean="0">
                <a:solidFill>
                  <a:srgbClr val="002060"/>
                </a:solidFill>
              </a:rPr>
              <a:t>:</a:t>
            </a:r>
            <a:br>
              <a:rPr lang="en-US" sz="3200" b="1" dirty="0" smtClean="0">
                <a:solidFill>
                  <a:srgbClr val="002060"/>
                </a:solidFill>
              </a:rPr>
            </a:br>
            <a:r>
              <a:rPr lang="ro-RO" i="1" u="sng" dirty="0">
                <a:solidFill>
                  <a:schemeClr val="tx1"/>
                </a:solidFill>
              </a:rPr>
              <a:t>Creanţele comerciale </a:t>
            </a:r>
            <a:r>
              <a:rPr lang="ro-RO" i="1" dirty="0">
                <a:solidFill>
                  <a:schemeClr val="tx1"/>
                </a:solidFill>
              </a:rPr>
              <a:t>reprezintă acea parte a creanţelor care apare în cazul când momentul transmiterii către cumpărători a drepturilor de proprietate asupra produselor, mărfurilor şi altor active livrate, precum şi cel al prestării de servicii, nu coincide cu momentul achitării </a:t>
            </a:r>
            <a:r>
              <a:rPr lang="ro-RO" i="1" dirty="0" smtClean="0">
                <a:solidFill>
                  <a:schemeClr val="tx1"/>
                </a:solidFill>
              </a:rPr>
              <a:t>acestora</a:t>
            </a:r>
            <a:r>
              <a:rPr lang="en-US" i="1" dirty="0" smtClean="0">
                <a:solidFill>
                  <a:schemeClr val="tx1"/>
                </a:solidFill>
              </a:rPr>
              <a:t>.</a:t>
            </a: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0132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389" y="3925824"/>
            <a:ext cx="2895432" cy="2193036"/>
          </a:xfrm>
          <a:prstGeom prst="rect">
            <a:avLst/>
          </a:prstGeom>
        </p:spPr>
      </p:pic>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Livrarea </a:t>
            </a:r>
            <a:r>
              <a:rPr lang="ro-RO" sz="2500" dirty="0">
                <a:solidFill>
                  <a:schemeClr val="tx1"/>
                </a:solidFill>
              </a:rPr>
              <a:t>produselor (mărfurilor) şi prestarea serviciilor, în urma cărora apar creanţele comerciale, se efectuează în baza următoarelor documente primare: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Factură </a:t>
            </a:r>
            <a:r>
              <a:rPr lang="ro-RO" sz="2500" dirty="0">
                <a:solidFill>
                  <a:schemeClr val="tx1"/>
                </a:solidFill>
              </a:rPr>
              <a:t>fiscală;</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Factura </a:t>
            </a:r>
            <a:r>
              <a:rPr lang="ro-RO" sz="2500" dirty="0">
                <a:solidFill>
                  <a:schemeClr val="tx1"/>
                </a:solidFill>
              </a:rPr>
              <a:t>de expediţie;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Procesul-verbal </a:t>
            </a:r>
            <a:r>
              <a:rPr lang="ro-RO" sz="2500" dirty="0">
                <a:solidFill>
                  <a:schemeClr val="tx1"/>
                </a:solidFill>
              </a:rPr>
              <a:t>de primire-predare a serviciilor;</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Dispoziţia </a:t>
            </a:r>
            <a:r>
              <a:rPr lang="ro-RO" sz="2500" dirty="0">
                <a:solidFill>
                  <a:schemeClr val="tx1"/>
                </a:solidFill>
              </a:rPr>
              <a:t>de plată;</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Bonul </a:t>
            </a:r>
            <a:r>
              <a:rPr lang="ro-RO" sz="2500" dirty="0">
                <a:solidFill>
                  <a:schemeClr val="tx1"/>
                </a:solidFill>
              </a:rPr>
              <a:t>de încasare;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Proces-verbal</a:t>
            </a:r>
            <a:r>
              <a:rPr lang="ro-RO" sz="2500" dirty="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Procesul-verbal </a:t>
            </a:r>
            <a:r>
              <a:rPr lang="ro-RO" sz="2500" dirty="0">
                <a:solidFill>
                  <a:schemeClr val="tx1"/>
                </a:solidFill>
              </a:rPr>
              <a:t>de inventariere.</a:t>
            </a:r>
            <a:r>
              <a:rPr lang="ru-RU" sz="1600" dirty="0"/>
              <a:t/>
            </a:r>
            <a:br>
              <a:rPr lang="ru-RU" sz="1600" dirty="0"/>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86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Evidenţa </a:t>
            </a:r>
            <a:r>
              <a:rPr lang="ro-RO" sz="2500" dirty="0">
                <a:solidFill>
                  <a:schemeClr val="tx1"/>
                </a:solidFill>
              </a:rPr>
              <a:t>analitică a creanţelor pe termen scurt aferente facturilor comerciale se ţine pe fiecare debitor, termene de formare şi de achitare a acestora.</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dirty="0" smtClean="0">
                <a:solidFill>
                  <a:schemeClr val="tx1"/>
                </a:solidFill>
              </a:rPr>
              <a:t>În </a:t>
            </a:r>
            <a:r>
              <a:rPr lang="ro-RO" sz="2500" dirty="0">
                <a:solidFill>
                  <a:schemeClr val="tx1"/>
                </a:solidFill>
              </a:rPr>
              <a:t>cadrul conturilor de evidenţă a creanţelor comerciale pot fi deschise subconturile (conturile de gradul II):</a:t>
            </a:r>
            <a:r>
              <a:rPr lang="ru-RU" sz="2500" dirty="0">
                <a:solidFill>
                  <a:schemeClr val="tx1"/>
                </a:solidFill>
              </a:rPr>
              <a:t/>
            </a:r>
            <a:br>
              <a:rPr lang="ru-RU" sz="2500" dirty="0">
                <a:solidFill>
                  <a:schemeClr val="tx1"/>
                </a:solidFill>
              </a:rPr>
            </a:br>
            <a:r>
              <a:rPr lang="ro-RO" sz="2500" dirty="0">
                <a:solidFill>
                  <a:schemeClr val="tx1"/>
                </a:solidFill>
              </a:rPr>
              <a:t>Conturile de evidenţă a creanţelor comerciale:</a:t>
            </a:r>
            <a:r>
              <a:rPr lang="ru-RU" sz="2500" dirty="0">
                <a:solidFill>
                  <a:schemeClr val="tx1"/>
                </a:solidFill>
              </a:rPr>
              <a:t/>
            </a:r>
            <a:br>
              <a:rPr lang="ru-RU" sz="2500" dirty="0">
                <a:solidFill>
                  <a:schemeClr val="tx1"/>
                </a:solidFill>
              </a:rPr>
            </a:br>
            <a:r>
              <a:rPr lang="ro-RO" sz="2500" b="1" i="1" dirty="0">
                <a:solidFill>
                  <a:schemeClr val="tx1"/>
                </a:solidFill>
              </a:rPr>
              <a:t>221 „Creanţe </a:t>
            </a:r>
            <a:r>
              <a:rPr lang="ro-RO" sz="2500" b="1" i="1" dirty="0" smtClean="0">
                <a:solidFill>
                  <a:schemeClr val="tx1"/>
                </a:solidFill>
              </a:rPr>
              <a:t>comerciale”:</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2221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 in </a:t>
            </a:r>
            <a:r>
              <a:rPr lang="en-US" sz="2500" b="1" i="1" dirty="0" err="1" smtClean="0">
                <a:solidFill>
                  <a:schemeClr val="tx1"/>
                </a:solidFill>
              </a:rPr>
              <a:t>tara</a:t>
            </a:r>
            <a:r>
              <a:rPr lang="ro-RO" sz="2500" b="1" i="1" dirty="0" smtClean="0">
                <a:solidFill>
                  <a:schemeClr val="tx1"/>
                </a:solidFill>
              </a:rPr>
              <a:t>”</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2212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 in </a:t>
            </a:r>
            <a:r>
              <a:rPr lang="en-US" sz="2500" b="1" i="1" dirty="0" err="1" smtClean="0">
                <a:solidFill>
                  <a:schemeClr val="tx1"/>
                </a:solidFill>
              </a:rPr>
              <a:t>starinatate</a:t>
            </a:r>
            <a:r>
              <a:rPr lang="ro-RO" sz="2500" b="1" i="1" dirty="0" smtClean="0">
                <a:solidFill>
                  <a:schemeClr val="tx1"/>
                </a:solidFill>
              </a:rPr>
              <a:t>”</a:t>
            </a:r>
            <a:r>
              <a:rPr lang="ru-RU" sz="2500" i="1" dirty="0">
                <a:solidFill>
                  <a:schemeClr val="tx1"/>
                </a:solidFill>
              </a:rPr>
              <a:t/>
            </a:r>
            <a:br>
              <a:rPr lang="ru-RU" sz="2500" i="1" dirty="0">
                <a:solidFill>
                  <a:schemeClr val="tx1"/>
                </a:solidFill>
              </a:rPr>
            </a:br>
            <a:r>
              <a:rPr lang="en-US" sz="2500" i="1" dirty="0" smtClean="0">
                <a:solidFill>
                  <a:schemeClr val="tx1"/>
                </a:solidFill>
              </a:rPr>
              <a:t>   </a:t>
            </a:r>
            <a:r>
              <a:rPr lang="ro-RO" sz="2500" b="1" i="1" dirty="0" smtClean="0">
                <a:solidFill>
                  <a:schemeClr val="tx1"/>
                </a:solidFill>
              </a:rPr>
              <a:t>2213 „</a:t>
            </a:r>
            <a:r>
              <a:rPr lang="en-US" sz="2500" b="1" i="1" dirty="0" err="1" smtClean="0">
                <a:solidFill>
                  <a:schemeClr val="tx1"/>
                </a:solidFill>
              </a:rPr>
              <a:t>Alte</a:t>
            </a:r>
            <a:r>
              <a:rPr lang="en-US" sz="2500" b="1" i="1" dirty="0" smtClean="0">
                <a:solidFill>
                  <a:schemeClr val="tx1"/>
                </a:solidFill>
              </a:rPr>
              <a:t> </a:t>
            </a:r>
            <a:r>
              <a:rPr lang="en-US" sz="2500" b="1" i="1" dirty="0" err="1" smtClean="0">
                <a:solidFill>
                  <a:schemeClr val="tx1"/>
                </a:solidFill>
              </a:rPr>
              <a:t>creante</a:t>
            </a:r>
            <a:r>
              <a:rPr lang="en-US" sz="2500" b="1" i="1" dirty="0" smtClean="0">
                <a:solidFill>
                  <a:schemeClr val="tx1"/>
                </a:solidFill>
              </a:rPr>
              <a:t> </a:t>
            </a:r>
            <a:r>
              <a:rPr lang="en-US" sz="2500" b="1" i="1" dirty="0" err="1" smtClean="0">
                <a:solidFill>
                  <a:schemeClr val="tx1"/>
                </a:solidFill>
              </a:rPr>
              <a:t>comerciale</a:t>
            </a:r>
            <a:r>
              <a:rPr lang="en-US" sz="2500" b="1" i="1" dirty="0" smtClean="0">
                <a:solidFill>
                  <a:schemeClr val="tx1"/>
                </a:solidFill>
              </a:rPr>
              <a:t>”.</a:t>
            </a:r>
            <a:r>
              <a:rPr lang="ru-RU" sz="2500" i="1" dirty="0">
                <a:solidFill>
                  <a:schemeClr val="tx1"/>
                </a:solidFill>
              </a:rPr>
              <a:t/>
            </a:r>
            <a:br>
              <a:rPr lang="ru-RU" sz="2500" i="1" dirty="0">
                <a:solidFill>
                  <a:schemeClr val="tx1"/>
                </a:solidFill>
              </a:rPr>
            </a:br>
            <a:r>
              <a:rPr lang="ro-RO" sz="2500" b="1" i="1" dirty="0">
                <a:solidFill>
                  <a:schemeClr val="tx1"/>
                </a:solidFill>
              </a:rPr>
              <a:t>222 „</a:t>
            </a:r>
            <a:r>
              <a:rPr lang="ro-RO" sz="2500" b="1" i="1" dirty="0" smtClean="0">
                <a:solidFill>
                  <a:schemeClr val="tx1"/>
                </a:solidFill>
              </a:rPr>
              <a:t>Corecţ</a:t>
            </a:r>
            <a:r>
              <a:rPr lang="en-US" sz="2500" b="1" i="1" dirty="0" smtClean="0">
                <a:solidFill>
                  <a:schemeClr val="tx1"/>
                </a:solidFill>
              </a:rPr>
              <a:t>ii (</a:t>
            </a:r>
            <a:r>
              <a:rPr lang="en-US" sz="2500" b="1" i="1" dirty="0" err="1" smtClean="0">
                <a:solidFill>
                  <a:schemeClr val="tx1"/>
                </a:solidFill>
              </a:rPr>
              <a:t>provizioane</a:t>
            </a:r>
            <a:r>
              <a:rPr lang="en-US" sz="2500" b="1" i="1" dirty="0" smtClean="0">
                <a:solidFill>
                  <a:schemeClr val="tx1"/>
                </a:solidFill>
              </a:rPr>
              <a:t>) </a:t>
            </a:r>
            <a:r>
              <a:rPr lang="en-US" sz="2500" b="1" i="1" dirty="0" err="1" smtClean="0">
                <a:solidFill>
                  <a:schemeClr val="tx1"/>
                </a:solidFill>
              </a:rPr>
              <a:t>privind</a:t>
            </a:r>
            <a:r>
              <a:rPr lang="en-US" sz="2500" b="1" i="1" dirty="0" smtClean="0">
                <a:solidFill>
                  <a:schemeClr val="tx1"/>
                </a:solidFill>
              </a:rPr>
              <a:t> </a:t>
            </a:r>
            <a:r>
              <a:rPr lang="en-US" sz="2500" b="1" i="1" dirty="0" err="1" smtClean="0">
                <a:solidFill>
                  <a:schemeClr val="tx1"/>
                </a:solidFill>
              </a:rPr>
              <a:t>creantele</a:t>
            </a:r>
            <a:r>
              <a:rPr lang="en-US" sz="2500" b="1" i="1" dirty="0" smtClean="0">
                <a:solidFill>
                  <a:schemeClr val="tx1"/>
                </a:solidFill>
              </a:rPr>
              <a:t> compromise</a:t>
            </a:r>
            <a:r>
              <a:rPr lang="ro-RO" sz="2500" b="1" i="1" dirty="0" smtClean="0">
                <a:solidFill>
                  <a:schemeClr val="tx1"/>
                </a:solidFill>
              </a:rPr>
              <a:t>”</a:t>
            </a:r>
            <a:r>
              <a:rPr lang="en-US" sz="2500" b="1" i="1" dirty="0" smtClean="0">
                <a:solidFill>
                  <a:schemeClr val="tx1"/>
                </a:solidFill>
              </a:rPr>
              <a:t>.</a:t>
            </a:r>
            <a:r>
              <a:rPr lang="ru-RU" sz="2500" i="1" dirty="0">
                <a:solidFill>
                  <a:schemeClr val="tx1"/>
                </a:solidFill>
              </a:rPr>
              <a:t/>
            </a:r>
            <a:br>
              <a:rPr lang="ru-RU" sz="2500" i="1" dirty="0">
                <a:solidFill>
                  <a:schemeClr val="tx1"/>
                </a:solidFill>
              </a:rPr>
            </a:br>
            <a:endParaRPr lang="ro-RO" sz="25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9663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1708</TotalTime>
  <Words>292</Words>
  <Application>Microsoft Office PowerPoint</Application>
  <PresentationFormat>On-screen Show (4:3)</PresentationFormat>
  <Paragraphs>98</Paragraphs>
  <Slides>17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4:  Contabilitatea creantelor si a mijloacelor banesti (mijloace de transport şi mecanisme)  Expert conf. univ. dr. Margareta Vîrcolici  28-29-30 noiembrie 2017,  Chișinău</vt:lpstr>
      <vt:lpstr>Obiective:  O1 Definirea şi clasificarea creanţelor; O2 Contabilitatea creanţelor comerciale; O3 Contabilitatea mijloacelor băneşti din casierie.  </vt:lpstr>
      <vt:lpstr>Definirea şi clasificarea creanţelor:    Creanţele reprezintă drepturi juridice ale întreprinderii ca creditor de a primi la scadenţa stabilită de contractele întocmite, cambiile primite sau de alte documente o sumă de bani, bunuri materiale ori alte valori de la persoane juridice sau fizice numite debitori.</vt:lpstr>
      <vt:lpstr>   Creanţele pot fi constatate ca active în cazul când se respectă următoarele cerinţe:  1. Sunt controlate de întreprindere ca rezultat al evenimentelor anterioare (în baza drepturilor juridice asupra acestora);  2. Există o certitudine că pe viitor acestea vor aduce avantaje economice;  3. Valoarea  lor poate fi determinată cu un grad înalt de certitudine. </vt:lpstr>
      <vt:lpstr>   Criteriile de clasificare a creanţelor:  I.În funcţie de provenienţă (conţinutul economic): - Creanţe comerciale, inclusiv avansuri acordate şi cambii primite. - Creanţe privind decontările cu bugetul de stat. - Creanţe ale personalului. - Creanţe privind veniturile calculate. - Alte creanţe (ale companiilor de asigurări, privind pretenţiile înaintate şi recunoscute etc.).   </vt:lpstr>
      <vt:lpstr>II. În funcţie de termenul de achitare: - Creanţe pe termen scurt (cu termenul de achitare nu mai mare de un an). - Creanţe pe termen lung (cu termen de achitare mai mare de un an).  III. În funcţie de gradul de asociere a debitorilor: - Creanţe  ale părţilor nelegate. - Creanţe ale părţilor legate.  IV. În funcţie de valuta în care se exprimă: - Creanţe în valuta naţională, - Creanţe în valută străină.</vt:lpstr>
      <vt:lpstr>Contabilitatea creanţelor comerciale: Creanţele comerciale reprezintă acea parte a creanţelor care apare în cazul când momentul transmiterii către cumpărători a drepturilor de proprietate asupra produselor, mărfurilor şi altor active livrate, precum şi cel al prestării de servicii, nu coincide cu momentul achitării acestora.</vt:lpstr>
      <vt:lpstr>   Livrarea produselor (mărfurilor) şi prestarea serviciilor, în urma cărora apar creanţele comerciale, se efectuează în baza următoarelor documente primare: - Factură fiscală; - Factura de expediţie; - Procesul-verbal de primire-predare a serviciilor; - Dispoziţia de plată; - Bonul de încasare; - Proces-verbal; - Procesul-verbal de inventariere. </vt:lpstr>
      <vt:lpstr>   Evidenţa analitică a creanţelor pe termen scurt aferente facturilor comerciale se ţine pe fiecare debitor, termene de formare şi de achitare a acestora.    În cadrul conturilor de evidenţă a creanţelor comerciale pot fi deschise subconturile (conturile de gradul II): Conturile de evidenţă a creanţelor comerciale: 221 „Creanţe comerciale”:    2221 „Creante comerciale in tara”    2212 „Creante comerciale in starinatate”    2213 „Alte creante comerciale”. 222 „Corecţii (provizioane) privind creantele compromise”. </vt:lpstr>
      <vt:lpstr>  Contul  de activ 221 „Creanţe comerciale” si 223 „Creanţe ale partilor afiliate” sunt destinate pentru înregistrarea valorii contractuale (de piaţă) a produselor (mărfurilor) livrate şi serviciilor prestate, inclusiv TVA.     În debitul conturilor nominalizate se reflectă formarea creanţelor pe termen scurt aferente facturilor comerciale, iar în credit – achitarea lor. Soldurile acestor conturi sunt debitoare şi reprezintă sumele creanţelor pe termen scurt nelegate şi legate la finele perioadei de gestiune. </vt:lpstr>
      <vt:lpstr>   Contul 222 „Corecţii (provizioane) privind creantele compromise” cu funcţia de cont de pasiv este contrar în raport cu contul 221 „Creanţe comerciale”.     În creditul acestui cont se reflectă constituirea rezervelor pentru datoriile dubioase la sumele prognozate în baza calculelor şi analizei respective, iar în debit -  utilizarea rezervelor la decontarea sumelor creanţelor compromise.     Soldul contului este creditor şi reprezintă suma rezervelor neutilizată la finele perioadei de gestiune. </vt:lpstr>
      <vt:lpstr>Contabilitatea mijloacelor băneşti din casierie:   Încasarea şi păstrarea numerarului, precum şi decontările în numerar, se efectuează la întreprindere prin casierie.    Operaţiunile în casierie sunt efectuate de către casier, care poartă toată responsabilitatea materială pentru integrarea  disponibilului bănesc şi a hârtiilor de valoare primite la păstrare (mărci poştale, cambii etc.).</vt:lpstr>
      <vt:lpstr>   Mijloacele  băneşti încasate în casierie se reflectă prin întocmirea formulelor contabile: Dt  241 Dt 242, 243 - la sumele încasate din conturile curente în valută naţională şi valută străină. Ct  611 – la sumele încasate din vânzarea în numerar a produselor şi mărfurilor, prestarea serviciilor. Ct  612– la sumele încasate în numerar din vânzarea altor active curente, din achitarea amenzilor, penalităţilor, despăgubirilor calculate, veniturilor calculate din arenda curentă etc. Ct  621– la sumele încasate din vânzarea activelor pe termen lung. Ct  622– la sumele de venituri încasate din redevenţe, precum şi din mijloace băneşti intrate gratuit sub formă de subvenţii de stat etc. Ct  623– la sumele compensate ale pierderilor rezultate din situaţiile excepţionale. </vt:lpstr>
      <vt:lpstr>   Ieşirea mijloacelor băneşti din casierie se contabilizează prin formulele contabile: Dt 242, 243, 244 – la transmiterea din casierie a mijloacelor băneşti la bancă pentru înregistrarea în conturile curente în valută naţională şi valută străină. Dt  226 – la eliberarea avansurilor spre decontare. Dt 245 – la depunerea mijloacelor băneşti în casieriile altor bănci, oficiile poştale în scopul virării şi înregistrării în conturile bancare ale întreprinderii. Dt  531, 532, 533, 534, 536, 539 – la achitarea datoriilor faţă de personal, bugetul de stat, fondatorii şi alţi creditori.  </vt:lpstr>
      <vt:lpstr>Dt  511, 512 – la achitarea creditelor bancare şi altor datorii financiare. Dt 521, 522 – la achitarea datoriilor faţă de furnizori pentru materialele şi mărfurile primite, serviciile acordate Dt  424, 523 – la restituirea avansurilor primite anterior. Dt  722 – la reflectarea sumelor diferenţelor de curs valutar nefavorabil aferente soldului numerarului în valută străină la sfârşitul perioadei de gestiune. Ct  241 „Casa”. </vt:lpstr>
      <vt:lpstr>Bibliografie: 1. SNC “Creante si investitii financiare” aprobat prin Ordin nr.118 din 06.08.2013 privind aprobarea Standardelor Naţionale de Contabilitate //Monitorul Oficial 177-181/1224, 16.08.2013; 2. Baieşu M. Managementul Resurselor Umane. Chişinău, ASEM; 2004; 3. Vircolici Margareta, “Evidenţa contabilă. Note de curs”. Chisinau 2004, U.T.M.; 4. Alexandru NEDERIŢA, articol “Corespondenţa conturilor privind contabilitatea creanţelor şi avansurilor acordate pe termen lung” publicat in revista “Contabilitate si audit” nr.11 anul 2016.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164</cp:revision>
  <cp:lastPrinted>2017-06-05T10:38:21Z</cp:lastPrinted>
  <dcterms:created xsi:type="dcterms:W3CDTF">2013-09-05T11:54:56Z</dcterms:created>
  <dcterms:modified xsi:type="dcterms:W3CDTF">2017-11-26T08:44:46Z</dcterms:modified>
</cp:coreProperties>
</file>