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1" r:id="rId1"/>
    <p:sldMasterId id="2147483715" r:id="rId2"/>
  </p:sldMasterIdLst>
  <p:notesMasterIdLst>
    <p:notesMasterId r:id="rId15"/>
  </p:notesMasterIdLst>
  <p:handoutMasterIdLst>
    <p:handoutMasterId r:id="rId16"/>
  </p:handoutMasterIdLst>
  <p:sldIdLst>
    <p:sldId id="280" r:id="rId3"/>
    <p:sldId id="295" r:id="rId4"/>
    <p:sldId id="296" r:id="rId5"/>
    <p:sldId id="297" r:id="rId6"/>
    <p:sldId id="298" r:id="rId7"/>
    <p:sldId id="300" r:id="rId8"/>
    <p:sldId id="301" r:id="rId9"/>
    <p:sldId id="302" r:id="rId10"/>
    <p:sldId id="303" r:id="rId11"/>
    <p:sldId id="304" r:id="rId12"/>
    <p:sldId id="305" r:id="rId13"/>
    <p:sldId id="299" r:id="rId14"/>
  </p:sldIdLst>
  <p:sldSz cx="9144000" cy="6858000" type="screen4x3"/>
  <p:notesSz cx="6735763" cy="98663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58">
          <p15:clr>
            <a:srgbClr val="A4A3A4"/>
          </p15:clr>
        </p15:guide>
        <p15:guide id="2" orient="horz" pos="388">
          <p15:clr>
            <a:srgbClr val="A4A3A4"/>
          </p15:clr>
        </p15:guide>
        <p15:guide id="3" pos="288">
          <p15:clr>
            <a:srgbClr val="A4A3A4"/>
          </p15:clr>
        </p15:guide>
        <p15:guide id="4" pos="10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Bohantova" initials="LB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F2E"/>
    <a:srgbClr val="6E6452"/>
    <a:srgbClr val="E5DBA1"/>
    <a:srgbClr val="BABA93"/>
    <a:srgbClr val="BABB93"/>
    <a:srgbClr val="DEDEAF"/>
    <a:srgbClr val="999999"/>
    <a:srgbClr val="D9D9D9"/>
    <a:srgbClr val="CCCCCC"/>
    <a:srgbClr val="C80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5730" autoAdjust="0"/>
  </p:normalViewPr>
  <p:slideViewPr>
    <p:cSldViewPr snapToGrid="0">
      <p:cViewPr varScale="1">
        <p:scale>
          <a:sx n="56" d="100"/>
          <a:sy n="56" d="100"/>
        </p:scale>
        <p:origin x="90" y="240"/>
      </p:cViewPr>
      <p:guideLst>
        <p:guide orient="horz" pos="658"/>
        <p:guide orient="horz" pos="388"/>
        <p:guide pos="288"/>
        <p:guide pos="10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8" d="100"/>
          <a:sy n="108" d="100"/>
        </p:scale>
        <p:origin x="-4140" y="-102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47F930EC-4FD0-431B-BB9B-47DE359CDF6F}" type="slidenum">
              <a:rPr lang="de-DE">
                <a:latin typeface="Arial Narrow" pitchFamily="34" charset="0"/>
              </a:rPr>
              <a:pPr/>
              <a:t>‹#›</a:t>
            </a:fld>
            <a:endParaRPr lang="de-DE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227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6696"/>
            <a:ext cx="4939560" cy="4439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Klicken Sie, um die Formate des Vorlagentextes zu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fld id="{276F4F92-661F-4424-ADED-7D3829A4203F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1600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2453010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604120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52572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7371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4769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77485"/>
      </p:ext>
    </p:extLst>
  </p:cSld>
  <p:clrMapOvr>
    <a:masterClrMapping/>
  </p:clrMapOvr>
  <p:hf sldNum="0"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633280"/>
      </p:ext>
    </p:extLst>
  </p:cSld>
  <p:clrMapOvr>
    <a:masterClrMapping/>
  </p:clrMapOvr>
  <p:hf sldNum="0"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875382"/>
      </p:ext>
    </p:extLst>
  </p:cSld>
  <p:clrMapOvr>
    <a:masterClrMapping/>
  </p:clrMapOvr>
  <p:hf sldNum="0"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38458"/>
      </p:ext>
    </p:extLst>
  </p:cSld>
  <p:clrMapOvr>
    <a:masterClrMapping/>
  </p:clrMapOvr>
  <p:hf sldNum="0"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2888384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13358358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2" hasCustomPrompt="1"/>
          </p:nvPr>
        </p:nvSpPr>
        <p:spPr>
          <a:xfrm>
            <a:off x="6786000" y="2448001"/>
            <a:ext cx="2358000" cy="2052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dirty="0" smtClean="0"/>
              <a:t>Click on symbol </a:t>
            </a:r>
            <a:br>
              <a:rPr lang="en-GB" noProof="0" dirty="0" smtClean="0"/>
            </a:br>
            <a:r>
              <a:rPr lang="en-GB" noProof="0" dirty="0" smtClean="0"/>
              <a:t>to add image</a:t>
            </a:r>
          </a:p>
        </p:txBody>
      </p:sp>
    </p:spTree>
    <p:extLst>
      <p:ext uri="{BB962C8B-B14F-4D97-AF65-F5344CB8AC3E}">
        <p14:creationId xmlns:p14="http://schemas.microsoft.com/office/powerpoint/2010/main" val="5814278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großes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2" hasCustomPrompt="1"/>
          </p:nvPr>
        </p:nvSpPr>
        <p:spPr>
          <a:xfrm>
            <a:off x="6786000" y="2448001"/>
            <a:ext cx="2358000" cy="3348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dirty="0" smtClean="0"/>
              <a:t>Click on symbol </a:t>
            </a:r>
            <a:br>
              <a:rPr lang="en-GB" noProof="0" dirty="0" smtClean="0"/>
            </a:br>
            <a:r>
              <a:rPr lang="en-GB" noProof="0" dirty="0" smtClean="0"/>
              <a:t>to add image</a:t>
            </a:r>
          </a:p>
        </p:txBody>
      </p:sp>
    </p:spTree>
    <p:extLst>
      <p:ext uri="{BB962C8B-B14F-4D97-AF65-F5344CB8AC3E}">
        <p14:creationId xmlns:p14="http://schemas.microsoft.com/office/powerpoint/2010/main" val="18016267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Sub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>
          <a:xfrm>
            <a:off x="679155" y="6581001"/>
            <a:ext cx="1295400" cy="246221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0F9A5078-6F60-49E2-B50D-11C30D454C38}" type="datetime1">
              <a:rPr lang="en-GB" smtClean="0"/>
              <a:pPr/>
              <a:t>06/12/2017</a:t>
            </a:fld>
            <a:endParaRPr lang="en-GB" dirty="0" smtClean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42417953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>
          <a:xfrm>
            <a:off x="679155" y="6581001"/>
            <a:ext cx="1295400" cy="246221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0F9A5078-6F60-49E2-B50D-11C30D454C38}" type="datetime1">
              <a:rPr lang="en-GB" smtClean="0"/>
              <a:pPr/>
              <a:t>06/12/2017</a:t>
            </a:fld>
            <a:endParaRPr lang="en-GB" dirty="0" smtClean="0"/>
          </a:p>
        </p:txBody>
      </p:sp>
      <p:sp>
        <p:nvSpPr>
          <p:cNvPr id="9" name="Inhaltsplatzhalter 2"/>
          <p:cNvSpPr>
            <a:spLocks noGrp="1"/>
          </p:cNvSpPr>
          <p:nvPr>
            <p:ph idx="1" hasCustomPrompt="1"/>
          </p:nvPr>
        </p:nvSpPr>
        <p:spPr>
          <a:xfrm>
            <a:off x="683999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</p:txBody>
      </p:sp>
    </p:spTree>
    <p:extLst>
      <p:ext uri="{BB962C8B-B14F-4D97-AF65-F5344CB8AC3E}">
        <p14:creationId xmlns:p14="http://schemas.microsoft.com/office/powerpoint/2010/main" val="99345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65203"/>
      </p:ext>
    </p:extLst>
  </p:cSld>
  <p:clrMapOvr>
    <a:masterClrMapping/>
  </p:clrMapOvr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32323"/>
      </p:ext>
    </p:extLst>
  </p:cSld>
  <p:clrMapOvr>
    <a:masterClrMapping/>
  </p:clrMapOvr>
  <p:hf sldNum="0"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647167"/>
      </p:ext>
    </p:extLst>
  </p:cSld>
  <p:clrMapOvr>
    <a:masterClrMapping/>
  </p:clrMapOvr>
  <p:hf sldNum="0"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gi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810"/>
            <a:ext cx="9144000" cy="1115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Grafik 8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5851525"/>
            <a:ext cx="914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000" y="2447999"/>
            <a:ext cx="7776000" cy="38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7703687" y="6581001"/>
            <a:ext cx="9271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GB" sz="1000" b="0" noProof="0" dirty="0" smtClean="0">
                <a:solidFill>
                  <a:srgbClr val="6E6452"/>
                </a:solidFill>
                <a:latin typeface="Arial Narrow" pitchFamily="34" charset="0"/>
              </a:rPr>
              <a:t>Page </a:t>
            </a:r>
            <a:fld id="{327115CA-E6A4-425F-BB4F-A64D48743A27}" type="slidenum">
              <a:rPr lang="en-GB" sz="1000" b="0" noProof="0" smtClean="0">
                <a:solidFill>
                  <a:srgbClr val="6E6452"/>
                </a:solidFill>
                <a:latin typeface="Arial Narrow" pitchFamily="34" charset="0"/>
              </a:rPr>
              <a:pPr/>
              <a:t>‹#›</a:t>
            </a:fld>
            <a:endParaRPr lang="en-GB" sz="1000" b="0" noProof="0" dirty="0">
              <a:solidFill>
                <a:srgbClr val="6E6452"/>
              </a:solidFill>
              <a:latin typeface="Arial Narrow" pitchFamily="34" charset="0"/>
            </a:endParaRPr>
          </a:p>
        </p:txBody>
      </p:sp>
      <p:sp>
        <p:nvSpPr>
          <p:cNvPr id="1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62776" y="6581001"/>
            <a:ext cx="341844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000" b="1" spc="70" baseline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16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9155" y="6581001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 b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579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4000" y="1483200"/>
            <a:ext cx="7776000" cy="61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Click here to add title</a:t>
            </a:r>
            <a:endParaRPr lang="de-DE" noProof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8" r:id="rId2"/>
    <p:sldLayoutId id="2147483709" r:id="rId3"/>
    <p:sldLayoutId id="2147483714" r:id="rId4"/>
    <p:sldLayoutId id="2147483710" r:id="rId5"/>
    <p:sldLayoutId id="2147483711" r:id="rId6"/>
  </p:sldLayoutIdLst>
  <p:transition/>
  <p:timing>
    <p:tnLst>
      <p:par>
        <p:cTn id="1" dur="indefinite" restart="never" nodeType="tmRoot"/>
      </p:par>
    </p:tnLst>
  </p:timing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60000" indent="-360000" algn="l" rtl="0" eaLnBrk="1" fontAlgn="base" hangingPunct="1">
        <a:spcBef>
          <a:spcPts val="400"/>
        </a:spcBef>
        <a:spcAft>
          <a:spcPts val="800"/>
        </a:spcAft>
        <a:buClr>
          <a:srgbClr val="C80F0F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  <a:ea typeface="+mn-ea"/>
          <a:cs typeface="+mn-cs"/>
        </a:defRPr>
      </a:lvl1pPr>
      <a:lvl2pPr marL="7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2pPr>
      <a:lvl3pPr marL="10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3pPr>
      <a:lvl4pPr marL="14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4pPr>
      <a:lvl5pPr marL="180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5pPr>
      <a:lvl6pPr marL="216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6pPr>
      <a:lvl7pPr marL="25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7pPr>
      <a:lvl8pPr marL="28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8pPr>
      <a:lvl9pPr marL="32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035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hf sldNum="0"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hyperlink" Target="http://www.contabilsef.md/term.php?l=ro&amp;term=523&amp;t=Contabilitate" TargetMode="Externa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9.jpeg"/><Relationship Id="rId12" Type="http://schemas.openxmlformats.org/officeDocument/2006/relationships/hyperlink" Target="http://www.ifcaac.amac.md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11" Type="http://schemas.openxmlformats.org/officeDocument/2006/relationships/image" Target="../media/image13.png"/><Relationship Id="rId5" Type="http://schemas.openxmlformats.org/officeDocument/2006/relationships/image" Target="../media/image6.png"/><Relationship Id="rId10" Type="http://schemas.openxmlformats.org/officeDocument/2006/relationships/image" Target="../media/image12.jpeg"/><Relationship Id="rId4" Type="http://schemas.openxmlformats.org/officeDocument/2006/relationships/image" Target="../media/image5.png"/><Relationship Id="rId9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>
            <a:normAutofit fontScale="90000"/>
          </a:bodyPr>
          <a:lstStyle/>
          <a:p>
            <a:pPr algn="ctr"/>
            <a:r>
              <a:rPr lang="ro-RO" b="1" dirty="0" smtClean="0">
                <a:solidFill>
                  <a:srgbClr val="002060"/>
                </a:solidFill>
              </a:rPr>
              <a:t>Curs de instruire pentru angajații operatorilor „Apă-Canal”</a:t>
            </a:r>
            <a:r>
              <a:rPr lang="ro-RO" dirty="0" smtClean="0">
                <a:solidFill>
                  <a:srgbClr val="002060"/>
                </a:solidFill>
              </a:rPr>
              <a:t/>
            </a:r>
            <a:br>
              <a:rPr lang="ro-RO" dirty="0" smtClean="0">
                <a:solidFill>
                  <a:srgbClr val="002060"/>
                </a:solidFill>
              </a:rPr>
            </a:br>
            <a:r>
              <a:rPr lang="ro-RO" dirty="0" smtClean="0">
                <a:solidFill>
                  <a:srgbClr val="002060"/>
                </a:solidFill>
              </a:rPr>
              <a:t/>
            </a:r>
            <a:br>
              <a:rPr lang="ro-RO" dirty="0" smtClean="0">
                <a:solidFill>
                  <a:srgbClr val="002060"/>
                </a:solidFill>
              </a:rPr>
            </a:br>
            <a:r>
              <a:rPr lang="ro-RO" b="1" dirty="0" smtClean="0">
                <a:solidFill>
                  <a:srgbClr val="FF0000"/>
                </a:solidFill>
              </a:rPr>
              <a:t>Modulul 1</a:t>
            </a:r>
            <a:r>
              <a:rPr lang="en-US" b="1" dirty="0" smtClean="0">
                <a:solidFill>
                  <a:srgbClr val="FF0000"/>
                </a:solidFill>
              </a:rPr>
              <a:t>3</a:t>
            </a:r>
            <a:r>
              <a:rPr lang="ro-RO" b="1" dirty="0" smtClean="0">
                <a:solidFill>
                  <a:srgbClr val="FF0000"/>
                </a:solidFill>
              </a:rPr>
              <a:t>: </a:t>
            </a:r>
            <a:r>
              <a:rPr lang="ro-RO" b="1" dirty="0">
                <a:solidFill>
                  <a:srgbClr val="002060"/>
                </a:solidFill>
              </a:rPr>
              <a:t> Problemele actuale de contabilitate și impozitare a mijloacelor de transport și a mecanismelor. Modificările fiscale în RM pentru anul 2017</a:t>
            </a:r>
            <a:r>
              <a:rPr lang="ro-RO" b="1" dirty="0" smtClean="0">
                <a:solidFill>
                  <a:srgbClr val="002060"/>
                </a:solidFill>
              </a:rPr>
              <a:t>.</a:t>
            </a: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ro-RO" b="1" dirty="0" smtClean="0">
                <a:solidFill>
                  <a:srgbClr val="002060"/>
                </a:solidFill>
              </a:rPr>
              <a:t/>
            </a:r>
            <a:br>
              <a:rPr lang="ro-RO" b="1" dirty="0" smtClean="0">
                <a:solidFill>
                  <a:srgbClr val="002060"/>
                </a:solidFill>
              </a:rPr>
            </a:br>
            <a:r>
              <a:rPr lang="ro-RO" altLang="en-US" sz="2000" b="1" dirty="0">
                <a:solidFill>
                  <a:srgbClr val="FF0000"/>
                </a:solidFill>
              </a:rPr>
              <a:t>Sesiunea </a:t>
            </a:r>
            <a:r>
              <a:rPr lang="en-US" altLang="en-US" sz="2000" b="1" dirty="0">
                <a:solidFill>
                  <a:srgbClr val="FF0000"/>
                </a:solidFill>
              </a:rPr>
              <a:t>5</a:t>
            </a:r>
            <a:r>
              <a:rPr lang="en-US" altLang="en-US" b="1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o-RO" dirty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Particularităţile contabilităţii operaţiunilor aferente contractelor de leasing (arendă, locaţiune) a mijloacelor de transport şi </a:t>
            </a:r>
            <a:r>
              <a:rPr lang="ro-RO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mecanismelor</a:t>
            </a:r>
            <a:r>
              <a:rPr lang="en-US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1800" b="1" i="1" dirty="0">
                <a:solidFill>
                  <a:srgbClr val="002060"/>
                </a:solidFill>
              </a:rPr>
              <a:t>Expert conf. univ. dr. </a:t>
            </a:r>
            <a:r>
              <a:rPr lang="en-US" sz="1800" b="1" i="1" dirty="0">
                <a:solidFill>
                  <a:srgbClr val="002060"/>
                </a:solidFill>
              </a:rPr>
              <a:t>Margareta V</a:t>
            </a:r>
            <a:r>
              <a:rPr lang="ro-RO" sz="1800" b="1" i="1" dirty="0">
                <a:solidFill>
                  <a:srgbClr val="002060"/>
                </a:solidFill>
              </a:rPr>
              <a:t>îrcolici</a:t>
            </a:r>
            <a:r>
              <a:rPr lang="ro-RO" sz="1800" b="1" dirty="0">
                <a:solidFill>
                  <a:srgbClr val="002060"/>
                </a:solidFill>
              </a:rPr>
              <a:t/>
            </a:r>
            <a:br>
              <a:rPr lang="ro-RO" sz="1800" b="1" dirty="0">
                <a:solidFill>
                  <a:srgbClr val="002060"/>
                </a:solidFill>
              </a:rPr>
            </a:br>
            <a:r>
              <a:rPr lang="en-US" sz="1800" b="1" i="1" dirty="0">
                <a:solidFill>
                  <a:srgbClr val="002060"/>
                </a:solidFill>
              </a:rPr>
              <a:t>lector superior </a:t>
            </a:r>
            <a:r>
              <a:rPr lang="en-US" sz="1800" b="1" dirty="0">
                <a:solidFill>
                  <a:srgbClr val="002060"/>
                </a:solidFill>
              </a:rPr>
              <a:t>Lidia </a:t>
            </a:r>
            <a:r>
              <a:rPr lang="en-US" sz="1800" b="1" dirty="0" err="1">
                <a:solidFill>
                  <a:srgbClr val="002060"/>
                </a:solidFill>
              </a:rPr>
              <a:t>Surdu</a:t>
            </a:r>
            <a:r>
              <a:rPr lang="ro-RO" sz="1600" b="1">
                <a:solidFill>
                  <a:srgbClr val="002060"/>
                </a:solidFill>
              </a:rPr>
              <a:t/>
            </a:r>
            <a:br>
              <a:rPr lang="ro-RO" sz="1600" b="1">
                <a:solidFill>
                  <a:srgbClr val="00206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/>
            </a:r>
            <a:br>
              <a:rPr lang="ro-RO" sz="1600" b="1" dirty="0" smtClean="0">
                <a:solidFill>
                  <a:srgbClr val="00206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>28-29-30 noiembrie 2017,  Chișinău</a:t>
            </a:r>
            <a:endParaRPr lang="ro-RO" sz="16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5849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2296785"/>
            <a:ext cx="8839199" cy="35182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ro-RO" dirty="0" smtClean="0">
                <a:solidFill>
                  <a:schemeClr val="tx1"/>
                </a:solidFill>
              </a:rPr>
              <a:t>Decontarea </a:t>
            </a:r>
            <a:r>
              <a:rPr lang="ro-RO" dirty="0">
                <a:solidFill>
                  <a:schemeClr val="tx1"/>
                </a:solidFill>
              </a:rPr>
              <a:t>constului efectiv al lucrarilor de reparatie a mijlocului de transport/ mecanismului primit in leasing operational la cheltuielile perioadei de gestiune curente:</a:t>
            </a:r>
            <a:br>
              <a:rPr lang="ro-RO" dirty="0">
                <a:solidFill>
                  <a:schemeClr val="tx1"/>
                </a:solidFill>
              </a:rPr>
            </a:br>
            <a:r>
              <a:rPr lang="ro-RO" b="1" i="1" dirty="0">
                <a:solidFill>
                  <a:schemeClr val="tx1"/>
                </a:solidFill>
              </a:rPr>
              <a:t>Dt 711 Ct 261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ro-RO" dirty="0" smtClean="0">
                <a:solidFill>
                  <a:schemeClr val="tx1"/>
                </a:solidFill>
              </a:rPr>
              <a:t>Capitalizarea </a:t>
            </a:r>
            <a:r>
              <a:rPr lang="ro-RO" dirty="0">
                <a:solidFill>
                  <a:schemeClr val="tx1"/>
                </a:solidFill>
              </a:rPr>
              <a:t>consumurilor aferente reparatiei bunurilor primite in leasing operational:</a:t>
            </a:r>
            <a:br>
              <a:rPr lang="ro-RO" dirty="0">
                <a:solidFill>
                  <a:schemeClr val="tx1"/>
                </a:solidFill>
              </a:rPr>
            </a:br>
            <a:r>
              <a:rPr lang="ro-RO" b="1" i="1" dirty="0">
                <a:solidFill>
                  <a:schemeClr val="tx1"/>
                </a:solidFill>
              </a:rPr>
              <a:t>Dt 123 Ct 261.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64043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2296785"/>
            <a:ext cx="8839199" cy="351826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2060"/>
                </a:solidFill>
              </a:rPr>
              <a:t>Bibliografie</a:t>
            </a:r>
            <a:r>
              <a:rPr lang="en-US" b="1" dirty="0" smtClean="0">
                <a:solidFill>
                  <a:srgbClr val="002060"/>
                </a:solidFill>
              </a:rPr>
              <a:t>:</a:t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1. </a:t>
            </a:r>
            <a:r>
              <a:rPr lang="en-US" sz="2000" dirty="0">
                <a:solidFill>
                  <a:schemeClr val="tx1"/>
                </a:solidFill>
              </a:rPr>
              <a:t>SNC “STOCURI” </a:t>
            </a:r>
            <a:r>
              <a:rPr lang="en-US" sz="2000" dirty="0" err="1">
                <a:solidFill>
                  <a:schemeClr val="tx1"/>
                </a:solidFill>
              </a:rPr>
              <a:t>aprobat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prin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Ordin</a:t>
            </a:r>
            <a:r>
              <a:rPr lang="en-US" sz="2000" dirty="0">
                <a:solidFill>
                  <a:schemeClr val="tx1"/>
                </a:solidFill>
              </a:rPr>
              <a:t> nr.118 din 06.08.2013 </a:t>
            </a:r>
            <a:r>
              <a:rPr lang="en-US" sz="2000" dirty="0" err="1">
                <a:solidFill>
                  <a:schemeClr val="tx1"/>
                </a:solidFill>
              </a:rPr>
              <a:t>privind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aprobarea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Standardelor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Naţionale</a:t>
            </a:r>
            <a:r>
              <a:rPr lang="en-US" sz="2000" dirty="0">
                <a:solidFill>
                  <a:schemeClr val="tx1"/>
                </a:solidFill>
              </a:rPr>
              <a:t> de </a:t>
            </a:r>
            <a:r>
              <a:rPr lang="en-US" sz="2000" u="sng" dirty="0" err="1">
                <a:solidFill>
                  <a:schemeClr val="tx1"/>
                </a:solidFill>
                <a:hlinkClick r:id="rId2"/>
              </a:rPr>
              <a:t>Contabilitate</a:t>
            </a:r>
            <a:r>
              <a:rPr lang="en-US" sz="2000" u="sng" dirty="0">
                <a:solidFill>
                  <a:schemeClr val="tx1"/>
                </a:solidFill>
              </a:rPr>
              <a:t> </a:t>
            </a:r>
            <a:r>
              <a:rPr lang="en-US" sz="2000" i="1" dirty="0">
                <a:solidFill>
                  <a:schemeClr val="tx1"/>
                </a:solidFill>
              </a:rPr>
              <a:t>//</a:t>
            </a:r>
            <a:r>
              <a:rPr lang="en-US" sz="2000" i="1" dirty="0" err="1">
                <a:solidFill>
                  <a:schemeClr val="tx1"/>
                </a:solidFill>
              </a:rPr>
              <a:t>Monitorul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Oficial</a:t>
            </a:r>
            <a:r>
              <a:rPr lang="en-US" sz="2000" i="1" dirty="0">
                <a:solidFill>
                  <a:schemeClr val="tx1"/>
                </a:solidFill>
              </a:rPr>
              <a:t> 177-181/1224, </a:t>
            </a:r>
            <a:r>
              <a:rPr lang="en-US" sz="2000" i="1" dirty="0" smtClean="0">
                <a:solidFill>
                  <a:schemeClr val="tx1"/>
                </a:solidFill>
              </a:rPr>
              <a:t>16.08.2013;</a:t>
            </a:r>
            <a:br>
              <a:rPr lang="en-US" sz="2000" i="1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2. </a:t>
            </a:r>
            <a:r>
              <a:rPr lang="en-US" sz="2000" dirty="0" err="1">
                <a:solidFill>
                  <a:schemeClr val="tx1"/>
                </a:solidFill>
              </a:rPr>
              <a:t>Alexandru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Nederiţa</a:t>
            </a:r>
            <a:r>
              <a:rPr lang="en-US" sz="2000" dirty="0" smtClean="0">
                <a:solidFill>
                  <a:schemeClr val="tx1"/>
                </a:solidFill>
              </a:rPr>
              <a:t>, “</a:t>
            </a:r>
            <a:r>
              <a:rPr lang="en-US" sz="2000" dirty="0" err="1" smtClean="0">
                <a:solidFill>
                  <a:schemeClr val="tx1"/>
                </a:solidFill>
              </a:rPr>
              <a:t>Corespondenţa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conturilor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contabile</a:t>
            </a:r>
            <a:r>
              <a:rPr lang="en-US" sz="2000" dirty="0">
                <a:solidFill>
                  <a:schemeClr val="tx1"/>
                </a:solidFill>
              </a:rPr>
              <a:t> conform </a:t>
            </a:r>
            <a:r>
              <a:rPr lang="en-US" sz="2000" dirty="0" err="1">
                <a:solidFill>
                  <a:schemeClr val="tx1"/>
                </a:solidFill>
              </a:rPr>
              <a:t>prevederilor</a:t>
            </a:r>
            <a:r>
              <a:rPr lang="en-US" sz="2000" dirty="0">
                <a:solidFill>
                  <a:schemeClr val="tx1"/>
                </a:solidFill>
              </a:rPr>
              <a:t> S.N.C. </a:t>
            </a:r>
            <a:r>
              <a:rPr lang="en-US" sz="2000" dirty="0" err="1">
                <a:solidFill>
                  <a:schemeClr val="tx1"/>
                </a:solidFill>
              </a:rPr>
              <a:t>şi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Codului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fiscal” , </a:t>
            </a:r>
            <a:r>
              <a:rPr lang="en-US" sz="2000" dirty="0" err="1" smtClean="0">
                <a:solidFill>
                  <a:schemeClr val="tx1"/>
                </a:solidFill>
              </a:rPr>
              <a:t>Chişinău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2007</a:t>
            </a:r>
            <a:r>
              <a:rPr lang="en-US" sz="2000" dirty="0" smtClean="0">
                <a:solidFill>
                  <a:schemeClr val="tx1"/>
                </a:solidFill>
              </a:rPr>
              <a:t>, ISBN: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978-9975-9546-4-8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3. </a:t>
            </a:r>
            <a:r>
              <a:rPr lang="en-US" sz="2000" dirty="0">
                <a:solidFill>
                  <a:schemeClr val="tx1"/>
                </a:solidFill>
              </a:rPr>
              <a:t>Marcela </a:t>
            </a:r>
            <a:r>
              <a:rPr lang="en-US" sz="2000" cap="all" dirty="0" smtClean="0">
                <a:solidFill>
                  <a:schemeClr val="tx1"/>
                </a:solidFill>
              </a:rPr>
              <a:t>DIMA, </a:t>
            </a:r>
            <a:r>
              <a:rPr lang="en-US" sz="2000" dirty="0" smtClean="0">
                <a:solidFill>
                  <a:schemeClr val="tx1"/>
                </a:solidFill>
              </a:rPr>
              <a:t>Natalia</a:t>
            </a:r>
            <a:r>
              <a:rPr lang="en-US" sz="2000" dirty="0">
                <a:solidFill>
                  <a:schemeClr val="tx1"/>
                </a:solidFill>
              </a:rPr>
              <a:t> </a:t>
            </a:r>
            <a:r>
              <a:rPr lang="en-US" sz="2000" cap="all" dirty="0" smtClean="0">
                <a:solidFill>
                  <a:schemeClr val="tx1"/>
                </a:solidFill>
              </a:rPr>
              <a:t>ŢIRIULNICOVA, </a:t>
            </a:r>
            <a:r>
              <a:rPr lang="en-US" sz="2000" cap="all" dirty="0" err="1" smtClean="0">
                <a:solidFill>
                  <a:schemeClr val="tx1"/>
                </a:solidFill>
              </a:rPr>
              <a:t>articol</a:t>
            </a:r>
            <a:r>
              <a:rPr lang="en-US" sz="2000" cap="all" dirty="0" smtClean="0">
                <a:solidFill>
                  <a:schemeClr val="tx1"/>
                </a:solidFill>
              </a:rPr>
              <a:t>: “</a:t>
            </a:r>
            <a:r>
              <a:rPr lang="en-US" sz="2000" dirty="0" err="1" smtClean="0">
                <a:solidFill>
                  <a:schemeClr val="tx1"/>
                </a:solidFill>
              </a:rPr>
              <a:t>Acordarea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perioadei</a:t>
            </a:r>
            <a:r>
              <a:rPr lang="en-US" sz="2000" dirty="0">
                <a:solidFill>
                  <a:schemeClr val="tx1"/>
                </a:solidFill>
              </a:rPr>
              <a:t> de </a:t>
            </a:r>
            <a:r>
              <a:rPr lang="en-US" sz="2000" dirty="0" err="1">
                <a:solidFill>
                  <a:schemeClr val="tx1"/>
                </a:solidFill>
              </a:rPr>
              <a:t>graţie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în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cadrul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contractului</a:t>
            </a:r>
            <a:r>
              <a:rPr lang="en-US" sz="2000" dirty="0">
                <a:solidFill>
                  <a:schemeClr val="tx1"/>
                </a:solidFill>
              </a:rPr>
              <a:t> de leasing </a:t>
            </a:r>
            <a:r>
              <a:rPr lang="en-US" sz="2000" dirty="0" err="1">
                <a:solidFill>
                  <a:schemeClr val="tx1"/>
                </a:solidFill>
              </a:rPr>
              <a:t>operaţional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locaţiune</a:t>
            </a:r>
            <a:r>
              <a:rPr lang="en-US" sz="2000" dirty="0" smtClean="0">
                <a:solidFill>
                  <a:schemeClr val="tx1"/>
                </a:solidFill>
              </a:rPr>
              <a:t>)” </a:t>
            </a:r>
            <a:r>
              <a:rPr lang="en-US" sz="2000" dirty="0" err="1" smtClean="0">
                <a:solidFill>
                  <a:schemeClr val="tx1"/>
                </a:solidFill>
              </a:rPr>
              <a:t>pubilicat</a:t>
            </a:r>
            <a:r>
              <a:rPr lang="en-US" sz="2000" dirty="0" smtClean="0">
                <a:solidFill>
                  <a:schemeClr val="tx1"/>
                </a:solidFill>
              </a:rPr>
              <a:t> in </a:t>
            </a:r>
            <a:r>
              <a:rPr lang="en-US" sz="2000" dirty="0" err="1" smtClean="0">
                <a:solidFill>
                  <a:schemeClr val="tx1"/>
                </a:solidFill>
              </a:rPr>
              <a:t>revista</a:t>
            </a:r>
            <a:r>
              <a:rPr lang="en-US" sz="2000" dirty="0" smtClean="0">
                <a:solidFill>
                  <a:schemeClr val="tx1"/>
                </a:solidFill>
              </a:rPr>
              <a:t> “</a:t>
            </a:r>
            <a:r>
              <a:rPr lang="en-US" sz="2000" dirty="0" err="1" smtClean="0">
                <a:solidFill>
                  <a:schemeClr val="tx1"/>
                </a:solidFill>
              </a:rPr>
              <a:t>Contabilitate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si</a:t>
            </a:r>
            <a:r>
              <a:rPr lang="en-US" sz="2000" dirty="0" smtClean="0">
                <a:solidFill>
                  <a:schemeClr val="tx1"/>
                </a:solidFill>
              </a:rPr>
              <a:t> audit” nr.12 </a:t>
            </a:r>
            <a:r>
              <a:rPr lang="en-US" sz="2000" dirty="0" err="1" smtClean="0">
                <a:solidFill>
                  <a:schemeClr val="tx1"/>
                </a:solidFill>
              </a:rPr>
              <a:t>anul</a:t>
            </a:r>
            <a:r>
              <a:rPr lang="en-US" sz="2000" dirty="0" smtClean="0">
                <a:solidFill>
                  <a:schemeClr val="tx1"/>
                </a:solidFill>
              </a:rPr>
              <a:t> 2015.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o-RO" sz="20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56597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Fußzeilenplatzhalter 2"/>
          <p:cNvSpPr txBox="1">
            <a:spLocks/>
          </p:cNvSpPr>
          <p:nvPr/>
        </p:nvSpPr>
        <p:spPr bwMode="auto">
          <a:xfrm>
            <a:off x="2862263" y="6581775"/>
            <a:ext cx="341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 spc="70" baseline="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mtClean="0"/>
              <a:t>XXX</a:t>
            </a:r>
            <a:endParaRPr lang="de-DE"/>
          </a:p>
        </p:txBody>
      </p:sp>
      <p:sp>
        <p:nvSpPr>
          <p:cNvPr id="15" name="Datumsplatzhalter 3"/>
          <p:cNvSpPr txBox="1">
            <a:spLocks/>
          </p:cNvSpPr>
          <p:nvPr/>
        </p:nvSpPr>
        <p:spPr bwMode="auto">
          <a:xfrm>
            <a:off x="679450" y="6581775"/>
            <a:ext cx="1295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1A768533-9F5A-4A96-B8F6-9A95114E0856}" type="datetime1">
              <a:rPr lang="en-GB" smtClean="0">
                <a:cs typeface="Arial" charset="0"/>
              </a:rPr>
              <a:pPr/>
              <a:t>06/12/2017</a:t>
            </a:fld>
            <a:endParaRPr lang="de-DE">
              <a:cs typeface="Arial" charset="0"/>
            </a:endParaRPr>
          </a:p>
        </p:txBody>
      </p:sp>
      <p:sp>
        <p:nvSpPr>
          <p:cNvPr id="16" name="Inhaltsplatzhalter 8"/>
          <p:cNvSpPr txBox="1">
            <a:spLocks/>
          </p:cNvSpPr>
          <p:nvPr/>
        </p:nvSpPr>
        <p:spPr>
          <a:xfrm>
            <a:off x="2433908" y="1620411"/>
            <a:ext cx="6262254" cy="2074863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>
              <a:spcAft>
                <a:spcPts val="300"/>
              </a:spcAft>
            </a:pPr>
            <a:r>
              <a:rPr lang="ro-RO" sz="2800" dirty="0" smtClean="0">
                <a:solidFill>
                  <a:srgbClr val="534B3E"/>
                </a:solidFill>
              </a:rPr>
              <a:t>Vă mulțumim pentru atenție</a:t>
            </a:r>
            <a:endParaRPr lang="en-GB" sz="2800" dirty="0">
              <a:solidFill>
                <a:srgbClr val="534B3E"/>
              </a:solidFill>
            </a:endParaRPr>
          </a:p>
          <a:p>
            <a:endParaRPr lang="en-GB" sz="1000" dirty="0">
              <a:solidFill>
                <a:srgbClr val="534B3E"/>
              </a:solidFill>
            </a:endParaRPr>
          </a:p>
        </p:txBody>
      </p:sp>
      <p:sp>
        <p:nvSpPr>
          <p:cNvPr id="17" name="Textfeld 9"/>
          <p:cNvSpPr txBox="1">
            <a:spLocks noChangeArrowheads="1"/>
          </p:cNvSpPr>
          <p:nvPr/>
        </p:nvSpPr>
        <p:spPr bwMode="auto">
          <a:xfrm>
            <a:off x="427153" y="5399463"/>
            <a:ext cx="1371600" cy="2159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Proiect co-finanțat de</a:t>
            </a:r>
            <a:endParaRPr lang="en-GB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8" name="Picture 11" descr="F:\Branding\EU\jaune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1056" y="5624205"/>
            <a:ext cx="13652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1" descr="H:\bn4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46511" y="5590073"/>
            <a:ext cx="101600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58991" y="5624205"/>
            <a:ext cx="1639887" cy="95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feld 9"/>
          <p:cNvSpPr txBox="1">
            <a:spLocks noChangeArrowheads="1"/>
          </p:cNvSpPr>
          <p:nvPr/>
        </p:nvSpPr>
        <p:spPr bwMode="auto">
          <a:xfrm>
            <a:off x="6898878" y="5383151"/>
            <a:ext cx="1147762" cy="2143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In cooperare cu</a:t>
            </a:r>
            <a:endParaRPr lang="ro-RO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2" name="Picture 21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045" y="5540701"/>
            <a:ext cx="1071880" cy="1071880"/>
          </a:xfrm>
          <a:prstGeom prst="rect">
            <a:avLst/>
          </a:prstGeom>
        </p:spPr>
      </p:pic>
      <p:pic>
        <p:nvPicPr>
          <p:cNvPr id="23" name="Picture 22" descr="D:\Users\Desktop\logotyp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716" y="5818037"/>
            <a:ext cx="1958975" cy="569595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CasetăText 1"/>
          <p:cNvSpPr txBox="1"/>
          <p:nvPr/>
        </p:nvSpPr>
        <p:spPr>
          <a:xfrm>
            <a:off x="1856306" y="3145976"/>
            <a:ext cx="536191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  <a:hlinkClick r:id="rId12"/>
              </a:rPr>
              <a:t>www.ifcaac.amac.md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ifcaac@fua.utm.md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77-38 22</a:t>
            </a:r>
          </a:p>
          <a:p>
            <a:pPr algn="ctr"/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 </a:t>
            </a:r>
          </a:p>
          <a:p>
            <a:pPr algn="ctr"/>
            <a:r>
              <a:rPr lang="ro-RO" sz="1400" b="0" u="sng">
                <a:solidFill>
                  <a:srgbClr val="7030A0"/>
                </a:solidFill>
                <a:latin typeface="+mn-lt"/>
              </a:rPr>
              <a:t>www.amac.md</a:t>
            </a:r>
            <a:r>
              <a:rPr lang="ro-RO" sz="1400" b="0">
                <a:solidFill>
                  <a:srgbClr val="7030A0"/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apacanal@yandex.ru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28-84-33</a:t>
            </a:r>
          </a:p>
          <a:p>
            <a:pPr algn="ctr"/>
            <a:endParaRPr lang="ro-RO" sz="8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73734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r>
              <a:rPr lang="en-US" sz="3200" b="1" dirty="0" err="1" smtClean="0">
                <a:solidFill>
                  <a:srgbClr val="002060"/>
                </a:solidFill>
              </a:rPr>
              <a:t>Obiective</a:t>
            </a:r>
            <a:r>
              <a:rPr lang="en-US" sz="3200" b="1" dirty="0" smtClean="0">
                <a:solidFill>
                  <a:srgbClr val="002060"/>
                </a:solidFill>
              </a:rPr>
              <a:t>:</a:t>
            </a:r>
            <a:r>
              <a:rPr lang="en-US" sz="2800" b="1" dirty="0" smtClean="0">
                <a:solidFill>
                  <a:srgbClr val="002060"/>
                </a:solidFill>
              </a:rPr>
              <a:t/>
            </a:r>
            <a:br>
              <a:rPr lang="en-US" sz="2800" b="1" dirty="0" smtClean="0">
                <a:solidFill>
                  <a:srgbClr val="002060"/>
                </a:solidFill>
              </a:rPr>
            </a:br>
            <a:r>
              <a:rPr lang="en-US" sz="2800" i="1" dirty="0">
                <a:solidFill>
                  <a:schemeClr val="tx1"/>
                </a:solidFill>
              </a:rPr>
              <a:t>O1.​ </a:t>
            </a:r>
            <a:r>
              <a:rPr lang="en-US" sz="2800" i="1" dirty="0" err="1">
                <a:solidFill>
                  <a:schemeClr val="tx1"/>
                </a:solidFill>
              </a:rPr>
              <a:t>Documentarea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şi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contabilizarea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operaţiunilor</a:t>
            </a:r>
            <a:r>
              <a:rPr lang="en-US" sz="2800" i="1" dirty="0">
                <a:solidFill>
                  <a:schemeClr val="tx1"/>
                </a:solidFill>
              </a:rPr>
              <a:t> de </a:t>
            </a:r>
            <a:r>
              <a:rPr lang="en-US" sz="2800" i="1" dirty="0" err="1">
                <a:solidFill>
                  <a:schemeClr val="tx1"/>
                </a:solidFill>
              </a:rPr>
              <a:t>transmitere</a:t>
            </a:r>
            <a:r>
              <a:rPr lang="en-US" sz="2800" i="1" dirty="0">
                <a:solidFill>
                  <a:schemeClr val="tx1"/>
                </a:solidFill>
              </a:rPr>
              <a:t>, </a:t>
            </a:r>
            <a:r>
              <a:rPr lang="en-US" sz="2800" i="1" dirty="0" err="1">
                <a:solidFill>
                  <a:schemeClr val="tx1"/>
                </a:solidFill>
              </a:rPr>
              <a:t>primire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şi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returnare</a:t>
            </a:r>
            <a:r>
              <a:rPr lang="en-US" sz="2800" i="1" dirty="0">
                <a:solidFill>
                  <a:schemeClr val="tx1"/>
                </a:solidFill>
              </a:rPr>
              <a:t> a </a:t>
            </a:r>
            <a:r>
              <a:rPr lang="en-US" sz="2800" i="1" dirty="0" err="1">
                <a:solidFill>
                  <a:schemeClr val="tx1"/>
                </a:solidFill>
              </a:rPr>
              <a:t>mijloacelor</a:t>
            </a:r>
            <a:r>
              <a:rPr lang="en-US" sz="2800" i="1" dirty="0">
                <a:solidFill>
                  <a:schemeClr val="tx1"/>
                </a:solidFill>
              </a:rPr>
              <a:t> de transport </a:t>
            </a:r>
            <a:r>
              <a:rPr lang="en-US" sz="2800" i="1" dirty="0" err="1">
                <a:solidFill>
                  <a:schemeClr val="tx1"/>
                </a:solidFill>
              </a:rPr>
              <a:t>şi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mecanismelor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închiriate</a:t>
            </a:r>
            <a:r>
              <a:rPr lang="en-US" sz="2800" i="1" dirty="0">
                <a:solidFill>
                  <a:schemeClr val="tx1"/>
                </a:solidFill>
              </a:rPr>
              <a:t>;</a:t>
            </a:r>
            <a:r>
              <a:rPr lang="ru-RU" sz="2800" i="1" dirty="0">
                <a:solidFill>
                  <a:schemeClr val="tx1"/>
                </a:solidFill>
              </a:rPr>
              <a:t/>
            </a:r>
            <a:br>
              <a:rPr lang="ru-RU" sz="2800" i="1" dirty="0">
                <a:solidFill>
                  <a:schemeClr val="tx1"/>
                </a:solidFill>
              </a:rPr>
            </a:br>
            <a:r>
              <a:rPr lang="en-US" sz="2800" i="1" dirty="0">
                <a:solidFill>
                  <a:schemeClr val="tx1"/>
                </a:solidFill>
              </a:rPr>
              <a:t>O2.​ </a:t>
            </a:r>
            <a:r>
              <a:rPr lang="en-US" sz="2800" i="1" dirty="0" err="1">
                <a:solidFill>
                  <a:schemeClr val="tx1"/>
                </a:solidFill>
              </a:rPr>
              <a:t>Reparaţia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mijloacelor</a:t>
            </a:r>
            <a:r>
              <a:rPr lang="en-US" sz="2800" i="1" dirty="0">
                <a:solidFill>
                  <a:schemeClr val="tx1"/>
                </a:solidFill>
              </a:rPr>
              <a:t> de transport </a:t>
            </a:r>
            <a:r>
              <a:rPr lang="en-US" sz="2800" i="1" dirty="0" err="1">
                <a:solidFill>
                  <a:schemeClr val="tx1"/>
                </a:solidFill>
              </a:rPr>
              <a:t>şi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mecanismelor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primite</a:t>
            </a:r>
            <a:r>
              <a:rPr lang="en-US" sz="2800" i="1" dirty="0">
                <a:solidFill>
                  <a:schemeClr val="tx1"/>
                </a:solidFill>
              </a:rPr>
              <a:t>/</a:t>
            </a:r>
            <a:r>
              <a:rPr lang="en-US" sz="2800" i="1" dirty="0" err="1">
                <a:solidFill>
                  <a:schemeClr val="tx1"/>
                </a:solidFill>
              </a:rPr>
              <a:t>transmise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în</a:t>
            </a:r>
            <a:r>
              <a:rPr lang="en-US" sz="2800" i="1" dirty="0">
                <a:solidFill>
                  <a:schemeClr val="tx1"/>
                </a:solidFill>
              </a:rPr>
              <a:t> leasing </a:t>
            </a:r>
            <a:r>
              <a:rPr lang="en-US" sz="2800" i="1" dirty="0" err="1">
                <a:solidFill>
                  <a:schemeClr val="tx1"/>
                </a:solidFill>
              </a:rPr>
              <a:t>operaţional</a:t>
            </a:r>
            <a:r>
              <a:rPr lang="en-US" sz="2800" i="1" dirty="0">
                <a:solidFill>
                  <a:schemeClr val="tx1"/>
                </a:solidFill>
              </a:rPr>
              <a:t> (</a:t>
            </a:r>
            <a:r>
              <a:rPr lang="en-US" sz="2800" i="1" dirty="0" err="1">
                <a:solidFill>
                  <a:schemeClr val="tx1"/>
                </a:solidFill>
              </a:rPr>
              <a:t>arendă</a:t>
            </a:r>
            <a:r>
              <a:rPr lang="en-US" sz="2800" i="1" dirty="0">
                <a:solidFill>
                  <a:schemeClr val="tx1"/>
                </a:solidFill>
              </a:rPr>
              <a:t>, </a:t>
            </a:r>
            <a:r>
              <a:rPr lang="en-US" sz="2800" i="1" dirty="0" err="1">
                <a:solidFill>
                  <a:schemeClr val="tx1"/>
                </a:solidFill>
              </a:rPr>
              <a:t>locaţiune</a:t>
            </a:r>
            <a:r>
              <a:rPr lang="en-US" sz="2800" i="1" dirty="0">
                <a:solidFill>
                  <a:schemeClr val="tx1"/>
                </a:solidFill>
              </a:rPr>
              <a:t>).</a:t>
            </a:r>
            <a:r>
              <a:rPr lang="ru-RU" sz="1600" i="1" dirty="0"/>
              <a:t/>
            </a:r>
            <a:br>
              <a:rPr lang="ru-RU" sz="1600" i="1" dirty="0"/>
            </a:br>
            <a:endParaRPr lang="ro-RO" sz="16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8107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o-RO" sz="2800" b="1" dirty="0" smtClean="0">
                <a:solidFill>
                  <a:srgbClr val="002060"/>
                </a:solidFill>
              </a:rPr>
              <a:t>Documentarea şi contabilizarea operaţiunilor de transmitere, primire şi returnare a mijloacelor de transport şi mecanismelor închiriate</a:t>
            </a:r>
            <a:r>
              <a:rPr lang="en-US" sz="2800" b="1" dirty="0" smtClean="0">
                <a:solidFill>
                  <a:srgbClr val="002060"/>
                </a:solidFill>
              </a:rPr>
              <a:t>:</a:t>
            </a: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en-US" b="1" dirty="0" smtClean="0">
                <a:solidFill>
                  <a:srgbClr val="002060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Operatiunile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aferente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leasingului</a:t>
            </a:r>
            <a:r>
              <a:rPr lang="en-US" dirty="0">
                <a:solidFill>
                  <a:schemeClr val="tx1"/>
                </a:solidFill>
              </a:rPr>
              <a:t> operational la locator (</a:t>
            </a:r>
            <a:r>
              <a:rPr lang="en-US" dirty="0" err="1">
                <a:solidFill>
                  <a:schemeClr val="tx1"/>
                </a:solidFill>
              </a:rPr>
              <a:t>arendator</a:t>
            </a:r>
            <a:r>
              <a:rPr lang="en-US" dirty="0">
                <a:solidFill>
                  <a:schemeClr val="tx1"/>
                </a:solidFill>
              </a:rPr>
              <a:t>) se </a:t>
            </a:r>
            <a:r>
              <a:rPr lang="en-US" dirty="0" err="1">
                <a:solidFill>
                  <a:schemeClr val="tx1"/>
                </a:solidFill>
              </a:rPr>
              <a:t>vor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inregistra</a:t>
            </a:r>
            <a:r>
              <a:rPr lang="en-US" dirty="0">
                <a:solidFill>
                  <a:schemeClr val="tx1"/>
                </a:solidFill>
              </a:rPr>
              <a:t> in </a:t>
            </a:r>
            <a:r>
              <a:rPr lang="en-US" dirty="0" err="1">
                <a:solidFill>
                  <a:schemeClr val="tx1"/>
                </a:solidFill>
              </a:rPr>
              <a:t>contabilitate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urmatoarele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formule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contabile</a:t>
            </a:r>
            <a:r>
              <a:rPr lang="en-US" dirty="0">
                <a:solidFill>
                  <a:schemeClr val="tx1"/>
                </a:solidFill>
              </a:rPr>
              <a:t>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  1.Reflectarea </a:t>
            </a:r>
            <a:r>
              <a:rPr lang="en-US" dirty="0" err="1">
                <a:solidFill>
                  <a:schemeClr val="tx1"/>
                </a:solidFill>
              </a:rPr>
              <a:t>valorii</a:t>
            </a:r>
            <a:r>
              <a:rPr lang="en-US" dirty="0">
                <a:solidFill>
                  <a:schemeClr val="tx1"/>
                </a:solidFill>
              </a:rPr>
              <a:t> de </a:t>
            </a:r>
            <a:r>
              <a:rPr lang="en-US" dirty="0" err="1">
                <a:solidFill>
                  <a:schemeClr val="tx1"/>
                </a:solidFill>
              </a:rPr>
              <a:t>intrare</a:t>
            </a:r>
            <a:r>
              <a:rPr lang="en-US" dirty="0">
                <a:solidFill>
                  <a:schemeClr val="tx1"/>
                </a:solidFill>
              </a:rPr>
              <a:t> a </a:t>
            </a:r>
            <a:r>
              <a:rPr lang="en-US" dirty="0" err="1">
                <a:solidFill>
                  <a:schemeClr val="tx1"/>
                </a:solidFill>
              </a:rPr>
              <a:t>mijlocului</a:t>
            </a:r>
            <a:r>
              <a:rPr lang="en-US" dirty="0">
                <a:solidFill>
                  <a:schemeClr val="tx1"/>
                </a:solidFill>
              </a:rPr>
              <a:t> de transport/ </a:t>
            </a:r>
            <a:r>
              <a:rPr lang="en-US" dirty="0" err="1">
                <a:solidFill>
                  <a:schemeClr val="tx1"/>
                </a:solidFill>
              </a:rPr>
              <a:t>mecanismului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transmis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aferent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contractului</a:t>
            </a:r>
            <a:r>
              <a:rPr lang="en-US" dirty="0">
                <a:solidFill>
                  <a:schemeClr val="tx1"/>
                </a:solidFill>
              </a:rPr>
              <a:t> de leasing operational: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Dt 123 “ </a:t>
            </a:r>
            <a:r>
              <a:rPr lang="en-US" b="1" i="1" dirty="0" err="1">
                <a:solidFill>
                  <a:schemeClr val="tx1"/>
                </a:solidFill>
              </a:rPr>
              <a:t>Mijloace</a:t>
            </a:r>
            <a:r>
              <a:rPr lang="en-US" b="1" i="1" dirty="0">
                <a:solidFill>
                  <a:schemeClr val="tx1"/>
                </a:solidFill>
              </a:rPr>
              <a:t> fixe”</a:t>
            </a:r>
            <a:br>
              <a:rPr lang="en-US" b="1" i="1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Ct 123 “ </a:t>
            </a:r>
            <a:r>
              <a:rPr lang="en-US" b="1" i="1" dirty="0" err="1">
                <a:solidFill>
                  <a:schemeClr val="tx1"/>
                </a:solidFill>
              </a:rPr>
              <a:t>Mijloace</a:t>
            </a:r>
            <a:r>
              <a:rPr lang="en-US" b="1" i="1" dirty="0">
                <a:solidFill>
                  <a:schemeClr val="tx1"/>
                </a:solidFill>
              </a:rPr>
              <a:t> fixe </a:t>
            </a:r>
            <a:r>
              <a:rPr lang="en-US" b="1" i="1" dirty="0" err="1">
                <a:solidFill>
                  <a:schemeClr val="tx1"/>
                </a:solidFill>
              </a:rPr>
              <a:t>transmise</a:t>
            </a:r>
            <a:r>
              <a:rPr lang="en-US" b="1" i="1" dirty="0">
                <a:solidFill>
                  <a:schemeClr val="tx1"/>
                </a:solidFill>
              </a:rPr>
              <a:t> in leasing operational”</a:t>
            </a:r>
            <a:r>
              <a:rPr lang="en-US" b="1" i="1" dirty="0"/>
              <a:t/>
            </a:r>
            <a:br>
              <a:rPr lang="en-US" b="1" i="1" dirty="0"/>
            </a:br>
            <a:endParaRPr lang="ro-RO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95410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>
            <a:normAutofit fontScale="90000"/>
          </a:bodyPr>
          <a:lstStyle/>
          <a:p>
            <a:pPr marL="457200" indent="-457200"/>
            <a:r>
              <a:rPr lang="en-US" sz="2000" dirty="0" smtClean="0">
                <a:solidFill>
                  <a:schemeClr val="tx1"/>
                </a:solidFill>
              </a:rPr>
              <a:t>      2. </a:t>
            </a:r>
            <a:r>
              <a:rPr lang="en-US" sz="2000" dirty="0" err="1" smtClean="0">
                <a:solidFill>
                  <a:schemeClr val="tx1"/>
                </a:solidFill>
              </a:rPr>
              <a:t>Reflectarea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uzurii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mijlocului</a:t>
            </a:r>
            <a:r>
              <a:rPr lang="en-US" sz="2000" dirty="0">
                <a:solidFill>
                  <a:schemeClr val="tx1"/>
                </a:solidFill>
              </a:rPr>
              <a:t> de transport/ </a:t>
            </a:r>
            <a:r>
              <a:rPr lang="en-US" sz="2000" dirty="0" err="1">
                <a:solidFill>
                  <a:schemeClr val="tx1"/>
                </a:solidFill>
              </a:rPr>
              <a:t>mecanismului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transmis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in leasing </a:t>
            </a:r>
            <a:r>
              <a:rPr lang="en-US" sz="2000" dirty="0">
                <a:solidFill>
                  <a:schemeClr val="tx1"/>
                </a:solidFill>
              </a:rPr>
              <a:t>operational: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124 Ct </a:t>
            </a:r>
            <a:r>
              <a:rPr lang="en-US" sz="2000" b="1" i="1" dirty="0" smtClean="0">
                <a:solidFill>
                  <a:schemeClr val="tx1"/>
                </a:solidFill>
              </a:rPr>
              <a:t>124</a:t>
            </a:r>
            <a:br>
              <a:rPr lang="en-US" sz="2000" b="1" i="1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3. </a:t>
            </a:r>
            <a:r>
              <a:rPr lang="en-US" sz="2000" dirty="0" err="1" smtClean="0">
                <a:solidFill>
                  <a:schemeClr val="tx1"/>
                </a:solidFill>
              </a:rPr>
              <a:t>Calcularea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uzurii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mijlocului</a:t>
            </a:r>
            <a:r>
              <a:rPr lang="en-US" sz="2000" dirty="0">
                <a:solidFill>
                  <a:schemeClr val="tx1"/>
                </a:solidFill>
              </a:rPr>
              <a:t> de transport/ </a:t>
            </a:r>
            <a:r>
              <a:rPr lang="en-US" sz="2000" dirty="0" err="1">
                <a:solidFill>
                  <a:schemeClr val="tx1"/>
                </a:solidFill>
              </a:rPr>
              <a:t>mecanismului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transmis</a:t>
            </a:r>
            <a:r>
              <a:rPr lang="en-US" sz="2000" dirty="0">
                <a:solidFill>
                  <a:schemeClr val="tx1"/>
                </a:solidFill>
              </a:rPr>
              <a:t> in leasing operational: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714 Ct 124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4. </a:t>
            </a:r>
            <a:r>
              <a:rPr lang="en-US" sz="2000" dirty="0" err="1" smtClean="0">
                <a:solidFill>
                  <a:schemeClr val="tx1"/>
                </a:solidFill>
              </a:rPr>
              <a:t>Calcularea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platii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fara</a:t>
            </a:r>
            <a:r>
              <a:rPr lang="en-US" sz="2000" dirty="0">
                <a:solidFill>
                  <a:schemeClr val="tx1"/>
                </a:solidFill>
              </a:rPr>
              <a:t> TVA) </a:t>
            </a:r>
            <a:r>
              <a:rPr lang="en-US" sz="2000" dirty="0" err="1">
                <a:solidFill>
                  <a:schemeClr val="tx1"/>
                </a:solidFill>
              </a:rPr>
              <a:t>aferenta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transmiterii</a:t>
            </a:r>
            <a:r>
              <a:rPr lang="en-US" sz="2000" dirty="0">
                <a:solidFill>
                  <a:schemeClr val="tx1"/>
                </a:solidFill>
              </a:rPr>
              <a:t> in </a:t>
            </a:r>
            <a:r>
              <a:rPr lang="en-US" sz="2000" dirty="0" err="1">
                <a:solidFill>
                  <a:schemeClr val="tx1"/>
                </a:solidFill>
              </a:rPr>
              <a:t>leasingului</a:t>
            </a:r>
            <a:r>
              <a:rPr lang="en-US" sz="2000" dirty="0">
                <a:solidFill>
                  <a:schemeClr val="tx1"/>
                </a:solidFill>
              </a:rPr>
              <a:t> operational a </a:t>
            </a:r>
            <a:r>
              <a:rPr lang="en-US" sz="2000" dirty="0" err="1">
                <a:solidFill>
                  <a:schemeClr val="tx1"/>
                </a:solidFill>
              </a:rPr>
              <a:t>mijlocului</a:t>
            </a:r>
            <a:r>
              <a:rPr lang="en-US" sz="2000" dirty="0">
                <a:solidFill>
                  <a:schemeClr val="tx1"/>
                </a:solidFill>
              </a:rPr>
              <a:t> d </a:t>
            </a:r>
            <a:r>
              <a:rPr lang="en-US" sz="2000" dirty="0" err="1">
                <a:solidFill>
                  <a:schemeClr val="tx1"/>
                </a:solidFill>
              </a:rPr>
              <a:t>etransport</a:t>
            </a:r>
            <a:r>
              <a:rPr lang="en-US" sz="2000" dirty="0">
                <a:solidFill>
                  <a:schemeClr val="tx1"/>
                </a:solidFill>
              </a:rPr>
              <a:t>/ </a:t>
            </a:r>
            <a:r>
              <a:rPr lang="en-US" sz="2000" dirty="0" err="1">
                <a:solidFill>
                  <a:schemeClr val="tx1"/>
                </a:solidFill>
              </a:rPr>
              <a:t>mecanismului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231 Ct 612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5. </a:t>
            </a:r>
            <a:r>
              <a:rPr lang="en-US" sz="2000" dirty="0" err="1" smtClean="0">
                <a:solidFill>
                  <a:schemeClr val="tx1"/>
                </a:solidFill>
              </a:rPr>
              <a:t>Reflectarea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TVA </a:t>
            </a:r>
            <a:r>
              <a:rPr lang="en-US" sz="2000" dirty="0" err="1">
                <a:solidFill>
                  <a:schemeClr val="tx1"/>
                </a:solidFill>
              </a:rPr>
              <a:t>aferenta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platii</a:t>
            </a:r>
            <a:r>
              <a:rPr lang="en-US" sz="2000" dirty="0">
                <a:solidFill>
                  <a:schemeClr val="tx1"/>
                </a:solidFill>
              </a:rPr>
              <a:t> calculate: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231 Ct </a:t>
            </a:r>
            <a:r>
              <a:rPr lang="en-US" sz="2000" b="1" i="1" dirty="0" smtClean="0">
                <a:solidFill>
                  <a:schemeClr val="tx1"/>
                </a:solidFill>
              </a:rPr>
              <a:t>534</a:t>
            </a:r>
            <a:br>
              <a:rPr lang="en-US" sz="2000" b="1" i="1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6. </a:t>
            </a:r>
            <a:r>
              <a:rPr lang="en-US" sz="2000" dirty="0" err="1" smtClean="0">
                <a:solidFill>
                  <a:schemeClr val="tx1"/>
                </a:solidFill>
              </a:rPr>
              <a:t>Reflectarea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platii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incasate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aferenta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transmiterii</a:t>
            </a:r>
            <a:r>
              <a:rPr lang="en-US" sz="2000" dirty="0">
                <a:solidFill>
                  <a:schemeClr val="tx1"/>
                </a:solidFill>
              </a:rPr>
              <a:t> in leasing operational a </a:t>
            </a:r>
            <a:r>
              <a:rPr lang="en-US" sz="2000" dirty="0" err="1">
                <a:solidFill>
                  <a:schemeClr val="tx1"/>
                </a:solidFill>
              </a:rPr>
              <a:t>mijlocului</a:t>
            </a:r>
            <a:r>
              <a:rPr lang="en-US" sz="2000" dirty="0">
                <a:solidFill>
                  <a:schemeClr val="tx1"/>
                </a:solidFill>
              </a:rPr>
              <a:t> de transport/ </a:t>
            </a:r>
            <a:r>
              <a:rPr lang="en-US" sz="2000" dirty="0" err="1">
                <a:solidFill>
                  <a:schemeClr val="tx1"/>
                </a:solidFill>
              </a:rPr>
              <a:t>mecanismului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diminuata</a:t>
            </a:r>
            <a:r>
              <a:rPr lang="en-US" sz="2000" dirty="0">
                <a:solidFill>
                  <a:schemeClr val="tx1"/>
                </a:solidFill>
              </a:rPr>
              <a:t> cu 5% - </a:t>
            </a:r>
            <a:r>
              <a:rPr lang="en-US" sz="2000" dirty="0" err="1">
                <a:solidFill>
                  <a:schemeClr val="tx1"/>
                </a:solidFill>
              </a:rPr>
              <a:t>impozit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retinut</a:t>
            </a:r>
            <a:r>
              <a:rPr lang="en-US" sz="2000" dirty="0">
                <a:solidFill>
                  <a:schemeClr val="tx1"/>
                </a:solidFill>
              </a:rPr>
              <a:t> la </a:t>
            </a:r>
            <a:r>
              <a:rPr lang="en-US" sz="2000" dirty="0" err="1">
                <a:solidFill>
                  <a:schemeClr val="tx1"/>
                </a:solidFill>
              </a:rPr>
              <a:t>sursa</a:t>
            </a:r>
            <a:r>
              <a:rPr lang="en-US" sz="2000" dirty="0">
                <a:solidFill>
                  <a:schemeClr val="tx1"/>
                </a:solidFill>
              </a:rPr>
              <a:t> de </a:t>
            </a:r>
            <a:r>
              <a:rPr lang="en-US" sz="2000" dirty="0" err="1">
                <a:solidFill>
                  <a:schemeClr val="tx1"/>
                </a:solidFill>
              </a:rPr>
              <a:t>plata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242 Ct 231</a:t>
            </a:r>
            <a:r>
              <a:rPr lang="en-US" sz="2000" i="1" dirty="0">
                <a:solidFill>
                  <a:schemeClr val="tx1"/>
                </a:solidFill>
              </a:rPr>
              <a:t/>
            </a:r>
            <a:br>
              <a:rPr lang="en-US" sz="2000" i="1" dirty="0">
                <a:solidFill>
                  <a:schemeClr val="tx1"/>
                </a:solidFill>
              </a:rPr>
            </a:br>
            <a:endParaRPr lang="ro-RO" sz="2000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23863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2296785"/>
            <a:ext cx="8839199" cy="3518262"/>
          </a:xfrm>
        </p:spPr>
        <p:txBody>
          <a:bodyPr/>
          <a:lstStyle/>
          <a:p>
            <a:r>
              <a:rPr lang="en-US" sz="2200" dirty="0" smtClean="0">
                <a:solidFill>
                  <a:schemeClr val="tx1"/>
                </a:solidFill>
              </a:rPr>
              <a:t>7.Reflectarea </a:t>
            </a:r>
            <a:r>
              <a:rPr lang="en-US" sz="2200" dirty="0" err="1">
                <a:solidFill>
                  <a:schemeClr val="tx1"/>
                </a:solidFill>
              </a:rPr>
              <a:t>impozitului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retinut</a:t>
            </a:r>
            <a:r>
              <a:rPr lang="en-US" sz="2200" dirty="0">
                <a:solidFill>
                  <a:schemeClr val="tx1"/>
                </a:solidFill>
              </a:rPr>
              <a:t> la </a:t>
            </a:r>
            <a:r>
              <a:rPr lang="en-US" sz="2200" dirty="0" err="1">
                <a:solidFill>
                  <a:schemeClr val="tx1"/>
                </a:solidFill>
              </a:rPr>
              <a:t>sursa</a:t>
            </a:r>
            <a:r>
              <a:rPr lang="en-US" sz="2200" dirty="0">
                <a:solidFill>
                  <a:schemeClr val="tx1"/>
                </a:solidFill>
              </a:rPr>
              <a:t> de </a:t>
            </a:r>
            <a:r>
              <a:rPr lang="en-US" sz="2200" dirty="0" err="1">
                <a:solidFill>
                  <a:schemeClr val="tx1"/>
                </a:solidFill>
              </a:rPr>
              <a:t>plata</a:t>
            </a:r>
            <a:r>
              <a:rPr lang="en-US" sz="2200" dirty="0">
                <a:solidFill>
                  <a:schemeClr val="tx1"/>
                </a:solidFill>
              </a:rPr>
              <a:t> la </a:t>
            </a:r>
            <a:r>
              <a:rPr lang="en-US" sz="2200" dirty="0" err="1">
                <a:solidFill>
                  <a:schemeClr val="tx1"/>
                </a:solidFill>
              </a:rPr>
              <a:t>incasarea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platii</a:t>
            </a:r>
            <a:r>
              <a:rPr lang="en-US" sz="2200" dirty="0">
                <a:solidFill>
                  <a:schemeClr val="tx1"/>
                </a:solidFill>
              </a:rPr>
              <a:t>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225 Ct 231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8.Reflectarea </a:t>
            </a:r>
            <a:r>
              <a:rPr lang="en-US" sz="2200" dirty="0" err="1">
                <a:solidFill>
                  <a:schemeClr val="tx1"/>
                </a:solidFill>
              </a:rPr>
              <a:t>valorii</a:t>
            </a:r>
            <a:r>
              <a:rPr lang="en-US" sz="2200" dirty="0">
                <a:solidFill>
                  <a:schemeClr val="tx1"/>
                </a:solidFill>
              </a:rPr>
              <a:t> de </a:t>
            </a:r>
            <a:r>
              <a:rPr lang="en-US" sz="2200" dirty="0" err="1">
                <a:solidFill>
                  <a:schemeClr val="tx1"/>
                </a:solidFill>
              </a:rPr>
              <a:t>intrare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amijlocului</a:t>
            </a:r>
            <a:r>
              <a:rPr lang="en-US" sz="2200" dirty="0">
                <a:solidFill>
                  <a:schemeClr val="tx1"/>
                </a:solidFill>
              </a:rPr>
              <a:t> de transport/ </a:t>
            </a:r>
            <a:r>
              <a:rPr lang="en-US" sz="2200" dirty="0" err="1">
                <a:solidFill>
                  <a:schemeClr val="tx1"/>
                </a:solidFill>
              </a:rPr>
              <a:t>mecanismului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restituit</a:t>
            </a:r>
            <a:r>
              <a:rPr lang="en-US" sz="2200" dirty="0">
                <a:solidFill>
                  <a:schemeClr val="tx1"/>
                </a:solidFill>
              </a:rPr>
              <a:t> de </a:t>
            </a:r>
            <a:r>
              <a:rPr lang="en-US" sz="2200" dirty="0" err="1">
                <a:solidFill>
                  <a:schemeClr val="tx1"/>
                </a:solidFill>
              </a:rPr>
              <a:t>catre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locatar</a:t>
            </a:r>
            <a:r>
              <a:rPr lang="en-US" sz="2200" dirty="0">
                <a:solidFill>
                  <a:schemeClr val="tx1"/>
                </a:solidFill>
              </a:rPr>
              <a:t> (</a:t>
            </a:r>
            <a:r>
              <a:rPr lang="en-US" sz="2200" dirty="0" err="1">
                <a:solidFill>
                  <a:schemeClr val="tx1"/>
                </a:solidFill>
              </a:rPr>
              <a:t>arendas</a:t>
            </a:r>
            <a:r>
              <a:rPr lang="en-US" sz="2200" dirty="0">
                <a:solidFill>
                  <a:schemeClr val="tx1"/>
                </a:solidFill>
              </a:rPr>
              <a:t>) la </a:t>
            </a:r>
            <a:r>
              <a:rPr lang="en-US" sz="2200" dirty="0" err="1">
                <a:solidFill>
                  <a:schemeClr val="tx1"/>
                </a:solidFill>
              </a:rPr>
              <a:t>expirarea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contractului</a:t>
            </a:r>
            <a:r>
              <a:rPr lang="en-US" sz="2200" dirty="0">
                <a:solidFill>
                  <a:schemeClr val="tx1"/>
                </a:solidFill>
              </a:rPr>
              <a:t> de leasing operational </a:t>
            </a:r>
            <a:r>
              <a:rPr lang="en-US" sz="2200" dirty="0" err="1">
                <a:solidFill>
                  <a:schemeClr val="tx1"/>
                </a:solidFill>
              </a:rPr>
              <a:t>sau</a:t>
            </a:r>
            <a:r>
              <a:rPr lang="en-US" sz="2200" dirty="0">
                <a:solidFill>
                  <a:schemeClr val="tx1"/>
                </a:solidFill>
              </a:rPr>
              <a:t> la </a:t>
            </a:r>
            <a:r>
              <a:rPr lang="en-US" sz="2200" dirty="0" err="1">
                <a:solidFill>
                  <a:schemeClr val="tx1"/>
                </a:solidFill>
              </a:rPr>
              <a:t>rezilierea</a:t>
            </a:r>
            <a:r>
              <a:rPr lang="en-US" sz="2200" dirty="0">
                <a:solidFill>
                  <a:schemeClr val="tx1"/>
                </a:solidFill>
              </a:rPr>
              <a:t> anticipate a </a:t>
            </a:r>
            <a:r>
              <a:rPr lang="en-US" sz="2200" dirty="0" err="1">
                <a:solidFill>
                  <a:schemeClr val="tx1"/>
                </a:solidFill>
              </a:rPr>
              <a:t>acestuia</a:t>
            </a:r>
            <a:r>
              <a:rPr lang="en-US" sz="2200" dirty="0">
                <a:solidFill>
                  <a:schemeClr val="tx1"/>
                </a:solidFill>
              </a:rPr>
              <a:t>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123 Ct </a:t>
            </a:r>
            <a:r>
              <a:rPr lang="en-US" sz="2200" b="1" i="1" dirty="0" smtClean="0">
                <a:solidFill>
                  <a:schemeClr val="tx1"/>
                </a:solidFill>
              </a:rPr>
              <a:t>123</a:t>
            </a:r>
            <a:br>
              <a:rPr lang="en-US" sz="2200" b="1" i="1" dirty="0" smtClean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9. </a:t>
            </a:r>
            <a:r>
              <a:rPr lang="en-US" sz="2200" dirty="0" err="1" smtClean="0">
                <a:solidFill>
                  <a:schemeClr val="tx1"/>
                </a:solidFill>
              </a:rPr>
              <a:t>Reflectarea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uzurii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mijlocului</a:t>
            </a:r>
            <a:r>
              <a:rPr lang="en-US" sz="2200" dirty="0">
                <a:solidFill>
                  <a:schemeClr val="tx1"/>
                </a:solidFill>
              </a:rPr>
              <a:t> de transport/ </a:t>
            </a:r>
            <a:r>
              <a:rPr lang="en-US" sz="2200" dirty="0" err="1">
                <a:solidFill>
                  <a:schemeClr val="tx1"/>
                </a:solidFill>
              </a:rPr>
              <a:t>mecanismului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restituit</a:t>
            </a:r>
            <a:r>
              <a:rPr lang="en-US" sz="2200" dirty="0">
                <a:solidFill>
                  <a:schemeClr val="tx1"/>
                </a:solidFill>
              </a:rPr>
              <a:t> de </a:t>
            </a:r>
            <a:r>
              <a:rPr lang="en-US" sz="2200" dirty="0" err="1">
                <a:solidFill>
                  <a:schemeClr val="tx1"/>
                </a:solidFill>
              </a:rPr>
              <a:t>catre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locatar</a:t>
            </a:r>
            <a:r>
              <a:rPr lang="en-US" sz="2200" dirty="0">
                <a:solidFill>
                  <a:schemeClr val="tx1"/>
                </a:solidFill>
              </a:rPr>
              <a:t> la </a:t>
            </a:r>
            <a:r>
              <a:rPr lang="en-US" sz="2200" dirty="0" err="1">
                <a:solidFill>
                  <a:schemeClr val="tx1"/>
                </a:solidFill>
              </a:rPr>
              <a:t>expirarea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contractului</a:t>
            </a:r>
            <a:r>
              <a:rPr lang="en-US" sz="2200" dirty="0">
                <a:solidFill>
                  <a:schemeClr val="tx1"/>
                </a:solidFill>
              </a:rPr>
              <a:t> de leasing operational: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124 Ct 124.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1600" b="1" i="1" dirty="0"/>
              <a:t/>
            </a:r>
            <a:br>
              <a:rPr lang="en-US" sz="1600" b="1" i="1" dirty="0"/>
            </a:br>
            <a:endParaRPr lang="ro-RO" sz="16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64264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2296785"/>
            <a:ext cx="8839199" cy="3518262"/>
          </a:xfrm>
        </p:spPr>
        <p:txBody>
          <a:bodyPr/>
          <a:lstStyle/>
          <a:p>
            <a:r>
              <a:rPr lang="en-US" sz="1600" dirty="0"/>
              <a:t> </a:t>
            </a:r>
            <a:r>
              <a:rPr lang="en-US" sz="1600" dirty="0" smtClean="0"/>
              <a:t>   </a:t>
            </a:r>
            <a:r>
              <a:rPr lang="en-US" sz="2200" dirty="0" err="1" smtClean="0">
                <a:solidFill>
                  <a:schemeClr val="tx1"/>
                </a:solidFill>
              </a:rPr>
              <a:t>Contabilizarea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operatiunilor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aferente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leasingului</a:t>
            </a:r>
            <a:r>
              <a:rPr lang="en-US" sz="2200" dirty="0">
                <a:solidFill>
                  <a:schemeClr val="tx1"/>
                </a:solidFill>
              </a:rPr>
              <a:t> operational la </a:t>
            </a:r>
            <a:r>
              <a:rPr lang="en-US" sz="2200" dirty="0" err="1">
                <a:solidFill>
                  <a:schemeClr val="tx1"/>
                </a:solidFill>
              </a:rPr>
              <a:t>locatar</a:t>
            </a:r>
            <a:r>
              <a:rPr lang="en-US" sz="2200" dirty="0">
                <a:solidFill>
                  <a:schemeClr val="tx1"/>
                </a:solidFill>
              </a:rPr>
              <a:t> se </a:t>
            </a:r>
            <a:r>
              <a:rPr lang="en-US" sz="2200" dirty="0" err="1">
                <a:solidFill>
                  <a:schemeClr val="tx1"/>
                </a:solidFill>
              </a:rPr>
              <a:t>va</a:t>
            </a:r>
            <a:r>
              <a:rPr lang="en-US" sz="2200" dirty="0">
                <a:solidFill>
                  <a:schemeClr val="tx1"/>
                </a:solidFill>
              </a:rPr>
              <a:t> face </a:t>
            </a:r>
            <a:r>
              <a:rPr lang="en-US" sz="2200" dirty="0" err="1">
                <a:solidFill>
                  <a:schemeClr val="tx1"/>
                </a:solidFill>
              </a:rPr>
              <a:t>prin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urmatoarele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formule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contabile</a:t>
            </a:r>
            <a:r>
              <a:rPr lang="en-US" sz="2200" dirty="0" smtClean="0">
                <a:solidFill>
                  <a:schemeClr val="tx1"/>
                </a:solidFill>
              </a:rPr>
              <a:t>:</a:t>
            </a:r>
            <a:br>
              <a:rPr lang="en-US" sz="2200" dirty="0" smtClean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1. </a:t>
            </a:r>
            <a:r>
              <a:rPr lang="en-US" sz="2200" dirty="0" err="1" smtClean="0">
                <a:solidFill>
                  <a:schemeClr val="tx1"/>
                </a:solidFill>
              </a:rPr>
              <a:t>Reflectarea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valorii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mijlocului</a:t>
            </a:r>
            <a:r>
              <a:rPr lang="en-US" sz="2200" dirty="0">
                <a:solidFill>
                  <a:schemeClr val="tx1"/>
                </a:solidFill>
              </a:rPr>
              <a:t> de transport/ </a:t>
            </a:r>
            <a:r>
              <a:rPr lang="en-US" sz="2200" dirty="0" err="1">
                <a:solidFill>
                  <a:schemeClr val="tx1"/>
                </a:solidFill>
              </a:rPr>
              <a:t>mecanismului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primit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conferm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contractului</a:t>
            </a:r>
            <a:r>
              <a:rPr lang="en-US" sz="2200" dirty="0">
                <a:solidFill>
                  <a:schemeClr val="tx1"/>
                </a:solidFill>
              </a:rPr>
              <a:t> de leasing operational: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911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 smtClean="0">
                <a:solidFill>
                  <a:schemeClr val="tx1"/>
                </a:solidFill>
              </a:rPr>
              <a:t>2. </a:t>
            </a:r>
            <a:r>
              <a:rPr lang="en-US" sz="2200" dirty="0" err="1" smtClean="0">
                <a:solidFill>
                  <a:schemeClr val="tx1"/>
                </a:solidFill>
              </a:rPr>
              <a:t>Calcularea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platii</a:t>
            </a:r>
            <a:r>
              <a:rPr lang="en-US" sz="2200" dirty="0">
                <a:solidFill>
                  <a:schemeClr val="tx1"/>
                </a:solidFill>
              </a:rPr>
              <a:t> (</a:t>
            </a:r>
            <a:r>
              <a:rPr lang="en-US" sz="2200" dirty="0" err="1">
                <a:solidFill>
                  <a:schemeClr val="tx1"/>
                </a:solidFill>
              </a:rPr>
              <a:t>fara</a:t>
            </a:r>
            <a:r>
              <a:rPr lang="en-US" sz="2200" dirty="0">
                <a:solidFill>
                  <a:schemeClr val="tx1"/>
                </a:solidFill>
              </a:rPr>
              <a:t> TVA) </a:t>
            </a:r>
            <a:r>
              <a:rPr lang="en-US" sz="2200" dirty="0" err="1">
                <a:solidFill>
                  <a:schemeClr val="tx1"/>
                </a:solidFill>
              </a:rPr>
              <a:t>aferenta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primirii</a:t>
            </a:r>
            <a:r>
              <a:rPr lang="en-US" sz="2200" dirty="0">
                <a:solidFill>
                  <a:schemeClr val="tx1"/>
                </a:solidFill>
              </a:rPr>
              <a:t> in leasing operational a </a:t>
            </a:r>
            <a:r>
              <a:rPr lang="en-US" sz="2200" dirty="0" err="1">
                <a:solidFill>
                  <a:schemeClr val="tx1"/>
                </a:solidFill>
              </a:rPr>
              <a:t>mijlocului</a:t>
            </a:r>
            <a:r>
              <a:rPr lang="en-US" sz="2200" dirty="0">
                <a:solidFill>
                  <a:schemeClr val="tx1"/>
                </a:solidFill>
              </a:rPr>
              <a:t> de transport/ </a:t>
            </a:r>
            <a:r>
              <a:rPr lang="en-US" sz="2200" dirty="0" err="1">
                <a:solidFill>
                  <a:schemeClr val="tx1"/>
                </a:solidFill>
              </a:rPr>
              <a:t>mecanismului</a:t>
            </a:r>
            <a:r>
              <a:rPr lang="en-US" sz="2200" dirty="0">
                <a:solidFill>
                  <a:schemeClr val="tx1"/>
                </a:solidFill>
              </a:rPr>
              <a:t>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711 Ct 521, 544</a:t>
            </a:r>
            <a:br>
              <a:rPr lang="en-US" sz="2200" b="1" i="1" dirty="0">
                <a:solidFill>
                  <a:schemeClr val="tx1"/>
                </a:solidFill>
              </a:rPr>
            </a:br>
            <a:endParaRPr lang="ro-RO" sz="2200" b="1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99026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1792807"/>
            <a:ext cx="8839199" cy="4511722"/>
          </a:xfrm>
        </p:spPr>
        <p:txBody>
          <a:bodyPr/>
          <a:lstStyle/>
          <a:p>
            <a:pPr marL="457200" indent="-457200"/>
            <a:r>
              <a:rPr lang="en-US" sz="1600" dirty="0" smtClean="0"/>
              <a:t>       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3. </a:t>
            </a:r>
            <a:r>
              <a:rPr lang="en-US" sz="2200" dirty="0" err="1" smtClean="0">
                <a:solidFill>
                  <a:schemeClr val="tx1"/>
                </a:solidFill>
              </a:rPr>
              <a:t>Reflectarea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consumurilor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aferente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intretinerii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mijlocului</a:t>
            </a:r>
            <a:r>
              <a:rPr lang="en-US" sz="2200" dirty="0">
                <a:solidFill>
                  <a:schemeClr val="tx1"/>
                </a:solidFill>
              </a:rPr>
              <a:t> de transport/ </a:t>
            </a:r>
            <a:r>
              <a:rPr lang="en-US" sz="2200" dirty="0" err="1">
                <a:solidFill>
                  <a:schemeClr val="tx1"/>
                </a:solidFill>
              </a:rPr>
              <a:t>mecanismului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primit</a:t>
            </a:r>
            <a:r>
              <a:rPr lang="en-US" sz="2200" dirty="0">
                <a:solidFill>
                  <a:schemeClr val="tx1"/>
                </a:solidFill>
              </a:rPr>
              <a:t> in leasing operational: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711 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Ct 211, 226,521, 531, 533, 544, etc.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4. </a:t>
            </a:r>
            <a:r>
              <a:rPr lang="en-US" sz="2200" dirty="0" err="1" smtClean="0">
                <a:solidFill>
                  <a:schemeClr val="tx1"/>
                </a:solidFill>
              </a:rPr>
              <a:t>Trecerea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in </a:t>
            </a:r>
            <a:r>
              <a:rPr lang="en-US" sz="2200" dirty="0" err="1">
                <a:solidFill>
                  <a:schemeClr val="tx1"/>
                </a:solidFill>
              </a:rPr>
              <a:t>cont</a:t>
            </a:r>
            <a:r>
              <a:rPr lang="en-US" sz="2200" dirty="0">
                <a:solidFill>
                  <a:schemeClr val="tx1"/>
                </a:solidFill>
              </a:rPr>
              <a:t> a TVA </a:t>
            </a:r>
            <a:r>
              <a:rPr lang="en-US" sz="2200" dirty="0" err="1">
                <a:solidFill>
                  <a:schemeClr val="tx1"/>
                </a:solidFill>
              </a:rPr>
              <a:t>aferenta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platii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pentru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obiectele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primite</a:t>
            </a:r>
            <a:r>
              <a:rPr lang="en-US" sz="2200" dirty="0">
                <a:solidFill>
                  <a:schemeClr val="tx1"/>
                </a:solidFill>
              </a:rPr>
              <a:t> in leasing operational: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534 Ct 521, 544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5. </a:t>
            </a:r>
            <a:r>
              <a:rPr lang="en-US" sz="2200" dirty="0" err="1" smtClean="0">
                <a:solidFill>
                  <a:schemeClr val="tx1"/>
                </a:solidFill>
              </a:rPr>
              <a:t>Achitarea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datoriilor</a:t>
            </a:r>
            <a:r>
              <a:rPr lang="en-US" sz="2200" dirty="0">
                <a:solidFill>
                  <a:schemeClr val="tx1"/>
                </a:solidFill>
              </a:rPr>
              <a:t> (</a:t>
            </a:r>
            <a:r>
              <a:rPr lang="en-US" sz="2200" dirty="0" err="1">
                <a:solidFill>
                  <a:schemeClr val="tx1"/>
                </a:solidFill>
              </a:rPr>
              <a:t>diminuate</a:t>
            </a:r>
            <a:r>
              <a:rPr lang="en-US" sz="2200" dirty="0">
                <a:solidFill>
                  <a:schemeClr val="tx1"/>
                </a:solidFill>
              </a:rPr>
              <a:t> cu </a:t>
            </a:r>
            <a:r>
              <a:rPr lang="en-US" sz="2200" dirty="0" err="1">
                <a:solidFill>
                  <a:schemeClr val="tx1"/>
                </a:solidFill>
              </a:rPr>
              <a:t>impozit</a:t>
            </a:r>
            <a:r>
              <a:rPr lang="en-US" sz="2200" dirty="0">
                <a:solidFill>
                  <a:schemeClr val="tx1"/>
                </a:solidFill>
              </a:rPr>
              <a:t> in </a:t>
            </a:r>
            <a:r>
              <a:rPr lang="en-US" sz="2200" dirty="0" err="1">
                <a:solidFill>
                  <a:schemeClr val="tx1"/>
                </a:solidFill>
              </a:rPr>
              <a:t>marime</a:t>
            </a:r>
            <a:r>
              <a:rPr lang="en-US" sz="2200" dirty="0">
                <a:solidFill>
                  <a:schemeClr val="tx1"/>
                </a:solidFill>
              </a:rPr>
              <a:t> de 5% din </a:t>
            </a:r>
            <a:r>
              <a:rPr lang="en-US" sz="2200" dirty="0" err="1">
                <a:solidFill>
                  <a:schemeClr val="tx1"/>
                </a:solidFill>
              </a:rPr>
              <a:t>suma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platii</a:t>
            </a:r>
            <a:r>
              <a:rPr lang="en-US" sz="2200" dirty="0">
                <a:solidFill>
                  <a:schemeClr val="tx1"/>
                </a:solidFill>
              </a:rPr>
              <a:t>) fata de locator care </a:t>
            </a:r>
            <a:r>
              <a:rPr lang="en-US" sz="2200" dirty="0" err="1">
                <a:solidFill>
                  <a:schemeClr val="tx1"/>
                </a:solidFill>
              </a:rPr>
              <a:t>desfasoara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activitatea</a:t>
            </a:r>
            <a:r>
              <a:rPr lang="en-US" sz="2200" dirty="0">
                <a:solidFill>
                  <a:schemeClr val="tx1"/>
                </a:solidFill>
              </a:rPr>
              <a:t> de </a:t>
            </a:r>
            <a:r>
              <a:rPr lang="en-US" sz="2200" dirty="0" err="1">
                <a:solidFill>
                  <a:schemeClr val="tx1"/>
                </a:solidFill>
              </a:rPr>
              <a:t>intreprinzator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sau</a:t>
            </a:r>
            <a:r>
              <a:rPr lang="en-US" sz="2200" dirty="0">
                <a:solidFill>
                  <a:schemeClr val="tx1"/>
                </a:solidFill>
              </a:rPr>
              <a:t> (</a:t>
            </a:r>
            <a:r>
              <a:rPr lang="en-US" sz="2200" dirty="0" err="1">
                <a:solidFill>
                  <a:schemeClr val="tx1"/>
                </a:solidFill>
              </a:rPr>
              <a:t>diminuate</a:t>
            </a:r>
            <a:r>
              <a:rPr lang="en-US" sz="2200" dirty="0">
                <a:solidFill>
                  <a:schemeClr val="tx1"/>
                </a:solidFill>
              </a:rPr>
              <a:t> cu 10% din </a:t>
            </a:r>
            <a:r>
              <a:rPr lang="en-US" sz="2200" dirty="0" err="1">
                <a:solidFill>
                  <a:schemeClr val="tx1"/>
                </a:solidFill>
              </a:rPr>
              <a:t>suma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platii</a:t>
            </a:r>
            <a:r>
              <a:rPr lang="en-US" sz="2200" dirty="0">
                <a:solidFill>
                  <a:schemeClr val="tx1"/>
                </a:solidFill>
              </a:rPr>
              <a:t>)fata de locator care nu </a:t>
            </a:r>
            <a:r>
              <a:rPr lang="en-US" sz="2200" dirty="0" err="1">
                <a:solidFill>
                  <a:schemeClr val="tx1"/>
                </a:solidFill>
              </a:rPr>
              <a:t>desfasoara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activitae</a:t>
            </a:r>
            <a:r>
              <a:rPr lang="en-US" sz="2200" dirty="0">
                <a:solidFill>
                  <a:schemeClr val="tx1"/>
                </a:solidFill>
              </a:rPr>
              <a:t> de </a:t>
            </a:r>
            <a:r>
              <a:rPr lang="en-US" sz="2200" dirty="0" err="1">
                <a:solidFill>
                  <a:schemeClr val="tx1"/>
                </a:solidFill>
              </a:rPr>
              <a:t>intreprinzator</a:t>
            </a:r>
            <a:r>
              <a:rPr lang="en-US" sz="2200" dirty="0">
                <a:solidFill>
                  <a:schemeClr val="tx1"/>
                </a:solidFill>
              </a:rPr>
              <a:t>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521, 544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Ct 241, 242</a:t>
            </a:r>
            <a:br>
              <a:rPr lang="en-US" sz="2200" b="1" i="1" dirty="0">
                <a:solidFill>
                  <a:schemeClr val="tx1"/>
                </a:solidFill>
              </a:rPr>
            </a:br>
            <a:endParaRPr lang="ro-RO" sz="2200" b="1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14865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2296785"/>
            <a:ext cx="8839199" cy="3518262"/>
          </a:xfrm>
        </p:spPr>
        <p:txBody>
          <a:bodyPr>
            <a:normAutofit fontScale="90000"/>
          </a:bodyPr>
          <a:lstStyle/>
          <a:p>
            <a:pPr marL="457200" indent="-457200"/>
            <a:r>
              <a:rPr lang="en-US" dirty="0" smtClean="0">
                <a:solidFill>
                  <a:schemeClr val="tx1"/>
                </a:solidFill>
              </a:rPr>
              <a:t>     6. </a:t>
            </a:r>
            <a:r>
              <a:rPr lang="en-US" dirty="0" err="1" smtClean="0">
                <a:solidFill>
                  <a:schemeClr val="tx1"/>
                </a:solidFill>
              </a:rPr>
              <a:t>Reflectarea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impozitului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retinut</a:t>
            </a:r>
            <a:r>
              <a:rPr lang="en-US" dirty="0">
                <a:solidFill>
                  <a:schemeClr val="tx1"/>
                </a:solidFill>
              </a:rPr>
              <a:t> la </a:t>
            </a:r>
            <a:r>
              <a:rPr lang="en-US" dirty="0" err="1">
                <a:solidFill>
                  <a:schemeClr val="tx1"/>
                </a:solidFill>
              </a:rPr>
              <a:t>sursa</a:t>
            </a:r>
            <a:r>
              <a:rPr lang="en-US" dirty="0">
                <a:solidFill>
                  <a:schemeClr val="tx1"/>
                </a:solidFill>
              </a:rPr>
              <a:t> de </a:t>
            </a:r>
            <a:r>
              <a:rPr lang="en-US" dirty="0" err="1">
                <a:solidFill>
                  <a:schemeClr val="tx1"/>
                </a:solidFill>
              </a:rPr>
              <a:t>plata</a:t>
            </a:r>
            <a:r>
              <a:rPr lang="en-US" dirty="0">
                <a:solidFill>
                  <a:schemeClr val="tx1"/>
                </a:solidFill>
              </a:rPr>
              <a:t> in </a:t>
            </a:r>
            <a:r>
              <a:rPr lang="en-US" dirty="0" err="1">
                <a:solidFill>
                  <a:schemeClr val="tx1"/>
                </a:solidFill>
              </a:rPr>
              <a:t>marime</a:t>
            </a:r>
            <a:r>
              <a:rPr lang="en-US" dirty="0">
                <a:solidFill>
                  <a:schemeClr val="tx1"/>
                </a:solidFill>
              </a:rPr>
              <a:t> de 5% </a:t>
            </a:r>
            <a:r>
              <a:rPr lang="en-US" dirty="0" err="1">
                <a:solidFill>
                  <a:schemeClr val="tx1"/>
                </a:solidFill>
              </a:rPr>
              <a:t>si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sau</a:t>
            </a:r>
            <a:r>
              <a:rPr lang="en-US" dirty="0">
                <a:solidFill>
                  <a:schemeClr val="tx1"/>
                </a:solidFill>
              </a:rPr>
              <a:t> 10% din </a:t>
            </a:r>
            <a:r>
              <a:rPr lang="en-US" dirty="0" err="1">
                <a:solidFill>
                  <a:schemeClr val="tx1"/>
                </a:solidFill>
              </a:rPr>
              <a:t>sumele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achitate</a:t>
            </a:r>
            <a:r>
              <a:rPr lang="en-US" dirty="0">
                <a:solidFill>
                  <a:schemeClr val="tx1"/>
                </a:solidFill>
              </a:rPr>
              <a:t> fata de locator: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Dt 521, 544</a:t>
            </a:r>
            <a:br>
              <a:rPr lang="en-US" b="1" i="1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Ct 534</a:t>
            </a:r>
            <a:br>
              <a:rPr lang="en-US" b="1" i="1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7. </a:t>
            </a:r>
            <a:r>
              <a:rPr lang="en-US" dirty="0" err="1" smtClean="0">
                <a:solidFill>
                  <a:schemeClr val="tx1"/>
                </a:solidFill>
              </a:rPr>
              <a:t>Reflectarea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valorii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contractuale</a:t>
            </a:r>
            <a:r>
              <a:rPr lang="en-US" dirty="0">
                <a:solidFill>
                  <a:schemeClr val="tx1"/>
                </a:solidFill>
              </a:rPr>
              <a:t> a </a:t>
            </a:r>
            <a:r>
              <a:rPr lang="en-US" dirty="0" err="1">
                <a:solidFill>
                  <a:schemeClr val="tx1"/>
                </a:solidFill>
              </a:rPr>
              <a:t>mijlocului</a:t>
            </a:r>
            <a:r>
              <a:rPr lang="en-US" dirty="0">
                <a:solidFill>
                  <a:schemeClr val="tx1"/>
                </a:solidFill>
              </a:rPr>
              <a:t> de transport/ </a:t>
            </a:r>
            <a:r>
              <a:rPr lang="en-US" dirty="0" err="1">
                <a:solidFill>
                  <a:schemeClr val="tx1"/>
                </a:solidFill>
              </a:rPr>
              <a:t>mecanismului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aferente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restituirii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acestuia</a:t>
            </a:r>
            <a:r>
              <a:rPr lang="en-US" dirty="0">
                <a:solidFill>
                  <a:schemeClr val="tx1"/>
                </a:solidFill>
              </a:rPr>
              <a:t> la </a:t>
            </a:r>
            <a:r>
              <a:rPr lang="en-US" dirty="0" err="1">
                <a:solidFill>
                  <a:schemeClr val="tx1"/>
                </a:solidFill>
              </a:rPr>
              <a:t>expirarea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contractului</a:t>
            </a:r>
            <a:r>
              <a:rPr lang="en-US" dirty="0">
                <a:solidFill>
                  <a:schemeClr val="tx1"/>
                </a:solidFill>
              </a:rPr>
              <a:t> de leasing operational </a:t>
            </a:r>
            <a:r>
              <a:rPr lang="en-US" dirty="0" err="1">
                <a:solidFill>
                  <a:schemeClr val="tx1"/>
                </a:solidFill>
              </a:rPr>
              <a:t>sau</a:t>
            </a:r>
            <a:r>
              <a:rPr lang="en-US" dirty="0">
                <a:solidFill>
                  <a:schemeClr val="tx1"/>
                </a:solidFill>
              </a:rPr>
              <a:t> la </a:t>
            </a:r>
            <a:r>
              <a:rPr lang="en-US" dirty="0" err="1">
                <a:solidFill>
                  <a:schemeClr val="tx1"/>
                </a:solidFill>
              </a:rPr>
              <a:t>rezilierea</a:t>
            </a:r>
            <a:r>
              <a:rPr lang="en-US" dirty="0">
                <a:solidFill>
                  <a:schemeClr val="tx1"/>
                </a:solidFill>
              </a:rPr>
              <a:t> anticipate a </a:t>
            </a:r>
            <a:r>
              <a:rPr lang="en-US" dirty="0" err="1">
                <a:solidFill>
                  <a:schemeClr val="tx1"/>
                </a:solidFill>
              </a:rPr>
              <a:t>acestuia</a:t>
            </a:r>
            <a:r>
              <a:rPr lang="en-US" dirty="0">
                <a:solidFill>
                  <a:schemeClr val="tx1"/>
                </a:solidFill>
              </a:rPr>
              <a:t>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Ct 911.</a:t>
            </a:r>
            <a:br>
              <a:rPr lang="en-US" b="1" i="1" dirty="0">
                <a:solidFill>
                  <a:schemeClr val="tx1"/>
                </a:solidFill>
              </a:rPr>
            </a:br>
            <a:endParaRPr lang="ro-RO" b="1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34748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2296785"/>
            <a:ext cx="8839199" cy="3518262"/>
          </a:xfrm>
        </p:spPr>
        <p:txBody>
          <a:bodyPr>
            <a:normAutofit fontScale="90000"/>
          </a:bodyPr>
          <a:lstStyle/>
          <a:p>
            <a:r>
              <a:rPr lang="ro-RO" sz="2200" b="1" dirty="0" smtClean="0">
                <a:solidFill>
                  <a:srgbClr val="002060"/>
                </a:solidFill>
              </a:rPr>
              <a:t>Reparaţia mijloacelor de transport şi mecanismelor primite/transmise în leasing operaţional (arendă, locaţiune)</a:t>
            </a:r>
            <a:r>
              <a:rPr lang="en-US" sz="2200" b="1" dirty="0" smtClean="0">
                <a:solidFill>
                  <a:srgbClr val="002060"/>
                </a:solidFill>
              </a:rPr>
              <a:t>:</a:t>
            </a:r>
            <a:br>
              <a:rPr lang="en-US" sz="2200" b="1" dirty="0" smtClean="0">
                <a:solidFill>
                  <a:srgbClr val="002060"/>
                </a:solidFill>
              </a:rPr>
            </a:br>
            <a:r>
              <a:rPr lang="en-US" sz="2200" b="1" dirty="0">
                <a:solidFill>
                  <a:srgbClr val="002060"/>
                </a:solidFill>
              </a:rPr>
              <a:t/>
            </a:r>
            <a:br>
              <a:rPr lang="en-US" sz="2200" b="1" dirty="0">
                <a:solidFill>
                  <a:srgbClr val="002060"/>
                </a:solidFill>
              </a:rPr>
            </a:br>
            <a:r>
              <a:rPr lang="en-US" sz="2200" b="1" dirty="0" smtClean="0">
                <a:solidFill>
                  <a:srgbClr val="002060"/>
                </a:solidFill>
              </a:rPr>
              <a:t>    </a:t>
            </a:r>
            <a:r>
              <a:rPr lang="en-US" sz="2200" dirty="0" err="1" smtClean="0">
                <a:solidFill>
                  <a:schemeClr val="tx1"/>
                </a:solidFill>
              </a:rPr>
              <a:t>Operatiunile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de </a:t>
            </a:r>
            <a:r>
              <a:rPr lang="en-US" sz="2200" dirty="0" err="1">
                <a:solidFill>
                  <a:schemeClr val="tx1"/>
                </a:solidFill>
              </a:rPr>
              <a:t>reparatie</a:t>
            </a:r>
            <a:r>
              <a:rPr lang="en-US" sz="2200" dirty="0">
                <a:solidFill>
                  <a:schemeClr val="tx1"/>
                </a:solidFill>
              </a:rPr>
              <a:t> din </a:t>
            </a:r>
            <a:r>
              <a:rPr lang="en-US" sz="2200" dirty="0" err="1">
                <a:solidFill>
                  <a:schemeClr val="tx1"/>
                </a:solidFill>
              </a:rPr>
              <a:t>contul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locatarului</a:t>
            </a:r>
            <a:r>
              <a:rPr lang="en-US" sz="2200" dirty="0">
                <a:solidFill>
                  <a:schemeClr val="tx1"/>
                </a:solidFill>
              </a:rPr>
              <a:t> se </a:t>
            </a:r>
            <a:r>
              <a:rPr lang="en-US" sz="2200" dirty="0" err="1">
                <a:solidFill>
                  <a:schemeClr val="tx1"/>
                </a:solidFill>
              </a:rPr>
              <a:t>contabilizeaza</a:t>
            </a:r>
            <a:r>
              <a:rPr lang="en-US" sz="2200" dirty="0">
                <a:solidFill>
                  <a:schemeClr val="tx1"/>
                </a:solidFill>
              </a:rPr>
              <a:t> in </a:t>
            </a:r>
            <a:r>
              <a:rPr lang="en-US" sz="2200" dirty="0" err="1">
                <a:solidFill>
                  <a:schemeClr val="tx1"/>
                </a:solidFill>
              </a:rPr>
              <a:t>felul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urmator</a:t>
            </a:r>
            <a:r>
              <a:rPr lang="en-US" sz="2200" dirty="0">
                <a:solidFill>
                  <a:schemeClr val="tx1"/>
                </a:solidFill>
              </a:rPr>
              <a:t>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1. </a:t>
            </a:r>
            <a:r>
              <a:rPr lang="en-US" sz="2200" dirty="0" err="1" smtClean="0">
                <a:solidFill>
                  <a:schemeClr val="tx1"/>
                </a:solidFill>
              </a:rPr>
              <a:t>Reflectarea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valorii</a:t>
            </a:r>
            <a:r>
              <a:rPr lang="en-US" sz="2200" dirty="0">
                <a:solidFill>
                  <a:schemeClr val="tx1"/>
                </a:solidFill>
              </a:rPr>
              <a:t> (</a:t>
            </a:r>
            <a:r>
              <a:rPr lang="en-US" sz="2200" dirty="0" err="1">
                <a:solidFill>
                  <a:schemeClr val="tx1"/>
                </a:solidFill>
              </a:rPr>
              <a:t>fara</a:t>
            </a:r>
            <a:r>
              <a:rPr lang="en-US" sz="2200" dirty="0">
                <a:solidFill>
                  <a:schemeClr val="tx1"/>
                </a:solidFill>
              </a:rPr>
              <a:t> TVA) a </a:t>
            </a:r>
            <a:r>
              <a:rPr lang="en-US" sz="2200" dirty="0" err="1">
                <a:solidFill>
                  <a:schemeClr val="tx1"/>
                </a:solidFill>
              </a:rPr>
              <a:t>serviciilor</a:t>
            </a:r>
            <a:r>
              <a:rPr lang="en-US" sz="2200" dirty="0">
                <a:solidFill>
                  <a:schemeClr val="tx1"/>
                </a:solidFill>
              </a:rPr>
              <a:t> de </a:t>
            </a:r>
            <a:r>
              <a:rPr lang="en-US" sz="2200" dirty="0" err="1">
                <a:solidFill>
                  <a:schemeClr val="tx1"/>
                </a:solidFill>
              </a:rPr>
              <a:t>reparatie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aferente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obiectelor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primite</a:t>
            </a:r>
            <a:r>
              <a:rPr lang="en-US" sz="2200" dirty="0">
                <a:solidFill>
                  <a:schemeClr val="tx1"/>
                </a:solidFill>
              </a:rPr>
              <a:t> in leasing operational: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261 Ct 521, 544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2. </a:t>
            </a:r>
            <a:r>
              <a:rPr lang="en-US" sz="2200" dirty="0" err="1" smtClean="0">
                <a:solidFill>
                  <a:schemeClr val="tx1"/>
                </a:solidFill>
              </a:rPr>
              <a:t>Reflectarea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valorii</a:t>
            </a:r>
            <a:r>
              <a:rPr lang="en-US" sz="2200" dirty="0">
                <a:solidFill>
                  <a:schemeClr val="tx1"/>
                </a:solidFill>
              </a:rPr>
              <a:t> TVA </a:t>
            </a:r>
            <a:r>
              <a:rPr lang="en-US" sz="2200" dirty="0" err="1">
                <a:solidFill>
                  <a:schemeClr val="tx1"/>
                </a:solidFill>
              </a:rPr>
              <a:t>aferenta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serviciilor</a:t>
            </a:r>
            <a:r>
              <a:rPr lang="en-US" sz="2200" dirty="0">
                <a:solidFill>
                  <a:schemeClr val="tx1"/>
                </a:solidFill>
              </a:rPr>
              <a:t> de </a:t>
            </a:r>
            <a:r>
              <a:rPr lang="en-US" sz="2200" dirty="0" err="1">
                <a:solidFill>
                  <a:schemeClr val="tx1"/>
                </a:solidFill>
              </a:rPr>
              <a:t>reparatie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aferente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obiectelor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primite</a:t>
            </a:r>
            <a:r>
              <a:rPr lang="en-US" sz="2200" dirty="0">
                <a:solidFill>
                  <a:schemeClr val="tx1"/>
                </a:solidFill>
              </a:rPr>
              <a:t> in leasing operational: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534 Ct 521, 544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/>
            </a:r>
            <a:br>
              <a:rPr lang="ro-RO" sz="1600" b="1" dirty="0" smtClean="0">
                <a:solidFill>
                  <a:srgbClr val="002060"/>
                </a:solidFill>
              </a:rPr>
            </a:br>
            <a:endParaRPr lang="ro-RO" sz="16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20182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IZ_Banner_Kopfzeile-Ausland (3)">
  <a:themeElements>
    <a:clrScheme name="GIZ">
      <a:dk1>
        <a:srgbClr val="000000"/>
      </a:dk1>
      <a:lt1>
        <a:srgbClr val="FFFFFF"/>
      </a:lt1>
      <a:dk2>
        <a:srgbClr val="6E6452"/>
      </a:dk2>
      <a:lt2>
        <a:srgbClr val="D2CDC8"/>
      </a:lt2>
      <a:accent1>
        <a:srgbClr val="C80F0F"/>
      </a:accent1>
      <a:accent2>
        <a:srgbClr val="4B859F"/>
      </a:accent2>
      <a:accent3>
        <a:srgbClr val="B498BA"/>
      </a:accent3>
      <a:accent4>
        <a:srgbClr val="F3BF49"/>
      </a:accent4>
      <a:accent5>
        <a:srgbClr val="94B322"/>
      </a:accent5>
      <a:accent6>
        <a:srgbClr val="B4E3ED"/>
      </a:accent6>
      <a:hlink>
        <a:srgbClr val="0000FF"/>
      </a:hlink>
      <a:folHlink>
        <a:srgbClr val="800080"/>
      </a:folHlink>
    </a:clrScheme>
    <a:fontScheme name="GIZ Schri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GIZ_Banner_Kopfzeile-Ausland (3)</Template>
  <TotalTime>1683</TotalTime>
  <Words>214</Words>
  <Application>Microsoft Office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Narrow</vt:lpstr>
      <vt:lpstr>Calibri</vt:lpstr>
      <vt:lpstr>Calibri Light</vt:lpstr>
      <vt:lpstr>Times New Roman</vt:lpstr>
      <vt:lpstr>GIZ_Banner_Kopfzeile-Ausland (3)</vt:lpstr>
      <vt:lpstr>Office Theme</vt:lpstr>
      <vt:lpstr>Curs de instruire pentru angajații operatorilor „Apă-Canal”  Modulul 13:  Problemele actuale de contabilitate și impozitare a mijloacelor de transport și a mecanismelor. Modificările fiscale în RM pentru anul 2017.  Sesiunea 5:  Particularităţile contabilităţii operaţiunilor aferente contractelor de leasing (arendă, locaţiune) a mijloacelor de transport şi mecanismelor Expert conf. univ. dr. Margareta Vîrcolici lector superior Lidia Surdu  28-29-30 noiembrie 2017,  Chișinău</vt:lpstr>
      <vt:lpstr>Obiective: O1.​ Documentarea şi contabilizarea operaţiunilor de transmitere, primire şi returnare a mijloacelor de transport şi mecanismelor închiriate; O2.​ Reparaţia mijloacelor de transport şi mecanismelor primite/transmise în leasing operaţional (arendă, locaţiune). </vt:lpstr>
      <vt:lpstr>Documentarea şi contabilizarea operaţiunilor de transmitere, primire şi returnare a mijloacelor de transport şi mecanismelor închiriate:    Operatiunile aferente leasingului operational la locator (arendator) se vor inregistra in contabilitate prin urmatoarele formule contabile:    1.Reflectarea valorii de intrare a mijlocului de transport/ mecanismului transmis aferent contractului de leasing operational: Dt 123 “ Mijloace fixe” Ct 123 “ Mijloace fixe transmise in leasing operational” </vt:lpstr>
      <vt:lpstr>      2. Reflectarea uzurii mijlocului de transport/ mecanismului transmis in leasing operational: Dt 124 Ct 124 3. Calcularea uzurii mijlocului de transport/ mecanismului transmis in leasing operational: Dt 714 Ct 124 4. Calcularea platii (fara TVA) aferenta transmiterii in leasingului operational a mijlocului d etransport/ mecanismului: Dt 231 Ct 612 5. Reflectarea TVA aferenta platii calculate: Dt 231 Ct 534 6. Reflectarea platii incasate aferenta transmiterii in leasing operational a mijlocului de transport/ mecanismului diminuata cu 5% - impozit retinut la sursa de plata: Dt 242 Ct 231 </vt:lpstr>
      <vt:lpstr>7.Reflectarea impozitului retinut la sursa de plata la incasarea platii: Dt 225 Ct 231 8.Reflectarea valorii de intrare amijlocului de transport/ mecanismului restituit de catre locatar (arendas) la expirarea contractului de leasing operational sau la rezilierea anticipate a acestuia: Dt 123 Ct 123 9. Reflectarea uzurii mijlocului de transport/ mecanismului restituit de catre locatar la expirarea contractului de leasing operational: Dt 124 Ct 124.  </vt:lpstr>
      <vt:lpstr>    Contabilizarea operatiunilor aferente leasingului operational la locatar se va face prin urmatoarele formule contabile:  1. Reflectarea valorii mijlocului de transport/ mecanismului primit conferm contractului de leasing operational: Dt 911 2. Calcularea platii (fara TVA) aferenta primirii in leasing operational a mijlocului de transport/ mecanismului: Dt 711 Ct 521, 544 </vt:lpstr>
      <vt:lpstr>        3. Reflectarea consumurilor aferente intretinerii mijlocului de transport/ mecanismului primit in leasing operational: Dt 711  Ct 211, 226,521, 531, 533, 544, etc. 4. Trecerea in cont a TVA aferenta platii pentru obiectele primite in leasing operational: Dt 534 Ct 521, 544 5. Achitarea datoriilor (diminuate cu impozit in marime de 5% din suma platii) fata de locator care desfasoara activitatea de intreprinzator sau (diminuate cu 10% din suma platii)fata de locator care nu desfasoara activitae de intreprinzator: Dt 521, 544 Ct 241, 242 </vt:lpstr>
      <vt:lpstr>     6. Reflectarea impozitului retinut la sursa de plata in marime de 5% si/sau 10% din sumele achitate fata de locator: Dt 521, 544 Ct 534 7. Reflectarea valorii contractuale a mijlocului de transport/ mecanismului aferente restituirii acestuia la expirarea contractului de leasing operational sau la rezilierea anticipate a acestuia: Ct 911. </vt:lpstr>
      <vt:lpstr>Reparaţia mijloacelor de transport şi mecanismelor primite/transmise în leasing operaţional (arendă, locaţiune):      Operatiunile de reparatie din contul locatarului se contabilizeaza in felul urmator: 1. Reflectarea valorii (fara TVA) a serviciilor de reparatie aferente obiectelor primite in leasing operational: Dt 261 Ct 521, 544 2. Reflectarea valorii TVA aferenta serviciilor de reparatie aferente obiectelor primite in leasing operational: Dt 534 Ct 521, 544   </vt:lpstr>
      <vt:lpstr>3. Decontarea constului efectiv al lucrarilor de reparatie a mijlocului de transport/ mecanismului primit in leasing operational la cheltuielile perioadei de gestiune curente: Dt 711 Ct 261 4. Capitalizarea consumurilor aferente reparatiei bunurilor primite in leasing operational: Dt 123 Ct 261.</vt:lpstr>
      <vt:lpstr>Bibliografie: 1. SNC “STOCURI” aprobat prin Ordin nr.118 din 06.08.2013 privind aprobarea Standardelor Naţionale de Contabilitate //Monitorul Oficial 177-181/1224, 16.08.2013; 2. Alexandru Nederiţa, “Corespondenţa conturilor contabile conform prevederilor S.N.C. şi Codului fiscal” , Chişinău 2007, ISBN: 978-9975-9546-4-8; 3. Marcela DIMA, Natalia ŢIRIULNICOVA, articol: “Acordarea perioadei de graţie în cadrul contractului de leasing operaţional (locaţiune)” pubilicat in revista “Contabilitate si audit” nr.12 anul 2015.   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GIZ-Design</dc:creator>
  <cp:keywords>GIZ-Leerfolie</cp:keywords>
  <cp:lastModifiedBy>Admin</cp:lastModifiedBy>
  <cp:revision>152</cp:revision>
  <cp:lastPrinted>2017-06-05T10:38:21Z</cp:lastPrinted>
  <dcterms:created xsi:type="dcterms:W3CDTF">2013-09-05T11:54:56Z</dcterms:created>
  <dcterms:modified xsi:type="dcterms:W3CDTF">2017-12-06T07:46:04Z</dcterms:modified>
</cp:coreProperties>
</file>