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8"/>
  </p:notesMasterIdLst>
  <p:handoutMasterIdLst>
    <p:handoutMasterId r:id="rId19"/>
  </p:handoutMasterIdLst>
  <p:sldIdLst>
    <p:sldId id="280" r:id="rId3"/>
    <p:sldId id="295" r:id="rId4"/>
    <p:sldId id="296" r:id="rId5"/>
    <p:sldId id="297" r:id="rId6"/>
    <p:sldId id="298" r:id="rId7"/>
    <p:sldId id="300" r:id="rId8"/>
    <p:sldId id="301" r:id="rId9"/>
    <p:sldId id="302" r:id="rId10"/>
    <p:sldId id="303" r:id="rId11"/>
    <p:sldId id="304" r:id="rId12"/>
    <p:sldId id="305" r:id="rId13"/>
    <p:sldId id="306" r:id="rId14"/>
    <p:sldId id="307" r:id="rId15"/>
    <p:sldId id="310" r:id="rId16"/>
    <p:sldId id="299" r:id="rId17"/>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56" d="100"/>
          <a:sy n="56" d="100"/>
        </p:scale>
        <p:origin x="90" y="240"/>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9</a:t>
            </a:fld>
            <a:endParaRPr lang="de-DE" dirty="0"/>
          </a:p>
        </p:txBody>
      </p:sp>
    </p:spTree>
    <p:extLst>
      <p:ext uri="{BB962C8B-B14F-4D97-AF65-F5344CB8AC3E}">
        <p14:creationId xmlns:p14="http://schemas.microsoft.com/office/powerpoint/2010/main" val="88437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22742780"/>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84727430"/>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047653117"/>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236947554"/>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148196749"/>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150247230"/>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273529277"/>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148090867"/>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0540929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06/12/2017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065609782"/>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600404437"/>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60917505"/>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06/12/2017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06/12/2017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27402982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3.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6.jpeg"/><Relationship Id="rId4" Type="http://schemas.openxmlformats.org/officeDocument/2006/relationships/image" Target="../media/image5.png"/><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6</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Contabilitatea </a:t>
            </a:r>
            <a:r>
              <a:rPr lang="en-US" dirty="0" err="1">
                <a:solidFill>
                  <a:srgbClr val="000F2E"/>
                </a:solidFill>
                <a:latin typeface="Times New Roman" panose="02020603050405020304" pitchFamily="18" charset="0"/>
                <a:cs typeface="Times New Roman" panose="02020603050405020304" pitchFamily="18" charset="0"/>
              </a:rPr>
              <a:t>d</a:t>
            </a:r>
            <a:r>
              <a:rPr lang="en-US" dirty="0" err="1" smtClean="0">
                <a:solidFill>
                  <a:srgbClr val="000F2E"/>
                </a:solidFill>
                <a:latin typeface="Times New Roman" panose="02020603050405020304" pitchFamily="18" charset="0"/>
                <a:cs typeface="Times New Roman" panose="02020603050405020304" pitchFamily="18" charset="0"/>
              </a:rPr>
              <a:t>atoriilor</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pe</a:t>
            </a:r>
            <a:r>
              <a:rPr lang="en-US" dirty="0" smtClean="0">
                <a:solidFill>
                  <a:srgbClr val="000F2E"/>
                </a:solidFill>
                <a:latin typeface="Times New Roman" panose="02020603050405020304" pitchFamily="18" charset="0"/>
                <a:cs typeface="Times New Roman" panose="02020603050405020304" pitchFamily="18" charset="0"/>
              </a:rPr>
              <a:t> lung</a:t>
            </a:r>
            <a:r>
              <a:rPr lang="ro-RO" dirty="0" smtClean="0">
                <a:solidFill>
                  <a:srgbClr val="000F2E"/>
                </a:solidFill>
                <a:latin typeface="Times New Roman" panose="02020603050405020304" pitchFamily="18" charset="0"/>
                <a:cs typeface="Times New Roman" panose="02020603050405020304" pitchFamily="18" charset="0"/>
              </a:rPr>
              <a:t> </a:t>
            </a:r>
            <a:r>
              <a:rPr lang="ro-RO" dirty="0">
                <a:solidFill>
                  <a:srgbClr val="000F2E"/>
                </a:solidFill>
                <a:latin typeface="Times New Roman" panose="02020603050405020304" pitchFamily="18" charset="0"/>
                <a:cs typeface="Times New Roman" panose="02020603050405020304" pitchFamily="18" charset="0"/>
              </a:rPr>
              <a:t>si </a:t>
            </a:r>
            <a:r>
              <a:rPr lang="en-US" dirty="0" err="1" smtClean="0">
                <a:solidFill>
                  <a:srgbClr val="000F2E"/>
                </a:solidFill>
                <a:latin typeface="Times New Roman" panose="02020603050405020304" pitchFamily="18" charset="0"/>
                <a:cs typeface="Times New Roman" panose="02020603050405020304" pitchFamily="18" charset="0"/>
              </a:rPr>
              <a:t>datoriilor</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pe</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termen</a:t>
            </a:r>
            <a:r>
              <a:rPr lang="en-US" dirty="0" smtClean="0">
                <a:solidFill>
                  <a:srgbClr val="000F2E"/>
                </a:solidFill>
                <a:latin typeface="Times New Roman" panose="02020603050405020304" pitchFamily="18" charset="0"/>
                <a:cs typeface="Times New Roman" panose="02020603050405020304" pitchFamily="18" charset="0"/>
              </a:rPr>
              <a:t> </a:t>
            </a:r>
            <a:r>
              <a:rPr lang="en-US" dirty="0" err="1" smtClean="0">
                <a:solidFill>
                  <a:srgbClr val="000F2E"/>
                </a:solidFill>
                <a:latin typeface="Times New Roman" panose="02020603050405020304" pitchFamily="18" charset="0"/>
                <a:cs typeface="Times New Roman" panose="02020603050405020304" pitchFamily="18" charset="0"/>
              </a:rPr>
              <a:t>scurt</a:t>
            </a:r>
            <a:r>
              <a:rPr lang="en-US" dirty="0" smtClean="0">
                <a:solidFill>
                  <a:srgbClr val="000F2E"/>
                </a:solidFill>
                <a:latin typeface="Times New Roman" panose="02020603050405020304" pitchFamily="18" charset="0"/>
                <a:cs typeface="Times New Roman" panose="02020603050405020304" pitchFamily="18" charset="0"/>
              </a:rPr>
              <a:t> </a:t>
            </a:r>
            <a:r>
              <a:rPr lang="ro-RO" dirty="0" smtClean="0">
                <a:solidFill>
                  <a:srgbClr val="000F2E"/>
                </a:solidFill>
                <a:latin typeface="Times New Roman" panose="02020603050405020304" pitchFamily="18" charset="0"/>
                <a:cs typeface="Times New Roman" panose="02020603050405020304" pitchFamily="18" charset="0"/>
              </a:rPr>
              <a:t>(mijloace </a:t>
            </a:r>
            <a:r>
              <a:rPr lang="ro-RO" dirty="0">
                <a:solidFill>
                  <a:srgbClr val="000F2E"/>
                </a:solidFill>
                <a:latin typeface="Times New Roman" panose="02020603050405020304" pitchFamily="18" charset="0"/>
                <a:cs typeface="Times New Roman" panose="02020603050405020304" pitchFamily="18" charset="0"/>
              </a:rPr>
              <a:t>de transport şi mecanisme</a:t>
            </a:r>
            <a:r>
              <a:rPr lang="ro-RO" dirty="0" smtClean="0">
                <a:solidFill>
                  <a:srgbClr val="000F2E"/>
                </a:solidFill>
                <a:latin typeface="Times New Roman" panose="02020603050405020304" pitchFamily="18" charset="0"/>
                <a:cs typeface="Times New Roman" panose="02020603050405020304" pitchFamily="18" charset="0"/>
              </a:rPr>
              <a:t>)</a:t>
            </a:r>
            <a:r>
              <a:rPr lang="en-US" dirty="0" smtClean="0">
                <a:solidFill>
                  <a:srgbClr val="000F2E"/>
                </a:solidFill>
                <a:latin typeface="Times New Roman" panose="02020603050405020304" pitchFamily="18" charset="0"/>
                <a:cs typeface="Times New Roman" panose="02020603050405020304" pitchFamily="18" charset="0"/>
              </a:rPr>
              <a:t/>
            </a:r>
            <a:br>
              <a:rPr lang="en-US"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a:solidFill>
                  <a:srgbClr val="002060"/>
                </a:solidFill>
              </a:rPr>
              <a:t>Expert conf. univ. dr. </a:t>
            </a:r>
            <a:r>
              <a:rPr lang="en-US" sz="1800" b="1" i="1" dirty="0">
                <a:solidFill>
                  <a:srgbClr val="002060"/>
                </a:solidFill>
              </a:rPr>
              <a:t>Margareta V</a:t>
            </a:r>
            <a:r>
              <a:rPr lang="ro-RO" sz="1800" b="1" i="1" dirty="0">
                <a:solidFill>
                  <a:srgbClr val="002060"/>
                </a:solidFill>
              </a:rPr>
              <a:t>îrcolici</a:t>
            </a:r>
            <a:r>
              <a:rPr lang="ro-RO" sz="1800" b="1" dirty="0">
                <a:solidFill>
                  <a:srgbClr val="002060"/>
                </a:solidFill>
              </a:rPr>
              <a:t/>
            </a:r>
            <a:br>
              <a:rPr lang="ro-RO" sz="1800" b="1" dirty="0">
                <a:solidFill>
                  <a:srgbClr val="002060"/>
                </a:solidFill>
              </a:rPr>
            </a:br>
            <a:r>
              <a:rPr lang="en-US" sz="1800" b="1" i="1" dirty="0">
                <a:solidFill>
                  <a:srgbClr val="002060"/>
                </a:solidFill>
              </a:rPr>
              <a:t>lector superior </a:t>
            </a:r>
            <a:r>
              <a:rPr lang="en-US" sz="1800" b="1" dirty="0">
                <a:solidFill>
                  <a:srgbClr val="002060"/>
                </a:solidFill>
              </a:rPr>
              <a:t>Lidia </a:t>
            </a:r>
            <a:r>
              <a:rPr lang="en-US" sz="1800" b="1" dirty="0" err="1">
                <a:solidFill>
                  <a:srgbClr val="002060"/>
                </a:solidFill>
              </a:rPr>
              <a:t>Surdu</a:t>
            </a:r>
            <a:r>
              <a:rPr lang="ro-RO" sz="1600" b="1">
                <a:solidFill>
                  <a:srgbClr val="002060"/>
                </a:solidFill>
              </a:rPr>
              <a:t/>
            </a:r>
            <a:br>
              <a:rPr lang="ro-RO" sz="1600" b="1">
                <a:solidFill>
                  <a:srgbClr val="002060"/>
                </a:solidFill>
              </a:rPr>
            </a:b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vi-VN" sz="2500" dirty="0" smtClean="0">
                <a:solidFill>
                  <a:schemeClr val="tx1"/>
                </a:solidFill>
              </a:rPr>
              <a:t>Evidenţa </a:t>
            </a:r>
            <a:r>
              <a:rPr lang="vi-VN" sz="2500" dirty="0">
                <a:solidFill>
                  <a:schemeClr val="tx1"/>
                </a:solidFill>
              </a:rPr>
              <a:t>analitică a datoriilor comerciale se ţine pe fiecare furnizor, antreprenor, creditor, pe termen de apariţie şi de stingere a datoriilor.</a:t>
            </a:r>
            <a:br>
              <a:rPr lang="vi-VN" sz="2500" dirty="0">
                <a:solidFill>
                  <a:schemeClr val="tx1"/>
                </a:solidFill>
              </a:rPr>
            </a:br>
            <a:r>
              <a:rPr lang="en-US" sz="2500" dirty="0" smtClean="0">
                <a:solidFill>
                  <a:schemeClr val="tx1"/>
                </a:solidFill>
              </a:rPr>
              <a:t>   </a:t>
            </a:r>
            <a:r>
              <a:rPr lang="vi-VN" sz="2500" dirty="0" smtClean="0">
                <a:solidFill>
                  <a:schemeClr val="tx1"/>
                </a:solidFill>
              </a:rPr>
              <a:t>Pentru </a:t>
            </a:r>
            <a:r>
              <a:rPr lang="vi-VN" sz="2500" dirty="0">
                <a:solidFill>
                  <a:schemeClr val="tx1"/>
                </a:solidFill>
              </a:rPr>
              <a:t>evidenţa sintetică a datoriilor comerciale şi a avansurilor primite pe termen scurt sunt destinate conturile de </a:t>
            </a:r>
            <a:r>
              <a:rPr lang="vi-VN" sz="2500" dirty="0" smtClean="0">
                <a:solidFill>
                  <a:schemeClr val="tx1"/>
                </a:solidFill>
              </a:rPr>
              <a:t>pasiv</a:t>
            </a:r>
            <a:r>
              <a:rPr lang="en-US" sz="2500" dirty="0" smtClean="0">
                <a:solidFill>
                  <a:schemeClr val="tx1"/>
                </a:solidFill>
              </a:rPr>
              <a:t>:</a:t>
            </a:r>
            <a:br>
              <a:rPr lang="en-US" sz="2500" dirty="0" smtClean="0">
                <a:solidFill>
                  <a:schemeClr val="tx1"/>
                </a:solidFill>
              </a:rPr>
            </a:br>
            <a:r>
              <a:rPr lang="vi-VN" sz="2800" b="1" i="1" dirty="0" smtClean="0">
                <a:solidFill>
                  <a:schemeClr val="tx1"/>
                </a:solidFill>
              </a:rPr>
              <a:t>521 </a:t>
            </a:r>
            <a:r>
              <a:rPr lang="vi-VN" sz="2800" b="1" i="1" dirty="0">
                <a:solidFill>
                  <a:schemeClr val="tx1"/>
                </a:solidFill>
              </a:rPr>
              <a:t>„Datorii </a:t>
            </a:r>
            <a:r>
              <a:rPr lang="en-US" sz="2800" b="1" i="1" dirty="0" err="1" smtClean="0">
                <a:solidFill>
                  <a:schemeClr val="tx1"/>
                </a:solidFill>
              </a:rPr>
              <a:t>comerciale</a:t>
            </a:r>
            <a:r>
              <a:rPr lang="en-US" sz="2800" b="1" i="1" dirty="0" smtClean="0">
                <a:solidFill>
                  <a:schemeClr val="tx1"/>
                </a:solidFill>
              </a:rPr>
              <a:t> </a:t>
            </a:r>
            <a:r>
              <a:rPr lang="en-US" sz="2800" b="1" i="1" dirty="0" err="1" smtClean="0">
                <a:solidFill>
                  <a:schemeClr val="tx1"/>
                </a:solidFill>
              </a:rPr>
              <a:t>cirente</a:t>
            </a:r>
            <a:r>
              <a:rPr lang="vi-VN" sz="2800" b="1" i="1" dirty="0" smtClean="0">
                <a:solidFill>
                  <a:schemeClr val="tx1"/>
                </a:solidFill>
              </a:rPr>
              <a:t>”</a:t>
            </a:r>
            <a:r>
              <a:rPr lang="en-US" sz="2800" b="1" i="1" dirty="0" smtClean="0">
                <a:solidFill>
                  <a:schemeClr val="tx1"/>
                </a:solidFill>
              </a:rPr>
              <a:t>  </a:t>
            </a:r>
            <a:br>
              <a:rPr lang="en-US" sz="2800" b="1" i="1" dirty="0" smtClean="0">
                <a:solidFill>
                  <a:schemeClr val="tx1"/>
                </a:solidFill>
              </a:rPr>
            </a:br>
            <a:r>
              <a:rPr lang="vi-VN" sz="2800" b="1" i="1" dirty="0" smtClean="0">
                <a:solidFill>
                  <a:schemeClr val="tx1"/>
                </a:solidFill>
              </a:rPr>
              <a:t>522 </a:t>
            </a:r>
            <a:r>
              <a:rPr lang="vi-VN" sz="2800" b="1" i="1" dirty="0">
                <a:solidFill>
                  <a:schemeClr val="tx1"/>
                </a:solidFill>
              </a:rPr>
              <a:t>„Datorii </a:t>
            </a:r>
            <a:r>
              <a:rPr lang="en-US" sz="2800" b="1" i="1" dirty="0" err="1" smtClean="0">
                <a:solidFill>
                  <a:schemeClr val="tx1"/>
                </a:solidFill>
              </a:rPr>
              <a:t>curente</a:t>
            </a:r>
            <a:r>
              <a:rPr lang="en-US" sz="2800" b="1" i="1" dirty="0" smtClean="0">
                <a:solidFill>
                  <a:schemeClr val="tx1"/>
                </a:solidFill>
              </a:rPr>
              <a:t> fata de </a:t>
            </a:r>
            <a:r>
              <a:rPr lang="en-US" sz="2800" b="1" i="1" dirty="0" err="1" smtClean="0">
                <a:solidFill>
                  <a:schemeClr val="tx1"/>
                </a:solidFill>
              </a:rPr>
              <a:t>partile</a:t>
            </a:r>
            <a:r>
              <a:rPr lang="en-US" sz="2800" b="1" i="1" dirty="0" smtClean="0">
                <a:solidFill>
                  <a:schemeClr val="tx1"/>
                </a:solidFill>
              </a:rPr>
              <a:t> </a:t>
            </a:r>
            <a:r>
              <a:rPr lang="en-US" sz="2800" b="1" i="1" dirty="0" err="1" smtClean="0">
                <a:solidFill>
                  <a:schemeClr val="tx1"/>
                </a:solidFill>
              </a:rPr>
              <a:t>afiliate</a:t>
            </a:r>
            <a:r>
              <a:rPr lang="en-US" sz="2800" b="1" i="1" dirty="0" smtClean="0">
                <a:solidFill>
                  <a:schemeClr val="tx1"/>
                </a:solidFill>
              </a:rPr>
              <a:t> </a:t>
            </a:r>
            <a:r>
              <a:rPr lang="vi-VN" sz="2800" b="1" i="1" dirty="0" smtClean="0">
                <a:solidFill>
                  <a:schemeClr val="tx1"/>
                </a:solidFill>
              </a:rPr>
              <a:t>”</a:t>
            </a:r>
            <a:r>
              <a:rPr lang="en-US" sz="2800" b="1" i="1" dirty="0" smtClean="0">
                <a:solidFill>
                  <a:schemeClr val="tx1"/>
                </a:solidFill>
              </a:rPr>
              <a:t/>
            </a:r>
            <a:br>
              <a:rPr lang="en-US" sz="2800" b="1" i="1" dirty="0" smtClean="0">
                <a:solidFill>
                  <a:schemeClr val="tx1"/>
                </a:solidFill>
              </a:rPr>
            </a:br>
            <a:r>
              <a:rPr lang="vi-VN" sz="2800" b="1" i="1" dirty="0" smtClean="0">
                <a:solidFill>
                  <a:schemeClr val="tx1"/>
                </a:solidFill>
              </a:rPr>
              <a:t>523 </a:t>
            </a:r>
            <a:r>
              <a:rPr lang="vi-VN" sz="2800" b="1" i="1" dirty="0">
                <a:solidFill>
                  <a:schemeClr val="tx1"/>
                </a:solidFill>
              </a:rPr>
              <a:t>„Avansuri </a:t>
            </a:r>
            <a:r>
              <a:rPr lang="en-US" sz="2800" b="1" i="1" dirty="0" err="1" smtClean="0">
                <a:solidFill>
                  <a:schemeClr val="tx1"/>
                </a:solidFill>
              </a:rPr>
              <a:t>primite</a:t>
            </a:r>
            <a:r>
              <a:rPr lang="en-US" sz="2800" b="1" i="1" dirty="0" smtClean="0">
                <a:solidFill>
                  <a:schemeClr val="tx1"/>
                </a:solidFill>
              </a:rPr>
              <a:t> </a:t>
            </a:r>
            <a:r>
              <a:rPr lang="en-US" sz="2800" b="1" i="1" dirty="0" err="1" smtClean="0">
                <a:solidFill>
                  <a:schemeClr val="tx1"/>
                </a:solidFill>
              </a:rPr>
              <a:t>curente</a:t>
            </a:r>
            <a:r>
              <a:rPr lang="vi-VN" sz="2800" b="1" i="1" dirty="0" smtClean="0">
                <a:solidFill>
                  <a:schemeClr val="tx1"/>
                </a:solidFill>
              </a:rPr>
              <a:t>”</a:t>
            </a:r>
            <a:r>
              <a:rPr lang="en-US" sz="2800" b="1" i="1" dirty="0" smtClean="0">
                <a:solidFill>
                  <a:schemeClr val="tx1"/>
                </a:solidFill>
              </a:rPr>
              <a:t/>
            </a:r>
            <a:br>
              <a:rPr lang="en-US" sz="2800" b="1" i="1" dirty="0" smtClean="0">
                <a:solidFill>
                  <a:schemeClr val="tx1"/>
                </a:solidFill>
              </a:rPr>
            </a:br>
            <a:r>
              <a:rPr lang="en-US" sz="2800" b="1" i="1" dirty="0" smtClean="0">
                <a:solidFill>
                  <a:schemeClr val="tx1"/>
                </a:solidFill>
              </a:rPr>
              <a:t>544 “</a:t>
            </a:r>
            <a:r>
              <a:rPr lang="en-US" sz="2800" b="1" i="1" dirty="0" err="1" smtClean="0">
                <a:solidFill>
                  <a:schemeClr val="tx1"/>
                </a:solidFill>
              </a:rPr>
              <a:t>Alte</a:t>
            </a:r>
            <a:r>
              <a:rPr lang="en-US" sz="2800" b="1" i="1" dirty="0" smtClean="0">
                <a:solidFill>
                  <a:schemeClr val="tx1"/>
                </a:solidFill>
              </a:rPr>
              <a:t> </a:t>
            </a:r>
            <a:r>
              <a:rPr lang="en-US" sz="2800" b="1" i="1" dirty="0" err="1" smtClean="0">
                <a:solidFill>
                  <a:schemeClr val="tx1"/>
                </a:solidFill>
              </a:rPr>
              <a:t>datorii</a:t>
            </a:r>
            <a:r>
              <a:rPr lang="en-US" sz="2800" b="1" i="1" dirty="0" smtClean="0">
                <a:solidFill>
                  <a:schemeClr val="tx1"/>
                </a:solidFill>
              </a:rPr>
              <a:t> </a:t>
            </a:r>
            <a:r>
              <a:rPr lang="en-US" sz="2800" b="1" i="1" dirty="0" err="1" smtClean="0">
                <a:solidFill>
                  <a:schemeClr val="tx1"/>
                </a:solidFill>
              </a:rPr>
              <a:t>curente</a:t>
            </a:r>
            <a:r>
              <a:rPr lang="en-US" sz="2800" b="1" i="1" dirty="0" smtClean="0">
                <a:solidFill>
                  <a:schemeClr val="tx1"/>
                </a:solidFill>
              </a:rPr>
              <a:t>”</a:t>
            </a:r>
            <a:r>
              <a:rPr lang="vi-VN" sz="2800" b="1" i="1" dirty="0" smtClean="0">
                <a:solidFill>
                  <a:schemeClr val="tx1"/>
                </a:solidFill>
              </a:rPr>
              <a:t>. </a:t>
            </a:r>
            <a:endParaRPr lang="ro-RO" sz="28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1545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 y="1845308"/>
            <a:ext cx="8987940" cy="4416167"/>
          </a:xfrm>
        </p:spPr>
        <p:txBody>
          <a:bodyPr>
            <a:normAutofit fontScale="90000"/>
          </a:bodyPr>
          <a:lstStyle/>
          <a:p>
            <a:pPr lvl="0"/>
            <a:r>
              <a:rPr lang="en-US" sz="2300" dirty="0" smtClean="0">
                <a:solidFill>
                  <a:schemeClr val="tx1"/>
                </a:solidFill>
              </a:rPr>
              <a:t>   </a:t>
            </a:r>
            <a:r>
              <a:rPr lang="ro-RO" sz="2300" dirty="0" smtClean="0">
                <a:solidFill>
                  <a:schemeClr val="tx1"/>
                </a:solidFill>
              </a:rPr>
              <a:t>Achitarea </a:t>
            </a:r>
            <a:r>
              <a:rPr lang="ro-RO" sz="2300" dirty="0">
                <a:solidFill>
                  <a:schemeClr val="tx1"/>
                </a:solidFill>
              </a:rPr>
              <a:t>datoriilor faţă de furnizori pentru bunurile materiale procurate în ţară şi peste hotarele ei se reflectă prin întocmirea formulelor contabile, în funcţie de formele de decontare:</a:t>
            </a:r>
            <a:r>
              <a:rPr lang="ru-RU" sz="2300" dirty="0">
                <a:solidFill>
                  <a:schemeClr val="tx1"/>
                </a:solidFill>
              </a:rPr>
              <a:t/>
            </a:r>
            <a:br>
              <a:rPr lang="ru-RU" sz="2300" dirty="0">
                <a:solidFill>
                  <a:schemeClr val="tx1"/>
                </a:solidFill>
              </a:rPr>
            </a:br>
            <a:r>
              <a:rPr lang="en-US" sz="2300" dirty="0" smtClean="0">
                <a:solidFill>
                  <a:schemeClr val="tx1"/>
                </a:solidFill>
              </a:rPr>
              <a:t>1. </a:t>
            </a:r>
            <a:r>
              <a:rPr lang="ro-RO" sz="2300" dirty="0" smtClean="0">
                <a:solidFill>
                  <a:schemeClr val="tx1"/>
                </a:solidFill>
              </a:rPr>
              <a:t>Prin </a:t>
            </a:r>
            <a:r>
              <a:rPr lang="ro-RO" sz="2300" dirty="0">
                <a:solidFill>
                  <a:schemeClr val="tx1"/>
                </a:solidFill>
              </a:rPr>
              <a:t>conturile bancare:</a:t>
            </a:r>
            <a:r>
              <a:rPr lang="ru-RU" sz="2300" dirty="0">
                <a:solidFill>
                  <a:schemeClr val="tx1"/>
                </a:solidFill>
              </a:rPr>
              <a:t/>
            </a:r>
            <a:br>
              <a:rPr lang="ru-RU" sz="2300" dirty="0">
                <a:solidFill>
                  <a:schemeClr val="tx1"/>
                </a:solidFill>
              </a:rPr>
            </a:br>
            <a:r>
              <a:rPr lang="en-US" sz="2300" dirty="0" smtClean="0">
                <a:solidFill>
                  <a:schemeClr val="tx1"/>
                </a:solidFill>
              </a:rPr>
              <a:t>         </a:t>
            </a:r>
            <a:r>
              <a:rPr lang="ro-RO" b="1" i="1" dirty="0" smtClean="0">
                <a:solidFill>
                  <a:schemeClr val="tx1"/>
                </a:solidFill>
              </a:rPr>
              <a:t>Dt 521</a:t>
            </a:r>
            <a:r>
              <a:rPr lang="en-US" b="1" i="1" dirty="0" smtClean="0">
                <a:solidFill>
                  <a:schemeClr val="tx1"/>
                </a:solidFill>
              </a:rPr>
              <a:t>, 522, 544, </a:t>
            </a:r>
            <a:r>
              <a:rPr lang="en-US" b="1" i="1" dirty="0" err="1" smtClean="0">
                <a:solidFill>
                  <a:schemeClr val="tx1"/>
                </a:solidFill>
              </a:rPr>
              <a:t>etc</a:t>
            </a:r>
            <a:r>
              <a:rPr lang="en-US" b="1" i="1" dirty="0" smtClean="0">
                <a:solidFill>
                  <a:schemeClr val="tx1"/>
                </a:solidFill>
              </a:rPr>
              <a:t/>
            </a:r>
            <a:br>
              <a:rPr lang="en-US" b="1" i="1" dirty="0" smtClean="0">
                <a:solidFill>
                  <a:schemeClr val="tx1"/>
                </a:solidFill>
              </a:rPr>
            </a:br>
            <a:r>
              <a:rPr lang="en-US" b="1" i="1" dirty="0" smtClean="0">
                <a:solidFill>
                  <a:schemeClr val="tx1"/>
                </a:solidFill>
              </a:rPr>
              <a:t>        </a:t>
            </a:r>
            <a:r>
              <a:rPr lang="ro-RO" b="1" i="1" dirty="0" smtClean="0">
                <a:solidFill>
                  <a:schemeClr val="tx1"/>
                </a:solidFill>
              </a:rPr>
              <a:t>Ct 242</a:t>
            </a:r>
            <a:r>
              <a:rPr lang="en-US" b="1" i="1" dirty="0" smtClean="0">
                <a:solidFill>
                  <a:schemeClr val="tx1"/>
                </a:solidFill>
              </a:rPr>
              <a:t>, 243</a:t>
            </a:r>
            <a:br>
              <a:rPr lang="en-US" b="1" i="1" dirty="0" smtClean="0">
                <a:solidFill>
                  <a:schemeClr val="tx1"/>
                </a:solidFill>
              </a:rPr>
            </a:br>
            <a:r>
              <a:rPr lang="en-US" sz="2300" dirty="0" smtClean="0">
                <a:solidFill>
                  <a:schemeClr val="tx1"/>
                </a:solidFill>
              </a:rPr>
              <a:t>2. </a:t>
            </a:r>
            <a:r>
              <a:rPr lang="ro-RO" sz="2300" dirty="0" smtClean="0">
                <a:solidFill>
                  <a:schemeClr val="tx1"/>
                </a:solidFill>
              </a:rPr>
              <a:t>Prin </a:t>
            </a:r>
            <a:r>
              <a:rPr lang="ro-RO" sz="2300" dirty="0">
                <a:solidFill>
                  <a:schemeClr val="tx1"/>
                </a:solidFill>
              </a:rPr>
              <a:t>schimbul de mărfuri (servicii):</a:t>
            </a:r>
            <a:r>
              <a:rPr lang="ru-RU" sz="2300" dirty="0">
                <a:solidFill>
                  <a:schemeClr val="tx1"/>
                </a:solidFill>
              </a:rPr>
              <a:t/>
            </a:r>
            <a:br>
              <a:rPr lang="ru-RU" sz="2300" dirty="0">
                <a:solidFill>
                  <a:schemeClr val="tx1"/>
                </a:solidFill>
              </a:rPr>
            </a:br>
            <a:r>
              <a:rPr lang="en-US" sz="2300" dirty="0" smtClean="0">
                <a:solidFill>
                  <a:schemeClr val="tx1"/>
                </a:solidFill>
              </a:rPr>
              <a:t>        </a:t>
            </a:r>
            <a:r>
              <a:rPr lang="ro-RO" b="1" i="1" dirty="0" smtClean="0">
                <a:solidFill>
                  <a:schemeClr val="tx1"/>
                </a:solidFill>
              </a:rPr>
              <a:t>Dt </a:t>
            </a:r>
            <a:r>
              <a:rPr lang="ro-RO" b="1" i="1" dirty="0">
                <a:solidFill>
                  <a:schemeClr val="tx1"/>
                </a:solidFill>
              </a:rPr>
              <a:t>521 </a:t>
            </a:r>
            <a:r>
              <a:rPr lang="en-US" b="1" i="1" dirty="0" smtClean="0">
                <a:solidFill>
                  <a:schemeClr val="tx1"/>
                </a:solidFill>
              </a:rPr>
              <a:t/>
            </a:r>
            <a:br>
              <a:rPr lang="en-US" b="1" i="1" dirty="0" smtClean="0">
                <a:solidFill>
                  <a:schemeClr val="tx1"/>
                </a:solidFill>
              </a:rPr>
            </a:br>
            <a:r>
              <a:rPr lang="en-US" b="1" i="1" dirty="0" smtClean="0">
                <a:solidFill>
                  <a:schemeClr val="tx1"/>
                </a:solidFill>
              </a:rPr>
              <a:t>       Ct </a:t>
            </a:r>
            <a:r>
              <a:rPr lang="ro-RO" b="1" i="1" dirty="0" smtClean="0">
                <a:solidFill>
                  <a:schemeClr val="tx1"/>
                </a:solidFill>
              </a:rPr>
              <a:t>221</a:t>
            </a:r>
            <a:r>
              <a:rPr lang="en-US" b="1" i="1" dirty="0" smtClean="0">
                <a:solidFill>
                  <a:schemeClr val="tx1"/>
                </a:solidFill>
              </a:rPr>
              <a:t/>
            </a:r>
            <a:br>
              <a:rPr lang="en-US" b="1" i="1" dirty="0" smtClean="0">
                <a:solidFill>
                  <a:schemeClr val="tx1"/>
                </a:solidFill>
              </a:rPr>
            </a:br>
            <a:r>
              <a:rPr lang="en-US" sz="2300" dirty="0" smtClean="0">
                <a:solidFill>
                  <a:schemeClr val="tx1"/>
                </a:solidFill>
              </a:rPr>
              <a:t>3. </a:t>
            </a:r>
            <a:r>
              <a:rPr lang="ro-RO" sz="2300" dirty="0" smtClean="0">
                <a:solidFill>
                  <a:schemeClr val="tx1"/>
                </a:solidFill>
              </a:rPr>
              <a:t>Pe </a:t>
            </a:r>
            <a:r>
              <a:rPr lang="ro-RO" sz="2300" dirty="0">
                <a:solidFill>
                  <a:schemeClr val="tx1"/>
                </a:solidFill>
              </a:rPr>
              <a:t>seama avansurilor acordate anterior:</a:t>
            </a:r>
            <a:r>
              <a:rPr lang="ru-RU" sz="2300" dirty="0">
                <a:solidFill>
                  <a:schemeClr val="tx1"/>
                </a:solidFill>
              </a:rPr>
              <a:t/>
            </a:r>
            <a:br>
              <a:rPr lang="ru-RU" sz="2300" dirty="0">
                <a:solidFill>
                  <a:schemeClr val="tx1"/>
                </a:solidFill>
              </a:rPr>
            </a:br>
            <a:r>
              <a:rPr lang="en-US" sz="2300" dirty="0" smtClean="0">
                <a:solidFill>
                  <a:schemeClr val="tx1"/>
                </a:solidFill>
              </a:rPr>
              <a:t>       </a:t>
            </a:r>
            <a:r>
              <a:rPr lang="ro-RO" b="1" i="1" dirty="0" smtClean="0">
                <a:solidFill>
                  <a:schemeClr val="tx1"/>
                </a:solidFill>
              </a:rPr>
              <a:t>Dt 521</a:t>
            </a:r>
            <a:r>
              <a:rPr lang="en-US" b="1" i="1" dirty="0" smtClean="0">
                <a:solidFill>
                  <a:schemeClr val="tx1"/>
                </a:solidFill>
              </a:rPr>
              <a:t>, 522, 544, </a:t>
            </a:r>
            <a:r>
              <a:rPr lang="en-US" b="1" i="1" dirty="0" err="1" smtClean="0">
                <a:solidFill>
                  <a:schemeClr val="tx1"/>
                </a:solidFill>
              </a:rPr>
              <a:t>etc</a:t>
            </a:r>
            <a:r>
              <a:rPr lang="en-US" b="1" i="1" dirty="0" smtClean="0">
                <a:solidFill>
                  <a:schemeClr val="tx1"/>
                </a:solidFill>
              </a:rPr>
              <a:t/>
            </a:r>
            <a:br>
              <a:rPr lang="en-US" b="1" i="1" dirty="0" smtClean="0">
                <a:solidFill>
                  <a:schemeClr val="tx1"/>
                </a:solidFill>
              </a:rPr>
            </a:br>
            <a:r>
              <a:rPr lang="en-US" b="1" i="1" dirty="0" smtClean="0">
                <a:solidFill>
                  <a:schemeClr val="tx1"/>
                </a:solidFill>
              </a:rPr>
              <a:t>      </a:t>
            </a:r>
            <a:r>
              <a:rPr lang="ro-RO" b="1" i="1" dirty="0" smtClean="0">
                <a:solidFill>
                  <a:schemeClr val="tx1"/>
                </a:solidFill>
              </a:rPr>
              <a:t>Ct 224</a:t>
            </a:r>
            <a:r>
              <a:rPr lang="en-US" b="1" i="1" dirty="0" smtClean="0">
                <a:solidFill>
                  <a:schemeClr val="tx1"/>
                </a:solidFill>
              </a:rPr>
              <a:t>.</a:t>
            </a:r>
            <a:r>
              <a:rPr lang="ru-RU" dirty="0">
                <a:solidFill>
                  <a:schemeClr val="tx1"/>
                </a:solidFill>
              </a:rPr>
              <a:t/>
            </a:r>
            <a:br>
              <a:rPr lang="ru-RU" dirty="0">
                <a:solidFill>
                  <a:schemeClr val="tx1"/>
                </a:solidFill>
              </a:rPr>
            </a:br>
            <a:endParaRPr lang="ro-RO"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8246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dirty="0" smtClean="0">
                <a:solidFill>
                  <a:schemeClr val="tx1"/>
                </a:solidFill>
              </a:rPr>
              <a:t>    </a:t>
            </a:r>
            <a:r>
              <a:rPr lang="ro-RO" sz="2500" dirty="0" smtClean="0">
                <a:solidFill>
                  <a:schemeClr val="tx1"/>
                </a:solidFill>
              </a:rPr>
              <a:t>În </a:t>
            </a:r>
            <a:r>
              <a:rPr lang="ro-RO" sz="2500" dirty="0">
                <a:solidFill>
                  <a:schemeClr val="tx1"/>
                </a:solidFill>
              </a:rPr>
              <a:t>cazul neachitării la timp a datoriilor faţă de furnizori conform contractului, pot fi calculate amenzi care se reflectă prin formula contabilă:</a:t>
            </a:r>
            <a:r>
              <a:rPr lang="ru-RU" sz="2500" dirty="0">
                <a:solidFill>
                  <a:schemeClr val="tx1"/>
                </a:solidFill>
              </a:rPr>
              <a:t/>
            </a:r>
            <a:br>
              <a:rPr lang="ru-RU" sz="2500" dirty="0">
                <a:solidFill>
                  <a:schemeClr val="tx1"/>
                </a:solidFill>
              </a:rPr>
            </a:br>
            <a:r>
              <a:rPr lang="ro-RO" sz="2500" b="1" i="1" dirty="0">
                <a:solidFill>
                  <a:schemeClr val="tx1"/>
                </a:solidFill>
              </a:rPr>
              <a:t>Dt  </a:t>
            </a:r>
            <a:r>
              <a:rPr lang="ro-RO" sz="2500" b="1" i="1" dirty="0" smtClean="0">
                <a:solidFill>
                  <a:schemeClr val="tx1"/>
                </a:solidFill>
              </a:rPr>
              <a:t>714 </a:t>
            </a:r>
            <a:r>
              <a:rPr lang="en-US" sz="2500" b="1" i="1" dirty="0" smtClean="0">
                <a:solidFill>
                  <a:schemeClr val="tx1"/>
                </a:solidFill>
              </a:rPr>
              <a:t/>
            </a:r>
            <a:br>
              <a:rPr lang="en-US" sz="2500" b="1" i="1" dirty="0" smtClean="0">
                <a:solidFill>
                  <a:schemeClr val="tx1"/>
                </a:solidFill>
              </a:rPr>
            </a:br>
            <a:r>
              <a:rPr lang="ro-RO" sz="2500" b="1" i="1" dirty="0" smtClean="0">
                <a:solidFill>
                  <a:schemeClr val="tx1"/>
                </a:solidFill>
              </a:rPr>
              <a:t>Ct </a:t>
            </a:r>
            <a:r>
              <a:rPr lang="ro-RO" sz="2500" b="1" i="1" dirty="0">
                <a:solidFill>
                  <a:schemeClr val="tx1"/>
                </a:solidFill>
              </a:rPr>
              <a:t>521 </a:t>
            </a:r>
            <a:r>
              <a:rPr lang="en-US" sz="2500" b="1" i="1" dirty="0" smtClean="0">
                <a:solidFill>
                  <a:schemeClr val="tx1"/>
                </a:solidFill>
              </a:rPr>
              <a:t>,522, 544, etc.</a:t>
            </a:r>
            <a:br>
              <a:rPr lang="en-US" sz="2500" b="1" i="1" dirty="0" smtClean="0">
                <a:solidFill>
                  <a:schemeClr val="tx1"/>
                </a:solidFill>
              </a:rPr>
            </a:br>
            <a:r>
              <a:rPr lang="en-US" sz="2500" b="1" i="1" dirty="0" smtClean="0">
                <a:solidFill>
                  <a:schemeClr val="tx1"/>
                </a:solidFill>
              </a:rPr>
              <a:t>   </a:t>
            </a:r>
            <a:r>
              <a:rPr lang="vi-VN" sz="2500" dirty="0" smtClean="0">
                <a:solidFill>
                  <a:schemeClr val="tx1"/>
                </a:solidFill>
              </a:rPr>
              <a:t>Întreprinderea </a:t>
            </a:r>
            <a:r>
              <a:rPr lang="vi-VN" sz="2500" dirty="0">
                <a:solidFill>
                  <a:schemeClr val="tx1"/>
                </a:solidFill>
              </a:rPr>
              <a:t>poate să primească avansuri în contul vânzărilor ulterioare a producţiei fabricate (prestării serviciilor) care până la livrarea producţiei (prestarea serviciilor) se consideră datorii. Primirea şi utilizarea avansurilor se reflectă în contabilitate prin întocmirea următoarelor formule </a:t>
            </a:r>
            <a:r>
              <a:rPr lang="vi-VN" sz="2500" dirty="0" smtClean="0">
                <a:solidFill>
                  <a:schemeClr val="tx1"/>
                </a:solidFill>
              </a:rPr>
              <a:t>contab</a:t>
            </a:r>
            <a:r>
              <a:rPr lang="en-US" sz="2500" dirty="0" err="1" smtClean="0">
                <a:solidFill>
                  <a:schemeClr val="tx1"/>
                </a:solidFill>
              </a:rPr>
              <a:t>ile</a:t>
            </a:r>
            <a:r>
              <a:rPr lang="en-US" sz="2500" dirty="0" smtClean="0">
                <a:solidFill>
                  <a:schemeClr val="tx1"/>
                </a:solidFill>
              </a:rPr>
              <a:t>:</a:t>
            </a:r>
            <a:br>
              <a:rPr lang="en-US" sz="2500" dirty="0" smtClean="0">
                <a:solidFill>
                  <a:schemeClr val="tx1"/>
                </a:solidFill>
              </a:rPr>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4466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3852" y="1845308"/>
            <a:ext cx="9130149" cy="4416167"/>
          </a:xfrm>
        </p:spPr>
        <p:txBody>
          <a:bodyPr>
            <a:normAutofit fontScale="90000"/>
          </a:bodyPr>
          <a:lstStyle/>
          <a:p>
            <a:pPr lvl="0"/>
            <a:r>
              <a:rPr lang="en-US" sz="2300" dirty="0" smtClean="0">
                <a:solidFill>
                  <a:schemeClr val="tx1"/>
                </a:solidFill>
              </a:rPr>
              <a:t>1. </a:t>
            </a:r>
            <a:r>
              <a:rPr lang="ro-RO" sz="2300" dirty="0" smtClean="0">
                <a:solidFill>
                  <a:schemeClr val="tx1"/>
                </a:solidFill>
              </a:rPr>
              <a:t>La </a:t>
            </a:r>
            <a:r>
              <a:rPr lang="ro-RO" sz="2300" dirty="0">
                <a:solidFill>
                  <a:schemeClr val="tx1"/>
                </a:solidFill>
              </a:rPr>
              <a:t>suma avansurilor primite:</a:t>
            </a:r>
            <a:r>
              <a:rPr lang="ru-RU" sz="2300" dirty="0">
                <a:solidFill>
                  <a:schemeClr val="tx1"/>
                </a:solidFill>
              </a:rPr>
              <a:t/>
            </a:r>
            <a:br>
              <a:rPr lang="ru-RU" sz="2300" dirty="0">
                <a:solidFill>
                  <a:schemeClr val="tx1"/>
                </a:solidFill>
              </a:rPr>
            </a:br>
            <a:r>
              <a:rPr lang="ro-RO" sz="2300" b="1" i="1" dirty="0">
                <a:solidFill>
                  <a:schemeClr val="tx1"/>
                </a:solidFill>
              </a:rPr>
              <a:t>Dt   </a:t>
            </a:r>
            <a:r>
              <a:rPr lang="ro-RO" sz="2300" b="1" i="1" dirty="0" smtClean="0">
                <a:solidFill>
                  <a:schemeClr val="tx1"/>
                </a:solidFill>
              </a:rPr>
              <a:t>241</a:t>
            </a:r>
            <a:r>
              <a:rPr lang="en-US" sz="2300" b="1" i="1" dirty="0" smtClean="0">
                <a:solidFill>
                  <a:schemeClr val="tx1"/>
                </a:solidFill>
              </a:rPr>
              <a:t>, 242, 243</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523 </a:t>
            </a:r>
            <a:r>
              <a:rPr lang="en-US" sz="2300" b="1" i="1" dirty="0" smtClean="0">
                <a:solidFill>
                  <a:schemeClr val="tx1"/>
                </a:solidFill>
              </a:rPr>
              <a:t/>
            </a:r>
            <a:br>
              <a:rPr lang="en-US" sz="2300" b="1" i="1" dirty="0" smtClean="0">
                <a:solidFill>
                  <a:schemeClr val="tx1"/>
                </a:solidFill>
              </a:rPr>
            </a:br>
            <a:r>
              <a:rPr lang="en-US" sz="2300" b="1" i="1" dirty="0" smtClean="0">
                <a:solidFill>
                  <a:schemeClr val="tx1"/>
                </a:solidFill>
              </a:rPr>
              <a:t>2. </a:t>
            </a:r>
            <a:r>
              <a:rPr lang="ro-RO" sz="2300" dirty="0" smtClean="0">
                <a:solidFill>
                  <a:schemeClr val="tx1"/>
                </a:solidFill>
              </a:rPr>
              <a:t>La </a:t>
            </a:r>
            <a:r>
              <a:rPr lang="ro-RO" sz="2300" dirty="0">
                <a:solidFill>
                  <a:schemeClr val="tx1"/>
                </a:solidFill>
              </a:rPr>
              <a:t>suma TVA aferentă avansurilor primite:</a:t>
            </a:r>
            <a:r>
              <a:rPr lang="ru-RU" sz="2300" dirty="0">
                <a:solidFill>
                  <a:schemeClr val="tx1"/>
                </a:solidFill>
              </a:rPr>
              <a:t/>
            </a:r>
            <a:br>
              <a:rPr lang="ru-RU" sz="2300" dirty="0">
                <a:solidFill>
                  <a:schemeClr val="tx1"/>
                </a:solidFill>
              </a:rPr>
            </a:br>
            <a:r>
              <a:rPr lang="ro-RO" sz="2300" b="1" i="1" dirty="0">
                <a:solidFill>
                  <a:schemeClr val="tx1"/>
                </a:solidFill>
              </a:rPr>
              <a:t>Dt   225 </a:t>
            </a:r>
            <a:r>
              <a:rPr lang="en-US" sz="2300" b="1" i="1" dirty="0" smtClean="0">
                <a:solidFill>
                  <a:schemeClr val="tx1"/>
                </a:solidFill>
              </a:rPr>
              <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534 </a:t>
            </a:r>
            <a:r>
              <a:rPr lang="en-US" sz="2300" b="1" i="1" dirty="0" smtClean="0">
                <a:solidFill>
                  <a:schemeClr val="tx1"/>
                </a:solidFill>
              </a:rPr>
              <a:t/>
            </a:r>
            <a:br>
              <a:rPr lang="en-US" sz="2300" b="1" i="1" dirty="0" smtClean="0">
                <a:solidFill>
                  <a:schemeClr val="tx1"/>
                </a:solidFill>
              </a:rPr>
            </a:br>
            <a:r>
              <a:rPr lang="en-US" sz="2300" b="1" i="1" dirty="0" smtClean="0">
                <a:solidFill>
                  <a:schemeClr val="tx1"/>
                </a:solidFill>
              </a:rPr>
              <a:t>3. </a:t>
            </a:r>
            <a:r>
              <a:rPr lang="ro-RO" sz="2300" dirty="0" smtClean="0">
                <a:solidFill>
                  <a:schemeClr val="tx1"/>
                </a:solidFill>
              </a:rPr>
              <a:t>La </a:t>
            </a:r>
            <a:r>
              <a:rPr lang="ro-RO" sz="2300" dirty="0">
                <a:solidFill>
                  <a:schemeClr val="tx1"/>
                </a:solidFill>
              </a:rPr>
              <a:t>achitarea sumei TVA aferentă avansului primit:</a:t>
            </a:r>
            <a:r>
              <a:rPr lang="ru-RU" sz="2300" dirty="0">
                <a:solidFill>
                  <a:schemeClr val="tx1"/>
                </a:solidFill>
              </a:rPr>
              <a:t/>
            </a:r>
            <a:br>
              <a:rPr lang="ru-RU" sz="2300" dirty="0">
                <a:solidFill>
                  <a:schemeClr val="tx1"/>
                </a:solidFill>
              </a:rPr>
            </a:br>
            <a:r>
              <a:rPr lang="ro-RO" sz="2300" b="1" i="1" dirty="0">
                <a:solidFill>
                  <a:schemeClr val="tx1"/>
                </a:solidFill>
              </a:rPr>
              <a:t>Dt   534 </a:t>
            </a:r>
            <a:r>
              <a:rPr lang="en-US" sz="2300" b="1" i="1" dirty="0" smtClean="0">
                <a:solidFill>
                  <a:schemeClr val="tx1"/>
                </a:solidFill>
              </a:rPr>
              <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242 </a:t>
            </a:r>
            <a:r>
              <a:rPr lang="en-US" sz="2300" b="1" i="1" dirty="0" smtClean="0">
                <a:solidFill>
                  <a:schemeClr val="tx1"/>
                </a:solidFill>
              </a:rPr>
              <a:t/>
            </a:r>
            <a:br>
              <a:rPr lang="en-US" sz="2300" b="1" i="1" dirty="0" smtClean="0">
                <a:solidFill>
                  <a:schemeClr val="tx1"/>
                </a:solidFill>
              </a:rPr>
            </a:br>
            <a:r>
              <a:rPr lang="en-US" sz="2300" b="1" i="1" dirty="0" smtClean="0">
                <a:solidFill>
                  <a:schemeClr val="tx1"/>
                </a:solidFill>
              </a:rPr>
              <a:t>4. </a:t>
            </a:r>
            <a:r>
              <a:rPr lang="ro-RO" sz="2300" dirty="0" smtClean="0">
                <a:solidFill>
                  <a:schemeClr val="tx1"/>
                </a:solidFill>
              </a:rPr>
              <a:t>Suma  </a:t>
            </a:r>
            <a:r>
              <a:rPr lang="ro-RO" sz="2300" dirty="0">
                <a:solidFill>
                  <a:schemeClr val="tx1"/>
                </a:solidFill>
              </a:rPr>
              <a:t>TVA achitată în avans se trece în contul sumei calculate la valoarea produselor livrate prin formula contabilă:</a:t>
            </a:r>
            <a:r>
              <a:rPr lang="ru-RU" sz="2300" dirty="0">
                <a:solidFill>
                  <a:schemeClr val="tx1"/>
                </a:solidFill>
              </a:rPr>
              <a:t/>
            </a:r>
            <a:br>
              <a:rPr lang="ru-RU" sz="2300" dirty="0">
                <a:solidFill>
                  <a:schemeClr val="tx1"/>
                </a:solidFill>
              </a:rPr>
            </a:br>
            <a:r>
              <a:rPr lang="ro-RO" sz="2300" b="1" i="1" dirty="0">
                <a:solidFill>
                  <a:schemeClr val="tx1"/>
                </a:solidFill>
              </a:rPr>
              <a:t>Dt   534 </a:t>
            </a:r>
            <a:r>
              <a:rPr lang="en-US" sz="2300" b="1" i="1" dirty="0" smtClean="0">
                <a:solidFill>
                  <a:schemeClr val="tx1"/>
                </a:solidFill>
              </a:rPr>
              <a:t/>
            </a:r>
            <a:br>
              <a:rPr lang="en-US" sz="2300" b="1" i="1" dirty="0" smtClean="0">
                <a:solidFill>
                  <a:schemeClr val="tx1"/>
                </a:solidFill>
              </a:rPr>
            </a:br>
            <a:r>
              <a:rPr lang="ro-RO" sz="2300" b="1" i="1" dirty="0" smtClean="0">
                <a:solidFill>
                  <a:schemeClr val="tx1"/>
                </a:solidFill>
              </a:rPr>
              <a:t>Ct  </a:t>
            </a:r>
            <a:r>
              <a:rPr lang="ro-RO" sz="2300" b="1" i="1" dirty="0">
                <a:solidFill>
                  <a:schemeClr val="tx1"/>
                </a:solidFill>
              </a:rPr>
              <a:t>225 </a:t>
            </a:r>
            <a:r>
              <a:rPr lang="en-US" sz="2300" b="1" i="1" dirty="0">
                <a:solidFill>
                  <a:schemeClr val="tx1"/>
                </a:solidFill>
              </a:rPr>
              <a:t>.</a:t>
            </a:r>
            <a:r>
              <a:rPr lang="ru-RU" sz="2300" dirty="0">
                <a:solidFill>
                  <a:schemeClr val="tx1"/>
                </a:solidFill>
              </a:rPr>
              <a:t/>
            </a:r>
            <a:br>
              <a:rPr lang="ru-RU" sz="2300" dirty="0">
                <a:solidFill>
                  <a:schemeClr val="tx1"/>
                </a:solidFill>
              </a:rPr>
            </a:br>
            <a:r>
              <a:rPr lang="ro-RO" sz="2300" dirty="0">
                <a:solidFill>
                  <a:schemeClr val="tx1"/>
                </a:solidFill>
              </a:rPr>
              <a:t> </a:t>
            </a:r>
            <a:r>
              <a:rPr lang="ru-RU" sz="2800" dirty="0"/>
              <a:t/>
            </a:r>
            <a:br>
              <a:rPr lang="ru-RU" sz="2800" dirty="0"/>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8212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a:bodyPr>
          <a:lstStyle/>
          <a:p>
            <a:r>
              <a:rPr lang="en-US" sz="2400" b="1" dirty="0" err="1" smtClean="0">
                <a:solidFill>
                  <a:srgbClr val="002060"/>
                </a:solidFill>
                <a:latin typeface="Times New Roman" panose="02020603050405020304" pitchFamily="18" charset="0"/>
                <a:cs typeface="Times New Roman" panose="02020603050405020304" pitchFamily="18" charset="0"/>
              </a:rPr>
              <a:t>Bibliografie</a:t>
            </a:r>
            <a:r>
              <a:rPr lang="en-US" sz="2400" b="1" dirty="0" smtClean="0">
                <a:solidFill>
                  <a:srgbClr val="002060"/>
                </a:solidFill>
                <a:latin typeface="Times New Roman" panose="02020603050405020304" pitchFamily="18" charset="0"/>
                <a:cs typeface="Times New Roman" panose="02020603050405020304" pitchFamily="18" charset="0"/>
              </a:rPr>
              <a:t>:</a:t>
            </a:r>
            <a:br>
              <a:rPr lang="en-US" sz="2400" b="1" dirty="0" smtClean="0">
                <a:solidFill>
                  <a:srgbClr val="002060"/>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1. SNC “Capital </a:t>
            </a:r>
            <a:r>
              <a:rPr lang="en-US" sz="2400" dirty="0" err="1" smtClean="0">
                <a:solidFill>
                  <a:schemeClr val="tx1"/>
                </a:solidFill>
                <a:latin typeface="Times New Roman" panose="02020603050405020304" pitchFamily="18" charset="0"/>
                <a:cs typeface="Times New Roman" panose="02020603050405020304" pitchFamily="18" charset="0"/>
              </a:rPr>
              <a:t>propriu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datorii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aprobat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prin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Ordin</a:t>
            </a:r>
            <a:r>
              <a:rPr lang="en-US" sz="2400" dirty="0" smtClean="0">
                <a:solidFill>
                  <a:schemeClr val="tx1"/>
                </a:solidFill>
                <a:latin typeface="Times New Roman" panose="02020603050405020304" pitchFamily="18" charset="0"/>
                <a:cs typeface="Times New Roman" panose="02020603050405020304" pitchFamily="18" charset="0"/>
              </a:rPr>
              <a:t> nr.118 din 06.08.2013 </a:t>
            </a:r>
            <a:r>
              <a:rPr lang="en-US" sz="2400" dirty="0" err="1" smtClean="0">
                <a:solidFill>
                  <a:schemeClr val="tx1"/>
                </a:solidFill>
                <a:latin typeface="Times New Roman" panose="02020603050405020304" pitchFamily="18" charset="0"/>
                <a:cs typeface="Times New Roman" panose="02020603050405020304" pitchFamily="18" charset="0"/>
              </a:rPr>
              <a:t>privind</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aprobarea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Standardelor</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Naţionale</a:t>
            </a:r>
            <a:r>
              <a:rPr lang="en-US" sz="2400" dirty="0" smtClean="0">
                <a:solidFill>
                  <a:schemeClr val="tx1"/>
                </a:solidFill>
                <a:latin typeface="Times New Roman" panose="02020603050405020304" pitchFamily="18" charset="0"/>
                <a:cs typeface="Times New Roman" panose="02020603050405020304" pitchFamily="18" charset="0"/>
              </a:rPr>
              <a:t> de </a:t>
            </a:r>
            <a:r>
              <a:rPr lang="en-US" sz="2400" dirty="0" err="1" smtClean="0">
                <a:solidFill>
                  <a:schemeClr val="tx1"/>
                </a:solidFill>
                <a:latin typeface="Times New Roman" panose="02020603050405020304" pitchFamily="18" charset="0"/>
                <a:cs typeface="Times New Roman" panose="02020603050405020304" pitchFamily="18" charset="0"/>
              </a:rPr>
              <a:t>Contabilitate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Monitorul</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Oficial</a:t>
            </a:r>
            <a:r>
              <a:rPr lang="en-US" sz="2400" dirty="0" smtClean="0">
                <a:solidFill>
                  <a:schemeClr val="tx1"/>
                </a:solidFill>
                <a:latin typeface="Times New Roman" panose="02020603050405020304" pitchFamily="18" charset="0"/>
                <a:cs typeface="Times New Roman" panose="02020603050405020304" pitchFamily="18" charset="0"/>
              </a:rPr>
              <a:t> 177-181/1224, 16.08.2013;</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2. </a:t>
            </a:r>
            <a:r>
              <a:rPr lang="vi-VN" sz="2400" dirty="0" smtClean="0">
                <a:solidFill>
                  <a:schemeClr val="tx1"/>
                </a:solidFill>
                <a:latin typeface="Times New Roman" panose="02020603050405020304" pitchFamily="18" charset="0"/>
                <a:cs typeface="Times New Roman" panose="02020603050405020304" pitchFamily="18" charset="0"/>
              </a:rPr>
              <a:t>Baieşu </a:t>
            </a:r>
            <a:r>
              <a:rPr lang="vi-VN" sz="2400" dirty="0">
                <a:solidFill>
                  <a:schemeClr val="tx1"/>
                </a:solidFill>
                <a:latin typeface="Times New Roman" panose="02020603050405020304" pitchFamily="18" charset="0"/>
                <a:cs typeface="Times New Roman" panose="02020603050405020304" pitchFamily="18" charset="0"/>
              </a:rPr>
              <a:t>M</a:t>
            </a:r>
            <a:r>
              <a:rPr lang="vi-VN" sz="2400"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a:t>
            </a:r>
            <a:r>
              <a:rPr lang="vi-VN" sz="24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a:t>
            </a:r>
            <a:r>
              <a:rPr lang="vi-VN" sz="2400" dirty="0" smtClean="0">
                <a:solidFill>
                  <a:schemeClr val="tx1"/>
                </a:solidFill>
                <a:latin typeface="Times New Roman" panose="02020603050405020304" pitchFamily="18" charset="0"/>
                <a:cs typeface="Times New Roman" panose="02020603050405020304" pitchFamily="18" charset="0"/>
              </a:rPr>
              <a:t>Managementul </a:t>
            </a:r>
            <a:r>
              <a:rPr lang="vi-VN" sz="2400" dirty="0">
                <a:solidFill>
                  <a:schemeClr val="tx1"/>
                </a:solidFill>
                <a:latin typeface="Times New Roman" panose="02020603050405020304" pitchFamily="18" charset="0"/>
                <a:cs typeface="Times New Roman" panose="02020603050405020304" pitchFamily="18" charset="0"/>
              </a:rPr>
              <a:t>Resurselor </a:t>
            </a:r>
            <a:r>
              <a:rPr lang="vi-VN" sz="2400" dirty="0" smtClean="0">
                <a:solidFill>
                  <a:schemeClr val="tx1"/>
                </a:solidFill>
                <a:latin typeface="Times New Roman" panose="02020603050405020304" pitchFamily="18" charset="0"/>
                <a:cs typeface="Times New Roman" panose="02020603050405020304" pitchFamily="18" charset="0"/>
              </a:rPr>
              <a:t>Umane</a:t>
            </a:r>
            <a:r>
              <a:rPr lang="en-US" sz="2400" dirty="0" smtClean="0">
                <a:solidFill>
                  <a:schemeClr val="tx1"/>
                </a:solidFill>
                <a:latin typeface="Times New Roman" panose="02020603050405020304" pitchFamily="18" charset="0"/>
                <a:cs typeface="Times New Roman" panose="02020603050405020304" pitchFamily="18" charset="0"/>
              </a:rPr>
              <a:t>”</a:t>
            </a: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Chişinău, ASEM; 2004</a:t>
            </a:r>
            <a:r>
              <a:rPr lang="vi-VN" sz="2400"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smtClean="0">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Alexandru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NEDERIŢA, </a:t>
            </a:r>
            <a:r>
              <a:rPr lang="en-US" sz="2400" dirty="0" err="1" smtClean="0">
                <a:solidFill>
                  <a:schemeClr val="tx1"/>
                </a:solidFill>
                <a:latin typeface="Times New Roman" panose="02020603050405020304" pitchFamily="18" charset="0"/>
                <a:cs typeface="Times New Roman" panose="02020603050405020304" pitchFamily="18" charset="0"/>
              </a:rPr>
              <a:t>articol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Corespondenţa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conturilor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privind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contabilitatea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datoriilor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termen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lung” </a:t>
            </a:r>
            <a:r>
              <a:rPr lang="en-US" sz="2400" dirty="0" err="1" smtClean="0">
                <a:solidFill>
                  <a:schemeClr val="tx1"/>
                </a:solidFill>
                <a:latin typeface="Times New Roman" panose="02020603050405020304" pitchFamily="18" charset="0"/>
                <a:cs typeface="Times New Roman" panose="02020603050405020304" pitchFamily="18" charset="0"/>
              </a:rPr>
              <a:t>publicat</a:t>
            </a:r>
            <a:r>
              <a:rPr lang="en-US" sz="2400" dirty="0" smtClean="0">
                <a:solidFill>
                  <a:schemeClr val="tx1"/>
                </a:solidFill>
                <a:latin typeface="Times New Roman" panose="02020603050405020304" pitchFamily="18" charset="0"/>
                <a:cs typeface="Times New Roman" panose="02020603050405020304" pitchFamily="18" charset="0"/>
              </a:rPr>
              <a:t> in </a:t>
            </a:r>
            <a:r>
              <a:rPr lang="en-US" sz="2400" dirty="0" err="1" smtClean="0">
                <a:solidFill>
                  <a:schemeClr val="tx1"/>
                </a:solidFill>
                <a:latin typeface="Times New Roman" panose="02020603050405020304" pitchFamily="18" charset="0"/>
                <a:cs typeface="Times New Roman" panose="02020603050405020304" pitchFamily="18" charset="0"/>
              </a:rPr>
              <a:t>revista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Contabilitate</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si</a:t>
            </a:r>
            <a:r>
              <a:rPr lang="en-US" sz="2400" dirty="0" smtClean="0">
                <a:solidFill>
                  <a:schemeClr val="tx1"/>
                </a:solidFill>
                <a:latin typeface="Times New Roman" panose="02020603050405020304" pitchFamily="18" charset="0"/>
                <a:cs typeface="Times New Roman" panose="02020603050405020304" pitchFamily="18" charset="0"/>
              </a:rPr>
              <a:t> Audit” </a:t>
            </a:r>
            <a:r>
              <a:rPr lang="en-US" sz="2400" dirty="0" err="1" smtClean="0">
                <a:solidFill>
                  <a:schemeClr val="tx1"/>
                </a:solidFill>
                <a:latin typeface="Times New Roman" panose="02020603050405020304" pitchFamily="18" charset="0"/>
                <a:cs typeface="Times New Roman" panose="02020603050405020304" pitchFamily="18" charset="0"/>
              </a:rPr>
              <a:t>nr</a:t>
            </a:r>
            <a:r>
              <a:rPr lang="en-US" sz="2400" dirty="0" smtClean="0">
                <a:solidFill>
                  <a:schemeClr val="tx1"/>
                </a:solidFill>
                <a:latin typeface="Times New Roman" panose="02020603050405020304" pitchFamily="18" charset="0"/>
                <a:cs typeface="Times New Roman" panose="02020603050405020304" pitchFamily="18" charset="0"/>
              </a:rPr>
              <a:t>. 9 </a:t>
            </a:r>
            <a:r>
              <a:rPr lang="en-US" sz="2400" dirty="0" err="1" smtClean="0">
                <a:solidFill>
                  <a:schemeClr val="tx1"/>
                </a:solidFill>
                <a:latin typeface="Times New Roman" panose="02020603050405020304" pitchFamily="18" charset="0"/>
                <a:cs typeface="Times New Roman" panose="02020603050405020304" pitchFamily="18" charset="0"/>
              </a:rPr>
              <a:t>anul</a:t>
            </a:r>
            <a:r>
              <a:rPr lang="en-US" sz="2400" dirty="0" smtClean="0">
                <a:solidFill>
                  <a:schemeClr val="tx1"/>
                </a:solidFill>
                <a:latin typeface="Times New Roman" panose="02020603050405020304" pitchFamily="18" charset="0"/>
                <a:cs typeface="Times New Roman" panose="02020603050405020304" pitchFamily="18" charset="0"/>
              </a:rPr>
              <a:t> 2017;</a:t>
            </a:r>
            <a:br>
              <a:rPr lang="en-US" sz="2400" dirty="0" smtClean="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4. </a:t>
            </a:r>
            <a:r>
              <a:rPr lang="en-US" sz="2400" dirty="0" err="1">
                <a:solidFill>
                  <a:schemeClr val="tx1"/>
                </a:solidFill>
                <a:latin typeface="Times New Roman" panose="02020603050405020304" pitchFamily="18" charset="0"/>
                <a:cs typeface="Times New Roman" panose="02020603050405020304" pitchFamily="18" charset="0"/>
              </a:rPr>
              <a:t>Alexandru</a:t>
            </a:r>
            <a:r>
              <a:rPr lang="en-US" sz="2400" dirty="0">
                <a:solidFill>
                  <a:schemeClr val="tx1"/>
                </a:solidFill>
                <a:latin typeface="Times New Roman" panose="02020603050405020304" pitchFamily="18" charset="0"/>
                <a:cs typeface="Times New Roman" panose="02020603050405020304" pitchFamily="18" charset="0"/>
              </a:rPr>
              <a:t> NEDERIŢA, </a:t>
            </a:r>
            <a:r>
              <a:rPr lang="en-US" sz="2400" dirty="0" err="1">
                <a:solidFill>
                  <a:schemeClr val="tx1"/>
                </a:solidFill>
                <a:latin typeface="Times New Roman" panose="02020603050405020304" pitchFamily="18" charset="0"/>
                <a:cs typeface="Times New Roman" panose="02020603050405020304" pitchFamily="18" charset="0"/>
              </a:rPr>
              <a:t>articol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Corespondenţa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conturilor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privind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contabilitatea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datoriilor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curente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publicat</a:t>
            </a:r>
            <a:r>
              <a:rPr lang="en-US" sz="2400" dirty="0">
                <a:solidFill>
                  <a:schemeClr val="tx1"/>
                </a:solidFill>
                <a:latin typeface="Times New Roman" panose="02020603050405020304" pitchFamily="18" charset="0"/>
                <a:cs typeface="Times New Roman" panose="02020603050405020304" pitchFamily="18" charset="0"/>
              </a:rPr>
              <a:t> in </a:t>
            </a:r>
            <a:r>
              <a:rPr lang="en-US" sz="2400" dirty="0" err="1">
                <a:solidFill>
                  <a:schemeClr val="tx1"/>
                </a:solidFill>
                <a:latin typeface="Times New Roman" panose="02020603050405020304" pitchFamily="18" charset="0"/>
                <a:cs typeface="Times New Roman" panose="02020603050405020304" pitchFamily="18" charset="0"/>
              </a:rPr>
              <a:t>revista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Contabilitate</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si</a:t>
            </a:r>
            <a:r>
              <a:rPr lang="en-US" sz="2400" dirty="0">
                <a:solidFill>
                  <a:schemeClr val="tx1"/>
                </a:solidFill>
                <a:latin typeface="Times New Roman" panose="02020603050405020304" pitchFamily="18" charset="0"/>
                <a:cs typeface="Times New Roman" panose="02020603050405020304" pitchFamily="18" charset="0"/>
              </a:rPr>
              <a:t> Audit” </a:t>
            </a:r>
            <a:r>
              <a:rPr lang="en-US" sz="2400" dirty="0" err="1">
                <a:solidFill>
                  <a:schemeClr val="tx1"/>
                </a:solidFill>
                <a:latin typeface="Times New Roman" panose="02020603050405020304" pitchFamily="18" charset="0"/>
                <a:cs typeface="Times New Roman" panose="02020603050405020304" pitchFamily="18" charset="0"/>
              </a:rPr>
              <a:t>nr</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10 </a:t>
            </a:r>
            <a:r>
              <a:rPr lang="en-US" sz="2400" dirty="0" err="1">
                <a:solidFill>
                  <a:schemeClr val="tx1"/>
                </a:solidFill>
                <a:latin typeface="Times New Roman" panose="02020603050405020304" pitchFamily="18" charset="0"/>
                <a:cs typeface="Times New Roman" panose="02020603050405020304" pitchFamily="18" charset="0"/>
              </a:rPr>
              <a:t>anul</a:t>
            </a:r>
            <a:r>
              <a:rPr lang="en-US" sz="2400" dirty="0">
                <a:solidFill>
                  <a:schemeClr val="tx1"/>
                </a:solidFill>
                <a:latin typeface="Times New Roman" panose="02020603050405020304" pitchFamily="18" charset="0"/>
                <a:cs typeface="Times New Roman" panose="02020603050405020304" pitchFamily="18" charset="0"/>
              </a:rPr>
              <a:t> 2017;</a:t>
            </a:r>
            <a:endParaRPr lang="ro-RO" sz="2400" b="1" dirty="0">
              <a:solidFill>
                <a:srgbClr val="00206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9242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06/12/2017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4500" b="1" dirty="0" err="1" smtClean="0">
                <a:solidFill>
                  <a:srgbClr val="002060"/>
                </a:solidFill>
              </a:rPr>
              <a:t>Obiective</a:t>
            </a:r>
            <a:r>
              <a:rPr lang="en-US" sz="4500" b="1" dirty="0" smtClean="0">
                <a:solidFill>
                  <a:srgbClr val="002060"/>
                </a:solidFill>
              </a:rPr>
              <a:t>:</a:t>
            </a: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
            </a:r>
            <a:br>
              <a:rPr lang="en-US" sz="3200" b="1" dirty="0" smtClean="0">
                <a:solidFill>
                  <a:srgbClr val="002060"/>
                </a:solidFill>
              </a:rPr>
            </a:br>
            <a:r>
              <a:rPr lang="en-US" sz="3200" dirty="0">
                <a:solidFill>
                  <a:schemeClr val="tx1"/>
                </a:solidFill>
              </a:rPr>
              <a:t>O1 </a:t>
            </a:r>
            <a:r>
              <a:rPr lang="en-US" sz="3200" dirty="0" err="1">
                <a:solidFill>
                  <a:schemeClr val="tx1"/>
                </a:solidFill>
              </a:rPr>
              <a:t>Definirea</a:t>
            </a:r>
            <a:r>
              <a:rPr lang="en-US" sz="3200" dirty="0">
                <a:solidFill>
                  <a:schemeClr val="tx1"/>
                </a:solidFill>
              </a:rPr>
              <a:t> </a:t>
            </a:r>
            <a:r>
              <a:rPr lang="en-US" sz="3200" dirty="0" err="1">
                <a:solidFill>
                  <a:schemeClr val="tx1"/>
                </a:solidFill>
              </a:rPr>
              <a:t>şi</a:t>
            </a:r>
            <a:r>
              <a:rPr lang="en-US" sz="3200" dirty="0">
                <a:solidFill>
                  <a:schemeClr val="tx1"/>
                </a:solidFill>
              </a:rPr>
              <a:t> </a:t>
            </a:r>
            <a:r>
              <a:rPr lang="en-US" sz="3200" dirty="0" err="1">
                <a:solidFill>
                  <a:schemeClr val="tx1"/>
                </a:solidFill>
              </a:rPr>
              <a:t>structura</a:t>
            </a:r>
            <a:r>
              <a:rPr lang="en-US" sz="3200" dirty="0">
                <a:solidFill>
                  <a:schemeClr val="tx1"/>
                </a:solidFill>
              </a:rPr>
              <a:t> </a:t>
            </a:r>
            <a:r>
              <a:rPr lang="en-US" sz="3200" dirty="0" err="1" smtClean="0">
                <a:solidFill>
                  <a:schemeClr val="tx1"/>
                </a:solidFill>
              </a:rPr>
              <a:t>datoriilor</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O2 </a:t>
            </a:r>
            <a:r>
              <a:rPr lang="en-US" sz="3200" dirty="0" err="1" smtClean="0">
                <a:solidFill>
                  <a:schemeClr val="tx1"/>
                </a:solidFill>
              </a:rPr>
              <a:t>Contabilitatea</a:t>
            </a:r>
            <a:r>
              <a:rPr lang="en-US" sz="3200" dirty="0" smtClean="0">
                <a:solidFill>
                  <a:schemeClr val="tx1"/>
                </a:solidFill>
              </a:rPr>
              <a:t> </a:t>
            </a:r>
            <a:r>
              <a:rPr lang="en-US" sz="3200" dirty="0" err="1" smtClean="0">
                <a:solidFill>
                  <a:schemeClr val="tx1"/>
                </a:solidFill>
              </a:rPr>
              <a:t>datoriilor</a:t>
            </a:r>
            <a:r>
              <a:rPr lang="en-US" sz="3200" dirty="0" smtClean="0">
                <a:solidFill>
                  <a:schemeClr val="tx1"/>
                </a:solidFill>
              </a:rPr>
              <a:t> </a:t>
            </a:r>
            <a:r>
              <a:rPr lang="en-US" sz="3200" dirty="0" err="1" smtClean="0">
                <a:solidFill>
                  <a:schemeClr val="tx1"/>
                </a:solidFill>
              </a:rPr>
              <a:t>financiare</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lung </a:t>
            </a:r>
            <a:r>
              <a:rPr lang="en-US" sz="3200" dirty="0" err="1" smtClean="0">
                <a:solidFill>
                  <a:schemeClr val="tx1"/>
                </a:solidFill>
              </a:rPr>
              <a:t>si</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a:t>
            </a:r>
            <a:r>
              <a:rPr lang="en-US" sz="3200" dirty="0" err="1" smtClean="0">
                <a:solidFill>
                  <a:schemeClr val="tx1"/>
                </a:solidFill>
              </a:rPr>
              <a:t>scurt</a:t>
            </a:r>
            <a:r>
              <a:rPr lang="en-US" sz="3200" dirty="0" smtClean="0">
                <a:solidFill>
                  <a:schemeClr val="tx1"/>
                </a:solidFill>
              </a:rPr>
              <a:t>;</a:t>
            </a:r>
            <a:br>
              <a:rPr lang="en-US" sz="3200" dirty="0" smtClean="0">
                <a:solidFill>
                  <a:schemeClr val="tx1"/>
                </a:solidFill>
              </a:rPr>
            </a:br>
            <a:r>
              <a:rPr lang="en-US" sz="3200" dirty="0" smtClean="0">
                <a:solidFill>
                  <a:schemeClr val="tx1"/>
                </a:solidFill>
              </a:rPr>
              <a:t>O3 </a:t>
            </a:r>
            <a:r>
              <a:rPr lang="en-US" sz="3200" dirty="0" err="1" smtClean="0">
                <a:solidFill>
                  <a:schemeClr val="tx1"/>
                </a:solidFill>
              </a:rPr>
              <a:t>Contabilitatea</a:t>
            </a:r>
            <a:r>
              <a:rPr lang="en-US" sz="3200" dirty="0" smtClean="0">
                <a:solidFill>
                  <a:schemeClr val="tx1"/>
                </a:solidFill>
              </a:rPr>
              <a:t> </a:t>
            </a:r>
            <a:r>
              <a:rPr lang="en-US" sz="3200" dirty="0" err="1" smtClean="0">
                <a:solidFill>
                  <a:schemeClr val="tx1"/>
                </a:solidFill>
              </a:rPr>
              <a:t>datoriilor</a:t>
            </a:r>
            <a:r>
              <a:rPr lang="en-US" sz="3200" dirty="0" smtClean="0">
                <a:solidFill>
                  <a:schemeClr val="tx1"/>
                </a:solidFill>
              </a:rPr>
              <a:t> </a:t>
            </a:r>
            <a:r>
              <a:rPr lang="en-US" sz="3200" dirty="0" err="1" smtClean="0">
                <a:solidFill>
                  <a:schemeClr val="tx1"/>
                </a:solidFill>
              </a:rPr>
              <a:t>comerciale</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lung </a:t>
            </a:r>
            <a:r>
              <a:rPr lang="en-US" sz="3200" dirty="0" err="1" smtClean="0">
                <a:solidFill>
                  <a:schemeClr val="tx1"/>
                </a:solidFill>
              </a:rPr>
              <a:t>si</a:t>
            </a:r>
            <a:r>
              <a:rPr lang="en-US" sz="3200" dirty="0" smtClean="0">
                <a:solidFill>
                  <a:schemeClr val="tx1"/>
                </a:solidFill>
              </a:rPr>
              <a:t> </a:t>
            </a:r>
            <a:r>
              <a:rPr lang="en-US" sz="3200" dirty="0" err="1" smtClean="0">
                <a:solidFill>
                  <a:schemeClr val="tx1"/>
                </a:solidFill>
              </a:rPr>
              <a:t>pe</a:t>
            </a:r>
            <a:r>
              <a:rPr lang="en-US" sz="3200" dirty="0" smtClean="0">
                <a:solidFill>
                  <a:schemeClr val="tx1"/>
                </a:solidFill>
              </a:rPr>
              <a:t> </a:t>
            </a:r>
            <a:r>
              <a:rPr lang="en-US" sz="3200" dirty="0" err="1" smtClean="0">
                <a:solidFill>
                  <a:schemeClr val="tx1"/>
                </a:solidFill>
              </a:rPr>
              <a:t>termen</a:t>
            </a:r>
            <a:r>
              <a:rPr lang="en-US" sz="3200" dirty="0" smtClean="0">
                <a:solidFill>
                  <a:schemeClr val="tx1"/>
                </a:solidFill>
              </a:rPr>
              <a:t> </a:t>
            </a:r>
            <a:r>
              <a:rPr lang="en-US" sz="3200" dirty="0" err="1" smtClean="0">
                <a:solidFill>
                  <a:schemeClr val="tx1"/>
                </a:solidFill>
              </a:rPr>
              <a:t>scurt</a:t>
            </a:r>
            <a:r>
              <a:rPr lang="en-US" sz="3200" dirty="0" smtClean="0">
                <a:solidFill>
                  <a:schemeClr val="tx1"/>
                </a:solidFill>
              </a:rPr>
              <a:t>.</a:t>
            </a:r>
            <a:endParaRPr lang="ro-RO" sz="32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0896" y="3584448"/>
            <a:ext cx="4364736" cy="2238756"/>
          </a:xfrm>
          <a:prstGeom prst="rect">
            <a:avLst/>
          </a:prstGeom>
        </p:spPr>
      </p:pic>
      <p:sp>
        <p:nvSpPr>
          <p:cNvPr id="7" name="Titel 15"/>
          <p:cNvSpPr>
            <a:spLocks noGrp="1"/>
          </p:cNvSpPr>
          <p:nvPr>
            <p:ph type="title"/>
          </p:nvPr>
        </p:nvSpPr>
        <p:spPr>
          <a:xfrm>
            <a:off x="148741" y="1845309"/>
            <a:ext cx="8839199" cy="2726692"/>
          </a:xfrm>
        </p:spPr>
        <p:txBody>
          <a:bodyPr/>
          <a:lstStyle/>
          <a:p>
            <a:r>
              <a:rPr lang="it-IT" sz="3500" b="1" dirty="0" smtClean="0">
                <a:solidFill>
                  <a:srgbClr val="002060"/>
                </a:solidFill>
              </a:rPr>
              <a:t>Definirea şi structura datoriilor: </a:t>
            </a:r>
            <a:br>
              <a:rPr lang="it-IT" sz="3500" b="1" dirty="0" smtClean="0">
                <a:solidFill>
                  <a:srgbClr val="002060"/>
                </a:solidFill>
              </a:rPr>
            </a:br>
            <a:r>
              <a:rPr lang="it-IT" sz="1600" b="1" dirty="0" smtClean="0">
                <a:solidFill>
                  <a:srgbClr val="002060"/>
                </a:solidFill>
              </a:rPr>
              <a:t/>
            </a:r>
            <a:br>
              <a:rPr lang="it-IT" sz="1600" b="1" dirty="0" smtClean="0">
                <a:solidFill>
                  <a:srgbClr val="002060"/>
                </a:solidFill>
              </a:rPr>
            </a:br>
            <a:r>
              <a:rPr lang="vi-VN" sz="2500" b="1" i="1" u="sng" dirty="0">
                <a:solidFill>
                  <a:schemeClr val="tx1"/>
                </a:solidFill>
              </a:rPr>
              <a:t>Datoriile</a:t>
            </a:r>
            <a:r>
              <a:rPr lang="vi-VN" sz="2500" dirty="0">
                <a:solidFill>
                  <a:schemeClr val="tx1"/>
                </a:solidFill>
              </a:rPr>
              <a:t> reprezintă angajamente de plată ale întreprinderii faţă de furnizori pentru bunurile procurate şi serviciile prestate, faţă de personalul angajat privind retribuirea muncii, faţă de stat privind plata impozitelor şi taxelor, faţă de alte persoane juridice şi fizice.</a:t>
            </a: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3572256"/>
            <a:ext cx="4376928" cy="2569273"/>
          </a:xfrm>
          <a:prstGeom prst="rect">
            <a:avLst/>
          </a:prstGeom>
        </p:spPr>
      </p:pic>
      <p:sp>
        <p:nvSpPr>
          <p:cNvPr id="7" name="Titel 15"/>
          <p:cNvSpPr>
            <a:spLocks noGrp="1"/>
          </p:cNvSpPr>
          <p:nvPr>
            <p:ph type="title"/>
          </p:nvPr>
        </p:nvSpPr>
        <p:spPr>
          <a:xfrm>
            <a:off x="148741" y="1845309"/>
            <a:ext cx="8839199" cy="3183892"/>
          </a:xfrm>
        </p:spPr>
        <p:txBody>
          <a:bodyPr/>
          <a:lstStyle/>
          <a:p>
            <a:r>
              <a:rPr lang="en-US" sz="2500" dirty="0" smtClean="0">
                <a:solidFill>
                  <a:schemeClr val="tx1"/>
                </a:solidFill>
              </a:rPr>
              <a:t>   </a:t>
            </a:r>
            <a:r>
              <a:rPr lang="ro-RO" sz="2500" dirty="0" smtClean="0">
                <a:solidFill>
                  <a:schemeClr val="tx1"/>
                </a:solidFill>
              </a:rPr>
              <a:t>Datoriile </a:t>
            </a:r>
            <a:r>
              <a:rPr lang="ro-RO" sz="2500" dirty="0">
                <a:solidFill>
                  <a:schemeClr val="tx1"/>
                </a:solidFill>
              </a:rPr>
              <a:t>se constată şi pot fi reflectate în </a:t>
            </a:r>
            <a:r>
              <a:rPr lang="ro-RO" sz="2500" i="1" dirty="0">
                <a:solidFill>
                  <a:schemeClr val="tx1"/>
                </a:solidFill>
              </a:rPr>
              <a:t>bilanţul contabil </a:t>
            </a:r>
            <a:r>
              <a:rPr lang="ro-RO" sz="2500" dirty="0">
                <a:solidFill>
                  <a:schemeClr val="tx1"/>
                </a:solidFill>
              </a:rPr>
              <a:t>în cazul când se respectă următoarele condiţii:</a:t>
            </a:r>
            <a:r>
              <a:rPr lang="ru-RU" sz="2500" dirty="0">
                <a:solidFill>
                  <a:schemeClr val="tx1"/>
                </a:solidFill>
              </a:rPr>
              <a:t/>
            </a:r>
            <a:br>
              <a:rPr lang="ru-RU" sz="2500" dirty="0">
                <a:solidFill>
                  <a:schemeClr val="tx1"/>
                </a:solidFill>
              </a:rPr>
            </a:br>
            <a:r>
              <a:rPr lang="en-US" sz="2500" dirty="0" smtClean="0">
                <a:solidFill>
                  <a:schemeClr val="tx1"/>
                </a:solidFill>
              </a:rPr>
              <a:t>1. </a:t>
            </a:r>
            <a:r>
              <a:rPr lang="ro-RO" sz="2500" dirty="0" smtClean="0">
                <a:solidFill>
                  <a:schemeClr val="tx1"/>
                </a:solidFill>
              </a:rPr>
              <a:t>Există </a:t>
            </a:r>
            <a:r>
              <a:rPr lang="ro-RO" sz="2500" dirty="0">
                <a:solidFill>
                  <a:schemeClr val="tx1"/>
                </a:solidFill>
              </a:rPr>
              <a:t>probabilitatea diminuării în viitor a activelor (mijloace băneşti şi alte active proprii) care sunt purtători de avantaje </a:t>
            </a:r>
            <a:r>
              <a:rPr lang="ro-RO" sz="2500" dirty="0" smtClean="0">
                <a:solidFill>
                  <a:schemeClr val="tx1"/>
                </a:solidFill>
              </a:rPr>
              <a:t>economice</a:t>
            </a:r>
            <a:r>
              <a:rPr lang="en-US" sz="2500" dirty="0" smtClean="0">
                <a:solidFill>
                  <a:schemeClr val="tx1"/>
                </a:solidFill>
              </a:rPr>
              <a:t>;</a:t>
            </a:r>
            <a:r>
              <a:rPr lang="ru-RU" sz="2500" dirty="0">
                <a:solidFill>
                  <a:schemeClr val="tx1"/>
                </a:solidFill>
              </a:rPr>
              <a:t/>
            </a:r>
            <a:br>
              <a:rPr lang="ru-RU" sz="2500" dirty="0">
                <a:solidFill>
                  <a:schemeClr val="tx1"/>
                </a:solidFill>
              </a:rPr>
            </a:br>
            <a:r>
              <a:rPr lang="en-US" sz="2500" dirty="0" smtClean="0">
                <a:solidFill>
                  <a:schemeClr val="tx1"/>
                </a:solidFill>
              </a:rPr>
              <a:t>2. </a:t>
            </a:r>
            <a:r>
              <a:rPr lang="ro-RO" sz="2500" dirty="0" smtClean="0">
                <a:solidFill>
                  <a:schemeClr val="tx1"/>
                </a:solidFill>
              </a:rPr>
              <a:t>Suma </a:t>
            </a:r>
            <a:r>
              <a:rPr lang="ro-RO" sz="2500" dirty="0">
                <a:solidFill>
                  <a:schemeClr val="tx1"/>
                </a:solidFill>
              </a:rPr>
              <a:t>la care se </a:t>
            </a:r>
            <a:r>
              <a:rPr lang="ro-RO" sz="2500" dirty="0" smtClean="0">
                <a:solidFill>
                  <a:schemeClr val="tx1"/>
                </a:solidFill>
              </a:rPr>
              <a:t>constată</a:t>
            </a:r>
            <a:r>
              <a:rPr lang="en-US" sz="2500" dirty="0" smtClean="0">
                <a:solidFill>
                  <a:schemeClr val="tx1"/>
                </a:solidFill>
              </a:rPr>
              <a:t/>
            </a:r>
            <a:br>
              <a:rPr lang="en-US" sz="2500" dirty="0" smtClean="0">
                <a:solidFill>
                  <a:schemeClr val="tx1"/>
                </a:solidFill>
              </a:rPr>
            </a:br>
            <a:r>
              <a:rPr lang="ro-RO" sz="2500" dirty="0" smtClean="0">
                <a:solidFill>
                  <a:schemeClr val="tx1"/>
                </a:solidFill>
              </a:rPr>
              <a:t> </a:t>
            </a:r>
            <a:r>
              <a:rPr lang="ro-RO" sz="2500" dirty="0">
                <a:solidFill>
                  <a:schemeClr val="tx1"/>
                </a:solidFill>
              </a:rPr>
              <a:t>datoriile poate fi evaluată </a:t>
            </a:r>
            <a:r>
              <a:rPr lang="en-US" sz="2500" dirty="0" smtClean="0">
                <a:solidFill>
                  <a:schemeClr val="tx1"/>
                </a:solidFill>
              </a:rPr>
              <a:t/>
            </a:r>
            <a:br>
              <a:rPr lang="en-US" sz="2500" dirty="0" smtClean="0">
                <a:solidFill>
                  <a:schemeClr val="tx1"/>
                </a:solidFill>
              </a:rPr>
            </a:br>
            <a:r>
              <a:rPr lang="ro-RO" sz="2500" dirty="0" smtClean="0">
                <a:solidFill>
                  <a:schemeClr val="tx1"/>
                </a:solidFill>
              </a:rPr>
              <a:t>verdict</a:t>
            </a:r>
            <a:r>
              <a:rPr lang="ro-RO" sz="2500" dirty="0">
                <a:solidFill>
                  <a:schemeClr val="tx1"/>
                </a:solidFill>
              </a:rPr>
              <a:t>.</a:t>
            </a:r>
            <a:r>
              <a:rPr lang="ru-RU" sz="2500" dirty="0">
                <a:solidFill>
                  <a:schemeClr val="tx1"/>
                </a:solidFill>
              </a:rPr>
              <a:t/>
            </a:r>
            <a:br>
              <a:rPr lang="ru-RU" sz="2500" dirty="0">
                <a:solidFill>
                  <a:schemeClr val="tx1"/>
                </a:solidFill>
              </a:rPr>
            </a:br>
            <a:endParaRPr lang="ro-RO" sz="25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en-US" sz="2500" i="1" dirty="0" smtClean="0">
                <a:solidFill>
                  <a:schemeClr val="tx1"/>
                </a:solidFill>
              </a:rPr>
              <a:t>    </a:t>
            </a:r>
            <a:r>
              <a:rPr lang="vi-VN" sz="2500" dirty="0" smtClean="0">
                <a:solidFill>
                  <a:schemeClr val="tx1"/>
                </a:solidFill>
              </a:rPr>
              <a:t>După </a:t>
            </a:r>
            <a:r>
              <a:rPr lang="vi-VN" sz="2500" dirty="0">
                <a:solidFill>
                  <a:schemeClr val="tx1"/>
                </a:solidFill>
              </a:rPr>
              <a:t>constatarea datoriilor, acestea se reflectă în contabilitate în baza </a:t>
            </a:r>
            <a:r>
              <a:rPr lang="vi-VN" sz="2500" i="1" u="sng" dirty="0">
                <a:solidFill>
                  <a:schemeClr val="tx1"/>
                </a:solidFill>
              </a:rPr>
              <a:t>principiului specializării exerciţiilor </a:t>
            </a:r>
            <a:r>
              <a:rPr lang="vi-VN" sz="2500" dirty="0">
                <a:solidFill>
                  <a:schemeClr val="tx1"/>
                </a:solidFill>
              </a:rPr>
              <a:t>– atunci când au fost înregistrate în documentele contabile, fiind incluse în rapoartele financiare în perioada la care se referă, dar nu atunci când se plătesc mijloace băneşti sau se transmit alte active în schimb.</a:t>
            </a:r>
            <a:br>
              <a:rPr lang="vi-VN" sz="2500" dirty="0">
                <a:solidFill>
                  <a:schemeClr val="tx1"/>
                </a:solidFill>
              </a:rPr>
            </a:br>
            <a:r>
              <a:rPr lang="en-US" sz="2500" dirty="0" smtClean="0">
                <a:solidFill>
                  <a:schemeClr val="tx1"/>
                </a:solidFill>
              </a:rPr>
              <a:t>   </a:t>
            </a:r>
            <a:r>
              <a:rPr lang="vi-VN" sz="2500" dirty="0" smtClean="0">
                <a:solidFill>
                  <a:schemeClr val="tx1"/>
                </a:solidFill>
              </a:rPr>
              <a:t>Rapoartele </a:t>
            </a:r>
            <a:r>
              <a:rPr lang="vi-VN" sz="2500" dirty="0">
                <a:solidFill>
                  <a:schemeClr val="tx1"/>
                </a:solidFill>
              </a:rPr>
              <a:t>financiare întocmite în baza principiului specializării exerciţiilor informează utilizatorii nu numai despre tranzacţiile anterioare, ci şi despre angajamentele de plată a mijloacelor băneşti în perspectivă.</a:t>
            </a:r>
            <a:br>
              <a:rPr lang="vi-VN" sz="2500" dirty="0">
                <a:solidFill>
                  <a:schemeClr val="tx1"/>
                </a:solidFill>
              </a:rPr>
            </a:br>
            <a:endParaRPr lang="ro-RO" sz="25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995259" cy="4416167"/>
          </a:xfrm>
        </p:spPr>
        <p:txBody>
          <a:bodyPr/>
          <a:lstStyle/>
          <a:p>
            <a:r>
              <a:rPr lang="it-IT" sz="3200" b="1" dirty="0">
                <a:solidFill>
                  <a:srgbClr val="002060"/>
                </a:solidFill>
              </a:rPr>
              <a:t>Contabilitatea datoriilor financiare pe termen lung si pe termen scurt</a:t>
            </a:r>
            <a:r>
              <a:rPr lang="it-IT" sz="3200" b="1" dirty="0" smtClean="0">
                <a:solidFill>
                  <a:srgbClr val="002060"/>
                </a:solidFill>
              </a:rPr>
              <a:t>:</a:t>
            </a:r>
            <a:br>
              <a:rPr lang="it-IT" sz="3200" b="1" dirty="0" smtClean="0">
                <a:solidFill>
                  <a:srgbClr val="002060"/>
                </a:solidFill>
              </a:rPr>
            </a:br>
            <a:r>
              <a:rPr lang="it-IT" sz="3200" b="1" dirty="0" smtClean="0">
                <a:solidFill>
                  <a:srgbClr val="002060"/>
                </a:solidFill>
              </a:rPr>
              <a:t>   </a:t>
            </a:r>
            <a:r>
              <a:rPr lang="ro-RO" sz="2200" dirty="0" smtClean="0">
                <a:solidFill>
                  <a:schemeClr val="tx1"/>
                </a:solidFill>
              </a:rPr>
              <a:t>Datoriile </a:t>
            </a:r>
            <a:r>
              <a:rPr lang="ro-RO" sz="2200" dirty="0">
                <a:solidFill>
                  <a:schemeClr val="tx1"/>
                </a:solidFill>
              </a:rPr>
              <a:t>financiare  cuprind  creditele şi împrumuturi.</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b="1" i="1" dirty="0" smtClean="0">
                <a:solidFill>
                  <a:schemeClr val="tx1"/>
                </a:solidFill>
              </a:rPr>
              <a:t>Creditele </a:t>
            </a:r>
            <a:r>
              <a:rPr lang="ro-RO" sz="2200" b="1" i="1" dirty="0">
                <a:solidFill>
                  <a:schemeClr val="tx1"/>
                </a:solidFill>
              </a:rPr>
              <a:t>sunt primite de la instituţiile </a:t>
            </a:r>
            <a:r>
              <a:rPr lang="en-US" sz="2200" b="1" i="1" dirty="0" err="1" smtClean="0">
                <a:solidFill>
                  <a:schemeClr val="tx1"/>
                </a:solidFill>
              </a:rPr>
              <a:t>financiare</a:t>
            </a:r>
            <a:r>
              <a:rPr lang="ro-RO" sz="2200" b="1" i="1" dirty="0" smtClean="0">
                <a:solidFill>
                  <a:schemeClr val="tx1"/>
                </a:solidFill>
              </a:rPr>
              <a:t>, </a:t>
            </a:r>
            <a:r>
              <a:rPr lang="ro-RO" sz="2200" b="1" i="1" dirty="0">
                <a:solidFill>
                  <a:schemeClr val="tx1"/>
                </a:solidFill>
              </a:rPr>
              <a:t>iar împrumuturile pot fi primite de la întreprinderi, persoane fizice şi personalul întreprinderii</a:t>
            </a:r>
            <a:r>
              <a:rPr lang="ro-RO" sz="2200" b="1" dirty="0">
                <a:solidFill>
                  <a:schemeClr val="tx1"/>
                </a:solidFill>
              </a:rPr>
              <a:t>.</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În </a:t>
            </a:r>
            <a:r>
              <a:rPr lang="ro-RO" sz="2200" dirty="0">
                <a:solidFill>
                  <a:schemeClr val="tx1"/>
                </a:solidFill>
              </a:rPr>
              <a:t>funcţie de termenul rambursării, creditele bancare şi împrumuturile pot fi pe termen scurt şi pe termen lung.</a:t>
            </a:r>
            <a:r>
              <a:rPr lang="ru-RU" sz="2200" dirty="0">
                <a:solidFill>
                  <a:schemeClr val="tx1"/>
                </a:solidFill>
              </a:rPr>
              <a:t/>
            </a:r>
            <a:br>
              <a:rPr lang="ru-RU" sz="2200" dirty="0">
                <a:solidFill>
                  <a:schemeClr val="tx1"/>
                </a:solidFill>
              </a:rPr>
            </a:br>
            <a:r>
              <a:rPr lang="en-US" sz="2200" dirty="0" smtClean="0">
                <a:solidFill>
                  <a:schemeClr val="tx1"/>
                </a:solidFill>
              </a:rPr>
              <a:t>   </a:t>
            </a:r>
            <a:r>
              <a:rPr lang="ro-RO" sz="2200" dirty="0" smtClean="0">
                <a:solidFill>
                  <a:schemeClr val="tx1"/>
                </a:solidFill>
              </a:rPr>
              <a:t>Creditele </a:t>
            </a:r>
            <a:r>
              <a:rPr lang="ro-RO" sz="2200" dirty="0">
                <a:solidFill>
                  <a:schemeClr val="tx1"/>
                </a:solidFill>
              </a:rPr>
              <a:t>şi împrumuturile pot fi primite direct sub formă de mijloace băneşti în urma încheierii unui contract de credit sau de împrumut între creditor şi debitor. Creditele şi împrumuturile pot fi primite şi în valuta </a:t>
            </a:r>
            <a:r>
              <a:rPr lang="ro-RO" sz="2200" dirty="0" smtClean="0">
                <a:solidFill>
                  <a:schemeClr val="tx1"/>
                </a:solidFill>
              </a:rPr>
              <a:t>străină</a:t>
            </a:r>
            <a:r>
              <a:rPr lang="en-US" sz="2200" dirty="0" smtClean="0">
                <a:solidFill>
                  <a:schemeClr val="tx1"/>
                </a:solidFill>
              </a:rPr>
              <a:t>.</a:t>
            </a:r>
            <a:r>
              <a:rPr lang="it-IT" sz="2200" b="1" dirty="0" smtClean="0">
                <a:solidFill>
                  <a:schemeClr val="tx1"/>
                </a:solidFill>
              </a:rPr>
              <a:t/>
            </a:r>
            <a:br>
              <a:rPr lang="it-IT" sz="2200" b="1" dirty="0" smtClean="0">
                <a:solidFill>
                  <a:schemeClr val="tx1"/>
                </a:solidFill>
              </a:rPr>
            </a:br>
            <a:endParaRPr lang="ro-RO" sz="22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9905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r>
              <a:rPr lang="en-US" sz="2500" dirty="0" smtClean="0">
                <a:solidFill>
                  <a:schemeClr val="tx1"/>
                </a:solidFill>
              </a:rPr>
              <a:t>   </a:t>
            </a:r>
            <a:r>
              <a:rPr lang="vi-VN" sz="2500" dirty="0" smtClean="0">
                <a:solidFill>
                  <a:schemeClr val="tx1"/>
                </a:solidFill>
              </a:rPr>
              <a:t>Evidenţa </a:t>
            </a:r>
            <a:r>
              <a:rPr lang="vi-VN" sz="2500" dirty="0">
                <a:solidFill>
                  <a:schemeClr val="tx1"/>
                </a:solidFill>
              </a:rPr>
              <a:t>analitică a creditelor bancare şi împrumuturilor se ţine pe feluri de credite şi împrumuturi, pe termen de rambursare, creditori şi băncile care le-au acordat.</a:t>
            </a:r>
            <a:br>
              <a:rPr lang="vi-VN" sz="2500" dirty="0">
                <a:solidFill>
                  <a:schemeClr val="tx1"/>
                </a:solidFill>
              </a:rPr>
            </a:br>
            <a:r>
              <a:rPr lang="en-US" sz="2500" dirty="0" smtClean="0">
                <a:solidFill>
                  <a:schemeClr val="tx1"/>
                </a:solidFill>
              </a:rPr>
              <a:t>   </a:t>
            </a:r>
            <a:r>
              <a:rPr lang="vi-VN" sz="2500" dirty="0" smtClean="0">
                <a:solidFill>
                  <a:schemeClr val="tx1"/>
                </a:solidFill>
              </a:rPr>
              <a:t>Pentru </a:t>
            </a:r>
            <a:r>
              <a:rPr lang="vi-VN" sz="2500" dirty="0">
                <a:solidFill>
                  <a:schemeClr val="tx1"/>
                </a:solidFill>
              </a:rPr>
              <a:t>evidenţa creditelor bancare pe termen scurt şi lung sunt destinate următoarele conturi:</a:t>
            </a:r>
            <a:br>
              <a:rPr lang="vi-VN" sz="2500" dirty="0">
                <a:solidFill>
                  <a:schemeClr val="tx1"/>
                </a:solidFill>
              </a:rPr>
            </a:br>
            <a:r>
              <a:rPr lang="vi-VN" sz="2500" dirty="0">
                <a:solidFill>
                  <a:schemeClr val="tx1"/>
                </a:solidFill>
              </a:rPr>
              <a:t>	</a:t>
            </a:r>
            <a:r>
              <a:rPr lang="vi-VN" sz="2500" b="1" i="1" dirty="0">
                <a:solidFill>
                  <a:schemeClr val="tx1"/>
                </a:solidFill>
              </a:rPr>
              <a:t>511 </a:t>
            </a:r>
            <a:r>
              <a:rPr lang="en-US" sz="2500" b="1" i="1" dirty="0" smtClean="0">
                <a:solidFill>
                  <a:schemeClr val="tx1"/>
                </a:solidFill>
              </a:rPr>
              <a:t>“</a:t>
            </a:r>
            <a:r>
              <a:rPr lang="vi-VN" sz="2500" b="1" i="1" dirty="0" smtClean="0">
                <a:solidFill>
                  <a:schemeClr val="tx1"/>
                </a:solidFill>
              </a:rPr>
              <a:t>Credite </a:t>
            </a:r>
            <a:r>
              <a:rPr lang="vi-VN" sz="2500" b="1" i="1" dirty="0">
                <a:solidFill>
                  <a:schemeClr val="tx1"/>
                </a:solidFill>
              </a:rPr>
              <a:t>bancare pe termen </a:t>
            </a:r>
            <a:r>
              <a:rPr lang="vi-VN" sz="2500" b="1" i="1" dirty="0" smtClean="0">
                <a:solidFill>
                  <a:schemeClr val="tx1"/>
                </a:solidFill>
              </a:rPr>
              <a:t>scurt</a:t>
            </a:r>
            <a:r>
              <a:rPr lang="en-US" sz="2500" b="1" i="1" dirty="0" smtClean="0">
                <a:solidFill>
                  <a:schemeClr val="tx1"/>
                </a:solidFill>
              </a:rPr>
              <a:t>”</a:t>
            </a:r>
            <a:r>
              <a:rPr lang="vi-VN" sz="2500" b="1" i="1" dirty="0">
                <a:solidFill>
                  <a:schemeClr val="tx1"/>
                </a:solidFill>
              </a:rPr>
              <a:t/>
            </a:r>
            <a:br>
              <a:rPr lang="vi-VN" sz="2500" b="1" i="1" dirty="0">
                <a:solidFill>
                  <a:schemeClr val="tx1"/>
                </a:solidFill>
              </a:rPr>
            </a:br>
            <a:r>
              <a:rPr lang="vi-VN" sz="2500" b="1" i="1" dirty="0">
                <a:solidFill>
                  <a:schemeClr val="tx1"/>
                </a:solidFill>
              </a:rPr>
              <a:t>	411 </a:t>
            </a:r>
            <a:r>
              <a:rPr lang="en-US" sz="2500" b="1" i="1" dirty="0" smtClean="0">
                <a:solidFill>
                  <a:schemeClr val="tx1"/>
                </a:solidFill>
              </a:rPr>
              <a:t>“</a:t>
            </a:r>
            <a:r>
              <a:rPr lang="vi-VN" sz="2500" b="1" i="1" dirty="0" smtClean="0">
                <a:solidFill>
                  <a:schemeClr val="tx1"/>
                </a:solidFill>
              </a:rPr>
              <a:t>Credite </a:t>
            </a:r>
            <a:r>
              <a:rPr lang="vi-VN" sz="2500" b="1" i="1" dirty="0">
                <a:solidFill>
                  <a:schemeClr val="tx1"/>
                </a:solidFill>
              </a:rPr>
              <a:t>bancare pe lung </a:t>
            </a:r>
            <a:r>
              <a:rPr lang="vi-VN" sz="2500" b="1" i="1" dirty="0" smtClean="0">
                <a:solidFill>
                  <a:schemeClr val="tx1"/>
                </a:solidFill>
              </a:rPr>
              <a:t>scurt</a:t>
            </a:r>
            <a:r>
              <a:rPr lang="en-US" sz="2500" b="1" i="1" dirty="0" smtClean="0">
                <a:solidFill>
                  <a:schemeClr val="tx1"/>
                </a:solidFill>
              </a:rPr>
              <a:t>“.</a:t>
            </a:r>
            <a:br>
              <a:rPr lang="en-US" sz="2500" b="1" i="1" dirty="0" smtClean="0">
                <a:solidFill>
                  <a:schemeClr val="tx1"/>
                </a:solidFill>
              </a:rPr>
            </a:br>
            <a:r>
              <a:rPr lang="en-US" sz="2500" b="1" i="1" dirty="0" smtClean="0">
                <a:solidFill>
                  <a:schemeClr val="tx1"/>
                </a:solidFill>
              </a:rPr>
              <a:t>   </a:t>
            </a:r>
            <a:r>
              <a:rPr lang="ro-RO" sz="2500" dirty="0" smtClean="0">
                <a:solidFill>
                  <a:schemeClr val="tx1"/>
                </a:solidFill>
              </a:rPr>
              <a:t>Pentru </a:t>
            </a:r>
            <a:r>
              <a:rPr lang="ro-RO" sz="2500" dirty="0">
                <a:solidFill>
                  <a:schemeClr val="tx1"/>
                </a:solidFill>
              </a:rPr>
              <a:t>evidenţa împrumuturilor pe termen scurt şi lung sunt destinate conturile respective:</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b="1" i="1" dirty="0" smtClean="0">
                <a:solidFill>
                  <a:schemeClr val="tx1"/>
                </a:solidFill>
              </a:rPr>
              <a:t>51</a:t>
            </a:r>
            <a:r>
              <a:rPr lang="en-US" sz="2500" b="1" i="1" dirty="0" smtClean="0">
                <a:solidFill>
                  <a:schemeClr val="tx1"/>
                </a:solidFill>
              </a:rPr>
              <a:t>2 </a:t>
            </a:r>
            <a:r>
              <a:rPr lang="en-US" sz="2500" b="1" i="1" dirty="0">
                <a:solidFill>
                  <a:schemeClr val="tx1"/>
                </a:solidFill>
              </a:rPr>
              <a:t>“ </a:t>
            </a:r>
            <a:r>
              <a:rPr lang="ro-RO" sz="2500" b="1" i="1" dirty="0" smtClean="0">
                <a:solidFill>
                  <a:schemeClr val="tx1"/>
                </a:solidFill>
              </a:rPr>
              <a:t>Împrumut </a:t>
            </a:r>
            <a:r>
              <a:rPr lang="ro-RO" sz="2500" b="1" i="1" dirty="0">
                <a:solidFill>
                  <a:schemeClr val="tx1"/>
                </a:solidFill>
              </a:rPr>
              <a:t>pe termen </a:t>
            </a:r>
            <a:r>
              <a:rPr lang="ro-RO" sz="2500" b="1" i="1" dirty="0" smtClean="0">
                <a:solidFill>
                  <a:schemeClr val="tx1"/>
                </a:solidFill>
              </a:rPr>
              <a:t>scurt</a:t>
            </a:r>
            <a:r>
              <a:rPr lang="en-US" sz="2500" b="1" i="1" dirty="0" smtClean="0">
                <a:solidFill>
                  <a:schemeClr val="tx1"/>
                </a:solidFill>
              </a:rPr>
              <a:t>“</a:t>
            </a:r>
            <a:r>
              <a:rPr lang="ru-RU" sz="2500" dirty="0">
                <a:solidFill>
                  <a:schemeClr val="tx1"/>
                </a:solidFill>
              </a:rPr>
              <a:t/>
            </a:r>
            <a:br>
              <a:rPr lang="ru-RU" sz="2500" dirty="0">
                <a:solidFill>
                  <a:schemeClr val="tx1"/>
                </a:solidFill>
              </a:rPr>
            </a:br>
            <a:r>
              <a:rPr lang="en-US" sz="2500" dirty="0" smtClean="0">
                <a:solidFill>
                  <a:schemeClr val="tx1"/>
                </a:solidFill>
              </a:rPr>
              <a:t>         </a:t>
            </a:r>
            <a:r>
              <a:rPr lang="ro-RO" sz="2500" b="1" i="1" dirty="0" smtClean="0">
                <a:solidFill>
                  <a:schemeClr val="tx1"/>
                </a:solidFill>
              </a:rPr>
              <a:t>41</a:t>
            </a:r>
            <a:r>
              <a:rPr lang="en-US" sz="2500" b="1" i="1" dirty="0" smtClean="0">
                <a:solidFill>
                  <a:schemeClr val="tx1"/>
                </a:solidFill>
              </a:rPr>
              <a:t>2</a:t>
            </a:r>
            <a:r>
              <a:rPr lang="ro-RO" sz="2500" b="1" i="1" dirty="0" smtClean="0">
                <a:solidFill>
                  <a:schemeClr val="tx1"/>
                </a:solidFill>
              </a:rPr>
              <a:t> </a:t>
            </a:r>
            <a:r>
              <a:rPr lang="en-US" sz="2500" b="1" i="1" dirty="0">
                <a:solidFill>
                  <a:schemeClr val="tx1"/>
                </a:solidFill>
              </a:rPr>
              <a:t>“ </a:t>
            </a:r>
            <a:r>
              <a:rPr lang="ro-RO" sz="2500" b="1" i="1" dirty="0" smtClean="0">
                <a:solidFill>
                  <a:schemeClr val="tx1"/>
                </a:solidFill>
              </a:rPr>
              <a:t>Împrumut </a:t>
            </a:r>
            <a:r>
              <a:rPr lang="ro-RO" sz="2500" b="1" i="1" dirty="0">
                <a:solidFill>
                  <a:schemeClr val="tx1"/>
                </a:solidFill>
              </a:rPr>
              <a:t>pe termen </a:t>
            </a:r>
            <a:r>
              <a:rPr lang="ro-RO" sz="2500" b="1" i="1" dirty="0" smtClean="0">
                <a:solidFill>
                  <a:schemeClr val="tx1"/>
                </a:solidFill>
              </a:rPr>
              <a:t>lung</a:t>
            </a:r>
            <a:r>
              <a:rPr lang="en-US" sz="2500" b="1" i="1" dirty="0" smtClean="0">
                <a:solidFill>
                  <a:schemeClr val="tx1"/>
                </a:solidFill>
              </a:rPr>
              <a:t>“</a:t>
            </a:r>
            <a:r>
              <a:rPr lang="ro-RO" sz="2500" b="1" i="1" dirty="0" smtClean="0">
                <a:solidFill>
                  <a:schemeClr val="tx1"/>
                </a:solidFill>
              </a:rPr>
              <a:t>.</a:t>
            </a:r>
            <a:r>
              <a:rPr lang="ru-RU" sz="2500" dirty="0">
                <a:solidFill>
                  <a:schemeClr val="tx1"/>
                </a:solidFill>
              </a:rPr>
              <a:t/>
            </a:r>
            <a:br>
              <a:rPr lang="ru-RU" sz="2500" dirty="0">
                <a:solidFill>
                  <a:schemeClr val="tx1"/>
                </a:solidFill>
              </a:rPr>
            </a:br>
            <a:r>
              <a:rPr lang="vi-VN" sz="2500" b="1" i="1" dirty="0">
                <a:solidFill>
                  <a:schemeClr val="tx1"/>
                </a:solidFill>
              </a:rPr>
              <a:t/>
            </a:r>
            <a:br>
              <a:rPr lang="vi-VN" sz="2500" b="1" i="1" dirty="0">
                <a:solidFill>
                  <a:schemeClr val="tx1"/>
                </a:solidFill>
              </a:rPr>
            </a:br>
            <a:endParaRPr lang="ro-RO" sz="2500" b="1" i="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414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18688"/>
            <a:ext cx="6449567" cy="3047809"/>
          </a:xfrm>
          <a:prstGeom prst="rect">
            <a:avLst/>
          </a:prstGeom>
        </p:spPr>
      </p:pic>
      <p:sp>
        <p:nvSpPr>
          <p:cNvPr id="7" name="Titel 15"/>
          <p:cNvSpPr>
            <a:spLocks noGrp="1"/>
          </p:cNvSpPr>
          <p:nvPr>
            <p:ph type="title"/>
          </p:nvPr>
        </p:nvSpPr>
        <p:spPr>
          <a:xfrm>
            <a:off x="148741" y="1845308"/>
            <a:ext cx="8839199" cy="2394183"/>
          </a:xfrm>
        </p:spPr>
        <p:txBody>
          <a:bodyPr/>
          <a:lstStyle/>
          <a:p>
            <a:r>
              <a:rPr lang="en-US" sz="2500" dirty="0" smtClean="0">
                <a:solidFill>
                  <a:schemeClr val="tx1"/>
                </a:solidFill>
              </a:rPr>
              <a:t>   </a:t>
            </a:r>
            <a:r>
              <a:rPr lang="ro-RO" sz="2500" dirty="0" smtClean="0">
                <a:solidFill>
                  <a:schemeClr val="tx1"/>
                </a:solidFill>
              </a:rPr>
              <a:t>Creditele </a:t>
            </a:r>
            <a:r>
              <a:rPr lang="ro-RO" sz="2500" dirty="0">
                <a:solidFill>
                  <a:schemeClr val="tx1"/>
                </a:solidFill>
              </a:rPr>
              <a:t>bancare şi împrumuturile primite se reflectă prin următoare formule contabile: </a:t>
            </a:r>
            <a:r>
              <a:rPr lang="ru-RU" sz="2500" dirty="0">
                <a:solidFill>
                  <a:schemeClr val="tx1"/>
                </a:solidFill>
              </a:rPr>
              <a:t/>
            </a:r>
            <a:br>
              <a:rPr lang="ru-RU" sz="2500" dirty="0">
                <a:solidFill>
                  <a:schemeClr val="tx1"/>
                </a:solidFill>
              </a:rPr>
            </a:br>
            <a:r>
              <a:rPr lang="ro-RO" sz="2800" b="1" i="1" dirty="0">
                <a:solidFill>
                  <a:schemeClr val="tx1"/>
                </a:solidFill>
              </a:rPr>
              <a:t>Dt    </a:t>
            </a:r>
            <a:r>
              <a:rPr lang="ro-RO" sz="2800" b="1" i="1" dirty="0" smtClean="0">
                <a:solidFill>
                  <a:schemeClr val="tx1"/>
                </a:solidFill>
              </a:rPr>
              <a:t>241</a:t>
            </a:r>
            <a:r>
              <a:rPr lang="en-US" sz="2800" b="1" i="1" dirty="0" smtClean="0">
                <a:solidFill>
                  <a:schemeClr val="tx1"/>
                </a:solidFill>
              </a:rPr>
              <a:t>, </a:t>
            </a:r>
            <a:r>
              <a:rPr lang="ro-RO" sz="2800" b="1" i="1" dirty="0" smtClean="0">
                <a:solidFill>
                  <a:schemeClr val="tx1"/>
                </a:solidFill>
              </a:rPr>
              <a:t>242</a:t>
            </a:r>
            <a:r>
              <a:rPr lang="en-US" sz="2800" b="1" i="1" dirty="0" smtClean="0">
                <a:solidFill>
                  <a:schemeClr val="tx1"/>
                </a:solidFill>
              </a:rPr>
              <a:t>, </a:t>
            </a:r>
            <a:r>
              <a:rPr lang="ro-RO" sz="2800" b="1" i="1" dirty="0" smtClean="0">
                <a:solidFill>
                  <a:schemeClr val="tx1"/>
                </a:solidFill>
              </a:rPr>
              <a:t>243 </a:t>
            </a:r>
            <a:r>
              <a:rPr lang="en-US" sz="2800" b="1" i="1" dirty="0" smtClean="0">
                <a:solidFill>
                  <a:schemeClr val="tx1"/>
                </a:solidFill>
              </a:rPr>
              <a:t/>
            </a:r>
            <a:br>
              <a:rPr lang="en-US" sz="2800" b="1" i="1" dirty="0" smtClean="0">
                <a:solidFill>
                  <a:schemeClr val="tx1"/>
                </a:solidFill>
              </a:rPr>
            </a:br>
            <a:r>
              <a:rPr lang="ro-RO" sz="2800" b="1" i="1" dirty="0" smtClean="0">
                <a:solidFill>
                  <a:schemeClr val="tx1"/>
                </a:solidFill>
              </a:rPr>
              <a:t>Ct   511</a:t>
            </a:r>
            <a:r>
              <a:rPr lang="en-US" sz="2800" b="1" i="1" dirty="0" smtClean="0">
                <a:solidFill>
                  <a:schemeClr val="tx1"/>
                </a:solidFill>
              </a:rPr>
              <a:t>, </a:t>
            </a:r>
            <a:r>
              <a:rPr lang="ro-RO" sz="2800" b="1" i="1" dirty="0" smtClean="0">
                <a:solidFill>
                  <a:schemeClr val="tx1"/>
                </a:solidFill>
              </a:rPr>
              <a:t>512</a:t>
            </a:r>
            <a:r>
              <a:rPr lang="en-US" sz="2800" b="1" i="1" dirty="0" smtClean="0">
                <a:solidFill>
                  <a:schemeClr val="tx1"/>
                </a:solidFill>
              </a:rPr>
              <a:t>, 4</a:t>
            </a:r>
            <a:r>
              <a:rPr lang="ro-RO" sz="2800" b="1" i="1" dirty="0" smtClean="0">
                <a:solidFill>
                  <a:schemeClr val="tx1"/>
                </a:solidFill>
              </a:rPr>
              <a:t>11</a:t>
            </a:r>
            <a:r>
              <a:rPr lang="en-US" sz="2800" b="1" i="1" dirty="0" smtClean="0">
                <a:solidFill>
                  <a:schemeClr val="tx1"/>
                </a:solidFill>
              </a:rPr>
              <a:t>, </a:t>
            </a:r>
            <a:r>
              <a:rPr lang="ro-RO" sz="2800" b="1" i="1" dirty="0" smtClean="0">
                <a:solidFill>
                  <a:schemeClr val="tx1"/>
                </a:solidFill>
              </a:rPr>
              <a:t>412</a:t>
            </a:r>
            <a:r>
              <a:rPr lang="en-US" sz="2800" dirty="0" smtClean="0">
                <a:solidFill>
                  <a:schemeClr val="tx1"/>
                </a:solidFill>
              </a:rPr>
              <a:t>, </a:t>
            </a:r>
            <a:r>
              <a:rPr lang="ro-RO" sz="2800" b="1" i="1" dirty="0" smtClean="0">
                <a:solidFill>
                  <a:schemeClr val="tx1"/>
                </a:solidFill>
              </a:rPr>
              <a:t>513</a:t>
            </a:r>
            <a:r>
              <a:rPr lang="en-US" sz="2800" dirty="0" smtClean="0">
                <a:solidFill>
                  <a:schemeClr val="tx1"/>
                </a:solidFill>
              </a:rPr>
              <a:t>, </a:t>
            </a:r>
            <a:r>
              <a:rPr lang="ro-RO" sz="2800" b="1" i="1" dirty="0" smtClean="0">
                <a:solidFill>
                  <a:schemeClr val="tx1"/>
                </a:solidFill>
              </a:rPr>
              <a:t>413</a:t>
            </a:r>
            <a:r>
              <a:rPr lang="en-US" sz="2800" b="1" i="1" dirty="0" smtClean="0">
                <a:solidFill>
                  <a:schemeClr val="tx1"/>
                </a:solidFill>
              </a:rPr>
              <a:t>, etc.</a:t>
            </a:r>
            <a:endParaRPr lang="ro-RO" sz="28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7812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it-IT" sz="3200" b="1" dirty="0" smtClean="0">
                <a:solidFill>
                  <a:srgbClr val="002060"/>
                </a:solidFill>
              </a:rPr>
              <a:t>Contabilitatea datoriilor comerciale pe termen lung si pe termen scurt:</a:t>
            </a:r>
            <a:br>
              <a:rPr lang="it-IT" sz="3200" b="1" dirty="0" smtClean="0">
                <a:solidFill>
                  <a:srgbClr val="002060"/>
                </a:solidFill>
              </a:rPr>
            </a:br>
            <a:r>
              <a:rPr lang="ro-RO" sz="2800" b="1" dirty="0" smtClean="0">
                <a:solidFill>
                  <a:schemeClr val="tx1"/>
                </a:solidFill>
              </a:rPr>
              <a:t> </a:t>
            </a:r>
            <a:r>
              <a:rPr lang="ro-RO" sz="2800" b="1" u="sng" dirty="0">
                <a:solidFill>
                  <a:schemeClr val="tx1"/>
                </a:solidFill>
              </a:rPr>
              <a:t>Datoriile comerciale </a:t>
            </a:r>
            <a:r>
              <a:rPr lang="ro-RO" sz="2800" dirty="0">
                <a:solidFill>
                  <a:schemeClr val="tx1"/>
                </a:solidFill>
              </a:rPr>
              <a:t>cuprind angajamentele de plată ale întreprinderii faţă de furnizori, antreprenori şi alţi creditori pentru activele procurate, avansurile primite şi serviciile de care întreprinderea a beneficiat.</a:t>
            </a:r>
            <a:r>
              <a:rPr lang="ru-RU" sz="2800" dirty="0">
                <a:solidFill>
                  <a:schemeClr val="tx1"/>
                </a:solidFill>
              </a:rPr>
              <a:t/>
            </a:r>
            <a:br>
              <a:rPr lang="ru-RU" sz="2800" dirty="0">
                <a:solidFill>
                  <a:schemeClr val="tx1"/>
                </a:solidFill>
              </a:rPr>
            </a:br>
            <a:endParaRPr lang="ro-RO" sz="2800" b="1"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06/12/2017</a:t>
            </a:fld>
            <a:endParaRPr lang="en-GB" noProof="0" dirty="0"/>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 name="Рисунок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93383" y="4550854"/>
            <a:ext cx="2228850" cy="2047875"/>
          </a:xfrm>
          <a:prstGeom prst="rect">
            <a:avLst/>
          </a:prstGeom>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0496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1737</TotalTime>
  <Words>309</Words>
  <Application>Microsoft Office PowerPoint</Application>
  <PresentationFormat>On-screen Show (4:3)</PresentationFormat>
  <Paragraphs>89</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6:  Contabilitatea datoriilor pe lung si datoriilor pe termen scurt (mijloace de transport şi mecanisme)  Expert conf. univ. dr. Margareta Vîrcolici lector superior Lidia Surdu   28-29-30 noiembrie 2017,  Chișinău</vt:lpstr>
      <vt:lpstr>Obiective:  O1 Definirea şi structura datoriilor; O2 Contabilitatea datoriilor financiare pe termen lung si pe termen scurt; O3 Contabilitatea datoriilor comerciale pe termen lung si pe termen scurt.</vt:lpstr>
      <vt:lpstr>Definirea şi structura datoriilor:   Datoriile reprezintă angajamente de plată ale întreprinderii faţă de furnizori pentru bunurile procurate şi serviciile prestate, faţă de personalul angajat privind retribuirea muncii, faţă de stat privind plata impozitelor şi taxelor, faţă de alte persoane juridice şi fizice.</vt:lpstr>
      <vt:lpstr>   Datoriile se constată şi pot fi reflectate în bilanţul contabil în cazul când se respectă următoarele condiţii: 1. Există probabilitatea diminuării în viitor a activelor (mijloace băneşti şi alte active proprii) care sunt purtători de avantaje economice; 2. Suma la care se constată  datoriile poate fi evaluată  verdict. </vt:lpstr>
      <vt:lpstr>    După constatarea datoriilor, acestea se reflectă în contabilitate în baza principiului specializării exerciţiilor – atunci când au fost înregistrate în documentele contabile, fiind incluse în rapoartele financiare în perioada la care se referă, dar nu atunci când se plătesc mijloace băneşti sau se transmit alte active în schimb.    Rapoartele financiare întocmite în baza principiului specializării exerciţiilor informează utilizatorii nu numai despre tranzacţiile anterioare, ci şi despre angajamentele de plată a mijloacelor băneşti în perspectivă. </vt:lpstr>
      <vt:lpstr>Contabilitatea datoriilor financiare pe termen lung si pe termen scurt:    Datoriile financiare  cuprind  creditele şi împrumuturi.    Creditele sunt primite de la instituţiile financiare, iar împrumuturile pot fi primite de la întreprinderi, persoane fizice şi personalul întreprinderii.    În funcţie de termenul rambursării, creditele bancare şi împrumuturile pot fi pe termen scurt şi pe termen lung.    Creditele şi împrumuturile pot fi primite direct sub formă de mijloace băneşti în urma încheierii unui contract de credit sau de împrumut între creditor şi debitor. Creditele şi împrumuturile pot fi primite şi în valuta străină. </vt:lpstr>
      <vt:lpstr>   Evidenţa analitică a creditelor bancare şi împrumuturilor se ţine pe feluri de credite şi împrumuturi, pe termen de rambursare, creditori şi băncile care le-au acordat.    Pentru evidenţa creditelor bancare pe termen scurt şi lung sunt destinate următoarele conturi:  511 “Credite bancare pe termen scurt”  411 “Credite bancare pe lung scurt“.    Pentru evidenţa împrumuturilor pe termen scurt şi lung sunt destinate conturile respective:          512 “ Împrumut pe termen scurt“          412 “ Împrumut pe termen lung“.  </vt:lpstr>
      <vt:lpstr>   Creditele bancare şi împrumuturile primite se reflectă prin următoare formule contabile:  Dt    241, 242, 243  Ct   511, 512, 411, 412, 513, 413, etc.</vt:lpstr>
      <vt:lpstr>Contabilitatea datoriilor comerciale pe termen lung si pe termen scurt:  Datoriile comerciale cuprind angajamentele de plată ale întreprinderii faţă de furnizori, antreprenori şi alţi creditori pentru activele procurate, avansurile primite şi serviciile de care întreprinderea a beneficiat. </vt:lpstr>
      <vt:lpstr>   Evidenţa analitică a datoriilor comerciale se ţine pe fiecare furnizor, antreprenor, creditor, pe termen de apariţie şi de stingere a datoriilor.    Pentru evidenţa sintetică a datoriilor comerciale şi a avansurilor primite pe termen scurt sunt destinate conturile de pasiv: 521 „Datorii comerciale cirente”   522 „Datorii curente fata de partile afiliate ” 523 „Avansuri primite curente” 544 “Alte datorii curente”. </vt:lpstr>
      <vt:lpstr>   Achitarea datoriilor faţă de furnizori pentru bunurile materiale procurate în ţară şi peste hotarele ei se reflectă prin întocmirea formulelor contabile, în funcţie de formele de decontare: 1. Prin conturile bancare:          Dt 521, 522, 544, etc         Ct 242, 243 2. Prin schimbul de mărfuri (servicii):         Dt 521         Ct 221 3. Pe seama avansurilor acordate anterior:        Dt 521, 522, 544, etc       Ct 224. </vt:lpstr>
      <vt:lpstr>    În cazul neachitării la timp a datoriilor faţă de furnizori conform contractului, pot fi calculate amenzi care se reflectă prin formula contabilă: Dt  714  Ct 521 ,522, 544, etc.    Întreprinderea poate să primească avansuri în contul vânzărilor ulterioare a producţiei fabricate (prestării serviciilor) care până la livrarea producţiei (prestarea serviciilor) se consideră datorii. Primirea şi utilizarea avansurilor se reflectă în contabilitate prin întocmirea următoarelor formule contabile: </vt:lpstr>
      <vt:lpstr>1. La suma avansurilor primite: Dt   241, 242, 243 Ct   523  2. La suma TVA aferentă avansurilor primite: Dt   225  Ct   534  3. La achitarea sumei TVA aferentă avansului primit: Dt   534  Ct   242  4. Suma  TVA achitată în avans se trece în contul sumei calculate la valoarea produselor livrate prin formula contabilă: Dt   534  Ct  225 .   </vt:lpstr>
      <vt:lpstr>Bibliografie: 1. SNC “Capital propriu si datorii” aprobat prin Ordin nr.118 din 06.08.2013 privind aprobarea Standardelor Naţionale de Contabilitate //Monitorul Oficial 177-181/1224, 16.08.2013; 2. Baieşu M., “Managementul Resurselor Umane”. Chişinău, ASEM; 2004; 3. Alexandru NEDERIŢA, articol “Corespondenţa conturilor privind contabilitatea datoriilor pe termen lung” publicat in revista “Contabilitate si Audit” nr. 9 anul 2017; 4. Alexandru NEDERIŢA, articol “Corespondenţa conturilor privind contabilitatea datoriilor curente” publicat in revista “Contabilitate si Audit” nr. 10 anul 2017;</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171</cp:revision>
  <cp:lastPrinted>2017-06-05T10:38:21Z</cp:lastPrinted>
  <dcterms:created xsi:type="dcterms:W3CDTF">2013-09-05T11:54:56Z</dcterms:created>
  <dcterms:modified xsi:type="dcterms:W3CDTF">2017-12-06T07:46:16Z</dcterms:modified>
</cp:coreProperties>
</file>