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  <p:sldMasterId id="2147483715" r:id="rId2"/>
  </p:sldMasterIdLst>
  <p:notesMasterIdLst>
    <p:notesMasterId r:id="rId13"/>
  </p:notesMasterIdLst>
  <p:handoutMasterIdLst>
    <p:handoutMasterId r:id="rId14"/>
  </p:handoutMasterIdLst>
  <p:sldIdLst>
    <p:sldId id="280" r:id="rId3"/>
    <p:sldId id="295" r:id="rId4"/>
    <p:sldId id="296" r:id="rId5"/>
    <p:sldId id="297" r:id="rId6"/>
    <p:sldId id="298" r:id="rId7"/>
    <p:sldId id="300" r:id="rId8"/>
    <p:sldId id="301" r:id="rId9"/>
    <p:sldId id="302" r:id="rId10"/>
    <p:sldId id="303" r:id="rId11"/>
    <p:sldId id="299" r:id="rId12"/>
  </p:sldIdLst>
  <p:sldSz cx="9144000" cy="6858000" type="screen4x3"/>
  <p:notesSz cx="6735763" cy="98663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58">
          <p15:clr>
            <a:srgbClr val="A4A3A4"/>
          </p15:clr>
        </p15:guide>
        <p15:guide id="2" orient="horz" pos="388">
          <p15:clr>
            <a:srgbClr val="A4A3A4"/>
          </p15:clr>
        </p15:guide>
        <p15:guide id="3" pos="288">
          <p15:clr>
            <a:srgbClr val="A4A3A4"/>
          </p15:clr>
        </p15:guide>
        <p15:guide id="4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Bohantova" initials="LB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F2E"/>
    <a:srgbClr val="6E6452"/>
    <a:srgbClr val="E5DBA1"/>
    <a:srgbClr val="BABA93"/>
    <a:srgbClr val="BABB93"/>
    <a:srgbClr val="DEDEAF"/>
    <a:srgbClr val="999999"/>
    <a:srgbClr val="D9D9D9"/>
    <a:srgbClr val="CCCCCC"/>
    <a:srgbClr val="C80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5730" autoAdjust="0"/>
  </p:normalViewPr>
  <p:slideViewPr>
    <p:cSldViewPr snapToGrid="0">
      <p:cViewPr varScale="1">
        <p:scale>
          <a:sx n="56" d="100"/>
          <a:sy n="56" d="100"/>
        </p:scale>
        <p:origin x="90" y="240"/>
      </p:cViewPr>
      <p:guideLst>
        <p:guide orient="horz" pos="658"/>
        <p:guide orient="horz" pos="388"/>
        <p:guide pos="288"/>
        <p:guide pos="1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-4140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>
                <a:latin typeface="Arial Narrow" pitchFamily="34" charset="0"/>
              </a:rPr>
              <a:pPr/>
              <a:t>‹#›</a:t>
            </a:fld>
            <a:endParaRPr lang="de-DE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2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696"/>
            <a:ext cx="4939560" cy="4439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Formate des Vorlagentextes zu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276F4F92-661F-4424-ADED-7D3829A4203F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16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2453010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75736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30542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584772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20116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00492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29533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25214"/>
      </p:ext>
    </p:extLst>
  </p:cSld>
  <p:clrMapOvr>
    <a:masterClrMapping/>
  </p:clrMapOvr>
  <p:hf sldNum="0"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05608"/>
      </p:ext>
    </p:extLst>
  </p:cSld>
  <p:clrMapOvr>
    <a:masterClrMapping/>
  </p:clrMapOvr>
  <p:hf sldNum="0"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3807136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1335835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581427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1801626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06/12/2017</a:t>
            </a:fld>
            <a:endParaRPr lang="en-GB" dirty="0" smtClean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4241795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06/12/2017</a:t>
            </a:fld>
            <a:endParaRPr lang="en-GB" dirty="0" smtClean="0"/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</p:spTree>
    <p:extLst>
      <p:ext uri="{BB962C8B-B14F-4D97-AF65-F5344CB8AC3E}">
        <p14:creationId xmlns:p14="http://schemas.microsoft.com/office/powerpoint/2010/main" val="9934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75648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39018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7620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810"/>
            <a:ext cx="9144000" cy="111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Grafik 8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000" y="2447999"/>
            <a:ext cx="7776000" cy="38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3687" y="6581001"/>
            <a:ext cx="92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GB" sz="1000" b="0" noProof="0" dirty="0" smtClean="0">
                <a:solidFill>
                  <a:srgbClr val="6E6452"/>
                </a:solidFill>
                <a:latin typeface="Arial Narrow" pitchFamily="34" charset="0"/>
              </a:rPr>
              <a:t>Page </a:t>
            </a:r>
            <a:fld id="{327115CA-E6A4-425F-BB4F-A64D48743A27}" type="slidenum">
              <a:rPr lang="en-GB" sz="1000" b="0" noProof="0" smtClean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en-GB" sz="1000" b="0" noProof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776" y="6581001"/>
            <a:ext cx="34184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1" spc="70" baseline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155" y="6581001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000" y="1483200"/>
            <a:ext cx="77760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here to add title</a:t>
            </a:r>
            <a:endParaRPr lang="de-DE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8" r:id="rId2"/>
    <p:sldLayoutId id="2147483709" r:id="rId3"/>
    <p:sldLayoutId id="2147483714" r:id="rId4"/>
    <p:sldLayoutId id="2147483710" r:id="rId5"/>
    <p:sldLayoutId id="2147483711" r:id="rId6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71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9.jpeg"/><Relationship Id="rId12" Type="http://schemas.openxmlformats.org/officeDocument/2006/relationships/hyperlink" Target="http://www.ifcaac.amac.md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11" Type="http://schemas.openxmlformats.org/officeDocument/2006/relationships/image" Target="../media/image13.png"/><Relationship Id="rId5" Type="http://schemas.openxmlformats.org/officeDocument/2006/relationships/image" Target="../media/image6.png"/><Relationship Id="rId10" Type="http://schemas.openxmlformats.org/officeDocument/2006/relationships/image" Target="../media/image12.jpeg"/><Relationship Id="rId4" Type="http://schemas.openxmlformats.org/officeDocument/2006/relationships/image" Target="../media/image5.png"/><Relationship Id="rId9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hyperlink" Target="http://www.contabilsef.md/term.php?l=ro&amp;term=523&amp;t=Contabilitate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algn="ctr"/>
            <a:r>
              <a:rPr lang="ro-RO" b="1" dirty="0" smtClean="0">
                <a:solidFill>
                  <a:srgbClr val="002060"/>
                </a:solidFill>
              </a:rPr>
              <a:t>Curs de instruire pentru angajații operatorilor „Apă-Canal”</a:t>
            </a: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o-RO" b="1" dirty="0" smtClean="0">
                <a:solidFill>
                  <a:srgbClr val="FF0000"/>
                </a:solidFill>
              </a:rPr>
              <a:t>Modulul 1</a:t>
            </a:r>
            <a:r>
              <a:rPr lang="en-US" b="1" dirty="0" smtClean="0">
                <a:solidFill>
                  <a:srgbClr val="FF0000"/>
                </a:solidFill>
              </a:rPr>
              <a:t>3</a:t>
            </a:r>
            <a:r>
              <a:rPr lang="ro-RO" b="1" dirty="0" smtClean="0">
                <a:solidFill>
                  <a:srgbClr val="FF0000"/>
                </a:solidFill>
              </a:rPr>
              <a:t>: </a:t>
            </a:r>
            <a:r>
              <a:rPr lang="ro-RO" b="1" dirty="0">
                <a:solidFill>
                  <a:srgbClr val="002060"/>
                </a:solidFill>
              </a:rPr>
              <a:t> Problemele actuale de contabilitate și impozitare a mijloacelor de transport și a mecanismelor. Modificările fiscale în RM pentru anul 2017</a:t>
            </a:r>
            <a:r>
              <a:rPr lang="ro-RO" b="1" dirty="0" smtClean="0">
                <a:solidFill>
                  <a:srgbClr val="002060"/>
                </a:solidFill>
              </a:rPr>
              <a:t>.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ro-RO" b="1" dirty="0" smtClean="0">
                <a:solidFill>
                  <a:srgbClr val="002060"/>
                </a:solidFill>
              </a:rPr>
              <a:t/>
            </a:r>
            <a:br>
              <a:rPr lang="ro-RO" b="1" dirty="0" smtClean="0">
                <a:solidFill>
                  <a:srgbClr val="002060"/>
                </a:solidFill>
              </a:rPr>
            </a:br>
            <a:r>
              <a:rPr lang="ro-RO" altLang="en-US" sz="2000" b="1" dirty="0">
                <a:solidFill>
                  <a:srgbClr val="FF0000"/>
                </a:solidFill>
              </a:rPr>
              <a:t>Sesiunea 7</a:t>
            </a:r>
            <a:r>
              <a:rPr lang="en-US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o-RO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Contabilitatea costurilor/cheltuielilor de exploatare si de asigurare a mijloacelor de transport si </a:t>
            </a:r>
            <a:r>
              <a:rPr lang="ro-RO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mecanismelor</a:t>
            </a:r>
            <a: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 smtClean="0">
                <a:solidFill>
                  <a:srgbClr val="000F2E"/>
                </a:solidFill>
              </a:rPr>
              <a:t/>
            </a:r>
            <a:br>
              <a:rPr lang="ro-RO" b="1" dirty="0" smtClean="0">
                <a:solidFill>
                  <a:srgbClr val="000F2E"/>
                </a:solidFill>
              </a:rPr>
            </a:br>
            <a:r>
              <a:rPr lang="ro-RO" sz="1800" b="1" i="1" dirty="0">
                <a:solidFill>
                  <a:srgbClr val="002060"/>
                </a:solidFill>
              </a:rPr>
              <a:t>Expert conf. univ. dr. </a:t>
            </a:r>
            <a:r>
              <a:rPr lang="en-US" sz="1800" b="1" i="1" dirty="0">
                <a:solidFill>
                  <a:srgbClr val="002060"/>
                </a:solidFill>
              </a:rPr>
              <a:t>Margareta V</a:t>
            </a:r>
            <a:r>
              <a:rPr lang="ro-RO" sz="1800" b="1" i="1" dirty="0">
                <a:solidFill>
                  <a:srgbClr val="002060"/>
                </a:solidFill>
              </a:rPr>
              <a:t>îrcolici</a:t>
            </a:r>
            <a:r>
              <a:rPr lang="ro-RO" sz="1800" b="1" dirty="0">
                <a:solidFill>
                  <a:srgbClr val="002060"/>
                </a:solidFill>
              </a:rPr>
              <a:t/>
            </a:r>
            <a:br>
              <a:rPr lang="ro-RO" sz="1800" b="1" dirty="0">
                <a:solidFill>
                  <a:srgbClr val="002060"/>
                </a:solidFill>
              </a:rPr>
            </a:br>
            <a:r>
              <a:rPr lang="en-US" sz="1800" b="1" i="1" dirty="0">
                <a:solidFill>
                  <a:srgbClr val="002060"/>
                </a:solidFill>
              </a:rPr>
              <a:t>lector superior </a:t>
            </a:r>
            <a:r>
              <a:rPr lang="en-US" sz="1800" b="1" dirty="0">
                <a:solidFill>
                  <a:srgbClr val="002060"/>
                </a:solidFill>
              </a:rPr>
              <a:t>Lidia </a:t>
            </a:r>
            <a:r>
              <a:rPr lang="en-US" sz="1800" b="1" dirty="0" err="1">
                <a:solidFill>
                  <a:srgbClr val="002060"/>
                </a:solidFill>
              </a:rPr>
              <a:t>Surdu</a:t>
            </a:r>
            <a:r>
              <a:rPr lang="ro-RO" sz="1600" b="1">
                <a:solidFill>
                  <a:srgbClr val="002060"/>
                </a:solidFill>
              </a:rPr>
              <a:t/>
            </a:r>
            <a:br>
              <a:rPr lang="ro-RO" sz="1600" b="1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>28-29-30 noiembrie 2017,  Chișinău</a:t>
            </a:r>
            <a:endParaRPr lang="ro-RO" sz="16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584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Fußzeilenplatzhalter 2"/>
          <p:cNvSpPr txBox="1">
            <a:spLocks/>
          </p:cNvSpPr>
          <p:nvPr/>
        </p:nvSpPr>
        <p:spPr bwMode="auto">
          <a:xfrm>
            <a:off x="2862263" y="6581775"/>
            <a:ext cx="341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 spc="70" baseline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mtClean="0"/>
              <a:t>XXX</a:t>
            </a:r>
            <a:endParaRPr lang="de-DE"/>
          </a:p>
        </p:txBody>
      </p:sp>
      <p:sp>
        <p:nvSpPr>
          <p:cNvPr id="15" name="Datumsplatzhalter 3"/>
          <p:cNvSpPr txBox="1">
            <a:spLocks/>
          </p:cNvSpPr>
          <p:nvPr/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1A768533-9F5A-4A96-B8F6-9A95114E0856}" type="datetime1">
              <a:rPr lang="en-GB" smtClean="0">
                <a:cs typeface="Arial" charset="0"/>
              </a:rPr>
              <a:pPr/>
              <a:t>06/12/2017</a:t>
            </a:fld>
            <a:endParaRPr lang="de-DE">
              <a:cs typeface="Arial" charset="0"/>
            </a:endParaRPr>
          </a:p>
        </p:txBody>
      </p:sp>
      <p:sp>
        <p:nvSpPr>
          <p:cNvPr id="16" name="Inhaltsplatzhalter 8"/>
          <p:cNvSpPr txBox="1">
            <a:spLocks/>
          </p:cNvSpPr>
          <p:nvPr/>
        </p:nvSpPr>
        <p:spPr>
          <a:xfrm>
            <a:off x="2433908" y="1620411"/>
            <a:ext cx="6262254" cy="2074863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>
              <a:spcAft>
                <a:spcPts val="300"/>
              </a:spcAft>
            </a:pPr>
            <a:r>
              <a:rPr lang="ro-RO" sz="2800" dirty="0" smtClean="0">
                <a:solidFill>
                  <a:srgbClr val="534B3E"/>
                </a:solidFill>
              </a:rPr>
              <a:t>Vă mulțumim pentru atenție</a:t>
            </a:r>
            <a:endParaRPr lang="en-GB" sz="2800" dirty="0">
              <a:solidFill>
                <a:srgbClr val="534B3E"/>
              </a:solidFill>
            </a:endParaRPr>
          </a:p>
          <a:p>
            <a:endParaRPr lang="en-GB" sz="1000" dirty="0">
              <a:solidFill>
                <a:srgbClr val="534B3E"/>
              </a:solidFill>
            </a:endParaRPr>
          </a:p>
        </p:txBody>
      </p:sp>
      <p:sp>
        <p:nvSpPr>
          <p:cNvPr id="17" name="Textfeld 9"/>
          <p:cNvSpPr txBox="1">
            <a:spLocks noChangeArrowheads="1"/>
          </p:cNvSpPr>
          <p:nvPr/>
        </p:nvSpPr>
        <p:spPr bwMode="auto">
          <a:xfrm>
            <a:off x="427153" y="5399463"/>
            <a:ext cx="137160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Proiect co-finanțat de</a:t>
            </a:r>
            <a:endParaRPr lang="en-GB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8" name="Picture 11" descr="F:\Branding\EU\jaun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1056" y="5624205"/>
            <a:ext cx="13652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" descr="H:\bn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46511" y="5590073"/>
            <a:ext cx="10160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8991" y="5624205"/>
            <a:ext cx="1639887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feld 9"/>
          <p:cNvSpPr txBox="1">
            <a:spLocks noChangeArrowheads="1"/>
          </p:cNvSpPr>
          <p:nvPr/>
        </p:nvSpPr>
        <p:spPr bwMode="auto">
          <a:xfrm>
            <a:off x="6898878" y="5383151"/>
            <a:ext cx="1147762" cy="2143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In cooperare cu</a:t>
            </a:r>
            <a:endParaRPr lang="ro-RO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2" name="Picture 21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045" y="5540701"/>
            <a:ext cx="1071880" cy="1071880"/>
          </a:xfrm>
          <a:prstGeom prst="rect">
            <a:avLst/>
          </a:prstGeom>
        </p:spPr>
      </p:pic>
      <p:pic>
        <p:nvPicPr>
          <p:cNvPr id="23" name="Picture 22" descr="D:\Users\Desktop\logotyp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16" y="5818037"/>
            <a:ext cx="1958975" cy="56959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CasetăText 1"/>
          <p:cNvSpPr txBox="1"/>
          <p:nvPr/>
        </p:nvSpPr>
        <p:spPr>
          <a:xfrm>
            <a:off x="1856306" y="3145976"/>
            <a:ext cx="53619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  <a:hlinkClick r:id="rId12"/>
              </a:rPr>
              <a:t>www.ifcaac.amac.md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ifcaac@fua.utm.md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77-38 22</a:t>
            </a:r>
          </a:p>
          <a:p>
            <a:pPr algn="ctr"/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 </a:t>
            </a:r>
          </a:p>
          <a:p>
            <a:pPr algn="ctr"/>
            <a:r>
              <a:rPr lang="ro-RO" sz="1400" b="0" u="sng">
                <a:solidFill>
                  <a:srgbClr val="7030A0"/>
                </a:solidFill>
                <a:latin typeface="+mn-lt"/>
              </a:rPr>
              <a:t>www.amac.md</a:t>
            </a:r>
            <a:r>
              <a:rPr lang="ro-RO" sz="1400" b="0">
                <a:solidFill>
                  <a:srgbClr val="7030A0"/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apacanal@yandex.ru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28-84-33</a:t>
            </a:r>
          </a:p>
          <a:p>
            <a:pPr algn="ctr"/>
            <a:endParaRPr lang="ro-RO" sz="8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7373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-85343" y="1845308"/>
            <a:ext cx="9073284" cy="4416167"/>
          </a:xfrm>
        </p:spPr>
        <p:txBody>
          <a:bodyPr/>
          <a:lstStyle/>
          <a:p>
            <a:pPr marL="82296" indent="0"/>
            <a:r>
              <a:rPr lang="en-US" sz="2800" b="1" dirty="0" err="1" smtClean="0">
                <a:solidFill>
                  <a:srgbClr val="002060"/>
                </a:solidFill>
              </a:rPr>
              <a:t>Obiective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500" b="1" dirty="0" smtClean="0">
                <a:solidFill>
                  <a:srgbClr val="002060"/>
                </a:solidFill>
              </a:rPr>
              <a:t/>
            </a:r>
            <a:br>
              <a:rPr lang="en-US" sz="2500" b="1" dirty="0" smtClean="0">
                <a:solidFill>
                  <a:srgbClr val="002060"/>
                </a:solidFill>
              </a:rPr>
            </a:br>
            <a:r>
              <a:rPr lang="en-US" sz="2500" b="1" i="1" dirty="0">
                <a:solidFill>
                  <a:schemeClr val="tx1"/>
                </a:solidFill>
              </a:rPr>
              <a:t>O1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Contabilitatea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costurilor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aferente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întreţinerii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asistenţei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tehnice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reparaţiei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mijloacelor</a:t>
            </a:r>
            <a:r>
              <a:rPr lang="en-US" sz="2500" dirty="0">
                <a:solidFill>
                  <a:schemeClr val="tx1"/>
                </a:solidFill>
              </a:rPr>
              <a:t> de transport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mecanismelor</a:t>
            </a:r>
            <a:r>
              <a:rPr lang="en-US" sz="2500" dirty="0">
                <a:solidFill>
                  <a:schemeClr val="tx1"/>
                </a:solidFill>
              </a:rPr>
              <a:t> ;</a:t>
            </a:r>
            <a:br>
              <a:rPr lang="en-US" sz="2500" dirty="0">
                <a:solidFill>
                  <a:schemeClr val="tx1"/>
                </a:solidFill>
              </a:rPr>
            </a:br>
            <a:r>
              <a:rPr lang="en-US" sz="2500" b="1" i="1" dirty="0">
                <a:solidFill>
                  <a:schemeClr val="tx1"/>
                </a:solidFill>
              </a:rPr>
              <a:t>O2 </a:t>
            </a:r>
            <a:r>
              <a:rPr lang="en-US" sz="2500" dirty="0" err="1">
                <a:solidFill>
                  <a:schemeClr val="tx1"/>
                </a:solidFill>
              </a:rPr>
              <a:t>Capitalizarea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costurilor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aferente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modernizării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mijloacelor</a:t>
            </a:r>
            <a:r>
              <a:rPr lang="en-US" sz="2500" dirty="0">
                <a:solidFill>
                  <a:schemeClr val="tx1"/>
                </a:solidFill>
              </a:rPr>
              <a:t> de transport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mecanismelor</a:t>
            </a:r>
            <a:r>
              <a:rPr lang="en-US" sz="2500" dirty="0">
                <a:solidFill>
                  <a:schemeClr val="tx1"/>
                </a:solidFill>
              </a:rPr>
              <a:t> ;</a:t>
            </a:r>
            <a:br>
              <a:rPr lang="en-US" sz="2500" dirty="0">
                <a:solidFill>
                  <a:schemeClr val="tx1"/>
                </a:solidFill>
              </a:rPr>
            </a:br>
            <a:r>
              <a:rPr lang="en-US" sz="2500" b="1" i="1" dirty="0">
                <a:solidFill>
                  <a:schemeClr val="tx1"/>
                </a:solidFill>
              </a:rPr>
              <a:t>O3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Contabilitatea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cheltuielilor</a:t>
            </a:r>
            <a:r>
              <a:rPr lang="en-US" sz="2500" dirty="0">
                <a:solidFill>
                  <a:schemeClr val="tx1"/>
                </a:solidFill>
              </a:rPr>
              <a:t> de </a:t>
            </a:r>
            <a:r>
              <a:rPr lang="en-US" sz="2500" dirty="0" err="1">
                <a:solidFill>
                  <a:schemeClr val="tx1"/>
                </a:solidFill>
              </a:rPr>
              <a:t>asigurare</a:t>
            </a:r>
            <a:r>
              <a:rPr lang="en-US" sz="2500" dirty="0">
                <a:solidFill>
                  <a:schemeClr val="tx1"/>
                </a:solidFill>
              </a:rPr>
              <a:t> a </a:t>
            </a:r>
            <a:r>
              <a:rPr lang="en-US" sz="2500" dirty="0" err="1">
                <a:solidFill>
                  <a:schemeClr val="tx1"/>
                </a:solidFill>
              </a:rPr>
              <a:t>mijloacelor</a:t>
            </a:r>
            <a:r>
              <a:rPr lang="en-US" sz="2500" dirty="0">
                <a:solidFill>
                  <a:schemeClr val="tx1"/>
                </a:solidFill>
              </a:rPr>
              <a:t> de transport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mecanismelor</a:t>
            </a:r>
            <a:r>
              <a:rPr lang="en-US" sz="2500" dirty="0">
                <a:solidFill>
                  <a:schemeClr val="tx1"/>
                </a:solidFill>
              </a:rPr>
              <a:t> .</a:t>
            </a:r>
            <a:r>
              <a:rPr lang="ru-RU" sz="2500" dirty="0">
                <a:solidFill>
                  <a:schemeClr val="tx1"/>
                </a:solidFill>
              </a:rPr>
              <a:t/>
            </a:r>
            <a:br>
              <a:rPr lang="ru-RU" sz="2500" dirty="0">
                <a:solidFill>
                  <a:schemeClr val="tx1"/>
                </a:solidFill>
              </a:rPr>
            </a:br>
            <a:r>
              <a:rPr lang="ru-RU" sz="2500" dirty="0"/>
              <a:t/>
            </a:r>
            <a:br>
              <a:rPr lang="ru-RU" sz="2500" dirty="0"/>
            </a:br>
            <a:endParaRPr lang="ro-RO" sz="25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8107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marL="82296" indent="0"/>
            <a:r>
              <a:rPr lang="ro-RO" sz="2500" b="1" dirty="0">
                <a:solidFill>
                  <a:srgbClr val="002060"/>
                </a:solidFill>
              </a:rPr>
              <a:t>Contabilitatea costurilor aferente întreţinerii, asistenţei tehnice şi reparaţiei mijloacelor de transport şi </a:t>
            </a:r>
            <a:r>
              <a:rPr lang="ro-RO" sz="2500" b="1" dirty="0" smtClean="0">
                <a:solidFill>
                  <a:srgbClr val="002060"/>
                </a:solidFill>
              </a:rPr>
              <a:t>mecanismelor</a:t>
            </a:r>
            <a:r>
              <a:rPr lang="en-US" sz="2500" b="1" dirty="0" smtClean="0">
                <a:solidFill>
                  <a:srgbClr val="002060"/>
                </a:solidFill>
              </a:rPr>
              <a:t>:</a:t>
            </a:r>
            <a:r>
              <a:rPr lang="en-US" sz="2500" b="1" dirty="0">
                <a:solidFill>
                  <a:srgbClr val="002060"/>
                </a:solidFill>
              </a:rPr>
              <a:t/>
            </a:r>
            <a:br>
              <a:rPr lang="en-US" sz="2500" b="1" dirty="0">
                <a:solidFill>
                  <a:srgbClr val="002060"/>
                </a:solidFill>
              </a:rPr>
            </a:br>
            <a:r>
              <a:rPr lang="en-US" sz="2500" b="1" dirty="0" smtClean="0">
                <a:solidFill>
                  <a:srgbClr val="002060"/>
                </a:solidFill>
              </a:rPr>
              <a:t>   </a:t>
            </a:r>
            <a:r>
              <a:rPr lang="en-US" sz="2500" dirty="0" err="1" smtClean="0">
                <a:solidFill>
                  <a:schemeClr val="tx1"/>
                </a:solidFill>
              </a:rPr>
              <a:t>Contabilitatea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costurilor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aferente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întreţinerii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asistenţei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tehnice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reparaţiei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mijloacelor</a:t>
            </a:r>
            <a:r>
              <a:rPr lang="en-US" sz="2500" dirty="0">
                <a:solidFill>
                  <a:schemeClr val="tx1"/>
                </a:solidFill>
              </a:rPr>
              <a:t> de transport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mecanismelor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presupune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contabilizarea</a:t>
            </a:r>
            <a:r>
              <a:rPr lang="en-US" sz="2500" dirty="0">
                <a:solidFill>
                  <a:schemeClr val="tx1"/>
                </a:solidFill>
              </a:rPr>
              <a:t> in </a:t>
            </a:r>
            <a:r>
              <a:rPr lang="en-US" sz="2500" dirty="0" err="1">
                <a:solidFill>
                  <a:schemeClr val="tx1"/>
                </a:solidFill>
              </a:rPr>
              <a:t>baza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documentelor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primare</a:t>
            </a:r>
            <a:r>
              <a:rPr lang="en-US" sz="2500" dirty="0">
                <a:solidFill>
                  <a:schemeClr val="tx1"/>
                </a:solidFill>
              </a:rPr>
              <a:t> a </a:t>
            </a:r>
            <a:r>
              <a:rPr lang="en-US" sz="2500" dirty="0" err="1">
                <a:solidFill>
                  <a:schemeClr val="tx1"/>
                </a:solidFill>
              </a:rPr>
              <a:t>lucrarilor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efectuate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pentru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buna-functionare</a:t>
            </a:r>
            <a:r>
              <a:rPr lang="en-US" sz="2500" dirty="0">
                <a:solidFill>
                  <a:schemeClr val="tx1"/>
                </a:solidFill>
              </a:rPr>
              <a:t> a </a:t>
            </a:r>
            <a:r>
              <a:rPr lang="en-US" sz="2500" dirty="0" err="1">
                <a:solidFill>
                  <a:schemeClr val="tx1"/>
                </a:solidFill>
              </a:rPr>
              <a:t>automobilelor</a:t>
            </a:r>
            <a:r>
              <a:rPr lang="en-US" sz="2500" dirty="0">
                <a:solidFill>
                  <a:schemeClr val="tx1"/>
                </a:solidFill>
              </a:rPr>
              <a:t>.</a:t>
            </a:r>
            <a:br>
              <a:rPr lang="en-US" sz="2500" dirty="0">
                <a:solidFill>
                  <a:schemeClr val="tx1"/>
                </a:solidFill>
              </a:rPr>
            </a:br>
            <a:r>
              <a:rPr lang="en-US" sz="2500" dirty="0">
                <a:solidFill>
                  <a:schemeClr val="tx1"/>
                </a:solidFill>
              </a:rPr>
              <a:t>   </a:t>
            </a:r>
            <a:r>
              <a:rPr lang="en-US" sz="2500" dirty="0" err="1">
                <a:solidFill>
                  <a:schemeClr val="tx1"/>
                </a:solidFill>
              </a:rPr>
              <a:t>Aceste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lucrari</a:t>
            </a:r>
            <a:r>
              <a:rPr lang="en-US" sz="2500" dirty="0">
                <a:solidFill>
                  <a:schemeClr val="tx1"/>
                </a:solidFill>
              </a:rPr>
              <a:t> pot fi </a:t>
            </a:r>
            <a:r>
              <a:rPr lang="en-US" sz="2500" dirty="0" err="1">
                <a:solidFill>
                  <a:schemeClr val="tx1"/>
                </a:solidFill>
              </a:rPr>
              <a:t>prestate</a:t>
            </a:r>
            <a:r>
              <a:rPr lang="en-US" sz="2500" dirty="0">
                <a:solidFill>
                  <a:schemeClr val="tx1"/>
                </a:solidFill>
              </a:rPr>
              <a:t> de o </a:t>
            </a:r>
            <a:r>
              <a:rPr lang="en-US" sz="2500" dirty="0" err="1">
                <a:solidFill>
                  <a:schemeClr val="tx1"/>
                </a:solidFill>
              </a:rPr>
              <a:t>persoana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terta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sau</a:t>
            </a:r>
            <a:r>
              <a:rPr lang="en-US" sz="2500" dirty="0">
                <a:solidFill>
                  <a:schemeClr val="tx1"/>
                </a:solidFill>
              </a:rPr>
              <a:t> pot fi </a:t>
            </a:r>
            <a:r>
              <a:rPr lang="en-US" sz="2500" dirty="0" err="1">
                <a:solidFill>
                  <a:schemeClr val="tx1"/>
                </a:solidFill>
              </a:rPr>
              <a:t>efectuate</a:t>
            </a:r>
            <a:r>
              <a:rPr lang="en-US" sz="2500" dirty="0">
                <a:solidFill>
                  <a:schemeClr val="tx1"/>
                </a:solidFill>
              </a:rPr>
              <a:t> in </a:t>
            </a:r>
            <a:r>
              <a:rPr lang="en-US" sz="2500" dirty="0" err="1">
                <a:solidFill>
                  <a:schemeClr val="tx1"/>
                </a:solidFill>
              </a:rPr>
              <a:t>cadrul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intreprindrii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propriu-zise</a:t>
            </a:r>
            <a:r>
              <a:rPr lang="en-US" sz="2500" dirty="0">
                <a:solidFill>
                  <a:schemeClr val="tx1"/>
                </a:solidFill>
              </a:rPr>
              <a:t>.</a:t>
            </a:r>
            <a:br>
              <a:rPr lang="en-US" sz="2500" dirty="0">
                <a:solidFill>
                  <a:schemeClr val="tx1"/>
                </a:solidFill>
              </a:rPr>
            </a:br>
            <a:r>
              <a:rPr lang="en-US" sz="2500" dirty="0">
                <a:solidFill>
                  <a:schemeClr val="tx1"/>
                </a:solidFill>
              </a:rPr>
              <a:t>   La </a:t>
            </a:r>
            <a:r>
              <a:rPr lang="en-US" sz="2500" dirty="0" err="1">
                <a:solidFill>
                  <a:schemeClr val="tx1"/>
                </a:solidFill>
              </a:rPr>
              <a:t>contabilizarea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acestora</a:t>
            </a:r>
            <a:r>
              <a:rPr lang="en-US" sz="2500" dirty="0">
                <a:solidFill>
                  <a:schemeClr val="tx1"/>
                </a:solidFill>
              </a:rPr>
              <a:t> se </a:t>
            </a:r>
            <a:r>
              <a:rPr lang="en-US" sz="2500" dirty="0" err="1">
                <a:solidFill>
                  <a:schemeClr val="tx1"/>
                </a:solidFill>
              </a:rPr>
              <a:t>vor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intocmi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urmatoarele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formule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contabile</a:t>
            </a:r>
            <a:r>
              <a:rPr lang="en-US" sz="2500" dirty="0">
                <a:solidFill>
                  <a:schemeClr val="tx1"/>
                </a:solidFill>
              </a:rPr>
              <a:t>: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endParaRPr lang="ro-RO" sz="2500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9541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marL="82296" indent="0"/>
            <a:r>
              <a:rPr lang="en-US" sz="2000" dirty="0" smtClean="0">
                <a:solidFill>
                  <a:schemeClr val="tx1"/>
                </a:solidFill>
              </a:rPr>
              <a:t>a. </a:t>
            </a:r>
            <a:r>
              <a:rPr lang="en-US" sz="2000" dirty="0" err="1" smtClean="0">
                <a:solidFill>
                  <a:schemeClr val="tx1"/>
                </a:solidFill>
              </a:rPr>
              <a:t>Contabilizarea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lucrarilor</a:t>
            </a:r>
            <a:r>
              <a:rPr lang="en-US" sz="2000" dirty="0">
                <a:solidFill>
                  <a:schemeClr val="tx1"/>
                </a:solidFill>
              </a:rPr>
              <a:t> de </a:t>
            </a:r>
            <a:r>
              <a:rPr lang="en-US" sz="2000" dirty="0" err="1">
                <a:solidFill>
                  <a:schemeClr val="tx1"/>
                </a:solidFill>
              </a:rPr>
              <a:t>intretinere</a:t>
            </a:r>
            <a:r>
              <a:rPr lang="en-US" sz="2000" dirty="0">
                <a:solidFill>
                  <a:schemeClr val="tx1"/>
                </a:solidFill>
              </a:rPr>
              <a:t>/ </a:t>
            </a:r>
            <a:r>
              <a:rPr lang="en-US" sz="2000" dirty="0" err="1">
                <a:solidFill>
                  <a:schemeClr val="tx1"/>
                </a:solidFill>
              </a:rPr>
              <a:t>reparatie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prestate</a:t>
            </a:r>
            <a:r>
              <a:rPr lang="en-US" sz="2000" dirty="0">
                <a:solidFill>
                  <a:schemeClr val="tx1"/>
                </a:solidFill>
              </a:rPr>
              <a:t> de o </a:t>
            </a:r>
            <a:r>
              <a:rPr lang="en-US" sz="2000" dirty="0" err="1">
                <a:solidFill>
                  <a:schemeClr val="tx1"/>
                </a:solidFill>
              </a:rPr>
              <a:t>persoana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o </a:t>
            </a:r>
            <a:r>
              <a:rPr lang="en-US" sz="2000" dirty="0" err="1" smtClean="0">
                <a:solidFill>
                  <a:schemeClr val="tx1"/>
                </a:solidFill>
              </a:rPr>
              <a:t>reflectam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prin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formulele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contabile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7114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Ct 5211 </a:t>
            </a:r>
            <a:r>
              <a:rPr lang="en-US" sz="2000" dirty="0">
                <a:solidFill>
                  <a:schemeClr val="tx1"/>
                </a:solidFill>
              </a:rPr>
              <a:t>(la </a:t>
            </a:r>
            <a:r>
              <a:rPr lang="en-US" sz="2000" dirty="0" err="1">
                <a:solidFill>
                  <a:schemeClr val="tx1"/>
                </a:solidFill>
              </a:rPr>
              <a:t>valoarea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serviciilor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prestate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fara</a:t>
            </a:r>
            <a:r>
              <a:rPr lang="en-US" sz="2000" dirty="0">
                <a:solidFill>
                  <a:schemeClr val="tx1"/>
                </a:solidFill>
              </a:rPr>
              <a:t> TVA)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5344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Ct 5211 </a:t>
            </a:r>
            <a:r>
              <a:rPr lang="en-US" sz="2000" dirty="0">
                <a:solidFill>
                  <a:schemeClr val="tx1"/>
                </a:solidFill>
              </a:rPr>
              <a:t>(la </a:t>
            </a:r>
            <a:r>
              <a:rPr lang="en-US" sz="2000" dirty="0" err="1">
                <a:solidFill>
                  <a:schemeClr val="tx1"/>
                </a:solidFill>
              </a:rPr>
              <a:t>valoarea</a:t>
            </a:r>
            <a:r>
              <a:rPr lang="en-US" sz="2000" dirty="0">
                <a:solidFill>
                  <a:schemeClr val="tx1"/>
                </a:solidFill>
              </a:rPr>
              <a:t> TVA)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b. </a:t>
            </a:r>
            <a:r>
              <a:rPr lang="en-US" sz="2000" dirty="0" err="1">
                <a:solidFill>
                  <a:schemeClr val="tx1"/>
                </a:solidFill>
              </a:rPr>
              <a:t>C</a:t>
            </a:r>
            <a:r>
              <a:rPr lang="en-US" sz="2000" dirty="0" err="1" smtClean="0">
                <a:solidFill>
                  <a:schemeClr val="tx1"/>
                </a:solidFill>
              </a:rPr>
              <a:t>ontabilizarea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lucrarilor</a:t>
            </a:r>
            <a:r>
              <a:rPr lang="en-US" sz="2000" dirty="0">
                <a:solidFill>
                  <a:schemeClr val="tx1"/>
                </a:solidFill>
              </a:rPr>
              <a:t> de </a:t>
            </a:r>
            <a:r>
              <a:rPr lang="en-US" sz="2000" dirty="0" err="1">
                <a:solidFill>
                  <a:schemeClr val="tx1"/>
                </a:solidFill>
              </a:rPr>
              <a:t>intretinere</a:t>
            </a:r>
            <a:r>
              <a:rPr lang="en-US" sz="2000" dirty="0">
                <a:solidFill>
                  <a:schemeClr val="tx1"/>
                </a:solidFill>
              </a:rPr>
              <a:t>/ </a:t>
            </a:r>
            <a:r>
              <a:rPr lang="en-US" sz="2000" dirty="0" err="1">
                <a:solidFill>
                  <a:schemeClr val="tx1"/>
                </a:solidFill>
              </a:rPr>
              <a:t>reparatie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efectuate</a:t>
            </a:r>
            <a:r>
              <a:rPr lang="en-US" sz="2000" dirty="0">
                <a:solidFill>
                  <a:schemeClr val="tx1"/>
                </a:solidFill>
              </a:rPr>
              <a:t> in </a:t>
            </a:r>
            <a:r>
              <a:rPr lang="en-US" sz="2000" dirty="0" err="1">
                <a:solidFill>
                  <a:schemeClr val="tx1"/>
                </a:solidFill>
              </a:rPr>
              <a:t>cadrul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entitatii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o </a:t>
            </a:r>
            <a:r>
              <a:rPr lang="en-US" sz="2000" dirty="0" err="1" smtClean="0">
                <a:solidFill>
                  <a:schemeClr val="tx1"/>
                </a:solidFill>
              </a:rPr>
              <a:t>reflectam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prin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formulele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contabile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Dt 812</a:t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Ct 211, 5311, 5332, 5342, etc</a:t>
            </a:r>
            <a:r>
              <a:rPr lang="it-IT" sz="2000" b="1" i="1" dirty="0" smtClean="0">
                <a:solidFill>
                  <a:schemeClr val="tx1"/>
                </a:solidFill>
              </a:rPr>
              <a:t>.</a:t>
            </a:r>
            <a:r>
              <a:rPr lang="it-IT" sz="2000" b="1" i="1" dirty="0">
                <a:solidFill>
                  <a:schemeClr val="tx1"/>
                </a:solidFill>
              </a:rPr>
              <a:t/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Dt 7113</a:t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Ct 812</a:t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/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/>
              <a:t>  </a:t>
            </a:r>
            <a:r>
              <a:rPr lang="en-US" sz="1600" dirty="0"/>
              <a:t/>
            </a:r>
            <a:br>
              <a:rPr lang="en-US" sz="1600" dirty="0"/>
            </a:br>
            <a:endParaRPr lang="ru-RU" sz="1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386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24357" y="1857500"/>
            <a:ext cx="8839199" cy="4416167"/>
          </a:xfrm>
        </p:spPr>
        <p:txBody>
          <a:bodyPr/>
          <a:lstStyle/>
          <a:p>
            <a:r>
              <a:rPr lang="vi-VN" sz="2500" b="1" dirty="0">
                <a:solidFill>
                  <a:srgbClr val="002060"/>
                </a:solidFill>
              </a:rPr>
              <a:t>Capitalizarea costurilor aferente modernizării mijloacelor de transport şi </a:t>
            </a:r>
            <a:r>
              <a:rPr lang="vi-VN" sz="2500" b="1" dirty="0" smtClean="0">
                <a:solidFill>
                  <a:srgbClr val="002060"/>
                </a:solidFill>
              </a:rPr>
              <a:t>mecanismelor</a:t>
            </a:r>
            <a:r>
              <a:rPr lang="en-US" sz="2500" b="1" dirty="0" smtClean="0">
                <a:solidFill>
                  <a:srgbClr val="002060"/>
                </a:solidFill>
              </a:rPr>
              <a:t>:</a:t>
            </a:r>
            <a:br>
              <a:rPr lang="en-US" sz="2500" b="1" dirty="0" smtClean="0">
                <a:solidFill>
                  <a:srgbClr val="002060"/>
                </a:solidFill>
              </a:rPr>
            </a:br>
            <a:r>
              <a:rPr lang="en-US" sz="2500" b="1" dirty="0" smtClean="0">
                <a:solidFill>
                  <a:srgbClr val="002060"/>
                </a:solidFill>
              </a:rPr>
              <a:t>   </a:t>
            </a:r>
            <a:r>
              <a:rPr lang="en-US" sz="2300" dirty="0" smtClean="0">
                <a:solidFill>
                  <a:schemeClr val="tx1"/>
                </a:solidFill>
              </a:rPr>
              <a:t>Conform </a:t>
            </a:r>
            <a:r>
              <a:rPr lang="it-IT" sz="2300" dirty="0">
                <a:solidFill>
                  <a:schemeClr val="tx1"/>
                </a:solidFill>
              </a:rPr>
              <a:t>SNC “IMOBILIZĂRI NECORPORALE ŞI CORPORALE” c</a:t>
            </a:r>
            <a:r>
              <a:rPr lang="vi-VN" sz="2300" dirty="0">
                <a:solidFill>
                  <a:schemeClr val="tx1"/>
                </a:solidFill>
              </a:rPr>
              <a:t>osturile ulterioare pot fi efectuate în procesul de reparaţie sau dezvoltare a imobilizării corporale cu scopul îmbunătăţirii caracteristicilor iniţiale a acesteia şi, respectiv, majorării beneficiilor economice aşteptate din utilizarea obiectului. În particular, majorarea beneficiilor economice poate să rezulte din: prelungirea duratei de utilizare a obiectului, creşterea capacităţii de producţie, suprafeţei sau altor caracteristici ale obiectului, îmbunătăţirea substanţială a calităţii producţiei fabricate (serviciilor prestate),</a:t>
            </a:r>
            <a:r>
              <a:rPr lang="ru-RU" sz="2300" dirty="0">
                <a:solidFill>
                  <a:schemeClr val="tx1"/>
                </a:solidFill>
              </a:rPr>
              <a:t/>
            </a:r>
            <a:br>
              <a:rPr lang="ru-RU" sz="2300" dirty="0">
                <a:solidFill>
                  <a:schemeClr val="tx1"/>
                </a:solidFill>
              </a:rPr>
            </a:br>
            <a:endParaRPr lang="ro-RO" sz="2300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426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256032" y="2113532"/>
            <a:ext cx="8158107" cy="4416167"/>
          </a:xfrm>
        </p:spPr>
        <p:txBody>
          <a:bodyPr>
            <a:normAutofit fontScale="90000"/>
          </a:bodyPr>
          <a:lstStyle/>
          <a:p>
            <a:r>
              <a:rPr lang="vi-VN" dirty="0">
                <a:solidFill>
                  <a:schemeClr val="tx1"/>
                </a:solidFill>
              </a:rPr>
              <a:t>prelungirea intervalelor între înlocuirile părţilor componente în limita duratei de utilizare a obiectului, crearea componentelor care nu mai necesită înlocuire în limita duratei de utilizare a obiectului, reducerea semnificativă a costurilor de exploatare prevăzute iniţial etc. În asemenea situaţii costurile ulterioare se capitalizează prin adăugarea acestora la valoarea contabilă a obiectului respectiv.</a:t>
            </a:r>
            <a:br>
              <a:rPr lang="vi-VN" dirty="0">
                <a:solidFill>
                  <a:schemeClr val="tx1"/>
                </a:solidFill>
              </a:rPr>
            </a:br>
            <a:r>
              <a:rPr lang="vi-VN" dirty="0">
                <a:solidFill>
                  <a:schemeClr val="tx1"/>
                </a:solidFill>
              </a:rPr>
              <a:t>    </a:t>
            </a:r>
            <a:r>
              <a:rPr lang="vi-VN" dirty="0" smtClean="0">
                <a:solidFill>
                  <a:schemeClr val="tx1"/>
                </a:solidFill>
              </a:rPr>
              <a:t> </a:t>
            </a:r>
            <a:r>
              <a:rPr lang="vi-VN" dirty="0">
                <a:solidFill>
                  <a:schemeClr val="tx1"/>
                </a:solidFill>
              </a:rPr>
              <a:t/>
            </a:r>
            <a:br>
              <a:rPr lang="vi-VN" dirty="0">
                <a:solidFill>
                  <a:schemeClr val="tx1"/>
                </a:solidFill>
              </a:rPr>
            </a:br>
            <a:endParaRPr lang="ro-RO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6157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12165" y="1820924"/>
            <a:ext cx="8839199" cy="4416167"/>
          </a:xfrm>
        </p:spPr>
        <p:txBody>
          <a:bodyPr/>
          <a:lstStyle/>
          <a:p>
            <a:pPr marL="82296" indent="0"/>
            <a:r>
              <a:rPr lang="en-US" sz="2200" dirty="0" smtClean="0">
                <a:solidFill>
                  <a:schemeClr val="tx1"/>
                </a:solidFill>
              </a:rPr>
              <a:t>   </a:t>
            </a:r>
            <a:r>
              <a:rPr lang="vi-VN" sz="2200" dirty="0" smtClean="0">
                <a:solidFill>
                  <a:schemeClr val="tx1"/>
                </a:solidFill>
              </a:rPr>
              <a:t>Costul </a:t>
            </a:r>
            <a:r>
              <a:rPr lang="vi-VN" sz="2200" dirty="0">
                <a:solidFill>
                  <a:schemeClr val="tx1"/>
                </a:solidFill>
              </a:rPr>
              <a:t>modernizării/reparatiei se capitalizează şi se contabilizează ca majorare a imobilizărilor corporale (valorii mijloacelor de transport) şi diminuare a cheltuielilor aferente reparatiei si/sau costurilor activităţilor auxiliare dupa cum urmeaza:</a:t>
            </a:r>
            <a:br>
              <a:rPr lang="vi-VN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   a. </a:t>
            </a:r>
            <a:r>
              <a:rPr lang="en-US" sz="2200" b="1" i="1" dirty="0" smtClean="0">
                <a:solidFill>
                  <a:schemeClr val="tx1"/>
                </a:solidFill>
              </a:rPr>
              <a:t>Dt </a:t>
            </a:r>
            <a:r>
              <a:rPr lang="en-US" sz="2200" b="1" i="1" dirty="0">
                <a:solidFill>
                  <a:schemeClr val="tx1"/>
                </a:solidFill>
              </a:rPr>
              <a:t>123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   </a:t>
            </a:r>
            <a:r>
              <a:rPr lang="en-US" sz="2200" b="1" i="1" dirty="0" smtClean="0">
                <a:solidFill>
                  <a:schemeClr val="tx1"/>
                </a:solidFill>
              </a:rPr>
              <a:t>    Dt </a:t>
            </a:r>
            <a:r>
              <a:rPr lang="en-US" sz="2200" b="1" i="1" dirty="0">
                <a:solidFill>
                  <a:schemeClr val="tx1"/>
                </a:solidFill>
              </a:rPr>
              <a:t>5343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    </a:t>
            </a:r>
            <a:r>
              <a:rPr lang="en-US" sz="2200" b="1" i="1" dirty="0" smtClean="0">
                <a:solidFill>
                  <a:schemeClr val="tx1"/>
                </a:solidFill>
              </a:rPr>
              <a:t>   Ct </a:t>
            </a:r>
            <a:r>
              <a:rPr lang="en-US" sz="2200" b="1" i="1" dirty="0">
                <a:solidFill>
                  <a:schemeClr val="tx1"/>
                </a:solidFill>
              </a:rPr>
              <a:t>5211  </a:t>
            </a:r>
            <a:r>
              <a:rPr lang="en-US" sz="2200" dirty="0">
                <a:solidFill>
                  <a:schemeClr val="tx1"/>
                </a:solidFill>
              </a:rPr>
              <a:t>(la </a:t>
            </a:r>
            <a:r>
              <a:rPr lang="en-US" sz="2200" dirty="0" err="1">
                <a:solidFill>
                  <a:schemeClr val="tx1"/>
                </a:solidFill>
              </a:rPr>
              <a:t>valoare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serviciilor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aferente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reparatiei</a:t>
            </a:r>
            <a:r>
              <a:rPr lang="en-US" sz="2200" dirty="0">
                <a:solidFill>
                  <a:schemeClr val="tx1"/>
                </a:solidFill>
              </a:rPr>
              <a:t>)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   b. </a:t>
            </a:r>
            <a:r>
              <a:rPr lang="it-IT" sz="2200" b="1" i="1" dirty="0" smtClean="0">
                <a:solidFill>
                  <a:schemeClr val="tx1"/>
                </a:solidFill>
              </a:rPr>
              <a:t>Dt </a:t>
            </a:r>
            <a:r>
              <a:rPr lang="it-IT" sz="2200" b="1" i="1" dirty="0">
                <a:solidFill>
                  <a:schemeClr val="tx1"/>
                </a:solidFill>
              </a:rPr>
              <a:t>812</a:t>
            </a:r>
            <a:br>
              <a:rPr lang="it-IT" sz="2200" b="1" i="1" dirty="0">
                <a:solidFill>
                  <a:schemeClr val="tx1"/>
                </a:solidFill>
              </a:rPr>
            </a:br>
            <a:r>
              <a:rPr lang="it-IT" sz="2200" b="1" i="1" dirty="0">
                <a:solidFill>
                  <a:schemeClr val="tx1"/>
                </a:solidFill>
              </a:rPr>
              <a:t>   </a:t>
            </a:r>
            <a:r>
              <a:rPr lang="it-IT" sz="2200" b="1" i="1" dirty="0" smtClean="0">
                <a:solidFill>
                  <a:schemeClr val="tx1"/>
                </a:solidFill>
              </a:rPr>
              <a:t>    Ct </a:t>
            </a:r>
            <a:r>
              <a:rPr lang="it-IT" sz="2200" b="1" i="1" dirty="0">
                <a:solidFill>
                  <a:schemeClr val="tx1"/>
                </a:solidFill>
              </a:rPr>
              <a:t>211, 5311, 5332, 5342, etc.</a:t>
            </a:r>
            <a:br>
              <a:rPr lang="it-IT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/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    </a:t>
            </a:r>
            <a:r>
              <a:rPr lang="en-US" sz="2200" b="1" i="1" dirty="0" smtClean="0">
                <a:solidFill>
                  <a:schemeClr val="tx1"/>
                </a:solidFill>
              </a:rPr>
              <a:t>  Dt </a:t>
            </a:r>
            <a:r>
              <a:rPr lang="en-US" sz="2200" b="1" i="1" dirty="0">
                <a:solidFill>
                  <a:schemeClr val="tx1"/>
                </a:solidFill>
              </a:rPr>
              <a:t>123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 smtClean="0">
                <a:solidFill>
                  <a:schemeClr val="tx1"/>
                </a:solidFill>
              </a:rPr>
              <a:t>      Ct </a:t>
            </a:r>
            <a:r>
              <a:rPr lang="en-US" sz="2200" b="1" i="1" dirty="0">
                <a:solidFill>
                  <a:schemeClr val="tx1"/>
                </a:solidFill>
              </a:rPr>
              <a:t>812      </a:t>
            </a:r>
            <a:r>
              <a:rPr lang="en-US" sz="2200" dirty="0">
                <a:solidFill>
                  <a:schemeClr val="tx1"/>
                </a:solidFill>
              </a:rPr>
              <a:t>(la </a:t>
            </a:r>
            <a:r>
              <a:rPr lang="en-US" sz="2200" dirty="0" err="1">
                <a:solidFill>
                  <a:schemeClr val="tx1"/>
                </a:solidFill>
              </a:rPr>
              <a:t>valoare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vi-VN" sz="2200" dirty="0">
                <a:solidFill>
                  <a:schemeClr val="tx1"/>
                </a:solidFill>
              </a:rPr>
              <a:t>costurilor activităţilor auxiliare</a:t>
            </a:r>
            <a:r>
              <a:rPr lang="en-US" sz="2200" dirty="0">
                <a:solidFill>
                  <a:schemeClr val="tx1"/>
                </a:solidFill>
              </a:rPr>
              <a:t> )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endParaRPr lang="ro-RO" sz="2200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9900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marL="82296" indent="0"/>
            <a:r>
              <a:rPr lang="ro-RO" sz="2800" b="1" dirty="0">
                <a:solidFill>
                  <a:srgbClr val="002060"/>
                </a:solidFill>
              </a:rPr>
              <a:t>Contabilitatea cheltuielilor de asigurare a mijloacelor de transport şi </a:t>
            </a:r>
            <a:r>
              <a:rPr lang="ro-RO" sz="2800" b="1" dirty="0" smtClean="0">
                <a:solidFill>
                  <a:srgbClr val="002060"/>
                </a:solidFill>
              </a:rPr>
              <a:t>mecanismelor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   </a:t>
            </a:r>
            <a:r>
              <a:rPr lang="en-US" sz="2300" dirty="0" err="1" smtClean="0">
                <a:solidFill>
                  <a:schemeClr val="tx1"/>
                </a:solidFill>
              </a:rPr>
              <a:t>Evidenta</a:t>
            </a:r>
            <a:r>
              <a:rPr lang="en-US" sz="2300" dirty="0" smtClean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cheltuielilor</a:t>
            </a:r>
            <a:r>
              <a:rPr lang="en-US" sz="2300" dirty="0">
                <a:solidFill>
                  <a:schemeClr val="tx1"/>
                </a:solidFill>
              </a:rPr>
              <a:t> de </a:t>
            </a:r>
            <a:r>
              <a:rPr lang="en-US" sz="2300" dirty="0" err="1">
                <a:solidFill>
                  <a:schemeClr val="tx1"/>
                </a:solidFill>
              </a:rPr>
              <a:t>asigurare</a:t>
            </a:r>
            <a:r>
              <a:rPr lang="en-US" sz="2300" dirty="0">
                <a:solidFill>
                  <a:schemeClr val="tx1"/>
                </a:solidFill>
              </a:rPr>
              <a:t> a </a:t>
            </a:r>
            <a:r>
              <a:rPr lang="en-US" sz="2300" dirty="0" err="1">
                <a:solidFill>
                  <a:schemeClr val="tx1"/>
                </a:solidFill>
              </a:rPr>
              <a:t>mijloacelor</a:t>
            </a:r>
            <a:r>
              <a:rPr lang="en-US" sz="2300" dirty="0">
                <a:solidFill>
                  <a:schemeClr val="tx1"/>
                </a:solidFill>
              </a:rPr>
              <a:t> de transport </a:t>
            </a:r>
            <a:r>
              <a:rPr lang="en-US" sz="2300" dirty="0" err="1">
                <a:solidFill>
                  <a:schemeClr val="tx1"/>
                </a:solidFill>
              </a:rPr>
              <a:t>şi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mecanismelor</a:t>
            </a:r>
            <a:r>
              <a:rPr lang="en-US" sz="2300" dirty="0">
                <a:solidFill>
                  <a:schemeClr val="tx1"/>
                </a:solidFill>
              </a:rPr>
              <a:t> se tine </a:t>
            </a:r>
            <a:r>
              <a:rPr lang="en-US" sz="2300" dirty="0" err="1">
                <a:solidFill>
                  <a:schemeClr val="tx1"/>
                </a:solidFill>
              </a:rPr>
              <a:t>pe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fiecare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mijloc</a:t>
            </a:r>
            <a:r>
              <a:rPr lang="en-US" sz="2300" dirty="0">
                <a:solidFill>
                  <a:schemeClr val="tx1"/>
                </a:solidFill>
              </a:rPr>
              <a:t> fix </a:t>
            </a:r>
            <a:r>
              <a:rPr lang="en-US" sz="2300" dirty="0" err="1">
                <a:solidFill>
                  <a:schemeClr val="tx1"/>
                </a:solidFill>
              </a:rPr>
              <a:t>separat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reflectandu</a:t>
            </a:r>
            <a:r>
              <a:rPr lang="en-US" sz="2300" dirty="0">
                <a:solidFill>
                  <a:schemeClr val="tx1"/>
                </a:solidFill>
              </a:rPr>
              <a:t>-se </a:t>
            </a:r>
            <a:r>
              <a:rPr lang="en-US" sz="2300" dirty="0" err="1">
                <a:solidFill>
                  <a:schemeClr val="tx1"/>
                </a:solidFill>
              </a:rPr>
              <a:t>prin</a:t>
            </a:r>
            <a:r>
              <a:rPr lang="en-US" sz="2300" dirty="0">
                <a:solidFill>
                  <a:schemeClr val="tx1"/>
                </a:solidFill>
              </a:rPr>
              <a:t> formula </a:t>
            </a:r>
            <a:r>
              <a:rPr lang="en-US" sz="2300" dirty="0" err="1">
                <a:solidFill>
                  <a:schemeClr val="tx1"/>
                </a:solidFill>
              </a:rPr>
              <a:t>contabila</a:t>
            </a:r>
            <a:r>
              <a:rPr lang="en-US" sz="2300" dirty="0">
                <a:solidFill>
                  <a:schemeClr val="tx1"/>
                </a:solidFill>
              </a:rPr>
              <a:t>:</a:t>
            </a:r>
            <a:br>
              <a:rPr lang="en-US" sz="2300" dirty="0">
                <a:solidFill>
                  <a:schemeClr val="tx1"/>
                </a:solidFill>
              </a:rPr>
            </a:br>
            <a:r>
              <a:rPr lang="en-US" sz="2300" b="1" i="1" dirty="0">
                <a:solidFill>
                  <a:schemeClr val="tx1"/>
                </a:solidFill>
              </a:rPr>
              <a:t>Dt 2611</a:t>
            </a:r>
            <a:br>
              <a:rPr lang="en-US" sz="2300" b="1" i="1" dirty="0">
                <a:solidFill>
                  <a:schemeClr val="tx1"/>
                </a:solidFill>
              </a:rPr>
            </a:br>
            <a:r>
              <a:rPr lang="en-US" sz="2300" b="1" i="1" dirty="0">
                <a:solidFill>
                  <a:schemeClr val="tx1"/>
                </a:solidFill>
              </a:rPr>
              <a:t>Ct 5211</a:t>
            </a:r>
            <a:r>
              <a:rPr lang="en-US" sz="2300" dirty="0">
                <a:solidFill>
                  <a:schemeClr val="tx1"/>
                </a:solidFill>
              </a:rPr>
              <a:t> (la </a:t>
            </a:r>
            <a:r>
              <a:rPr lang="en-US" sz="2300" dirty="0" err="1">
                <a:solidFill>
                  <a:schemeClr val="tx1"/>
                </a:solidFill>
              </a:rPr>
              <a:t>valoarea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politei</a:t>
            </a:r>
            <a:r>
              <a:rPr lang="en-US" sz="2300" dirty="0">
                <a:solidFill>
                  <a:schemeClr val="tx1"/>
                </a:solidFill>
              </a:rPr>
              <a:t> de </a:t>
            </a:r>
            <a:r>
              <a:rPr lang="en-US" sz="2300" dirty="0" err="1">
                <a:solidFill>
                  <a:schemeClr val="tx1"/>
                </a:solidFill>
              </a:rPr>
              <a:t>asigurare</a:t>
            </a:r>
            <a:r>
              <a:rPr lang="en-US" sz="2300" dirty="0" smtClean="0">
                <a:solidFill>
                  <a:schemeClr val="tx1"/>
                </a:solidFill>
              </a:rPr>
              <a:t>)</a:t>
            </a:r>
            <a:br>
              <a:rPr lang="en-US" sz="2300" dirty="0" smtClean="0">
                <a:solidFill>
                  <a:schemeClr val="tx1"/>
                </a:solidFill>
              </a:rPr>
            </a:br>
            <a:r>
              <a:rPr lang="en-US" sz="2300" dirty="0" smtClean="0">
                <a:solidFill>
                  <a:schemeClr val="tx1"/>
                </a:solidFill>
              </a:rPr>
              <a:t>   </a:t>
            </a:r>
            <a:r>
              <a:rPr lang="en-US" sz="2300" dirty="0" err="1" smtClean="0">
                <a:solidFill>
                  <a:schemeClr val="tx1"/>
                </a:solidFill>
              </a:rPr>
              <a:t>Trecerea</a:t>
            </a:r>
            <a:r>
              <a:rPr lang="en-US" sz="2300" dirty="0" smtClean="0">
                <a:solidFill>
                  <a:schemeClr val="tx1"/>
                </a:solidFill>
              </a:rPr>
              <a:t> </a:t>
            </a:r>
            <a:r>
              <a:rPr lang="en-US" sz="2300" dirty="0">
                <a:solidFill>
                  <a:schemeClr val="tx1"/>
                </a:solidFill>
              </a:rPr>
              <a:t>la </a:t>
            </a:r>
            <a:r>
              <a:rPr lang="en-US" sz="2300" dirty="0" err="1">
                <a:solidFill>
                  <a:schemeClr val="tx1"/>
                </a:solidFill>
              </a:rPr>
              <a:t>cheltuieli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curente</a:t>
            </a:r>
            <a:r>
              <a:rPr lang="en-US" sz="2300" dirty="0">
                <a:solidFill>
                  <a:schemeClr val="tx1"/>
                </a:solidFill>
              </a:rPr>
              <a:t> a </a:t>
            </a:r>
            <a:r>
              <a:rPr lang="en-US" sz="2300" dirty="0" err="1">
                <a:solidFill>
                  <a:schemeClr val="tx1"/>
                </a:solidFill>
              </a:rPr>
              <a:t>sumei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aferente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perioadei</a:t>
            </a:r>
            <a:r>
              <a:rPr lang="en-US" sz="2300" dirty="0">
                <a:solidFill>
                  <a:schemeClr val="tx1"/>
                </a:solidFill>
              </a:rPr>
              <a:t> de </a:t>
            </a:r>
            <a:r>
              <a:rPr lang="en-US" sz="2300" dirty="0" err="1">
                <a:solidFill>
                  <a:schemeClr val="tx1"/>
                </a:solidFill>
              </a:rPr>
              <a:t>gestiune</a:t>
            </a:r>
            <a:r>
              <a:rPr lang="en-US" sz="2300" dirty="0">
                <a:solidFill>
                  <a:schemeClr val="tx1"/>
                </a:solidFill>
              </a:rPr>
              <a:t> (</a:t>
            </a:r>
            <a:r>
              <a:rPr lang="en-US" sz="2300" dirty="0" err="1">
                <a:solidFill>
                  <a:schemeClr val="tx1"/>
                </a:solidFill>
              </a:rPr>
              <a:t>luna</a:t>
            </a:r>
            <a:r>
              <a:rPr lang="en-US" sz="2300" dirty="0">
                <a:solidFill>
                  <a:schemeClr val="tx1"/>
                </a:solidFill>
              </a:rPr>
              <a:t>, </a:t>
            </a:r>
            <a:r>
              <a:rPr lang="en-US" sz="2300" dirty="0" err="1">
                <a:solidFill>
                  <a:schemeClr val="tx1"/>
                </a:solidFill>
              </a:rPr>
              <a:t>trimestru</a:t>
            </a:r>
            <a:r>
              <a:rPr lang="en-US" sz="2300" dirty="0">
                <a:solidFill>
                  <a:schemeClr val="tx1"/>
                </a:solidFill>
              </a:rPr>
              <a:t>, an, etc.) se </a:t>
            </a:r>
            <a:r>
              <a:rPr lang="en-US" sz="2300" dirty="0" err="1">
                <a:solidFill>
                  <a:schemeClr val="tx1"/>
                </a:solidFill>
              </a:rPr>
              <a:t>reflecta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prin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urmatoare</a:t>
            </a:r>
            <a:r>
              <a:rPr lang="en-US" sz="2300" dirty="0">
                <a:solidFill>
                  <a:schemeClr val="tx1"/>
                </a:solidFill>
              </a:rPr>
              <a:t> formula </a:t>
            </a:r>
            <a:r>
              <a:rPr lang="en-US" sz="2300" dirty="0" err="1">
                <a:solidFill>
                  <a:schemeClr val="tx1"/>
                </a:solidFill>
              </a:rPr>
              <a:t>contabila</a:t>
            </a:r>
            <a:r>
              <a:rPr lang="en-US" sz="2300" dirty="0">
                <a:solidFill>
                  <a:schemeClr val="tx1"/>
                </a:solidFill>
              </a:rPr>
              <a:t>:</a:t>
            </a:r>
            <a:br>
              <a:rPr lang="en-US" sz="2300" dirty="0">
                <a:solidFill>
                  <a:schemeClr val="tx1"/>
                </a:solidFill>
              </a:rPr>
            </a:br>
            <a:r>
              <a:rPr lang="en-US" sz="2300" b="1" i="1" dirty="0">
                <a:solidFill>
                  <a:schemeClr val="tx1"/>
                </a:solidFill>
              </a:rPr>
              <a:t>Dt 7113</a:t>
            </a:r>
            <a:br>
              <a:rPr lang="en-US" sz="2300" b="1" i="1" dirty="0">
                <a:solidFill>
                  <a:schemeClr val="tx1"/>
                </a:solidFill>
              </a:rPr>
            </a:br>
            <a:r>
              <a:rPr lang="en-US" sz="2300" b="1" i="1" dirty="0">
                <a:solidFill>
                  <a:schemeClr val="tx1"/>
                </a:solidFill>
              </a:rPr>
              <a:t>Ct </a:t>
            </a:r>
            <a:r>
              <a:rPr lang="en-US" sz="2300" b="1" i="1" dirty="0" smtClean="0">
                <a:solidFill>
                  <a:schemeClr val="tx1"/>
                </a:solidFill>
              </a:rPr>
              <a:t>2611.</a:t>
            </a:r>
            <a:r>
              <a:rPr lang="ru-RU" sz="3600" b="1" i="1" dirty="0"/>
              <a:t/>
            </a:r>
            <a:br>
              <a:rPr lang="ru-RU" sz="3600" b="1" i="1" dirty="0"/>
            </a:br>
            <a:r>
              <a:rPr lang="en-US" sz="2800" dirty="0"/>
              <a:t/>
            </a:r>
            <a:br>
              <a:rPr lang="en-US" sz="2800" dirty="0"/>
            </a:br>
            <a:endParaRPr lang="ro-RO" sz="28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5919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Bibliografile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000" i="1" dirty="0">
                <a:solidFill>
                  <a:schemeClr val="tx1"/>
                </a:solidFill>
              </a:rPr>
              <a:t>1. SNC “ </a:t>
            </a:r>
            <a:r>
              <a:rPr lang="en-US" sz="2000" i="1" dirty="0" err="1">
                <a:solidFill>
                  <a:schemeClr val="tx1"/>
                </a:solidFill>
              </a:rPr>
              <a:t>Imobilizari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necorporale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si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corporale</a:t>
            </a:r>
            <a:r>
              <a:rPr lang="en-US" sz="2000" i="1" dirty="0">
                <a:solidFill>
                  <a:schemeClr val="tx1"/>
                </a:solidFill>
              </a:rPr>
              <a:t>” </a:t>
            </a:r>
            <a:r>
              <a:rPr lang="en-US" sz="2000" i="1" dirty="0" err="1">
                <a:solidFill>
                  <a:schemeClr val="tx1"/>
                </a:solidFill>
              </a:rPr>
              <a:t>aprobat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prin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ro-RO" sz="2000" dirty="0">
                <a:solidFill>
                  <a:schemeClr val="tx1"/>
                </a:solidFill>
              </a:rPr>
              <a:t>Ordin nr.118 din 06.08.2013 privind aprobarea Standardelor Naţionale de </a:t>
            </a:r>
            <a:r>
              <a:rPr lang="ro-RO" sz="2000" u="sng" dirty="0">
                <a:solidFill>
                  <a:schemeClr val="tx1"/>
                </a:solidFill>
                <a:hlinkClick r:id="rId2"/>
              </a:rPr>
              <a:t>Contabilitate</a:t>
            </a:r>
            <a:r>
              <a:rPr lang="ro-RO" sz="2000" dirty="0">
                <a:solidFill>
                  <a:schemeClr val="tx1"/>
                </a:solidFill>
              </a:rPr>
              <a:t> </a:t>
            </a:r>
            <a:r>
              <a:rPr lang="ro-RO" sz="2000" i="1" dirty="0">
                <a:solidFill>
                  <a:schemeClr val="tx1"/>
                </a:solidFill>
              </a:rPr>
              <a:t>//Monitorul Oficial 177-181/1224, 16.08.2013</a:t>
            </a:r>
            <a:r>
              <a:rPr lang="en-US" sz="2000" i="1" dirty="0">
                <a:solidFill>
                  <a:schemeClr val="tx1"/>
                </a:solidFill>
              </a:rPr>
              <a:t>;</a:t>
            </a:r>
            <a:br>
              <a:rPr lang="en-US" sz="2000" i="1" dirty="0">
                <a:solidFill>
                  <a:schemeClr val="tx1"/>
                </a:solidFill>
              </a:rPr>
            </a:br>
            <a:r>
              <a:rPr lang="en-US" sz="2000" i="1" dirty="0">
                <a:solidFill>
                  <a:schemeClr val="tx1"/>
                </a:solidFill>
              </a:rPr>
              <a:t>2. “</a:t>
            </a:r>
            <a:r>
              <a:rPr lang="en-US" sz="2000" i="1" dirty="0" err="1">
                <a:solidFill>
                  <a:schemeClr val="tx1"/>
                </a:solidFill>
              </a:rPr>
              <a:t>Contabilitatea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financiara</a:t>
            </a:r>
            <a:r>
              <a:rPr lang="en-US" sz="2000" i="1" dirty="0">
                <a:solidFill>
                  <a:schemeClr val="tx1"/>
                </a:solidFill>
              </a:rPr>
              <a:t>” </a:t>
            </a:r>
            <a:r>
              <a:rPr lang="en-US" sz="2000" i="1" dirty="0" err="1">
                <a:solidFill>
                  <a:schemeClr val="tx1"/>
                </a:solidFill>
              </a:rPr>
              <a:t>editia</a:t>
            </a:r>
            <a:r>
              <a:rPr lang="en-US" sz="2000" i="1" dirty="0">
                <a:solidFill>
                  <a:schemeClr val="tx1"/>
                </a:solidFill>
              </a:rPr>
              <a:t> a II-a </a:t>
            </a:r>
            <a:r>
              <a:rPr lang="en-US" sz="2000" i="1" dirty="0" err="1">
                <a:solidFill>
                  <a:schemeClr val="tx1"/>
                </a:solidFill>
              </a:rPr>
              <a:t>revizuita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si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completata</a:t>
            </a:r>
            <a:r>
              <a:rPr lang="en-US" sz="2000" i="1" dirty="0">
                <a:solidFill>
                  <a:schemeClr val="tx1"/>
                </a:solidFill>
              </a:rPr>
              <a:t>, </a:t>
            </a:r>
            <a:r>
              <a:rPr lang="en-US" sz="2000" i="1" dirty="0" err="1">
                <a:solidFill>
                  <a:schemeClr val="tx1"/>
                </a:solidFill>
              </a:rPr>
              <a:t>autor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Alexandru</a:t>
            </a:r>
            <a:r>
              <a:rPr lang="en-US" sz="2000" i="1" dirty="0">
                <a:solidFill>
                  <a:schemeClr val="tx1"/>
                </a:solidFill>
              </a:rPr>
              <a:t> NEDERITA, </a:t>
            </a:r>
            <a:r>
              <a:rPr lang="en-US" sz="2000" i="1" dirty="0" err="1">
                <a:solidFill>
                  <a:schemeClr val="tx1"/>
                </a:solidFill>
              </a:rPr>
              <a:t>Vasile</a:t>
            </a:r>
            <a:r>
              <a:rPr lang="en-US" sz="2000" i="1" dirty="0">
                <a:solidFill>
                  <a:schemeClr val="tx1"/>
                </a:solidFill>
              </a:rPr>
              <a:t> BUCUR, </a:t>
            </a:r>
            <a:r>
              <a:rPr lang="en-US" sz="2000" i="1" dirty="0" err="1">
                <a:solidFill>
                  <a:schemeClr val="tx1"/>
                </a:solidFill>
              </a:rPr>
              <a:t>Mihail</a:t>
            </a:r>
            <a:r>
              <a:rPr lang="en-US" sz="2000" i="1" dirty="0">
                <a:solidFill>
                  <a:schemeClr val="tx1"/>
                </a:solidFill>
              </a:rPr>
              <a:t> CARAUS, Chisinau 2003.</a:t>
            </a:r>
            <a:br>
              <a:rPr lang="en-US" sz="2000" i="1" dirty="0">
                <a:solidFill>
                  <a:schemeClr val="tx1"/>
                </a:solidFill>
              </a:rPr>
            </a:br>
            <a:r>
              <a:rPr lang="en-US" sz="2000" i="1" dirty="0">
                <a:solidFill>
                  <a:schemeClr val="tx1"/>
                </a:solidFill>
              </a:rPr>
              <a:t>3. “</a:t>
            </a:r>
            <a:r>
              <a:rPr lang="ro-RO" sz="2000" kern="1200" dirty="0">
                <a:solidFill>
                  <a:srgbClr val="000000"/>
                </a:solidFill>
              </a:rPr>
              <a:t>Corespondenţa conturilor contabile conform prevederilor S.N.C. şi Codului fiscal</a:t>
            </a:r>
            <a:r>
              <a:rPr lang="en-US" sz="2000" kern="1200" dirty="0">
                <a:solidFill>
                  <a:srgbClr val="000000"/>
                </a:solidFill>
              </a:rPr>
              <a:t>”, </a:t>
            </a:r>
            <a:r>
              <a:rPr lang="en-US" sz="2000" kern="1200" dirty="0" err="1">
                <a:solidFill>
                  <a:srgbClr val="000000"/>
                </a:solidFill>
              </a:rPr>
              <a:t>autor</a:t>
            </a:r>
            <a:r>
              <a:rPr lang="ro-RO" sz="2000" kern="1200" dirty="0">
                <a:solidFill>
                  <a:srgbClr val="000000"/>
                </a:solidFill>
              </a:rPr>
              <a:t> Alexandru </a:t>
            </a:r>
            <a:r>
              <a:rPr lang="en-US" sz="2000" kern="1200" dirty="0">
                <a:solidFill>
                  <a:srgbClr val="000000"/>
                </a:solidFill>
              </a:rPr>
              <a:t>NEDERITA,</a:t>
            </a:r>
            <a:r>
              <a:rPr lang="en-US" sz="2000" dirty="0"/>
              <a:t> </a:t>
            </a:r>
            <a:r>
              <a:rPr lang="vi-VN" sz="2000" kern="1200" dirty="0">
                <a:solidFill>
                  <a:srgbClr val="000000"/>
                </a:solidFill>
              </a:rPr>
              <a:t>Chişinău</a:t>
            </a:r>
            <a:r>
              <a:rPr lang="en-US" sz="2000" dirty="0"/>
              <a:t> </a:t>
            </a:r>
            <a:r>
              <a:rPr lang="ru-RU" sz="2000" kern="1200" dirty="0">
                <a:solidFill>
                  <a:srgbClr val="000000"/>
                </a:solidFill>
              </a:rPr>
              <a:t>2007</a:t>
            </a:r>
            <a:r>
              <a:rPr lang="en-US" sz="2000" dirty="0"/>
              <a:t>,</a:t>
            </a:r>
            <a:r>
              <a:rPr lang="ro-RO" sz="2000" kern="1200" dirty="0">
                <a:solidFill>
                  <a:schemeClr val="tx1"/>
                </a:solidFill>
              </a:rPr>
              <a:t>ISBN:</a:t>
            </a:r>
            <a:r>
              <a:rPr lang="en-US" sz="2000" dirty="0"/>
              <a:t> </a:t>
            </a:r>
            <a:r>
              <a:rPr lang="ru-RU" sz="2000" kern="1200" dirty="0">
                <a:solidFill>
                  <a:srgbClr val="000000"/>
                </a:solidFill>
              </a:rPr>
              <a:t>978-9975-9546-4-8</a:t>
            </a:r>
            <a:r>
              <a:rPr lang="en-US" sz="2000" kern="1200" dirty="0">
                <a:solidFill>
                  <a:srgbClr val="000000"/>
                </a:solidFill>
              </a:rPr>
              <a:t>;</a:t>
            </a:r>
            <a:br>
              <a:rPr lang="en-US" sz="2000" kern="1200" dirty="0">
                <a:solidFill>
                  <a:srgbClr val="000000"/>
                </a:solidFill>
              </a:rPr>
            </a:br>
            <a:r>
              <a:rPr lang="en-US" sz="2000" kern="1200" dirty="0">
                <a:solidFill>
                  <a:srgbClr val="000000"/>
                </a:solidFill>
              </a:rPr>
              <a:t>4. “</a:t>
            </a:r>
            <a:r>
              <a:rPr lang="vi-VN" sz="2000" kern="1200" dirty="0">
                <a:solidFill>
                  <a:srgbClr val="000000"/>
                </a:solidFill>
              </a:rPr>
              <a:t>Corespondenţa conturilor privind contabilitatea imobilizărilor corporale</a:t>
            </a:r>
            <a:r>
              <a:rPr lang="en-US" sz="2000" kern="1200" dirty="0">
                <a:solidFill>
                  <a:srgbClr val="000000"/>
                </a:solidFill>
              </a:rPr>
              <a:t>” , </a:t>
            </a:r>
            <a:r>
              <a:rPr lang="en-US" sz="2000" kern="1200" dirty="0" err="1">
                <a:solidFill>
                  <a:srgbClr val="000000"/>
                </a:solidFill>
              </a:rPr>
              <a:t>autor</a:t>
            </a:r>
            <a:r>
              <a:rPr lang="en-US" sz="2000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 err="1">
                <a:solidFill>
                  <a:srgbClr val="000000"/>
                </a:solidFill>
              </a:rPr>
              <a:t>Alexandru</a:t>
            </a:r>
            <a:r>
              <a:rPr lang="en-US" sz="2000" kern="1200" dirty="0">
                <a:solidFill>
                  <a:srgbClr val="000000"/>
                </a:solidFill>
              </a:rPr>
              <a:t> NEDERITA, </a:t>
            </a:r>
            <a:r>
              <a:rPr lang="en-US" sz="2000" kern="1200" dirty="0" err="1">
                <a:solidFill>
                  <a:srgbClr val="000000"/>
                </a:solidFill>
              </a:rPr>
              <a:t>articol</a:t>
            </a:r>
            <a:r>
              <a:rPr lang="en-US" sz="2000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 err="1">
                <a:solidFill>
                  <a:srgbClr val="000000"/>
                </a:solidFill>
              </a:rPr>
              <a:t>publicat</a:t>
            </a:r>
            <a:r>
              <a:rPr lang="en-US" sz="2000" kern="1200" dirty="0">
                <a:solidFill>
                  <a:srgbClr val="000000"/>
                </a:solidFill>
              </a:rPr>
              <a:t> in </a:t>
            </a:r>
            <a:r>
              <a:rPr lang="en-US" sz="2000" kern="1200" dirty="0" err="1">
                <a:solidFill>
                  <a:srgbClr val="000000"/>
                </a:solidFill>
              </a:rPr>
              <a:t>revista</a:t>
            </a:r>
            <a:r>
              <a:rPr lang="en-US" sz="2000" kern="1200" dirty="0">
                <a:solidFill>
                  <a:srgbClr val="000000"/>
                </a:solidFill>
              </a:rPr>
              <a:t> “</a:t>
            </a:r>
            <a:r>
              <a:rPr lang="en-US" sz="2000" kern="1200" dirty="0" err="1">
                <a:solidFill>
                  <a:srgbClr val="000000"/>
                </a:solidFill>
              </a:rPr>
              <a:t>Contabilitate</a:t>
            </a:r>
            <a:r>
              <a:rPr lang="en-US" sz="2000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 err="1">
                <a:solidFill>
                  <a:srgbClr val="000000"/>
                </a:solidFill>
              </a:rPr>
              <a:t>si</a:t>
            </a:r>
            <a:r>
              <a:rPr lang="en-US" sz="2000" kern="1200" dirty="0">
                <a:solidFill>
                  <a:srgbClr val="000000"/>
                </a:solidFill>
              </a:rPr>
              <a:t> audit” nr.9 2016.</a:t>
            </a:r>
            <a:r>
              <a:rPr lang="en-US" sz="2800" kern="1200" dirty="0">
                <a:solidFill>
                  <a:srgbClr val="000000"/>
                </a:solidFill>
              </a:rPr>
              <a:t/>
            </a:r>
            <a:br>
              <a:rPr lang="en-US" sz="2800" kern="1200" dirty="0">
                <a:solidFill>
                  <a:srgbClr val="000000"/>
                </a:solidFill>
              </a:rPr>
            </a:br>
            <a:endParaRPr lang="ro-RO" sz="28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38210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_Banner_Kopfzeile-Ausland (3)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GIZ_Banner_Kopfzeile-Ausland (3)</Template>
  <TotalTime>1675</TotalTime>
  <Words>208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Times New Roman</vt:lpstr>
      <vt:lpstr>GIZ_Banner_Kopfzeile-Ausland (3)</vt:lpstr>
      <vt:lpstr>Office Theme</vt:lpstr>
      <vt:lpstr>Curs de instruire pentru angajații operatorilor „Apă-Canal”  Modulul 13:  Problemele actuale de contabilitate și impozitare a mijloacelor de transport și a mecanismelor. Modificările fiscale în RM pentru anul 2017.  Sesiunea 7:  Contabilitatea costurilor/cheltuielilor de exploatare si de asigurare a mijloacelor de transport si mecanismelor   Expert conf. univ. dr. Margareta Vîrcolici lector superior Lidia Surdu  28-29-30 noiembrie 2017,  Chișinău</vt:lpstr>
      <vt:lpstr>Obiective:  O1 Contabilitatea costurilor aferente întreţinerii, asistenţei tehnice şi reparaţiei mijloacelor de transport şi mecanismelor ; O2 Capitalizarea costurilor aferente modernizării mijloacelor de transport şi mecanismelor ; O3 Contabilitatea cheltuielilor de asigurare a mijloacelor de transport şi mecanismelor .  </vt:lpstr>
      <vt:lpstr>Contabilitatea costurilor aferente întreţinerii, asistenţei tehnice şi reparaţiei mijloacelor de transport şi mecanismelor:    Contabilitatea costurilor aferente întreţinerii, asistenţei tehnice şi reparaţiei mijloacelor de transport şi mecanismelor presupune contabilizarea in baza documentelor primare a lucrarilor efectuate pentru buna-functionare a automobilelor.    Aceste lucrari pot fi prestate de o persoana terta sau pot fi efectuate in cadrul intreprindrii propriu-zise.    La contabilizarea acestora se vor intocmi urmatoarele formule contabile: </vt:lpstr>
      <vt:lpstr>a. Contabilizarea lucrarilor de intretinere/ reparatie prestate de o persoana terta o reflectam prin formulele contabile: Dt 7114 Ct 5211 (la valoarea serviciilor prestate fara TVA) Dt 5344 Ct 5211 (la valoarea TVA)  b. Contabilizarea lucrarilor de intretinere/ reparatie efectuate in cadrul entitatii o reflectam prin formulele contabile:   Dt 812   Ct 211, 5311, 5332, 5342, etc.   Dt 7113   Ct 812     </vt:lpstr>
      <vt:lpstr>Capitalizarea costurilor aferente modernizării mijloacelor de transport şi mecanismelor:    Conform SNC “IMOBILIZĂRI NECORPORALE ŞI CORPORALE” costurile ulterioare pot fi efectuate în procesul de reparaţie sau dezvoltare a imobilizării corporale cu scopul îmbunătăţirii caracteristicilor iniţiale a acesteia şi, respectiv, majorării beneficiilor economice aşteptate din utilizarea obiectului. În particular, majorarea beneficiilor economice poate să rezulte din: prelungirea duratei de utilizare a obiectului, creşterea capacităţii de producţie, suprafeţei sau altor caracteristici ale obiectului, îmbunătăţirea substanţială a calităţii producţiei fabricate (serviciilor prestate), </vt:lpstr>
      <vt:lpstr>prelungirea intervalelor între înlocuirile părţilor componente în limita duratei de utilizare a obiectului, crearea componentelor care nu mai necesită înlocuire în limita duratei de utilizare a obiectului, reducerea semnificativă a costurilor de exploatare prevăzute iniţial etc. În asemenea situaţii costurile ulterioare se capitalizează prin adăugarea acestora la valoarea contabilă a obiectului respectiv.       </vt:lpstr>
      <vt:lpstr>   Costul modernizării/reparatiei se capitalizează şi se contabilizează ca majorare a imobilizărilor corporale (valorii mijloacelor de transport) şi diminuare a cheltuielilor aferente reparatiei si/sau costurilor activităţilor auxiliare dupa cum urmeaza:    a. Dt 123        Dt 5343        Ct 5211  (la valoare serviciilor aferente reparatiei)    b. Dt 812        Ct 211, 5311, 5332, 5342, etc.        Dt 123       Ct 812      (la valoare costurilor activităţilor auxiliare ) </vt:lpstr>
      <vt:lpstr>Contabilitatea cheltuielilor de asigurare a mijloacelor de transport şi mecanismelor:    Evidenta cheltuielilor de asigurare a mijloacelor de transport şi mecanismelor se tine pe fiecare mijloc fix separat reflectandu-se prin formula contabila: Dt 2611 Ct 5211 (la valoarea politei de asigurare)    Trecerea la cheltuieli curente a sumei aferente perioadei de gestiune (luna, trimestru, an, etc.) se reflecta prin urmatoare formula contabila: Dt 7113 Ct 2611.  </vt:lpstr>
      <vt:lpstr>Bibliografile: 1. SNC “ Imobilizari necorporale si corporale” aprobat prin Ordin nr.118 din 06.08.2013 privind aprobarea Standardelor Naţionale de Contabilitate //Monitorul Oficial 177-181/1224, 16.08.2013; 2. “Contabilitatea financiara” editia a II-a revizuita si completata, autor Alexandru NEDERITA, Vasile BUCUR, Mihail CARAUS, Chisinau 2003. 3. “Corespondenţa conturilor contabile conform prevederilor S.N.C. şi Codului fiscal”, autor Alexandru NEDERITA, Chişinău 2007,ISBN: 978-9975-9546-4-8; 4. “Corespondenţa conturilor privind contabilitatea imobilizărilor corporale” , autor Alexandru NEDERITA, articol publicat in revista “Contabilitate si audit” nr.9 2016. 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GIZ-Design</dc:creator>
  <cp:keywords>GIZ-Leerfolie</cp:keywords>
  <cp:lastModifiedBy>Admin</cp:lastModifiedBy>
  <cp:revision>159</cp:revision>
  <cp:lastPrinted>2017-06-05T10:38:21Z</cp:lastPrinted>
  <dcterms:created xsi:type="dcterms:W3CDTF">2013-09-05T11:54:56Z</dcterms:created>
  <dcterms:modified xsi:type="dcterms:W3CDTF">2017-12-06T07:46:25Z</dcterms:modified>
</cp:coreProperties>
</file>