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15" r:id="rId2"/>
  </p:sldMasterIdLst>
  <p:notesMasterIdLst>
    <p:notesMasterId r:id="rId19"/>
  </p:notesMasterIdLst>
  <p:handoutMasterIdLst>
    <p:handoutMasterId r:id="rId20"/>
  </p:handoutMasterIdLst>
  <p:sldIdLst>
    <p:sldId id="280" r:id="rId3"/>
    <p:sldId id="295" r:id="rId4"/>
    <p:sldId id="296" r:id="rId5"/>
    <p:sldId id="297" r:id="rId6"/>
    <p:sldId id="298" r:id="rId7"/>
    <p:sldId id="300" r:id="rId8"/>
    <p:sldId id="301" r:id="rId9"/>
    <p:sldId id="302" r:id="rId10"/>
    <p:sldId id="303" r:id="rId11"/>
    <p:sldId id="304" r:id="rId12"/>
    <p:sldId id="305" r:id="rId13"/>
    <p:sldId id="306" r:id="rId14"/>
    <p:sldId id="307" r:id="rId15"/>
    <p:sldId id="308" r:id="rId16"/>
    <p:sldId id="309" r:id="rId17"/>
    <p:sldId id="299" r:id="rId18"/>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5730" autoAdjust="0"/>
  </p:normalViewPr>
  <p:slideViewPr>
    <p:cSldViewPr snapToGrid="0">
      <p:cViewPr varScale="1">
        <p:scale>
          <a:sx n="69" d="100"/>
          <a:sy n="69" d="100"/>
        </p:scale>
        <p:origin x="1386" y="84"/>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4241307101"/>
      </p:ext>
    </p:extLst>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8" name="Footer Placeholder 7"/>
          <p:cNvSpPr>
            <a:spLocks noGrp="1"/>
          </p:cNvSpPr>
          <p:nvPr>
            <p:ph type="ftr" sz="quarter" idx="11"/>
          </p:nvPr>
        </p:nvSpPr>
        <p:spPr/>
        <p:txBody>
          <a:bodyPr/>
          <a:lstStyle/>
          <a:p>
            <a:r>
              <a:rPr lang="de-DE" smtClean="0"/>
              <a:t>XXX</a:t>
            </a:r>
            <a:endParaRPr lang="de-DE" dirty="0"/>
          </a:p>
        </p:txBody>
      </p:sp>
      <p:sp>
        <p:nvSpPr>
          <p:cNvPr id="9" name="Slide Number Placeholder 8"/>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410945533"/>
      </p:ext>
    </p:extLst>
  </p:cSld>
  <p:clrMapOvr>
    <a:masterClrMapping/>
  </p:clrMapOvr>
  <p:hf sldNum="0"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4" name="Footer Placeholder 3"/>
          <p:cNvSpPr>
            <a:spLocks noGrp="1"/>
          </p:cNvSpPr>
          <p:nvPr>
            <p:ph type="ftr" sz="quarter" idx="11"/>
          </p:nvPr>
        </p:nvSpPr>
        <p:spPr/>
        <p:txBody>
          <a:bodyPr/>
          <a:lstStyle/>
          <a:p>
            <a:r>
              <a:rPr lang="de-DE" smtClean="0"/>
              <a:t>XXX</a:t>
            </a:r>
            <a:endParaRPr lang="de-DE" dirty="0"/>
          </a:p>
        </p:txBody>
      </p:sp>
      <p:sp>
        <p:nvSpPr>
          <p:cNvPr id="5" name="Slide Number Placeholder 4"/>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883085469"/>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3" name="Footer Placeholder 2"/>
          <p:cNvSpPr>
            <a:spLocks noGrp="1"/>
          </p:cNvSpPr>
          <p:nvPr>
            <p:ph type="ftr" sz="quarter" idx="11"/>
          </p:nvPr>
        </p:nvSpPr>
        <p:spPr/>
        <p:txBody>
          <a:bodyPr/>
          <a:lstStyle/>
          <a:p>
            <a:r>
              <a:rPr lang="de-DE" smtClean="0"/>
              <a:t>XXX</a:t>
            </a:r>
            <a:endParaRPr lang="de-DE" dirty="0"/>
          </a:p>
        </p:txBody>
      </p:sp>
      <p:sp>
        <p:nvSpPr>
          <p:cNvPr id="4" name="Slide Number Placeholder 3"/>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143719789"/>
      </p:ext>
    </p:extLst>
  </p:cSld>
  <p:clrMapOvr>
    <a:masterClrMapping/>
  </p:clrMapOvr>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824677292"/>
      </p:ext>
    </p:extLst>
  </p:cSld>
  <p:clrMapOvr>
    <a:masterClrMapping/>
  </p:clrMapOvr>
  <p:hf sldNum="0" hdr="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6" name="Footer Placeholder 5"/>
          <p:cNvSpPr>
            <a:spLocks noGrp="1"/>
          </p:cNvSpPr>
          <p:nvPr>
            <p:ph type="ftr" sz="quarter" idx="11"/>
          </p:nvPr>
        </p:nvSpPr>
        <p:spPr/>
        <p:txBody>
          <a:bodyPr/>
          <a:lstStyle/>
          <a:p>
            <a:r>
              <a:rPr lang="de-DE" smtClean="0"/>
              <a:t>XXX</a:t>
            </a:r>
            <a:endParaRPr lang="de-DE" dirty="0"/>
          </a:p>
        </p:txBody>
      </p:sp>
      <p:sp>
        <p:nvSpPr>
          <p:cNvPr id="7" name="Slide Number Placeholder 6"/>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3759042939"/>
      </p:ext>
    </p:extLst>
  </p:cSld>
  <p:clrMapOvr>
    <a:masterClrMapping/>
  </p:clrMapOvr>
  <p:hf sldNum="0"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874956918"/>
      </p:ext>
    </p:extLst>
  </p:cSld>
  <p:clrMapOvr>
    <a:masterClrMapping/>
  </p:clrMapOvr>
  <p:hf sldNum="0"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609642131"/>
      </p:ext>
    </p:extLst>
  </p:cSld>
  <p:clrMapOvr>
    <a:masterClrMapping/>
  </p:clrMapOvr>
  <p:hf sldNum="0"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857873037"/>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24705816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581427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smtClean="0"/>
              <a:t>Click on symbol </a:t>
            </a:r>
            <a:br>
              <a:rPr lang="en-GB" noProof="0" dirty="0" smtClean="0"/>
            </a:br>
            <a:r>
              <a:rPr lang="en-GB" noProof="0" dirty="0" smtClean="0"/>
              <a:t>to add image</a:t>
            </a:r>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26/11/2017</a:t>
            </a:fld>
            <a:endParaRPr lang="en-GB" dirty="0" smtClean="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smtClean="0"/>
              <a:t>Click here to add text</a:t>
            </a:r>
          </a:p>
          <a:p>
            <a:pPr lvl="1"/>
            <a:r>
              <a:rPr lang="en-GB" noProof="0" dirty="0" smtClean="0"/>
              <a:t>Second layer</a:t>
            </a:r>
          </a:p>
          <a:p>
            <a:pPr lvl="2"/>
            <a:r>
              <a:rPr lang="en-GB" noProof="0" dirty="0" smtClean="0"/>
              <a:t>Third layer</a:t>
            </a:r>
          </a:p>
          <a:p>
            <a:pPr lvl="3"/>
            <a:r>
              <a:rPr lang="en-GB" noProof="0" dirty="0" smtClean="0"/>
              <a:t>Fourth layer</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smtClean="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smtClean="0"/>
              <a:t>XXX</a:t>
            </a:r>
            <a:endParaRPr lang="de-DE"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26/11/2017</a:t>
            </a:fld>
            <a:endParaRPr lang="en-GB" dirty="0" smtClean="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smtClean="0"/>
              <a:t>First layer</a:t>
            </a:r>
          </a:p>
          <a:p>
            <a:pPr lvl="1"/>
            <a:r>
              <a:rPr lang="en-GB" noProof="0" dirty="0" smtClean="0"/>
              <a:t>Second layer</a:t>
            </a:r>
          </a:p>
          <a:p>
            <a:pPr lvl="2"/>
            <a:r>
              <a:rPr lang="en-GB" noProof="0" dirty="0" smtClean="0"/>
              <a:t>Third layer</a:t>
            </a:r>
          </a:p>
        </p:txBody>
      </p:sp>
    </p:spTree>
    <p:extLst>
      <p:ext uri="{BB962C8B-B14F-4D97-AF65-F5344CB8AC3E}">
        <p14:creationId xmlns:p14="http://schemas.microsoft.com/office/powerpoint/2010/main" val="9934572"/>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1761503646"/>
      </p:ext>
    </p:extLst>
  </p:cSld>
  <p:clrMapOvr>
    <a:masterClrMapping/>
  </p:clrMapOvr>
  <p:hf sldNum="0"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532548502"/>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11"/>
          </p:nvPr>
        </p:nvSpPr>
        <p:spPr/>
        <p:txBody>
          <a:bodyPr/>
          <a:lstStyle/>
          <a:p>
            <a:r>
              <a:rPr lang="de-DE" smtClean="0"/>
              <a:t>XXX</a:t>
            </a:r>
            <a:endParaRPr lang="de-DE" dirty="0"/>
          </a:p>
        </p:txBody>
      </p:sp>
      <p:sp>
        <p:nvSpPr>
          <p:cNvPr id="6" name="Slide Number Placeholder 5"/>
          <p:cNvSpPr>
            <a:spLocks noGrp="1"/>
          </p:cNvSpPr>
          <p:nvPr>
            <p:ph type="sldNum" sz="quarter" idx="12"/>
          </p:nvPr>
        </p:nvSpPr>
        <p:spPr/>
        <p:txBody>
          <a:bodyPr/>
          <a:lstStyle/>
          <a:p>
            <a:fld id="{DEFEF49C-9A8D-4582-9824-41D3FD1AA2A1}" type="slidenum">
              <a:rPr lang="en-US" smtClean="0"/>
              <a:t>‹#›</a:t>
            </a:fld>
            <a:endParaRPr lang="en-US"/>
          </a:p>
        </p:txBody>
      </p:sp>
    </p:spTree>
    <p:extLst>
      <p:ext uri="{BB962C8B-B14F-4D97-AF65-F5344CB8AC3E}">
        <p14:creationId xmlns:p14="http://schemas.microsoft.com/office/powerpoint/2010/main" val="284504578"/>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First layer</a:t>
            </a:r>
          </a:p>
          <a:p>
            <a:pPr lvl="1"/>
            <a:r>
              <a:rPr lang="en-GB" noProof="0" dirty="0" smtClean="0"/>
              <a:t>Second layer</a:t>
            </a:r>
          </a:p>
          <a:p>
            <a:pPr lvl="2"/>
            <a:r>
              <a:rPr lang="en-GB" noProof="0" dirty="0" smtClean="0"/>
              <a:t>Third layer</a:t>
            </a:r>
          </a:p>
          <a:p>
            <a:pPr lvl="3"/>
            <a:r>
              <a:rPr lang="en-GB" noProof="0" dirty="0" smtClean="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smtClean="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smtClean="0"/>
              <a:t>XXX</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26/11/2017</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here to add title</a:t>
            </a:r>
            <a:endParaRPr lang="de-DE" noProof="0" dirty="0" smtClean="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F9A5078-6F60-49E2-B50D-11C30D454C38}" type="datetime1">
              <a:rPr lang="en-GB" noProof="0" smtClean="0"/>
              <a:pPr/>
              <a:t>26/11/2017</a:t>
            </a:fld>
            <a:endParaRPr lang="en-GB"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smtClean="0"/>
              <a:t>XXX</a:t>
            </a:r>
            <a:endParaRPr lang="de-D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FEF49C-9A8D-4582-9824-41D3FD1AA2A1}" type="slidenum">
              <a:rPr lang="en-US" smtClean="0"/>
              <a:t>‹#›</a:t>
            </a:fld>
            <a:endParaRPr lang="en-US"/>
          </a:p>
        </p:txBody>
      </p:sp>
    </p:spTree>
    <p:extLst>
      <p:ext uri="{BB962C8B-B14F-4D97-AF65-F5344CB8AC3E}">
        <p14:creationId xmlns:p14="http://schemas.microsoft.com/office/powerpoint/2010/main" val="203005369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2.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26.png"/><Relationship Id="rId5" Type="http://schemas.openxmlformats.org/officeDocument/2006/relationships/image" Target="../media/image6.png"/><Relationship Id="rId10" Type="http://schemas.openxmlformats.org/officeDocument/2006/relationships/image" Target="../media/image25.jpeg"/><Relationship Id="rId4" Type="http://schemas.openxmlformats.org/officeDocument/2006/relationships/image" Target="../media/image5.png"/><Relationship Id="rId9"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normAutofit fontScale="90000"/>
          </a:bodyPr>
          <a:lstStyle/>
          <a:p>
            <a:pPr algn="ctr"/>
            <a:r>
              <a:rPr lang="ro-RO" b="1" dirty="0" smtClean="0">
                <a:solidFill>
                  <a:srgbClr val="002060"/>
                </a:solidFill>
              </a:rPr>
              <a:t>Curs de instruire pentru angajații operatorilor „Apă-Canal”</a:t>
            </a:r>
            <a:r>
              <a:rPr lang="ro-RO" dirty="0" smtClean="0">
                <a:solidFill>
                  <a:srgbClr val="002060"/>
                </a:solidFill>
              </a:rPr>
              <a:t/>
            </a:r>
            <a:br>
              <a:rPr lang="ro-RO" dirty="0" smtClean="0">
                <a:solidFill>
                  <a:srgbClr val="002060"/>
                </a:solidFill>
              </a:rPr>
            </a:br>
            <a:r>
              <a:rPr lang="ro-RO" dirty="0" smtClean="0">
                <a:solidFill>
                  <a:srgbClr val="002060"/>
                </a:solidFill>
              </a:rPr>
              <a:t/>
            </a:r>
            <a:br>
              <a:rPr lang="ro-RO" dirty="0" smtClean="0">
                <a:solidFill>
                  <a:srgbClr val="002060"/>
                </a:solidFill>
              </a:rPr>
            </a:br>
            <a:r>
              <a:rPr lang="ro-RO" b="1" dirty="0" smtClean="0">
                <a:solidFill>
                  <a:srgbClr val="FF0000"/>
                </a:solidFill>
              </a:rPr>
              <a:t>Modulul 1</a:t>
            </a:r>
            <a:r>
              <a:rPr lang="en-US" b="1" dirty="0" smtClean="0">
                <a:solidFill>
                  <a:srgbClr val="FF0000"/>
                </a:solidFill>
              </a:rPr>
              <a:t>3</a:t>
            </a:r>
            <a:r>
              <a:rPr lang="ro-RO" b="1" dirty="0" smtClean="0">
                <a:solidFill>
                  <a:srgbClr val="FF0000"/>
                </a:solidFill>
              </a:rPr>
              <a:t>: </a:t>
            </a:r>
            <a:r>
              <a:rPr lang="ro-RO" b="1" dirty="0">
                <a:solidFill>
                  <a:srgbClr val="002060"/>
                </a:solidFill>
              </a:rPr>
              <a:t> Problemele actuale de contabilitate și impozitare a mijloacelor de transport și a mecanismelor. Modificările fiscale în RM pentru anul 2017</a:t>
            </a:r>
            <a:r>
              <a:rPr lang="ro-RO" b="1" dirty="0" smtClean="0">
                <a:solidFill>
                  <a:srgbClr val="002060"/>
                </a:solidFill>
              </a:rPr>
              <a:t>.</a:t>
            </a:r>
            <a:r>
              <a:rPr lang="en-US" b="1" dirty="0" smtClean="0">
                <a:solidFill>
                  <a:srgbClr val="002060"/>
                </a:solidFill>
              </a:rPr>
              <a:t/>
            </a:r>
            <a:br>
              <a:rPr lang="en-US" b="1" dirty="0" smtClean="0">
                <a:solidFill>
                  <a:srgbClr val="002060"/>
                </a:solidFill>
              </a:rPr>
            </a:br>
            <a:r>
              <a:rPr lang="ro-RO" b="1" dirty="0" smtClean="0">
                <a:solidFill>
                  <a:srgbClr val="002060"/>
                </a:solidFill>
              </a:rPr>
              <a:t/>
            </a:r>
            <a:br>
              <a:rPr lang="ro-RO" b="1" dirty="0" smtClean="0">
                <a:solidFill>
                  <a:srgbClr val="002060"/>
                </a:solidFill>
              </a:rPr>
            </a:br>
            <a:r>
              <a:rPr lang="ro-RO" altLang="en-US" sz="2000" b="1" dirty="0">
                <a:solidFill>
                  <a:srgbClr val="FF0000"/>
                </a:solidFill>
              </a:rPr>
              <a:t>Sesiunea </a:t>
            </a:r>
            <a:r>
              <a:rPr lang="en-US" altLang="en-US" sz="2000" b="1" dirty="0">
                <a:solidFill>
                  <a:srgbClr val="FF0000"/>
                </a:solidFill>
              </a:rPr>
              <a:t>8</a:t>
            </a:r>
            <a:r>
              <a:rPr lang="en-US" altLang="en-US" b="1" dirty="0" smtClean="0">
                <a:solidFill>
                  <a:srgbClr val="000F2E"/>
                </a:solidFill>
                <a:latin typeface="Times New Roman" panose="02020603050405020304" pitchFamily="18" charset="0"/>
                <a:cs typeface="Times New Roman" panose="02020603050405020304" pitchFamily="18" charset="0"/>
              </a:rPr>
              <a:t>:  </a:t>
            </a:r>
            <a:r>
              <a:rPr lang="vi-VN" dirty="0">
                <a:solidFill>
                  <a:srgbClr val="000F2E"/>
                </a:solidFill>
                <a:latin typeface="Times New Roman" panose="02020603050405020304" pitchFamily="18" charset="0"/>
                <a:cs typeface="Times New Roman" panose="02020603050405020304" pitchFamily="18" charset="0"/>
              </a:rPr>
              <a:t>Contabilitatea decontărilor cu şoferii mijloacelor de </a:t>
            </a:r>
            <a:r>
              <a:rPr lang="vi-VN" dirty="0" smtClean="0">
                <a:solidFill>
                  <a:srgbClr val="000F2E"/>
                </a:solidFill>
                <a:latin typeface="Times New Roman" panose="02020603050405020304" pitchFamily="18" charset="0"/>
                <a:cs typeface="Times New Roman" panose="02020603050405020304" pitchFamily="18" charset="0"/>
              </a:rPr>
              <a:t>transport</a:t>
            </a:r>
            <a:r>
              <a:rPr lang="en-US" dirty="0" smtClean="0">
                <a:solidFill>
                  <a:srgbClr val="000F2E"/>
                </a:solidFill>
                <a:latin typeface="Times New Roman" panose="02020603050405020304" pitchFamily="18" charset="0"/>
                <a:cs typeface="Times New Roman" panose="02020603050405020304" pitchFamily="18" charset="0"/>
              </a:rPr>
              <a:t> </a:t>
            </a:r>
            <a:r>
              <a:rPr lang="ro-RO" dirty="0" smtClean="0">
                <a:solidFill>
                  <a:srgbClr val="000F2E"/>
                </a:solidFill>
                <a:latin typeface="Times New Roman" panose="02020603050405020304" pitchFamily="18" charset="0"/>
                <a:cs typeface="Times New Roman" panose="02020603050405020304" pitchFamily="18" charset="0"/>
              </a:rPr>
              <a:t> și mecanismelor</a:t>
            </a:r>
            <a:br>
              <a:rPr lang="ro-RO" dirty="0" smtClean="0">
                <a:solidFill>
                  <a:srgbClr val="000F2E"/>
                </a:solidFill>
                <a:latin typeface="Times New Roman" panose="02020603050405020304" pitchFamily="18" charset="0"/>
                <a:cs typeface="Times New Roman" panose="02020603050405020304" pitchFamily="18" charset="0"/>
              </a:rPr>
            </a:br>
            <a:r>
              <a:rPr lang="ro-RO" b="1" dirty="0" smtClean="0">
                <a:solidFill>
                  <a:srgbClr val="000F2E"/>
                </a:solidFill>
              </a:rPr>
              <a:t/>
            </a:r>
            <a:br>
              <a:rPr lang="ro-RO" b="1" dirty="0" smtClean="0">
                <a:solidFill>
                  <a:srgbClr val="000F2E"/>
                </a:solidFill>
              </a:rPr>
            </a:br>
            <a:r>
              <a:rPr lang="ro-RO" sz="1800" b="1" i="1" dirty="0" smtClean="0">
                <a:solidFill>
                  <a:srgbClr val="002060"/>
                </a:solidFill>
              </a:rPr>
              <a:t>Expert conf. univ. dr. </a:t>
            </a:r>
            <a:r>
              <a:rPr lang="en-US" sz="1800" b="1" i="1" dirty="0" smtClean="0">
                <a:solidFill>
                  <a:srgbClr val="002060"/>
                </a:solidFill>
              </a:rPr>
              <a:t>Margareta V</a:t>
            </a:r>
            <a:r>
              <a:rPr lang="ro-RO" sz="1800" b="1" i="1" dirty="0" smtClean="0">
                <a:solidFill>
                  <a:srgbClr val="002060"/>
                </a:solidFill>
              </a:rPr>
              <a:t>îrcolici</a:t>
            </a:r>
            <a:r>
              <a:rPr lang="ro-RO" sz="1800" b="1" dirty="0" smtClean="0">
                <a:solidFill>
                  <a:srgbClr val="002060"/>
                </a:solidFill>
              </a:rPr>
              <a:t/>
            </a:r>
            <a:br>
              <a:rPr lang="ro-RO" sz="1800" b="1" dirty="0" smtClean="0">
                <a:solidFill>
                  <a:srgbClr val="002060"/>
                </a:solidFill>
              </a:rPr>
            </a:br>
            <a:r>
              <a:rPr lang="ro-RO" sz="1600" b="1" dirty="0" smtClean="0">
                <a:solidFill>
                  <a:srgbClr val="002060"/>
                </a:solidFill>
              </a:rPr>
              <a:t/>
            </a:r>
            <a:br>
              <a:rPr lang="ro-RO" sz="1600" b="1" dirty="0" smtClean="0">
                <a:solidFill>
                  <a:srgbClr val="002060"/>
                </a:solidFill>
              </a:rPr>
            </a:br>
            <a:r>
              <a:rPr lang="ro-RO" sz="1600" b="1" dirty="0" smtClean="0">
                <a:solidFill>
                  <a:srgbClr val="002060"/>
                </a:solidFill>
              </a:rPr>
              <a:t>28-29-30 noiembrie 2017,  Chișinău</a:t>
            </a: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9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9"/>
            <a:ext cx="8839199" cy="389664"/>
          </a:xfrm>
        </p:spPr>
        <p:txBody>
          <a:bodyPr>
            <a:normAutofit fontScale="90000"/>
          </a:bodyPr>
          <a:lstStyle/>
          <a:p>
            <a:pPr algn="ctr"/>
            <a:r>
              <a:rPr lang="it-IT" sz="2500" b="1" dirty="0">
                <a:solidFill>
                  <a:srgbClr val="002060"/>
                </a:solidFill>
              </a:rPr>
              <a:t>Reţinerile din salariu în Republica </a:t>
            </a:r>
            <a:r>
              <a:rPr lang="it-IT" sz="2500" b="1" dirty="0" smtClean="0">
                <a:solidFill>
                  <a:srgbClr val="002060"/>
                </a:solidFill>
              </a:rPr>
              <a:t>Moldova:</a:t>
            </a:r>
            <a:endParaRPr lang="ro-RO" sz="25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621" y="2287955"/>
            <a:ext cx="8199437" cy="360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76605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182" y="1971294"/>
            <a:ext cx="8340725"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58294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176" y="1751711"/>
            <a:ext cx="8351837" cy="46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52185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639824"/>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67324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229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472" y="1546720"/>
            <a:ext cx="8229600" cy="46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6942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82526"/>
            <a:ext cx="7886700" cy="1325563"/>
          </a:xfrm>
        </p:spPr>
        <p:txBody>
          <a:bodyPr/>
          <a:lstStyle/>
          <a:p>
            <a:r>
              <a:rPr lang="en-US" sz="2800" b="1" dirty="0" err="1" smtClean="0">
                <a:solidFill>
                  <a:srgbClr val="002060"/>
                </a:solidFill>
              </a:rPr>
              <a:t>Bibliografie</a:t>
            </a:r>
            <a:r>
              <a:rPr lang="en-US" sz="2800" b="1" dirty="0" smtClean="0">
                <a:solidFill>
                  <a:srgbClr val="002060"/>
                </a:solidFill>
              </a:rPr>
              <a:t>:</a:t>
            </a:r>
            <a:endParaRPr lang="ru-RU" sz="28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423" y="2219325"/>
            <a:ext cx="7735887"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07661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sp>
        <p:nvSpPr>
          <p:cNvPr id="14" name="Fußzeilenplatzhalter 2"/>
          <p:cNvSpPr txBox="1">
            <a:spLocks/>
          </p:cNvSpPr>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ctr" rtl="0" eaLnBrk="0" fontAlgn="base" hangingPunct="0">
              <a:spcBef>
                <a:spcPct val="0"/>
              </a:spcBef>
              <a:spcAft>
                <a:spcPct val="0"/>
              </a:spcAft>
              <a:defRPr sz="1000" b="1" kern="1200" spc="70" baseline="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de-DE" smtClean="0"/>
              <a:t>XXX</a:t>
            </a:r>
            <a:endParaRPr lang="de-DE"/>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26/11/2017</a:t>
            </a:fld>
            <a:endParaRPr lang="de-DE">
              <a:cs typeface="Arial" charset="0"/>
            </a:endParaRPr>
          </a:p>
        </p:txBody>
      </p:sp>
      <p:sp>
        <p:nvSpPr>
          <p:cNvPr id="16" name="Inhaltsplatzhalter 8"/>
          <p:cNvSpPr txBox="1">
            <a:spLocks/>
          </p:cNvSpPr>
          <p:nvPr/>
        </p:nvSpPr>
        <p:spPr>
          <a:xfrm>
            <a:off x="2433908" y="1620411"/>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o-RO" sz="2800" dirty="0" smtClean="0">
                <a:solidFill>
                  <a:srgbClr val="534B3E"/>
                </a:solidFill>
              </a:rPr>
              <a:t>Vă mulțumim pentru atenție</a:t>
            </a:r>
            <a:endParaRPr lang="en-GB" sz="2800" dirty="0">
              <a:solidFill>
                <a:srgbClr val="534B3E"/>
              </a:solidFill>
            </a:endParaRPr>
          </a:p>
          <a:p>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a:extLst/>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smtClean="0">
                <a:solidFill>
                  <a:schemeClr val="tx2">
                    <a:lumMod val="75000"/>
                  </a:schemeClr>
                </a:solidFill>
              </a:rPr>
              <a:t>In cooperare cu</a:t>
            </a:r>
            <a:endParaRPr lang="ro-RO" sz="800" b="0" dirty="0">
              <a:solidFill>
                <a:schemeClr val="tx2">
                  <a:lumMod val="75000"/>
                </a:schemeClr>
              </a:solidFill>
            </a:endParaRP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smtClean="0">
                <a:solidFill>
                  <a:schemeClr val="bg2">
                    <a:lumMod val="25000"/>
                  </a:schemeClr>
                </a:solidFill>
                <a:latin typeface="+mn-lt"/>
                <a:hlinkClick r:id="rId12"/>
              </a:rPr>
              <a:t>www.ifcaac.amac.md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ifcaac@fua.utm.md</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smtClean="0">
                <a:solidFill>
                  <a:schemeClr val="bg2">
                    <a:lumMod val="25000"/>
                  </a:schemeClr>
                </a:solidFill>
                <a:latin typeface="+mn-lt"/>
              </a:rPr>
              <a:t>apacanal@yandex.ru</a:t>
            </a:r>
            <a:r>
              <a:rPr lang="ro-RO" sz="1400" b="0" dirty="0" smtClean="0">
                <a:solidFill>
                  <a:schemeClr val="bg2">
                    <a:lumMod val="25000"/>
                  </a:schemeClr>
                </a:solidFill>
                <a:latin typeface="+mn-lt"/>
              </a:rPr>
              <a:t>  </a:t>
            </a:r>
            <a:endParaRPr lang="ro-RO" sz="1400" b="0" dirty="0">
              <a:solidFill>
                <a:schemeClr val="bg2">
                  <a:lumMod val="25000"/>
                </a:schemeClr>
              </a:solidFill>
              <a:latin typeface="+mn-lt"/>
            </a:endParaRPr>
          </a:p>
          <a:p>
            <a:pPr algn="ctr"/>
            <a:r>
              <a:rPr lang="ro-RO" sz="1400" b="0" dirty="0" smtClean="0">
                <a:solidFill>
                  <a:schemeClr val="bg2">
                    <a:lumMod val="25000"/>
                  </a:schemeClr>
                </a:solidFill>
                <a:latin typeface="+mn-lt"/>
              </a:rPr>
              <a:t>telefon</a:t>
            </a:r>
            <a:r>
              <a:rPr lang="ro-RO" sz="1400" b="0" dirty="0">
                <a:solidFill>
                  <a:schemeClr val="bg2">
                    <a:lumMod val="25000"/>
                  </a:schemeClr>
                </a:solidFill>
                <a:latin typeface="+mn-lt"/>
              </a:rPr>
              <a:t>: (022) 28-84-33</a:t>
            </a:r>
          </a:p>
          <a:p>
            <a:pPr algn="ctr"/>
            <a:endParaRPr lang="ro-RO" sz="800" b="0" dirty="0">
              <a:solidFill>
                <a:schemeClr val="bg2">
                  <a:lumMod val="25000"/>
                </a:schemeClr>
              </a:solidFill>
              <a:latin typeface="+mn-lt"/>
            </a:endParaRPr>
          </a:p>
        </p:txBody>
      </p:sp>
      <p:pic>
        <p:nvPicPr>
          <p:cNvPr id="2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3734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416167"/>
          </a:xfrm>
        </p:spPr>
        <p:txBody>
          <a:bodyPr/>
          <a:lstStyle/>
          <a:p>
            <a:r>
              <a:rPr lang="ro-RO" sz="2800" b="1" dirty="0" smtClean="0">
                <a:solidFill>
                  <a:srgbClr val="002060"/>
                </a:solidFill>
              </a:rPr>
              <a:t>Noţiune de salariu</a:t>
            </a:r>
            <a:r>
              <a:rPr lang="en-US" sz="2800" b="1" dirty="0" smtClean="0">
                <a:solidFill>
                  <a:srgbClr val="002060"/>
                </a:solidFill>
              </a:rPr>
              <a:t>:</a:t>
            </a:r>
            <a:r>
              <a:rPr lang="ro-RO" sz="1600" b="1" dirty="0" smtClean="0">
                <a:solidFill>
                  <a:srgbClr val="002060"/>
                </a:solidFill>
              </a:rPr>
              <a:t/>
            </a:r>
            <a:br>
              <a:rPr lang="ro-RO" sz="1600" b="1" dirty="0" smtClean="0">
                <a:solidFill>
                  <a:srgbClr val="002060"/>
                </a:solidFill>
              </a:rPr>
            </a:br>
            <a:r>
              <a:rPr lang="ro-RO" sz="2000" dirty="0" smtClean="0">
                <a:solidFill>
                  <a:schemeClr val="tx1"/>
                </a:solidFill>
              </a:rPr>
              <a:t>    </a:t>
            </a:r>
            <a:r>
              <a:rPr lang="ro-RO" sz="2100" b="1" i="1" dirty="0" smtClean="0">
                <a:solidFill>
                  <a:schemeClr val="tx1"/>
                </a:solidFill>
              </a:rPr>
              <a:t>Salariul</a:t>
            </a:r>
            <a:r>
              <a:rPr lang="ro-RO" sz="2100" dirty="0" smtClean="0">
                <a:solidFill>
                  <a:schemeClr val="tx1"/>
                </a:solidFill>
              </a:rPr>
              <a:t> </a:t>
            </a:r>
            <a:r>
              <a:rPr lang="vi-VN" sz="2100" dirty="0" smtClean="0">
                <a:solidFill>
                  <a:schemeClr val="tx1"/>
                </a:solidFill>
              </a:rPr>
              <a:t>este </a:t>
            </a:r>
            <a:r>
              <a:rPr lang="vi-VN" sz="2100" dirty="0">
                <a:solidFill>
                  <a:schemeClr val="tx1"/>
                </a:solidFill>
              </a:rPr>
              <a:t>plata pentru munca </a:t>
            </a:r>
            <a:r>
              <a:rPr lang="vi-VN" sz="2100" dirty="0" smtClean="0">
                <a:solidFill>
                  <a:schemeClr val="tx1"/>
                </a:solidFill>
              </a:rPr>
              <a:t>depusă</a:t>
            </a:r>
            <a:r>
              <a:rPr lang="ro-RO" sz="2100" dirty="0" smtClean="0">
                <a:solidFill>
                  <a:schemeClr val="tx1"/>
                </a:solidFill>
              </a:rPr>
              <a:t>.</a:t>
            </a:r>
            <a:r>
              <a:rPr lang="vi-VN" sz="2100" dirty="0">
                <a:solidFill>
                  <a:schemeClr val="tx1"/>
                </a:solidFill>
              </a:rPr>
              <a:t/>
            </a:r>
            <a:br>
              <a:rPr lang="vi-VN" sz="2100" dirty="0">
                <a:solidFill>
                  <a:schemeClr val="tx1"/>
                </a:solidFill>
              </a:rPr>
            </a:br>
            <a:r>
              <a:rPr lang="ro-RO" sz="2100" dirty="0" smtClean="0">
                <a:solidFill>
                  <a:schemeClr val="tx1"/>
                </a:solidFill>
              </a:rPr>
              <a:t>    </a:t>
            </a:r>
            <a:r>
              <a:rPr lang="vi-VN" sz="2100" b="1" i="1" dirty="0" smtClean="0">
                <a:solidFill>
                  <a:schemeClr val="tx1"/>
                </a:solidFill>
              </a:rPr>
              <a:t>Salariu</a:t>
            </a:r>
            <a:r>
              <a:rPr lang="en-US" sz="2100" b="1" i="1" dirty="0" smtClean="0">
                <a:solidFill>
                  <a:schemeClr val="tx1"/>
                </a:solidFill>
              </a:rPr>
              <a:t>l</a:t>
            </a:r>
            <a:r>
              <a:rPr lang="vi-VN" sz="2100" dirty="0" smtClean="0">
                <a:solidFill>
                  <a:schemeClr val="tx1"/>
                </a:solidFill>
              </a:rPr>
              <a:t> </a:t>
            </a:r>
            <a:r>
              <a:rPr lang="vi-VN" sz="2100" dirty="0">
                <a:solidFill>
                  <a:schemeClr val="tx1"/>
                </a:solidFill>
              </a:rPr>
              <a:t>poate fi privit sub două aspecte: nominal şi real.</a:t>
            </a:r>
            <a:br>
              <a:rPr lang="vi-VN" sz="2100" dirty="0">
                <a:solidFill>
                  <a:schemeClr val="tx1"/>
                </a:solidFill>
              </a:rPr>
            </a:br>
            <a:r>
              <a:rPr lang="ro-RO" sz="2100" dirty="0" smtClean="0">
                <a:solidFill>
                  <a:schemeClr val="tx1"/>
                </a:solidFill>
              </a:rPr>
              <a:t>    </a:t>
            </a:r>
            <a:r>
              <a:rPr lang="vi-VN" sz="2100" b="1" i="1" dirty="0" smtClean="0">
                <a:solidFill>
                  <a:schemeClr val="tx1"/>
                </a:solidFill>
              </a:rPr>
              <a:t>Salariul</a:t>
            </a:r>
            <a:r>
              <a:rPr lang="vi-VN" sz="2100" dirty="0" smtClean="0">
                <a:solidFill>
                  <a:schemeClr val="tx1"/>
                </a:solidFill>
              </a:rPr>
              <a:t> </a:t>
            </a:r>
            <a:r>
              <a:rPr lang="vi-VN" sz="2100" dirty="0">
                <a:solidFill>
                  <a:schemeClr val="tx1"/>
                </a:solidFill>
              </a:rPr>
              <a:t>nominal reprezintă suma de bani pe care angajatul o primeşte în schimbul muncii prestate. Depinde de preţul forţei de muncă, evoluţia situaţiei economice, politica de salarizare.</a:t>
            </a:r>
            <a:br>
              <a:rPr lang="vi-VN" sz="2100" dirty="0">
                <a:solidFill>
                  <a:schemeClr val="tx1"/>
                </a:solidFill>
              </a:rPr>
            </a:br>
            <a:r>
              <a:rPr lang="ro-RO" sz="2100" dirty="0" smtClean="0">
                <a:solidFill>
                  <a:schemeClr val="tx1"/>
                </a:solidFill>
              </a:rPr>
              <a:t>    </a:t>
            </a:r>
            <a:r>
              <a:rPr lang="vi-VN" sz="2100" b="1" i="1" dirty="0" smtClean="0">
                <a:solidFill>
                  <a:schemeClr val="tx1"/>
                </a:solidFill>
              </a:rPr>
              <a:t>Salariul</a:t>
            </a:r>
            <a:r>
              <a:rPr lang="vi-VN" sz="2100" dirty="0" smtClean="0">
                <a:solidFill>
                  <a:schemeClr val="tx1"/>
                </a:solidFill>
              </a:rPr>
              <a:t> </a:t>
            </a:r>
            <a:r>
              <a:rPr lang="vi-VN" sz="2100" dirty="0">
                <a:solidFill>
                  <a:schemeClr val="tx1"/>
                </a:solidFill>
              </a:rPr>
              <a:t>real reprezintă cantitatea de bunuri şi servicii pe care angajaţii le pot procura cu salariul nominal (salariul nominal/indicele preţurilor de consum). </a:t>
            </a:r>
            <a:br>
              <a:rPr lang="vi-VN" sz="2100" dirty="0">
                <a:solidFill>
                  <a:schemeClr val="tx1"/>
                </a:solidFill>
              </a:rPr>
            </a:br>
            <a:r>
              <a:rPr lang="ro-RO" sz="2100" dirty="0" smtClean="0">
                <a:solidFill>
                  <a:schemeClr val="tx1"/>
                </a:solidFill>
              </a:rPr>
              <a:t>   </a:t>
            </a:r>
            <a:r>
              <a:rPr lang="vi-VN" sz="2100" b="1" i="1" dirty="0" smtClean="0">
                <a:solidFill>
                  <a:schemeClr val="tx1"/>
                </a:solidFill>
              </a:rPr>
              <a:t>Salariu </a:t>
            </a:r>
            <a:r>
              <a:rPr lang="vi-VN" sz="2100" dirty="0">
                <a:solidFill>
                  <a:schemeClr val="tx1"/>
                </a:solidFill>
              </a:rPr>
              <a:t>constituie principala  sursă de venit pentru majoritatea covârşitoare a populaţiei. În ţările dezvoltate salariaţii constituie între 65-93% din populaţia </a:t>
            </a:r>
            <a:r>
              <a:rPr lang="vi-VN" sz="2100" dirty="0" smtClean="0">
                <a:solidFill>
                  <a:schemeClr val="tx1"/>
                </a:solidFill>
              </a:rPr>
              <a:t>ocupată</a:t>
            </a:r>
            <a:r>
              <a:rPr lang="ro-RO" sz="2100" dirty="0" smtClean="0">
                <a:solidFill>
                  <a:schemeClr val="tx1"/>
                </a:solidFill>
              </a:rPr>
              <a:t>.</a:t>
            </a:r>
            <a:r>
              <a:rPr lang="vi-VN" sz="2000" dirty="0">
                <a:solidFill>
                  <a:schemeClr val="tx1"/>
                </a:solidFill>
              </a:rPr>
              <a:t/>
            </a:r>
            <a:br>
              <a:rPr lang="vi-VN" sz="2000" dirty="0">
                <a:solidFill>
                  <a:schemeClr val="tx1"/>
                </a:solidFill>
              </a:rPr>
            </a:br>
            <a:endParaRPr lang="ro-RO" sz="2000" dirty="0">
              <a:solidFill>
                <a:schemeClr val="tx1"/>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1075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95853"/>
          </a:xfrm>
        </p:spPr>
        <p:txBody>
          <a:bodyPr>
            <a:normAutofit fontScale="90000"/>
          </a:bodyPr>
          <a:lstStyle/>
          <a:p>
            <a:pPr algn="ctr"/>
            <a:r>
              <a:rPr lang="vi-VN" sz="2500" b="1" dirty="0">
                <a:solidFill>
                  <a:srgbClr val="002060"/>
                </a:solidFill>
              </a:rPr>
              <a:t>Rolul statului în domeniul salarizării </a:t>
            </a:r>
            <a:r>
              <a:rPr lang="vi-VN" sz="2500" b="1" dirty="0" smtClean="0">
                <a:solidFill>
                  <a:srgbClr val="002060"/>
                </a:solidFill>
              </a:rPr>
              <a:t>personalului</a:t>
            </a:r>
            <a:r>
              <a:rPr lang="en-US" sz="2500" b="1" dirty="0" smtClean="0">
                <a:solidFill>
                  <a:srgbClr val="002060"/>
                </a:solidFill>
              </a:rPr>
              <a:t>:</a:t>
            </a:r>
            <a:r>
              <a:rPr lang="en-US" sz="1600" b="1" dirty="0" smtClean="0">
                <a:solidFill>
                  <a:srgbClr val="002060"/>
                </a:solidFill>
              </a:rPr>
              <a:t/>
            </a:r>
            <a:br>
              <a:rPr lang="en-US" sz="1600" b="1" dirty="0" smtClean="0">
                <a:solidFill>
                  <a:srgbClr val="002060"/>
                </a:solidFill>
              </a:rPr>
            </a:br>
            <a:endParaRPr lang="ro-RO" sz="16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952" y="2234972"/>
            <a:ext cx="8486775" cy="453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5410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719119"/>
          </a:xfrm>
        </p:spPr>
        <p:txBody>
          <a:bodyPr>
            <a:normAutofit fontScale="90000"/>
          </a:bodyPr>
          <a:lstStyle/>
          <a:p>
            <a:pPr algn="ctr"/>
            <a:r>
              <a:rPr lang="it-IT" sz="2800" b="1" dirty="0">
                <a:solidFill>
                  <a:srgbClr val="002060"/>
                </a:solidFill>
              </a:rPr>
              <a:t>Salariul minim în Republica </a:t>
            </a:r>
            <a:r>
              <a:rPr lang="it-IT" sz="2800" b="1" dirty="0" smtClean="0">
                <a:solidFill>
                  <a:srgbClr val="002060"/>
                </a:solidFill>
              </a:rPr>
              <a:t>Moldova:</a:t>
            </a:r>
            <a:br>
              <a:rPr lang="it-IT" sz="2800" b="1" dirty="0" smtClean="0">
                <a:solidFill>
                  <a:srgbClr val="002060"/>
                </a:solidFill>
              </a:rPr>
            </a:br>
            <a:endParaRPr lang="ro-RO" sz="28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 y="2341161"/>
            <a:ext cx="8188325" cy="2790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3863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495853"/>
          </a:xfrm>
        </p:spPr>
        <p:txBody>
          <a:bodyPr/>
          <a:lstStyle/>
          <a:p>
            <a:pPr algn="ctr"/>
            <a:r>
              <a:rPr lang="ro-RO" sz="2500" b="1" dirty="0">
                <a:solidFill>
                  <a:srgbClr val="002060"/>
                </a:solidFill>
              </a:rPr>
              <a:t>Sisteme de salarizare în Republica </a:t>
            </a:r>
            <a:r>
              <a:rPr lang="ro-RO" sz="2500" b="1" dirty="0" smtClean="0">
                <a:solidFill>
                  <a:srgbClr val="002060"/>
                </a:solidFill>
              </a:rPr>
              <a:t>Moldova</a:t>
            </a:r>
            <a:r>
              <a:rPr lang="en-US" sz="2500" b="1" dirty="0" smtClean="0">
                <a:solidFill>
                  <a:srgbClr val="002060"/>
                </a:solidFill>
              </a:rPr>
              <a:t>:</a:t>
            </a:r>
            <a:endParaRPr lang="ro-RO" sz="25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 y="2444527"/>
            <a:ext cx="8113713"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42640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9"/>
            <a:ext cx="8839199" cy="718696"/>
          </a:xfrm>
        </p:spPr>
        <p:txBody>
          <a:bodyPr>
            <a:normAutofit fontScale="90000"/>
          </a:bodyPr>
          <a:lstStyle/>
          <a:p>
            <a:pPr algn="ctr"/>
            <a:r>
              <a:rPr lang="pt-BR" sz="2500" b="1" dirty="0">
                <a:solidFill>
                  <a:srgbClr val="002060"/>
                </a:solidFill>
              </a:rPr>
              <a:t>Forme de salarizare în Republica </a:t>
            </a:r>
            <a:r>
              <a:rPr lang="pt-BR" sz="2500" b="1" dirty="0" smtClean="0">
                <a:solidFill>
                  <a:srgbClr val="002060"/>
                </a:solidFill>
              </a:rPr>
              <a:t>Moldova:</a:t>
            </a:r>
            <a:br>
              <a:rPr lang="pt-BR" sz="2500" b="1" dirty="0" smtClean="0">
                <a:solidFill>
                  <a:srgbClr val="002060"/>
                </a:solidFill>
              </a:rPr>
            </a:br>
            <a:endParaRPr lang="ro-RO" sz="25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827" y="2287955"/>
            <a:ext cx="7961313" cy="415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847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553405"/>
          </a:xfrm>
        </p:spPr>
        <p:txBody>
          <a:bodyPr/>
          <a:lstStyle/>
          <a:p>
            <a:pPr algn="ctr"/>
            <a:r>
              <a:rPr lang="pt-BR" sz="2500" b="1" dirty="0">
                <a:solidFill>
                  <a:srgbClr val="002060"/>
                </a:solidFill>
              </a:rPr>
              <a:t>Forme de salarizare în Republica </a:t>
            </a:r>
            <a:r>
              <a:rPr lang="pt-BR" sz="2500" b="1" dirty="0" smtClean="0">
                <a:solidFill>
                  <a:srgbClr val="002060"/>
                </a:solidFill>
              </a:rPr>
              <a:t>Moldova:</a:t>
            </a:r>
            <a:endParaRPr lang="ro-RO" sz="25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827" y="2287955"/>
            <a:ext cx="8126413" cy="432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44261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8"/>
            <a:ext cx="8839199" cy="719119"/>
          </a:xfrm>
        </p:spPr>
        <p:txBody>
          <a:bodyPr>
            <a:normAutofit fontScale="90000"/>
          </a:bodyPr>
          <a:lstStyle/>
          <a:p>
            <a:pPr algn="ctr"/>
            <a:r>
              <a:rPr lang="pt-BR" sz="2500" b="1" dirty="0">
                <a:solidFill>
                  <a:srgbClr val="002060"/>
                </a:solidFill>
              </a:rPr>
              <a:t>Forme de salarizare în Republica </a:t>
            </a:r>
            <a:r>
              <a:rPr lang="pt-BR" sz="2500" b="1" dirty="0" smtClean="0">
                <a:solidFill>
                  <a:srgbClr val="002060"/>
                </a:solidFill>
              </a:rPr>
              <a:t>Moldova:</a:t>
            </a:r>
            <a:br>
              <a:rPr lang="pt-BR" sz="2500" b="1" dirty="0" smtClean="0">
                <a:solidFill>
                  <a:srgbClr val="002060"/>
                </a:solidFill>
              </a:rPr>
            </a:br>
            <a:endParaRPr lang="ro-RO" sz="25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775" y="2234972"/>
            <a:ext cx="8278813" cy="462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96202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5"/>
          <p:cNvSpPr>
            <a:spLocks noGrp="1"/>
          </p:cNvSpPr>
          <p:nvPr>
            <p:ph type="title"/>
          </p:nvPr>
        </p:nvSpPr>
        <p:spPr>
          <a:xfrm>
            <a:off x="148741" y="1845309"/>
            <a:ext cx="8839199" cy="593092"/>
          </a:xfrm>
        </p:spPr>
        <p:txBody>
          <a:bodyPr>
            <a:normAutofit fontScale="90000"/>
          </a:bodyPr>
          <a:lstStyle/>
          <a:p>
            <a:pPr algn="ctr"/>
            <a:r>
              <a:rPr lang="ro-RO" sz="2500" b="1" dirty="0">
                <a:solidFill>
                  <a:srgbClr val="002060"/>
                </a:solidFill>
              </a:rPr>
              <a:t>Stabilirea salariului de funcţie pentru administratorii şi conducatorii </a:t>
            </a:r>
            <a:r>
              <a:rPr lang="ro-RO" sz="2500" b="1" dirty="0" smtClean="0">
                <a:solidFill>
                  <a:srgbClr val="002060"/>
                </a:solidFill>
              </a:rPr>
              <a:t>auto</a:t>
            </a:r>
            <a:r>
              <a:rPr lang="en-US" sz="2500" b="1" dirty="0" smtClean="0">
                <a:solidFill>
                  <a:srgbClr val="002060"/>
                </a:solidFill>
              </a:rPr>
              <a:t>:</a:t>
            </a:r>
            <a:endParaRPr lang="ro-RO" sz="2500" b="1" dirty="0">
              <a:solidFill>
                <a:srgbClr val="002060"/>
              </a:solidFill>
            </a:endParaRPr>
          </a:p>
        </p:txBody>
      </p:sp>
      <p:sp>
        <p:nvSpPr>
          <p:cNvPr id="3" name="Footer Placeholder 2"/>
          <p:cNvSpPr>
            <a:spLocks noGrp="1"/>
          </p:cNvSpPr>
          <p:nvPr>
            <p:ph type="ftr" sz="quarter" idx="10"/>
          </p:nvPr>
        </p:nvSpPr>
        <p:spPr/>
        <p:txBody>
          <a:bodyPr/>
          <a:lstStyle/>
          <a:p>
            <a:r>
              <a:rPr lang="ro-RO" dirty="0" smtClean="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26/11/2017</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r>
            <a:br>
              <a:rPr kumimoji="0" lang="ro-RO" altLang="ro-RO" sz="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smtClean="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smtClean="0">
              <a:ln>
                <a:noFill/>
              </a:ln>
              <a:solidFill>
                <a:schemeClr val="tx1"/>
              </a:solidFill>
              <a:effectLst/>
              <a:latin typeface="Arial" panose="020B0604020202020204" pitchFamily="34" charset="0"/>
            </a:endParaRPr>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277" y="2234972"/>
            <a:ext cx="785812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7704" y="384129"/>
            <a:ext cx="18113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86294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1679</TotalTime>
  <Words>142</Words>
  <Application>Microsoft Office PowerPoint</Application>
  <PresentationFormat>On-screen Show (4:3)</PresentationFormat>
  <Paragraphs>89</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Arial Narrow</vt:lpstr>
      <vt:lpstr>Calibri</vt:lpstr>
      <vt:lpstr>Calibri Light</vt:lpstr>
      <vt:lpstr>Times New Roman</vt:lpstr>
      <vt:lpstr>GIZ_Banner_Kopfzeile-Ausland (3)</vt:lpstr>
      <vt:lpstr>Office Theme</vt:lpstr>
      <vt:lpstr>Curs de instruire pentru angajații operatorilor „Apă-Canal”  Modulul 13:  Problemele actuale de contabilitate și impozitare a mijloacelor de transport și a mecanismelor. Modificările fiscale în RM pentru anul 2017.  Sesiunea 8:  Contabilitatea decontărilor cu şoferii mijloacelor de transport  și mecanismelor  Expert conf. univ. dr. Margareta Vîrcolici  28-29-30 noiembrie 2017,  Chișinău</vt:lpstr>
      <vt:lpstr>Noţiune de salariu:     Salariul este plata pentru munca depusă.     Salariul poate fi privit sub două aspecte: nominal şi real.     Salariul nominal reprezintă suma de bani pe care angajatul o primeşte în schimbul muncii prestate. Depinde de preţul forţei de muncă, evoluţia situaţiei economice, politica de salarizare.     Salariul real reprezintă cantitatea de bunuri şi servicii pe care angajaţii le pot procura cu salariul nominal (salariul nominal/indicele preţurilor de consum).     Salariu constituie principala  sursă de venit pentru majoritatea covârşitoare a populaţiei. În ţările dezvoltate salariaţii constituie între 65-93% din populaţia ocupată. </vt:lpstr>
      <vt:lpstr>Rolul statului în domeniul salarizării personalului: </vt:lpstr>
      <vt:lpstr>Salariul minim în Republica Moldova: </vt:lpstr>
      <vt:lpstr>Sisteme de salarizare în Republica Moldova:</vt:lpstr>
      <vt:lpstr>Forme de salarizare în Republica Moldova: </vt:lpstr>
      <vt:lpstr>Forme de salarizare în Republica Moldova:</vt:lpstr>
      <vt:lpstr>Forme de salarizare în Republica Moldova: </vt:lpstr>
      <vt:lpstr>Stabilirea salariului de funcţie pentru administratorii şi conducatorii auto:</vt:lpstr>
      <vt:lpstr>Reţinerile din salariu în Republica Moldova:</vt:lpstr>
      <vt:lpstr>PowerPoint Presentation</vt:lpstr>
      <vt:lpstr>PowerPoint Presentation</vt:lpstr>
      <vt:lpstr>PowerPoint Presentation</vt:lpstr>
      <vt:lpstr>PowerPoint Presentation</vt:lpstr>
      <vt:lpstr>Bibliografie:</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Admin</cp:lastModifiedBy>
  <cp:revision>159</cp:revision>
  <cp:lastPrinted>2017-06-05T10:38:21Z</cp:lastPrinted>
  <dcterms:created xsi:type="dcterms:W3CDTF">2013-09-05T11:54:56Z</dcterms:created>
  <dcterms:modified xsi:type="dcterms:W3CDTF">2017-11-26T08:51:42Z</dcterms:modified>
</cp:coreProperties>
</file>