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1" r:id="rId1"/>
    <p:sldMasterId id="2147483715" r:id="rId2"/>
  </p:sldMasterIdLst>
  <p:notesMasterIdLst>
    <p:notesMasterId r:id="rId22"/>
  </p:notesMasterIdLst>
  <p:handoutMasterIdLst>
    <p:handoutMasterId r:id="rId23"/>
  </p:handoutMasterIdLst>
  <p:sldIdLst>
    <p:sldId id="280" r:id="rId3"/>
    <p:sldId id="295" r:id="rId4"/>
    <p:sldId id="296" r:id="rId5"/>
    <p:sldId id="298" r:id="rId6"/>
    <p:sldId id="300" r:id="rId7"/>
    <p:sldId id="301" r:id="rId8"/>
    <p:sldId id="302" r:id="rId9"/>
    <p:sldId id="303" r:id="rId10"/>
    <p:sldId id="304" r:id="rId11"/>
    <p:sldId id="305" r:id="rId12"/>
    <p:sldId id="306" r:id="rId13"/>
    <p:sldId id="307" r:id="rId14"/>
    <p:sldId id="308" r:id="rId15"/>
    <p:sldId id="309" r:id="rId16"/>
    <p:sldId id="310" r:id="rId17"/>
    <p:sldId id="311" r:id="rId18"/>
    <p:sldId id="313" r:id="rId19"/>
    <p:sldId id="314" r:id="rId20"/>
    <p:sldId id="299" r:id="rId21"/>
  </p:sldIdLst>
  <p:sldSz cx="9144000" cy="6858000" type="screen4x3"/>
  <p:notesSz cx="6735763" cy="9866313"/>
  <p:defaultTex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p:defaultTextStyle>
  <p:extLst>
    <p:ext uri="{EFAFB233-063F-42B5-8137-9DF3F51BA10A}">
      <p15:sldGuideLst xmlns:p15="http://schemas.microsoft.com/office/powerpoint/2012/main">
        <p15:guide id="1" orient="horz" pos="658">
          <p15:clr>
            <a:srgbClr val="A4A3A4"/>
          </p15:clr>
        </p15:guide>
        <p15:guide id="2" orient="horz" pos="388">
          <p15:clr>
            <a:srgbClr val="A4A3A4"/>
          </p15:clr>
        </p15:guide>
        <p15:guide id="3" pos="288">
          <p15:clr>
            <a:srgbClr val="A4A3A4"/>
          </p15:clr>
        </p15:guide>
        <p15:guide id="4" pos="1022">
          <p15:clr>
            <a:srgbClr val="A4A3A4"/>
          </p15:clr>
        </p15:guide>
      </p15:sldGuideLst>
    </p:ext>
    <p:ext uri="{2D200454-40CA-4A62-9FC3-DE9A4176ACB9}">
      <p15:notesGuideLst xmlns:p15="http://schemas.microsoft.com/office/powerpoint/2012/main">
        <p15:guide id="1" orient="horz" pos="3107"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Bohantova" initials="LB"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F2E"/>
    <a:srgbClr val="6E6452"/>
    <a:srgbClr val="E5DBA1"/>
    <a:srgbClr val="BABA93"/>
    <a:srgbClr val="BABB93"/>
    <a:srgbClr val="DEDEAF"/>
    <a:srgbClr val="999999"/>
    <a:srgbClr val="D9D9D9"/>
    <a:srgbClr val="CCCCCC"/>
    <a:srgbClr val="C80F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4" autoAdjust="0"/>
    <p:restoredTop sz="95730" autoAdjust="0"/>
  </p:normalViewPr>
  <p:slideViewPr>
    <p:cSldViewPr snapToGrid="0">
      <p:cViewPr varScale="1">
        <p:scale>
          <a:sx n="56" d="100"/>
          <a:sy n="56" d="100"/>
        </p:scale>
        <p:origin x="90" y="240"/>
      </p:cViewPr>
      <p:guideLst>
        <p:guide orient="horz" pos="658"/>
        <p:guide orient="horz" pos="388"/>
        <p:guide pos="288"/>
        <p:guide pos="1022"/>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snapToGrid="0">
      <p:cViewPr varScale="1">
        <p:scale>
          <a:sx n="108" d="100"/>
          <a:sy n="108" d="100"/>
        </p:scale>
        <p:origin x="-4140" y="-102"/>
      </p:cViewPr>
      <p:guideLst>
        <p:guide orient="horz" pos="3107"/>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1"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defRPr sz="1200" b="0">
                <a:solidFill>
                  <a:schemeClr val="tx1"/>
                </a:solidFill>
                <a:latin typeface="Times" charset="0"/>
              </a:defRPr>
            </a:lvl1pPr>
          </a:lstStyle>
          <a:p>
            <a:endParaRPr lang="de-DE" dirty="0">
              <a:latin typeface="Arial Narrow" pitchFamily="34" charset="0"/>
            </a:endParaRPr>
          </a:p>
        </p:txBody>
      </p:sp>
      <p:sp>
        <p:nvSpPr>
          <p:cNvPr id="66563" name="Rectangle 3"/>
          <p:cNvSpPr>
            <a:spLocks noGrp="1" noChangeArrowheads="1"/>
          </p:cNvSpPr>
          <p:nvPr>
            <p:ph type="dt" sz="quarter" idx="1"/>
          </p:nvPr>
        </p:nvSpPr>
        <p:spPr bwMode="auto">
          <a:xfrm>
            <a:off x="3816933"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lgn="r">
              <a:defRPr sz="1200" b="0">
                <a:solidFill>
                  <a:schemeClr val="tx1"/>
                </a:solidFill>
                <a:latin typeface="Times" charset="0"/>
              </a:defRPr>
            </a:lvl1pPr>
          </a:lstStyle>
          <a:p>
            <a:endParaRPr lang="de-DE" dirty="0">
              <a:latin typeface="Arial Narrow" pitchFamily="34" charset="0"/>
            </a:endParaRPr>
          </a:p>
        </p:txBody>
      </p:sp>
      <p:sp>
        <p:nvSpPr>
          <p:cNvPr id="66564" name="Rectangle 4"/>
          <p:cNvSpPr>
            <a:spLocks noGrp="1" noChangeArrowheads="1"/>
          </p:cNvSpPr>
          <p:nvPr>
            <p:ph type="ftr" sz="quarter" idx="2"/>
          </p:nvPr>
        </p:nvSpPr>
        <p:spPr bwMode="auto">
          <a:xfrm>
            <a:off x="1"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defRPr sz="1200" b="0">
                <a:solidFill>
                  <a:schemeClr val="tx1"/>
                </a:solidFill>
                <a:latin typeface="Times" charset="0"/>
              </a:defRPr>
            </a:lvl1pPr>
          </a:lstStyle>
          <a:p>
            <a:endParaRPr lang="de-DE" dirty="0">
              <a:latin typeface="Arial Narrow" pitchFamily="34" charset="0"/>
            </a:endParaRPr>
          </a:p>
        </p:txBody>
      </p:sp>
      <p:sp>
        <p:nvSpPr>
          <p:cNvPr id="66565" name="Rectangle 5"/>
          <p:cNvSpPr>
            <a:spLocks noGrp="1" noChangeArrowheads="1"/>
          </p:cNvSpPr>
          <p:nvPr>
            <p:ph type="sldNum" sz="quarter" idx="3"/>
          </p:nvPr>
        </p:nvSpPr>
        <p:spPr bwMode="auto">
          <a:xfrm>
            <a:off x="3816933"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lgn="r">
              <a:defRPr sz="1200" b="0">
                <a:solidFill>
                  <a:schemeClr val="tx1"/>
                </a:solidFill>
                <a:latin typeface="Times" charset="0"/>
              </a:defRPr>
            </a:lvl1pPr>
          </a:lstStyle>
          <a:p>
            <a:fld id="{47F930EC-4FD0-431B-BB9B-47DE359CDF6F}" type="slidenum">
              <a:rPr lang="de-DE">
                <a:latin typeface="Arial Narrow" pitchFamily="34" charset="0"/>
              </a:rPr>
              <a:pPr/>
              <a:t>‹#›</a:t>
            </a:fld>
            <a:endParaRPr lang="de-DE" dirty="0">
              <a:latin typeface="Arial Narrow" pitchFamily="34" charset="0"/>
            </a:endParaRPr>
          </a:p>
        </p:txBody>
      </p:sp>
    </p:spTree>
    <p:extLst>
      <p:ext uri="{BB962C8B-B14F-4D97-AF65-F5344CB8AC3E}">
        <p14:creationId xmlns:p14="http://schemas.microsoft.com/office/powerpoint/2010/main" val="2484227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defRPr sz="1200" b="0">
                <a:solidFill>
                  <a:schemeClr val="tx1"/>
                </a:solidFill>
                <a:latin typeface="Arial Narrow" pitchFamily="34" charset="0"/>
              </a:defRPr>
            </a:lvl1pPr>
          </a:lstStyle>
          <a:p>
            <a:endParaRPr lang="de-DE" dirty="0"/>
          </a:p>
        </p:txBody>
      </p:sp>
      <p:sp>
        <p:nvSpPr>
          <p:cNvPr id="8195" name="Rectangle 3"/>
          <p:cNvSpPr>
            <a:spLocks noGrp="1" noChangeArrowheads="1"/>
          </p:cNvSpPr>
          <p:nvPr>
            <p:ph type="dt" idx="1"/>
          </p:nvPr>
        </p:nvSpPr>
        <p:spPr bwMode="auto">
          <a:xfrm>
            <a:off x="3816933"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lgn="r">
              <a:defRPr sz="1200" b="0">
                <a:solidFill>
                  <a:schemeClr val="tx1"/>
                </a:solidFill>
                <a:latin typeface="Arial Narrow" pitchFamily="34" charset="0"/>
              </a:defRPr>
            </a:lvl1pPr>
          </a:lstStyle>
          <a:p>
            <a:endParaRPr lang="de-DE" dirty="0"/>
          </a:p>
        </p:txBody>
      </p:sp>
      <p:sp>
        <p:nvSpPr>
          <p:cNvPr id="8196" name="Rectangle 4"/>
          <p:cNvSpPr>
            <a:spLocks noGrp="1" noRot="1" noChangeAspect="1" noChangeArrowheads="1" noTextEdit="1"/>
          </p:cNvSpPr>
          <p:nvPr>
            <p:ph type="sldImg" idx="2"/>
          </p:nvPr>
        </p:nvSpPr>
        <p:spPr bwMode="auto">
          <a:xfrm>
            <a:off x="901700" y="739775"/>
            <a:ext cx="4932363" cy="3700463"/>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898102" y="4686696"/>
            <a:ext cx="4939560" cy="4439447"/>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p>
            <a:pPr lvl="0"/>
            <a:r>
              <a:rPr lang="de-DE" dirty="0" smtClean="0"/>
              <a:t>Klicken Sie, um die Formate des Vorlagentextes zu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8198" name="Rectangle 6"/>
          <p:cNvSpPr>
            <a:spLocks noGrp="1" noChangeArrowheads="1"/>
          </p:cNvSpPr>
          <p:nvPr>
            <p:ph type="ftr" sz="quarter" idx="4"/>
          </p:nvPr>
        </p:nvSpPr>
        <p:spPr bwMode="auto">
          <a:xfrm>
            <a:off x="1"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defRPr sz="1200" b="0">
                <a:solidFill>
                  <a:schemeClr val="tx1"/>
                </a:solidFill>
                <a:latin typeface="Arial Narrow" pitchFamily="34" charset="0"/>
              </a:defRPr>
            </a:lvl1pPr>
          </a:lstStyle>
          <a:p>
            <a:endParaRPr lang="de-DE" dirty="0"/>
          </a:p>
        </p:txBody>
      </p:sp>
      <p:sp>
        <p:nvSpPr>
          <p:cNvPr id="8199" name="Rectangle 7"/>
          <p:cNvSpPr>
            <a:spLocks noGrp="1" noChangeArrowheads="1"/>
          </p:cNvSpPr>
          <p:nvPr>
            <p:ph type="sldNum" sz="quarter" idx="5"/>
          </p:nvPr>
        </p:nvSpPr>
        <p:spPr bwMode="auto">
          <a:xfrm>
            <a:off x="3816933"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lgn="r">
              <a:defRPr sz="1200" b="0">
                <a:solidFill>
                  <a:schemeClr val="tx1"/>
                </a:solidFill>
                <a:latin typeface="Arial Narrow" pitchFamily="34" charset="0"/>
              </a:defRPr>
            </a:lvl1pPr>
          </a:lstStyle>
          <a:p>
            <a:fld id="{276F4F92-661F-4424-ADED-7D3829A4203F}" type="slidenum">
              <a:rPr lang="de-DE" smtClean="0"/>
              <a:pPr/>
              <a:t>‹#›</a:t>
            </a:fld>
            <a:endParaRPr lang="de-DE" dirty="0"/>
          </a:p>
        </p:txBody>
      </p:sp>
    </p:spTree>
    <p:extLst>
      <p:ext uri="{BB962C8B-B14F-4D97-AF65-F5344CB8AC3E}">
        <p14:creationId xmlns:p14="http://schemas.microsoft.com/office/powerpoint/2010/main" val="320160049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Narrow" pitchFamily="34" charset="0"/>
        <a:ea typeface="+mn-ea"/>
        <a:cs typeface="+mn-cs"/>
      </a:defRPr>
    </a:lvl1pPr>
    <a:lvl2pPr marL="457200" algn="l" rtl="0" fontAlgn="base">
      <a:spcBef>
        <a:spcPct val="30000"/>
      </a:spcBef>
      <a:spcAft>
        <a:spcPct val="0"/>
      </a:spcAft>
      <a:defRPr sz="1200" kern="1200">
        <a:solidFill>
          <a:schemeClr val="tx1"/>
        </a:solidFill>
        <a:latin typeface="Arial Narrow" pitchFamily="34" charset="0"/>
        <a:ea typeface="+mn-ea"/>
        <a:cs typeface="+mn-cs"/>
      </a:defRPr>
    </a:lvl2pPr>
    <a:lvl3pPr marL="914400" algn="l" rtl="0" fontAlgn="base">
      <a:spcBef>
        <a:spcPct val="30000"/>
      </a:spcBef>
      <a:spcAft>
        <a:spcPct val="0"/>
      </a:spcAft>
      <a:defRPr sz="1200" kern="1200">
        <a:solidFill>
          <a:schemeClr val="tx1"/>
        </a:solidFill>
        <a:latin typeface="Arial Narrow" pitchFamily="34" charset="0"/>
        <a:ea typeface="+mn-ea"/>
        <a:cs typeface="+mn-cs"/>
      </a:defRPr>
    </a:lvl3pPr>
    <a:lvl4pPr marL="1371600" algn="l" rtl="0" fontAlgn="base">
      <a:spcBef>
        <a:spcPct val="30000"/>
      </a:spcBef>
      <a:spcAft>
        <a:spcPct val="0"/>
      </a:spcAft>
      <a:defRPr sz="1200" kern="1200">
        <a:solidFill>
          <a:schemeClr val="tx1"/>
        </a:solidFill>
        <a:latin typeface="Arial Narrow" pitchFamily="34" charset="0"/>
        <a:ea typeface="+mn-ea"/>
        <a:cs typeface="+mn-cs"/>
      </a:defRPr>
    </a:lvl4pPr>
    <a:lvl5pPr marL="1828800" algn="l" rtl="0" fontAlgn="base">
      <a:spcBef>
        <a:spcPct val="30000"/>
      </a:spcBef>
      <a:spcAft>
        <a:spcPct val="0"/>
      </a:spcAft>
      <a:defRPr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line,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sp>
        <p:nvSpPr>
          <p:cNvPr id="5" name="Inhaltsplatzhalter 2"/>
          <p:cNvSpPr>
            <a:spLocks noGrp="1"/>
          </p:cNvSpPr>
          <p:nvPr>
            <p:ph idx="1" hasCustomPrompt="1"/>
          </p:nvPr>
        </p:nvSpPr>
        <p:spPr>
          <a:xfrm>
            <a:off x="684000" y="2448000"/>
            <a:ext cx="7776000" cy="3816000"/>
          </a:xfrm>
        </p:spPr>
        <p:txBody>
          <a:bodyPr/>
          <a:lstStyle>
            <a:lvl1pPr>
              <a:defRPr sz="1800"/>
            </a:lvl1pPr>
            <a:lvl2pPr>
              <a:defRPr sz="1800"/>
            </a:lvl2pPr>
            <a:lvl3pPr>
              <a:defRPr sz="1800"/>
            </a:lvl3pPr>
            <a:lvl4pPr>
              <a:defRPr sz="1800"/>
            </a:lvl4pPr>
            <a:lvl5pPr>
              <a:defRPr sz="1800"/>
            </a:lvl5pPr>
          </a:lstStyle>
          <a:p>
            <a:pPr lvl="0"/>
            <a:r>
              <a:rPr lang="en-GB" noProof="0" dirty="0" smtClean="0"/>
              <a:t>First layer</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2453010258"/>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9A5078-6F60-49E2-B50D-11C30D454C38}" type="datetime1">
              <a:rPr lang="en-GB" noProof="0" smtClean="0"/>
              <a:pPr/>
              <a:t>06/12/2017</a:t>
            </a:fld>
            <a:endParaRPr lang="en-GB" noProof="0" dirty="0"/>
          </a:p>
        </p:txBody>
      </p:sp>
      <p:sp>
        <p:nvSpPr>
          <p:cNvPr id="6" name="Footer Placeholder 5"/>
          <p:cNvSpPr>
            <a:spLocks noGrp="1"/>
          </p:cNvSpPr>
          <p:nvPr>
            <p:ph type="ftr" sz="quarter" idx="11"/>
          </p:nvPr>
        </p:nvSpPr>
        <p:spPr/>
        <p:txBody>
          <a:bodyPr/>
          <a:lstStyle/>
          <a:p>
            <a:r>
              <a:rPr lang="de-DE" smtClean="0"/>
              <a:t>XXX</a:t>
            </a:r>
            <a:endParaRPr lang="de-DE" dirty="0"/>
          </a:p>
        </p:txBody>
      </p:sp>
      <p:sp>
        <p:nvSpPr>
          <p:cNvPr id="7" name="Slide Number Placeholder 6"/>
          <p:cNvSpPr>
            <a:spLocks noGrp="1"/>
          </p:cNvSpPr>
          <p:nvPr>
            <p:ph type="sldNum" sz="quarter" idx="12"/>
          </p:nvPr>
        </p:nvSpPr>
        <p:spPr/>
        <p:txBody>
          <a:bodyPr/>
          <a:lstStyle/>
          <a:p>
            <a:fld id="{9249E49D-7E83-4DC5-85FB-44059F07B6B6}" type="slidenum">
              <a:rPr lang="en-US" smtClean="0"/>
              <a:t>‹#›</a:t>
            </a:fld>
            <a:endParaRPr lang="en-US"/>
          </a:p>
        </p:txBody>
      </p:sp>
    </p:spTree>
    <p:extLst>
      <p:ext uri="{BB962C8B-B14F-4D97-AF65-F5344CB8AC3E}">
        <p14:creationId xmlns:p14="http://schemas.microsoft.com/office/powerpoint/2010/main" val="1509579042"/>
      </p:ext>
    </p:extLst>
  </p:cSld>
  <p:clrMapOvr>
    <a:masterClrMapping/>
  </p:clrMapOvr>
  <p:hf sldNum="0" hdr="0"/>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9A5078-6F60-49E2-B50D-11C30D454C38}" type="datetime1">
              <a:rPr lang="en-GB" noProof="0" smtClean="0"/>
              <a:pPr/>
              <a:t>06/12/2017</a:t>
            </a:fld>
            <a:endParaRPr lang="en-GB" noProof="0" dirty="0"/>
          </a:p>
        </p:txBody>
      </p:sp>
      <p:sp>
        <p:nvSpPr>
          <p:cNvPr id="8" name="Footer Placeholder 7"/>
          <p:cNvSpPr>
            <a:spLocks noGrp="1"/>
          </p:cNvSpPr>
          <p:nvPr>
            <p:ph type="ftr" sz="quarter" idx="11"/>
          </p:nvPr>
        </p:nvSpPr>
        <p:spPr/>
        <p:txBody>
          <a:bodyPr/>
          <a:lstStyle/>
          <a:p>
            <a:r>
              <a:rPr lang="de-DE" smtClean="0"/>
              <a:t>XXX</a:t>
            </a:r>
            <a:endParaRPr lang="de-DE" dirty="0"/>
          </a:p>
        </p:txBody>
      </p:sp>
      <p:sp>
        <p:nvSpPr>
          <p:cNvPr id="9" name="Slide Number Placeholder 8"/>
          <p:cNvSpPr>
            <a:spLocks noGrp="1"/>
          </p:cNvSpPr>
          <p:nvPr>
            <p:ph type="sldNum" sz="quarter" idx="12"/>
          </p:nvPr>
        </p:nvSpPr>
        <p:spPr/>
        <p:txBody>
          <a:bodyPr/>
          <a:lstStyle/>
          <a:p>
            <a:fld id="{9249E49D-7E83-4DC5-85FB-44059F07B6B6}" type="slidenum">
              <a:rPr lang="en-US" smtClean="0"/>
              <a:t>‹#›</a:t>
            </a:fld>
            <a:endParaRPr lang="en-US"/>
          </a:p>
        </p:txBody>
      </p:sp>
    </p:spTree>
    <p:extLst>
      <p:ext uri="{BB962C8B-B14F-4D97-AF65-F5344CB8AC3E}">
        <p14:creationId xmlns:p14="http://schemas.microsoft.com/office/powerpoint/2010/main" val="4283129312"/>
      </p:ext>
    </p:extLst>
  </p:cSld>
  <p:clrMapOvr>
    <a:masterClrMapping/>
  </p:clrMapOvr>
  <p:hf sldNum="0" hdr="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9A5078-6F60-49E2-B50D-11C30D454C38}" type="datetime1">
              <a:rPr lang="en-GB" noProof="0" smtClean="0"/>
              <a:pPr/>
              <a:t>06/12/2017</a:t>
            </a:fld>
            <a:endParaRPr lang="en-GB" noProof="0" dirty="0"/>
          </a:p>
        </p:txBody>
      </p:sp>
      <p:sp>
        <p:nvSpPr>
          <p:cNvPr id="4" name="Footer Placeholder 3"/>
          <p:cNvSpPr>
            <a:spLocks noGrp="1"/>
          </p:cNvSpPr>
          <p:nvPr>
            <p:ph type="ftr" sz="quarter" idx="11"/>
          </p:nvPr>
        </p:nvSpPr>
        <p:spPr/>
        <p:txBody>
          <a:bodyPr/>
          <a:lstStyle/>
          <a:p>
            <a:r>
              <a:rPr lang="de-DE" smtClean="0"/>
              <a:t>XXX</a:t>
            </a:r>
            <a:endParaRPr lang="de-DE" dirty="0"/>
          </a:p>
        </p:txBody>
      </p:sp>
      <p:sp>
        <p:nvSpPr>
          <p:cNvPr id="5" name="Slide Number Placeholder 4"/>
          <p:cNvSpPr>
            <a:spLocks noGrp="1"/>
          </p:cNvSpPr>
          <p:nvPr>
            <p:ph type="sldNum" sz="quarter" idx="12"/>
          </p:nvPr>
        </p:nvSpPr>
        <p:spPr/>
        <p:txBody>
          <a:bodyPr/>
          <a:lstStyle/>
          <a:p>
            <a:fld id="{9249E49D-7E83-4DC5-85FB-44059F07B6B6}" type="slidenum">
              <a:rPr lang="en-US" smtClean="0"/>
              <a:t>‹#›</a:t>
            </a:fld>
            <a:endParaRPr lang="en-US"/>
          </a:p>
        </p:txBody>
      </p:sp>
    </p:spTree>
    <p:extLst>
      <p:ext uri="{BB962C8B-B14F-4D97-AF65-F5344CB8AC3E}">
        <p14:creationId xmlns:p14="http://schemas.microsoft.com/office/powerpoint/2010/main" val="3168030097"/>
      </p:ext>
    </p:extLst>
  </p:cSld>
  <p:clrMapOvr>
    <a:masterClrMapping/>
  </p:clrMapOvr>
  <p:hf sldNum="0" hdr="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9A5078-6F60-49E2-B50D-11C30D454C38}" type="datetime1">
              <a:rPr lang="en-GB" noProof="0" smtClean="0"/>
              <a:pPr/>
              <a:t>06/12/2017</a:t>
            </a:fld>
            <a:endParaRPr lang="en-GB" noProof="0" dirty="0"/>
          </a:p>
        </p:txBody>
      </p:sp>
      <p:sp>
        <p:nvSpPr>
          <p:cNvPr id="3" name="Footer Placeholder 2"/>
          <p:cNvSpPr>
            <a:spLocks noGrp="1"/>
          </p:cNvSpPr>
          <p:nvPr>
            <p:ph type="ftr" sz="quarter" idx="11"/>
          </p:nvPr>
        </p:nvSpPr>
        <p:spPr/>
        <p:txBody>
          <a:bodyPr/>
          <a:lstStyle/>
          <a:p>
            <a:r>
              <a:rPr lang="de-DE" smtClean="0"/>
              <a:t>XXX</a:t>
            </a:r>
            <a:endParaRPr lang="de-DE" dirty="0"/>
          </a:p>
        </p:txBody>
      </p:sp>
      <p:sp>
        <p:nvSpPr>
          <p:cNvPr id="4" name="Slide Number Placeholder 3"/>
          <p:cNvSpPr>
            <a:spLocks noGrp="1"/>
          </p:cNvSpPr>
          <p:nvPr>
            <p:ph type="sldNum" sz="quarter" idx="12"/>
          </p:nvPr>
        </p:nvSpPr>
        <p:spPr/>
        <p:txBody>
          <a:bodyPr/>
          <a:lstStyle/>
          <a:p>
            <a:fld id="{9249E49D-7E83-4DC5-85FB-44059F07B6B6}" type="slidenum">
              <a:rPr lang="en-US" smtClean="0"/>
              <a:t>‹#›</a:t>
            </a:fld>
            <a:endParaRPr lang="en-US"/>
          </a:p>
        </p:txBody>
      </p:sp>
    </p:spTree>
    <p:extLst>
      <p:ext uri="{BB962C8B-B14F-4D97-AF65-F5344CB8AC3E}">
        <p14:creationId xmlns:p14="http://schemas.microsoft.com/office/powerpoint/2010/main" val="417918099"/>
      </p:ext>
    </p:extLst>
  </p:cSld>
  <p:clrMapOvr>
    <a:masterClrMapping/>
  </p:clrMapOvr>
  <p:hf sldNum="0" hdr="0"/>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0F9A5078-6F60-49E2-B50D-11C30D454C38}" type="datetime1">
              <a:rPr lang="en-GB" noProof="0" smtClean="0"/>
              <a:pPr/>
              <a:t>06/12/2017</a:t>
            </a:fld>
            <a:endParaRPr lang="en-GB" noProof="0" dirty="0"/>
          </a:p>
        </p:txBody>
      </p:sp>
      <p:sp>
        <p:nvSpPr>
          <p:cNvPr id="6" name="Footer Placeholder 5"/>
          <p:cNvSpPr>
            <a:spLocks noGrp="1"/>
          </p:cNvSpPr>
          <p:nvPr>
            <p:ph type="ftr" sz="quarter" idx="11"/>
          </p:nvPr>
        </p:nvSpPr>
        <p:spPr/>
        <p:txBody>
          <a:bodyPr/>
          <a:lstStyle/>
          <a:p>
            <a:r>
              <a:rPr lang="de-DE" smtClean="0"/>
              <a:t>XXX</a:t>
            </a:r>
            <a:endParaRPr lang="de-DE" dirty="0"/>
          </a:p>
        </p:txBody>
      </p:sp>
      <p:sp>
        <p:nvSpPr>
          <p:cNvPr id="7" name="Slide Number Placeholder 6"/>
          <p:cNvSpPr>
            <a:spLocks noGrp="1"/>
          </p:cNvSpPr>
          <p:nvPr>
            <p:ph type="sldNum" sz="quarter" idx="12"/>
          </p:nvPr>
        </p:nvSpPr>
        <p:spPr/>
        <p:txBody>
          <a:bodyPr/>
          <a:lstStyle/>
          <a:p>
            <a:fld id="{9249E49D-7E83-4DC5-85FB-44059F07B6B6}" type="slidenum">
              <a:rPr lang="en-US" smtClean="0"/>
              <a:t>‹#›</a:t>
            </a:fld>
            <a:endParaRPr lang="en-US"/>
          </a:p>
        </p:txBody>
      </p:sp>
    </p:spTree>
    <p:extLst>
      <p:ext uri="{BB962C8B-B14F-4D97-AF65-F5344CB8AC3E}">
        <p14:creationId xmlns:p14="http://schemas.microsoft.com/office/powerpoint/2010/main" val="2337173366"/>
      </p:ext>
    </p:extLst>
  </p:cSld>
  <p:clrMapOvr>
    <a:masterClrMapping/>
  </p:clrMapOvr>
  <p:hf sldNum="0" hdr="0"/>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0F9A5078-6F60-49E2-B50D-11C30D454C38}" type="datetime1">
              <a:rPr lang="en-GB" noProof="0" smtClean="0"/>
              <a:pPr/>
              <a:t>06/12/2017</a:t>
            </a:fld>
            <a:endParaRPr lang="en-GB" noProof="0" dirty="0"/>
          </a:p>
        </p:txBody>
      </p:sp>
      <p:sp>
        <p:nvSpPr>
          <p:cNvPr id="6" name="Footer Placeholder 5"/>
          <p:cNvSpPr>
            <a:spLocks noGrp="1"/>
          </p:cNvSpPr>
          <p:nvPr>
            <p:ph type="ftr" sz="quarter" idx="11"/>
          </p:nvPr>
        </p:nvSpPr>
        <p:spPr/>
        <p:txBody>
          <a:bodyPr/>
          <a:lstStyle/>
          <a:p>
            <a:r>
              <a:rPr lang="de-DE" smtClean="0"/>
              <a:t>XXX</a:t>
            </a:r>
            <a:endParaRPr lang="de-DE" dirty="0"/>
          </a:p>
        </p:txBody>
      </p:sp>
      <p:sp>
        <p:nvSpPr>
          <p:cNvPr id="7" name="Slide Number Placeholder 6"/>
          <p:cNvSpPr>
            <a:spLocks noGrp="1"/>
          </p:cNvSpPr>
          <p:nvPr>
            <p:ph type="sldNum" sz="quarter" idx="12"/>
          </p:nvPr>
        </p:nvSpPr>
        <p:spPr/>
        <p:txBody>
          <a:bodyPr/>
          <a:lstStyle/>
          <a:p>
            <a:fld id="{9249E49D-7E83-4DC5-85FB-44059F07B6B6}" type="slidenum">
              <a:rPr lang="en-US" smtClean="0"/>
              <a:t>‹#›</a:t>
            </a:fld>
            <a:endParaRPr lang="en-US"/>
          </a:p>
        </p:txBody>
      </p:sp>
    </p:spTree>
    <p:extLst>
      <p:ext uri="{BB962C8B-B14F-4D97-AF65-F5344CB8AC3E}">
        <p14:creationId xmlns:p14="http://schemas.microsoft.com/office/powerpoint/2010/main" val="4235103089"/>
      </p:ext>
    </p:extLst>
  </p:cSld>
  <p:clrMapOvr>
    <a:masterClrMapping/>
  </p:clrMapOvr>
  <p:hf sldNum="0"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9A5078-6F60-49E2-B50D-11C30D454C38}" type="datetime1">
              <a:rPr lang="en-GB" noProof="0" smtClean="0"/>
              <a:pPr/>
              <a:t>06/12/2017</a:t>
            </a:fld>
            <a:endParaRPr lang="en-GB" noProof="0" dirty="0"/>
          </a:p>
        </p:txBody>
      </p:sp>
      <p:sp>
        <p:nvSpPr>
          <p:cNvPr id="5" name="Footer Placeholder 4"/>
          <p:cNvSpPr>
            <a:spLocks noGrp="1"/>
          </p:cNvSpPr>
          <p:nvPr>
            <p:ph type="ftr" sz="quarter" idx="11"/>
          </p:nvPr>
        </p:nvSpPr>
        <p:spPr/>
        <p:txBody>
          <a:bodyPr/>
          <a:lstStyle/>
          <a:p>
            <a:r>
              <a:rPr lang="de-DE" smtClean="0"/>
              <a:t>XXX</a:t>
            </a:r>
            <a:endParaRPr lang="de-DE" dirty="0"/>
          </a:p>
        </p:txBody>
      </p:sp>
      <p:sp>
        <p:nvSpPr>
          <p:cNvPr id="6" name="Slide Number Placeholder 5"/>
          <p:cNvSpPr>
            <a:spLocks noGrp="1"/>
          </p:cNvSpPr>
          <p:nvPr>
            <p:ph type="sldNum" sz="quarter" idx="12"/>
          </p:nvPr>
        </p:nvSpPr>
        <p:spPr/>
        <p:txBody>
          <a:bodyPr/>
          <a:lstStyle/>
          <a:p>
            <a:fld id="{9249E49D-7E83-4DC5-85FB-44059F07B6B6}" type="slidenum">
              <a:rPr lang="en-US" smtClean="0"/>
              <a:t>‹#›</a:t>
            </a:fld>
            <a:endParaRPr lang="en-US"/>
          </a:p>
        </p:txBody>
      </p:sp>
    </p:spTree>
    <p:extLst>
      <p:ext uri="{BB962C8B-B14F-4D97-AF65-F5344CB8AC3E}">
        <p14:creationId xmlns:p14="http://schemas.microsoft.com/office/powerpoint/2010/main" val="2544292733"/>
      </p:ext>
    </p:extLst>
  </p:cSld>
  <p:clrMapOvr>
    <a:masterClrMapping/>
  </p:clrMapOvr>
  <p:hf sldNum="0" hdr="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9A5078-6F60-49E2-B50D-11C30D454C38}" type="datetime1">
              <a:rPr lang="en-GB" noProof="0" smtClean="0"/>
              <a:pPr/>
              <a:t>06/12/2017</a:t>
            </a:fld>
            <a:endParaRPr lang="en-GB" noProof="0" dirty="0"/>
          </a:p>
        </p:txBody>
      </p:sp>
      <p:sp>
        <p:nvSpPr>
          <p:cNvPr id="5" name="Footer Placeholder 4"/>
          <p:cNvSpPr>
            <a:spLocks noGrp="1"/>
          </p:cNvSpPr>
          <p:nvPr>
            <p:ph type="ftr" sz="quarter" idx="11"/>
          </p:nvPr>
        </p:nvSpPr>
        <p:spPr/>
        <p:txBody>
          <a:bodyPr/>
          <a:lstStyle/>
          <a:p>
            <a:r>
              <a:rPr lang="de-DE" smtClean="0"/>
              <a:t>XXX</a:t>
            </a:r>
            <a:endParaRPr lang="de-DE" dirty="0"/>
          </a:p>
        </p:txBody>
      </p:sp>
      <p:sp>
        <p:nvSpPr>
          <p:cNvPr id="6" name="Slide Number Placeholder 5"/>
          <p:cNvSpPr>
            <a:spLocks noGrp="1"/>
          </p:cNvSpPr>
          <p:nvPr>
            <p:ph type="sldNum" sz="quarter" idx="12"/>
          </p:nvPr>
        </p:nvSpPr>
        <p:spPr/>
        <p:txBody>
          <a:bodyPr/>
          <a:lstStyle/>
          <a:p>
            <a:fld id="{9249E49D-7E83-4DC5-85FB-44059F07B6B6}" type="slidenum">
              <a:rPr lang="en-US" smtClean="0"/>
              <a:t>‹#›</a:t>
            </a:fld>
            <a:endParaRPr lang="en-US"/>
          </a:p>
        </p:txBody>
      </p:sp>
    </p:spTree>
    <p:extLst>
      <p:ext uri="{BB962C8B-B14F-4D97-AF65-F5344CB8AC3E}">
        <p14:creationId xmlns:p14="http://schemas.microsoft.com/office/powerpoint/2010/main" val="1437106900"/>
      </p:ext>
    </p:extLst>
  </p:cSld>
  <p:clrMapOvr>
    <a:masterClrMapping/>
  </p:clrMapOvr>
  <p:hf sldNum="0" hdr="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Headline, Subhead,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sp>
        <p:nvSpPr>
          <p:cNvPr id="7" name="Inhaltsplatzhalter 2"/>
          <p:cNvSpPr>
            <a:spLocks noGrp="1"/>
          </p:cNvSpPr>
          <p:nvPr>
            <p:ph idx="1" hasCustomPrompt="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3806569853"/>
      </p:ext>
    </p:extLst>
  </p:cSld>
  <p:clrMapOvr>
    <a:masterClrMapping/>
  </p:clrMapOv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Headline,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sp>
        <p:nvSpPr>
          <p:cNvPr id="5" name="Inhaltsplatzhalter 2"/>
          <p:cNvSpPr>
            <a:spLocks noGrp="1"/>
          </p:cNvSpPr>
          <p:nvPr>
            <p:ph idx="1" hasCustomPrompt="1"/>
          </p:nvPr>
        </p:nvSpPr>
        <p:spPr>
          <a:xfrm>
            <a:off x="684000" y="2448000"/>
            <a:ext cx="7776000" cy="3816000"/>
          </a:xfrm>
        </p:spPr>
        <p:txBody>
          <a:bodyPr/>
          <a:lstStyle>
            <a:lvl1pPr>
              <a:defRPr sz="1800"/>
            </a:lvl1pPr>
            <a:lvl2pPr>
              <a:defRPr sz="1800"/>
            </a:lvl2pPr>
            <a:lvl3pPr>
              <a:defRPr sz="1800"/>
            </a:lvl3pPr>
            <a:lvl4pPr>
              <a:defRPr sz="1800"/>
            </a:lvl4pPr>
            <a:lvl5pPr>
              <a:defRPr sz="1800"/>
            </a:lvl5pPr>
          </a:lstStyle>
          <a:p>
            <a:pPr lvl="0"/>
            <a:r>
              <a:rPr lang="en-GB" noProof="0" dirty="0" smtClean="0"/>
              <a:t>First layer</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3393505221"/>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line, Subhead,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sp>
        <p:nvSpPr>
          <p:cNvPr id="7" name="Inhaltsplatzhalter 2"/>
          <p:cNvSpPr>
            <a:spLocks noGrp="1"/>
          </p:cNvSpPr>
          <p:nvPr>
            <p:ph idx="1" hasCustomPrompt="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1335835877"/>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line, Subhead, Bulletpoints, Bil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sp>
        <p:nvSpPr>
          <p:cNvPr id="7" name="Inhaltsplatzhalter 2"/>
          <p:cNvSpPr>
            <a:spLocks noGrp="1"/>
          </p:cNvSpPr>
          <p:nvPr>
            <p:ph idx="1" hasCustomPrompt="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
        <p:nvSpPr>
          <p:cNvPr id="6" name="Bildplatzhalter 2"/>
          <p:cNvSpPr>
            <a:spLocks noGrp="1"/>
          </p:cNvSpPr>
          <p:nvPr>
            <p:ph type="pic" idx="12" hasCustomPrompt="1"/>
          </p:nvPr>
        </p:nvSpPr>
        <p:spPr>
          <a:xfrm>
            <a:off x="6786000" y="2448001"/>
            <a:ext cx="2358000" cy="2052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Click on symbol </a:t>
            </a:r>
            <a:br>
              <a:rPr lang="en-GB" noProof="0" dirty="0" smtClean="0"/>
            </a:br>
            <a:r>
              <a:rPr lang="en-GB" noProof="0" dirty="0" smtClean="0"/>
              <a:t>to add image</a:t>
            </a:r>
          </a:p>
        </p:txBody>
      </p:sp>
    </p:spTree>
    <p:extLst>
      <p:ext uri="{BB962C8B-B14F-4D97-AF65-F5344CB8AC3E}">
        <p14:creationId xmlns:p14="http://schemas.microsoft.com/office/powerpoint/2010/main" val="581427851"/>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Subhead, Bulletpoints, großes Bild ">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sp>
        <p:nvSpPr>
          <p:cNvPr id="7" name="Inhaltsplatzhalter 2"/>
          <p:cNvSpPr>
            <a:spLocks noGrp="1"/>
          </p:cNvSpPr>
          <p:nvPr>
            <p:ph idx="1" hasCustomPrompt="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
        <p:nvSpPr>
          <p:cNvPr id="8" name="Bildplatzhalter 2"/>
          <p:cNvSpPr>
            <a:spLocks noGrp="1"/>
          </p:cNvSpPr>
          <p:nvPr>
            <p:ph type="pic" idx="12" hasCustomPrompt="1"/>
          </p:nvPr>
        </p:nvSpPr>
        <p:spPr>
          <a:xfrm>
            <a:off x="6786000" y="2448001"/>
            <a:ext cx="2358000" cy="3348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Click on symbol </a:t>
            </a:r>
            <a:br>
              <a:rPr lang="en-GB" noProof="0" dirty="0" smtClean="0"/>
            </a:br>
            <a:r>
              <a:rPr lang="en-GB" noProof="0" dirty="0" smtClean="0"/>
              <a:t>to add image</a:t>
            </a:r>
          </a:p>
        </p:txBody>
      </p:sp>
    </p:spTree>
    <p:extLst>
      <p:ext uri="{BB962C8B-B14F-4D97-AF65-F5344CB8AC3E}">
        <p14:creationId xmlns:p14="http://schemas.microsoft.com/office/powerpoint/2010/main" val="1801626705"/>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line, 2 Spalten, Subheadline,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a:xfrm>
            <a:off x="679155" y="6581001"/>
            <a:ext cx="1295400" cy="246221"/>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fld id="{0F9A5078-6F60-49E2-B50D-11C30D454C38}" type="datetime1">
              <a:rPr lang="en-GB" smtClean="0"/>
              <a:pPr/>
              <a:t>06/12/2017</a:t>
            </a:fld>
            <a:endParaRPr lang="en-GB" dirty="0" smtClean="0"/>
          </a:p>
        </p:txBody>
      </p:sp>
      <p:sp>
        <p:nvSpPr>
          <p:cNvPr id="7" name="Inhaltsplatzhalter 2"/>
          <p:cNvSpPr>
            <a:spLocks noGrp="1"/>
          </p:cNvSpPr>
          <p:nvPr>
            <p:ph idx="1" hasCustomPrompt="1"/>
          </p:nvPr>
        </p:nvSpPr>
        <p:spPr>
          <a:xfrm>
            <a:off x="684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
        <p:nvSpPr>
          <p:cNvPr id="8" name="Inhaltsplatzhalter 2"/>
          <p:cNvSpPr>
            <a:spLocks noGrp="1"/>
          </p:cNvSpPr>
          <p:nvPr>
            <p:ph idx="12" hasCustomPrompt="1"/>
          </p:nvPr>
        </p:nvSpPr>
        <p:spPr>
          <a:xfrm>
            <a:off x="4680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4241795388"/>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line, 2 Spalten,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a:xfrm>
            <a:off x="679155" y="6581001"/>
            <a:ext cx="1295400" cy="246221"/>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fld id="{0F9A5078-6F60-49E2-B50D-11C30D454C38}" type="datetime1">
              <a:rPr lang="en-GB" smtClean="0"/>
              <a:pPr/>
              <a:t>06/12/2017</a:t>
            </a:fld>
            <a:endParaRPr lang="en-GB" dirty="0" smtClean="0"/>
          </a:p>
        </p:txBody>
      </p:sp>
      <p:sp>
        <p:nvSpPr>
          <p:cNvPr id="9" name="Inhaltsplatzhalter 2"/>
          <p:cNvSpPr>
            <a:spLocks noGrp="1"/>
          </p:cNvSpPr>
          <p:nvPr>
            <p:ph idx="1" hasCustomPrompt="1"/>
          </p:nvPr>
        </p:nvSpPr>
        <p:spPr>
          <a:xfrm>
            <a:off x="683999" y="2448000"/>
            <a:ext cx="3780000" cy="3816000"/>
          </a:xfrm>
        </p:spPr>
        <p:txBody>
          <a:bodyPr/>
          <a:lstStyle>
            <a:lvl1pPr>
              <a:defRPr sz="1800"/>
            </a:lvl1pPr>
            <a:lvl2pPr>
              <a:defRPr sz="1800"/>
            </a:lvl2pPr>
            <a:lvl3pPr>
              <a:defRPr sz="1800"/>
            </a:lvl3pPr>
            <a:lvl4pPr>
              <a:defRPr sz="1800"/>
            </a:lvl4pPr>
            <a:lvl5pPr>
              <a:defRPr sz="1800"/>
            </a:lvl5pPr>
          </a:lstStyle>
          <a:p>
            <a:pPr lvl="0"/>
            <a:r>
              <a:rPr lang="en-GB" noProof="0" dirty="0" smtClean="0"/>
              <a:t>First layer</a:t>
            </a:r>
          </a:p>
          <a:p>
            <a:pPr lvl="1"/>
            <a:r>
              <a:rPr lang="en-GB" noProof="0" dirty="0" smtClean="0"/>
              <a:t>Second layer</a:t>
            </a:r>
          </a:p>
          <a:p>
            <a:pPr lvl="2"/>
            <a:r>
              <a:rPr lang="en-GB" noProof="0" dirty="0" smtClean="0"/>
              <a:t>Third layer</a:t>
            </a:r>
          </a:p>
        </p:txBody>
      </p:sp>
      <p:sp>
        <p:nvSpPr>
          <p:cNvPr id="10" name="Inhaltsplatzhalter 2"/>
          <p:cNvSpPr>
            <a:spLocks noGrp="1"/>
          </p:cNvSpPr>
          <p:nvPr>
            <p:ph idx="12" hasCustomPrompt="1"/>
          </p:nvPr>
        </p:nvSpPr>
        <p:spPr>
          <a:xfrm>
            <a:off x="4680000" y="2448000"/>
            <a:ext cx="3780000" cy="3816000"/>
          </a:xfrm>
        </p:spPr>
        <p:txBody>
          <a:bodyPr/>
          <a:lstStyle>
            <a:lvl1pPr>
              <a:defRPr sz="1800"/>
            </a:lvl1pPr>
            <a:lvl2pPr>
              <a:defRPr sz="1800"/>
            </a:lvl2pPr>
            <a:lvl3pPr>
              <a:defRPr sz="1800"/>
            </a:lvl3pPr>
            <a:lvl4pPr>
              <a:defRPr sz="1800"/>
            </a:lvl4pPr>
            <a:lvl5pPr>
              <a:defRPr sz="1800"/>
            </a:lvl5pPr>
          </a:lstStyle>
          <a:p>
            <a:pPr lvl="0"/>
            <a:r>
              <a:rPr lang="en-GB" noProof="0" dirty="0" smtClean="0"/>
              <a:t>First layer</a:t>
            </a:r>
          </a:p>
          <a:p>
            <a:pPr lvl="1"/>
            <a:r>
              <a:rPr lang="en-GB" noProof="0" dirty="0" smtClean="0"/>
              <a:t>Second layer</a:t>
            </a:r>
          </a:p>
          <a:p>
            <a:pPr lvl="2"/>
            <a:r>
              <a:rPr lang="en-GB" noProof="0" dirty="0" smtClean="0"/>
              <a:t>Third layer</a:t>
            </a:r>
          </a:p>
        </p:txBody>
      </p:sp>
    </p:spTree>
    <p:extLst>
      <p:ext uri="{BB962C8B-B14F-4D97-AF65-F5344CB8AC3E}">
        <p14:creationId xmlns:p14="http://schemas.microsoft.com/office/powerpoint/2010/main" val="9934572"/>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9A5078-6F60-49E2-B50D-11C30D454C38}" type="datetime1">
              <a:rPr lang="en-GB" noProof="0" smtClean="0"/>
              <a:pPr/>
              <a:t>06/12/2017</a:t>
            </a:fld>
            <a:endParaRPr lang="en-GB" noProof="0" dirty="0"/>
          </a:p>
        </p:txBody>
      </p:sp>
      <p:sp>
        <p:nvSpPr>
          <p:cNvPr id="5" name="Footer Placeholder 4"/>
          <p:cNvSpPr>
            <a:spLocks noGrp="1"/>
          </p:cNvSpPr>
          <p:nvPr>
            <p:ph type="ftr" sz="quarter" idx="11"/>
          </p:nvPr>
        </p:nvSpPr>
        <p:spPr/>
        <p:txBody>
          <a:bodyPr/>
          <a:lstStyle/>
          <a:p>
            <a:r>
              <a:rPr lang="de-DE" smtClean="0"/>
              <a:t>XXX</a:t>
            </a:r>
            <a:endParaRPr lang="de-DE" dirty="0"/>
          </a:p>
        </p:txBody>
      </p:sp>
      <p:sp>
        <p:nvSpPr>
          <p:cNvPr id="6" name="Slide Number Placeholder 5"/>
          <p:cNvSpPr>
            <a:spLocks noGrp="1"/>
          </p:cNvSpPr>
          <p:nvPr>
            <p:ph type="sldNum" sz="quarter" idx="12"/>
          </p:nvPr>
        </p:nvSpPr>
        <p:spPr/>
        <p:txBody>
          <a:bodyPr/>
          <a:lstStyle/>
          <a:p>
            <a:fld id="{9249E49D-7E83-4DC5-85FB-44059F07B6B6}" type="slidenum">
              <a:rPr lang="en-US" smtClean="0"/>
              <a:t>‹#›</a:t>
            </a:fld>
            <a:endParaRPr lang="en-US"/>
          </a:p>
        </p:txBody>
      </p:sp>
    </p:spTree>
    <p:extLst>
      <p:ext uri="{BB962C8B-B14F-4D97-AF65-F5344CB8AC3E}">
        <p14:creationId xmlns:p14="http://schemas.microsoft.com/office/powerpoint/2010/main" val="1427412761"/>
      </p:ext>
    </p:extLst>
  </p:cSld>
  <p:clrMapOvr>
    <a:masterClrMapping/>
  </p:clrMapOvr>
  <p:hf sldNum="0"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9A5078-6F60-49E2-B50D-11C30D454C38}" type="datetime1">
              <a:rPr lang="en-GB" noProof="0" smtClean="0"/>
              <a:pPr/>
              <a:t>06/12/2017</a:t>
            </a:fld>
            <a:endParaRPr lang="en-GB" noProof="0" dirty="0"/>
          </a:p>
        </p:txBody>
      </p:sp>
      <p:sp>
        <p:nvSpPr>
          <p:cNvPr id="5" name="Footer Placeholder 4"/>
          <p:cNvSpPr>
            <a:spLocks noGrp="1"/>
          </p:cNvSpPr>
          <p:nvPr>
            <p:ph type="ftr" sz="quarter" idx="11"/>
          </p:nvPr>
        </p:nvSpPr>
        <p:spPr/>
        <p:txBody>
          <a:bodyPr/>
          <a:lstStyle/>
          <a:p>
            <a:r>
              <a:rPr lang="de-DE" smtClean="0"/>
              <a:t>XXX</a:t>
            </a:r>
            <a:endParaRPr lang="de-DE" dirty="0"/>
          </a:p>
        </p:txBody>
      </p:sp>
      <p:sp>
        <p:nvSpPr>
          <p:cNvPr id="6" name="Slide Number Placeholder 5"/>
          <p:cNvSpPr>
            <a:spLocks noGrp="1"/>
          </p:cNvSpPr>
          <p:nvPr>
            <p:ph type="sldNum" sz="quarter" idx="12"/>
          </p:nvPr>
        </p:nvSpPr>
        <p:spPr/>
        <p:txBody>
          <a:bodyPr/>
          <a:lstStyle/>
          <a:p>
            <a:fld id="{9249E49D-7E83-4DC5-85FB-44059F07B6B6}" type="slidenum">
              <a:rPr lang="en-US" smtClean="0"/>
              <a:t>‹#›</a:t>
            </a:fld>
            <a:endParaRPr lang="en-US"/>
          </a:p>
        </p:txBody>
      </p:sp>
    </p:spTree>
    <p:extLst>
      <p:ext uri="{BB962C8B-B14F-4D97-AF65-F5344CB8AC3E}">
        <p14:creationId xmlns:p14="http://schemas.microsoft.com/office/powerpoint/2010/main" val="1632273501"/>
      </p:ext>
    </p:extLst>
  </p:cSld>
  <p:clrMapOvr>
    <a:masterClrMapping/>
  </p:clrMapOvr>
  <p:hf sldNum="0" hdr="0"/>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9A5078-6F60-49E2-B50D-11C30D454C38}" type="datetime1">
              <a:rPr lang="en-GB" noProof="0" smtClean="0"/>
              <a:pPr/>
              <a:t>06/12/2017</a:t>
            </a:fld>
            <a:endParaRPr lang="en-GB" noProof="0" dirty="0"/>
          </a:p>
        </p:txBody>
      </p:sp>
      <p:sp>
        <p:nvSpPr>
          <p:cNvPr id="5" name="Footer Placeholder 4"/>
          <p:cNvSpPr>
            <a:spLocks noGrp="1"/>
          </p:cNvSpPr>
          <p:nvPr>
            <p:ph type="ftr" sz="quarter" idx="11"/>
          </p:nvPr>
        </p:nvSpPr>
        <p:spPr/>
        <p:txBody>
          <a:bodyPr/>
          <a:lstStyle/>
          <a:p>
            <a:r>
              <a:rPr lang="de-DE" smtClean="0"/>
              <a:t>XXX</a:t>
            </a:r>
            <a:endParaRPr lang="de-DE" dirty="0"/>
          </a:p>
        </p:txBody>
      </p:sp>
      <p:sp>
        <p:nvSpPr>
          <p:cNvPr id="6" name="Slide Number Placeholder 5"/>
          <p:cNvSpPr>
            <a:spLocks noGrp="1"/>
          </p:cNvSpPr>
          <p:nvPr>
            <p:ph type="sldNum" sz="quarter" idx="12"/>
          </p:nvPr>
        </p:nvSpPr>
        <p:spPr/>
        <p:txBody>
          <a:bodyPr/>
          <a:lstStyle/>
          <a:p>
            <a:fld id="{9249E49D-7E83-4DC5-85FB-44059F07B6B6}" type="slidenum">
              <a:rPr lang="en-US" smtClean="0"/>
              <a:t>‹#›</a:t>
            </a:fld>
            <a:endParaRPr lang="en-US"/>
          </a:p>
        </p:txBody>
      </p:sp>
    </p:spTree>
    <p:extLst>
      <p:ext uri="{BB962C8B-B14F-4D97-AF65-F5344CB8AC3E}">
        <p14:creationId xmlns:p14="http://schemas.microsoft.com/office/powerpoint/2010/main" val="2653826728"/>
      </p:ext>
    </p:extLst>
  </p:cSld>
  <p:clrMapOvr>
    <a:masterClrMapping/>
  </p:clrMapOvr>
  <p:hf sldNum="0" hdr="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gi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 name="Grafik 6"/>
          <p:cNvPicPr>
            <a:picLocks noChangeAspect="1"/>
          </p:cNvPicPr>
          <p:nvPr/>
        </p:nvPicPr>
        <p:blipFill>
          <a:blip r:embed="rId8">
            <a:extLst>
              <a:ext uri="{28A0092B-C50C-407E-A947-70E740481C1C}">
                <a14:useLocalDpi xmlns:a14="http://schemas.microsoft.com/office/drawing/2010/main" val="0"/>
              </a:ext>
            </a:extLst>
          </a:blip>
          <a:stretch>
            <a:fillRect/>
          </a:stretch>
        </p:blipFill>
        <p:spPr bwMode="auto">
          <a:xfrm>
            <a:off x="0" y="1810"/>
            <a:ext cx="9144000" cy="1115568"/>
          </a:xfrm>
          <a:prstGeom prst="rect">
            <a:avLst/>
          </a:prstGeom>
          <a:noFill/>
          <a:ln w="9525">
            <a:noFill/>
            <a:miter lim="800000"/>
            <a:headEnd/>
            <a:tailEnd/>
          </a:ln>
        </p:spPr>
      </p:pic>
      <p:pic>
        <p:nvPicPr>
          <p:cNvPr id="20" name="Grafik 8"/>
          <p:cNvPicPr>
            <a:picLocks noChangeAspect="1"/>
          </p:cNvPicPr>
          <p:nvPr/>
        </p:nvPicPr>
        <p:blipFill>
          <a:blip r:embed="rId9" cstate="print"/>
          <a:srcRect/>
          <a:stretch>
            <a:fillRect/>
          </a:stretch>
        </p:blipFill>
        <p:spPr bwMode="auto">
          <a:xfrm>
            <a:off x="0" y="5851525"/>
            <a:ext cx="9144000" cy="738188"/>
          </a:xfrm>
          <a:prstGeom prst="rect">
            <a:avLst/>
          </a:prstGeom>
          <a:noFill/>
          <a:ln w="9525">
            <a:noFill/>
            <a:miter lim="800000"/>
            <a:headEnd/>
            <a:tailEnd/>
          </a:ln>
        </p:spPr>
      </p:pic>
      <p:sp>
        <p:nvSpPr>
          <p:cNvPr id="75792" name="Rectangle 16"/>
          <p:cNvSpPr>
            <a:spLocks noGrp="1" noChangeArrowheads="1"/>
          </p:cNvSpPr>
          <p:nvPr>
            <p:ph type="body" idx="1"/>
          </p:nvPr>
        </p:nvSpPr>
        <p:spPr bwMode="auto">
          <a:xfrm>
            <a:off x="684000" y="2447999"/>
            <a:ext cx="7776000" cy="3816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smtClean="0"/>
              <a:t>First layer</a:t>
            </a:r>
          </a:p>
          <a:p>
            <a:pPr lvl="1"/>
            <a:r>
              <a:rPr lang="en-GB" noProof="0" dirty="0" smtClean="0"/>
              <a:t>Second layer</a:t>
            </a:r>
          </a:p>
          <a:p>
            <a:pPr lvl="2"/>
            <a:r>
              <a:rPr lang="en-GB" noProof="0" dirty="0" smtClean="0"/>
              <a:t>Third layer</a:t>
            </a:r>
          </a:p>
          <a:p>
            <a:pPr lvl="3"/>
            <a:r>
              <a:rPr lang="en-GB" noProof="0" dirty="0" smtClean="0"/>
              <a:t>Fourth layer</a:t>
            </a:r>
          </a:p>
        </p:txBody>
      </p:sp>
      <p:sp>
        <p:nvSpPr>
          <p:cNvPr id="14" name="Text Box 19"/>
          <p:cNvSpPr txBox="1">
            <a:spLocks noChangeArrowheads="1"/>
          </p:cNvSpPr>
          <p:nvPr/>
        </p:nvSpPr>
        <p:spPr bwMode="auto">
          <a:xfrm>
            <a:off x="7703687" y="6581001"/>
            <a:ext cx="927100" cy="246221"/>
          </a:xfrm>
          <a:prstGeom prst="rect">
            <a:avLst/>
          </a:prstGeom>
          <a:noFill/>
          <a:ln w="9525">
            <a:noFill/>
            <a:miter lim="800000"/>
            <a:headEnd/>
            <a:tailEnd/>
          </a:ln>
          <a:effectLst/>
        </p:spPr>
        <p:txBody>
          <a:bodyPr>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r>
              <a:rPr lang="en-GB" sz="1000" b="0" noProof="0" dirty="0" smtClean="0">
                <a:solidFill>
                  <a:srgbClr val="6E6452"/>
                </a:solidFill>
                <a:latin typeface="Arial Narrow" pitchFamily="34" charset="0"/>
              </a:rPr>
              <a:t>Page </a:t>
            </a:r>
            <a:fld id="{327115CA-E6A4-425F-BB4F-A64D48743A27}" type="slidenum">
              <a:rPr lang="en-GB" sz="1000" b="0" noProof="0" smtClean="0">
                <a:solidFill>
                  <a:srgbClr val="6E6452"/>
                </a:solidFill>
                <a:latin typeface="Arial Narrow" pitchFamily="34" charset="0"/>
              </a:rPr>
              <a:pPr/>
              <a:t>‹#›</a:t>
            </a:fld>
            <a:endParaRPr lang="en-GB" sz="1000" b="0" noProof="0" dirty="0">
              <a:solidFill>
                <a:srgbClr val="6E6452"/>
              </a:solidFill>
              <a:latin typeface="Arial Narrow" pitchFamily="34" charset="0"/>
            </a:endParaRPr>
          </a:p>
        </p:txBody>
      </p:sp>
      <p:sp>
        <p:nvSpPr>
          <p:cNvPr id="15" name="Rectangle 25"/>
          <p:cNvSpPr>
            <a:spLocks noGrp="1" noChangeArrowheads="1"/>
          </p:cNvSpPr>
          <p:nvPr>
            <p:ph type="ftr" sz="quarter" idx="3"/>
          </p:nvPr>
        </p:nvSpPr>
        <p:spPr bwMode="auto">
          <a:xfrm>
            <a:off x="2862776" y="6581001"/>
            <a:ext cx="3418449"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a:defRPr sz="1000" b="1" spc="70" baseline="0">
                <a:solidFill>
                  <a:srgbClr val="6E6452"/>
                </a:solidFill>
                <a:latin typeface="Arial Narrow" pitchFamily="34" charset="0"/>
              </a:defRPr>
            </a:lvl1pPr>
          </a:lstStyle>
          <a:p>
            <a:r>
              <a:rPr lang="de-DE" dirty="0" smtClean="0"/>
              <a:t>XXX</a:t>
            </a:r>
            <a:endParaRPr lang="de-DE" dirty="0"/>
          </a:p>
        </p:txBody>
      </p:sp>
      <p:sp>
        <p:nvSpPr>
          <p:cNvPr id="16" name="Rectangle 17"/>
          <p:cNvSpPr>
            <a:spLocks noGrp="1" noChangeArrowheads="1"/>
          </p:cNvSpPr>
          <p:nvPr>
            <p:ph type="dt" sz="half" idx="2"/>
          </p:nvPr>
        </p:nvSpPr>
        <p:spPr bwMode="auto">
          <a:xfrm>
            <a:off x="679155" y="6581001"/>
            <a:ext cx="1295400"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defRPr sz="1000" b="0">
                <a:solidFill>
                  <a:srgbClr val="6E6452"/>
                </a:solidFill>
                <a:latin typeface="Arial Narrow" pitchFamily="34" charset="0"/>
              </a:defRPr>
            </a:lvl1pPr>
          </a:lstStyle>
          <a:p>
            <a:fld id="{0F9A5078-6F60-49E2-B50D-11C30D454C38}" type="datetime1">
              <a:rPr lang="en-GB" noProof="0" smtClean="0"/>
              <a:pPr/>
              <a:t>06/12/2017</a:t>
            </a:fld>
            <a:endParaRPr lang="en-GB" noProof="0" dirty="0"/>
          </a:p>
        </p:txBody>
      </p:sp>
      <p:sp>
        <p:nvSpPr>
          <p:cNvPr id="75791" name="Rectangle 15"/>
          <p:cNvSpPr>
            <a:spLocks noGrp="1" noChangeArrowheads="1"/>
          </p:cNvSpPr>
          <p:nvPr>
            <p:ph type="title"/>
          </p:nvPr>
        </p:nvSpPr>
        <p:spPr bwMode="auto">
          <a:xfrm>
            <a:off x="684000" y="1483200"/>
            <a:ext cx="7776000"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smtClean="0"/>
              <a:t>Click here to add title</a:t>
            </a:r>
            <a:endParaRPr lang="de-DE" noProof="0" dirty="0" smtClean="0"/>
          </a:p>
        </p:txBody>
      </p:sp>
    </p:spTree>
  </p:cSld>
  <p:clrMap bg1="lt1" tx1="dk1" bg2="lt2" tx2="dk2" accent1="accent1" accent2="accent2" accent3="accent3" accent4="accent4" accent5="accent5" accent6="accent6" hlink="hlink" folHlink="folHlink"/>
  <p:sldLayoutIdLst>
    <p:sldLayoutId id="2147483706" r:id="rId1"/>
    <p:sldLayoutId id="2147483708" r:id="rId2"/>
    <p:sldLayoutId id="2147483709" r:id="rId3"/>
    <p:sldLayoutId id="2147483714" r:id="rId4"/>
    <p:sldLayoutId id="2147483710" r:id="rId5"/>
    <p:sldLayoutId id="2147483711" r:id="rId6"/>
  </p:sldLayoutIdLst>
  <p:transition/>
  <p:timing>
    <p:tnLst>
      <p:par>
        <p:cTn id="1" dur="indefinite" restart="never" nodeType="tmRoot"/>
      </p:par>
    </p:tnLst>
  </p:timing>
  <p:hf sldNum="0" hdr="0"/>
  <p:txStyles>
    <p:title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60000" indent="-360000" algn="l" rtl="0" eaLnBrk="1" fontAlgn="base" hangingPunct="1">
        <a:spcBef>
          <a:spcPts val="400"/>
        </a:spcBef>
        <a:spcAft>
          <a:spcPts val="800"/>
        </a:spcAft>
        <a:buClr>
          <a:srgbClr val="C80F0F"/>
        </a:buClr>
        <a:buFont typeface="Arial" pitchFamily="34" charset="0"/>
        <a:buChar char="•"/>
        <a:tabLst>
          <a:tab pos="2190750" algn="l"/>
        </a:tabLst>
        <a:defRPr sz="1800">
          <a:solidFill>
            <a:srgbClr val="6E6452"/>
          </a:solidFill>
          <a:latin typeface="+mn-lt"/>
          <a:ea typeface="+mn-ea"/>
          <a:cs typeface="+mn-cs"/>
        </a:defRPr>
      </a:lvl1pPr>
      <a:lvl2pPr marL="72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2pPr>
      <a:lvl3pPr marL="108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3pPr>
      <a:lvl4pPr marL="14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4pPr>
      <a:lvl5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F9A5078-6F60-49E2-B50D-11C30D454C38}" type="datetime1">
              <a:rPr lang="en-GB" noProof="0" smtClean="0"/>
              <a:pPr/>
              <a:t>06/12/2017</a:t>
            </a:fld>
            <a:endParaRPr lang="en-GB" noProof="0"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de-DE" smtClean="0"/>
              <a:t>XXX</a:t>
            </a:r>
            <a:endParaRPr lang="de-DE"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249E49D-7E83-4DC5-85FB-44059F07B6B6}" type="slidenum">
              <a:rPr lang="en-US" smtClean="0"/>
              <a:t>‹#›</a:t>
            </a:fld>
            <a:endParaRPr lang="en-US"/>
          </a:p>
        </p:txBody>
      </p:sp>
    </p:spTree>
    <p:extLst>
      <p:ext uri="{BB962C8B-B14F-4D97-AF65-F5344CB8AC3E}">
        <p14:creationId xmlns:p14="http://schemas.microsoft.com/office/powerpoint/2010/main" val="2706580768"/>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Lst>
  <p:hf sldNum="0"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9.jpeg"/><Relationship Id="rId12" Type="http://schemas.openxmlformats.org/officeDocument/2006/relationships/hyperlink" Target="http://www.ifcaac.amac.md/" TargetMode="External"/><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11" Type="http://schemas.openxmlformats.org/officeDocument/2006/relationships/image" Target="../media/image13.png"/><Relationship Id="rId5" Type="http://schemas.openxmlformats.org/officeDocument/2006/relationships/image" Target="../media/image6.png"/><Relationship Id="rId10" Type="http://schemas.openxmlformats.org/officeDocument/2006/relationships/image" Target="../media/image12.jpeg"/><Relationship Id="rId4" Type="http://schemas.openxmlformats.org/officeDocument/2006/relationships/image" Target="../media/image5.png"/><Relationship Id="rId9"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4416167"/>
          </a:xfrm>
        </p:spPr>
        <p:txBody>
          <a:bodyPr>
            <a:normAutofit fontScale="90000"/>
          </a:bodyPr>
          <a:lstStyle/>
          <a:p>
            <a:pPr algn="ctr"/>
            <a:r>
              <a:rPr lang="ro-RO" b="1" dirty="0" smtClean="0">
                <a:solidFill>
                  <a:srgbClr val="002060"/>
                </a:solidFill>
              </a:rPr>
              <a:t>Curs de instruire pentru angajații operatorilor „Apă-Canal”</a:t>
            </a:r>
            <a:r>
              <a:rPr lang="ro-RO" dirty="0" smtClean="0">
                <a:solidFill>
                  <a:srgbClr val="002060"/>
                </a:solidFill>
              </a:rPr>
              <a:t/>
            </a:r>
            <a:br>
              <a:rPr lang="ro-RO" dirty="0" smtClean="0">
                <a:solidFill>
                  <a:srgbClr val="002060"/>
                </a:solidFill>
              </a:rPr>
            </a:br>
            <a:r>
              <a:rPr lang="ro-RO" dirty="0" smtClean="0">
                <a:solidFill>
                  <a:srgbClr val="002060"/>
                </a:solidFill>
              </a:rPr>
              <a:t/>
            </a:r>
            <a:br>
              <a:rPr lang="ro-RO" dirty="0" smtClean="0">
                <a:solidFill>
                  <a:srgbClr val="002060"/>
                </a:solidFill>
              </a:rPr>
            </a:br>
            <a:r>
              <a:rPr lang="ro-RO" b="1" dirty="0" smtClean="0">
                <a:solidFill>
                  <a:srgbClr val="FF0000"/>
                </a:solidFill>
              </a:rPr>
              <a:t>Modulul 1</a:t>
            </a:r>
            <a:r>
              <a:rPr lang="en-US" b="1" dirty="0" smtClean="0">
                <a:solidFill>
                  <a:srgbClr val="FF0000"/>
                </a:solidFill>
              </a:rPr>
              <a:t>3</a:t>
            </a:r>
            <a:r>
              <a:rPr lang="ro-RO" b="1" dirty="0" smtClean="0">
                <a:solidFill>
                  <a:srgbClr val="FF0000"/>
                </a:solidFill>
              </a:rPr>
              <a:t>: </a:t>
            </a:r>
            <a:r>
              <a:rPr lang="ro-RO" b="1" dirty="0" smtClean="0">
                <a:solidFill>
                  <a:srgbClr val="002060"/>
                </a:solidFill>
              </a:rPr>
              <a:t> Problemele actuale de contabilitate și impozitare a mijloacelor de transport și a mecanismelor. Modificările fiscale în RM pentru anul 2017.</a:t>
            </a:r>
            <a:r>
              <a:rPr lang="en-US" b="1" dirty="0" smtClean="0">
                <a:solidFill>
                  <a:srgbClr val="002060"/>
                </a:solidFill>
              </a:rPr>
              <a:t/>
            </a:r>
            <a:br>
              <a:rPr lang="en-US" b="1" dirty="0" smtClean="0">
                <a:solidFill>
                  <a:srgbClr val="002060"/>
                </a:solidFill>
              </a:rPr>
            </a:br>
            <a:r>
              <a:rPr lang="ro-RO" b="1" dirty="0" smtClean="0">
                <a:solidFill>
                  <a:srgbClr val="002060"/>
                </a:solidFill>
              </a:rPr>
              <a:t/>
            </a:r>
            <a:br>
              <a:rPr lang="ro-RO" b="1" dirty="0" smtClean="0">
                <a:solidFill>
                  <a:srgbClr val="002060"/>
                </a:solidFill>
              </a:rPr>
            </a:br>
            <a:r>
              <a:rPr lang="ro-RO" altLang="en-US" sz="2000" b="1" dirty="0" smtClean="0">
                <a:solidFill>
                  <a:srgbClr val="FF0000"/>
                </a:solidFill>
              </a:rPr>
              <a:t>Sesiunea </a:t>
            </a:r>
            <a:r>
              <a:rPr lang="en-US" altLang="en-US" sz="2000" b="1" dirty="0" smtClean="0">
                <a:solidFill>
                  <a:srgbClr val="FF0000"/>
                </a:solidFill>
              </a:rPr>
              <a:t>9</a:t>
            </a:r>
            <a:r>
              <a:rPr lang="en-US" altLang="en-US" b="1" dirty="0" smtClean="0">
                <a:solidFill>
                  <a:srgbClr val="000F2E"/>
                </a:solidFill>
                <a:latin typeface="Times New Roman" panose="02020603050405020304" pitchFamily="18" charset="0"/>
                <a:cs typeface="Times New Roman" panose="02020603050405020304" pitchFamily="18" charset="0"/>
              </a:rPr>
              <a:t>:  </a:t>
            </a:r>
            <a:r>
              <a:rPr lang="vi-VN" dirty="0">
                <a:solidFill>
                  <a:srgbClr val="000F2E"/>
                </a:solidFill>
                <a:latin typeface="Times New Roman" panose="02020603050405020304" pitchFamily="18" charset="0"/>
                <a:cs typeface="Times New Roman" panose="02020603050405020304" pitchFamily="18" charset="0"/>
              </a:rPr>
              <a:t>Schimbări în Legislația R. Moldova  referitor la impozitări în perioada anului </a:t>
            </a:r>
            <a:r>
              <a:rPr lang="vi-VN" dirty="0" smtClean="0">
                <a:solidFill>
                  <a:srgbClr val="000F2E"/>
                </a:solidFill>
                <a:latin typeface="Times New Roman" panose="02020603050405020304" pitchFamily="18" charset="0"/>
                <a:cs typeface="Times New Roman" panose="02020603050405020304" pitchFamily="18" charset="0"/>
              </a:rPr>
              <a:t>2017</a:t>
            </a:r>
            <a:r>
              <a:rPr lang="en-US" dirty="0" smtClean="0">
                <a:solidFill>
                  <a:srgbClr val="000F2E"/>
                </a:solidFill>
                <a:latin typeface="Times New Roman" panose="02020603050405020304" pitchFamily="18" charset="0"/>
                <a:cs typeface="Times New Roman" panose="02020603050405020304" pitchFamily="18" charset="0"/>
              </a:rPr>
              <a:t/>
            </a:r>
            <a:br>
              <a:rPr lang="en-US" dirty="0" smtClean="0">
                <a:solidFill>
                  <a:srgbClr val="000F2E"/>
                </a:solidFill>
                <a:latin typeface="Times New Roman" panose="02020603050405020304" pitchFamily="18" charset="0"/>
                <a:cs typeface="Times New Roman" panose="02020603050405020304" pitchFamily="18" charset="0"/>
              </a:rPr>
            </a:br>
            <a:r>
              <a:rPr lang="ro-RO" b="1" dirty="0" smtClean="0">
                <a:solidFill>
                  <a:srgbClr val="000F2E"/>
                </a:solidFill>
              </a:rPr>
              <a:t/>
            </a:r>
            <a:br>
              <a:rPr lang="ro-RO" b="1" dirty="0" smtClean="0">
                <a:solidFill>
                  <a:srgbClr val="000F2E"/>
                </a:solidFill>
              </a:rPr>
            </a:br>
            <a:r>
              <a:rPr lang="ro-RO" sz="1800" b="1" i="1" dirty="0">
                <a:solidFill>
                  <a:srgbClr val="002060"/>
                </a:solidFill>
              </a:rPr>
              <a:t>Expert conf. univ. dr. </a:t>
            </a:r>
            <a:r>
              <a:rPr lang="en-US" sz="1800" b="1" i="1" dirty="0">
                <a:solidFill>
                  <a:srgbClr val="002060"/>
                </a:solidFill>
              </a:rPr>
              <a:t>Margareta V</a:t>
            </a:r>
            <a:r>
              <a:rPr lang="ro-RO" sz="1800" b="1" i="1" dirty="0">
                <a:solidFill>
                  <a:srgbClr val="002060"/>
                </a:solidFill>
              </a:rPr>
              <a:t>îrcolici</a:t>
            </a:r>
            <a:r>
              <a:rPr lang="ro-RO" sz="1800" b="1" dirty="0">
                <a:solidFill>
                  <a:srgbClr val="002060"/>
                </a:solidFill>
              </a:rPr>
              <a:t/>
            </a:r>
            <a:br>
              <a:rPr lang="ro-RO" sz="1800" b="1" dirty="0">
                <a:solidFill>
                  <a:srgbClr val="002060"/>
                </a:solidFill>
              </a:rPr>
            </a:br>
            <a:r>
              <a:rPr lang="en-US" sz="1800" b="1" i="1" dirty="0">
                <a:solidFill>
                  <a:srgbClr val="002060"/>
                </a:solidFill>
              </a:rPr>
              <a:t>lector superior </a:t>
            </a:r>
            <a:r>
              <a:rPr lang="en-US" sz="1800" b="1" dirty="0">
                <a:solidFill>
                  <a:srgbClr val="002060"/>
                </a:solidFill>
              </a:rPr>
              <a:t>Lidia </a:t>
            </a:r>
            <a:r>
              <a:rPr lang="en-US" sz="1800" b="1" dirty="0" err="1">
                <a:solidFill>
                  <a:srgbClr val="002060"/>
                </a:solidFill>
              </a:rPr>
              <a:t>Surdu</a:t>
            </a:r>
            <a:r>
              <a:rPr lang="ro-RO" sz="1600" b="1">
                <a:solidFill>
                  <a:srgbClr val="002060"/>
                </a:solidFill>
              </a:rPr>
              <a:t/>
            </a:r>
            <a:br>
              <a:rPr lang="ro-RO" sz="1600" b="1">
                <a:solidFill>
                  <a:srgbClr val="002060"/>
                </a:solidFill>
              </a:rPr>
            </a:br>
            <a:r>
              <a:rPr lang="ro-RO" sz="1600" b="1" dirty="0" smtClean="0">
                <a:solidFill>
                  <a:srgbClr val="002060"/>
                </a:solidFill>
              </a:rPr>
              <a:t/>
            </a:r>
            <a:br>
              <a:rPr lang="ro-RO" sz="1600" b="1" dirty="0" smtClean="0">
                <a:solidFill>
                  <a:srgbClr val="002060"/>
                </a:solidFill>
              </a:rPr>
            </a:br>
            <a:r>
              <a:rPr lang="ro-RO" sz="1600" b="1" dirty="0" smtClean="0">
                <a:solidFill>
                  <a:srgbClr val="002060"/>
                </a:solidFill>
              </a:rPr>
              <a:t>28-29-30 noiembrie 2017,  Chișinău</a:t>
            </a:r>
            <a:endParaRPr lang="ro-RO" sz="1600" b="1" dirty="0">
              <a:solidFill>
                <a:srgbClr val="002060"/>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58493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sp>
        <p:nvSpPr>
          <p:cNvPr id="5" name="Объект 4"/>
          <p:cNvSpPr>
            <a:spLocks noGrp="1"/>
          </p:cNvSpPr>
          <p:nvPr>
            <p:ph idx="1"/>
          </p:nvPr>
        </p:nvSpPr>
        <p:spPr>
          <a:xfrm>
            <a:off x="170688" y="1621536"/>
            <a:ext cx="8289312" cy="4642464"/>
          </a:xfrm>
        </p:spPr>
        <p:txBody>
          <a:bodyPr/>
          <a:lstStyle/>
          <a:p>
            <a:pPr marL="0" indent="0">
              <a:buNone/>
            </a:pPr>
            <a:r>
              <a:rPr lang="en-US" dirty="0" smtClean="0">
                <a:solidFill>
                  <a:schemeClr val="tx1"/>
                </a:solidFill>
              </a:rPr>
              <a:t>   </a:t>
            </a:r>
            <a:r>
              <a:rPr lang="en-US" sz="2000" dirty="0" smtClean="0">
                <a:solidFill>
                  <a:schemeClr val="tx1"/>
                </a:solidFill>
              </a:rPr>
              <a:t>Se </a:t>
            </a:r>
            <a:r>
              <a:rPr lang="en-US" sz="2000" dirty="0" err="1">
                <a:solidFill>
                  <a:schemeClr val="tx1"/>
                </a:solidFill>
              </a:rPr>
              <a:t>stabilesc</a:t>
            </a:r>
            <a:r>
              <a:rPr lang="en-US" sz="2000" dirty="0">
                <a:solidFill>
                  <a:schemeClr val="tx1"/>
                </a:solidFill>
              </a:rPr>
              <a:t> </a:t>
            </a:r>
            <a:r>
              <a:rPr lang="en-US" sz="2000" dirty="0" err="1">
                <a:solidFill>
                  <a:schemeClr val="tx1"/>
                </a:solidFill>
              </a:rPr>
              <a:t>următoarele</a:t>
            </a:r>
            <a:r>
              <a:rPr lang="en-US" sz="2000" dirty="0">
                <a:solidFill>
                  <a:schemeClr val="tx1"/>
                </a:solidFill>
              </a:rPr>
              <a:t> cote ale T.V.A.:</a:t>
            </a:r>
            <a:endParaRPr lang="ru-RU" sz="2000" dirty="0">
              <a:solidFill>
                <a:schemeClr val="tx1"/>
              </a:solidFill>
            </a:endParaRPr>
          </a:p>
          <a:p>
            <a:pPr marL="0" indent="0">
              <a:buNone/>
            </a:pPr>
            <a:r>
              <a:rPr lang="en-US" sz="2000" dirty="0" smtClean="0">
                <a:solidFill>
                  <a:schemeClr val="tx1"/>
                </a:solidFill>
              </a:rPr>
              <a:t>1. </a:t>
            </a:r>
            <a:r>
              <a:rPr lang="en-US" sz="2000" dirty="0" err="1" smtClean="0">
                <a:solidFill>
                  <a:schemeClr val="tx1"/>
                </a:solidFill>
              </a:rPr>
              <a:t>cota</a:t>
            </a:r>
            <a:r>
              <a:rPr lang="en-US" sz="2000" dirty="0" smtClean="0">
                <a:solidFill>
                  <a:schemeClr val="tx1"/>
                </a:solidFill>
              </a:rPr>
              <a:t> </a:t>
            </a:r>
            <a:r>
              <a:rPr lang="en-US" sz="2000" dirty="0">
                <a:solidFill>
                  <a:schemeClr val="tx1"/>
                </a:solidFill>
              </a:rPr>
              <a:t>de 20%, </a:t>
            </a:r>
            <a:r>
              <a:rPr lang="en-US" sz="2000" dirty="0" err="1">
                <a:solidFill>
                  <a:schemeClr val="tx1"/>
                </a:solidFill>
              </a:rPr>
              <a:t>numită</a:t>
            </a:r>
            <a:r>
              <a:rPr lang="en-US" sz="2000" dirty="0">
                <a:solidFill>
                  <a:schemeClr val="tx1"/>
                </a:solidFill>
              </a:rPr>
              <a:t> </a:t>
            </a:r>
            <a:r>
              <a:rPr lang="en-US" sz="2000" dirty="0" err="1">
                <a:solidFill>
                  <a:schemeClr val="tx1"/>
                </a:solidFill>
              </a:rPr>
              <a:t>şi</a:t>
            </a:r>
            <a:r>
              <a:rPr lang="en-US" sz="2000" dirty="0">
                <a:solidFill>
                  <a:schemeClr val="tx1"/>
                </a:solidFill>
              </a:rPr>
              <a:t> </a:t>
            </a:r>
            <a:r>
              <a:rPr lang="en-US" sz="2000" dirty="0" err="1">
                <a:solidFill>
                  <a:schemeClr val="tx1"/>
                </a:solidFill>
              </a:rPr>
              <a:t>cota</a:t>
            </a:r>
            <a:r>
              <a:rPr lang="en-US" sz="2000" dirty="0">
                <a:solidFill>
                  <a:schemeClr val="tx1"/>
                </a:solidFill>
              </a:rPr>
              <a:t> standard;</a:t>
            </a:r>
            <a:endParaRPr lang="ru-RU" sz="2000" dirty="0">
              <a:solidFill>
                <a:schemeClr val="tx1"/>
              </a:solidFill>
            </a:endParaRPr>
          </a:p>
          <a:p>
            <a:pPr marL="0" indent="0">
              <a:buNone/>
            </a:pPr>
            <a:r>
              <a:rPr lang="en-US" sz="2000" dirty="0" smtClean="0">
                <a:solidFill>
                  <a:schemeClr val="tx1"/>
                </a:solidFill>
              </a:rPr>
              <a:t>2.</a:t>
            </a:r>
            <a:r>
              <a:rPr lang="en-US" sz="2000" dirty="0">
                <a:solidFill>
                  <a:schemeClr val="tx1"/>
                </a:solidFill>
              </a:rPr>
              <a:t> </a:t>
            </a:r>
            <a:r>
              <a:rPr lang="en-US" sz="2000" dirty="0" err="1" smtClean="0">
                <a:solidFill>
                  <a:schemeClr val="tx1"/>
                </a:solidFill>
              </a:rPr>
              <a:t>cota</a:t>
            </a:r>
            <a:r>
              <a:rPr lang="en-US" sz="2000" dirty="0" smtClean="0">
                <a:solidFill>
                  <a:schemeClr val="tx1"/>
                </a:solidFill>
              </a:rPr>
              <a:t> </a:t>
            </a:r>
            <a:r>
              <a:rPr lang="en-US" sz="2000" dirty="0">
                <a:solidFill>
                  <a:schemeClr val="tx1"/>
                </a:solidFill>
              </a:rPr>
              <a:t>zero ( 0%);</a:t>
            </a:r>
            <a:endParaRPr lang="ru-RU" sz="2000" dirty="0">
              <a:solidFill>
                <a:schemeClr val="tx1"/>
              </a:solidFill>
            </a:endParaRPr>
          </a:p>
          <a:p>
            <a:pPr marL="0" indent="0">
              <a:buNone/>
            </a:pPr>
            <a:r>
              <a:rPr lang="en-US" sz="2000" dirty="0" smtClean="0">
                <a:solidFill>
                  <a:schemeClr val="tx1"/>
                </a:solidFill>
              </a:rPr>
              <a:t>3. cote </a:t>
            </a:r>
            <a:r>
              <a:rPr lang="en-US" sz="2000" dirty="0" err="1">
                <a:solidFill>
                  <a:schemeClr val="tx1"/>
                </a:solidFill>
              </a:rPr>
              <a:t>reduse</a:t>
            </a:r>
            <a:r>
              <a:rPr lang="en-US" sz="2000" dirty="0">
                <a:solidFill>
                  <a:schemeClr val="tx1"/>
                </a:solidFill>
              </a:rPr>
              <a:t> de 8%</a:t>
            </a:r>
            <a:endParaRPr lang="ru-RU" sz="2000" dirty="0">
              <a:solidFill>
                <a:schemeClr val="tx1"/>
              </a:solidFill>
            </a:endParaRPr>
          </a:p>
          <a:p>
            <a:pPr marL="0" indent="0">
              <a:buNone/>
            </a:pPr>
            <a:r>
              <a:rPr lang="en-US" sz="2000" dirty="0" smtClean="0">
                <a:solidFill>
                  <a:schemeClr val="tx1"/>
                </a:solidFill>
              </a:rPr>
              <a:t>4. cote </a:t>
            </a:r>
            <a:r>
              <a:rPr lang="en-US" sz="2000" dirty="0" err="1">
                <a:solidFill>
                  <a:schemeClr val="tx1"/>
                </a:solidFill>
              </a:rPr>
              <a:t>reduse</a:t>
            </a:r>
            <a:r>
              <a:rPr lang="en-US" sz="2000" dirty="0">
                <a:solidFill>
                  <a:schemeClr val="tx1"/>
                </a:solidFill>
              </a:rPr>
              <a:t> de 6</a:t>
            </a:r>
            <a:r>
              <a:rPr lang="en-US" sz="2000" dirty="0" smtClean="0">
                <a:solidFill>
                  <a:schemeClr val="tx1"/>
                </a:solidFill>
              </a:rPr>
              <a:t>%.</a:t>
            </a:r>
          </a:p>
          <a:p>
            <a:pPr marL="0" indent="0">
              <a:buNone/>
            </a:pPr>
            <a:r>
              <a:rPr lang="en-US" sz="2000" dirty="0" smtClean="0">
                <a:solidFill>
                  <a:schemeClr val="tx1"/>
                </a:solidFill>
              </a:rPr>
              <a:t>   </a:t>
            </a:r>
            <a:r>
              <a:rPr lang="vi-VN" sz="2000" dirty="0" smtClean="0">
                <a:solidFill>
                  <a:schemeClr val="tx1"/>
                </a:solidFill>
              </a:rPr>
              <a:t>În </a:t>
            </a:r>
            <a:r>
              <a:rPr lang="vi-VN" sz="2000" dirty="0">
                <a:solidFill>
                  <a:schemeClr val="tx1"/>
                </a:solidFill>
              </a:rPr>
              <a:t>cazul achitării TVA la buget, subiecţilor impozabili înregistraţi li se permite trecerea în cont a sumei TVA achitate furnizorilor pe valorile materiale şi serviciile procurate pentru efectuarea livrărilor impozabile în procesul desfăşurării activităţii de întreprinzător</a:t>
            </a:r>
            <a:r>
              <a:rPr lang="vi-VN" sz="2000" dirty="0" smtClean="0">
                <a:solidFill>
                  <a:schemeClr val="tx1"/>
                </a:solidFill>
              </a:rPr>
              <a:t>.</a:t>
            </a:r>
            <a:r>
              <a:rPr lang="en-US" sz="2000" dirty="0" smtClean="0">
                <a:solidFill>
                  <a:schemeClr val="tx1"/>
                </a:solidFill>
              </a:rPr>
              <a:t> </a:t>
            </a:r>
            <a:endParaRPr lang="ru-RU" sz="2000" dirty="0" smtClean="0">
              <a:solidFill>
                <a:schemeClr val="tx1"/>
              </a:solidFill>
            </a:endParaRPr>
          </a:p>
          <a:p>
            <a:pPr marL="0" indent="0">
              <a:buNone/>
            </a:pPr>
            <a:endParaRPr lang="ru-RU"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653073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sp>
        <p:nvSpPr>
          <p:cNvPr id="5" name="Объект 4"/>
          <p:cNvSpPr>
            <a:spLocks noGrp="1"/>
          </p:cNvSpPr>
          <p:nvPr>
            <p:ph idx="1"/>
          </p:nvPr>
        </p:nvSpPr>
        <p:spPr>
          <a:xfrm>
            <a:off x="170688" y="1621536"/>
            <a:ext cx="8289312" cy="4642464"/>
          </a:xfrm>
        </p:spPr>
        <p:txBody>
          <a:bodyPr/>
          <a:lstStyle/>
          <a:p>
            <a:pPr marL="0" indent="0">
              <a:buNone/>
            </a:pPr>
            <a:r>
              <a:rPr lang="en-US" dirty="0" smtClean="0">
                <a:solidFill>
                  <a:schemeClr val="tx1"/>
                </a:solidFill>
              </a:rPr>
              <a:t>   </a:t>
            </a:r>
            <a:endParaRPr lang="ru-RU"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2" name="Прямоугольник 1"/>
          <p:cNvSpPr/>
          <p:nvPr/>
        </p:nvSpPr>
        <p:spPr>
          <a:xfrm>
            <a:off x="451104" y="1780407"/>
            <a:ext cx="8278368" cy="4832092"/>
          </a:xfrm>
          <a:prstGeom prst="rect">
            <a:avLst/>
          </a:prstGeom>
        </p:spPr>
        <p:txBody>
          <a:bodyPr wrap="square">
            <a:spAutoFit/>
          </a:bodyPr>
          <a:lstStyle/>
          <a:p>
            <a:pPr marL="0" indent="0">
              <a:buNone/>
            </a:pPr>
            <a:r>
              <a:rPr lang="en-US" i="1" dirty="0" err="1">
                <a:solidFill>
                  <a:schemeClr val="tx1"/>
                </a:solidFill>
              </a:rPr>
              <a:t>Exemplu</a:t>
            </a:r>
            <a:r>
              <a:rPr lang="en-US" b="0" dirty="0">
                <a:solidFill>
                  <a:schemeClr val="tx1"/>
                </a:solidFill>
              </a:rPr>
              <a:t>. </a:t>
            </a:r>
            <a:r>
              <a:rPr lang="en-US" b="0" dirty="0" err="1">
                <a:solidFill>
                  <a:schemeClr val="tx1"/>
                </a:solidFill>
              </a:rPr>
              <a:t>În</a:t>
            </a:r>
            <a:r>
              <a:rPr lang="en-US" b="0" dirty="0">
                <a:solidFill>
                  <a:schemeClr val="tx1"/>
                </a:solidFill>
              </a:rPr>
              <a:t> </a:t>
            </a:r>
            <a:r>
              <a:rPr lang="en-US" b="0" dirty="0" err="1">
                <a:solidFill>
                  <a:schemeClr val="tx1"/>
                </a:solidFill>
              </a:rPr>
              <a:t>luna</a:t>
            </a:r>
            <a:r>
              <a:rPr lang="en-US" b="0" dirty="0">
                <a:solidFill>
                  <a:schemeClr val="tx1"/>
                </a:solidFill>
              </a:rPr>
              <a:t> </a:t>
            </a:r>
            <a:r>
              <a:rPr lang="en-US" b="0" dirty="0" err="1">
                <a:solidFill>
                  <a:schemeClr val="tx1"/>
                </a:solidFill>
              </a:rPr>
              <a:t>aprilie</a:t>
            </a:r>
            <a:r>
              <a:rPr lang="en-US" b="0" dirty="0">
                <a:solidFill>
                  <a:schemeClr val="tx1"/>
                </a:solidFill>
              </a:rPr>
              <a:t> </a:t>
            </a:r>
            <a:r>
              <a:rPr lang="en-US" b="0" dirty="0" err="1">
                <a:solidFill>
                  <a:schemeClr val="tx1"/>
                </a:solidFill>
              </a:rPr>
              <a:t>agentul</a:t>
            </a:r>
            <a:r>
              <a:rPr lang="en-US" b="0" dirty="0">
                <a:solidFill>
                  <a:schemeClr val="tx1"/>
                </a:solidFill>
              </a:rPr>
              <a:t> economic a </a:t>
            </a:r>
            <a:r>
              <a:rPr lang="en-US" b="0" dirty="0" err="1">
                <a:solidFill>
                  <a:schemeClr val="tx1"/>
                </a:solidFill>
              </a:rPr>
              <a:t>efectuat</a:t>
            </a:r>
            <a:r>
              <a:rPr lang="en-US" b="0" dirty="0">
                <a:solidFill>
                  <a:schemeClr val="tx1"/>
                </a:solidFill>
              </a:rPr>
              <a:t> </a:t>
            </a:r>
            <a:r>
              <a:rPr lang="en-US" b="0" dirty="0" err="1">
                <a:solidFill>
                  <a:schemeClr val="tx1"/>
                </a:solidFill>
              </a:rPr>
              <a:t>următoarele</a:t>
            </a:r>
            <a:r>
              <a:rPr lang="en-US" b="0" dirty="0">
                <a:solidFill>
                  <a:schemeClr val="tx1"/>
                </a:solidFill>
              </a:rPr>
              <a:t> </a:t>
            </a:r>
            <a:r>
              <a:rPr lang="en-US" b="0" dirty="0" err="1">
                <a:solidFill>
                  <a:schemeClr val="tx1"/>
                </a:solidFill>
              </a:rPr>
              <a:t>operaţiuni</a:t>
            </a:r>
            <a:r>
              <a:rPr lang="en-US" b="0" dirty="0">
                <a:solidFill>
                  <a:schemeClr val="tx1"/>
                </a:solidFill>
              </a:rPr>
              <a:t>:</a:t>
            </a:r>
            <a:endParaRPr lang="ru-RU" b="0" dirty="0">
              <a:solidFill>
                <a:schemeClr val="tx1"/>
              </a:solidFill>
            </a:endParaRPr>
          </a:p>
          <a:p>
            <a:pPr marL="0" indent="0">
              <a:buNone/>
            </a:pPr>
            <a:r>
              <a:rPr lang="en-US" b="0" dirty="0">
                <a:solidFill>
                  <a:schemeClr val="tx1"/>
                </a:solidFill>
              </a:rPr>
              <a:t>a) a </a:t>
            </a:r>
            <a:r>
              <a:rPr lang="en-US" b="0" dirty="0" err="1">
                <a:solidFill>
                  <a:schemeClr val="tx1"/>
                </a:solidFill>
              </a:rPr>
              <a:t>realizat</a:t>
            </a:r>
            <a:r>
              <a:rPr lang="en-US" b="0" dirty="0">
                <a:solidFill>
                  <a:schemeClr val="tx1"/>
                </a:solidFill>
              </a:rPr>
              <a:t> </a:t>
            </a:r>
            <a:r>
              <a:rPr lang="en-US" b="0" dirty="0" err="1">
                <a:solidFill>
                  <a:schemeClr val="tx1"/>
                </a:solidFill>
              </a:rPr>
              <a:t>pe</a:t>
            </a:r>
            <a:r>
              <a:rPr lang="en-US" b="0" dirty="0">
                <a:solidFill>
                  <a:schemeClr val="tx1"/>
                </a:solidFill>
              </a:rPr>
              <a:t> </a:t>
            </a:r>
            <a:r>
              <a:rPr lang="en-US" b="0" dirty="0" err="1">
                <a:solidFill>
                  <a:schemeClr val="tx1"/>
                </a:solidFill>
              </a:rPr>
              <a:t>teritoriul</a:t>
            </a:r>
            <a:r>
              <a:rPr lang="en-US" b="0" dirty="0">
                <a:solidFill>
                  <a:schemeClr val="tx1"/>
                </a:solidFill>
              </a:rPr>
              <a:t> RM </a:t>
            </a:r>
            <a:r>
              <a:rPr lang="en-US" b="0" dirty="0" err="1">
                <a:solidFill>
                  <a:schemeClr val="tx1"/>
                </a:solidFill>
              </a:rPr>
              <a:t>produse</a:t>
            </a:r>
            <a:r>
              <a:rPr lang="en-US" b="0" dirty="0">
                <a:solidFill>
                  <a:schemeClr val="tx1"/>
                </a:solidFill>
              </a:rPr>
              <a:t> </a:t>
            </a:r>
            <a:r>
              <a:rPr lang="en-US" b="0" dirty="0" err="1">
                <a:solidFill>
                  <a:schemeClr val="tx1"/>
                </a:solidFill>
              </a:rPr>
              <a:t>în</a:t>
            </a:r>
            <a:r>
              <a:rPr lang="en-US" b="0" dirty="0">
                <a:solidFill>
                  <a:schemeClr val="tx1"/>
                </a:solidFill>
              </a:rPr>
              <a:t> </a:t>
            </a:r>
            <a:r>
              <a:rPr lang="en-US" b="0" dirty="0" err="1">
                <a:solidFill>
                  <a:schemeClr val="tx1"/>
                </a:solidFill>
              </a:rPr>
              <a:t>valoare</a:t>
            </a:r>
            <a:r>
              <a:rPr lang="en-US" b="0" dirty="0">
                <a:solidFill>
                  <a:schemeClr val="tx1"/>
                </a:solidFill>
              </a:rPr>
              <a:t> de 50000 lei;</a:t>
            </a:r>
            <a:endParaRPr lang="ru-RU" b="0" dirty="0">
              <a:solidFill>
                <a:schemeClr val="tx1"/>
              </a:solidFill>
            </a:endParaRPr>
          </a:p>
          <a:p>
            <a:pPr marL="0" indent="0">
              <a:buNone/>
            </a:pPr>
            <a:r>
              <a:rPr lang="en-US" b="0" dirty="0">
                <a:solidFill>
                  <a:schemeClr val="tx1"/>
                </a:solidFill>
              </a:rPr>
              <a:t>b) a </a:t>
            </a:r>
            <a:r>
              <a:rPr lang="en-US" b="0" dirty="0" err="1">
                <a:solidFill>
                  <a:schemeClr val="tx1"/>
                </a:solidFill>
              </a:rPr>
              <a:t>primit</a:t>
            </a:r>
            <a:r>
              <a:rPr lang="en-US" b="0" dirty="0">
                <a:solidFill>
                  <a:schemeClr val="tx1"/>
                </a:solidFill>
              </a:rPr>
              <a:t> de la </a:t>
            </a:r>
            <a:r>
              <a:rPr lang="en-US" b="0" dirty="0" err="1">
                <a:solidFill>
                  <a:schemeClr val="tx1"/>
                </a:solidFill>
              </a:rPr>
              <a:t>furnizori</a:t>
            </a:r>
            <a:r>
              <a:rPr lang="en-US" b="0" dirty="0">
                <a:solidFill>
                  <a:schemeClr val="tx1"/>
                </a:solidFill>
              </a:rPr>
              <a:t> </a:t>
            </a:r>
            <a:r>
              <a:rPr lang="en-US" b="0" dirty="0" err="1">
                <a:solidFill>
                  <a:schemeClr val="tx1"/>
                </a:solidFill>
              </a:rPr>
              <a:t>materie</a:t>
            </a:r>
            <a:r>
              <a:rPr lang="en-US" b="0" dirty="0">
                <a:solidFill>
                  <a:schemeClr val="tx1"/>
                </a:solidFill>
              </a:rPr>
              <a:t> </a:t>
            </a:r>
            <a:r>
              <a:rPr lang="en-US" b="0" dirty="0" err="1">
                <a:solidFill>
                  <a:schemeClr val="tx1"/>
                </a:solidFill>
              </a:rPr>
              <a:t>prirnă</a:t>
            </a:r>
            <a:r>
              <a:rPr lang="en-US" b="0" dirty="0">
                <a:solidFill>
                  <a:schemeClr val="tx1"/>
                </a:solidFill>
              </a:rPr>
              <a:t> </a:t>
            </a:r>
            <a:r>
              <a:rPr lang="en-US" b="0" dirty="0" err="1">
                <a:solidFill>
                  <a:schemeClr val="tx1"/>
                </a:solidFill>
              </a:rPr>
              <a:t>şi</a:t>
            </a:r>
            <a:r>
              <a:rPr lang="en-US" b="0" dirty="0">
                <a:solidFill>
                  <a:schemeClr val="tx1"/>
                </a:solidFill>
              </a:rPr>
              <a:t> </a:t>
            </a:r>
            <a:r>
              <a:rPr lang="en-US" b="0" dirty="0" err="1">
                <a:solidFill>
                  <a:schemeClr val="tx1"/>
                </a:solidFill>
              </a:rPr>
              <a:t>materiale</a:t>
            </a:r>
            <a:r>
              <a:rPr lang="en-US" b="0" dirty="0">
                <a:solidFill>
                  <a:schemeClr val="tx1"/>
                </a:solidFill>
              </a:rPr>
              <a:t> </a:t>
            </a:r>
            <a:r>
              <a:rPr lang="en-US" b="0" dirty="0" err="1">
                <a:solidFill>
                  <a:schemeClr val="tx1"/>
                </a:solidFill>
              </a:rPr>
              <a:t>în</a:t>
            </a:r>
            <a:r>
              <a:rPr lang="en-US" b="0" dirty="0">
                <a:solidFill>
                  <a:schemeClr val="tx1"/>
                </a:solidFill>
              </a:rPr>
              <a:t> </a:t>
            </a:r>
            <a:r>
              <a:rPr lang="en-US" b="0" dirty="0" err="1">
                <a:solidFill>
                  <a:schemeClr val="tx1"/>
                </a:solidFill>
              </a:rPr>
              <a:t>sumă</a:t>
            </a:r>
            <a:r>
              <a:rPr lang="en-US" b="0" dirty="0">
                <a:solidFill>
                  <a:schemeClr val="tx1"/>
                </a:solidFill>
              </a:rPr>
              <a:t> de 180000 lei (</a:t>
            </a:r>
            <a:r>
              <a:rPr lang="en-US" b="0" dirty="0" err="1">
                <a:solidFill>
                  <a:schemeClr val="tx1"/>
                </a:solidFill>
              </a:rPr>
              <a:t>inclusiv</a:t>
            </a:r>
            <a:r>
              <a:rPr lang="en-US" b="0" dirty="0">
                <a:solidFill>
                  <a:schemeClr val="tx1"/>
                </a:solidFill>
              </a:rPr>
              <a:t> TVA);</a:t>
            </a:r>
            <a:endParaRPr lang="ru-RU" b="0" dirty="0">
              <a:solidFill>
                <a:schemeClr val="tx1"/>
              </a:solidFill>
            </a:endParaRPr>
          </a:p>
          <a:p>
            <a:pPr marL="0" indent="0">
              <a:buNone/>
            </a:pPr>
            <a:r>
              <a:rPr lang="en-US" b="0" dirty="0">
                <a:solidFill>
                  <a:schemeClr val="tx1"/>
                </a:solidFill>
              </a:rPr>
              <a:t>c) a </a:t>
            </a:r>
            <a:r>
              <a:rPr lang="en-US" b="0" dirty="0" err="1">
                <a:solidFill>
                  <a:schemeClr val="tx1"/>
                </a:solidFill>
              </a:rPr>
              <a:t>importat</a:t>
            </a:r>
            <a:r>
              <a:rPr lang="en-US" b="0" dirty="0">
                <a:solidFill>
                  <a:schemeClr val="tx1"/>
                </a:solidFill>
              </a:rPr>
              <a:t> </a:t>
            </a:r>
            <a:r>
              <a:rPr lang="en-US" b="0" dirty="0" err="1">
                <a:solidFill>
                  <a:schemeClr val="tx1"/>
                </a:solidFill>
              </a:rPr>
              <a:t>marfă</a:t>
            </a:r>
            <a:r>
              <a:rPr lang="en-US" b="0" dirty="0">
                <a:solidFill>
                  <a:schemeClr val="tx1"/>
                </a:solidFill>
              </a:rPr>
              <a:t> </a:t>
            </a:r>
            <a:r>
              <a:rPr lang="en-US" b="0" dirty="0" err="1">
                <a:solidFill>
                  <a:schemeClr val="tx1"/>
                </a:solidFill>
              </a:rPr>
              <a:t>în</a:t>
            </a:r>
            <a:r>
              <a:rPr lang="en-US" b="0" dirty="0">
                <a:solidFill>
                  <a:schemeClr val="tx1"/>
                </a:solidFill>
              </a:rPr>
              <a:t> </a:t>
            </a:r>
            <a:r>
              <a:rPr lang="en-US" b="0" dirty="0" err="1">
                <a:solidFill>
                  <a:schemeClr val="tx1"/>
                </a:solidFill>
              </a:rPr>
              <a:t>sumă</a:t>
            </a:r>
            <a:r>
              <a:rPr lang="en-US" b="0" dirty="0">
                <a:solidFill>
                  <a:schemeClr val="tx1"/>
                </a:solidFill>
              </a:rPr>
              <a:t> de 9000 lei (</a:t>
            </a:r>
            <a:r>
              <a:rPr lang="en-US" b="0" dirty="0" err="1">
                <a:solidFill>
                  <a:schemeClr val="tx1"/>
                </a:solidFill>
              </a:rPr>
              <a:t>fără</a:t>
            </a:r>
            <a:r>
              <a:rPr lang="en-US" b="0" dirty="0">
                <a:solidFill>
                  <a:schemeClr val="tx1"/>
                </a:solidFill>
              </a:rPr>
              <a:t> TVA).</a:t>
            </a:r>
            <a:endParaRPr lang="ru-RU" b="0" dirty="0">
              <a:solidFill>
                <a:schemeClr val="tx1"/>
              </a:solidFill>
            </a:endParaRPr>
          </a:p>
          <a:p>
            <a:pPr marL="0" indent="0">
              <a:buNone/>
            </a:pPr>
            <a:r>
              <a:rPr lang="en-US" b="0" dirty="0">
                <a:solidFill>
                  <a:schemeClr val="tx1"/>
                </a:solidFill>
              </a:rPr>
              <a:t> </a:t>
            </a:r>
            <a:r>
              <a:rPr lang="en-US" b="0" dirty="0" err="1">
                <a:solidFill>
                  <a:schemeClr val="tx1"/>
                </a:solidFill>
              </a:rPr>
              <a:t>Să</a:t>
            </a:r>
            <a:r>
              <a:rPr lang="en-US" b="0" dirty="0">
                <a:solidFill>
                  <a:schemeClr val="tx1"/>
                </a:solidFill>
              </a:rPr>
              <a:t> se determine TVA </a:t>
            </a:r>
            <a:r>
              <a:rPr lang="en-US" b="0" dirty="0" err="1">
                <a:solidFill>
                  <a:schemeClr val="tx1"/>
                </a:solidFill>
              </a:rPr>
              <a:t>ce</a:t>
            </a:r>
            <a:r>
              <a:rPr lang="en-US" b="0" dirty="0">
                <a:solidFill>
                  <a:schemeClr val="tx1"/>
                </a:solidFill>
              </a:rPr>
              <a:t> </a:t>
            </a:r>
            <a:r>
              <a:rPr lang="en-US" b="0" dirty="0" err="1">
                <a:solidFill>
                  <a:schemeClr val="tx1"/>
                </a:solidFill>
              </a:rPr>
              <a:t>trebuie</a:t>
            </a:r>
            <a:r>
              <a:rPr lang="en-US" b="0" dirty="0">
                <a:solidFill>
                  <a:schemeClr val="tx1"/>
                </a:solidFill>
              </a:rPr>
              <a:t> </a:t>
            </a:r>
            <a:r>
              <a:rPr lang="en-US" b="0" dirty="0" err="1">
                <a:solidFill>
                  <a:schemeClr val="tx1"/>
                </a:solidFill>
              </a:rPr>
              <a:t>achitată</a:t>
            </a:r>
            <a:r>
              <a:rPr lang="en-US" b="0" dirty="0">
                <a:solidFill>
                  <a:schemeClr val="tx1"/>
                </a:solidFill>
              </a:rPr>
              <a:t> la </a:t>
            </a:r>
            <a:r>
              <a:rPr lang="en-US" b="0" dirty="0" err="1">
                <a:solidFill>
                  <a:schemeClr val="tx1"/>
                </a:solidFill>
              </a:rPr>
              <a:t>buget</a:t>
            </a:r>
            <a:r>
              <a:rPr lang="en-US" b="0" dirty="0">
                <a:solidFill>
                  <a:schemeClr val="tx1"/>
                </a:solidFill>
              </a:rPr>
              <a:t> </a:t>
            </a:r>
            <a:r>
              <a:rPr lang="en-US" b="0" dirty="0" err="1">
                <a:solidFill>
                  <a:schemeClr val="tx1"/>
                </a:solidFill>
              </a:rPr>
              <a:t>pentru</a:t>
            </a:r>
            <a:r>
              <a:rPr lang="en-US" b="0" dirty="0">
                <a:solidFill>
                  <a:schemeClr val="tx1"/>
                </a:solidFill>
              </a:rPr>
              <a:t> </a:t>
            </a:r>
            <a:r>
              <a:rPr lang="en-US" b="0" dirty="0" err="1">
                <a:solidFill>
                  <a:schemeClr val="tx1"/>
                </a:solidFill>
              </a:rPr>
              <a:t>luna</a:t>
            </a:r>
            <a:r>
              <a:rPr lang="en-US" b="0" dirty="0">
                <a:solidFill>
                  <a:schemeClr val="tx1"/>
                </a:solidFill>
              </a:rPr>
              <a:t> </a:t>
            </a:r>
            <a:r>
              <a:rPr lang="en-US" b="0" dirty="0" err="1">
                <a:solidFill>
                  <a:schemeClr val="tx1"/>
                </a:solidFill>
              </a:rPr>
              <a:t>aprilie</a:t>
            </a:r>
            <a:r>
              <a:rPr lang="en-US" b="0" dirty="0">
                <a:solidFill>
                  <a:schemeClr val="tx1"/>
                </a:solidFill>
              </a:rPr>
              <a:t>.</a:t>
            </a:r>
            <a:endParaRPr lang="ru-RU" b="0" dirty="0">
              <a:solidFill>
                <a:schemeClr val="tx1"/>
              </a:solidFill>
            </a:endParaRPr>
          </a:p>
          <a:p>
            <a:pPr marL="0" indent="0">
              <a:buNone/>
            </a:pPr>
            <a:r>
              <a:rPr lang="en-US" b="0" dirty="0">
                <a:solidFill>
                  <a:schemeClr val="tx1"/>
                </a:solidFill>
              </a:rPr>
              <a:t>   </a:t>
            </a:r>
            <a:r>
              <a:rPr lang="en-US" b="0" dirty="0" err="1">
                <a:solidFill>
                  <a:schemeClr val="tx1"/>
                </a:solidFill>
              </a:rPr>
              <a:t>Rezolvare</a:t>
            </a:r>
            <a:r>
              <a:rPr lang="en-US" b="0" dirty="0">
                <a:solidFill>
                  <a:schemeClr val="tx1"/>
                </a:solidFill>
              </a:rPr>
              <a:t>:</a:t>
            </a:r>
            <a:endParaRPr lang="ru-RU" b="0" dirty="0">
              <a:solidFill>
                <a:schemeClr val="tx1"/>
              </a:solidFill>
            </a:endParaRPr>
          </a:p>
          <a:p>
            <a:pPr marL="0" indent="0">
              <a:buNone/>
            </a:pPr>
            <a:r>
              <a:rPr lang="en-US" b="0" dirty="0">
                <a:solidFill>
                  <a:schemeClr val="tx1"/>
                </a:solidFill>
              </a:rPr>
              <a:t>1) TVA col = 50000 x 20%/100% = 10000 lei</a:t>
            </a:r>
            <a:endParaRPr lang="ru-RU" b="0" dirty="0">
              <a:solidFill>
                <a:schemeClr val="tx1"/>
              </a:solidFill>
            </a:endParaRPr>
          </a:p>
          <a:p>
            <a:pPr marL="0" indent="0">
              <a:buNone/>
            </a:pPr>
            <a:r>
              <a:rPr lang="en-US" b="0" dirty="0">
                <a:solidFill>
                  <a:schemeClr val="tx1"/>
                </a:solidFill>
              </a:rPr>
              <a:t>2) TVA </a:t>
            </a:r>
            <a:r>
              <a:rPr lang="en-US" b="0" dirty="0" err="1">
                <a:solidFill>
                  <a:schemeClr val="tx1"/>
                </a:solidFill>
              </a:rPr>
              <a:t>ded</a:t>
            </a:r>
            <a:r>
              <a:rPr lang="en-US" b="0" dirty="0">
                <a:solidFill>
                  <a:schemeClr val="tx1"/>
                </a:solidFill>
              </a:rPr>
              <a:t> = (180000 x 20%/120% +9000*20%/100%) = 31800 lei</a:t>
            </a:r>
            <a:endParaRPr lang="ru-RU" b="0" dirty="0">
              <a:solidFill>
                <a:schemeClr val="tx1"/>
              </a:solidFill>
            </a:endParaRPr>
          </a:p>
          <a:p>
            <a:pPr marL="0" indent="0">
              <a:buNone/>
            </a:pPr>
            <a:r>
              <a:rPr lang="en-US" b="0" dirty="0">
                <a:solidFill>
                  <a:schemeClr val="tx1"/>
                </a:solidFill>
              </a:rPr>
              <a:t>3) TVA bug = 10000 -31800 = - 21800 lei (se </a:t>
            </a:r>
            <a:r>
              <a:rPr lang="en-US" b="0" dirty="0" err="1">
                <a:solidFill>
                  <a:schemeClr val="tx1"/>
                </a:solidFill>
              </a:rPr>
              <a:t>trece</a:t>
            </a:r>
            <a:r>
              <a:rPr lang="en-US" b="0" dirty="0">
                <a:solidFill>
                  <a:schemeClr val="tx1"/>
                </a:solidFill>
              </a:rPr>
              <a:t> </a:t>
            </a:r>
            <a:r>
              <a:rPr lang="en-US" b="0" dirty="0" err="1">
                <a:solidFill>
                  <a:schemeClr val="tx1"/>
                </a:solidFill>
              </a:rPr>
              <a:t>în</a:t>
            </a:r>
            <a:r>
              <a:rPr lang="en-US" b="0" dirty="0">
                <a:solidFill>
                  <a:schemeClr val="tx1"/>
                </a:solidFill>
              </a:rPr>
              <a:t> </a:t>
            </a:r>
            <a:r>
              <a:rPr lang="en-US" b="0" dirty="0" err="1">
                <a:solidFill>
                  <a:schemeClr val="tx1"/>
                </a:solidFill>
              </a:rPr>
              <a:t>cont</a:t>
            </a:r>
            <a:r>
              <a:rPr lang="en-US" b="0" dirty="0">
                <a:solidFill>
                  <a:schemeClr val="tx1"/>
                </a:solidFill>
              </a:rPr>
              <a:t> </a:t>
            </a:r>
            <a:r>
              <a:rPr lang="en-US" b="0" dirty="0" err="1">
                <a:solidFill>
                  <a:schemeClr val="tx1"/>
                </a:solidFill>
              </a:rPr>
              <a:t>pentru</a:t>
            </a:r>
            <a:r>
              <a:rPr lang="en-US" b="0" dirty="0">
                <a:solidFill>
                  <a:schemeClr val="tx1"/>
                </a:solidFill>
              </a:rPr>
              <a:t> </a:t>
            </a:r>
            <a:r>
              <a:rPr lang="en-US" b="0" dirty="0" err="1">
                <a:solidFill>
                  <a:schemeClr val="tx1"/>
                </a:solidFill>
              </a:rPr>
              <a:t>perioada</a:t>
            </a:r>
            <a:r>
              <a:rPr lang="en-US" b="0" dirty="0">
                <a:solidFill>
                  <a:schemeClr val="tx1"/>
                </a:solidFill>
              </a:rPr>
              <a:t> </a:t>
            </a:r>
            <a:r>
              <a:rPr lang="en-US" b="0" dirty="0" err="1">
                <a:solidFill>
                  <a:schemeClr val="tx1"/>
                </a:solidFill>
              </a:rPr>
              <a:t>următoare</a:t>
            </a:r>
            <a:r>
              <a:rPr lang="en-US" b="0" dirty="0">
                <a:solidFill>
                  <a:schemeClr val="tx1"/>
                </a:solidFill>
              </a:rPr>
              <a:t> - </a:t>
            </a:r>
            <a:r>
              <a:rPr lang="en-US" b="0" dirty="0" err="1">
                <a:solidFill>
                  <a:schemeClr val="tx1"/>
                </a:solidFill>
              </a:rPr>
              <a:t>luna</a:t>
            </a:r>
            <a:r>
              <a:rPr lang="en-US" b="0" dirty="0">
                <a:solidFill>
                  <a:schemeClr val="tx1"/>
                </a:solidFill>
              </a:rPr>
              <a:t> </a:t>
            </a:r>
            <a:r>
              <a:rPr lang="en-US" b="0" dirty="0" err="1">
                <a:solidFill>
                  <a:schemeClr val="tx1"/>
                </a:solidFill>
              </a:rPr>
              <a:t>mai</a:t>
            </a:r>
            <a:r>
              <a:rPr lang="en-US" b="0" dirty="0">
                <a:solidFill>
                  <a:schemeClr val="tx1"/>
                </a:solidFill>
              </a:rPr>
              <a:t>).</a:t>
            </a:r>
            <a:endParaRPr lang="ru-RU" b="0" dirty="0">
              <a:solidFill>
                <a:schemeClr val="tx1"/>
              </a:solidFill>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075013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8496" y="1434432"/>
            <a:ext cx="8717280" cy="4917600"/>
          </a:xfrm>
        </p:spPr>
        <p:txBody>
          <a:bodyPr>
            <a:normAutofit fontScale="90000"/>
          </a:bodyPr>
          <a:lstStyle/>
          <a:p>
            <a:r>
              <a:rPr lang="vi-VN" sz="3200" b="1" dirty="0" smtClean="0">
                <a:solidFill>
                  <a:srgbClr val="002060"/>
                </a:solidFill>
              </a:rPr>
              <a:t>Asigurarea socială și medicală</a:t>
            </a:r>
            <a:r>
              <a:rPr lang="en-US" sz="3200" b="1" dirty="0" smtClean="0">
                <a:solidFill>
                  <a:srgbClr val="002060"/>
                </a:solidFill>
              </a:rPr>
              <a:t>:</a:t>
            </a:r>
            <a:br>
              <a:rPr lang="en-US" sz="3200" b="1" dirty="0" smtClean="0">
                <a:solidFill>
                  <a:srgbClr val="002060"/>
                </a:solidFill>
              </a:rPr>
            </a:br>
            <a:r>
              <a:rPr lang="en-US" sz="3200" b="1" dirty="0" smtClean="0">
                <a:solidFill>
                  <a:srgbClr val="002060"/>
                </a:solidFill>
              </a:rPr>
              <a:t>   </a:t>
            </a:r>
            <a:r>
              <a:rPr lang="vi-VN" sz="2000" dirty="0" smtClean="0">
                <a:solidFill>
                  <a:schemeClr val="tx1"/>
                </a:solidFill>
              </a:rPr>
              <a:t>În conformitate cu Legea privind sistemul public de asigurări sociale nr.489-XIV din 08.07.1999, cu modificările şi completările ulterioare, asigurările sociale reprezintă un sistem de protecţie socială a persoanelor asigurate, constând în acordarea de indemnizaţii, ajutoare, pensii, prestaţii pentru prevenirea îmbolnăvirilor şi recuperarea capacităţii de muncă şi alte prestaţii prevăzute de legislaţie. </a:t>
            </a:r>
            <a:r>
              <a:rPr lang="en-US" sz="2000" dirty="0" smtClean="0">
                <a:solidFill>
                  <a:schemeClr val="tx1"/>
                </a:solidFill>
              </a:rPr>
              <a:t/>
            </a:r>
            <a:br>
              <a:rPr lang="en-US" sz="2000" dirty="0" smtClean="0">
                <a:solidFill>
                  <a:schemeClr val="tx1"/>
                </a:solidFill>
              </a:rPr>
            </a:br>
            <a:r>
              <a:rPr lang="en-US" sz="2000" dirty="0" smtClean="0">
                <a:solidFill>
                  <a:schemeClr val="tx1"/>
                </a:solidFill>
              </a:rPr>
              <a:t>   </a:t>
            </a:r>
            <a:r>
              <a:rPr lang="vi-VN" sz="2000" dirty="0" smtClean="0">
                <a:solidFill>
                  <a:schemeClr val="tx1"/>
                </a:solidFill>
              </a:rPr>
              <a:t>Calcularea </a:t>
            </a:r>
            <a:r>
              <a:rPr lang="vi-VN" sz="2000" dirty="0">
                <a:solidFill>
                  <a:schemeClr val="tx1"/>
                </a:solidFill>
              </a:rPr>
              <a:t>primelor de asigurare se reflectă prin formula contabilă:</a:t>
            </a:r>
            <a:br>
              <a:rPr lang="vi-VN" sz="2000" dirty="0">
                <a:solidFill>
                  <a:schemeClr val="tx1"/>
                </a:solidFill>
              </a:rPr>
            </a:br>
            <a:r>
              <a:rPr lang="vi-VN" sz="2200" b="1" i="1" dirty="0" smtClean="0">
                <a:solidFill>
                  <a:schemeClr val="tx1"/>
                </a:solidFill>
              </a:rPr>
              <a:t>Dt</a:t>
            </a:r>
            <a:r>
              <a:rPr lang="en-US" sz="2200" b="1" i="1" dirty="0" smtClean="0">
                <a:solidFill>
                  <a:schemeClr val="tx1"/>
                </a:solidFill>
              </a:rPr>
              <a:t> </a:t>
            </a:r>
            <a:r>
              <a:rPr lang="vi-VN" sz="2200" b="1" i="1" dirty="0" smtClean="0">
                <a:solidFill>
                  <a:schemeClr val="tx1"/>
                </a:solidFill>
              </a:rPr>
              <a:t>711 Ct</a:t>
            </a:r>
            <a:r>
              <a:rPr lang="en-US" sz="2200" b="1" i="1" dirty="0" smtClean="0">
                <a:solidFill>
                  <a:schemeClr val="tx1"/>
                </a:solidFill>
              </a:rPr>
              <a:t> </a:t>
            </a:r>
            <a:r>
              <a:rPr lang="vi-VN" sz="2200" b="1" i="1" dirty="0" smtClean="0">
                <a:solidFill>
                  <a:schemeClr val="tx1"/>
                </a:solidFill>
              </a:rPr>
              <a:t>533</a:t>
            </a:r>
            <a:r>
              <a:rPr lang="en-US" sz="2200" b="1" i="1" dirty="0" smtClean="0">
                <a:solidFill>
                  <a:schemeClr val="tx1"/>
                </a:solidFill>
              </a:rPr>
              <a:t/>
            </a:r>
            <a:br>
              <a:rPr lang="en-US" sz="2200" b="1" i="1" dirty="0" smtClean="0">
                <a:solidFill>
                  <a:schemeClr val="tx1"/>
                </a:solidFill>
              </a:rPr>
            </a:br>
            <a:r>
              <a:rPr lang="en-US" sz="2200" b="1" i="1" dirty="0" smtClean="0">
                <a:solidFill>
                  <a:schemeClr val="tx1"/>
                </a:solidFill>
              </a:rPr>
              <a:t>  </a:t>
            </a:r>
            <a:r>
              <a:rPr lang="en-US" sz="2000" dirty="0" err="1" smtClean="0">
                <a:solidFill>
                  <a:schemeClr val="tx1"/>
                </a:solidFill>
              </a:rPr>
              <a:t>Virarea</a:t>
            </a:r>
            <a:r>
              <a:rPr lang="en-US" sz="2000" dirty="0" smtClean="0">
                <a:solidFill>
                  <a:schemeClr val="tx1"/>
                </a:solidFill>
              </a:rPr>
              <a:t> </a:t>
            </a:r>
            <a:r>
              <a:rPr lang="en-US" sz="2000" dirty="0" err="1">
                <a:solidFill>
                  <a:schemeClr val="tx1"/>
                </a:solidFill>
              </a:rPr>
              <a:t>primelor</a:t>
            </a:r>
            <a:r>
              <a:rPr lang="en-US" sz="2000" dirty="0">
                <a:solidFill>
                  <a:schemeClr val="tx1"/>
                </a:solidFill>
              </a:rPr>
              <a:t> de </a:t>
            </a:r>
            <a:r>
              <a:rPr lang="en-US" sz="2000" dirty="0" err="1">
                <a:solidFill>
                  <a:schemeClr val="tx1"/>
                </a:solidFill>
              </a:rPr>
              <a:t>asigurare</a:t>
            </a:r>
            <a:r>
              <a:rPr lang="en-US" sz="2000" dirty="0">
                <a:solidFill>
                  <a:schemeClr val="tx1"/>
                </a:solidFill>
              </a:rPr>
              <a:t> </a:t>
            </a:r>
            <a:r>
              <a:rPr lang="en-US" sz="2000" dirty="0" err="1">
                <a:solidFill>
                  <a:schemeClr val="tx1"/>
                </a:solidFill>
              </a:rPr>
              <a:t>către</a:t>
            </a:r>
            <a:r>
              <a:rPr lang="en-US" sz="2000" dirty="0">
                <a:solidFill>
                  <a:schemeClr val="tx1"/>
                </a:solidFill>
              </a:rPr>
              <a:t> </a:t>
            </a:r>
            <a:r>
              <a:rPr lang="en-US" sz="2000" dirty="0" err="1">
                <a:solidFill>
                  <a:schemeClr val="tx1"/>
                </a:solidFill>
              </a:rPr>
              <a:t>organele</a:t>
            </a:r>
            <a:r>
              <a:rPr lang="en-US" sz="2000" dirty="0">
                <a:solidFill>
                  <a:schemeClr val="tx1"/>
                </a:solidFill>
              </a:rPr>
              <a:t> </a:t>
            </a:r>
            <a:r>
              <a:rPr lang="en-US" sz="2000" dirty="0" err="1">
                <a:solidFill>
                  <a:schemeClr val="tx1"/>
                </a:solidFill>
              </a:rPr>
              <a:t>şi</a:t>
            </a:r>
            <a:r>
              <a:rPr lang="en-US" sz="2000" dirty="0">
                <a:solidFill>
                  <a:schemeClr val="tx1"/>
                </a:solidFill>
              </a:rPr>
              <a:t> </a:t>
            </a:r>
            <a:r>
              <a:rPr lang="en-US" sz="2000" dirty="0" err="1">
                <a:solidFill>
                  <a:schemeClr val="tx1"/>
                </a:solidFill>
              </a:rPr>
              <a:t>companiile</a:t>
            </a:r>
            <a:r>
              <a:rPr lang="en-US" sz="2000" dirty="0">
                <a:solidFill>
                  <a:schemeClr val="tx1"/>
                </a:solidFill>
              </a:rPr>
              <a:t> de </a:t>
            </a:r>
            <a:r>
              <a:rPr lang="en-US" sz="2000" dirty="0" err="1">
                <a:solidFill>
                  <a:schemeClr val="tx1"/>
                </a:solidFill>
              </a:rPr>
              <a:t>asigurări</a:t>
            </a:r>
            <a:r>
              <a:rPr lang="en-US" sz="2000" dirty="0">
                <a:solidFill>
                  <a:schemeClr val="tx1"/>
                </a:solidFill>
              </a:rPr>
              <a:t> se </a:t>
            </a:r>
            <a:r>
              <a:rPr lang="en-US" sz="2000" dirty="0" err="1">
                <a:solidFill>
                  <a:schemeClr val="tx1"/>
                </a:solidFill>
              </a:rPr>
              <a:t>reflectă</a:t>
            </a:r>
            <a:r>
              <a:rPr lang="en-US" sz="2000" dirty="0">
                <a:solidFill>
                  <a:schemeClr val="tx1"/>
                </a:solidFill>
              </a:rPr>
              <a:t> </a:t>
            </a:r>
            <a:r>
              <a:rPr lang="en-US" sz="2000" dirty="0" err="1">
                <a:solidFill>
                  <a:schemeClr val="tx1"/>
                </a:solidFill>
              </a:rPr>
              <a:t>în</a:t>
            </a:r>
            <a:r>
              <a:rPr lang="en-US" sz="2000" dirty="0">
                <a:solidFill>
                  <a:schemeClr val="tx1"/>
                </a:solidFill>
              </a:rPr>
              <a:t> </a:t>
            </a:r>
            <a:r>
              <a:rPr lang="en-US" sz="2000" dirty="0" err="1">
                <a:solidFill>
                  <a:schemeClr val="tx1"/>
                </a:solidFill>
              </a:rPr>
              <a:t>felul</a:t>
            </a:r>
            <a:r>
              <a:rPr lang="en-US" sz="2000" dirty="0">
                <a:solidFill>
                  <a:schemeClr val="tx1"/>
                </a:solidFill>
              </a:rPr>
              <a:t> </a:t>
            </a:r>
            <a:r>
              <a:rPr lang="en-US" sz="2000" dirty="0" err="1">
                <a:solidFill>
                  <a:schemeClr val="tx1"/>
                </a:solidFill>
              </a:rPr>
              <a:t>următor</a:t>
            </a:r>
            <a:r>
              <a:rPr lang="en-US" sz="2000" dirty="0">
                <a:solidFill>
                  <a:schemeClr val="tx1"/>
                </a:solidFill>
              </a:rPr>
              <a:t>:</a:t>
            </a:r>
            <a:r>
              <a:rPr lang="ru-RU" sz="2000" dirty="0">
                <a:solidFill>
                  <a:schemeClr val="tx1"/>
                </a:solidFill>
              </a:rPr>
              <a:t/>
            </a:r>
            <a:br>
              <a:rPr lang="ru-RU" sz="2000" dirty="0">
                <a:solidFill>
                  <a:schemeClr val="tx1"/>
                </a:solidFill>
              </a:rPr>
            </a:br>
            <a:r>
              <a:rPr lang="ro-RO" sz="2000" b="1" i="1" dirty="0" smtClean="0">
                <a:solidFill>
                  <a:schemeClr val="tx1"/>
                </a:solidFill>
              </a:rPr>
              <a:t>D</a:t>
            </a:r>
            <a:r>
              <a:rPr lang="en-US" sz="2000" b="1" i="1" dirty="0" smtClean="0">
                <a:solidFill>
                  <a:schemeClr val="tx1"/>
                </a:solidFill>
              </a:rPr>
              <a:t>t </a:t>
            </a:r>
            <a:r>
              <a:rPr lang="ro-RO" sz="2000" b="1" i="1" dirty="0" smtClean="0">
                <a:solidFill>
                  <a:schemeClr val="tx1"/>
                </a:solidFill>
              </a:rPr>
              <a:t>533 Ct</a:t>
            </a:r>
            <a:r>
              <a:rPr lang="en-US" sz="2000" b="1" i="1" dirty="0" smtClean="0">
                <a:solidFill>
                  <a:schemeClr val="tx1"/>
                </a:solidFill>
              </a:rPr>
              <a:t> </a:t>
            </a:r>
            <a:r>
              <a:rPr lang="ro-RO" sz="2000" b="1" i="1" dirty="0" smtClean="0">
                <a:solidFill>
                  <a:schemeClr val="tx1"/>
                </a:solidFill>
              </a:rPr>
              <a:t>241</a:t>
            </a:r>
            <a:r>
              <a:rPr lang="en-US" sz="2000" b="1" i="1" dirty="0" smtClean="0">
                <a:solidFill>
                  <a:schemeClr val="tx1"/>
                </a:solidFill>
              </a:rPr>
              <a:t>, 242</a:t>
            </a:r>
            <a:r>
              <a:rPr lang="ru-RU" sz="2000" dirty="0">
                <a:solidFill>
                  <a:schemeClr val="tx1"/>
                </a:solidFill>
              </a:rPr>
              <a:t/>
            </a:r>
            <a:br>
              <a:rPr lang="ru-RU" sz="2000" dirty="0">
                <a:solidFill>
                  <a:schemeClr val="tx1"/>
                </a:solidFill>
              </a:rPr>
            </a:br>
            <a:r>
              <a:rPr lang="en-US" sz="2000" dirty="0" smtClean="0">
                <a:solidFill>
                  <a:schemeClr val="tx1"/>
                </a:solidFill>
              </a:rPr>
              <a:t>  </a:t>
            </a:r>
            <a:r>
              <a:rPr lang="ro-RO" sz="2000" dirty="0" smtClean="0">
                <a:solidFill>
                  <a:schemeClr val="tx1"/>
                </a:solidFill>
              </a:rPr>
              <a:t>Dacă </a:t>
            </a:r>
            <a:r>
              <a:rPr lang="ro-RO" sz="2000" dirty="0">
                <a:solidFill>
                  <a:schemeClr val="tx1"/>
                </a:solidFill>
              </a:rPr>
              <a:t>întreprinderea a efectuat decontări în plus în Fondul social, aceste sume se trec în categoria creanţelor pe termen scurt, iar la începutul perioadei ulterioare se restabilesc:</a:t>
            </a:r>
            <a:r>
              <a:rPr lang="ru-RU" sz="2000" dirty="0">
                <a:solidFill>
                  <a:schemeClr val="tx1"/>
                </a:solidFill>
              </a:rPr>
              <a:t/>
            </a:r>
            <a:br>
              <a:rPr lang="ru-RU" sz="2000" dirty="0">
                <a:solidFill>
                  <a:schemeClr val="tx1"/>
                </a:solidFill>
              </a:rPr>
            </a:br>
            <a:r>
              <a:rPr lang="ro-RO" sz="2000" b="1" i="1" dirty="0">
                <a:solidFill>
                  <a:schemeClr val="tx1"/>
                </a:solidFill>
              </a:rPr>
              <a:t>Dt   234 </a:t>
            </a:r>
            <a:r>
              <a:rPr lang="en-US" sz="2000" b="1" i="1" dirty="0">
                <a:solidFill>
                  <a:schemeClr val="tx1"/>
                </a:solidFill>
              </a:rPr>
              <a:t> </a:t>
            </a:r>
            <a:r>
              <a:rPr lang="ro-RO" sz="2000" b="1" i="1" dirty="0" smtClean="0">
                <a:solidFill>
                  <a:schemeClr val="tx1"/>
                </a:solidFill>
              </a:rPr>
              <a:t>Ct</a:t>
            </a:r>
            <a:r>
              <a:rPr lang="en-US" sz="2000" b="1" i="1" dirty="0" smtClean="0">
                <a:solidFill>
                  <a:schemeClr val="tx1"/>
                </a:solidFill>
              </a:rPr>
              <a:t>   </a:t>
            </a:r>
            <a:r>
              <a:rPr lang="ro-RO" sz="2000" b="1" dirty="0" smtClean="0">
                <a:solidFill>
                  <a:schemeClr val="tx1"/>
                </a:solidFill>
              </a:rPr>
              <a:t>533</a:t>
            </a:r>
            <a:r>
              <a:rPr lang="ro-RO" sz="2000" dirty="0" smtClean="0">
                <a:solidFill>
                  <a:schemeClr val="tx1"/>
                </a:solidFill>
              </a:rPr>
              <a:t>.</a:t>
            </a:r>
            <a:r>
              <a:rPr lang="ru-RU" sz="2000" dirty="0">
                <a:solidFill>
                  <a:schemeClr val="tx1"/>
                </a:solidFill>
              </a:rPr>
              <a:t/>
            </a:r>
            <a:br>
              <a:rPr lang="ru-RU" sz="2000" dirty="0">
                <a:solidFill>
                  <a:schemeClr val="tx1"/>
                </a:solidFill>
              </a:rPr>
            </a:br>
            <a:r>
              <a:rPr lang="vi-VN" sz="2000" dirty="0">
                <a:solidFill>
                  <a:schemeClr val="tx1"/>
                </a:solidFill>
              </a:rPr>
              <a:t/>
            </a:r>
            <a:br>
              <a:rPr lang="vi-VN" sz="2000" dirty="0">
                <a:solidFill>
                  <a:schemeClr val="tx1"/>
                </a:solidFill>
              </a:rPr>
            </a:br>
            <a:endParaRPr lang="ru-RU" sz="2000" dirty="0">
              <a:solidFill>
                <a:schemeClr val="tx1"/>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425213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 y="1483200"/>
            <a:ext cx="8900160" cy="5063904"/>
          </a:xfrm>
        </p:spPr>
        <p:txBody>
          <a:bodyPr/>
          <a:lstStyle/>
          <a:p>
            <a:r>
              <a:rPr lang="vi-VN" sz="3200" b="1" dirty="0" smtClean="0">
                <a:solidFill>
                  <a:srgbClr val="002060"/>
                </a:solidFill>
              </a:rPr>
              <a:t>Calculul și plata impozitului pe venit</a:t>
            </a:r>
            <a:r>
              <a:rPr lang="en-US" sz="3200" b="1" dirty="0" smtClean="0">
                <a:solidFill>
                  <a:srgbClr val="002060"/>
                </a:solidFill>
              </a:rPr>
              <a:t>:</a:t>
            </a:r>
            <a:br>
              <a:rPr lang="en-US" sz="3200" b="1" dirty="0" smtClean="0">
                <a:solidFill>
                  <a:srgbClr val="002060"/>
                </a:solidFill>
              </a:rPr>
            </a:br>
            <a:r>
              <a:rPr lang="en-US" sz="3200" b="1" dirty="0" smtClean="0">
                <a:solidFill>
                  <a:srgbClr val="002060"/>
                </a:solidFill>
              </a:rPr>
              <a:t>  </a:t>
            </a:r>
            <a:r>
              <a:rPr lang="vi-VN" sz="2200" b="1" i="1" dirty="0" smtClean="0">
                <a:solidFill>
                  <a:schemeClr val="tx1"/>
                </a:solidFill>
              </a:rPr>
              <a:t>Impozitul pe venit </a:t>
            </a:r>
            <a:r>
              <a:rPr lang="vi-VN" sz="2200" dirty="0" smtClean="0">
                <a:solidFill>
                  <a:schemeClr val="tx1"/>
                </a:solidFill>
              </a:rPr>
              <a:t>este o parte componentă a sistemului impozitelor şi taxelor generale de stat, totodată, constituind o sursă de reglementare a veniturilor sistemului bugetar.</a:t>
            </a:r>
            <a:r>
              <a:rPr lang="en-US" sz="2200" dirty="0" smtClean="0">
                <a:solidFill>
                  <a:schemeClr val="tx1"/>
                </a:solidFill>
              </a:rPr>
              <a:t/>
            </a:r>
            <a:br>
              <a:rPr lang="en-US" sz="2200" dirty="0" smtClean="0">
                <a:solidFill>
                  <a:schemeClr val="tx1"/>
                </a:solidFill>
              </a:rPr>
            </a:br>
            <a:r>
              <a:rPr lang="en-US" sz="2200" dirty="0" smtClean="0">
                <a:solidFill>
                  <a:schemeClr val="tx1"/>
                </a:solidFill>
              </a:rPr>
              <a:t>  </a:t>
            </a:r>
            <a:r>
              <a:rPr lang="vi-VN" sz="2200" b="1" i="1" dirty="0" smtClean="0">
                <a:solidFill>
                  <a:schemeClr val="tx1"/>
                </a:solidFill>
              </a:rPr>
              <a:t>Subiecţi </a:t>
            </a:r>
            <a:r>
              <a:rPr lang="vi-VN" sz="2200" b="1" i="1" dirty="0">
                <a:solidFill>
                  <a:schemeClr val="tx1"/>
                </a:solidFill>
              </a:rPr>
              <a:t>ai impunerii </a:t>
            </a:r>
            <a:r>
              <a:rPr lang="vi-VN" sz="2200" dirty="0">
                <a:solidFill>
                  <a:schemeClr val="tx1"/>
                </a:solidFill>
              </a:rPr>
              <a:t>sunt persoanele juridice şi fizice care obţin pe parcursul anului fiscal venit din orice surse aflate în Republica Moldova, precum şi persoanele juridice şi fizice rezidente care obţin venit investiţional şi financiar din surse aflate în afara Republicii Moldova.</a:t>
            </a:r>
            <a:br>
              <a:rPr lang="vi-VN" sz="2200" dirty="0">
                <a:solidFill>
                  <a:schemeClr val="tx1"/>
                </a:solidFill>
              </a:rPr>
            </a:br>
            <a:r>
              <a:rPr lang="en-US" sz="2200" dirty="0" smtClean="0">
                <a:solidFill>
                  <a:schemeClr val="tx1"/>
                </a:solidFill>
              </a:rPr>
              <a:t>  </a:t>
            </a:r>
            <a:r>
              <a:rPr lang="vi-VN" sz="2200" b="1" i="1" dirty="0" smtClean="0">
                <a:solidFill>
                  <a:schemeClr val="tx1"/>
                </a:solidFill>
              </a:rPr>
              <a:t>Obiect </a:t>
            </a:r>
            <a:r>
              <a:rPr lang="vi-VN" sz="2200" b="1" i="1" dirty="0">
                <a:solidFill>
                  <a:schemeClr val="tx1"/>
                </a:solidFill>
              </a:rPr>
              <a:t>al impunerii </a:t>
            </a:r>
            <a:r>
              <a:rPr lang="vi-VN" sz="2200" dirty="0">
                <a:solidFill>
                  <a:schemeClr val="tx1"/>
                </a:solidFill>
              </a:rPr>
              <a:t>este venitul brut (inclusiv facilităţile) obţinut din toate sursele de către orice persoană juridică sau fizică, exceptând deducerile şi scutirile la care are dreptul această persoană.</a:t>
            </a:r>
            <a:br>
              <a:rPr lang="vi-VN" sz="2200" dirty="0">
                <a:solidFill>
                  <a:schemeClr val="tx1"/>
                </a:solidFill>
              </a:rPr>
            </a:br>
            <a:endParaRPr lang="ru-RU" sz="2200" dirty="0">
              <a:solidFill>
                <a:schemeClr val="tx1"/>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556998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Объект 5"/>
          <p:cNvSpPr>
            <a:spLocks noGrp="1"/>
          </p:cNvSpPr>
          <p:nvPr>
            <p:ph type="title"/>
          </p:nvPr>
        </p:nvSpPr>
        <p:spPr>
          <a:xfrm>
            <a:off x="150813" y="1846810"/>
            <a:ext cx="8993187" cy="4489088"/>
          </a:xfrm>
        </p:spPr>
        <p:txBody>
          <a:bodyPr>
            <a:normAutofit fontScale="90000"/>
          </a:bodyPr>
          <a:lstStyle/>
          <a:p>
            <a:r>
              <a:rPr lang="en-US" dirty="0" smtClean="0">
                <a:solidFill>
                  <a:schemeClr val="tx1"/>
                </a:solidFill>
              </a:rPr>
              <a:t>   </a:t>
            </a:r>
            <a:r>
              <a:rPr lang="ro-RO" dirty="0" smtClean="0">
                <a:solidFill>
                  <a:schemeClr val="tx1"/>
                </a:solidFill>
              </a:rPr>
              <a:t>Calcularea </a:t>
            </a:r>
            <a:r>
              <a:rPr lang="ro-RO" dirty="0">
                <a:solidFill>
                  <a:schemeClr val="tx1"/>
                </a:solidFill>
              </a:rPr>
              <a:t>primelor de asigurare se reflectă prin formula contabilă:</a:t>
            </a:r>
            <a:r>
              <a:rPr lang="ru-RU" b="1" dirty="0">
                <a:solidFill>
                  <a:schemeClr val="tx1"/>
                </a:solidFill>
              </a:rPr>
              <a:t/>
            </a:r>
            <a:br>
              <a:rPr lang="ru-RU" b="1" dirty="0">
                <a:solidFill>
                  <a:schemeClr val="tx1"/>
                </a:solidFill>
              </a:rPr>
            </a:br>
            <a:r>
              <a:rPr lang="ro-RO" b="1" i="1" dirty="0">
                <a:solidFill>
                  <a:schemeClr val="tx1"/>
                </a:solidFill>
              </a:rPr>
              <a:t>Dt	</a:t>
            </a:r>
            <a:r>
              <a:rPr lang="ro-RO" b="1" i="1" dirty="0" smtClean="0">
                <a:solidFill>
                  <a:schemeClr val="tx1"/>
                </a:solidFill>
              </a:rPr>
              <a:t>711</a:t>
            </a:r>
            <a:r>
              <a:rPr lang="ru-RU" b="1" i="1" dirty="0">
                <a:solidFill>
                  <a:schemeClr val="tx1"/>
                </a:solidFill>
              </a:rPr>
              <a:t/>
            </a:r>
            <a:br>
              <a:rPr lang="ru-RU" b="1" i="1" dirty="0">
                <a:solidFill>
                  <a:schemeClr val="tx1"/>
                </a:solidFill>
              </a:rPr>
            </a:br>
            <a:r>
              <a:rPr lang="ro-RO" b="1" i="1" dirty="0">
                <a:solidFill>
                  <a:schemeClr val="tx1"/>
                </a:solidFill>
              </a:rPr>
              <a:t>Ct	</a:t>
            </a:r>
            <a:r>
              <a:rPr lang="en-US" b="1" i="1" dirty="0" smtClean="0">
                <a:solidFill>
                  <a:schemeClr val="tx1"/>
                </a:solidFill>
              </a:rPr>
              <a:t>534</a:t>
            </a:r>
            <a:r>
              <a:rPr lang="ru-RU" dirty="0">
                <a:solidFill>
                  <a:schemeClr val="tx1"/>
                </a:solidFill>
              </a:rPr>
              <a:t/>
            </a:r>
            <a:br>
              <a:rPr lang="ru-RU" dirty="0">
                <a:solidFill>
                  <a:schemeClr val="tx1"/>
                </a:solidFill>
              </a:rPr>
            </a:br>
            <a:r>
              <a:rPr lang="ro-RO" dirty="0">
                <a:solidFill>
                  <a:schemeClr val="tx1"/>
                </a:solidFill>
              </a:rPr>
              <a:t> </a:t>
            </a:r>
            <a:r>
              <a:rPr lang="ru-RU" dirty="0">
                <a:solidFill>
                  <a:schemeClr val="tx1"/>
                </a:solidFill>
              </a:rPr>
              <a:t/>
            </a:r>
            <a:br>
              <a:rPr lang="ru-RU" dirty="0">
                <a:solidFill>
                  <a:schemeClr val="tx1"/>
                </a:solidFill>
              </a:rPr>
            </a:br>
            <a:r>
              <a:rPr lang="en-US" dirty="0">
                <a:solidFill>
                  <a:schemeClr val="tx1"/>
                </a:solidFill>
              </a:rPr>
              <a:t> </a:t>
            </a:r>
            <a:r>
              <a:rPr lang="en-US" dirty="0" smtClean="0">
                <a:solidFill>
                  <a:schemeClr val="tx1"/>
                </a:solidFill>
              </a:rPr>
              <a:t>   </a:t>
            </a:r>
            <a:r>
              <a:rPr lang="en-US" dirty="0" err="1" smtClean="0">
                <a:solidFill>
                  <a:schemeClr val="tx1"/>
                </a:solidFill>
              </a:rPr>
              <a:t>Virarea</a:t>
            </a:r>
            <a:r>
              <a:rPr lang="en-US" dirty="0" smtClean="0">
                <a:solidFill>
                  <a:schemeClr val="tx1"/>
                </a:solidFill>
              </a:rPr>
              <a:t> </a:t>
            </a:r>
            <a:r>
              <a:rPr lang="en-US" dirty="0" err="1">
                <a:solidFill>
                  <a:schemeClr val="tx1"/>
                </a:solidFill>
              </a:rPr>
              <a:t>primelor</a:t>
            </a:r>
            <a:r>
              <a:rPr lang="en-US" dirty="0">
                <a:solidFill>
                  <a:schemeClr val="tx1"/>
                </a:solidFill>
              </a:rPr>
              <a:t> de </a:t>
            </a:r>
            <a:r>
              <a:rPr lang="en-US" dirty="0" err="1">
                <a:solidFill>
                  <a:schemeClr val="tx1"/>
                </a:solidFill>
              </a:rPr>
              <a:t>asigurare</a:t>
            </a:r>
            <a:r>
              <a:rPr lang="en-US" dirty="0">
                <a:solidFill>
                  <a:schemeClr val="tx1"/>
                </a:solidFill>
              </a:rPr>
              <a:t> </a:t>
            </a:r>
            <a:r>
              <a:rPr lang="en-US" dirty="0" err="1">
                <a:solidFill>
                  <a:schemeClr val="tx1"/>
                </a:solidFill>
              </a:rPr>
              <a:t>către</a:t>
            </a:r>
            <a:r>
              <a:rPr lang="en-US" dirty="0">
                <a:solidFill>
                  <a:schemeClr val="tx1"/>
                </a:solidFill>
              </a:rPr>
              <a:t> </a:t>
            </a:r>
            <a:r>
              <a:rPr lang="en-US" dirty="0" err="1">
                <a:solidFill>
                  <a:schemeClr val="tx1"/>
                </a:solidFill>
              </a:rPr>
              <a:t>organele</a:t>
            </a:r>
            <a:r>
              <a:rPr lang="en-US" dirty="0">
                <a:solidFill>
                  <a:schemeClr val="tx1"/>
                </a:solidFill>
              </a:rPr>
              <a:t> </a:t>
            </a:r>
            <a:r>
              <a:rPr lang="en-US" dirty="0" err="1">
                <a:solidFill>
                  <a:schemeClr val="tx1"/>
                </a:solidFill>
              </a:rPr>
              <a:t>şi</a:t>
            </a:r>
            <a:r>
              <a:rPr lang="en-US" dirty="0">
                <a:solidFill>
                  <a:schemeClr val="tx1"/>
                </a:solidFill>
              </a:rPr>
              <a:t> </a:t>
            </a:r>
            <a:r>
              <a:rPr lang="en-US" dirty="0" err="1">
                <a:solidFill>
                  <a:schemeClr val="tx1"/>
                </a:solidFill>
              </a:rPr>
              <a:t>companiile</a:t>
            </a:r>
            <a:r>
              <a:rPr lang="en-US" dirty="0">
                <a:solidFill>
                  <a:schemeClr val="tx1"/>
                </a:solidFill>
              </a:rPr>
              <a:t> de </a:t>
            </a:r>
            <a:r>
              <a:rPr lang="en-US" dirty="0" err="1">
                <a:solidFill>
                  <a:schemeClr val="tx1"/>
                </a:solidFill>
              </a:rPr>
              <a:t>asigurări</a:t>
            </a:r>
            <a:r>
              <a:rPr lang="en-US" dirty="0">
                <a:solidFill>
                  <a:schemeClr val="tx1"/>
                </a:solidFill>
              </a:rPr>
              <a:t> se </a:t>
            </a:r>
            <a:r>
              <a:rPr lang="en-US" dirty="0" err="1">
                <a:solidFill>
                  <a:schemeClr val="tx1"/>
                </a:solidFill>
              </a:rPr>
              <a:t>reflectă</a:t>
            </a:r>
            <a:r>
              <a:rPr lang="en-US" dirty="0">
                <a:solidFill>
                  <a:schemeClr val="tx1"/>
                </a:solidFill>
              </a:rPr>
              <a:t> </a:t>
            </a:r>
            <a:r>
              <a:rPr lang="en-US" dirty="0" err="1">
                <a:solidFill>
                  <a:schemeClr val="tx1"/>
                </a:solidFill>
              </a:rPr>
              <a:t>în</a:t>
            </a:r>
            <a:r>
              <a:rPr lang="en-US" dirty="0">
                <a:solidFill>
                  <a:schemeClr val="tx1"/>
                </a:solidFill>
              </a:rPr>
              <a:t> </a:t>
            </a:r>
            <a:r>
              <a:rPr lang="en-US" dirty="0" err="1">
                <a:solidFill>
                  <a:schemeClr val="tx1"/>
                </a:solidFill>
              </a:rPr>
              <a:t>felul</a:t>
            </a:r>
            <a:r>
              <a:rPr lang="en-US" dirty="0">
                <a:solidFill>
                  <a:schemeClr val="tx1"/>
                </a:solidFill>
              </a:rPr>
              <a:t> </a:t>
            </a:r>
            <a:r>
              <a:rPr lang="en-US" dirty="0" err="1">
                <a:solidFill>
                  <a:schemeClr val="tx1"/>
                </a:solidFill>
              </a:rPr>
              <a:t>următor</a:t>
            </a:r>
            <a:r>
              <a:rPr lang="en-US" dirty="0">
                <a:solidFill>
                  <a:schemeClr val="tx1"/>
                </a:solidFill>
              </a:rPr>
              <a:t>:</a:t>
            </a:r>
            <a:r>
              <a:rPr lang="ru-RU" dirty="0">
                <a:solidFill>
                  <a:schemeClr val="tx1"/>
                </a:solidFill>
              </a:rPr>
              <a:t/>
            </a:r>
            <a:br>
              <a:rPr lang="ru-RU" dirty="0">
                <a:solidFill>
                  <a:schemeClr val="tx1"/>
                </a:solidFill>
              </a:rPr>
            </a:br>
            <a:r>
              <a:rPr lang="ro-RO" b="1" i="1" dirty="0">
                <a:solidFill>
                  <a:schemeClr val="tx1"/>
                </a:solidFill>
              </a:rPr>
              <a:t>Dt	</a:t>
            </a:r>
            <a:r>
              <a:rPr lang="ro-RO" b="1" i="1" dirty="0" smtClean="0">
                <a:solidFill>
                  <a:schemeClr val="tx1"/>
                </a:solidFill>
              </a:rPr>
              <a:t>53</a:t>
            </a:r>
            <a:r>
              <a:rPr lang="en-US" b="1" i="1" dirty="0" smtClean="0">
                <a:solidFill>
                  <a:schemeClr val="tx1"/>
                </a:solidFill>
              </a:rPr>
              <a:t>4</a:t>
            </a:r>
            <a:r>
              <a:rPr lang="ru-RU" b="1" i="1" dirty="0">
                <a:solidFill>
                  <a:schemeClr val="tx1"/>
                </a:solidFill>
              </a:rPr>
              <a:t/>
            </a:r>
            <a:br>
              <a:rPr lang="ru-RU" b="1" i="1" dirty="0">
                <a:solidFill>
                  <a:schemeClr val="tx1"/>
                </a:solidFill>
              </a:rPr>
            </a:br>
            <a:r>
              <a:rPr lang="ro-RO" b="1" i="1" dirty="0">
                <a:solidFill>
                  <a:schemeClr val="tx1"/>
                </a:solidFill>
              </a:rPr>
              <a:t>Ct	241 </a:t>
            </a:r>
            <a:r>
              <a:rPr lang="ru-RU" b="1" i="1" dirty="0">
                <a:solidFill>
                  <a:schemeClr val="tx1"/>
                </a:solidFill>
              </a:rPr>
              <a:t/>
            </a:r>
            <a:br>
              <a:rPr lang="ru-RU" b="1" i="1" dirty="0">
                <a:solidFill>
                  <a:schemeClr val="tx1"/>
                </a:solidFill>
              </a:rPr>
            </a:br>
            <a:r>
              <a:rPr lang="ro-RO" b="1" i="1" dirty="0">
                <a:solidFill>
                  <a:schemeClr val="tx1"/>
                </a:solidFill>
              </a:rPr>
              <a:t>Ct	242 </a:t>
            </a:r>
            <a:r>
              <a:rPr lang="en-US" b="1" i="1" dirty="0">
                <a:solidFill>
                  <a:schemeClr val="tx1"/>
                </a:solidFill>
              </a:rPr>
              <a:t>.</a:t>
            </a:r>
            <a:r>
              <a:rPr lang="ru-RU" b="1" i="1" dirty="0">
                <a:solidFill>
                  <a:schemeClr val="tx1"/>
                </a:solidFill>
              </a:rPr>
              <a:t/>
            </a:r>
            <a:br>
              <a:rPr lang="ru-RU" b="1" i="1" dirty="0">
                <a:solidFill>
                  <a:schemeClr val="tx1"/>
                </a:solidFill>
              </a:rPr>
            </a:br>
            <a:r>
              <a:rPr lang="ro-RO" b="1" i="1" dirty="0">
                <a:solidFill>
                  <a:schemeClr val="tx1"/>
                </a:solidFill>
              </a:rPr>
              <a:t/>
            </a:r>
            <a:br>
              <a:rPr lang="ro-RO" b="1" i="1" dirty="0">
                <a:solidFill>
                  <a:schemeClr val="tx1"/>
                </a:solidFill>
              </a:rPr>
            </a:br>
            <a:endParaRPr lang="ru-RU" dirty="0">
              <a:solidFill>
                <a:schemeClr val="tx1"/>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606206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852" y="1483199"/>
            <a:ext cx="9130148" cy="5097802"/>
          </a:xfrm>
        </p:spPr>
        <p:txBody>
          <a:bodyPr/>
          <a:lstStyle/>
          <a:p>
            <a:r>
              <a:rPr lang="en-US" sz="3200" b="1" dirty="0" err="1">
                <a:solidFill>
                  <a:srgbClr val="002060"/>
                </a:solidFill>
              </a:rPr>
              <a:t>Aspecte</a:t>
            </a:r>
            <a:r>
              <a:rPr lang="en-US" sz="3200" b="1" dirty="0">
                <a:solidFill>
                  <a:srgbClr val="002060"/>
                </a:solidFill>
              </a:rPr>
              <a:t> </a:t>
            </a:r>
            <a:r>
              <a:rPr lang="en-US" sz="3200" b="1" dirty="0" err="1">
                <a:solidFill>
                  <a:srgbClr val="002060"/>
                </a:solidFill>
              </a:rPr>
              <a:t>sociale</a:t>
            </a:r>
            <a:r>
              <a:rPr lang="en-US" sz="3200" b="1" dirty="0">
                <a:solidFill>
                  <a:srgbClr val="002060"/>
                </a:solidFill>
              </a:rPr>
              <a:t> </a:t>
            </a:r>
            <a:r>
              <a:rPr lang="en-US" sz="3200" b="1" dirty="0" err="1">
                <a:solidFill>
                  <a:srgbClr val="002060"/>
                </a:solidFill>
              </a:rPr>
              <a:t>si</a:t>
            </a:r>
            <a:r>
              <a:rPr lang="en-US" sz="3200" b="1" dirty="0">
                <a:solidFill>
                  <a:srgbClr val="002060"/>
                </a:solidFill>
              </a:rPr>
              <a:t> de gen </a:t>
            </a:r>
            <a:r>
              <a:rPr lang="en-US" sz="3200" b="1" dirty="0" err="1">
                <a:solidFill>
                  <a:srgbClr val="002060"/>
                </a:solidFill>
              </a:rPr>
              <a:t>în</a:t>
            </a:r>
            <a:r>
              <a:rPr lang="en-US" sz="3200" b="1" dirty="0">
                <a:solidFill>
                  <a:srgbClr val="002060"/>
                </a:solidFill>
              </a:rPr>
              <a:t> </a:t>
            </a:r>
            <a:r>
              <a:rPr lang="en-US" sz="3200" b="1" dirty="0" err="1" smtClean="0">
                <a:solidFill>
                  <a:srgbClr val="002060"/>
                </a:solidFill>
              </a:rPr>
              <a:t>contabilitate</a:t>
            </a:r>
            <a:r>
              <a:rPr lang="en-US" sz="3200" b="1" dirty="0" smtClean="0">
                <a:solidFill>
                  <a:srgbClr val="002060"/>
                </a:solidFill>
              </a:rPr>
              <a:t>:</a:t>
            </a:r>
            <a:br>
              <a:rPr lang="en-US" sz="3200" b="1" dirty="0" smtClean="0">
                <a:solidFill>
                  <a:srgbClr val="002060"/>
                </a:solidFill>
              </a:rPr>
            </a:br>
            <a:r>
              <a:rPr lang="en-US" sz="3200" b="1" dirty="0">
                <a:solidFill>
                  <a:srgbClr val="002060"/>
                </a:solidFill>
              </a:rPr>
              <a:t/>
            </a:r>
            <a:br>
              <a:rPr lang="en-US" sz="3200" b="1" dirty="0">
                <a:solidFill>
                  <a:srgbClr val="002060"/>
                </a:solidFill>
              </a:rPr>
            </a:br>
            <a:r>
              <a:rPr lang="en-US" sz="3200" b="1" dirty="0" smtClean="0">
                <a:solidFill>
                  <a:srgbClr val="002060"/>
                </a:solidFill>
              </a:rPr>
              <a:t>   </a:t>
            </a:r>
            <a:r>
              <a:rPr lang="en-US" sz="2500" dirty="0" err="1" smtClean="0">
                <a:solidFill>
                  <a:schemeClr val="tx1"/>
                </a:solidFill>
              </a:rPr>
              <a:t>Salariatele</a:t>
            </a:r>
            <a:r>
              <a:rPr lang="en-US" sz="2500" dirty="0" smtClean="0">
                <a:solidFill>
                  <a:schemeClr val="tx1"/>
                </a:solidFill>
              </a:rPr>
              <a:t> </a:t>
            </a:r>
            <a:r>
              <a:rPr lang="en-US" sz="2500" dirty="0" err="1">
                <a:solidFill>
                  <a:schemeClr val="tx1"/>
                </a:solidFill>
              </a:rPr>
              <a:t>gravide</a:t>
            </a:r>
            <a:r>
              <a:rPr lang="en-US" sz="2500" dirty="0">
                <a:solidFill>
                  <a:schemeClr val="tx1"/>
                </a:solidFill>
              </a:rPr>
              <a:t> </a:t>
            </a:r>
            <a:r>
              <a:rPr lang="en-US" sz="2500" dirty="0" err="1">
                <a:solidFill>
                  <a:schemeClr val="tx1"/>
                </a:solidFill>
              </a:rPr>
              <a:t>si</a:t>
            </a:r>
            <a:r>
              <a:rPr lang="en-US" sz="2500" dirty="0">
                <a:solidFill>
                  <a:schemeClr val="tx1"/>
                </a:solidFill>
              </a:rPr>
              <a:t> </a:t>
            </a:r>
            <a:r>
              <a:rPr lang="en-US" sz="2500" dirty="0" err="1">
                <a:solidFill>
                  <a:schemeClr val="tx1"/>
                </a:solidFill>
              </a:rPr>
              <a:t>cele</a:t>
            </a:r>
            <a:r>
              <a:rPr lang="en-US" sz="2500" dirty="0">
                <a:solidFill>
                  <a:schemeClr val="tx1"/>
                </a:solidFill>
              </a:rPr>
              <a:t> care au </a:t>
            </a:r>
            <a:r>
              <a:rPr lang="en-US" sz="2500" dirty="0" err="1">
                <a:solidFill>
                  <a:schemeClr val="tx1"/>
                </a:solidFill>
              </a:rPr>
              <a:t>nascut</a:t>
            </a:r>
            <a:r>
              <a:rPr lang="en-US" sz="2500" dirty="0">
                <a:solidFill>
                  <a:schemeClr val="tx1"/>
                </a:solidFill>
              </a:rPr>
              <a:t> </a:t>
            </a:r>
            <a:r>
              <a:rPr lang="en-US" sz="2500" dirty="0" err="1">
                <a:solidFill>
                  <a:schemeClr val="tx1"/>
                </a:solidFill>
              </a:rPr>
              <a:t>trebuie</a:t>
            </a:r>
            <a:r>
              <a:rPr lang="en-US" sz="2500" dirty="0">
                <a:solidFill>
                  <a:schemeClr val="tx1"/>
                </a:solidFill>
              </a:rPr>
              <a:t> </a:t>
            </a:r>
            <a:r>
              <a:rPr lang="en-US" sz="2500" dirty="0" err="1">
                <a:solidFill>
                  <a:schemeClr val="tx1"/>
                </a:solidFill>
              </a:rPr>
              <a:t>sa</a:t>
            </a:r>
            <a:r>
              <a:rPr lang="en-US" sz="2500" dirty="0">
                <a:solidFill>
                  <a:schemeClr val="tx1"/>
                </a:solidFill>
              </a:rPr>
              <a:t> </a:t>
            </a:r>
            <a:r>
              <a:rPr lang="en-US" sz="2500" dirty="0" err="1">
                <a:solidFill>
                  <a:schemeClr val="tx1"/>
                </a:solidFill>
              </a:rPr>
              <a:t>mearga</a:t>
            </a:r>
            <a:r>
              <a:rPr lang="en-US" sz="2500" dirty="0">
                <a:solidFill>
                  <a:schemeClr val="tx1"/>
                </a:solidFill>
              </a:rPr>
              <a:t> la </a:t>
            </a:r>
            <a:r>
              <a:rPr lang="en-US" sz="2500" dirty="0" err="1">
                <a:solidFill>
                  <a:schemeClr val="tx1"/>
                </a:solidFill>
              </a:rPr>
              <a:t>medicul</a:t>
            </a:r>
            <a:r>
              <a:rPr lang="en-US" sz="2500" dirty="0">
                <a:solidFill>
                  <a:schemeClr val="tx1"/>
                </a:solidFill>
              </a:rPr>
              <a:t> de </a:t>
            </a:r>
            <a:r>
              <a:rPr lang="en-US" sz="2500" dirty="0" err="1">
                <a:solidFill>
                  <a:schemeClr val="tx1"/>
                </a:solidFill>
              </a:rPr>
              <a:t>familie</a:t>
            </a:r>
            <a:r>
              <a:rPr lang="en-US" sz="2500" dirty="0">
                <a:solidFill>
                  <a:schemeClr val="tx1"/>
                </a:solidFill>
              </a:rPr>
              <a:t> </a:t>
            </a:r>
            <a:r>
              <a:rPr lang="en-US" sz="2500" dirty="0" err="1">
                <a:solidFill>
                  <a:schemeClr val="tx1"/>
                </a:solidFill>
              </a:rPr>
              <a:t>pentru</a:t>
            </a:r>
            <a:r>
              <a:rPr lang="en-US" sz="2500" dirty="0">
                <a:solidFill>
                  <a:schemeClr val="tx1"/>
                </a:solidFill>
              </a:rPr>
              <a:t> a </a:t>
            </a:r>
            <a:r>
              <a:rPr lang="en-US" sz="2500" dirty="0" err="1">
                <a:solidFill>
                  <a:schemeClr val="tx1"/>
                </a:solidFill>
              </a:rPr>
              <a:t>obtine</a:t>
            </a:r>
            <a:r>
              <a:rPr lang="en-US" sz="2500" dirty="0">
                <a:solidFill>
                  <a:schemeClr val="tx1"/>
                </a:solidFill>
              </a:rPr>
              <a:t> un document care </a:t>
            </a:r>
            <a:r>
              <a:rPr lang="en-US" sz="2500" dirty="0" err="1">
                <a:solidFill>
                  <a:schemeClr val="tx1"/>
                </a:solidFill>
              </a:rPr>
              <a:t>sa</a:t>
            </a:r>
            <a:r>
              <a:rPr lang="en-US" sz="2500" dirty="0">
                <a:solidFill>
                  <a:schemeClr val="tx1"/>
                </a:solidFill>
              </a:rPr>
              <a:t> le </a:t>
            </a:r>
            <a:r>
              <a:rPr lang="en-US" sz="2500" dirty="0" err="1">
                <a:solidFill>
                  <a:schemeClr val="tx1"/>
                </a:solidFill>
              </a:rPr>
              <a:t>ateste</a:t>
            </a:r>
            <a:r>
              <a:rPr lang="en-US" sz="2500" dirty="0">
                <a:solidFill>
                  <a:schemeClr val="tx1"/>
                </a:solidFill>
              </a:rPr>
              <a:t> </a:t>
            </a:r>
            <a:r>
              <a:rPr lang="en-US" sz="2500" dirty="0" err="1">
                <a:solidFill>
                  <a:schemeClr val="tx1"/>
                </a:solidFill>
              </a:rPr>
              <a:t>starea</a:t>
            </a:r>
            <a:r>
              <a:rPr lang="en-US" sz="2500" dirty="0">
                <a:solidFill>
                  <a:schemeClr val="tx1"/>
                </a:solidFill>
              </a:rPr>
              <a:t>. </a:t>
            </a:r>
            <a:r>
              <a:rPr lang="en-US" sz="2500" dirty="0" err="1">
                <a:solidFill>
                  <a:schemeClr val="tx1"/>
                </a:solidFill>
              </a:rPr>
              <a:t>Totodata</a:t>
            </a:r>
            <a:r>
              <a:rPr lang="en-US" sz="2500" dirty="0">
                <a:solidFill>
                  <a:schemeClr val="tx1"/>
                </a:solidFill>
              </a:rPr>
              <a:t>, </a:t>
            </a:r>
            <a:r>
              <a:rPr lang="en-US" sz="2500" dirty="0" err="1">
                <a:solidFill>
                  <a:schemeClr val="tx1"/>
                </a:solidFill>
              </a:rPr>
              <a:t>acestea</a:t>
            </a:r>
            <a:r>
              <a:rPr lang="en-US" sz="2500" dirty="0">
                <a:solidFill>
                  <a:schemeClr val="tx1"/>
                </a:solidFill>
              </a:rPr>
              <a:t> </a:t>
            </a:r>
            <a:r>
              <a:rPr lang="en-US" sz="2500" dirty="0" err="1">
                <a:solidFill>
                  <a:schemeClr val="tx1"/>
                </a:solidFill>
              </a:rPr>
              <a:t>trebuie</a:t>
            </a:r>
            <a:r>
              <a:rPr lang="en-US" sz="2500" dirty="0">
                <a:solidFill>
                  <a:schemeClr val="tx1"/>
                </a:solidFill>
              </a:rPr>
              <a:t> </a:t>
            </a:r>
            <a:r>
              <a:rPr lang="en-US" sz="2500" dirty="0" err="1">
                <a:solidFill>
                  <a:schemeClr val="tx1"/>
                </a:solidFill>
              </a:rPr>
              <a:t>sa</a:t>
            </a:r>
            <a:r>
              <a:rPr lang="en-US" sz="2500" dirty="0">
                <a:solidFill>
                  <a:schemeClr val="tx1"/>
                </a:solidFill>
              </a:rPr>
              <a:t> </a:t>
            </a:r>
            <a:r>
              <a:rPr lang="en-US" sz="2500" dirty="0" err="1">
                <a:solidFill>
                  <a:schemeClr val="tx1"/>
                </a:solidFill>
              </a:rPr>
              <a:t>informeze</a:t>
            </a:r>
            <a:r>
              <a:rPr lang="en-US" sz="2500" dirty="0">
                <a:solidFill>
                  <a:schemeClr val="tx1"/>
                </a:solidFill>
              </a:rPr>
              <a:t> in </a:t>
            </a:r>
            <a:r>
              <a:rPr lang="en-US" sz="2500" dirty="0" err="1">
                <a:solidFill>
                  <a:schemeClr val="tx1"/>
                </a:solidFill>
              </a:rPr>
              <a:t>scris</a:t>
            </a:r>
            <a:r>
              <a:rPr lang="en-US" sz="2500" dirty="0">
                <a:solidFill>
                  <a:schemeClr val="tx1"/>
                </a:solidFill>
              </a:rPr>
              <a:t> </a:t>
            </a:r>
            <a:r>
              <a:rPr lang="en-US" sz="2500" dirty="0" err="1">
                <a:solidFill>
                  <a:schemeClr val="tx1"/>
                </a:solidFill>
              </a:rPr>
              <a:t>angajatorul</a:t>
            </a:r>
            <a:r>
              <a:rPr lang="en-US" sz="2500" dirty="0">
                <a:solidFill>
                  <a:schemeClr val="tx1"/>
                </a:solidFill>
              </a:rPr>
              <a:t> cu </a:t>
            </a:r>
            <a:r>
              <a:rPr lang="en-US" sz="2500" dirty="0" err="1">
                <a:solidFill>
                  <a:schemeClr val="tx1"/>
                </a:solidFill>
              </a:rPr>
              <a:t>privire</a:t>
            </a:r>
            <a:r>
              <a:rPr lang="en-US" sz="2500" dirty="0">
                <a:solidFill>
                  <a:schemeClr val="tx1"/>
                </a:solidFill>
              </a:rPr>
              <a:t> la </a:t>
            </a:r>
            <a:r>
              <a:rPr lang="en-US" sz="2500" dirty="0" err="1">
                <a:solidFill>
                  <a:schemeClr val="tx1"/>
                </a:solidFill>
              </a:rPr>
              <a:t>situatia</a:t>
            </a:r>
            <a:r>
              <a:rPr lang="en-US" sz="2500" dirty="0">
                <a:solidFill>
                  <a:schemeClr val="tx1"/>
                </a:solidFill>
              </a:rPr>
              <a:t> </a:t>
            </a:r>
            <a:r>
              <a:rPr lang="en-US" sz="2500" dirty="0" err="1">
                <a:solidFill>
                  <a:schemeClr val="tx1"/>
                </a:solidFill>
              </a:rPr>
              <a:t>lor</a:t>
            </a:r>
            <a:r>
              <a:rPr lang="en-US" sz="2500" dirty="0">
                <a:solidFill>
                  <a:schemeClr val="tx1"/>
                </a:solidFill>
              </a:rPr>
              <a:t>. In </a:t>
            </a:r>
            <a:r>
              <a:rPr lang="en-US" sz="2500" dirty="0" err="1">
                <a:solidFill>
                  <a:schemeClr val="tx1"/>
                </a:solidFill>
              </a:rPr>
              <a:t>caz</a:t>
            </a:r>
            <a:r>
              <a:rPr lang="en-US" sz="2500" dirty="0">
                <a:solidFill>
                  <a:schemeClr val="tx1"/>
                </a:solidFill>
              </a:rPr>
              <a:t> </a:t>
            </a:r>
            <a:r>
              <a:rPr lang="en-US" sz="2500" dirty="0" err="1">
                <a:solidFill>
                  <a:schemeClr val="tx1"/>
                </a:solidFill>
              </a:rPr>
              <a:t>contrar</a:t>
            </a:r>
            <a:r>
              <a:rPr lang="en-US" sz="2500" dirty="0">
                <a:solidFill>
                  <a:schemeClr val="tx1"/>
                </a:solidFill>
              </a:rPr>
              <a:t>, </a:t>
            </a:r>
            <a:r>
              <a:rPr lang="en-US" sz="2500" dirty="0" err="1">
                <a:solidFill>
                  <a:schemeClr val="tx1"/>
                </a:solidFill>
              </a:rPr>
              <a:t>angajatorul</a:t>
            </a:r>
            <a:r>
              <a:rPr lang="en-US" sz="2500" dirty="0">
                <a:solidFill>
                  <a:schemeClr val="tx1"/>
                </a:solidFill>
              </a:rPr>
              <a:t> </a:t>
            </a:r>
            <a:r>
              <a:rPr lang="en-US" sz="2500" dirty="0" err="1">
                <a:solidFill>
                  <a:schemeClr val="tx1"/>
                </a:solidFill>
              </a:rPr>
              <a:t>este</a:t>
            </a:r>
            <a:r>
              <a:rPr lang="en-US" sz="2500" dirty="0">
                <a:solidFill>
                  <a:schemeClr val="tx1"/>
                </a:solidFill>
              </a:rPr>
              <a:t> </a:t>
            </a:r>
            <a:r>
              <a:rPr lang="en-US" sz="2500" dirty="0" err="1">
                <a:solidFill>
                  <a:schemeClr val="tx1"/>
                </a:solidFill>
              </a:rPr>
              <a:t>exonerat</a:t>
            </a:r>
            <a:r>
              <a:rPr lang="en-US" sz="2500" dirty="0">
                <a:solidFill>
                  <a:schemeClr val="tx1"/>
                </a:solidFill>
              </a:rPr>
              <a:t> de </a:t>
            </a:r>
            <a:r>
              <a:rPr lang="en-US" sz="2500" dirty="0" err="1">
                <a:solidFill>
                  <a:schemeClr val="tx1"/>
                </a:solidFill>
              </a:rPr>
              <a:t>obligatiile</a:t>
            </a:r>
            <a:r>
              <a:rPr lang="en-US" sz="2500" dirty="0">
                <a:solidFill>
                  <a:schemeClr val="tx1"/>
                </a:solidFill>
              </a:rPr>
              <a:t> </a:t>
            </a:r>
            <a:r>
              <a:rPr lang="en-US" sz="2500" dirty="0" err="1">
                <a:solidFill>
                  <a:schemeClr val="tx1"/>
                </a:solidFill>
              </a:rPr>
              <a:t>impuse</a:t>
            </a:r>
            <a:r>
              <a:rPr lang="en-US" sz="2500" dirty="0">
                <a:solidFill>
                  <a:schemeClr val="tx1"/>
                </a:solidFill>
              </a:rPr>
              <a:t> de </a:t>
            </a:r>
            <a:r>
              <a:rPr lang="en-US" sz="2500" dirty="0" err="1">
                <a:solidFill>
                  <a:schemeClr val="tx1"/>
                </a:solidFill>
              </a:rPr>
              <a:t>lege</a:t>
            </a:r>
            <a:r>
              <a:rPr lang="en-US" sz="2500" dirty="0">
                <a:solidFill>
                  <a:schemeClr val="tx1"/>
                </a:solidFill>
              </a:rPr>
              <a:t> (</a:t>
            </a:r>
            <a:r>
              <a:rPr lang="en-US" sz="2500" dirty="0" err="1">
                <a:solidFill>
                  <a:schemeClr val="tx1"/>
                </a:solidFill>
              </a:rPr>
              <a:t>desi</a:t>
            </a:r>
            <a:r>
              <a:rPr lang="en-US" sz="2500" dirty="0">
                <a:solidFill>
                  <a:schemeClr val="tx1"/>
                </a:solidFill>
              </a:rPr>
              <a:t> nu de </a:t>
            </a:r>
            <a:r>
              <a:rPr lang="en-US" sz="2500" dirty="0" err="1">
                <a:solidFill>
                  <a:schemeClr val="tx1"/>
                </a:solidFill>
              </a:rPr>
              <a:t>toate</a:t>
            </a:r>
            <a:r>
              <a:rPr lang="en-US" sz="2500" dirty="0">
                <a:solidFill>
                  <a:schemeClr val="tx1"/>
                </a:solidFill>
              </a:rPr>
              <a:t>), fata de </a:t>
            </a:r>
            <a:r>
              <a:rPr lang="en-US" sz="2500" dirty="0" err="1">
                <a:solidFill>
                  <a:schemeClr val="tx1"/>
                </a:solidFill>
              </a:rPr>
              <a:t>salariatele</a:t>
            </a:r>
            <a:r>
              <a:rPr lang="en-US" sz="2500" dirty="0">
                <a:solidFill>
                  <a:schemeClr val="tx1"/>
                </a:solidFill>
              </a:rPr>
              <a:t> in </a:t>
            </a:r>
            <a:r>
              <a:rPr lang="en-US" sz="2500" dirty="0" err="1">
                <a:solidFill>
                  <a:schemeClr val="tx1"/>
                </a:solidFill>
              </a:rPr>
              <a:t>cauza</a:t>
            </a:r>
            <a:r>
              <a:rPr lang="en-US" sz="2500" dirty="0">
                <a:solidFill>
                  <a:schemeClr val="tx1"/>
                </a:solidFill>
              </a:rPr>
              <a:t>.</a:t>
            </a:r>
            <a:r>
              <a:rPr lang="ru-RU" sz="3200" dirty="0"/>
              <a:t/>
            </a:r>
            <a:br>
              <a:rPr lang="ru-RU" sz="3200" dirty="0"/>
            </a:br>
            <a:r>
              <a:rPr lang="en-US" sz="3200" dirty="0"/>
              <a:t> </a:t>
            </a:r>
            <a:r>
              <a:rPr lang="ru-RU" sz="3200" dirty="0"/>
              <a:t/>
            </a:r>
            <a:br>
              <a:rPr lang="ru-RU" sz="3200" dirty="0"/>
            </a:br>
            <a:endParaRPr lang="ru-RU" sz="3200" dirty="0">
              <a:solidFill>
                <a:srgbClr val="002060"/>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627734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sp>
        <p:nvSpPr>
          <p:cNvPr id="5" name="Объект 4"/>
          <p:cNvSpPr>
            <a:spLocks noGrp="1"/>
          </p:cNvSpPr>
          <p:nvPr>
            <p:ph idx="1"/>
          </p:nvPr>
        </p:nvSpPr>
        <p:spPr>
          <a:xfrm>
            <a:off x="170687" y="1621536"/>
            <a:ext cx="8782243" cy="4642464"/>
          </a:xfrm>
        </p:spPr>
        <p:txBody>
          <a:bodyPr/>
          <a:lstStyle/>
          <a:p>
            <a:pPr marL="0" indent="0" algn="just">
              <a:buNone/>
            </a:pPr>
            <a:r>
              <a:rPr lang="en-US" sz="2200" b="1" i="1" dirty="0" smtClean="0">
                <a:solidFill>
                  <a:srgbClr val="FF0000"/>
                </a:solidFill>
              </a:rPr>
              <a:t>   </a:t>
            </a:r>
            <a:r>
              <a:rPr lang="en-US" sz="2200" b="1" i="1" dirty="0" err="1" smtClean="0">
                <a:solidFill>
                  <a:srgbClr val="FF0000"/>
                </a:solidFill>
              </a:rPr>
              <a:t>Atentie</a:t>
            </a:r>
            <a:r>
              <a:rPr lang="en-US" sz="2200" b="1" i="1" dirty="0">
                <a:solidFill>
                  <a:srgbClr val="FF0000"/>
                </a:solidFill>
              </a:rPr>
              <a:t>! </a:t>
            </a:r>
            <a:r>
              <a:rPr lang="en-US" sz="2200" dirty="0" err="1">
                <a:solidFill>
                  <a:schemeClr val="tx1"/>
                </a:solidFill>
              </a:rPr>
              <a:t>Gravidele</a:t>
            </a:r>
            <a:r>
              <a:rPr lang="en-US" sz="2200" dirty="0">
                <a:solidFill>
                  <a:schemeClr val="tx1"/>
                </a:solidFill>
              </a:rPr>
              <a:t> au </a:t>
            </a:r>
            <a:r>
              <a:rPr lang="en-US" sz="2200" dirty="0" err="1">
                <a:solidFill>
                  <a:schemeClr val="tx1"/>
                </a:solidFill>
              </a:rPr>
              <a:t>dreptul</a:t>
            </a:r>
            <a:r>
              <a:rPr lang="en-US" sz="2200" dirty="0">
                <a:solidFill>
                  <a:schemeClr val="tx1"/>
                </a:solidFill>
              </a:rPr>
              <a:t> la </a:t>
            </a:r>
            <a:r>
              <a:rPr lang="en-US" sz="2200" dirty="0" err="1">
                <a:solidFill>
                  <a:schemeClr val="tx1"/>
                </a:solidFill>
              </a:rPr>
              <a:t>dispensa</a:t>
            </a:r>
            <a:r>
              <a:rPr lang="en-US" sz="2200" dirty="0">
                <a:solidFill>
                  <a:schemeClr val="tx1"/>
                </a:solidFill>
              </a:rPr>
              <a:t> </a:t>
            </a:r>
            <a:r>
              <a:rPr lang="en-US" sz="2200" dirty="0" err="1">
                <a:solidFill>
                  <a:schemeClr val="tx1"/>
                </a:solidFill>
              </a:rPr>
              <a:t>pentru</a:t>
            </a:r>
            <a:r>
              <a:rPr lang="en-US" sz="2200" dirty="0">
                <a:solidFill>
                  <a:schemeClr val="tx1"/>
                </a:solidFill>
              </a:rPr>
              <a:t> </a:t>
            </a:r>
            <a:r>
              <a:rPr lang="en-US" sz="2200" dirty="0" err="1">
                <a:solidFill>
                  <a:schemeClr val="tx1"/>
                </a:solidFill>
              </a:rPr>
              <a:t>consultatii</a:t>
            </a:r>
            <a:r>
              <a:rPr lang="en-US" sz="2200" dirty="0">
                <a:solidFill>
                  <a:schemeClr val="tx1"/>
                </a:solidFill>
              </a:rPr>
              <a:t> </a:t>
            </a:r>
            <a:r>
              <a:rPr lang="en-US" sz="2200" dirty="0" err="1">
                <a:solidFill>
                  <a:schemeClr val="tx1"/>
                </a:solidFill>
              </a:rPr>
              <a:t>prenatale</a:t>
            </a:r>
            <a:r>
              <a:rPr lang="en-US" sz="2200" dirty="0">
                <a:solidFill>
                  <a:schemeClr val="tx1"/>
                </a:solidFill>
              </a:rPr>
              <a:t> in </a:t>
            </a:r>
            <a:r>
              <a:rPr lang="en-US" sz="2200" dirty="0" err="1">
                <a:solidFill>
                  <a:schemeClr val="tx1"/>
                </a:solidFill>
              </a:rPr>
              <a:t>limita</a:t>
            </a:r>
            <a:r>
              <a:rPr lang="en-US" sz="2200" dirty="0">
                <a:solidFill>
                  <a:schemeClr val="tx1"/>
                </a:solidFill>
              </a:rPr>
              <a:t> a maximum 16 ore </a:t>
            </a:r>
            <a:r>
              <a:rPr lang="en-US" sz="2200" dirty="0" err="1">
                <a:solidFill>
                  <a:schemeClr val="tx1"/>
                </a:solidFill>
              </a:rPr>
              <a:t>pe</a:t>
            </a:r>
            <a:r>
              <a:rPr lang="en-US" sz="2200" dirty="0">
                <a:solidFill>
                  <a:schemeClr val="tx1"/>
                </a:solidFill>
              </a:rPr>
              <a:t> </a:t>
            </a:r>
            <a:r>
              <a:rPr lang="en-US" sz="2200" dirty="0" err="1">
                <a:solidFill>
                  <a:schemeClr val="tx1"/>
                </a:solidFill>
              </a:rPr>
              <a:t>luna</a:t>
            </a:r>
            <a:r>
              <a:rPr lang="en-US" sz="2200" dirty="0">
                <a:solidFill>
                  <a:schemeClr val="tx1"/>
                </a:solidFill>
              </a:rPr>
              <a:t>, </a:t>
            </a:r>
            <a:r>
              <a:rPr lang="en-US" sz="2200" dirty="0" err="1">
                <a:solidFill>
                  <a:schemeClr val="tx1"/>
                </a:solidFill>
              </a:rPr>
              <a:t>daca</a:t>
            </a:r>
            <a:r>
              <a:rPr lang="en-US" sz="2200" dirty="0">
                <a:solidFill>
                  <a:schemeClr val="tx1"/>
                </a:solidFill>
              </a:rPr>
              <a:t> </a:t>
            </a:r>
            <a:r>
              <a:rPr lang="en-US" sz="2200" dirty="0" err="1">
                <a:solidFill>
                  <a:schemeClr val="tx1"/>
                </a:solidFill>
              </a:rPr>
              <a:t>aceste</a:t>
            </a:r>
            <a:r>
              <a:rPr lang="en-US" sz="2200" dirty="0">
                <a:solidFill>
                  <a:schemeClr val="tx1"/>
                </a:solidFill>
              </a:rPr>
              <a:t> </a:t>
            </a:r>
            <a:r>
              <a:rPr lang="en-US" sz="2200" dirty="0" err="1">
                <a:solidFill>
                  <a:schemeClr val="tx1"/>
                </a:solidFill>
              </a:rPr>
              <a:t>investigatii</a:t>
            </a:r>
            <a:r>
              <a:rPr lang="en-US" sz="2200" dirty="0">
                <a:solidFill>
                  <a:schemeClr val="tx1"/>
                </a:solidFill>
              </a:rPr>
              <a:t> pot fi </a:t>
            </a:r>
            <a:r>
              <a:rPr lang="en-US" sz="2200" dirty="0" err="1">
                <a:solidFill>
                  <a:schemeClr val="tx1"/>
                </a:solidFill>
              </a:rPr>
              <a:t>facute</a:t>
            </a:r>
            <a:r>
              <a:rPr lang="en-US" sz="2200" dirty="0">
                <a:solidFill>
                  <a:schemeClr val="tx1"/>
                </a:solidFill>
              </a:rPr>
              <a:t> </a:t>
            </a:r>
            <a:r>
              <a:rPr lang="en-US" sz="2200" dirty="0" err="1">
                <a:solidFill>
                  <a:schemeClr val="tx1"/>
                </a:solidFill>
              </a:rPr>
              <a:t>doar</a:t>
            </a:r>
            <a:r>
              <a:rPr lang="en-US" sz="2200" dirty="0">
                <a:solidFill>
                  <a:schemeClr val="tx1"/>
                </a:solidFill>
              </a:rPr>
              <a:t> in </a:t>
            </a:r>
            <a:r>
              <a:rPr lang="en-US" sz="2200" dirty="0" err="1">
                <a:solidFill>
                  <a:schemeClr val="tx1"/>
                </a:solidFill>
              </a:rPr>
              <a:t>timpul</a:t>
            </a:r>
            <a:r>
              <a:rPr lang="en-US" sz="2200" dirty="0">
                <a:solidFill>
                  <a:schemeClr val="tx1"/>
                </a:solidFill>
              </a:rPr>
              <a:t> </a:t>
            </a:r>
            <a:r>
              <a:rPr lang="en-US" sz="2200" dirty="0" err="1">
                <a:solidFill>
                  <a:schemeClr val="tx1"/>
                </a:solidFill>
              </a:rPr>
              <a:t>programului</a:t>
            </a:r>
            <a:r>
              <a:rPr lang="en-US" sz="2200" dirty="0">
                <a:solidFill>
                  <a:schemeClr val="tx1"/>
                </a:solidFill>
              </a:rPr>
              <a:t> de </a:t>
            </a:r>
            <a:r>
              <a:rPr lang="en-US" sz="2200" dirty="0" err="1">
                <a:solidFill>
                  <a:schemeClr val="tx1"/>
                </a:solidFill>
              </a:rPr>
              <a:t>lucru</a:t>
            </a:r>
            <a:r>
              <a:rPr lang="en-US" sz="2200" dirty="0">
                <a:solidFill>
                  <a:schemeClr val="tx1"/>
                </a:solidFill>
              </a:rPr>
              <a:t>. </a:t>
            </a:r>
            <a:r>
              <a:rPr lang="en-US" sz="2200" dirty="0" err="1">
                <a:solidFill>
                  <a:schemeClr val="tx1"/>
                </a:solidFill>
              </a:rPr>
              <a:t>Angajatorul</a:t>
            </a:r>
            <a:r>
              <a:rPr lang="en-US" sz="2200" dirty="0">
                <a:solidFill>
                  <a:schemeClr val="tx1"/>
                </a:solidFill>
              </a:rPr>
              <a:t> are </a:t>
            </a:r>
            <a:r>
              <a:rPr lang="en-US" sz="2200" dirty="0" err="1">
                <a:solidFill>
                  <a:schemeClr val="tx1"/>
                </a:solidFill>
              </a:rPr>
              <a:t>obligaţia</a:t>
            </a:r>
            <a:r>
              <a:rPr lang="en-US" sz="2200" dirty="0">
                <a:solidFill>
                  <a:schemeClr val="tx1"/>
                </a:solidFill>
              </a:rPr>
              <a:t> </a:t>
            </a:r>
            <a:r>
              <a:rPr lang="en-US" sz="2200" dirty="0" err="1">
                <a:solidFill>
                  <a:schemeClr val="tx1"/>
                </a:solidFill>
              </a:rPr>
              <a:t>să</a:t>
            </a:r>
            <a:r>
              <a:rPr lang="en-US" sz="2200" dirty="0">
                <a:solidFill>
                  <a:schemeClr val="tx1"/>
                </a:solidFill>
              </a:rPr>
              <a:t> </a:t>
            </a:r>
            <a:r>
              <a:rPr lang="en-US" sz="2200" dirty="0" err="1">
                <a:solidFill>
                  <a:schemeClr val="tx1"/>
                </a:solidFill>
              </a:rPr>
              <a:t>păstreze</a:t>
            </a:r>
            <a:r>
              <a:rPr lang="en-US" sz="2200" dirty="0">
                <a:solidFill>
                  <a:schemeClr val="tx1"/>
                </a:solidFill>
              </a:rPr>
              <a:t> </a:t>
            </a:r>
            <a:r>
              <a:rPr lang="en-US" sz="2200" dirty="0" err="1">
                <a:solidFill>
                  <a:schemeClr val="tx1"/>
                </a:solidFill>
              </a:rPr>
              <a:t>confidenţialitatea</a:t>
            </a:r>
            <a:r>
              <a:rPr lang="en-US" sz="2200" dirty="0">
                <a:solidFill>
                  <a:schemeClr val="tx1"/>
                </a:solidFill>
              </a:rPr>
              <a:t> </a:t>
            </a:r>
            <a:r>
              <a:rPr lang="en-US" sz="2200" dirty="0" err="1">
                <a:solidFill>
                  <a:schemeClr val="tx1"/>
                </a:solidFill>
              </a:rPr>
              <a:t>asupra</a:t>
            </a:r>
            <a:r>
              <a:rPr lang="en-US" sz="2200" dirty="0">
                <a:solidFill>
                  <a:schemeClr val="tx1"/>
                </a:solidFill>
              </a:rPr>
              <a:t> </a:t>
            </a:r>
            <a:r>
              <a:rPr lang="en-US" sz="2200" dirty="0" err="1">
                <a:solidFill>
                  <a:schemeClr val="tx1"/>
                </a:solidFill>
              </a:rPr>
              <a:t>stării</a:t>
            </a:r>
            <a:r>
              <a:rPr lang="en-US" sz="2200" dirty="0">
                <a:solidFill>
                  <a:schemeClr val="tx1"/>
                </a:solidFill>
              </a:rPr>
              <a:t> de </a:t>
            </a:r>
            <a:r>
              <a:rPr lang="en-US" sz="2200" dirty="0" err="1">
                <a:solidFill>
                  <a:schemeClr val="tx1"/>
                </a:solidFill>
              </a:rPr>
              <a:t>graviditate</a:t>
            </a:r>
            <a:r>
              <a:rPr lang="en-US" sz="2200" dirty="0">
                <a:solidFill>
                  <a:schemeClr val="tx1"/>
                </a:solidFill>
              </a:rPr>
              <a:t> a </a:t>
            </a:r>
            <a:r>
              <a:rPr lang="en-US" sz="2200" dirty="0" err="1">
                <a:solidFill>
                  <a:schemeClr val="tx1"/>
                </a:solidFill>
              </a:rPr>
              <a:t>salariatei</a:t>
            </a:r>
            <a:r>
              <a:rPr lang="en-US" sz="2200" dirty="0">
                <a:solidFill>
                  <a:schemeClr val="tx1"/>
                </a:solidFill>
              </a:rPr>
              <a:t> </a:t>
            </a:r>
            <a:r>
              <a:rPr lang="en-US" sz="2200" dirty="0" err="1">
                <a:solidFill>
                  <a:schemeClr val="tx1"/>
                </a:solidFill>
              </a:rPr>
              <a:t>şi</a:t>
            </a:r>
            <a:r>
              <a:rPr lang="en-US" sz="2200" dirty="0">
                <a:solidFill>
                  <a:schemeClr val="tx1"/>
                </a:solidFill>
              </a:rPr>
              <a:t> nu </a:t>
            </a:r>
            <a:r>
              <a:rPr lang="en-US" sz="2200" dirty="0" err="1">
                <a:solidFill>
                  <a:schemeClr val="tx1"/>
                </a:solidFill>
              </a:rPr>
              <a:t>va</a:t>
            </a:r>
            <a:r>
              <a:rPr lang="en-US" sz="2200" dirty="0">
                <a:solidFill>
                  <a:schemeClr val="tx1"/>
                </a:solidFill>
              </a:rPr>
              <a:t> </a:t>
            </a:r>
            <a:r>
              <a:rPr lang="en-US" sz="2200" dirty="0" err="1">
                <a:solidFill>
                  <a:schemeClr val="tx1"/>
                </a:solidFill>
              </a:rPr>
              <a:t>anunţa</a:t>
            </a:r>
            <a:r>
              <a:rPr lang="en-US" sz="2200" dirty="0">
                <a:solidFill>
                  <a:schemeClr val="tx1"/>
                </a:solidFill>
              </a:rPr>
              <a:t> </a:t>
            </a:r>
            <a:r>
              <a:rPr lang="en-US" sz="2200" dirty="0" err="1">
                <a:solidFill>
                  <a:schemeClr val="tx1"/>
                </a:solidFill>
              </a:rPr>
              <a:t>alţi</a:t>
            </a:r>
            <a:r>
              <a:rPr lang="en-US" sz="2200" dirty="0">
                <a:solidFill>
                  <a:schemeClr val="tx1"/>
                </a:solidFill>
              </a:rPr>
              <a:t> </a:t>
            </a:r>
            <a:r>
              <a:rPr lang="en-US" sz="2200" dirty="0" err="1">
                <a:solidFill>
                  <a:schemeClr val="tx1"/>
                </a:solidFill>
              </a:rPr>
              <a:t>angajaţi</a:t>
            </a:r>
            <a:r>
              <a:rPr lang="en-US" sz="2200" dirty="0">
                <a:solidFill>
                  <a:schemeClr val="tx1"/>
                </a:solidFill>
              </a:rPr>
              <a:t> </a:t>
            </a:r>
            <a:r>
              <a:rPr lang="en-US" sz="2200" dirty="0" err="1">
                <a:solidFill>
                  <a:schemeClr val="tx1"/>
                </a:solidFill>
              </a:rPr>
              <a:t>decât</a:t>
            </a:r>
            <a:r>
              <a:rPr lang="en-US" sz="2200" dirty="0">
                <a:solidFill>
                  <a:schemeClr val="tx1"/>
                </a:solidFill>
              </a:rPr>
              <a:t> cu </a:t>
            </a:r>
            <a:r>
              <a:rPr lang="en-US" sz="2200" dirty="0" err="1">
                <a:solidFill>
                  <a:schemeClr val="tx1"/>
                </a:solidFill>
              </a:rPr>
              <a:t>acordul</a:t>
            </a:r>
            <a:r>
              <a:rPr lang="en-US" sz="2200" dirty="0">
                <a:solidFill>
                  <a:schemeClr val="tx1"/>
                </a:solidFill>
              </a:rPr>
              <a:t> </a:t>
            </a:r>
            <a:r>
              <a:rPr lang="en-US" sz="2200" dirty="0" err="1">
                <a:solidFill>
                  <a:schemeClr val="tx1"/>
                </a:solidFill>
              </a:rPr>
              <a:t>scris</a:t>
            </a:r>
            <a:r>
              <a:rPr lang="en-US" sz="2200" dirty="0">
                <a:solidFill>
                  <a:schemeClr val="tx1"/>
                </a:solidFill>
              </a:rPr>
              <a:t> al </a:t>
            </a:r>
            <a:r>
              <a:rPr lang="en-US" sz="2200" dirty="0" err="1">
                <a:solidFill>
                  <a:schemeClr val="tx1"/>
                </a:solidFill>
              </a:rPr>
              <a:t>acesteia</a:t>
            </a:r>
            <a:r>
              <a:rPr lang="en-US" sz="2200" dirty="0">
                <a:solidFill>
                  <a:schemeClr val="tx1"/>
                </a:solidFill>
              </a:rPr>
              <a:t> </a:t>
            </a:r>
            <a:r>
              <a:rPr lang="en-US" sz="2200" dirty="0" err="1">
                <a:solidFill>
                  <a:schemeClr val="tx1"/>
                </a:solidFill>
              </a:rPr>
              <a:t>şi</a:t>
            </a:r>
            <a:r>
              <a:rPr lang="en-US" sz="2200" dirty="0">
                <a:solidFill>
                  <a:schemeClr val="tx1"/>
                </a:solidFill>
              </a:rPr>
              <a:t> </a:t>
            </a:r>
            <a:r>
              <a:rPr lang="en-US" sz="2200" dirty="0" err="1">
                <a:solidFill>
                  <a:schemeClr val="tx1"/>
                </a:solidFill>
              </a:rPr>
              <a:t>doar</a:t>
            </a:r>
            <a:r>
              <a:rPr lang="en-US" sz="2200" dirty="0">
                <a:solidFill>
                  <a:schemeClr val="tx1"/>
                </a:solidFill>
              </a:rPr>
              <a:t> </a:t>
            </a:r>
            <a:r>
              <a:rPr lang="en-US" sz="2200" dirty="0" err="1">
                <a:solidFill>
                  <a:schemeClr val="tx1"/>
                </a:solidFill>
              </a:rPr>
              <a:t>în</a:t>
            </a:r>
            <a:r>
              <a:rPr lang="en-US" sz="2200" dirty="0">
                <a:solidFill>
                  <a:schemeClr val="tx1"/>
                </a:solidFill>
              </a:rPr>
              <a:t> </a:t>
            </a:r>
            <a:r>
              <a:rPr lang="en-US" sz="2200" dirty="0" err="1">
                <a:solidFill>
                  <a:schemeClr val="tx1"/>
                </a:solidFill>
              </a:rPr>
              <a:t>interesul</a:t>
            </a:r>
            <a:r>
              <a:rPr lang="en-US" sz="2200" dirty="0">
                <a:solidFill>
                  <a:schemeClr val="tx1"/>
                </a:solidFill>
              </a:rPr>
              <a:t> </a:t>
            </a:r>
            <a:r>
              <a:rPr lang="en-US" sz="2200" dirty="0" err="1">
                <a:solidFill>
                  <a:schemeClr val="tx1"/>
                </a:solidFill>
              </a:rPr>
              <a:t>bunei</a:t>
            </a:r>
            <a:r>
              <a:rPr lang="en-US" sz="2200" dirty="0">
                <a:solidFill>
                  <a:schemeClr val="tx1"/>
                </a:solidFill>
              </a:rPr>
              <a:t> </a:t>
            </a:r>
            <a:r>
              <a:rPr lang="en-US" sz="2200" dirty="0" err="1">
                <a:solidFill>
                  <a:schemeClr val="tx1"/>
                </a:solidFill>
              </a:rPr>
              <a:t>desfăşurări</a:t>
            </a:r>
            <a:r>
              <a:rPr lang="en-US" sz="2200" dirty="0">
                <a:solidFill>
                  <a:schemeClr val="tx1"/>
                </a:solidFill>
              </a:rPr>
              <a:t> a </a:t>
            </a:r>
            <a:r>
              <a:rPr lang="en-US" sz="2200" dirty="0" err="1">
                <a:solidFill>
                  <a:schemeClr val="tx1"/>
                </a:solidFill>
              </a:rPr>
              <a:t>procesului</a:t>
            </a:r>
            <a:r>
              <a:rPr lang="en-US" sz="2200" dirty="0">
                <a:solidFill>
                  <a:schemeClr val="tx1"/>
                </a:solidFill>
              </a:rPr>
              <a:t> de </a:t>
            </a:r>
            <a:r>
              <a:rPr lang="en-US" sz="2200" dirty="0" err="1">
                <a:solidFill>
                  <a:schemeClr val="tx1"/>
                </a:solidFill>
              </a:rPr>
              <a:t>muncă</a:t>
            </a:r>
            <a:r>
              <a:rPr lang="en-US" sz="2200" dirty="0" smtClean="0">
                <a:solidFill>
                  <a:schemeClr val="tx1"/>
                </a:solidFill>
              </a:rPr>
              <a:t>.</a:t>
            </a:r>
          </a:p>
          <a:p>
            <a:pPr marL="0" indent="0" algn="just">
              <a:buNone/>
            </a:pPr>
            <a:r>
              <a:rPr lang="en-US" sz="2200" b="1" i="1" dirty="0" smtClean="0">
                <a:solidFill>
                  <a:srgbClr val="FF0000"/>
                </a:solidFill>
              </a:rPr>
              <a:t>   Important</a:t>
            </a:r>
            <a:r>
              <a:rPr lang="en-US" sz="2200" b="1" i="1" dirty="0">
                <a:solidFill>
                  <a:srgbClr val="FF0000"/>
                </a:solidFill>
              </a:rPr>
              <a:t>! </a:t>
            </a:r>
            <a:r>
              <a:rPr lang="en-US" sz="2200" dirty="0" err="1">
                <a:solidFill>
                  <a:schemeClr val="tx1"/>
                </a:solidFill>
              </a:rPr>
              <a:t>Concediu</a:t>
            </a:r>
            <a:r>
              <a:rPr lang="en-US" sz="2200" dirty="0">
                <a:solidFill>
                  <a:schemeClr val="tx1"/>
                </a:solidFill>
              </a:rPr>
              <a:t> de </a:t>
            </a:r>
            <a:r>
              <a:rPr lang="en-US" sz="2200" dirty="0" err="1">
                <a:solidFill>
                  <a:schemeClr val="tx1"/>
                </a:solidFill>
              </a:rPr>
              <a:t>maternitate</a:t>
            </a:r>
            <a:r>
              <a:rPr lang="en-US" sz="2200" dirty="0">
                <a:solidFill>
                  <a:schemeClr val="tx1"/>
                </a:solidFill>
              </a:rPr>
              <a:t> </a:t>
            </a:r>
            <a:r>
              <a:rPr lang="en-US" sz="2200" dirty="0" err="1">
                <a:solidFill>
                  <a:schemeClr val="tx1"/>
                </a:solidFill>
              </a:rPr>
              <a:t>dureaza</a:t>
            </a:r>
            <a:r>
              <a:rPr lang="en-US" sz="2200" dirty="0">
                <a:solidFill>
                  <a:schemeClr val="tx1"/>
                </a:solidFill>
              </a:rPr>
              <a:t> exact 126 </a:t>
            </a:r>
            <a:r>
              <a:rPr lang="en-US" sz="2200" dirty="0" err="1">
                <a:solidFill>
                  <a:schemeClr val="tx1"/>
                </a:solidFill>
              </a:rPr>
              <a:t>zile</a:t>
            </a:r>
            <a:r>
              <a:rPr lang="en-US" sz="2200" dirty="0">
                <a:solidFill>
                  <a:schemeClr val="tx1"/>
                </a:solidFill>
              </a:rPr>
              <a:t> +14 </a:t>
            </a:r>
            <a:r>
              <a:rPr lang="en-US" sz="2200" dirty="0" err="1">
                <a:solidFill>
                  <a:schemeClr val="tx1"/>
                </a:solidFill>
              </a:rPr>
              <a:t>zile</a:t>
            </a:r>
            <a:r>
              <a:rPr lang="en-US" sz="2200" dirty="0">
                <a:solidFill>
                  <a:schemeClr val="tx1"/>
                </a:solidFill>
              </a:rPr>
              <a:t> in </a:t>
            </a:r>
            <a:r>
              <a:rPr lang="en-US" sz="2200" dirty="0" err="1">
                <a:solidFill>
                  <a:schemeClr val="tx1"/>
                </a:solidFill>
              </a:rPr>
              <a:t>caz</a:t>
            </a:r>
            <a:r>
              <a:rPr lang="en-US" sz="2200" dirty="0">
                <a:solidFill>
                  <a:schemeClr val="tx1"/>
                </a:solidFill>
              </a:rPr>
              <a:t> de </a:t>
            </a:r>
            <a:r>
              <a:rPr lang="en-US" sz="2200" dirty="0" err="1">
                <a:solidFill>
                  <a:schemeClr val="tx1"/>
                </a:solidFill>
              </a:rPr>
              <a:t>cezariana</a:t>
            </a:r>
            <a:r>
              <a:rPr lang="en-US" sz="2200" dirty="0">
                <a:solidFill>
                  <a:schemeClr val="tx1"/>
                </a:solidFill>
              </a:rPr>
              <a:t> </a:t>
            </a:r>
            <a:r>
              <a:rPr lang="en-US" sz="2200" dirty="0" err="1">
                <a:solidFill>
                  <a:schemeClr val="tx1"/>
                </a:solidFill>
              </a:rPr>
              <a:t>sau</a:t>
            </a:r>
            <a:r>
              <a:rPr lang="en-US" sz="2200" dirty="0">
                <a:solidFill>
                  <a:schemeClr val="tx1"/>
                </a:solidFill>
              </a:rPr>
              <a:t> </a:t>
            </a:r>
            <a:r>
              <a:rPr lang="en-US" sz="2200" dirty="0" err="1">
                <a:solidFill>
                  <a:schemeClr val="tx1"/>
                </a:solidFill>
              </a:rPr>
              <a:t>complicatii</a:t>
            </a:r>
            <a:r>
              <a:rPr lang="en-US" sz="2200" dirty="0">
                <a:solidFill>
                  <a:schemeClr val="tx1"/>
                </a:solidFill>
              </a:rPr>
              <a:t> la </a:t>
            </a:r>
            <a:r>
              <a:rPr lang="en-US" sz="2200" dirty="0" err="1" smtClean="0">
                <a:solidFill>
                  <a:schemeClr val="tx1"/>
                </a:solidFill>
              </a:rPr>
              <a:t>nastere</a:t>
            </a:r>
            <a:r>
              <a:rPr lang="en-US" sz="2200" dirty="0" smtClean="0">
                <a:solidFill>
                  <a:schemeClr val="tx1"/>
                </a:solidFill>
              </a:rPr>
              <a:t>.</a:t>
            </a:r>
            <a:endParaRPr lang="ru-RU" sz="2200"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89377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sp>
        <p:nvSpPr>
          <p:cNvPr id="5" name="Объект 4"/>
          <p:cNvSpPr>
            <a:spLocks noGrp="1"/>
          </p:cNvSpPr>
          <p:nvPr>
            <p:ph idx="1"/>
          </p:nvPr>
        </p:nvSpPr>
        <p:spPr>
          <a:xfrm>
            <a:off x="170688" y="1621536"/>
            <a:ext cx="8289312" cy="4642464"/>
          </a:xfrm>
        </p:spPr>
        <p:txBody>
          <a:bodyPr/>
          <a:lstStyle/>
          <a:p>
            <a:pPr marL="0" indent="0">
              <a:buNone/>
            </a:pPr>
            <a:r>
              <a:rPr lang="en-US" dirty="0" smtClean="0">
                <a:solidFill>
                  <a:schemeClr val="tx1"/>
                </a:solidFill>
              </a:rPr>
              <a:t>   </a:t>
            </a:r>
            <a:endParaRPr lang="ru-RU"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6" name="Прямоугольник 5"/>
          <p:cNvSpPr/>
          <p:nvPr/>
        </p:nvSpPr>
        <p:spPr>
          <a:xfrm>
            <a:off x="85344" y="1652113"/>
            <a:ext cx="8973312" cy="5139869"/>
          </a:xfrm>
          <a:prstGeom prst="rect">
            <a:avLst/>
          </a:prstGeom>
        </p:spPr>
        <p:txBody>
          <a:bodyPr wrap="square">
            <a:spAutoFit/>
          </a:bodyPr>
          <a:lstStyle/>
          <a:p>
            <a:r>
              <a:rPr lang="en-US" sz="1800" i="1" dirty="0">
                <a:solidFill>
                  <a:schemeClr val="tx1"/>
                </a:solidFill>
              </a:rPr>
              <a:t>Cum se </a:t>
            </a:r>
            <a:r>
              <a:rPr lang="en-US" sz="1800" i="1" dirty="0" err="1">
                <a:solidFill>
                  <a:schemeClr val="tx1"/>
                </a:solidFill>
              </a:rPr>
              <a:t>calculează</a:t>
            </a:r>
            <a:r>
              <a:rPr lang="en-US" sz="1800" i="1" dirty="0">
                <a:solidFill>
                  <a:schemeClr val="tx1"/>
                </a:solidFill>
              </a:rPr>
              <a:t> </a:t>
            </a:r>
            <a:r>
              <a:rPr lang="en-US" sz="1800" i="1" dirty="0" err="1">
                <a:solidFill>
                  <a:schemeClr val="tx1"/>
                </a:solidFill>
              </a:rPr>
              <a:t>indemnizația</a:t>
            </a:r>
            <a:r>
              <a:rPr lang="en-US" sz="1800" i="1" dirty="0">
                <a:solidFill>
                  <a:schemeClr val="tx1"/>
                </a:solidFill>
              </a:rPr>
              <a:t> de </a:t>
            </a:r>
            <a:r>
              <a:rPr lang="en-US" sz="1800" i="1" dirty="0" err="1">
                <a:solidFill>
                  <a:schemeClr val="tx1"/>
                </a:solidFill>
              </a:rPr>
              <a:t>maternitate</a:t>
            </a:r>
            <a:r>
              <a:rPr lang="en-US" sz="1800" i="1" dirty="0">
                <a:solidFill>
                  <a:schemeClr val="tx1"/>
                </a:solidFill>
              </a:rPr>
              <a:t>? </a:t>
            </a:r>
            <a:endParaRPr lang="en-US" sz="1800" i="1" dirty="0" smtClean="0">
              <a:solidFill>
                <a:schemeClr val="tx1"/>
              </a:solidFill>
            </a:endParaRPr>
          </a:p>
          <a:p>
            <a:endParaRPr lang="en-US" sz="1800" i="1" dirty="0" smtClean="0">
              <a:solidFill>
                <a:schemeClr val="tx1"/>
              </a:solidFill>
            </a:endParaRPr>
          </a:p>
          <a:p>
            <a:r>
              <a:rPr lang="en-US" sz="1800" b="0" dirty="0">
                <a:solidFill>
                  <a:schemeClr val="tx1"/>
                </a:solidFill>
              </a:rPr>
              <a:t> </a:t>
            </a:r>
            <a:r>
              <a:rPr lang="en-US" sz="1800" b="0" dirty="0" smtClean="0">
                <a:solidFill>
                  <a:schemeClr val="tx1"/>
                </a:solidFill>
              </a:rPr>
              <a:t>  </a:t>
            </a:r>
            <a:r>
              <a:rPr lang="en-US" sz="1800" b="0" dirty="0" err="1" smtClean="0">
                <a:solidFill>
                  <a:schemeClr val="tx1"/>
                </a:solidFill>
              </a:rPr>
              <a:t>Venitul</a:t>
            </a:r>
            <a:r>
              <a:rPr lang="en-US" sz="1800" b="0" dirty="0" smtClean="0">
                <a:solidFill>
                  <a:schemeClr val="tx1"/>
                </a:solidFill>
              </a:rPr>
              <a:t> </a:t>
            </a:r>
            <a:r>
              <a:rPr lang="en-US" sz="1800" b="0" dirty="0" err="1">
                <a:solidFill>
                  <a:schemeClr val="tx1"/>
                </a:solidFill>
              </a:rPr>
              <a:t>mediu</a:t>
            </a:r>
            <a:r>
              <a:rPr lang="en-US" sz="1800" b="0" dirty="0">
                <a:solidFill>
                  <a:schemeClr val="tx1"/>
                </a:solidFill>
              </a:rPr>
              <a:t> </a:t>
            </a:r>
            <a:r>
              <a:rPr lang="en-US" sz="1800" b="0" dirty="0" err="1">
                <a:solidFill>
                  <a:schemeClr val="tx1"/>
                </a:solidFill>
              </a:rPr>
              <a:t>realizat</a:t>
            </a:r>
            <a:r>
              <a:rPr lang="en-US" sz="1800" b="0" dirty="0">
                <a:solidFill>
                  <a:schemeClr val="tx1"/>
                </a:solidFill>
              </a:rPr>
              <a:t> </a:t>
            </a:r>
            <a:r>
              <a:rPr lang="en-US" sz="1800" b="0" dirty="0" err="1">
                <a:solidFill>
                  <a:schemeClr val="tx1"/>
                </a:solidFill>
              </a:rPr>
              <a:t>în</a:t>
            </a:r>
            <a:r>
              <a:rPr lang="en-US" sz="1800" b="0" dirty="0">
                <a:solidFill>
                  <a:schemeClr val="tx1"/>
                </a:solidFill>
              </a:rPr>
              <a:t> </a:t>
            </a:r>
            <a:r>
              <a:rPr lang="en-US" sz="1800" b="0" dirty="0" err="1">
                <a:solidFill>
                  <a:schemeClr val="tx1"/>
                </a:solidFill>
              </a:rPr>
              <a:t>ultimele</a:t>
            </a:r>
            <a:r>
              <a:rPr lang="en-US" sz="1800" b="0" dirty="0">
                <a:solidFill>
                  <a:schemeClr val="tx1"/>
                </a:solidFill>
              </a:rPr>
              <a:t> 12 </a:t>
            </a:r>
            <a:r>
              <a:rPr lang="en-US" sz="1800" b="0" dirty="0" err="1">
                <a:solidFill>
                  <a:schemeClr val="tx1"/>
                </a:solidFill>
              </a:rPr>
              <a:t>luni</a:t>
            </a:r>
            <a:r>
              <a:rPr lang="en-US" sz="1800" b="0" dirty="0">
                <a:solidFill>
                  <a:schemeClr val="tx1"/>
                </a:solidFill>
              </a:rPr>
              <a:t> </a:t>
            </a:r>
            <a:r>
              <a:rPr lang="en-US" sz="1800" b="0" dirty="0" err="1">
                <a:solidFill>
                  <a:schemeClr val="tx1"/>
                </a:solidFill>
              </a:rPr>
              <a:t>premergătoare</a:t>
            </a:r>
            <a:r>
              <a:rPr lang="en-US" sz="1800" b="0" dirty="0">
                <a:solidFill>
                  <a:schemeClr val="tx1"/>
                </a:solidFill>
              </a:rPr>
              <a:t> </a:t>
            </a:r>
            <a:r>
              <a:rPr lang="en-US" sz="1800" b="0" dirty="0" err="1">
                <a:solidFill>
                  <a:schemeClr val="tx1"/>
                </a:solidFill>
              </a:rPr>
              <a:t>lunii</a:t>
            </a:r>
            <a:r>
              <a:rPr lang="en-US" sz="1800" b="0" dirty="0">
                <a:solidFill>
                  <a:schemeClr val="tx1"/>
                </a:solidFill>
              </a:rPr>
              <a:t> </a:t>
            </a:r>
            <a:r>
              <a:rPr lang="en-US" sz="1800" b="0" dirty="0" err="1">
                <a:solidFill>
                  <a:schemeClr val="tx1"/>
                </a:solidFill>
              </a:rPr>
              <a:t>ieșirii</a:t>
            </a:r>
            <a:r>
              <a:rPr lang="en-US" sz="1800" b="0" dirty="0">
                <a:solidFill>
                  <a:schemeClr val="tx1"/>
                </a:solidFill>
              </a:rPr>
              <a:t> </a:t>
            </a:r>
            <a:r>
              <a:rPr lang="en-US" sz="1800" b="0" dirty="0" err="1">
                <a:solidFill>
                  <a:schemeClr val="tx1"/>
                </a:solidFill>
              </a:rPr>
              <a:t>în</a:t>
            </a:r>
            <a:r>
              <a:rPr lang="en-US" sz="1800" b="0" dirty="0">
                <a:solidFill>
                  <a:schemeClr val="tx1"/>
                </a:solidFill>
              </a:rPr>
              <a:t> </a:t>
            </a:r>
            <a:r>
              <a:rPr lang="en-US" sz="1800" b="0" dirty="0" err="1">
                <a:solidFill>
                  <a:schemeClr val="tx1"/>
                </a:solidFill>
              </a:rPr>
              <a:t>concediul</a:t>
            </a:r>
            <a:r>
              <a:rPr lang="en-US" sz="1800" b="0" dirty="0">
                <a:solidFill>
                  <a:schemeClr val="tx1"/>
                </a:solidFill>
              </a:rPr>
              <a:t> de </a:t>
            </a:r>
            <a:r>
              <a:rPr lang="en-US" sz="1800" b="0" dirty="0" err="1">
                <a:solidFill>
                  <a:schemeClr val="tx1"/>
                </a:solidFill>
              </a:rPr>
              <a:t>maternitate</a:t>
            </a:r>
            <a:r>
              <a:rPr lang="en-US" sz="1800" b="0" dirty="0">
                <a:solidFill>
                  <a:schemeClr val="tx1"/>
                </a:solidFill>
              </a:rPr>
              <a:t>. </a:t>
            </a:r>
            <a:r>
              <a:rPr lang="en-US" sz="1800" b="0" dirty="0" err="1">
                <a:solidFill>
                  <a:schemeClr val="tx1"/>
                </a:solidFill>
              </a:rPr>
              <a:t>Baza</a:t>
            </a:r>
            <a:r>
              <a:rPr lang="en-US" sz="1800" b="0" dirty="0">
                <a:solidFill>
                  <a:schemeClr val="tx1"/>
                </a:solidFill>
              </a:rPr>
              <a:t> </a:t>
            </a:r>
            <a:r>
              <a:rPr lang="en-US" sz="1800" b="0" dirty="0" err="1">
                <a:solidFill>
                  <a:schemeClr val="tx1"/>
                </a:solidFill>
              </a:rPr>
              <a:t>respectivă</a:t>
            </a:r>
            <a:r>
              <a:rPr lang="en-US" sz="1800" b="0" dirty="0">
                <a:solidFill>
                  <a:schemeClr val="tx1"/>
                </a:solidFill>
              </a:rPr>
              <a:t> de </a:t>
            </a:r>
            <a:r>
              <a:rPr lang="en-US" sz="1800" b="0" dirty="0" err="1">
                <a:solidFill>
                  <a:schemeClr val="tx1"/>
                </a:solidFill>
              </a:rPr>
              <a:t>calcul</a:t>
            </a:r>
            <a:r>
              <a:rPr lang="en-US" sz="1800" b="0" dirty="0">
                <a:solidFill>
                  <a:schemeClr val="tx1"/>
                </a:solidFill>
              </a:rPr>
              <a:t> se </a:t>
            </a:r>
            <a:r>
              <a:rPr lang="en-US" sz="1800" b="0" dirty="0" err="1">
                <a:solidFill>
                  <a:schemeClr val="tx1"/>
                </a:solidFill>
              </a:rPr>
              <a:t>folosește</a:t>
            </a:r>
            <a:r>
              <a:rPr lang="en-US" sz="1800" b="0" dirty="0">
                <a:solidFill>
                  <a:schemeClr val="tx1"/>
                </a:solidFill>
              </a:rPr>
              <a:t> </a:t>
            </a:r>
            <a:r>
              <a:rPr lang="en-US" sz="1800" b="0" dirty="0" err="1">
                <a:solidFill>
                  <a:schemeClr val="tx1"/>
                </a:solidFill>
              </a:rPr>
              <a:t>pentru</a:t>
            </a:r>
            <a:r>
              <a:rPr lang="en-US" sz="1800" b="0" dirty="0">
                <a:solidFill>
                  <a:schemeClr val="tx1"/>
                </a:solidFill>
              </a:rPr>
              <a:t> a </a:t>
            </a:r>
            <a:r>
              <a:rPr lang="en-US" sz="1800" b="0" dirty="0" err="1">
                <a:solidFill>
                  <a:schemeClr val="tx1"/>
                </a:solidFill>
              </a:rPr>
              <a:t>calcula</a:t>
            </a:r>
            <a:r>
              <a:rPr lang="en-US" sz="1800" b="0" dirty="0">
                <a:solidFill>
                  <a:schemeClr val="tx1"/>
                </a:solidFill>
              </a:rPr>
              <a:t> </a:t>
            </a:r>
            <a:r>
              <a:rPr lang="en-US" sz="1800" b="0" dirty="0" err="1">
                <a:solidFill>
                  <a:schemeClr val="tx1"/>
                </a:solidFill>
              </a:rPr>
              <a:t>indemnizația</a:t>
            </a:r>
            <a:r>
              <a:rPr lang="en-US" sz="1800" b="0" dirty="0">
                <a:solidFill>
                  <a:schemeClr val="tx1"/>
                </a:solidFill>
              </a:rPr>
              <a:t> de </a:t>
            </a:r>
            <a:r>
              <a:rPr lang="en-US" sz="1800" b="0" dirty="0" err="1">
                <a:solidFill>
                  <a:schemeClr val="tx1"/>
                </a:solidFill>
              </a:rPr>
              <a:t>maternitate</a:t>
            </a:r>
            <a:r>
              <a:rPr lang="en-US" sz="1800" b="0" dirty="0">
                <a:solidFill>
                  <a:schemeClr val="tx1"/>
                </a:solidFill>
              </a:rPr>
              <a:t> </a:t>
            </a:r>
            <a:r>
              <a:rPr lang="en-US" sz="1800" b="0" dirty="0" err="1">
                <a:solidFill>
                  <a:schemeClr val="tx1"/>
                </a:solidFill>
              </a:rPr>
              <a:t>pentru</a:t>
            </a:r>
            <a:r>
              <a:rPr lang="en-US" sz="1800" b="0" dirty="0">
                <a:solidFill>
                  <a:schemeClr val="tx1"/>
                </a:solidFill>
              </a:rPr>
              <a:t> 126 de </a:t>
            </a:r>
            <a:r>
              <a:rPr lang="en-US" sz="1800" b="0" dirty="0" err="1">
                <a:solidFill>
                  <a:schemeClr val="tx1"/>
                </a:solidFill>
              </a:rPr>
              <a:t>zile</a:t>
            </a:r>
            <a:r>
              <a:rPr lang="en-US" sz="1800" b="0" dirty="0">
                <a:solidFill>
                  <a:schemeClr val="tx1"/>
                </a:solidFill>
              </a:rPr>
              <a:t> de </a:t>
            </a:r>
            <a:r>
              <a:rPr lang="en-US" sz="1800" b="0" dirty="0" err="1">
                <a:solidFill>
                  <a:schemeClr val="tx1"/>
                </a:solidFill>
              </a:rPr>
              <a:t>concediu</a:t>
            </a:r>
            <a:r>
              <a:rPr lang="en-US" sz="1800" b="0" dirty="0">
                <a:solidFill>
                  <a:schemeClr val="tx1"/>
                </a:solidFill>
              </a:rPr>
              <a:t> medical. Conform </a:t>
            </a:r>
            <a:r>
              <a:rPr lang="en-US" sz="1800" b="0" dirty="0" err="1">
                <a:solidFill>
                  <a:schemeClr val="tx1"/>
                </a:solidFill>
              </a:rPr>
              <a:t>calculelor</a:t>
            </a:r>
            <a:r>
              <a:rPr lang="en-US" sz="1800" b="0" dirty="0">
                <a:solidFill>
                  <a:schemeClr val="tx1"/>
                </a:solidFill>
              </a:rPr>
              <a:t> </a:t>
            </a:r>
            <a:r>
              <a:rPr lang="en-US" sz="1800" b="0" dirty="0" err="1">
                <a:solidFill>
                  <a:schemeClr val="tx1"/>
                </a:solidFill>
              </a:rPr>
              <a:t>făcute</a:t>
            </a:r>
            <a:r>
              <a:rPr lang="en-US" sz="1800" b="0" dirty="0">
                <a:solidFill>
                  <a:schemeClr val="tx1"/>
                </a:solidFill>
              </a:rPr>
              <a:t> cu </a:t>
            </a:r>
            <a:r>
              <a:rPr lang="en-US" sz="1800" b="0" dirty="0" err="1">
                <a:solidFill>
                  <a:schemeClr val="tx1"/>
                </a:solidFill>
              </a:rPr>
              <a:t>specialistul</a:t>
            </a:r>
            <a:r>
              <a:rPr lang="en-US" sz="1800" b="0" dirty="0">
                <a:solidFill>
                  <a:schemeClr val="tx1"/>
                </a:solidFill>
              </a:rPr>
              <a:t> de la CNAS o </a:t>
            </a:r>
            <a:r>
              <a:rPr lang="en-US" sz="1800" b="0" dirty="0" err="1">
                <a:solidFill>
                  <a:schemeClr val="tx1"/>
                </a:solidFill>
              </a:rPr>
              <a:t>femeie</a:t>
            </a:r>
            <a:r>
              <a:rPr lang="en-US" sz="1800" b="0" dirty="0">
                <a:solidFill>
                  <a:schemeClr val="tx1"/>
                </a:solidFill>
              </a:rPr>
              <a:t> a </a:t>
            </a:r>
            <a:r>
              <a:rPr lang="en-US" sz="1800" b="0" dirty="0" err="1">
                <a:solidFill>
                  <a:schemeClr val="tx1"/>
                </a:solidFill>
              </a:rPr>
              <a:t>cărui</a:t>
            </a:r>
            <a:r>
              <a:rPr lang="en-US" sz="1800" b="0" dirty="0">
                <a:solidFill>
                  <a:schemeClr val="tx1"/>
                </a:solidFill>
              </a:rPr>
              <a:t> </a:t>
            </a:r>
            <a:r>
              <a:rPr lang="en-US" sz="1800" b="0" dirty="0" err="1">
                <a:solidFill>
                  <a:schemeClr val="tx1"/>
                </a:solidFill>
              </a:rPr>
              <a:t>salariu</a:t>
            </a:r>
            <a:r>
              <a:rPr lang="en-US" sz="1800" b="0" dirty="0">
                <a:solidFill>
                  <a:schemeClr val="tx1"/>
                </a:solidFill>
              </a:rPr>
              <a:t> </a:t>
            </a:r>
            <a:r>
              <a:rPr lang="en-US" sz="1800" b="0" dirty="0" err="1">
                <a:solidFill>
                  <a:schemeClr val="tx1"/>
                </a:solidFill>
              </a:rPr>
              <a:t>mediu</a:t>
            </a:r>
            <a:r>
              <a:rPr lang="en-US" sz="1800" b="0" dirty="0">
                <a:solidFill>
                  <a:schemeClr val="tx1"/>
                </a:solidFill>
              </a:rPr>
              <a:t> </a:t>
            </a:r>
            <a:r>
              <a:rPr lang="en-US" sz="1800" b="0" dirty="0" err="1">
                <a:solidFill>
                  <a:schemeClr val="tx1"/>
                </a:solidFill>
              </a:rPr>
              <a:t>este</a:t>
            </a:r>
            <a:r>
              <a:rPr lang="en-US" sz="1800" b="0" dirty="0">
                <a:solidFill>
                  <a:schemeClr val="tx1"/>
                </a:solidFill>
              </a:rPr>
              <a:t> de 4000 de lei, </a:t>
            </a:r>
            <a:r>
              <a:rPr lang="en-US" sz="1800" b="0" dirty="0" err="1">
                <a:solidFill>
                  <a:schemeClr val="tx1"/>
                </a:solidFill>
              </a:rPr>
              <a:t>ar</a:t>
            </a:r>
            <a:r>
              <a:rPr lang="en-US" sz="1800" b="0" dirty="0">
                <a:solidFill>
                  <a:schemeClr val="tx1"/>
                </a:solidFill>
              </a:rPr>
              <a:t> </a:t>
            </a:r>
            <a:r>
              <a:rPr lang="en-US" sz="1800" b="0" dirty="0" err="1">
                <a:solidFill>
                  <a:schemeClr val="tx1"/>
                </a:solidFill>
              </a:rPr>
              <a:t>trebui</a:t>
            </a:r>
            <a:r>
              <a:rPr lang="en-US" sz="1800" b="0" dirty="0">
                <a:solidFill>
                  <a:schemeClr val="tx1"/>
                </a:solidFill>
              </a:rPr>
              <a:t> </a:t>
            </a:r>
            <a:r>
              <a:rPr lang="en-US" sz="1800" b="0" dirty="0" err="1">
                <a:solidFill>
                  <a:schemeClr val="tx1"/>
                </a:solidFill>
              </a:rPr>
              <a:t>să</a:t>
            </a:r>
            <a:r>
              <a:rPr lang="en-US" sz="1800" b="0" dirty="0">
                <a:solidFill>
                  <a:schemeClr val="tx1"/>
                </a:solidFill>
              </a:rPr>
              <a:t> </a:t>
            </a:r>
            <a:r>
              <a:rPr lang="en-US" sz="1800" b="0" dirty="0" err="1">
                <a:solidFill>
                  <a:schemeClr val="tx1"/>
                </a:solidFill>
              </a:rPr>
              <a:t>primească</a:t>
            </a:r>
            <a:r>
              <a:rPr lang="en-US" sz="1800" b="0" dirty="0">
                <a:solidFill>
                  <a:schemeClr val="tx1"/>
                </a:solidFill>
              </a:rPr>
              <a:t> o </a:t>
            </a:r>
            <a:r>
              <a:rPr lang="en-US" sz="1800" b="0" dirty="0" err="1">
                <a:solidFill>
                  <a:schemeClr val="tx1"/>
                </a:solidFill>
              </a:rPr>
              <a:t>indemnizație</a:t>
            </a:r>
            <a:r>
              <a:rPr lang="en-US" sz="1800" b="0" dirty="0">
                <a:solidFill>
                  <a:schemeClr val="tx1"/>
                </a:solidFill>
              </a:rPr>
              <a:t> de </a:t>
            </a:r>
            <a:r>
              <a:rPr lang="en-US" sz="1800" b="0" dirty="0" err="1">
                <a:solidFill>
                  <a:schemeClr val="tx1"/>
                </a:solidFill>
              </a:rPr>
              <a:t>maternitate</a:t>
            </a:r>
            <a:r>
              <a:rPr lang="en-US" sz="1800" b="0" dirty="0">
                <a:solidFill>
                  <a:schemeClr val="tx1"/>
                </a:solidFill>
              </a:rPr>
              <a:t> </a:t>
            </a:r>
            <a:r>
              <a:rPr lang="en-US" sz="1800" b="0" dirty="0" err="1">
                <a:solidFill>
                  <a:schemeClr val="tx1"/>
                </a:solidFill>
              </a:rPr>
              <a:t>în</a:t>
            </a:r>
            <a:r>
              <a:rPr lang="en-US" sz="1800" b="0" dirty="0">
                <a:solidFill>
                  <a:schemeClr val="tx1"/>
                </a:solidFill>
              </a:rPr>
              <a:t> </a:t>
            </a:r>
            <a:r>
              <a:rPr lang="en-US" sz="1800" b="0" dirty="0" err="1">
                <a:solidFill>
                  <a:schemeClr val="tx1"/>
                </a:solidFill>
              </a:rPr>
              <a:t>jur</a:t>
            </a:r>
            <a:r>
              <a:rPr lang="en-US" sz="1800" b="0" dirty="0">
                <a:solidFill>
                  <a:schemeClr val="tx1"/>
                </a:solidFill>
              </a:rPr>
              <a:t> de 16.400 de lei.</a:t>
            </a:r>
          </a:p>
          <a:p>
            <a:endParaRPr lang="en-US" sz="1800" b="0" dirty="0">
              <a:solidFill>
                <a:schemeClr val="tx1"/>
              </a:solidFill>
            </a:endParaRPr>
          </a:p>
          <a:p>
            <a:r>
              <a:rPr lang="en-US" sz="1800" b="0" dirty="0" err="1">
                <a:solidFill>
                  <a:schemeClr val="tx1"/>
                </a:solidFill>
              </a:rPr>
              <a:t>Indemnizaţia</a:t>
            </a:r>
            <a:r>
              <a:rPr lang="en-US" sz="1800" b="0" dirty="0">
                <a:solidFill>
                  <a:schemeClr val="tx1"/>
                </a:solidFill>
              </a:rPr>
              <a:t> </a:t>
            </a:r>
            <a:r>
              <a:rPr lang="en-US" sz="1800" b="0" dirty="0" err="1">
                <a:solidFill>
                  <a:schemeClr val="tx1"/>
                </a:solidFill>
              </a:rPr>
              <a:t>unică</a:t>
            </a:r>
            <a:r>
              <a:rPr lang="en-US" sz="1800" b="0" dirty="0">
                <a:solidFill>
                  <a:schemeClr val="tx1"/>
                </a:solidFill>
              </a:rPr>
              <a:t> la </a:t>
            </a:r>
            <a:r>
              <a:rPr lang="en-US" sz="1800" b="0" dirty="0" err="1">
                <a:solidFill>
                  <a:schemeClr val="tx1"/>
                </a:solidFill>
              </a:rPr>
              <a:t>naşterea</a:t>
            </a:r>
            <a:r>
              <a:rPr lang="en-US" sz="1800" b="0" dirty="0">
                <a:solidFill>
                  <a:schemeClr val="tx1"/>
                </a:solidFill>
              </a:rPr>
              <a:t> </a:t>
            </a:r>
            <a:r>
              <a:rPr lang="en-US" sz="1800" b="0" dirty="0" err="1">
                <a:solidFill>
                  <a:schemeClr val="tx1"/>
                </a:solidFill>
              </a:rPr>
              <a:t>copilului</a:t>
            </a:r>
            <a:r>
              <a:rPr lang="en-US" sz="1800" b="0" dirty="0">
                <a:solidFill>
                  <a:schemeClr val="tx1"/>
                </a:solidFill>
              </a:rPr>
              <a:t> se </a:t>
            </a:r>
            <a:r>
              <a:rPr lang="en-US" sz="1800" b="0" dirty="0" err="1">
                <a:solidFill>
                  <a:schemeClr val="tx1"/>
                </a:solidFill>
              </a:rPr>
              <a:t>stabileşte</a:t>
            </a:r>
            <a:r>
              <a:rPr lang="en-US" sz="1800" b="0" dirty="0">
                <a:solidFill>
                  <a:schemeClr val="tx1"/>
                </a:solidFill>
              </a:rPr>
              <a:t>: </a:t>
            </a:r>
            <a:r>
              <a:rPr lang="en-US" sz="1800" b="0" dirty="0" err="1">
                <a:solidFill>
                  <a:schemeClr val="tx1"/>
                </a:solidFill>
              </a:rPr>
              <a:t>pentru</a:t>
            </a:r>
            <a:r>
              <a:rPr lang="en-US" sz="1800" b="0" dirty="0">
                <a:solidFill>
                  <a:schemeClr val="tx1"/>
                </a:solidFill>
              </a:rPr>
              <a:t> </a:t>
            </a:r>
            <a:r>
              <a:rPr lang="en-US" sz="1800" b="0" dirty="0" err="1">
                <a:solidFill>
                  <a:schemeClr val="tx1"/>
                </a:solidFill>
              </a:rPr>
              <a:t>fiecare</a:t>
            </a:r>
            <a:r>
              <a:rPr lang="en-US" sz="1800" b="0" dirty="0">
                <a:solidFill>
                  <a:schemeClr val="tx1"/>
                </a:solidFill>
              </a:rPr>
              <a:t> </a:t>
            </a:r>
            <a:r>
              <a:rPr lang="en-US" sz="1800" b="0" dirty="0" err="1">
                <a:solidFill>
                  <a:schemeClr val="tx1"/>
                </a:solidFill>
              </a:rPr>
              <a:t>copil</a:t>
            </a:r>
            <a:r>
              <a:rPr lang="en-US" sz="1800" b="0" dirty="0">
                <a:solidFill>
                  <a:schemeClr val="tx1"/>
                </a:solidFill>
              </a:rPr>
              <a:t> </a:t>
            </a:r>
            <a:r>
              <a:rPr lang="en-US" sz="1800" b="0" dirty="0" err="1">
                <a:solidFill>
                  <a:schemeClr val="tx1"/>
                </a:solidFill>
              </a:rPr>
              <a:t>născut</a:t>
            </a:r>
            <a:r>
              <a:rPr lang="en-US" sz="1800" b="0" dirty="0">
                <a:solidFill>
                  <a:schemeClr val="tx1"/>
                </a:solidFill>
              </a:rPr>
              <a:t> </a:t>
            </a:r>
            <a:r>
              <a:rPr lang="en-US" sz="1800" b="0" dirty="0" err="1">
                <a:solidFill>
                  <a:schemeClr val="tx1"/>
                </a:solidFill>
              </a:rPr>
              <a:t>viu</a:t>
            </a:r>
            <a:r>
              <a:rPr lang="en-US" sz="1800" b="0" dirty="0">
                <a:solidFill>
                  <a:schemeClr val="tx1"/>
                </a:solidFill>
              </a:rPr>
              <a:t>, </a:t>
            </a:r>
            <a:r>
              <a:rPr lang="en-US" sz="1800" b="0" dirty="0" err="1">
                <a:solidFill>
                  <a:schemeClr val="tx1"/>
                </a:solidFill>
              </a:rPr>
              <a:t>inclusiv</a:t>
            </a:r>
            <a:r>
              <a:rPr lang="en-US" sz="1800" b="0" dirty="0">
                <a:solidFill>
                  <a:schemeClr val="tx1"/>
                </a:solidFill>
              </a:rPr>
              <a:t> </a:t>
            </a:r>
            <a:r>
              <a:rPr lang="en-US" sz="1800" b="0" dirty="0" err="1">
                <a:solidFill>
                  <a:schemeClr val="tx1"/>
                </a:solidFill>
              </a:rPr>
              <a:t>în</a:t>
            </a:r>
            <a:r>
              <a:rPr lang="en-US" sz="1800" b="0" dirty="0">
                <a:solidFill>
                  <a:schemeClr val="tx1"/>
                </a:solidFill>
              </a:rPr>
              <a:t> </a:t>
            </a:r>
            <a:r>
              <a:rPr lang="en-US" sz="1800" b="0" dirty="0" err="1">
                <a:solidFill>
                  <a:schemeClr val="tx1"/>
                </a:solidFill>
              </a:rPr>
              <a:t>cazul</a:t>
            </a:r>
            <a:r>
              <a:rPr lang="en-US" sz="1800" b="0" dirty="0">
                <a:solidFill>
                  <a:schemeClr val="tx1"/>
                </a:solidFill>
              </a:rPr>
              <a:t> </a:t>
            </a:r>
            <a:r>
              <a:rPr lang="en-US" sz="1800" b="0" dirty="0" err="1">
                <a:solidFill>
                  <a:schemeClr val="tx1"/>
                </a:solidFill>
              </a:rPr>
              <a:t>gemenilor</a:t>
            </a:r>
            <a:r>
              <a:rPr lang="en-US" sz="1800" b="0" dirty="0">
                <a:solidFill>
                  <a:schemeClr val="tx1"/>
                </a:solidFill>
              </a:rPr>
              <a:t>; </a:t>
            </a:r>
            <a:r>
              <a:rPr lang="en-US" sz="1800" b="0" dirty="0" err="1">
                <a:solidFill>
                  <a:schemeClr val="tx1"/>
                </a:solidFill>
              </a:rPr>
              <a:t>mamei</a:t>
            </a:r>
            <a:r>
              <a:rPr lang="en-US" sz="1800" b="0" dirty="0">
                <a:solidFill>
                  <a:schemeClr val="tx1"/>
                </a:solidFill>
              </a:rPr>
              <a:t>, </a:t>
            </a:r>
            <a:r>
              <a:rPr lang="en-US" sz="1800" b="0" dirty="0" err="1">
                <a:solidFill>
                  <a:schemeClr val="tx1"/>
                </a:solidFill>
              </a:rPr>
              <a:t>iar</a:t>
            </a:r>
            <a:r>
              <a:rPr lang="en-US" sz="1800" b="0" dirty="0">
                <a:solidFill>
                  <a:schemeClr val="tx1"/>
                </a:solidFill>
              </a:rPr>
              <a:t> </a:t>
            </a:r>
            <a:r>
              <a:rPr lang="en-US" sz="1800" b="0" dirty="0" err="1">
                <a:solidFill>
                  <a:schemeClr val="tx1"/>
                </a:solidFill>
              </a:rPr>
              <a:t>în</a:t>
            </a:r>
            <a:r>
              <a:rPr lang="en-US" sz="1800" b="0" dirty="0">
                <a:solidFill>
                  <a:schemeClr val="tx1"/>
                </a:solidFill>
              </a:rPr>
              <a:t> </a:t>
            </a:r>
            <a:r>
              <a:rPr lang="en-US" sz="1800" b="0" dirty="0" err="1">
                <a:solidFill>
                  <a:schemeClr val="tx1"/>
                </a:solidFill>
              </a:rPr>
              <a:t>cazul</a:t>
            </a:r>
            <a:r>
              <a:rPr lang="en-US" sz="1800" b="0" dirty="0">
                <a:solidFill>
                  <a:schemeClr val="tx1"/>
                </a:solidFill>
              </a:rPr>
              <a:t> </a:t>
            </a:r>
            <a:r>
              <a:rPr lang="en-US" sz="1800" b="0" dirty="0" err="1">
                <a:solidFill>
                  <a:schemeClr val="tx1"/>
                </a:solidFill>
              </a:rPr>
              <a:t>decesului</a:t>
            </a:r>
            <a:r>
              <a:rPr lang="en-US" sz="1800" b="0" dirty="0">
                <a:solidFill>
                  <a:schemeClr val="tx1"/>
                </a:solidFill>
              </a:rPr>
              <a:t> </a:t>
            </a:r>
            <a:r>
              <a:rPr lang="en-US" sz="1800" b="0" dirty="0" err="1">
                <a:solidFill>
                  <a:schemeClr val="tx1"/>
                </a:solidFill>
              </a:rPr>
              <a:t>ei</a:t>
            </a:r>
            <a:r>
              <a:rPr lang="en-US" sz="1800" b="0" dirty="0">
                <a:solidFill>
                  <a:schemeClr val="tx1"/>
                </a:solidFill>
              </a:rPr>
              <a:t> - </a:t>
            </a:r>
            <a:r>
              <a:rPr lang="en-US" sz="1800" b="0" dirty="0" err="1">
                <a:solidFill>
                  <a:schemeClr val="tx1"/>
                </a:solidFill>
              </a:rPr>
              <a:t>reprezentantului</a:t>
            </a:r>
            <a:r>
              <a:rPr lang="en-US" sz="1800" b="0" dirty="0">
                <a:solidFill>
                  <a:schemeClr val="tx1"/>
                </a:solidFill>
              </a:rPr>
              <a:t> legal al </a:t>
            </a:r>
            <a:r>
              <a:rPr lang="en-US" sz="1800" b="0" dirty="0" err="1">
                <a:solidFill>
                  <a:schemeClr val="tx1"/>
                </a:solidFill>
              </a:rPr>
              <a:t>copilului</a:t>
            </a:r>
            <a:r>
              <a:rPr lang="en-US" sz="1800" b="0" dirty="0">
                <a:solidFill>
                  <a:schemeClr val="tx1"/>
                </a:solidFill>
              </a:rPr>
              <a:t>; cu </a:t>
            </a:r>
            <a:r>
              <a:rPr lang="en-US" sz="1800" b="0" dirty="0" err="1">
                <a:solidFill>
                  <a:schemeClr val="tx1"/>
                </a:solidFill>
              </a:rPr>
              <a:t>condiţia</a:t>
            </a:r>
            <a:r>
              <a:rPr lang="en-US" sz="1800" b="0" dirty="0">
                <a:solidFill>
                  <a:schemeClr val="tx1"/>
                </a:solidFill>
              </a:rPr>
              <a:t> </a:t>
            </a:r>
            <a:r>
              <a:rPr lang="en-US" sz="1800" b="0" dirty="0" err="1">
                <a:solidFill>
                  <a:schemeClr val="tx1"/>
                </a:solidFill>
              </a:rPr>
              <a:t>că</a:t>
            </a:r>
            <a:r>
              <a:rPr lang="en-US" sz="1800" b="0" dirty="0">
                <a:solidFill>
                  <a:schemeClr val="tx1"/>
                </a:solidFill>
              </a:rPr>
              <a:t> a </a:t>
            </a:r>
            <a:r>
              <a:rPr lang="en-US" sz="1800" b="0" dirty="0" err="1">
                <a:solidFill>
                  <a:schemeClr val="tx1"/>
                </a:solidFill>
              </a:rPr>
              <a:t>fost</a:t>
            </a:r>
            <a:r>
              <a:rPr lang="en-US" sz="1800" b="0" dirty="0">
                <a:solidFill>
                  <a:schemeClr val="tx1"/>
                </a:solidFill>
              </a:rPr>
              <a:t> </a:t>
            </a:r>
            <a:r>
              <a:rPr lang="en-US" sz="1800" b="0" dirty="0" err="1">
                <a:solidFill>
                  <a:schemeClr val="tx1"/>
                </a:solidFill>
              </a:rPr>
              <a:t>înregistrat</a:t>
            </a:r>
            <a:r>
              <a:rPr lang="en-US" sz="1800" b="0" dirty="0">
                <a:solidFill>
                  <a:schemeClr val="tx1"/>
                </a:solidFill>
              </a:rPr>
              <a:t> la </a:t>
            </a:r>
            <a:r>
              <a:rPr lang="en-US" sz="1800" b="0" dirty="0" err="1">
                <a:solidFill>
                  <a:schemeClr val="tx1"/>
                </a:solidFill>
              </a:rPr>
              <a:t>oficiul</a:t>
            </a:r>
            <a:r>
              <a:rPr lang="en-US" sz="1800" b="0" dirty="0">
                <a:solidFill>
                  <a:schemeClr val="tx1"/>
                </a:solidFill>
              </a:rPr>
              <a:t> </a:t>
            </a:r>
            <a:r>
              <a:rPr lang="en-US" sz="1800" b="0" dirty="0" err="1">
                <a:solidFill>
                  <a:schemeClr val="tx1"/>
                </a:solidFill>
              </a:rPr>
              <a:t>stării</a:t>
            </a:r>
            <a:r>
              <a:rPr lang="en-US" sz="1800" b="0" dirty="0">
                <a:solidFill>
                  <a:schemeClr val="tx1"/>
                </a:solidFill>
              </a:rPr>
              <a:t> </a:t>
            </a:r>
            <a:r>
              <a:rPr lang="en-US" sz="1800" b="0" dirty="0" err="1">
                <a:solidFill>
                  <a:schemeClr val="tx1"/>
                </a:solidFill>
              </a:rPr>
              <a:t>civile</a:t>
            </a:r>
            <a:r>
              <a:rPr lang="en-US" sz="1800" b="0" dirty="0">
                <a:solidFill>
                  <a:schemeClr val="tx1"/>
                </a:solidFill>
              </a:rPr>
              <a:t>; cu </a:t>
            </a:r>
            <a:r>
              <a:rPr lang="en-US" sz="1800" b="0" dirty="0" err="1">
                <a:solidFill>
                  <a:schemeClr val="tx1"/>
                </a:solidFill>
              </a:rPr>
              <a:t>condiţia</a:t>
            </a:r>
            <a:r>
              <a:rPr lang="en-US" sz="1800" b="0" dirty="0">
                <a:solidFill>
                  <a:schemeClr val="tx1"/>
                </a:solidFill>
              </a:rPr>
              <a:t> </a:t>
            </a:r>
            <a:r>
              <a:rPr lang="en-US" sz="1800" b="0" dirty="0" err="1">
                <a:solidFill>
                  <a:schemeClr val="tx1"/>
                </a:solidFill>
              </a:rPr>
              <a:t>că</a:t>
            </a:r>
            <a:r>
              <a:rPr lang="en-US" sz="1800" b="0" dirty="0">
                <a:solidFill>
                  <a:schemeClr val="tx1"/>
                </a:solidFill>
              </a:rPr>
              <a:t> a </a:t>
            </a:r>
            <a:r>
              <a:rPr lang="en-US" sz="1800" b="0" dirty="0" err="1">
                <a:solidFill>
                  <a:schemeClr val="tx1"/>
                </a:solidFill>
              </a:rPr>
              <a:t>fost</a:t>
            </a:r>
            <a:r>
              <a:rPr lang="en-US" sz="1800" b="0" dirty="0">
                <a:solidFill>
                  <a:schemeClr val="tx1"/>
                </a:solidFill>
              </a:rPr>
              <a:t> </a:t>
            </a:r>
            <a:r>
              <a:rPr lang="en-US" sz="1800" b="0" dirty="0" err="1">
                <a:solidFill>
                  <a:schemeClr val="tx1"/>
                </a:solidFill>
              </a:rPr>
              <a:t>solicitată</a:t>
            </a:r>
            <a:r>
              <a:rPr lang="en-US" sz="1800" b="0" dirty="0">
                <a:solidFill>
                  <a:schemeClr val="tx1"/>
                </a:solidFill>
              </a:rPr>
              <a:t> </a:t>
            </a:r>
            <a:r>
              <a:rPr lang="en-US" sz="1800" b="0" dirty="0" err="1">
                <a:solidFill>
                  <a:schemeClr val="tx1"/>
                </a:solidFill>
              </a:rPr>
              <a:t>cel</a:t>
            </a:r>
            <a:r>
              <a:rPr lang="en-US" sz="1800" b="0" dirty="0">
                <a:solidFill>
                  <a:schemeClr val="tx1"/>
                </a:solidFill>
              </a:rPr>
              <a:t> </a:t>
            </a:r>
            <a:r>
              <a:rPr lang="en-US" sz="1800" b="0" dirty="0" err="1">
                <a:solidFill>
                  <a:schemeClr val="tx1"/>
                </a:solidFill>
              </a:rPr>
              <a:t>târziu</a:t>
            </a:r>
            <a:r>
              <a:rPr lang="en-US" sz="1800" b="0" dirty="0">
                <a:solidFill>
                  <a:schemeClr val="tx1"/>
                </a:solidFill>
              </a:rPr>
              <a:t> </a:t>
            </a:r>
            <a:r>
              <a:rPr lang="en-US" sz="1800" b="0" dirty="0" err="1">
                <a:solidFill>
                  <a:schemeClr val="tx1"/>
                </a:solidFill>
              </a:rPr>
              <a:t>în</a:t>
            </a:r>
            <a:r>
              <a:rPr lang="en-US" sz="1800" b="0" dirty="0">
                <a:solidFill>
                  <a:schemeClr val="tx1"/>
                </a:solidFill>
              </a:rPr>
              <a:t> </a:t>
            </a:r>
            <a:r>
              <a:rPr lang="en-US" sz="1800" b="0" dirty="0" err="1">
                <a:solidFill>
                  <a:schemeClr val="tx1"/>
                </a:solidFill>
              </a:rPr>
              <a:t>termen</a:t>
            </a:r>
            <a:r>
              <a:rPr lang="en-US" sz="1800" b="0" dirty="0">
                <a:solidFill>
                  <a:schemeClr val="tx1"/>
                </a:solidFill>
              </a:rPr>
              <a:t> de 12 </a:t>
            </a:r>
            <a:r>
              <a:rPr lang="en-US" sz="1800" b="0" dirty="0" err="1">
                <a:solidFill>
                  <a:schemeClr val="tx1"/>
                </a:solidFill>
              </a:rPr>
              <a:t>luni</a:t>
            </a:r>
            <a:r>
              <a:rPr lang="en-US" sz="1800" b="0" dirty="0">
                <a:solidFill>
                  <a:schemeClr val="tx1"/>
                </a:solidFill>
              </a:rPr>
              <a:t> de la </a:t>
            </a:r>
            <a:r>
              <a:rPr lang="en-US" sz="1800" b="0" dirty="0" err="1">
                <a:solidFill>
                  <a:schemeClr val="tx1"/>
                </a:solidFill>
              </a:rPr>
              <a:t>naşterea</a:t>
            </a:r>
            <a:r>
              <a:rPr lang="en-US" sz="1800" b="0" dirty="0">
                <a:solidFill>
                  <a:schemeClr val="tx1"/>
                </a:solidFill>
              </a:rPr>
              <a:t> </a:t>
            </a:r>
            <a:r>
              <a:rPr lang="en-US" sz="1800" b="0" dirty="0" err="1">
                <a:solidFill>
                  <a:schemeClr val="tx1"/>
                </a:solidFill>
              </a:rPr>
              <a:t>copilului</a:t>
            </a:r>
            <a:r>
              <a:rPr lang="en-US" sz="1800" b="0" dirty="0">
                <a:solidFill>
                  <a:schemeClr val="tx1"/>
                </a:solidFill>
              </a:rPr>
              <a:t>;</a:t>
            </a:r>
          </a:p>
          <a:p>
            <a:endParaRPr lang="en-US" sz="1800" b="0" dirty="0">
              <a:solidFill>
                <a:schemeClr val="tx1"/>
              </a:solidFill>
            </a:endParaRPr>
          </a:p>
          <a:p>
            <a:r>
              <a:rPr lang="en-US" sz="1800" b="0" dirty="0" err="1">
                <a:solidFill>
                  <a:schemeClr val="tx1"/>
                </a:solidFill>
              </a:rPr>
              <a:t>Pentru</a:t>
            </a:r>
            <a:r>
              <a:rPr lang="en-US" sz="1800" b="0" dirty="0">
                <a:solidFill>
                  <a:schemeClr val="tx1"/>
                </a:solidFill>
              </a:rPr>
              <a:t> </a:t>
            </a:r>
            <a:r>
              <a:rPr lang="en-US" sz="1800" b="0" dirty="0" err="1">
                <a:solidFill>
                  <a:schemeClr val="tx1"/>
                </a:solidFill>
              </a:rPr>
              <a:t>copiii</a:t>
            </a:r>
            <a:r>
              <a:rPr lang="en-US" sz="1800" b="0" dirty="0">
                <a:solidFill>
                  <a:schemeClr val="tx1"/>
                </a:solidFill>
              </a:rPr>
              <a:t> </a:t>
            </a:r>
            <a:r>
              <a:rPr lang="en-US" sz="1800" b="0" dirty="0" err="1">
                <a:solidFill>
                  <a:schemeClr val="tx1"/>
                </a:solidFill>
              </a:rPr>
              <a:t>născuţi</a:t>
            </a:r>
            <a:r>
              <a:rPr lang="en-US" sz="1800" b="0" dirty="0">
                <a:solidFill>
                  <a:schemeClr val="tx1"/>
                </a:solidFill>
              </a:rPr>
              <a:t> </a:t>
            </a:r>
            <a:r>
              <a:rPr lang="en-US" sz="1800" b="0" dirty="0" err="1">
                <a:solidFill>
                  <a:schemeClr val="tx1"/>
                </a:solidFill>
              </a:rPr>
              <a:t>în</a:t>
            </a:r>
            <a:r>
              <a:rPr lang="en-US" sz="1800" b="0" dirty="0">
                <a:solidFill>
                  <a:schemeClr val="tx1"/>
                </a:solidFill>
              </a:rPr>
              <a:t> </a:t>
            </a:r>
            <a:r>
              <a:rPr lang="en-US" sz="1800" b="0" dirty="0" err="1">
                <a:solidFill>
                  <a:schemeClr val="tx1"/>
                </a:solidFill>
              </a:rPr>
              <a:t>anul</a:t>
            </a:r>
            <a:r>
              <a:rPr lang="en-US" sz="1800" b="0" dirty="0">
                <a:solidFill>
                  <a:schemeClr val="tx1"/>
                </a:solidFill>
              </a:rPr>
              <a:t> 2016, </a:t>
            </a:r>
            <a:r>
              <a:rPr lang="en-US" sz="1800" b="0" dirty="0" err="1">
                <a:solidFill>
                  <a:schemeClr val="tx1"/>
                </a:solidFill>
              </a:rPr>
              <a:t>mamele</a:t>
            </a:r>
            <a:r>
              <a:rPr lang="en-US" sz="1800" b="0" dirty="0">
                <a:solidFill>
                  <a:schemeClr val="tx1"/>
                </a:solidFill>
              </a:rPr>
              <a:t> </a:t>
            </a:r>
            <a:r>
              <a:rPr lang="en-US" sz="1800" b="0" dirty="0" err="1">
                <a:solidFill>
                  <a:schemeClr val="tx1"/>
                </a:solidFill>
              </a:rPr>
              <a:t>beneficiază</a:t>
            </a:r>
            <a:r>
              <a:rPr lang="en-US" sz="1800" b="0" dirty="0">
                <a:solidFill>
                  <a:schemeClr val="tx1"/>
                </a:solidFill>
              </a:rPr>
              <a:t> de </a:t>
            </a:r>
            <a:r>
              <a:rPr lang="en-US" sz="1800" b="0" dirty="0" err="1">
                <a:solidFill>
                  <a:schemeClr val="tx1"/>
                </a:solidFill>
              </a:rPr>
              <a:t>indemnizaţie</a:t>
            </a:r>
            <a:r>
              <a:rPr lang="en-US" sz="1800" b="0" dirty="0">
                <a:solidFill>
                  <a:schemeClr val="tx1"/>
                </a:solidFill>
              </a:rPr>
              <a:t> </a:t>
            </a:r>
            <a:r>
              <a:rPr lang="en-US" sz="1800" b="0" dirty="0" err="1">
                <a:solidFill>
                  <a:schemeClr val="tx1"/>
                </a:solidFill>
              </a:rPr>
              <a:t>unică</a:t>
            </a:r>
            <a:r>
              <a:rPr lang="en-US" sz="1800" b="0" dirty="0">
                <a:solidFill>
                  <a:schemeClr val="tx1"/>
                </a:solidFill>
              </a:rPr>
              <a:t> la </a:t>
            </a:r>
            <a:r>
              <a:rPr lang="en-US" sz="1800" b="0" dirty="0" err="1">
                <a:solidFill>
                  <a:schemeClr val="tx1"/>
                </a:solidFill>
              </a:rPr>
              <a:t>naşterea</a:t>
            </a:r>
            <a:r>
              <a:rPr lang="en-US" sz="1800" b="0" dirty="0">
                <a:solidFill>
                  <a:schemeClr val="tx1"/>
                </a:solidFill>
              </a:rPr>
              <a:t> </a:t>
            </a:r>
            <a:r>
              <a:rPr lang="en-US" sz="1800" b="0" dirty="0" err="1">
                <a:solidFill>
                  <a:schemeClr val="tx1"/>
                </a:solidFill>
              </a:rPr>
              <a:t>copilului</a:t>
            </a:r>
            <a:r>
              <a:rPr lang="en-US" sz="1800" b="0" dirty="0">
                <a:solidFill>
                  <a:schemeClr val="tx1"/>
                </a:solidFill>
              </a:rPr>
              <a:t> </a:t>
            </a:r>
            <a:r>
              <a:rPr lang="en-US" sz="1800" b="0" dirty="0" err="1">
                <a:solidFill>
                  <a:schemeClr val="tx1"/>
                </a:solidFill>
              </a:rPr>
              <a:t>în</a:t>
            </a:r>
            <a:r>
              <a:rPr lang="en-US" sz="1800" b="0" dirty="0">
                <a:solidFill>
                  <a:schemeClr val="tx1"/>
                </a:solidFill>
              </a:rPr>
              <a:t> </a:t>
            </a:r>
            <a:r>
              <a:rPr lang="en-US" sz="1800" b="0" dirty="0" err="1">
                <a:solidFill>
                  <a:schemeClr val="tx1"/>
                </a:solidFill>
              </a:rPr>
              <a:t>cuantum</a:t>
            </a:r>
            <a:r>
              <a:rPr lang="en-US" sz="1800" b="0" dirty="0">
                <a:solidFill>
                  <a:schemeClr val="tx1"/>
                </a:solidFill>
              </a:rPr>
              <a:t> de: 3100 lei </a:t>
            </a:r>
            <a:r>
              <a:rPr lang="en-US" sz="1800" b="0" dirty="0" err="1">
                <a:solidFill>
                  <a:schemeClr val="tx1"/>
                </a:solidFill>
              </a:rPr>
              <a:t>pentru</a:t>
            </a:r>
            <a:r>
              <a:rPr lang="en-US" sz="1800" b="0" dirty="0">
                <a:solidFill>
                  <a:schemeClr val="tx1"/>
                </a:solidFill>
              </a:rPr>
              <a:t> </a:t>
            </a:r>
            <a:r>
              <a:rPr lang="en-US" sz="1800" b="0" dirty="0" err="1">
                <a:solidFill>
                  <a:schemeClr val="tx1"/>
                </a:solidFill>
              </a:rPr>
              <a:t>primul</a:t>
            </a:r>
            <a:r>
              <a:rPr lang="en-US" sz="1800" b="0" dirty="0">
                <a:solidFill>
                  <a:schemeClr val="tx1"/>
                </a:solidFill>
              </a:rPr>
              <a:t> </a:t>
            </a:r>
            <a:r>
              <a:rPr lang="en-US" sz="1800" b="0" dirty="0" err="1">
                <a:solidFill>
                  <a:schemeClr val="tx1"/>
                </a:solidFill>
              </a:rPr>
              <a:t>copil</a:t>
            </a:r>
            <a:r>
              <a:rPr lang="en-US" sz="1800" b="0" dirty="0">
                <a:solidFill>
                  <a:schemeClr val="tx1"/>
                </a:solidFill>
              </a:rPr>
              <a:t> </a:t>
            </a:r>
            <a:r>
              <a:rPr lang="en-US" sz="1800" b="0" dirty="0" err="1">
                <a:solidFill>
                  <a:schemeClr val="tx1"/>
                </a:solidFill>
              </a:rPr>
              <a:t>și</a:t>
            </a:r>
            <a:r>
              <a:rPr lang="en-US" sz="1800" b="0" dirty="0">
                <a:solidFill>
                  <a:schemeClr val="tx1"/>
                </a:solidFill>
              </a:rPr>
              <a:t> de 3400 lei </a:t>
            </a:r>
            <a:r>
              <a:rPr lang="en-US" sz="1800" b="0" dirty="0" err="1">
                <a:solidFill>
                  <a:schemeClr val="tx1"/>
                </a:solidFill>
              </a:rPr>
              <a:t>pentru</a:t>
            </a:r>
            <a:r>
              <a:rPr lang="en-US" sz="1800" b="0" dirty="0">
                <a:solidFill>
                  <a:schemeClr val="tx1"/>
                </a:solidFill>
              </a:rPr>
              <a:t> </a:t>
            </a:r>
            <a:r>
              <a:rPr lang="en-US" sz="1800" b="0" dirty="0" err="1">
                <a:solidFill>
                  <a:schemeClr val="tx1"/>
                </a:solidFill>
              </a:rPr>
              <a:t>fiecare</a:t>
            </a:r>
            <a:r>
              <a:rPr lang="en-US" sz="1800" b="0" dirty="0">
                <a:solidFill>
                  <a:schemeClr val="tx1"/>
                </a:solidFill>
              </a:rPr>
              <a:t> </a:t>
            </a:r>
            <a:r>
              <a:rPr lang="en-US" sz="1800" b="0" dirty="0" err="1">
                <a:solidFill>
                  <a:schemeClr val="tx1"/>
                </a:solidFill>
              </a:rPr>
              <a:t>copil</a:t>
            </a:r>
            <a:r>
              <a:rPr lang="en-US" sz="1800" b="0" dirty="0">
                <a:solidFill>
                  <a:schemeClr val="tx1"/>
                </a:solidFill>
              </a:rPr>
              <a:t> </a:t>
            </a:r>
            <a:r>
              <a:rPr lang="en-US" sz="1800" b="0" dirty="0" err="1">
                <a:solidFill>
                  <a:schemeClr val="tx1"/>
                </a:solidFill>
              </a:rPr>
              <a:t>următor</a:t>
            </a:r>
            <a:r>
              <a:rPr lang="en-US" sz="1800" b="0" dirty="0">
                <a:solidFill>
                  <a:schemeClr val="tx1"/>
                </a:solidFill>
              </a:rPr>
              <a:t>. </a:t>
            </a:r>
            <a:r>
              <a:rPr lang="en-US" sz="1800" b="0" dirty="0" err="1">
                <a:solidFill>
                  <a:schemeClr val="tx1"/>
                </a:solidFill>
              </a:rPr>
              <a:t>În</a:t>
            </a:r>
            <a:r>
              <a:rPr lang="en-US" sz="1800" b="0" dirty="0">
                <a:solidFill>
                  <a:schemeClr val="tx1"/>
                </a:solidFill>
              </a:rPr>
              <a:t> 2016 </a:t>
            </a:r>
            <a:r>
              <a:rPr lang="en-US" sz="1800" b="0" dirty="0" err="1">
                <a:solidFill>
                  <a:schemeClr val="tx1"/>
                </a:solidFill>
              </a:rPr>
              <a:t>indemnizația</a:t>
            </a:r>
            <a:r>
              <a:rPr lang="en-US" sz="1800" b="0" dirty="0">
                <a:solidFill>
                  <a:schemeClr val="tx1"/>
                </a:solidFill>
              </a:rPr>
              <a:t> a </a:t>
            </a:r>
            <a:r>
              <a:rPr lang="en-US" sz="1800" b="0" dirty="0" err="1">
                <a:solidFill>
                  <a:schemeClr val="tx1"/>
                </a:solidFill>
              </a:rPr>
              <a:t>fost</a:t>
            </a:r>
            <a:r>
              <a:rPr lang="en-US" sz="1800" b="0" dirty="0">
                <a:solidFill>
                  <a:schemeClr val="tx1"/>
                </a:solidFill>
              </a:rPr>
              <a:t> </a:t>
            </a:r>
            <a:r>
              <a:rPr lang="en-US" sz="1800" b="0" dirty="0" err="1">
                <a:solidFill>
                  <a:schemeClr val="tx1"/>
                </a:solidFill>
              </a:rPr>
              <a:t>majorată</a:t>
            </a:r>
            <a:r>
              <a:rPr lang="en-US" sz="1800" b="0" dirty="0">
                <a:solidFill>
                  <a:schemeClr val="tx1"/>
                </a:solidFill>
              </a:rPr>
              <a:t> </a:t>
            </a:r>
            <a:r>
              <a:rPr lang="en-US" sz="1800" b="0" dirty="0" err="1">
                <a:solidFill>
                  <a:schemeClr val="tx1"/>
                </a:solidFill>
              </a:rPr>
              <a:t>și</a:t>
            </a:r>
            <a:r>
              <a:rPr lang="en-US" sz="1800" b="0" dirty="0">
                <a:solidFill>
                  <a:schemeClr val="tx1"/>
                </a:solidFill>
              </a:rPr>
              <a:t> </a:t>
            </a:r>
            <a:r>
              <a:rPr lang="en-US" sz="1800" b="0" dirty="0" err="1">
                <a:solidFill>
                  <a:schemeClr val="tx1"/>
                </a:solidFill>
              </a:rPr>
              <a:t>constituie</a:t>
            </a:r>
            <a:r>
              <a:rPr lang="en-US" sz="1800" b="0" dirty="0">
                <a:solidFill>
                  <a:schemeClr val="tx1"/>
                </a:solidFill>
              </a:rPr>
              <a:t> </a:t>
            </a:r>
            <a:r>
              <a:rPr lang="en-US" sz="1800" b="0" dirty="0" err="1">
                <a:solidFill>
                  <a:schemeClr val="tx1"/>
                </a:solidFill>
              </a:rPr>
              <a:t>suma</a:t>
            </a:r>
            <a:r>
              <a:rPr lang="en-US" sz="1800" b="0" dirty="0">
                <a:solidFill>
                  <a:schemeClr val="tx1"/>
                </a:solidFill>
              </a:rPr>
              <a:t> de 5300 de lei. </a:t>
            </a:r>
          </a:p>
          <a:p>
            <a:endParaRPr lang="en-US" dirty="0"/>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230915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sp>
        <p:nvSpPr>
          <p:cNvPr id="5" name="Объект 4"/>
          <p:cNvSpPr>
            <a:spLocks noGrp="1"/>
          </p:cNvSpPr>
          <p:nvPr>
            <p:ph idx="1"/>
          </p:nvPr>
        </p:nvSpPr>
        <p:spPr>
          <a:xfrm>
            <a:off x="0" y="1621536"/>
            <a:ext cx="8460000" cy="4642464"/>
          </a:xfrm>
        </p:spPr>
        <p:txBody>
          <a:bodyPr/>
          <a:lstStyle/>
          <a:p>
            <a:pPr marL="0" indent="0">
              <a:buNone/>
            </a:pPr>
            <a:r>
              <a:rPr lang="en-US" dirty="0" smtClean="0">
                <a:solidFill>
                  <a:schemeClr val="tx1"/>
                </a:solidFill>
              </a:rPr>
              <a:t>   </a:t>
            </a:r>
            <a:endParaRPr lang="ru-RU"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6" name="Прямоугольник 5"/>
          <p:cNvSpPr/>
          <p:nvPr/>
        </p:nvSpPr>
        <p:spPr>
          <a:xfrm>
            <a:off x="85344" y="1652113"/>
            <a:ext cx="8973312" cy="5786199"/>
          </a:xfrm>
          <a:prstGeom prst="rect">
            <a:avLst/>
          </a:prstGeom>
        </p:spPr>
        <p:txBody>
          <a:bodyPr wrap="square">
            <a:spAutoFit/>
          </a:bodyPr>
          <a:lstStyle/>
          <a:p>
            <a:r>
              <a:rPr lang="en-US" sz="3200" dirty="0" err="1" smtClean="0">
                <a:solidFill>
                  <a:srgbClr val="002060"/>
                </a:solidFill>
              </a:rPr>
              <a:t>Bibliografie</a:t>
            </a:r>
            <a:r>
              <a:rPr lang="en-US" sz="3200" dirty="0" smtClean="0">
                <a:solidFill>
                  <a:srgbClr val="002060"/>
                </a:solidFill>
              </a:rPr>
              <a:t>:</a:t>
            </a:r>
          </a:p>
          <a:p>
            <a:pPr lvl="0"/>
            <a:r>
              <a:rPr lang="en-US" sz="1800" b="0" dirty="0" smtClean="0">
                <a:solidFill>
                  <a:schemeClr val="tx1"/>
                </a:solidFill>
              </a:rPr>
              <a:t>1. </a:t>
            </a:r>
            <a:r>
              <a:rPr lang="en-US" sz="1800" b="0" dirty="0" err="1" smtClean="0">
                <a:solidFill>
                  <a:schemeClr val="tx1"/>
                </a:solidFill>
              </a:rPr>
              <a:t>Codul</a:t>
            </a:r>
            <a:r>
              <a:rPr lang="en-US" sz="1800" b="0" dirty="0" smtClean="0">
                <a:solidFill>
                  <a:schemeClr val="tx1"/>
                </a:solidFill>
              </a:rPr>
              <a:t> </a:t>
            </a:r>
            <a:r>
              <a:rPr lang="en-US" sz="1800" b="0" dirty="0">
                <a:solidFill>
                  <a:schemeClr val="tx1"/>
                </a:solidFill>
              </a:rPr>
              <a:t>Fiscal: </a:t>
            </a:r>
            <a:r>
              <a:rPr lang="en-US" sz="1800" b="0" dirty="0" err="1">
                <a:solidFill>
                  <a:schemeClr val="tx1"/>
                </a:solidFill>
              </a:rPr>
              <a:t>Titlul</a:t>
            </a:r>
            <a:r>
              <a:rPr lang="en-US" sz="1800" b="0" dirty="0">
                <a:solidFill>
                  <a:schemeClr val="tx1"/>
                </a:solidFill>
              </a:rPr>
              <a:t> I „</a:t>
            </a:r>
            <a:r>
              <a:rPr lang="en-US" sz="1800" b="0" dirty="0" err="1">
                <a:solidFill>
                  <a:schemeClr val="tx1"/>
                </a:solidFill>
              </a:rPr>
              <a:t>Noţiuni</a:t>
            </a:r>
            <a:r>
              <a:rPr lang="en-US" sz="1800" b="0" dirty="0">
                <a:solidFill>
                  <a:schemeClr val="tx1"/>
                </a:solidFill>
              </a:rPr>
              <a:t> </a:t>
            </a:r>
            <a:r>
              <a:rPr lang="en-US" sz="1800" b="0" dirty="0" err="1">
                <a:solidFill>
                  <a:schemeClr val="tx1"/>
                </a:solidFill>
              </a:rPr>
              <a:t>generale</a:t>
            </a:r>
            <a:r>
              <a:rPr lang="en-US" sz="1800" b="0" dirty="0">
                <a:solidFill>
                  <a:schemeClr val="tx1"/>
                </a:solidFill>
              </a:rPr>
              <a:t>” </a:t>
            </a:r>
            <a:r>
              <a:rPr lang="en-US" sz="1800" b="0" dirty="0" err="1">
                <a:solidFill>
                  <a:schemeClr val="tx1"/>
                </a:solidFill>
              </a:rPr>
              <a:t>şi</a:t>
            </a:r>
            <a:r>
              <a:rPr lang="en-US" sz="1800" b="0" dirty="0">
                <a:solidFill>
                  <a:schemeClr val="tx1"/>
                </a:solidFill>
              </a:rPr>
              <a:t> </a:t>
            </a:r>
            <a:r>
              <a:rPr lang="en-US" sz="1800" b="0" dirty="0" err="1">
                <a:solidFill>
                  <a:schemeClr val="tx1"/>
                </a:solidFill>
              </a:rPr>
              <a:t>Titlul</a:t>
            </a:r>
            <a:r>
              <a:rPr lang="en-US" sz="1800" b="0" dirty="0">
                <a:solidFill>
                  <a:schemeClr val="tx1"/>
                </a:solidFill>
              </a:rPr>
              <a:t> II „</a:t>
            </a:r>
            <a:r>
              <a:rPr lang="en-US" sz="1800" b="0" dirty="0" err="1">
                <a:solidFill>
                  <a:schemeClr val="tx1"/>
                </a:solidFill>
              </a:rPr>
              <a:t>Impozitul</a:t>
            </a:r>
            <a:r>
              <a:rPr lang="en-US" sz="1800" b="0" dirty="0">
                <a:solidFill>
                  <a:schemeClr val="tx1"/>
                </a:solidFill>
              </a:rPr>
              <a:t> </a:t>
            </a:r>
            <a:r>
              <a:rPr lang="en-US" sz="1800" b="0" dirty="0" err="1">
                <a:solidFill>
                  <a:schemeClr val="tx1"/>
                </a:solidFill>
              </a:rPr>
              <a:t>pe</a:t>
            </a:r>
            <a:r>
              <a:rPr lang="en-US" sz="1800" b="0" dirty="0">
                <a:solidFill>
                  <a:schemeClr val="tx1"/>
                </a:solidFill>
              </a:rPr>
              <a:t> </a:t>
            </a:r>
            <a:r>
              <a:rPr lang="en-US" sz="1800" b="0" dirty="0" err="1">
                <a:solidFill>
                  <a:schemeClr val="tx1"/>
                </a:solidFill>
              </a:rPr>
              <a:t>venit</a:t>
            </a:r>
            <a:r>
              <a:rPr lang="en-US" sz="1800" b="0" dirty="0">
                <a:solidFill>
                  <a:schemeClr val="tx1"/>
                </a:solidFill>
              </a:rPr>
              <a:t>”.</a:t>
            </a:r>
            <a:endParaRPr lang="ru-RU" sz="1800" b="0" dirty="0">
              <a:solidFill>
                <a:schemeClr val="tx1"/>
              </a:solidFill>
            </a:endParaRPr>
          </a:p>
          <a:p>
            <a:pPr lvl="0"/>
            <a:r>
              <a:rPr lang="en-US" sz="1800" b="0" dirty="0" smtClean="0">
                <a:solidFill>
                  <a:schemeClr val="tx1"/>
                </a:solidFill>
              </a:rPr>
              <a:t>2. </a:t>
            </a:r>
            <a:r>
              <a:rPr lang="en-US" sz="1800" b="0" dirty="0" err="1" smtClean="0">
                <a:solidFill>
                  <a:schemeClr val="tx1"/>
                </a:solidFill>
              </a:rPr>
              <a:t>Legea</a:t>
            </a:r>
            <a:r>
              <a:rPr lang="en-US" sz="1800" b="0" dirty="0" smtClean="0">
                <a:solidFill>
                  <a:schemeClr val="tx1"/>
                </a:solidFill>
              </a:rPr>
              <a:t> </a:t>
            </a:r>
            <a:r>
              <a:rPr lang="en-US" sz="1800" b="0" dirty="0">
                <a:solidFill>
                  <a:schemeClr val="tx1"/>
                </a:solidFill>
              </a:rPr>
              <a:t>cu </a:t>
            </a:r>
            <a:r>
              <a:rPr lang="en-US" sz="1800" b="0" dirty="0" err="1">
                <a:solidFill>
                  <a:schemeClr val="tx1"/>
                </a:solidFill>
              </a:rPr>
              <a:t>privire</a:t>
            </a:r>
            <a:r>
              <a:rPr lang="en-US" sz="1800" b="0" dirty="0">
                <a:solidFill>
                  <a:schemeClr val="tx1"/>
                </a:solidFill>
              </a:rPr>
              <a:t> la </a:t>
            </a:r>
            <a:r>
              <a:rPr lang="en-US" sz="1800" b="0" dirty="0" err="1">
                <a:solidFill>
                  <a:schemeClr val="tx1"/>
                </a:solidFill>
              </a:rPr>
              <a:t>administrarea</a:t>
            </a:r>
            <a:r>
              <a:rPr lang="en-US" sz="1800" b="0" dirty="0">
                <a:solidFill>
                  <a:schemeClr val="tx1"/>
                </a:solidFill>
              </a:rPr>
              <a:t> </a:t>
            </a:r>
            <a:r>
              <a:rPr lang="en-US" sz="1800" b="0" dirty="0" err="1">
                <a:solidFill>
                  <a:schemeClr val="tx1"/>
                </a:solidFill>
              </a:rPr>
              <a:t>impozitului</a:t>
            </a:r>
            <a:r>
              <a:rPr lang="en-US" sz="1800" b="0" dirty="0">
                <a:solidFill>
                  <a:schemeClr val="tx1"/>
                </a:solidFill>
              </a:rPr>
              <a:t> </a:t>
            </a:r>
            <a:r>
              <a:rPr lang="en-US" sz="1800" b="0" dirty="0" err="1">
                <a:solidFill>
                  <a:schemeClr val="tx1"/>
                </a:solidFill>
              </a:rPr>
              <a:t>pe</a:t>
            </a:r>
            <a:r>
              <a:rPr lang="en-US" sz="1800" b="0" dirty="0">
                <a:solidFill>
                  <a:schemeClr val="tx1"/>
                </a:solidFill>
              </a:rPr>
              <a:t> </a:t>
            </a:r>
            <a:r>
              <a:rPr lang="en-US" sz="1800" b="0" dirty="0" err="1">
                <a:solidFill>
                  <a:schemeClr val="tx1"/>
                </a:solidFill>
              </a:rPr>
              <a:t>venit</a:t>
            </a:r>
            <a:r>
              <a:rPr lang="en-US" sz="1800" b="0" dirty="0">
                <a:solidFill>
                  <a:schemeClr val="tx1"/>
                </a:solidFill>
              </a:rPr>
              <a:t> </a:t>
            </a:r>
            <a:r>
              <a:rPr lang="en-US" sz="1800" b="0" dirty="0" err="1">
                <a:solidFill>
                  <a:schemeClr val="tx1"/>
                </a:solidFill>
              </a:rPr>
              <a:t>şi</a:t>
            </a:r>
            <a:r>
              <a:rPr lang="en-US" sz="1800" b="0" dirty="0">
                <a:solidFill>
                  <a:schemeClr val="tx1"/>
                </a:solidFill>
              </a:rPr>
              <a:t> </a:t>
            </a:r>
            <a:r>
              <a:rPr lang="en-US" sz="1800" b="0" dirty="0" err="1">
                <a:solidFill>
                  <a:schemeClr val="tx1"/>
                </a:solidFill>
              </a:rPr>
              <a:t>pentru</a:t>
            </a:r>
            <a:r>
              <a:rPr lang="en-US" sz="1800" b="0" dirty="0">
                <a:solidFill>
                  <a:schemeClr val="tx1"/>
                </a:solidFill>
              </a:rPr>
              <a:t> </a:t>
            </a:r>
            <a:r>
              <a:rPr lang="en-US" sz="1800" b="0" dirty="0" err="1">
                <a:solidFill>
                  <a:schemeClr val="tx1"/>
                </a:solidFill>
              </a:rPr>
              <a:t>punerea</a:t>
            </a:r>
            <a:r>
              <a:rPr lang="en-US" sz="1800" b="0" dirty="0">
                <a:solidFill>
                  <a:schemeClr val="tx1"/>
                </a:solidFill>
              </a:rPr>
              <a:t> </a:t>
            </a:r>
            <a:r>
              <a:rPr lang="en-US" sz="1800" b="0" dirty="0" err="1">
                <a:solidFill>
                  <a:schemeClr val="tx1"/>
                </a:solidFill>
              </a:rPr>
              <a:t>în</a:t>
            </a:r>
            <a:r>
              <a:rPr lang="en-US" sz="1800" b="0" dirty="0">
                <a:solidFill>
                  <a:schemeClr val="tx1"/>
                </a:solidFill>
              </a:rPr>
              <a:t> </a:t>
            </a:r>
            <a:r>
              <a:rPr lang="en-US" sz="1800" b="0" dirty="0" err="1">
                <a:solidFill>
                  <a:schemeClr val="tx1"/>
                </a:solidFill>
              </a:rPr>
              <a:t>aplicare</a:t>
            </a:r>
            <a:r>
              <a:rPr lang="en-US" sz="1800" b="0" dirty="0">
                <a:solidFill>
                  <a:schemeClr val="tx1"/>
                </a:solidFill>
              </a:rPr>
              <a:t> a </a:t>
            </a:r>
            <a:r>
              <a:rPr lang="en-US" sz="1800" b="0" dirty="0" err="1">
                <a:solidFill>
                  <a:schemeClr val="tx1"/>
                </a:solidFill>
              </a:rPr>
              <a:t>titlurilor</a:t>
            </a:r>
            <a:r>
              <a:rPr lang="en-US" sz="1800" b="0" dirty="0">
                <a:solidFill>
                  <a:schemeClr val="tx1"/>
                </a:solidFill>
              </a:rPr>
              <a:t> I </a:t>
            </a:r>
            <a:r>
              <a:rPr lang="en-US" sz="1800" b="0" dirty="0" err="1">
                <a:solidFill>
                  <a:schemeClr val="tx1"/>
                </a:solidFill>
              </a:rPr>
              <a:t>şi</a:t>
            </a:r>
            <a:r>
              <a:rPr lang="en-US" sz="1800" b="0" dirty="0">
                <a:solidFill>
                  <a:schemeClr val="tx1"/>
                </a:solidFill>
              </a:rPr>
              <a:t> II ale </a:t>
            </a:r>
            <a:r>
              <a:rPr lang="en-US" sz="1800" b="0" dirty="0" err="1">
                <a:solidFill>
                  <a:schemeClr val="tx1"/>
                </a:solidFill>
              </a:rPr>
              <a:t>Codului</a:t>
            </a:r>
            <a:r>
              <a:rPr lang="en-US" sz="1800" b="0" dirty="0">
                <a:solidFill>
                  <a:schemeClr val="tx1"/>
                </a:solidFill>
              </a:rPr>
              <a:t> fiscal.</a:t>
            </a:r>
            <a:endParaRPr lang="ru-RU" sz="1800" b="0" dirty="0">
              <a:solidFill>
                <a:schemeClr val="tx1"/>
              </a:solidFill>
            </a:endParaRPr>
          </a:p>
          <a:p>
            <a:pPr lvl="0"/>
            <a:r>
              <a:rPr lang="en-US" sz="1800" b="0" dirty="0" smtClean="0">
                <a:solidFill>
                  <a:schemeClr val="tx1"/>
                </a:solidFill>
              </a:rPr>
              <a:t>3. </a:t>
            </a:r>
            <a:r>
              <a:rPr lang="en-US" sz="1800" b="0" dirty="0" err="1" smtClean="0">
                <a:solidFill>
                  <a:schemeClr val="tx1"/>
                </a:solidFill>
              </a:rPr>
              <a:t>Instrucţiunea</a:t>
            </a:r>
            <a:r>
              <a:rPr lang="en-US" sz="1800" b="0" dirty="0" smtClean="0">
                <a:solidFill>
                  <a:schemeClr val="tx1"/>
                </a:solidFill>
              </a:rPr>
              <a:t> </a:t>
            </a:r>
            <a:r>
              <a:rPr lang="en-US" sz="1800" b="0" dirty="0">
                <a:solidFill>
                  <a:schemeClr val="tx1"/>
                </a:solidFill>
              </a:rPr>
              <a:t>cu </a:t>
            </a:r>
            <a:r>
              <a:rPr lang="en-US" sz="1800" b="0" dirty="0" err="1">
                <a:solidFill>
                  <a:schemeClr val="tx1"/>
                </a:solidFill>
              </a:rPr>
              <a:t>privire</a:t>
            </a:r>
            <a:r>
              <a:rPr lang="en-US" sz="1800" b="0" dirty="0">
                <a:solidFill>
                  <a:schemeClr val="tx1"/>
                </a:solidFill>
              </a:rPr>
              <a:t> la </a:t>
            </a:r>
            <a:r>
              <a:rPr lang="en-US" sz="1800" b="0" dirty="0" err="1">
                <a:solidFill>
                  <a:schemeClr val="tx1"/>
                </a:solidFill>
              </a:rPr>
              <a:t>modul</a:t>
            </a:r>
            <a:r>
              <a:rPr lang="en-US" sz="1800" b="0" dirty="0">
                <a:solidFill>
                  <a:schemeClr val="tx1"/>
                </a:solidFill>
              </a:rPr>
              <a:t> de </a:t>
            </a:r>
            <a:r>
              <a:rPr lang="en-US" sz="1800" b="0" dirty="0" err="1">
                <a:solidFill>
                  <a:schemeClr val="tx1"/>
                </a:solidFill>
              </a:rPr>
              <a:t>prezentare</a:t>
            </a:r>
            <a:r>
              <a:rPr lang="en-US" sz="1800" b="0" dirty="0">
                <a:solidFill>
                  <a:schemeClr val="tx1"/>
                </a:solidFill>
              </a:rPr>
              <a:t> de </a:t>
            </a:r>
            <a:r>
              <a:rPr lang="en-US" sz="1800" b="0" dirty="0" err="1">
                <a:solidFill>
                  <a:schemeClr val="tx1"/>
                </a:solidFill>
              </a:rPr>
              <a:t>către</a:t>
            </a:r>
            <a:r>
              <a:rPr lang="en-US" sz="1800" b="0" dirty="0">
                <a:solidFill>
                  <a:schemeClr val="tx1"/>
                </a:solidFill>
              </a:rPr>
              <a:t> </a:t>
            </a:r>
            <a:r>
              <a:rPr lang="en-US" sz="1800" b="0" dirty="0" err="1">
                <a:solidFill>
                  <a:schemeClr val="tx1"/>
                </a:solidFill>
              </a:rPr>
              <a:t>persoanele</a:t>
            </a:r>
            <a:r>
              <a:rPr lang="en-US" sz="1800" b="0" dirty="0">
                <a:solidFill>
                  <a:schemeClr val="tx1"/>
                </a:solidFill>
              </a:rPr>
              <a:t> </a:t>
            </a:r>
            <a:r>
              <a:rPr lang="en-US" sz="1800" b="0" dirty="0" err="1">
                <a:solidFill>
                  <a:schemeClr val="tx1"/>
                </a:solidFill>
              </a:rPr>
              <a:t>fizice</a:t>
            </a:r>
            <a:r>
              <a:rPr lang="en-US" sz="1800" b="0" dirty="0">
                <a:solidFill>
                  <a:schemeClr val="tx1"/>
                </a:solidFill>
              </a:rPr>
              <a:t> a </a:t>
            </a:r>
            <a:r>
              <a:rPr lang="en-US" sz="1800" b="0" dirty="0" err="1">
                <a:solidFill>
                  <a:schemeClr val="tx1"/>
                </a:solidFill>
              </a:rPr>
              <a:t>Declaraţiei</a:t>
            </a:r>
            <a:r>
              <a:rPr lang="en-US" sz="1800" b="0" dirty="0">
                <a:solidFill>
                  <a:schemeClr val="tx1"/>
                </a:solidFill>
              </a:rPr>
              <a:t> cu </a:t>
            </a:r>
            <a:r>
              <a:rPr lang="en-US" sz="1800" b="0" dirty="0" err="1">
                <a:solidFill>
                  <a:schemeClr val="tx1"/>
                </a:solidFill>
              </a:rPr>
              <a:t>privire</a:t>
            </a:r>
            <a:r>
              <a:rPr lang="en-US" sz="1800" b="0" dirty="0">
                <a:solidFill>
                  <a:schemeClr val="tx1"/>
                </a:solidFill>
              </a:rPr>
              <a:t> la </a:t>
            </a:r>
            <a:r>
              <a:rPr lang="en-US" sz="1800" b="0" dirty="0" err="1">
                <a:solidFill>
                  <a:schemeClr val="tx1"/>
                </a:solidFill>
              </a:rPr>
              <a:t>impozitul</a:t>
            </a:r>
            <a:r>
              <a:rPr lang="en-US" sz="1800" b="0" dirty="0">
                <a:solidFill>
                  <a:schemeClr val="tx1"/>
                </a:solidFill>
              </a:rPr>
              <a:t> </a:t>
            </a:r>
            <a:r>
              <a:rPr lang="en-US" sz="1800" b="0" dirty="0" err="1">
                <a:solidFill>
                  <a:schemeClr val="tx1"/>
                </a:solidFill>
              </a:rPr>
              <a:t>pe</a:t>
            </a:r>
            <a:r>
              <a:rPr lang="en-US" sz="1800" b="0" dirty="0">
                <a:solidFill>
                  <a:schemeClr val="tx1"/>
                </a:solidFill>
              </a:rPr>
              <a:t> </a:t>
            </a:r>
            <a:r>
              <a:rPr lang="en-US" sz="1800" b="0" dirty="0" err="1">
                <a:solidFill>
                  <a:schemeClr val="tx1"/>
                </a:solidFill>
              </a:rPr>
              <a:t>venit</a:t>
            </a:r>
            <a:r>
              <a:rPr lang="en-US" sz="1800" b="0" dirty="0">
                <a:solidFill>
                  <a:schemeClr val="tx1"/>
                </a:solidFill>
              </a:rPr>
              <a:t>, nr. 4 din 29.01.2001, </a:t>
            </a:r>
            <a:r>
              <a:rPr lang="en-US" sz="1800" b="0" dirty="0" err="1">
                <a:solidFill>
                  <a:schemeClr val="tx1"/>
                </a:solidFill>
              </a:rPr>
              <a:t>publicată</a:t>
            </a:r>
            <a:r>
              <a:rPr lang="en-US" sz="1800" b="0" dirty="0">
                <a:solidFill>
                  <a:schemeClr val="tx1"/>
                </a:solidFill>
              </a:rPr>
              <a:t> </a:t>
            </a:r>
            <a:r>
              <a:rPr lang="en-US" sz="1800" b="0" dirty="0" err="1">
                <a:solidFill>
                  <a:schemeClr val="tx1"/>
                </a:solidFill>
              </a:rPr>
              <a:t>în</a:t>
            </a:r>
            <a:r>
              <a:rPr lang="en-US" sz="1800" b="0" dirty="0">
                <a:solidFill>
                  <a:schemeClr val="tx1"/>
                </a:solidFill>
              </a:rPr>
              <a:t> </a:t>
            </a:r>
            <a:r>
              <a:rPr lang="en-US" sz="1800" b="0" dirty="0" err="1">
                <a:solidFill>
                  <a:schemeClr val="tx1"/>
                </a:solidFill>
              </a:rPr>
              <a:t>Monitorul</a:t>
            </a:r>
            <a:r>
              <a:rPr lang="en-US" sz="1800" b="0" dirty="0">
                <a:solidFill>
                  <a:schemeClr val="tx1"/>
                </a:solidFill>
              </a:rPr>
              <a:t> </a:t>
            </a:r>
            <a:r>
              <a:rPr lang="en-US" sz="1800" b="0" dirty="0" err="1">
                <a:solidFill>
                  <a:schemeClr val="tx1"/>
                </a:solidFill>
              </a:rPr>
              <a:t>Oficial</a:t>
            </a:r>
            <a:r>
              <a:rPr lang="en-US" sz="1800" b="0" dirty="0">
                <a:solidFill>
                  <a:schemeClr val="tx1"/>
                </a:solidFill>
              </a:rPr>
              <a:t> nr. 21-24 din 27 </a:t>
            </a:r>
            <a:r>
              <a:rPr lang="en-US" sz="1800" b="0" dirty="0" err="1">
                <a:solidFill>
                  <a:schemeClr val="tx1"/>
                </a:solidFill>
              </a:rPr>
              <a:t>februarie</a:t>
            </a:r>
            <a:r>
              <a:rPr lang="en-US" sz="1800" b="0" dirty="0">
                <a:solidFill>
                  <a:schemeClr val="tx1"/>
                </a:solidFill>
              </a:rPr>
              <a:t> 2001.</a:t>
            </a:r>
            <a:endParaRPr lang="ru-RU" sz="1800" b="0" dirty="0">
              <a:solidFill>
                <a:schemeClr val="tx1"/>
              </a:solidFill>
            </a:endParaRPr>
          </a:p>
          <a:p>
            <a:pPr lvl="0"/>
            <a:r>
              <a:rPr lang="en-US" sz="1800" b="0" dirty="0" smtClean="0">
                <a:solidFill>
                  <a:schemeClr val="tx1"/>
                </a:solidFill>
              </a:rPr>
              <a:t>4. </a:t>
            </a:r>
            <a:r>
              <a:rPr lang="en-US" sz="1800" b="0" dirty="0" err="1" smtClean="0">
                <a:solidFill>
                  <a:schemeClr val="tx1"/>
                </a:solidFill>
              </a:rPr>
              <a:t>Instrucţiunea</a:t>
            </a:r>
            <a:r>
              <a:rPr lang="en-US" sz="1800" b="0" dirty="0" smtClean="0">
                <a:solidFill>
                  <a:schemeClr val="tx1"/>
                </a:solidFill>
              </a:rPr>
              <a:t> </a:t>
            </a:r>
            <a:r>
              <a:rPr lang="en-US" sz="1800" b="0" dirty="0">
                <a:solidFill>
                  <a:schemeClr val="tx1"/>
                </a:solidFill>
              </a:rPr>
              <a:t>cu </a:t>
            </a:r>
            <a:r>
              <a:rPr lang="en-US" sz="1800" b="0" dirty="0" err="1">
                <a:solidFill>
                  <a:schemeClr val="tx1"/>
                </a:solidFill>
              </a:rPr>
              <a:t>privire</a:t>
            </a:r>
            <a:r>
              <a:rPr lang="en-US" sz="1800" b="0" dirty="0">
                <a:solidFill>
                  <a:schemeClr val="tx1"/>
                </a:solidFill>
              </a:rPr>
              <a:t> la </a:t>
            </a:r>
            <a:r>
              <a:rPr lang="en-US" sz="1800" b="0" dirty="0" err="1">
                <a:solidFill>
                  <a:schemeClr val="tx1"/>
                </a:solidFill>
              </a:rPr>
              <a:t>reţinerea</a:t>
            </a:r>
            <a:r>
              <a:rPr lang="en-US" sz="1800" b="0" dirty="0">
                <a:solidFill>
                  <a:schemeClr val="tx1"/>
                </a:solidFill>
              </a:rPr>
              <a:t> </a:t>
            </a:r>
            <a:r>
              <a:rPr lang="en-US" sz="1800" b="0" dirty="0" err="1">
                <a:solidFill>
                  <a:schemeClr val="tx1"/>
                </a:solidFill>
              </a:rPr>
              <a:t>impozitului</a:t>
            </a:r>
            <a:r>
              <a:rPr lang="en-US" sz="1800" b="0" dirty="0">
                <a:solidFill>
                  <a:schemeClr val="tx1"/>
                </a:solidFill>
              </a:rPr>
              <a:t> </a:t>
            </a:r>
            <a:r>
              <a:rPr lang="en-US" sz="1800" b="0" dirty="0" err="1">
                <a:solidFill>
                  <a:schemeClr val="tx1"/>
                </a:solidFill>
              </a:rPr>
              <a:t>pe</a:t>
            </a:r>
            <a:r>
              <a:rPr lang="en-US" sz="1800" b="0" dirty="0">
                <a:solidFill>
                  <a:schemeClr val="tx1"/>
                </a:solidFill>
              </a:rPr>
              <a:t> </a:t>
            </a:r>
            <a:r>
              <a:rPr lang="en-US" sz="1800" b="0" dirty="0" err="1">
                <a:solidFill>
                  <a:schemeClr val="tx1"/>
                </a:solidFill>
              </a:rPr>
              <a:t>venit</a:t>
            </a:r>
            <a:r>
              <a:rPr lang="en-US" sz="1800" b="0" dirty="0">
                <a:solidFill>
                  <a:schemeClr val="tx1"/>
                </a:solidFill>
              </a:rPr>
              <a:t> la </a:t>
            </a:r>
            <a:r>
              <a:rPr lang="en-US" sz="1800" b="0" dirty="0" err="1">
                <a:solidFill>
                  <a:schemeClr val="tx1"/>
                </a:solidFill>
              </a:rPr>
              <a:t>sursa</a:t>
            </a:r>
            <a:r>
              <a:rPr lang="en-US" sz="1800" b="0" dirty="0">
                <a:solidFill>
                  <a:schemeClr val="tx1"/>
                </a:solidFill>
              </a:rPr>
              <a:t> de </a:t>
            </a:r>
            <a:r>
              <a:rPr lang="en-US" sz="1800" b="0" dirty="0" err="1">
                <a:solidFill>
                  <a:schemeClr val="tx1"/>
                </a:solidFill>
              </a:rPr>
              <a:t>plată</a:t>
            </a:r>
            <a:r>
              <a:rPr lang="en-US" sz="1800" b="0" dirty="0">
                <a:solidFill>
                  <a:schemeClr val="tx1"/>
                </a:solidFill>
              </a:rPr>
              <a:t>, nr.14 din 19.12.2001, </a:t>
            </a:r>
            <a:r>
              <a:rPr lang="en-US" sz="1800" b="0" dirty="0" err="1">
                <a:solidFill>
                  <a:schemeClr val="tx1"/>
                </a:solidFill>
              </a:rPr>
              <a:t>publicată</a:t>
            </a:r>
            <a:r>
              <a:rPr lang="en-US" sz="1800" b="0" dirty="0">
                <a:solidFill>
                  <a:schemeClr val="tx1"/>
                </a:solidFill>
              </a:rPr>
              <a:t> </a:t>
            </a:r>
            <a:r>
              <a:rPr lang="en-US" sz="1800" b="0" dirty="0" err="1">
                <a:solidFill>
                  <a:schemeClr val="tx1"/>
                </a:solidFill>
              </a:rPr>
              <a:t>în</a:t>
            </a:r>
            <a:r>
              <a:rPr lang="en-US" sz="1800" b="0" dirty="0">
                <a:solidFill>
                  <a:schemeClr val="tx1"/>
                </a:solidFill>
              </a:rPr>
              <a:t> </a:t>
            </a:r>
            <a:r>
              <a:rPr lang="en-US" sz="1800" b="0" dirty="0" err="1">
                <a:solidFill>
                  <a:schemeClr val="tx1"/>
                </a:solidFill>
              </a:rPr>
              <a:t>Monitorul</a:t>
            </a:r>
            <a:r>
              <a:rPr lang="en-US" sz="1800" b="0" dirty="0">
                <a:solidFill>
                  <a:schemeClr val="tx1"/>
                </a:solidFill>
              </a:rPr>
              <a:t> </a:t>
            </a:r>
            <a:r>
              <a:rPr lang="en-US" sz="1800" b="0" dirty="0" err="1">
                <a:solidFill>
                  <a:schemeClr val="tx1"/>
                </a:solidFill>
              </a:rPr>
              <a:t>Oficial</a:t>
            </a:r>
            <a:r>
              <a:rPr lang="en-US" sz="1800" b="0" dirty="0">
                <a:solidFill>
                  <a:schemeClr val="tx1"/>
                </a:solidFill>
              </a:rPr>
              <a:t> nr. 5-8 din 10 </a:t>
            </a:r>
            <a:r>
              <a:rPr lang="en-US" sz="1800" b="0" dirty="0" err="1">
                <a:solidFill>
                  <a:schemeClr val="tx1"/>
                </a:solidFill>
              </a:rPr>
              <a:t>ianuarie</a:t>
            </a:r>
            <a:r>
              <a:rPr lang="en-US" sz="1800" b="0" dirty="0">
                <a:solidFill>
                  <a:schemeClr val="tx1"/>
                </a:solidFill>
              </a:rPr>
              <a:t> 2001.</a:t>
            </a:r>
            <a:endParaRPr lang="ru-RU" sz="1800" b="0" dirty="0">
              <a:solidFill>
                <a:schemeClr val="tx1"/>
              </a:solidFill>
            </a:endParaRPr>
          </a:p>
          <a:p>
            <a:pPr lvl="0"/>
            <a:r>
              <a:rPr lang="en-US" sz="1800" b="0" dirty="0" smtClean="0">
                <a:solidFill>
                  <a:schemeClr val="tx1"/>
                </a:solidFill>
              </a:rPr>
              <a:t>5. </a:t>
            </a:r>
            <a:r>
              <a:rPr lang="en-US" sz="1800" b="0" dirty="0" err="1" smtClean="0">
                <a:solidFill>
                  <a:schemeClr val="tx1"/>
                </a:solidFill>
              </a:rPr>
              <a:t>Manole</a:t>
            </a:r>
            <a:r>
              <a:rPr lang="en-US" sz="1800" b="0" dirty="0" smtClean="0">
                <a:solidFill>
                  <a:schemeClr val="tx1"/>
                </a:solidFill>
              </a:rPr>
              <a:t> </a:t>
            </a:r>
            <a:r>
              <a:rPr lang="en-US" sz="1800" b="0" dirty="0">
                <a:solidFill>
                  <a:schemeClr val="tx1"/>
                </a:solidFill>
              </a:rPr>
              <a:t>Tatiana. „</a:t>
            </a:r>
            <a:r>
              <a:rPr lang="en-US" sz="1800" b="0" dirty="0" err="1">
                <a:solidFill>
                  <a:schemeClr val="tx1"/>
                </a:solidFill>
              </a:rPr>
              <a:t>Finanţele</a:t>
            </a:r>
            <a:r>
              <a:rPr lang="en-US" sz="1800" b="0" dirty="0">
                <a:solidFill>
                  <a:schemeClr val="tx1"/>
                </a:solidFill>
              </a:rPr>
              <a:t> </a:t>
            </a:r>
            <a:r>
              <a:rPr lang="en-US" sz="1800" b="0" dirty="0" err="1">
                <a:solidFill>
                  <a:schemeClr val="tx1"/>
                </a:solidFill>
              </a:rPr>
              <a:t>publice</a:t>
            </a:r>
            <a:r>
              <a:rPr lang="en-US" sz="1800" b="0" dirty="0">
                <a:solidFill>
                  <a:schemeClr val="tx1"/>
                </a:solidFill>
              </a:rPr>
              <a:t> locale: </a:t>
            </a:r>
            <a:r>
              <a:rPr lang="en-US" sz="1800" b="0" dirty="0" err="1">
                <a:solidFill>
                  <a:schemeClr val="tx1"/>
                </a:solidFill>
              </a:rPr>
              <a:t>teorie</a:t>
            </a:r>
            <a:r>
              <a:rPr lang="en-US" sz="1800" b="0" dirty="0">
                <a:solidFill>
                  <a:schemeClr val="tx1"/>
                </a:solidFill>
              </a:rPr>
              <a:t> </a:t>
            </a:r>
            <a:r>
              <a:rPr lang="en-US" sz="1800" b="0" dirty="0" err="1">
                <a:solidFill>
                  <a:schemeClr val="tx1"/>
                </a:solidFill>
              </a:rPr>
              <a:t>şi</a:t>
            </a:r>
            <a:r>
              <a:rPr lang="en-US" sz="1800" b="0" dirty="0">
                <a:solidFill>
                  <a:schemeClr val="tx1"/>
                </a:solidFill>
              </a:rPr>
              <a:t> </a:t>
            </a:r>
            <a:r>
              <a:rPr lang="en-US" sz="1800" b="0" dirty="0" err="1">
                <a:solidFill>
                  <a:schemeClr val="tx1"/>
                </a:solidFill>
              </a:rPr>
              <a:t>aplicaţii</a:t>
            </a:r>
            <a:r>
              <a:rPr lang="en-US" sz="1800" b="0" dirty="0">
                <a:solidFill>
                  <a:schemeClr val="tx1"/>
                </a:solidFill>
              </a:rPr>
              <a:t>”, </a:t>
            </a:r>
            <a:r>
              <a:rPr lang="en-US" sz="1800" b="0" dirty="0" err="1">
                <a:solidFill>
                  <a:schemeClr val="tx1"/>
                </a:solidFill>
              </a:rPr>
              <a:t>editura</a:t>
            </a:r>
            <a:r>
              <a:rPr lang="en-US" sz="1800" b="0" dirty="0">
                <a:solidFill>
                  <a:schemeClr val="tx1"/>
                </a:solidFill>
              </a:rPr>
              <a:t> Cartier, </a:t>
            </a:r>
            <a:r>
              <a:rPr lang="en-US" sz="1800" b="0" dirty="0" err="1">
                <a:solidFill>
                  <a:schemeClr val="tx1"/>
                </a:solidFill>
              </a:rPr>
              <a:t>Chişinău</a:t>
            </a:r>
            <a:r>
              <a:rPr lang="en-US" sz="1800" b="0" dirty="0">
                <a:solidFill>
                  <a:schemeClr val="tx1"/>
                </a:solidFill>
              </a:rPr>
              <a:t> 2000, </a:t>
            </a:r>
            <a:r>
              <a:rPr lang="en-US" sz="1800" b="0" dirty="0" err="1">
                <a:solidFill>
                  <a:schemeClr val="tx1"/>
                </a:solidFill>
              </a:rPr>
              <a:t>pag</a:t>
            </a:r>
            <a:r>
              <a:rPr lang="en-US" sz="1800" b="0" dirty="0">
                <a:solidFill>
                  <a:schemeClr val="tx1"/>
                </a:solidFill>
              </a:rPr>
              <a:t>. 57-68.</a:t>
            </a:r>
            <a:endParaRPr lang="ru-RU" sz="1800" b="0" dirty="0">
              <a:solidFill>
                <a:schemeClr val="tx1"/>
              </a:solidFill>
            </a:endParaRPr>
          </a:p>
          <a:p>
            <a:pPr lvl="0"/>
            <a:r>
              <a:rPr lang="en-US" sz="1800" b="0" dirty="0" smtClean="0">
                <a:solidFill>
                  <a:schemeClr val="tx1"/>
                </a:solidFill>
              </a:rPr>
              <a:t>6. „</a:t>
            </a:r>
            <a:r>
              <a:rPr lang="en-US" sz="1800" b="0" dirty="0" err="1" smtClean="0">
                <a:solidFill>
                  <a:schemeClr val="tx1"/>
                </a:solidFill>
              </a:rPr>
              <a:t>Impozite</a:t>
            </a:r>
            <a:r>
              <a:rPr lang="en-US" sz="1800" b="0" dirty="0" smtClean="0">
                <a:solidFill>
                  <a:schemeClr val="tx1"/>
                </a:solidFill>
              </a:rPr>
              <a:t> </a:t>
            </a:r>
            <a:r>
              <a:rPr lang="en-US" sz="1800" b="0" dirty="0" err="1">
                <a:solidFill>
                  <a:schemeClr val="tx1"/>
                </a:solidFill>
              </a:rPr>
              <a:t>şi</a:t>
            </a:r>
            <a:r>
              <a:rPr lang="en-US" sz="1800" b="0" dirty="0">
                <a:solidFill>
                  <a:schemeClr val="tx1"/>
                </a:solidFill>
              </a:rPr>
              <a:t> </a:t>
            </a:r>
            <a:r>
              <a:rPr lang="en-US" sz="1800" b="0" dirty="0" err="1">
                <a:solidFill>
                  <a:schemeClr val="tx1"/>
                </a:solidFill>
              </a:rPr>
              <a:t>taxe</a:t>
            </a:r>
            <a:r>
              <a:rPr lang="en-US" sz="1800" b="0" dirty="0">
                <a:solidFill>
                  <a:schemeClr val="tx1"/>
                </a:solidFill>
              </a:rPr>
              <a:t> </a:t>
            </a:r>
            <a:r>
              <a:rPr lang="en-US" sz="1800" b="0" dirty="0" err="1">
                <a:solidFill>
                  <a:schemeClr val="tx1"/>
                </a:solidFill>
              </a:rPr>
              <a:t>în</a:t>
            </a:r>
            <a:r>
              <a:rPr lang="en-US" sz="1800" b="0" dirty="0">
                <a:solidFill>
                  <a:schemeClr val="tx1"/>
                </a:solidFill>
              </a:rPr>
              <a:t> </a:t>
            </a:r>
            <a:r>
              <a:rPr lang="en-US" sz="1800" b="0" dirty="0" err="1">
                <a:solidFill>
                  <a:schemeClr val="tx1"/>
                </a:solidFill>
              </a:rPr>
              <a:t>bugetul</a:t>
            </a:r>
            <a:r>
              <a:rPr lang="en-US" sz="1800" b="0" dirty="0">
                <a:solidFill>
                  <a:schemeClr val="tx1"/>
                </a:solidFill>
              </a:rPr>
              <a:t> local”, </a:t>
            </a:r>
            <a:r>
              <a:rPr lang="en-US" sz="1800" b="0" dirty="0" err="1">
                <a:solidFill>
                  <a:schemeClr val="tx1"/>
                </a:solidFill>
              </a:rPr>
              <a:t>proiect</a:t>
            </a:r>
            <a:r>
              <a:rPr lang="en-US" sz="1800" b="0" dirty="0">
                <a:solidFill>
                  <a:schemeClr val="tx1"/>
                </a:solidFill>
              </a:rPr>
              <a:t> al </a:t>
            </a:r>
            <a:r>
              <a:rPr lang="en-US" sz="1800" b="0" dirty="0" err="1">
                <a:solidFill>
                  <a:schemeClr val="tx1"/>
                </a:solidFill>
              </a:rPr>
              <a:t>Asociaţiei</a:t>
            </a:r>
            <a:r>
              <a:rPr lang="en-US" sz="1800" b="0" dirty="0">
                <a:solidFill>
                  <a:schemeClr val="tx1"/>
                </a:solidFill>
              </a:rPr>
              <a:t> </a:t>
            </a:r>
            <a:r>
              <a:rPr lang="en-US" sz="1800" b="0" dirty="0" err="1">
                <a:solidFill>
                  <a:schemeClr val="tx1"/>
                </a:solidFill>
              </a:rPr>
              <a:t>Primarilor</a:t>
            </a:r>
            <a:r>
              <a:rPr lang="en-US" sz="1800" b="0" dirty="0">
                <a:solidFill>
                  <a:schemeClr val="tx1"/>
                </a:solidFill>
              </a:rPr>
              <a:t> </a:t>
            </a:r>
            <a:r>
              <a:rPr lang="en-US" sz="1800" b="0" dirty="0" err="1">
                <a:solidFill>
                  <a:schemeClr val="tx1"/>
                </a:solidFill>
              </a:rPr>
              <a:t>şi</a:t>
            </a:r>
            <a:r>
              <a:rPr lang="en-US" sz="1800" b="0" dirty="0">
                <a:solidFill>
                  <a:schemeClr val="tx1"/>
                </a:solidFill>
              </a:rPr>
              <a:t> </a:t>
            </a:r>
            <a:r>
              <a:rPr lang="en-US" sz="1800" b="0" dirty="0" err="1">
                <a:solidFill>
                  <a:schemeClr val="tx1"/>
                </a:solidFill>
              </a:rPr>
              <a:t>Colectivităţilor</a:t>
            </a:r>
            <a:r>
              <a:rPr lang="en-US" sz="1800" b="0" dirty="0">
                <a:solidFill>
                  <a:schemeClr val="tx1"/>
                </a:solidFill>
              </a:rPr>
              <a:t> Locale din </a:t>
            </a:r>
            <a:r>
              <a:rPr lang="en-US" sz="1800" b="0" dirty="0" err="1">
                <a:solidFill>
                  <a:schemeClr val="tx1"/>
                </a:solidFill>
              </a:rPr>
              <a:t>Republica</a:t>
            </a:r>
            <a:r>
              <a:rPr lang="en-US" sz="1800" b="0" dirty="0">
                <a:solidFill>
                  <a:schemeClr val="tx1"/>
                </a:solidFill>
              </a:rPr>
              <a:t> Moldova, </a:t>
            </a:r>
            <a:r>
              <a:rPr lang="en-US" sz="1800" b="0" dirty="0" err="1">
                <a:solidFill>
                  <a:schemeClr val="tx1"/>
                </a:solidFill>
              </a:rPr>
              <a:t>ediţia</a:t>
            </a:r>
            <a:r>
              <a:rPr lang="en-US" sz="1800" b="0" dirty="0">
                <a:solidFill>
                  <a:schemeClr val="tx1"/>
                </a:solidFill>
              </a:rPr>
              <a:t> a II-a, vol. 2, </a:t>
            </a:r>
            <a:r>
              <a:rPr lang="en-US" sz="1800" b="0" dirty="0" err="1">
                <a:solidFill>
                  <a:schemeClr val="tx1"/>
                </a:solidFill>
              </a:rPr>
              <a:t>Chişinău</a:t>
            </a:r>
            <a:r>
              <a:rPr lang="en-US" sz="1800" b="0" dirty="0">
                <a:solidFill>
                  <a:schemeClr val="tx1"/>
                </a:solidFill>
              </a:rPr>
              <a:t> 2001.</a:t>
            </a:r>
            <a:endParaRPr lang="ru-RU" sz="1800" b="0" dirty="0">
              <a:solidFill>
                <a:schemeClr val="tx1"/>
              </a:solidFill>
            </a:endParaRPr>
          </a:p>
          <a:p>
            <a:pPr lvl="0"/>
            <a:r>
              <a:rPr lang="en-US" sz="1800" b="0" dirty="0" smtClean="0">
                <a:solidFill>
                  <a:schemeClr val="tx1"/>
                </a:solidFill>
              </a:rPr>
              <a:t>7. “</a:t>
            </a:r>
            <a:r>
              <a:rPr lang="en-US" sz="1800" b="0" dirty="0" err="1" smtClean="0">
                <a:solidFill>
                  <a:schemeClr val="tx1"/>
                </a:solidFill>
              </a:rPr>
              <a:t>Contabilitatea</a:t>
            </a:r>
            <a:r>
              <a:rPr lang="en-US" sz="1800" b="0" dirty="0" smtClean="0">
                <a:solidFill>
                  <a:schemeClr val="tx1"/>
                </a:solidFill>
              </a:rPr>
              <a:t> </a:t>
            </a:r>
            <a:r>
              <a:rPr lang="en-US" sz="1800" b="0" dirty="0" err="1">
                <a:solidFill>
                  <a:schemeClr val="tx1"/>
                </a:solidFill>
              </a:rPr>
              <a:t>financiara</a:t>
            </a:r>
            <a:r>
              <a:rPr lang="en-US" sz="1800" b="0" dirty="0">
                <a:solidFill>
                  <a:schemeClr val="tx1"/>
                </a:solidFill>
              </a:rPr>
              <a:t>. </a:t>
            </a:r>
            <a:r>
              <a:rPr lang="en-US" sz="1800" b="0" dirty="0" err="1">
                <a:solidFill>
                  <a:schemeClr val="tx1"/>
                </a:solidFill>
              </a:rPr>
              <a:t>Editia</a:t>
            </a:r>
            <a:r>
              <a:rPr lang="en-US" sz="1800" b="0" dirty="0">
                <a:solidFill>
                  <a:schemeClr val="tx1"/>
                </a:solidFill>
              </a:rPr>
              <a:t> II-a </a:t>
            </a:r>
            <a:r>
              <a:rPr lang="en-US" sz="1800" b="0" dirty="0" err="1">
                <a:solidFill>
                  <a:schemeClr val="tx1"/>
                </a:solidFill>
              </a:rPr>
              <a:t>revăzută</a:t>
            </a:r>
            <a:r>
              <a:rPr lang="en-US" sz="1800" b="0" dirty="0">
                <a:solidFill>
                  <a:schemeClr val="tx1"/>
                </a:solidFill>
              </a:rPr>
              <a:t> </a:t>
            </a:r>
            <a:r>
              <a:rPr lang="en-US" sz="1800" b="0" dirty="0" err="1">
                <a:solidFill>
                  <a:schemeClr val="tx1"/>
                </a:solidFill>
              </a:rPr>
              <a:t>şi</a:t>
            </a:r>
            <a:r>
              <a:rPr lang="en-US" sz="1800" b="0" dirty="0">
                <a:solidFill>
                  <a:schemeClr val="tx1"/>
                </a:solidFill>
              </a:rPr>
              <a:t> </a:t>
            </a:r>
            <a:r>
              <a:rPr lang="en-US" sz="1800" b="0" dirty="0" err="1">
                <a:solidFill>
                  <a:schemeClr val="tx1"/>
                </a:solidFill>
              </a:rPr>
              <a:t>completată</a:t>
            </a:r>
            <a:r>
              <a:rPr lang="en-US" sz="1800" b="0" dirty="0">
                <a:solidFill>
                  <a:schemeClr val="tx1"/>
                </a:solidFill>
              </a:rPr>
              <a:t>” </a:t>
            </a:r>
            <a:r>
              <a:rPr lang="en-US" sz="1800" b="0" dirty="0" err="1">
                <a:solidFill>
                  <a:schemeClr val="tx1"/>
                </a:solidFill>
              </a:rPr>
              <a:t>Alexandru</a:t>
            </a:r>
            <a:r>
              <a:rPr lang="en-US" sz="1800" b="0" dirty="0">
                <a:solidFill>
                  <a:schemeClr val="tx1"/>
                </a:solidFill>
              </a:rPr>
              <a:t> </a:t>
            </a:r>
            <a:r>
              <a:rPr lang="en-US" sz="1800" b="0" dirty="0" err="1">
                <a:solidFill>
                  <a:schemeClr val="tx1"/>
                </a:solidFill>
              </a:rPr>
              <a:t>Nederita</a:t>
            </a:r>
            <a:r>
              <a:rPr lang="en-US" sz="1800" b="0" dirty="0">
                <a:solidFill>
                  <a:schemeClr val="tx1"/>
                </a:solidFill>
              </a:rPr>
              <a:t>, 2003.</a:t>
            </a:r>
            <a:endParaRPr lang="ru-RU" sz="1800" b="0" dirty="0">
              <a:solidFill>
                <a:schemeClr val="tx1"/>
              </a:solidFill>
            </a:endParaRPr>
          </a:p>
          <a:p>
            <a:r>
              <a:rPr lang="en-US" sz="3200" dirty="0"/>
              <a:t> </a:t>
            </a:r>
            <a:endParaRPr lang="ru-RU" sz="3200" dirty="0"/>
          </a:p>
          <a:p>
            <a:endParaRPr lang="en-US" sz="3200" dirty="0" smtClean="0">
              <a:solidFill>
                <a:srgbClr val="002060"/>
              </a:solidFill>
            </a:endParaRPr>
          </a:p>
          <a:p>
            <a:endParaRPr lang="en-US" dirty="0"/>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433192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14" name="Fußzeilenplatzhalter 2"/>
          <p:cNvSpPr txBox="1">
            <a:spLocks/>
          </p:cNvSpPr>
          <p:nvPr/>
        </p:nvSpPr>
        <p:spPr bwMode="auto">
          <a:xfrm>
            <a:off x="2862263" y="6581775"/>
            <a:ext cx="3419475" cy="246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defPPr>
              <a:defRPr lang="de-DE"/>
            </a:defPPr>
            <a:lvl1pPr algn="ctr" rtl="0" eaLnBrk="0" fontAlgn="base" hangingPunct="0">
              <a:spcBef>
                <a:spcPct val="0"/>
              </a:spcBef>
              <a:spcAft>
                <a:spcPct val="0"/>
              </a:spcAft>
              <a:defRPr sz="1000" b="1" kern="1200" spc="70" baseline="0">
                <a:solidFill>
                  <a:srgbClr val="6E6452"/>
                </a:solidFill>
                <a:latin typeface="Arial Narrow"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pPr>
              <a:defRPr/>
            </a:pPr>
            <a:r>
              <a:rPr lang="de-DE" smtClean="0"/>
              <a:t>XXX</a:t>
            </a:r>
            <a:endParaRPr lang="de-DE"/>
          </a:p>
        </p:txBody>
      </p:sp>
      <p:sp>
        <p:nvSpPr>
          <p:cNvPr id="15" name="Datumsplatzhalter 3"/>
          <p:cNvSpPr txBox="1">
            <a:spLocks/>
          </p:cNvSpPr>
          <p:nvPr/>
        </p:nvSpPr>
        <p:spPr bwMode="auto">
          <a:xfrm>
            <a:off x="679450" y="6581775"/>
            <a:ext cx="1295400" cy="246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defPPr>
              <a:defRPr lang="de-DE"/>
            </a:defPPr>
            <a:lvl1pPr algn="l" rtl="0" eaLnBrk="0" fontAlgn="base" hangingPunct="0">
              <a:spcBef>
                <a:spcPct val="0"/>
              </a:spcBef>
              <a:spcAft>
                <a:spcPct val="0"/>
              </a:spcAft>
              <a:defRPr sz="1000" b="0" kern="1200">
                <a:solidFill>
                  <a:srgbClr val="6E6452"/>
                </a:solidFill>
                <a:latin typeface="Arial Narrow"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fld id="{1A768533-9F5A-4A96-B8F6-9A95114E0856}" type="datetime1">
              <a:rPr lang="en-GB" smtClean="0">
                <a:cs typeface="Arial" charset="0"/>
              </a:rPr>
              <a:pPr/>
              <a:t>06/12/2017</a:t>
            </a:fld>
            <a:endParaRPr lang="de-DE">
              <a:cs typeface="Arial" charset="0"/>
            </a:endParaRPr>
          </a:p>
        </p:txBody>
      </p:sp>
      <p:sp>
        <p:nvSpPr>
          <p:cNvPr id="16" name="Inhaltsplatzhalter 8"/>
          <p:cNvSpPr txBox="1">
            <a:spLocks/>
          </p:cNvSpPr>
          <p:nvPr/>
        </p:nvSpPr>
        <p:spPr>
          <a:xfrm>
            <a:off x="2433908" y="1620411"/>
            <a:ext cx="6262254" cy="2074863"/>
          </a:xfrm>
          <a:prstGeom prst="rect">
            <a:avLst/>
          </a:prstGeom>
        </p:spPr>
        <p:txBody>
          <a:bodyPr/>
          <a:lstStyle/>
          <a:p>
            <a:pPr algn="ctr">
              <a:spcAft>
                <a:spcPts val="600"/>
              </a:spcAft>
            </a:pPr>
            <a:endParaRPr lang="en-US" sz="2000" dirty="0">
              <a:solidFill>
                <a:srgbClr val="534B3E"/>
              </a:solidFill>
            </a:endParaRPr>
          </a:p>
          <a:p>
            <a:pPr algn="ctr">
              <a:spcAft>
                <a:spcPts val="600"/>
              </a:spcAft>
            </a:pPr>
            <a:endParaRPr lang="en-US" sz="2000" dirty="0">
              <a:solidFill>
                <a:srgbClr val="534B3E"/>
              </a:solidFill>
            </a:endParaRPr>
          </a:p>
          <a:p>
            <a:pPr>
              <a:spcAft>
                <a:spcPts val="300"/>
              </a:spcAft>
            </a:pPr>
            <a:r>
              <a:rPr lang="ro-RO" sz="2800" dirty="0" smtClean="0">
                <a:solidFill>
                  <a:srgbClr val="534B3E"/>
                </a:solidFill>
              </a:rPr>
              <a:t>Vă mulțumim pentru atenție</a:t>
            </a:r>
            <a:endParaRPr lang="en-GB" sz="2800" dirty="0">
              <a:solidFill>
                <a:srgbClr val="534B3E"/>
              </a:solidFill>
            </a:endParaRPr>
          </a:p>
          <a:p>
            <a:endParaRPr lang="en-GB" sz="1000" dirty="0">
              <a:solidFill>
                <a:srgbClr val="534B3E"/>
              </a:solidFill>
            </a:endParaRPr>
          </a:p>
        </p:txBody>
      </p:sp>
      <p:sp>
        <p:nvSpPr>
          <p:cNvPr id="17" name="Textfeld 9"/>
          <p:cNvSpPr txBox="1">
            <a:spLocks noChangeArrowheads="1"/>
          </p:cNvSpPr>
          <p:nvPr/>
        </p:nvSpPr>
        <p:spPr bwMode="auto">
          <a:xfrm>
            <a:off x="427153" y="5399463"/>
            <a:ext cx="1371600" cy="215900"/>
          </a:xfrm>
          <a:prstGeom prst="rect">
            <a:avLst/>
          </a:prstGeom>
          <a:noFill/>
          <a:ln>
            <a:noFill/>
          </a:ln>
          <a:extLst/>
        </p:spPr>
        <p:txBody>
          <a:bodyPr>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defRPr/>
            </a:pPr>
            <a:r>
              <a:rPr lang="ro-RO" sz="800" b="0" dirty="0" smtClean="0">
                <a:solidFill>
                  <a:schemeClr val="tx2">
                    <a:lumMod val="75000"/>
                  </a:schemeClr>
                </a:solidFill>
              </a:rPr>
              <a:t>Proiect co-finanțat de</a:t>
            </a:r>
            <a:endParaRPr lang="en-GB" sz="800" b="0" dirty="0">
              <a:solidFill>
                <a:schemeClr val="tx2">
                  <a:lumMod val="75000"/>
                </a:schemeClr>
              </a:solidFill>
            </a:endParaRPr>
          </a:p>
        </p:txBody>
      </p:sp>
      <p:pic>
        <p:nvPicPr>
          <p:cNvPr id="18" name="Picture 11" descr="F:\Branding\EU\jaune.jpg"/>
          <p:cNvPicPr>
            <a:picLocks noChangeAspect="1" noChangeArrowheads="1"/>
          </p:cNvPicPr>
          <p:nvPr/>
        </p:nvPicPr>
        <p:blipFill>
          <a:blip r:embed="rId7"/>
          <a:srcRect/>
          <a:stretch>
            <a:fillRect/>
          </a:stretch>
        </p:blipFill>
        <p:spPr bwMode="auto">
          <a:xfrm>
            <a:off x="491056" y="5624205"/>
            <a:ext cx="1365250" cy="927100"/>
          </a:xfrm>
          <a:prstGeom prst="rect">
            <a:avLst/>
          </a:prstGeom>
          <a:noFill/>
          <a:ln w="9525">
            <a:noFill/>
            <a:miter lim="800000"/>
            <a:headEnd/>
            <a:tailEnd/>
          </a:ln>
        </p:spPr>
      </p:pic>
      <p:pic>
        <p:nvPicPr>
          <p:cNvPr id="19" name="Picture 11" descr="H:\bn4.jpg"/>
          <p:cNvPicPr>
            <a:picLocks noChangeAspect="1" noChangeArrowheads="1"/>
          </p:cNvPicPr>
          <p:nvPr/>
        </p:nvPicPr>
        <p:blipFill>
          <a:blip r:embed="rId8"/>
          <a:srcRect/>
          <a:stretch>
            <a:fillRect/>
          </a:stretch>
        </p:blipFill>
        <p:spPr bwMode="auto">
          <a:xfrm>
            <a:off x="2046511" y="5590073"/>
            <a:ext cx="1016000" cy="1025525"/>
          </a:xfrm>
          <a:prstGeom prst="rect">
            <a:avLst/>
          </a:prstGeom>
          <a:noFill/>
          <a:ln w="9525">
            <a:noFill/>
            <a:miter lim="800000"/>
            <a:headEnd/>
            <a:tailEnd/>
          </a:ln>
        </p:spPr>
      </p:pic>
      <p:pic>
        <p:nvPicPr>
          <p:cNvPr id="20" name="Picture 1"/>
          <p:cNvPicPr>
            <a:picLocks noChangeAspect="1"/>
          </p:cNvPicPr>
          <p:nvPr/>
        </p:nvPicPr>
        <p:blipFill>
          <a:blip r:embed="rId9"/>
          <a:srcRect/>
          <a:stretch>
            <a:fillRect/>
          </a:stretch>
        </p:blipFill>
        <p:spPr bwMode="auto">
          <a:xfrm>
            <a:off x="5258991" y="5624205"/>
            <a:ext cx="1639887" cy="957262"/>
          </a:xfrm>
          <a:prstGeom prst="rect">
            <a:avLst/>
          </a:prstGeom>
          <a:noFill/>
          <a:ln w="9525">
            <a:noFill/>
            <a:miter lim="800000"/>
            <a:headEnd/>
            <a:tailEnd/>
          </a:ln>
        </p:spPr>
      </p:pic>
      <p:sp>
        <p:nvSpPr>
          <p:cNvPr id="21" name="Textfeld 9"/>
          <p:cNvSpPr txBox="1">
            <a:spLocks noChangeArrowheads="1"/>
          </p:cNvSpPr>
          <p:nvPr/>
        </p:nvSpPr>
        <p:spPr bwMode="auto">
          <a:xfrm>
            <a:off x="6898878" y="5383151"/>
            <a:ext cx="1147762" cy="214313"/>
          </a:xfrm>
          <a:prstGeom prst="rect">
            <a:avLst/>
          </a:prstGeom>
          <a:noFill/>
          <a:ln>
            <a:noFill/>
          </a:ln>
          <a:extLst/>
        </p:spPr>
        <p:txBody>
          <a:bodyPr>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defRPr/>
            </a:pPr>
            <a:r>
              <a:rPr lang="ro-RO" sz="800" b="0" dirty="0" smtClean="0">
                <a:solidFill>
                  <a:schemeClr val="tx2">
                    <a:lumMod val="75000"/>
                  </a:schemeClr>
                </a:solidFill>
              </a:rPr>
              <a:t>In cooperare cu</a:t>
            </a:r>
            <a:endParaRPr lang="ro-RO" sz="800" b="0" dirty="0">
              <a:solidFill>
                <a:schemeClr val="tx2">
                  <a:lumMod val="75000"/>
                </a:schemeClr>
              </a:solidFill>
            </a:endParaRPr>
          </a:p>
        </p:txBody>
      </p:sp>
      <p:pic>
        <p:nvPicPr>
          <p:cNvPr id="22" name="Picture 21"/>
          <p:cNvPicPr/>
          <p:nvPr/>
        </p:nvPicPr>
        <p:blipFill>
          <a:blip r:embed="rId10" cstate="print">
            <a:extLst>
              <a:ext uri="{28A0092B-C50C-407E-A947-70E740481C1C}">
                <a14:useLocalDpi xmlns:a14="http://schemas.microsoft.com/office/drawing/2010/main" val="0"/>
              </a:ext>
            </a:extLst>
          </a:blip>
          <a:stretch>
            <a:fillRect/>
          </a:stretch>
        </p:blipFill>
        <p:spPr>
          <a:xfrm>
            <a:off x="7752045" y="5540701"/>
            <a:ext cx="1071880" cy="1071880"/>
          </a:xfrm>
          <a:prstGeom prst="rect">
            <a:avLst/>
          </a:prstGeom>
        </p:spPr>
      </p:pic>
      <p:pic>
        <p:nvPicPr>
          <p:cNvPr id="23" name="Picture 22" descr="D:\Users\Desktop\logotype.pn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52716" y="5818037"/>
            <a:ext cx="1958975" cy="569595"/>
          </a:xfrm>
          <a:prstGeom prst="rect">
            <a:avLst/>
          </a:prstGeom>
          <a:noFill/>
          <a:ln>
            <a:noFill/>
          </a:ln>
        </p:spPr>
      </p:pic>
      <p:sp>
        <p:nvSpPr>
          <p:cNvPr id="24" name="CasetăText 1"/>
          <p:cNvSpPr txBox="1"/>
          <p:nvPr/>
        </p:nvSpPr>
        <p:spPr>
          <a:xfrm>
            <a:off x="1856306" y="3145976"/>
            <a:ext cx="5361912" cy="1723549"/>
          </a:xfrm>
          <a:prstGeom prst="rect">
            <a:avLst/>
          </a:prstGeom>
          <a:noFill/>
        </p:spPr>
        <p:txBody>
          <a:bodyPr wrap="square" rtlCol="0">
            <a:spAutoFit/>
          </a:bodyPr>
          <a:lstStyle/>
          <a:p>
            <a:pPr algn="ctr"/>
            <a:r>
              <a:rPr lang="ro-RO" sz="1400" b="0" u="sng" dirty="0" smtClean="0">
                <a:solidFill>
                  <a:schemeClr val="bg2">
                    <a:lumMod val="25000"/>
                  </a:schemeClr>
                </a:solidFill>
                <a:latin typeface="+mn-lt"/>
                <a:hlinkClick r:id="rId12"/>
              </a:rPr>
              <a:t>www.ifcaac.amac.md</a:t>
            </a:r>
            <a:r>
              <a:rPr lang="ro-RO" sz="1400" b="0" dirty="0" smtClean="0">
                <a:solidFill>
                  <a:schemeClr val="bg2">
                    <a:lumMod val="25000"/>
                  </a:schemeClr>
                </a:solidFill>
                <a:latin typeface="+mn-lt"/>
              </a:rPr>
              <a:t> </a:t>
            </a:r>
            <a:endParaRPr lang="ro-RO" sz="1400" b="0" dirty="0">
              <a:solidFill>
                <a:schemeClr val="bg2">
                  <a:lumMod val="25000"/>
                </a:schemeClr>
              </a:solidFill>
              <a:latin typeface="+mn-lt"/>
            </a:endParaRPr>
          </a:p>
          <a:p>
            <a:pPr algn="ctr"/>
            <a:r>
              <a:rPr lang="ro-RO" sz="1400" b="0" u="sng" dirty="0" smtClean="0">
                <a:solidFill>
                  <a:schemeClr val="bg2">
                    <a:lumMod val="25000"/>
                  </a:schemeClr>
                </a:solidFill>
                <a:latin typeface="+mn-lt"/>
              </a:rPr>
              <a:t>ifcaac@fua.utm.md</a:t>
            </a:r>
            <a:r>
              <a:rPr lang="ro-RO" sz="1400" b="0" dirty="0" smtClean="0">
                <a:solidFill>
                  <a:schemeClr val="bg2">
                    <a:lumMod val="25000"/>
                  </a:schemeClr>
                </a:solidFill>
                <a:latin typeface="+mn-lt"/>
              </a:rPr>
              <a:t> </a:t>
            </a:r>
            <a:endParaRPr lang="ro-RO" sz="1400" b="0" dirty="0">
              <a:solidFill>
                <a:schemeClr val="bg2">
                  <a:lumMod val="25000"/>
                </a:schemeClr>
              </a:solidFill>
              <a:latin typeface="+mn-lt"/>
            </a:endParaRPr>
          </a:p>
          <a:p>
            <a:pPr algn="ctr"/>
            <a:r>
              <a:rPr lang="ro-RO" sz="1400" b="0" dirty="0" smtClean="0">
                <a:solidFill>
                  <a:schemeClr val="bg2">
                    <a:lumMod val="25000"/>
                  </a:schemeClr>
                </a:solidFill>
                <a:latin typeface="+mn-lt"/>
              </a:rPr>
              <a:t>telefon</a:t>
            </a:r>
            <a:r>
              <a:rPr lang="ro-RO" sz="1400" b="0" dirty="0">
                <a:solidFill>
                  <a:schemeClr val="bg2">
                    <a:lumMod val="25000"/>
                  </a:schemeClr>
                </a:solidFill>
                <a:latin typeface="+mn-lt"/>
              </a:rPr>
              <a:t>: (022) 77-38 22</a:t>
            </a:r>
          </a:p>
          <a:p>
            <a:pPr algn="ctr"/>
            <a:r>
              <a:rPr lang="ro-RO" sz="1400" b="0" dirty="0">
                <a:solidFill>
                  <a:schemeClr val="bg2">
                    <a:lumMod val="25000"/>
                  </a:schemeClr>
                </a:solidFill>
                <a:latin typeface="+mn-lt"/>
              </a:rPr>
              <a:t> </a:t>
            </a:r>
          </a:p>
          <a:p>
            <a:pPr algn="ctr"/>
            <a:r>
              <a:rPr lang="ro-RO" sz="1400" b="0" u="sng">
                <a:solidFill>
                  <a:srgbClr val="7030A0"/>
                </a:solidFill>
                <a:latin typeface="+mn-lt"/>
              </a:rPr>
              <a:t>www.amac.md</a:t>
            </a:r>
            <a:r>
              <a:rPr lang="ro-RO" sz="1400" b="0">
                <a:solidFill>
                  <a:srgbClr val="7030A0"/>
                </a:solidFill>
                <a:latin typeface="+mn-lt"/>
              </a:rPr>
              <a:t> </a:t>
            </a:r>
            <a:endParaRPr lang="ro-RO" sz="1400" b="0" dirty="0">
              <a:solidFill>
                <a:schemeClr val="bg2">
                  <a:lumMod val="25000"/>
                </a:schemeClr>
              </a:solidFill>
              <a:latin typeface="+mn-lt"/>
            </a:endParaRPr>
          </a:p>
          <a:p>
            <a:pPr algn="ctr"/>
            <a:r>
              <a:rPr lang="ro-RO" sz="1400" b="0" u="sng" dirty="0" smtClean="0">
                <a:solidFill>
                  <a:schemeClr val="bg2">
                    <a:lumMod val="25000"/>
                  </a:schemeClr>
                </a:solidFill>
                <a:latin typeface="+mn-lt"/>
              </a:rPr>
              <a:t>apacanal@yandex.ru</a:t>
            </a:r>
            <a:r>
              <a:rPr lang="ro-RO" sz="1400" b="0" dirty="0" smtClean="0">
                <a:solidFill>
                  <a:schemeClr val="bg2">
                    <a:lumMod val="25000"/>
                  </a:schemeClr>
                </a:solidFill>
                <a:latin typeface="+mn-lt"/>
              </a:rPr>
              <a:t>  </a:t>
            </a:r>
            <a:endParaRPr lang="ro-RO" sz="1400" b="0" dirty="0">
              <a:solidFill>
                <a:schemeClr val="bg2">
                  <a:lumMod val="25000"/>
                </a:schemeClr>
              </a:solidFill>
              <a:latin typeface="+mn-lt"/>
            </a:endParaRPr>
          </a:p>
          <a:p>
            <a:pPr algn="ctr"/>
            <a:r>
              <a:rPr lang="ro-RO" sz="1400" b="0" dirty="0" smtClean="0">
                <a:solidFill>
                  <a:schemeClr val="bg2">
                    <a:lumMod val="25000"/>
                  </a:schemeClr>
                </a:solidFill>
                <a:latin typeface="+mn-lt"/>
              </a:rPr>
              <a:t>telefon</a:t>
            </a:r>
            <a:r>
              <a:rPr lang="ro-RO" sz="1400" b="0" dirty="0">
                <a:solidFill>
                  <a:schemeClr val="bg2">
                    <a:lumMod val="25000"/>
                  </a:schemeClr>
                </a:solidFill>
                <a:latin typeface="+mn-lt"/>
              </a:rPr>
              <a:t>: (022) 28-84-33</a:t>
            </a:r>
          </a:p>
          <a:p>
            <a:pPr algn="ctr"/>
            <a:endParaRPr lang="ro-RO" sz="800" b="0" dirty="0">
              <a:solidFill>
                <a:schemeClr val="bg2">
                  <a:lumMod val="25000"/>
                </a:schemeClr>
              </a:solidFill>
              <a:latin typeface="+mn-lt"/>
            </a:endParaRPr>
          </a:p>
        </p:txBody>
      </p:sp>
      <p:pic>
        <p:nvPicPr>
          <p:cNvPr id="25"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737348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4416167"/>
          </a:xfrm>
        </p:spPr>
        <p:txBody>
          <a:bodyPr/>
          <a:lstStyle/>
          <a:p>
            <a:r>
              <a:rPr lang="en-US" sz="3200" b="1" dirty="0" err="1" smtClean="0">
                <a:solidFill>
                  <a:srgbClr val="002060"/>
                </a:solidFill>
              </a:rPr>
              <a:t>Obiective</a:t>
            </a:r>
            <a:r>
              <a:rPr lang="en-US" sz="3200" b="1" dirty="0" smtClean="0">
                <a:solidFill>
                  <a:srgbClr val="002060"/>
                </a:solidFill>
              </a:rPr>
              <a:t>:</a:t>
            </a:r>
            <a:br>
              <a:rPr lang="en-US" sz="3200" b="1" dirty="0" smtClean="0">
                <a:solidFill>
                  <a:srgbClr val="002060"/>
                </a:solidFill>
              </a:rPr>
            </a:br>
            <a:r>
              <a:rPr lang="vi-VN" sz="1600" i="1" dirty="0"/>
              <a:t/>
            </a:r>
            <a:br>
              <a:rPr lang="vi-VN" sz="1600" i="1" dirty="0"/>
            </a:br>
            <a:r>
              <a:rPr lang="en-US" sz="2800" dirty="0" smtClean="0">
                <a:solidFill>
                  <a:schemeClr val="tx1"/>
                </a:solidFill>
              </a:rPr>
              <a:t>O1</a:t>
            </a:r>
            <a:r>
              <a:rPr lang="en-US" sz="2800" i="1" dirty="0" smtClean="0">
                <a:solidFill>
                  <a:schemeClr val="tx1"/>
                </a:solidFill>
              </a:rPr>
              <a:t> </a:t>
            </a:r>
            <a:r>
              <a:rPr lang="en-US" sz="2800" dirty="0" smtClean="0">
                <a:solidFill>
                  <a:schemeClr val="tx1"/>
                </a:solidFill>
              </a:rPr>
              <a:t>I</a:t>
            </a:r>
            <a:r>
              <a:rPr lang="vi-VN" sz="2800" dirty="0" smtClean="0">
                <a:solidFill>
                  <a:schemeClr val="tx1"/>
                </a:solidFill>
              </a:rPr>
              <a:t>mpozitele </a:t>
            </a:r>
            <a:r>
              <a:rPr lang="vi-VN" sz="2800" dirty="0">
                <a:solidFill>
                  <a:schemeClr val="tx1"/>
                </a:solidFill>
              </a:rPr>
              <a:t>locale și calculul acestora;</a:t>
            </a:r>
            <a:br>
              <a:rPr lang="vi-VN" sz="2800" dirty="0">
                <a:solidFill>
                  <a:schemeClr val="tx1"/>
                </a:solidFill>
              </a:rPr>
            </a:br>
            <a:r>
              <a:rPr lang="en-US" sz="2800" dirty="0" smtClean="0">
                <a:solidFill>
                  <a:schemeClr val="tx1"/>
                </a:solidFill>
              </a:rPr>
              <a:t>O2 </a:t>
            </a:r>
            <a:r>
              <a:rPr lang="vi-VN" sz="2800" dirty="0" smtClean="0">
                <a:solidFill>
                  <a:schemeClr val="tx1"/>
                </a:solidFill>
              </a:rPr>
              <a:t>Calculul </a:t>
            </a:r>
            <a:r>
              <a:rPr lang="vi-VN" sz="2800" dirty="0">
                <a:solidFill>
                  <a:schemeClr val="tx1"/>
                </a:solidFill>
              </a:rPr>
              <a:t>TVA și a accizelor;</a:t>
            </a:r>
            <a:br>
              <a:rPr lang="vi-VN" sz="2800" dirty="0">
                <a:solidFill>
                  <a:schemeClr val="tx1"/>
                </a:solidFill>
              </a:rPr>
            </a:br>
            <a:r>
              <a:rPr lang="en-US" sz="2800" dirty="0" smtClean="0">
                <a:solidFill>
                  <a:schemeClr val="tx1"/>
                </a:solidFill>
              </a:rPr>
              <a:t>O3 </a:t>
            </a:r>
            <a:r>
              <a:rPr lang="vi-VN" sz="2800" dirty="0" smtClean="0">
                <a:solidFill>
                  <a:schemeClr val="tx1"/>
                </a:solidFill>
              </a:rPr>
              <a:t>Asigurarea </a:t>
            </a:r>
            <a:r>
              <a:rPr lang="vi-VN" sz="2800" dirty="0">
                <a:solidFill>
                  <a:schemeClr val="tx1"/>
                </a:solidFill>
              </a:rPr>
              <a:t>socială și medicală;</a:t>
            </a:r>
            <a:br>
              <a:rPr lang="vi-VN" sz="2800" dirty="0">
                <a:solidFill>
                  <a:schemeClr val="tx1"/>
                </a:solidFill>
              </a:rPr>
            </a:br>
            <a:r>
              <a:rPr lang="en-US" sz="2800" dirty="0" smtClean="0">
                <a:solidFill>
                  <a:schemeClr val="tx1"/>
                </a:solidFill>
              </a:rPr>
              <a:t>O4 </a:t>
            </a:r>
            <a:r>
              <a:rPr lang="vi-VN" sz="2800" dirty="0" smtClean="0">
                <a:solidFill>
                  <a:schemeClr val="tx1"/>
                </a:solidFill>
              </a:rPr>
              <a:t>Calculul </a:t>
            </a:r>
            <a:r>
              <a:rPr lang="vi-VN" sz="2800" dirty="0">
                <a:solidFill>
                  <a:schemeClr val="tx1"/>
                </a:solidFill>
              </a:rPr>
              <a:t>și plata impozitului pe venit;</a:t>
            </a:r>
            <a:br>
              <a:rPr lang="vi-VN" sz="2800" dirty="0">
                <a:solidFill>
                  <a:schemeClr val="tx1"/>
                </a:solidFill>
              </a:rPr>
            </a:br>
            <a:r>
              <a:rPr lang="en-US" sz="2800" dirty="0" smtClean="0">
                <a:solidFill>
                  <a:schemeClr val="tx1"/>
                </a:solidFill>
              </a:rPr>
              <a:t>O5 </a:t>
            </a:r>
            <a:r>
              <a:rPr lang="vi-VN" sz="2800" dirty="0" smtClean="0">
                <a:solidFill>
                  <a:schemeClr val="tx1"/>
                </a:solidFill>
              </a:rPr>
              <a:t>Aspecte </a:t>
            </a:r>
            <a:r>
              <a:rPr lang="vi-VN" sz="2800" dirty="0">
                <a:solidFill>
                  <a:schemeClr val="tx1"/>
                </a:solidFill>
              </a:rPr>
              <a:t>sociale si de gen în contabilitate.</a:t>
            </a:r>
            <a:br>
              <a:rPr lang="vi-VN" sz="2800" dirty="0">
                <a:solidFill>
                  <a:schemeClr val="tx1"/>
                </a:solidFill>
              </a:rPr>
            </a:br>
            <a:endParaRPr lang="ro-RO" sz="2800" b="1" dirty="0">
              <a:solidFill>
                <a:schemeClr val="tx1"/>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810750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4416167"/>
          </a:xfrm>
        </p:spPr>
        <p:txBody>
          <a:bodyPr/>
          <a:lstStyle/>
          <a:p>
            <a:r>
              <a:rPr lang="ro-RO" sz="3200" b="1" dirty="0" smtClean="0">
                <a:solidFill>
                  <a:srgbClr val="002060"/>
                </a:solidFill>
              </a:rPr>
              <a:t>Impozitele locale și calculul acestora</a:t>
            </a:r>
            <a:r>
              <a:rPr lang="en-US" sz="3200" b="1" dirty="0" smtClean="0">
                <a:solidFill>
                  <a:srgbClr val="002060"/>
                </a:solidFill>
              </a:rPr>
              <a:t>:</a:t>
            </a:r>
            <a:br>
              <a:rPr lang="en-US" sz="3200" b="1" dirty="0" smtClean="0">
                <a:solidFill>
                  <a:srgbClr val="002060"/>
                </a:solidFill>
              </a:rPr>
            </a:br>
            <a:r>
              <a:rPr lang="en-US" sz="3200" b="1" dirty="0" smtClean="0">
                <a:solidFill>
                  <a:srgbClr val="002060"/>
                </a:solidFill>
              </a:rPr>
              <a:t>   </a:t>
            </a:r>
            <a:r>
              <a:rPr lang="vi-VN" sz="2500" dirty="0" smtClean="0">
                <a:solidFill>
                  <a:schemeClr val="tx1"/>
                </a:solidFill>
              </a:rPr>
              <a:t>În conformitate cu art. 290 al Codului fiscal al Republicii Moldova, subiecţi ai impunerii, în cazul taxelor locale, sunt considerate persoanele juridice şi persoanele fizice înregistrate în calitate de întreprinzători.</a:t>
            </a:r>
            <a:r>
              <a:rPr lang="en-US" sz="2500" dirty="0" smtClean="0">
                <a:solidFill>
                  <a:schemeClr val="tx1"/>
                </a:solidFill>
              </a:rPr>
              <a:t/>
            </a:r>
            <a:br>
              <a:rPr lang="en-US" sz="2500" dirty="0" smtClean="0">
                <a:solidFill>
                  <a:schemeClr val="tx1"/>
                </a:solidFill>
              </a:rPr>
            </a:br>
            <a:r>
              <a:rPr lang="en-US" sz="2500" dirty="0" smtClean="0">
                <a:solidFill>
                  <a:schemeClr val="tx1"/>
                </a:solidFill>
              </a:rPr>
              <a:t>   </a:t>
            </a:r>
            <a:r>
              <a:rPr lang="vi-VN" sz="2500" dirty="0" smtClean="0">
                <a:solidFill>
                  <a:schemeClr val="tx1"/>
                </a:solidFill>
              </a:rPr>
              <a:t>Baza </a:t>
            </a:r>
            <a:r>
              <a:rPr lang="vi-VN" sz="2500" dirty="0">
                <a:solidFill>
                  <a:schemeClr val="tx1"/>
                </a:solidFill>
              </a:rPr>
              <a:t>impozabilă şi cotele maxime ale taxelor locale diferă, de la un caz la altul în modul care urmează:</a:t>
            </a:r>
            <a:endParaRPr lang="ro-RO" sz="2500" dirty="0">
              <a:solidFill>
                <a:schemeClr val="tx1"/>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954109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985646733"/>
              </p:ext>
            </p:extLst>
          </p:nvPr>
        </p:nvGraphicFramePr>
        <p:xfrm>
          <a:off x="268222" y="1933448"/>
          <a:ext cx="8497825" cy="4526280"/>
        </p:xfrm>
        <a:graphic>
          <a:graphicData uri="http://schemas.openxmlformats.org/drawingml/2006/table">
            <a:tbl>
              <a:tblPr firstRow="1" bandRow="1">
                <a:tableStyleId>{5C22544A-7EE6-4342-B048-85BDC9FD1C3A}</a:tableStyleId>
              </a:tblPr>
              <a:tblGrid>
                <a:gridCol w="1365506">
                  <a:extLst>
                    <a:ext uri="{9D8B030D-6E8A-4147-A177-3AD203B41FA5}">
                      <a16:colId xmlns:a16="http://schemas.microsoft.com/office/drawing/2014/main" val="20000"/>
                    </a:ext>
                  </a:extLst>
                </a:gridCol>
                <a:gridCol w="1999488">
                  <a:extLst>
                    <a:ext uri="{9D8B030D-6E8A-4147-A177-3AD203B41FA5}">
                      <a16:colId xmlns:a16="http://schemas.microsoft.com/office/drawing/2014/main" val="20001"/>
                    </a:ext>
                  </a:extLst>
                </a:gridCol>
                <a:gridCol w="1548384">
                  <a:extLst>
                    <a:ext uri="{9D8B030D-6E8A-4147-A177-3AD203B41FA5}">
                      <a16:colId xmlns:a16="http://schemas.microsoft.com/office/drawing/2014/main" val="20002"/>
                    </a:ext>
                  </a:extLst>
                </a:gridCol>
                <a:gridCol w="1884882">
                  <a:extLst>
                    <a:ext uri="{9D8B030D-6E8A-4147-A177-3AD203B41FA5}">
                      <a16:colId xmlns:a16="http://schemas.microsoft.com/office/drawing/2014/main" val="20003"/>
                    </a:ext>
                  </a:extLst>
                </a:gridCol>
                <a:gridCol w="1699565">
                  <a:extLst>
                    <a:ext uri="{9D8B030D-6E8A-4147-A177-3AD203B41FA5}">
                      <a16:colId xmlns:a16="http://schemas.microsoft.com/office/drawing/2014/main" val="20004"/>
                    </a:ext>
                  </a:extLst>
                </a:gridCol>
              </a:tblGrid>
              <a:tr h="370840">
                <a:tc>
                  <a:txBody>
                    <a:bodyPr/>
                    <a:lstStyle/>
                    <a:p>
                      <a:pPr algn="ctr"/>
                      <a:r>
                        <a:rPr lang="en-US" dirty="0" err="1" smtClean="0"/>
                        <a:t>Denumirea</a:t>
                      </a:r>
                      <a:r>
                        <a:rPr lang="en-US" dirty="0" smtClean="0"/>
                        <a:t> </a:t>
                      </a:r>
                      <a:r>
                        <a:rPr lang="en-US" dirty="0" err="1" smtClean="0"/>
                        <a:t>taxei</a:t>
                      </a:r>
                      <a:endParaRPr lang="ru-RU" dirty="0"/>
                    </a:p>
                  </a:txBody>
                  <a:tcPr/>
                </a:tc>
                <a:tc>
                  <a:txBody>
                    <a:bodyPr/>
                    <a:lstStyle/>
                    <a:p>
                      <a:pPr algn="ctr"/>
                      <a:r>
                        <a:rPr lang="en-US" sz="1800" b="1" i="1" kern="1200" dirty="0" err="1" smtClean="0">
                          <a:solidFill>
                            <a:schemeClr val="lt1"/>
                          </a:solidFill>
                          <a:effectLst/>
                          <a:latin typeface="+mn-lt"/>
                          <a:ea typeface="+mn-ea"/>
                          <a:cs typeface="+mn-cs"/>
                        </a:rPr>
                        <a:t>Baza</a:t>
                      </a:r>
                      <a:r>
                        <a:rPr lang="en-US" sz="1800" b="1" i="1" kern="1200" dirty="0" smtClean="0">
                          <a:solidFill>
                            <a:schemeClr val="lt1"/>
                          </a:solidFill>
                          <a:effectLst/>
                          <a:latin typeface="+mn-lt"/>
                          <a:ea typeface="+mn-ea"/>
                          <a:cs typeface="+mn-cs"/>
                        </a:rPr>
                        <a:t> </a:t>
                      </a:r>
                      <a:r>
                        <a:rPr lang="en-US" sz="1800" b="1" i="1" kern="1200" dirty="0" err="1" smtClean="0">
                          <a:solidFill>
                            <a:schemeClr val="lt1"/>
                          </a:solidFill>
                          <a:effectLst/>
                          <a:latin typeface="+mn-lt"/>
                          <a:ea typeface="+mn-ea"/>
                          <a:cs typeface="+mn-cs"/>
                        </a:rPr>
                        <a:t>impozabilă</a:t>
                      </a:r>
                      <a:r>
                        <a:rPr lang="en-US" sz="1800" b="1" i="1" kern="1200" dirty="0" smtClean="0">
                          <a:solidFill>
                            <a:schemeClr val="lt1"/>
                          </a:solidFill>
                          <a:effectLst/>
                          <a:latin typeface="+mn-lt"/>
                          <a:ea typeface="+mn-ea"/>
                          <a:cs typeface="+mn-cs"/>
                        </a:rPr>
                        <a:t> a </a:t>
                      </a:r>
                      <a:r>
                        <a:rPr lang="en-US" sz="1800" b="1" i="1" kern="1200" dirty="0" err="1" smtClean="0">
                          <a:solidFill>
                            <a:schemeClr val="lt1"/>
                          </a:solidFill>
                          <a:effectLst/>
                          <a:latin typeface="+mn-lt"/>
                          <a:ea typeface="+mn-ea"/>
                          <a:cs typeface="+mn-cs"/>
                        </a:rPr>
                        <a:t>obiectului</a:t>
                      </a:r>
                      <a:r>
                        <a:rPr lang="en-US" sz="1800" b="1" i="1" kern="1200" dirty="0" smtClean="0">
                          <a:solidFill>
                            <a:schemeClr val="lt1"/>
                          </a:solidFill>
                          <a:effectLst/>
                          <a:latin typeface="+mn-lt"/>
                          <a:ea typeface="+mn-ea"/>
                          <a:cs typeface="+mn-cs"/>
                        </a:rPr>
                        <a:t> </a:t>
                      </a:r>
                      <a:r>
                        <a:rPr lang="en-US" sz="1800" b="1" i="1" kern="1200" dirty="0" err="1" smtClean="0">
                          <a:solidFill>
                            <a:schemeClr val="lt1"/>
                          </a:solidFill>
                          <a:effectLst/>
                          <a:latin typeface="+mn-lt"/>
                          <a:ea typeface="+mn-ea"/>
                          <a:cs typeface="+mn-cs"/>
                        </a:rPr>
                        <a:t>impunerii</a:t>
                      </a:r>
                      <a:r>
                        <a:rPr lang="en-US" sz="1800" b="1" i="1" kern="1200" dirty="0" smtClean="0">
                          <a:solidFill>
                            <a:schemeClr val="lt1"/>
                          </a:solidFill>
                          <a:effectLst/>
                          <a:latin typeface="+mn-lt"/>
                          <a:ea typeface="+mn-ea"/>
                          <a:cs typeface="+mn-cs"/>
                        </a:rPr>
                        <a:t> </a:t>
                      </a:r>
                      <a:endParaRPr lang="ru-RU" dirty="0"/>
                    </a:p>
                  </a:txBody>
                  <a:tcPr/>
                </a:tc>
                <a:tc>
                  <a:txBody>
                    <a:bodyPr/>
                    <a:lstStyle/>
                    <a:p>
                      <a:pPr algn="ctr"/>
                      <a:r>
                        <a:rPr lang="en-US" sz="1800" b="1" i="1" kern="1200" dirty="0" smtClean="0">
                          <a:solidFill>
                            <a:schemeClr val="lt1"/>
                          </a:solidFill>
                          <a:effectLst/>
                          <a:latin typeface="+mn-lt"/>
                          <a:ea typeface="+mn-ea"/>
                          <a:cs typeface="+mn-cs"/>
                        </a:rPr>
                        <a:t>Cota </a:t>
                      </a:r>
                      <a:r>
                        <a:rPr lang="en-US" sz="1800" b="1" i="1" kern="1200" dirty="0" err="1" smtClean="0">
                          <a:solidFill>
                            <a:schemeClr val="lt1"/>
                          </a:solidFill>
                          <a:effectLst/>
                          <a:latin typeface="+mn-lt"/>
                          <a:ea typeface="+mn-ea"/>
                          <a:cs typeface="+mn-cs"/>
                        </a:rPr>
                        <a:t>maximă</a:t>
                      </a:r>
                      <a:r>
                        <a:rPr lang="en-US" sz="1800" b="1" i="1" kern="1200" dirty="0" smtClean="0">
                          <a:solidFill>
                            <a:schemeClr val="lt1"/>
                          </a:solidFill>
                          <a:effectLst/>
                          <a:latin typeface="+mn-lt"/>
                          <a:ea typeface="+mn-ea"/>
                          <a:cs typeface="+mn-cs"/>
                        </a:rPr>
                        <a:t> a </a:t>
                      </a:r>
                      <a:r>
                        <a:rPr lang="en-US" sz="1800" b="1" i="1" kern="1200" dirty="0" err="1" smtClean="0">
                          <a:solidFill>
                            <a:schemeClr val="lt1"/>
                          </a:solidFill>
                          <a:effectLst/>
                          <a:latin typeface="+mn-lt"/>
                          <a:ea typeface="+mn-ea"/>
                          <a:cs typeface="+mn-cs"/>
                        </a:rPr>
                        <a:t>taxei</a:t>
                      </a:r>
                      <a:r>
                        <a:rPr lang="en-US" sz="1800" b="1" i="1" kern="1200" dirty="0" smtClean="0">
                          <a:solidFill>
                            <a:schemeClr val="lt1"/>
                          </a:solidFill>
                          <a:effectLst/>
                          <a:latin typeface="+mn-lt"/>
                          <a:ea typeface="+mn-ea"/>
                          <a:cs typeface="+mn-cs"/>
                        </a:rPr>
                        <a:t> </a:t>
                      </a:r>
                      <a:endParaRPr lang="ru-RU" dirty="0"/>
                    </a:p>
                  </a:txBody>
                  <a:tcPr/>
                </a:tc>
                <a:tc>
                  <a:txBody>
                    <a:bodyPr/>
                    <a:lstStyle/>
                    <a:p>
                      <a:pPr algn="ctr"/>
                      <a:r>
                        <a:rPr lang="en-US" sz="1800" b="1" i="1" kern="1200" dirty="0" err="1" smtClean="0">
                          <a:solidFill>
                            <a:schemeClr val="lt1"/>
                          </a:solidFill>
                          <a:effectLst/>
                          <a:latin typeface="+mn-lt"/>
                          <a:ea typeface="+mn-ea"/>
                          <a:cs typeface="+mn-cs"/>
                        </a:rPr>
                        <a:t>Modul</a:t>
                      </a:r>
                      <a:r>
                        <a:rPr lang="en-US" sz="1800" b="1" i="1" kern="1200" dirty="0" smtClean="0">
                          <a:solidFill>
                            <a:schemeClr val="lt1"/>
                          </a:solidFill>
                          <a:effectLst/>
                          <a:latin typeface="+mn-lt"/>
                          <a:ea typeface="+mn-ea"/>
                          <a:cs typeface="+mn-cs"/>
                        </a:rPr>
                        <a:t> de </a:t>
                      </a:r>
                      <a:r>
                        <a:rPr lang="en-US" sz="1800" b="1" i="1" kern="1200" dirty="0" err="1" smtClean="0">
                          <a:solidFill>
                            <a:schemeClr val="lt1"/>
                          </a:solidFill>
                          <a:effectLst/>
                          <a:latin typeface="+mn-lt"/>
                          <a:ea typeface="+mn-ea"/>
                          <a:cs typeface="+mn-cs"/>
                        </a:rPr>
                        <a:t>calcul</a:t>
                      </a:r>
                      <a:r>
                        <a:rPr lang="en-US" sz="1800" b="1" i="1" kern="1200" dirty="0" smtClean="0">
                          <a:solidFill>
                            <a:schemeClr val="lt1"/>
                          </a:solidFill>
                          <a:effectLst/>
                          <a:latin typeface="+mn-lt"/>
                          <a:ea typeface="+mn-ea"/>
                          <a:cs typeface="+mn-cs"/>
                        </a:rPr>
                        <a:t> </a:t>
                      </a:r>
                      <a:endParaRPr lang="ru-RU" dirty="0"/>
                    </a:p>
                  </a:txBody>
                  <a:tcPr/>
                </a:tc>
                <a:tc>
                  <a:txBody>
                    <a:bodyPr/>
                    <a:lstStyle/>
                    <a:p>
                      <a:pPr algn="ctr"/>
                      <a:r>
                        <a:rPr lang="en-US" sz="1800" b="1" i="1" kern="1200" dirty="0" err="1" smtClean="0">
                          <a:solidFill>
                            <a:schemeClr val="lt1"/>
                          </a:solidFill>
                          <a:effectLst/>
                          <a:latin typeface="+mn-lt"/>
                          <a:ea typeface="+mn-ea"/>
                          <a:cs typeface="+mn-cs"/>
                        </a:rPr>
                        <a:t>Termenele</a:t>
                      </a:r>
                      <a:r>
                        <a:rPr lang="en-US" sz="1800" b="1" i="1" kern="1200" dirty="0" smtClean="0">
                          <a:solidFill>
                            <a:schemeClr val="lt1"/>
                          </a:solidFill>
                          <a:effectLst/>
                          <a:latin typeface="+mn-lt"/>
                          <a:ea typeface="+mn-ea"/>
                          <a:cs typeface="+mn-cs"/>
                        </a:rPr>
                        <a:t> de </a:t>
                      </a:r>
                      <a:r>
                        <a:rPr lang="en-US" sz="1800" b="1" i="1" kern="1200" dirty="0" err="1" smtClean="0">
                          <a:solidFill>
                            <a:schemeClr val="lt1"/>
                          </a:solidFill>
                          <a:effectLst/>
                          <a:latin typeface="+mn-lt"/>
                          <a:ea typeface="+mn-ea"/>
                          <a:cs typeface="+mn-cs"/>
                        </a:rPr>
                        <a:t>plată</a:t>
                      </a:r>
                      <a:r>
                        <a:rPr lang="en-US" sz="1800" b="1" i="1" kern="1200" dirty="0" smtClean="0">
                          <a:solidFill>
                            <a:schemeClr val="lt1"/>
                          </a:solidFill>
                          <a:effectLst/>
                          <a:latin typeface="+mn-lt"/>
                          <a:ea typeface="+mn-ea"/>
                          <a:cs typeface="+mn-cs"/>
                        </a:rPr>
                        <a:t> </a:t>
                      </a:r>
                      <a:r>
                        <a:rPr lang="en-US" sz="1800" b="1" i="1" kern="1200" dirty="0" err="1" smtClean="0">
                          <a:solidFill>
                            <a:schemeClr val="lt1"/>
                          </a:solidFill>
                          <a:effectLst/>
                          <a:latin typeface="+mn-lt"/>
                          <a:ea typeface="+mn-ea"/>
                          <a:cs typeface="+mn-cs"/>
                        </a:rPr>
                        <a:t>si</a:t>
                      </a:r>
                      <a:r>
                        <a:rPr lang="en-US" sz="1800" b="1" i="1" kern="1200" dirty="0" smtClean="0">
                          <a:solidFill>
                            <a:schemeClr val="lt1"/>
                          </a:solidFill>
                          <a:effectLst/>
                          <a:latin typeface="+mn-lt"/>
                          <a:ea typeface="+mn-ea"/>
                          <a:cs typeface="+mn-cs"/>
                        </a:rPr>
                        <a:t> de </a:t>
                      </a:r>
                      <a:r>
                        <a:rPr lang="en-US" sz="1800" b="1" i="1" kern="1200" dirty="0" err="1" smtClean="0">
                          <a:solidFill>
                            <a:schemeClr val="lt1"/>
                          </a:solidFill>
                          <a:effectLst/>
                          <a:latin typeface="+mn-lt"/>
                          <a:ea typeface="+mn-ea"/>
                          <a:cs typeface="+mn-cs"/>
                        </a:rPr>
                        <a:t>prezentare</a:t>
                      </a:r>
                      <a:endParaRPr lang="ru-RU" dirty="0"/>
                    </a:p>
                  </a:txBody>
                  <a:tcPr/>
                </a:tc>
                <a:extLst>
                  <a:ext uri="{0D108BD9-81ED-4DB2-BD59-A6C34878D82A}">
                    <a16:rowId xmlns:a16="http://schemas.microsoft.com/office/drawing/2014/main" val="10000"/>
                  </a:ext>
                </a:extLst>
              </a:tr>
              <a:tr h="370840">
                <a:tc>
                  <a:txBody>
                    <a:bodyPr/>
                    <a:lstStyle/>
                    <a:p>
                      <a:pPr algn="l"/>
                      <a:r>
                        <a:rPr lang="pt-BR" sz="1500" dirty="0" smtClean="0"/>
                        <a:t>1.</a:t>
                      </a:r>
                      <a:r>
                        <a:rPr lang="pt-BR" sz="1500" baseline="0" dirty="0" smtClean="0"/>
                        <a:t> </a:t>
                      </a:r>
                      <a:r>
                        <a:rPr lang="pt-BR" sz="1500" dirty="0" smtClean="0"/>
                        <a:t>Taxa pentru amenajarea teritoriului</a:t>
                      </a:r>
                      <a:endParaRPr lang="ru-RU" sz="1500" dirty="0"/>
                    </a:p>
                  </a:txBody>
                  <a:tcPr/>
                </a:tc>
                <a:tc>
                  <a:txBody>
                    <a:bodyPr/>
                    <a:lstStyle/>
                    <a:p>
                      <a:r>
                        <a:rPr lang="pt-BR" sz="1500" dirty="0" smtClean="0"/>
                        <a:t>constituie numărul mediu scriptic anual al salariaţilor</a:t>
                      </a:r>
                      <a:endParaRPr lang="ru-RU" sz="1500" dirty="0"/>
                    </a:p>
                  </a:txBody>
                  <a:tcPr/>
                </a:tc>
                <a:tc>
                  <a:txBody>
                    <a:bodyPr/>
                    <a:lstStyle/>
                    <a:p>
                      <a:r>
                        <a:rPr lang="en-US" sz="1500" kern="1200" dirty="0" err="1" smtClean="0">
                          <a:solidFill>
                            <a:schemeClr val="dk1"/>
                          </a:solidFill>
                          <a:effectLst/>
                          <a:latin typeface="+mn-lt"/>
                          <a:ea typeface="+mn-ea"/>
                          <a:cs typeface="+mn-cs"/>
                        </a:rPr>
                        <a:t>constituie</a:t>
                      </a:r>
                      <a:r>
                        <a:rPr lang="en-US" sz="1500" kern="1200" dirty="0" smtClean="0">
                          <a:solidFill>
                            <a:schemeClr val="dk1"/>
                          </a:solidFill>
                          <a:effectLst/>
                          <a:latin typeface="+mn-lt"/>
                          <a:ea typeface="+mn-ea"/>
                          <a:cs typeface="+mn-cs"/>
                        </a:rPr>
                        <a:t> 40 de lei </a:t>
                      </a:r>
                      <a:r>
                        <a:rPr lang="en-US" sz="1500" kern="1200" dirty="0" err="1" smtClean="0">
                          <a:solidFill>
                            <a:schemeClr val="dk1"/>
                          </a:solidFill>
                          <a:effectLst/>
                          <a:latin typeface="+mn-lt"/>
                          <a:ea typeface="+mn-ea"/>
                          <a:cs typeface="+mn-cs"/>
                        </a:rPr>
                        <a:t>anual</a:t>
                      </a:r>
                      <a:r>
                        <a:rPr lang="en-US" sz="1500" kern="1200" dirty="0" smtClean="0">
                          <a:solidFill>
                            <a:schemeClr val="dk1"/>
                          </a:solidFill>
                          <a:effectLst/>
                          <a:latin typeface="+mn-lt"/>
                          <a:ea typeface="+mn-ea"/>
                          <a:cs typeface="+mn-cs"/>
                        </a:rPr>
                        <a:t> </a:t>
                      </a:r>
                      <a:r>
                        <a:rPr lang="en-US" sz="1500" kern="1200" dirty="0" err="1" smtClean="0">
                          <a:solidFill>
                            <a:schemeClr val="dk1"/>
                          </a:solidFill>
                          <a:effectLst/>
                          <a:latin typeface="+mn-lt"/>
                          <a:ea typeface="+mn-ea"/>
                          <a:cs typeface="+mn-cs"/>
                        </a:rPr>
                        <a:t>pentru</a:t>
                      </a:r>
                      <a:r>
                        <a:rPr lang="en-US" sz="1500" kern="1200" dirty="0" smtClean="0">
                          <a:solidFill>
                            <a:schemeClr val="dk1"/>
                          </a:solidFill>
                          <a:effectLst/>
                          <a:latin typeface="+mn-lt"/>
                          <a:ea typeface="+mn-ea"/>
                          <a:cs typeface="+mn-cs"/>
                        </a:rPr>
                        <a:t> </a:t>
                      </a:r>
                      <a:r>
                        <a:rPr lang="en-US" sz="1500" kern="1200" dirty="0" err="1" smtClean="0">
                          <a:solidFill>
                            <a:schemeClr val="dk1"/>
                          </a:solidFill>
                          <a:effectLst/>
                          <a:latin typeface="+mn-lt"/>
                          <a:ea typeface="+mn-ea"/>
                          <a:cs typeface="+mn-cs"/>
                        </a:rPr>
                        <a:t>fiecare</a:t>
                      </a:r>
                      <a:r>
                        <a:rPr lang="en-US" sz="1500" kern="1200" dirty="0" smtClean="0">
                          <a:solidFill>
                            <a:schemeClr val="dk1"/>
                          </a:solidFill>
                          <a:effectLst/>
                          <a:latin typeface="+mn-lt"/>
                          <a:ea typeface="+mn-ea"/>
                          <a:cs typeface="+mn-cs"/>
                        </a:rPr>
                        <a:t> </a:t>
                      </a:r>
                      <a:r>
                        <a:rPr lang="en-US" sz="1500" kern="1200" dirty="0" err="1" smtClean="0">
                          <a:solidFill>
                            <a:schemeClr val="dk1"/>
                          </a:solidFill>
                          <a:effectLst/>
                          <a:latin typeface="+mn-lt"/>
                          <a:ea typeface="+mn-ea"/>
                          <a:cs typeface="+mn-cs"/>
                        </a:rPr>
                        <a:t>salariat</a:t>
                      </a:r>
                      <a:endParaRPr lang="ru-RU" sz="1500" dirty="0"/>
                    </a:p>
                  </a:txBody>
                  <a:tcPr/>
                </a:tc>
                <a:tc>
                  <a:txBody>
                    <a:bodyPr/>
                    <a:lstStyle/>
                    <a:p>
                      <a:r>
                        <a:rPr lang="en-US" sz="1500" kern="1200" dirty="0" err="1" smtClean="0">
                          <a:solidFill>
                            <a:schemeClr val="dk1"/>
                          </a:solidFill>
                          <a:effectLst/>
                          <a:latin typeface="+mn-lt"/>
                          <a:ea typeface="+mn-ea"/>
                          <a:cs typeface="+mn-cs"/>
                        </a:rPr>
                        <a:t>calculul</a:t>
                      </a:r>
                      <a:r>
                        <a:rPr lang="en-US" sz="1500" kern="1200" dirty="0" smtClean="0">
                          <a:solidFill>
                            <a:schemeClr val="dk1"/>
                          </a:solidFill>
                          <a:effectLst/>
                          <a:latin typeface="+mn-lt"/>
                          <a:ea typeface="+mn-ea"/>
                          <a:cs typeface="+mn-cs"/>
                        </a:rPr>
                        <a:t> </a:t>
                      </a:r>
                      <a:r>
                        <a:rPr lang="en-US" sz="1500" kern="1200" dirty="0" err="1" smtClean="0">
                          <a:solidFill>
                            <a:schemeClr val="dk1"/>
                          </a:solidFill>
                          <a:effectLst/>
                          <a:latin typeface="+mn-lt"/>
                          <a:ea typeface="+mn-ea"/>
                          <a:cs typeface="+mn-cs"/>
                        </a:rPr>
                        <a:t>şi</a:t>
                      </a:r>
                      <a:r>
                        <a:rPr lang="en-US" sz="1500" kern="1200" dirty="0" smtClean="0">
                          <a:solidFill>
                            <a:schemeClr val="dk1"/>
                          </a:solidFill>
                          <a:effectLst/>
                          <a:latin typeface="+mn-lt"/>
                          <a:ea typeface="+mn-ea"/>
                          <a:cs typeface="+mn-cs"/>
                        </a:rPr>
                        <a:t> </a:t>
                      </a:r>
                      <a:r>
                        <a:rPr lang="en-US" sz="1500" kern="1200" dirty="0" err="1" smtClean="0">
                          <a:solidFill>
                            <a:schemeClr val="dk1"/>
                          </a:solidFill>
                          <a:effectLst/>
                          <a:latin typeface="+mn-lt"/>
                          <a:ea typeface="+mn-ea"/>
                          <a:cs typeface="+mn-cs"/>
                        </a:rPr>
                        <a:t>plata</a:t>
                      </a:r>
                      <a:r>
                        <a:rPr lang="en-US" sz="1500" kern="1200" dirty="0" smtClean="0">
                          <a:solidFill>
                            <a:schemeClr val="dk1"/>
                          </a:solidFill>
                          <a:effectLst/>
                          <a:latin typeface="+mn-lt"/>
                          <a:ea typeface="+mn-ea"/>
                          <a:cs typeface="+mn-cs"/>
                        </a:rPr>
                        <a:t> </a:t>
                      </a:r>
                      <a:r>
                        <a:rPr lang="en-US" sz="1500" kern="1200" dirty="0" err="1" smtClean="0">
                          <a:solidFill>
                            <a:schemeClr val="dk1"/>
                          </a:solidFill>
                          <a:effectLst/>
                          <a:latin typeface="+mn-lt"/>
                          <a:ea typeface="+mn-ea"/>
                          <a:cs typeface="+mn-cs"/>
                        </a:rPr>
                        <a:t>taxei</a:t>
                      </a:r>
                      <a:r>
                        <a:rPr lang="en-US" sz="1500" kern="1200" dirty="0" smtClean="0">
                          <a:solidFill>
                            <a:schemeClr val="dk1"/>
                          </a:solidFill>
                          <a:effectLst/>
                          <a:latin typeface="+mn-lt"/>
                          <a:ea typeface="+mn-ea"/>
                          <a:cs typeface="+mn-cs"/>
                        </a:rPr>
                        <a:t> se </a:t>
                      </a:r>
                      <a:r>
                        <a:rPr lang="en-US" sz="1500" kern="1200" dirty="0" err="1" smtClean="0">
                          <a:solidFill>
                            <a:schemeClr val="dk1"/>
                          </a:solidFill>
                          <a:effectLst/>
                          <a:latin typeface="+mn-lt"/>
                          <a:ea typeface="+mn-ea"/>
                          <a:cs typeface="+mn-cs"/>
                        </a:rPr>
                        <a:t>efectuează</a:t>
                      </a:r>
                      <a:r>
                        <a:rPr lang="en-US" sz="1500" kern="1200" dirty="0" smtClean="0">
                          <a:solidFill>
                            <a:schemeClr val="dk1"/>
                          </a:solidFill>
                          <a:effectLst/>
                          <a:latin typeface="+mn-lt"/>
                          <a:ea typeface="+mn-ea"/>
                          <a:cs typeface="+mn-cs"/>
                        </a:rPr>
                        <a:t> individual de </a:t>
                      </a:r>
                      <a:r>
                        <a:rPr lang="en-US" sz="1500" kern="1200" dirty="0" err="1" smtClean="0">
                          <a:solidFill>
                            <a:schemeClr val="dk1"/>
                          </a:solidFill>
                          <a:effectLst/>
                          <a:latin typeface="+mn-lt"/>
                          <a:ea typeface="+mn-ea"/>
                          <a:cs typeface="+mn-cs"/>
                        </a:rPr>
                        <a:t>către</a:t>
                      </a:r>
                      <a:r>
                        <a:rPr lang="en-US" sz="1500" kern="1200" dirty="0" smtClean="0">
                          <a:solidFill>
                            <a:schemeClr val="dk1"/>
                          </a:solidFill>
                          <a:effectLst/>
                          <a:latin typeface="+mn-lt"/>
                          <a:ea typeface="+mn-ea"/>
                          <a:cs typeface="+mn-cs"/>
                        </a:rPr>
                        <a:t> </a:t>
                      </a:r>
                      <a:r>
                        <a:rPr lang="en-US" sz="1500" kern="1200" dirty="0" err="1" smtClean="0">
                          <a:solidFill>
                            <a:schemeClr val="dk1"/>
                          </a:solidFill>
                          <a:effectLst/>
                          <a:latin typeface="+mn-lt"/>
                          <a:ea typeface="+mn-ea"/>
                          <a:cs typeface="+mn-cs"/>
                        </a:rPr>
                        <a:t>subiectul</a:t>
                      </a:r>
                      <a:r>
                        <a:rPr lang="en-US" sz="1500" kern="1200" dirty="0" smtClean="0">
                          <a:solidFill>
                            <a:schemeClr val="dk1"/>
                          </a:solidFill>
                          <a:effectLst/>
                          <a:latin typeface="+mn-lt"/>
                          <a:ea typeface="+mn-ea"/>
                          <a:cs typeface="+mn-cs"/>
                        </a:rPr>
                        <a:t> </a:t>
                      </a:r>
                      <a:r>
                        <a:rPr lang="en-US" sz="1500" kern="1200" dirty="0" err="1" smtClean="0">
                          <a:solidFill>
                            <a:schemeClr val="dk1"/>
                          </a:solidFill>
                          <a:effectLst/>
                          <a:latin typeface="+mn-lt"/>
                          <a:ea typeface="+mn-ea"/>
                          <a:cs typeface="+mn-cs"/>
                        </a:rPr>
                        <a:t>impunerii</a:t>
                      </a:r>
                      <a:r>
                        <a:rPr lang="en-US" sz="1500" kern="1200" dirty="0" smtClean="0">
                          <a:solidFill>
                            <a:schemeClr val="dk1"/>
                          </a:solidFill>
                          <a:effectLst/>
                          <a:latin typeface="+mn-lt"/>
                          <a:ea typeface="+mn-ea"/>
                          <a:cs typeface="+mn-cs"/>
                        </a:rPr>
                        <a:t>  </a:t>
                      </a:r>
                      <a:r>
                        <a:rPr lang="en-US" sz="1500" kern="1200" dirty="0" err="1" smtClean="0">
                          <a:solidFill>
                            <a:schemeClr val="dk1"/>
                          </a:solidFill>
                          <a:effectLst/>
                          <a:latin typeface="+mn-lt"/>
                          <a:ea typeface="+mn-ea"/>
                          <a:cs typeface="+mn-cs"/>
                        </a:rPr>
                        <a:t>în</a:t>
                      </a:r>
                      <a:r>
                        <a:rPr lang="en-US" sz="1500" kern="1200" dirty="0" smtClean="0">
                          <a:solidFill>
                            <a:schemeClr val="dk1"/>
                          </a:solidFill>
                          <a:effectLst/>
                          <a:latin typeface="+mn-lt"/>
                          <a:ea typeface="+mn-ea"/>
                          <a:cs typeface="+mn-cs"/>
                        </a:rPr>
                        <a:t> </a:t>
                      </a:r>
                      <a:r>
                        <a:rPr lang="en-US" sz="1500" kern="1200" dirty="0" err="1" smtClean="0">
                          <a:solidFill>
                            <a:schemeClr val="dk1"/>
                          </a:solidFill>
                          <a:effectLst/>
                          <a:latin typeface="+mn-lt"/>
                          <a:ea typeface="+mn-ea"/>
                          <a:cs typeface="+mn-cs"/>
                        </a:rPr>
                        <a:t>funcţie</a:t>
                      </a:r>
                      <a:r>
                        <a:rPr lang="en-US" sz="1500" kern="1200" dirty="0" smtClean="0">
                          <a:solidFill>
                            <a:schemeClr val="dk1"/>
                          </a:solidFill>
                          <a:effectLst/>
                          <a:latin typeface="+mn-lt"/>
                          <a:ea typeface="+mn-ea"/>
                          <a:cs typeface="+mn-cs"/>
                        </a:rPr>
                        <a:t> de </a:t>
                      </a:r>
                      <a:r>
                        <a:rPr lang="en-US" sz="1500" kern="1200" dirty="0" err="1" smtClean="0">
                          <a:solidFill>
                            <a:schemeClr val="dk1"/>
                          </a:solidFill>
                          <a:effectLst/>
                          <a:latin typeface="+mn-lt"/>
                          <a:ea typeface="+mn-ea"/>
                          <a:cs typeface="+mn-cs"/>
                        </a:rPr>
                        <a:t>baza</a:t>
                      </a:r>
                      <a:r>
                        <a:rPr lang="en-US" sz="1500" kern="1200" dirty="0" smtClean="0">
                          <a:solidFill>
                            <a:schemeClr val="dk1"/>
                          </a:solidFill>
                          <a:effectLst/>
                          <a:latin typeface="+mn-lt"/>
                          <a:ea typeface="+mn-ea"/>
                          <a:cs typeface="+mn-cs"/>
                        </a:rPr>
                        <a:t> </a:t>
                      </a:r>
                      <a:r>
                        <a:rPr lang="en-US" sz="1500" kern="1200" dirty="0" err="1" smtClean="0">
                          <a:solidFill>
                            <a:schemeClr val="dk1"/>
                          </a:solidFill>
                          <a:effectLst/>
                          <a:latin typeface="+mn-lt"/>
                          <a:ea typeface="+mn-ea"/>
                          <a:cs typeface="+mn-cs"/>
                        </a:rPr>
                        <a:t>impunerii</a:t>
                      </a:r>
                      <a:r>
                        <a:rPr lang="en-US" sz="1500" kern="1200" dirty="0" smtClean="0">
                          <a:solidFill>
                            <a:schemeClr val="dk1"/>
                          </a:solidFill>
                          <a:effectLst/>
                          <a:latin typeface="+mn-lt"/>
                          <a:ea typeface="+mn-ea"/>
                          <a:cs typeface="+mn-cs"/>
                        </a:rPr>
                        <a:t> </a:t>
                      </a:r>
                      <a:r>
                        <a:rPr lang="en-US" sz="1500" kern="1200" dirty="0" err="1" smtClean="0">
                          <a:solidFill>
                            <a:schemeClr val="dk1"/>
                          </a:solidFill>
                          <a:effectLst/>
                          <a:latin typeface="+mn-lt"/>
                          <a:ea typeface="+mn-ea"/>
                          <a:cs typeface="+mn-cs"/>
                        </a:rPr>
                        <a:t>şi</a:t>
                      </a:r>
                      <a:r>
                        <a:rPr lang="en-US" sz="1500" kern="1200" dirty="0" smtClean="0">
                          <a:solidFill>
                            <a:schemeClr val="dk1"/>
                          </a:solidFill>
                          <a:effectLst/>
                          <a:latin typeface="+mn-lt"/>
                          <a:ea typeface="+mn-ea"/>
                          <a:cs typeface="+mn-cs"/>
                        </a:rPr>
                        <a:t> de </a:t>
                      </a:r>
                      <a:r>
                        <a:rPr lang="en-US" sz="1500" kern="1200" dirty="0" err="1" smtClean="0">
                          <a:solidFill>
                            <a:schemeClr val="dk1"/>
                          </a:solidFill>
                          <a:effectLst/>
                          <a:latin typeface="+mn-lt"/>
                          <a:ea typeface="+mn-ea"/>
                          <a:cs typeface="+mn-cs"/>
                        </a:rPr>
                        <a:t>cota</a:t>
                      </a:r>
                      <a:r>
                        <a:rPr lang="en-US" sz="1500" kern="1200" dirty="0" smtClean="0">
                          <a:solidFill>
                            <a:schemeClr val="dk1"/>
                          </a:solidFill>
                          <a:effectLst/>
                          <a:latin typeface="+mn-lt"/>
                          <a:ea typeface="+mn-ea"/>
                          <a:cs typeface="+mn-cs"/>
                        </a:rPr>
                        <a:t> </a:t>
                      </a:r>
                      <a:r>
                        <a:rPr lang="en-US" sz="1500" kern="1200" dirty="0" err="1" smtClean="0">
                          <a:solidFill>
                            <a:schemeClr val="dk1"/>
                          </a:solidFill>
                          <a:effectLst/>
                          <a:latin typeface="+mn-lt"/>
                          <a:ea typeface="+mn-ea"/>
                          <a:cs typeface="+mn-cs"/>
                        </a:rPr>
                        <a:t>concretă</a:t>
                      </a:r>
                      <a:endParaRPr lang="ru-RU" sz="15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kern="1200" dirty="0" err="1" smtClean="0">
                          <a:solidFill>
                            <a:schemeClr val="dk1"/>
                          </a:solidFill>
                          <a:effectLst/>
                          <a:latin typeface="+mn-lt"/>
                          <a:ea typeface="+mn-ea"/>
                          <a:cs typeface="+mn-cs"/>
                        </a:rPr>
                        <a:t>trimestrial</a:t>
                      </a:r>
                      <a:r>
                        <a:rPr lang="en-US" sz="1500" kern="1200" dirty="0" smtClean="0">
                          <a:solidFill>
                            <a:schemeClr val="dk1"/>
                          </a:solidFill>
                          <a:effectLst/>
                          <a:latin typeface="+mn-lt"/>
                          <a:ea typeface="+mn-ea"/>
                          <a:cs typeface="+mn-cs"/>
                        </a:rPr>
                        <a:t>, </a:t>
                      </a:r>
                      <a:r>
                        <a:rPr lang="en-US" sz="1500" kern="1200" dirty="0" err="1" smtClean="0">
                          <a:solidFill>
                            <a:schemeClr val="dk1"/>
                          </a:solidFill>
                          <a:effectLst/>
                          <a:latin typeface="+mn-lt"/>
                          <a:ea typeface="+mn-ea"/>
                          <a:cs typeface="+mn-cs"/>
                        </a:rPr>
                        <a:t>până</a:t>
                      </a:r>
                      <a:r>
                        <a:rPr lang="en-US" sz="1500" kern="1200" dirty="0" smtClean="0">
                          <a:solidFill>
                            <a:schemeClr val="dk1"/>
                          </a:solidFill>
                          <a:effectLst/>
                          <a:latin typeface="+mn-lt"/>
                          <a:ea typeface="+mn-ea"/>
                          <a:cs typeface="+mn-cs"/>
                        </a:rPr>
                        <a:t> </a:t>
                      </a:r>
                      <a:r>
                        <a:rPr lang="en-US" sz="1500" kern="1200" dirty="0" err="1" smtClean="0">
                          <a:solidFill>
                            <a:schemeClr val="dk1"/>
                          </a:solidFill>
                          <a:effectLst/>
                          <a:latin typeface="+mn-lt"/>
                          <a:ea typeface="+mn-ea"/>
                          <a:cs typeface="+mn-cs"/>
                        </a:rPr>
                        <a:t>în</a:t>
                      </a:r>
                      <a:r>
                        <a:rPr lang="en-US" sz="1500" kern="1200" dirty="0" smtClean="0">
                          <a:solidFill>
                            <a:schemeClr val="dk1"/>
                          </a:solidFill>
                          <a:effectLst/>
                          <a:latin typeface="+mn-lt"/>
                          <a:ea typeface="+mn-ea"/>
                          <a:cs typeface="+mn-cs"/>
                        </a:rPr>
                        <a:t> ultima </a:t>
                      </a:r>
                      <a:r>
                        <a:rPr lang="en-US" sz="1500" kern="1200" dirty="0" err="1" smtClean="0">
                          <a:solidFill>
                            <a:schemeClr val="dk1"/>
                          </a:solidFill>
                          <a:effectLst/>
                          <a:latin typeface="+mn-lt"/>
                          <a:ea typeface="+mn-ea"/>
                          <a:cs typeface="+mn-cs"/>
                        </a:rPr>
                        <a:t>zi</a:t>
                      </a:r>
                      <a:r>
                        <a:rPr lang="en-US" sz="1500" kern="1200" dirty="0" smtClean="0">
                          <a:solidFill>
                            <a:schemeClr val="dk1"/>
                          </a:solidFill>
                          <a:effectLst/>
                          <a:latin typeface="+mn-lt"/>
                          <a:ea typeface="+mn-ea"/>
                          <a:cs typeface="+mn-cs"/>
                        </a:rPr>
                        <a:t> a </a:t>
                      </a:r>
                      <a:r>
                        <a:rPr lang="en-US" sz="1500" kern="1200" dirty="0" err="1" smtClean="0">
                          <a:solidFill>
                            <a:schemeClr val="dk1"/>
                          </a:solidFill>
                          <a:effectLst/>
                          <a:latin typeface="+mn-lt"/>
                          <a:ea typeface="+mn-ea"/>
                          <a:cs typeface="+mn-cs"/>
                        </a:rPr>
                        <a:t>lunii</a:t>
                      </a:r>
                      <a:r>
                        <a:rPr lang="en-US" sz="1500" kern="1200" dirty="0" smtClean="0">
                          <a:solidFill>
                            <a:schemeClr val="dk1"/>
                          </a:solidFill>
                          <a:effectLst/>
                          <a:latin typeface="+mn-lt"/>
                          <a:ea typeface="+mn-ea"/>
                          <a:cs typeface="+mn-cs"/>
                        </a:rPr>
                        <a:t> </a:t>
                      </a:r>
                      <a:r>
                        <a:rPr lang="en-US" sz="1500" kern="1200" dirty="0" err="1" smtClean="0">
                          <a:solidFill>
                            <a:schemeClr val="dk1"/>
                          </a:solidFill>
                          <a:effectLst/>
                          <a:latin typeface="+mn-lt"/>
                          <a:ea typeface="+mn-ea"/>
                          <a:cs typeface="+mn-cs"/>
                        </a:rPr>
                        <a:t>imediat</a:t>
                      </a:r>
                      <a:r>
                        <a:rPr lang="en-US" sz="1500" kern="1200" dirty="0" smtClean="0">
                          <a:solidFill>
                            <a:schemeClr val="dk1"/>
                          </a:solidFill>
                          <a:effectLst/>
                          <a:latin typeface="+mn-lt"/>
                          <a:ea typeface="+mn-ea"/>
                          <a:cs typeface="+mn-cs"/>
                        </a:rPr>
                        <a:t> </a:t>
                      </a:r>
                      <a:r>
                        <a:rPr lang="en-US" sz="1500" kern="1200" dirty="0" err="1" smtClean="0">
                          <a:solidFill>
                            <a:schemeClr val="dk1"/>
                          </a:solidFill>
                          <a:effectLst/>
                          <a:latin typeface="+mn-lt"/>
                          <a:ea typeface="+mn-ea"/>
                          <a:cs typeface="+mn-cs"/>
                        </a:rPr>
                        <a:t>următoare</a:t>
                      </a:r>
                      <a:r>
                        <a:rPr lang="en-US" sz="1500" kern="1200" dirty="0" smtClean="0">
                          <a:solidFill>
                            <a:schemeClr val="dk1"/>
                          </a:solidFill>
                          <a:effectLst/>
                          <a:latin typeface="+mn-lt"/>
                          <a:ea typeface="+mn-ea"/>
                          <a:cs typeface="+mn-cs"/>
                        </a:rPr>
                        <a:t> </a:t>
                      </a:r>
                      <a:r>
                        <a:rPr lang="en-US" sz="1500" kern="1200" dirty="0" err="1" smtClean="0">
                          <a:solidFill>
                            <a:schemeClr val="dk1"/>
                          </a:solidFill>
                          <a:effectLst/>
                          <a:latin typeface="+mn-lt"/>
                          <a:ea typeface="+mn-ea"/>
                          <a:cs typeface="+mn-cs"/>
                        </a:rPr>
                        <a:t>trimestrului</a:t>
                      </a:r>
                      <a:r>
                        <a:rPr lang="en-US" sz="1500" kern="1200" dirty="0" smtClean="0">
                          <a:solidFill>
                            <a:schemeClr val="dk1"/>
                          </a:solidFill>
                          <a:effectLst/>
                          <a:latin typeface="+mn-lt"/>
                          <a:ea typeface="+mn-ea"/>
                          <a:cs typeface="+mn-cs"/>
                        </a:rPr>
                        <a:t> </a:t>
                      </a:r>
                      <a:r>
                        <a:rPr lang="en-US" sz="1500" kern="1200" dirty="0" err="1" smtClean="0">
                          <a:solidFill>
                            <a:schemeClr val="dk1"/>
                          </a:solidFill>
                          <a:effectLst/>
                          <a:latin typeface="+mn-lt"/>
                          <a:ea typeface="+mn-ea"/>
                          <a:cs typeface="+mn-cs"/>
                        </a:rPr>
                        <a:t>gestionar</a:t>
                      </a:r>
                      <a:endParaRPr lang="ru-RU" sz="1500" kern="1200" dirty="0" smtClean="0">
                        <a:solidFill>
                          <a:schemeClr val="dk1"/>
                        </a:solidFill>
                        <a:effectLst/>
                        <a:latin typeface="+mn-lt"/>
                        <a:ea typeface="+mn-ea"/>
                        <a:cs typeface="+mn-cs"/>
                      </a:endParaRPr>
                    </a:p>
                    <a:p>
                      <a:endParaRPr lang="ru-RU" sz="1500" dirty="0"/>
                    </a:p>
                  </a:txBody>
                  <a:tcPr/>
                </a:tc>
                <a:extLst>
                  <a:ext uri="{0D108BD9-81ED-4DB2-BD59-A6C34878D82A}">
                    <a16:rowId xmlns:a16="http://schemas.microsoft.com/office/drawing/2014/main" val="10001"/>
                  </a:ext>
                </a:extLst>
              </a:tr>
              <a:tr h="370840">
                <a:tc>
                  <a:txBody>
                    <a:bodyPr/>
                    <a:lstStyle/>
                    <a:p>
                      <a:pPr algn="l"/>
                      <a:r>
                        <a:rPr lang="en-US" sz="1500" kern="1200" dirty="0" smtClean="0">
                          <a:solidFill>
                            <a:schemeClr val="dk1"/>
                          </a:solidFill>
                          <a:effectLst/>
                          <a:latin typeface="+mn-lt"/>
                          <a:ea typeface="+mn-ea"/>
                          <a:cs typeface="+mn-cs"/>
                        </a:rPr>
                        <a:t>2. Taxa de </a:t>
                      </a:r>
                      <a:r>
                        <a:rPr lang="en-US" sz="1500" kern="1200" dirty="0" err="1" smtClean="0">
                          <a:solidFill>
                            <a:schemeClr val="dk1"/>
                          </a:solidFill>
                          <a:effectLst/>
                          <a:latin typeface="+mn-lt"/>
                          <a:ea typeface="+mn-ea"/>
                          <a:cs typeface="+mn-cs"/>
                        </a:rPr>
                        <a:t>amplasare</a:t>
                      </a:r>
                      <a:r>
                        <a:rPr lang="en-US" sz="1500" kern="1200" dirty="0" smtClean="0">
                          <a:solidFill>
                            <a:schemeClr val="dk1"/>
                          </a:solidFill>
                          <a:effectLst/>
                          <a:latin typeface="+mn-lt"/>
                          <a:ea typeface="+mn-ea"/>
                          <a:cs typeface="+mn-cs"/>
                        </a:rPr>
                        <a:t> a </a:t>
                      </a:r>
                      <a:r>
                        <a:rPr lang="en-US" sz="1500" kern="1200" dirty="0" err="1" smtClean="0">
                          <a:solidFill>
                            <a:schemeClr val="dk1"/>
                          </a:solidFill>
                          <a:effectLst/>
                          <a:latin typeface="+mn-lt"/>
                          <a:ea typeface="+mn-ea"/>
                          <a:cs typeface="+mn-cs"/>
                        </a:rPr>
                        <a:t>publicităţii</a:t>
                      </a:r>
                      <a:r>
                        <a:rPr lang="en-US" sz="1500" kern="1200" dirty="0" smtClean="0">
                          <a:solidFill>
                            <a:schemeClr val="dk1"/>
                          </a:solidFill>
                          <a:effectLst/>
                          <a:latin typeface="+mn-lt"/>
                          <a:ea typeface="+mn-ea"/>
                          <a:cs typeface="+mn-cs"/>
                        </a:rPr>
                        <a:t> </a:t>
                      </a:r>
                      <a:endParaRPr lang="ru-RU" sz="1500" dirty="0"/>
                    </a:p>
                  </a:txBody>
                  <a:tcPr/>
                </a:tc>
                <a:tc>
                  <a:txBody>
                    <a:bodyPr/>
                    <a:lstStyle/>
                    <a:p>
                      <a:pPr lvl="0"/>
                      <a:r>
                        <a:rPr lang="en-US" sz="1500" kern="1200" dirty="0" err="1" smtClean="0">
                          <a:solidFill>
                            <a:schemeClr val="dk1"/>
                          </a:solidFill>
                          <a:effectLst/>
                          <a:latin typeface="+mn-lt"/>
                          <a:ea typeface="+mn-ea"/>
                          <a:cs typeface="+mn-cs"/>
                        </a:rPr>
                        <a:t>valoarea</a:t>
                      </a:r>
                      <a:r>
                        <a:rPr lang="en-US" sz="1500" kern="1200" dirty="0" smtClean="0">
                          <a:solidFill>
                            <a:schemeClr val="dk1"/>
                          </a:solidFill>
                          <a:effectLst/>
                          <a:latin typeface="+mn-lt"/>
                          <a:ea typeface="+mn-ea"/>
                          <a:cs typeface="+mn-cs"/>
                        </a:rPr>
                        <a:t> (</a:t>
                      </a:r>
                      <a:r>
                        <a:rPr lang="en-US" sz="1500" kern="1200" dirty="0" err="1" smtClean="0">
                          <a:solidFill>
                            <a:schemeClr val="dk1"/>
                          </a:solidFill>
                          <a:effectLst/>
                          <a:latin typeface="+mn-lt"/>
                          <a:ea typeface="+mn-ea"/>
                          <a:cs typeface="+mn-cs"/>
                        </a:rPr>
                        <a:t>fără</a:t>
                      </a:r>
                      <a:r>
                        <a:rPr lang="en-US" sz="1500" kern="1200" dirty="0" smtClean="0">
                          <a:solidFill>
                            <a:schemeClr val="dk1"/>
                          </a:solidFill>
                          <a:effectLst/>
                          <a:latin typeface="+mn-lt"/>
                          <a:ea typeface="+mn-ea"/>
                          <a:cs typeface="+mn-cs"/>
                        </a:rPr>
                        <a:t> T.V.A.) a </a:t>
                      </a:r>
                      <a:r>
                        <a:rPr lang="en-US" sz="1500" kern="1200" dirty="0" err="1" smtClean="0">
                          <a:solidFill>
                            <a:schemeClr val="dk1"/>
                          </a:solidFill>
                          <a:effectLst/>
                          <a:latin typeface="+mn-lt"/>
                          <a:ea typeface="+mn-ea"/>
                          <a:cs typeface="+mn-cs"/>
                        </a:rPr>
                        <a:t>serviciilor</a:t>
                      </a:r>
                      <a:r>
                        <a:rPr lang="en-US" sz="1500" kern="1200" dirty="0" smtClean="0">
                          <a:solidFill>
                            <a:schemeClr val="dk1"/>
                          </a:solidFill>
                          <a:effectLst/>
                          <a:latin typeface="+mn-lt"/>
                          <a:ea typeface="+mn-ea"/>
                          <a:cs typeface="+mn-cs"/>
                        </a:rPr>
                        <a:t> de </a:t>
                      </a:r>
                      <a:r>
                        <a:rPr lang="en-US" sz="1500" kern="1200" dirty="0" err="1" smtClean="0">
                          <a:solidFill>
                            <a:schemeClr val="dk1"/>
                          </a:solidFill>
                          <a:effectLst/>
                          <a:latin typeface="+mn-lt"/>
                          <a:ea typeface="+mn-ea"/>
                          <a:cs typeface="+mn-cs"/>
                        </a:rPr>
                        <a:t>plasare</a:t>
                      </a:r>
                      <a:r>
                        <a:rPr lang="en-US" sz="1500" kern="1200" dirty="0" smtClean="0">
                          <a:solidFill>
                            <a:schemeClr val="dk1"/>
                          </a:solidFill>
                          <a:effectLst/>
                          <a:latin typeface="+mn-lt"/>
                          <a:ea typeface="+mn-ea"/>
                          <a:cs typeface="+mn-cs"/>
                        </a:rPr>
                        <a:t> </a:t>
                      </a:r>
                      <a:r>
                        <a:rPr lang="en-US" sz="1500" kern="1200" dirty="0" err="1" smtClean="0">
                          <a:solidFill>
                            <a:schemeClr val="dk1"/>
                          </a:solidFill>
                          <a:effectLst/>
                          <a:latin typeface="+mn-lt"/>
                          <a:ea typeface="+mn-ea"/>
                          <a:cs typeface="+mn-cs"/>
                        </a:rPr>
                        <a:t>şi</a:t>
                      </a:r>
                      <a:r>
                        <a:rPr lang="en-US" sz="1500" kern="1200" dirty="0" smtClean="0">
                          <a:solidFill>
                            <a:schemeClr val="dk1"/>
                          </a:solidFill>
                          <a:effectLst/>
                          <a:latin typeface="+mn-lt"/>
                          <a:ea typeface="+mn-ea"/>
                          <a:cs typeface="+mn-cs"/>
                        </a:rPr>
                        <a:t>/</a:t>
                      </a:r>
                      <a:r>
                        <a:rPr lang="en-US" sz="1500" kern="1200" dirty="0" err="1" smtClean="0">
                          <a:solidFill>
                            <a:schemeClr val="dk1"/>
                          </a:solidFill>
                          <a:effectLst/>
                          <a:latin typeface="+mn-lt"/>
                          <a:ea typeface="+mn-ea"/>
                          <a:cs typeface="+mn-cs"/>
                        </a:rPr>
                        <a:t>sau</a:t>
                      </a:r>
                      <a:r>
                        <a:rPr lang="en-US" sz="1500" kern="1200" dirty="0" smtClean="0">
                          <a:solidFill>
                            <a:schemeClr val="dk1"/>
                          </a:solidFill>
                          <a:effectLst/>
                          <a:latin typeface="+mn-lt"/>
                          <a:ea typeface="+mn-ea"/>
                          <a:cs typeface="+mn-cs"/>
                        </a:rPr>
                        <a:t> </a:t>
                      </a:r>
                      <a:r>
                        <a:rPr lang="en-US" sz="1500" kern="1200" dirty="0" err="1" smtClean="0">
                          <a:solidFill>
                            <a:schemeClr val="dk1"/>
                          </a:solidFill>
                          <a:effectLst/>
                          <a:latin typeface="+mn-lt"/>
                          <a:ea typeface="+mn-ea"/>
                          <a:cs typeface="+mn-cs"/>
                        </a:rPr>
                        <a:t>difuzare</a:t>
                      </a:r>
                      <a:r>
                        <a:rPr lang="en-US" sz="1500" kern="1200" dirty="0" smtClean="0">
                          <a:solidFill>
                            <a:schemeClr val="dk1"/>
                          </a:solidFill>
                          <a:effectLst/>
                          <a:latin typeface="+mn-lt"/>
                          <a:ea typeface="+mn-ea"/>
                          <a:cs typeface="+mn-cs"/>
                        </a:rPr>
                        <a:t> </a:t>
                      </a:r>
                      <a:r>
                        <a:rPr lang="en-US" sz="1500" kern="1200" smtClean="0">
                          <a:solidFill>
                            <a:schemeClr val="dk1"/>
                          </a:solidFill>
                          <a:effectLst/>
                          <a:latin typeface="+mn-lt"/>
                          <a:ea typeface="+mn-ea"/>
                          <a:cs typeface="+mn-cs"/>
                        </a:rPr>
                        <a:t>a anunţurilor prin intermediul canalelor audiovizuale</a:t>
                      </a:r>
                      <a:r>
                        <a:rPr lang="en-US" sz="1500" kern="1200" baseline="0" smtClean="0">
                          <a:solidFill>
                            <a:schemeClr val="dk1"/>
                          </a:solidFill>
                          <a:effectLst/>
                          <a:latin typeface="+mn-lt"/>
                          <a:ea typeface="+mn-ea"/>
                          <a:cs typeface="+mn-cs"/>
                        </a:rPr>
                        <a:t> sau plasarea publicitatii exterioare</a:t>
                      </a:r>
                      <a:endParaRPr lang="ru-RU" sz="1500" dirty="0"/>
                    </a:p>
                  </a:txBody>
                  <a:tcPr/>
                </a:tc>
                <a:tc>
                  <a:txBody>
                    <a:bodyPr/>
                    <a:lstStyle/>
                    <a:p>
                      <a:r>
                        <a:rPr lang="en-US" sz="1500" kern="1200" dirty="0" smtClean="0">
                          <a:solidFill>
                            <a:schemeClr val="dk1"/>
                          </a:solidFill>
                          <a:effectLst/>
                          <a:latin typeface="+mn-lt"/>
                          <a:ea typeface="+mn-ea"/>
                          <a:cs typeface="+mn-cs"/>
                        </a:rPr>
                        <a:t>5% din </a:t>
                      </a:r>
                      <a:r>
                        <a:rPr lang="en-US" sz="1500" kern="1200" dirty="0" err="1" smtClean="0">
                          <a:solidFill>
                            <a:schemeClr val="dk1"/>
                          </a:solidFill>
                          <a:effectLst/>
                          <a:latin typeface="+mn-lt"/>
                          <a:ea typeface="+mn-ea"/>
                          <a:cs typeface="+mn-cs"/>
                        </a:rPr>
                        <a:t>baza</a:t>
                      </a:r>
                      <a:r>
                        <a:rPr lang="en-US" sz="1500" kern="1200" dirty="0" smtClean="0">
                          <a:solidFill>
                            <a:schemeClr val="dk1"/>
                          </a:solidFill>
                          <a:effectLst/>
                          <a:latin typeface="+mn-lt"/>
                          <a:ea typeface="+mn-ea"/>
                          <a:cs typeface="+mn-cs"/>
                        </a:rPr>
                        <a:t> </a:t>
                      </a:r>
                      <a:r>
                        <a:rPr lang="en-US" sz="1500" kern="1200" dirty="0" err="1" smtClean="0">
                          <a:solidFill>
                            <a:schemeClr val="dk1"/>
                          </a:solidFill>
                          <a:effectLst/>
                          <a:latin typeface="+mn-lt"/>
                          <a:ea typeface="+mn-ea"/>
                          <a:cs typeface="+mn-cs"/>
                        </a:rPr>
                        <a:t>impozabilă</a:t>
                      </a:r>
                      <a:endParaRPr lang="ru-RU" sz="1500" dirty="0"/>
                    </a:p>
                  </a:txBody>
                  <a:tcPr/>
                </a:tc>
                <a:tc>
                  <a:txBody>
                    <a:bodyPr/>
                    <a:lstStyle/>
                    <a:p>
                      <a:r>
                        <a:rPr lang="en-US" sz="1500" kern="1200" dirty="0" err="1" smtClean="0">
                          <a:solidFill>
                            <a:schemeClr val="dk1"/>
                          </a:solidFill>
                          <a:effectLst/>
                          <a:latin typeface="+mn-lt"/>
                          <a:ea typeface="+mn-ea"/>
                          <a:cs typeface="+mn-cs"/>
                        </a:rPr>
                        <a:t>calculul</a:t>
                      </a:r>
                      <a:r>
                        <a:rPr lang="en-US" sz="1500" kern="1200" dirty="0" smtClean="0">
                          <a:solidFill>
                            <a:schemeClr val="dk1"/>
                          </a:solidFill>
                          <a:effectLst/>
                          <a:latin typeface="+mn-lt"/>
                          <a:ea typeface="+mn-ea"/>
                          <a:cs typeface="+mn-cs"/>
                        </a:rPr>
                        <a:t> </a:t>
                      </a:r>
                      <a:r>
                        <a:rPr lang="en-US" sz="1500" kern="1200" dirty="0" err="1" smtClean="0">
                          <a:solidFill>
                            <a:schemeClr val="dk1"/>
                          </a:solidFill>
                          <a:effectLst/>
                          <a:latin typeface="+mn-lt"/>
                          <a:ea typeface="+mn-ea"/>
                          <a:cs typeface="+mn-cs"/>
                        </a:rPr>
                        <a:t>şi</a:t>
                      </a:r>
                      <a:r>
                        <a:rPr lang="en-US" sz="1500" kern="1200" dirty="0" smtClean="0">
                          <a:solidFill>
                            <a:schemeClr val="dk1"/>
                          </a:solidFill>
                          <a:effectLst/>
                          <a:latin typeface="+mn-lt"/>
                          <a:ea typeface="+mn-ea"/>
                          <a:cs typeface="+mn-cs"/>
                        </a:rPr>
                        <a:t> </a:t>
                      </a:r>
                      <a:r>
                        <a:rPr lang="en-US" sz="1500" kern="1200" dirty="0" err="1" smtClean="0">
                          <a:solidFill>
                            <a:schemeClr val="dk1"/>
                          </a:solidFill>
                          <a:effectLst/>
                          <a:latin typeface="+mn-lt"/>
                          <a:ea typeface="+mn-ea"/>
                          <a:cs typeface="+mn-cs"/>
                        </a:rPr>
                        <a:t>plata</a:t>
                      </a:r>
                      <a:r>
                        <a:rPr lang="en-US" sz="1500" kern="1200" dirty="0" smtClean="0">
                          <a:solidFill>
                            <a:schemeClr val="dk1"/>
                          </a:solidFill>
                          <a:effectLst/>
                          <a:latin typeface="+mn-lt"/>
                          <a:ea typeface="+mn-ea"/>
                          <a:cs typeface="+mn-cs"/>
                        </a:rPr>
                        <a:t> </a:t>
                      </a:r>
                      <a:r>
                        <a:rPr lang="en-US" sz="1500" kern="1200" dirty="0" err="1" smtClean="0">
                          <a:solidFill>
                            <a:schemeClr val="dk1"/>
                          </a:solidFill>
                          <a:effectLst/>
                          <a:latin typeface="+mn-lt"/>
                          <a:ea typeface="+mn-ea"/>
                          <a:cs typeface="+mn-cs"/>
                        </a:rPr>
                        <a:t>taxei</a:t>
                      </a:r>
                      <a:r>
                        <a:rPr lang="en-US" sz="1500" kern="1200" dirty="0" smtClean="0">
                          <a:solidFill>
                            <a:schemeClr val="dk1"/>
                          </a:solidFill>
                          <a:effectLst/>
                          <a:latin typeface="+mn-lt"/>
                          <a:ea typeface="+mn-ea"/>
                          <a:cs typeface="+mn-cs"/>
                        </a:rPr>
                        <a:t> se </a:t>
                      </a:r>
                      <a:r>
                        <a:rPr lang="en-US" sz="1500" kern="1200" dirty="0" err="1" smtClean="0">
                          <a:solidFill>
                            <a:schemeClr val="dk1"/>
                          </a:solidFill>
                          <a:effectLst/>
                          <a:latin typeface="+mn-lt"/>
                          <a:ea typeface="+mn-ea"/>
                          <a:cs typeface="+mn-cs"/>
                        </a:rPr>
                        <a:t>efectuează</a:t>
                      </a:r>
                      <a:r>
                        <a:rPr lang="en-US" sz="1500" kern="1200" dirty="0" smtClean="0">
                          <a:solidFill>
                            <a:schemeClr val="dk1"/>
                          </a:solidFill>
                          <a:effectLst/>
                          <a:latin typeface="+mn-lt"/>
                          <a:ea typeface="+mn-ea"/>
                          <a:cs typeface="+mn-cs"/>
                        </a:rPr>
                        <a:t> individual de </a:t>
                      </a:r>
                      <a:r>
                        <a:rPr lang="en-US" sz="1500" kern="1200" dirty="0" err="1" smtClean="0">
                          <a:solidFill>
                            <a:schemeClr val="dk1"/>
                          </a:solidFill>
                          <a:effectLst/>
                          <a:latin typeface="+mn-lt"/>
                          <a:ea typeface="+mn-ea"/>
                          <a:cs typeface="+mn-cs"/>
                        </a:rPr>
                        <a:t>către</a:t>
                      </a:r>
                      <a:r>
                        <a:rPr lang="en-US" sz="1500" kern="1200" dirty="0" smtClean="0">
                          <a:solidFill>
                            <a:schemeClr val="dk1"/>
                          </a:solidFill>
                          <a:effectLst/>
                          <a:latin typeface="+mn-lt"/>
                          <a:ea typeface="+mn-ea"/>
                          <a:cs typeface="+mn-cs"/>
                        </a:rPr>
                        <a:t> </a:t>
                      </a:r>
                      <a:r>
                        <a:rPr lang="en-US" sz="1500" kern="1200" dirty="0" err="1" smtClean="0">
                          <a:solidFill>
                            <a:schemeClr val="dk1"/>
                          </a:solidFill>
                          <a:effectLst/>
                          <a:latin typeface="+mn-lt"/>
                          <a:ea typeface="+mn-ea"/>
                          <a:cs typeface="+mn-cs"/>
                        </a:rPr>
                        <a:t>subiectul</a:t>
                      </a:r>
                      <a:r>
                        <a:rPr lang="en-US" sz="1500" kern="1200" dirty="0" smtClean="0">
                          <a:solidFill>
                            <a:schemeClr val="dk1"/>
                          </a:solidFill>
                          <a:effectLst/>
                          <a:latin typeface="+mn-lt"/>
                          <a:ea typeface="+mn-ea"/>
                          <a:cs typeface="+mn-cs"/>
                        </a:rPr>
                        <a:t> </a:t>
                      </a:r>
                      <a:r>
                        <a:rPr lang="en-US" sz="1500" kern="1200" dirty="0" err="1" smtClean="0">
                          <a:solidFill>
                            <a:schemeClr val="dk1"/>
                          </a:solidFill>
                          <a:effectLst/>
                          <a:latin typeface="+mn-lt"/>
                          <a:ea typeface="+mn-ea"/>
                          <a:cs typeface="+mn-cs"/>
                        </a:rPr>
                        <a:t>impunerii</a:t>
                      </a:r>
                      <a:r>
                        <a:rPr lang="en-US" sz="1500" kern="1200" dirty="0" smtClean="0">
                          <a:solidFill>
                            <a:schemeClr val="dk1"/>
                          </a:solidFill>
                          <a:effectLst/>
                          <a:latin typeface="+mn-lt"/>
                          <a:ea typeface="+mn-ea"/>
                          <a:cs typeface="+mn-cs"/>
                        </a:rPr>
                        <a:t> </a:t>
                      </a:r>
                      <a:r>
                        <a:rPr lang="en-US" sz="1500" kern="1200" dirty="0" err="1" smtClean="0">
                          <a:solidFill>
                            <a:schemeClr val="dk1"/>
                          </a:solidFill>
                          <a:effectLst/>
                          <a:latin typeface="+mn-lt"/>
                          <a:ea typeface="+mn-ea"/>
                          <a:cs typeface="+mn-cs"/>
                        </a:rPr>
                        <a:t>în</a:t>
                      </a:r>
                      <a:r>
                        <a:rPr lang="en-US" sz="1500" kern="1200" dirty="0" smtClean="0">
                          <a:solidFill>
                            <a:schemeClr val="dk1"/>
                          </a:solidFill>
                          <a:effectLst/>
                          <a:latin typeface="+mn-lt"/>
                          <a:ea typeface="+mn-ea"/>
                          <a:cs typeface="+mn-cs"/>
                        </a:rPr>
                        <a:t> </a:t>
                      </a:r>
                      <a:r>
                        <a:rPr lang="en-US" sz="1500" kern="1200" dirty="0" err="1" smtClean="0">
                          <a:solidFill>
                            <a:schemeClr val="dk1"/>
                          </a:solidFill>
                          <a:effectLst/>
                          <a:latin typeface="+mn-lt"/>
                          <a:ea typeface="+mn-ea"/>
                          <a:cs typeface="+mn-cs"/>
                        </a:rPr>
                        <a:t>funcţie</a:t>
                      </a:r>
                      <a:r>
                        <a:rPr lang="en-US" sz="1500" kern="1200" dirty="0" smtClean="0">
                          <a:solidFill>
                            <a:schemeClr val="dk1"/>
                          </a:solidFill>
                          <a:effectLst/>
                          <a:latin typeface="+mn-lt"/>
                          <a:ea typeface="+mn-ea"/>
                          <a:cs typeface="+mn-cs"/>
                        </a:rPr>
                        <a:t> de </a:t>
                      </a:r>
                      <a:r>
                        <a:rPr lang="en-US" sz="1500" kern="1200" dirty="0" err="1" smtClean="0">
                          <a:solidFill>
                            <a:schemeClr val="dk1"/>
                          </a:solidFill>
                          <a:effectLst/>
                          <a:latin typeface="+mn-lt"/>
                          <a:ea typeface="+mn-ea"/>
                          <a:cs typeface="+mn-cs"/>
                        </a:rPr>
                        <a:t>baza</a:t>
                      </a:r>
                      <a:r>
                        <a:rPr lang="en-US" sz="1500" kern="1200" dirty="0" smtClean="0">
                          <a:solidFill>
                            <a:schemeClr val="dk1"/>
                          </a:solidFill>
                          <a:effectLst/>
                          <a:latin typeface="+mn-lt"/>
                          <a:ea typeface="+mn-ea"/>
                          <a:cs typeface="+mn-cs"/>
                        </a:rPr>
                        <a:t> </a:t>
                      </a:r>
                      <a:r>
                        <a:rPr lang="en-US" sz="1500" kern="1200" dirty="0" err="1" smtClean="0">
                          <a:solidFill>
                            <a:schemeClr val="dk1"/>
                          </a:solidFill>
                          <a:effectLst/>
                          <a:latin typeface="+mn-lt"/>
                          <a:ea typeface="+mn-ea"/>
                          <a:cs typeface="+mn-cs"/>
                        </a:rPr>
                        <a:t>impunerii</a:t>
                      </a:r>
                      <a:r>
                        <a:rPr lang="en-US" sz="1500" kern="1200" dirty="0" smtClean="0">
                          <a:solidFill>
                            <a:schemeClr val="dk1"/>
                          </a:solidFill>
                          <a:effectLst/>
                          <a:latin typeface="+mn-lt"/>
                          <a:ea typeface="+mn-ea"/>
                          <a:cs typeface="+mn-cs"/>
                        </a:rPr>
                        <a:t> </a:t>
                      </a:r>
                      <a:r>
                        <a:rPr lang="en-US" sz="1500" kern="1200" dirty="0" err="1" smtClean="0">
                          <a:solidFill>
                            <a:schemeClr val="dk1"/>
                          </a:solidFill>
                          <a:effectLst/>
                          <a:latin typeface="+mn-lt"/>
                          <a:ea typeface="+mn-ea"/>
                          <a:cs typeface="+mn-cs"/>
                        </a:rPr>
                        <a:t>şi</a:t>
                      </a:r>
                      <a:r>
                        <a:rPr lang="en-US" sz="1500" kern="1200" dirty="0" smtClean="0">
                          <a:solidFill>
                            <a:schemeClr val="dk1"/>
                          </a:solidFill>
                          <a:effectLst/>
                          <a:latin typeface="+mn-lt"/>
                          <a:ea typeface="+mn-ea"/>
                          <a:cs typeface="+mn-cs"/>
                        </a:rPr>
                        <a:t> de </a:t>
                      </a:r>
                      <a:r>
                        <a:rPr lang="en-US" sz="1500" kern="1200" dirty="0" err="1" smtClean="0">
                          <a:solidFill>
                            <a:schemeClr val="dk1"/>
                          </a:solidFill>
                          <a:effectLst/>
                          <a:latin typeface="+mn-lt"/>
                          <a:ea typeface="+mn-ea"/>
                          <a:cs typeface="+mn-cs"/>
                        </a:rPr>
                        <a:t>cota</a:t>
                      </a:r>
                      <a:r>
                        <a:rPr lang="en-US" sz="1500" kern="1200" dirty="0" smtClean="0">
                          <a:solidFill>
                            <a:schemeClr val="dk1"/>
                          </a:solidFill>
                          <a:effectLst/>
                          <a:latin typeface="+mn-lt"/>
                          <a:ea typeface="+mn-ea"/>
                          <a:cs typeface="+mn-cs"/>
                        </a:rPr>
                        <a:t> </a:t>
                      </a:r>
                      <a:r>
                        <a:rPr lang="en-US" sz="1500" kern="1200" dirty="0" err="1" smtClean="0">
                          <a:solidFill>
                            <a:schemeClr val="dk1"/>
                          </a:solidFill>
                          <a:effectLst/>
                          <a:latin typeface="+mn-lt"/>
                          <a:ea typeface="+mn-ea"/>
                          <a:cs typeface="+mn-cs"/>
                        </a:rPr>
                        <a:t>concretă</a:t>
                      </a:r>
                      <a:endParaRPr lang="ru-RU" sz="1500" dirty="0"/>
                    </a:p>
                  </a:txBody>
                  <a:tcPr/>
                </a:tc>
                <a:tc>
                  <a:txBody>
                    <a:bodyPr/>
                    <a:lstStyle/>
                    <a:p>
                      <a:r>
                        <a:rPr lang="en-US" sz="1500" kern="1200" dirty="0" err="1" smtClean="0">
                          <a:solidFill>
                            <a:schemeClr val="dk1"/>
                          </a:solidFill>
                          <a:effectLst/>
                          <a:latin typeface="+mn-lt"/>
                          <a:ea typeface="+mn-ea"/>
                          <a:cs typeface="+mn-cs"/>
                        </a:rPr>
                        <a:t>trimestrial</a:t>
                      </a:r>
                      <a:r>
                        <a:rPr lang="en-US" sz="1500" kern="1200" dirty="0" smtClean="0">
                          <a:solidFill>
                            <a:schemeClr val="dk1"/>
                          </a:solidFill>
                          <a:effectLst/>
                          <a:latin typeface="+mn-lt"/>
                          <a:ea typeface="+mn-ea"/>
                          <a:cs typeface="+mn-cs"/>
                        </a:rPr>
                        <a:t>, </a:t>
                      </a:r>
                      <a:r>
                        <a:rPr lang="en-US" sz="1500" kern="1200" dirty="0" err="1" smtClean="0">
                          <a:solidFill>
                            <a:schemeClr val="dk1"/>
                          </a:solidFill>
                          <a:effectLst/>
                          <a:latin typeface="+mn-lt"/>
                          <a:ea typeface="+mn-ea"/>
                          <a:cs typeface="+mn-cs"/>
                        </a:rPr>
                        <a:t>până</a:t>
                      </a:r>
                      <a:r>
                        <a:rPr lang="en-US" sz="1500" kern="1200" dirty="0" smtClean="0">
                          <a:solidFill>
                            <a:schemeClr val="dk1"/>
                          </a:solidFill>
                          <a:effectLst/>
                          <a:latin typeface="+mn-lt"/>
                          <a:ea typeface="+mn-ea"/>
                          <a:cs typeface="+mn-cs"/>
                        </a:rPr>
                        <a:t> </a:t>
                      </a:r>
                      <a:r>
                        <a:rPr lang="en-US" sz="1500" kern="1200" dirty="0" err="1" smtClean="0">
                          <a:solidFill>
                            <a:schemeClr val="dk1"/>
                          </a:solidFill>
                          <a:effectLst/>
                          <a:latin typeface="+mn-lt"/>
                          <a:ea typeface="+mn-ea"/>
                          <a:cs typeface="+mn-cs"/>
                        </a:rPr>
                        <a:t>în</a:t>
                      </a:r>
                      <a:r>
                        <a:rPr lang="en-US" sz="1500" kern="1200" dirty="0" smtClean="0">
                          <a:solidFill>
                            <a:schemeClr val="dk1"/>
                          </a:solidFill>
                          <a:effectLst/>
                          <a:latin typeface="+mn-lt"/>
                          <a:ea typeface="+mn-ea"/>
                          <a:cs typeface="+mn-cs"/>
                        </a:rPr>
                        <a:t> ultima </a:t>
                      </a:r>
                      <a:r>
                        <a:rPr lang="en-US" sz="1500" kern="1200" dirty="0" err="1" smtClean="0">
                          <a:solidFill>
                            <a:schemeClr val="dk1"/>
                          </a:solidFill>
                          <a:effectLst/>
                          <a:latin typeface="+mn-lt"/>
                          <a:ea typeface="+mn-ea"/>
                          <a:cs typeface="+mn-cs"/>
                        </a:rPr>
                        <a:t>zi</a:t>
                      </a:r>
                      <a:r>
                        <a:rPr lang="en-US" sz="1500" kern="1200" dirty="0" smtClean="0">
                          <a:solidFill>
                            <a:schemeClr val="dk1"/>
                          </a:solidFill>
                          <a:effectLst/>
                          <a:latin typeface="+mn-lt"/>
                          <a:ea typeface="+mn-ea"/>
                          <a:cs typeface="+mn-cs"/>
                        </a:rPr>
                        <a:t> a </a:t>
                      </a:r>
                      <a:r>
                        <a:rPr lang="en-US" sz="1500" kern="1200" dirty="0" err="1" smtClean="0">
                          <a:solidFill>
                            <a:schemeClr val="dk1"/>
                          </a:solidFill>
                          <a:effectLst/>
                          <a:latin typeface="+mn-lt"/>
                          <a:ea typeface="+mn-ea"/>
                          <a:cs typeface="+mn-cs"/>
                        </a:rPr>
                        <a:t>lunii</a:t>
                      </a:r>
                      <a:r>
                        <a:rPr lang="en-US" sz="1500" kern="1200" dirty="0" smtClean="0">
                          <a:solidFill>
                            <a:schemeClr val="dk1"/>
                          </a:solidFill>
                          <a:effectLst/>
                          <a:latin typeface="+mn-lt"/>
                          <a:ea typeface="+mn-ea"/>
                          <a:cs typeface="+mn-cs"/>
                        </a:rPr>
                        <a:t> </a:t>
                      </a:r>
                      <a:r>
                        <a:rPr lang="en-US" sz="1500" kern="1200" dirty="0" err="1" smtClean="0">
                          <a:solidFill>
                            <a:schemeClr val="dk1"/>
                          </a:solidFill>
                          <a:effectLst/>
                          <a:latin typeface="+mn-lt"/>
                          <a:ea typeface="+mn-ea"/>
                          <a:cs typeface="+mn-cs"/>
                        </a:rPr>
                        <a:t>imediat</a:t>
                      </a:r>
                      <a:r>
                        <a:rPr lang="en-US" sz="1500" kern="1200" dirty="0" smtClean="0">
                          <a:solidFill>
                            <a:schemeClr val="dk1"/>
                          </a:solidFill>
                          <a:effectLst/>
                          <a:latin typeface="+mn-lt"/>
                          <a:ea typeface="+mn-ea"/>
                          <a:cs typeface="+mn-cs"/>
                        </a:rPr>
                        <a:t> </a:t>
                      </a:r>
                      <a:r>
                        <a:rPr lang="en-US" sz="1500" kern="1200" dirty="0" err="1" smtClean="0">
                          <a:solidFill>
                            <a:schemeClr val="dk1"/>
                          </a:solidFill>
                          <a:effectLst/>
                          <a:latin typeface="+mn-lt"/>
                          <a:ea typeface="+mn-ea"/>
                          <a:cs typeface="+mn-cs"/>
                        </a:rPr>
                        <a:t>următoare</a:t>
                      </a:r>
                      <a:r>
                        <a:rPr lang="en-US" sz="1500" kern="1200" dirty="0" smtClean="0">
                          <a:solidFill>
                            <a:schemeClr val="dk1"/>
                          </a:solidFill>
                          <a:effectLst/>
                          <a:latin typeface="+mn-lt"/>
                          <a:ea typeface="+mn-ea"/>
                          <a:cs typeface="+mn-cs"/>
                        </a:rPr>
                        <a:t> </a:t>
                      </a:r>
                      <a:r>
                        <a:rPr lang="en-US" sz="1500" kern="1200" dirty="0" err="1" smtClean="0">
                          <a:solidFill>
                            <a:schemeClr val="dk1"/>
                          </a:solidFill>
                          <a:effectLst/>
                          <a:latin typeface="+mn-lt"/>
                          <a:ea typeface="+mn-ea"/>
                          <a:cs typeface="+mn-cs"/>
                        </a:rPr>
                        <a:t>trimestrului</a:t>
                      </a:r>
                      <a:r>
                        <a:rPr lang="en-US" sz="1500" kern="1200" dirty="0" smtClean="0">
                          <a:solidFill>
                            <a:schemeClr val="dk1"/>
                          </a:solidFill>
                          <a:effectLst/>
                          <a:latin typeface="+mn-lt"/>
                          <a:ea typeface="+mn-ea"/>
                          <a:cs typeface="+mn-cs"/>
                        </a:rPr>
                        <a:t> </a:t>
                      </a:r>
                      <a:r>
                        <a:rPr lang="en-US" sz="1500" kern="1200" dirty="0" err="1" smtClean="0">
                          <a:solidFill>
                            <a:schemeClr val="dk1"/>
                          </a:solidFill>
                          <a:effectLst/>
                          <a:latin typeface="+mn-lt"/>
                          <a:ea typeface="+mn-ea"/>
                          <a:cs typeface="+mn-cs"/>
                        </a:rPr>
                        <a:t>gestionar</a:t>
                      </a:r>
                      <a:endParaRPr lang="ru-RU" sz="1500" dirty="0"/>
                    </a:p>
                  </a:txBody>
                  <a:tcPr/>
                </a:tc>
                <a:extLst>
                  <a:ext uri="{0D108BD9-81ED-4DB2-BD59-A6C34878D82A}">
                    <a16:rowId xmlns:a16="http://schemas.microsoft.com/office/drawing/2014/main" val="10002"/>
                  </a:ext>
                </a:extLst>
              </a:tr>
            </a:tbl>
          </a:graphicData>
        </a:graphic>
      </p:graphicFrame>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642640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3335724113"/>
              </p:ext>
            </p:extLst>
          </p:nvPr>
        </p:nvGraphicFramePr>
        <p:xfrm>
          <a:off x="195070" y="1397000"/>
          <a:ext cx="8705090" cy="4397248"/>
        </p:xfrm>
        <a:graphic>
          <a:graphicData uri="http://schemas.openxmlformats.org/drawingml/2006/table">
            <a:tbl>
              <a:tblPr firstRow="1" bandRow="1">
                <a:tableStyleId>{5C22544A-7EE6-4342-B048-85BDC9FD1C3A}</a:tableStyleId>
              </a:tblPr>
              <a:tblGrid>
                <a:gridCol w="1182626">
                  <a:extLst>
                    <a:ext uri="{9D8B030D-6E8A-4147-A177-3AD203B41FA5}">
                      <a16:colId xmlns:a16="http://schemas.microsoft.com/office/drawing/2014/main" val="20000"/>
                    </a:ext>
                  </a:extLst>
                </a:gridCol>
                <a:gridCol w="2299410">
                  <a:extLst>
                    <a:ext uri="{9D8B030D-6E8A-4147-A177-3AD203B41FA5}">
                      <a16:colId xmlns:a16="http://schemas.microsoft.com/office/drawing/2014/main" val="20001"/>
                    </a:ext>
                  </a:extLst>
                </a:gridCol>
                <a:gridCol w="1504494">
                  <a:extLst>
                    <a:ext uri="{9D8B030D-6E8A-4147-A177-3AD203B41FA5}">
                      <a16:colId xmlns:a16="http://schemas.microsoft.com/office/drawing/2014/main" val="20002"/>
                    </a:ext>
                  </a:extLst>
                </a:gridCol>
                <a:gridCol w="2194560">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tblGrid>
              <a:tr h="16997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i="0" kern="1200" smtClean="0">
                          <a:solidFill>
                            <a:schemeClr val="lt1"/>
                          </a:solidFill>
                          <a:effectLst/>
                          <a:latin typeface="+mn-lt"/>
                          <a:ea typeface="+mn-ea"/>
                          <a:cs typeface="+mn-cs"/>
                        </a:rPr>
                        <a:t>3. Taxa </a:t>
                      </a:r>
                      <a:r>
                        <a:rPr lang="en-US" sz="1500" b="0" i="0" kern="1200" dirty="0" smtClean="0">
                          <a:solidFill>
                            <a:schemeClr val="lt1"/>
                          </a:solidFill>
                          <a:effectLst/>
                          <a:latin typeface="+mn-lt"/>
                          <a:ea typeface="+mn-ea"/>
                          <a:cs typeface="+mn-cs"/>
                        </a:rPr>
                        <a:t>de </a:t>
                      </a:r>
                      <a:r>
                        <a:rPr lang="en-US" sz="1500" b="0" i="0" kern="1200" dirty="0" err="1" smtClean="0">
                          <a:solidFill>
                            <a:schemeClr val="lt1"/>
                          </a:solidFill>
                          <a:effectLst/>
                          <a:latin typeface="+mn-lt"/>
                          <a:ea typeface="+mn-ea"/>
                          <a:cs typeface="+mn-cs"/>
                        </a:rPr>
                        <a:t>aplicare</a:t>
                      </a:r>
                      <a:r>
                        <a:rPr lang="en-US" sz="1500" b="0" i="0" kern="1200" dirty="0" smtClean="0">
                          <a:solidFill>
                            <a:schemeClr val="lt1"/>
                          </a:solidFill>
                          <a:effectLst/>
                          <a:latin typeface="+mn-lt"/>
                          <a:ea typeface="+mn-ea"/>
                          <a:cs typeface="+mn-cs"/>
                        </a:rPr>
                        <a:t> a </a:t>
                      </a:r>
                      <a:r>
                        <a:rPr lang="en-US" sz="1500" b="0" i="0" kern="1200" dirty="0" err="1" smtClean="0">
                          <a:solidFill>
                            <a:schemeClr val="lt1"/>
                          </a:solidFill>
                          <a:effectLst/>
                          <a:latin typeface="+mn-lt"/>
                          <a:ea typeface="+mn-ea"/>
                          <a:cs typeface="+mn-cs"/>
                        </a:rPr>
                        <a:t>simbolicii</a:t>
                      </a:r>
                      <a:r>
                        <a:rPr lang="en-US" sz="1500" b="0" i="0" kern="1200" dirty="0" smtClean="0">
                          <a:solidFill>
                            <a:schemeClr val="lt1"/>
                          </a:solidFill>
                          <a:effectLst/>
                          <a:latin typeface="+mn-lt"/>
                          <a:ea typeface="+mn-ea"/>
                          <a:cs typeface="+mn-cs"/>
                        </a:rPr>
                        <a:t> locale</a:t>
                      </a:r>
                      <a:endParaRPr lang="ru-RU" sz="1500" b="0" i="0" kern="1200" dirty="0" smtClean="0">
                        <a:solidFill>
                          <a:schemeClr val="lt1"/>
                        </a:solidFill>
                        <a:effectLst/>
                        <a:latin typeface="+mn-lt"/>
                        <a:ea typeface="+mn-ea"/>
                        <a:cs typeface="+mn-cs"/>
                      </a:endParaRPr>
                    </a:p>
                    <a:p>
                      <a:endParaRPr lang="ru-RU" sz="1500" b="0" i="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0" i="0" kern="1200" dirty="0" err="1" smtClean="0">
                          <a:solidFill>
                            <a:schemeClr val="lt1"/>
                          </a:solidFill>
                          <a:effectLst/>
                          <a:latin typeface="+mn-lt"/>
                          <a:ea typeface="+mn-ea"/>
                          <a:cs typeface="+mn-cs"/>
                        </a:rPr>
                        <a:t>valoarea</a:t>
                      </a:r>
                      <a:r>
                        <a:rPr lang="en-US" sz="1500" b="0" i="0" kern="1200" dirty="0" smtClean="0">
                          <a:solidFill>
                            <a:schemeClr val="lt1"/>
                          </a:solidFill>
                          <a:effectLst/>
                          <a:latin typeface="+mn-lt"/>
                          <a:ea typeface="+mn-ea"/>
                          <a:cs typeface="+mn-cs"/>
                        </a:rPr>
                        <a:t> (</a:t>
                      </a:r>
                      <a:r>
                        <a:rPr lang="en-US" sz="1500" b="0" i="0" kern="1200" dirty="0" err="1" smtClean="0">
                          <a:solidFill>
                            <a:schemeClr val="lt1"/>
                          </a:solidFill>
                          <a:effectLst/>
                          <a:latin typeface="+mn-lt"/>
                          <a:ea typeface="+mn-ea"/>
                          <a:cs typeface="+mn-cs"/>
                        </a:rPr>
                        <a:t>fără</a:t>
                      </a:r>
                      <a:r>
                        <a:rPr lang="en-US" sz="1500" b="0" i="0" kern="1200" dirty="0" smtClean="0">
                          <a:solidFill>
                            <a:schemeClr val="lt1"/>
                          </a:solidFill>
                          <a:effectLst/>
                          <a:latin typeface="+mn-lt"/>
                          <a:ea typeface="+mn-ea"/>
                          <a:cs typeface="+mn-cs"/>
                        </a:rPr>
                        <a:t> T.V.A.) a </a:t>
                      </a:r>
                      <a:r>
                        <a:rPr lang="en-US" sz="1500" b="0" i="0" kern="1200" dirty="0" err="1" smtClean="0">
                          <a:solidFill>
                            <a:schemeClr val="lt1"/>
                          </a:solidFill>
                          <a:effectLst/>
                          <a:latin typeface="+mn-lt"/>
                          <a:ea typeface="+mn-ea"/>
                          <a:cs typeface="+mn-cs"/>
                        </a:rPr>
                        <a:t>producţiei</a:t>
                      </a:r>
                      <a:r>
                        <a:rPr lang="en-US" sz="1500" b="0" i="0" kern="1200" dirty="0" smtClean="0">
                          <a:solidFill>
                            <a:schemeClr val="lt1"/>
                          </a:solidFill>
                          <a:effectLst/>
                          <a:latin typeface="+mn-lt"/>
                          <a:ea typeface="+mn-ea"/>
                          <a:cs typeface="+mn-cs"/>
                        </a:rPr>
                        <a:t> fabricate, </a:t>
                      </a:r>
                      <a:r>
                        <a:rPr lang="en-US" sz="1500" b="0" i="0" kern="1200" dirty="0" err="1" smtClean="0">
                          <a:solidFill>
                            <a:schemeClr val="lt1"/>
                          </a:solidFill>
                          <a:effectLst/>
                          <a:latin typeface="+mn-lt"/>
                          <a:ea typeface="+mn-ea"/>
                          <a:cs typeface="+mn-cs"/>
                        </a:rPr>
                        <a:t>căreia</a:t>
                      </a:r>
                      <a:r>
                        <a:rPr lang="en-US" sz="1500" b="0" i="0" kern="1200" dirty="0" smtClean="0">
                          <a:solidFill>
                            <a:schemeClr val="lt1"/>
                          </a:solidFill>
                          <a:effectLst/>
                          <a:latin typeface="+mn-lt"/>
                          <a:ea typeface="+mn-ea"/>
                          <a:cs typeface="+mn-cs"/>
                        </a:rPr>
                        <a:t> </a:t>
                      </a:r>
                      <a:r>
                        <a:rPr lang="en-US" sz="1500" b="0" i="0" kern="1200" dirty="0" err="1" smtClean="0">
                          <a:solidFill>
                            <a:schemeClr val="lt1"/>
                          </a:solidFill>
                          <a:effectLst/>
                          <a:latin typeface="+mn-lt"/>
                          <a:ea typeface="+mn-ea"/>
                          <a:cs typeface="+mn-cs"/>
                        </a:rPr>
                        <a:t>i</a:t>
                      </a:r>
                      <a:r>
                        <a:rPr lang="en-US" sz="1500" b="0" i="0" kern="1200" dirty="0" smtClean="0">
                          <a:solidFill>
                            <a:schemeClr val="lt1"/>
                          </a:solidFill>
                          <a:effectLst/>
                          <a:latin typeface="+mn-lt"/>
                          <a:ea typeface="+mn-ea"/>
                          <a:cs typeface="+mn-cs"/>
                        </a:rPr>
                        <a:t> se </a:t>
                      </a:r>
                      <a:r>
                        <a:rPr lang="en-US" sz="1500" b="0" i="0" kern="1200" dirty="0" err="1" smtClean="0">
                          <a:solidFill>
                            <a:schemeClr val="lt1"/>
                          </a:solidFill>
                          <a:effectLst/>
                          <a:latin typeface="+mn-lt"/>
                          <a:ea typeface="+mn-ea"/>
                          <a:cs typeface="+mn-cs"/>
                        </a:rPr>
                        <a:t>aplică</a:t>
                      </a:r>
                      <a:r>
                        <a:rPr lang="en-US" sz="1500" b="0" i="0" kern="1200" dirty="0" smtClean="0">
                          <a:solidFill>
                            <a:schemeClr val="lt1"/>
                          </a:solidFill>
                          <a:effectLst/>
                          <a:latin typeface="+mn-lt"/>
                          <a:ea typeface="+mn-ea"/>
                          <a:cs typeface="+mn-cs"/>
                        </a:rPr>
                        <a:t> </a:t>
                      </a:r>
                      <a:r>
                        <a:rPr lang="en-US" sz="1500" b="0" i="0" kern="1200" dirty="0" err="1" smtClean="0">
                          <a:solidFill>
                            <a:schemeClr val="lt1"/>
                          </a:solidFill>
                          <a:effectLst/>
                          <a:latin typeface="+mn-lt"/>
                          <a:ea typeface="+mn-ea"/>
                          <a:cs typeface="+mn-cs"/>
                        </a:rPr>
                        <a:t>simbolica</a:t>
                      </a:r>
                      <a:r>
                        <a:rPr lang="en-US" sz="1500" b="0" i="0" kern="1200" dirty="0" smtClean="0">
                          <a:solidFill>
                            <a:schemeClr val="lt1"/>
                          </a:solidFill>
                          <a:effectLst/>
                          <a:latin typeface="+mn-lt"/>
                          <a:ea typeface="+mn-ea"/>
                          <a:cs typeface="+mn-cs"/>
                        </a:rPr>
                        <a:t> </a:t>
                      </a:r>
                      <a:r>
                        <a:rPr lang="en-US" sz="1500" b="0" i="0" kern="1200" dirty="0" err="1" smtClean="0">
                          <a:solidFill>
                            <a:schemeClr val="lt1"/>
                          </a:solidFill>
                          <a:effectLst/>
                          <a:latin typeface="+mn-lt"/>
                          <a:ea typeface="+mn-ea"/>
                          <a:cs typeface="+mn-cs"/>
                        </a:rPr>
                        <a:t>locală</a:t>
                      </a:r>
                      <a:endParaRPr lang="ru-RU" sz="1500" b="0" i="0" kern="1200" dirty="0" smtClean="0">
                        <a:solidFill>
                          <a:schemeClr val="lt1"/>
                        </a:solidFill>
                        <a:effectLst/>
                        <a:latin typeface="+mn-lt"/>
                        <a:ea typeface="+mn-ea"/>
                        <a:cs typeface="+mn-cs"/>
                      </a:endParaRPr>
                    </a:p>
                    <a:p>
                      <a:endParaRPr lang="ru-RU" sz="1500" b="0" i="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0" i="0" kern="1200" dirty="0" err="1" smtClean="0">
                          <a:solidFill>
                            <a:schemeClr val="lt1"/>
                          </a:solidFill>
                          <a:effectLst/>
                          <a:latin typeface="+mn-lt"/>
                          <a:ea typeface="+mn-ea"/>
                          <a:cs typeface="+mn-cs"/>
                        </a:rPr>
                        <a:t>este</a:t>
                      </a:r>
                      <a:r>
                        <a:rPr lang="en-US" sz="1500" b="0" i="0" kern="1200" dirty="0" smtClean="0">
                          <a:solidFill>
                            <a:schemeClr val="lt1"/>
                          </a:solidFill>
                          <a:effectLst/>
                          <a:latin typeface="+mn-lt"/>
                          <a:ea typeface="+mn-ea"/>
                          <a:cs typeface="+mn-cs"/>
                        </a:rPr>
                        <a:t> de 0,1% din </a:t>
                      </a:r>
                      <a:r>
                        <a:rPr lang="en-US" sz="1500" b="0" i="0" kern="1200" dirty="0" err="1" smtClean="0">
                          <a:solidFill>
                            <a:schemeClr val="lt1"/>
                          </a:solidFill>
                          <a:effectLst/>
                          <a:latin typeface="+mn-lt"/>
                          <a:ea typeface="+mn-ea"/>
                          <a:cs typeface="+mn-cs"/>
                        </a:rPr>
                        <a:t>valoarea</a:t>
                      </a:r>
                      <a:r>
                        <a:rPr lang="en-US" sz="1500" b="0" i="0" kern="1200" dirty="0" smtClean="0">
                          <a:solidFill>
                            <a:schemeClr val="lt1"/>
                          </a:solidFill>
                          <a:effectLst/>
                          <a:latin typeface="+mn-lt"/>
                          <a:ea typeface="+mn-ea"/>
                          <a:cs typeface="+mn-cs"/>
                        </a:rPr>
                        <a:t> </a:t>
                      </a:r>
                      <a:r>
                        <a:rPr lang="en-US" sz="1500" b="0" i="0" kern="1200" dirty="0" err="1" smtClean="0">
                          <a:solidFill>
                            <a:schemeClr val="lt1"/>
                          </a:solidFill>
                          <a:effectLst/>
                          <a:latin typeface="+mn-lt"/>
                          <a:ea typeface="+mn-ea"/>
                          <a:cs typeface="+mn-cs"/>
                        </a:rPr>
                        <a:t>producţiei</a:t>
                      </a:r>
                      <a:r>
                        <a:rPr lang="en-US" sz="1500" b="0" i="0" kern="1200" dirty="0" smtClean="0">
                          <a:solidFill>
                            <a:schemeClr val="lt1"/>
                          </a:solidFill>
                          <a:effectLst/>
                          <a:latin typeface="+mn-lt"/>
                          <a:ea typeface="+mn-ea"/>
                          <a:cs typeface="+mn-cs"/>
                        </a:rPr>
                        <a:t> fabricate, </a:t>
                      </a:r>
                      <a:r>
                        <a:rPr lang="en-US" sz="1500" b="0" i="0" kern="1200" dirty="0" err="1" smtClean="0">
                          <a:solidFill>
                            <a:schemeClr val="lt1"/>
                          </a:solidFill>
                          <a:effectLst/>
                          <a:latin typeface="+mn-lt"/>
                          <a:ea typeface="+mn-ea"/>
                          <a:cs typeface="+mn-cs"/>
                        </a:rPr>
                        <a:t>căreia</a:t>
                      </a:r>
                      <a:r>
                        <a:rPr lang="en-US" sz="1500" b="0" i="0" kern="1200" dirty="0" smtClean="0">
                          <a:solidFill>
                            <a:schemeClr val="lt1"/>
                          </a:solidFill>
                          <a:effectLst/>
                          <a:latin typeface="+mn-lt"/>
                          <a:ea typeface="+mn-ea"/>
                          <a:cs typeface="+mn-cs"/>
                        </a:rPr>
                        <a:t> </a:t>
                      </a:r>
                      <a:r>
                        <a:rPr lang="en-US" sz="1500" b="0" i="0" kern="1200" dirty="0" err="1" smtClean="0">
                          <a:solidFill>
                            <a:schemeClr val="lt1"/>
                          </a:solidFill>
                          <a:effectLst/>
                          <a:latin typeface="+mn-lt"/>
                          <a:ea typeface="+mn-ea"/>
                          <a:cs typeface="+mn-cs"/>
                        </a:rPr>
                        <a:t>i</a:t>
                      </a:r>
                      <a:r>
                        <a:rPr lang="en-US" sz="1500" b="0" i="0" kern="1200" dirty="0" smtClean="0">
                          <a:solidFill>
                            <a:schemeClr val="lt1"/>
                          </a:solidFill>
                          <a:effectLst/>
                          <a:latin typeface="+mn-lt"/>
                          <a:ea typeface="+mn-ea"/>
                          <a:cs typeface="+mn-cs"/>
                        </a:rPr>
                        <a:t> se </a:t>
                      </a:r>
                      <a:r>
                        <a:rPr lang="en-US" sz="1500" b="0" i="0" kern="1200" dirty="0" err="1" smtClean="0">
                          <a:solidFill>
                            <a:schemeClr val="lt1"/>
                          </a:solidFill>
                          <a:effectLst/>
                          <a:latin typeface="+mn-lt"/>
                          <a:ea typeface="+mn-ea"/>
                          <a:cs typeface="+mn-cs"/>
                        </a:rPr>
                        <a:t>aplică</a:t>
                      </a:r>
                      <a:r>
                        <a:rPr lang="en-US" sz="1500" b="0" i="0" kern="1200" dirty="0" smtClean="0">
                          <a:solidFill>
                            <a:schemeClr val="lt1"/>
                          </a:solidFill>
                          <a:effectLst/>
                          <a:latin typeface="+mn-lt"/>
                          <a:ea typeface="+mn-ea"/>
                          <a:cs typeface="+mn-cs"/>
                        </a:rPr>
                        <a:t> </a:t>
                      </a:r>
                      <a:r>
                        <a:rPr lang="en-US" sz="1500" b="0" i="0" kern="1200" dirty="0" err="1" smtClean="0">
                          <a:solidFill>
                            <a:schemeClr val="lt1"/>
                          </a:solidFill>
                          <a:effectLst/>
                          <a:latin typeface="+mn-lt"/>
                          <a:ea typeface="+mn-ea"/>
                          <a:cs typeface="+mn-cs"/>
                        </a:rPr>
                        <a:t>simbolica</a:t>
                      </a:r>
                      <a:r>
                        <a:rPr lang="en-US" sz="1500" b="0" i="0" kern="1200" dirty="0" smtClean="0">
                          <a:solidFill>
                            <a:schemeClr val="lt1"/>
                          </a:solidFill>
                          <a:effectLst/>
                          <a:latin typeface="+mn-lt"/>
                          <a:ea typeface="+mn-ea"/>
                          <a:cs typeface="+mn-cs"/>
                        </a:rPr>
                        <a:t> </a:t>
                      </a:r>
                      <a:r>
                        <a:rPr lang="en-US" sz="1500" b="0" i="0" kern="1200" dirty="0" err="1" smtClean="0">
                          <a:solidFill>
                            <a:schemeClr val="lt1"/>
                          </a:solidFill>
                          <a:effectLst/>
                          <a:latin typeface="+mn-lt"/>
                          <a:ea typeface="+mn-ea"/>
                          <a:cs typeface="+mn-cs"/>
                        </a:rPr>
                        <a:t>locală</a:t>
                      </a:r>
                      <a:endParaRPr lang="ru-RU" sz="1500" b="0" i="0" kern="1200" dirty="0" smtClean="0">
                        <a:solidFill>
                          <a:schemeClr val="lt1"/>
                        </a:solidFill>
                        <a:effectLst/>
                        <a:latin typeface="+mn-lt"/>
                        <a:ea typeface="+mn-ea"/>
                        <a:cs typeface="+mn-cs"/>
                      </a:endParaRPr>
                    </a:p>
                    <a:p>
                      <a:endParaRPr lang="ru-RU" sz="1500" b="0" i="0" dirty="0"/>
                    </a:p>
                  </a:txBody>
                  <a:tcPr/>
                </a:tc>
                <a:tc>
                  <a:txBody>
                    <a:bodyPr/>
                    <a:lstStyle/>
                    <a:p>
                      <a:r>
                        <a:rPr lang="en-US" sz="1500" b="0" i="0" kern="1200" dirty="0" err="1" smtClean="0">
                          <a:solidFill>
                            <a:schemeClr val="lt1"/>
                          </a:solidFill>
                          <a:effectLst/>
                          <a:latin typeface="+mn-lt"/>
                          <a:ea typeface="+mn-ea"/>
                          <a:cs typeface="+mn-cs"/>
                        </a:rPr>
                        <a:t>calculul</a:t>
                      </a:r>
                      <a:r>
                        <a:rPr lang="en-US" sz="1500" b="0" i="0" kern="1200" dirty="0" smtClean="0">
                          <a:solidFill>
                            <a:schemeClr val="lt1"/>
                          </a:solidFill>
                          <a:effectLst/>
                          <a:latin typeface="+mn-lt"/>
                          <a:ea typeface="+mn-ea"/>
                          <a:cs typeface="+mn-cs"/>
                        </a:rPr>
                        <a:t> </a:t>
                      </a:r>
                      <a:r>
                        <a:rPr lang="en-US" sz="1500" b="0" i="0" kern="1200" dirty="0" err="1" smtClean="0">
                          <a:solidFill>
                            <a:schemeClr val="lt1"/>
                          </a:solidFill>
                          <a:effectLst/>
                          <a:latin typeface="+mn-lt"/>
                          <a:ea typeface="+mn-ea"/>
                          <a:cs typeface="+mn-cs"/>
                        </a:rPr>
                        <a:t>şi</a:t>
                      </a:r>
                      <a:r>
                        <a:rPr lang="en-US" sz="1500" b="0" i="0" kern="1200" dirty="0" smtClean="0">
                          <a:solidFill>
                            <a:schemeClr val="lt1"/>
                          </a:solidFill>
                          <a:effectLst/>
                          <a:latin typeface="+mn-lt"/>
                          <a:ea typeface="+mn-ea"/>
                          <a:cs typeface="+mn-cs"/>
                        </a:rPr>
                        <a:t> </a:t>
                      </a:r>
                      <a:r>
                        <a:rPr lang="en-US" sz="1500" b="0" i="0" kern="1200" dirty="0" err="1" smtClean="0">
                          <a:solidFill>
                            <a:schemeClr val="lt1"/>
                          </a:solidFill>
                          <a:effectLst/>
                          <a:latin typeface="+mn-lt"/>
                          <a:ea typeface="+mn-ea"/>
                          <a:cs typeface="+mn-cs"/>
                        </a:rPr>
                        <a:t>plata</a:t>
                      </a:r>
                      <a:r>
                        <a:rPr lang="en-US" sz="1500" b="0" i="0" kern="1200" dirty="0" smtClean="0">
                          <a:solidFill>
                            <a:schemeClr val="lt1"/>
                          </a:solidFill>
                          <a:effectLst/>
                          <a:latin typeface="+mn-lt"/>
                          <a:ea typeface="+mn-ea"/>
                          <a:cs typeface="+mn-cs"/>
                        </a:rPr>
                        <a:t> </a:t>
                      </a:r>
                      <a:r>
                        <a:rPr lang="en-US" sz="1500" b="0" i="0" kern="1200" dirty="0" err="1" smtClean="0">
                          <a:solidFill>
                            <a:schemeClr val="lt1"/>
                          </a:solidFill>
                          <a:effectLst/>
                          <a:latin typeface="+mn-lt"/>
                          <a:ea typeface="+mn-ea"/>
                          <a:cs typeface="+mn-cs"/>
                        </a:rPr>
                        <a:t>taxei</a:t>
                      </a:r>
                      <a:r>
                        <a:rPr lang="en-US" sz="1500" b="0" i="0" kern="1200" dirty="0" smtClean="0">
                          <a:solidFill>
                            <a:schemeClr val="lt1"/>
                          </a:solidFill>
                          <a:effectLst/>
                          <a:latin typeface="+mn-lt"/>
                          <a:ea typeface="+mn-ea"/>
                          <a:cs typeface="+mn-cs"/>
                        </a:rPr>
                        <a:t> se </a:t>
                      </a:r>
                      <a:r>
                        <a:rPr lang="en-US" sz="1500" b="0" i="0" kern="1200" dirty="0" err="1" smtClean="0">
                          <a:solidFill>
                            <a:schemeClr val="lt1"/>
                          </a:solidFill>
                          <a:effectLst/>
                          <a:latin typeface="+mn-lt"/>
                          <a:ea typeface="+mn-ea"/>
                          <a:cs typeface="+mn-cs"/>
                        </a:rPr>
                        <a:t>efectuează</a:t>
                      </a:r>
                      <a:r>
                        <a:rPr lang="en-US" sz="1500" b="0" i="0" kern="1200" dirty="0" smtClean="0">
                          <a:solidFill>
                            <a:schemeClr val="lt1"/>
                          </a:solidFill>
                          <a:effectLst/>
                          <a:latin typeface="+mn-lt"/>
                          <a:ea typeface="+mn-ea"/>
                          <a:cs typeface="+mn-cs"/>
                        </a:rPr>
                        <a:t> individual de </a:t>
                      </a:r>
                      <a:r>
                        <a:rPr lang="en-US" sz="1500" b="0" i="0" kern="1200" dirty="0" err="1" smtClean="0">
                          <a:solidFill>
                            <a:schemeClr val="lt1"/>
                          </a:solidFill>
                          <a:effectLst/>
                          <a:latin typeface="+mn-lt"/>
                          <a:ea typeface="+mn-ea"/>
                          <a:cs typeface="+mn-cs"/>
                        </a:rPr>
                        <a:t>către</a:t>
                      </a:r>
                      <a:r>
                        <a:rPr lang="en-US" sz="1500" b="0" i="0" kern="1200" dirty="0" smtClean="0">
                          <a:solidFill>
                            <a:schemeClr val="lt1"/>
                          </a:solidFill>
                          <a:effectLst/>
                          <a:latin typeface="+mn-lt"/>
                          <a:ea typeface="+mn-ea"/>
                          <a:cs typeface="+mn-cs"/>
                        </a:rPr>
                        <a:t> </a:t>
                      </a:r>
                      <a:r>
                        <a:rPr lang="en-US" sz="1500" b="0" i="0" kern="1200" dirty="0" err="1" smtClean="0">
                          <a:solidFill>
                            <a:schemeClr val="lt1"/>
                          </a:solidFill>
                          <a:effectLst/>
                          <a:latin typeface="+mn-lt"/>
                          <a:ea typeface="+mn-ea"/>
                          <a:cs typeface="+mn-cs"/>
                        </a:rPr>
                        <a:t>subiectul</a:t>
                      </a:r>
                      <a:r>
                        <a:rPr lang="en-US" sz="1500" b="0" i="0" kern="1200" dirty="0" smtClean="0">
                          <a:solidFill>
                            <a:schemeClr val="lt1"/>
                          </a:solidFill>
                          <a:effectLst/>
                          <a:latin typeface="+mn-lt"/>
                          <a:ea typeface="+mn-ea"/>
                          <a:cs typeface="+mn-cs"/>
                        </a:rPr>
                        <a:t> </a:t>
                      </a:r>
                      <a:r>
                        <a:rPr lang="en-US" sz="1500" b="0" i="0" kern="1200" dirty="0" err="1" smtClean="0">
                          <a:solidFill>
                            <a:schemeClr val="lt1"/>
                          </a:solidFill>
                          <a:effectLst/>
                          <a:latin typeface="+mn-lt"/>
                          <a:ea typeface="+mn-ea"/>
                          <a:cs typeface="+mn-cs"/>
                        </a:rPr>
                        <a:t>impunerii</a:t>
                      </a:r>
                      <a:r>
                        <a:rPr lang="en-US" sz="1500" b="0" i="0" kern="1200" dirty="0" smtClean="0">
                          <a:solidFill>
                            <a:schemeClr val="lt1"/>
                          </a:solidFill>
                          <a:effectLst/>
                          <a:latin typeface="+mn-lt"/>
                          <a:ea typeface="+mn-ea"/>
                          <a:cs typeface="+mn-cs"/>
                        </a:rPr>
                        <a:t>  </a:t>
                      </a:r>
                      <a:r>
                        <a:rPr lang="en-US" sz="1500" b="0" i="0" kern="1200" dirty="0" err="1" smtClean="0">
                          <a:solidFill>
                            <a:schemeClr val="lt1"/>
                          </a:solidFill>
                          <a:effectLst/>
                          <a:latin typeface="+mn-lt"/>
                          <a:ea typeface="+mn-ea"/>
                          <a:cs typeface="+mn-cs"/>
                        </a:rPr>
                        <a:t>în</a:t>
                      </a:r>
                      <a:r>
                        <a:rPr lang="en-US" sz="1500" b="0" i="0" kern="1200" dirty="0" smtClean="0">
                          <a:solidFill>
                            <a:schemeClr val="lt1"/>
                          </a:solidFill>
                          <a:effectLst/>
                          <a:latin typeface="+mn-lt"/>
                          <a:ea typeface="+mn-ea"/>
                          <a:cs typeface="+mn-cs"/>
                        </a:rPr>
                        <a:t> </a:t>
                      </a:r>
                      <a:r>
                        <a:rPr lang="en-US" sz="1500" b="0" i="0" kern="1200" dirty="0" err="1" smtClean="0">
                          <a:solidFill>
                            <a:schemeClr val="lt1"/>
                          </a:solidFill>
                          <a:effectLst/>
                          <a:latin typeface="+mn-lt"/>
                          <a:ea typeface="+mn-ea"/>
                          <a:cs typeface="+mn-cs"/>
                        </a:rPr>
                        <a:t>funcţie</a:t>
                      </a:r>
                      <a:r>
                        <a:rPr lang="en-US" sz="1500" b="0" i="0" kern="1200" dirty="0" smtClean="0">
                          <a:solidFill>
                            <a:schemeClr val="lt1"/>
                          </a:solidFill>
                          <a:effectLst/>
                          <a:latin typeface="+mn-lt"/>
                          <a:ea typeface="+mn-ea"/>
                          <a:cs typeface="+mn-cs"/>
                        </a:rPr>
                        <a:t> de </a:t>
                      </a:r>
                      <a:r>
                        <a:rPr lang="en-US" sz="1500" b="0" i="0" kern="1200" dirty="0" err="1" smtClean="0">
                          <a:solidFill>
                            <a:schemeClr val="lt1"/>
                          </a:solidFill>
                          <a:effectLst/>
                          <a:latin typeface="+mn-lt"/>
                          <a:ea typeface="+mn-ea"/>
                          <a:cs typeface="+mn-cs"/>
                        </a:rPr>
                        <a:t>baza</a:t>
                      </a:r>
                      <a:r>
                        <a:rPr lang="en-US" sz="1500" b="0" i="0" kern="1200" dirty="0" smtClean="0">
                          <a:solidFill>
                            <a:schemeClr val="lt1"/>
                          </a:solidFill>
                          <a:effectLst/>
                          <a:latin typeface="+mn-lt"/>
                          <a:ea typeface="+mn-ea"/>
                          <a:cs typeface="+mn-cs"/>
                        </a:rPr>
                        <a:t> </a:t>
                      </a:r>
                      <a:r>
                        <a:rPr lang="en-US" sz="1500" b="0" i="0" kern="1200" dirty="0" err="1" smtClean="0">
                          <a:solidFill>
                            <a:schemeClr val="lt1"/>
                          </a:solidFill>
                          <a:effectLst/>
                          <a:latin typeface="+mn-lt"/>
                          <a:ea typeface="+mn-ea"/>
                          <a:cs typeface="+mn-cs"/>
                        </a:rPr>
                        <a:t>impunerii</a:t>
                      </a:r>
                      <a:r>
                        <a:rPr lang="en-US" sz="1500" b="0" i="0" kern="1200" dirty="0" smtClean="0">
                          <a:solidFill>
                            <a:schemeClr val="lt1"/>
                          </a:solidFill>
                          <a:effectLst/>
                          <a:latin typeface="+mn-lt"/>
                          <a:ea typeface="+mn-ea"/>
                          <a:cs typeface="+mn-cs"/>
                        </a:rPr>
                        <a:t> </a:t>
                      </a:r>
                      <a:r>
                        <a:rPr lang="en-US" sz="1500" b="0" i="0" kern="1200" dirty="0" err="1" smtClean="0">
                          <a:solidFill>
                            <a:schemeClr val="lt1"/>
                          </a:solidFill>
                          <a:effectLst/>
                          <a:latin typeface="+mn-lt"/>
                          <a:ea typeface="+mn-ea"/>
                          <a:cs typeface="+mn-cs"/>
                        </a:rPr>
                        <a:t>şi</a:t>
                      </a:r>
                      <a:r>
                        <a:rPr lang="en-US" sz="1500" b="0" i="0" kern="1200" dirty="0" smtClean="0">
                          <a:solidFill>
                            <a:schemeClr val="lt1"/>
                          </a:solidFill>
                          <a:effectLst/>
                          <a:latin typeface="+mn-lt"/>
                          <a:ea typeface="+mn-ea"/>
                          <a:cs typeface="+mn-cs"/>
                        </a:rPr>
                        <a:t> de </a:t>
                      </a:r>
                      <a:r>
                        <a:rPr lang="en-US" sz="1500" b="0" i="0" kern="1200" dirty="0" err="1" smtClean="0">
                          <a:solidFill>
                            <a:schemeClr val="lt1"/>
                          </a:solidFill>
                          <a:effectLst/>
                          <a:latin typeface="+mn-lt"/>
                          <a:ea typeface="+mn-ea"/>
                          <a:cs typeface="+mn-cs"/>
                        </a:rPr>
                        <a:t>cota</a:t>
                      </a:r>
                      <a:r>
                        <a:rPr lang="en-US" sz="1500" b="0" i="0" kern="1200" dirty="0" smtClean="0">
                          <a:solidFill>
                            <a:schemeClr val="lt1"/>
                          </a:solidFill>
                          <a:effectLst/>
                          <a:latin typeface="+mn-lt"/>
                          <a:ea typeface="+mn-ea"/>
                          <a:cs typeface="+mn-cs"/>
                        </a:rPr>
                        <a:t> </a:t>
                      </a:r>
                      <a:r>
                        <a:rPr lang="en-US" sz="1500" b="0" i="0" kern="1200" dirty="0" err="1" smtClean="0">
                          <a:solidFill>
                            <a:schemeClr val="lt1"/>
                          </a:solidFill>
                          <a:effectLst/>
                          <a:latin typeface="+mn-lt"/>
                          <a:ea typeface="+mn-ea"/>
                          <a:cs typeface="+mn-cs"/>
                        </a:rPr>
                        <a:t>concretă</a:t>
                      </a:r>
                      <a:endParaRPr lang="ru-RU" sz="1500" b="0" i="0" dirty="0"/>
                    </a:p>
                  </a:txBody>
                  <a:tcPr/>
                </a:tc>
                <a:tc>
                  <a:txBody>
                    <a:bodyPr/>
                    <a:lstStyle/>
                    <a:p>
                      <a:r>
                        <a:rPr lang="en-US" sz="1500" b="0" i="0" kern="1200" dirty="0" err="1" smtClean="0">
                          <a:solidFill>
                            <a:schemeClr val="lt1"/>
                          </a:solidFill>
                          <a:effectLst/>
                          <a:latin typeface="+mn-lt"/>
                          <a:ea typeface="+mn-ea"/>
                          <a:cs typeface="+mn-cs"/>
                        </a:rPr>
                        <a:t>trimestrial</a:t>
                      </a:r>
                      <a:r>
                        <a:rPr lang="en-US" sz="1500" b="0" i="0" kern="1200" dirty="0" smtClean="0">
                          <a:solidFill>
                            <a:schemeClr val="lt1"/>
                          </a:solidFill>
                          <a:effectLst/>
                          <a:latin typeface="+mn-lt"/>
                          <a:ea typeface="+mn-ea"/>
                          <a:cs typeface="+mn-cs"/>
                        </a:rPr>
                        <a:t>, </a:t>
                      </a:r>
                      <a:r>
                        <a:rPr lang="en-US" sz="1500" b="0" i="0" kern="1200" dirty="0" err="1" smtClean="0">
                          <a:solidFill>
                            <a:schemeClr val="lt1"/>
                          </a:solidFill>
                          <a:effectLst/>
                          <a:latin typeface="+mn-lt"/>
                          <a:ea typeface="+mn-ea"/>
                          <a:cs typeface="+mn-cs"/>
                        </a:rPr>
                        <a:t>până</a:t>
                      </a:r>
                      <a:r>
                        <a:rPr lang="en-US" sz="1500" b="0" i="0" kern="1200" dirty="0" smtClean="0">
                          <a:solidFill>
                            <a:schemeClr val="lt1"/>
                          </a:solidFill>
                          <a:effectLst/>
                          <a:latin typeface="+mn-lt"/>
                          <a:ea typeface="+mn-ea"/>
                          <a:cs typeface="+mn-cs"/>
                        </a:rPr>
                        <a:t> </a:t>
                      </a:r>
                      <a:r>
                        <a:rPr lang="en-US" sz="1500" b="0" i="0" kern="1200" dirty="0" err="1" smtClean="0">
                          <a:solidFill>
                            <a:schemeClr val="lt1"/>
                          </a:solidFill>
                          <a:effectLst/>
                          <a:latin typeface="+mn-lt"/>
                          <a:ea typeface="+mn-ea"/>
                          <a:cs typeface="+mn-cs"/>
                        </a:rPr>
                        <a:t>în</a:t>
                      </a:r>
                      <a:r>
                        <a:rPr lang="en-US" sz="1500" b="0" i="0" kern="1200" dirty="0" smtClean="0">
                          <a:solidFill>
                            <a:schemeClr val="lt1"/>
                          </a:solidFill>
                          <a:effectLst/>
                          <a:latin typeface="+mn-lt"/>
                          <a:ea typeface="+mn-ea"/>
                          <a:cs typeface="+mn-cs"/>
                        </a:rPr>
                        <a:t> ultima </a:t>
                      </a:r>
                      <a:r>
                        <a:rPr lang="en-US" sz="1500" b="0" i="0" kern="1200" dirty="0" err="1" smtClean="0">
                          <a:solidFill>
                            <a:schemeClr val="lt1"/>
                          </a:solidFill>
                          <a:effectLst/>
                          <a:latin typeface="+mn-lt"/>
                          <a:ea typeface="+mn-ea"/>
                          <a:cs typeface="+mn-cs"/>
                        </a:rPr>
                        <a:t>zi</a:t>
                      </a:r>
                      <a:r>
                        <a:rPr lang="en-US" sz="1500" b="0" i="0" kern="1200" dirty="0" smtClean="0">
                          <a:solidFill>
                            <a:schemeClr val="lt1"/>
                          </a:solidFill>
                          <a:effectLst/>
                          <a:latin typeface="+mn-lt"/>
                          <a:ea typeface="+mn-ea"/>
                          <a:cs typeface="+mn-cs"/>
                        </a:rPr>
                        <a:t> a </a:t>
                      </a:r>
                      <a:r>
                        <a:rPr lang="en-US" sz="1500" b="0" i="0" kern="1200" dirty="0" err="1" smtClean="0">
                          <a:solidFill>
                            <a:schemeClr val="lt1"/>
                          </a:solidFill>
                          <a:effectLst/>
                          <a:latin typeface="+mn-lt"/>
                          <a:ea typeface="+mn-ea"/>
                          <a:cs typeface="+mn-cs"/>
                        </a:rPr>
                        <a:t>lunii</a:t>
                      </a:r>
                      <a:r>
                        <a:rPr lang="en-US" sz="1500" b="0" i="0" kern="1200" dirty="0" smtClean="0">
                          <a:solidFill>
                            <a:schemeClr val="lt1"/>
                          </a:solidFill>
                          <a:effectLst/>
                          <a:latin typeface="+mn-lt"/>
                          <a:ea typeface="+mn-ea"/>
                          <a:cs typeface="+mn-cs"/>
                        </a:rPr>
                        <a:t> </a:t>
                      </a:r>
                      <a:r>
                        <a:rPr lang="en-US" sz="1500" b="0" i="0" kern="1200" dirty="0" err="1" smtClean="0">
                          <a:solidFill>
                            <a:schemeClr val="lt1"/>
                          </a:solidFill>
                          <a:effectLst/>
                          <a:latin typeface="+mn-lt"/>
                          <a:ea typeface="+mn-ea"/>
                          <a:cs typeface="+mn-cs"/>
                        </a:rPr>
                        <a:t>imediat</a:t>
                      </a:r>
                      <a:r>
                        <a:rPr lang="en-US" sz="1500" b="0" i="0" kern="1200" dirty="0" smtClean="0">
                          <a:solidFill>
                            <a:schemeClr val="lt1"/>
                          </a:solidFill>
                          <a:effectLst/>
                          <a:latin typeface="+mn-lt"/>
                          <a:ea typeface="+mn-ea"/>
                          <a:cs typeface="+mn-cs"/>
                        </a:rPr>
                        <a:t> </a:t>
                      </a:r>
                      <a:r>
                        <a:rPr lang="en-US" sz="1500" b="0" i="0" kern="1200" dirty="0" err="1" smtClean="0">
                          <a:solidFill>
                            <a:schemeClr val="lt1"/>
                          </a:solidFill>
                          <a:effectLst/>
                          <a:latin typeface="+mn-lt"/>
                          <a:ea typeface="+mn-ea"/>
                          <a:cs typeface="+mn-cs"/>
                        </a:rPr>
                        <a:t>următoare</a:t>
                      </a:r>
                      <a:r>
                        <a:rPr lang="en-US" sz="1500" b="0" i="0" kern="1200" dirty="0" smtClean="0">
                          <a:solidFill>
                            <a:schemeClr val="lt1"/>
                          </a:solidFill>
                          <a:effectLst/>
                          <a:latin typeface="+mn-lt"/>
                          <a:ea typeface="+mn-ea"/>
                          <a:cs typeface="+mn-cs"/>
                        </a:rPr>
                        <a:t> </a:t>
                      </a:r>
                      <a:r>
                        <a:rPr lang="en-US" sz="1500" b="0" i="0" kern="1200" dirty="0" err="1" smtClean="0">
                          <a:solidFill>
                            <a:schemeClr val="lt1"/>
                          </a:solidFill>
                          <a:effectLst/>
                          <a:latin typeface="+mn-lt"/>
                          <a:ea typeface="+mn-ea"/>
                          <a:cs typeface="+mn-cs"/>
                        </a:rPr>
                        <a:t>trimestrului</a:t>
                      </a:r>
                      <a:r>
                        <a:rPr lang="en-US" sz="1500" b="0" i="0" kern="1200" dirty="0" smtClean="0">
                          <a:solidFill>
                            <a:schemeClr val="lt1"/>
                          </a:solidFill>
                          <a:effectLst/>
                          <a:latin typeface="+mn-lt"/>
                          <a:ea typeface="+mn-ea"/>
                          <a:cs typeface="+mn-cs"/>
                        </a:rPr>
                        <a:t> </a:t>
                      </a:r>
                      <a:r>
                        <a:rPr lang="en-US" sz="1500" b="0" i="0" kern="1200" dirty="0" err="1" smtClean="0">
                          <a:solidFill>
                            <a:schemeClr val="lt1"/>
                          </a:solidFill>
                          <a:effectLst/>
                          <a:latin typeface="+mn-lt"/>
                          <a:ea typeface="+mn-ea"/>
                          <a:cs typeface="+mn-cs"/>
                        </a:rPr>
                        <a:t>gestionar</a:t>
                      </a:r>
                      <a:endParaRPr lang="ru-RU" sz="1500" b="0" i="0" dirty="0"/>
                    </a:p>
                  </a:txBody>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i="0" dirty="0" smtClean="0"/>
                        <a:t>4. </a:t>
                      </a:r>
                      <a:r>
                        <a:rPr lang="en-US" sz="1500" b="0" i="0" kern="1200" dirty="0" smtClean="0">
                          <a:solidFill>
                            <a:schemeClr val="dk1"/>
                          </a:solidFill>
                          <a:effectLst/>
                          <a:latin typeface="+mn-lt"/>
                          <a:ea typeface="+mn-ea"/>
                          <a:cs typeface="+mn-cs"/>
                        </a:rPr>
                        <a:t>Taxa de </a:t>
                      </a:r>
                      <a:r>
                        <a:rPr lang="en-US" sz="1500" b="0" i="0" kern="1200" dirty="0" err="1" smtClean="0">
                          <a:solidFill>
                            <a:schemeClr val="dk1"/>
                          </a:solidFill>
                          <a:effectLst/>
                          <a:latin typeface="+mn-lt"/>
                          <a:ea typeface="+mn-ea"/>
                          <a:cs typeface="+mn-cs"/>
                        </a:rPr>
                        <a:t>piaţă</a:t>
                      </a:r>
                      <a:endParaRPr lang="ru-RU" sz="1500" b="0" i="0" kern="1200" dirty="0" smtClean="0">
                        <a:solidFill>
                          <a:schemeClr val="dk1"/>
                        </a:solidFill>
                        <a:effectLst/>
                        <a:latin typeface="+mn-lt"/>
                        <a:ea typeface="+mn-ea"/>
                        <a:cs typeface="+mn-cs"/>
                      </a:endParaRPr>
                    </a:p>
                    <a:p>
                      <a:endParaRPr lang="ru-RU" sz="1500" b="0" i="0" dirty="0"/>
                    </a:p>
                  </a:txBody>
                  <a:tcPr/>
                </a:tc>
                <a:tc>
                  <a:txBody>
                    <a:bodyPr/>
                    <a:lstStyle/>
                    <a:p>
                      <a:r>
                        <a:rPr lang="en-US" sz="1500" b="0" i="0" kern="1200" dirty="0" err="1" smtClean="0">
                          <a:solidFill>
                            <a:schemeClr val="dk1"/>
                          </a:solidFill>
                          <a:effectLst/>
                          <a:latin typeface="+mn-lt"/>
                          <a:ea typeface="+mn-ea"/>
                          <a:cs typeface="+mn-cs"/>
                        </a:rPr>
                        <a:t>valoarea</a:t>
                      </a:r>
                      <a:r>
                        <a:rPr lang="en-US" sz="1500" b="0" i="0" kern="1200" dirty="0" smtClean="0">
                          <a:solidFill>
                            <a:schemeClr val="dk1"/>
                          </a:solidFill>
                          <a:effectLst/>
                          <a:latin typeface="+mn-lt"/>
                          <a:ea typeface="+mn-ea"/>
                          <a:cs typeface="+mn-cs"/>
                        </a:rPr>
                        <a:t> (</a:t>
                      </a:r>
                      <a:r>
                        <a:rPr lang="en-US" sz="1500" b="0" i="0" kern="1200" dirty="0" err="1" smtClean="0">
                          <a:solidFill>
                            <a:schemeClr val="dk1"/>
                          </a:solidFill>
                          <a:effectLst/>
                          <a:latin typeface="+mn-lt"/>
                          <a:ea typeface="+mn-ea"/>
                          <a:cs typeface="+mn-cs"/>
                        </a:rPr>
                        <a:t>fără</a:t>
                      </a:r>
                      <a:r>
                        <a:rPr lang="en-US" sz="1500" b="0" i="0" kern="1200" dirty="0" smtClean="0">
                          <a:solidFill>
                            <a:schemeClr val="dk1"/>
                          </a:solidFill>
                          <a:effectLst/>
                          <a:latin typeface="+mn-lt"/>
                          <a:ea typeface="+mn-ea"/>
                          <a:cs typeface="+mn-cs"/>
                        </a:rPr>
                        <a:t> T.V.A.) a </a:t>
                      </a:r>
                      <a:r>
                        <a:rPr lang="en-US" sz="1500" b="0" i="0" kern="1200" dirty="0" err="1" smtClean="0">
                          <a:solidFill>
                            <a:schemeClr val="dk1"/>
                          </a:solidFill>
                          <a:effectLst/>
                          <a:latin typeface="+mn-lt"/>
                          <a:ea typeface="+mn-ea"/>
                          <a:cs typeface="+mn-cs"/>
                        </a:rPr>
                        <a:t>serviciilor</a:t>
                      </a:r>
                      <a:r>
                        <a:rPr lang="en-US" sz="1500" b="0" i="0" kern="1200" dirty="0" smtClean="0">
                          <a:solidFill>
                            <a:schemeClr val="dk1"/>
                          </a:solidFill>
                          <a:effectLst/>
                          <a:latin typeface="+mn-lt"/>
                          <a:ea typeface="+mn-ea"/>
                          <a:cs typeface="+mn-cs"/>
                        </a:rPr>
                        <a:t> de </a:t>
                      </a:r>
                      <a:r>
                        <a:rPr lang="en-US" sz="1500" b="0" i="0" kern="1200" dirty="0" err="1" smtClean="0">
                          <a:solidFill>
                            <a:schemeClr val="dk1"/>
                          </a:solidFill>
                          <a:effectLst/>
                          <a:latin typeface="+mn-lt"/>
                          <a:ea typeface="+mn-ea"/>
                          <a:cs typeface="+mn-cs"/>
                        </a:rPr>
                        <a:t>piaţă</a:t>
                      </a:r>
                      <a:r>
                        <a:rPr lang="en-US" sz="1500" b="0" i="0" kern="1200" dirty="0" smtClean="0">
                          <a:solidFill>
                            <a:schemeClr val="dk1"/>
                          </a:solidFill>
                          <a:effectLst/>
                          <a:latin typeface="+mn-lt"/>
                          <a:ea typeface="+mn-ea"/>
                          <a:cs typeface="+mn-cs"/>
                        </a:rPr>
                        <a:t> </a:t>
                      </a:r>
                      <a:r>
                        <a:rPr lang="en-US" sz="1500" b="0" i="0" kern="1200" dirty="0" err="1" smtClean="0">
                          <a:solidFill>
                            <a:schemeClr val="dk1"/>
                          </a:solidFill>
                          <a:effectLst/>
                          <a:latin typeface="+mn-lt"/>
                          <a:ea typeface="+mn-ea"/>
                          <a:cs typeface="+mn-cs"/>
                        </a:rPr>
                        <a:t>prestate</a:t>
                      </a:r>
                      <a:r>
                        <a:rPr lang="en-US" sz="1500" b="0" i="0" kern="1200" dirty="0" smtClean="0">
                          <a:solidFill>
                            <a:schemeClr val="dk1"/>
                          </a:solidFill>
                          <a:effectLst/>
                          <a:latin typeface="+mn-lt"/>
                          <a:ea typeface="+mn-ea"/>
                          <a:cs typeface="+mn-cs"/>
                        </a:rPr>
                        <a:t> de </a:t>
                      </a:r>
                      <a:r>
                        <a:rPr lang="en-US" sz="1500" b="0" i="0" kern="1200" dirty="0" err="1" smtClean="0">
                          <a:solidFill>
                            <a:schemeClr val="dk1"/>
                          </a:solidFill>
                          <a:effectLst/>
                          <a:latin typeface="+mn-lt"/>
                          <a:ea typeface="+mn-ea"/>
                          <a:cs typeface="+mn-cs"/>
                        </a:rPr>
                        <a:t>administratorul</a:t>
                      </a:r>
                      <a:r>
                        <a:rPr lang="en-US" sz="1500" b="0" i="0" kern="1200" dirty="0" smtClean="0">
                          <a:solidFill>
                            <a:schemeClr val="dk1"/>
                          </a:solidFill>
                          <a:effectLst/>
                          <a:latin typeface="+mn-lt"/>
                          <a:ea typeface="+mn-ea"/>
                          <a:cs typeface="+mn-cs"/>
                        </a:rPr>
                        <a:t> </a:t>
                      </a:r>
                      <a:r>
                        <a:rPr lang="en-US" sz="1500" b="0" i="0" kern="1200" dirty="0" err="1" smtClean="0">
                          <a:solidFill>
                            <a:schemeClr val="dk1"/>
                          </a:solidFill>
                          <a:effectLst/>
                          <a:latin typeface="+mn-lt"/>
                          <a:ea typeface="+mn-ea"/>
                          <a:cs typeface="+mn-cs"/>
                        </a:rPr>
                        <a:t>pieţei</a:t>
                      </a:r>
                      <a:r>
                        <a:rPr lang="en-US" sz="1500" b="0" i="0" kern="1200" dirty="0" smtClean="0">
                          <a:solidFill>
                            <a:schemeClr val="dk1"/>
                          </a:solidFill>
                          <a:effectLst/>
                          <a:latin typeface="+mn-lt"/>
                          <a:ea typeface="+mn-ea"/>
                          <a:cs typeface="+mn-cs"/>
                        </a:rPr>
                        <a:t> la </a:t>
                      </a:r>
                      <a:r>
                        <a:rPr lang="en-US" sz="1500" b="0" i="0" kern="1200" dirty="0" err="1" smtClean="0">
                          <a:solidFill>
                            <a:schemeClr val="dk1"/>
                          </a:solidFill>
                          <a:effectLst/>
                          <a:latin typeface="+mn-lt"/>
                          <a:ea typeface="+mn-ea"/>
                          <a:cs typeface="+mn-cs"/>
                        </a:rPr>
                        <a:t>acordarea</a:t>
                      </a:r>
                      <a:r>
                        <a:rPr lang="en-US" sz="1500" b="0" i="0" kern="1200" dirty="0" smtClean="0">
                          <a:solidFill>
                            <a:schemeClr val="dk1"/>
                          </a:solidFill>
                          <a:effectLst/>
                          <a:latin typeface="+mn-lt"/>
                          <a:ea typeface="+mn-ea"/>
                          <a:cs typeface="+mn-cs"/>
                        </a:rPr>
                        <a:t> de </a:t>
                      </a:r>
                      <a:r>
                        <a:rPr lang="en-US" sz="1500" b="0" i="0" kern="1200" dirty="0" err="1" smtClean="0">
                          <a:solidFill>
                            <a:schemeClr val="dk1"/>
                          </a:solidFill>
                          <a:effectLst/>
                          <a:latin typeface="+mn-lt"/>
                          <a:ea typeface="+mn-ea"/>
                          <a:cs typeface="+mn-cs"/>
                        </a:rPr>
                        <a:t>locuri</a:t>
                      </a:r>
                      <a:r>
                        <a:rPr lang="en-US" sz="1500" b="0" i="0" kern="1200" dirty="0" smtClean="0">
                          <a:solidFill>
                            <a:schemeClr val="dk1"/>
                          </a:solidFill>
                          <a:effectLst/>
                          <a:latin typeface="+mn-lt"/>
                          <a:ea typeface="+mn-ea"/>
                          <a:cs typeface="+mn-cs"/>
                        </a:rPr>
                        <a:t> </a:t>
                      </a:r>
                      <a:r>
                        <a:rPr lang="en-US" sz="1500" b="0" i="0" kern="1200" dirty="0" err="1" smtClean="0">
                          <a:solidFill>
                            <a:schemeClr val="dk1"/>
                          </a:solidFill>
                          <a:effectLst/>
                          <a:latin typeface="+mn-lt"/>
                          <a:ea typeface="+mn-ea"/>
                          <a:cs typeface="+mn-cs"/>
                        </a:rPr>
                        <a:t>pentru</a:t>
                      </a:r>
                      <a:r>
                        <a:rPr lang="en-US" sz="1500" b="0" i="0" kern="1200" dirty="0" smtClean="0">
                          <a:solidFill>
                            <a:schemeClr val="dk1"/>
                          </a:solidFill>
                          <a:effectLst/>
                          <a:latin typeface="+mn-lt"/>
                          <a:ea typeface="+mn-ea"/>
                          <a:cs typeface="+mn-cs"/>
                        </a:rPr>
                        <a:t> </a:t>
                      </a:r>
                      <a:r>
                        <a:rPr lang="en-US" sz="1500" b="0" i="0" kern="1200" dirty="0" err="1" smtClean="0">
                          <a:solidFill>
                            <a:schemeClr val="dk1"/>
                          </a:solidFill>
                          <a:effectLst/>
                          <a:latin typeface="+mn-lt"/>
                          <a:ea typeface="+mn-ea"/>
                          <a:cs typeface="+mn-cs"/>
                        </a:rPr>
                        <a:t>comerţ</a:t>
                      </a:r>
                      <a:endParaRPr lang="ru-RU" sz="1500" b="0" i="0" dirty="0"/>
                    </a:p>
                  </a:txBody>
                  <a:tcPr/>
                </a:tc>
                <a:tc>
                  <a:txBody>
                    <a:bodyPr/>
                    <a:lstStyle/>
                    <a:p>
                      <a:r>
                        <a:rPr lang="en-US" sz="1500" b="0" i="0" kern="1200" dirty="0" smtClean="0">
                          <a:solidFill>
                            <a:schemeClr val="dk1"/>
                          </a:solidFill>
                          <a:effectLst/>
                          <a:latin typeface="+mn-lt"/>
                          <a:ea typeface="+mn-ea"/>
                          <a:cs typeface="+mn-cs"/>
                        </a:rPr>
                        <a:t>a </a:t>
                      </a:r>
                      <a:r>
                        <a:rPr lang="en-US" sz="1500" b="0" i="0" kern="1200" dirty="0" err="1" smtClean="0">
                          <a:solidFill>
                            <a:schemeClr val="dk1"/>
                          </a:solidFill>
                          <a:effectLst/>
                          <a:latin typeface="+mn-lt"/>
                          <a:ea typeface="+mn-ea"/>
                          <a:cs typeface="+mn-cs"/>
                        </a:rPr>
                        <a:t>taxei</a:t>
                      </a:r>
                      <a:r>
                        <a:rPr lang="en-US" sz="1500" b="0" i="0" kern="1200" dirty="0" smtClean="0">
                          <a:solidFill>
                            <a:schemeClr val="dk1"/>
                          </a:solidFill>
                          <a:effectLst/>
                          <a:latin typeface="+mn-lt"/>
                          <a:ea typeface="+mn-ea"/>
                          <a:cs typeface="+mn-cs"/>
                        </a:rPr>
                        <a:t> </a:t>
                      </a:r>
                      <a:r>
                        <a:rPr lang="en-US" sz="1500" b="0" i="0" kern="1200" dirty="0" err="1" smtClean="0">
                          <a:solidFill>
                            <a:schemeClr val="dk1"/>
                          </a:solidFill>
                          <a:effectLst/>
                          <a:latin typeface="+mn-lt"/>
                          <a:ea typeface="+mn-ea"/>
                          <a:cs typeface="+mn-cs"/>
                        </a:rPr>
                        <a:t>constituie</a:t>
                      </a:r>
                      <a:r>
                        <a:rPr lang="en-US" sz="1500" b="0" i="0" kern="1200" dirty="0" smtClean="0">
                          <a:solidFill>
                            <a:schemeClr val="dk1"/>
                          </a:solidFill>
                          <a:effectLst/>
                          <a:latin typeface="+mn-lt"/>
                          <a:ea typeface="+mn-ea"/>
                          <a:cs typeface="+mn-cs"/>
                        </a:rPr>
                        <a:t> 20% din </a:t>
                      </a:r>
                      <a:r>
                        <a:rPr lang="en-US" sz="1500" b="0" i="0" kern="1200" dirty="0" err="1" smtClean="0">
                          <a:solidFill>
                            <a:schemeClr val="dk1"/>
                          </a:solidFill>
                          <a:effectLst/>
                          <a:latin typeface="+mn-lt"/>
                          <a:ea typeface="+mn-ea"/>
                          <a:cs typeface="+mn-cs"/>
                        </a:rPr>
                        <a:t>baza</a:t>
                      </a:r>
                      <a:r>
                        <a:rPr lang="en-US" sz="1500" b="0" i="0" kern="1200" dirty="0" smtClean="0">
                          <a:solidFill>
                            <a:schemeClr val="dk1"/>
                          </a:solidFill>
                          <a:effectLst/>
                          <a:latin typeface="+mn-lt"/>
                          <a:ea typeface="+mn-ea"/>
                          <a:cs typeface="+mn-cs"/>
                        </a:rPr>
                        <a:t> </a:t>
                      </a:r>
                      <a:r>
                        <a:rPr lang="en-US" sz="1500" b="0" i="0" kern="1200" dirty="0" err="1" smtClean="0">
                          <a:solidFill>
                            <a:schemeClr val="dk1"/>
                          </a:solidFill>
                          <a:effectLst/>
                          <a:latin typeface="+mn-lt"/>
                          <a:ea typeface="+mn-ea"/>
                          <a:cs typeface="+mn-cs"/>
                        </a:rPr>
                        <a:t>impozabilă</a:t>
                      </a:r>
                      <a:endParaRPr lang="ru-RU" sz="1500" b="0" i="0" dirty="0"/>
                    </a:p>
                  </a:txBody>
                  <a:tcPr/>
                </a:tc>
                <a:tc>
                  <a:txBody>
                    <a:bodyPr/>
                    <a:lstStyle/>
                    <a:p>
                      <a:r>
                        <a:rPr lang="en-US" sz="1500" b="0" i="0" kern="1200" dirty="0" err="1" smtClean="0">
                          <a:solidFill>
                            <a:schemeClr val="dk1"/>
                          </a:solidFill>
                          <a:effectLst/>
                          <a:latin typeface="+mn-lt"/>
                          <a:ea typeface="+mn-ea"/>
                          <a:cs typeface="+mn-cs"/>
                        </a:rPr>
                        <a:t>calculul</a:t>
                      </a:r>
                      <a:r>
                        <a:rPr lang="en-US" sz="1500" b="0" i="0" kern="1200" dirty="0" smtClean="0">
                          <a:solidFill>
                            <a:schemeClr val="dk1"/>
                          </a:solidFill>
                          <a:effectLst/>
                          <a:latin typeface="+mn-lt"/>
                          <a:ea typeface="+mn-ea"/>
                          <a:cs typeface="+mn-cs"/>
                        </a:rPr>
                        <a:t> </a:t>
                      </a:r>
                      <a:r>
                        <a:rPr lang="en-US" sz="1500" b="0" i="0" kern="1200" dirty="0" err="1" smtClean="0">
                          <a:solidFill>
                            <a:schemeClr val="dk1"/>
                          </a:solidFill>
                          <a:effectLst/>
                          <a:latin typeface="+mn-lt"/>
                          <a:ea typeface="+mn-ea"/>
                          <a:cs typeface="+mn-cs"/>
                        </a:rPr>
                        <a:t>taxei</a:t>
                      </a:r>
                      <a:r>
                        <a:rPr lang="en-US" sz="1500" b="0" i="0" kern="1200" dirty="0" smtClean="0">
                          <a:solidFill>
                            <a:schemeClr val="dk1"/>
                          </a:solidFill>
                          <a:effectLst/>
                          <a:latin typeface="+mn-lt"/>
                          <a:ea typeface="+mn-ea"/>
                          <a:cs typeface="+mn-cs"/>
                        </a:rPr>
                        <a:t> se </a:t>
                      </a:r>
                      <a:r>
                        <a:rPr lang="en-US" sz="1500" b="0" i="0" kern="1200" dirty="0" err="1" smtClean="0">
                          <a:solidFill>
                            <a:schemeClr val="dk1"/>
                          </a:solidFill>
                          <a:effectLst/>
                          <a:latin typeface="+mn-lt"/>
                          <a:ea typeface="+mn-ea"/>
                          <a:cs typeface="+mn-cs"/>
                        </a:rPr>
                        <a:t>efectuează</a:t>
                      </a:r>
                      <a:r>
                        <a:rPr lang="en-US" sz="1500" b="0" i="0" kern="1200" dirty="0" smtClean="0">
                          <a:solidFill>
                            <a:schemeClr val="dk1"/>
                          </a:solidFill>
                          <a:effectLst/>
                          <a:latin typeface="+mn-lt"/>
                          <a:ea typeface="+mn-ea"/>
                          <a:cs typeface="+mn-cs"/>
                        </a:rPr>
                        <a:t> de </a:t>
                      </a:r>
                      <a:r>
                        <a:rPr lang="en-US" sz="1500" b="0" i="0" kern="1200" dirty="0" err="1" smtClean="0">
                          <a:solidFill>
                            <a:schemeClr val="dk1"/>
                          </a:solidFill>
                          <a:effectLst/>
                          <a:latin typeface="+mn-lt"/>
                          <a:ea typeface="+mn-ea"/>
                          <a:cs typeface="+mn-cs"/>
                        </a:rPr>
                        <a:t>către</a:t>
                      </a:r>
                      <a:r>
                        <a:rPr lang="en-US" sz="1500" b="0" i="0" kern="1200" dirty="0" smtClean="0">
                          <a:solidFill>
                            <a:schemeClr val="dk1"/>
                          </a:solidFill>
                          <a:effectLst/>
                          <a:latin typeface="+mn-lt"/>
                          <a:ea typeface="+mn-ea"/>
                          <a:cs typeface="+mn-cs"/>
                        </a:rPr>
                        <a:t> </a:t>
                      </a:r>
                      <a:r>
                        <a:rPr lang="en-US" sz="1500" b="0" i="0" kern="1200" dirty="0" err="1" smtClean="0">
                          <a:solidFill>
                            <a:schemeClr val="dk1"/>
                          </a:solidFill>
                          <a:effectLst/>
                          <a:latin typeface="+mn-lt"/>
                          <a:ea typeface="+mn-ea"/>
                          <a:cs typeface="+mn-cs"/>
                        </a:rPr>
                        <a:t>perceptorul</a:t>
                      </a:r>
                      <a:r>
                        <a:rPr lang="en-US" sz="1500" b="0" i="0" kern="1200" dirty="0" smtClean="0">
                          <a:solidFill>
                            <a:schemeClr val="dk1"/>
                          </a:solidFill>
                          <a:effectLst/>
                          <a:latin typeface="+mn-lt"/>
                          <a:ea typeface="+mn-ea"/>
                          <a:cs typeface="+mn-cs"/>
                        </a:rPr>
                        <a:t> de </a:t>
                      </a:r>
                      <a:r>
                        <a:rPr lang="en-US" sz="1500" b="0" i="0" kern="1200" dirty="0" err="1" smtClean="0">
                          <a:solidFill>
                            <a:schemeClr val="dk1"/>
                          </a:solidFill>
                          <a:effectLst/>
                          <a:latin typeface="+mn-lt"/>
                          <a:ea typeface="+mn-ea"/>
                          <a:cs typeface="+mn-cs"/>
                        </a:rPr>
                        <a:t>impozite</a:t>
                      </a:r>
                      <a:r>
                        <a:rPr lang="en-US" sz="1500" b="0" i="0" kern="1200" dirty="0" smtClean="0">
                          <a:solidFill>
                            <a:schemeClr val="dk1"/>
                          </a:solidFill>
                          <a:effectLst/>
                          <a:latin typeface="+mn-lt"/>
                          <a:ea typeface="+mn-ea"/>
                          <a:cs typeface="+mn-cs"/>
                        </a:rPr>
                        <a:t> </a:t>
                      </a:r>
                      <a:r>
                        <a:rPr lang="en-US" sz="1500" b="0" i="0" kern="1200" dirty="0" err="1" smtClean="0">
                          <a:solidFill>
                            <a:schemeClr val="dk1"/>
                          </a:solidFill>
                          <a:effectLst/>
                          <a:latin typeface="+mn-lt"/>
                          <a:ea typeface="+mn-ea"/>
                          <a:cs typeface="+mn-cs"/>
                        </a:rPr>
                        <a:t>şi</a:t>
                      </a:r>
                      <a:r>
                        <a:rPr lang="en-US" sz="1500" b="0" i="0" kern="1200" dirty="0" smtClean="0">
                          <a:solidFill>
                            <a:schemeClr val="dk1"/>
                          </a:solidFill>
                          <a:effectLst/>
                          <a:latin typeface="+mn-lt"/>
                          <a:ea typeface="+mn-ea"/>
                          <a:cs typeface="+mn-cs"/>
                        </a:rPr>
                        <a:t> </a:t>
                      </a:r>
                      <a:r>
                        <a:rPr lang="en-US" sz="1500" b="0" i="0" kern="1200" dirty="0" err="1" smtClean="0">
                          <a:solidFill>
                            <a:schemeClr val="dk1"/>
                          </a:solidFill>
                          <a:effectLst/>
                          <a:latin typeface="+mn-lt"/>
                          <a:ea typeface="+mn-ea"/>
                          <a:cs typeface="+mn-cs"/>
                        </a:rPr>
                        <a:t>taxe</a:t>
                      </a:r>
                      <a:r>
                        <a:rPr lang="en-US" sz="1500" b="0" i="0" kern="1200" dirty="0" smtClean="0">
                          <a:solidFill>
                            <a:schemeClr val="dk1"/>
                          </a:solidFill>
                          <a:effectLst/>
                          <a:latin typeface="+mn-lt"/>
                          <a:ea typeface="+mn-ea"/>
                          <a:cs typeface="+mn-cs"/>
                        </a:rPr>
                        <a:t> locale din </a:t>
                      </a:r>
                      <a:r>
                        <a:rPr lang="en-US" sz="1500" b="0" i="0" kern="1200" dirty="0" err="1" smtClean="0">
                          <a:solidFill>
                            <a:schemeClr val="dk1"/>
                          </a:solidFill>
                          <a:effectLst/>
                          <a:latin typeface="+mn-lt"/>
                          <a:ea typeface="+mn-ea"/>
                          <a:cs typeface="+mn-cs"/>
                        </a:rPr>
                        <a:t>cadrul</a:t>
                      </a:r>
                      <a:r>
                        <a:rPr lang="en-US" sz="1500" b="0" i="0" kern="1200" dirty="0" smtClean="0">
                          <a:solidFill>
                            <a:schemeClr val="dk1"/>
                          </a:solidFill>
                          <a:effectLst/>
                          <a:latin typeface="+mn-lt"/>
                          <a:ea typeface="+mn-ea"/>
                          <a:cs typeface="+mn-cs"/>
                        </a:rPr>
                        <a:t> </a:t>
                      </a:r>
                      <a:r>
                        <a:rPr lang="en-US" sz="1500" b="0" i="0" kern="1200" dirty="0" err="1" smtClean="0">
                          <a:solidFill>
                            <a:schemeClr val="dk1"/>
                          </a:solidFill>
                          <a:effectLst/>
                          <a:latin typeface="+mn-lt"/>
                          <a:ea typeface="+mn-ea"/>
                          <a:cs typeface="+mn-cs"/>
                        </a:rPr>
                        <a:t>primăriei</a:t>
                      </a:r>
                      <a:endParaRPr lang="ru-RU" sz="1500" b="0" i="0" dirty="0"/>
                    </a:p>
                  </a:txBody>
                  <a:tcPr/>
                </a:tc>
                <a:tc>
                  <a:txBody>
                    <a:bodyPr/>
                    <a:lstStyle/>
                    <a:p>
                      <a:r>
                        <a:rPr lang="en-US" sz="1500" b="0" i="0" kern="1200" dirty="0" smtClean="0">
                          <a:solidFill>
                            <a:schemeClr val="dk1"/>
                          </a:solidFill>
                          <a:effectLst/>
                          <a:latin typeface="+mn-lt"/>
                          <a:ea typeface="+mn-ea"/>
                          <a:cs typeface="+mn-cs"/>
                        </a:rPr>
                        <a:t>lunar, </a:t>
                      </a:r>
                      <a:r>
                        <a:rPr lang="en-US" sz="1500" b="0" i="0" kern="1200" dirty="0" err="1" smtClean="0">
                          <a:solidFill>
                            <a:schemeClr val="dk1"/>
                          </a:solidFill>
                          <a:effectLst/>
                          <a:latin typeface="+mn-lt"/>
                          <a:ea typeface="+mn-ea"/>
                          <a:cs typeface="+mn-cs"/>
                        </a:rPr>
                        <a:t>către</a:t>
                      </a:r>
                      <a:r>
                        <a:rPr lang="en-US" sz="1500" b="0" i="0" kern="1200" dirty="0" smtClean="0">
                          <a:solidFill>
                            <a:schemeClr val="dk1"/>
                          </a:solidFill>
                          <a:effectLst/>
                          <a:latin typeface="+mn-lt"/>
                          <a:ea typeface="+mn-ea"/>
                          <a:cs typeface="+mn-cs"/>
                        </a:rPr>
                        <a:t> data de 3 a </a:t>
                      </a:r>
                      <a:r>
                        <a:rPr lang="en-US" sz="1500" b="0" i="0" kern="1200" dirty="0" err="1" smtClean="0">
                          <a:solidFill>
                            <a:schemeClr val="dk1"/>
                          </a:solidFill>
                          <a:effectLst/>
                          <a:latin typeface="+mn-lt"/>
                          <a:ea typeface="+mn-ea"/>
                          <a:cs typeface="+mn-cs"/>
                        </a:rPr>
                        <a:t>lunii</a:t>
                      </a:r>
                      <a:r>
                        <a:rPr lang="en-US" sz="1500" b="0" i="0" kern="1200" dirty="0" smtClean="0">
                          <a:solidFill>
                            <a:schemeClr val="dk1"/>
                          </a:solidFill>
                          <a:effectLst/>
                          <a:latin typeface="+mn-lt"/>
                          <a:ea typeface="+mn-ea"/>
                          <a:cs typeface="+mn-cs"/>
                        </a:rPr>
                        <a:t> </a:t>
                      </a:r>
                      <a:r>
                        <a:rPr lang="en-US" sz="1500" b="0" i="0" kern="1200" dirty="0" err="1" smtClean="0">
                          <a:solidFill>
                            <a:schemeClr val="dk1"/>
                          </a:solidFill>
                          <a:effectLst/>
                          <a:latin typeface="+mn-lt"/>
                          <a:ea typeface="+mn-ea"/>
                          <a:cs typeface="+mn-cs"/>
                        </a:rPr>
                        <a:t>următoare</a:t>
                      </a:r>
                      <a:endParaRPr lang="ru-RU" sz="1500" b="0" i="0" dirty="0"/>
                    </a:p>
                  </a:txBody>
                  <a:tcPr/>
                </a:tc>
                <a:extLst>
                  <a:ext uri="{0D108BD9-81ED-4DB2-BD59-A6C34878D82A}">
                    <a16:rowId xmlns:a16="http://schemas.microsoft.com/office/drawing/2014/main" val="10001"/>
                  </a:ext>
                </a:extLst>
              </a:tr>
              <a:tr h="370840">
                <a:tc>
                  <a:txBody>
                    <a:bodyPr/>
                    <a:lstStyle/>
                    <a:p>
                      <a:pPr lvl="0"/>
                      <a:r>
                        <a:rPr lang="en-US" sz="1500" b="0" i="0" dirty="0" smtClean="0"/>
                        <a:t>5. </a:t>
                      </a:r>
                      <a:r>
                        <a:rPr lang="en-US" sz="1500" b="0" i="0" kern="1200" dirty="0" smtClean="0">
                          <a:solidFill>
                            <a:schemeClr val="dk1"/>
                          </a:solidFill>
                          <a:effectLst/>
                          <a:latin typeface="+mn-lt"/>
                          <a:ea typeface="+mn-ea"/>
                          <a:cs typeface="+mn-cs"/>
                        </a:rPr>
                        <a:t>Taxa </a:t>
                      </a:r>
                      <a:r>
                        <a:rPr lang="en-US" sz="1500" b="0" i="0" kern="1200" dirty="0" err="1" smtClean="0">
                          <a:solidFill>
                            <a:schemeClr val="dk1"/>
                          </a:solidFill>
                          <a:effectLst/>
                          <a:latin typeface="+mn-lt"/>
                          <a:ea typeface="+mn-ea"/>
                          <a:cs typeface="+mn-cs"/>
                        </a:rPr>
                        <a:t>pentru</a:t>
                      </a:r>
                      <a:r>
                        <a:rPr lang="en-US" sz="1500" b="0" i="0" kern="1200" dirty="0" smtClean="0">
                          <a:solidFill>
                            <a:schemeClr val="dk1"/>
                          </a:solidFill>
                          <a:effectLst/>
                          <a:latin typeface="+mn-lt"/>
                          <a:ea typeface="+mn-ea"/>
                          <a:cs typeface="+mn-cs"/>
                        </a:rPr>
                        <a:t> </a:t>
                      </a:r>
                      <a:r>
                        <a:rPr lang="en-US" sz="1500" b="0" i="0" kern="1200" dirty="0" err="1" smtClean="0">
                          <a:solidFill>
                            <a:schemeClr val="dk1"/>
                          </a:solidFill>
                          <a:effectLst/>
                          <a:latin typeface="+mn-lt"/>
                          <a:ea typeface="+mn-ea"/>
                          <a:cs typeface="+mn-cs"/>
                        </a:rPr>
                        <a:t>parcare</a:t>
                      </a:r>
                      <a:endParaRPr lang="ru-RU" sz="1500" b="0" i="0" kern="1200" dirty="0">
                        <a:solidFill>
                          <a:schemeClr val="dk1"/>
                        </a:solidFill>
                        <a:effectLst/>
                        <a:latin typeface="+mn-lt"/>
                        <a:ea typeface="+mn-ea"/>
                        <a:cs typeface="+mn-cs"/>
                      </a:endParaRPr>
                    </a:p>
                  </a:txBody>
                  <a:tcPr/>
                </a:tc>
                <a:tc>
                  <a:txBody>
                    <a:bodyPr/>
                    <a:lstStyle/>
                    <a:p>
                      <a:r>
                        <a:rPr lang="en-US" sz="1500" b="0" i="0" kern="1200" dirty="0" err="1" smtClean="0">
                          <a:solidFill>
                            <a:schemeClr val="dk1"/>
                          </a:solidFill>
                          <a:effectLst/>
                          <a:latin typeface="+mn-lt"/>
                          <a:ea typeface="+mn-ea"/>
                          <a:cs typeface="+mn-cs"/>
                        </a:rPr>
                        <a:t>valoarea</a:t>
                      </a:r>
                      <a:r>
                        <a:rPr lang="en-US" sz="1500" b="0" i="0" kern="1200" dirty="0" smtClean="0">
                          <a:solidFill>
                            <a:schemeClr val="dk1"/>
                          </a:solidFill>
                          <a:effectLst/>
                          <a:latin typeface="+mn-lt"/>
                          <a:ea typeface="+mn-ea"/>
                          <a:cs typeface="+mn-cs"/>
                        </a:rPr>
                        <a:t> (</a:t>
                      </a:r>
                      <a:r>
                        <a:rPr lang="en-US" sz="1500" b="0" i="0" kern="1200" dirty="0" err="1" smtClean="0">
                          <a:solidFill>
                            <a:schemeClr val="dk1"/>
                          </a:solidFill>
                          <a:effectLst/>
                          <a:latin typeface="+mn-lt"/>
                          <a:ea typeface="+mn-ea"/>
                          <a:cs typeface="+mn-cs"/>
                        </a:rPr>
                        <a:t>fără</a:t>
                      </a:r>
                      <a:r>
                        <a:rPr lang="en-US" sz="1500" b="0" i="0" kern="1200" dirty="0" smtClean="0">
                          <a:solidFill>
                            <a:schemeClr val="dk1"/>
                          </a:solidFill>
                          <a:effectLst/>
                          <a:latin typeface="+mn-lt"/>
                          <a:ea typeface="+mn-ea"/>
                          <a:cs typeface="+mn-cs"/>
                        </a:rPr>
                        <a:t> T.V.A.) a </a:t>
                      </a:r>
                      <a:r>
                        <a:rPr lang="en-US" sz="1500" b="0" i="0" kern="1200" dirty="0" err="1" smtClean="0">
                          <a:solidFill>
                            <a:schemeClr val="dk1"/>
                          </a:solidFill>
                          <a:effectLst/>
                          <a:latin typeface="+mn-lt"/>
                          <a:ea typeface="+mn-ea"/>
                          <a:cs typeface="+mn-cs"/>
                        </a:rPr>
                        <a:t>serviciilor</a:t>
                      </a:r>
                      <a:r>
                        <a:rPr lang="en-US" sz="1500" b="0" i="0" kern="1200" dirty="0" smtClean="0">
                          <a:solidFill>
                            <a:schemeClr val="dk1"/>
                          </a:solidFill>
                          <a:effectLst/>
                          <a:latin typeface="+mn-lt"/>
                          <a:ea typeface="+mn-ea"/>
                          <a:cs typeface="+mn-cs"/>
                        </a:rPr>
                        <a:t> de </a:t>
                      </a:r>
                      <a:r>
                        <a:rPr lang="en-US" sz="1500" b="0" i="0" kern="1200" dirty="0" err="1" smtClean="0">
                          <a:solidFill>
                            <a:schemeClr val="dk1"/>
                          </a:solidFill>
                          <a:effectLst/>
                          <a:latin typeface="+mn-lt"/>
                          <a:ea typeface="+mn-ea"/>
                          <a:cs typeface="+mn-cs"/>
                        </a:rPr>
                        <a:t>parcare</a:t>
                      </a:r>
                      <a:r>
                        <a:rPr lang="en-US" sz="1500" b="0" i="0" kern="1200" dirty="0" smtClean="0">
                          <a:solidFill>
                            <a:schemeClr val="dk1"/>
                          </a:solidFill>
                          <a:effectLst/>
                          <a:latin typeface="+mn-lt"/>
                          <a:ea typeface="+mn-ea"/>
                          <a:cs typeface="+mn-cs"/>
                        </a:rPr>
                        <a:t> </a:t>
                      </a:r>
                      <a:r>
                        <a:rPr lang="en-US" sz="1500" b="0" i="0" kern="1200" dirty="0" err="1" smtClean="0">
                          <a:solidFill>
                            <a:schemeClr val="dk1"/>
                          </a:solidFill>
                          <a:effectLst/>
                          <a:latin typeface="+mn-lt"/>
                          <a:ea typeface="+mn-ea"/>
                          <a:cs typeface="+mn-cs"/>
                        </a:rPr>
                        <a:t>prestate</a:t>
                      </a:r>
                      <a:endParaRPr lang="ru-RU" sz="1500" b="0" i="0" kern="1200" dirty="0">
                        <a:solidFill>
                          <a:schemeClr val="dk1"/>
                        </a:solidFill>
                        <a:effectLst/>
                        <a:latin typeface="+mn-lt"/>
                        <a:ea typeface="+mn-ea"/>
                        <a:cs typeface="+mn-cs"/>
                      </a:endParaRPr>
                    </a:p>
                  </a:txBody>
                  <a:tcPr/>
                </a:tc>
                <a:tc>
                  <a:txBody>
                    <a:bodyPr/>
                    <a:lstStyle/>
                    <a:p>
                      <a:r>
                        <a:rPr lang="en-US" sz="1500" b="0" i="0" kern="1200" dirty="0" smtClean="0">
                          <a:solidFill>
                            <a:schemeClr val="dk1"/>
                          </a:solidFill>
                          <a:effectLst/>
                          <a:latin typeface="+mn-lt"/>
                          <a:ea typeface="+mn-ea"/>
                          <a:cs typeface="+mn-cs"/>
                        </a:rPr>
                        <a:t>a </a:t>
                      </a:r>
                      <a:r>
                        <a:rPr lang="en-US" sz="1500" b="0" i="0" kern="1200" dirty="0" err="1" smtClean="0">
                          <a:solidFill>
                            <a:schemeClr val="dk1"/>
                          </a:solidFill>
                          <a:effectLst/>
                          <a:latin typeface="+mn-lt"/>
                          <a:ea typeface="+mn-ea"/>
                          <a:cs typeface="+mn-cs"/>
                        </a:rPr>
                        <a:t>taxei</a:t>
                      </a:r>
                      <a:r>
                        <a:rPr lang="en-US" sz="1500" b="0" i="0" kern="1200" dirty="0" smtClean="0">
                          <a:solidFill>
                            <a:schemeClr val="dk1"/>
                          </a:solidFill>
                          <a:effectLst/>
                          <a:latin typeface="+mn-lt"/>
                          <a:ea typeface="+mn-ea"/>
                          <a:cs typeface="+mn-cs"/>
                        </a:rPr>
                        <a:t> </a:t>
                      </a:r>
                      <a:r>
                        <a:rPr lang="en-US" sz="1500" b="0" i="0" kern="1200" dirty="0" err="1" smtClean="0">
                          <a:solidFill>
                            <a:schemeClr val="dk1"/>
                          </a:solidFill>
                          <a:effectLst/>
                          <a:latin typeface="+mn-lt"/>
                          <a:ea typeface="+mn-ea"/>
                          <a:cs typeface="+mn-cs"/>
                        </a:rPr>
                        <a:t>este</a:t>
                      </a:r>
                      <a:r>
                        <a:rPr lang="en-US" sz="1500" b="0" i="0" kern="1200" dirty="0" smtClean="0">
                          <a:solidFill>
                            <a:schemeClr val="dk1"/>
                          </a:solidFill>
                          <a:effectLst/>
                          <a:latin typeface="+mn-lt"/>
                          <a:ea typeface="+mn-ea"/>
                          <a:cs typeface="+mn-cs"/>
                        </a:rPr>
                        <a:t> de 10% din </a:t>
                      </a:r>
                      <a:r>
                        <a:rPr lang="en-US" sz="1500" b="0" i="0" kern="1200" dirty="0" err="1" smtClean="0">
                          <a:solidFill>
                            <a:schemeClr val="dk1"/>
                          </a:solidFill>
                          <a:effectLst/>
                          <a:latin typeface="+mn-lt"/>
                          <a:ea typeface="+mn-ea"/>
                          <a:cs typeface="+mn-cs"/>
                        </a:rPr>
                        <a:t>baza</a:t>
                      </a:r>
                      <a:r>
                        <a:rPr lang="en-US" sz="1500" b="0" i="0" kern="1200" dirty="0" smtClean="0">
                          <a:solidFill>
                            <a:schemeClr val="dk1"/>
                          </a:solidFill>
                          <a:effectLst/>
                          <a:latin typeface="+mn-lt"/>
                          <a:ea typeface="+mn-ea"/>
                          <a:cs typeface="+mn-cs"/>
                        </a:rPr>
                        <a:t> </a:t>
                      </a:r>
                      <a:r>
                        <a:rPr lang="en-US" sz="1500" b="0" i="0" kern="1200" dirty="0" err="1" smtClean="0">
                          <a:solidFill>
                            <a:schemeClr val="dk1"/>
                          </a:solidFill>
                          <a:effectLst/>
                          <a:latin typeface="+mn-lt"/>
                          <a:ea typeface="+mn-ea"/>
                          <a:cs typeface="+mn-cs"/>
                        </a:rPr>
                        <a:t>impozabilă</a:t>
                      </a:r>
                      <a:endParaRPr lang="ru-RU" sz="1500" b="0" i="0" dirty="0"/>
                    </a:p>
                  </a:txBody>
                  <a:tcPr/>
                </a:tc>
                <a:tc>
                  <a:txBody>
                    <a:bodyPr/>
                    <a:lstStyle/>
                    <a:p>
                      <a:r>
                        <a:rPr lang="en-US" sz="1500" b="0" i="0" kern="1200" dirty="0" err="1" smtClean="0">
                          <a:solidFill>
                            <a:schemeClr val="dk1"/>
                          </a:solidFill>
                          <a:effectLst/>
                          <a:latin typeface="+mn-lt"/>
                          <a:ea typeface="+mn-ea"/>
                          <a:cs typeface="+mn-cs"/>
                        </a:rPr>
                        <a:t>calculul</a:t>
                      </a:r>
                      <a:r>
                        <a:rPr lang="en-US" sz="1500" b="0" i="0" kern="1200" dirty="0" smtClean="0">
                          <a:solidFill>
                            <a:schemeClr val="dk1"/>
                          </a:solidFill>
                          <a:effectLst/>
                          <a:latin typeface="+mn-lt"/>
                          <a:ea typeface="+mn-ea"/>
                          <a:cs typeface="+mn-cs"/>
                        </a:rPr>
                        <a:t> </a:t>
                      </a:r>
                      <a:r>
                        <a:rPr lang="en-US" sz="1500" b="0" i="0" kern="1200" dirty="0" err="1" smtClean="0">
                          <a:solidFill>
                            <a:schemeClr val="dk1"/>
                          </a:solidFill>
                          <a:effectLst/>
                          <a:latin typeface="+mn-lt"/>
                          <a:ea typeface="+mn-ea"/>
                          <a:cs typeface="+mn-cs"/>
                        </a:rPr>
                        <a:t>şi</a:t>
                      </a:r>
                      <a:r>
                        <a:rPr lang="en-US" sz="1500" b="0" i="0" kern="1200" dirty="0" smtClean="0">
                          <a:solidFill>
                            <a:schemeClr val="dk1"/>
                          </a:solidFill>
                          <a:effectLst/>
                          <a:latin typeface="+mn-lt"/>
                          <a:ea typeface="+mn-ea"/>
                          <a:cs typeface="+mn-cs"/>
                        </a:rPr>
                        <a:t> </a:t>
                      </a:r>
                      <a:r>
                        <a:rPr lang="en-US" sz="1500" b="0" i="0" kern="1200" dirty="0" err="1" smtClean="0">
                          <a:solidFill>
                            <a:schemeClr val="dk1"/>
                          </a:solidFill>
                          <a:effectLst/>
                          <a:latin typeface="+mn-lt"/>
                          <a:ea typeface="+mn-ea"/>
                          <a:cs typeface="+mn-cs"/>
                        </a:rPr>
                        <a:t>plata</a:t>
                      </a:r>
                      <a:r>
                        <a:rPr lang="en-US" sz="1500" b="0" i="0" kern="1200" dirty="0" smtClean="0">
                          <a:solidFill>
                            <a:schemeClr val="dk1"/>
                          </a:solidFill>
                          <a:effectLst/>
                          <a:latin typeface="+mn-lt"/>
                          <a:ea typeface="+mn-ea"/>
                          <a:cs typeface="+mn-cs"/>
                        </a:rPr>
                        <a:t> </a:t>
                      </a:r>
                      <a:r>
                        <a:rPr lang="en-US" sz="1500" b="0" i="0" kern="1200" dirty="0" err="1" smtClean="0">
                          <a:solidFill>
                            <a:schemeClr val="dk1"/>
                          </a:solidFill>
                          <a:effectLst/>
                          <a:latin typeface="+mn-lt"/>
                          <a:ea typeface="+mn-ea"/>
                          <a:cs typeface="+mn-cs"/>
                        </a:rPr>
                        <a:t>taxei</a:t>
                      </a:r>
                      <a:r>
                        <a:rPr lang="en-US" sz="1500" b="0" i="0" kern="1200" dirty="0" smtClean="0">
                          <a:solidFill>
                            <a:schemeClr val="dk1"/>
                          </a:solidFill>
                          <a:effectLst/>
                          <a:latin typeface="+mn-lt"/>
                          <a:ea typeface="+mn-ea"/>
                          <a:cs typeface="+mn-cs"/>
                        </a:rPr>
                        <a:t> se </a:t>
                      </a:r>
                      <a:r>
                        <a:rPr lang="en-US" sz="1500" b="0" i="0" kern="1200" dirty="0" err="1" smtClean="0">
                          <a:solidFill>
                            <a:schemeClr val="dk1"/>
                          </a:solidFill>
                          <a:effectLst/>
                          <a:latin typeface="+mn-lt"/>
                          <a:ea typeface="+mn-ea"/>
                          <a:cs typeface="+mn-cs"/>
                        </a:rPr>
                        <a:t>efectuează</a:t>
                      </a:r>
                      <a:r>
                        <a:rPr lang="en-US" sz="1500" b="0" i="0" kern="1200" dirty="0" smtClean="0">
                          <a:solidFill>
                            <a:schemeClr val="dk1"/>
                          </a:solidFill>
                          <a:effectLst/>
                          <a:latin typeface="+mn-lt"/>
                          <a:ea typeface="+mn-ea"/>
                          <a:cs typeface="+mn-cs"/>
                        </a:rPr>
                        <a:t> individual de </a:t>
                      </a:r>
                      <a:r>
                        <a:rPr lang="en-US" sz="1500" b="0" i="0" kern="1200" dirty="0" err="1" smtClean="0">
                          <a:solidFill>
                            <a:schemeClr val="dk1"/>
                          </a:solidFill>
                          <a:effectLst/>
                          <a:latin typeface="+mn-lt"/>
                          <a:ea typeface="+mn-ea"/>
                          <a:cs typeface="+mn-cs"/>
                        </a:rPr>
                        <a:t>către</a:t>
                      </a:r>
                      <a:r>
                        <a:rPr lang="en-US" sz="1500" b="0" i="0" kern="1200" dirty="0" smtClean="0">
                          <a:solidFill>
                            <a:schemeClr val="dk1"/>
                          </a:solidFill>
                          <a:effectLst/>
                          <a:latin typeface="+mn-lt"/>
                          <a:ea typeface="+mn-ea"/>
                          <a:cs typeface="+mn-cs"/>
                        </a:rPr>
                        <a:t> </a:t>
                      </a:r>
                      <a:r>
                        <a:rPr lang="en-US" sz="1500" b="0" i="0" kern="1200" dirty="0" err="1" smtClean="0">
                          <a:solidFill>
                            <a:schemeClr val="dk1"/>
                          </a:solidFill>
                          <a:effectLst/>
                          <a:latin typeface="+mn-lt"/>
                          <a:ea typeface="+mn-ea"/>
                          <a:cs typeface="+mn-cs"/>
                        </a:rPr>
                        <a:t>subiectul</a:t>
                      </a:r>
                      <a:r>
                        <a:rPr lang="en-US" sz="1500" b="0" i="0" kern="1200" dirty="0" smtClean="0">
                          <a:solidFill>
                            <a:schemeClr val="dk1"/>
                          </a:solidFill>
                          <a:effectLst/>
                          <a:latin typeface="+mn-lt"/>
                          <a:ea typeface="+mn-ea"/>
                          <a:cs typeface="+mn-cs"/>
                        </a:rPr>
                        <a:t> </a:t>
                      </a:r>
                      <a:r>
                        <a:rPr lang="en-US" sz="1500" b="0" i="0" kern="1200" dirty="0" err="1" smtClean="0">
                          <a:solidFill>
                            <a:schemeClr val="dk1"/>
                          </a:solidFill>
                          <a:effectLst/>
                          <a:latin typeface="+mn-lt"/>
                          <a:ea typeface="+mn-ea"/>
                          <a:cs typeface="+mn-cs"/>
                        </a:rPr>
                        <a:t>impunerii</a:t>
                      </a:r>
                      <a:r>
                        <a:rPr lang="en-US" sz="1500" b="0" i="0" kern="1200" dirty="0" smtClean="0">
                          <a:solidFill>
                            <a:schemeClr val="dk1"/>
                          </a:solidFill>
                          <a:effectLst/>
                          <a:latin typeface="+mn-lt"/>
                          <a:ea typeface="+mn-ea"/>
                          <a:cs typeface="+mn-cs"/>
                        </a:rPr>
                        <a:t>, </a:t>
                      </a:r>
                      <a:r>
                        <a:rPr lang="en-US" sz="1500" b="0" i="0" kern="1200" dirty="0" err="1" smtClean="0">
                          <a:solidFill>
                            <a:schemeClr val="dk1"/>
                          </a:solidFill>
                          <a:effectLst/>
                          <a:latin typeface="+mn-lt"/>
                          <a:ea typeface="+mn-ea"/>
                          <a:cs typeface="+mn-cs"/>
                        </a:rPr>
                        <a:t>în</a:t>
                      </a:r>
                      <a:r>
                        <a:rPr lang="en-US" sz="1500" b="0" i="0" kern="1200" dirty="0" smtClean="0">
                          <a:solidFill>
                            <a:schemeClr val="dk1"/>
                          </a:solidFill>
                          <a:effectLst/>
                          <a:latin typeface="+mn-lt"/>
                          <a:ea typeface="+mn-ea"/>
                          <a:cs typeface="+mn-cs"/>
                        </a:rPr>
                        <a:t> </a:t>
                      </a:r>
                      <a:r>
                        <a:rPr lang="en-US" sz="1500" b="0" i="0" kern="1200" dirty="0" err="1" smtClean="0">
                          <a:solidFill>
                            <a:schemeClr val="dk1"/>
                          </a:solidFill>
                          <a:effectLst/>
                          <a:latin typeface="+mn-lt"/>
                          <a:ea typeface="+mn-ea"/>
                          <a:cs typeface="+mn-cs"/>
                        </a:rPr>
                        <a:t>funcţie</a:t>
                      </a:r>
                      <a:r>
                        <a:rPr lang="en-US" sz="1500" b="0" i="0" kern="1200" dirty="0" smtClean="0">
                          <a:solidFill>
                            <a:schemeClr val="dk1"/>
                          </a:solidFill>
                          <a:effectLst/>
                          <a:latin typeface="+mn-lt"/>
                          <a:ea typeface="+mn-ea"/>
                          <a:cs typeface="+mn-cs"/>
                        </a:rPr>
                        <a:t> de </a:t>
                      </a:r>
                      <a:r>
                        <a:rPr lang="en-US" sz="1500" b="0" i="0" kern="1200" dirty="0" err="1" smtClean="0">
                          <a:solidFill>
                            <a:schemeClr val="dk1"/>
                          </a:solidFill>
                          <a:effectLst/>
                          <a:latin typeface="+mn-lt"/>
                          <a:ea typeface="+mn-ea"/>
                          <a:cs typeface="+mn-cs"/>
                        </a:rPr>
                        <a:t>baza</a:t>
                      </a:r>
                      <a:r>
                        <a:rPr lang="en-US" sz="1500" b="0" i="0" kern="1200" dirty="0" smtClean="0">
                          <a:solidFill>
                            <a:schemeClr val="dk1"/>
                          </a:solidFill>
                          <a:effectLst/>
                          <a:latin typeface="+mn-lt"/>
                          <a:ea typeface="+mn-ea"/>
                          <a:cs typeface="+mn-cs"/>
                        </a:rPr>
                        <a:t> </a:t>
                      </a:r>
                      <a:r>
                        <a:rPr lang="en-US" sz="1500" b="0" i="0" kern="1200" dirty="0" err="1" smtClean="0">
                          <a:solidFill>
                            <a:schemeClr val="dk1"/>
                          </a:solidFill>
                          <a:effectLst/>
                          <a:latin typeface="+mn-lt"/>
                          <a:ea typeface="+mn-ea"/>
                          <a:cs typeface="+mn-cs"/>
                        </a:rPr>
                        <a:t>impunerii</a:t>
                      </a:r>
                      <a:r>
                        <a:rPr lang="en-US" sz="1500" b="0" i="0" kern="1200" dirty="0" smtClean="0">
                          <a:solidFill>
                            <a:schemeClr val="dk1"/>
                          </a:solidFill>
                          <a:effectLst/>
                          <a:latin typeface="+mn-lt"/>
                          <a:ea typeface="+mn-ea"/>
                          <a:cs typeface="+mn-cs"/>
                        </a:rPr>
                        <a:t> </a:t>
                      </a:r>
                      <a:r>
                        <a:rPr lang="en-US" sz="1500" b="0" i="0" kern="1200" dirty="0" err="1" smtClean="0">
                          <a:solidFill>
                            <a:schemeClr val="dk1"/>
                          </a:solidFill>
                          <a:effectLst/>
                          <a:latin typeface="+mn-lt"/>
                          <a:ea typeface="+mn-ea"/>
                          <a:cs typeface="+mn-cs"/>
                        </a:rPr>
                        <a:t>şi</a:t>
                      </a:r>
                      <a:r>
                        <a:rPr lang="en-US" sz="1500" b="0" i="0" kern="1200" dirty="0" smtClean="0">
                          <a:solidFill>
                            <a:schemeClr val="dk1"/>
                          </a:solidFill>
                          <a:effectLst/>
                          <a:latin typeface="+mn-lt"/>
                          <a:ea typeface="+mn-ea"/>
                          <a:cs typeface="+mn-cs"/>
                        </a:rPr>
                        <a:t> de </a:t>
                      </a:r>
                      <a:r>
                        <a:rPr lang="en-US" sz="1500" b="0" i="0" kern="1200" dirty="0" err="1" smtClean="0">
                          <a:solidFill>
                            <a:schemeClr val="dk1"/>
                          </a:solidFill>
                          <a:effectLst/>
                          <a:latin typeface="+mn-lt"/>
                          <a:ea typeface="+mn-ea"/>
                          <a:cs typeface="+mn-cs"/>
                        </a:rPr>
                        <a:t>cota</a:t>
                      </a:r>
                      <a:r>
                        <a:rPr lang="en-US" sz="1500" b="0" i="0" kern="1200" dirty="0" smtClean="0">
                          <a:solidFill>
                            <a:schemeClr val="dk1"/>
                          </a:solidFill>
                          <a:effectLst/>
                          <a:latin typeface="+mn-lt"/>
                          <a:ea typeface="+mn-ea"/>
                          <a:cs typeface="+mn-cs"/>
                        </a:rPr>
                        <a:t> </a:t>
                      </a:r>
                      <a:r>
                        <a:rPr lang="en-US" sz="1500" b="0" i="0" kern="1200" dirty="0" err="1" smtClean="0">
                          <a:solidFill>
                            <a:schemeClr val="dk1"/>
                          </a:solidFill>
                          <a:effectLst/>
                          <a:latin typeface="+mn-lt"/>
                          <a:ea typeface="+mn-ea"/>
                          <a:cs typeface="+mn-cs"/>
                        </a:rPr>
                        <a:t>concretă</a:t>
                      </a:r>
                      <a:endParaRPr lang="ru-RU" sz="1500" b="0" i="0" dirty="0"/>
                    </a:p>
                  </a:txBody>
                  <a:tcPr/>
                </a:tc>
                <a:tc>
                  <a:txBody>
                    <a:bodyPr/>
                    <a:lstStyle/>
                    <a:p>
                      <a:r>
                        <a:rPr lang="en-US" sz="1500" b="0" i="0" kern="1200" dirty="0" err="1" smtClean="0">
                          <a:solidFill>
                            <a:schemeClr val="dk1"/>
                          </a:solidFill>
                          <a:effectLst/>
                          <a:latin typeface="+mn-lt"/>
                          <a:ea typeface="+mn-ea"/>
                          <a:cs typeface="+mn-cs"/>
                        </a:rPr>
                        <a:t>trimestrial</a:t>
                      </a:r>
                      <a:r>
                        <a:rPr lang="en-US" sz="1500" b="0" i="0" kern="1200" dirty="0" smtClean="0">
                          <a:solidFill>
                            <a:schemeClr val="dk1"/>
                          </a:solidFill>
                          <a:effectLst/>
                          <a:latin typeface="+mn-lt"/>
                          <a:ea typeface="+mn-ea"/>
                          <a:cs typeface="+mn-cs"/>
                        </a:rPr>
                        <a:t>, </a:t>
                      </a:r>
                      <a:r>
                        <a:rPr lang="en-US" sz="1500" b="0" i="0" kern="1200" dirty="0" err="1" smtClean="0">
                          <a:solidFill>
                            <a:schemeClr val="dk1"/>
                          </a:solidFill>
                          <a:effectLst/>
                          <a:latin typeface="+mn-lt"/>
                          <a:ea typeface="+mn-ea"/>
                          <a:cs typeface="+mn-cs"/>
                        </a:rPr>
                        <a:t>până</a:t>
                      </a:r>
                      <a:r>
                        <a:rPr lang="en-US" sz="1500" b="0" i="0" kern="1200" dirty="0" smtClean="0">
                          <a:solidFill>
                            <a:schemeClr val="dk1"/>
                          </a:solidFill>
                          <a:effectLst/>
                          <a:latin typeface="+mn-lt"/>
                          <a:ea typeface="+mn-ea"/>
                          <a:cs typeface="+mn-cs"/>
                        </a:rPr>
                        <a:t> </a:t>
                      </a:r>
                      <a:r>
                        <a:rPr lang="en-US" sz="1500" b="0" i="0" kern="1200" dirty="0" err="1" smtClean="0">
                          <a:solidFill>
                            <a:schemeClr val="dk1"/>
                          </a:solidFill>
                          <a:effectLst/>
                          <a:latin typeface="+mn-lt"/>
                          <a:ea typeface="+mn-ea"/>
                          <a:cs typeface="+mn-cs"/>
                        </a:rPr>
                        <a:t>în</a:t>
                      </a:r>
                      <a:r>
                        <a:rPr lang="en-US" sz="1500" b="0" i="0" kern="1200" dirty="0" smtClean="0">
                          <a:solidFill>
                            <a:schemeClr val="dk1"/>
                          </a:solidFill>
                          <a:effectLst/>
                          <a:latin typeface="+mn-lt"/>
                          <a:ea typeface="+mn-ea"/>
                          <a:cs typeface="+mn-cs"/>
                        </a:rPr>
                        <a:t> ultima </a:t>
                      </a:r>
                      <a:r>
                        <a:rPr lang="en-US" sz="1500" b="0" i="0" kern="1200" dirty="0" err="1" smtClean="0">
                          <a:solidFill>
                            <a:schemeClr val="dk1"/>
                          </a:solidFill>
                          <a:effectLst/>
                          <a:latin typeface="+mn-lt"/>
                          <a:ea typeface="+mn-ea"/>
                          <a:cs typeface="+mn-cs"/>
                        </a:rPr>
                        <a:t>zi</a:t>
                      </a:r>
                      <a:r>
                        <a:rPr lang="en-US" sz="1500" b="0" i="0" kern="1200" dirty="0" smtClean="0">
                          <a:solidFill>
                            <a:schemeClr val="dk1"/>
                          </a:solidFill>
                          <a:effectLst/>
                          <a:latin typeface="+mn-lt"/>
                          <a:ea typeface="+mn-ea"/>
                          <a:cs typeface="+mn-cs"/>
                        </a:rPr>
                        <a:t> a </a:t>
                      </a:r>
                      <a:r>
                        <a:rPr lang="en-US" sz="1500" b="0" i="0" kern="1200" dirty="0" err="1" smtClean="0">
                          <a:solidFill>
                            <a:schemeClr val="dk1"/>
                          </a:solidFill>
                          <a:effectLst/>
                          <a:latin typeface="+mn-lt"/>
                          <a:ea typeface="+mn-ea"/>
                          <a:cs typeface="+mn-cs"/>
                        </a:rPr>
                        <a:t>lunii</a:t>
                      </a:r>
                      <a:r>
                        <a:rPr lang="en-US" sz="1500" b="0" i="0" kern="1200" dirty="0" smtClean="0">
                          <a:solidFill>
                            <a:schemeClr val="dk1"/>
                          </a:solidFill>
                          <a:effectLst/>
                          <a:latin typeface="+mn-lt"/>
                          <a:ea typeface="+mn-ea"/>
                          <a:cs typeface="+mn-cs"/>
                        </a:rPr>
                        <a:t> </a:t>
                      </a:r>
                      <a:r>
                        <a:rPr lang="en-US" sz="1500" b="0" i="0" kern="1200" dirty="0" err="1" smtClean="0">
                          <a:solidFill>
                            <a:schemeClr val="dk1"/>
                          </a:solidFill>
                          <a:effectLst/>
                          <a:latin typeface="+mn-lt"/>
                          <a:ea typeface="+mn-ea"/>
                          <a:cs typeface="+mn-cs"/>
                        </a:rPr>
                        <a:t>imediat</a:t>
                      </a:r>
                      <a:r>
                        <a:rPr lang="en-US" sz="1500" b="0" i="0" kern="1200" dirty="0" smtClean="0">
                          <a:solidFill>
                            <a:schemeClr val="dk1"/>
                          </a:solidFill>
                          <a:effectLst/>
                          <a:latin typeface="+mn-lt"/>
                          <a:ea typeface="+mn-ea"/>
                          <a:cs typeface="+mn-cs"/>
                        </a:rPr>
                        <a:t> </a:t>
                      </a:r>
                      <a:r>
                        <a:rPr lang="en-US" sz="1500" b="0" i="0" kern="1200" dirty="0" err="1" smtClean="0">
                          <a:solidFill>
                            <a:schemeClr val="dk1"/>
                          </a:solidFill>
                          <a:effectLst/>
                          <a:latin typeface="+mn-lt"/>
                          <a:ea typeface="+mn-ea"/>
                          <a:cs typeface="+mn-cs"/>
                        </a:rPr>
                        <a:t>următoare</a:t>
                      </a:r>
                      <a:r>
                        <a:rPr lang="en-US" sz="1500" b="0" i="0" kern="1200" dirty="0" smtClean="0">
                          <a:solidFill>
                            <a:schemeClr val="dk1"/>
                          </a:solidFill>
                          <a:effectLst/>
                          <a:latin typeface="+mn-lt"/>
                          <a:ea typeface="+mn-ea"/>
                          <a:cs typeface="+mn-cs"/>
                        </a:rPr>
                        <a:t> </a:t>
                      </a:r>
                      <a:r>
                        <a:rPr lang="en-US" sz="1500" b="0" i="0" kern="1200" dirty="0" err="1" smtClean="0">
                          <a:solidFill>
                            <a:schemeClr val="dk1"/>
                          </a:solidFill>
                          <a:effectLst/>
                          <a:latin typeface="+mn-lt"/>
                          <a:ea typeface="+mn-ea"/>
                          <a:cs typeface="+mn-cs"/>
                        </a:rPr>
                        <a:t>trimestrului</a:t>
                      </a:r>
                      <a:r>
                        <a:rPr lang="en-US" sz="1500" b="0" i="0" kern="1200" dirty="0" smtClean="0">
                          <a:solidFill>
                            <a:schemeClr val="dk1"/>
                          </a:solidFill>
                          <a:effectLst/>
                          <a:latin typeface="+mn-lt"/>
                          <a:ea typeface="+mn-ea"/>
                          <a:cs typeface="+mn-cs"/>
                        </a:rPr>
                        <a:t> </a:t>
                      </a:r>
                      <a:r>
                        <a:rPr lang="en-US" sz="1500" b="0" i="0" kern="1200" dirty="0" err="1" smtClean="0">
                          <a:solidFill>
                            <a:schemeClr val="dk1"/>
                          </a:solidFill>
                          <a:effectLst/>
                          <a:latin typeface="+mn-lt"/>
                          <a:ea typeface="+mn-ea"/>
                          <a:cs typeface="+mn-cs"/>
                        </a:rPr>
                        <a:t>gestionar</a:t>
                      </a:r>
                      <a:endParaRPr lang="ru-RU" sz="1500" b="0" i="0" dirty="0"/>
                    </a:p>
                  </a:txBody>
                  <a:tcPr/>
                </a:tc>
                <a:extLst>
                  <a:ext uri="{0D108BD9-81ED-4DB2-BD59-A6C34878D82A}">
                    <a16:rowId xmlns:a16="http://schemas.microsoft.com/office/drawing/2014/main" val="10002"/>
                  </a:ext>
                </a:extLst>
              </a:tr>
            </a:tbl>
          </a:graphicData>
        </a:graphic>
      </p:graphicFrame>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186527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706236043"/>
              </p:ext>
            </p:extLst>
          </p:nvPr>
        </p:nvGraphicFramePr>
        <p:xfrm>
          <a:off x="256031" y="1731264"/>
          <a:ext cx="8656322" cy="4352544"/>
        </p:xfrm>
        <a:graphic>
          <a:graphicData uri="http://schemas.openxmlformats.org/drawingml/2006/table">
            <a:tbl>
              <a:tblPr firstRow="1" bandRow="1">
                <a:tableStyleId>{5C22544A-7EE6-4342-B048-85BDC9FD1C3A}</a:tableStyleId>
              </a:tblPr>
              <a:tblGrid>
                <a:gridCol w="1224612">
                  <a:extLst>
                    <a:ext uri="{9D8B030D-6E8A-4147-A177-3AD203B41FA5}">
                      <a16:colId xmlns:a16="http://schemas.microsoft.com/office/drawing/2014/main" val="20000"/>
                    </a:ext>
                  </a:extLst>
                </a:gridCol>
                <a:gridCol w="1356677">
                  <a:extLst>
                    <a:ext uri="{9D8B030D-6E8A-4147-A177-3AD203B41FA5}">
                      <a16:colId xmlns:a16="http://schemas.microsoft.com/office/drawing/2014/main" val="20001"/>
                    </a:ext>
                  </a:extLst>
                </a:gridCol>
                <a:gridCol w="2977485">
                  <a:extLst>
                    <a:ext uri="{9D8B030D-6E8A-4147-A177-3AD203B41FA5}">
                      <a16:colId xmlns:a16="http://schemas.microsoft.com/office/drawing/2014/main" val="20002"/>
                    </a:ext>
                  </a:extLst>
                </a:gridCol>
                <a:gridCol w="1620809">
                  <a:extLst>
                    <a:ext uri="{9D8B030D-6E8A-4147-A177-3AD203B41FA5}">
                      <a16:colId xmlns:a16="http://schemas.microsoft.com/office/drawing/2014/main" val="20003"/>
                    </a:ext>
                  </a:extLst>
                </a:gridCol>
                <a:gridCol w="1476739">
                  <a:extLst>
                    <a:ext uri="{9D8B030D-6E8A-4147-A177-3AD203B41FA5}">
                      <a16:colId xmlns:a16="http://schemas.microsoft.com/office/drawing/2014/main" val="20004"/>
                    </a:ext>
                  </a:extLst>
                </a:gridCol>
              </a:tblGrid>
              <a:tr h="43525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smtClean="0"/>
                        <a:t>6. </a:t>
                      </a:r>
                      <a:r>
                        <a:rPr lang="en-US" sz="1600" b="0" i="0" kern="1200" dirty="0" smtClean="0">
                          <a:solidFill>
                            <a:schemeClr val="lt1"/>
                          </a:solidFill>
                          <a:effectLst/>
                          <a:latin typeface="+mn-lt"/>
                          <a:ea typeface="+mn-ea"/>
                          <a:cs typeface="+mn-cs"/>
                        </a:rPr>
                        <a:t>Taxa </a:t>
                      </a:r>
                      <a:r>
                        <a:rPr lang="en-US" sz="1600" b="0" i="0" kern="1200" dirty="0" err="1" smtClean="0">
                          <a:solidFill>
                            <a:schemeClr val="lt1"/>
                          </a:solidFill>
                          <a:effectLst/>
                          <a:latin typeface="+mn-lt"/>
                          <a:ea typeface="+mn-ea"/>
                          <a:cs typeface="+mn-cs"/>
                        </a:rPr>
                        <a:t>pentru</a:t>
                      </a:r>
                      <a:r>
                        <a:rPr lang="en-US" sz="1600" b="0" i="0" kern="1200" dirty="0" smtClean="0">
                          <a:solidFill>
                            <a:schemeClr val="lt1"/>
                          </a:solidFill>
                          <a:effectLst/>
                          <a:latin typeface="+mn-lt"/>
                          <a:ea typeface="+mn-ea"/>
                          <a:cs typeface="+mn-cs"/>
                        </a:rPr>
                        <a:t> </a:t>
                      </a:r>
                      <a:r>
                        <a:rPr lang="en-US" sz="1600" b="0" i="0" kern="1200" dirty="0" err="1" smtClean="0">
                          <a:solidFill>
                            <a:schemeClr val="lt1"/>
                          </a:solidFill>
                          <a:effectLst/>
                          <a:latin typeface="+mn-lt"/>
                          <a:ea typeface="+mn-ea"/>
                          <a:cs typeface="+mn-cs"/>
                        </a:rPr>
                        <a:t>prestarea</a:t>
                      </a:r>
                      <a:r>
                        <a:rPr lang="en-US" sz="1600" b="0" i="0" kern="1200" dirty="0" smtClean="0">
                          <a:solidFill>
                            <a:schemeClr val="lt1"/>
                          </a:solidFill>
                          <a:effectLst/>
                          <a:latin typeface="+mn-lt"/>
                          <a:ea typeface="+mn-ea"/>
                          <a:cs typeface="+mn-cs"/>
                        </a:rPr>
                        <a:t> </a:t>
                      </a:r>
                      <a:r>
                        <a:rPr lang="en-US" sz="1600" b="0" i="0" kern="1200" dirty="0" err="1" smtClean="0">
                          <a:solidFill>
                            <a:schemeClr val="lt1"/>
                          </a:solidFill>
                          <a:effectLst/>
                          <a:latin typeface="+mn-lt"/>
                          <a:ea typeface="+mn-ea"/>
                          <a:cs typeface="+mn-cs"/>
                        </a:rPr>
                        <a:t>serviciilor</a:t>
                      </a:r>
                      <a:r>
                        <a:rPr lang="en-US" sz="1600" b="0" i="0" kern="1200" dirty="0" smtClean="0">
                          <a:solidFill>
                            <a:schemeClr val="lt1"/>
                          </a:solidFill>
                          <a:effectLst/>
                          <a:latin typeface="+mn-lt"/>
                          <a:ea typeface="+mn-ea"/>
                          <a:cs typeface="+mn-cs"/>
                        </a:rPr>
                        <a:t> auto de </a:t>
                      </a:r>
                      <a:r>
                        <a:rPr lang="en-US" sz="1600" b="0" i="0" kern="1200" dirty="0" err="1" smtClean="0">
                          <a:solidFill>
                            <a:schemeClr val="lt1"/>
                          </a:solidFill>
                          <a:effectLst/>
                          <a:latin typeface="+mn-lt"/>
                          <a:ea typeface="+mn-ea"/>
                          <a:cs typeface="+mn-cs"/>
                        </a:rPr>
                        <a:t>călători</a:t>
                      </a:r>
                      <a:endParaRPr lang="ru-RU" sz="1600" b="0" i="0" kern="1200" dirty="0" smtClean="0">
                        <a:solidFill>
                          <a:schemeClr val="lt1"/>
                        </a:solidFill>
                        <a:effectLst/>
                        <a:latin typeface="+mn-lt"/>
                        <a:ea typeface="+mn-ea"/>
                        <a:cs typeface="+mn-cs"/>
                      </a:endParaRPr>
                    </a:p>
                    <a:p>
                      <a:endParaRPr lang="ru-RU" sz="1600" b="0" i="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err="1" smtClean="0">
                          <a:solidFill>
                            <a:schemeClr val="lt1"/>
                          </a:solidFill>
                          <a:effectLst/>
                          <a:latin typeface="+mn-lt"/>
                          <a:ea typeface="+mn-ea"/>
                          <a:cs typeface="+mn-cs"/>
                        </a:rPr>
                        <a:t>unitatea</a:t>
                      </a:r>
                      <a:r>
                        <a:rPr lang="en-US" sz="1600" b="0" i="0" kern="1200" dirty="0" smtClean="0">
                          <a:solidFill>
                            <a:schemeClr val="lt1"/>
                          </a:solidFill>
                          <a:effectLst/>
                          <a:latin typeface="+mn-lt"/>
                          <a:ea typeface="+mn-ea"/>
                          <a:cs typeface="+mn-cs"/>
                        </a:rPr>
                        <a:t> de transport, </a:t>
                      </a:r>
                      <a:r>
                        <a:rPr lang="en-US" sz="1600" b="0" i="0" kern="1200" dirty="0" err="1" smtClean="0">
                          <a:solidFill>
                            <a:schemeClr val="lt1"/>
                          </a:solidFill>
                          <a:effectLst/>
                          <a:latin typeface="+mn-lt"/>
                          <a:ea typeface="+mn-ea"/>
                          <a:cs typeface="+mn-cs"/>
                        </a:rPr>
                        <a:t>în</a:t>
                      </a:r>
                      <a:r>
                        <a:rPr lang="en-US" sz="1600" b="0" i="0" kern="1200" dirty="0" smtClean="0">
                          <a:solidFill>
                            <a:schemeClr val="lt1"/>
                          </a:solidFill>
                          <a:effectLst/>
                          <a:latin typeface="+mn-lt"/>
                          <a:ea typeface="+mn-ea"/>
                          <a:cs typeface="+mn-cs"/>
                        </a:rPr>
                        <a:t> </a:t>
                      </a:r>
                      <a:r>
                        <a:rPr lang="en-US" sz="1600" b="0" i="0" kern="1200" dirty="0" err="1" smtClean="0">
                          <a:solidFill>
                            <a:schemeClr val="lt1"/>
                          </a:solidFill>
                          <a:effectLst/>
                          <a:latin typeface="+mn-lt"/>
                          <a:ea typeface="+mn-ea"/>
                          <a:cs typeface="+mn-cs"/>
                        </a:rPr>
                        <a:t>funcţie</a:t>
                      </a:r>
                      <a:r>
                        <a:rPr lang="en-US" sz="1600" b="0" i="0" kern="1200" dirty="0" smtClean="0">
                          <a:solidFill>
                            <a:schemeClr val="lt1"/>
                          </a:solidFill>
                          <a:effectLst/>
                          <a:latin typeface="+mn-lt"/>
                          <a:ea typeface="+mn-ea"/>
                          <a:cs typeface="+mn-cs"/>
                        </a:rPr>
                        <a:t> de </a:t>
                      </a:r>
                      <a:r>
                        <a:rPr lang="en-US" sz="1600" b="0" i="0" kern="1200" dirty="0" err="1" smtClean="0">
                          <a:solidFill>
                            <a:schemeClr val="lt1"/>
                          </a:solidFill>
                          <a:effectLst/>
                          <a:latin typeface="+mn-lt"/>
                          <a:ea typeface="+mn-ea"/>
                          <a:cs typeface="+mn-cs"/>
                        </a:rPr>
                        <a:t>numărul</a:t>
                      </a:r>
                      <a:r>
                        <a:rPr lang="en-US" sz="1600" b="0" i="0" kern="1200" dirty="0" smtClean="0">
                          <a:solidFill>
                            <a:schemeClr val="lt1"/>
                          </a:solidFill>
                          <a:effectLst/>
                          <a:latin typeface="+mn-lt"/>
                          <a:ea typeface="+mn-ea"/>
                          <a:cs typeface="+mn-cs"/>
                        </a:rPr>
                        <a:t> de </a:t>
                      </a:r>
                      <a:r>
                        <a:rPr lang="en-US" sz="1600" b="0" i="0" kern="1200" dirty="0" err="1" smtClean="0">
                          <a:solidFill>
                            <a:schemeClr val="lt1"/>
                          </a:solidFill>
                          <a:effectLst/>
                          <a:latin typeface="+mn-lt"/>
                          <a:ea typeface="+mn-ea"/>
                          <a:cs typeface="+mn-cs"/>
                        </a:rPr>
                        <a:t>locuri</a:t>
                      </a:r>
                      <a:endParaRPr lang="ru-RU" sz="1600" b="0" i="0" kern="1200" dirty="0" smtClean="0">
                        <a:solidFill>
                          <a:schemeClr val="lt1"/>
                        </a:solidFill>
                        <a:effectLst/>
                        <a:latin typeface="+mn-lt"/>
                        <a:ea typeface="+mn-ea"/>
                        <a:cs typeface="+mn-cs"/>
                      </a:endParaRPr>
                    </a:p>
                    <a:p>
                      <a:endParaRPr lang="ru-RU" sz="1600" b="0" i="0" dirty="0"/>
                    </a:p>
                  </a:txBody>
                  <a:tcPr/>
                </a:tc>
                <a:tc>
                  <a:txBody>
                    <a:bodyPr/>
                    <a:lstStyle/>
                    <a:p>
                      <a:pPr lvl="0"/>
                      <a:r>
                        <a:rPr lang="en-US" sz="1600" b="0" i="0" kern="1200" dirty="0" err="1" smtClean="0">
                          <a:solidFill>
                            <a:schemeClr val="lt1"/>
                          </a:solidFill>
                          <a:effectLst/>
                          <a:latin typeface="+mn-lt"/>
                          <a:ea typeface="+mn-ea"/>
                          <a:cs typeface="+mn-cs"/>
                        </a:rPr>
                        <a:t>pentru</a:t>
                      </a:r>
                      <a:r>
                        <a:rPr lang="en-US" sz="1600" b="0" i="0" kern="1200" dirty="0" smtClean="0">
                          <a:solidFill>
                            <a:schemeClr val="lt1"/>
                          </a:solidFill>
                          <a:effectLst/>
                          <a:latin typeface="+mn-lt"/>
                          <a:ea typeface="+mn-ea"/>
                          <a:cs typeface="+mn-cs"/>
                        </a:rPr>
                        <a:t> </a:t>
                      </a:r>
                      <a:r>
                        <a:rPr lang="en-US" sz="1600" b="0" i="0" kern="1200" dirty="0" err="1" smtClean="0">
                          <a:solidFill>
                            <a:schemeClr val="lt1"/>
                          </a:solidFill>
                          <a:effectLst/>
                          <a:latin typeface="+mn-lt"/>
                          <a:ea typeface="+mn-ea"/>
                          <a:cs typeface="+mn-cs"/>
                        </a:rPr>
                        <a:t>prestarea</a:t>
                      </a:r>
                      <a:r>
                        <a:rPr lang="en-US" sz="1600" b="0" i="0" kern="1200" dirty="0" smtClean="0">
                          <a:solidFill>
                            <a:schemeClr val="lt1"/>
                          </a:solidFill>
                          <a:effectLst/>
                          <a:latin typeface="+mn-lt"/>
                          <a:ea typeface="+mn-ea"/>
                          <a:cs typeface="+mn-cs"/>
                        </a:rPr>
                        <a:t> </a:t>
                      </a:r>
                      <a:r>
                        <a:rPr lang="en-US" sz="1600" b="0" i="0" kern="1200" dirty="0" err="1" smtClean="0">
                          <a:solidFill>
                            <a:schemeClr val="lt1"/>
                          </a:solidFill>
                          <a:effectLst/>
                          <a:latin typeface="+mn-lt"/>
                          <a:ea typeface="+mn-ea"/>
                          <a:cs typeface="+mn-cs"/>
                        </a:rPr>
                        <a:t>serviciilor</a:t>
                      </a:r>
                      <a:r>
                        <a:rPr lang="en-US" sz="1600" b="0" i="0" kern="1200" dirty="0" smtClean="0">
                          <a:solidFill>
                            <a:schemeClr val="lt1"/>
                          </a:solidFill>
                          <a:effectLst/>
                          <a:latin typeface="+mn-lt"/>
                          <a:ea typeface="+mn-ea"/>
                          <a:cs typeface="+mn-cs"/>
                        </a:rPr>
                        <a:t> auto de </a:t>
                      </a:r>
                      <a:r>
                        <a:rPr lang="en-US" sz="1600" b="0" i="0" kern="1200" dirty="0" err="1" smtClean="0">
                          <a:solidFill>
                            <a:schemeClr val="lt1"/>
                          </a:solidFill>
                          <a:effectLst/>
                          <a:latin typeface="+mn-lt"/>
                          <a:ea typeface="+mn-ea"/>
                          <a:cs typeface="+mn-cs"/>
                        </a:rPr>
                        <a:t>călători</a:t>
                      </a:r>
                      <a:r>
                        <a:rPr lang="en-US" sz="1600" b="0" i="0" kern="1200" dirty="0" smtClean="0">
                          <a:solidFill>
                            <a:schemeClr val="lt1"/>
                          </a:solidFill>
                          <a:effectLst/>
                          <a:latin typeface="+mn-lt"/>
                          <a:ea typeface="+mn-ea"/>
                          <a:cs typeface="+mn-cs"/>
                        </a:rPr>
                        <a:t> </a:t>
                      </a:r>
                      <a:r>
                        <a:rPr lang="en-US" sz="1600" b="0" i="0" kern="1200" dirty="0" err="1" smtClean="0">
                          <a:solidFill>
                            <a:schemeClr val="lt1"/>
                          </a:solidFill>
                          <a:effectLst/>
                          <a:latin typeface="+mn-lt"/>
                          <a:ea typeface="+mn-ea"/>
                          <a:cs typeface="+mn-cs"/>
                        </a:rPr>
                        <a:t>este</a:t>
                      </a:r>
                      <a:r>
                        <a:rPr lang="en-US" sz="1600" b="0" i="0" kern="1200" dirty="0" smtClean="0">
                          <a:solidFill>
                            <a:schemeClr val="lt1"/>
                          </a:solidFill>
                          <a:effectLst/>
                          <a:latin typeface="+mn-lt"/>
                          <a:ea typeface="+mn-ea"/>
                          <a:cs typeface="+mn-cs"/>
                        </a:rPr>
                        <a:t> de:</a:t>
                      </a:r>
                    </a:p>
                    <a:p>
                      <a:pPr lvl="0"/>
                      <a:r>
                        <a:rPr lang="en-US" sz="1600" b="0" i="0" kern="1200" dirty="0" smtClean="0">
                          <a:solidFill>
                            <a:schemeClr val="lt1"/>
                          </a:solidFill>
                          <a:effectLst/>
                          <a:latin typeface="+mn-lt"/>
                          <a:ea typeface="+mn-ea"/>
                          <a:cs typeface="+mn-cs"/>
                        </a:rPr>
                        <a:t>- lunar, 500 de lei/</a:t>
                      </a:r>
                      <a:r>
                        <a:rPr lang="en-US" sz="1600" b="0" i="0" kern="1200" dirty="0" err="1" smtClean="0">
                          <a:solidFill>
                            <a:schemeClr val="lt1"/>
                          </a:solidFill>
                          <a:effectLst/>
                          <a:latin typeface="+mn-lt"/>
                          <a:ea typeface="+mn-ea"/>
                          <a:cs typeface="+mn-cs"/>
                        </a:rPr>
                        <a:t>fiecare</a:t>
                      </a:r>
                      <a:r>
                        <a:rPr lang="en-US" sz="1600" b="0" i="0" kern="1200" dirty="0" smtClean="0">
                          <a:solidFill>
                            <a:schemeClr val="lt1"/>
                          </a:solidFill>
                          <a:effectLst/>
                          <a:latin typeface="+mn-lt"/>
                          <a:ea typeface="+mn-ea"/>
                          <a:cs typeface="+mn-cs"/>
                        </a:rPr>
                        <a:t> </a:t>
                      </a:r>
                      <a:r>
                        <a:rPr lang="en-US" sz="1600" b="0" i="0" kern="1200" dirty="0" err="1" smtClean="0">
                          <a:solidFill>
                            <a:schemeClr val="lt1"/>
                          </a:solidFill>
                          <a:effectLst/>
                          <a:latin typeface="+mn-lt"/>
                          <a:ea typeface="+mn-ea"/>
                          <a:cs typeface="+mn-cs"/>
                        </a:rPr>
                        <a:t>autoturism</a:t>
                      </a:r>
                      <a:r>
                        <a:rPr lang="en-US" sz="1600" b="0" i="0" kern="1200" dirty="0" smtClean="0">
                          <a:solidFill>
                            <a:schemeClr val="lt1"/>
                          </a:solidFill>
                          <a:effectLst/>
                          <a:latin typeface="+mn-lt"/>
                          <a:ea typeface="+mn-ea"/>
                          <a:cs typeface="+mn-cs"/>
                        </a:rPr>
                        <a:t> cu </a:t>
                      </a:r>
                      <a:r>
                        <a:rPr lang="en-US" sz="1600" b="0" i="0" kern="1200" dirty="0" err="1" smtClean="0">
                          <a:solidFill>
                            <a:schemeClr val="lt1"/>
                          </a:solidFill>
                          <a:effectLst/>
                          <a:latin typeface="+mn-lt"/>
                          <a:ea typeface="+mn-ea"/>
                          <a:cs typeface="+mn-cs"/>
                        </a:rPr>
                        <a:t>capacitatea</a:t>
                      </a:r>
                      <a:r>
                        <a:rPr lang="en-US" sz="1600" b="0" i="0" kern="1200" dirty="0" smtClean="0">
                          <a:solidFill>
                            <a:schemeClr val="lt1"/>
                          </a:solidFill>
                          <a:effectLst/>
                          <a:latin typeface="+mn-lt"/>
                          <a:ea typeface="+mn-ea"/>
                          <a:cs typeface="+mn-cs"/>
                        </a:rPr>
                        <a:t> de </a:t>
                      </a:r>
                      <a:r>
                        <a:rPr lang="en-US" sz="1600" b="0" i="0" kern="1200" dirty="0" err="1" smtClean="0">
                          <a:solidFill>
                            <a:schemeClr val="lt1"/>
                          </a:solidFill>
                          <a:effectLst/>
                          <a:latin typeface="+mn-lt"/>
                          <a:ea typeface="+mn-ea"/>
                          <a:cs typeface="+mn-cs"/>
                        </a:rPr>
                        <a:t>pînă</a:t>
                      </a:r>
                      <a:r>
                        <a:rPr lang="en-US" sz="1600" b="0" i="0" kern="1200" dirty="0" smtClean="0">
                          <a:solidFill>
                            <a:schemeClr val="lt1"/>
                          </a:solidFill>
                          <a:effectLst/>
                          <a:latin typeface="+mn-lt"/>
                          <a:ea typeface="+mn-ea"/>
                          <a:cs typeface="+mn-cs"/>
                        </a:rPr>
                        <a:t> la 8 </a:t>
                      </a:r>
                      <a:r>
                        <a:rPr lang="en-US" sz="1600" b="0" i="0" kern="1200" dirty="0" err="1" smtClean="0">
                          <a:solidFill>
                            <a:schemeClr val="lt1"/>
                          </a:solidFill>
                          <a:effectLst/>
                          <a:latin typeface="+mn-lt"/>
                          <a:ea typeface="+mn-ea"/>
                          <a:cs typeface="+mn-cs"/>
                        </a:rPr>
                        <a:t>locuri</a:t>
                      </a:r>
                      <a:r>
                        <a:rPr lang="en-US" sz="1600" b="0" i="0" kern="1200" dirty="0" smtClean="0">
                          <a:solidFill>
                            <a:schemeClr val="lt1"/>
                          </a:solidFill>
                          <a:effectLst/>
                          <a:latin typeface="+mn-lt"/>
                          <a:ea typeface="+mn-ea"/>
                          <a:cs typeface="+mn-cs"/>
                        </a:rPr>
                        <a:t> </a:t>
                      </a:r>
                      <a:r>
                        <a:rPr lang="en-US" sz="1600" b="0" i="0" kern="1200" dirty="0" err="1" smtClean="0">
                          <a:solidFill>
                            <a:schemeClr val="lt1"/>
                          </a:solidFill>
                          <a:effectLst/>
                          <a:latin typeface="+mn-lt"/>
                          <a:ea typeface="+mn-ea"/>
                          <a:cs typeface="+mn-cs"/>
                        </a:rPr>
                        <a:t>inclusiv</a:t>
                      </a:r>
                      <a:r>
                        <a:rPr lang="en-US" sz="1600" b="0" i="0" kern="1200" dirty="0" smtClean="0">
                          <a:solidFill>
                            <a:schemeClr val="lt1"/>
                          </a:solidFill>
                          <a:effectLst/>
                          <a:latin typeface="+mn-lt"/>
                          <a:ea typeface="+mn-ea"/>
                          <a:cs typeface="+mn-cs"/>
                        </a:rPr>
                        <a:t>;</a:t>
                      </a:r>
                      <a:endParaRPr lang="ru-RU" sz="1600" b="0" i="0" kern="1200" dirty="0" smtClean="0">
                        <a:solidFill>
                          <a:schemeClr val="lt1"/>
                        </a:solidFill>
                        <a:effectLst/>
                        <a:latin typeface="+mn-lt"/>
                        <a:ea typeface="+mn-ea"/>
                        <a:cs typeface="+mn-cs"/>
                      </a:endParaRPr>
                    </a:p>
                    <a:p>
                      <a:pPr lvl="0"/>
                      <a:r>
                        <a:rPr lang="en-US" sz="1600" b="0" i="0" kern="1200" dirty="0" smtClean="0">
                          <a:solidFill>
                            <a:schemeClr val="lt1"/>
                          </a:solidFill>
                          <a:effectLst/>
                          <a:latin typeface="+mn-lt"/>
                          <a:ea typeface="+mn-ea"/>
                          <a:cs typeface="+mn-cs"/>
                        </a:rPr>
                        <a:t>- lunar, 1000 de lei/</a:t>
                      </a:r>
                      <a:r>
                        <a:rPr lang="en-US" sz="1600" b="0" i="0" kern="1200" dirty="0" err="1" smtClean="0">
                          <a:solidFill>
                            <a:schemeClr val="lt1"/>
                          </a:solidFill>
                          <a:effectLst/>
                          <a:latin typeface="+mn-lt"/>
                          <a:ea typeface="+mn-ea"/>
                          <a:cs typeface="+mn-cs"/>
                        </a:rPr>
                        <a:t>fiecare</a:t>
                      </a:r>
                      <a:r>
                        <a:rPr lang="en-US" sz="1600" b="0" i="0" kern="1200" dirty="0" smtClean="0">
                          <a:solidFill>
                            <a:schemeClr val="lt1"/>
                          </a:solidFill>
                          <a:effectLst/>
                          <a:latin typeface="+mn-lt"/>
                          <a:ea typeface="+mn-ea"/>
                          <a:cs typeface="+mn-cs"/>
                        </a:rPr>
                        <a:t> </a:t>
                      </a:r>
                      <a:r>
                        <a:rPr lang="en-US" sz="1600" b="0" i="0" kern="1200" dirty="0" err="1" smtClean="0">
                          <a:solidFill>
                            <a:schemeClr val="lt1"/>
                          </a:solidFill>
                          <a:effectLst/>
                          <a:latin typeface="+mn-lt"/>
                          <a:ea typeface="+mn-ea"/>
                          <a:cs typeface="+mn-cs"/>
                        </a:rPr>
                        <a:t>autovehicul</a:t>
                      </a:r>
                      <a:r>
                        <a:rPr lang="en-US" sz="1600" b="0" i="0" kern="1200" dirty="0" smtClean="0">
                          <a:solidFill>
                            <a:schemeClr val="lt1"/>
                          </a:solidFill>
                          <a:effectLst/>
                          <a:latin typeface="+mn-lt"/>
                          <a:ea typeface="+mn-ea"/>
                          <a:cs typeface="+mn-cs"/>
                        </a:rPr>
                        <a:t> cu </a:t>
                      </a:r>
                      <a:r>
                        <a:rPr lang="en-US" sz="1600" b="0" i="0" kern="1200" dirty="0" err="1" smtClean="0">
                          <a:solidFill>
                            <a:schemeClr val="lt1"/>
                          </a:solidFill>
                          <a:effectLst/>
                          <a:latin typeface="+mn-lt"/>
                          <a:ea typeface="+mn-ea"/>
                          <a:cs typeface="+mn-cs"/>
                        </a:rPr>
                        <a:t>capacitatea</a:t>
                      </a:r>
                      <a:r>
                        <a:rPr lang="en-US" sz="1600" b="0" i="0" kern="1200" dirty="0" smtClean="0">
                          <a:solidFill>
                            <a:schemeClr val="lt1"/>
                          </a:solidFill>
                          <a:effectLst/>
                          <a:latin typeface="+mn-lt"/>
                          <a:ea typeface="+mn-ea"/>
                          <a:cs typeface="+mn-cs"/>
                        </a:rPr>
                        <a:t> de la 9 </a:t>
                      </a:r>
                      <a:r>
                        <a:rPr lang="en-US" sz="1600" b="0" i="0" kern="1200" dirty="0" err="1" smtClean="0">
                          <a:solidFill>
                            <a:schemeClr val="lt1"/>
                          </a:solidFill>
                          <a:effectLst/>
                          <a:latin typeface="+mn-lt"/>
                          <a:ea typeface="+mn-ea"/>
                          <a:cs typeface="+mn-cs"/>
                        </a:rPr>
                        <a:t>pînă</a:t>
                      </a:r>
                      <a:r>
                        <a:rPr lang="en-US" sz="1600" b="0" i="0" kern="1200" dirty="0" smtClean="0">
                          <a:solidFill>
                            <a:schemeClr val="lt1"/>
                          </a:solidFill>
                          <a:effectLst/>
                          <a:latin typeface="+mn-lt"/>
                          <a:ea typeface="+mn-ea"/>
                          <a:cs typeface="+mn-cs"/>
                        </a:rPr>
                        <a:t> la 16 </a:t>
                      </a:r>
                      <a:r>
                        <a:rPr lang="en-US" sz="1600" b="0" i="0" kern="1200" dirty="0" err="1" smtClean="0">
                          <a:solidFill>
                            <a:schemeClr val="lt1"/>
                          </a:solidFill>
                          <a:effectLst/>
                          <a:latin typeface="+mn-lt"/>
                          <a:ea typeface="+mn-ea"/>
                          <a:cs typeface="+mn-cs"/>
                        </a:rPr>
                        <a:t>locuri</a:t>
                      </a:r>
                      <a:r>
                        <a:rPr lang="en-US" sz="1600" b="0" i="0" kern="1200" dirty="0" smtClean="0">
                          <a:solidFill>
                            <a:schemeClr val="lt1"/>
                          </a:solidFill>
                          <a:effectLst/>
                          <a:latin typeface="+mn-lt"/>
                          <a:ea typeface="+mn-ea"/>
                          <a:cs typeface="+mn-cs"/>
                        </a:rPr>
                        <a:t> </a:t>
                      </a:r>
                      <a:r>
                        <a:rPr lang="en-US" sz="1600" b="0" i="0" kern="1200" dirty="0" err="1" smtClean="0">
                          <a:solidFill>
                            <a:schemeClr val="lt1"/>
                          </a:solidFill>
                          <a:effectLst/>
                          <a:latin typeface="+mn-lt"/>
                          <a:ea typeface="+mn-ea"/>
                          <a:cs typeface="+mn-cs"/>
                        </a:rPr>
                        <a:t>inclusiv</a:t>
                      </a:r>
                      <a:r>
                        <a:rPr lang="en-US" sz="1600" b="0" i="0" kern="1200" dirty="0" smtClean="0">
                          <a:solidFill>
                            <a:schemeClr val="lt1"/>
                          </a:solidFill>
                          <a:effectLst/>
                          <a:latin typeface="+mn-lt"/>
                          <a:ea typeface="+mn-ea"/>
                          <a:cs typeface="+mn-cs"/>
                        </a:rPr>
                        <a:t>;</a:t>
                      </a:r>
                      <a:endParaRPr lang="ru-RU" sz="1600" b="0" i="0" kern="1200" dirty="0" smtClean="0">
                        <a:solidFill>
                          <a:schemeClr val="lt1"/>
                        </a:solidFill>
                        <a:effectLst/>
                        <a:latin typeface="+mn-lt"/>
                        <a:ea typeface="+mn-ea"/>
                        <a:cs typeface="+mn-cs"/>
                      </a:endParaRPr>
                    </a:p>
                    <a:p>
                      <a:pPr lvl="0"/>
                      <a:r>
                        <a:rPr lang="en-US" sz="1600" b="0" i="0" kern="1200" dirty="0" smtClean="0">
                          <a:solidFill>
                            <a:schemeClr val="lt1"/>
                          </a:solidFill>
                          <a:effectLst/>
                          <a:latin typeface="+mn-lt"/>
                          <a:ea typeface="+mn-ea"/>
                          <a:cs typeface="+mn-cs"/>
                        </a:rPr>
                        <a:t>- lunar, 1500 de lei/</a:t>
                      </a:r>
                      <a:r>
                        <a:rPr lang="en-US" sz="1600" b="0" i="0" kern="1200" dirty="0" err="1" smtClean="0">
                          <a:solidFill>
                            <a:schemeClr val="lt1"/>
                          </a:solidFill>
                          <a:effectLst/>
                          <a:latin typeface="+mn-lt"/>
                          <a:ea typeface="+mn-ea"/>
                          <a:cs typeface="+mn-cs"/>
                        </a:rPr>
                        <a:t>fiecare</a:t>
                      </a:r>
                      <a:r>
                        <a:rPr lang="en-US" sz="1600" b="0" i="0" kern="1200" dirty="0" smtClean="0">
                          <a:solidFill>
                            <a:schemeClr val="lt1"/>
                          </a:solidFill>
                          <a:effectLst/>
                          <a:latin typeface="+mn-lt"/>
                          <a:ea typeface="+mn-ea"/>
                          <a:cs typeface="+mn-cs"/>
                        </a:rPr>
                        <a:t> </a:t>
                      </a:r>
                      <a:r>
                        <a:rPr lang="en-US" sz="1600" b="0" i="0" kern="1200" dirty="0" err="1" smtClean="0">
                          <a:solidFill>
                            <a:schemeClr val="lt1"/>
                          </a:solidFill>
                          <a:effectLst/>
                          <a:latin typeface="+mn-lt"/>
                          <a:ea typeface="+mn-ea"/>
                          <a:cs typeface="+mn-cs"/>
                        </a:rPr>
                        <a:t>autobuz</a:t>
                      </a:r>
                      <a:r>
                        <a:rPr lang="en-US" sz="1600" b="0" i="0" kern="1200" dirty="0" smtClean="0">
                          <a:solidFill>
                            <a:schemeClr val="lt1"/>
                          </a:solidFill>
                          <a:effectLst/>
                          <a:latin typeface="+mn-lt"/>
                          <a:ea typeface="+mn-ea"/>
                          <a:cs typeface="+mn-cs"/>
                        </a:rPr>
                        <a:t> cu </a:t>
                      </a:r>
                      <a:r>
                        <a:rPr lang="en-US" sz="1600" b="0" i="0" kern="1200" dirty="0" err="1" smtClean="0">
                          <a:solidFill>
                            <a:schemeClr val="lt1"/>
                          </a:solidFill>
                          <a:effectLst/>
                          <a:latin typeface="+mn-lt"/>
                          <a:ea typeface="+mn-ea"/>
                          <a:cs typeface="+mn-cs"/>
                        </a:rPr>
                        <a:t>capacitatea</a:t>
                      </a:r>
                      <a:r>
                        <a:rPr lang="en-US" sz="1600" b="0" i="0" kern="1200" dirty="0" smtClean="0">
                          <a:solidFill>
                            <a:schemeClr val="lt1"/>
                          </a:solidFill>
                          <a:effectLst/>
                          <a:latin typeface="+mn-lt"/>
                          <a:ea typeface="+mn-ea"/>
                          <a:cs typeface="+mn-cs"/>
                        </a:rPr>
                        <a:t> de la 17 </a:t>
                      </a:r>
                      <a:r>
                        <a:rPr lang="en-US" sz="1600" b="0" i="0" kern="1200" dirty="0" err="1" smtClean="0">
                          <a:solidFill>
                            <a:schemeClr val="lt1"/>
                          </a:solidFill>
                          <a:effectLst/>
                          <a:latin typeface="+mn-lt"/>
                          <a:ea typeface="+mn-ea"/>
                          <a:cs typeface="+mn-cs"/>
                        </a:rPr>
                        <a:t>locuri</a:t>
                      </a:r>
                      <a:r>
                        <a:rPr lang="en-US" sz="1600" b="0" i="0" kern="1200" dirty="0" smtClean="0">
                          <a:solidFill>
                            <a:schemeClr val="lt1"/>
                          </a:solidFill>
                          <a:effectLst/>
                          <a:latin typeface="+mn-lt"/>
                          <a:ea typeface="+mn-ea"/>
                          <a:cs typeface="+mn-cs"/>
                        </a:rPr>
                        <a:t> </a:t>
                      </a:r>
                      <a:r>
                        <a:rPr lang="en-US" sz="1600" b="0" i="0" kern="1200" dirty="0" err="1" smtClean="0">
                          <a:solidFill>
                            <a:schemeClr val="lt1"/>
                          </a:solidFill>
                          <a:effectLst/>
                          <a:latin typeface="+mn-lt"/>
                          <a:ea typeface="+mn-ea"/>
                          <a:cs typeface="+mn-cs"/>
                        </a:rPr>
                        <a:t>pînă</a:t>
                      </a:r>
                      <a:r>
                        <a:rPr lang="en-US" sz="1600" b="0" i="0" kern="1200" dirty="0" smtClean="0">
                          <a:solidFill>
                            <a:schemeClr val="lt1"/>
                          </a:solidFill>
                          <a:effectLst/>
                          <a:latin typeface="+mn-lt"/>
                          <a:ea typeface="+mn-ea"/>
                          <a:cs typeface="+mn-cs"/>
                        </a:rPr>
                        <a:t> la 24 de </a:t>
                      </a:r>
                      <a:r>
                        <a:rPr lang="en-US" sz="1600" b="0" i="0" kern="1200" dirty="0" err="1" smtClean="0">
                          <a:solidFill>
                            <a:schemeClr val="lt1"/>
                          </a:solidFill>
                          <a:effectLst/>
                          <a:latin typeface="+mn-lt"/>
                          <a:ea typeface="+mn-ea"/>
                          <a:cs typeface="+mn-cs"/>
                        </a:rPr>
                        <a:t>locuri</a:t>
                      </a:r>
                      <a:r>
                        <a:rPr lang="en-US" sz="1600" b="0" i="0" kern="1200" dirty="0" smtClean="0">
                          <a:solidFill>
                            <a:schemeClr val="lt1"/>
                          </a:solidFill>
                          <a:effectLst/>
                          <a:latin typeface="+mn-lt"/>
                          <a:ea typeface="+mn-ea"/>
                          <a:cs typeface="+mn-cs"/>
                        </a:rPr>
                        <a:t> </a:t>
                      </a:r>
                      <a:r>
                        <a:rPr lang="en-US" sz="1600" b="0" i="0" kern="1200" dirty="0" err="1" smtClean="0">
                          <a:solidFill>
                            <a:schemeClr val="lt1"/>
                          </a:solidFill>
                          <a:effectLst/>
                          <a:latin typeface="+mn-lt"/>
                          <a:ea typeface="+mn-ea"/>
                          <a:cs typeface="+mn-cs"/>
                        </a:rPr>
                        <a:t>inclusiv</a:t>
                      </a:r>
                      <a:r>
                        <a:rPr lang="en-US" sz="1600" b="0" i="0" kern="1200" dirty="0" smtClean="0">
                          <a:solidFill>
                            <a:schemeClr val="lt1"/>
                          </a:solidFill>
                          <a:effectLst/>
                          <a:latin typeface="+mn-lt"/>
                          <a:ea typeface="+mn-ea"/>
                          <a:cs typeface="+mn-cs"/>
                        </a:rPr>
                        <a:t>;</a:t>
                      </a:r>
                      <a:endParaRPr lang="ru-RU" sz="1600" b="0" i="0" kern="1200" dirty="0" smtClean="0">
                        <a:solidFill>
                          <a:schemeClr val="lt1"/>
                        </a:solidFill>
                        <a:effectLst/>
                        <a:latin typeface="+mn-lt"/>
                        <a:ea typeface="+mn-ea"/>
                        <a:cs typeface="+mn-cs"/>
                      </a:endParaRPr>
                    </a:p>
                    <a:p>
                      <a:pPr lvl="0"/>
                      <a:r>
                        <a:rPr lang="en-US" sz="1600" b="0" i="0" kern="1200" dirty="0" smtClean="0">
                          <a:solidFill>
                            <a:schemeClr val="lt1"/>
                          </a:solidFill>
                          <a:effectLst/>
                          <a:latin typeface="+mn-lt"/>
                          <a:ea typeface="+mn-ea"/>
                          <a:cs typeface="+mn-cs"/>
                        </a:rPr>
                        <a:t>- lunar, 1700 de lei/</a:t>
                      </a:r>
                      <a:r>
                        <a:rPr lang="en-US" sz="1600" b="0" i="0" kern="1200" baseline="0" dirty="0" smtClean="0">
                          <a:solidFill>
                            <a:schemeClr val="lt1"/>
                          </a:solidFill>
                          <a:effectLst/>
                          <a:latin typeface="+mn-lt"/>
                          <a:ea typeface="+mn-ea"/>
                          <a:cs typeface="+mn-cs"/>
                        </a:rPr>
                        <a:t> </a:t>
                      </a:r>
                      <a:r>
                        <a:rPr lang="en-US" sz="1600" b="0" i="0" kern="1200" dirty="0" err="1" smtClean="0">
                          <a:solidFill>
                            <a:schemeClr val="lt1"/>
                          </a:solidFill>
                          <a:effectLst/>
                          <a:latin typeface="+mn-lt"/>
                          <a:ea typeface="+mn-ea"/>
                          <a:cs typeface="+mn-cs"/>
                        </a:rPr>
                        <a:t>fiecare</a:t>
                      </a:r>
                      <a:r>
                        <a:rPr lang="en-US" sz="1600" b="0" i="0" kern="1200" dirty="0" smtClean="0">
                          <a:solidFill>
                            <a:schemeClr val="lt1"/>
                          </a:solidFill>
                          <a:effectLst/>
                          <a:latin typeface="+mn-lt"/>
                          <a:ea typeface="+mn-ea"/>
                          <a:cs typeface="+mn-cs"/>
                        </a:rPr>
                        <a:t> </a:t>
                      </a:r>
                      <a:r>
                        <a:rPr lang="en-US" sz="1600" b="0" i="0" kern="1200" dirty="0" err="1" smtClean="0">
                          <a:solidFill>
                            <a:schemeClr val="lt1"/>
                          </a:solidFill>
                          <a:effectLst/>
                          <a:latin typeface="+mn-lt"/>
                          <a:ea typeface="+mn-ea"/>
                          <a:cs typeface="+mn-cs"/>
                        </a:rPr>
                        <a:t>autobuz</a:t>
                      </a:r>
                      <a:r>
                        <a:rPr lang="en-US" sz="1600" b="0" i="0" kern="1200" dirty="0" smtClean="0">
                          <a:solidFill>
                            <a:schemeClr val="lt1"/>
                          </a:solidFill>
                          <a:effectLst/>
                          <a:latin typeface="+mn-lt"/>
                          <a:ea typeface="+mn-ea"/>
                          <a:cs typeface="+mn-cs"/>
                        </a:rPr>
                        <a:t> cu </a:t>
                      </a:r>
                      <a:r>
                        <a:rPr lang="en-US" sz="1600" b="0" i="0" kern="1200" dirty="0" err="1" smtClean="0">
                          <a:solidFill>
                            <a:schemeClr val="lt1"/>
                          </a:solidFill>
                          <a:effectLst/>
                          <a:latin typeface="+mn-lt"/>
                          <a:ea typeface="+mn-ea"/>
                          <a:cs typeface="+mn-cs"/>
                        </a:rPr>
                        <a:t>capacitatea</a:t>
                      </a:r>
                      <a:r>
                        <a:rPr lang="en-US" sz="1600" b="0" i="0" kern="1200" dirty="0" smtClean="0">
                          <a:solidFill>
                            <a:schemeClr val="lt1"/>
                          </a:solidFill>
                          <a:effectLst/>
                          <a:latin typeface="+mn-lt"/>
                          <a:ea typeface="+mn-ea"/>
                          <a:cs typeface="+mn-cs"/>
                        </a:rPr>
                        <a:t> de </a:t>
                      </a:r>
                      <a:r>
                        <a:rPr lang="en-US" sz="1600" b="0" i="0" kern="1200" dirty="0" err="1" smtClean="0">
                          <a:solidFill>
                            <a:schemeClr val="lt1"/>
                          </a:solidFill>
                          <a:effectLst/>
                          <a:latin typeface="+mn-lt"/>
                          <a:ea typeface="+mn-ea"/>
                          <a:cs typeface="+mn-cs"/>
                        </a:rPr>
                        <a:t>peste</a:t>
                      </a:r>
                      <a:r>
                        <a:rPr lang="en-US" sz="1600" b="0" i="0" kern="1200" dirty="0" smtClean="0">
                          <a:solidFill>
                            <a:schemeClr val="lt1"/>
                          </a:solidFill>
                          <a:effectLst/>
                          <a:latin typeface="+mn-lt"/>
                          <a:ea typeface="+mn-ea"/>
                          <a:cs typeface="+mn-cs"/>
                        </a:rPr>
                        <a:t> 24 de </a:t>
                      </a:r>
                      <a:r>
                        <a:rPr lang="en-US" sz="1600" b="0" i="0" kern="1200" dirty="0" err="1" smtClean="0">
                          <a:solidFill>
                            <a:schemeClr val="lt1"/>
                          </a:solidFill>
                          <a:effectLst/>
                          <a:latin typeface="+mn-lt"/>
                          <a:ea typeface="+mn-ea"/>
                          <a:cs typeface="+mn-cs"/>
                        </a:rPr>
                        <a:t>locuri</a:t>
                      </a:r>
                      <a:endParaRPr lang="ru-RU" sz="1600" b="0" i="0" kern="1200" dirty="0" smtClean="0">
                        <a:solidFill>
                          <a:schemeClr val="lt1"/>
                        </a:solidFill>
                        <a:effectLst/>
                        <a:latin typeface="+mn-lt"/>
                        <a:ea typeface="+mn-ea"/>
                        <a:cs typeface="+mn-cs"/>
                      </a:endParaRPr>
                    </a:p>
                    <a:p>
                      <a:endParaRPr lang="ru-RU" sz="1600" b="0" i="0" dirty="0"/>
                    </a:p>
                  </a:txBody>
                  <a:tcPr/>
                </a:tc>
                <a:tc>
                  <a:txBody>
                    <a:bodyPr/>
                    <a:lstStyle/>
                    <a:p>
                      <a:r>
                        <a:rPr lang="en-US" sz="1600" b="0" i="0" kern="1200" dirty="0" err="1" smtClean="0">
                          <a:solidFill>
                            <a:schemeClr val="lt1"/>
                          </a:solidFill>
                          <a:effectLst/>
                          <a:latin typeface="+mn-lt"/>
                          <a:ea typeface="+mn-ea"/>
                          <a:cs typeface="+mn-cs"/>
                        </a:rPr>
                        <a:t>calculul</a:t>
                      </a:r>
                      <a:r>
                        <a:rPr lang="en-US" sz="1600" b="0" i="0" kern="1200" dirty="0" smtClean="0">
                          <a:solidFill>
                            <a:schemeClr val="lt1"/>
                          </a:solidFill>
                          <a:effectLst/>
                          <a:latin typeface="+mn-lt"/>
                          <a:ea typeface="+mn-ea"/>
                          <a:cs typeface="+mn-cs"/>
                        </a:rPr>
                        <a:t> </a:t>
                      </a:r>
                      <a:r>
                        <a:rPr lang="en-US" sz="1600" b="0" i="0" kern="1200" dirty="0" err="1" smtClean="0">
                          <a:solidFill>
                            <a:schemeClr val="lt1"/>
                          </a:solidFill>
                          <a:effectLst/>
                          <a:latin typeface="+mn-lt"/>
                          <a:ea typeface="+mn-ea"/>
                          <a:cs typeface="+mn-cs"/>
                        </a:rPr>
                        <a:t>şi</a:t>
                      </a:r>
                      <a:r>
                        <a:rPr lang="en-US" sz="1600" b="0" i="0" kern="1200" dirty="0" smtClean="0">
                          <a:solidFill>
                            <a:schemeClr val="lt1"/>
                          </a:solidFill>
                          <a:effectLst/>
                          <a:latin typeface="+mn-lt"/>
                          <a:ea typeface="+mn-ea"/>
                          <a:cs typeface="+mn-cs"/>
                        </a:rPr>
                        <a:t> </a:t>
                      </a:r>
                      <a:r>
                        <a:rPr lang="en-US" sz="1600" b="0" i="0" kern="1200" dirty="0" err="1" smtClean="0">
                          <a:solidFill>
                            <a:schemeClr val="lt1"/>
                          </a:solidFill>
                          <a:effectLst/>
                          <a:latin typeface="+mn-lt"/>
                          <a:ea typeface="+mn-ea"/>
                          <a:cs typeface="+mn-cs"/>
                        </a:rPr>
                        <a:t>plata</a:t>
                      </a:r>
                      <a:r>
                        <a:rPr lang="en-US" sz="1600" b="0" i="0" kern="1200" dirty="0" smtClean="0">
                          <a:solidFill>
                            <a:schemeClr val="lt1"/>
                          </a:solidFill>
                          <a:effectLst/>
                          <a:latin typeface="+mn-lt"/>
                          <a:ea typeface="+mn-ea"/>
                          <a:cs typeface="+mn-cs"/>
                        </a:rPr>
                        <a:t> </a:t>
                      </a:r>
                      <a:r>
                        <a:rPr lang="en-US" sz="1600" b="0" i="0" kern="1200" dirty="0" err="1" smtClean="0">
                          <a:solidFill>
                            <a:schemeClr val="lt1"/>
                          </a:solidFill>
                          <a:effectLst/>
                          <a:latin typeface="+mn-lt"/>
                          <a:ea typeface="+mn-ea"/>
                          <a:cs typeface="+mn-cs"/>
                        </a:rPr>
                        <a:t>taxei</a:t>
                      </a:r>
                      <a:r>
                        <a:rPr lang="en-US" sz="1600" b="0" i="0" kern="1200" dirty="0" smtClean="0">
                          <a:solidFill>
                            <a:schemeClr val="lt1"/>
                          </a:solidFill>
                          <a:effectLst/>
                          <a:latin typeface="+mn-lt"/>
                          <a:ea typeface="+mn-ea"/>
                          <a:cs typeface="+mn-cs"/>
                        </a:rPr>
                        <a:t> se </a:t>
                      </a:r>
                      <a:r>
                        <a:rPr lang="en-US" sz="1600" b="0" i="0" kern="1200" dirty="0" err="1" smtClean="0">
                          <a:solidFill>
                            <a:schemeClr val="lt1"/>
                          </a:solidFill>
                          <a:effectLst/>
                          <a:latin typeface="+mn-lt"/>
                          <a:ea typeface="+mn-ea"/>
                          <a:cs typeface="+mn-cs"/>
                        </a:rPr>
                        <a:t>efectuează</a:t>
                      </a:r>
                      <a:r>
                        <a:rPr lang="en-US" sz="1600" b="0" i="0" kern="1200" dirty="0" smtClean="0">
                          <a:solidFill>
                            <a:schemeClr val="lt1"/>
                          </a:solidFill>
                          <a:effectLst/>
                          <a:latin typeface="+mn-lt"/>
                          <a:ea typeface="+mn-ea"/>
                          <a:cs typeface="+mn-cs"/>
                        </a:rPr>
                        <a:t> individual de </a:t>
                      </a:r>
                      <a:r>
                        <a:rPr lang="en-US" sz="1600" b="0" i="0" kern="1200" dirty="0" err="1" smtClean="0">
                          <a:solidFill>
                            <a:schemeClr val="lt1"/>
                          </a:solidFill>
                          <a:effectLst/>
                          <a:latin typeface="+mn-lt"/>
                          <a:ea typeface="+mn-ea"/>
                          <a:cs typeface="+mn-cs"/>
                        </a:rPr>
                        <a:t>către</a:t>
                      </a:r>
                      <a:r>
                        <a:rPr lang="en-US" sz="1600" b="0" i="0" kern="1200" dirty="0" smtClean="0">
                          <a:solidFill>
                            <a:schemeClr val="lt1"/>
                          </a:solidFill>
                          <a:effectLst/>
                          <a:latin typeface="+mn-lt"/>
                          <a:ea typeface="+mn-ea"/>
                          <a:cs typeface="+mn-cs"/>
                        </a:rPr>
                        <a:t> </a:t>
                      </a:r>
                      <a:r>
                        <a:rPr lang="en-US" sz="1600" b="0" i="0" kern="1200" dirty="0" err="1" smtClean="0">
                          <a:solidFill>
                            <a:schemeClr val="lt1"/>
                          </a:solidFill>
                          <a:effectLst/>
                          <a:latin typeface="+mn-lt"/>
                          <a:ea typeface="+mn-ea"/>
                          <a:cs typeface="+mn-cs"/>
                        </a:rPr>
                        <a:t>subiectul</a:t>
                      </a:r>
                      <a:r>
                        <a:rPr lang="en-US" sz="1600" b="0" i="0" kern="1200" dirty="0" smtClean="0">
                          <a:solidFill>
                            <a:schemeClr val="lt1"/>
                          </a:solidFill>
                          <a:effectLst/>
                          <a:latin typeface="+mn-lt"/>
                          <a:ea typeface="+mn-ea"/>
                          <a:cs typeface="+mn-cs"/>
                        </a:rPr>
                        <a:t> </a:t>
                      </a:r>
                      <a:r>
                        <a:rPr lang="en-US" sz="1600" b="0" i="0" kern="1200" dirty="0" err="1" smtClean="0">
                          <a:solidFill>
                            <a:schemeClr val="lt1"/>
                          </a:solidFill>
                          <a:effectLst/>
                          <a:latin typeface="+mn-lt"/>
                          <a:ea typeface="+mn-ea"/>
                          <a:cs typeface="+mn-cs"/>
                        </a:rPr>
                        <a:t>impunerii</a:t>
                      </a:r>
                      <a:r>
                        <a:rPr lang="en-US" sz="1600" b="0" i="0" kern="1200" dirty="0" smtClean="0">
                          <a:solidFill>
                            <a:schemeClr val="lt1"/>
                          </a:solidFill>
                          <a:effectLst/>
                          <a:latin typeface="+mn-lt"/>
                          <a:ea typeface="+mn-ea"/>
                          <a:cs typeface="+mn-cs"/>
                        </a:rPr>
                        <a:t>, </a:t>
                      </a:r>
                      <a:r>
                        <a:rPr lang="en-US" sz="1600" b="0" i="0" kern="1200" dirty="0" err="1" smtClean="0">
                          <a:solidFill>
                            <a:schemeClr val="lt1"/>
                          </a:solidFill>
                          <a:effectLst/>
                          <a:latin typeface="+mn-lt"/>
                          <a:ea typeface="+mn-ea"/>
                          <a:cs typeface="+mn-cs"/>
                        </a:rPr>
                        <a:t>în</a:t>
                      </a:r>
                      <a:r>
                        <a:rPr lang="en-US" sz="1600" b="0" i="0" kern="1200" dirty="0" smtClean="0">
                          <a:solidFill>
                            <a:schemeClr val="lt1"/>
                          </a:solidFill>
                          <a:effectLst/>
                          <a:latin typeface="+mn-lt"/>
                          <a:ea typeface="+mn-ea"/>
                          <a:cs typeface="+mn-cs"/>
                        </a:rPr>
                        <a:t> </a:t>
                      </a:r>
                      <a:r>
                        <a:rPr lang="en-US" sz="1600" b="0" i="0" kern="1200" dirty="0" err="1" smtClean="0">
                          <a:solidFill>
                            <a:schemeClr val="lt1"/>
                          </a:solidFill>
                          <a:effectLst/>
                          <a:latin typeface="+mn-lt"/>
                          <a:ea typeface="+mn-ea"/>
                          <a:cs typeface="+mn-cs"/>
                        </a:rPr>
                        <a:t>funcţie</a:t>
                      </a:r>
                      <a:r>
                        <a:rPr lang="en-US" sz="1600" b="0" i="0" kern="1200" dirty="0" smtClean="0">
                          <a:solidFill>
                            <a:schemeClr val="lt1"/>
                          </a:solidFill>
                          <a:effectLst/>
                          <a:latin typeface="+mn-lt"/>
                          <a:ea typeface="+mn-ea"/>
                          <a:cs typeface="+mn-cs"/>
                        </a:rPr>
                        <a:t> de </a:t>
                      </a:r>
                      <a:r>
                        <a:rPr lang="en-US" sz="1600" b="0" i="0" kern="1200" dirty="0" err="1" smtClean="0">
                          <a:solidFill>
                            <a:schemeClr val="lt1"/>
                          </a:solidFill>
                          <a:effectLst/>
                          <a:latin typeface="+mn-lt"/>
                          <a:ea typeface="+mn-ea"/>
                          <a:cs typeface="+mn-cs"/>
                        </a:rPr>
                        <a:t>baza</a:t>
                      </a:r>
                      <a:r>
                        <a:rPr lang="en-US" sz="1600" b="0" i="0" kern="1200" dirty="0" smtClean="0">
                          <a:solidFill>
                            <a:schemeClr val="lt1"/>
                          </a:solidFill>
                          <a:effectLst/>
                          <a:latin typeface="+mn-lt"/>
                          <a:ea typeface="+mn-ea"/>
                          <a:cs typeface="+mn-cs"/>
                        </a:rPr>
                        <a:t> </a:t>
                      </a:r>
                      <a:r>
                        <a:rPr lang="en-US" sz="1600" b="0" i="0" kern="1200" dirty="0" err="1" smtClean="0">
                          <a:solidFill>
                            <a:schemeClr val="lt1"/>
                          </a:solidFill>
                          <a:effectLst/>
                          <a:latin typeface="+mn-lt"/>
                          <a:ea typeface="+mn-ea"/>
                          <a:cs typeface="+mn-cs"/>
                        </a:rPr>
                        <a:t>impunerii</a:t>
                      </a:r>
                      <a:r>
                        <a:rPr lang="en-US" sz="1600" b="0" i="0" kern="1200" dirty="0" smtClean="0">
                          <a:solidFill>
                            <a:schemeClr val="lt1"/>
                          </a:solidFill>
                          <a:effectLst/>
                          <a:latin typeface="+mn-lt"/>
                          <a:ea typeface="+mn-ea"/>
                          <a:cs typeface="+mn-cs"/>
                        </a:rPr>
                        <a:t> </a:t>
                      </a:r>
                      <a:r>
                        <a:rPr lang="en-US" sz="1600" b="0" i="0" kern="1200" dirty="0" err="1" smtClean="0">
                          <a:solidFill>
                            <a:schemeClr val="lt1"/>
                          </a:solidFill>
                          <a:effectLst/>
                          <a:latin typeface="+mn-lt"/>
                          <a:ea typeface="+mn-ea"/>
                          <a:cs typeface="+mn-cs"/>
                        </a:rPr>
                        <a:t>şi</a:t>
                      </a:r>
                      <a:r>
                        <a:rPr lang="en-US" sz="1600" b="0" i="0" kern="1200" dirty="0" smtClean="0">
                          <a:solidFill>
                            <a:schemeClr val="lt1"/>
                          </a:solidFill>
                          <a:effectLst/>
                          <a:latin typeface="+mn-lt"/>
                          <a:ea typeface="+mn-ea"/>
                          <a:cs typeface="+mn-cs"/>
                        </a:rPr>
                        <a:t> de </a:t>
                      </a:r>
                      <a:r>
                        <a:rPr lang="en-US" sz="1600" b="0" i="0" kern="1200" dirty="0" err="1" smtClean="0">
                          <a:solidFill>
                            <a:schemeClr val="lt1"/>
                          </a:solidFill>
                          <a:effectLst/>
                          <a:latin typeface="+mn-lt"/>
                          <a:ea typeface="+mn-ea"/>
                          <a:cs typeface="+mn-cs"/>
                        </a:rPr>
                        <a:t>cota</a:t>
                      </a:r>
                      <a:r>
                        <a:rPr lang="en-US" sz="1600" b="0" i="0" kern="1200" dirty="0" smtClean="0">
                          <a:solidFill>
                            <a:schemeClr val="lt1"/>
                          </a:solidFill>
                          <a:effectLst/>
                          <a:latin typeface="+mn-lt"/>
                          <a:ea typeface="+mn-ea"/>
                          <a:cs typeface="+mn-cs"/>
                        </a:rPr>
                        <a:t> </a:t>
                      </a:r>
                      <a:r>
                        <a:rPr lang="en-US" sz="1600" b="0" i="0" kern="1200" dirty="0" err="1" smtClean="0">
                          <a:solidFill>
                            <a:schemeClr val="lt1"/>
                          </a:solidFill>
                          <a:effectLst/>
                          <a:latin typeface="+mn-lt"/>
                          <a:ea typeface="+mn-ea"/>
                          <a:cs typeface="+mn-cs"/>
                        </a:rPr>
                        <a:t>concretă</a:t>
                      </a:r>
                      <a:endParaRPr lang="ru-RU" sz="1600" b="0" i="0" dirty="0"/>
                    </a:p>
                  </a:txBody>
                  <a:tcPr/>
                </a:tc>
                <a:tc>
                  <a:txBody>
                    <a:bodyPr/>
                    <a:lstStyle/>
                    <a:p>
                      <a:r>
                        <a:rPr lang="en-US" sz="1600" b="0" i="0" kern="1200" dirty="0" err="1" smtClean="0">
                          <a:solidFill>
                            <a:schemeClr val="lt1"/>
                          </a:solidFill>
                          <a:effectLst/>
                          <a:latin typeface="+mn-lt"/>
                          <a:ea typeface="+mn-ea"/>
                          <a:cs typeface="+mn-cs"/>
                        </a:rPr>
                        <a:t>trimestrial</a:t>
                      </a:r>
                      <a:r>
                        <a:rPr lang="en-US" sz="1600" b="0" i="0" kern="1200" dirty="0" smtClean="0">
                          <a:solidFill>
                            <a:schemeClr val="lt1"/>
                          </a:solidFill>
                          <a:effectLst/>
                          <a:latin typeface="+mn-lt"/>
                          <a:ea typeface="+mn-ea"/>
                          <a:cs typeface="+mn-cs"/>
                        </a:rPr>
                        <a:t>, </a:t>
                      </a:r>
                      <a:r>
                        <a:rPr lang="en-US" sz="1600" b="0" i="0" kern="1200" dirty="0" err="1" smtClean="0">
                          <a:solidFill>
                            <a:schemeClr val="lt1"/>
                          </a:solidFill>
                          <a:effectLst/>
                          <a:latin typeface="+mn-lt"/>
                          <a:ea typeface="+mn-ea"/>
                          <a:cs typeface="+mn-cs"/>
                        </a:rPr>
                        <a:t>până</a:t>
                      </a:r>
                      <a:r>
                        <a:rPr lang="en-US" sz="1600" b="0" i="0" kern="1200" dirty="0" smtClean="0">
                          <a:solidFill>
                            <a:schemeClr val="lt1"/>
                          </a:solidFill>
                          <a:effectLst/>
                          <a:latin typeface="+mn-lt"/>
                          <a:ea typeface="+mn-ea"/>
                          <a:cs typeface="+mn-cs"/>
                        </a:rPr>
                        <a:t> </a:t>
                      </a:r>
                      <a:r>
                        <a:rPr lang="en-US" sz="1600" b="0" i="0" kern="1200" dirty="0" err="1" smtClean="0">
                          <a:solidFill>
                            <a:schemeClr val="lt1"/>
                          </a:solidFill>
                          <a:effectLst/>
                          <a:latin typeface="+mn-lt"/>
                          <a:ea typeface="+mn-ea"/>
                          <a:cs typeface="+mn-cs"/>
                        </a:rPr>
                        <a:t>în</a:t>
                      </a:r>
                      <a:r>
                        <a:rPr lang="en-US" sz="1600" b="0" i="0" kern="1200" dirty="0" smtClean="0">
                          <a:solidFill>
                            <a:schemeClr val="lt1"/>
                          </a:solidFill>
                          <a:effectLst/>
                          <a:latin typeface="+mn-lt"/>
                          <a:ea typeface="+mn-ea"/>
                          <a:cs typeface="+mn-cs"/>
                        </a:rPr>
                        <a:t> ultima </a:t>
                      </a:r>
                      <a:r>
                        <a:rPr lang="en-US" sz="1600" b="0" i="0" kern="1200" dirty="0" err="1" smtClean="0">
                          <a:solidFill>
                            <a:schemeClr val="lt1"/>
                          </a:solidFill>
                          <a:effectLst/>
                          <a:latin typeface="+mn-lt"/>
                          <a:ea typeface="+mn-ea"/>
                          <a:cs typeface="+mn-cs"/>
                        </a:rPr>
                        <a:t>zi</a:t>
                      </a:r>
                      <a:r>
                        <a:rPr lang="en-US" sz="1600" b="0" i="0" kern="1200" dirty="0" smtClean="0">
                          <a:solidFill>
                            <a:schemeClr val="lt1"/>
                          </a:solidFill>
                          <a:effectLst/>
                          <a:latin typeface="+mn-lt"/>
                          <a:ea typeface="+mn-ea"/>
                          <a:cs typeface="+mn-cs"/>
                        </a:rPr>
                        <a:t> a </a:t>
                      </a:r>
                      <a:r>
                        <a:rPr lang="en-US" sz="1600" b="0" i="0" kern="1200" dirty="0" err="1" smtClean="0">
                          <a:solidFill>
                            <a:schemeClr val="lt1"/>
                          </a:solidFill>
                          <a:effectLst/>
                          <a:latin typeface="+mn-lt"/>
                          <a:ea typeface="+mn-ea"/>
                          <a:cs typeface="+mn-cs"/>
                        </a:rPr>
                        <a:t>lunii</a:t>
                      </a:r>
                      <a:r>
                        <a:rPr lang="en-US" sz="1600" b="0" i="0" kern="1200" dirty="0" smtClean="0">
                          <a:solidFill>
                            <a:schemeClr val="lt1"/>
                          </a:solidFill>
                          <a:effectLst/>
                          <a:latin typeface="+mn-lt"/>
                          <a:ea typeface="+mn-ea"/>
                          <a:cs typeface="+mn-cs"/>
                        </a:rPr>
                        <a:t> </a:t>
                      </a:r>
                      <a:r>
                        <a:rPr lang="en-US" sz="1600" b="0" i="0" kern="1200" dirty="0" err="1" smtClean="0">
                          <a:solidFill>
                            <a:schemeClr val="lt1"/>
                          </a:solidFill>
                          <a:effectLst/>
                          <a:latin typeface="+mn-lt"/>
                          <a:ea typeface="+mn-ea"/>
                          <a:cs typeface="+mn-cs"/>
                        </a:rPr>
                        <a:t>imediat</a:t>
                      </a:r>
                      <a:r>
                        <a:rPr lang="en-US" sz="1600" b="0" i="0" kern="1200" dirty="0" smtClean="0">
                          <a:solidFill>
                            <a:schemeClr val="lt1"/>
                          </a:solidFill>
                          <a:effectLst/>
                          <a:latin typeface="+mn-lt"/>
                          <a:ea typeface="+mn-ea"/>
                          <a:cs typeface="+mn-cs"/>
                        </a:rPr>
                        <a:t> </a:t>
                      </a:r>
                      <a:r>
                        <a:rPr lang="en-US" sz="1600" b="0" i="0" kern="1200" dirty="0" err="1" smtClean="0">
                          <a:solidFill>
                            <a:schemeClr val="lt1"/>
                          </a:solidFill>
                          <a:effectLst/>
                          <a:latin typeface="+mn-lt"/>
                          <a:ea typeface="+mn-ea"/>
                          <a:cs typeface="+mn-cs"/>
                        </a:rPr>
                        <a:t>următoare</a:t>
                      </a:r>
                      <a:r>
                        <a:rPr lang="en-US" sz="1600" b="0" i="0" kern="1200" dirty="0" smtClean="0">
                          <a:solidFill>
                            <a:schemeClr val="lt1"/>
                          </a:solidFill>
                          <a:effectLst/>
                          <a:latin typeface="+mn-lt"/>
                          <a:ea typeface="+mn-ea"/>
                          <a:cs typeface="+mn-cs"/>
                        </a:rPr>
                        <a:t> </a:t>
                      </a:r>
                      <a:r>
                        <a:rPr lang="en-US" sz="1600" b="0" i="0" kern="1200" dirty="0" err="1" smtClean="0">
                          <a:solidFill>
                            <a:schemeClr val="lt1"/>
                          </a:solidFill>
                          <a:effectLst/>
                          <a:latin typeface="+mn-lt"/>
                          <a:ea typeface="+mn-ea"/>
                          <a:cs typeface="+mn-cs"/>
                        </a:rPr>
                        <a:t>după</a:t>
                      </a:r>
                      <a:r>
                        <a:rPr lang="en-US" sz="1600" b="0" i="0" kern="1200" dirty="0" smtClean="0">
                          <a:solidFill>
                            <a:schemeClr val="lt1"/>
                          </a:solidFill>
                          <a:effectLst/>
                          <a:latin typeface="+mn-lt"/>
                          <a:ea typeface="+mn-ea"/>
                          <a:cs typeface="+mn-cs"/>
                        </a:rPr>
                        <a:t> </a:t>
                      </a:r>
                      <a:r>
                        <a:rPr lang="en-US" sz="1600" b="0" i="0" kern="1200" dirty="0" err="1" smtClean="0">
                          <a:solidFill>
                            <a:schemeClr val="lt1"/>
                          </a:solidFill>
                          <a:effectLst/>
                          <a:latin typeface="+mn-lt"/>
                          <a:ea typeface="+mn-ea"/>
                          <a:cs typeface="+mn-cs"/>
                        </a:rPr>
                        <a:t>trimestrul</a:t>
                      </a:r>
                      <a:r>
                        <a:rPr lang="en-US" sz="1600" b="0" i="0" kern="1200" dirty="0" smtClean="0">
                          <a:solidFill>
                            <a:schemeClr val="lt1"/>
                          </a:solidFill>
                          <a:effectLst/>
                          <a:latin typeface="+mn-lt"/>
                          <a:ea typeface="+mn-ea"/>
                          <a:cs typeface="+mn-cs"/>
                        </a:rPr>
                        <a:t> </a:t>
                      </a:r>
                      <a:r>
                        <a:rPr lang="en-US" sz="1600" b="0" i="0" kern="1200" dirty="0" err="1" smtClean="0">
                          <a:solidFill>
                            <a:schemeClr val="lt1"/>
                          </a:solidFill>
                          <a:effectLst/>
                          <a:latin typeface="+mn-lt"/>
                          <a:ea typeface="+mn-ea"/>
                          <a:cs typeface="+mn-cs"/>
                        </a:rPr>
                        <a:t>gestionar</a:t>
                      </a:r>
                      <a:endParaRPr lang="ru-RU" sz="1600" b="0" i="0" dirty="0"/>
                    </a:p>
                  </a:txBody>
                  <a:tcPr/>
                </a:tc>
                <a:extLst>
                  <a:ext uri="{0D108BD9-81ED-4DB2-BD59-A6C34878D82A}">
                    <a16:rowId xmlns:a16="http://schemas.microsoft.com/office/drawing/2014/main" val="10000"/>
                  </a:ext>
                </a:extLst>
              </a:tr>
            </a:tbl>
          </a:graphicData>
        </a:graphic>
      </p:graphicFrame>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568618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sp>
        <p:nvSpPr>
          <p:cNvPr id="6" name="Объект 5"/>
          <p:cNvSpPr>
            <a:spLocks noGrp="1"/>
          </p:cNvSpPr>
          <p:nvPr>
            <p:ph idx="1"/>
          </p:nvPr>
        </p:nvSpPr>
        <p:spPr>
          <a:xfrm>
            <a:off x="329184" y="1621536"/>
            <a:ext cx="8595360" cy="4642464"/>
          </a:xfrm>
        </p:spPr>
        <p:txBody>
          <a:bodyPr/>
          <a:lstStyle/>
          <a:p>
            <a:pPr marL="0" indent="0">
              <a:buNone/>
            </a:pPr>
            <a:r>
              <a:rPr lang="vi-VN" sz="3200" b="1" dirty="0">
                <a:solidFill>
                  <a:srgbClr val="002060"/>
                </a:solidFill>
              </a:rPr>
              <a:t>Calculul TVA și a </a:t>
            </a:r>
            <a:r>
              <a:rPr lang="vi-VN" sz="3200" b="1" dirty="0" smtClean="0">
                <a:solidFill>
                  <a:srgbClr val="002060"/>
                </a:solidFill>
              </a:rPr>
              <a:t>accizelor</a:t>
            </a:r>
            <a:r>
              <a:rPr lang="en-US" sz="3200" b="1" dirty="0" smtClean="0">
                <a:solidFill>
                  <a:srgbClr val="002060"/>
                </a:solidFill>
              </a:rPr>
              <a:t>:</a:t>
            </a:r>
          </a:p>
          <a:p>
            <a:pPr marL="0" indent="0" algn="just">
              <a:buNone/>
            </a:pPr>
            <a:r>
              <a:rPr lang="en-US" sz="2500" dirty="0" smtClean="0">
                <a:solidFill>
                  <a:schemeClr val="tx1"/>
                </a:solidFill>
              </a:rPr>
              <a:t>   </a:t>
            </a:r>
            <a:r>
              <a:rPr lang="vi-VN" sz="2100" dirty="0" smtClean="0">
                <a:solidFill>
                  <a:schemeClr val="tx1"/>
                </a:solidFill>
              </a:rPr>
              <a:t>Conform </a:t>
            </a:r>
            <a:r>
              <a:rPr lang="vi-VN" sz="2100" dirty="0">
                <a:solidFill>
                  <a:schemeClr val="tx1"/>
                </a:solidFill>
              </a:rPr>
              <a:t>Codului Fiscal, accizul este un impozit general de stat stabilit pentru unele mărfuri de consum, pentru activitatea în domeniul jocurilor de </a:t>
            </a:r>
            <a:r>
              <a:rPr lang="vi-VN" sz="2100" dirty="0" smtClean="0">
                <a:solidFill>
                  <a:schemeClr val="tx1"/>
                </a:solidFill>
              </a:rPr>
              <a:t>noroc</a:t>
            </a:r>
            <a:r>
              <a:rPr lang="en-US" sz="2100" dirty="0" smtClean="0">
                <a:solidFill>
                  <a:schemeClr val="tx1"/>
                </a:solidFill>
              </a:rPr>
              <a:t>, s</a:t>
            </a:r>
            <a:r>
              <a:rPr lang="vi-VN" sz="2100" dirty="0" smtClean="0">
                <a:solidFill>
                  <a:schemeClr val="tx1"/>
                </a:solidFill>
              </a:rPr>
              <a:t>uma </a:t>
            </a:r>
            <a:r>
              <a:rPr lang="vi-VN" sz="2100" dirty="0">
                <a:solidFill>
                  <a:schemeClr val="tx1"/>
                </a:solidFill>
              </a:rPr>
              <a:t>accizului </a:t>
            </a:r>
            <a:r>
              <a:rPr lang="en-US" sz="2100" dirty="0" err="1" smtClean="0">
                <a:solidFill>
                  <a:schemeClr val="tx1"/>
                </a:solidFill>
              </a:rPr>
              <a:t>fiind</a:t>
            </a:r>
            <a:r>
              <a:rPr lang="en-US" sz="2100" dirty="0" smtClean="0">
                <a:solidFill>
                  <a:schemeClr val="tx1"/>
                </a:solidFill>
              </a:rPr>
              <a:t> </a:t>
            </a:r>
            <a:r>
              <a:rPr lang="vi-VN" sz="2100" dirty="0" smtClean="0">
                <a:solidFill>
                  <a:schemeClr val="tx1"/>
                </a:solidFill>
              </a:rPr>
              <a:t>inclusă </a:t>
            </a:r>
            <a:r>
              <a:rPr lang="vi-VN" sz="2100" dirty="0">
                <a:solidFill>
                  <a:schemeClr val="tx1"/>
                </a:solidFill>
              </a:rPr>
              <a:t>în preţul mărfii sau serviciilor. </a:t>
            </a:r>
            <a:endParaRPr lang="en-US" sz="2100" dirty="0" smtClean="0">
              <a:solidFill>
                <a:schemeClr val="tx1"/>
              </a:solidFill>
            </a:endParaRPr>
          </a:p>
          <a:p>
            <a:pPr marL="0" indent="0">
              <a:buNone/>
            </a:pPr>
            <a:r>
              <a:rPr lang="en-US" sz="2100" dirty="0" smtClean="0">
                <a:solidFill>
                  <a:schemeClr val="tx1"/>
                </a:solidFill>
              </a:rPr>
              <a:t>   </a:t>
            </a:r>
            <a:r>
              <a:rPr lang="vi-VN" sz="2100" b="1" i="1" dirty="0" smtClean="0">
                <a:solidFill>
                  <a:schemeClr val="tx1"/>
                </a:solidFill>
              </a:rPr>
              <a:t>Subiecţii </a:t>
            </a:r>
            <a:r>
              <a:rPr lang="vi-VN" sz="2100" b="1" i="1" dirty="0">
                <a:solidFill>
                  <a:schemeClr val="tx1"/>
                </a:solidFill>
              </a:rPr>
              <a:t>impunerii</a:t>
            </a:r>
            <a:r>
              <a:rPr lang="vi-VN" sz="2100" dirty="0">
                <a:solidFill>
                  <a:schemeClr val="tx1"/>
                </a:solidFill>
              </a:rPr>
              <a:t>, în funcţie de caracterul şi tipul activităţii, </a:t>
            </a:r>
            <a:r>
              <a:rPr lang="vi-VN" sz="2100" dirty="0" smtClean="0">
                <a:solidFill>
                  <a:schemeClr val="tx1"/>
                </a:solidFill>
              </a:rPr>
              <a:t>sunt:</a:t>
            </a:r>
            <a:r>
              <a:rPr lang="en-US" sz="2100" dirty="0" smtClean="0">
                <a:solidFill>
                  <a:schemeClr val="tx1"/>
                </a:solidFill>
              </a:rPr>
              <a:t/>
            </a:r>
            <a:br>
              <a:rPr lang="en-US" sz="2100" dirty="0" smtClean="0">
                <a:solidFill>
                  <a:schemeClr val="tx1"/>
                </a:solidFill>
              </a:rPr>
            </a:br>
            <a:r>
              <a:rPr lang="vi-VN" sz="2100" dirty="0" smtClean="0">
                <a:solidFill>
                  <a:schemeClr val="tx1"/>
                </a:solidFill>
              </a:rPr>
              <a:t>a) persoanele </a:t>
            </a:r>
            <a:r>
              <a:rPr lang="vi-VN" sz="2100" dirty="0">
                <a:solidFill>
                  <a:schemeClr val="tx1"/>
                </a:solidFill>
              </a:rPr>
              <a:t>fizice şi juridice care se ocupă cu prelucrarea şi/sau producerea mărfurilor supuse accizelor pe teritoriul Republicii </a:t>
            </a:r>
            <a:r>
              <a:rPr lang="vi-VN" sz="2100" dirty="0" smtClean="0">
                <a:solidFill>
                  <a:schemeClr val="tx1"/>
                </a:solidFill>
              </a:rPr>
              <a:t>Moldova;</a:t>
            </a:r>
            <a:r>
              <a:rPr lang="en-US" sz="2100" dirty="0" smtClean="0">
                <a:solidFill>
                  <a:schemeClr val="tx1"/>
                </a:solidFill>
              </a:rPr>
              <a:t/>
            </a:r>
            <a:br>
              <a:rPr lang="en-US" sz="2100" dirty="0" smtClean="0">
                <a:solidFill>
                  <a:schemeClr val="tx1"/>
                </a:solidFill>
              </a:rPr>
            </a:br>
            <a:r>
              <a:rPr lang="vi-VN" sz="2100" dirty="0" smtClean="0">
                <a:solidFill>
                  <a:schemeClr val="tx1"/>
                </a:solidFill>
              </a:rPr>
              <a:t>b) persoanele </a:t>
            </a:r>
            <a:r>
              <a:rPr lang="vi-VN" sz="2100" dirty="0">
                <a:solidFill>
                  <a:schemeClr val="tx1"/>
                </a:solidFill>
              </a:rPr>
              <a:t>fizice şi juridice care importă mărfuri supuse accizelor, cu excepţia mărfurilor care sunt scutite de plata impozitului </a:t>
            </a:r>
            <a:r>
              <a:rPr lang="vi-VN" sz="2100" dirty="0" smtClean="0">
                <a:solidFill>
                  <a:schemeClr val="tx1"/>
                </a:solidFill>
              </a:rPr>
              <a:t>dat;</a:t>
            </a:r>
            <a:r>
              <a:rPr lang="en-US" sz="2100" dirty="0" smtClean="0">
                <a:solidFill>
                  <a:schemeClr val="tx1"/>
                </a:solidFill>
              </a:rPr>
              <a:t/>
            </a:r>
            <a:br>
              <a:rPr lang="en-US" sz="2100" dirty="0" smtClean="0">
                <a:solidFill>
                  <a:schemeClr val="tx1"/>
                </a:solidFill>
              </a:rPr>
            </a:br>
            <a:r>
              <a:rPr lang="vi-VN" sz="2100" dirty="0" smtClean="0">
                <a:solidFill>
                  <a:schemeClr val="tx1"/>
                </a:solidFill>
              </a:rPr>
              <a:t>c) persoanele </a:t>
            </a:r>
            <a:r>
              <a:rPr lang="vi-VN" sz="2100" dirty="0">
                <a:solidFill>
                  <a:schemeClr val="tx1"/>
                </a:solidFill>
              </a:rPr>
              <a:t>juridice care activează în domeniul jocurilor de noroc.</a:t>
            </a:r>
          </a:p>
          <a:p>
            <a:pPr marL="0" indent="0">
              <a:buNone/>
            </a:pPr>
            <a:endParaRPr lang="ru-RU" sz="32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590566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sp>
        <p:nvSpPr>
          <p:cNvPr id="5" name="Объект 4"/>
          <p:cNvSpPr>
            <a:spLocks noGrp="1"/>
          </p:cNvSpPr>
          <p:nvPr>
            <p:ph idx="1"/>
          </p:nvPr>
        </p:nvSpPr>
        <p:spPr>
          <a:xfrm>
            <a:off x="219456" y="1532623"/>
            <a:ext cx="8631936" cy="4904753"/>
          </a:xfrm>
        </p:spPr>
        <p:txBody>
          <a:bodyPr/>
          <a:lstStyle/>
          <a:p>
            <a:pPr marL="0" indent="0">
              <a:buNone/>
            </a:pPr>
            <a:r>
              <a:rPr lang="en-US" sz="2100" b="1" i="1" dirty="0" smtClean="0">
                <a:solidFill>
                  <a:schemeClr val="tx1"/>
                </a:solidFill>
              </a:rPr>
              <a:t>   </a:t>
            </a:r>
            <a:r>
              <a:rPr lang="vi-VN" sz="2100" b="1" i="1" dirty="0" smtClean="0">
                <a:solidFill>
                  <a:schemeClr val="tx1"/>
                </a:solidFill>
              </a:rPr>
              <a:t>Obiecte </a:t>
            </a:r>
            <a:r>
              <a:rPr lang="vi-VN" sz="2100" b="1" i="1" dirty="0">
                <a:solidFill>
                  <a:schemeClr val="tx1"/>
                </a:solidFill>
              </a:rPr>
              <a:t>ale impunerii </a:t>
            </a:r>
            <a:r>
              <a:rPr lang="vi-VN" sz="2100" dirty="0">
                <a:solidFill>
                  <a:schemeClr val="tx1"/>
                </a:solidFill>
              </a:rPr>
              <a:t>cu acciz sunt mărfurile supuse accizelor şi licenţele pentru activitatea în domeniul jocurilor de noroc.</a:t>
            </a:r>
          </a:p>
          <a:p>
            <a:pPr marL="0" indent="0">
              <a:buNone/>
            </a:pPr>
            <a:r>
              <a:rPr lang="en-US" sz="2100" dirty="0" smtClean="0">
                <a:solidFill>
                  <a:schemeClr val="tx1"/>
                </a:solidFill>
              </a:rPr>
              <a:t>   </a:t>
            </a:r>
            <a:r>
              <a:rPr lang="vi-VN" sz="2100" dirty="0" smtClean="0">
                <a:solidFill>
                  <a:schemeClr val="tx1"/>
                </a:solidFill>
              </a:rPr>
              <a:t>Drept </a:t>
            </a:r>
            <a:r>
              <a:rPr lang="vi-VN" sz="2100" b="1" i="1" dirty="0">
                <a:solidFill>
                  <a:schemeClr val="tx1"/>
                </a:solidFill>
              </a:rPr>
              <a:t>bază impozabilă </a:t>
            </a:r>
            <a:r>
              <a:rPr lang="vi-VN" sz="2100" dirty="0" smtClean="0">
                <a:solidFill>
                  <a:schemeClr val="tx1"/>
                </a:solidFill>
              </a:rPr>
              <a:t>servesc:</a:t>
            </a:r>
            <a:r>
              <a:rPr lang="en-US" sz="2100" dirty="0" smtClean="0">
                <a:solidFill>
                  <a:schemeClr val="tx1"/>
                </a:solidFill>
              </a:rPr>
              <a:t/>
            </a:r>
            <a:br>
              <a:rPr lang="en-US" sz="2100" dirty="0" smtClean="0">
                <a:solidFill>
                  <a:schemeClr val="tx1"/>
                </a:solidFill>
              </a:rPr>
            </a:br>
            <a:r>
              <a:rPr lang="vi-VN" sz="2100" dirty="0" smtClean="0">
                <a:solidFill>
                  <a:schemeClr val="tx1"/>
                </a:solidFill>
              </a:rPr>
              <a:t>1. volumul </a:t>
            </a:r>
            <a:r>
              <a:rPr lang="vi-VN" sz="2100" dirty="0">
                <a:solidFill>
                  <a:schemeClr val="tx1"/>
                </a:solidFill>
              </a:rPr>
              <a:t>în expresie naturală (litru, tonă, litru alcool absolut, bucăţi, cm3</a:t>
            </a:r>
            <a:r>
              <a:rPr lang="vi-VN" sz="2100" dirty="0" smtClean="0">
                <a:solidFill>
                  <a:schemeClr val="tx1"/>
                </a:solidFill>
              </a:rPr>
              <a:t>);</a:t>
            </a:r>
            <a:r>
              <a:rPr lang="en-US" sz="2100" dirty="0" smtClean="0">
                <a:solidFill>
                  <a:schemeClr val="tx1"/>
                </a:solidFill>
              </a:rPr>
              <a:t/>
            </a:r>
            <a:br>
              <a:rPr lang="en-US" sz="2100" dirty="0" smtClean="0">
                <a:solidFill>
                  <a:schemeClr val="tx1"/>
                </a:solidFill>
              </a:rPr>
            </a:br>
            <a:r>
              <a:rPr lang="en-US" sz="2100" dirty="0" smtClean="0">
                <a:solidFill>
                  <a:schemeClr val="tx1"/>
                </a:solidFill>
              </a:rPr>
              <a:t>2</a:t>
            </a:r>
            <a:r>
              <a:rPr lang="vi-VN" sz="2100" dirty="0" smtClean="0">
                <a:solidFill>
                  <a:schemeClr val="tx1"/>
                </a:solidFill>
              </a:rPr>
              <a:t>. valoarea </a:t>
            </a:r>
            <a:r>
              <a:rPr lang="vi-VN" sz="2100" dirty="0">
                <a:solidFill>
                  <a:schemeClr val="tx1"/>
                </a:solidFill>
              </a:rPr>
              <a:t>mărfurilor, care, la rîndul său, poate fi</a:t>
            </a:r>
            <a:r>
              <a:rPr lang="vi-VN" sz="2100" dirty="0" smtClean="0">
                <a:solidFill>
                  <a:schemeClr val="tx1"/>
                </a:solidFill>
              </a:rPr>
              <a:t>:</a:t>
            </a:r>
            <a:r>
              <a:rPr lang="en-US" sz="2100" dirty="0" smtClean="0">
                <a:solidFill>
                  <a:schemeClr val="tx1"/>
                </a:solidFill>
              </a:rPr>
              <a:t/>
            </a:r>
            <a:br>
              <a:rPr lang="en-US" sz="2100" dirty="0" smtClean="0">
                <a:solidFill>
                  <a:schemeClr val="tx1"/>
                </a:solidFill>
              </a:rPr>
            </a:br>
            <a:r>
              <a:rPr lang="vi-VN" sz="2100" dirty="0" smtClean="0">
                <a:solidFill>
                  <a:schemeClr val="tx1"/>
                </a:solidFill>
              </a:rPr>
              <a:t>-valoarea</a:t>
            </a:r>
            <a:r>
              <a:rPr lang="vi-VN" sz="2100" dirty="0">
                <a:solidFill>
                  <a:schemeClr val="tx1"/>
                </a:solidFill>
              </a:rPr>
              <a:t>, fără a ţine cont de TVA şi accize, pentru mărfurile de producere autohtonă</a:t>
            </a:r>
            <a:r>
              <a:rPr lang="vi-VN" sz="2100" dirty="0" smtClean="0">
                <a:solidFill>
                  <a:schemeClr val="tx1"/>
                </a:solidFill>
              </a:rPr>
              <a:t>;</a:t>
            </a:r>
            <a:r>
              <a:rPr lang="en-US" sz="2100" dirty="0" smtClean="0">
                <a:solidFill>
                  <a:schemeClr val="tx1"/>
                </a:solidFill>
              </a:rPr>
              <a:t/>
            </a:r>
            <a:br>
              <a:rPr lang="en-US" sz="2100" dirty="0" smtClean="0">
                <a:solidFill>
                  <a:schemeClr val="tx1"/>
                </a:solidFill>
              </a:rPr>
            </a:br>
            <a:r>
              <a:rPr lang="vi-VN" sz="2100" dirty="0" smtClean="0">
                <a:solidFill>
                  <a:schemeClr val="tx1"/>
                </a:solidFill>
              </a:rPr>
              <a:t>-valoarea </a:t>
            </a:r>
            <a:r>
              <a:rPr lang="vi-VN" sz="2100" dirty="0">
                <a:solidFill>
                  <a:schemeClr val="tx1"/>
                </a:solidFill>
              </a:rPr>
              <a:t>în vamă a mărfii, pentru mărfurile </a:t>
            </a:r>
            <a:r>
              <a:rPr lang="vi-VN" sz="2100" dirty="0" smtClean="0">
                <a:solidFill>
                  <a:schemeClr val="tx1"/>
                </a:solidFill>
              </a:rPr>
              <a:t>importate;</a:t>
            </a:r>
            <a:r>
              <a:rPr lang="en-US" sz="2100" dirty="0" smtClean="0">
                <a:solidFill>
                  <a:schemeClr val="tx1"/>
                </a:solidFill>
              </a:rPr>
              <a:t/>
            </a:r>
            <a:br>
              <a:rPr lang="en-US" sz="2100" dirty="0" smtClean="0">
                <a:solidFill>
                  <a:schemeClr val="tx1"/>
                </a:solidFill>
              </a:rPr>
            </a:br>
            <a:r>
              <a:rPr lang="vi-VN" sz="2100" dirty="0" smtClean="0">
                <a:solidFill>
                  <a:schemeClr val="tx1"/>
                </a:solidFill>
              </a:rPr>
              <a:t>3. costul </a:t>
            </a:r>
            <a:r>
              <a:rPr lang="vi-VN" sz="2100" dirty="0">
                <a:solidFill>
                  <a:schemeClr val="tx1"/>
                </a:solidFill>
              </a:rPr>
              <a:t>licenţei pentru activitatea în domeniul jocurilor de noroc</a:t>
            </a:r>
            <a:r>
              <a:rPr lang="vi-VN" sz="2100" dirty="0" smtClean="0">
                <a:solidFill>
                  <a:schemeClr val="tx1"/>
                </a:solidFill>
              </a:rPr>
              <a:t>.</a:t>
            </a:r>
            <a:endParaRPr lang="en-US" sz="2100" dirty="0" smtClean="0">
              <a:solidFill>
                <a:schemeClr val="tx1"/>
              </a:solidFill>
            </a:endParaRPr>
          </a:p>
          <a:p>
            <a:pPr marL="0" indent="0">
              <a:buNone/>
            </a:pPr>
            <a:r>
              <a:rPr lang="en-US" sz="2100" dirty="0" smtClean="0">
                <a:solidFill>
                  <a:schemeClr val="tx1"/>
                </a:solidFill>
              </a:rPr>
              <a:t>   </a:t>
            </a:r>
            <a:r>
              <a:rPr lang="vi-VN" sz="2100" dirty="0" smtClean="0">
                <a:solidFill>
                  <a:schemeClr val="tx1"/>
                </a:solidFill>
              </a:rPr>
              <a:t>Pentru </a:t>
            </a:r>
            <a:r>
              <a:rPr lang="vi-VN" sz="2100" dirty="0">
                <a:solidFill>
                  <a:schemeClr val="tx1"/>
                </a:solidFill>
              </a:rPr>
              <a:t>persoanele fizice şi juridice subiecţi ai impunerii cu accize, </a:t>
            </a:r>
            <a:r>
              <a:rPr lang="vi-VN" sz="2100" b="1" i="1" dirty="0">
                <a:solidFill>
                  <a:schemeClr val="tx1"/>
                </a:solidFill>
              </a:rPr>
              <a:t>obligaţia fiscală </a:t>
            </a:r>
            <a:r>
              <a:rPr lang="vi-VN" sz="2100" dirty="0">
                <a:solidFill>
                  <a:schemeClr val="tx1"/>
                </a:solidFill>
              </a:rPr>
              <a:t>cu privire  la calcularea şi achitarea accizelor la buget apare în momentul expedierii (transportării) mărfurilor supuse accizelor din încăperea de acciz.</a:t>
            </a:r>
          </a:p>
          <a:p>
            <a:pPr marL="0" indent="0">
              <a:buNone/>
            </a:pPr>
            <a:endParaRPr lang="ru-RU"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838485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sp>
        <p:nvSpPr>
          <p:cNvPr id="5" name="Объект 4"/>
          <p:cNvSpPr>
            <a:spLocks noGrp="1"/>
          </p:cNvSpPr>
          <p:nvPr>
            <p:ph idx="1"/>
          </p:nvPr>
        </p:nvSpPr>
        <p:spPr>
          <a:xfrm>
            <a:off x="170688" y="1532623"/>
            <a:ext cx="8729472" cy="4731377"/>
          </a:xfrm>
        </p:spPr>
        <p:txBody>
          <a:bodyPr/>
          <a:lstStyle/>
          <a:p>
            <a:pPr marL="0" indent="0">
              <a:buNone/>
            </a:pPr>
            <a:r>
              <a:rPr lang="en-US" b="1" i="1" dirty="0" smtClean="0">
                <a:solidFill>
                  <a:schemeClr val="tx1"/>
                </a:solidFill>
              </a:rPr>
              <a:t>   Taxa </a:t>
            </a:r>
            <a:r>
              <a:rPr lang="en-US" b="1" i="1" dirty="0" err="1">
                <a:solidFill>
                  <a:schemeClr val="tx1"/>
                </a:solidFill>
              </a:rPr>
              <a:t>pe</a:t>
            </a:r>
            <a:r>
              <a:rPr lang="en-US" b="1" i="1" dirty="0">
                <a:solidFill>
                  <a:schemeClr val="tx1"/>
                </a:solidFill>
              </a:rPr>
              <a:t> </a:t>
            </a:r>
            <a:r>
              <a:rPr lang="en-US" b="1" i="1" dirty="0" err="1">
                <a:solidFill>
                  <a:schemeClr val="tx1"/>
                </a:solidFill>
              </a:rPr>
              <a:t>valoarea</a:t>
            </a:r>
            <a:r>
              <a:rPr lang="en-US" b="1" i="1" dirty="0">
                <a:solidFill>
                  <a:schemeClr val="tx1"/>
                </a:solidFill>
              </a:rPr>
              <a:t> </a:t>
            </a:r>
            <a:r>
              <a:rPr lang="en-US" b="1" i="1" dirty="0" err="1">
                <a:solidFill>
                  <a:schemeClr val="tx1"/>
                </a:solidFill>
              </a:rPr>
              <a:t>adăugată</a:t>
            </a:r>
            <a:r>
              <a:rPr lang="en-US" b="1" i="1" dirty="0">
                <a:solidFill>
                  <a:schemeClr val="tx1"/>
                </a:solidFill>
              </a:rPr>
              <a:t> (T.V.A)</a:t>
            </a:r>
            <a:r>
              <a:rPr lang="en-US" dirty="0">
                <a:solidFill>
                  <a:schemeClr val="tx1"/>
                </a:solidFill>
              </a:rPr>
              <a:t> </a:t>
            </a:r>
            <a:r>
              <a:rPr lang="en-US" dirty="0" err="1">
                <a:solidFill>
                  <a:schemeClr val="tx1"/>
                </a:solidFill>
              </a:rPr>
              <a:t>este</a:t>
            </a:r>
            <a:r>
              <a:rPr lang="en-US" dirty="0">
                <a:solidFill>
                  <a:schemeClr val="tx1"/>
                </a:solidFill>
              </a:rPr>
              <a:t> un </a:t>
            </a:r>
            <a:r>
              <a:rPr lang="en-US" dirty="0" err="1">
                <a:solidFill>
                  <a:schemeClr val="tx1"/>
                </a:solidFill>
              </a:rPr>
              <a:t>impozit</a:t>
            </a:r>
            <a:r>
              <a:rPr lang="en-US" dirty="0">
                <a:solidFill>
                  <a:schemeClr val="tx1"/>
                </a:solidFill>
              </a:rPr>
              <a:t> indirect, care se </a:t>
            </a:r>
            <a:r>
              <a:rPr lang="en-US" dirty="0" err="1">
                <a:solidFill>
                  <a:schemeClr val="tx1"/>
                </a:solidFill>
              </a:rPr>
              <a:t>aplică</a:t>
            </a:r>
            <a:r>
              <a:rPr lang="en-US" dirty="0">
                <a:solidFill>
                  <a:schemeClr val="tx1"/>
                </a:solidFill>
              </a:rPr>
              <a:t> </a:t>
            </a:r>
            <a:r>
              <a:rPr lang="en-US" dirty="0" err="1">
                <a:solidFill>
                  <a:schemeClr val="tx1"/>
                </a:solidFill>
              </a:rPr>
              <a:t>asupra</a:t>
            </a:r>
            <a:r>
              <a:rPr lang="en-US" dirty="0">
                <a:solidFill>
                  <a:schemeClr val="tx1"/>
                </a:solidFill>
              </a:rPr>
              <a:t> </a:t>
            </a:r>
            <a:r>
              <a:rPr lang="en-US" dirty="0" err="1">
                <a:solidFill>
                  <a:schemeClr val="tx1"/>
                </a:solidFill>
              </a:rPr>
              <a:t>cifrei</a:t>
            </a:r>
            <a:r>
              <a:rPr lang="en-US" dirty="0">
                <a:solidFill>
                  <a:schemeClr val="tx1"/>
                </a:solidFill>
              </a:rPr>
              <a:t> de </a:t>
            </a:r>
            <a:r>
              <a:rPr lang="en-US" dirty="0" err="1">
                <a:solidFill>
                  <a:schemeClr val="tx1"/>
                </a:solidFill>
              </a:rPr>
              <a:t>afaceri</a:t>
            </a:r>
            <a:r>
              <a:rPr lang="en-US" dirty="0">
                <a:solidFill>
                  <a:schemeClr val="tx1"/>
                </a:solidFill>
              </a:rPr>
              <a:t>. </a:t>
            </a:r>
            <a:r>
              <a:rPr lang="en-US" dirty="0" err="1">
                <a:solidFill>
                  <a:schemeClr val="tx1"/>
                </a:solidFill>
              </a:rPr>
              <a:t>În</a:t>
            </a:r>
            <a:r>
              <a:rPr lang="en-US" dirty="0">
                <a:solidFill>
                  <a:schemeClr val="tx1"/>
                </a:solidFill>
              </a:rPr>
              <a:t> </a:t>
            </a:r>
            <a:r>
              <a:rPr lang="en-US" dirty="0" err="1">
                <a:solidFill>
                  <a:schemeClr val="tx1"/>
                </a:solidFill>
              </a:rPr>
              <a:t>Republica</a:t>
            </a:r>
            <a:r>
              <a:rPr lang="en-US" dirty="0">
                <a:solidFill>
                  <a:schemeClr val="tx1"/>
                </a:solidFill>
              </a:rPr>
              <a:t> Moldova TVA </a:t>
            </a:r>
            <a:r>
              <a:rPr lang="en-US" dirty="0" err="1">
                <a:solidFill>
                  <a:schemeClr val="tx1"/>
                </a:solidFill>
              </a:rPr>
              <a:t>reprezintă</a:t>
            </a:r>
            <a:r>
              <a:rPr lang="en-US" dirty="0">
                <a:solidFill>
                  <a:schemeClr val="tx1"/>
                </a:solidFill>
              </a:rPr>
              <a:t> un </a:t>
            </a:r>
            <a:r>
              <a:rPr lang="en-US" dirty="0" err="1">
                <a:solidFill>
                  <a:schemeClr val="tx1"/>
                </a:solidFill>
              </a:rPr>
              <a:t>impozit</a:t>
            </a:r>
            <a:r>
              <a:rPr lang="en-US" dirty="0">
                <a:solidFill>
                  <a:schemeClr val="tx1"/>
                </a:solidFill>
              </a:rPr>
              <a:t> general de stat. </a:t>
            </a:r>
            <a:br>
              <a:rPr lang="en-US" dirty="0">
                <a:solidFill>
                  <a:schemeClr val="tx1"/>
                </a:solidFill>
              </a:rPr>
            </a:br>
            <a:r>
              <a:rPr lang="en-US" dirty="0" smtClean="0">
                <a:solidFill>
                  <a:schemeClr val="tx1"/>
                </a:solidFill>
              </a:rPr>
              <a:t>   </a:t>
            </a:r>
            <a:r>
              <a:rPr lang="en-US" dirty="0" err="1" smtClean="0">
                <a:solidFill>
                  <a:schemeClr val="tx1"/>
                </a:solidFill>
              </a:rPr>
              <a:t>Prin</a:t>
            </a:r>
            <a:r>
              <a:rPr lang="en-US" dirty="0" smtClean="0">
                <a:solidFill>
                  <a:schemeClr val="tx1"/>
                </a:solidFill>
              </a:rPr>
              <a:t> </a:t>
            </a:r>
            <a:r>
              <a:rPr lang="en-US" dirty="0" err="1" smtClean="0">
                <a:solidFill>
                  <a:schemeClr val="tx1"/>
                </a:solidFill>
              </a:rPr>
              <a:t>intermediul</a:t>
            </a:r>
            <a:r>
              <a:rPr lang="en-US" dirty="0">
                <a:solidFill>
                  <a:schemeClr val="tx1"/>
                </a:solidFill>
              </a:rPr>
              <a:t> </a:t>
            </a:r>
            <a:r>
              <a:rPr lang="en-US" dirty="0" smtClean="0">
                <a:solidFill>
                  <a:schemeClr val="tx1"/>
                </a:solidFill>
              </a:rPr>
              <a:t>T.V.A se </a:t>
            </a:r>
            <a:r>
              <a:rPr lang="en-US" dirty="0" err="1">
                <a:solidFill>
                  <a:schemeClr val="tx1"/>
                </a:solidFill>
              </a:rPr>
              <a:t>colectează</a:t>
            </a:r>
            <a:r>
              <a:rPr lang="en-US" dirty="0">
                <a:solidFill>
                  <a:schemeClr val="tx1"/>
                </a:solidFill>
              </a:rPr>
              <a:t> la </a:t>
            </a:r>
            <a:r>
              <a:rPr lang="en-US" dirty="0" err="1">
                <a:solidFill>
                  <a:schemeClr val="tx1"/>
                </a:solidFill>
              </a:rPr>
              <a:t>buget</a:t>
            </a:r>
            <a:r>
              <a:rPr lang="en-US" dirty="0">
                <a:solidFill>
                  <a:schemeClr val="tx1"/>
                </a:solidFill>
              </a:rPr>
              <a:t> o parte din </a:t>
            </a:r>
            <a:r>
              <a:rPr lang="en-US" dirty="0" err="1">
                <a:solidFill>
                  <a:schemeClr val="tx1"/>
                </a:solidFill>
              </a:rPr>
              <a:t>valoarea</a:t>
            </a:r>
            <a:r>
              <a:rPr lang="en-US" dirty="0">
                <a:solidFill>
                  <a:schemeClr val="tx1"/>
                </a:solidFill>
              </a:rPr>
              <a:t> </a:t>
            </a:r>
            <a:r>
              <a:rPr lang="en-US" dirty="0" err="1">
                <a:solidFill>
                  <a:schemeClr val="tx1"/>
                </a:solidFill>
              </a:rPr>
              <a:t>mărfurilor</a:t>
            </a:r>
            <a:r>
              <a:rPr lang="en-US" dirty="0">
                <a:solidFill>
                  <a:schemeClr val="tx1"/>
                </a:solidFill>
              </a:rPr>
              <a:t> </a:t>
            </a:r>
            <a:r>
              <a:rPr lang="en-US" dirty="0" err="1">
                <a:solidFill>
                  <a:schemeClr val="tx1"/>
                </a:solidFill>
              </a:rPr>
              <a:t>produse</a:t>
            </a:r>
            <a:r>
              <a:rPr lang="en-US" dirty="0">
                <a:solidFill>
                  <a:schemeClr val="tx1"/>
                </a:solidFill>
              </a:rPr>
              <a:t> (</a:t>
            </a:r>
            <a:r>
              <a:rPr lang="en-US" dirty="0" err="1">
                <a:solidFill>
                  <a:schemeClr val="tx1"/>
                </a:solidFill>
              </a:rPr>
              <a:t>serviciilor</a:t>
            </a:r>
            <a:r>
              <a:rPr lang="en-US" dirty="0">
                <a:solidFill>
                  <a:schemeClr val="tx1"/>
                </a:solidFill>
              </a:rPr>
              <a:t> </a:t>
            </a:r>
            <a:r>
              <a:rPr lang="en-US" dirty="0" err="1">
                <a:solidFill>
                  <a:schemeClr val="tx1"/>
                </a:solidFill>
              </a:rPr>
              <a:t>prestate</a:t>
            </a:r>
            <a:r>
              <a:rPr lang="en-US" dirty="0">
                <a:solidFill>
                  <a:schemeClr val="tx1"/>
                </a:solidFill>
              </a:rPr>
              <a:t>, </a:t>
            </a:r>
            <a:r>
              <a:rPr lang="en-US" dirty="0" err="1">
                <a:solidFill>
                  <a:schemeClr val="tx1"/>
                </a:solidFill>
              </a:rPr>
              <a:t>lucrărilor</a:t>
            </a:r>
            <a:r>
              <a:rPr lang="en-US" dirty="0">
                <a:solidFill>
                  <a:schemeClr val="tx1"/>
                </a:solidFill>
              </a:rPr>
              <a:t> </a:t>
            </a:r>
            <a:r>
              <a:rPr lang="en-US" dirty="0" err="1">
                <a:solidFill>
                  <a:schemeClr val="tx1"/>
                </a:solidFill>
              </a:rPr>
              <a:t>executate</a:t>
            </a:r>
            <a:r>
              <a:rPr lang="en-US" dirty="0">
                <a:solidFill>
                  <a:schemeClr val="tx1"/>
                </a:solidFill>
              </a:rPr>
              <a:t>) </a:t>
            </a:r>
            <a:r>
              <a:rPr lang="en-US" dirty="0" err="1">
                <a:solidFill>
                  <a:schemeClr val="tx1"/>
                </a:solidFill>
              </a:rPr>
              <a:t>în</a:t>
            </a:r>
            <a:r>
              <a:rPr lang="en-US" dirty="0">
                <a:solidFill>
                  <a:schemeClr val="tx1"/>
                </a:solidFill>
              </a:rPr>
              <a:t> </a:t>
            </a:r>
            <a:r>
              <a:rPr lang="en-US" dirty="0" err="1">
                <a:solidFill>
                  <a:schemeClr val="tx1"/>
                </a:solidFill>
              </a:rPr>
              <a:t>republică</a:t>
            </a:r>
            <a:r>
              <a:rPr lang="en-US" dirty="0">
                <a:solidFill>
                  <a:schemeClr val="tx1"/>
                </a:solidFill>
              </a:rPr>
              <a:t> </a:t>
            </a:r>
            <a:r>
              <a:rPr lang="en-US" dirty="0" err="1">
                <a:solidFill>
                  <a:schemeClr val="tx1"/>
                </a:solidFill>
              </a:rPr>
              <a:t>sau</a:t>
            </a:r>
            <a:r>
              <a:rPr lang="en-US" dirty="0">
                <a:solidFill>
                  <a:schemeClr val="tx1"/>
                </a:solidFill>
              </a:rPr>
              <a:t> </a:t>
            </a:r>
            <a:r>
              <a:rPr lang="en-US" dirty="0" err="1" smtClean="0">
                <a:solidFill>
                  <a:schemeClr val="tx1"/>
                </a:solidFill>
              </a:rPr>
              <a:t>importate</a:t>
            </a:r>
            <a:r>
              <a:rPr lang="en-US" dirty="0" smtClean="0">
                <a:solidFill>
                  <a:schemeClr val="tx1"/>
                </a:solidFill>
              </a:rPr>
              <a:t>.</a:t>
            </a:r>
            <a:endParaRPr lang="en-US" dirty="0">
              <a:solidFill>
                <a:schemeClr val="tx1"/>
              </a:solidFill>
            </a:endParaRPr>
          </a:p>
          <a:p>
            <a:pPr marL="0" indent="0">
              <a:buNone/>
            </a:pPr>
            <a:r>
              <a:rPr lang="en-US" b="1" i="1" dirty="0">
                <a:solidFill>
                  <a:schemeClr val="tx1"/>
                </a:solidFill>
              </a:rPr>
              <a:t> </a:t>
            </a:r>
            <a:r>
              <a:rPr lang="en-US" b="1" i="1" dirty="0" smtClean="0">
                <a:solidFill>
                  <a:schemeClr val="tx1"/>
                </a:solidFill>
              </a:rPr>
              <a:t>  </a:t>
            </a:r>
            <a:r>
              <a:rPr lang="en-US" b="1" i="1" dirty="0" err="1" smtClean="0">
                <a:solidFill>
                  <a:schemeClr val="tx1"/>
                </a:solidFill>
              </a:rPr>
              <a:t>Subiecţi</a:t>
            </a:r>
            <a:r>
              <a:rPr lang="en-US" b="1" i="1" dirty="0" smtClean="0">
                <a:solidFill>
                  <a:schemeClr val="tx1"/>
                </a:solidFill>
              </a:rPr>
              <a:t> </a:t>
            </a:r>
            <a:r>
              <a:rPr lang="en-US" b="1" i="1" dirty="0" err="1">
                <a:solidFill>
                  <a:schemeClr val="tx1"/>
                </a:solidFill>
              </a:rPr>
              <a:t>impozabili</a:t>
            </a:r>
            <a:r>
              <a:rPr lang="en-US" b="1" i="1" dirty="0">
                <a:solidFill>
                  <a:schemeClr val="tx1"/>
                </a:solidFill>
              </a:rPr>
              <a:t> </a:t>
            </a:r>
            <a:r>
              <a:rPr lang="en-US" dirty="0">
                <a:solidFill>
                  <a:schemeClr val="tx1"/>
                </a:solidFill>
              </a:rPr>
              <a:t>cu T.V.A. </a:t>
            </a:r>
            <a:r>
              <a:rPr lang="en-US" dirty="0" err="1" smtClean="0">
                <a:solidFill>
                  <a:schemeClr val="tx1"/>
                </a:solidFill>
              </a:rPr>
              <a:t>sunt</a:t>
            </a:r>
            <a:r>
              <a:rPr lang="en-US" dirty="0" smtClean="0">
                <a:solidFill>
                  <a:schemeClr val="tx1"/>
                </a:solidFill>
              </a:rPr>
              <a:t>:</a:t>
            </a:r>
            <a:r>
              <a:rPr lang="en-US" dirty="0">
                <a:solidFill>
                  <a:schemeClr val="tx1"/>
                </a:solidFill>
              </a:rPr>
              <a:t/>
            </a:r>
            <a:br>
              <a:rPr lang="en-US" dirty="0">
                <a:solidFill>
                  <a:schemeClr val="tx1"/>
                </a:solidFill>
              </a:rPr>
            </a:br>
            <a:r>
              <a:rPr lang="en-US" dirty="0" smtClean="0">
                <a:solidFill>
                  <a:schemeClr val="tx1"/>
                </a:solidFill>
              </a:rPr>
              <a:t>1. </a:t>
            </a:r>
            <a:r>
              <a:rPr lang="en-US" dirty="0" err="1" smtClean="0">
                <a:solidFill>
                  <a:schemeClr val="tx1"/>
                </a:solidFill>
              </a:rPr>
              <a:t>persoanele</a:t>
            </a:r>
            <a:r>
              <a:rPr lang="en-US" dirty="0" smtClean="0">
                <a:solidFill>
                  <a:schemeClr val="tx1"/>
                </a:solidFill>
              </a:rPr>
              <a:t> </a:t>
            </a:r>
            <a:r>
              <a:rPr lang="en-US" dirty="0" err="1">
                <a:solidFill>
                  <a:schemeClr val="tx1"/>
                </a:solidFill>
              </a:rPr>
              <a:t>fizice</a:t>
            </a:r>
            <a:r>
              <a:rPr lang="en-US" dirty="0">
                <a:solidFill>
                  <a:schemeClr val="tx1"/>
                </a:solidFill>
              </a:rPr>
              <a:t> </a:t>
            </a:r>
            <a:r>
              <a:rPr lang="en-US" dirty="0" err="1">
                <a:solidFill>
                  <a:schemeClr val="tx1"/>
                </a:solidFill>
              </a:rPr>
              <a:t>şi</a:t>
            </a:r>
            <a:r>
              <a:rPr lang="en-US" dirty="0">
                <a:solidFill>
                  <a:schemeClr val="tx1"/>
                </a:solidFill>
              </a:rPr>
              <a:t> </a:t>
            </a:r>
            <a:r>
              <a:rPr lang="en-US" dirty="0" err="1">
                <a:solidFill>
                  <a:schemeClr val="tx1"/>
                </a:solidFill>
              </a:rPr>
              <a:t>juridice</a:t>
            </a:r>
            <a:r>
              <a:rPr lang="en-US" dirty="0">
                <a:solidFill>
                  <a:schemeClr val="tx1"/>
                </a:solidFill>
              </a:rPr>
              <a:t> care </a:t>
            </a:r>
            <a:r>
              <a:rPr lang="en-US" dirty="0" err="1">
                <a:solidFill>
                  <a:schemeClr val="tx1"/>
                </a:solidFill>
              </a:rPr>
              <a:t>efectuiează</a:t>
            </a:r>
            <a:r>
              <a:rPr lang="en-US" dirty="0">
                <a:solidFill>
                  <a:schemeClr val="tx1"/>
                </a:solidFill>
              </a:rPr>
              <a:t> </a:t>
            </a:r>
            <a:r>
              <a:rPr lang="en-US" dirty="0" err="1">
                <a:solidFill>
                  <a:schemeClr val="tx1"/>
                </a:solidFill>
              </a:rPr>
              <a:t>livrări</a:t>
            </a:r>
            <a:r>
              <a:rPr lang="en-US" dirty="0">
                <a:solidFill>
                  <a:schemeClr val="tx1"/>
                </a:solidFill>
              </a:rPr>
              <a:t> </a:t>
            </a:r>
            <a:r>
              <a:rPr lang="en-US" dirty="0" err="1">
                <a:solidFill>
                  <a:schemeClr val="tx1"/>
                </a:solidFill>
              </a:rPr>
              <a:t>impozabile</a:t>
            </a:r>
            <a:r>
              <a:rPr lang="en-US" dirty="0">
                <a:solidFill>
                  <a:schemeClr val="tx1"/>
                </a:solidFill>
              </a:rPr>
              <a:t> </a:t>
            </a:r>
            <a:r>
              <a:rPr lang="en-US" dirty="0" err="1">
                <a:solidFill>
                  <a:schemeClr val="tx1"/>
                </a:solidFill>
              </a:rPr>
              <a:t>pe</a:t>
            </a:r>
            <a:r>
              <a:rPr lang="en-US" dirty="0">
                <a:solidFill>
                  <a:schemeClr val="tx1"/>
                </a:solidFill>
              </a:rPr>
              <a:t> </a:t>
            </a:r>
            <a:r>
              <a:rPr lang="en-US" dirty="0" err="1">
                <a:solidFill>
                  <a:schemeClr val="tx1"/>
                </a:solidFill>
              </a:rPr>
              <a:t>piaţa</a:t>
            </a:r>
            <a:r>
              <a:rPr lang="en-US" dirty="0">
                <a:solidFill>
                  <a:schemeClr val="tx1"/>
                </a:solidFill>
              </a:rPr>
              <a:t> </a:t>
            </a:r>
            <a:r>
              <a:rPr lang="en-US" dirty="0" err="1">
                <a:solidFill>
                  <a:schemeClr val="tx1"/>
                </a:solidFill>
              </a:rPr>
              <a:t>internă</a:t>
            </a:r>
            <a:r>
              <a:rPr lang="en-US" dirty="0">
                <a:solidFill>
                  <a:schemeClr val="tx1"/>
                </a:solidFill>
              </a:rPr>
              <a:t> </a:t>
            </a:r>
            <a:r>
              <a:rPr lang="en-US" dirty="0" err="1">
                <a:solidFill>
                  <a:schemeClr val="tx1"/>
                </a:solidFill>
              </a:rPr>
              <a:t>şi</a:t>
            </a:r>
            <a:r>
              <a:rPr lang="en-US" dirty="0">
                <a:solidFill>
                  <a:schemeClr val="tx1"/>
                </a:solidFill>
              </a:rPr>
              <a:t> la export </a:t>
            </a:r>
            <a:r>
              <a:rPr lang="en-US" dirty="0" err="1">
                <a:solidFill>
                  <a:schemeClr val="tx1"/>
                </a:solidFill>
              </a:rPr>
              <a:t>şi</a:t>
            </a:r>
            <a:r>
              <a:rPr lang="en-US" dirty="0">
                <a:solidFill>
                  <a:schemeClr val="tx1"/>
                </a:solidFill>
              </a:rPr>
              <a:t> </a:t>
            </a:r>
            <a:r>
              <a:rPr lang="en-US" dirty="0" err="1">
                <a:solidFill>
                  <a:schemeClr val="tx1"/>
                </a:solidFill>
              </a:rPr>
              <a:t>sunt</a:t>
            </a:r>
            <a:r>
              <a:rPr lang="en-US" dirty="0">
                <a:solidFill>
                  <a:schemeClr val="tx1"/>
                </a:solidFill>
              </a:rPr>
              <a:t> </a:t>
            </a:r>
            <a:r>
              <a:rPr lang="en-US" dirty="0" err="1">
                <a:solidFill>
                  <a:schemeClr val="tx1"/>
                </a:solidFill>
              </a:rPr>
              <a:t>înregistrate</a:t>
            </a:r>
            <a:r>
              <a:rPr lang="en-US" dirty="0">
                <a:solidFill>
                  <a:schemeClr val="tx1"/>
                </a:solidFill>
              </a:rPr>
              <a:t> </a:t>
            </a:r>
            <a:r>
              <a:rPr lang="en-US" dirty="0" err="1">
                <a:solidFill>
                  <a:schemeClr val="tx1"/>
                </a:solidFill>
              </a:rPr>
              <a:t>sau</a:t>
            </a:r>
            <a:r>
              <a:rPr lang="en-US" dirty="0">
                <a:solidFill>
                  <a:schemeClr val="tx1"/>
                </a:solidFill>
              </a:rPr>
              <a:t> </a:t>
            </a:r>
            <a:r>
              <a:rPr lang="en-US" dirty="0" err="1">
                <a:solidFill>
                  <a:schemeClr val="tx1"/>
                </a:solidFill>
              </a:rPr>
              <a:t>trebuie</a:t>
            </a:r>
            <a:r>
              <a:rPr lang="en-US" dirty="0">
                <a:solidFill>
                  <a:schemeClr val="tx1"/>
                </a:solidFill>
              </a:rPr>
              <a:t> </a:t>
            </a:r>
            <a:r>
              <a:rPr lang="en-US" dirty="0" err="1">
                <a:solidFill>
                  <a:schemeClr val="tx1"/>
                </a:solidFill>
              </a:rPr>
              <a:t>să</a:t>
            </a:r>
            <a:r>
              <a:rPr lang="en-US" dirty="0">
                <a:solidFill>
                  <a:schemeClr val="tx1"/>
                </a:solidFill>
              </a:rPr>
              <a:t> fie </a:t>
            </a:r>
            <a:r>
              <a:rPr lang="en-US" dirty="0" err="1">
                <a:solidFill>
                  <a:schemeClr val="tx1"/>
                </a:solidFill>
              </a:rPr>
              <a:t>înregistrate</a:t>
            </a:r>
            <a:r>
              <a:rPr lang="en-US" dirty="0">
                <a:solidFill>
                  <a:schemeClr val="tx1"/>
                </a:solidFill>
              </a:rPr>
              <a:t> </a:t>
            </a:r>
            <a:r>
              <a:rPr lang="en-US" dirty="0" err="1">
                <a:solidFill>
                  <a:schemeClr val="tx1"/>
                </a:solidFill>
              </a:rPr>
              <a:t>în</a:t>
            </a:r>
            <a:r>
              <a:rPr lang="en-US" dirty="0">
                <a:solidFill>
                  <a:schemeClr val="tx1"/>
                </a:solidFill>
              </a:rPr>
              <a:t> </a:t>
            </a:r>
            <a:r>
              <a:rPr lang="en-US" dirty="0" err="1">
                <a:solidFill>
                  <a:schemeClr val="tx1"/>
                </a:solidFill>
              </a:rPr>
              <a:t>conformitate</a:t>
            </a:r>
            <a:r>
              <a:rPr lang="en-US" dirty="0">
                <a:solidFill>
                  <a:schemeClr val="tx1"/>
                </a:solidFill>
              </a:rPr>
              <a:t> cu </a:t>
            </a:r>
            <a:r>
              <a:rPr lang="en-US" dirty="0" err="1">
                <a:solidFill>
                  <a:schemeClr val="tx1"/>
                </a:solidFill>
              </a:rPr>
              <a:t>prevederile</a:t>
            </a:r>
            <a:r>
              <a:rPr lang="en-US" dirty="0">
                <a:solidFill>
                  <a:schemeClr val="tx1"/>
                </a:solidFill>
              </a:rPr>
              <a:t> CF (art. 112</a:t>
            </a:r>
            <a:r>
              <a:rPr lang="en-US" dirty="0" smtClean="0">
                <a:solidFill>
                  <a:schemeClr val="tx1"/>
                </a:solidFill>
              </a:rPr>
              <a:t>);</a:t>
            </a:r>
            <a:r>
              <a:rPr lang="en-US" dirty="0">
                <a:solidFill>
                  <a:schemeClr val="tx1"/>
                </a:solidFill>
              </a:rPr>
              <a:t/>
            </a:r>
            <a:br>
              <a:rPr lang="en-US" dirty="0">
                <a:solidFill>
                  <a:schemeClr val="tx1"/>
                </a:solidFill>
              </a:rPr>
            </a:br>
            <a:r>
              <a:rPr lang="en-US" dirty="0" smtClean="0">
                <a:solidFill>
                  <a:schemeClr val="tx1"/>
                </a:solidFill>
              </a:rPr>
              <a:t>2. </a:t>
            </a:r>
            <a:r>
              <a:rPr lang="en-US" dirty="0" err="1" smtClean="0">
                <a:solidFill>
                  <a:schemeClr val="tx1"/>
                </a:solidFill>
              </a:rPr>
              <a:t>persoanele</a:t>
            </a:r>
            <a:r>
              <a:rPr lang="en-US" dirty="0" smtClean="0">
                <a:solidFill>
                  <a:schemeClr val="tx1"/>
                </a:solidFill>
              </a:rPr>
              <a:t> </a:t>
            </a:r>
            <a:r>
              <a:rPr lang="en-US" dirty="0" err="1">
                <a:solidFill>
                  <a:schemeClr val="tx1"/>
                </a:solidFill>
              </a:rPr>
              <a:t>fizice</a:t>
            </a:r>
            <a:r>
              <a:rPr lang="en-US" dirty="0">
                <a:solidFill>
                  <a:schemeClr val="tx1"/>
                </a:solidFill>
              </a:rPr>
              <a:t> </a:t>
            </a:r>
            <a:r>
              <a:rPr lang="en-US" dirty="0" err="1">
                <a:solidFill>
                  <a:schemeClr val="tx1"/>
                </a:solidFill>
              </a:rPr>
              <a:t>şi</a:t>
            </a:r>
            <a:r>
              <a:rPr lang="en-US" dirty="0">
                <a:solidFill>
                  <a:schemeClr val="tx1"/>
                </a:solidFill>
              </a:rPr>
              <a:t> </a:t>
            </a:r>
            <a:r>
              <a:rPr lang="en-US" dirty="0" err="1">
                <a:solidFill>
                  <a:schemeClr val="tx1"/>
                </a:solidFill>
              </a:rPr>
              <a:t>juridice</a:t>
            </a:r>
            <a:r>
              <a:rPr lang="en-US" dirty="0">
                <a:solidFill>
                  <a:schemeClr val="tx1"/>
                </a:solidFill>
              </a:rPr>
              <a:t> care </a:t>
            </a:r>
            <a:r>
              <a:rPr lang="en-US" dirty="0" err="1">
                <a:solidFill>
                  <a:schemeClr val="tx1"/>
                </a:solidFill>
              </a:rPr>
              <a:t>importa</a:t>
            </a:r>
            <a:r>
              <a:rPr lang="en-US" dirty="0">
                <a:solidFill>
                  <a:schemeClr val="tx1"/>
                </a:solidFill>
              </a:rPr>
              <a:t> </a:t>
            </a:r>
            <a:r>
              <a:rPr lang="en-US" dirty="0" err="1">
                <a:solidFill>
                  <a:schemeClr val="tx1"/>
                </a:solidFill>
              </a:rPr>
              <a:t>mărfuri</a:t>
            </a:r>
            <a:r>
              <a:rPr lang="en-US" dirty="0">
                <a:solidFill>
                  <a:schemeClr val="tx1"/>
                </a:solidFill>
              </a:rPr>
              <a:t>, cu </a:t>
            </a:r>
            <a:r>
              <a:rPr lang="en-US" dirty="0" err="1">
                <a:solidFill>
                  <a:schemeClr val="tx1"/>
                </a:solidFill>
              </a:rPr>
              <a:t>excepţia</a:t>
            </a:r>
            <a:r>
              <a:rPr lang="en-US" dirty="0">
                <a:solidFill>
                  <a:schemeClr val="tx1"/>
                </a:solidFill>
              </a:rPr>
              <a:t> </a:t>
            </a:r>
            <a:r>
              <a:rPr lang="en-US" dirty="0" err="1">
                <a:solidFill>
                  <a:schemeClr val="tx1"/>
                </a:solidFill>
              </a:rPr>
              <a:t>persoanelor</a:t>
            </a:r>
            <a:r>
              <a:rPr lang="en-US" dirty="0">
                <a:solidFill>
                  <a:schemeClr val="tx1"/>
                </a:solidFill>
              </a:rPr>
              <a:t> </a:t>
            </a:r>
            <a:r>
              <a:rPr lang="en-US" dirty="0" err="1">
                <a:solidFill>
                  <a:schemeClr val="tx1"/>
                </a:solidFill>
              </a:rPr>
              <a:t>fizice</a:t>
            </a:r>
            <a:r>
              <a:rPr lang="en-US" dirty="0">
                <a:solidFill>
                  <a:schemeClr val="tx1"/>
                </a:solidFill>
              </a:rPr>
              <a:t> care </a:t>
            </a:r>
            <a:r>
              <a:rPr lang="en-US" dirty="0" err="1">
                <a:solidFill>
                  <a:schemeClr val="tx1"/>
                </a:solidFill>
              </a:rPr>
              <a:t>importă</a:t>
            </a:r>
            <a:r>
              <a:rPr lang="en-US" dirty="0">
                <a:solidFill>
                  <a:schemeClr val="tx1"/>
                </a:solidFill>
              </a:rPr>
              <a:t> </a:t>
            </a:r>
            <a:r>
              <a:rPr lang="en-US" dirty="0" err="1">
                <a:solidFill>
                  <a:schemeClr val="tx1"/>
                </a:solidFill>
              </a:rPr>
              <a:t>mărfuri</a:t>
            </a:r>
            <a:r>
              <a:rPr lang="en-US" dirty="0">
                <a:solidFill>
                  <a:schemeClr val="tx1"/>
                </a:solidFill>
              </a:rPr>
              <a:t> de </a:t>
            </a:r>
            <a:r>
              <a:rPr lang="en-US" dirty="0" err="1">
                <a:solidFill>
                  <a:schemeClr val="tx1"/>
                </a:solidFill>
              </a:rPr>
              <a:t>uz</a:t>
            </a:r>
            <a:r>
              <a:rPr lang="en-US" dirty="0">
                <a:solidFill>
                  <a:schemeClr val="tx1"/>
                </a:solidFill>
              </a:rPr>
              <a:t> </a:t>
            </a:r>
            <a:r>
              <a:rPr lang="en-US" dirty="0" err="1">
                <a:solidFill>
                  <a:schemeClr val="tx1"/>
                </a:solidFill>
              </a:rPr>
              <a:t>sau</a:t>
            </a:r>
            <a:r>
              <a:rPr lang="en-US" dirty="0">
                <a:solidFill>
                  <a:schemeClr val="tx1"/>
                </a:solidFill>
              </a:rPr>
              <a:t> </a:t>
            </a:r>
            <a:r>
              <a:rPr lang="en-US" dirty="0" err="1">
                <a:solidFill>
                  <a:schemeClr val="tx1"/>
                </a:solidFill>
              </a:rPr>
              <a:t>consum</a:t>
            </a:r>
            <a:r>
              <a:rPr lang="en-US" dirty="0">
                <a:solidFill>
                  <a:schemeClr val="tx1"/>
                </a:solidFill>
              </a:rPr>
              <a:t> personal, </a:t>
            </a:r>
            <a:r>
              <a:rPr lang="en-US" dirty="0" err="1">
                <a:solidFill>
                  <a:schemeClr val="tx1"/>
                </a:solidFill>
              </a:rPr>
              <a:t>valoarea</a:t>
            </a:r>
            <a:r>
              <a:rPr lang="en-US" dirty="0">
                <a:solidFill>
                  <a:schemeClr val="tx1"/>
                </a:solidFill>
              </a:rPr>
              <a:t> </a:t>
            </a:r>
            <a:r>
              <a:rPr lang="en-US" dirty="0" err="1">
                <a:solidFill>
                  <a:schemeClr val="tx1"/>
                </a:solidFill>
              </a:rPr>
              <a:t>cărora</a:t>
            </a:r>
            <a:r>
              <a:rPr lang="en-US" dirty="0">
                <a:solidFill>
                  <a:schemeClr val="tx1"/>
                </a:solidFill>
              </a:rPr>
              <a:t> nu </a:t>
            </a:r>
            <a:r>
              <a:rPr lang="en-US" dirty="0" err="1">
                <a:solidFill>
                  <a:schemeClr val="tx1"/>
                </a:solidFill>
              </a:rPr>
              <a:t>depăşeşte</a:t>
            </a:r>
            <a:r>
              <a:rPr lang="en-US" dirty="0">
                <a:solidFill>
                  <a:schemeClr val="tx1"/>
                </a:solidFill>
              </a:rPr>
              <a:t> </a:t>
            </a:r>
            <a:r>
              <a:rPr lang="en-US" dirty="0" err="1">
                <a:solidFill>
                  <a:schemeClr val="tx1"/>
                </a:solidFill>
              </a:rPr>
              <a:t>limitele</a:t>
            </a:r>
            <a:r>
              <a:rPr lang="en-US" dirty="0">
                <a:solidFill>
                  <a:schemeClr val="tx1"/>
                </a:solidFill>
              </a:rPr>
              <a:t> </a:t>
            </a:r>
            <a:r>
              <a:rPr lang="en-US" dirty="0" err="1">
                <a:solidFill>
                  <a:schemeClr val="tx1"/>
                </a:solidFill>
              </a:rPr>
              <a:t>stabilite</a:t>
            </a:r>
            <a:r>
              <a:rPr lang="en-US" dirty="0">
                <a:solidFill>
                  <a:schemeClr val="tx1"/>
                </a:solidFill>
              </a:rPr>
              <a:t> de </a:t>
            </a:r>
            <a:r>
              <a:rPr lang="en-US" dirty="0" err="1">
                <a:solidFill>
                  <a:schemeClr val="tx1"/>
                </a:solidFill>
              </a:rPr>
              <a:t>legislaţia</a:t>
            </a:r>
            <a:r>
              <a:rPr lang="en-US" dirty="0">
                <a:solidFill>
                  <a:schemeClr val="tx1"/>
                </a:solidFill>
              </a:rPr>
              <a:t> </a:t>
            </a:r>
            <a:r>
              <a:rPr lang="en-US" dirty="0" err="1">
                <a:solidFill>
                  <a:schemeClr val="tx1"/>
                </a:solidFill>
              </a:rPr>
              <a:t>în</a:t>
            </a:r>
            <a:r>
              <a:rPr lang="en-US" dirty="0">
                <a:solidFill>
                  <a:schemeClr val="tx1"/>
                </a:solidFill>
              </a:rPr>
              <a:t> </a:t>
            </a:r>
            <a:r>
              <a:rPr lang="en-US" dirty="0" err="1">
                <a:solidFill>
                  <a:schemeClr val="tx1"/>
                </a:solidFill>
              </a:rPr>
              <a:t>vigoare</a:t>
            </a:r>
            <a:r>
              <a:rPr lang="en-US" dirty="0">
                <a:solidFill>
                  <a:schemeClr val="tx1"/>
                </a:solidFill>
              </a:rPr>
              <a:t>, </a:t>
            </a:r>
            <a:r>
              <a:rPr lang="en-US" dirty="0" err="1">
                <a:solidFill>
                  <a:schemeClr val="tx1"/>
                </a:solidFill>
              </a:rPr>
              <a:t>indiferent</a:t>
            </a:r>
            <a:r>
              <a:rPr lang="en-US" dirty="0">
                <a:solidFill>
                  <a:schemeClr val="tx1"/>
                </a:solidFill>
              </a:rPr>
              <a:t> de </a:t>
            </a:r>
            <a:r>
              <a:rPr lang="en-US" dirty="0" err="1">
                <a:solidFill>
                  <a:schemeClr val="tx1"/>
                </a:solidFill>
              </a:rPr>
              <a:t>faptul</a:t>
            </a:r>
            <a:r>
              <a:rPr lang="en-US" dirty="0">
                <a:solidFill>
                  <a:schemeClr val="tx1"/>
                </a:solidFill>
              </a:rPr>
              <a:t> </a:t>
            </a:r>
            <a:r>
              <a:rPr lang="en-US" dirty="0" err="1">
                <a:solidFill>
                  <a:schemeClr val="tx1"/>
                </a:solidFill>
              </a:rPr>
              <a:t>înregistrării</a:t>
            </a:r>
            <a:r>
              <a:rPr lang="en-US" dirty="0">
                <a:solidFill>
                  <a:schemeClr val="tx1"/>
                </a:solidFill>
              </a:rPr>
              <a:t> </a:t>
            </a:r>
            <a:r>
              <a:rPr lang="en-US" dirty="0" err="1">
                <a:solidFill>
                  <a:schemeClr val="tx1"/>
                </a:solidFill>
              </a:rPr>
              <a:t>în</a:t>
            </a:r>
            <a:r>
              <a:rPr lang="en-US" dirty="0">
                <a:solidFill>
                  <a:schemeClr val="tx1"/>
                </a:solidFill>
              </a:rPr>
              <a:t> </a:t>
            </a:r>
            <a:r>
              <a:rPr lang="en-US" dirty="0" err="1">
                <a:solidFill>
                  <a:schemeClr val="tx1"/>
                </a:solidFill>
              </a:rPr>
              <a:t>calitate</a:t>
            </a:r>
            <a:r>
              <a:rPr lang="en-US" dirty="0">
                <a:solidFill>
                  <a:schemeClr val="tx1"/>
                </a:solidFill>
              </a:rPr>
              <a:t> de </a:t>
            </a:r>
            <a:r>
              <a:rPr lang="en-US" dirty="0" err="1">
                <a:solidFill>
                  <a:schemeClr val="tx1"/>
                </a:solidFill>
              </a:rPr>
              <a:t>subiect</a:t>
            </a:r>
            <a:r>
              <a:rPr lang="en-US" dirty="0">
                <a:solidFill>
                  <a:schemeClr val="tx1"/>
                </a:solidFill>
              </a:rPr>
              <a:t> </a:t>
            </a:r>
            <a:r>
              <a:rPr lang="en-US" dirty="0" smtClean="0">
                <a:solidFill>
                  <a:schemeClr val="tx1"/>
                </a:solidFill>
              </a:rPr>
              <a:t>al</a:t>
            </a:r>
            <a:r>
              <a:rPr lang="en-US" dirty="0">
                <a:solidFill>
                  <a:schemeClr val="tx1"/>
                </a:solidFill>
              </a:rPr>
              <a:t> </a:t>
            </a:r>
            <a:r>
              <a:rPr lang="en-US" dirty="0" smtClean="0">
                <a:solidFill>
                  <a:schemeClr val="tx1"/>
                </a:solidFill>
              </a:rPr>
              <a:t>T.V.A</a:t>
            </a:r>
            <a:r>
              <a:rPr lang="en-US" dirty="0">
                <a:solidFill>
                  <a:schemeClr val="tx1"/>
                </a:solidFill>
              </a:rPr>
              <a:t>. </a:t>
            </a:r>
            <a:r>
              <a:rPr lang="en-US" dirty="0" err="1">
                <a:solidFill>
                  <a:schemeClr val="tx1"/>
                </a:solidFill>
              </a:rPr>
              <a:t>pe</a:t>
            </a:r>
            <a:r>
              <a:rPr lang="en-US" dirty="0">
                <a:solidFill>
                  <a:schemeClr val="tx1"/>
                </a:solidFill>
              </a:rPr>
              <a:t> </a:t>
            </a:r>
            <a:r>
              <a:rPr lang="en-US" dirty="0" err="1">
                <a:solidFill>
                  <a:schemeClr val="tx1"/>
                </a:solidFill>
              </a:rPr>
              <a:t>teritoriul</a:t>
            </a:r>
            <a:r>
              <a:rPr lang="en-US" dirty="0">
                <a:solidFill>
                  <a:schemeClr val="tx1"/>
                </a:solidFill>
              </a:rPr>
              <a:t> </a:t>
            </a:r>
            <a:r>
              <a:rPr lang="en-US" dirty="0" smtClean="0">
                <a:solidFill>
                  <a:schemeClr val="tx1"/>
                </a:solidFill>
              </a:rPr>
              <a:t>RM</a:t>
            </a:r>
            <a:r>
              <a:rPr lang="en-US" dirty="0">
                <a:solidFill>
                  <a:schemeClr val="tx1"/>
                </a:solidFill>
              </a:rPr>
              <a:t/>
            </a:r>
            <a:br>
              <a:rPr lang="en-US" dirty="0">
                <a:solidFill>
                  <a:schemeClr val="tx1"/>
                </a:solidFill>
              </a:rPr>
            </a:br>
            <a:r>
              <a:rPr lang="en-US" dirty="0" smtClean="0">
                <a:solidFill>
                  <a:schemeClr val="tx1"/>
                </a:solidFill>
              </a:rPr>
              <a:t>3. </a:t>
            </a:r>
            <a:r>
              <a:rPr lang="en-US" dirty="0" err="1" smtClean="0">
                <a:solidFill>
                  <a:schemeClr val="tx1"/>
                </a:solidFill>
              </a:rPr>
              <a:t>persoanele</a:t>
            </a:r>
            <a:r>
              <a:rPr lang="en-US" dirty="0" smtClean="0">
                <a:solidFill>
                  <a:schemeClr val="tx1"/>
                </a:solidFill>
              </a:rPr>
              <a:t> </a:t>
            </a:r>
            <a:r>
              <a:rPr lang="en-US" dirty="0" err="1">
                <a:solidFill>
                  <a:schemeClr val="tx1"/>
                </a:solidFill>
              </a:rPr>
              <a:t>fizice</a:t>
            </a:r>
            <a:r>
              <a:rPr lang="en-US" dirty="0">
                <a:solidFill>
                  <a:schemeClr val="tx1"/>
                </a:solidFill>
              </a:rPr>
              <a:t> </a:t>
            </a:r>
            <a:r>
              <a:rPr lang="en-US" dirty="0" err="1">
                <a:solidFill>
                  <a:schemeClr val="tx1"/>
                </a:solidFill>
              </a:rPr>
              <a:t>şi</a:t>
            </a:r>
            <a:r>
              <a:rPr lang="en-US" dirty="0">
                <a:solidFill>
                  <a:schemeClr val="tx1"/>
                </a:solidFill>
              </a:rPr>
              <a:t> </a:t>
            </a:r>
            <a:r>
              <a:rPr lang="en-US" dirty="0" err="1">
                <a:solidFill>
                  <a:schemeClr val="tx1"/>
                </a:solidFill>
              </a:rPr>
              <a:t>juridice</a:t>
            </a:r>
            <a:r>
              <a:rPr lang="en-US" dirty="0">
                <a:solidFill>
                  <a:schemeClr val="tx1"/>
                </a:solidFill>
              </a:rPr>
              <a:t>, care </a:t>
            </a:r>
            <a:r>
              <a:rPr lang="en-US" dirty="0" err="1">
                <a:solidFill>
                  <a:schemeClr val="tx1"/>
                </a:solidFill>
              </a:rPr>
              <a:t>importă</a:t>
            </a:r>
            <a:r>
              <a:rPr lang="en-US" dirty="0">
                <a:solidFill>
                  <a:schemeClr val="tx1"/>
                </a:solidFill>
              </a:rPr>
              <a:t> </a:t>
            </a:r>
            <a:r>
              <a:rPr lang="en-US" dirty="0" err="1">
                <a:solidFill>
                  <a:schemeClr val="tx1"/>
                </a:solidFill>
              </a:rPr>
              <a:t>servicii</a:t>
            </a:r>
            <a:r>
              <a:rPr lang="en-US" dirty="0">
                <a:solidFill>
                  <a:schemeClr val="tx1"/>
                </a:solidFill>
              </a:rPr>
              <a:t> considerate ca </a:t>
            </a:r>
            <a:r>
              <a:rPr lang="en-US" dirty="0" err="1">
                <a:solidFill>
                  <a:schemeClr val="tx1"/>
                </a:solidFill>
              </a:rPr>
              <a:t>livrări</a:t>
            </a:r>
            <a:r>
              <a:rPr lang="en-US" dirty="0">
                <a:solidFill>
                  <a:schemeClr val="tx1"/>
                </a:solidFill>
              </a:rPr>
              <a:t> </a:t>
            </a:r>
            <a:r>
              <a:rPr lang="en-US" dirty="0" err="1">
                <a:solidFill>
                  <a:schemeClr val="tx1"/>
                </a:solidFill>
              </a:rPr>
              <a:t>impozabile</a:t>
            </a:r>
            <a:r>
              <a:rPr lang="en-US" dirty="0">
                <a:solidFill>
                  <a:schemeClr val="tx1"/>
                </a:solidFill>
              </a:rPr>
              <a:t> </a:t>
            </a:r>
            <a:r>
              <a:rPr lang="en-US" dirty="0" err="1">
                <a:solidFill>
                  <a:schemeClr val="tx1"/>
                </a:solidFill>
              </a:rPr>
              <a:t>efectuate</a:t>
            </a:r>
            <a:r>
              <a:rPr lang="en-US" dirty="0">
                <a:solidFill>
                  <a:schemeClr val="tx1"/>
                </a:solidFill>
              </a:rPr>
              <a:t> de </a:t>
            </a:r>
            <a:r>
              <a:rPr lang="en-US" dirty="0" err="1">
                <a:solidFill>
                  <a:schemeClr val="tx1"/>
                </a:solidFill>
              </a:rPr>
              <a:t>persoanele</a:t>
            </a:r>
            <a:r>
              <a:rPr lang="en-US" dirty="0">
                <a:solidFill>
                  <a:schemeClr val="tx1"/>
                </a:solidFill>
              </a:rPr>
              <a:t> </a:t>
            </a:r>
            <a:r>
              <a:rPr lang="en-US" dirty="0" err="1">
                <a:solidFill>
                  <a:schemeClr val="tx1"/>
                </a:solidFill>
              </a:rPr>
              <a:t>menţionate</a:t>
            </a:r>
            <a:r>
              <a:rPr lang="en-US" dirty="0">
                <a:solidFill>
                  <a:schemeClr val="tx1"/>
                </a:solidFill>
              </a:rPr>
              <a:t>.</a:t>
            </a:r>
            <a:endParaRPr lang="ru-RU" dirty="0">
              <a:solidFill>
                <a:schemeClr val="tx1"/>
              </a:solidFill>
            </a:endParaRPr>
          </a:p>
          <a:p>
            <a:pPr marL="0" indent="0">
              <a:buNone/>
            </a:pPr>
            <a:endParaRPr lang="ru-RU"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770986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GIZ_Banner_Kopfzeile-Ausland (3)">
  <a:themeElements>
    <a:clrScheme name="GIZ">
      <a:dk1>
        <a:srgbClr val="000000"/>
      </a:dk1>
      <a:lt1>
        <a:srgbClr val="FFFFFF"/>
      </a:lt1>
      <a:dk2>
        <a:srgbClr val="6E6452"/>
      </a:dk2>
      <a:lt2>
        <a:srgbClr val="D2CDC8"/>
      </a:lt2>
      <a:accent1>
        <a:srgbClr val="C80F0F"/>
      </a:accent1>
      <a:accent2>
        <a:srgbClr val="4B859F"/>
      </a:accent2>
      <a:accent3>
        <a:srgbClr val="B498BA"/>
      </a:accent3>
      <a:accent4>
        <a:srgbClr val="F3BF49"/>
      </a:accent4>
      <a:accent5>
        <a:srgbClr val="94B322"/>
      </a:accent5>
      <a:accent6>
        <a:srgbClr val="B4E3ED"/>
      </a:accent6>
      <a:hlink>
        <a:srgbClr val="0000FF"/>
      </a:hlink>
      <a:folHlink>
        <a:srgbClr val="800080"/>
      </a:folHlink>
    </a:clrScheme>
    <a:fontScheme name="GIZ Schrift">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GIZ_Banner_Kopfzeile-Ausland (3)</Template>
  <TotalTime>1764</TotalTime>
  <Words>1377</Words>
  <Application>Microsoft Office PowerPoint</Application>
  <PresentationFormat>On-screen Show (4:3)</PresentationFormat>
  <Paragraphs>180</Paragraphs>
  <Slides>19</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Arial</vt:lpstr>
      <vt:lpstr>Arial Narrow</vt:lpstr>
      <vt:lpstr>Calibri</vt:lpstr>
      <vt:lpstr>Calibri Light</vt:lpstr>
      <vt:lpstr>Times New Roman</vt:lpstr>
      <vt:lpstr>GIZ_Banner_Kopfzeile-Ausland (3)</vt:lpstr>
      <vt:lpstr>Office Theme</vt:lpstr>
      <vt:lpstr>Curs de instruire pentru angajații operatorilor „Apă-Canal”  Modulul 13:  Problemele actuale de contabilitate și impozitare a mijloacelor de transport și a mecanismelor. Modificările fiscale în RM pentru anul 2017.  Sesiunea 9:  Schimbări în Legislația R. Moldova  referitor la impozitări în perioada anului 2017  Expert conf. univ. dr. Margareta Vîrcolici lector superior Lidia Surdu  28-29-30 noiembrie 2017,  Chișinău</vt:lpstr>
      <vt:lpstr>Obiective:  O1 Impozitele locale și calculul acestora; O2 Calculul TVA și a accizelor; O3 Asigurarea socială și medicală; O4 Calculul și plata impozitului pe venit; O5 Aspecte sociale si de gen în contabilitate. </vt:lpstr>
      <vt:lpstr>Impozitele locale și calculul acestora:    În conformitate cu art. 290 al Codului fiscal al Republicii Moldova, subiecţi ai impunerii, în cazul taxelor locale, sunt considerate persoanele juridice şi persoanele fizice înregistrate în calitate de întreprinzători.    Baza impozabilă şi cotele maxime ale taxelor locale diferă, de la un caz la altul în modul care urmează:</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Asigurarea socială și medicală:    În conformitate cu Legea privind sistemul public de asigurări sociale nr.489-XIV din 08.07.1999, cu modificările şi completările ulterioare, asigurările sociale reprezintă un sistem de protecţie socială a persoanelor asigurate, constând în acordarea de indemnizaţii, ajutoare, pensii, prestaţii pentru prevenirea îmbolnăvirilor şi recuperarea capacităţii de muncă şi alte prestaţii prevăzute de legislaţie.     Calcularea primelor de asigurare se reflectă prin formula contabilă: Dt 711 Ct 533   Virarea primelor de asigurare către organele şi companiile de asigurări se reflectă în felul următor: Dt 533 Ct 241, 242   Dacă întreprinderea a efectuat decontări în plus în Fondul social, aceste sume se trec în categoria creanţelor pe termen scurt, iar la începutul perioadei ulterioare se restabilesc: Dt   234  Ct   533.  </vt:lpstr>
      <vt:lpstr>Calculul și plata impozitului pe venit:   Impozitul pe venit este o parte componentă a sistemului impozitelor şi taxelor generale de stat, totodată, constituind o sursă de reglementare a veniturilor sistemului bugetar.   Subiecţi ai impunerii sunt persoanele juridice şi fizice care obţin pe parcursul anului fiscal venit din orice surse aflate în Republica Moldova, precum şi persoanele juridice şi fizice rezidente care obţin venit investiţional şi financiar din surse aflate în afara Republicii Moldova.   Obiect al impunerii este venitul brut (inclusiv facilităţile) obţinut din toate sursele de către orice persoană juridică sau fizică, exceptând deducerile şi scutirile la care are dreptul această persoană. </vt:lpstr>
      <vt:lpstr>   Calcularea primelor de asigurare se reflectă prin formula contabilă: Dt 711 Ct 534       Virarea primelor de asigurare către organele şi companiile de asigurări se reflectă în felul următor: Dt 534 Ct 241  Ct 242 .  </vt:lpstr>
      <vt:lpstr>Aspecte sociale si de gen în contabilitate:     Salariatele gravide si cele care au nascut trebuie sa mearga la medicul de familie pentru a obtine un document care sa le ateste starea. Totodata, acestea trebuie sa informeze in scris angajatorul cu privire la situatia lor. In caz contrar, angajatorul este exonerat de obligatiile impuse de lege (desi nu de toate), fata de salariatele in cauza.   </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GIZ-Design</dc:creator>
  <cp:keywords>GIZ-Leerfolie</cp:keywords>
  <cp:lastModifiedBy>Admin</cp:lastModifiedBy>
  <cp:revision>165</cp:revision>
  <cp:lastPrinted>2017-06-05T10:38:21Z</cp:lastPrinted>
  <dcterms:created xsi:type="dcterms:W3CDTF">2013-09-05T11:54:56Z</dcterms:created>
  <dcterms:modified xsi:type="dcterms:W3CDTF">2017-12-06T07:46:48Z</dcterms:modified>
</cp:coreProperties>
</file>