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22"/>
  </p:notesMasterIdLst>
  <p:handoutMasterIdLst>
    <p:handoutMasterId r:id="rId23"/>
  </p:handoutMasterIdLst>
  <p:sldIdLst>
    <p:sldId id="280" r:id="rId3"/>
    <p:sldId id="295" r:id="rId4"/>
    <p:sldId id="296" r:id="rId5"/>
    <p:sldId id="298"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3" r:id="rId19"/>
    <p:sldId id="314" r:id="rId20"/>
    <p:sldId id="299" r:id="rId21"/>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69" d="100"/>
          <a:sy n="69" d="100"/>
        </p:scale>
        <p:origin x="1386" y="8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1509579042"/>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4283129312"/>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3168030097"/>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417918099"/>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2337173366"/>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4235103089"/>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2544292733"/>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1437106900"/>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3806569853"/>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339350522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28/11/2017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28/11/2017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1427412761"/>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1632273501"/>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28/11/2017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9249E49D-7E83-4DC5-85FB-44059F07B6B6}" type="slidenum">
              <a:rPr lang="en-US" smtClean="0"/>
              <a:t>‹#›</a:t>
            </a:fld>
            <a:endParaRPr lang="en-US"/>
          </a:p>
        </p:txBody>
      </p:sp>
    </p:spTree>
    <p:extLst>
      <p:ext uri="{BB962C8B-B14F-4D97-AF65-F5344CB8AC3E}">
        <p14:creationId xmlns:p14="http://schemas.microsoft.com/office/powerpoint/2010/main" val="2653826728"/>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28/11/2017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28/11/2017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9E49D-7E83-4DC5-85FB-44059F07B6B6}" type="slidenum">
              <a:rPr lang="en-US" smtClean="0"/>
              <a:t>‹#›</a:t>
            </a:fld>
            <a:endParaRPr lang="en-US"/>
          </a:p>
        </p:txBody>
      </p:sp>
    </p:spTree>
    <p:extLst>
      <p:ext uri="{BB962C8B-B14F-4D97-AF65-F5344CB8AC3E}">
        <p14:creationId xmlns:p14="http://schemas.microsoft.com/office/powerpoint/2010/main" val="270658076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jpeg"/><Relationship Id="rId4" Type="http://schemas.openxmlformats.org/officeDocument/2006/relationships/image" Target="../media/image5.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smtClean="0">
                <a:solidFill>
                  <a:srgbClr val="002060"/>
                </a:solidFill>
              </a:rPr>
              <a:t> Problemele actuale de contabilitate și impozitare a mijloacelor de transport și a mecanismelor. Modificările fiscale în RM pentru anul 2017.</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smtClean="0">
                <a:solidFill>
                  <a:srgbClr val="FF0000"/>
                </a:solidFill>
              </a:rPr>
              <a:t>Sesiunea </a:t>
            </a:r>
            <a:r>
              <a:rPr lang="en-US" altLang="en-US" sz="2000" b="1" dirty="0" smtClean="0">
                <a:solidFill>
                  <a:srgbClr val="FF0000"/>
                </a:solidFill>
              </a:rPr>
              <a:t>9</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vi-VN" dirty="0">
                <a:solidFill>
                  <a:srgbClr val="000F2E"/>
                </a:solidFill>
                <a:latin typeface="Times New Roman" panose="02020603050405020304" pitchFamily="18" charset="0"/>
                <a:cs typeface="Times New Roman" panose="02020603050405020304" pitchFamily="18" charset="0"/>
              </a:rPr>
              <a:t>Schimbări în Legislația R. Moldova  referitor la impozitări în perioada anului </a:t>
            </a:r>
            <a:r>
              <a:rPr lang="vi-VN" dirty="0" smtClean="0">
                <a:solidFill>
                  <a:srgbClr val="000F2E"/>
                </a:solidFill>
                <a:latin typeface="Times New Roman" panose="02020603050405020304" pitchFamily="18" charset="0"/>
                <a:cs typeface="Times New Roman" panose="02020603050405020304" pitchFamily="18" charset="0"/>
              </a:rPr>
              <a:t>2017</a:t>
            </a:r>
            <a:r>
              <a:rPr lang="en-US" dirty="0" smtClean="0">
                <a:solidFill>
                  <a:srgbClr val="000F2E"/>
                </a:solidFill>
                <a:latin typeface="Times New Roman" panose="02020603050405020304" pitchFamily="18" charset="0"/>
                <a:cs typeface="Times New Roman" panose="02020603050405020304" pitchFamily="18" charset="0"/>
              </a:rPr>
              <a:t/>
            </a:r>
            <a:br>
              <a:rPr lang="en-US"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conf. univ. dr. </a:t>
            </a:r>
            <a:r>
              <a:rPr lang="en-US" sz="1800" b="1" i="1" dirty="0" smtClean="0">
                <a:solidFill>
                  <a:srgbClr val="002060"/>
                </a:solidFill>
              </a:rPr>
              <a:t>Margareta V</a:t>
            </a:r>
            <a:r>
              <a:rPr lang="ro-RO" sz="1800" b="1" i="1" dirty="0" smtClean="0">
                <a:solidFill>
                  <a:srgbClr val="002060"/>
                </a:solidFill>
              </a:rPr>
              <a:t>îrcolici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5" name="Объект 4"/>
          <p:cNvSpPr>
            <a:spLocks noGrp="1"/>
          </p:cNvSpPr>
          <p:nvPr>
            <p:ph idx="1"/>
          </p:nvPr>
        </p:nvSpPr>
        <p:spPr>
          <a:xfrm>
            <a:off x="170688" y="1621536"/>
            <a:ext cx="8289312" cy="4642464"/>
          </a:xfrm>
        </p:spPr>
        <p:txBody>
          <a:bodyPr/>
          <a:lstStyle/>
          <a:p>
            <a:pPr marL="0" indent="0">
              <a:buNone/>
            </a:pPr>
            <a:r>
              <a:rPr lang="en-US" dirty="0" smtClean="0">
                <a:solidFill>
                  <a:schemeClr val="tx1"/>
                </a:solidFill>
              </a:rPr>
              <a:t>   </a:t>
            </a:r>
            <a:r>
              <a:rPr lang="en-US" sz="2000" dirty="0" smtClean="0">
                <a:solidFill>
                  <a:schemeClr val="tx1"/>
                </a:solidFill>
              </a:rPr>
              <a:t>Se </a:t>
            </a:r>
            <a:r>
              <a:rPr lang="en-US" sz="2000" dirty="0" err="1">
                <a:solidFill>
                  <a:schemeClr val="tx1"/>
                </a:solidFill>
              </a:rPr>
              <a:t>stabilesc</a:t>
            </a:r>
            <a:r>
              <a:rPr lang="en-US" sz="2000" dirty="0">
                <a:solidFill>
                  <a:schemeClr val="tx1"/>
                </a:solidFill>
              </a:rPr>
              <a:t> </a:t>
            </a:r>
            <a:r>
              <a:rPr lang="en-US" sz="2000" dirty="0" err="1">
                <a:solidFill>
                  <a:schemeClr val="tx1"/>
                </a:solidFill>
              </a:rPr>
              <a:t>următoarele</a:t>
            </a:r>
            <a:r>
              <a:rPr lang="en-US" sz="2000" dirty="0">
                <a:solidFill>
                  <a:schemeClr val="tx1"/>
                </a:solidFill>
              </a:rPr>
              <a:t> cote ale T.V.A.:</a:t>
            </a:r>
            <a:endParaRPr lang="ru-RU" sz="2000" dirty="0">
              <a:solidFill>
                <a:schemeClr val="tx1"/>
              </a:solidFill>
            </a:endParaRPr>
          </a:p>
          <a:p>
            <a:pPr marL="0" indent="0">
              <a:buNone/>
            </a:pPr>
            <a:r>
              <a:rPr lang="en-US" sz="2000" dirty="0" smtClean="0">
                <a:solidFill>
                  <a:schemeClr val="tx1"/>
                </a:solidFill>
              </a:rPr>
              <a:t>1. </a:t>
            </a:r>
            <a:r>
              <a:rPr lang="en-US" sz="2000" dirty="0" err="1" smtClean="0">
                <a:solidFill>
                  <a:schemeClr val="tx1"/>
                </a:solidFill>
              </a:rPr>
              <a:t>cota</a:t>
            </a:r>
            <a:r>
              <a:rPr lang="en-US" sz="2000" dirty="0" smtClean="0">
                <a:solidFill>
                  <a:schemeClr val="tx1"/>
                </a:solidFill>
              </a:rPr>
              <a:t> </a:t>
            </a:r>
            <a:r>
              <a:rPr lang="en-US" sz="2000" dirty="0">
                <a:solidFill>
                  <a:schemeClr val="tx1"/>
                </a:solidFill>
              </a:rPr>
              <a:t>de 20%, </a:t>
            </a:r>
            <a:r>
              <a:rPr lang="en-US" sz="2000" dirty="0" err="1">
                <a:solidFill>
                  <a:schemeClr val="tx1"/>
                </a:solidFill>
              </a:rPr>
              <a:t>numită</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cota</a:t>
            </a:r>
            <a:r>
              <a:rPr lang="en-US" sz="2000" dirty="0">
                <a:solidFill>
                  <a:schemeClr val="tx1"/>
                </a:solidFill>
              </a:rPr>
              <a:t> standard;</a:t>
            </a:r>
            <a:endParaRPr lang="ru-RU" sz="2000" dirty="0">
              <a:solidFill>
                <a:schemeClr val="tx1"/>
              </a:solidFill>
            </a:endParaRPr>
          </a:p>
          <a:p>
            <a:pPr marL="0" indent="0">
              <a:buNone/>
            </a:pPr>
            <a:r>
              <a:rPr lang="en-US" sz="2000" dirty="0" smtClean="0">
                <a:solidFill>
                  <a:schemeClr val="tx1"/>
                </a:solidFill>
              </a:rPr>
              <a:t>2.</a:t>
            </a:r>
            <a:r>
              <a:rPr lang="en-US" sz="2000" dirty="0">
                <a:solidFill>
                  <a:schemeClr val="tx1"/>
                </a:solidFill>
              </a:rPr>
              <a:t> </a:t>
            </a:r>
            <a:r>
              <a:rPr lang="en-US" sz="2000" dirty="0" err="1" smtClean="0">
                <a:solidFill>
                  <a:schemeClr val="tx1"/>
                </a:solidFill>
              </a:rPr>
              <a:t>cota</a:t>
            </a:r>
            <a:r>
              <a:rPr lang="en-US" sz="2000" dirty="0" smtClean="0">
                <a:solidFill>
                  <a:schemeClr val="tx1"/>
                </a:solidFill>
              </a:rPr>
              <a:t> </a:t>
            </a:r>
            <a:r>
              <a:rPr lang="en-US" sz="2000" dirty="0">
                <a:solidFill>
                  <a:schemeClr val="tx1"/>
                </a:solidFill>
              </a:rPr>
              <a:t>zero ( 0%);</a:t>
            </a:r>
            <a:endParaRPr lang="ru-RU" sz="2000" dirty="0">
              <a:solidFill>
                <a:schemeClr val="tx1"/>
              </a:solidFill>
            </a:endParaRPr>
          </a:p>
          <a:p>
            <a:pPr marL="0" indent="0">
              <a:buNone/>
            </a:pPr>
            <a:r>
              <a:rPr lang="en-US" sz="2000" dirty="0" smtClean="0">
                <a:solidFill>
                  <a:schemeClr val="tx1"/>
                </a:solidFill>
              </a:rPr>
              <a:t>3. cote </a:t>
            </a:r>
            <a:r>
              <a:rPr lang="en-US" sz="2000" dirty="0" err="1">
                <a:solidFill>
                  <a:schemeClr val="tx1"/>
                </a:solidFill>
              </a:rPr>
              <a:t>reduse</a:t>
            </a:r>
            <a:r>
              <a:rPr lang="en-US" sz="2000" dirty="0">
                <a:solidFill>
                  <a:schemeClr val="tx1"/>
                </a:solidFill>
              </a:rPr>
              <a:t> de 8%</a:t>
            </a:r>
            <a:endParaRPr lang="ru-RU" sz="2000" dirty="0">
              <a:solidFill>
                <a:schemeClr val="tx1"/>
              </a:solidFill>
            </a:endParaRPr>
          </a:p>
          <a:p>
            <a:pPr marL="0" indent="0">
              <a:buNone/>
            </a:pPr>
            <a:r>
              <a:rPr lang="en-US" sz="2000" dirty="0" smtClean="0">
                <a:solidFill>
                  <a:schemeClr val="tx1"/>
                </a:solidFill>
              </a:rPr>
              <a:t>4. cote </a:t>
            </a:r>
            <a:r>
              <a:rPr lang="en-US" sz="2000" dirty="0" err="1">
                <a:solidFill>
                  <a:schemeClr val="tx1"/>
                </a:solidFill>
              </a:rPr>
              <a:t>reduse</a:t>
            </a:r>
            <a:r>
              <a:rPr lang="en-US" sz="2000" dirty="0">
                <a:solidFill>
                  <a:schemeClr val="tx1"/>
                </a:solidFill>
              </a:rPr>
              <a:t> de 6</a:t>
            </a:r>
            <a:r>
              <a:rPr lang="en-US" sz="2000" dirty="0" smtClean="0">
                <a:solidFill>
                  <a:schemeClr val="tx1"/>
                </a:solidFill>
              </a:rPr>
              <a:t>%.</a:t>
            </a:r>
          </a:p>
          <a:p>
            <a:pPr marL="0" indent="0">
              <a:buNone/>
            </a:pPr>
            <a:r>
              <a:rPr lang="en-US" sz="2000" dirty="0" smtClean="0">
                <a:solidFill>
                  <a:schemeClr val="tx1"/>
                </a:solidFill>
              </a:rPr>
              <a:t>   </a:t>
            </a:r>
            <a:r>
              <a:rPr lang="vi-VN" sz="2000" dirty="0" smtClean="0">
                <a:solidFill>
                  <a:schemeClr val="tx1"/>
                </a:solidFill>
              </a:rPr>
              <a:t>În </a:t>
            </a:r>
            <a:r>
              <a:rPr lang="vi-VN" sz="2000" dirty="0">
                <a:solidFill>
                  <a:schemeClr val="tx1"/>
                </a:solidFill>
              </a:rPr>
              <a:t>cazul achitării TVA la buget, subiecţilor impozabili înregistraţi li se permite trecerea în cont a sumei TVA achitate furnizorilor pe valorile materiale şi serviciile procurate pentru efectuarea livrărilor impozabile în procesul desfăşurării activităţii de întreprinzător</a:t>
            </a:r>
            <a:r>
              <a:rPr lang="vi-VN" sz="2000" dirty="0" smtClean="0">
                <a:solidFill>
                  <a:schemeClr val="tx1"/>
                </a:solidFill>
              </a:rPr>
              <a:t>.</a:t>
            </a:r>
            <a:r>
              <a:rPr lang="en-US" sz="2000" dirty="0" smtClean="0">
                <a:solidFill>
                  <a:schemeClr val="tx1"/>
                </a:solidFill>
              </a:rPr>
              <a:t> </a:t>
            </a:r>
            <a:endParaRPr lang="ru-RU" sz="2000" dirty="0" smtClean="0">
              <a:solidFill>
                <a:schemeClr val="tx1"/>
              </a:solidFill>
            </a:endParaRPr>
          </a:p>
          <a:p>
            <a:pPr marL="0" indent="0">
              <a:buNone/>
            </a:pP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5307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5" name="Объект 4"/>
          <p:cNvSpPr>
            <a:spLocks noGrp="1"/>
          </p:cNvSpPr>
          <p:nvPr>
            <p:ph idx="1"/>
          </p:nvPr>
        </p:nvSpPr>
        <p:spPr>
          <a:xfrm>
            <a:off x="170688" y="1621536"/>
            <a:ext cx="8289312" cy="4642464"/>
          </a:xfrm>
        </p:spPr>
        <p:txBody>
          <a:bodyPr/>
          <a:lstStyle/>
          <a:p>
            <a:pPr marL="0" indent="0">
              <a:buNone/>
            </a:pPr>
            <a:r>
              <a:rPr lang="en-US" dirty="0" smtClean="0">
                <a:solidFill>
                  <a:schemeClr val="tx1"/>
                </a:solidFill>
              </a:rPr>
              <a:t>   </a:t>
            </a: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2" name="Прямоугольник 1"/>
          <p:cNvSpPr/>
          <p:nvPr/>
        </p:nvSpPr>
        <p:spPr>
          <a:xfrm>
            <a:off x="451104" y="1780407"/>
            <a:ext cx="8278368" cy="4832092"/>
          </a:xfrm>
          <a:prstGeom prst="rect">
            <a:avLst/>
          </a:prstGeom>
        </p:spPr>
        <p:txBody>
          <a:bodyPr wrap="square">
            <a:spAutoFit/>
          </a:bodyPr>
          <a:lstStyle/>
          <a:p>
            <a:pPr marL="0" indent="0">
              <a:buNone/>
            </a:pPr>
            <a:r>
              <a:rPr lang="en-US" i="1" dirty="0" err="1">
                <a:solidFill>
                  <a:schemeClr val="tx1"/>
                </a:solidFill>
              </a:rPr>
              <a:t>Exemplu</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luna</a:t>
            </a:r>
            <a:r>
              <a:rPr lang="en-US" b="0" dirty="0">
                <a:solidFill>
                  <a:schemeClr val="tx1"/>
                </a:solidFill>
              </a:rPr>
              <a:t> </a:t>
            </a:r>
            <a:r>
              <a:rPr lang="en-US" b="0" dirty="0" err="1">
                <a:solidFill>
                  <a:schemeClr val="tx1"/>
                </a:solidFill>
              </a:rPr>
              <a:t>aprilie</a:t>
            </a:r>
            <a:r>
              <a:rPr lang="en-US" b="0" dirty="0">
                <a:solidFill>
                  <a:schemeClr val="tx1"/>
                </a:solidFill>
              </a:rPr>
              <a:t> </a:t>
            </a:r>
            <a:r>
              <a:rPr lang="en-US" b="0" dirty="0" err="1">
                <a:solidFill>
                  <a:schemeClr val="tx1"/>
                </a:solidFill>
              </a:rPr>
              <a:t>agentul</a:t>
            </a:r>
            <a:r>
              <a:rPr lang="en-US" b="0" dirty="0">
                <a:solidFill>
                  <a:schemeClr val="tx1"/>
                </a:solidFill>
              </a:rPr>
              <a:t> economic a </a:t>
            </a:r>
            <a:r>
              <a:rPr lang="en-US" b="0" dirty="0" err="1">
                <a:solidFill>
                  <a:schemeClr val="tx1"/>
                </a:solidFill>
              </a:rPr>
              <a:t>efectuat</a:t>
            </a:r>
            <a:r>
              <a:rPr lang="en-US" b="0" dirty="0">
                <a:solidFill>
                  <a:schemeClr val="tx1"/>
                </a:solidFill>
              </a:rPr>
              <a:t> </a:t>
            </a:r>
            <a:r>
              <a:rPr lang="en-US" b="0" dirty="0" err="1">
                <a:solidFill>
                  <a:schemeClr val="tx1"/>
                </a:solidFill>
              </a:rPr>
              <a:t>următoarele</a:t>
            </a:r>
            <a:r>
              <a:rPr lang="en-US" b="0" dirty="0">
                <a:solidFill>
                  <a:schemeClr val="tx1"/>
                </a:solidFill>
              </a:rPr>
              <a:t> </a:t>
            </a:r>
            <a:r>
              <a:rPr lang="en-US" b="0" dirty="0" err="1">
                <a:solidFill>
                  <a:schemeClr val="tx1"/>
                </a:solidFill>
              </a:rPr>
              <a:t>operaţiuni</a:t>
            </a:r>
            <a:r>
              <a:rPr lang="en-US" b="0" dirty="0">
                <a:solidFill>
                  <a:schemeClr val="tx1"/>
                </a:solidFill>
              </a:rPr>
              <a:t>:</a:t>
            </a:r>
            <a:endParaRPr lang="ru-RU" b="0" dirty="0">
              <a:solidFill>
                <a:schemeClr val="tx1"/>
              </a:solidFill>
            </a:endParaRPr>
          </a:p>
          <a:p>
            <a:pPr marL="0" indent="0">
              <a:buNone/>
            </a:pPr>
            <a:r>
              <a:rPr lang="en-US" b="0" dirty="0">
                <a:solidFill>
                  <a:schemeClr val="tx1"/>
                </a:solidFill>
              </a:rPr>
              <a:t>a) a </a:t>
            </a:r>
            <a:r>
              <a:rPr lang="en-US" b="0" dirty="0" err="1">
                <a:solidFill>
                  <a:schemeClr val="tx1"/>
                </a:solidFill>
              </a:rPr>
              <a:t>realizat</a:t>
            </a:r>
            <a:r>
              <a:rPr lang="en-US" b="0" dirty="0">
                <a:solidFill>
                  <a:schemeClr val="tx1"/>
                </a:solidFill>
              </a:rPr>
              <a:t> </a:t>
            </a:r>
            <a:r>
              <a:rPr lang="en-US" b="0" dirty="0" err="1">
                <a:solidFill>
                  <a:schemeClr val="tx1"/>
                </a:solidFill>
              </a:rPr>
              <a:t>pe</a:t>
            </a:r>
            <a:r>
              <a:rPr lang="en-US" b="0" dirty="0">
                <a:solidFill>
                  <a:schemeClr val="tx1"/>
                </a:solidFill>
              </a:rPr>
              <a:t> </a:t>
            </a:r>
            <a:r>
              <a:rPr lang="en-US" b="0" dirty="0" err="1">
                <a:solidFill>
                  <a:schemeClr val="tx1"/>
                </a:solidFill>
              </a:rPr>
              <a:t>teritoriul</a:t>
            </a:r>
            <a:r>
              <a:rPr lang="en-US" b="0" dirty="0">
                <a:solidFill>
                  <a:schemeClr val="tx1"/>
                </a:solidFill>
              </a:rPr>
              <a:t> RM </a:t>
            </a:r>
            <a:r>
              <a:rPr lang="en-US" b="0" dirty="0" err="1">
                <a:solidFill>
                  <a:schemeClr val="tx1"/>
                </a:solidFill>
              </a:rPr>
              <a:t>produse</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valoare</a:t>
            </a:r>
            <a:r>
              <a:rPr lang="en-US" b="0" dirty="0">
                <a:solidFill>
                  <a:schemeClr val="tx1"/>
                </a:solidFill>
              </a:rPr>
              <a:t> de 50000 lei;</a:t>
            </a:r>
            <a:endParaRPr lang="ru-RU" b="0" dirty="0">
              <a:solidFill>
                <a:schemeClr val="tx1"/>
              </a:solidFill>
            </a:endParaRPr>
          </a:p>
          <a:p>
            <a:pPr marL="0" indent="0">
              <a:buNone/>
            </a:pPr>
            <a:r>
              <a:rPr lang="en-US" b="0" dirty="0">
                <a:solidFill>
                  <a:schemeClr val="tx1"/>
                </a:solidFill>
              </a:rPr>
              <a:t>b) a </a:t>
            </a:r>
            <a:r>
              <a:rPr lang="en-US" b="0" dirty="0" err="1">
                <a:solidFill>
                  <a:schemeClr val="tx1"/>
                </a:solidFill>
              </a:rPr>
              <a:t>primit</a:t>
            </a:r>
            <a:r>
              <a:rPr lang="en-US" b="0" dirty="0">
                <a:solidFill>
                  <a:schemeClr val="tx1"/>
                </a:solidFill>
              </a:rPr>
              <a:t> de la </a:t>
            </a:r>
            <a:r>
              <a:rPr lang="en-US" b="0" dirty="0" err="1">
                <a:solidFill>
                  <a:schemeClr val="tx1"/>
                </a:solidFill>
              </a:rPr>
              <a:t>furnizori</a:t>
            </a:r>
            <a:r>
              <a:rPr lang="en-US" b="0" dirty="0">
                <a:solidFill>
                  <a:schemeClr val="tx1"/>
                </a:solidFill>
              </a:rPr>
              <a:t> </a:t>
            </a:r>
            <a:r>
              <a:rPr lang="en-US" b="0" dirty="0" err="1">
                <a:solidFill>
                  <a:schemeClr val="tx1"/>
                </a:solidFill>
              </a:rPr>
              <a:t>materie</a:t>
            </a:r>
            <a:r>
              <a:rPr lang="en-US" b="0" dirty="0">
                <a:solidFill>
                  <a:schemeClr val="tx1"/>
                </a:solidFill>
              </a:rPr>
              <a:t> </a:t>
            </a:r>
            <a:r>
              <a:rPr lang="en-US" b="0" dirty="0" err="1">
                <a:solidFill>
                  <a:schemeClr val="tx1"/>
                </a:solidFill>
              </a:rPr>
              <a:t>prirnă</a:t>
            </a:r>
            <a:r>
              <a:rPr lang="en-US" b="0" dirty="0">
                <a:solidFill>
                  <a:schemeClr val="tx1"/>
                </a:solidFill>
              </a:rPr>
              <a:t> </a:t>
            </a:r>
            <a:r>
              <a:rPr lang="en-US" b="0" dirty="0" err="1">
                <a:solidFill>
                  <a:schemeClr val="tx1"/>
                </a:solidFill>
              </a:rPr>
              <a:t>şi</a:t>
            </a:r>
            <a:r>
              <a:rPr lang="en-US" b="0" dirty="0">
                <a:solidFill>
                  <a:schemeClr val="tx1"/>
                </a:solidFill>
              </a:rPr>
              <a:t> </a:t>
            </a:r>
            <a:r>
              <a:rPr lang="en-US" b="0" dirty="0" err="1">
                <a:solidFill>
                  <a:schemeClr val="tx1"/>
                </a:solidFill>
              </a:rPr>
              <a:t>materiale</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sumă</a:t>
            </a:r>
            <a:r>
              <a:rPr lang="en-US" b="0" dirty="0">
                <a:solidFill>
                  <a:schemeClr val="tx1"/>
                </a:solidFill>
              </a:rPr>
              <a:t> de 180000 lei (</a:t>
            </a:r>
            <a:r>
              <a:rPr lang="en-US" b="0" dirty="0" err="1">
                <a:solidFill>
                  <a:schemeClr val="tx1"/>
                </a:solidFill>
              </a:rPr>
              <a:t>inclusiv</a:t>
            </a:r>
            <a:r>
              <a:rPr lang="en-US" b="0" dirty="0">
                <a:solidFill>
                  <a:schemeClr val="tx1"/>
                </a:solidFill>
              </a:rPr>
              <a:t> TVA);</a:t>
            </a:r>
            <a:endParaRPr lang="ru-RU" b="0" dirty="0">
              <a:solidFill>
                <a:schemeClr val="tx1"/>
              </a:solidFill>
            </a:endParaRPr>
          </a:p>
          <a:p>
            <a:pPr marL="0" indent="0">
              <a:buNone/>
            </a:pPr>
            <a:r>
              <a:rPr lang="en-US" b="0" dirty="0">
                <a:solidFill>
                  <a:schemeClr val="tx1"/>
                </a:solidFill>
              </a:rPr>
              <a:t>c) a </a:t>
            </a:r>
            <a:r>
              <a:rPr lang="en-US" b="0" dirty="0" err="1">
                <a:solidFill>
                  <a:schemeClr val="tx1"/>
                </a:solidFill>
              </a:rPr>
              <a:t>importat</a:t>
            </a:r>
            <a:r>
              <a:rPr lang="en-US" b="0" dirty="0">
                <a:solidFill>
                  <a:schemeClr val="tx1"/>
                </a:solidFill>
              </a:rPr>
              <a:t> </a:t>
            </a:r>
            <a:r>
              <a:rPr lang="en-US" b="0" dirty="0" err="1">
                <a:solidFill>
                  <a:schemeClr val="tx1"/>
                </a:solidFill>
              </a:rPr>
              <a:t>marfă</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sumă</a:t>
            </a:r>
            <a:r>
              <a:rPr lang="en-US" b="0" dirty="0">
                <a:solidFill>
                  <a:schemeClr val="tx1"/>
                </a:solidFill>
              </a:rPr>
              <a:t> de 9000 lei (</a:t>
            </a:r>
            <a:r>
              <a:rPr lang="en-US" b="0" dirty="0" err="1">
                <a:solidFill>
                  <a:schemeClr val="tx1"/>
                </a:solidFill>
              </a:rPr>
              <a:t>fără</a:t>
            </a:r>
            <a:r>
              <a:rPr lang="en-US" b="0" dirty="0">
                <a:solidFill>
                  <a:schemeClr val="tx1"/>
                </a:solidFill>
              </a:rPr>
              <a:t> TVA).</a:t>
            </a:r>
            <a:endParaRPr lang="ru-RU" b="0" dirty="0">
              <a:solidFill>
                <a:schemeClr val="tx1"/>
              </a:solidFill>
            </a:endParaRPr>
          </a:p>
          <a:p>
            <a:pPr marL="0" indent="0">
              <a:buNone/>
            </a:pPr>
            <a:r>
              <a:rPr lang="en-US" b="0" dirty="0">
                <a:solidFill>
                  <a:schemeClr val="tx1"/>
                </a:solidFill>
              </a:rPr>
              <a:t> </a:t>
            </a:r>
            <a:r>
              <a:rPr lang="en-US" b="0" dirty="0" err="1">
                <a:solidFill>
                  <a:schemeClr val="tx1"/>
                </a:solidFill>
              </a:rPr>
              <a:t>Să</a:t>
            </a:r>
            <a:r>
              <a:rPr lang="en-US" b="0" dirty="0">
                <a:solidFill>
                  <a:schemeClr val="tx1"/>
                </a:solidFill>
              </a:rPr>
              <a:t> se determine TVA </a:t>
            </a:r>
            <a:r>
              <a:rPr lang="en-US" b="0" dirty="0" err="1">
                <a:solidFill>
                  <a:schemeClr val="tx1"/>
                </a:solidFill>
              </a:rPr>
              <a:t>ce</a:t>
            </a:r>
            <a:r>
              <a:rPr lang="en-US" b="0" dirty="0">
                <a:solidFill>
                  <a:schemeClr val="tx1"/>
                </a:solidFill>
              </a:rPr>
              <a:t> </a:t>
            </a:r>
            <a:r>
              <a:rPr lang="en-US" b="0" dirty="0" err="1">
                <a:solidFill>
                  <a:schemeClr val="tx1"/>
                </a:solidFill>
              </a:rPr>
              <a:t>trebuie</a:t>
            </a:r>
            <a:r>
              <a:rPr lang="en-US" b="0" dirty="0">
                <a:solidFill>
                  <a:schemeClr val="tx1"/>
                </a:solidFill>
              </a:rPr>
              <a:t> </a:t>
            </a:r>
            <a:r>
              <a:rPr lang="en-US" b="0" dirty="0" err="1">
                <a:solidFill>
                  <a:schemeClr val="tx1"/>
                </a:solidFill>
              </a:rPr>
              <a:t>achitată</a:t>
            </a:r>
            <a:r>
              <a:rPr lang="en-US" b="0" dirty="0">
                <a:solidFill>
                  <a:schemeClr val="tx1"/>
                </a:solidFill>
              </a:rPr>
              <a:t> la </a:t>
            </a:r>
            <a:r>
              <a:rPr lang="en-US" b="0" dirty="0" err="1">
                <a:solidFill>
                  <a:schemeClr val="tx1"/>
                </a:solidFill>
              </a:rPr>
              <a:t>buget</a:t>
            </a:r>
            <a:r>
              <a:rPr lang="en-US" b="0" dirty="0">
                <a:solidFill>
                  <a:schemeClr val="tx1"/>
                </a:solidFill>
              </a:rPr>
              <a:t> </a:t>
            </a:r>
            <a:r>
              <a:rPr lang="en-US" b="0" dirty="0" err="1">
                <a:solidFill>
                  <a:schemeClr val="tx1"/>
                </a:solidFill>
              </a:rPr>
              <a:t>pentru</a:t>
            </a:r>
            <a:r>
              <a:rPr lang="en-US" b="0" dirty="0">
                <a:solidFill>
                  <a:schemeClr val="tx1"/>
                </a:solidFill>
              </a:rPr>
              <a:t> </a:t>
            </a:r>
            <a:r>
              <a:rPr lang="en-US" b="0" dirty="0" err="1">
                <a:solidFill>
                  <a:schemeClr val="tx1"/>
                </a:solidFill>
              </a:rPr>
              <a:t>luna</a:t>
            </a:r>
            <a:r>
              <a:rPr lang="en-US" b="0" dirty="0">
                <a:solidFill>
                  <a:schemeClr val="tx1"/>
                </a:solidFill>
              </a:rPr>
              <a:t> </a:t>
            </a:r>
            <a:r>
              <a:rPr lang="en-US" b="0" dirty="0" err="1">
                <a:solidFill>
                  <a:schemeClr val="tx1"/>
                </a:solidFill>
              </a:rPr>
              <a:t>aprilie</a:t>
            </a:r>
            <a:r>
              <a:rPr lang="en-US" b="0" dirty="0">
                <a:solidFill>
                  <a:schemeClr val="tx1"/>
                </a:solidFill>
              </a:rPr>
              <a:t>.</a:t>
            </a:r>
            <a:endParaRPr lang="ru-RU" b="0" dirty="0">
              <a:solidFill>
                <a:schemeClr val="tx1"/>
              </a:solidFill>
            </a:endParaRPr>
          </a:p>
          <a:p>
            <a:pPr marL="0" indent="0">
              <a:buNone/>
            </a:pPr>
            <a:r>
              <a:rPr lang="en-US" b="0" dirty="0">
                <a:solidFill>
                  <a:schemeClr val="tx1"/>
                </a:solidFill>
              </a:rPr>
              <a:t>   </a:t>
            </a:r>
            <a:r>
              <a:rPr lang="en-US" b="0" dirty="0" err="1">
                <a:solidFill>
                  <a:schemeClr val="tx1"/>
                </a:solidFill>
              </a:rPr>
              <a:t>Rezolvare</a:t>
            </a:r>
            <a:r>
              <a:rPr lang="en-US" b="0" dirty="0">
                <a:solidFill>
                  <a:schemeClr val="tx1"/>
                </a:solidFill>
              </a:rPr>
              <a:t>:</a:t>
            </a:r>
            <a:endParaRPr lang="ru-RU" b="0" dirty="0">
              <a:solidFill>
                <a:schemeClr val="tx1"/>
              </a:solidFill>
            </a:endParaRPr>
          </a:p>
          <a:p>
            <a:pPr marL="0" indent="0">
              <a:buNone/>
            </a:pPr>
            <a:r>
              <a:rPr lang="en-US" b="0" dirty="0">
                <a:solidFill>
                  <a:schemeClr val="tx1"/>
                </a:solidFill>
              </a:rPr>
              <a:t>1) TVA col = 50000 x 20%/100% = 10000 lei</a:t>
            </a:r>
            <a:endParaRPr lang="ru-RU" b="0" dirty="0">
              <a:solidFill>
                <a:schemeClr val="tx1"/>
              </a:solidFill>
            </a:endParaRPr>
          </a:p>
          <a:p>
            <a:pPr marL="0" indent="0">
              <a:buNone/>
            </a:pPr>
            <a:r>
              <a:rPr lang="en-US" b="0" dirty="0">
                <a:solidFill>
                  <a:schemeClr val="tx1"/>
                </a:solidFill>
              </a:rPr>
              <a:t>2) TVA </a:t>
            </a:r>
            <a:r>
              <a:rPr lang="en-US" b="0" dirty="0" err="1">
                <a:solidFill>
                  <a:schemeClr val="tx1"/>
                </a:solidFill>
              </a:rPr>
              <a:t>ded</a:t>
            </a:r>
            <a:r>
              <a:rPr lang="en-US" b="0" dirty="0">
                <a:solidFill>
                  <a:schemeClr val="tx1"/>
                </a:solidFill>
              </a:rPr>
              <a:t> = (180000 x 20%/120% +9000*20%/100%) = 31800 lei</a:t>
            </a:r>
            <a:endParaRPr lang="ru-RU" b="0" dirty="0">
              <a:solidFill>
                <a:schemeClr val="tx1"/>
              </a:solidFill>
            </a:endParaRPr>
          </a:p>
          <a:p>
            <a:pPr marL="0" indent="0">
              <a:buNone/>
            </a:pPr>
            <a:r>
              <a:rPr lang="en-US" b="0" dirty="0">
                <a:solidFill>
                  <a:schemeClr val="tx1"/>
                </a:solidFill>
              </a:rPr>
              <a:t>3) TVA bug = 10000 -31800 = - 21800 lei (se </a:t>
            </a:r>
            <a:r>
              <a:rPr lang="en-US" b="0" dirty="0" err="1">
                <a:solidFill>
                  <a:schemeClr val="tx1"/>
                </a:solidFill>
              </a:rPr>
              <a:t>trece</a:t>
            </a:r>
            <a:r>
              <a:rPr lang="en-US" b="0" dirty="0">
                <a:solidFill>
                  <a:schemeClr val="tx1"/>
                </a:solidFill>
              </a:rPr>
              <a:t> </a:t>
            </a:r>
            <a:r>
              <a:rPr lang="en-US" b="0" dirty="0" err="1">
                <a:solidFill>
                  <a:schemeClr val="tx1"/>
                </a:solidFill>
              </a:rPr>
              <a:t>în</a:t>
            </a:r>
            <a:r>
              <a:rPr lang="en-US" b="0" dirty="0">
                <a:solidFill>
                  <a:schemeClr val="tx1"/>
                </a:solidFill>
              </a:rPr>
              <a:t> </a:t>
            </a:r>
            <a:r>
              <a:rPr lang="en-US" b="0" dirty="0" err="1">
                <a:solidFill>
                  <a:schemeClr val="tx1"/>
                </a:solidFill>
              </a:rPr>
              <a:t>cont</a:t>
            </a:r>
            <a:r>
              <a:rPr lang="en-US" b="0" dirty="0">
                <a:solidFill>
                  <a:schemeClr val="tx1"/>
                </a:solidFill>
              </a:rPr>
              <a:t> </a:t>
            </a:r>
            <a:r>
              <a:rPr lang="en-US" b="0" dirty="0" err="1">
                <a:solidFill>
                  <a:schemeClr val="tx1"/>
                </a:solidFill>
              </a:rPr>
              <a:t>pentru</a:t>
            </a:r>
            <a:r>
              <a:rPr lang="en-US" b="0" dirty="0">
                <a:solidFill>
                  <a:schemeClr val="tx1"/>
                </a:solidFill>
              </a:rPr>
              <a:t> </a:t>
            </a:r>
            <a:r>
              <a:rPr lang="en-US" b="0" dirty="0" err="1">
                <a:solidFill>
                  <a:schemeClr val="tx1"/>
                </a:solidFill>
              </a:rPr>
              <a:t>perioada</a:t>
            </a:r>
            <a:r>
              <a:rPr lang="en-US" b="0" dirty="0">
                <a:solidFill>
                  <a:schemeClr val="tx1"/>
                </a:solidFill>
              </a:rPr>
              <a:t> </a:t>
            </a:r>
            <a:r>
              <a:rPr lang="en-US" b="0" dirty="0" err="1">
                <a:solidFill>
                  <a:schemeClr val="tx1"/>
                </a:solidFill>
              </a:rPr>
              <a:t>următoare</a:t>
            </a:r>
            <a:r>
              <a:rPr lang="en-US" b="0" dirty="0">
                <a:solidFill>
                  <a:schemeClr val="tx1"/>
                </a:solidFill>
              </a:rPr>
              <a:t> - </a:t>
            </a:r>
            <a:r>
              <a:rPr lang="en-US" b="0" dirty="0" err="1">
                <a:solidFill>
                  <a:schemeClr val="tx1"/>
                </a:solidFill>
              </a:rPr>
              <a:t>luna</a:t>
            </a:r>
            <a:r>
              <a:rPr lang="en-US" b="0" dirty="0">
                <a:solidFill>
                  <a:schemeClr val="tx1"/>
                </a:solidFill>
              </a:rPr>
              <a:t> </a:t>
            </a:r>
            <a:r>
              <a:rPr lang="en-US" b="0" dirty="0" err="1">
                <a:solidFill>
                  <a:schemeClr val="tx1"/>
                </a:solidFill>
              </a:rPr>
              <a:t>mai</a:t>
            </a:r>
            <a:r>
              <a:rPr lang="en-US" b="0" dirty="0">
                <a:solidFill>
                  <a:schemeClr val="tx1"/>
                </a:solidFill>
              </a:rPr>
              <a:t>).</a:t>
            </a:r>
            <a:endParaRPr lang="ru-RU" b="0" dirty="0">
              <a:solidFill>
                <a:schemeClr val="tx1"/>
              </a:solidFill>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7501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496" y="1434432"/>
            <a:ext cx="8717280" cy="4917600"/>
          </a:xfrm>
        </p:spPr>
        <p:txBody>
          <a:bodyPr>
            <a:normAutofit fontScale="90000"/>
          </a:bodyPr>
          <a:lstStyle/>
          <a:p>
            <a:r>
              <a:rPr lang="vi-VN" sz="3200" b="1" dirty="0" smtClean="0">
                <a:solidFill>
                  <a:srgbClr val="002060"/>
                </a:solidFill>
              </a:rPr>
              <a:t>Asigurarea socială și medicală</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t>
            </a:r>
            <a:r>
              <a:rPr lang="vi-VN" sz="2000" dirty="0" smtClean="0">
                <a:solidFill>
                  <a:schemeClr val="tx1"/>
                </a:solidFill>
              </a:rPr>
              <a:t>În conformitate cu Legea privind sistemul public de asigurări sociale nr.489-XIV din 08.07.1999, cu modificările şi completările ulterioare, asigurările sociale reprezintă un sistem de protecţie socială a persoanelor asigurate, constând în acordarea de indemnizaţii, ajutoare, pensii, prestaţii pentru prevenirea îmbolnăvirilor şi recuperarea capacităţii de muncă şi alte prestaţii prevăzute de legislaţie. </a:t>
            </a: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vi-VN" sz="2000" dirty="0" smtClean="0">
                <a:solidFill>
                  <a:schemeClr val="tx1"/>
                </a:solidFill>
              </a:rPr>
              <a:t>Calcularea </a:t>
            </a:r>
            <a:r>
              <a:rPr lang="vi-VN" sz="2000" dirty="0">
                <a:solidFill>
                  <a:schemeClr val="tx1"/>
                </a:solidFill>
              </a:rPr>
              <a:t>primelor de asigurare se reflectă prin formula contabilă:</a:t>
            </a:r>
            <a:br>
              <a:rPr lang="vi-VN" sz="2000" dirty="0">
                <a:solidFill>
                  <a:schemeClr val="tx1"/>
                </a:solidFill>
              </a:rPr>
            </a:br>
            <a:r>
              <a:rPr lang="vi-VN" sz="2200" b="1" i="1" dirty="0" smtClean="0">
                <a:solidFill>
                  <a:schemeClr val="tx1"/>
                </a:solidFill>
              </a:rPr>
              <a:t>Dt</a:t>
            </a:r>
            <a:r>
              <a:rPr lang="en-US" sz="2200" b="1" i="1" dirty="0" smtClean="0">
                <a:solidFill>
                  <a:schemeClr val="tx1"/>
                </a:solidFill>
              </a:rPr>
              <a:t> </a:t>
            </a:r>
            <a:r>
              <a:rPr lang="vi-VN" sz="2200" b="1" i="1" dirty="0" smtClean="0">
                <a:solidFill>
                  <a:schemeClr val="tx1"/>
                </a:solidFill>
              </a:rPr>
              <a:t>711 Ct</a:t>
            </a:r>
            <a:r>
              <a:rPr lang="en-US" sz="2200" b="1" i="1" dirty="0" smtClean="0">
                <a:solidFill>
                  <a:schemeClr val="tx1"/>
                </a:solidFill>
              </a:rPr>
              <a:t> </a:t>
            </a:r>
            <a:r>
              <a:rPr lang="vi-VN" sz="2200" b="1" i="1" dirty="0" smtClean="0">
                <a:solidFill>
                  <a:schemeClr val="tx1"/>
                </a:solidFill>
              </a:rPr>
              <a:t>533</a:t>
            </a:r>
            <a:r>
              <a:rPr lang="en-US" sz="2200" b="1" i="1" dirty="0" smtClean="0">
                <a:solidFill>
                  <a:schemeClr val="tx1"/>
                </a:solidFill>
              </a:rPr>
              <a:t/>
            </a:r>
            <a:br>
              <a:rPr lang="en-US" sz="2200" b="1" i="1" dirty="0" smtClean="0">
                <a:solidFill>
                  <a:schemeClr val="tx1"/>
                </a:solidFill>
              </a:rPr>
            </a:br>
            <a:r>
              <a:rPr lang="en-US" sz="2200" b="1" i="1" dirty="0" smtClean="0">
                <a:solidFill>
                  <a:schemeClr val="tx1"/>
                </a:solidFill>
              </a:rPr>
              <a:t>  </a:t>
            </a:r>
            <a:r>
              <a:rPr lang="en-US" sz="2000" dirty="0" err="1" smtClean="0">
                <a:solidFill>
                  <a:schemeClr val="tx1"/>
                </a:solidFill>
              </a:rPr>
              <a:t>Virarea</a:t>
            </a:r>
            <a:r>
              <a:rPr lang="en-US" sz="2000" dirty="0" smtClean="0">
                <a:solidFill>
                  <a:schemeClr val="tx1"/>
                </a:solidFill>
              </a:rPr>
              <a:t> </a:t>
            </a:r>
            <a:r>
              <a:rPr lang="en-US" sz="2000" dirty="0" err="1">
                <a:solidFill>
                  <a:schemeClr val="tx1"/>
                </a:solidFill>
              </a:rPr>
              <a:t>primelor</a:t>
            </a:r>
            <a:r>
              <a:rPr lang="en-US" sz="2000" dirty="0">
                <a:solidFill>
                  <a:schemeClr val="tx1"/>
                </a:solidFill>
              </a:rPr>
              <a:t> de </a:t>
            </a:r>
            <a:r>
              <a:rPr lang="en-US" sz="2000" dirty="0" err="1">
                <a:solidFill>
                  <a:schemeClr val="tx1"/>
                </a:solidFill>
              </a:rPr>
              <a:t>asigurare</a:t>
            </a:r>
            <a:r>
              <a:rPr lang="en-US" sz="2000" dirty="0">
                <a:solidFill>
                  <a:schemeClr val="tx1"/>
                </a:solidFill>
              </a:rPr>
              <a:t> </a:t>
            </a:r>
            <a:r>
              <a:rPr lang="en-US" sz="2000" dirty="0" err="1">
                <a:solidFill>
                  <a:schemeClr val="tx1"/>
                </a:solidFill>
              </a:rPr>
              <a:t>către</a:t>
            </a:r>
            <a:r>
              <a:rPr lang="en-US" sz="2000" dirty="0">
                <a:solidFill>
                  <a:schemeClr val="tx1"/>
                </a:solidFill>
              </a:rPr>
              <a:t> </a:t>
            </a:r>
            <a:r>
              <a:rPr lang="en-US" sz="2000" dirty="0" err="1">
                <a:solidFill>
                  <a:schemeClr val="tx1"/>
                </a:solidFill>
              </a:rPr>
              <a:t>organele</a:t>
            </a:r>
            <a:r>
              <a:rPr lang="en-US" sz="2000" dirty="0">
                <a:solidFill>
                  <a:schemeClr val="tx1"/>
                </a:solidFill>
              </a:rPr>
              <a:t> </a:t>
            </a:r>
            <a:r>
              <a:rPr lang="en-US" sz="2000" dirty="0" err="1">
                <a:solidFill>
                  <a:schemeClr val="tx1"/>
                </a:solidFill>
              </a:rPr>
              <a:t>şi</a:t>
            </a:r>
            <a:r>
              <a:rPr lang="en-US" sz="2000" dirty="0">
                <a:solidFill>
                  <a:schemeClr val="tx1"/>
                </a:solidFill>
              </a:rPr>
              <a:t> </a:t>
            </a:r>
            <a:r>
              <a:rPr lang="en-US" sz="2000" dirty="0" err="1">
                <a:solidFill>
                  <a:schemeClr val="tx1"/>
                </a:solidFill>
              </a:rPr>
              <a:t>companiile</a:t>
            </a:r>
            <a:r>
              <a:rPr lang="en-US" sz="2000" dirty="0">
                <a:solidFill>
                  <a:schemeClr val="tx1"/>
                </a:solidFill>
              </a:rPr>
              <a:t> de </a:t>
            </a:r>
            <a:r>
              <a:rPr lang="en-US" sz="2000" dirty="0" err="1">
                <a:solidFill>
                  <a:schemeClr val="tx1"/>
                </a:solidFill>
              </a:rPr>
              <a:t>asigurări</a:t>
            </a:r>
            <a:r>
              <a:rPr lang="en-US" sz="2000" dirty="0">
                <a:solidFill>
                  <a:schemeClr val="tx1"/>
                </a:solidFill>
              </a:rPr>
              <a:t> se </a:t>
            </a:r>
            <a:r>
              <a:rPr lang="en-US" sz="2000" dirty="0" err="1">
                <a:solidFill>
                  <a:schemeClr val="tx1"/>
                </a:solidFill>
              </a:rPr>
              <a:t>reflectă</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felul</a:t>
            </a:r>
            <a:r>
              <a:rPr lang="en-US" sz="2000" dirty="0">
                <a:solidFill>
                  <a:schemeClr val="tx1"/>
                </a:solidFill>
              </a:rPr>
              <a:t> </a:t>
            </a:r>
            <a:r>
              <a:rPr lang="en-US" sz="2000" dirty="0" err="1">
                <a:solidFill>
                  <a:schemeClr val="tx1"/>
                </a:solidFill>
              </a:rPr>
              <a:t>următor</a:t>
            </a:r>
            <a:r>
              <a:rPr lang="en-US" sz="2000" dirty="0">
                <a:solidFill>
                  <a:schemeClr val="tx1"/>
                </a:solidFill>
              </a:rPr>
              <a:t>:</a:t>
            </a:r>
            <a:r>
              <a:rPr lang="ru-RU" sz="2000" dirty="0">
                <a:solidFill>
                  <a:schemeClr val="tx1"/>
                </a:solidFill>
              </a:rPr>
              <a:t/>
            </a:r>
            <a:br>
              <a:rPr lang="ru-RU" sz="2000" dirty="0">
                <a:solidFill>
                  <a:schemeClr val="tx1"/>
                </a:solidFill>
              </a:rPr>
            </a:br>
            <a:r>
              <a:rPr lang="ro-RO" sz="2000" b="1" i="1" dirty="0" smtClean="0">
                <a:solidFill>
                  <a:schemeClr val="tx1"/>
                </a:solidFill>
              </a:rPr>
              <a:t>D</a:t>
            </a:r>
            <a:r>
              <a:rPr lang="en-US" sz="2000" b="1" i="1" dirty="0" smtClean="0">
                <a:solidFill>
                  <a:schemeClr val="tx1"/>
                </a:solidFill>
              </a:rPr>
              <a:t>t </a:t>
            </a:r>
            <a:r>
              <a:rPr lang="ro-RO" sz="2000" b="1" i="1" dirty="0" smtClean="0">
                <a:solidFill>
                  <a:schemeClr val="tx1"/>
                </a:solidFill>
              </a:rPr>
              <a:t>533 Ct</a:t>
            </a:r>
            <a:r>
              <a:rPr lang="en-US" sz="2000" b="1" i="1" dirty="0" smtClean="0">
                <a:solidFill>
                  <a:schemeClr val="tx1"/>
                </a:solidFill>
              </a:rPr>
              <a:t> </a:t>
            </a:r>
            <a:r>
              <a:rPr lang="ro-RO" sz="2000" b="1" i="1" dirty="0" smtClean="0">
                <a:solidFill>
                  <a:schemeClr val="tx1"/>
                </a:solidFill>
              </a:rPr>
              <a:t>241</a:t>
            </a:r>
            <a:r>
              <a:rPr lang="en-US" sz="2000" b="1" i="1" dirty="0" smtClean="0">
                <a:solidFill>
                  <a:schemeClr val="tx1"/>
                </a:solidFill>
              </a:rPr>
              <a:t>, 242</a:t>
            </a:r>
            <a:r>
              <a:rPr lang="ru-RU" sz="2000" dirty="0">
                <a:solidFill>
                  <a:schemeClr val="tx1"/>
                </a:solidFill>
              </a:rPr>
              <a:t/>
            </a:r>
            <a:br>
              <a:rPr lang="ru-RU" sz="2000" dirty="0">
                <a:solidFill>
                  <a:schemeClr val="tx1"/>
                </a:solidFill>
              </a:rPr>
            </a:br>
            <a:r>
              <a:rPr lang="en-US" sz="2000" dirty="0" smtClean="0">
                <a:solidFill>
                  <a:schemeClr val="tx1"/>
                </a:solidFill>
              </a:rPr>
              <a:t>  </a:t>
            </a:r>
            <a:r>
              <a:rPr lang="ro-RO" sz="2000" dirty="0" smtClean="0">
                <a:solidFill>
                  <a:schemeClr val="tx1"/>
                </a:solidFill>
              </a:rPr>
              <a:t>Dacă </a:t>
            </a:r>
            <a:r>
              <a:rPr lang="ro-RO" sz="2000" dirty="0">
                <a:solidFill>
                  <a:schemeClr val="tx1"/>
                </a:solidFill>
              </a:rPr>
              <a:t>întreprinderea a efectuat decontări în plus în Fondul social, aceste sume se trec în categoria creanţelor pe termen scurt, iar la începutul perioadei ulterioare se restabilesc:</a:t>
            </a:r>
            <a:r>
              <a:rPr lang="ru-RU" sz="2000" dirty="0">
                <a:solidFill>
                  <a:schemeClr val="tx1"/>
                </a:solidFill>
              </a:rPr>
              <a:t/>
            </a:r>
            <a:br>
              <a:rPr lang="ru-RU" sz="2000" dirty="0">
                <a:solidFill>
                  <a:schemeClr val="tx1"/>
                </a:solidFill>
              </a:rPr>
            </a:br>
            <a:r>
              <a:rPr lang="ro-RO" sz="2000" b="1" i="1" dirty="0">
                <a:solidFill>
                  <a:schemeClr val="tx1"/>
                </a:solidFill>
              </a:rPr>
              <a:t>Dt   234 </a:t>
            </a:r>
            <a:r>
              <a:rPr lang="en-US" sz="2000" b="1" i="1" dirty="0">
                <a:solidFill>
                  <a:schemeClr val="tx1"/>
                </a:solidFill>
              </a:rPr>
              <a:t> </a:t>
            </a:r>
            <a:r>
              <a:rPr lang="ro-RO" sz="2000" b="1" i="1" dirty="0" smtClean="0">
                <a:solidFill>
                  <a:schemeClr val="tx1"/>
                </a:solidFill>
              </a:rPr>
              <a:t>Ct</a:t>
            </a:r>
            <a:r>
              <a:rPr lang="en-US" sz="2000" b="1" i="1" dirty="0" smtClean="0">
                <a:solidFill>
                  <a:schemeClr val="tx1"/>
                </a:solidFill>
              </a:rPr>
              <a:t>   </a:t>
            </a:r>
            <a:r>
              <a:rPr lang="ro-RO" sz="2000" b="1" dirty="0" smtClean="0">
                <a:solidFill>
                  <a:schemeClr val="tx1"/>
                </a:solidFill>
              </a:rPr>
              <a:t>533</a:t>
            </a:r>
            <a:r>
              <a:rPr lang="ro-RO" sz="2000" dirty="0" smtClean="0">
                <a:solidFill>
                  <a:schemeClr val="tx1"/>
                </a:solidFill>
              </a:rPr>
              <a:t>.</a:t>
            </a:r>
            <a:r>
              <a:rPr lang="ru-RU" sz="2000" dirty="0">
                <a:solidFill>
                  <a:schemeClr val="tx1"/>
                </a:solidFill>
              </a:rPr>
              <a:t/>
            </a:r>
            <a:br>
              <a:rPr lang="ru-RU" sz="2000" dirty="0">
                <a:solidFill>
                  <a:schemeClr val="tx1"/>
                </a:solidFill>
              </a:rPr>
            </a:br>
            <a:r>
              <a:rPr lang="vi-VN" sz="2000" dirty="0">
                <a:solidFill>
                  <a:schemeClr val="tx1"/>
                </a:solidFill>
              </a:rPr>
              <a:t/>
            </a:r>
            <a:br>
              <a:rPr lang="vi-VN" sz="2000" dirty="0">
                <a:solidFill>
                  <a:schemeClr val="tx1"/>
                </a:solidFill>
              </a:rPr>
            </a:br>
            <a:endParaRPr lang="ru-RU" sz="20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2521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 y="1483200"/>
            <a:ext cx="8900160" cy="5063904"/>
          </a:xfrm>
        </p:spPr>
        <p:txBody>
          <a:bodyPr/>
          <a:lstStyle/>
          <a:p>
            <a:r>
              <a:rPr lang="vi-VN" sz="3200" b="1" dirty="0" smtClean="0">
                <a:solidFill>
                  <a:srgbClr val="002060"/>
                </a:solidFill>
              </a:rPr>
              <a:t>Calculul și plata impozitului pe venit</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t>
            </a:r>
            <a:r>
              <a:rPr lang="vi-VN" sz="2200" b="1" i="1" dirty="0" smtClean="0">
                <a:solidFill>
                  <a:schemeClr val="tx1"/>
                </a:solidFill>
              </a:rPr>
              <a:t>Impozitul pe venit </a:t>
            </a:r>
            <a:r>
              <a:rPr lang="vi-VN" sz="2200" dirty="0" smtClean="0">
                <a:solidFill>
                  <a:schemeClr val="tx1"/>
                </a:solidFill>
              </a:rPr>
              <a:t>este o parte componentă a sistemului impozitelor şi taxelor generale de stat, totodată, constituind o sursă de reglementare a veniturilor sistemului bugetar.</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r>
              <a:rPr lang="vi-VN" sz="2200" b="1" i="1" dirty="0" smtClean="0">
                <a:solidFill>
                  <a:schemeClr val="tx1"/>
                </a:solidFill>
              </a:rPr>
              <a:t>Subiecţi </a:t>
            </a:r>
            <a:r>
              <a:rPr lang="vi-VN" sz="2200" b="1" i="1" dirty="0">
                <a:solidFill>
                  <a:schemeClr val="tx1"/>
                </a:solidFill>
              </a:rPr>
              <a:t>ai impunerii </a:t>
            </a:r>
            <a:r>
              <a:rPr lang="vi-VN" sz="2200" dirty="0">
                <a:solidFill>
                  <a:schemeClr val="tx1"/>
                </a:solidFill>
              </a:rPr>
              <a:t>sunt persoanele juridice şi fizice care obţin pe parcursul anului fiscal venit din orice surse aflate în Republica Moldova, precum şi persoanele juridice şi fizice rezidente care obţin venit investiţional şi financiar din surse aflate în afara Republicii Moldova.</a:t>
            </a:r>
            <a:br>
              <a:rPr lang="vi-VN" sz="2200" dirty="0">
                <a:solidFill>
                  <a:schemeClr val="tx1"/>
                </a:solidFill>
              </a:rPr>
            </a:br>
            <a:r>
              <a:rPr lang="en-US" sz="2200" dirty="0" smtClean="0">
                <a:solidFill>
                  <a:schemeClr val="tx1"/>
                </a:solidFill>
              </a:rPr>
              <a:t>  </a:t>
            </a:r>
            <a:r>
              <a:rPr lang="vi-VN" sz="2200" b="1" i="1" dirty="0" smtClean="0">
                <a:solidFill>
                  <a:schemeClr val="tx1"/>
                </a:solidFill>
              </a:rPr>
              <a:t>Obiect </a:t>
            </a:r>
            <a:r>
              <a:rPr lang="vi-VN" sz="2200" b="1" i="1" dirty="0">
                <a:solidFill>
                  <a:schemeClr val="tx1"/>
                </a:solidFill>
              </a:rPr>
              <a:t>al impunerii </a:t>
            </a:r>
            <a:r>
              <a:rPr lang="vi-VN" sz="2200" dirty="0">
                <a:solidFill>
                  <a:schemeClr val="tx1"/>
                </a:solidFill>
              </a:rPr>
              <a:t>este venitul brut (inclusiv facilităţile) obţinut din toate sursele de către orice persoană juridică sau fizică, exceptând deducerile şi scutirile la care are dreptul această persoană.</a:t>
            </a:r>
            <a:br>
              <a:rPr lang="vi-VN" sz="2200" dirty="0">
                <a:solidFill>
                  <a:schemeClr val="tx1"/>
                </a:solidFill>
              </a:rPr>
            </a:br>
            <a:endParaRPr lang="ru-RU" sz="22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5699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Объект 5"/>
          <p:cNvSpPr>
            <a:spLocks noGrp="1"/>
          </p:cNvSpPr>
          <p:nvPr>
            <p:ph type="title"/>
          </p:nvPr>
        </p:nvSpPr>
        <p:spPr>
          <a:xfrm>
            <a:off x="150813" y="1846810"/>
            <a:ext cx="8993187" cy="4489088"/>
          </a:xfrm>
        </p:spPr>
        <p:txBody>
          <a:bodyPr>
            <a:normAutofit fontScale="90000"/>
          </a:bodyPr>
          <a:lstStyle/>
          <a:p>
            <a:r>
              <a:rPr lang="en-US" dirty="0" smtClean="0">
                <a:solidFill>
                  <a:schemeClr val="tx1"/>
                </a:solidFill>
              </a:rPr>
              <a:t>   </a:t>
            </a:r>
            <a:r>
              <a:rPr lang="ro-RO" dirty="0" smtClean="0">
                <a:solidFill>
                  <a:schemeClr val="tx1"/>
                </a:solidFill>
              </a:rPr>
              <a:t>Calcularea </a:t>
            </a:r>
            <a:r>
              <a:rPr lang="ro-RO" dirty="0">
                <a:solidFill>
                  <a:schemeClr val="tx1"/>
                </a:solidFill>
              </a:rPr>
              <a:t>primelor de asigurare se reflectă prin formula contabilă:</a:t>
            </a:r>
            <a:r>
              <a:rPr lang="ru-RU" b="1" dirty="0">
                <a:solidFill>
                  <a:schemeClr val="tx1"/>
                </a:solidFill>
              </a:rPr>
              <a:t/>
            </a:r>
            <a:br>
              <a:rPr lang="ru-RU" b="1" dirty="0">
                <a:solidFill>
                  <a:schemeClr val="tx1"/>
                </a:solidFill>
              </a:rPr>
            </a:br>
            <a:r>
              <a:rPr lang="ro-RO" b="1" i="1" dirty="0">
                <a:solidFill>
                  <a:schemeClr val="tx1"/>
                </a:solidFill>
              </a:rPr>
              <a:t>Dt	</a:t>
            </a:r>
            <a:r>
              <a:rPr lang="ro-RO" b="1" i="1" dirty="0" smtClean="0">
                <a:solidFill>
                  <a:schemeClr val="tx1"/>
                </a:solidFill>
              </a:rPr>
              <a:t>711</a:t>
            </a:r>
            <a:r>
              <a:rPr lang="ru-RU" b="1" i="1" dirty="0">
                <a:solidFill>
                  <a:schemeClr val="tx1"/>
                </a:solidFill>
              </a:rPr>
              <a:t/>
            </a:r>
            <a:br>
              <a:rPr lang="ru-RU" b="1" i="1" dirty="0">
                <a:solidFill>
                  <a:schemeClr val="tx1"/>
                </a:solidFill>
              </a:rPr>
            </a:br>
            <a:r>
              <a:rPr lang="ro-RO" b="1" i="1" dirty="0">
                <a:solidFill>
                  <a:schemeClr val="tx1"/>
                </a:solidFill>
              </a:rPr>
              <a:t>Ct	</a:t>
            </a:r>
            <a:r>
              <a:rPr lang="en-US" b="1" i="1" dirty="0" smtClean="0">
                <a:solidFill>
                  <a:schemeClr val="tx1"/>
                </a:solidFill>
              </a:rPr>
              <a:t>534</a:t>
            </a:r>
            <a:r>
              <a:rPr lang="ru-RU" dirty="0">
                <a:solidFill>
                  <a:schemeClr val="tx1"/>
                </a:solidFill>
              </a:rPr>
              <a:t/>
            </a:r>
            <a:br>
              <a:rPr lang="ru-RU" dirty="0">
                <a:solidFill>
                  <a:schemeClr val="tx1"/>
                </a:solidFill>
              </a:rPr>
            </a:br>
            <a:r>
              <a:rPr lang="ro-RO" dirty="0">
                <a:solidFill>
                  <a:schemeClr val="tx1"/>
                </a:solidFill>
              </a:rPr>
              <a:t> </a:t>
            </a:r>
            <a:r>
              <a:rPr lang="ru-RU" dirty="0">
                <a:solidFill>
                  <a:schemeClr val="tx1"/>
                </a:solidFill>
              </a:rPr>
              <a:t/>
            </a:r>
            <a:br>
              <a:rPr lang="ru-RU" dirty="0">
                <a:solidFill>
                  <a:schemeClr val="tx1"/>
                </a:solidFill>
              </a:rPr>
            </a:br>
            <a:r>
              <a:rPr lang="en-US" dirty="0">
                <a:solidFill>
                  <a:schemeClr val="tx1"/>
                </a:solidFill>
              </a:rPr>
              <a:t> </a:t>
            </a:r>
            <a:r>
              <a:rPr lang="en-US" dirty="0" smtClean="0">
                <a:solidFill>
                  <a:schemeClr val="tx1"/>
                </a:solidFill>
              </a:rPr>
              <a:t>   </a:t>
            </a:r>
            <a:r>
              <a:rPr lang="en-US" dirty="0" err="1" smtClean="0">
                <a:solidFill>
                  <a:schemeClr val="tx1"/>
                </a:solidFill>
              </a:rPr>
              <a:t>Virarea</a:t>
            </a:r>
            <a:r>
              <a:rPr lang="en-US" dirty="0" smtClean="0">
                <a:solidFill>
                  <a:schemeClr val="tx1"/>
                </a:solidFill>
              </a:rPr>
              <a:t> </a:t>
            </a:r>
            <a:r>
              <a:rPr lang="en-US" dirty="0" err="1">
                <a:solidFill>
                  <a:schemeClr val="tx1"/>
                </a:solidFill>
              </a:rPr>
              <a:t>primelor</a:t>
            </a:r>
            <a:r>
              <a:rPr lang="en-US" dirty="0">
                <a:solidFill>
                  <a:schemeClr val="tx1"/>
                </a:solidFill>
              </a:rPr>
              <a:t> de </a:t>
            </a:r>
            <a:r>
              <a:rPr lang="en-US" dirty="0" err="1">
                <a:solidFill>
                  <a:schemeClr val="tx1"/>
                </a:solidFill>
              </a:rPr>
              <a:t>asigurare</a:t>
            </a:r>
            <a:r>
              <a:rPr lang="en-US" dirty="0">
                <a:solidFill>
                  <a:schemeClr val="tx1"/>
                </a:solidFill>
              </a:rPr>
              <a:t> </a:t>
            </a:r>
            <a:r>
              <a:rPr lang="en-US" dirty="0" err="1">
                <a:solidFill>
                  <a:schemeClr val="tx1"/>
                </a:solidFill>
              </a:rPr>
              <a:t>către</a:t>
            </a:r>
            <a:r>
              <a:rPr lang="en-US" dirty="0">
                <a:solidFill>
                  <a:schemeClr val="tx1"/>
                </a:solidFill>
              </a:rPr>
              <a:t> </a:t>
            </a:r>
            <a:r>
              <a:rPr lang="en-US" dirty="0" err="1">
                <a:solidFill>
                  <a:schemeClr val="tx1"/>
                </a:solidFill>
              </a:rPr>
              <a:t>organele</a:t>
            </a:r>
            <a:r>
              <a:rPr lang="en-US" dirty="0">
                <a:solidFill>
                  <a:schemeClr val="tx1"/>
                </a:solidFill>
              </a:rPr>
              <a:t> </a:t>
            </a:r>
            <a:r>
              <a:rPr lang="en-US" dirty="0" err="1">
                <a:solidFill>
                  <a:schemeClr val="tx1"/>
                </a:solidFill>
              </a:rPr>
              <a:t>şi</a:t>
            </a:r>
            <a:r>
              <a:rPr lang="en-US" dirty="0">
                <a:solidFill>
                  <a:schemeClr val="tx1"/>
                </a:solidFill>
              </a:rPr>
              <a:t> </a:t>
            </a:r>
            <a:r>
              <a:rPr lang="en-US" dirty="0" err="1">
                <a:solidFill>
                  <a:schemeClr val="tx1"/>
                </a:solidFill>
              </a:rPr>
              <a:t>companiile</a:t>
            </a:r>
            <a:r>
              <a:rPr lang="en-US" dirty="0">
                <a:solidFill>
                  <a:schemeClr val="tx1"/>
                </a:solidFill>
              </a:rPr>
              <a:t> de </a:t>
            </a:r>
            <a:r>
              <a:rPr lang="en-US" dirty="0" err="1">
                <a:solidFill>
                  <a:schemeClr val="tx1"/>
                </a:solidFill>
              </a:rPr>
              <a:t>asigurări</a:t>
            </a:r>
            <a:r>
              <a:rPr lang="en-US" dirty="0">
                <a:solidFill>
                  <a:schemeClr val="tx1"/>
                </a:solidFill>
              </a:rPr>
              <a:t> se </a:t>
            </a:r>
            <a:r>
              <a:rPr lang="en-US" dirty="0" err="1">
                <a:solidFill>
                  <a:schemeClr val="tx1"/>
                </a:solidFill>
              </a:rPr>
              <a:t>reflectă</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felul</a:t>
            </a:r>
            <a:r>
              <a:rPr lang="en-US" dirty="0">
                <a:solidFill>
                  <a:schemeClr val="tx1"/>
                </a:solidFill>
              </a:rPr>
              <a:t> </a:t>
            </a:r>
            <a:r>
              <a:rPr lang="en-US" dirty="0" err="1">
                <a:solidFill>
                  <a:schemeClr val="tx1"/>
                </a:solidFill>
              </a:rPr>
              <a:t>următor</a:t>
            </a:r>
            <a:r>
              <a:rPr lang="en-US" dirty="0">
                <a:solidFill>
                  <a:schemeClr val="tx1"/>
                </a:solidFill>
              </a:rPr>
              <a:t>:</a:t>
            </a:r>
            <a:r>
              <a:rPr lang="ru-RU" dirty="0">
                <a:solidFill>
                  <a:schemeClr val="tx1"/>
                </a:solidFill>
              </a:rPr>
              <a:t/>
            </a:r>
            <a:br>
              <a:rPr lang="ru-RU" dirty="0">
                <a:solidFill>
                  <a:schemeClr val="tx1"/>
                </a:solidFill>
              </a:rPr>
            </a:br>
            <a:r>
              <a:rPr lang="ro-RO" b="1" i="1" dirty="0">
                <a:solidFill>
                  <a:schemeClr val="tx1"/>
                </a:solidFill>
              </a:rPr>
              <a:t>Dt	</a:t>
            </a:r>
            <a:r>
              <a:rPr lang="ro-RO" b="1" i="1" dirty="0" smtClean="0">
                <a:solidFill>
                  <a:schemeClr val="tx1"/>
                </a:solidFill>
              </a:rPr>
              <a:t>53</a:t>
            </a:r>
            <a:r>
              <a:rPr lang="en-US" b="1" i="1" dirty="0" smtClean="0">
                <a:solidFill>
                  <a:schemeClr val="tx1"/>
                </a:solidFill>
              </a:rPr>
              <a:t>4</a:t>
            </a:r>
            <a:r>
              <a:rPr lang="ru-RU" b="1" i="1" dirty="0">
                <a:solidFill>
                  <a:schemeClr val="tx1"/>
                </a:solidFill>
              </a:rPr>
              <a:t/>
            </a:r>
            <a:br>
              <a:rPr lang="ru-RU" b="1" i="1" dirty="0">
                <a:solidFill>
                  <a:schemeClr val="tx1"/>
                </a:solidFill>
              </a:rPr>
            </a:br>
            <a:r>
              <a:rPr lang="ro-RO" b="1" i="1" dirty="0">
                <a:solidFill>
                  <a:schemeClr val="tx1"/>
                </a:solidFill>
              </a:rPr>
              <a:t>Ct	241 </a:t>
            </a:r>
            <a:r>
              <a:rPr lang="ru-RU" b="1" i="1" dirty="0">
                <a:solidFill>
                  <a:schemeClr val="tx1"/>
                </a:solidFill>
              </a:rPr>
              <a:t/>
            </a:r>
            <a:br>
              <a:rPr lang="ru-RU" b="1" i="1" dirty="0">
                <a:solidFill>
                  <a:schemeClr val="tx1"/>
                </a:solidFill>
              </a:rPr>
            </a:br>
            <a:r>
              <a:rPr lang="ro-RO" b="1" i="1" dirty="0">
                <a:solidFill>
                  <a:schemeClr val="tx1"/>
                </a:solidFill>
              </a:rPr>
              <a:t>Ct	242 </a:t>
            </a:r>
            <a:r>
              <a:rPr lang="en-US" b="1" i="1" dirty="0">
                <a:solidFill>
                  <a:schemeClr val="tx1"/>
                </a:solidFill>
              </a:rPr>
              <a:t>.</a:t>
            </a:r>
            <a:r>
              <a:rPr lang="ru-RU" b="1" i="1" dirty="0">
                <a:solidFill>
                  <a:schemeClr val="tx1"/>
                </a:solidFill>
              </a:rPr>
              <a:t/>
            </a:r>
            <a:br>
              <a:rPr lang="ru-RU" b="1" i="1" dirty="0">
                <a:solidFill>
                  <a:schemeClr val="tx1"/>
                </a:solidFill>
              </a:rPr>
            </a:br>
            <a:r>
              <a:rPr lang="ro-RO" b="1" i="1" dirty="0">
                <a:solidFill>
                  <a:schemeClr val="tx1"/>
                </a:solidFill>
              </a:rPr>
              <a:t/>
            </a:r>
            <a:br>
              <a:rPr lang="ro-RO" b="1" i="1" dirty="0">
                <a:solidFill>
                  <a:schemeClr val="tx1"/>
                </a:solidFill>
              </a:rPr>
            </a:br>
            <a:endParaRPr lang="ru-RU"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0620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2" y="1483199"/>
            <a:ext cx="9130148" cy="5097802"/>
          </a:xfrm>
        </p:spPr>
        <p:txBody>
          <a:bodyPr/>
          <a:lstStyle/>
          <a:p>
            <a:r>
              <a:rPr lang="en-US" sz="3200" b="1" dirty="0" err="1">
                <a:solidFill>
                  <a:srgbClr val="002060"/>
                </a:solidFill>
              </a:rPr>
              <a:t>Aspecte</a:t>
            </a:r>
            <a:r>
              <a:rPr lang="en-US" sz="3200" b="1" dirty="0">
                <a:solidFill>
                  <a:srgbClr val="002060"/>
                </a:solidFill>
              </a:rPr>
              <a:t> </a:t>
            </a:r>
            <a:r>
              <a:rPr lang="en-US" sz="3200" b="1" dirty="0" err="1">
                <a:solidFill>
                  <a:srgbClr val="002060"/>
                </a:solidFill>
              </a:rPr>
              <a:t>sociale</a:t>
            </a:r>
            <a:r>
              <a:rPr lang="en-US" sz="3200" b="1" dirty="0">
                <a:solidFill>
                  <a:srgbClr val="002060"/>
                </a:solidFill>
              </a:rPr>
              <a:t> </a:t>
            </a:r>
            <a:r>
              <a:rPr lang="en-US" sz="3200" b="1" dirty="0" err="1">
                <a:solidFill>
                  <a:srgbClr val="002060"/>
                </a:solidFill>
              </a:rPr>
              <a:t>si</a:t>
            </a:r>
            <a:r>
              <a:rPr lang="en-US" sz="3200" b="1" dirty="0">
                <a:solidFill>
                  <a:srgbClr val="002060"/>
                </a:solidFill>
              </a:rPr>
              <a:t> de gen </a:t>
            </a:r>
            <a:r>
              <a:rPr lang="en-US" sz="3200" b="1" dirty="0" err="1">
                <a:solidFill>
                  <a:srgbClr val="002060"/>
                </a:solidFill>
              </a:rPr>
              <a:t>în</a:t>
            </a:r>
            <a:r>
              <a:rPr lang="en-US" sz="3200" b="1" dirty="0">
                <a:solidFill>
                  <a:srgbClr val="002060"/>
                </a:solidFill>
              </a:rPr>
              <a:t> </a:t>
            </a:r>
            <a:r>
              <a:rPr lang="en-US" sz="3200" b="1" dirty="0" err="1" smtClean="0">
                <a:solidFill>
                  <a:srgbClr val="002060"/>
                </a:solidFill>
              </a:rPr>
              <a:t>contabilitate</a:t>
            </a:r>
            <a:r>
              <a:rPr lang="en-US" sz="3200" b="1" dirty="0" smtClean="0">
                <a:solidFill>
                  <a:srgbClr val="002060"/>
                </a:solidFill>
              </a:rPr>
              <a:t>:</a:t>
            </a:r>
            <a:br>
              <a:rPr lang="en-US" sz="3200" b="1" dirty="0" smtClean="0">
                <a:solidFill>
                  <a:srgbClr val="002060"/>
                </a:solidFill>
              </a:rPr>
            </a:br>
            <a:r>
              <a:rPr lang="en-US" sz="3200" b="1" dirty="0">
                <a:solidFill>
                  <a:srgbClr val="002060"/>
                </a:solidFill>
              </a:rPr>
              <a:t/>
            </a:r>
            <a:br>
              <a:rPr lang="en-US" sz="3200" b="1" dirty="0">
                <a:solidFill>
                  <a:srgbClr val="002060"/>
                </a:solidFill>
              </a:rPr>
            </a:br>
            <a:r>
              <a:rPr lang="en-US" sz="3200" b="1" dirty="0" smtClean="0">
                <a:solidFill>
                  <a:srgbClr val="002060"/>
                </a:solidFill>
              </a:rPr>
              <a:t>   </a:t>
            </a:r>
            <a:r>
              <a:rPr lang="en-US" sz="2500" dirty="0" err="1" smtClean="0">
                <a:solidFill>
                  <a:schemeClr val="tx1"/>
                </a:solidFill>
              </a:rPr>
              <a:t>Salariatele</a:t>
            </a:r>
            <a:r>
              <a:rPr lang="en-US" sz="2500" dirty="0" smtClean="0">
                <a:solidFill>
                  <a:schemeClr val="tx1"/>
                </a:solidFill>
              </a:rPr>
              <a:t> </a:t>
            </a:r>
            <a:r>
              <a:rPr lang="en-US" sz="2500" dirty="0" err="1">
                <a:solidFill>
                  <a:schemeClr val="tx1"/>
                </a:solidFill>
              </a:rPr>
              <a:t>gravide</a:t>
            </a:r>
            <a:r>
              <a:rPr lang="en-US" sz="2500" dirty="0">
                <a:solidFill>
                  <a:schemeClr val="tx1"/>
                </a:solidFill>
              </a:rPr>
              <a:t> </a:t>
            </a:r>
            <a:r>
              <a:rPr lang="en-US" sz="2500" dirty="0" err="1">
                <a:solidFill>
                  <a:schemeClr val="tx1"/>
                </a:solidFill>
              </a:rPr>
              <a:t>si</a:t>
            </a:r>
            <a:r>
              <a:rPr lang="en-US" sz="2500" dirty="0">
                <a:solidFill>
                  <a:schemeClr val="tx1"/>
                </a:solidFill>
              </a:rPr>
              <a:t> </a:t>
            </a:r>
            <a:r>
              <a:rPr lang="en-US" sz="2500" dirty="0" err="1">
                <a:solidFill>
                  <a:schemeClr val="tx1"/>
                </a:solidFill>
              </a:rPr>
              <a:t>cele</a:t>
            </a:r>
            <a:r>
              <a:rPr lang="en-US" sz="2500" dirty="0">
                <a:solidFill>
                  <a:schemeClr val="tx1"/>
                </a:solidFill>
              </a:rPr>
              <a:t> care au </a:t>
            </a:r>
            <a:r>
              <a:rPr lang="en-US" sz="2500" dirty="0" err="1">
                <a:solidFill>
                  <a:schemeClr val="tx1"/>
                </a:solidFill>
              </a:rPr>
              <a:t>nascut</a:t>
            </a:r>
            <a:r>
              <a:rPr lang="en-US" sz="2500" dirty="0">
                <a:solidFill>
                  <a:schemeClr val="tx1"/>
                </a:solidFill>
              </a:rPr>
              <a:t> </a:t>
            </a:r>
            <a:r>
              <a:rPr lang="en-US" sz="2500" dirty="0" err="1">
                <a:solidFill>
                  <a:schemeClr val="tx1"/>
                </a:solidFill>
              </a:rPr>
              <a:t>trebuie</a:t>
            </a:r>
            <a:r>
              <a:rPr lang="en-US" sz="2500" dirty="0">
                <a:solidFill>
                  <a:schemeClr val="tx1"/>
                </a:solidFill>
              </a:rPr>
              <a:t> </a:t>
            </a:r>
            <a:r>
              <a:rPr lang="en-US" sz="2500" dirty="0" err="1">
                <a:solidFill>
                  <a:schemeClr val="tx1"/>
                </a:solidFill>
              </a:rPr>
              <a:t>sa</a:t>
            </a:r>
            <a:r>
              <a:rPr lang="en-US" sz="2500" dirty="0">
                <a:solidFill>
                  <a:schemeClr val="tx1"/>
                </a:solidFill>
              </a:rPr>
              <a:t> </a:t>
            </a:r>
            <a:r>
              <a:rPr lang="en-US" sz="2500" dirty="0" err="1">
                <a:solidFill>
                  <a:schemeClr val="tx1"/>
                </a:solidFill>
              </a:rPr>
              <a:t>mearga</a:t>
            </a:r>
            <a:r>
              <a:rPr lang="en-US" sz="2500" dirty="0">
                <a:solidFill>
                  <a:schemeClr val="tx1"/>
                </a:solidFill>
              </a:rPr>
              <a:t> la </a:t>
            </a:r>
            <a:r>
              <a:rPr lang="en-US" sz="2500" dirty="0" err="1">
                <a:solidFill>
                  <a:schemeClr val="tx1"/>
                </a:solidFill>
              </a:rPr>
              <a:t>medicul</a:t>
            </a:r>
            <a:r>
              <a:rPr lang="en-US" sz="2500" dirty="0">
                <a:solidFill>
                  <a:schemeClr val="tx1"/>
                </a:solidFill>
              </a:rPr>
              <a:t> de </a:t>
            </a:r>
            <a:r>
              <a:rPr lang="en-US" sz="2500" dirty="0" err="1">
                <a:solidFill>
                  <a:schemeClr val="tx1"/>
                </a:solidFill>
              </a:rPr>
              <a:t>familie</a:t>
            </a:r>
            <a:r>
              <a:rPr lang="en-US" sz="2500" dirty="0">
                <a:solidFill>
                  <a:schemeClr val="tx1"/>
                </a:solidFill>
              </a:rPr>
              <a:t> </a:t>
            </a:r>
            <a:r>
              <a:rPr lang="en-US" sz="2500" dirty="0" err="1">
                <a:solidFill>
                  <a:schemeClr val="tx1"/>
                </a:solidFill>
              </a:rPr>
              <a:t>pentru</a:t>
            </a:r>
            <a:r>
              <a:rPr lang="en-US" sz="2500" dirty="0">
                <a:solidFill>
                  <a:schemeClr val="tx1"/>
                </a:solidFill>
              </a:rPr>
              <a:t> a </a:t>
            </a:r>
            <a:r>
              <a:rPr lang="en-US" sz="2500" dirty="0" err="1">
                <a:solidFill>
                  <a:schemeClr val="tx1"/>
                </a:solidFill>
              </a:rPr>
              <a:t>obtine</a:t>
            </a:r>
            <a:r>
              <a:rPr lang="en-US" sz="2500" dirty="0">
                <a:solidFill>
                  <a:schemeClr val="tx1"/>
                </a:solidFill>
              </a:rPr>
              <a:t> un document care </a:t>
            </a:r>
            <a:r>
              <a:rPr lang="en-US" sz="2500" dirty="0" err="1">
                <a:solidFill>
                  <a:schemeClr val="tx1"/>
                </a:solidFill>
              </a:rPr>
              <a:t>sa</a:t>
            </a:r>
            <a:r>
              <a:rPr lang="en-US" sz="2500" dirty="0">
                <a:solidFill>
                  <a:schemeClr val="tx1"/>
                </a:solidFill>
              </a:rPr>
              <a:t> le </a:t>
            </a:r>
            <a:r>
              <a:rPr lang="en-US" sz="2500" dirty="0" err="1">
                <a:solidFill>
                  <a:schemeClr val="tx1"/>
                </a:solidFill>
              </a:rPr>
              <a:t>ateste</a:t>
            </a:r>
            <a:r>
              <a:rPr lang="en-US" sz="2500" dirty="0">
                <a:solidFill>
                  <a:schemeClr val="tx1"/>
                </a:solidFill>
              </a:rPr>
              <a:t> </a:t>
            </a:r>
            <a:r>
              <a:rPr lang="en-US" sz="2500" dirty="0" err="1">
                <a:solidFill>
                  <a:schemeClr val="tx1"/>
                </a:solidFill>
              </a:rPr>
              <a:t>starea</a:t>
            </a:r>
            <a:r>
              <a:rPr lang="en-US" sz="2500" dirty="0">
                <a:solidFill>
                  <a:schemeClr val="tx1"/>
                </a:solidFill>
              </a:rPr>
              <a:t>. </a:t>
            </a:r>
            <a:r>
              <a:rPr lang="en-US" sz="2500" dirty="0" err="1">
                <a:solidFill>
                  <a:schemeClr val="tx1"/>
                </a:solidFill>
              </a:rPr>
              <a:t>Totodata</a:t>
            </a:r>
            <a:r>
              <a:rPr lang="en-US" sz="2500" dirty="0">
                <a:solidFill>
                  <a:schemeClr val="tx1"/>
                </a:solidFill>
              </a:rPr>
              <a:t>, </a:t>
            </a:r>
            <a:r>
              <a:rPr lang="en-US" sz="2500" dirty="0" err="1">
                <a:solidFill>
                  <a:schemeClr val="tx1"/>
                </a:solidFill>
              </a:rPr>
              <a:t>acestea</a:t>
            </a:r>
            <a:r>
              <a:rPr lang="en-US" sz="2500" dirty="0">
                <a:solidFill>
                  <a:schemeClr val="tx1"/>
                </a:solidFill>
              </a:rPr>
              <a:t> </a:t>
            </a:r>
            <a:r>
              <a:rPr lang="en-US" sz="2500" dirty="0" err="1">
                <a:solidFill>
                  <a:schemeClr val="tx1"/>
                </a:solidFill>
              </a:rPr>
              <a:t>trebuie</a:t>
            </a:r>
            <a:r>
              <a:rPr lang="en-US" sz="2500" dirty="0">
                <a:solidFill>
                  <a:schemeClr val="tx1"/>
                </a:solidFill>
              </a:rPr>
              <a:t> </a:t>
            </a:r>
            <a:r>
              <a:rPr lang="en-US" sz="2500" dirty="0" err="1">
                <a:solidFill>
                  <a:schemeClr val="tx1"/>
                </a:solidFill>
              </a:rPr>
              <a:t>sa</a:t>
            </a:r>
            <a:r>
              <a:rPr lang="en-US" sz="2500" dirty="0">
                <a:solidFill>
                  <a:schemeClr val="tx1"/>
                </a:solidFill>
              </a:rPr>
              <a:t> </a:t>
            </a:r>
            <a:r>
              <a:rPr lang="en-US" sz="2500" dirty="0" err="1">
                <a:solidFill>
                  <a:schemeClr val="tx1"/>
                </a:solidFill>
              </a:rPr>
              <a:t>informeze</a:t>
            </a:r>
            <a:r>
              <a:rPr lang="en-US" sz="2500" dirty="0">
                <a:solidFill>
                  <a:schemeClr val="tx1"/>
                </a:solidFill>
              </a:rPr>
              <a:t> in </a:t>
            </a:r>
            <a:r>
              <a:rPr lang="en-US" sz="2500" dirty="0" err="1">
                <a:solidFill>
                  <a:schemeClr val="tx1"/>
                </a:solidFill>
              </a:rPr>
              <a:t>scris</a:t>
            </a:r>
            <a:r>
              <a:rPr lang="en-US" sz="2500" dirty="0">
                <a:solidFill>
                  <a:schemeClr val="tx1"/>
                </a:solidFill>
              </a:rPr>
              <a:t> </a:t>
            </a:r>
            <a:r>
              <a:rPr lang="en-US" sz="2500" dirty="0" err="1">
                <a:solidFill>
                  <a:schemeClr val="tx1"/>
                </a:solidFill>
              </a:rPr>
              <a:t>angajatorul</a:t>
            </a:r>
            <a:r>
              <a:rPr lang="en-US" sz="2500" dirty="0">
                <a:solidFill>
                  <a:schemeClr val="tx1"/>
                </a:solidFill>
              </a:rPr>
              <a:t> cu </a:t>
            </a:r>
            <a:r>
              <a:rPr lang="en-US" sz="2500" dirty="0" err="1">
                <a:solidFill>
                  <a:schemeClr val="tx1"/>
                </a:solidFill>
              </a:rPr>
              <a:t>privire</a:t>
            </a:r>
            <a:r>
              <a:rPr lang="en-US" sz="2500" dirty="0">
                <a:solidFill>
                  <a:schemeClr val="tx1"/>
                </a:solidFill>
              </a:rPr>
              <a:t> la </a:t>
            </a:r>
            <a:r>
              <a:rPr lang="en-US" sz="2500" dirty="0" err="1">
                <a:solidFill>
                  <a:schemeClr val="tx1"/>
                </a:solidFill>
              </a:rPr>
              <a:t>situatia</a:t>
            </a:r>
            <a:r>
              <a:rPr lang="en-US" sz="2500" dirty="0">
                <a:solidFill>
                  <a:schemeClr val="tx1"/>
                </a:solidFill>
              </a:rPr>
              <a:t> </a:t>
            </a:r>
            <a:r>
              <a:rPr lang="en-US" sz="2500" dirty="0" err="1">
                <a:solidFill>
                  <a:schemeClr val="tx1"/>
                </a:solidFill>
              </a:rPr>
              <a:t>lor</a:t>
            </a:r>
            <a:r>
              <a:rPr lang="en-US" sz="2500" dirty="0">
                <a:solidFill>
                  <a:schemeClr val="tx1"/>
                </a:solidFill>
              </a:rPr>
              <a:t>. In </a:t>
            </a:r>
            <a:r>
              <a:rPr lang="en-US" sz="2500" dirty="0" err="1">
                <a:solidFill>
                  <a:schemeClr val="tx1"/>
                </a:solidFill>
              </a:rPr>
              <a:t>caz</a:t>
            </a:r>
            <a:r>
              <a:rPr lang="en-US" sz="2500" dirty="0">
                <a:solidFill>
                  <a:schemeClr val="tx1"/>
                </a:solidFill>
              </a:rPr>
              <a:t> </a:t>
            </a:r>
            <a:r>
              <a:rPr lang="en-US" sz="2500" dirty="0" err="1">
                <a:solidFill>
                  <a:schemeClr val="tx1"/>
                </a:solidFill>
              </a:rPr>
              <a:t>contrar</a:t>
            </a:r>
            <a:r>
              <a:rPr lang="en-US" sz="2500" dirty="0">
                <a:solidFill>
                  <a:schemeClr val="tx1"/>
                </a:solidFill>
              </a:rPr>
              <a:t>, </a:t>
            </a:r>
            <a:r>
              <a:rPr lang="en-US" sz="2500" dirty="0" err="1">
                <a:solidFill>
                  <a:schemeClr val="tx1"/>
                </a:solidFill>
              </a:rPr>
              <a:t>angajatorul</a:t>
            </a:r>
            <a:r>
              <a:rPr lang="en-US" sz="2500" dirty="0">
                <a:solidFill>
                  <a:schemeClr val="tx1"/>
                </a:solidFill>
              </a:rPr>
              <a:t> </a:t>
            </a:r>
            <a:r>
              <a:rPr lang="en-US" sz="2500" dirty="0" err="1">
                <a:solidFill>
                  <a:schemeClr val="tx1"/>
                </a:solidFill>
              </a:rPr>
              <a:t>este</a:t>
            </a:r>
            <a:r>
              <a:rPr lang="en-US" sz="2500" dirty="0">
                <a:solidFill>
                  <a:schemeClr val="tx1"/>
                </a:solidFill>
              </a:rPr>
              <a:t> </a:t>
            </a:r>
            <a:r>
              <a:rPr lang="en-US" sz="2500" dirty="0" err="1">
                <a:solidFill>
                  <a:schemeClr val="tx1"/>
                </a:solidFill>
              </a:rPr>
              <a:t>exonerat</a:t>
            </a:r>
            <a:r>
              <a:rPr lang="en-US" sz="2500" dirty="0">
                <a:solidFill>
                  <a:schemeClr val="tx1"/>
                </a:solidFill>
              </a:rPr>
              <a:t> de </a:t>
            </a:r>
            <a:r>
              <a:rPr lang="en-US" sz="2500" dirty="0" err="1">
                <a:solidFill>
                  <a:schemeClr val="tx1"/>
                </a:solidFill>
              </a:rPr>
              <a:t>obligatiile</a:t>
            </a:r>
            <a:r>
              <a:rPr lang="en-US" sz="2500" dirty="0">
                <a:solidFill>
                  <a:schemeClr val="tx1"/>
                </a:solidFill>
              </a:rPr>
              <a:t> </a:t>
            </a:r>
            <a:r>
              <a:rPr lang="en-US" sz="2500" dirty="0" err="1">
                <a:solidFill>
                  <a:schemeClr val="tx1"/>
                </a:solidFill>
              </a:rPr>
              <a:t>impuse</a:t>
            </a:r>
            <a:r>
              <a:rPr lang="en-US" sz="2500" dirty="0">
                <a:solidFill>
                  <a:schemeClr val="tx1"/>
                </a:solidFill>
              </a:rPr>
              <a:t> de </a:t>
            </a:r>
            <a:r>
              <a:rPr lang="en-US" sz="2500" dirty="0" err="1">
                <a:solidFill>
                  <a:schemeClr val="tx1"/>
                </a:solidFill>
              </a:rPr>
              <a:t>lege</a:t>
            </a:r>
            <a:r>
              <a:rPr lang="en-US" sz="2500" dirty="0">
                <a:solidFill>
                  <a:schemeClr val="tx1"/>
                </a:solidFill>
              </a:rPr>
              <a:t> (</a:t>
            </a:r>
            <a:r>
              <a:rPr lang="en-US" sz="2500" dirty="0" err="1">
                <a:solidFill>
                  <a:schemeClr val="tx1"/>
                </a:solidFill>
              </a:rPr>
              <a:t>desi</a:t>
            </a:r>
            <a:r>
              <a:rPr lang="en-US" sz="2500" dirty="0">
                <a:solidFill>
                  <a:schemeClr val="tx1"/>
                </a:solidFill>
              </a:rPr>
              <a:t> nu de </a:t>
            </a:r>
            <a:r>
              <a:rPr lang="en-US" sz="2500" dirty="0" err="1">
                <a:solidFill>
                  <a:schemeClr val="tx1"/>
                </a:solidFill>
              </a:rPr>
              <a:t>toate</a:t>
            </a:r>
            <a:r>
              <a:rPr lang="en-US" sz="2500" dirty="0">
                <a:solidFill>
                  <a:schemeClr val="tx1"/>
                </a:solidFill>
              </a:rPr>
              <a:t>), fata de </a:t>
            </a:r>
            <a:r>
              <a:rPr lang="en-US" sz="2500" dirty="0" err="1">
                <a:solidFill>
                  <a:schemeClr val="tx1"/>
                </a:solidFill>
              </a:rPr>
              <a:t>salariatele</a:t>
            </a:r>
            <a:r>
              <a:rPr lang="en-US" sz="2500" dirty="0">
                <a:solidFill>
                  <a:schemeClr val="tx1"/>
                </a:solidFill>
              </a:rPr>
              <a:t> in </a:t>
            </a:r>
            <a:r>
              <a:rPr lang="en-US" sz="2500" dirty="0" err="1">
                <a:solidFill>
                  <a:schemeClr val="tx1"/>
                </a:solidFill>
              </a:rPr>
              <a:t>cauza</a:t>
            </a:r>
            <a:r>
              <a:rPr lang="en-US" sz="2500" dirty="0">
                <a:solidFill>
                  <a:schemeClr val="tx1"/>
                </a:solidFill>
              </a:rPr>
              <a:t>.</a:t>
            </a:r>
            <a:r>
              <a:rPr lang="ru-RU" sz="3200" dirty="0"/>
              <a:t/>
            </a:r>
            <a:br>
              <a:rPr lang="ru-RU" sz="3200" dirty="0"/>
            </a:br>
            <a:r>
              <a:rPr lang="en-US" sz="3200" dirty="0"/>
              <a:t> </a:t>
            </a:r>
            <a:r>
              <a:rPr lang="ru-RU" sz="3200" dirty="0"/>
              <a:t/>
            </a:r>
            <a:br>
              <a:rPr lang="ru-RU" sz="3200" dirty="0"/>
            </a:br>
            <a:endParaRPr lang="ru-RU" sz="3200"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2773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5" name="Объект 4"/>
          <p:cNvSpPr>
            <a:spLocks noGrp="1"/>
          </p:cNvSpPr>
          <p:nvPr>
            <p:ph idx="1"/>
          </p:nvPr>
        </p:nvSpPr>
        <p:spPr>
          <a:xfrm>
            <a:off x="170687" y="1621536"/>
            <a:ext cx="8782243" cy="4642464"/>
          </a:xfrm>
        </p:spPr>
        <p:txBody>
          <a:bodyPr/>
          <a:lstStyle/>
          <a:p>
            <a:pPr marL="0" indent="0" algn="just">
              <a:buNone/>
            </a:pPr>
            <a:r>
              <a:rPr lang="en-US" sz="2200" b="1" i="1" dirty="0" smtClean="0">
                <a:solidFill>
                  <a:srgbClr val="FF0000"/>
                </a:solidFill>
              </a:rPr>
              <a:t>   </a:t>
            </a:r>
            <a:r>
              <a:rPr lang="en-US" sz="2200" b="1" i="1" dirty="0" err="1" smtClean="0">
                <a:solidFill>
                  <a:srgbClr val="FF0000"/>
                </a:solidFill>
              </a:rPr>
              <a:t>Atentie</a:t>
            </a:r>
            <a:r>
              <a:rPr lang="en-US" sz="2200" b="1" i="1" dirty="0">
                <a:solidFill>
                  <a:srgbClr val="FF0000"/>
                </a:solidFill>
              </a:rPr>
              <a:t>! </a:t>
            </a:r>
            <a:r>
              <a:rPr lang="en-US" sz="2200" dirty="0" err="1">
                <a:solidFill>
                  <a:schemeClr val="tx1"/>
                </a:solidFill>
              </a:rPr>
              <a:t>Gravidele</a:t>
            </a:r>
            <a:r>
              <a:rPr lang="en-US" sz="2200" dirty="0">
                <a:solidFill>
                  <a:schemeClr val="tx1"/>
                </a:solidFill>
              </a:rPr>
              <a:t> au </a:t>
            </a:r>
            <a:r>
              <a:rPr lang="en-US" sz="2200" dirty="0" err="1">
                <a:solidFill>
                  <a:schemeClr val="tx1"/>
                </a:solidFill>
              </a:rPr>
              <a:t>dreptul</a:t>
            </a:r>
            <a:r>
              <a:rPr lang="en-US" sz="2200" dirty="0">
                <a:solidFill>
                  <a:schemeClr val="tx1"/>
                </a:solidFill>
              </a:rPr>
              <a:t> la </a:t>
            </a:r>
            <a:r>
              <a:rPr lang="en-US" sz="2200" dirty="0" err="1">
                <a:solidFill>
                  <a:schemeClr val="tx1"/>
                </a:solidFill>
              </a:rPr>
              <a:t>dispensa</a:t>
            </a:r>
            <a:r>
              <a:rPr lang="en-US" sz="2200" dirty="0">
                <a:solidFill>
                  <a:schemeClr val="tx1"/>
                </a:solidFill>
              </a:rPr>
              <a:t> </a:t>
            </a:r>
            <a:r>
              <a:rPr lang="en-US" sz="2200" dirty="0" err="1">
                <a:solidFill>
                  <a:schemeClr val="tx1"/>
                </a:solidFill>
              </a:rPr>
              <a:t>pentru</a:t>
            </a:r>
            <a:r>
              <a:rPr lang="en-US" sz="2200" dirty="0">
                <a:solidFill>
                  <a:schemeClr val="tx1"/>
                </a:solidFill>
              </a:rPr>
              <a:t> </a:t>
            </a:r>
            <a:r>
              <a:rPr lang="en-US" sz="2200" dirty="0" err="1">
                <a:solidFill>
                  <a:schemeClr val="tx1"/>
                </a:solidFill>
              </a:rPr>
              <a:t>consultatii</a:t>
            </a:r>
            <a:r>
              <a:rPr lang="en-US" sz="2200" dirty="0">
                <a:solidFill>
                  <a:schemeClr val="tx1"/>
                </a:solidFill>
              </a:rPr>
              <a:t> </a:t>
            </a:r>
            <a:r>
              <a:rPr lang="en-US" sz="2200" dirty="0" err="1">
                <a:solidFill>
                  <a:schemeClr val="tx1"/>
                </a:solidFill>
              </a:rPr>
              <a:t>prenatale</a:t>
            </a:r>
            <a:r>
              <a:rPr lang="en-US" sz="2200" dirty="0">
                <a:solidFill>
                  <a:schemeClr val="tx1"/>
                </a:solidFill>
              </a:rPr>
              <a:t> in </a:t>
            </a:r>
            <a:r>
              <a:rPr lang="en-US" sz="2200" dirty="0" err="1">
                <a:solidFill>
                  <a:schemeClr val="tx1"/>
                </a:solidFill>
              </a:rPr>
              <a:t>limita</a:t>
            </a:r>
            <a:r>
              <a:rPr lang="en-US" sz="2200" dirty="0">
                <a:solidFill>
                  <a:schemeClr val="tx1"/>
                </a:solidFill>
              </a:rPr>
              <a:t> a maximum 16 ore </a:t>
            </a:r>
            <a:r>
              <a:rPr lang="en-US" sz="2200" dirty="0" err="1">
                <a:solidFill>
                  <a:schemeClr val="tx1"/>
                </a:solidFill>
              </a:rPr>
              <a:t>pe</a:t>
            </a:r>
            <a:r>
              <a:rPr lang="en-US" sz="2200" dirty="0">
                <a:solidFill>
                  <a:schemeClr val="tx1"/>
                </a:solidFill>
              </a:rPr>
              <a:t> </a:t>
            </a:r>
            <a:r>
              <a:rPr lang="en-US" sz="2200" dirty="0" err="1">
                <a:solidFill>
                  <a:schemeClr val="tx1"/>
                </a:solidFill>
              </a:rPr>
              <a:t>luna</a:t>
            </a:r>
            <a:r>
              <a:rPr lang="en-US" sz="2200" dirty="0">
                <a:solidFill>
                  <a:schemeClr val="tx1"/>
                </a:solidFill>
              </a:rPr>
              <a:t>, </a:t>
            </a:r>
            <a:r>
              <a:rPr lang="en-US" sz="2200" dirty="0" err="1">
                <a:solidFill>
                  <a:schemeClr val="tx1"/>
                </a:solidFill>
              </a:rPr>
              <a:t>daca</a:t>
            </a:r>
            <a:r>
              <a:rPr lang="en-US" sz="2200" dirty="0">
                <a:solidFill>
                  <a:schemeClr val="tx1"/>
                </a:solidFill>
              </a:rPr>
              <a:t> </a:t>
            </a:r>
            <a:r>
              <a:rPr lang="en-US" sz="2200" dirty="0" err="1">
                <a:solidFill>
                  <a:schemeClr val="tx1"/>
                </a:solidFill>
              </a:rPr>
              <a:t>aceste</a:t>
            </a:r>
            <a:r>
              <a:rPr lang="en-US" sz="2200" dirty="0">
                <a:solidFill>
                  <a:schemeClr val="tx1"/>
                </a:solidFill>
              </a:rPr>
              <a:t> </a:t>
            </a:r>
            <a:r>
              <a:rPr lang="en-US" sz="2200" dirty="0" err="1">
                <a:solidFill>
                  <a:schemeClr val="tx1"/>
                </a:solidFill>
              </a:rPr>
              <a:t>investigatii</a:t>
            </a:r>
            <a:r>
              <a:rPr lang="en-US" sz="2200" dirty="0">
                <a:solidFill>
                  <a:schemeClr val="tx1"/>
                </a:solidFill>
              </a:rPr>
              <a:t> pot fi </a:t>
            </a:r>
            <a:r>
              <a:rPr lang="en-US" sz="2200" dirty="0" err="1">
                <a:solidFill>
                  <a:schemeClr val="tx1"/>
                </a:solidFill>
              </a:rPr>
              <a:t>facute</a:t>
            </a:r>
            <a:r>
              <a:rPr lang="en-US" sz="2200" dirty="0">
                <a:solidFill>
                  <a:schemeClr val="tx1"/>
                </a:solidFill>
              </a:rPr>
              <a:t> </a:t>
            </a:r>
            <a:r>
              <a:rPr lang="en-US" sz="2200" dirty="0" err="1">
                <a:solidFill>
                  <a:schemeClr val="tx1"/>
                </a:solidFill>
              </a:rPr>
              <a:t>doar</a:t>
            </a:r>
            <a:r>
              <a:rPr lang="en-US" sz="2200" dirty="0">
                <a:solidFill>
                  <a:schemeClr val="tx1"/>
                </a:solidFill>
              </a:rPr>
              <a:t> in </a:t>
            </a:r>
            <a:r>
              <a:rPr lang="en-US" sz="2200" dirty="0" err="1">
                <a:solidFill>
                  <a:schemeClr val="tx1"/>
                </a:solidFill>
              </a:rPr>
              <a:t>timpul</a:t>
            </a:r>
            <a:r>
              <a:rPr lang="en-US" sz="2200" dirty="0">
                <a:solidFill>
                  <a:schemeClr val="tx1"/>
                </a:solidFill>
              </a:rPr>
              <a:t> </a:t>
            </a:r>
            <a:r>
              <a:rPr lang="en-US" sz="2200" dirty="0" err="1">
                <a:solidFill>
                  <a:schemeClr val="tx1"/>
                </a:solidFill>
              </a:rPr>
              <a:t>programului</a:t>
            </a:r>
            <a:r>
              <a:rPr lang="en-US" sz="2200" dirty="0">
                <a:solidFill>
                  <a:schemeClr val="tx1"/>
                </a:solidFill>
              </a:rPr>
              <a:t> de </a:t>
            </a:r>
            <a:r>
              <a:rPr lang="en-US" sz="2200" dirty="0" err="1">
                <a:solidFill>
                  <a:schemeClr val="tx1"/>
                </a:solidFill>
              </a:rPr>
              <a:t>lucru</a:t>
            </a:r>
            <a:r>
              <a:rPr lang="en-US" sz="2200" dirty="0">
                <a:solidFill>
                  <a:schemeClr val="tx1"/>
                </a:solidFill>
              </a:rPr>
              <a:t>. </a:t>
            </a:r>
            <a:r>
              <a:rPr lang="en-US" sz="2200" dirty="0" err="1">
                <a:solidFill>
                  <a:schemeClr val="tx1"/>
                </a:solidFill>
              </a:rPr>
              <a:t>Angajatorul</a:t>
            </a:r>
            <a:r>
              <a:rPr lang="en-US" sz="2200" dirty="0">
                <a:solidFill>
                  <a:schemeClr val="tx1"/>
                </a:solidFill>
              </a:rPr>
              <a:t> are </a:t>
            </a:r>
            <a:r>
              <a:rPr lang="en-US" sz="2200" dirty="0" err="1">
                <a:solidFill>
                  <a:schemeClr val="tx1"/>
                </a:solidFill>
              </a:rPr>
              <a:t>obligaţia</a:t>
            </a:r>
            <a:r>
              <a:rPr lang="en-US" sz="2200" dirty="0">
                <a:solidFill>
                  <a:schemeClr val="tx1"/>
                </a:solidFill>
              </a:rPr>
              <a:t> </a:t>
            </a:r>
            <a:r>
              <a:rPr lang="en-US" sz="2200" dirty="0" err="1">
                <a:solidFill>
                  <a:schemeClr val="tx1"/>
                </a:solidFill>
              </a:rPr>
              <a:t>să</a:t>
            </a:r>
            <a:r>
              <a:rPr lang="en-US" sz="2200" dirty="0">
                <a:solidFill>
                  <a:schemeClr val="tx1"/>
                </a:solidFill>
              </a:rPr>
              <a:t> </a:t>
            </a:r>
            <a:r>
              <a:rPr lang="en-US" sz="2200" dirty="0" err="1">
                <a:solidFill>
                  <a:schemeClr val="tx1"/>
                </a:solidFill>
              </a:rPr>
              <a:t>păstreze</a:t>
            </a:r>
            <a:r>
              <a:rPr lang="en-US" sz="2200" dirty="0">
                <a:solidFill>
                  <a:schemeClr val="tx1"/>
                </a:solidFill>
              </a:rPr>
              <a:t> </a:t>
            </a:r>
            <a:r>
              <a:rPr lang="en-US" sz="2200" dirty="0" err="1">
                <a:solidFill>
                  <a:schemeClr val="tx1"/>
                </a:solidFill>
              </a:rPr>
              <a:t>confidenţialitatea</a:t>
            </a:r>
            <a:r>
              <a:rPr lang="en-US" sz="2200" dirty="0">
                <a:solidFill>
                  <a:schemeClr val="tx1"/>
                </a:solidFill>
              </a:rPr>
              <a:t> </a:t>
            </a:r>
            <a:r>
              <a:rPr lang="en-US" sz="2200" dirty="0" err="1">
                <a:solidFill>
                  <a:schemeClr val="tx1"/>
                </a:solidFill>
              </a:rPr>
              <a:t>asupra</a:t>
            </a:r>
            <a:r>
              <a:rPr lang="en-US" sz="2200" dirty="0">
                <a:solidFill>
                  <a:schemeClr val="tx1"/>
                </a:solidFill>
              </a:rPr>
              <a:t> </a:t>
            </a:r>
            <a:r>
              <a:rPr lang="en-US" sz="2200" dirty="0" err="1">
                <a:solidFill>
                  <a:schemeClr val="tx1"/>
                </a:solidFill>
              </a:rPr>
              <a:t>stării</a:t>
            </a:r>
            <a:r>
              <a:rPr lang="en-US" sz="2200" dirty="0">
                <a:solidFill>
                  <a:schemeClr val="tx1"/>
                </a:solidFill>
              </a:rPr>
              <a:t> de </a:t>
            </a:r>
            <a:r>
              <a:rPr lang="en-US" sz="2200" dirty="0" err="1">
                <a:solidFill>
                  <a:schemeClr val="tx1"/>
                </a:solidFill>
              </a:rPr>
              <a:t>graviditate</a:t>
            </a:r>
            <a:r>
              <a:rPr lang="en-US" sz="2200" dirty="0">
                <a:solidFill>
                  <a:schemeClr val="tx1"/>
                </a:solidFill>
              </a:rPr>
              <a:t> a </a:t>
            </a:r>
            <a:r>
              <a:rPr lang="en-US" sz="2200" dirty="0" err="1">
                <a:solidFill>
                  <a:schemeClr val="tx1"/>
                </a:solidFill>
              </a:rPr>
              <a:t>salariatei</a:t>
            </a:r>
            <a:r>
              <a:rPr lang="en-US" sz="2200" dirty="0">
                <a:solidFill>
                  <a:schemeClr val="tx1"/>
                </a:solidFill>
              </a:rPr>
              <a:t> </a:t>
            </a:r>
            <a:r>
              <a:rPr lang="en-US" sz="2200" dirty="0" err="1">
                <a:solidFill>
                  <a:schemeClr val="tx1"/>
                </a:solidFill>
              </a:rPr>
              <a:t>şi</a:t>
            </a:r>
            <a:r>
              <a:rPr lang="en-US" sz="2200" dirty="0">
                <a:solidFill>
                  <a:schemeClr val="tx1"/>
                </a:solidFill>
              </a:rPr>
              <a:t> nu </a:t>
            </a:r>
            <a:r>
              <a:rPr lang="en-US" sz="2200" dirty="0" err="1">
                <a:solidFill>
                  <a:schemeClr val="tx1"/>
                </a:solidFill>
              </a:rPr>
              <a:t>va</a:t>
            </a:r>
            <a:r>
              <a:rPr lang="en-US" sz="2200" dirty="0">
                <a:solidFill>
                  <a:schemeClr val="tx1"/>
                </a:solidFill>
              </a:rPr>
              <a:t> </a:t>
            </a:r>
            <a:r>
              <a:rPr lang="en-US" sz="2200" dirty="0" err="1">
                <a:solidFill>
                  <a:schemeClr val="tx1"/>
                </a:solidFill>
              </a:rPr>
              <a:t>anunţa</a:t>
            </a:r>
            <a:r>
              <a:rPr lang="en-US" sz="2200" dirty="0">
                <a:solidFill>
                  <a:schemeClr val="tx1"/>
                </a:solidFill>
              </a:rPr>
              <a:t> </a:t>
            </a:r>
            <a:r>
              <a:rPr lang="en-US" sz="2200" dirty="0" err="1">
                <a:solidFill>
                  <a:schemeClr val="tx1"/>
                </a:solidFill>
              </a:rPr>
              <a:t>alţi</a:t>
            </a:r>
            <a:r>
              <a:rPr lang="en-US" sz="2200" dirty="0">
                <a:solidFill>
                  <a:schemeClr val="tx1"/>
                </a:solidFill>
              </a:rPr>
              <a:t> </a:t>
            </a:r>
            <a:r>
              <a:rPr lang="en-US" sz="2200" dirty="0" err="1">
                <a:solidFill>
                  <a:schemeClr val="tx1"/>
                </a:solidFill>
              </a:rPr>
              <a:t>angajaţi</a:t>
            </a:r>
            <a:r>
              <a:rPr lang="en-US" sz="2200" dirty="0">
                <a:solidFill>
                  <a:schemeClr val="tx1"/>
                </a:solidFill>
              </a:rPr>
              <a:t> </a:t>
            </a:r>
            <a:r>
              <a:rPr lang="en-US" sz="2200" dirty="0" err="1">
                <a:solidFill>
                  <a:schemeClr val="tx1"/>
                </a:solidFill>
              </a:rPr>
              <a:t>decât</a:t>
            </a:r>
            <a:r>
              <a:rPr lang="en-US" sz="2200" dirty="0">
                <a:solidFill>
                  <a:schemeClr val="tx1"/>
                </a:solidFill>
              </a:rPr>
              <a:t> cu </a:t>
            </a:r>
            <a:r>
              <a:rPr lang="en-US" sz="2200" dirty="0" err="1">
                <a:solidFill>
                  <a:schemeClr val="tx1"/>
                </a:solidFill>
              </a:rPr>
              <a:t>acordul</a:t>
            </a:r>
            <a:r>
              <a:rPr lang="en-US" sz="2200" dirty="0">
                <a:solidFill>
                  <a:schemeClr val="tx1"/>
                </a:solidFill>
              </a:rPr>
              <a:t> </a:t>
            </a:r>
            <a:r>
              <a:rPr lang="en-US" sz="2200" dirty="0" err="1">
                <a:solidFill>
                  <a:schemeClr val="tx1"/>
                </a:solidFill>
              </a:rPr>
              <a:t>scris</a:t>
            </a:r>
            <a:r>
              <a:rPr lang="en-US" sz="2200" dirty="0">
                <a:solidFill>
                  <a:schemeClr val="tx1"/>
                </a:solidFill>
              </a:rPr>
              <a:t> al </a:t>
            </a:r>
            <a:r>
              <a:rPr lang="en-US" sz="2200" dirty="0" err="1">
                <a:solidFill>
                  <a:schemeClr val="tx1"/>
                </a:solidFill>
              </a:rPr>
              <a:t>acesteia</a:t>
            </a:r>
            <a:r>
              <a:rPr lang="en-US" sz="2200" dirty="0">
                <a:solidFill>
                  <a:schemeClr val="tx1"/>
                </a:solidFill>
              </a:rPr>
              <a:t> </a:t>
            </a:r>
            <a:r>
              <a:rPr lang="en-US" sz="2200" dirty="0" err="1">
                <a:solidFill>
                  <a:schemeClr val="tx1"/>
                </a:solidFill>
              </a:rPr>
              <a:t>şi</a:t>
            </a:r>
            <a:r>
              <a:rPr lang="en-US" sz="2200" dirty="0">
                <a:solidFill>
                  <a:schemeClr val="tx1"/>
                </a:solidFill>
              </a:rPr>
              <a:t> </a:t>
            </a:r>
            <a:r>
              <a:rPr lang="en-US" sz="2200" dirty="0" err="1">
                <a:solidFill>
                  <a:schemeClr val="tx1"/>
                </a:solidFill>
              </a:rPr>
              <a:t>doar</a:t>
            </a:r>
            <a:r>
              <a:rPr lang="en-US" sz="2200" dirty="0">
                <a:solidFill>
                  <a:schemeClr val="tx1"/>
                </a:solidFill>
              </a:rPr>
              <a:t> </a:t>
            </a:r>
            <a:r>
              <a:rPr lang="en-US" sz="2200" dirty="0" err="1">
                <a:solidFill>
                  <a:schemeClr val="tx1"/>
                </a:solidFill>
              </a:rPr>
              <a:t>în</a:t>
            </a:r>
            <a:r>
              <a:rPr lang="en-US" sz="2200" dirty="0">
                <a:solidFill>
                  <a:schemeClr val="tx1"/>
                </a:solidFill>
              </a:rPr>
              <a:t> </a:t>
            </a:r>
            <a:r>
              <a:rPr lang="en-US" sz="2200" dirty="0" err="1">
                <a:solidFill>
                  <a:schemeClr val="tx1"/>
                </a:solidFill>
              </a:rPr>
              <a:t>interesul</a:t>
            </a:r>
            <a:r>
              <a:rPr lang="en-US" sz="2200" dirty="0">
                <a:solidFill>
                  <a:schemeClr val="tx1"/>
                </a:solidFill>
              </a:rPr>
              <a:t> </a:t>
            </a:r>
            <a:r>
              <a:rPr lang="en-US" sz="2200" dirty="0" err="1">
                <a:solidFill>
                  <a:schemeClr val="tx1"/>
                </a:solidFill>
              </a:rPr>
              <a:t>bunei</a:t>
            </a:r>
            <a:r>
              <a:rPr lang="en-US" sz="2200" dirty="0">
                <a:solidFill>
                  <a:schemeClr val="tx1"/>
                </a:solidFill>
              </a:rPr>
              <a:t> </a:t>
            </a:r>
            <a:r>
              <a:rPr lang="en-US" sz="2200" dirty="0" err="1">
                <a:solidFill>
                  <a:schemeClr val="tx1"/>
                </a:solidFill>
              </a:rPr>
              <a:t>desfăşurări</a:t>
            </a:r>
            <a:r>
              <a:rPr lang="en-US" sz="2200" dirty="0">
                <a:solidFill>
                  <a:schemeClr val="tx1"/>
                </a:solidFill>
              </a:rPr>
              <a:t> a </a:t>
            </a:r>
            <a:r>
              <a:rPr lang="en-US" sz="2200" dirty="0" err="1">
                <a:solidFill>
                  <a:schemeClr val="tx1"/>
                </a:solidFill>
              </a:rPr>
              <a:t>procesului</a:t>
            </a:r>
            <a:r>
              <a:rPr lang="en-US" sz="2200" dirty="0">
                <a:solidFill>
                  <a:schemeClr val="tx1"/>
                </a:solidFill>
              </a:rPr>
              <a:t> de </a:t>
            </a:r>
            <a:r>
              <a:rPr lang="en-US" sz="2200" dirty="0" err="1">
                <a:solidFill>
                  <a:schemeClr val="tx1"/>
                </a:solidFill>
              </a:rPr>
              <a:t>muncă</a:t>
            </a:r>
            <a:r>
              <a:rPr lang="en-US" sz="2200" dirty="0" smtClean="0">
                <a:solidFill>
                  <a:schemeClr val="tx1"/>
                </a:solidFill>
              </a:rPr>
              <a:t>.</a:t>
            </a:r>
          </a:p>
          <a:p>
            <a:pPr marL="0" indent="0" algn="just">
              <a:buNone/>
            </a:pPr>
            <a:r>
              <a:rPr lang="en-US" sz="2200" b="1" i="1" dirty="0" smtClean="0">
                <a:solidFill>
                  <a:srgbClr val="FF0000"/>
                </a:solidFill>
              </a:rPr>
              <a:t>   Important</a:t>
            </a:r>
            <a:r>
              <a:rPr lang="en-US" sz="2200" b="1" i="1" dirty="0">
                <a:solidFill>
                  <a:srgbClr val="FF0000"/>
                </a:solidFill>
              </a:rPr>
              <a:t>! </a:t>
            </a:r>
            <a:r>
              <a:rPr lang="en-US" sz="2200" dirty="0" err="1">
                <a:solidFill>
                  <a:schemeClr val="tx1"/>
                </a:solidFill>
              </a:rPr>
              <a:t>Concediu</a:t>
            </a:r>
            <a:r>
              <a:rPr lang="en-US" sz="2200" dirty="0">
                <a:solidFill>
                  <a:schemeClr val="tx1"/>
                </a:solidFill>
              </a:rPr>
              <a:t> de </a:t>
            </a:r>
            <a:r>
              <a:rPr lang="en-US" sz="2200" dirty="0" err="1">
                <a:solidFill>
                  <a:schemeClr val="tx1"/>
                </a:solidFill>
              </a:rPr>
              <a:t>maternitate</a:t>
            </a:r>
            <a:r>
              <a:rPr lang="en-US" sz="2200" dirty="0">
                <a:solidFill>
                  <a:schemeClr val="tx1"/>
                </a:solidFill>
              </a:rPr>
              <a:t> </a:t>
            </a:r>
            <a:r>
              <a:rPr lang="en-US" sz="2200" dirty="0" err="1">
                <a:solidFill>
                  <a:schemeClr val="tx1"/>
                </a:solidFill>
              </a:rPr>
              <a:t>dureaza</a:t>
            </a:r>
            <a:r>
              <a:rPr lang="en-US" sz="2200" dirty="0">
                <a:solidFill>
                  <a:schemeClr val="tx1"/>
                </a:solidFill>
              </a:rPr>
              <a:t> exact 126 </a:t>
            </a:r>
            <a:r>
              <a:rPr lang="en-US" sz="2200" dirty="0" err="1">
                <a:solidFill>
                  <a:schemeClr val="tx1"/>
                </a:solidFill>
              </a:rPr>
              <a:t>zile</a:t>
            </a:r>
            <a:r>
              <a:rPr lang="en-US" sz="2200" dirty="0">
                <a:solidFill>
                  <a:schemeClr val="tx1"/>
                </a:solidFill>
              </a:rPr>
              <a:t> +14 </a:t>
            </a:r>
            <a:r>
              <a:rPr lang="en-US" sz="2200" dirty="0" err="1">
                <a:solidFill>
                  <a:schemeClr val="tx1"/>
                </a:solidFill>
              </a:rPr>
              <a:t>zile</a:t>
            </a:r>
            <a:r>
              <a:rPr lang="en-US" sz="2200" dirty="0">
                <a:solidFill>
                  <a:schemeClr val="tx1"/>
                </a:solidFill>
              </a:rPr>
              <a:t> in </a:t>
            </a:r>
            <a:r>
              <a:rPr lang="en-US" sz="2200" dirty="0" err="1">
                <a:solidFill>
                  <a:schemeClr val="tx1"/>
                </a:solidFill>
              </a:rPr>
              <a:t>caz</a:t>
            </a:r>
            <a:r>
              <a:rPr lang="en-US" sz="2200" dirty="0">
                <a:solidFill>
                  <a:schemeClr val="tx1"/>
                </a:solidFill>
              </a:rPr>
              <a:t> de </a:t>
            </a:r>
            <a:r>
              <a:rPr lang="en-US" sz="2200" dirty="0" err="1">
                <a:solidFill>
                  <a:schemeClr val="tx1"/>
                </a:solidFill>
              </a:rPr>
              <a:t>cezariana</a:t>
            </a:r>
            <a:r>
              <a:rPr lang="en-US" sz="2200" dirty="0">
                <a:solidFill>
                  <a:schemeClr val="tx1"/>
                </a:solidFill>
              </a:rPr>
              <a:t> </a:t>
            </a:r>
            <a:r>
              <a:rPr lang="en-US" sz="2200" dirty="0" err="1">
                <a:solidFill>
                  <a:schemeClr val="tx1"/>
                </a:solidFill>
              </a:rPr>
              <a:t>sau</a:t>
            </a:r>
            <a:r>
              <a:rPr lang="en-US" sz="2200" dirty="0">
                <a:solidFill>
                  <a:schemeClr val="tx1"/>
                </a:solidFill>
              </a:rPr>
              <a:t> </a:t>
            </a:r>
            <a:r>
              <a:rPr lang="en-US" sz="2200" dirty="0" err="1">
                <a:solidFill>
                  <a:schemeClr val="tx1"/>
                </a:solidFill>
              </a:rPr>
              <a:t>complicatii</a:t>
            </a:r>
            <a:r>
              <a:rPr lang="en-US" sz="2200" dirty="0">
                <a:solidFill>
                  <a:schemeClr val="tx1"/>
                </a:solidFill>
              </a:rPr>
              <a:t> la </a:t>
            </a:r>
            <a:r>
              <a:rPr lang="en-US" sz="2200" dirty="0" err="1" smtClean="0">
                <a:solidFill>
                  <a:schemeClr val="tx1"/>
                </a:solidFill>
              </a:rPr>
              <a:t>nastere</a:t>
            </a:r>
            <a:r>
              <a:rPr lang="en-US" sz="2200" dirty="0" smtClean="0">
                <a:solidFill>
                  <a:schemeClr val="tx1"/>
                </a:solidFill>
              </a:rPr>
              <a:t>.</a:t>
            </a:r>
            <a:endParaRPr lang="ru-RU" sz="22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937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5" name="Объект 4"/>
          <p:cNvSpPr>
            <a:spLocks noGrp="1"/>
          </p:cNvSpPr>
          <p:nvPr>
            <p:ph idx="1"/>
          </p:nvPr>
        </p:nvSpPr>
        <p:spPr>
          <a:xfrm>
            <a:off x="170688" y="1621536"/>
            <a:ext cx="8289312" cy="4642464"/>
          </a:xfrm>
        </p:spPr>
        <p:txBody>
          <a:bodyPr/>
          <a:lstStyle/>
          <a:p>
            <a:pPr marL="0" indent="0">
              <a:buNone/>
            </a:pPr>
            <a:r>
              <a:rPr lang="en-US" dirty="0" smtClean="0">
                <a:solidFill>
                  <a:schemeClr val="tx1"/>
                </a:solidFill>
              </a:rPr>
              <a:t>   </a:t>
            </a: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6" name="Прямоугольник 5"/>
          <p:cNvSpPr/>
          <p:nvPr/>
        </p:nvSpPr>
        <p:spPr>
          <a:xfrm>
            <a:off x="85344" y="1652113"/>
            <a:ext cx="8973312" cy="5139869"/>
          </a:xfrm>
          <a:prstGeom prst="rect">
            <a:avLst/>
          </a:prstGeom>
        </p:spPr>
        <p:txBody>
          <a:bodyPr wrap="square">
            <a:spAutoFit/>
          </a:bodyPr>
          <a:lstStyle/>
          <a:p>
            <a:r>
              <a:rPr lang="en-US" sz="1800" i="1" dirty="0">
                <a:solidFill>
                  <a:schemeClr val="tx1"/>
                </a:solidFill>
              </a:rPr>
              <a:t>Cum se </a:t>
            </a:r>
            <a:r>
              <a:rPr lang="en-US" sz="1800" i="1" dirty="0" err="1">
                <a:solidFill>
                  <a:schemeClr val="tx1"/>
                </a:solidFill>
              </a:rPr>
              <a:t>calculează</a:t>
            </a:r>
            <a:r>
              <a:rPr lang="en-US" sz="1800" i="1" dirty="0">
                <a:solidFill>
                  <a:schemeClr val="tx1"/>
                </a:solidFill>
              </a:rPr>
              <a:t> </a:t>
            </a:r>
            <a:r>
              <a:rPr lang="en-US" sz="1800" i="1" dirty="0" err="1">
                <a:solidFill>
                  <a:schemeClr val="tx1"/>
                </a:solidFill>
              </a:rPr>
              <a:t>indemnizația</a:t>
            </a:r>
            <a:r>
              <a:rPr lang="en-US" sz="1800" i="1" dirty="0">
                <a:solidFill>
                  <a:schemeClr val="tx1"/>
                </a:solidFill>
              </a:rPr>
              <a:t> de </a:t>
            </a:r>
            <a:r>
              <a:rPr lang="en-US" sz="1800" i="1" dirty="0" err="1">
                <a:solidFill>
                  <a:schemeClr val="tx1"/>
                </a:solidFill>
              </a:rPr>
              <a:t>maternitate</a:t>
            </a:r>
            <a:r>
              <a:rPr lang="en-US" sz="1800" i="1" dirty="0">
                <a:solidFill>
                  <a:schemeClr val="tx1"/>
                </a:solidFill>
              </a:rPr>
              <a:t>? </a:t>
            </a:r>
            <a:endParaRPr lang="en-US" sz="1800" i="1" dirty="0" smtClean="0">
              <a:solidFill>
                <a:schemeClr val="tx1"/>
              </a:solidFill>
            </a:endParaRPr>
          </a:p>
          <a:p>
            <a:endParaRPr lang="en-US" sz="1800" i="1" dirty="0" smtClean="0">
              <a:solidFill>
                <a:schemeClr val="tx1"/>
              </a:solidFill>
            </a:endParaRPr>
          </a:p>
          <a:p>
            <a:r>
              <a:rPr lang="en-US" sz="1800" b="0" dirty="0">
                <a:solidFill>
                  <a:schemeClr val="tx1"/>
                </a:solidFill>
              </a:rPr>
              <a:t> </a:t>
            </a:r>
            <a:r>
              <a:rPr lang="en-US" sz="1800" b="0" dirty="0" smtClean="0">
                <a:solidFill>
                  <a:schemeClr val="tx1"/>
                </a:solidFill>
              </a:rPr>
              <a:t>  </a:t>
            </a:r>
            <a:r>
              <a:rPr lang="en-US" sz="1800" b="0" dirty="0" err="1" smtClean="0">
                <a:solidFill>
                  <a:schemeClr val="tx1"/>
                </a:solidFill>
              </a:rPr>
              <a:t>Venitul</a:t>
            </a:r>
            <a:r>
              <a:rPr lang="en-US" sz="1800" b="0" dirty="0" smtClean="0">
                <a:solidFill>
                  <a:schemeClr val="tx1"/>
                </a:solidFill>
              </a:rPr>
              <a:t> </a:t>
            </a:r>
            <a:r>
              <a:rPr lang="en-US" sz="1800" b="0" dirty="0" err="1">
                <a:solidFill>
                  <a:schemeClr val="tx1"/>
                </a:solidFill>
              </a:rPr>
              <a:t>mediu</a:t>
            </a:r>
            <a:r>
              <a:rPr lang="en-US" sz="1800" b="0" dirty="0">
                <a:solidFill>
                  <a:schemeClr val="tx1"/>
                </a:solidFill>
              </a:rPr>
              <a:t> </a:t>
            </a:r>
            <a:r>
              <a:rPr lang="en-US" sz="1800" b="0" dirty="0" err="1">
                <a:solidFill>
                  <a:schemeClr val="tx1"/>
                </a:solidFill>
              </a:rPr>
              <a:t>realizat</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ultimele</a:t>
            </a:r>
            <a:r>
              <a:rPr lang="en-US" sz="1800" b="0" dirty="0">
                <a:solidFill>
                  <a:schemeClr val="tx1"/>
                </a:solidFill>
              </a:rPr>
              <a:t> 12 </a:t>
            </a:r>
            <a:r>
              <a:rPr lang="en-US" sz="1800" b="0" dirty="0" err="1">
                <a:solidFill>
                  <a:schemeClr val="tx1"/>
                </a:solidFill>
              </a:rPr>
              <a:t>luni</a:t>
            </a:r>
            <a:r>
              <a:rPr lang="en-US" sz="1800" b="0" dirty="0">
                <a:solidFill>
                  <a:schemeClr val="tx1"/>
                </a:solidFill>
              </a:rPr>
              <a:t> </a:t>
            </a:r>
            <a:r>
              <a:rPr lang="en-US" sz="1800" b="0" dirty="0" err="1">
                <a:solidFill>
                  <a:schemeClr val="tx1"/>
                </a:solidFill>
              </a:rPr>
              <a:t>premergătoare</a:t>
            </a:r>
            <a:r>
              <a:rPr lang="en-US" sz="1800" b="0" dirty="0">
                <a:solidFill>
                  <a:schemeClr val="tx1"/>
                </a:solidFill>
              </a:rPr>
              <a:t> </a:t>
            </a:r>
            <a:r>
              <a:rPr lang="en-US" sz="1800" b="0" dirty="0" err="1">
                <a:solidFill>
                  <a:schemeClr val="tx1"/>
                </a:solidFill>
              </a:rPr>
              <a:t>lunii</a:t>
            </a:r>
            <a:r>
              <a:rPr lang="en-US" sz="1800" b="0" dirty="0">
                <a:solidFill>
                  <a:schemeClr val="tx1"/>
                </a:solidFill>
              </a:rPr>
              <a:t> </a:t>
            </a:r>
            <a:r>
              <a:rPr lang="en-US" sz="1800" b="0" dirty="0" err="1">
                <a:solidFill>
                  <a:schemeClr val="tx1"/>
                </a:solidFill>
              </a:rPr>
              <a:t>ieșirii</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concediul</a:t>
            </a:r>
            <a:r>
              <a:rPr lang="en-US" sz="1800" b="0" dirty="0">
                <a:solidFill>
                  <a:schemeClr val="tx1"/>
                </a:solidFill>
              </a:rPr>
              <a:t> de </a:t>
            </a:r>
            <a:r>
              <a:rPr lang="en-US" sz="1800" b="0" dirty="0" err="1">
                <a:solidFill>
                  <a:schemeClr val="tx1"/>
                </a:solidFill>
              </a:rPr>
              <a:t>maternitate</a:t>
            </a:r>
            <a:r>
              <a:rPr lang="en-US" sz="1800" b="0" dirty="0">
                <a:solidFill>
                  <a:schemeClr val="tx1"/>
                </a:solidFill>
              </a:rPr>
              <a:t>. </a:t>
            </a:r>
            <a:r>
              <a:rPr lang="en-US" sz="1800" b="0" dirty="0" err="1">
                <a:solidFill>
                  <a:schemeClr val="tx1"/>
                </a:solidFill>
              </a:rPr>
              <a:t>Baza</a:t>
            </a:r>
            <a:r>
              <a:rPr lang="en-US" sz="1800" b="0" dirty="0">
                <a:solidFill>
                  <a:schemeClr val="tx1"/>
                </a:solidFill>
              </a:rPr>
              <a:t> </a:t>
            </a:r>
            <a:r>
              <a:rPr lang="en-US" sz="1800" b="0" dirty="0" err="1">
                <a:solidFill>
                  <a:schemeClr val="tx1"/>
                </a:solidFill>
              </a:rPr>
              <a:t>respectivă</a:t>
            </a:r>
            <a:r>
              <a:rPr lang="en-US" sz="1800" b="0" dirty="0">
                <a:solidFill>
                  <a:schemeClr val="tx1"/>
                </a:solidFill>
              </a:rPr>
              <a:t> de </a:t>
            </a:r>
            <a:r>
              <a:rPr lang="en-US" sz="1800" b="0" dirty="0" err="1">
                <a:solidFill>
                  <a:schemeClr val="tx1"/>
                </a:solidFill>
              </a:rPr>
              <a:t>calcul</a:t>
            </a:r>
            <a:r>
              <a:rPr lang="en-US" sz="1800" b="0" dirty="0">
                <a:solidFill>
                  <a:schemeClr val="tx1"/>
                </a:solidFill>
              </a:rPr>
              <a:t> se </a:t>
            </a:r>
            <a:r>
              <a:rPr lang="en-US" sz="1800" b="0" dirty="0" err="1">
                <a:solidFill>
                  <a:schemeClr val="tx1"/>
                </a:solidFill>
              </a:rPr>
              <a:t>folosește</a:t>
            </a:r>
            <a:r>
              <a:rPr lang="en-US" sz="1800" b="0" dirty="0">
                <a:solidFill>
                  <a:schemeClr val="tx1"/>
                </a:solidFill>
              </a:rPr>
              <a:t> </a:t>
            </a:r>
            <a:r>
              <a:rPr lang="en-US" sz="1800" b="0" dirty="0" err="1">
                <a:solidFill>
                  <a:schemeClr val="tx1"/>
                </a:solidFill>
              </a:rPr>
              <a:t>pentru</a:t>
            </a:r>
            <a:r>
              <a:rPr lang="en-US" sz="1800" b="0" dirty="0">
                <a:solidFill>
                  <a:schemeClr val="tx1"/>
                </a:solidFill>
              </a:rPr>
              <a:t> a </a:t>
            </a:r>
            <a:r>
              <a:rPr lang="en-US" sz="1800" b="0" dirty="0" err="1">
                <a:solidFill>
                  <a:schemeClr val="tx1"/>
                </a:solidFill>
              </a:rPr>
              <a:t>calcula</a:t>
            </a:r>
            <a:r>
              <a:rPr lang="en-US" sz="1800" b="0" dirty="0">
                <a:solidFill>
                  <a:schemeClr val="tx1"/>
                </a:solidFill>
              </a:rPr>
              <a:t> </a:t>
            </a:r>
            <a:r>
              <a:rPr lang="en-US" sz="1800" b="0" dirty="0" err="1">
                <a:solidFill>
                  <a:schemeClr val="tx1"/>
                </a:solidFill>
              </a:rPr>
              <a:t>indemnizația</a:t>
            </a:r>
            <a:r>
              <a:rPr lang="en-US" sz="1800" b="0" dirty="0">
                <a:solidFill>
                  <a:schemeClr val="tx1"/>
                </a:solidFill>
              </a:rPr>
              <a:t> de </a:t>
            </a:r>
            <a:r>
              <a:rPr lang="en-US" sz="1800" b="0" dirty="0" err="1">
                <a:solidFill>
                  <a:schemeClr val="tx1"/>
                </a:solidFill>
              </a:rPr>
              <a:t>maternitate</a:t>
            </a:r>
            <a:r>
              <a:rPr lang="en-US" sz="1800" b="0" dirty="0">
                <a:solidFill>
                  <a:schemeClr val="tx1"/>
                </a:solidFill>
              </a:rPr>
              <a:t> </a:t>
            </a:r>
            <a:r>
              <a:rPr lang="en-US" sz="1800" b="0" dirty="0" err="1">
                <a:solidFill>
                  <a:schemeClr val="tx1"/>
                </a:solidFill>
              </a:rPr>
              <a:t>pentru</a:t>
            </a:r>
            <a:r>
              <a:rPr lang="en-US" sz="1800" b="0" dirty="0">
                <a:solidFill>
                  <a:schemeClr val="tx1"/>
                </a:solidFill>
              </a:rPr>
              <a:t> 126 de </a:t>
            </a:r>
            <a:r>
              <a:rPr lang="en-US" sz="1800" b="0" dirty="0" err="1">
                <a:solidFill>
                  <a:schemeClr val="tx1"/>
                </a:solidFill>
              </a:rPr>
              <a:t>zile</a:t>
            </a:r>
            <a:r>
              <a:rPr lang="en-US" sz="1800" b="0" dirty="0">
                <a:solidFill>
                  <a:schemeClr val="tx1"/>
                </a:solidFill>
              </a:rPr>
              <a:t> de </a:t>
            </a:r>
            <a:r>
              <a:rPr lang="en-US" sz="1800" b="0" dirty="0" err="1">
                <a:solidFill>
                  <a:schemeClr val="tx1"/>
                </a:solidFill>
              </a:rPr>
              <a:t>concediu</a:t>
            </a:r>
            <a:r>
              <a:rPr lang="en-US" sz="1800" b="0" dirty="0">
                <a:solidFill>
                  <a:schemeClr val="tx1"/>
                </a:solidFill>
              </a:rPr>
              <a:t> medical. Conform </a:t>
            </a:r>
            <a:r>
              <a:rPr lang="en-US" sz="1800" b="0" dirty="0" err="1">
                <a:solidFill>
                  <a:schemeClr val="tx1"/>
                </a:solidFill>
              </a:rPr>
              <a:t>calculelor</a:t>
            </a:r>
            <a:r>
              <a:rPr lang="en-US" sz="1800" b="0" dirty="0">
                <a:solidFill>
                  <a:schemeClr val="tx1"/>
                </a:solidFill>
              </a:rPr>
              <a:t> </a:t>
            </a:r>
            <a:r>
              <a:rPr lang="en-US" sz="1800" b="0" dirty="0" err="1">
                <a:solidFill>
                  <a:schemeClr val="tx1"/>
                </a:solidFill>
              </a:rPr>
              <a:t>făcute</a:t>
            </a:r>
            <a:r>
              <a:rPr lang="en-US" sz="1800" b="0" dirty="0">
                <a:solidFill>
                  <a:schemeClr val="tx1"/>
                </a:solidFill>
              </a:rPr>
              <a:t> cu </a:t>
            </a:r>
            <a:r>
              <a:rPr lang="en-US" sz="1800" b="0" dirty="0" err="1">
                <a:solidFill>
                  <a:schemeClr val="tx1"/>
                </a:solidFill>
              </a:rPr>
              <a:t>specialistul</a:t>
            </a:r>
            <a:r>
              <a:rPr lang="en-US" sz="1800" b="0" dirty="0">
                <a:solidFill>
                  <a:schemeClr val="tx1"/>
                </a:solidFill>
              </a:rPr>
              <a:t> de la CNAS o </a:t>
            </a:r>
            <a:r>
              <a:rPr lang="en-US" sz="1800" b="0" dirty="0" err="1">
                <a:solidFill>
                  <a:schemeClr val="tx1"/>
                </a:solidFill>
              </a:rPr>
              <a:t>femeie</a:t>
            </a:r>
            <a:r>
              <a:rPr lang="en-US" sz="1800" b="0" dirty="0">
                <a:solidFill>
                  <a:schemeClr val="tx1"/>
                </a:solidFill>
              </a:rPr>
              <a:t> a </a:t>
            </a:r>
            <a:r>
              <a:rPr lang="en-US" sz="1800" b="0" dirty="0" err="1">
                <a:solidFill>
                  <a:schemeClr val="tx1"/>
                </a:solidFill>
              </a:rPr>
              <a:t>cărui</a:t>
            </a:r>
            <a:r>
              <a:rPr lang="en-US" sz="1800" b="0" dirty="0">
                <a:solidFill>
                  <a:schemeClr val="tx1"/>
                </a:solidFill>
              </a:rPr>
              <a:t> </a:t>
            </a:r>
            <a:r>
              <a:rPr lang="en-US" sz="1800" b="0" dirty="0" err="1">
                <a:solidFill>
                  <a:schemeClr val="tx1"/>
                </a:solidFill>
              </a:rPr>
              <a:t>salariu</a:t>
            </a:r>
            <a:r>
              <a:rPr lang="en-US" sz="1800" b="0" dirty="0">
                <a:solidFill>
                  <a:schemeClr val="tx1"/>
                </a:solidFill>
              </a:rPr>
              <a:t> </a:t>
            </a:r>
            <a:r>
              <a:rPr lang="en-US" sz="1800" b="0" dirty="0" err="1">
                <a:solidFill>
                  <a:schemeClr val="tx1"/>
                </a:solidFill>
              </a:rPr>
              <a:t>mediu</a:t>
            </a:r>
            <a:r>
              <a:rPr lang="en-US" sz="1800" b="0" dirty="0">
                <a:solidFill>
                  <a:schemeClr val="tx1"/>
                </a:solidFill>
              </a:rPr>
              <a:t> </a:t>
            </a:r>
            <a:r>
              <a:rPr lang="en-US" sz="1800" b="0" dirty="0" err="1">
                <a:solidFill>
                  <a:schemeClr val="tx1"/>
                </a:solidFill>
              </a:rPr>
              <a:t>este</a:t>
            </a:r>
            <a:r>
              <a:rPr lang="en-US" sz="1800" b="0" dirty="0">
                <a:solidFill>
                  <a:schemeClr val="tx1"/>
                </a:solidFill>
              </a:rPr>
              <a:t> de 4000 de lei, </a:t>
            </a:r>
            <a:r>
              <a:rPr lang="en-US" sz="1800" b="0" dirty="0" err="1">
                <a:solidFill>
                  <a:schemeClr val="tx1"/>
                </a:solidFill>
              </a:rPr>
              <a:t>ar</a:t>
            </a:r>
            <a:r>
              <a:rPr lang="en-US" sz="1800" b="0" dirty="0">
                <a:solidFill>
                  <a:schemeClr val="tx1"/>
                </a:solidFill>
              </a:rPr>
              <a:t> </a:t>
            </a:r>
            <a:r>
              <a:rPr lang="en-US" sz="1800" b="0" dirty="0" err="1">
                <a:solidFill>
                  <a:schemeClr val="tx1"/>
                </a:solidFill>
              </a:rPr>
              <a:t>trebui</a:t>
            </a:r>
            <a:r>
              <a:rPr lang="en-US" sz="1800" b="0" dirty="0">
                <a:solidFill>
                  <a:schemeClr val="tx1"/>
                </a:solidFill>
              </a:rPr>
              <a:t> </a:t>
            </a:r>
            <a:r>
              <a:rPr lang="en-US" sz="1800" b="0" dirty="0" err="1">
                <a:solidFill>
                  <a:schemeClr val="tx1"/>
                </a:solidFill>
              </a:rPr>
              <a:t>să</a:t>
            </a:r>
            <a:r>
              <a:rPr lang="en-US" sz="1800" b="0" dirty="0">
                <a:solidFill>
                  <a:schemeClr val="tx1"/>
                </a:solidFill>
              </a:rPr>
              <a:t> </a:t>
            </a:r>
            <a:r>
              <a:rPr lang="en-US" sz="1800" b="0" dirty="0" err="1">
                <a:solidFill>
                  <a:schemeClr val="tx1"/>
                </a:solidFill>
              </a:rPr>
              <a:t>primească</a:t>
            </a:r>
            <a:r>
              <a:rPr lang="en-US" sz="1800" b="0" dirty="0">
                <a:solidFill>
                  <a:schemeClr val="tx1"/>
                </a:solidFill>
              </a:rPr>
              <a:t> o </a:t>
            </a:r>
            <a:r>
              <a:rPr lang="en-US" sz="1800" b="0" dirty="0" err="1">
                <a:solidFill>
                  <a:schemeClr val="tx1"/>
                </a:solidFill>
              </a:rPr>
              <a:t>indemnizație</a:t>
            </a:r>
            <a:r>
              <a:rPr lang="en-US" sz="1800" b="0" dirty="0">
                <a:solidFill>
                  <a:schemeClr val="tx1"/>
                </a:solidFill>
              </a:rPr>
              <a:t> de </a:t>
            </a:r>
            <a:r>
              <a:rPr lang="en-US" sz="1800" b="0" dirty="0" err="1">
                <a:solidFill>
                  <a:schemeClr val="tx1"/>
                </a:solidFill>
              </a:rPr>
              <a:t>maternitate</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jur</a:t>
            </a:r>
            <a:r>
              <a:rPr lang="en-US" sz="1800" b="0" dirty="0">
                <a:solidFill>
                  <a:schemeClr val="tx1"/>
                </a:solidFill>
              </a:rPr>
              <a:t> de 16.400 de lei.</a:t>
            </a:r>
          </a:p>
          <a:p>
            <a:endParaRPr lang="en-US" sz="1800" b="0" dirty="0">
              <a:solidFill>
                <a:schemeClr val="tx1"/>
              </a:solidFill>
            </a:endParaRPr>
          </a:p>
          <a:p>
            <a:r>
              <a:rPr lang="en-US" sz="1800" b="0" dirty="0" err="1">
                <a:solidFill>
                  <a:schemeClr val="tx1"/>
                </a:solidFill>
              </a:rPr>
              <a:t>Indemnizaţia</a:t>
            </a:r>
            <a:r>
              <a:rPr lang="en-US" sz="1800" b="0" dirty="0">
                <a:solidFill>
                  <a:schemeClr val="tx1"/>
                </a:solidFill>
              </a:rPr>
              <a:t> </a:t>
            </a:r>
            <a:r>
              <a:rPr lang="en-US" sz="1800" b="0" dirty="0" err="1">
                <a:solidFill>
                  <a:schemeClr val="tx1"/>
                </a:solidFill>
              </a:rPr>
              <a:t>unică</a:t>
            </a:r>
            <a:r>
              <a:rPr lang="en-US" sz="1800" b="0" dirty="0">
                <a:solidFill>
                  <a:schemeClr val="tx1"/>
                </a:solidFill>
              </a:rPr>
              <a:t> la </a:t>
            </a:r>
            <a:r>
              <a:rPr lang="en-US" sz="1800" b="0" dirty="0" err="1">
                <a:solidFill>
                  <a:schemeClr val="tx1"/>
                </a:solidFill>
              </a:rPr>
              <a:t>naşterea</a:t>
            </a:r>
            <a:r>
              <a:rPr lang="en-US" sz="1800" b="0" dirty="0">
                <a:solidFill>
                  <a:schemeClr val="tx1"/>
                </a:solidFill>
              </a:rPr>
              <a:t> </a:t>
            </a:r>
            <a:r>
              <a:rPr lang="en-US" sz="1800" b="0" dirty="0" err="1">
                <a:solidFill>
                  <a:schemeClr val="tx1"/>
                </a:solidFill>
              </a:rPr>
              <a:t>copilului</a:t>
            </a:r>
            <a:r>
              <a:rPr lang="en-US" sz="1800" b="0" dirty="0">
                <a:solidFill>
                  <a:schemeClr val="tx1"/>
                </a:solidFill>
              </a:rPr>
              <a:t> se </a:t>
            </a:r>
            <a:r>
              <a:rPr lang="en-US" sz="1800" b="0" dirty="0" err="1">
                <a:solidFill>
                  <a:schemeClr val="tx1"/>
                </a:solidFill>
              </a:rPr>
              <a:t>stabileşte</a:t>
            </a:r>
            <a:r>
              <a:rPr lang="en-US" sz="1800" b="0" dirty="0">
                <a:solidFill>
                  <a:schemeClr val="tx1"/>
                </a:solidFill>
              </a:rPr>
              <a:t>: </a:t>
            </a:r>
            <a:r>
              <a:rPr lang="en-US" sz="1800" b="0" dirty="0" err="1">
                <a:solidFill>
                  <a:schemeClr val="tx1"/>
                </a:solidFill>
              </a:rPr>
              <a:t>pentru</a:t>
            </a:r>
            <a:r>
              <a:rPr lang="en-US" sz="1800" b="0" dirty="0">
                <a:solidFill>
                  <a:schemeClr val="tx1"/>
                </a:solidFill>
              </a:rPr>
              <a:t> </a:t>
            </a:r>
            <a:r>
              <a:rPr lang="en-US" sz="1800" b="0" dirty="0" err="1">
                <a:solidFill>
                  <a:schemeClr val="tx1"/>
                </a:solidFill>
              </a:rPr>
              <a:t>fiecare</a:t>
            </a:r>
            <a:r>
              <a:rPr lang="en-US" sz="1800" b="0" dirty="0">
                <a:solidFill>
                  <a:schemeClr val="tx1"/>
                </a:solidFill>
              </a:rPr>
              <a:t> </a:t>
            </a:r>
            <a:r>
              <a:rPr lang="en-US" sz="1800" b="0" dirty="0" err="1">
                <a:solidFill>
                  <a:schemeClr val="tx1"/>
                </a:solidFill>
              </a:rPr>
              <a:t>copil</a:t>
            </a:r>
            <a:r>
              <a:rPr lang="en-US" sz="1800" b="0" dirty="0">
                <a:solidFill>
                  <a:schemeClr val="tx1"/>
                </a:solidFill>
              </a:rPr>
              <a:t> </a:t>
            </a:r>
            <a:r>
              <a:rPr lang="en-US" sz="1800" b="0" dirty="0" err="1">
                <a:solidFill>
                  <a:schemeClr val="tx1"/>
                </a:solidFill>
              </a:rPr>
              <a:t>născut</a:t>
            </a:r>
            <a:r>
              <a:rPr lang="en-US" sz="1800" b="0" dirty="0">
                <a:solidFill>
                  <a:schemeClr val="tx1"/>
                </a:solidFill>
              </a:rPr>
              <a:t> </a:t>
            </a:r>
            <a:r>
              <a:rPr lang="en-US" sz="1800" b="0" dirty="0" err="1">
                <a:solidFill>
                  <a:schemeClr val="tx1"/>
                </a:solidFill>
              </a:rPr>
              <a:t>viu</a:t>
            </a:r>
            <a:r>
              <a:rPr lang="en-US" sz="1800" b="0" dirty="0">
                <a:solidFill>
                  <a:schemeClr val="tx1"/>
                </a:solidFill>
              </a:rPr>
              <a:t>, </a:t>
            </a:r>
            <a:r>
              <a:rPr lang="en-US" sz="1800" b="0" dirty="0" err="1">
                <a:solidFill>
                  <a:schemeClr val="tx1"/>
                </a:solidFill>
              </a:rPr>
              <a:t>inclusiv</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cazul</a:t>
            </a:r>
            <a:r>
              <a:rPr lang="en-US" sz="1800" b="0" dirty="0">
                <a:solidFill>
                  <a:schemeClr val="tx1"/>
                </a:solidFill>
              </a:rPr>
              <a:t> </a:t>
            </a:r>
            <a:r>
              <a:rPr lang="en-US" sz="1800" b="0" dirty="0" err="1">
                <a:solidFill>
                  <a:schemeClr val="tx1"/>
                </a:solidFill>
              </a:rPr>
              <a:t>gemenilor</a:t>
            </a:r>
            <a:r>
              <a:rPr lang="en-US" sz="1800" b="0" dirty="0">
                <a:solidFill>
                  <a:schemeClr val="tx1"/>
                </a:solidFill>
              </a:rPr>
              <a:t>; </a:t>
            </a:r>
            <a:r>
              <a:rPr lang="en-US" sz="1800" b="0" dirty="0" err="1">
                <a:solidFill>
                  <a:schemeClr val="tx1"/>
                </a:solidFill>
              </a:rPr>
              <a:t>mamei</a:t>
            </a:r>
            <a:r>
              <a:rPr lang="en-US" sz="1800" b="0" dirty="0">
                <a:solidFill>
                  <a:schemeClr val="tx1"/>
                </a:solidFill>
              </a:rPr>
              <a:t>, </a:t>
            </a:r>
            <a:r>
              <a:rPr lang="en-US" sz="1800" b="0" dirty="0" err="1">
                <a:solidFill>
                  <a:schemeClr val="tx1"/>
                </a:solidFill>
              </a:rPr>
              <a:t>iar</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cazul</a:t>
            </a:r>
            <a:r>
              <a:rPr lang="en-US" sz="1800" b="0" dirty="0">
                <a:solidFill>
                  <a:schemeClr val="tx1"/>
                </a:solidFill>
              </a:rPr>
              <a:t> </a:t>
            </a:r>
            <a:r>
              <a:rPr lang="en-US" sz="1800" b="0" dirty="0" err="1">
                <a:solidFill>
                  <a:schemeClr val="tx1"/>
                </a:solidFill>
              </a:rPr>
              <a:t>decesului</a:t>
            </a:r>
            <a:r>
              <a:rPr lang="en-US" sz="1800" b="0" dirty="0">
                <a:solidFill>
                  <a:schemeClr val="tx1"/>
                </a:solidFill>
              </a:rPr>
              <a:t> </a:t>
            </a:r>
            <a:r>
              <a:rPr lang="en-US" sz="1800" b="0" dirty="0" err="1">
                <a:solidFill>
                  <a:schemeClr val="tx1"/>
                </a:solidFill>
              </a:rPr>
              <a:t>ei</a:t>
            </a:r>
            <a:r>
              <a:rPr lang="en-US" sz="1800" b="0" dirty="0">
                <a:solidFill>
                  <a:schemeClr val="tx1"/>
                </a:solidFill>
              </a:rPr>
              <a:t> - </a:t>
            </a:r>
            <a:r>
              <a:rPr lang="en-US" sz="1800" b="0" dirty="0" err="1">
                <a:solidFill>
                  <a:schemeClr val="tx1"/>
                </a:solidFill>
              </a:rPr>
              <a:t>reprezentantului</a:t>
            </a:r>
            <a:r>
              <a:rPr lang="en-US" sz="1800" b="0" dirty="0">
                <a:solidFill>
                  <a:schemeClr val="tx1"/>
                </a:solidFill>
              </a:rPr>
              <a:t> legal al </a:t>
            </a:r>
            <a:r>
              <a:rPr lang="en-US" sz="1800" b="0" dirty="0" err="1">
                <a:solidFill>
                  <a:schemeClr val="tx1"/>
                </a:solidFill>
              </a:rPr>
              <a:t>copilului</a:t>
            </a:r>
            <a:r>
              <a:rPr lang="en-US" sz="1800" b="0" dirty="0">
                <a:solidFill>
                  <a:schemeClr val="tx1"/>
                </a:solidFill>
              </a:rPr>
              <a:t>; cu </a:t>
            </a:r>
            <a:r>
              <a:rPr lang="en-US" sz="1800" b="0" dirty="0" err="1">
                <a:solidFill>
                  <a:schemeClr val="tx1"/>
                </a:solidFill>
              </a:rPr>
              <a:t>condiţia</a:t>
            </a:r>
            <a:r>
              <a:rPr lang="en-US" sz="1800" b="0" dirty="0">
                <a:solidFill>
                  <a:schemeClr val="tx1"/>
                </a:solidFill>
              </a:rPr>
              <a:t> </a:t>
            </a:r>
            <a:r>
              <a:rPr lang="en-US" sz="1800" b="0" dirty="0" err="1">
                <a:solidFill>
                  <a:schemeClr val="tx1"/>
                </a:solidFill>
              </a:rPr>
              <a:t>că</a:t>
            </a:r>
            <a:r>
              <a:rPr lang="en-US" sz="1800" b="0" dirty="0">
                <a:solidFill>
                  <a:schemeClr val="tx1"/>
                </a:solidFill>
              </a:rPr>
              <a:t> a </a:t>
            </a:r>
            <a:r>
              <a:rPr lang="en-US" sz="1800" b="0" dirty="0" err="1">
                <a:solidFill>
                  <a:schemeClr val="tx1"/>
                </a:solidFill>
              </a:rPr>
              <a:t>fost</a:t>
            </a:r>
            <a:r>
              <a:rPr lang="en-US" sz="1800" b="0" dirty="0">
                <a:solidFill>
                  <a:schemeClr val="tx1"/>
                </a:solidFill>
              </a:rPr>
              <a:t> </a:t>
            </a:r>
            <a:r>
              <a:rPr lang="en-US" sz="1800" b="0" dirty="0" err="1">
                <a:solidFill>
                  <a:schemeClr val="tx1"/>
                </a:solidFill>
              </a:rPr>
              <a:t>înregistrat</a:t>
            </a:r>
            <a:r>
              <a:rPr lang="en-US" sz="1800" b="0" dirty="0">
                <a:solidFill>
                  <a:schemeClr val="tx1"/>
                </a:solidFill>
              </a:rPr>
              <a:t> la </a:t>
            </a:r>
            <a:r>
              <a:rPr lang="en-US" sz="1800" b="0" dirty="0" err="1">
                <a:solidFill>
                  <a:schemeClr val="tx1"/>
                </a:solidFill>
              </a:rPr>
              <a:t>oficiul</a:t>
            </a:r>
            <a:r>
              <a:rPr lang="en-US" sz="1800" b="0" dirty="0">
                <a:solidFill>
                  <a:schemeClr val="tx1"/>
                </a:solidFill>
              </a:rPr>
              <a:t> </a:t>
            </a:r>
            <a:r>
              <a:rPr lang="en-US" sz="1800" b="0" dirty="0" err="1">
                <a:solidFill>
                  <a:schemeClr val="tx1"/>
                </a:solidFill>
              </a:rPr>
              <a:t>stării</a:t>
            </a:r>
            <a:r>
              <a:rPr lang="en-US" sz="1800" b="0" dirty="0">
                <a:solidFill>
                  <a:schemeClr val="tx1"/>
                </a:solidFill>
              </a:rPr>
              <a:t> </a:t>
            </a:r>
            <a:r>
              <a:rPr lang="en-US" sz="1800" b="0" dirty="0" err="1">
                <a:solidFill>
                  <a:schemeClr val="tx1"/>
                </a:solidFill>
              </a:rPr>
              <a:t>civile</a:t>
            </a:r>
            <a:r>
              <a:rPr lang="en-US" sz="1800" b="0" dirty="0">
                <a:solidFill>
                  <a:schemeClr val="tx1"/>
                </a:solidFill>
              </a:rPr>
              <a:t>; cu </a:t>
            </a:r>
            <a:r>
              <a:rPr lang="en-US" sz="1800" b="0" dirty="0" err="1">
                <a:solidFill>
                  <a:schemeClr val="tx1"/>
                </a:solidFill>
              </a:rPr>
              <a:t>condiţia</a:t>
            </a:r>
            <a:r>
              <a:rPr lang="en-US" sz="1800" b="0" dirty="0">
                <a:solidFill>
                  <a:schemeClr val="tx1"/>
                </a:solidFill>
              </a:rPr>
              <a:t> </a:t>
            </a:r>
            <a:r>
              <a:rPr lang="en-US" sz="1800" b="0" dirty="0" err="1">
                <a:solidFill>
                  <a:schemeClr val="tx1"/>
                </a:solidFill>
              </a:rPr>
              <a:t>că</a:t>
            </a:r>
            <a:r>
              <a:rPr lang="en-US" sz="1800" b="0" dirty="0">
                <a:solidFill>
                  <a:schemeClr val="tx1"/>
                </a:solidFill>
              </a:rPr>
              <a:t> a </a:t>
            </a:r>
            <a:r>
              <a:rPr lang="en-US" sz="1800" b="0" dirty="0" err="1">
                <a:solidFill>
                  <a:schemeClr val="tx1"/>
                </a:solidFill>
              </a:rPr>
              <a:t>fost</a:t>
            </a:r>
            <a:r>
              <a:rPr lang="en-US" sz="1800" b="0" dirty="0">
                <a:solidFill>
                  <a:schemeClr val="tx1"/>
                </a:solidFill>
              </a:rPr>
              <a:t> </a:t>
            </a:r>
            <a:r>
              <a:rPr lang="en-US" sz="1800" b="0" dirty="0" err="1">
                <a:solidFill>
                  <a:schemeClr val="tx1"/>
                </a:solidFill>
              </a:rPr>
              <a:t>solicitată</a:t>
            </a:r>
            <a:r>
              <a:rPr lang="en-US" sz="1800" b="0" dirty="0">
                <a:solidFill>
                  <a:schemeClr val="tx1"/>
                </a:solidFill>
              </a:rPr>
              <a:t> </a:t>
            </a:r>
            <a:r>
              <a:rPr lang="en-US" sz="1800" b="0" dirty="0" err="1">
                <a:solidFill>
                  <a:schemeClr val="tx1"/>
                </a:solidFill>
              </a:rPr>
              <a:t>cel</a:t>
            </a:r>
            <a:r>
              <a:rPr lang="en-US" sz="1800" b="0" dirty="0">
                <a:solidFill>
                  <a:schemeClr val="tx1"/>
                </a:solidFill>
              </a:rPr>
              <a:t> </a:t>
            </a:r>
            <a:r>
              <a:rPr lang="en-US" sz="1800" b="0" dirty="0" err="1">
                <a:solidFill>
                  <a:schemeClr val="tx1"/>
                </a:solidFill>
              </a:rPr>
              <a:t>târziu</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termen</a:t>
            </a:r>
            <a:r>
              <a:rPr lang="en-US" sz="1800" b="0" dirty="0">
                <a:solidFill>
                  <a:schemeClr val="tx1"/>
                </a:solidFill>
              </a:rPr>
              <a:t> de 12 </a:t>
            </a:r>
            <a:r>
              <a:rPr lang="en-US" sz="1800" b="0" dirty="0" err="1">
                <a:solidFill>
                  <a:schemeClr val="tx1"/>
                </a:solidFill>
              </a:rPr>
              <a:t>luni</a:t>
            </a:r>
            <a:r>
              <a:rPr lang="en-US" sz="1800" b="0" dirty="0">
                <a:solidFill>
                  <a:schemeClr val="tx1"/>
                </a:solidFill>
              </a:rPr>
              <a:t> de la </a:t>
            </a:r>
            <a:r>
              <a:rPr lang="en-US" sz="1800" b="0" dirty="0" err="1">
                <a:solidFill>
                  <a:schemeClr val="tx1"/>
                </a:solidFill>
              </a:rPr>
              <a:t>naşterea</a:t>
            </a:r>
            <a:r>
              <a:rPr lang="en-US" sz="1800" b="0" dirty="0">
                <a:solidFill>
                  <a:schemeClr val="tx1"/>
                </a:solidFill>
              </a:rPr>
              <a:t> </a:t>
            </a:r>
            <a:r>
              <a:rPr lang="en-US" sz="1800" b="0" dirty="0" err="1">
                <a:solidFill>
                  <a:schemeClr val="tx1"/>
                </a:solidFill>
              </a:rPr>
              <a:t>copilului</a:t>
            </a:r>
            <a:r>
              <a:rPr lang="en-US" sz="1800" b="0" dirty="0">
                <a:solidFill>
                  <a:schemeClr val="tx1"/>
                </a:solidFill>
              </a:rPr>
              <a:t>;</a:t>
            </a:r>
          </a:p>
          <a:p>
            <a:endParaRPr lang="en-US" sz="1800" b="0" dirty="0">
              <a:solidFill>
                <a:schemeClr val="tx1"/>
              </a:solidFill>
            </a:endParaRPr>
          </a:p>
          <a:p>
            <a:r>
              <a:rPr lang="en-US" sz="1800" b="0" dirty="0" err="1">
                <a:solidFill>
                  <a:schemeClr val="tx1"/>
                </a:solidFill>
              </a:rPr>
              <a:t>Pentru</a:t>
            </a:r>
            <a:r>
              <a:rPr lang="en-US" sz="1800" b="0" dirty="0">
                <a:solidFill>
                  <a:schemeClr val="tx1"/>
                </a:solidFill>
              </a:rPr>
              <a:t> </a:t>
            </a:r>
            <a:r>
              <a:rPr lang="en-US" sz="1800" b="0" dirty="0" err="1">
                <a:solidFill>
                  <a:schemeClr val="tx1"/>
                </a:solidFill>
              </a:rPr>
              <a:t>copiii</a:t>
            </a:r>
            <a:r>
              <a:rPr lang="en-US" sz="1800" b="0" dirty="0">
                <a:solidFill>
                  <a:schemeClr val="tx1"/>
                </a:solidFill>
              </a:rPr>
              <a:t> </a:t>
            </a:r>
            <a:r>
              <a:rPr lang="en-US" sz="1800" b="0" dirty="0" err="1">
                <a:solidFill>
                  <a:schemeClr val="tx1"/>
                </a:solidFill>
              </a:rPr>
              <a:t>născuţi</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anul</a:t>
            </a:r>
            <a:r>
              <a:rPr lang="en-US" sz="1800" b="0" dirty="0">
                <a:solidFill>
                  <a:schemeClr val="tx1"/>
                </a:solidFill>
              </a:rPr>
              <a:t> 2016, </a:t>
            </a:r>
            <a:r>
              <a:rPr lang="en-US" sz="1800" b="0" dirty="0" err="1">
                <a:solidFill>
                  <a:schemeClr val="tx1"/>
                </a:solidFill>
              </a:rPr>
              <a:t>mamele</a:t>
            </a:r>
            <a:r>
              <a:rPr lang="en-US" sz="1800" b="0" dirty="0">
                <a:solidFill>
                  <a:schemeClr val="tx1"/>
                </a:solidFill>
              </a:rPr>
              <a:t> </a:t>
            </a:r>
            <a:r>
              <a:rPr lang="en-US" sz="1800" b="0" dirty="0" err="1">
                <a:solidFill>
                  <a:schemeClr val="tx1"/>
                </a:solidFill>
              </a:rPr>
              <a:t>beneficiază</a:t>
            </a:r>
            <a:r>
              <a:rPr lang="en-US" sz="1800" b="0" dirty="0">
                <a:solidFill>
                  <a:schemeClr val="tx1"/>
                </a:solidFill>
              </a:rPr>
              <a:t> de </a:t>
            </a:r>
            <a:r>
              <a:rPr lang="en-US" sz="1800" b="0" dirty="0" err="1">
                <a:solidFill>
                  <a:schemeClr val="tx1"/>
                </a:solidFill>
              </a:rPr>
              <a:t>indemnizaţie</a:t>
            </a:r>
            <a:r>
              <a:rPr lang="en-US" sz="1800" b="0" dirty="0">
                <a:solidFill>
                  <a:schemeClr val="tx1"/>
                </a:solidFill>
              </a:rPr>
              <a:t> </a:t>
            </a:r>
            <a:r>
              <a:rPr lang="en-US" sz="1800" b="0" dirty="0" err="1">
                <a:solidFill>
                  <a:schemeClr val="tx1"/>
                </a:solidFill>
              </a:rPr>
              <a:t>unică</a:t>
            </a:r>
            <a:r>
              <a:rPr lang="en-US" sz="1800" b="0" dirty="0">
                <a:solidFill>
                  <a:schemeClr val="tx1"/>
                </a:solidFill>
              </a:rPr>
              <a:t> la </a:t>
            </a:r>
            <a:r>
              <a:rPr lang="en-US" sz="1800" b="0" dirty="0" err="1">
                <a:solidFill>
                  <a:schemeClr val="tx1"/>
                </a:solidFill>
              </a:rPr>
              <a:t>naşterea</a:t>
            </a:r>
            <a:r>
              <a:rPr lang="en-US" sz="1800" b="0" dirty="0">
                <a:solidFill>
                  <a:schemeClr val="tx1"/>
                </a:solidFill>
              </a:rPr>
              <a:t> </a:t>
            </a:r>
            <a:r>
              <a:rPr lang="en-US" sz="1800" b="0" dirty="0" err="1">
                <a:solidFill>
                  <a:schemeClr val="tx1"/>
                </a:solidFill>
              </a:rPr>
              <a:t>copilului</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cuantum</a:t>
            </a:r>
            <a:r>
              <a:rPr lang="en-US" sz="1800" b="0" dirty="0">
                <a:solidFill>
                  <a:schemeClr val="tx1"/>
                </a:solidFill>
              </a:rPr>
              <a:t> de: 3100 lei </a:t>
            </a:r>
            <a:r>
              <a:rPr lang="en-US" sz="1800" b="0" dirty="0" err="1">
                <a:solidFill>
                  <a:schemeClr val="tx1"/>
                </a:solidFill>
              </a:rPr>
              <a:t>pentru</a:t>
            </a:r>
            <a:r>
              <a:rPr lang="en-US" sz="1800" b="0" dirty="0">
                <a:solidFill>
                  <a:schemeClr val="tx1"/>
                </a:solidFill>
              </a:rPr>
              <a:t> </a:t>
            </a:r>
            <a:r>
              <a:rPr lang="en-US" sz="1800" b="0" dirty="0" err="1">
                <a:solidFill>
                  <a:schemeClr val="tx1"/>
                </a:solidFill>
              </a:rPr>
              <a:t>primul</a:t>
            </a:r>
            <a:r>
              <a:rPr lang="en-US" sz="1800" b="0" dirty="0">
                <a:solidFill>
                  <a:schemeClr val="tx1"/>
                </a:solidFill>
              </a:rPr>
              <a:t> </a:t>
            </a:r>
            <a:r>
              <a:rPr lang="en-US" sz="1800" b="0" dirty="0" err="1">
                <a:solidFill>
                  <a:schemeClr val="tx1"/>
                </a:solidFill>
              </a:rPr>
              <a:t>copil</a:t>
            </a:r>
            <a:r>
              <a:rPr lang="en-US" sz="1800" b="0" dirty="0">
                <a:solidFill>
                  <a:schemeClr val="tx1"/>
                </a:solidFill>
              </a:rPr>
              <a:t> </a:t>
            </a:r>
            <a:r>
              <a:rPr lang="en-US" sz="1800" b="0" dirty="0" err="1">
                <a:solidFill>
                  <a:schemeClr val="tx1"/>
                </a:solidFill>
              </a:rPr>
              <a:t>și</a:t>
            </a:r>
            <a:r>
              <a:rPr lang="en-US" sz="1800" b="0" dirty="0">
                <a:solidFill>
                  <a:schemeClr val="tx1"/>
                </a:solidFill>
              </a:rPr>
              <a:t> de 3400 lei </a:t>
            </a:r>
            <a:r>
              <a:rPr lang="en-US" sz="1800" b="0" dirty="0" err="1">
                <a:solidFill>
                  <a:schemeClr val="tx1"/>
                </a:solidFill>
              </a:rPr>
              <a:t>pentru</a:t>
            </a:r>
            <a:r>
              <a:rPr lang="en-US" sz="1800" b="0" dirty="0">
                <a:solidFill>
                  <a:schemeClr val="tx1"/>
                </a:solidFill>
              </a:rPr>
              <a:t> </a:t>
            </a:r>
            <a:r>
              <a:rPr lang="en-US" sz="1800" b="0" dirty="0" err="1">
                <a:solidFill>
                  <a:schemeClr val="tx1"/>
                </a:solidFill>
              </a:rPr>
              <a:t>fiecare</a:t>
            </a:r>
            <a:r>
              <a:rPr lang="en-US" sz="1800" b="0" dirty="0">
                <a:solidFill>
                  <a:schemeClr val="tx1"/>
                </a:solidFill>
              </a:rPr>
              <a:t> </a:t>
            </a:r>
            <a:r>
              <a:rPr lang="en-US" sz="1800" b="0" dirty="0" err="1">
                <a:solidFill>
                  <a:schemeClr val="tx1"/>
                </a:solidFill>
              </a:rPr>
              <a:t>copil</a:t>
            </a:r>
            <a:r>
              <a:rPr lang="en-US" sz="1800" b="0" dirty="0">
                <a:solidFill>
                  <a:schemeClr val="tx1"/>
                </a:solidFill>
              </a:rPr>
              <a:t> </a:t>
            </a:r>
            <a:r>
              <a:rPr lang="en-US" sz="1800" b="0" dirty="0" err="1">
                <a:solidFill>
                  <a:schemeClr val="tx1"/>
                </a:solidFill>
              </a:rPr>
              <a:t>următor</a:t>
            </a:r>
            <a:r>
              <a:rPr lang="en-US" sz="1800" b="0" dirty="0">
                <a:solidFill>
                  <a:schemeClr val="tx1"/>
                </a:solidFill>
              </a:rPr>
              <a:t>. </a:t>
            </a:r>
            <a:r>
              <a:rPr lang="en-US" sz="1800" b="0" dirty="0" err="1">
                <a:solidFill>
                  <a:schemeClr val="tx1"/>
                </a:solidFill>
              </a:rPr>
              <a:t>În</a:t>
            </a:r>
            <a:r>
              <a:rPr lang="en-US" sz="1800" b="0" dirty="0">
                <a:solidFill>
                  <a:schemeClr val="tx1"/>
                </a:solidFill>
              </a:rPr>
              <a:t> 2016 </a:t>
            </a:r>
            <a:r>
              <a:rPr lang="en-US" sz="1800" b="0" dirty="0" err="1">
                <a:solidFill>
                  <a:schemeClr val="tx1"/>
                </a:solidFill>
              </a:rPr>
              <a:t>indemnizația</a:t>
            </a:r>
            <a:r>
              <a:rPr lang="en-US" sz="1800" b="0" dirty="0">
                <a:solidFill>
                  <a:schemeClr val="tx1"/>
                </a:solidFill>
              </a:rPr>
              <a:t> a </a:t>
            </a:r>
            <a:r>
              <a:rPr lang="en-US" sz="1800" b="0" dirty="0" err="1">
                <a:solidFill>
                  <a:schemeClr val="tx1"/>
                </a:solidFill>
              </a:rPr>
              <a:t>fost</a:t>
            </a:r>
            <a:r>
              <a:rPr lang="en-US" sz="1800" b="0" dirty="0">
                <a:solidFill>
                  <a:schemeClr val="tx1"/>
                </a:solidFill>
              </a:rPr>
              <a:t> </a:t>
            </a:r>
            <a:r>
              <a:rPr lang="en-US" sz="1800" b="0" dirty="0" err="1">
                <a:solidFill>
                  <a:schemeClr val="tx1"/>
                </a:solidFill>
              </a:rPr>
              <a:t>majorată</a:t>
            </a:r>
            <a:r>
              <a:rPr lang="en-US" sz="1800" b="0" dirty="0">
                <a:solidFill>
                  <a:schemeClr val="tx1"/>
                </a:solidFill>
              </a:rPr>
              <a:t> </a:t>
            </a:r>
            <a:r>
              <a:rPr lang="en-US" sz="1800" b="0" dirty="0" err="1">
                <a:solidFill>
                  <a:schemeClr val="tx1"/>
                </a:solidFill>
              </a:rPr>
              <a:t>și</a:t>
            </a:r>
            <a:r>
              <a:rPr lang="en-US" sz="1800" b="0" dirty="0">
                <a:solidFill>
                  <a:schemeClr val="tx1"/>
                </a:solidFill>
              </a:rPr>
              <a:t> </a:t>
            </a:r>
            <a:r>
              <a:rPr lang="en-US" sz="1800" b="0" dirty="0" err="1">
                <a:solidFill>
                  <a:schemeClr val="tx1"/>
                </a:solidFill>
              </a:rPr>
              <a:t>constituie</a:t>
            </a:r>
            <a:r>
              <a:rPr lang="en-US" sz="1800" b="0" dirty="0">
                <a:solidFill>
                  <a:schemeClr val="tx1"/>
                </a:solidFill>
              </a:rPr>
              <a:t> </a:t>
            </a:r>
            <a:r>
              <a:rPr lang="en-US" sz="1800" b="0" dirty="0" err="1">
                <a:solidFill>
                  <a:schemeClr val="tx1"/>
                </a:solidFill>
              </a:rPr>
              <a:t>suma</a:t>
            </a:r>
            <a:r>
              <a:rPr lang="en-US" sz="1800" b="0" dirty="0">
                <a:solidFill>
                  <a:schemeClr val="tx1"/>
                </a:solidFill>
              </a:rPr>
              <a:t> de 5300 de lei. </a:t>
            </a:r>
          </a:p>
          <a:p>
            <a:endParaRPr lang="en-US" dirty="0"/>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091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5" name="Объект 4"/>
          <p:cNvSpPr>
            <a:spLocks noGrp="1"/>
          </p:cNvSpPr>
          <p:nvPr>
            <p:ph idx="1"/>
          </p:nvPr>
        </p:nvSpPr>
        <p:spPr>
          <a:xfrm>
            <a:off x="0" y="1621536"/>
            <a:ext cx="8460000" cy="4642464"/>
          </a:xfrm>
        </p:spPr>
        <p:txBody>
          <a:bodyPr/>
          <a:lstStyle/>
          <a:p>
            <a:pPr marL="0" indent="0">
              <a:buNone/>
            </a:pPr>
            <a:r>
              <a:rPr lang="en-US" dirty="0" smtClean="0">
                <a:solidFill>
                  <a:schemeClr val="tx1"/>
                </a:solidFill>
              </a:rPr>
              <a:t>   </a:t>
            </a: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6" name="Прямоугольник 5"/>
          <p:cNvSpPr/>
          <p:nvPr/>
        </p:nvSpPr>
        <p:spPr>
          <a:xfrm>
            <a:off x="85344" y="1652113"/>
            <a:ext cx="8973312" cy="5786199"/>
          </a:xfrm>
          <a:prstGeom prst="rect">
            <a:avLst/>
          </a:prstGeom>
        </p:spPr>
        <p:txBody>
          <a:bodyPr wrap="square">
            <a:spAutoFit/>
          </a:bodyPr>
          <a:lstStyle/>
          <a:p>
            <a:r>
              <a:rPr lang="en-US" sz="3200" dirty="0" err="1" smtClean="0">
                <a:solidFill>
                  <a:srgbClr val="002060"/>
                </a:solidFill>
              </a:rPr>
              <a:t>Bibliografie</a:t>
            </a:r>
            <a:r>
              <a:rPr lang="en-US" sz="3200" dirty="0" smtClean="0">
                <a:solidFill>
                  <a:srgbClr val="002060"/>
                </a:solidFill>
              </a:rPr>
              <a:t>:</a:t>
            </a:r>
          </a:p>
          <a:p>
            <a:pPr lvl="0"/>
            <a:r>
              <a:rPr lang="en-US" sz="1800" b="0" dirty="0" smtClean="0">
                <a:solidFill>
                  <a:schemeClr val="tx1"/>
                </a:solidFill>
              </a:rPr>
              <a:t>1. </a:t>
            </a:r>
            <a:r>
              <a:rPr lang="en-US" sz="1800" b="0" dirty="0" err="1" smtClean="0">
                <a:solidFill>
                  <a:schemeClr val="tx1"/>
                </a:solidFill>
              </a:rPr>
              <a:t>Codul</a:t>
            </a:r>
            <a:r>
              <a:rPr lang="en-US" sz="1800" b="0" dirty="0" smtClean="0">
                <a:solidFill>
                  <a:schemeClr val="tx1"/>
                </a:solidFill>
              </a:rPr>
              <a:t> </a:t>
            </a:r>
            <a:r>
              <a:rPr lang="en-US" sz="1800" b="0" dirty="0">
                <a:solidFill>
                  <a:schemeClr val="tx1"/>
                </a:solidFill>
              </a:rPr>
              <a:t>Fiscal: </a:t>
            </a:r>
            <a:r>
              <a:rPr lang="en-US" sz="1800" b="0" dirty="0" err="1">
                <a:solidFill>
                  <a:schemeClr val="tx1"/>
                </a:solidFill>
              </a:rPr>
              <a:t>Titlul</a:t>
            </a:r>
            <a:r>
              <a:rPr lang="en-US" sz="1800" b="0" dirty="0">
                <a:solidFill>
                  <a:schemeClr val="tx1"/>
                </a:solidFill>
              </a:rPr>
              <a:t> I „</a:t>
            </a:r>
            <a:r>
              <a:rPr lang="en-US" sz="1800" b="0" dirty="0" err="1">
                <a:solidFill>
                  <a:schemeClr val="tx1"/>
                </a:solidFill>
              </a:rPr>
              <a:t>Noţiuni</a:t>
            </a:r>
            <a:r>
              <a:rPr lang="en-US" sz="1800" b="0" dirty="0">
                <a:solidFill>
                  <a:schemeClr val="tx1"/>
                </a:solidFill>
              </a:rPr>
              <a:t> </a:t>
            </a:r>
            <a:r>
              <a:rPr lang="en-US" sz="1800" b="0" dirty="0" err="1">
                <a:solidFill>
                  <a:schemeClr val="tx1"/>
                </a:solidFill>
              </a:rPr>
              <a:t>generale</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Titlul</a:t>
            </a:r>
            <a:r>
              <a:rPr lang="en-US" sz="1800" b="0" dirty="0">
                <a:solidFill>
                  <a:schemeClr val="tx1"/>
                </a:solidFill>
              </a:rPr>
              <a:t> II „</a:t>
            </a:r>
            <a:r>
              <a:rPr lang="en-US" sz="1800" b="0" dirty="0" err="1">
                <a:solidFill>
                  <a:schemeClr val="tx1"/>
                </a:solidFill>
              </a:rPr>
              <a:t>Impozitul</a:t>
            </a:r>
            <a:r>
              <a:rPr lang="en-US" sz="1800" b="0" dirty="0">
                <a:solidFill>
                  <a:schemeClr val="tx1"/>
                </a:solidFill>
              </a:rPr>
              <a:t> </a:t>
            </a:r>
            <a:r>
              <a:rPr lang="en-US" sz="1800" b="0" dirty="0" err="1">
                <a:solidFill>
                  <a:schemeClr val="tx1"/>
                </a:solidFill>
              </a:rPr>
              <a:t>pe</a:t>
            </a:r>
            <a:r>
              <a:rPr lang="en-US" sz="1800" b="0" dirty="0">
                <a:solidFill>
                  <a:schemeClr val="tx1"/>
                </a:solidFill>
              </a:rPr>
              <a:t> </a:t>
            </a:r>
            <a:r>
              <a:rPr lang="en-US" sz="1800" b="0" dirty="0" err="1">
                <a:solidFill>
                  <a:schemeClr val="tx1"/>
                </a:solidFill>
              </a:rPr>
              <a:t>venit</a:t>
            </a:r>
            <a:r>
              <a:rPr lang="en-US" sz="1800" b="0" dirty="0">
                <a:solidFill>
                  <a:schemeClr val="tx1"/>
                </a:solidFill>
              </a:rPr>
              <a:t>”.</a:t>
            </a:r>
            <a:endParaRPr lang="ru-RU" sz="1800" b="0" dirty="0">
              <a:solidFill>
                <a:schemeClr val="tx1"/>
              </a:solidFill>
            </a:endParaRPr>
          </a:p>
          <a:p>
            <a:pPr lvl="0"/>
            <a:r>
              <a:rPr lang="en-US" sz="1800" b="0" dirty="0" smtClean="0">
                <a:solidFill>
                  <a:schemeClr val="tx1"/>
                </a:solidFill>
              </a:rPr>
              <a:t>2. </a:t>
            </a:r>
            <a:r>
              <a:rPr lang="en-US" sz="1800" b="0" dirty="0" err="1" smtClean="0">
                <a:solidFill>
                  <a:schemeClr val="tx1"/>
                </a:solidFill>
              </a:rPr>
              <a:t>Legea</a:t>
            </a:r>
            <a:r>
              <a:rPr lang="en-US" sz="1800" b="0" dirty="0" smtClean="0">
                <a:solidFill>
                  <a:schemeClr val="tx1"/>
                </a:solidFill>
              </a:rPr>
              <a:t> </a:t>
            </a:r>
            <a:r>
              <a:rPr lang="en-US" sz="1800" b="0" dirty="0">
                <a:solidFill>
                  <a:schemeClr val="tx1"/>
                </a:solidFill>
              </a:rPr>
              <a:t>cu </a:t>
            </a:r>
            <a:r>
              <a:rPr lang="en-US" sz="1800" b="0" dirty="0" err="1">
                <a:solidFill>
                  <a:schemeClr val="tx1"/>
                </a:solidFill>
              </a:rPr>
              <a:t>privire</a:t>
            </a:r>
            <a:r>
              <a:rPr lang="en-US" sz="1800" b="0" dirty="0">
                <a:solidFill>
                  <a:schemeClr val="tx1"/>
                </a:solidFill>
              </a:rPr>
              <a:t> la </a:t>
            </a:r>
            <a:r>
              <a:rPr lang="en-US" sz="1800" b="0" dirty="0" err="1">
                <a:solidFill>
                  <a:schemeClr val="tx1"/>
                </a:solidFill>
              </a:rPr>
              <a:t>administrarea</a:t>
            </a:r>
            <a:r>
              <a:rPr lang="en-US" sz="1800" b="0" dirty="0">
                <a:solidFill>
                  <a:schemeClr val="tx1"/>
                </a:solidFill>
              </a:rPr>
              <a:t> </a:t>
            </a:r>
            <a:r>
              <a:rPr lang="en-US" sz="1800" b="0" dirty="0" err="1">
                <a:solidFill>
                  <a:schemeClr val="tx1"/>
                </a:solidFill>
              </a:rPr>
              <a:t>impozitului</a:t>
            </a:r>
            <a:r>
              <a:rPr lang="en-US" sz="1800" b="0" dirty="0">
                <a:solidFill>
                  <a:schemeClr val="tx1"/>
                </a:solidFill>
              </a:rPr>
              <a:t> </a:t>
            </a:r>
            <a:r>
              <a:rPr lang="en-US" sz="1800" b="0" dirty="0" err="1">
                <a:solidFill>
                  <a:schemeClr val="tx1"/>
                </a:solidFill>
              </a:rPr>
              <a:t>pe</a:t>
            </a:r>
            <a:r>
              <a:rPr lang="en-US" sz="1800" b="0" dirty="0">
                <a:solidFill>
                  <a:schemeClr val="tx1"/>
                </a:solidFill>
              </a:rPr>
              <a:t> </a:t>
            </a:r>
            <a:r>
              <a:rPr lang="en-US" sz="1800" b="0" dirty="0" err="1">
                <a:solidFill>
                  <a:schemeClr val="tx1"/>
                </a:solidFill>
              </a:rPr>
              <a:t>venit</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pentru</a:t>
            </a:r>
            <a:r>
              <a:rPr lang="en-US" sz="1800" b="0" dirty="0">
                <a:solidFill>
                  <a:schemeClr val="tx1"/>
                </a:solidFill>
              </a:rPr>
              <a:t> </a:t>
            </a:r>
            <a:r>
              <a:rPr lang="en-US" sz="1800" b="0" dirty="0" err="1">
                <a:solidFill>
                  <a:schemeClr val="tx1"/>
                </a:solidFill>
              </a:rPr>
              <a:t>punerea</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aplicare</a:t>
            </a:r>
            <a:r>
              <a:rPr lang="en-US" sz="1800" b="0" dirty="0">
                <a:solidFill>
                  <a:schemeClr val="tx1"/>
                </a:solidFill>
              </a:rPr>
              <a:t> a </a:t>
            </a:r>
            <a:r>
              <a:rPr lang="en-US" sz="1800" b="0" dirty="0" err="1">
                <a:solidFill>
                  <a:schemeClr val="tx1"/>
                </a:solidFill>
              </a:rPr>
              <a:t>titlurilor</a:t>
            </a:r>
            <a:r>
              <a:rPr lang="en-US" sz="1800" b="0" dirty="0">
                <a:solidFill>
                  <a:schemeClr val="tx1"/>
                </a:solidFill>
              </a:rPr>
              <a:t> I </a:t>
            </a:r>
            <a:r>
              <a:rPr lang="en-US" sz="1800" b="0" dirty="0" err="1">
                <a:solidFill>
                  <a:schemeClr val="tx1"/>
                </a:solidFill>
              </a:rPr>
              <a:t>şi</a:t>
            </a:r>
            <a:r>
              <a:rPr lang="en-US" sz="1800" b="0" dirty="0">
                <a:solidFill>
                  <a:schemeClr val="tx1"/>
                </a:solidFill>
              </a:rPr>
              <a:t> II ale </a:t>
            </a:r>
            <a:r>
              <a:rPr lang="en-US" sz="1800" b="0" dirty="0" err="1">
                <a:solidFill>
                  <a:schemeClr val="tx1"/>
                </a:solidFill>
              </a:rPr>
              <a:t>Codului</a:t>
            </a:r>
            <a:r>
              <a:rPr lang="en-US" sz="1800" b="0" dirty="0">
                <a:solidFill>
                  <a:schemeClr val="tx1"/>
                </a:solidFill>
              </a:rPr>
              <a:t> fiscal.</a:t>
            </a:r>
            <a:endParaRPr lang="ru-RU" sz="1800" b="0" dirty="0">
              <a:solidFill>
                <a:schemeClr val="tx1"/>
              </a:solidFill>
            </a:endParaRPr>
          </a:p>
          <a:p>
            <a:pPr lvl="0"/>
            <a:r>
              <a:rPr lang="en-US" sz="1800" b="0" dirty="0" smtClean="0">
                <a:solidFill>
                  <a:schemeClr val="tx1"/>
                </a:solidFill>
              </a:rPr>
              <a:t>3. </a:t>
            </a:r>
            <a:r>
              <a:rPr lang="en-US" sz="1800" b="0" dirty="0" err="1" smtClean="0">
                <a:solidFill>
                  <a:schemeClr val="tx1"/>
                </a:solidFill>
              </a:rPr>
              <a:t>Instrucţiunea</a:t>
            </a:r>
            <a:r>
              <a:rPr lang="en-US" sz="1800" b="0" dirty="0" smtClean="0">
                <a:solidFill>
                  <a:schemeClr val="tx1"/>
                </a:solidFill>
              </a:rPr>
              <a:t> </a:t>
            </a:r>
            <a:r>
              <a:rPr lang="en-US" sz="1800" b="0" dirty="0">
                <a:solidFill>
                  <a:schemeClr val="tx1"/>
                </a:solidFill>
              </a:rPr>
              <a:t>cu </a:t>
            </a:r>
            <a:r>
              <a:rPr lang="en-US" sz="1800" b="0" dirty="0" err="1">
                <a:solidFill>
                  <a:schemeClr val="tx1"/>
                </a:solidFill>
              </a:rPr>
              <a:t>privire</a:t>
            </a:r>
            <a:r>
              <a:rPr lang="en-US" sz="1800" b="0" dirty="0">
                <a:solidFill>
                  <a:schemeClr val="tx1"/>
                </a:solidFill>
              </a:rPr>
              <a:t> la </a:t>
            </a:r>
            <a:r>
              <a:rPr lang="en-US" sz="1800" b="0" dirty="0" err="1">
                <a:solidFill>
                  <a:schemeClr val="tx1"/>
                </a:solidFill>
              </a:rPr>
              <a:t>modul</a:t>
            </a:r>
            <a:r>
              <a:rPr lang="en-US" sz="1800" b="0" dirty="0">
                <a:solidFill>
                  <a:schemeClr val="tx1"/>
                </a:solidFill>
              </a:rPr>
              <a:t> de </a:t>
            </a:r>
            <a:r>
              <a:rPr lang="en-US" sz="1800" b="0" dirty="0" err="1">
                <a:solidFill>
                  <a:schemeClr val="tx1"/>
                </a:solidFill>
              </a:rPr>
              <a:t>prezentare</a:t>
            </a:r>
            <a:r>
              <a:rPr lang="en-US" sz="1800" b="0" dirty="0">
                <a:solidFill>
                  <a:schemeClr val="tx1"/>
                </a:solidFill>
              </a:rPr>
              <a:t> de </a:t>
            </a:r>
            <a:r>
              <a:rPr lang="en-US" sz="1800" b="0" dirty="0" err="1">
                <a:solidFill>
                  <a:schemeClr val="tx1"/>
                </a:solidFill>
              </a:rPr>
              <a:t>către</a:t>
            </a:r>
            <a:r>
              <a:rPr lang="en-US" sz="1800" b="0" dirty="0">
                <a:solidFill>
                  <a:schemeClr val="tx1"/>
                </a:solidFill>
              </a:rPr>
              <a:t> </a:t>
            </a:r>
            <a:r>
              <a:rPr lang="en-US" sz="1800" b="0" dirty="0" err="1">
                <a:solidFill>
                  <a:schemeClr val="tx1"/>
                </a:solidFill>
              </a:rPr>
              <a:t>persoanele</a:t>
            </a:r>
            <a:r>
              <a:rPr lang="en-US" sz="1800" b="0" dirty="0">
                <a:solidFill>
                  <a:schemeClr val="tx1"/>
                </a:solidFill>
              </a:rPr>
              <a:t> </a:t>
            </a:r>
            <a:r>
              <a:rPr lang="en-US" sz="1800" b="0" dirty="0" err="1">
                <a:solidFill>
                  <a:schemeClr val="tx1"/>
                </a:solidFill>
              </a:rPr>
              <a:t>fizice</a:t>
            </a:r>
            <a:r>
              <a:rPr lang="en-US" sz="1800" b="0" dirty="0">
                <a:solidFill>
                  <a:schemeClr val="tx1"/>
                </a:solidFill>
              </a:rPr>
              <a:t> a </a:t>
            </a:r>
            <a:r>
              <a:rPr lang="en-US" sz="1800" b="0" dirty="0" err="1">
                <a:solidFill>
                  <a:schemeClr val="tx1"/>
                </a:solidFill>
              </a:rPr>
              <a:t>Declaraţiei</a:t>
            </a:r>
            <a:r>
              <a:rPr lang="en-US" sz="1800" b="0" dirty="0">
                <a:solidFill>
                  <a:schemeClr val="tx1"/>
                </a:solidFill>
              </a:rPr>
              <a:t> cu </a:t>
            </a:r>
            <a:r>
              <a:rPr lang="en-US" sz="1800" b="0" dirty="0" err="1">
                <a:solidFill>
                  <a:schemeClr val="tx1"/>
                </a:solidFill>
              </a:rPr>
              <a:t>privire</a:t>
            </a:r>
            <a:r>
              <a:rPr lang="en-US" sz="1800" b="0" dirty="0">
                <a:solidFill>
                  <a:schemeClr val="tx1"/>
                </a:solidFill>
              </a:rPr>
              <a:t> la </a:t>
            </a:r>
            <a:r>
              <a:rPr lang="en-US" sz="1800" b="0" dirty="0" err="1">
                <a:solidFill>
                  <a:schemeClr val="tx1"/>
                </a:solidFill>
              </a:rPr>
              <a:t>impozitul</a:t>
            </a:r>
            <a:r>
              <a:rPr lang="en-US" sz="1800" b="0" dirty="0">
                <a:solidFill>
                  <a:schemeClr val="tx1"/>
                </a:solidFill>
              </a:rPr>
              <a:t> </a:t>
            </a:r>
            <a:r>
              <a:rPr lang="en-US" sz="1800" b="0" dirty="0" err="1">
                <a:solidFill>
                  <a:schemeClr val="tx1"/>
                </a:solidFill>
              </a:rPr>
              <a:t>pe</a:t>
            </a:r>
            <a:r>
              <a:rPr lang="en-US" sz="1800" b="0" dirty="0">
                <a:solidFill>
                  <a:schemeClr val="tx1"/>
                </a:solidFill>
              </a:rPr>
              <a:t> </a:t>
            </a:r>
            <a:r>
              <a:rPr lang="en-US" sz="1800" b="0" dirty="0" err="1">
                <a:solidFill>
                  <a:schemeClr val="tx1"/>
                </a:solidFill>
              </a:rPr>
              <a:t>venit</a:t>
            </a:r>
            <a:r>
              <a:rPr lang="en-US" sz="1800" b="0" dirty="0">
                <a:solidFill>
                  <a:schemeClr val="tx1"/>
                </a:solidFill>
              </a:rPr>
              <a:t>, nr. 4 din 29.01.2001, </a:t>
            </a:r>
            <a:r>
              <a:rPr lang="en-US" sz="1800" b="0" dirty="0" err="1">
                <a:solidFill>
                  <a:schemeClr val="tx1"/>
                </a:solidFill>
              </a:rPr>
              <a:t>publicată</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Monitorul</a:t>
            </a:r>
            <a:r>
              <a:rPr lang="en-US" sz="1800" b="0" dirty="0">
                <a:solidFill>
                  <a:schemeClr val="tx1"/>
                </a:solidFill>
              </a:rPr>
              <a:t> </a:t>
            </a:r>
            <a:r>
              <a:rPr lang="en-US" sz="1800" b="0" dirty="0" err="1">
                <a:solidFill>
                  <a:schemeClr val="tx1"/>
                </a:solidFill>
              </a:rPr>
              <a:t>Oficial</a:t>
            </a:r>
            <a:r>
              <a:rPr lang="en-US" sz="1800" b="0" dirty="0">
                <a:solidFill>
                  <a:schemeClr val="tx1"/>
                </a:solidFill>
              </a:rPr>
              <a:t> nr. 21-24 din 27 </a:t>
            </a:r>
            <a:r>
              <a:rPr lang="en-US" sz="1800" b="0" dirty="0" err="1">
                <a:solidFill>
                  <a:schemeClr val="tx1"/>
                </a:solidFill>
              </a:rPr>
              <a:t>februarie</a:t>
            </a:r>
            <a:r>
              <a:rPr lang="en-US" sz="1800" b="0" dirty="0">
                <a:solidFill>
                  <a:schemeClr val="tx1"/>
                </a:solidFill>
              </a:rPr>
              <a:t> 2001.</a:t>
            </a:r>
            <a:endParaRPr lang="ru-RU" sz="1800" b="0" dirty="0">
              <a:solidFill>
                <a:schemeClr val="tx1"/>
              </a:solidFill>
            </a:endParaRPr>
          </a:p>
          <a:p>
            <a:pPr lvl="0"/>
            <a:r>
              <a:rPr lang="en-US" sz="1800" b="0" dirty="0" smtClean="0">
                <a:solidFill>
                  <a:schemeClr val="tx1"/>
                </a:solidFill>
              </a:rPr>
              <a:t>4. </a:t>
            </a:r>
            <a:r>
              <a:rPr lang="en-US" sz="1800" b="0" dirty="0" err="1" smtClean="0">
                <a:solidFill>
                  <a:schemeClr val="tx1"/>
                </a:solidFill>
              </a:rPr>
              <a:t>Instrucţiunea</a:t>
            </a:r>
            <a:r>
              <a:rPr lang="en-US" sz="1800" b="0" dirty="0" smtClean="0">
                <a:solidFill>
                  <a:schemeClr val="tx1"/>
                </a:solidFill>
              </a:rPr>
              <a:t> </a:t>
            </a:r>
            <a:r>
              <a:rPr lang="en-US" sz="1800" b="0" dirty="0">
                <a:solidFill>
                  <a:schemeClr val="tx1"/>
                </a:solidFill>
              </a:rPr>
              <a:t>cu </a:t>
            </a:r>
            <a:r>
              <a:rPr lang="en-US" sz="1800" b="0" dirty="0" err="1">
                <a:solidFill>
                  <a:schemeClr val="tx1"/>
                </a:solidFill>
              </a:rPr>
              <a:t>privire</a:t>
            </a:r>
            <a:r>
              <a:rPr lang="en-US" sz="1800" b="0" dirty="0">
                <a:solidFill>
                  <a:schemeClr val="tx1"/>
                </a:solidFill>
              </a:rPr>
              <a:t> la </a:t>
            </a:r>
            <a:r>
              <a:rPr lang="en-US" sz="1800" b="0" dirty="0" err="1">
                <a:solidFill>
                  <a:schemeClr val="tx1"/>
                </a:solidFill>
              </a:rPr>
              <a:t>reţinerea</a:t>
            </a:r>
            <a:r>
              <a:rPr lang="en-US" sz="1800" b="0" dirty="0">
                <a:solidFill>
                  <a:schemeClr val="tx1"/>
                </a:solidFill>
              </a:rPr>
              <a:t> </a:t>
            </a:r>
            <a:r>
              <a:rPr lang="en-US" sz="1800" b="0" dirty="0" err="1">
                <a:solidFill>
                  <a:schemeClr val="tx1"/>
                </a:solidFill>
              </a:rPr>
              <a:t>impozitului</a:t>
            </a:r>
            <a:r>
              <a:rPr lang="en-US" sz="1800" b="0" dirty="0">
                <a:solidFill>
                  <a:schemeClr val="tx1"/>
                </a:solidFill>
              </a:rPr>
              <a:t> </a:t>
            </a:r>
            <a:r>
              <a:rPr lang="en-US" sz="1800" b="0" dirty="0" err="1">
                <a:solidFill>
                  <a:schemeClr val="tx1"/>
                </a:solidFill>
              </a:rPr>
              <a:t>pe</a:t>
            </a:r>
            <a:r>
              <a:rPr lang="en-US" sz="1800" b="0" dirty="0">
                <a:solidFill>
                  <a:schemeClr val="tx1"/>
                </a:solidFill>
              </a:rPr>
              <a:t> </a:t>
            </a:r>
            <a:r>
              <a:rPr lang="en-US" sz="1800" b="0" dirty="0" err="1">
                <a:solidFill>
                  <a:schemeClr val="tx1"/>
                </a:solidFill>
              </a:rPr>
              <a:t>venit</a:t>
            </a:r>
            <a:r>
              <a:rPr lang="en-US" sz="1800" b="0" dirty="0">
                <a:solidFill>
                  <a:schemeClr val="tx1"/>
                </a:solidFill>
              </a:rPr>
              <a:t> la </a:t>
            </a:r>
            <a:r>
              <a:rPr lang="en-US" sz="1800" b="0" dirty="0" err="1">
                <a:solidFill>
                  <a:schemeClr val="tx1"/>
                </a:solidFill>
              </a:rPr>
              <a:t>sursa</a:t>
            </a:r>
            <a:r>
              <a:rPr lang="en-US" sz="1800" b="0" dirty="0">
                <a:solidFill>
                  <a:schemeClr val="tx1"/>
                </a:solidFill>
              </a:rPr>
              <a:t> de </a:t>
            </a:r>
            <a:r>
              <a:rPr lang="en-US" sz="1800" b="0" dirty="0" err="1">
                <a:solidFill>
                  <a:schemeClr val="tx1"/>
                </a:solidFill>
              </a:rPr>
              <a:t>plată</a:t>
            </a:r>
            <a:r>
              <a:rPr lang="en-US" sz="1800" b="0" dirty="0">
                <a:solidFill>
                  <a:schemeClr val="tx1"/>
                </a:solidFill>
              </a:rPr>
              <a:t>, nr.14 din 19.12.2001, </a:t>
            </a:r>
            <a:r>
              <a:rPr lang="en-US" sz="1800" b="0" dirty="0" err="1">
                <a:solidFill>
                  <a:schemeClr val="tx1"/>
                </a:solidFill>
              </a:rPr>
              <a:t>publicată</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Monitorul</a:t>
            </a:r>
            <a:r>
              <a:rPr lang="en-US" sz="1800" b="0" dirty="0">
                <a:solidFill>
                  <a:schemeClr val="tx1"/>
                </a:solidFill>
              </a:rPr>
              <a:t> </a:t>
            </a:r>
            <a:r>
              <a:rPr lang="en-US" sz="1800" b="0" dirty="0" err="1">
                <a:solidFill>
                  <a:schemeClr val="tx1"/>
                </a:solidFill>
              </a:rPr>
              <a:t>Oficial</a:t>
            </a:r>
            <a:r>
              <a:rPr lang="en-US" sz="1800" b="0" dirty="0">
                <a:solidFill>
                  <a:schemeClr val="tx1"/>
                </a:solidFill>
              </a:rPr>
              <a:t> nr. 5-8 din 10 </a:t>
            </a:r>
            <a:r>
              <a:rPr lang="en-US" sz="1800" b="0" dirty="0" err="1">
                <a:solidFill>
                  <a:schemeClr val="tx1"/>
                </a:solidFill>
              </a:rPr>
              <a:t>ianuarie</a:t>
            </a:r>
            <a:r>
              <a:rPr lang="en-US" sz="1800" b="0" dirty="0">
                <a:solidFill>
                  <a:schemeClr val="tx1"/>
                </a:solidFill>
              </a:rPr>
              <a:t> 2001.</a:t>
            </a:r>
            <a:endParaRPr lang="ru-RU" sz="1800" b="0" dirty="0">
              <a:solidFill>
                <a:schemeClr val="tx1"/>
              </a:solidFill>
            </a:endParaRPr>
          </a:p>
          <a:p>
            <a:pPr lvl="0"/>
            <a:r>
              <a:rPr lang="en-US" sz="1800" b="0" dirty="0" smtClean="0">
                <a:solidFill>
                  <a:schemeClr val="tx1"/>
                </a:solidFill>
              </a:rPr>
              <a:t>5. </a:t>
            </a:r>
            <a:r>
              <a:rPr lang="en-US" sz="1800" b="0" dirty="0" err="1" smtClean="0">
                <a:solidFill>
                  <a:schemeClr val="tx1"/>
                </a:solidFill>
              </a:rPr>
              <a:t>Manole</a:t>
            </a:r>
            <a:r>
              <a:rPr lang="en-US" sz="1800" b="0" dirty="0" smtClean="0">
                <a:solidFill>
                  <a:schemeClr val="tx1"/>
                </a:solidFill>
              </a:rPr>
              <a:t> </a:t>
            </a:r>
            <a:r>
              <a:rPr lang="en-US" sz="1800" b="0" dirty="0">
                <a:solidFill>
                  <a:schemeClr val="tx1"/>
                </a:solidFill>
              </a:rPr>
              <a:t>Tatiana. „</a:t>
            </a:r>
            <a:r>
              <a:rPr lang="en-US" sz="1800" b="0" dirty="0" err="1">
                <a:solidFill>
                  <a:schemeClr val="tx1"/>
                </a:solidFill>
              </a:rPr>
              <a:t>Finanţele</a:t>
            </a:r>
            <a:r>
              <a:rPr lang="en-US" sz="1800" b="0" dirty="0">
                <a:solidFill>
                  <a:schemeClr val="tx1"/>
                </a:solidFill>
              </a:rPr>
              <a:t> </a:t>
            </a:r>
            <a:r>
              <a:rPr lang="en-US" sz="1800" b="0" dirty="0" err="1">
                <a:solidFill>
                  <a:schemeClr val="tx1"/>
                </a:solidFill>
              </a:rPr>
              <a:t>publice</a:t>
            </a:r>
            <a:r>
              <a:rPr lang="en-US" sz="1800" b="0" dirty="0">
                <a:solidFill>
                  <a:schemeClr val="tx1"/>
                </a:solidFill>
              </a:rPr>
              <a:t> locale: </a:t>
            </a:r>
            <a:r>
              <a:rPr lang="en-US" sz="1800" b="0" dirty="0" err="1">
                <a:solidFill>
                  <a:schemeClr val="tx1"/>
                </a:solidFill>
              </a:rPr>
              <a:t>teorie</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aplicaţii</a:t>
            </a:r>
            <a:r>
              <a:rPr lang="en-US" sz="1800" b="0" dirty="0">
                <a:solidFill>
                  <a:schemeClr val="tx1"/>
                </a:solidFill>
              </a:rPr>
              <a:t>”, </a:t>
            </a:r>
            <a:r>
              <a:rPr lang="en-US" sz="1800" b="0" dirty="0" err="1">
                <a:solidFill>
                  <a:schemeClr val="tx1"/>
                </a:solidFill>
              </a:rPr>
              <a:t>editura</a:t>
            </a:r>
            <a:r>
              <a:rPr lang="en-US" sz="1800" b="0" dirty="0">
                <a:solidFill>
                  <a:schemeClr val="tx1"/>
                </a:solidFill>
              </a:rPr>
              <a:t> Cartier, </a:t>
            </a:r>
            <a:r>
              <a:rPr lang="en-US" sz="1800" b="0" dirty="0" err="1">
                <a:solidFill>
                  <a:schemeClr val="tx1"/>
                </a:solidFill>
              </a:rPr>
              <a:t>Chişinău</a:t>
            </a:r>
            <a:r>
              <a:rPr lang="en-US" sz="1800" b="0" dirty="0">
                <a:solidFill>
                  <a:schemeClr val="tx1"/>
                </a:solidFill>
              </a:rPr>
              <a:t> 2000, </a:t>
            </a:r>
            <a:r>
              <a:rPr lang="en-US" sz="1800" b="0" dirty="0" err="1">
                <a:solidFill>
                  <a:schemeClr val="tx1"/>
                </a:solidFill>
              </a:rPr>
              <a:t>pag</a:t>
            </a:r>
            <a:r>
              <a:rPr lang="en-US" sz="1800" b="0" dirty="0">
                <a:solidFill>
                  <a:schemeClr val="tx1"/>
                </a:solidFill>
              </a:rPr>
              <a:t>. 57-68.</a:t>
            </a:r>
            <a:endParaRPr lang="ru-RU" sz="1800" b="0" dirty="0">
              <a:solidFill>
                <a:schemeClr val="tx1"/>
              </a:solidFill>
            </a:endParaRPr>
          </a:p>
          <a:p>
            <a:pPr lvl="0"/>
            <a:r>
              <a:rPr lang="en-US" sz="1800" b="0" dirty="0" smtClean="0">
                <a:solidFill>
                  <a:schemeClr val="tx1"/>
                </a:solidFill>
              </a:rPr>
              <a:t>6. „</a:t>
            </a:r>
            <a:r>
              <a:rPr lang="en-US" sz="1800" b="0" dirty="0" err="1" smtClean="0">
                <a:solidFill>
                  <a:schemeClr val="tx1"/>
                </a:solidFill>
              </a:rPr>
              <a:t>Impozite</a:t>
            </a:r>
            <a:r>
              <a:rPr lang="en-US" sz="1800" b="0" dirty="0" smtClean="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taxe</a:t>
            </a:r>
            <a:r>
              <a:rPr lang="en-US" sz="1800" b="0" dirty="0">
                <a:solidFill>
                  <a:schemeClr val="tx1"/>
                </a:solidFill>
              </a:rPr>
              <a:t> </a:t>
            </a:r>
            <a:r>
              <a:rPr lang="en-US" sz="1800" b="0" dirty="0" err="1">
                <a:solidFill>
                  <a:schemeClr val="tx1"/>
                </a:solidFill>
              </a:rPr>
              <a:t>în</a:t>
            </a:r>
            <a:r>
              <a:rPr lang="en-US" sz="1800" b="0" dirty="0">
                <a:solidFill>
                  <a:schemeClr val="tx1"/>
                </a:solidFill>
              </a:rPr>
              <a:t> </a:t>
            </a:r>
            <a:r>
              <a:rPr lang="en-US" sz="1800" b="0" dirty="0" err="1">
                <a:solidFill>
                  <a:schemeClr val="tx1"/>
                </a:solidFill>
              </a:rPr>
              <a:t>bugetul</a:t>
            </a:r>
            <a:r>
              <a:rPr lang="en-US" sz="1800" b="0" dirty="0">
                <a:solidFill>
                  <a:schemeClr val="tx1"/>
                </a:solidFill>
              </a:rPr>
              <a:t> local”, </a:t>
            </a:r>
            <a:r>
              <a:rPr lang="en-US" sz="1800" b="0" dirty="0" err="1">
                <a:solidFill>
                  <a:schemeClr val="tx1"/>
                </a:solidFill>
              </a:rPr>
              <a:t>proiect</a:t>
            </a:r>
            <a:r>
              <a:rPr lang="en-US" sz="1800" b="0" dirty="0">
                <a:solidFill>
                  <a:schemeClr val="tx1"/>
                </a:solidFill>
              </a:rPr>
              <a:t> al </a:t>
            </a:r>
            <a:r>
              <a:rPr lang="en-US" sz="1800" b="0" dirty="0" err="1">
                <a:solidFill>
                  <a:schemeClr val="tx1"/>
                </a:solidFill>
              </a:rPr>
              <a:t>Asociaţiei</a:t>
            </a:r>
            <a:r>
              <a:rPr lang="en-US" sz="1800" b="0" dirty="0">
                <a:solidFill>
                  <a:schemeClr val="tx1"/>
                </a:solidFill>
              </a:rPr>
              <a:t> </a:t>
            </a:r>
            <a:r>
              <a:rPr lang="en-US" sz="1800" b="0" dirty="0" err="1">
                <a:solidFill>
                  <a:schemeClr val="tx1"/>
                </a:solidFill>
              </a:rPr>
              <a:t>Primarilor</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Colectivităţilor</a:t>
            </a:r>
            <a:r>
              <a:rPr lang="en-US" sz="1800" b="0" dirty="0">
                <a:solidFill>
                  <a:schemeClr val="tx1"/>
                </a:solidFill>
              </a:rPr>
              <a:t> Locale din </a:t>
            </a:r>
            <a:r>
              <a:rPr lang="en-US" sz="1800" b="0" dirty="0" err="1">
                <a:solidFill>
                  <a:schemeClr val="tx1"/>
                </a:solidFill>
              </a:rPr>
              <a:t>Republica</a:t>
            </a:r>
            <a:r>
              <a:rPr lang="en-US" sz="1800" b="0" dirty="0">
                <a:solidFill>
                  <a:schemeClr val="tx1"/>
                </a:solidFill>
              </a:rPr>
              <a:t> Moldova, </a:t>
            </a:r>
            <a:r>
              <a:rPr lang="en-US" sz="1800" b="0" dirty="0" err="1">
                <a:solidFill>
                  <a:schemeClr val="tx1"/>
                </a:solidFill>
              </a:rPr>
              <a:t>ediţia</a:t>
            </a:r>
            <a:r>
              <a:rPr lang="en-US" sz="1800" b="0" dirty="0">
                <a:solidFill>
                  <a:schemeClr val="tx1"/>
                </a:solidFill>
              </a:rPr>
              <a:t> a II-a, vol. 2, </a:t>
            </a:r>
            <a:r>
              <a:rPr lang="en-US" sz="1800" b="0" dirty="0" err="1">
                <a:solidFill>
                  <a:schemeClr val="tx1"/>
                </a:solidFill>
              </a:rPr>
              <a:t>Chişinău</a:t>
            </a:r>
            <a:r>
              <a:rPr lang="en-US" sz="1800" b="0" dirty="0">
                <a:solidFill>
                  <a:schemeClr val="tx1"/>
                </a:solidFill>
              </a:rPr>
              <a:t> 2001.</a:t>
            </a:r>
            <a:endParaRPr lang="ru-RU" sz="1800" b="0" dirty="0">
              <a:solidFill>
                <a:schemeClr val="tx1"/>
              </a:solidFill>
            </a:endParaRPr>
          </a:p>
          <a:p>
            <a:pPr lvl="0"/>
            <a:r>
              <a:rPr lang="en-US" sz="1800" b="0" dirty="0" smtClean="0">
                <a:solidFill>
                  <a:schemeClr val="tx1"/>
                </a:solidFill>
              </a:rPr>
              <a:t>7. “</a:t>
            </a:r>
            <a:r>
              <a:rPr lang="en-US" sz="1800" b="0" dirty="0" err="1" smtClean="0">
                <a:solidFill>
                  <a:schemeClr val="tx1"/>
                </a:solidFill>
              </a:rPr>
              <a:t>Contabilitatea</a:t>
            </a:r>
            <a:r>
              <a:rPr lang="en-US" sz="1800" b="0" dirty="0" smtClean="0">
                <a:solidFill>
                  <a:schemeClr val="tx1"/>
                </a:solidFill>
              </a:rPr>
              <a:t> </a:t>
            </a:r>
            <a:r>
              <a:rPr lang="en-US" sz="1800" b="0" dirty="0" err="1">
                <a:solidFill>
                  <a:schemeClr val="tx1"/>
                </a:solidFill>
              </a:rPr>
              <a:t>financiara</a:t>
            </a:r>
            <a:r>
              <a:rPr lang="en-US" sz="1800" b="0" dirty="0">
                <a:solidFill>
                  <a:schemeClr val="tx1"/>
                </a:solidFill>
              </a:rPr>
              <a:t>. </a:t>
            </a:r>
            <a:r>
              <a:rPr lang="en-US" sz="1800" b="0" dirty="0" err="1">
                <a:solidFill>
                  <a:schemeClr val="tx1"/>
                </a:solidFill>
              </a:rPr>
              <a:t>Editia</a:t>
            </a:r>
            <a:r>
              <a:rPr lang="en-US" sz="1800" b="0" dirty="0">
                <a:solidFill>
                  <a:schemeClr val="tx1"/>
                </a:solidFill>
              </a:rPr>
              <a:t> II-a </a:t>
            </a:r>
            <a:r>
              <a:rPr lang="en-US" sz="1800" b="0" dirty="0" err="1">
                <a:solidFill>
                  <a:schemeClr val="tx1"/>
                </a:solidFill>
              </a:rPr>
              <a:t>revăzută</a:t>
            </a:r>
            <a:r>
              <a:rPr lang="en-US" sz="1800" b="0" dirty="0">
                <a:solidFill>
                  <a:schemeClr val="tx1"/>
                </a:solidFill>
              </a:rPr>
              <a:t> </a:t>
            </a:r>
            <a:r>
              <a:rPr lang="en-US" sz="1800" b="0" dirty="0" err="1">
                <a:solidFill>
                  <a:schemeClr val="tx1"/>
                </a:solidFill>
              </a:rPr>
              <a:t>şi</a:t>
            </a:r>
            <a:r>
              <a:rPr lang="en-US" sz="1800" b="0" dirty="0">
                <a:solidFill>
                  <a:schemeClr val="tx1"/>
                </a:solidFill>
              </a:rPr>
              <a:t> </a:t>
            </a:r>
            <a:r>
              <a:rPr lang="en-US" sz="1800" b="0" dirty="0" err="1">
                <a:solidFill>
                  <a:schemeClr val="tx1"/>
                </a:solidFill>
              </a:rPr>
              <a:t>completată</a:t>
            </a:r>
            <a:r>
              <a:rPr lang="en-US" sz="1800" b="0" dirty="0">
                <a:solidFill>
                  <a:schemeClr val="tx1"/>
                </a:solidFill>
              </a:rPr>
              <a:t>” </a:t>
            </a:r>
            <a:r>
              <a:rPr lang="en-US" sz="1800" b="0" dirty="0" err="1">
                <a:solidFill>
                  <a:schemeClr val="tx1"/>
                </a:solidFill>
              </a:rPr>
              <a:t>Alexandru</a:t>
            </a:r>
            <a:r>
              <a:rPr lang="en-US" sz="1800" b="0" dirty="0">
                <a:solidFill>
                  <a:schemeClr val="tx1"/>
                </a:solidFill>
              </a:rPr>
              <a:t> </a:t>
            </a:r>
            <a:r>
              <a:rPr lang="en-US" sz="1800" b="0" dirty="0" err="1">
                <a:solidFill>
                  <a:schemeClr val="tx1"/>
                </a:solidFill>
              </a:rPr>
              <a:t>Nederita</a:t>
            </a:r>
            <a:r>
              <a:rPr lang="en-US" sz="1800" b="0" dirty="0">
                <a:solidFill>
                  <a:schemeClr val="tx1"/>
                </a:solidFill>
              </a:rPr>
              <a:t>, 2003.</a:t>
            </a:r>
            <a:endParaRPr lang="ru-RU" sz="1800" b="0" dirty="0">
              <a:solidFill>
                <a:schemeClr val="tx1"/>
              </a:solidFill>
            </a:endParaRPr>
          </a:p>
          <a:p>
            <a:r>
              <a:rPr lang="en-US" sz="3200" dirty="0"/>
              <a:t> </a:t>
            </a:r>
            <a:endParaRPr lang="ru-RU" sz="3200" dirty="0"/>
          </a:p>
          <a:p>
            <a:endParaRPr lang="en-US" sz="3200" dirty="0" smtClean="0">
              <a:solidFill>
                <a:srgbClr val="002060"/>
              </a:solidFill>
            </a:endParaRPr>
          </a:p>
          <a:p>
            <a:endParaRPr lang="en-US" dirty="0"/>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3319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28/11/2017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3200" b="1" dirty="0" err="1" smtClean="0">
                <a:solidFill>
                  <a:srgbClr val="002060"/>
                </a:solidFill>
              </a:rPr>
              <a:t>Obiective</a:t>
            </a:r>
            <a:r>
              <a:rPr lang="en-US" sz="3200" b="1" dirty="0" smtClean="0">
                <a:solidFill>
                  <a:srgbClr val="002060"/>
                </a:solidFill>
              </a:rPr>
              <a:t>:</a:t>
            </a:r>
            <a:br>
              <a:rPr lang="en-US" sz="3200" b="1" dirty="0" smtClean="0">
                <a:solidFill>
                  <a:srgbClr val="002060"/>
                </a:solidFill>
              </a:rPr>
            </a:br>
            <a:r>
              <a:rPr lang="vi-VN" sz="1600" i="1" dirty="0"/>
              <a:t/>
            </a:r>
            <a:br>
              <a:rPr lang="vi-VN" sz="1600" i="1" dirty="0"/>
            </a:br>
            <a:r>
              <a:rPr lang="en-US" sz="2800" dirty="0" smtClean="0">
                <a:solidFill>
                  <a:schemeClr val="tx1"/>
                </a:solidFill>
              </a:rPr>
              <a:t>O1</a:t>
            </a:r>
            <a:r>
              <a:rPr lang="en-US" sz="2800" i="1" dirty="0" smtClean="0">
                <a:solidFill>
                  <a:schemeClr val="tx1"/>
                </a:solidFill>
              </a:rPr>
              <a:t> </a:t>
            </a:r>
            <a:r>
              <a:rPr lang="en-US" sz="2800" dirty="0" smtClean="0">
                <a:solidFill>
                  <a:schemeClr val="tx1"/>
                </a:solidFill>
              </a:rPr>
              <a:t>I</a:t>
            </a:r>
            <a:r>
              <a:rPr lang="vi-VN" sz="2800" dirty="0" smtClean="0">
                <a:solidFill>
                  <a:schemeClr val="tx1"/>
                </a:solidFill>
              </a:rPr>
              <a:t>mpozitele </a:t>
            </a:r>
            <a:r>
              <a:rPr lang="vi-VN" sz="2800" dirty="0">
                <a:solidFill>
                  <a:schemeClr val="tx1"/>
                </a:solidFill>
              </a:rPr>
              <a:t>locale și calculul acestora;</a:t>
            </a:r>
            <a:br>
              <a:rPr lang="vi-VN" sz="2800" dirty="0">
                <a:solidFill>
                  <a:schemeClr val="tx1"/>
                </a:solidFill>
              </a:rPr>
            </a:br>
            <a:r>
              <a:rPr lang="en-US" sz="2800" dirty="0" smtClean="0">
                <a:solidFill>
                  <a:schemeClr val="tx1"/>
                </a:solidFill>
              </a:rPr>
              <a:t>O2 </a:t>
            </a:r>
            <a:r>
              <a:rPr lang="vi-VN" sz="2800" dirty="0" smtClean="0">
                <a:solidFill>
                  <a:schemeClr val="tx1"/>
                </a:solidFill>
              </a:rPr>
              <a:t>Calculul </a:t>
            </a:r>
            <a:r>
              <a:rPr lang="vi-VN" sz="2800" dirty="0">
                <a:solidFill>
                  <a:schemeClr val="tx1"/>
                </a:solidFill>
              </a:rPr>
              <a:t>TVA și a accizelor;</a:t>
            </a:r>
            <a:br>
              <a:rPr lang="vi-VN" sz="2800" dirty="0">
                <a:solidFill>
                  <a:schemeClr val="tx1"/>
                </a:solidFill>
              </a:rPr>
            </a:br>
            <a:r>
              <a:rPr lang="en-US" sz="2800" dirty="0" smtClean="0">
                <a:solidFill>
                  <a:schemeClr val="tx1"/>
                </a:solidFill>
              </a:rPr>
              <a:t>O3 </a:t>
            </a:r>
            <a:r>
              <a:rPr lang="vi-VN" sz="2800" dirty="0" smtClean="0">
                <a:solidFill>
                  <a:schemeClr val="tx1"/>
                </a:solidFill>
              </a:rPr>
              <a:t>Asigurarea </a:t>
            </a:r>
            <a:r>
              <a:rPr lang="vi-VN" sz="2800" dirty="0">
                <a:solidFill>
                  <a:schemeClr val="tx1"/>
                </a:solidFill>
              </a:rPr>
              <a:t>socială și medicală;</a:t>
            </a:r>
            <a:br>
              <a:rPr lang="vi-VN" sz="2800" dirty="0">
                <a:solidFill>
                  <a:schemeClr val="tx1"/>
                </a:solidFill>
              </a:rPr>
            </a:br>
            <a:r>
              <a:rPr lang="en-US" sz="2800" dirty="0" smtClean="0">
                <a:solidFill>
                  <a:schemeClr val="tx1"/>
                </a:solidFill>
              </a:rPr>
              <a:t>O4 </a:t>
            </a:r>
            <a:r>
              <a:rPr lang="vi-VN" sz="2800" dirty="0" smtClean="0">
                <a:solidFill>
                  <a:schemeClr val="tx1"/>
                </a:solidFill>
              </a:rPr>
              <a:t>Calculul </a:t>
            </a:r>
            <a:r>
              <a:rPr lang="vi-VN" sz="2800" dirty="0">
                <a:solidFill>
                  <a:schemeClr val="tx1"/>
                </a:solidFill>
              </a:rPr>
              <a:t>și plata impozitului pe venit;</a:t>
            </a:r>
            <a:br>
              <a:rPr lang="vi-VN" sz="2800" dirty="0">
                <a:solidFill>
                  <a:schemeClr val="tx1"/>
                </a:solidFill>
              </a:rPr>
            </a:br>
            <a:r>
              <a:rPr lang="en-US" sz="2800" dirty="0" smtClean="0">
                <a:solidFill>
                  <a:schemeClr val="tx1"/>
                </a:solidFill>
              </a:rPr>
              <a:t>O5 </a:t>
            </a:r>
            <a:r>
              <a:rPr lang="vi-VN" sz="2800" dirty="0" smtClean="0">
                <a:solidFill>
                  <a:schemeClr val="tx1"/>
                </a:solidFill>
              </a:rPr>
              <a:t>Aspecte </a:t>
            </a:r>
            <a:r>
              <a:rPr lang="vi-VN" sz="2800" dirty="0">
                <a:solidFill>
                  <a:schemeClr val="tx1"/>
                </a:solidFill>
              </a:rPr>
              <a:t>sociale si de gen în contabilitate.</a:t>
            </a:r>
            <a:br>
              <a:rPr lang="vi-VN" sz="2800" dirty="0">
                <a:solidFill>
                  <a:schemeClr val="tx1"/>
                </a:solidFill>
              </a:rPr>
            </a:br>
            <a:endParaRPr lang="ro-RO" sz="28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3200" b="1" dirty="0" smtClean="0">
                <a:solidFill>
                  <a:srgbClr val="002060"/>
                </a:solidFill>
              </a:rPr>
              <a:t>Impozitele locale și calculul acestora</a:t>
            </a:r>
            <a:r>
              <a:rPr lang="en-US" sz="3200" b="1" dirty="0" smtClean="0">
                <a:solidFill>
                  <a:srgbClr val="002060"/>
                </a:solidFill>
              </a:rPr>
              <a:t>:</a:t>
            </a:r>
            <a:br>
              <a:rPr lang="en-US" sz="3200" b="1" dirty="0" smtClean="0">
                <a:solidFill>
                  <a:srgbClr val="002060"/>
                </a:solidFill>
              </a:rPr>
            </a:br>
            <a:r>
              <a:rPr lang="en-US" sz="3200" b="1" dirty="0" smtClean="0">
                <a:solidFill>
                  <a:srgbClr val="002060"/>
                </a:solidFill>
              </a:rPr>
              <a:t>   </a:t>
            </a:r>
            <a:r>
              <a:rPr lang="vi-VN" sz="2500" dirty="0" smtClean="0">
                <a:solidFill>
                  <a:schemeClr val="tx1"/>
                </a:solidFill>
              </a:rPr>
              <a:t>În conformitate cu art. 290 al Codului fiscal al Republicii Moldova, subiecţi ai impunerii, în cazul taxelor locale, sunt considerate persoanele juridice şi persoanele fizice înregistrate în calitate de întreprinzători.</a:t>
            </a:r>
            <a:r>
              <a:rPr lang="en-US" sz="2500" dirty="0" smtClean="0">
                <a:solidFill>
                  <a:schemeClr val="tx1"/>
                </a:solidFill>
              </a:rPr>
              <a:t/>
            </a:r>
            <a:br>
              <a:rPr lang="en-US" sz="2500" dirty="0" smtClean="0">
                <a:solidFill>
                  <a:schemeClr val="tx1"/>
                </a:solidFill>
              </a:rPr>
            </a:br>
            <a:r>
              <a:rPr lang="en-US" sz="2500" dirty="0" smtClean="0">
                <a:solidFill>
                  <a:schemeClr val="tx1"/>
                </a:solidFill>
              </a:rPr>
              <a:t>   </a:t>
            </a:r>
            <a:r>
              <a:rPr lang="vi-VN" sz="2500" dirty="0" smtClean="0">
                <a:solidFill>
                  <a:schemeClr val="tx1"/>
                </a:solidFill>
              </a:rPr>
              <a:t>Baza </a:t>
            </a:r>
            <a:r>
              <a:rPr lang="vi-VN" sz="2500" dirty="0">
                <a:solidFill>
                  <a:schemeClr val="tx1"/>
                </a:solidFill>
              </a:rPr>
              <a:t>impozabilă şi cotele maxime ale taxelor locale diferă, de la un caz la altul în modul care urmează:</a:t>
            </a: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85646733"/>
              </p:ext>
            </p:extLst>
          </p:nvPr>
        </p:nvGraphicFramePr>
        <p:xfrm>
          <a:off x="268222" y="1933448"/>
          <a:ext cx="8497825" cy="4526280"/>
        </p:xfrm>
        <a:graphic>
          <a:graphicData uri="http://schemas.openxmlformats.org/drawingml/2006/table">
            <a:tbl>
              <a:tblPr firstRow="1" bandRow="1">
                <a:tableStyleId>{5C22544A-7EE6-4342-B048-85BDC9FD1C3A}</a:tableStyleId>
              </a:tblPr>
              <a:tblGrid>
                <a:gridCol w="1365506">
                  <a:extLst>
                    <a:ext uri="{9D8B030D-6E8A-4147-A177-3AD203B41FA5}">
                      <a16:colId xmlns:a16="http://schemas.microsoft.com/office/drawing/2014/main" val="20000"/>
                    </a:ext>
                  </a:extLst>
                </a:gridCol>
                <a:gridCol w="1999488">
                  <a:extLst>
                    <a:ext uri="{9D8B030D-6E8A-4147-A177-3AD203B41FA5}">
                      <a16:colId xmlns:a16="http://schemas.microsoft.com/office/drawing/2014/main" val="20001"/>
                    </a:ext>
                  </a:extLst>
                </a:gridCol>
                <a:gridCol w="1548384">
                  <a:extLst>
                    <a:ext uri="{9D8B030D-6E8A-4147-A177-3AD203B41FA5}">
                      <a16:colId xmlns:a16="http://schemas.microsoft.com/office/drawing/2014/main" val="20002"/>
                    </a:ext>
                  </a:extLst>
                </a:gridCol>
                <a:gridCol w="1884882">
                  <a:extLst>
                    <a:ext uri="{9D8B030D-6E8A-4147-A177-3AD203B41FA5}">
                      <a16:colId xmlns:a16="http://schemas.microsoft.com/office/drawing/2014/main" val="20003"/>
                    </a:ext>
                  </a:extLst>
                </a:gridCol>
                <a:gridCol w="1699565">
                  <a:extLst>
                    <a:ext uri="{9D8B030D-6E8A-4147-A177-3AD203B41FA5}">
                      <a16:colId xmlns:a16="http://schemas.microsoft.com/office/drawing/2014/main" val="20004"/>
                    </a:ext>
                  </a:extLst>
                </a:gridCol>
              </a:tblGrid>
              <a:tr h="370840">
                <a:tc>
                  <a:txBody>
                    <a:bodyPr/>
                    <a:lstStyle/>
                    <a:p>
                      <a:pPr algn="ctr"/>
                      <a:r>
                        <a:rPr lang="en-US" dirty="0" err="1" smtClean="0"/>
                        <a:t>Denumirea</a:t>
                      </a:r>
                      <a:r>
                        <a:rPr lang="en-US" dirty="0" smtClean="0"/>
                        <a:t> </a:t>
                      </a:r>
                      <a:r>
                        <a:rPr lang="en-US" dirty="0" err="1" smtClean="0"/>
                        <a:t>taxei</a:t>
                      </a:r>
                      <a:endParaRPr lang="ru-RU" dirty="0"/>
                    </a:p>
                  </a:txBody>
                  <a:tcPr/>
                </a:tc>
                <a:tc>
                  <a:txBody>
                    <a:bodyPr/>
                    <a:lstStyle/>
                    <a:p>
                      <a:pPr algn="ctr"/>
                      <a:r>
                        <a:rPr lang="en-US" sz="1800" b="1" i="1" kern="1200" dirty="0" err="1" smtClean="0">
                          <a:solidFill>
                            <a:schemeClr val="lt1"/>
                          </a:solidFill>
                          <a:effectLst/>
                          <a:latin typeface="+mn-lt"/>
                          <a:ea typeface="+mn-ea"/>
                          <a:cs typeface="+mn-cs"/>
                        </a:rPr>
                        <a:t>Baza</a:t>
                      </a:r>
                      <a:r>
                        <a:rPr lang="en-US" sz="1800" b="1" i="1" kern="1200" dirty="0" smtClean="0">
                          <a:solidFill>
                            <a:schemeClr val="lt1"/>
                          </a:solidFill>
                          <a:effectLst/>
                          <a:latin typeface="+mn-lt"/>
                          <a:ea typeface="+mn-ea"/>
                          <a:cs typeface="+mn-cs"/>
                        </a:rPr>
                        <a:t> </a:t>
                      </a:r>
                      <a:r>
                        <a:rPr lang="en-US" sz="1800" b="1" i="1" kern="1200" dirty="0" err="1" smtClean="0">
                          <a:solidFill>
                            <a:schemeClr val="lt1"/>
                          </a:solidFill>
                          <a:effectLst/>
                          <a:latin typeface="+mn-lt"/>
                          <a:ea typeface="+mn-ea"/>
                          <a:cs typeface="+mn-cs"/>
                        </a:rPr>
                        <a:t>impozabilă</a:t>
                      </a:r>
                      <a:r>
                        <a:rPr lang="en-US" sz="1800" b="1" i="1" kern="1200" dirty="0" smtClean="0">
                          <a:solidFill>
                            <a:schemeClr val="lt1"/>
                          </a:solidFill>
                          <a:effectLst/>
                          <a:latin typeface="+mn-lt"/>
                          <a:ea typeface="+mn-ea"/>
                          <a:cs typeface="+mn-cs"/>
                        </a:rPr>
                        <a:t> a </a:t>
                      </a:r>
                      <a:r>
                        <a:rPr lang="en-US" sz="1800" b="1" i="1" kern="1200" dirty="0" err="1" smtClean="0">
                          <a:solidFill>
                            <a:schemeClr val="lt1"/>
                          </a:solidFill>
                          <a:effectLst/>
                          <a:latin typeface="+mn-lt"/>
                          <a:ea typeface="+mn-ea"/>
                          <a:cs typeface="+mn-cs"/>
                        </a:rPr>
                        <a:t>obiectului</a:t>
                      </a:r>
                      <a:r>
                        <a:rPr lang="en-US" sz="1800" b="1" i="1" kern="1200" dirty="0" smtClean="0">
                          <a:solidFill>
                            <a:schemeClr val="lt1"/>
                          </a:solidFill>
                          <a:effectLst/>
                          <a:latin typeface="+mn-lt"/>
                          <a:ea typeface="+mn-ea"/>
                          <a:cs typeface="+mn-cs"/>
                        </a:rPr>
                        <a:t> </a:t>
                      </a:r>
                      <a:r>
                        <a:rPr lang="en-US" sz="1800" b="1" i="1" kern="1200" dirty="0" err="1" smtClean="0">
                          <a:solidFill>
                            <a:schemeClr val="lt1"/>
                          </a:solidFill>
                          <a:effectLst/>
                          <a:latin typeface="+mn-lt"/>
                          <a:ea typeface="+mn-ea"/>
                          <a:cs typeface="+mn-cs"/>
                        </a:rPr>
                        <a:t>impunerii</a:t>
                      </a:r>
                      <a:r>
                        <a:rPr lang="en-US" sz="1800" b="1" i="1" kern="1200" dirty="0" smtClean="0">
                          <a:solidFill>
                            <a:schemeClr val="lt1"/>
                          </a:solidFill>
                          <a:effectLst/>
                          <a:latin typeface="+mn-lt"/>
                          <a:ea typeface="+mn-ea"/>
                          <a:cs typeface="+mn-cs"/>
                        </a:rPr>
                        <a:t> </a:t>
                      </a:r>
                      <a:endParaRPr lang="ru-RU" dirty="0"/>
                    </a:p>
                  </a:txBody>
                  <a:tcPr/>
                </a:tc>
                <a:tc>
                  <a:txBody>
                    <a:bodyPr/>
                    <a:lstStyle/>
                    <a:p>
                      <a:pPr algn="ctr"/>
                      <a:r>
                        <a:rPr lang="en-US" sz="1800" b="1" i="1" kern="1200" dirty="0" smtClean="0">
                          <a:solidFill>
                            <a:schemeClr val="lt1"/>
                          </a:solidFill>
                          <a:effectLst/>
                          <a:latin typeface="+mn-lt"/>
                          <a:ea typeface="+mn-ea"/>
                          <a:cs typeface="+mn-cs"/>
                        </a:rPr>
                        <a:t>Cota </a:t>
                      </a:r>
                      <a:r>
                        <a:rPr lang="en-US" sz="1800" b="1" i="1" kern="1200" dirty="0" err="1" smtClean="0">
                          <a:solidFill>
                            <a:schemeClr val="lt1"/>
                          </a:solidFill>
                          <a:effectLst/>
                          <a:latin typeface="+mn-lt"/>
                          <a:ea typeface="+mn-ea"/>
                          <a:cs typeface="+mn-cs"/>
                        </a:rPr>
                        <a:t>maximă</a:t>
                      </a:r>
                      <a:r>
                        <a:rPr lang="en-US" sz="1800" b="1" i="1" kern="1200" dirty="0" smtClean="0">
                          <a:solidFill>
                            <a:schemeClr val="lt1"/>
                          </a:solidFill>
                          <a:effectLst/>
                          <a:latin typeface="+mn-lt"/>
                          <a:ea typeface="+mn-ea"/>
                          <a:cs typeface="+mn-cs"/>
                        </a:rPr>
                        <a:t> a </a:t>
                      </a:r>
                      <a:r>
                        <a:rPr lang="en-US" sz="1800" b="1" i="1" kern="1200" dirty="0" err="1" smtClean="0">
                          <a:solidFill>
                            <a:schemeClr val="lt1"/>
                          </a:solidFill>
                          <a:effectLst/>
                          <a:latin typeface="+mn-lt"/>
                          <a:ea typeface="+mn-ea"/>
                          <a:cs typeface="+mn-cs"/>
                        </a:rPr>
                        <a:t>taxei</a:t>
                      </a:r>
                      <a:r>
                        <a:rPr lang="en-US" sz="1800" b="1" i="1" kern="1200" dirty="0" smtClean="0">
                          <a:solidFill>
                            <a:schemeClr val="lt1"/>
                          </a:solidFill>
                          <a:effectLst/>
                          <a:latin typeface="+mn-lt"/>
                          <a:ea typeface="+mn-ea"/>
                          <a:cs typeface="+mn-cs"/>
                        </a:rPr>
                        <a:t> </a:t>
                      </a:r>
                      <a:endParaRPr lang="ru-RU" dirty="0"/>
                    </a:p>
                  </a:txBody>
                  <a:tcPr/>
                </a:tc>
                <a:tc>
                  <a:txBody>
                    <a:bodyPr/>
                    <a:lstStyle/>
                    <a:p>
                      <a:pPr algn="ctr"/>
                      <a:r>
                        <a:rPr lang="en-US" sz="1800" b="1" i="1" kern="1200" dirty="0" err="1" smtClean="0">
                          <a:solidFill>
                            <a:schemeClr val="lt1"/>
                          </a:solidFill>
                          <a:effectLst/>
                          <a:latin typeface="+mn-lt"/>
                          <a:ea typeface="+mn-ea"/>
                          <a:cs typeface="+mn-cs"/>
                        </a:rPr>
                        <a:t>Modul</a:t>
                      </a:r>
                      <a:r>
                        <a:rPr lang="en-US" sz="1800" b="1" i="1" kern="1200" dirty="0" smtClean="0">
                          <a:solidFill>
                            <a:schemeClr val="lt1"/>
                          </a:solidFill>
                          <a:effectLst/>
                          <a:latin typeface="+mn-lt"/>
                          <a:ea typeface="+mn-ea"/>
                          <a:cs typeface="+mn-cs"/>
                        </a:rPr>
                        <a:t> de </a:t>
                      </a:r>
                      <a:r>
                        <a:rPr lang="en-US" sz="1800" b="1" i="1" kern="1200" dirty="0" err="1" smtClean="0">
                          <a:solidFill>
                            <a:schemeClr val="lt1"/>
                          </a:solidFill>
                          <a:effectLst/>
                          <a:latin typeface="+mn-lt"/>
                          <a:ea typeface="+mn-ea"/>
                          <a:cs typeface="+mn-cs"/>
                        </a:rPr>
                        <a:t>calcul</a:t>
                      </a:r>
                      <a:r>
                        <a:rPr lang="en-US" sz="1800" b="1" i="1" kern="1200" dirty="0" smtClean="0">
                          <a:solidFill>
                            <a:schemeClr val="lt1"/>
                          </a:solidFill>
                          <a:effectLst/>
                          <a:latin typeface="+mn-lt"/>
                          <a:ea typeface="+mn-ea"/>
                          <a:cs typeface="+mn-cs"/>
                        </a:rPr>
                        <a:t> </a:t>
                      </a:r>
                      <a:endParaRPr lang="ru-RU" dirty="0"/>
                    </a:p>
                  </a:txBody>
                  <a:tcPr/>
                </a:tc>
                <a:tc>
                  <a:txBody>
                    <a:bodyPr/>
                    <a:lstStyle/>
                    <a:p>
                      <a:pPr algn="ctr"/>
                      <a:r>
                        <a:rPr lang="en-US" sz="1800" b="1" i="1" kern="1200" dirty="0" err="1" smtClean="0">
                          <a:solidFill>
                            <a:schemeClr val="lt1"/>
                          </a:solidFill>
                          <a:effectLst/>
                          <a:latin typeface="+mn-lt"/>
                          <a:ea typeface="+mn-ea"/>
                          <a:cs typeface="+mn-cs"/>
                        </a:rPr>
                        <a:t>Termenele</a:t>
                      </a:r>
                      <a:r>
                        <a:rPr lang="en-US" sz="1800" b="1" i="1" kern="1200" dirty="0" smtClean="0">
                          <a:solidFill>
                            <a:schemeClr val="lt1"/>
                          </a:solidFill>
                          <a:effectLst/>
                          <a:latin typeface="+mn-lt"/>
                          <a:ea typeface="+mn-ea"/>
                          <a:cs typeface="+mn-cs"/>
                        </a:rPr>
                        <a:t> de </a:t>
                      </a:r>
                      <a:r>
                        <a:rPr lang="en-US" sz="1800" b="1" i="1" kern="1200" dirty="0" err="1" smtClean="0">
                          <a:solidFill>
                            <a:schemeClr val="lt1"/>
                          </a:solidFill>
                          <a:effectLst/>
                          <a:latin typeface="+mn-lt"/>
                          <a:ea typeface="+mn-ea"/>
                          <a:cs typeface="+mn-cs"/>
                        </a:rPr>
                        <a:t>plată</a:t>
                      </a:r>
                      <a:r>
                        <a:rPr lang="en-US" sz="1800" b="1" i="1" kern="1200" dirty="0" smtClean="0">
                          <a:solidFill>
                            <a:schemeClr val="lt1"/>
                          </a:solidFill>
                          <a:effectLst/>
                          <a:latin typeface="+mn-lt"/>
                          <a:ea typeface="+mn-ea"/>
                          <a:cs typeface="+mn-cs"/>
                        </a:rPr>
                        <a:t> </a:t>
                      </a:r>
                      <a:r>
                        <a:rPr lang="en-US" sz="1800" b="1" i="1" kern="1200" dirty="0" err="1" smtClean="0">
                          <a:solidFill>
                            <a:schemeClr val="lt1"/>
                          </a:solidFill>
                          <a:effectLst/>
                          <a:latin typeface="+mn-lt"/>
                          <a:ea typeface="+mn-ea"/>
                          <a:cs typeface="+mn-cs"/>
                        </a:rPr>
                        <a:t>si</a:t>
                      </a:r>
                      <a:r>
                        <a:rPr lang="en-US" sz="1800" b="1" i="1" kern="1200" dirty="0" smtClean="0">
                          <a:solidFill>
                            <a:schemeClr val="lt1"/>
                          </a:solidFill>
                          <a:effectLst/>
                          <a:latin typeface="+mn-lt"/>
                          <a:ea typeface="+mn-ea"/>
                          <a:cs typeface="+mn-cs"/>
                        </a:rPr>
                        <a:t> de </a:t>
                      </a:r>
                      <a:r>
                        <a:rPr lang="en-US" sz="1800" b="1" i="1" kern="1200" dirty="0" err="1" smtClean="0">
                          <a:solidFill>
                            <a:schemeClr val="lt1"/>
                          </a:solidFill>
                          <a:effectLst/>
                          <a:latin typeface="+mn-lt"/>
                          <a:ea typeface="+mn-ea"/>
                          <a:cs typeface="+mn-cs"/>
                        </a:rPr>
                        <a:t>prezentare</a:t>
                      </a:r>
                      <a:endParaRPr lang="ru-RU" dirty="0"/>
                    </a:p>
                  </a:txBody>
                  <a:tcPr/>
                </a:tc>
                <a:extLst>
                  <a:ext uri="{0D108BD9-81ED-4DB2-BD59-A6C34878D82A}">
                    <a16:rowId xmlns:a16="http://schemas.microsoft.com/office/drawing/2014/main" val="10000"/>
                  </a:ext>
                </a:extLst>
              </a:tr>
              <a:tr h="370840">
                <a:tc>
                  <a:txBody>
                    <a:bodyPr/>
                    <a:lstStyle/>
                    <a:p>
                      <a:pPr algn="l"/>
                      <a:r>
                        <a:rPr lang="pt-BR" sz="1500" dirty="0" smtClean="0"/>
                        <a:t>1.</a:t>
                      </a:r>
                      <a:r>
                        <a:rPr lang="pt-BR" sz="1500" baseline="0" dirty="0" smtClean="0"/>
                        <a:t> </a:t>
                      </a:r>
                      <a:r>
                        <a:rPr lang="pt-BR" sz="1500" dirty="0" smtClean="0"/>
                        <a:t>Taxa pentru amenajarea teritoriului</a:t>
                      </a:r>
                      <a:endParaRPr lang="ru-RU" sz="1500" dirty="0"/>
                    </a:p>
                  </a:txBody>
                  <a:tcPr/>
                </a:tc>
                <a:tc>
                  <a:txBody>
                    <a:bodyPr/>
                    <a:lstStyle/>
                    <a:p>
                      <a:r>
                        <a:rPr lang="pt-BR" sz="1500" dirty="0" smtClean="0"/>
                        <a:t>constituie numărul mediu scriptic anual al salariaţilor</a:t>
                      </a:r>
                      <a:endParaRPr lang="ru-RU" sz="1500" dirty="0"/>
                    </a:p>
                  </a:txBody>
                  <a:tcPr/>
                </a:tc>
                <a:tc>
                  <a:txBody>
                    <a:bodyPr/>
                    <a:lstStyle/>
                    <a:p>
                      <a:r>
                        <a:rPr lang="en-US" sz="1500" kern="1200" dirty="0" err="1" smtClean="0">
                          <a:solidFill>
                            <a:schemeClr val="dk1"/>
                          </a:solidFill>
                          <a:effectLst/>
                          <a:latin typeface="+mn-lt"/>
                          <a:ea typeface="+mn-ea"/>
                          <a:cs typeface="+mn-cs"/>
                        </a:rPr>
                        <a:t>constituie</a:t>
                      </a:r>
                      <a:r>
                        <a:rPr lang="en-US" sz="1500" kern="1200" dirty="0" smtClean="0">
                          <a:solidFill>
                            <a:schemeClr val="dk1"/>
                          </a:solidFill>
                          <a:effectLst/>
                          <a:latin typeface="+mn-lt"/>
                          <a:ea typeface="+mn-ea"/>
                          <a:cs typeface="+mn-cs"/>
                        </a:rPr>
                        <a:t> 40 de lei </a:t>
                      </a:r>
                      <a:r>
                        <a:rPr lang="en-US" sz="1500" kern="1200" dirty="0" err="1" smtClean="0">
                          <a:solidFill>
                            <a:schemeClr val="dk1"/>
                          </a:solidFill>
                          <a:effectLst/>
                          <a:latin typeface="+mn-lt"/>
                          <a:ea typeface="+mn-ea"/>
                          <a:cs typeface="+mn-cs"/>
                        </a:rPr>
                        <a:t>anual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pentru</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fiecare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salariat</a:t>
                      </a:r>
                      <a:endParaRPr lang="ru-RU" sz="1500" dirty="0"/>
                    </a:p>
                  </a:txBody>
                  <a:tcPr/>
                </a:tc>
                <a:tc>
                  <a:txBody>
                    <a:bodyPr/>
                    <a:lstStyle/>
                    <a:p>
                      <a:r>
                        <a:rPr lang="en-US" sz="1500" kern="1200" dirty="0" err="1" smtClean="0">
                          <a:solidFill>
                            <a:schemeClr val="dk1"/>
                          </a:solidFill>
                          <a:effectLst/>
                          <a:latin typeface="+mn-lt"/>
                          <a:ea typeface="+mn-ea"/>
                          <a:cs typeface="+mn-cs"/>
                        </a:rPr>
                        <a:t>calculul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plata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taxei</a:t>
                      </a:r>
                      <a:r>
                        <a:rPr lang="en-US" sz="1500" kern="1200" dirty="0" smtClean="0">
                          <a:solidFill>
                            <a:schemeClr val="dk1"/>
                          </a:solidFill>
                          <a:effectLst/>
                          <a:latin typeface="+mn-lt"/>
                          <a:ea typeface="+mn-ea"/>
                          <a:cs typeface="+mn-cs"/>
                        </a:rPr>
                        <a:t> se </a:t>
                      </a:r>
                      <a:r>
                        <a:rPr lang="en-US" sz="1500" kern="1200" dirty="0" err="1" smtClean="0">
                          <a:solidFill>
                            <a:schemeClr val="dk1"/>
                          </a:solidFill>
                          <a:effectLst/>
                          <a:latin typeface="+mn-lt"/>
                          <a:ea typeface="+mn-ea"/>
                          <a:cs typeface="+mn-cs"/>
                        </a:rPr>
                        <a:t>efectuează</a:t>
                      </a:r>
                      <a:r>
                        <a:rPr lang="en-US" sz="1500" kern="1200" dirty="0" smtClean="0">
                          <a:solidFill>
                            <a:schemeClr val="dk1"/>
                          </a:solidFill>
                          <a:effectLst/>
                          <a:latin typeface="+mn-lt"/>
                          <a:ea typeface="+mn-ea"/>
                          <a:cs typeface="+mn-cs"/>
                        </a:rPr>
                        <a:t> individual de </a:t>
                      </a:r>
                      <a:r>
                        <a:rPr lang="en-US" sz="1500" kern="1200" dirty="0" err="1" smtClean="0">
                          <a:solidFill>
                            <a:schemeClr val="dk1"/>
                          </a:solidFill>
                          <a:effectLst/>
                          <a:latin typeface="+mn-lt"/>
                          <a:ea typeface="+mn-ea"/>
                          <a:cs typeface="+mn-cs"/>
                        </a:rPr>
                        <a:t>către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subiectul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impunerii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în</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funcţie</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baza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impunerii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cota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concretă</a:t>
                      </a:r>
                      <a:endParaRPr lang="ru-RU"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dirty="0" err="1" smtClean="0">
                          <a:solidFill>
                            <a:schemeClr val="dk1"/>
                          </a:solidFill>
                          <a:effectLst/>
                          <a:latin typeface="+mn-lt"/>
                          <a:ea typeface="+mn-ea"/>
                          <a:cs typeface="+mn-cs"/>
                        </a:rPr>
                        <a:t>trimestrial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până</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în</a:t>
                      </a:r>
                      <a:r>
                        <a:rPr lang="en-US" sz="1500" kern="1200" dirty="0" smtClean="0">
                          <a:solidFill>
                            <a:schemeClr val="dk1"/>
                          </a:solidFill>
                          <a:effectLst/>
                          <a:latin typeface="+mn-lt"/>
                          <a:ea typeface="+mn-ea"/>
                          <a:cs typeface="+mn-cs"/>
                        </a:rPr>
                        <a:t> ultima </a:t>
                      </a:r>
                      <a:r>
                        <a:rPr lang="en-US" sz="1500" kern="1200" dirty="0" err="1" smtClean="0">
                          <a:solidFill>
                            <a:schemeClr val="dk1"/>
                          </a:solidFill>
                          <a:effectLst/>
                          <a:latin typeface="+mn-lt"/>
                          <a:ea typeface="+mn-ea"/>
                          <a:cs typeface="+mn-cs"/>
                        </a:rPr>
                        <a:t>zi</a:t>
                      </a:r>
                      <a:r>
                        <a:rPr lang="en-US" sz="1500" kern="1200" dirty="0" smtClean="0">
                          <a:solidFill>
                            <a:schemeClr val="dk1"/>
                          </a:solidFill>
                          <a:effectLst/>
                          <a:latin typeface="+mn-lt"/>
                          <a:ea typeface="+mn-ea"/>
                          <a:cs typeface="+mn-cs"/>
                        </a:rPr>
                        <a:t> a </a:t>
                      </a:r>
                      <a:r>
                        <a:rPr lang="en-US" sz="1500" kern="1200" dirty="0" err="1" smtClean="0">
                          <a:solidFill>
                            <a:schemeClr val="dk1"/>
                          </a:solidFill>
                          <a:effectLst/>
                          <a:latin typeface="+mn-lt"/>
                          <a:ea typeface="+mn-ea"/>
                          <a:cs typeface="+mn-cs"/>
                        </a:rPr>
                        <a:t>lunii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imediat</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următoare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trimestrului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gestionar</a:t>
                      </a:r>
                      <a:endParaRPr lang="ru-RU" sz="1500" kern="1200" dirty="0" smtClean="0">
                        <a:solidFill>
                          <a:schemeClr val="dk1"/>
                        </a:solidFill>
                        <a:effectLst/>
                        <a:latin typeface="+mn-lt"/>
                        <a:ea typeface="+mn-ea"/>
                        <a:cs typeface="+mn-cs"/>
                      </a:endParaRPr>
                    </a:p>
                    <a:p>
                      <a:endParaRPr lang="ru-RU" sz="1500" dirty="0"/>
                    </a:p>
                  </a:txBody>
                  <a:tcPr/>
                </a:tc>
                <a:extLst>
                  <a:ext uri="{0D108BD9-81ED-4DB2-BD59-A6C34878D82A}">
                    <a16:rowId xmlns:a16="http://schemas.microsoft.com/office/drawing/2014/main" val="10001"/>
                  </a:ext>
                </a:extLst>
              </a:tr>
              <a:tr h="370840">
                <a:tc>
                  <a:txBody>
                    <a:bodyPr/>
                    <a:lstStyle/>
                    <a:p>
                      <a:pPr algn="l"/>
                      <a:r>
                        <a:rPr lang="en-US" sz="1500" kern="1200" dirty="0" smtClean="0">
                          <a:solidFill>
                            <a:schemeClr val="dk1"/>
                          </a:solidFill>
                          <a:effectLst/>
                          <a:latin typeface="+mn-lt"/>
                          <a:ea typeface="+mn-ea"/>
                          <a:cs typeface="+mn-cs"/>
                        </a:rPr>
                        <a:t>2. Taxa de </a:t>
                      </a:r>
                      <a:r>
                        <a:rPr lang="en-US" sz="1500" kern="1200" dirty="0" err="1" smtClean="0">
                          <a:solidFill>
                            <a:schemeClr val="dk1"/>
                          </a:solidFill>
                          <a:effectLst/>
                          <a:latin typeface="+mn-lt"/>
                          <a:ea typeface="+mn-ea"/>
                          <a:cs typeface="+mn-cs"/>
                        </a:rPr>
                        <a:t>amplasare</a:t>
                      </a:r>
                      <a:r>
                        <a:rPr lang="en-US" sz="1500" kern="1200" dirty="0" smtClean="0">
                          <a:solidFill>
                            <a:schemeClr val="dk1"/>
                          </a:solidFill>
                          <a:effectLst/>
                          <a:latin typeface="+mn-lt"/>
                          <a:ea typeface="+mn-ea"/>
                          <a:cs typeface="+mn-cs"/>
                        </a:rPr>
                        <a:t> a </a:t>
                      </a:r>
                      <a:r>
                        <a:rPr lang="en-US" sz="1500" kern="1200" dirty="0" err="1" smtClean="0">
                          <a:solidFill>
                            <a:schemeClr val="dk1"/>
                          </a:solidFill>
                          <a:effectLst/>
                          <a:latin typeface="+mn-lt"/>
                          <a:ea typeface="+mn-ea"/>
                          <a:cs typeface="+mn-cs"/>
                        </a:rPr>
                        <a:t>publicităţii</a:t>
                      </a:r>
                      <a:r>
                        <a:rPr lang="en-US" sz="1500" kern="1200" dirty="0" smtClean="0">
                          <a:solidFill>
                            <a:schemeClr val="dk1"/>
                          </a:solidFill>
                          <a:effectLst/>
                          <a:latin typeface="+mn-lt"/>
                          <a:ea typeface="+mn-ea"/>
                          <a:cs typeface="+mn-cs"/>
                        </a:rPr>
                        <a:t> </a:t>
                      </a:r>
                      <a:endParaRPr lang="ru-RU" sz="1500" dirty="0"/>
                    </a:p>
                  </a:txBody>
                  <a:tcPr/>
                </a:tc>
                <a:tc>
                  <a:txBody>
                    <a:bodyPr/>
                    <a:lstStyle/>
                    <a:p>
                      <a:pPr lvl="0"/>
                      <a:r>
                        <a:rPr lang="en-US" sz="1500" kern="1200" dirty="0" err="1" smtClean="0">
                          <a:solidFill>
                            <a:schemeClr val="dk1"/>
                          </a:solidFill>
                          <a:effectLst/>
                          <a:latin typeface="+mn-lt"/>
                          <a:ea typeface="+mn-ea"/>
                          <a:cs typeface="+mn-cs"/>
                        </a:rPr>
                        <a:t>valoarea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fără</a:t>
                      </a:r>
                      <a:r>
                        <a:rPr lang="en-US" sz="1500" kern="1200" dirty="0" smtClean="0">
                          <a:solidFill>
                            <a:schemeClr val="dk1"/>
                          </a:solidFill>
                          <a:effectLst/>
                          <a:latin typeface="+mn-lt"/>
                          <a:ea typeface="+mn-ea"/>
                          <a:cs typeface="+mn-cs"/>
                        </a:rPr>
                        <a:t> T.V.A.) a </a:t>
                      </a:r>
                      <a:r>
                        <a:rPr lang="en-US" sz="1500" kern="1200" dirty="0" err="1" smtClean="0">
                          <a:solidFill>
                            <a:schemeClr val="dk1"/>
                          </a:solidFill>
                          <a:effectLst/>
                          <a:latin typeface="+mn-lt"/>
                          <a:ea typeface="+mn-ea"/>
                          <a:cs typeface="+mn-cs"/>
                        </a:rPr>
                        <a:t>serviciilor</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plasare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a:t>
                      </a:r>
                      <a:r>
                        <a:rPr lang="en-US" sz="1500" kern="1200" dirty="0" err="1" smtClean="0">
                          <a:solidFill>
                            <a:schemeClr val="dk1"/>
                          </a:solidFill>
                          <a:effectLst/>
                          <a:latin typeface="+mn-lt"/>
                          <a:ea typeface="+mn-ea"/>
                          <a:cs typeface="+mn-cs"/>
                        </a:rPr>
                        <a:t>sau</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difuzare</a:t>
                      </a:r>
                      <a:r>
                        <a:rPr lang="en-US" sz="1500" kern="1200" dirty="0" smtClean="0">
                          <a:solidFill>
                            <a:schemeClr val="dk1"/>
                          </a:solidFill>
                          <a:effectLst/>
                          <a:latin typeface="+mn-lt"/>
                          <a:ea typeface="+mn-ea"/>
                          <a:cs typeface="+mn-cs"/>
                        </a:rPr>
                        <a:t> </a:t>
                      </a:r>
                      <a:r>
                        <a:rPr lang="en-US" sz="1500" kern="1200" smtClean="0">
                          <a:solidFill>
                            <a:schemeClr val="dk1"/>
                          </a:solidFill>
                          <a:effectLst/>
                          <a:latin typeface="+mn-lt"/>
                          <a:ea typeface="+mn-ea"/>
                          <a:cs typeface="+mn-cs"/>
                        </a:rPr>
                        <a:t>a anunţurilor prin intermediul canalelor audiovizuale</a:t>
                      </a:r>
                      <a:r>
                        <a:rPr lang="en-US" sz="1500" kern="1200" baseline="0" smtClean="0">
                          <a:solidFill>
                            <a:schemeClr val="dk1"/>
                          </a:solidFill>
                          <a:effectLst/>
                          <a:latin typeface="+mn-lt"/>
                          <a:ea typeface="+mn-ea"/>
                          <a:cs typeface="+mn-cs"/>
                        </a:rPr>
                        <a:t> sau plasarea publicitatii exterioare</a:t>
                      </a:r>
                      <a:endParaRPr lang="ru-RU" sz="1500" dirty="0"/>
                    </a:p>
                  </a:txBody>
                  <a:tcPr/>
                </a:tc>
                <a:tc>
                  <a:txBody>
                    <a:bodyPr/>
                    <a:lstStyle/>
                    <a:p>
                      <a:r>
                        <a:rPr lang="en-US" sz="1500" kern="1200" dirty="0" smtClean="0">
                          <a:solidFill>
                            <a:schemeClr val="dk1"/>
                          </a:solidFill>
                          <a:effectLst/>
                          <a:latin typeface="+mn-lt"/>
                          <a:ea typeface="+mn-ea"/>
                          <a:cs typeface="+mn-cs"/>
                        </a:rPr>
                        <a:t>5% din </a:t>
                      </a:r>
                      <a:r>
                        <a:rPr lang="en-US" sz="1500" kern="1200" dirty="0" err="1" smtClean="0">
                          <a:solidFill>
                            <a:schemeClr val="dk1"/>
                          </a:solidFill>
                          <a:effectLst/>
                          <a:latin typeface="+mn-lt"/>
                          <a:ea typeface="+mn-ea"/>
                          <a:cs typeface="+mn-cs"/>
                        </a:rPr>
                        <a:t>baza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impozabilă</a:t>
                      </a:r>
                      <a:endParaRPr lang="ru-RU" sz="1500" dirty="0"/>
                    </a:p>
                  </a:txBody>
                  <a:tcPr/>
                </a:tc>
                <a:tc>
                  <a:txBody>
                    <a:bodyPr/>
                    <a:lstStyle/>
                    <a:p>
                      <a:r>
                        <a:rPr lang="en-US" sz="1500" kern="1200" dirty="0" err="1" smtClean="0">
                          <a:solidFill>
                            <a:schemeClr val="dk1"/>
                          </a:solidFill>
                          <a:effectLst/>
                          <a:latin typeface="+mn-lt"/>
                          <a:ea typeface="+mn-ea"/>
                          <a:cs typeface="+mn-cs"/>
                        </a:rPr>
                        <a:t>calculul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plata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taxei</a:t>
                      </a:r>
                      <a:r>
                        <a:rPr lang="en-US" sz="1500" kern="1200" dirty="0" smtClean="0">
                          <a:solidFill>
                            <a:schemeClr val="dk1"/>
                          </a:solidFill>
                          <a:effectLst/>
                          <a:latin typeface="+mn-lt"/>
                          <a:ea typeface="+mn-ea"/>
                          <a:cs typeface="+mn-cs"/>
                        </a:rPr>
                        <a:t> se </a:t>
                      </a:r>
                      <a:r>
                        <a:rPr lang="en-US" sz="1500" kern="1200" dirty="0" err="1" smtClean="0">
                          <a:solidFill>
                            <a:schemeClr val="dk1"/>
                          </a:solidFill>
                          <a:effectLst/>
                          <a:latin typeface="+mn-lt"/>
                          <a:ea typeface="+mn-ea"/>
                          <a:cs typeface="+mn-cs"/>
                        </a:rPr>
                        <a:t>efectuează</a:t>
                      </a:r>
                      <a:r>
                        <a:rPr lang="en-US" sz="1500" kern="1200" dirty="0" smtClean="0">
                          <a:solidFill>
                            <a:schemeClr val="dk1"/>
                          </a:solidFill>
                          <a:effectLst/>
                          <a:latin typeface="+mn-lt"/>
                          <a:ea typeface="+mn-ea"/>
                          <a:cs typeface="+mn-cs"/>
                        </a:rPr>
                        <a:t> individual de </a:t>
                      </a:r>
                      <a:r>
                        <a:rPr lang="en-US" sz="1500" kern="1200" dirty="0" err="1" smtClean="0">
                          <a:solidFill>
                            <a:schemeClr val="dk1"/>
                          </a:solidFill>
                          <a:effectLst/>
                          <a:latin typeface="+mn-lt"/>
                          <a:ea typeface="+mn-ea"/>
                          <a:cs typeface="+mn-cs"/>
                        </a:rPr>
                        <a:t>către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subiectul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impunerii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în</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funcţie</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baza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impunerii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şi</a:t>
                      </a:r>
                      <a:r>
                        <a:rPr lang="en-US" sz="1500" kern="1200" dirty="0" smtClean="0">
                          <a:solidFill>
                            <a:schemeClr val="dk1"/>
                          </a:solidFill>
                          <a:effectLst/>
                          <a:latin typeface="+mn-lt"/>
                          <a:ea typeface="+mn-ea"/>
                          <a:cs typeface="+mn-cs"/>
                        </a:rPr>
                        <a:t> de </a:t>
                      </a:r>
                      <a:r>
                        <a:rPr lang="en-US" sz="1500" kern="1200" dirty="0" err="1" smtClean="0">
                          <a:solidFill>
                            <a:schemeClr val="dk1"/>
                          </a:solidFill>
                          <a:effectLst/>
                          <a:latin typeface="+mn-lt"/>
                          <a:ea typeface="+mn-ea"/>
                          <a:cs typeface="+mn-cs"/>
                        </a:rPr>
                        <a:t>cota</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concretă</a:t>
                      </a:r>
                      <a:endParaRPr lang="ru-RU" sz="1500" dirty="0"/>
                    </a:p>
                  </a:txBody>
                  <a:tcPr/>
                </a:tc>
                <a:tc>
                  <a:txBody>
                    <a:bodyPr/>
                    <a:lstStyle/>
                    <a:p>
                      <a:r>
                        <a:rPr lang="en-US" sz="1500" kern="1200" dirty="0" err="1" smtClean="0">
                          <a:solidFill>
                            <a:schemeClr val="dk1"/>
                          </a:solidFill>
                          <a:effectLst/>
                          <a:latin typeface="+mn-lt"/>
                          <a:ea typeface="+mn-ea"/>
                          <a:cs typeface="+mn-cs"/>
                        </a:rPr>
                        <a:t>trimestrial</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până</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în</a:t>
                      </a:r>
                      <a:r>
                        <a:rPr lang="en-US" sz="1500" kern="1200" dirty="0" smtClean="0">
                          <a:solidFill>
                            <a:schemeClr val="dk1"/>
                          </a:solidFill>
                          <a:effectLst/>
                          <a:latin typeface="+mn-lt"/>
                          <a:ea typeface="+mn-ea"/>
                          <a:cs typeface="+mn-cs"/>
                        </a:rPr>
                        <a:t> ultima </a:t>
                      </a:r>
                      <a:r>
                        <a:rPr lang="en-US" sz="1500" kern="1200" dirty="0" err="1" smtClean="0">
                          <a:solidFill>
                            <a:schemeClr val="dk1"/>
                          </a:solidFill>
                          <a:effectLst/>
                          <a:latin typeface="+mn-lt"/>
                          <a:ea typeface="+mn-ea"/>
                          <a:cs typeface="+mn-cs"/>
                        </a:rPr>
                        <a:t>zi</a:t>
                      </a:r>
                      <a:r>
                        <a:rPr lang="en-US" sz="1500" kern="1200" dirty="0" smtClean="0">
                          <a:solidFill>
                            <a:schemeClr val="dk1"/>
                          </a:solidFill>
                          <a:effectLst/>
                          <a:latin typeface="+mn-lt"/>
                          <a:ea typeface="+mn-ea"/>
                          <a:cs typeface="+mn-cs"/>
                        </a:rPr>
                        <a:t> a </a:t>
                      </a:r>
                      <a:r>
                        <a:rPr lang="en-US" sz="1500" kern="1200" dirty="0" err="1" smtClean="0">
                          <a:solidFill>
                            <a:schemeClr val="dk1"/>
                          </a:solidFill>
                          <a:effectLst/>
                          <a:latin typeface="+mn-lt"/>
                          <a:ea typeface="+mn-ea"/>
                          <a:cs typeface="+mn-cs"/>
                        </a:rPr>
                        <a:t>lunii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imediat</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următoare</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trimestrului</a:t>
                      </a:r>
                      <a:r>
                        <a:rPr lang="en-US" sz="1500" kern="1200" dirty="0" smtClean="0">
                          <a:solidFill>
                            <a:schemeClr val="dk1"/>
                          </a:solidFill>
                          <a:effectLst/>
                          <a:latin typeface="+mn-lt"/>
                          <a:ea typeface="+mn-ea"/>
                          <a:cs typeface="+mn-cs"/>
                        </a:rPr>
                        <a:t> </a:t>
                      </a:r>
                      <a:r>
                        <a:rPr lang="en-US" sz="1500" kern="1200" dirty="0" err="1" smtClean="0">
                          <a:solidFill>
                            <a:schemeClr val="dk1"/>
                          </a:solidFill>
                          <a:effectLst/>
                          <a:latin typeface="+mn-lt"/>
                          <a:ea typeface="+mn-ea"/>
                          <a:cs typeface="+mn-cs"/>
                        </a:rPr>
                        <a:t>gestionar</a:t>
                      </a:r>
                      <a:endParaRPr lang="ru-RU" sz="1500" dirty="0"/>
                    </a:p>
                  </a:txBody>
                  <a:tcPr/>
                </a:tc>
                <a:extLst>
                  <a:ext uri="{0D108BD9-81ED-4DB2-BD59-A6C34878D82A}">
                    <a16:rowId xmlns:a16="http://schemas.microsoft.com/office/drawing/2014/main" val="10002"/>
                  </a:ext>
                </a:extLst>
              </a:tr>
            </a:tbl>
          </a:graphicData>
        </a:graphic>
      </p:graphicFrame>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35724113"/>
              </p:ext>
            </p:extLst>
          </p:nvPr>
        </p:nvGraphicFramePr>
        <p:xfrm>
          <a:off x="195070" y="1397000"/>
          <a:ext cx="8705090" cy="4397248"/>
        </p:xfrm>
        <a:graphic>
          <a:graphicData uri="http://schemas.openxmlformats.org/drawingml/2006/table">
            <a:tbl>
              <a:tblPr firstRow="1" bandRow="1">
                <a:tableStyleId>{5C22544A-7EE6-4342-B048-85BDC9FD1C3A}</a:tableStyleId>
              </a:tblPr>
              <a:tblGrid>
                <a:gridCol w="1182626">
                  <a:extLst>
                    <a:ext uri="{9D8B030D-6E8A-4147-A177-3AD203B41FA5}">
                      <a16:colId xmlns:a16="http://schemas.microsoft.com/office/drawing/2014/main" val="20000"/>
                    </a:ext>
                  </a:extLst>
                </a:gridCol>
                <a:gridCol w="2299410">
                  <a:extLst>
                    <a:ext uri="{9D8B030D-6E8A-4147-A177-3AD203B41FA5}">
                      <a16:colId xmlns:a16="http://schemas.microsoft.com/office/drawing/2014/main" val="20001"/>
                    </a:ext>
                  </a:extLst>
                </a:gridCol>
                <a:gridCol w="1504494">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169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kern="1200" smtClean="0">
                          <a:solidFill>
                            <a:schemeClr val="lt1"/>
                          </a:solidFill>
                          <a:effectLst/>
                          <a:latin typeface="+mn-lt"/>
                          <a:ea typeface="+mn-ea"/>
                          <a:cs typeface="+mn-cs"/>
                        </a:rPr>
                        <a:t>3. Taxa </a:t>
                      </a:r>
                      <a:r>
                        <a:rPr lang="en-US" sz="1500" b="0" i="0" kern="1200" dirty="0" smtClean="0">
                          <a:solidFill>
                            <a:schemeClr val="lt1"/>
                          </a:solidFill>
                          <a:effectLst/>
                          <a:latin typeface="+mn-lt"/>
                          <a:ea typeface="+mn-ea"/>
                          <a:cs typeface="+mn-cs"/>
                        </a:rPr>
                        <a:t>de </a:t>
                      </a:r>
                      <a:r>
                        <a:rPr lang="en-US" sz="1500" b="0" i="0" kern="1200" dirty="0" err="1" smtClean="0">
                          <a:solidFill>
                            <a:schemeClr val="lt1"/>
                          </a:solidFill>
                          <a:effectLst/>
                          <a:latin typeface="+mn-lt"/>
                          <a:ea typeface="+mn-ea"/>
                          <a:cs typeface="+mn-cs"/>
                        </a:rPr>
                        <a:t>aplicare</a:t>
                      </a:r>
                      <a:r>
                        <a:rPr lang="en-US" sz="1500" b="0" i="0" kern="1200" dirty="0" smtClean="0">
                          <a:solidFill>
                            <a:schemeClr val="lt1"/>
                          </a:solidFill>
                          <a:effectLst/>
                          <a:latin typeface="+mn-lt"/>
                          <a:ea typeface="+mn-ea"/>
                          <a:cs typeface="+mn-cs"/>
                        </a:rPr>
                        <a:t> a </a:t>
                      </a:r>
                      <a:r>
                        <a:rPr lang="en-US" sz="1500" b="0" i="0" kern="1200" dirty="0" err="1" smtClean="0">
                          <a:solidFill>
                            <a:schemeClr val="lt1"/>
                          </a:solidFill>
                          <a:effectLst/>
                          <a:latin typeface="+mn-lt"/>
                          <a:ea typeface="+mn-ea"/>
                          <a:cs typeface="+mn-cs"/>
                        </a:rPr>
                        <a:t>simbolicii</a:t>
                      </a:r>
                      <a:r>
                        <a:rPr lang="en-US" sz="1500" b="0" i="0" kern="1200" dirty="0" smtClean="0">
                          <a:solidFill>
                            <a:schemeClr val="lt1"/>
                          </a:solidFill>
                          <a:effectLst/>
                          <a:latin typeface="+mn-lt"/>
                          <a:ea typeface="+mn-ea"/>
                          <a:cs typeface="+mn-cs"/>
                        </a:rPr>
                        <a:t> locale</a:t>
                      </a:r>
                      <a:endParaRPr lang="ru-RU" sz="1500" b="0" i="0" kern="1200" dirty="0" smtClean="0">
                        <a:solidFill>
                          <a:schemeClr val="lt1"/>
                        </a:solidFill>
                        <a:effectLst/>
                        <a:latin typeface="+mn-lt"/>
                        <a:ea typeface="+mn-ea"/>
                        <a:cs typeface="+mn-cs"/>
                      </a:endParaRPr>
                    </a:p>
                    <a:p>
                      <a:endParaRPr lang="ru-RU" sz="15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err="1" smtClean="0">
                          <a:solidFill>
                            <a:schemeClr val="lt1"/>
                          </a:solidFill>
                          <a:effectLst/>
                          <a:latin typeface="+mn-lt"/>
                          <a:ea typeface="+mn-ea"/>
                          <a:cs typeface="+mn-cs"/>
                        </a:rPr>
                        <a:t>valoarea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fără</a:t>
                      </a:r>
                      <a:r>
                        <a:rPr lang="en-US" sz="1500" b="0" i="0" kern="1200" dirty="0" smtClean="0">
                          <a:solidFill>
                            <a:schemeClr val="lt1"/>
                          </a:solidFill>
                          <a:effectLst/>
                          <a:latin typeface="+mn-lt"/>
                          <a:ea typeface="+mn-ea"/>
                          <a:cs typeface="+mn-cs"/>
                        </a:rPr>
                        <a:t> T.V.A.) a </a:t>
                      </a:r>
                      <a:r>
                        <a:rPr lang="en-US" sz="1500" b="0" i="0" kern="1200" dirty="0" err="1" smtClean="0">
                          <a:solidFill>
                            <a:schemeClr val="lt1"/>
                          </a:solidFill>
                          <a:effectLst/>
                          <a:latin typeface="+mn-lt"/>
                          <a:ea typeface="+mn-ea"/>
                          <a:cs typeface="+mn-cs"/>
                        </a:rPr>
                        <a:t>producţiei</a:t>
                      </a:r>
                      <a:r>
                        <a:rPr lang="en-US" sz="1500" b="0" i="0" kern="1200" dirty="0" smtClean="0">
                          <a:solidFill>
                            <a:schemeClr val="lt1"/>
                          </a:solidFill>
                          <a:effectLst/>
                          <a:latin typeface="+mn-lt"/>
                          <a:ea typeface="+mn-ea"/>
                          <a:cs typeface="+mn-cs"/>
                        </a:rPr>
                        <a:t> fabricate, </a:t>
                      </a:r>
                      <a:r>
                        <a:rPr lang="en-US" sz="1500" b="0" i="0" kern="1200" dirty="0" err="1" smtClean="0">
                          <a:solidFill>
                            <a:schemeClr val="lt1"/>
                          </a:solidFill>
                          <a:effectLst/>
                          <a:latin typeface="+mn-lt"/>
                          <a:ea typeface="+mn-ea"/>
                          <a:cs typeface="+mn-cs"/>
                        </a:rPr>
                        <a:t>căreia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a:t>
                      </a:r>
                      <a:r>
                        <a:rPr lang="en-US" sz="1500" b="0" i="0" kern="1200" dirty="0" smtClean="0">
                          <a:solidFill>
                            <a:schemeClr val="lt1"/>
                          </a:solidFill>
                          <a:effectLst/>
                          <a:latin typeface="+mn-lt"/>
                          <a:ea typeface="+mn-ea"/>
                          <a:cs typeface="+mn-cs"/>
                        </a:rPr>
                        <a:t> se </a:t>
                      </a:r>
                      <a:r>
                        <a:rPr lang="en-US" sz="1500" b="0" i="0" kern="1200" dirty="0" err="1" smtClean="0">
                          <a:solidFill>
                            <a:schemeClr val="lt1"/>
                          </a:solidFill>
                          <a:effectLst/>
                          <a:latin typeface="+mn-lt"/>
                          <a:ea typeface="+mn-ea"/>
                          <a:cs typeface="+mn-cs"/>
                        </a:rPr>
                        <a:t>aplică</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simbolica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locală</a:t>
                      </a:r>
                      <a:endParaRPr lang="ru-RU" sz="1500" b="0" i="0" kern="1200" dirty="0" smtClean="0">
                        <a:solidFill>
                          <a:schemeClr val="lt1"/>
                        </a:solidFill>
                        <a:effectLst/>
                        <a:latin typeface="+mn-lt"/>
                        <a:ea typeface="+mn-ea"/>
                        <a:cs typeface="+mn-cs"/>
                      </a:endParaRPr>
                    </a:p>
                    <a:p>
                      <a:endParaRPr lang="ru-RU" sz="15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i="0" kern="1200" dirty="0" err="1" smtClean="0">
                          <a:solidFill>
                            <a:schemeClr val="lt1"/>
                          </a:solidFill>
                          <a:effectLst/>
                          <a:latin typeface="+mn-lt"/>
                          <a:ea typeface="+mn-ea"/>
                          <a:cs typeface="+mn-cs"/>
                        </a:rPr>
                        <a:t>este</a:t>
                      </a:r>
                      <a:r>
                        <a:rPr lang="en-US" sz="1500" b="0" i="0" kern="1200" dirty="0" smtClean="0">
                          <a:solidFill>
                            <a:schemeClr val="lt1"/>
                          </a:solidFill>
                          <a:effectLst/>
                          <a:latin typeface="+mn-lt"/>
                          <a:ea typeface="+mn-ea"/>
                          <a:cs typeface="+mn-cs"/>
                        </a:rPr>
                        <a:t> de 0,1% din </a:t>
                      </a:r>
                      <a:r>
                        <a:rPr lang="en-US" sz="1500" b="0" i="0" kern="1200" dirty="0" err="1" smtClean="0">
                          <a:solidFill>
                            <a:schemeClr val="lt1"/>
                          </a:solidFill>
                          <a:effectLst/>
                          <a:latin typeface="+mn-lt"/>
                          <a:ea typeface="+mn-ea"/>
                          <a:cs typeface="+mn-cs"/>
                        </a:rPr>
                        <a:t>valoarea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producţiei</a:t>
                      </a:r>
                      <a:r>
                        <a:rPr lang="en-US" sz="1500" b="0" i="0" kern="1200" dirty="0" smtClean="0">
                          <a:solidFill>
                            <a:schemeClr val="lt1"/>
                          </a:solidFill>
                          <a:effectLst/>
                          <a:latin typeface="+mn-lt"/>
                          <a:ea typeface="+mn-ea"/>
                          <a:cs typeface="+mn-cs"/>
                        </a:rPr>
                        <a:t> fabricate, </a:t>
                      </a:r>
                      <a:r>
                        <a:rPr lang="en-US" sz="1500" b="0" i="0" kern="1200" dirty="0" err="1" smtClean="0">
                          <a:solidFill>
                            <a:schemeClr val="lt1"/>
                          </a:solidFill>
                          <a:effectLst/>
                          <a:latin typeface="+mn-lt"/>
                          <a:ea typeface="+mn-ea"/>
                          <a:cs typeface="+mn-cs"/>
                        </a:rPr>
                        <a:t>căreia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a:t>
                      </a:r>
                      <a:r>
                        <a:rPr lang="en-US" sz="1500" b="0" i="0" kern="1200" dirty="0" smtClean="0">
                          <a:solidFill>
                            <a:schemeClr val="lt1"/>
                          </a:solidFill>
                          <a:effectLst/>
                          <a:latin typeface="+mn-lt"/>
                          <a:ea typeface="+mn-ea"/>
                          <a:cs typeface="+mn-cs"/>
                        </a:rPr>
                        <a:t> se </a:t>
                      </a:r>
                      <a:r>
                        <a:rPr lang="en-US" sz="1500" b="0" i="0" kern="1200" dirty="0" err="1" smtClean="0">
                          <a:solidFill>
                            <a:schemeClr val="lt1"/>
                          </a:solidFill>
                          <a:effectLst/>
                          <a:latin typeface="+mn-lt"/>
                          <a:ea typeface="+mn-ea"/>
                          <a:cs typeface="+mn-cs"/>
                        </a:rPr>
                        <a:t>aplică</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simbolica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locală</a:t>
                      </a:r>
                      <a:endParaRPr lang="ru-RU" sz="1500" b="0" i="0" kern="1200" dirty="0" smtClean="0">
                        <a:solidFill>
                          <a:schemeClr val="lt1"/>
                        </a:solidFill>
                        <a:effectLst/>
                        <a:latin typeface="+mn-lt"/>
                        <a:ea typeface="+mn-ea"/>
                        <a:cs typeface="+mn-cs"/>
                      </a:endParaRPr>
                    </a:p>
                    <a:p>
                      <a:endParaRPr lang="ru-RU" sz="1500" b="0" i="0" dirty="0"/>
                    </a:p>
                  </a:txBody>
                  <a:tcPr/>
                </a:tc>
                <a:tc>
                  <a:txBody>
                    <a:bodyPr/>
                    <a:lstStyle/>
                    <a:p>
                      <a:r>
                        <a:rPr lang="en-US" sz="1500" b="0" i="0" kern="1200" dirty="0" err="1" smtClean="0">
                          <a:solidFill>
                            <a:schemeClr val="lt1"/>
                          </a:solidFill>
                          <a:effectLst/>
                          <a:latin typeface="+mn-lt"/>
                          <a:ea typeface="+mn-ea"/>
                          <a:cs typeface="+mn-cs"/>
                        </a:rPr>
                        <a:t>calculul</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şi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plata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taxei</a:t>
                      </a:r>
                      <a:r>
                        <a:rPr lang="en-US" sz="1500" b="0" i="0" kern="1200" dirty="0" smtClean="0">
                          <a:solidFill>
                            <a:schemeClr val="lt1"/>
                          </a:solidFill>
                          <a:effectLst/>
                          <a:latin typeface="+mn-lt"/>
                          <a:ea typeface="+mn-ea"/>
                          <a:cs typeface="+mn-cs"/>
                        </a:rPr>
                        <a:t> se </a:t>
                      </a:r>
                      <a:r>
                        <a:rPr lang="en-US" sz="1500" b="0" i="0" kern="1200" dirty="0" err="1" smtClean="0">
                          <a:solidFill>
                            <a:schemeClr val="lt1"/>
                          </a:solidFill>
                          <a:effectLst/>
                          <a:latin typeface="+mn-lt"/>
                          <a:ea typeface="+mn-ea"/>
                          <a:cs typeface="+mn-cs"/>
                        </a:rPr>
                        <a:t>efectuează</a:t>
                      </a:r>
                      <a:r>
                        <a:rPr lang="en-US" sz="1500" b="0" i="0" kern="1200" dirty="0" smtClean="0">
                          <a:solidFill>
                            <a:schemeClr val="lt1"/>
                          </a:solidFill>
                          <a:effectLst/>
                          <a:latin typeface="+mn-lt"/>
                          <a:ea typeface="+mn-ea"/>
                          <a:cs typeface="+mn-cs"/>
                        </a:rPr>
                        <a:t> individual de </a:t>
                      </a:r>
                      <a:r>
                        <a:rPr lang="en-US" sz="1500" b="0" i="0" kern="1200" dirty="0" err="1" smtClean="0">
                          <a:solidFill>
                            <a:schemeClr val="lt1"/>
                          </a:solidFill>
                          <a:effectLst/>
                          <a:latin typeface="+mn-lt"/>
                          <a:ea typeface="+mn-ea"/>
                          <a:cs typeface="+mn-cs"/>
                        </a:rPr>
                        <a:t>către</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subiectul</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impunerii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în</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funcţie</a:t>
                      </a:r>
                      <a:r>
                        <a:rPr lang="en-US" sz="1500" b="0" i="0" kern="1200" dirty="0" smtClean="0">
                          <a:solidFill>
                            <a:schemeClr val="lt1"/>
                          </a:solidFill>
                          <a:effectLst/>
                          <a:latin typeface="+mn-lt"/>
                          <a:ea typeface="+mn-ea"/>
                          <a:cs typeface="+mn-cs"/>
                        </a:rPr>
                        <a:t> de </a:t>
                      </a:r>
                      <a:r>
                        <a:rPr lang="en-US" sz="1500" b="0" i="0" kern="1200" dirty="0" err="1" smtClean="0">
                          <a:solidFill>
                            <a:schemeClr val="lt1"/>
                          </a:solidFill>
                          <a:effectLst/>
                          <a:latin typeface="+mn-lt"/>
                          <a:ea typeface="+mn-ea"/>
                          <a:cs typeface="+mn-cs"/>
                        </a:rPr>
                        <a:t>baza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impunerii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şi</a:t>
                      </a:r>
                      <a:r>
                        <a:rPr lang="en-US" sz="1500" b="0" i="0" kern="1200" dirty="0" smtClean="0">
                          <a:solidFill>
                            <a:schemeClr val="lt1"/>
                          </a:solidFill>
                          <a:effectLst/>
                          <a:latin typeface="+mn-lt"/>
                          <a:ea typeface="+mn-ea"/>
                          <a:cs typeface="+mn-cs"/>
                        </a:rPr>
                        <a:t> de </a:t>
                      </a:r>
                      <a:r>
                        <a:rPr lang="en-US" sz="1500" b="0" i="0" kern="1200" dirty="0" err="1" smtClean="0">
                          <a:solidFill>
                            <a:schemeClr val="lt1"/>
                          </a:solidFill>
                          <a:effectLst/>
                          <a:latin typeface="+mn-lt"/>
                          <a:ea typeface="+mn-ea"/>
                          <a:cs typeface="+mn-cs"/>
                        </a:rPr>
                        <a:t>cota</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concretă</a:t>
                      </a:r>
                      <a:endParaRPr lang="ru-RU" sz="1500" b="0" i="0" dirty="0"/>
                    </a:p>
                  </a:txBody>
                  <a:tcPr/>
                </a:tc>
                <a:tc>
                  <a:txBody>
                    <a:bodyPr/>
                    <a:lstStyle/>
                    <a:p>
                      <a:r>
                        <a:rPr lang="en-US" sz="1500" b="0" i="0" kern="1200" dirty="0" err="1" smtClean="0">
                          <a:solidFill>
                            <a:schemeClr val="lt1"/>
                          </a:solidFill>
                          <a:effectLst/>
                          <a:latin typeface="+mn-lt"/>
                          <a:ea typeface="+mn-ea"/>
                          <a:cs typeface="+mn-cs"/>
                        </a:rPr>
                        <a:t>trimestrial</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până</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în</a:t>
                      </a:r>
                      <a:r>
                        <a:rPr lang="en-US" sz="1500" b="0" i="0" kern="1200" dirty="0" smtClean="0">
                          <a:solidFill>
                            <a:schemeClr val="lt1"/>
                          </a:solidFill>
                          <a:effectLst/>
                          <a:latin typeface="+mn-lt"/>
                          <a:ea typeface="+mn-ea"/>
                          <a:cs typeface="+mn-cs"/>
                        </a:rPr>
                        <a:t> ultima </a:t>
                      </a:r>
                      <a:r>
                        <a:rPr lang="en-US" sz="1500" b="0" i="0" kern="1200" dirty="0" err="1" smtClean="0">
                          <a:solidFill>
                            <a:schemeClr val="lt1"/>
                          </a:solidFill>
                          <a:effectLst/>
                          <a:latin typeface="+mn-lt"/>
                          <a:ea typeface="+mn-ea"/>
                          <a:cs typeface="+mn-cs"/>
                        </a:rPr>
                        <a:t>zi</a:t>
                      </a:r>
                      <a:r>
                        <a:rPr lang="en-US" sz="1500" b="0" i="0" kern="1200" dirty="0" smtClean="0">
                          <a:solidFill>
                            <a:schemeClr val="lt1"/>
                          </a:solidFill>
                          <a:effectLst/>
                          <a:latin typeface="+mn-lt"/>
                          <a:ea typeface="+mn-ea"/>
                          <a:cs typeface="+mn-cs"/>
                        </a:rPr>
                        <a:t> a </a:t>
                      </a:r>
                      <a:r>
                        <a:rPr lang="en-US" sz="1500" b="0" i="0" kern="1200" dirty="0" err="1" smtClean="0">
                          <a:solidFill>
                            <a:schemeClr val="lt1"/>
                          </a:solidFill>
                          <a:effectLst/>
                          <a:latin typeface="+mn-lt"/>
                          <a:ea typeface="+mn-ea"/>
                          <a:cs typeface="+mn-cs"/>
                        </a:rPr>
                        <a:t>lunii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imediat</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următoare</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trimestrului</a:t>
                      </a:r>
                      <a:r>
                        <a:rPr lang="en-US" sz="1500" b="0" i="0" kern="1200" dirty="0" smtClean="0">
                          <a:solidFill>
                            <a:schemeClr val="lt1"/>
                          </a:solidFill>
                          <a:effectLst/>
                          <a:latin typeface="+mn-lt"/>
                          <a:ea typeface="+mn-ea"/>
                          <a:cs typeface="+mn-cs"/>
                        </a:rPr>
                        <a:t> </a:t>
                      </a:r>
                      <a:r>
                        <a:rPr lang="en-US" sz="1500" b="0" i="0" kern="1200" dirty="0" err="1" smtClean="0">
                          <a:solidFill>
                            <a:schemeClr val="lt1"/>
                          </a:solidFill>
                          <a:effectLst/>
                          <a:latin typeface="+mn-lt"/>
                          <a:ea typeface="+mn-ea"/>
                          <a:cs typeface="+mn-cs"/>
                        </a:rPr>
                        <a:t>gestionar</a:t>
                      </a:r>
                      <a:endParaRPr lang="ru-RU" sz="1500" b="0" i="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dirty="0" smtClean="0"/>
                        <a:t>4. </a:t>
                      </a:r>
                      <a:r>
                        <a:rPr lang="en-US" sz="1500" b="0" i="0" kern="1200" dirty="0" smtClean="0">
                          <a:solidFill>
                            <a:schemeClr val="dk1"/>
                          </a:solidFill>
                          <a:effectLst/>
                          <a:latin typeface="+mn-lt"/>
                          <a:ea typeface="+mn-ea"/>
                          <a:cs typeface="+mn-cs"/>
                        </a:rPr>
                        <a:t>Taxa de </a:t>
                      </a:r>
                      <a:r>
                        <a:rPr lang="en-US" sz="1500" b="0" i="0" kern="1200" dirty="0" err="1" smtClean="0">
                          <a:solidFill>
                            <a:schemeClr val="dk1"/>
                          </a:solidFill>
                          <a:effectLst/>
                          <a:latin typeface="+mn-lt"/>
                          <a:ea typeface="+mn-ea"/>
                          <a:cs typeface="+mn-cs"/>
                        </a:rPr>
                        <a:t>piaţă</a:t>
                      </a:r>
                      <a:endParaRPr lang="ru-RU" sz="1500" b="0" i="0" kern="1200" dirty="0" smtClean="0">
                        <a:solidFill>
                          <a:schemeClr val="dk1"/>
                        </a:solidFill>
                        <a:effectLst/>
                        <a:latin typeface="+mn-lt"/>
                        <a:ea typeface="+mn-ea"/>
                        <a:cs typeface="+mn-cs"/>
                      </a:endParaRPr>
                    </a:p>
                    <a:p>
                      <a:endParaRPr lang="ru-RU" sz="1500" b="0" i="0" dirty="0"/>
                    </a:p>
                  </a:txBody>
                  <a:tcPr/>
                </a:tc>
                <a:tc>
                  <a:txBody>
                    <a:bodyPr/>
                    <a:lstStyle/>
                    <a:p>
                      <a:r>
                        <a:rPr lang="en-US" sz="1500" b="0" i="0" kern="1200" dirty="0" err="1" smtClean="0">
                          <a:solidFill>
                            <a:schemeClr val="dk1"/>
                          </a:solidFill>
                          <a:effectLst/>
                          <a:latin typeface="+mn-lt"/>
                          <a:ea typeface="+mn-ea"/>
                          <a:cs typeface="+mn-cs"/>
                        </a:rPr>
                        <a:t>valoarea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fără</a:t>
                      </a:r>
                      <a:r>
                        <a:rPr lang="en-US" sz="1500" b="0" i="0" kern="1200" dirty="0" smtClean="0">
                          <a:solidFill>
                            <a:schemeClr val="dk1"/>
                          </a:solidFill>
                          <a:effectLst/>
                          <a:latin typeface="+mn-lt"/>
                          <a:ea typeface="+mn-ea"/>
                          <a:cs typeface="+mn-cs"/>
                        </a:rPr>
                        <a:t> T.V.A.) a </a:t>
                      </a:r>
                      <a:r>
                        <a:rPr lang="en-US" sz="1500" b="0" i="0" kern="1200" dirty="0" err="1" smtClean="0">
                          <a:solidFill>
                            <a:schemeClr val="dk1"/>
                          </a:solidFill>
                          <a:effectLst/>
                          <a:latin typeface="+mn-lt"/>
                          <a:ea typeface="+mn-ea"/>
                          <a:cs typeface="+mn-cs"/>
                        </a:rPr>
                        <a:t>serviciilor</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piaţă</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prestate</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administratorul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pieţei</a:t>
                      </a:r>
                      <a:r>
                        <a:rPr lang="en-US" sz="1500" b="0" i="0" kern="1200" dirty="0" smtClean="0">
                          <a:solidFill>
                            <a:schemeClr val="dk1"/>
                          </a:solidFill>
                          <a:effectLst/>
                          <a:latin typeface="+mn-lt"/>
                          <a:ea typeface="+mn-ea"/>
                          <a:cs typeface="+mn-cs"/>
                        </a:rPr>
                        <a:t> la </a:t>
                      </a:r>
                      <a:r>
                        <a:rPr lang="en-US" sz="1500" b="0" i="0" kern="1200" dirty="0" err="1" smtClean="0">
                          <a:solidFill>
                            <a:schemeClr val="dk1"/>
                          </a:solidFill>
                          <a:effectLst/>
                          <a:latin typeface="+mn-lt"/>
                          <a:ea typeface="+mn-ea"/>
                          <a:cs typeface="+mn-cs"/>
                        </a:rPr>
                        <a:t>acordarea</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locuri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pentru</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comerţ</a:t>
                      </a:r>
                      <a:endParaRPr lang="ru-RU" sz="1500" b="0" i="0" dirty="0"/>
                    </a:p>
                  </a:txBody>
                  <a:tcPr/>
                </a:tc>
                <a:tc>
                  <a:txBody>
                    <a:bodyPr/>
                    <a:lstStyle/>
                    <a:p>
                      <a:r>
                        <a:rPr lang="en-US" sz="1500" b="0" i="0" kern="1200" dirty="0" smtClean="0">
                          <a:solidFill>
                            <a:schemeClr val="dk1"/>
                          </a:solidFill>
                          <a:effectLst/>
                          <a:latin typeface="+mn-lt"/>
                          <a:ea typeface="+mn-ea"/>
                          <a:cs typeface="+mn-cs"/>
                        </a:rPr>
                        <a:t>a </a:t>
                      </a:r>
                      <a:r>
                        <a:rPr lang="en-US" sz="1500" b="0" i="0" kern="1200" dirty="0" err="1" smtClean="0">
                          <a:solidFill>
                            <a:schemeClr val="dk1"/>
                          </a:solidFill>
                          <a:effectLst/>
                          <a:latin typeface="+mn-lt"/>
                          <a:ea typeface="+mn-ea"/>
                          <a:cs typeface="+mn-cs"/>
                        </a:rPr>
                        <a:t>taxei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constituie</a:t>
                      </a:r>
                      <a:r>
                        <a:rPr lang="en-US" sz="1500" b="0" i="0" kern="1200" dirty="0" smtClean="0">
                          <a:solidFill>
                            <a:schemeClr val="dk1"/>
                          </a:solidFill>
                          <a:effectLst/>
                          <a:latin typeface="+mn-lt"/>
                          <a:ea typeface="+mn-ea"/>
                          <a:cs typeface="+mn-cs"/>
                        </a:rPr>
                        <a:t> 20% din </a:t>
                      </a:r>
                      <a:r>
                        <a:rPr lang="en-US" sz="1500" b="0" i="0" kern="1200" dirty="0" err="1" smtClean="0">
                          <a:solidFill>
                            <a:schemeClr val="dk1"/>
                          </a:solidFill>
                          <a:effectLst/>
                          <a:latin typeface="+mn-lt"/>
                          <a:ea typeface="+mn-ea"/>
                          <a:cs typeface="+mn-cs"/>
                        </a:rPr>
                        <a:t>baza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impozabilă</a:t>
                      </a:r>
                      <a:endParaRPr lang="ru-RU" sz="1500" b="0" i="0" dirty="0"/>
                    </a:p>
                  </a:txBody>
                  <a:tcPr/>
                </a:tc>
                <a:tc>
                  <a:txBody>
                    <a:bodyPr/>
                    <a:lstStyle/>
                    <a:p>
                      <a:r>
                        <a:rPr lang="en-US" sz="1500" b="0" i="0" kern="1200" dirty="0" err="1" smtClean="0">
                          <a:solidFill>
                            <a:schemeClr val="dk1"/>
                          </a:solidFill>
                          <a:effectLst/>
                          <a:latin typeface="+mn-lt"/>
                          <a:ea typeface="+mn-ea"/>
                          <a:cs typeface="+mn-cs"/>
                        </a:rPr>
                        <a:t>calculul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taxei</a:t>
                      </a:r>
                      <a:r>
                        <a:rPr lang="en-US" sz="1500" b="0" i="0" kern="1200" dirty="0" smtClean="0">
                          <a:solidFill>
                            <a:schemeClr val="dk1"/>
                          </a:solidFill>
                          <a:effectLst/>
                          <a:latin typeface="+mn-lt"/>
                          <a:ea typeface="+mn-ea"/>
                          <a:cs typeface="+mn-cs"/>
                        </a:rPr>
                        <a:t> se </a:t>
                      </a:r>
                      <a:r>
                        <a:rPr lang="en-US" sz="1500" b="0" i="0" kern="1200" dirty="0" err="1" smtClean="0">
                          <a:solidFill>
                            <a:schemeClr val="dk1"/>
                          </a:solidFill>
                          <a:effectLst/>
                          <a:latin typeface="+mn-lt"/>
                          <a:ea typeface="+mn-ea"/>
                          <a:cs typeface="+mn-cs"/>
                        </a:rPr>
                        <a:t>efectuează</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către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perceptorul</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impozite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şi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taxe</a:t>
                      </a:r>
                      <a:r>
                        <a:rPr lang="en-US" sz="1500" b="0" i="0" kern="1200" dirty="0" smtClean="0">
                          <a:solidFill>
                            <a:schemeClr val="dk1"/>
                          </a:solidFill>
                          <a:effectLst/>
                          <a:latin typeface="+mn-lt"/>
                          <a:ea typeface="+mn-ea"/>
                          <a:cs typeface="+mn-cs"/>
                        </a:rPr>
                        <a:t> locale din </a:t>
                      </a:r>
                      <a:r>
                        <a:rPr lang="en-US" sz="1500" b="0" i="0" kern="1200" dirty="0" err="1" smtClean="0">
                          <a:solidFill>
                            <a:schemeClr val="dk1"/>
                          </a:solidFill>
                          <a:effectLst/>
                          <a:latin typeface="+mn-lt"/>
                          <a:ea typeface="+mn-ea"/>
                          <a:cs typeface="+mn-cs"/>
                        </a:rPr>
                        <a:t>cadrul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primăriei</a:t>
                      </a:r>
                      <a:endParaRPr lang="ru-RU" sz="1500" b="0" i="0" dirty="0"/>
                    </a:p>
                  </a:txBody>
                  <a:tcPr/>
                </a:tc>
                <a:tc>
                  <a:txBody>
                    <a:bodyPr/>
                    <a:lstStyle/>
                    <a:p>
                      <a:r>
                        <a:rPr lang="en-US" sz="1500" b="0" i="0" kern="1200" dirty="0" smtClean="0">
                          <a:solidFill>
                            <a:schemeClr val="dk1"/>
                          </a:solidFill>
                          <a:effectLst/>
                          <a:latin typeface="+mn-lt"/>
                          <a:ea typeface="+mn-ea"/>
                          <a:cs typeface="+mn-cs"/>
                        </a:rPr>
                        <a:t>lunar, </a:t>
                      </a:r>
                      <a:r>
                        <a:rPr lang="en-US" sz="1500" b="0" i="0" kern="1200" dirty="0" err="1" smtClean="0">
                          <a:solidFill>
                            <a:schemeClr val="dk1"/>
                          </a:solidFill>
                          <a:effectLst/>
                          <a:latin typeface="+mn-lt"/>
                          <a:ea typeface="+mn-ea"/>
                          <a:cs typeface="+mn-cs"/>
                        </a:rPr>
                        <a:t>către</a:t>
                      </a:r>
                      <a:r>
                        <a:rPr lang="en-US" sz="1500" b="0" i="0" kern="1200" dirty="0" smtClean="0">
                          <a:solidFill>
                            <a:schemeClr val="dk1"/>
                          </a:solidFill>
                          <a:effectLst/>
                          <a:latin typeface="+mn-lt"/>
                          <a:ea typeface="+mn-ea"/>
                          <a:cs typeface="+mn-cs"/>
                        </a:rPr>
                        <a:t> data de 3 a </a:t>
                      </a:r>
                      <a:r>
                        <a:rPr lang="en-US" sz="1500" b="0" i="0" kern="1200" dirty="0" err="1" smtClean="0">
                          <a:solidFill>
                            <a:schemeClr val="dk1"/>
                          </a:solidFill>
                          <a:effectLst/>
                          <a:latin typeface="+mn-lt"/>
                          <a:ea typeface="+mn-ea"/>
                          <a:cs typeface="+mn-cs"/>
                        </a:rPr>
                        <a:t>lunii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următoare</a:t>
                      </a:r>
                      <a:endParaRPr lang="ru-RU" sz="1500" b="0" i="0" dirty="0"/>
                    </a:p>
                  </a:txBody>
                  <a:tcPr/>
                </a:tc>
                <a:extLst>
                  <a:ext uri="{0D108BD9-81ED-4DB2-BD59-A6C34878D82A}">
                    <a16:rowId xmlns:a16="http://schemas.microsoft.com/office/drawing/2014/main" val="10001"/>
                  </a:ext>
                </a:extLst>
              </a:tr>
              <a:tr h="370840">
                <a:tc>
                  <a:txBody>
                    <a:bodyPr/>
                    <a:lstStyle/>
                    <a:p>
                      <a:pPr lvl="0"/>
                      <a:r>
                        <a:rPr lang="en-US" sz="1500" b="0" i="0" dirty="0" smtClean="0"/>
                        <a:t>5. </a:t>
                      </a:r>
                      <a:r>
                        <a:rPr lang="en-US" sz="1500" b="0" i="0" kern="1200" dirty="0" smtClean="0">
                          <a:solidFill>
                            <a:schemeClr val="dk1"/>
                          </a:solidFill>
                          <a:effectLst/>
                          <a:latin typeface="+mn-lt"/>
                          <a:ea typeface="+mn-ea"/>
                          <a:cs typeface="+mn-cs"/>
                        </a:rPr>
                        <a:t>Taxa </a:t>
                      </a:r>
                      <a:r>
                        <a:rPr lang="en-US" sz="1500" b="0" i="0" kern="1200" dirty="0" err="1" smtClean="0">
                          <a:solidFill>
                            <a:schemeClr val="dk1"/>
                          </a:solidFill>
                          <a:effectLst/>
                          <a:latin typeface="+mn-lt"/>
                          <a:ea typeface="+mn-ea"/>
                          <a:cs typeface="+mn-cs"/>
                        </a:rPr>
                        <a:t>pentru</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parcare</a:t>
                      </a:r>
                      <a:endParaRPr lang="ru-RU" sz="1500" b="0" i="0" kern="1200" dirty="0">
                        <a:solidFill>
                          <a:schemeClr val="dk1"/>
                        </a:solidFill>
                        <a:effectLst/>
                        <a:latin typeface="+mn-lt"/>
                        <a:ea typeface="+mn-ea"/>
                        <a:cs typeface="+mn-cs"/>
                      </a:endParaRPr>
                    </a:p>
                  </a:txBody>
                  <a:tcPr/>
                </a:tc>
                <a:tc>
                  <a:txBody>
                    <a:bodyPr/>
                    <a:lstStyle/>
                    <a:p>
                      <a:r>
                        <a:rPr lang="en-US" sz="1500" b="0" i="0" kern="1200" dirty="0" err="1" smtClean="0">
                          <a:solidFill>
                            <a:schemeClr val="dk1"/>
                          </a:solidFill>
                          <a:effectLst/>
                          <a:latin typeface="+mn-lt"/>
                          <a:ea typeface="+mn-ea"/>
                          <a:cs typeface="+mn-cs"/>
                        </a:rPr>
                        <a:t>valoarea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fără</a:t>
                      </a:r>
                      <a:r>
                        <a:rPr lang="en-US" sz="1500" b="0" i="0" kern="1200" dirty="0" smtClean="0">
                          <a:solidFill>
                            <a:schemeClr val="dk1"/>
                          </a:solidFill>
                          <a:effectLst/>
                          <a:latin typeface="+mn-lt"/>
                          <a:ea typeface="+mn-ea"/>
                          <a:cs typeface="+mn-cs"/>
                        </a:rPr>
                        <a:t> T.V.A.) a </a:t>
                      </a:r>
                      <a:r>
                        <a:rPr lang="en-US" sz="1500" b="0" i="0" kern="1200" dirty="0" err="1" smtClean="0">
                          <a:solidFill>
                            <a:schemeClr val="dk1"/>
                          </a:solidFill>
                          <a:effectLst/>
                          <a:latin typeface="+mn-lt"/>
                          <a:ea typeface="+mn-ea"/>
                          <a:cs typeface="+mn-cs"/>
                        </a:rPr>
                        <a:t>serviciilor</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parcare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prestate</a:t>
                      </a:r>
                      <a:endParaRPr lang="ru-RU" sz="1500" b="0" i="0" kern="1200" dirty="0">
                        <a:solidFill>
                          <a:schemeClr val="dk1"/>
                        </a:solidFill>
                        <a:effectLst/>
                        <a:latin typeface="+mn-lt"/>
                        <a:ea typeface="+mn-ea"/>
                        <a:cs typeface="+mn-cs"/>
                      </a:endParaRPr>
                    </a:p>
                  </a:txBody>
                  <a:tcPr/>
                </a:tc>
                <a:tc>
                  <a:txBody>
                    <a:bodyPr/>
                    <a:lstStyle/>
                    <a:p>
                      <a:r>
                        <a:rPr lang="en-US" sz="1500" b="0" i="0" kern="1200" dirty="0" smtClean="0">
                          <a:solidFill>
                            <a:schemeClr val="dk1"/>
                          </a:solidFill>
                          <a:effectLst/>
                          <a:latin typeface="+mn-lt"/>
                          <a:ea typeface="+mn-ea"/>
                          <a:cs typeface="+mn-cs"/>
                        </a:rPr>
                        <a:t>a </a:t>
                      </a:r>
                      <a:r>
                        <a:rPr lang="en-US" sz="1500" b="0" i="0" kern="1200" dirty="0" err="1" smtClean="0">
                          <a:solidFill>
                            <a:schemeClr val="dk1"/>
                          </a:solidFill>
                          <a:effectLst/>
                          <a:latin typeface="+mn-lt"/>
                          <a:ea typeface="+mn-ea"/>
                          <a:cs typeface="+mn-cs"/>
                        </a:rPr>
                        <a:t>taxei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este</a:t>
                      </a:r>
                      <a:r>
                        <a:rPr lang="en-US" sz="1500" b="0" i="0" kern="1200" dirty="0" smtClean="0">
                          <a:solidFill>
                            <a:schemeClr val="dk1"/>
                          </a:solidFill>
                          <a:effectLst/>
                          <a:latin typeface="+mn-lt"/>
                          <a:ea typeface="+mn-ea"/>
                          <a:cs typeface="+mn-cs"/>
                        </a:rPr>
                        <a:t> de 10% din </a:t>
                      </a:r>
                      <a:r>
                        <a:rPr lang="en-US" sz="1500" b="0" i="0" kern="1200" dirty="0" err="1" smtClean="0">
                          <a:solidFill>
                            <a:schemeClr val="dk1"/>
                          </a:solidFill>
                          <a:effectLst/>
                          <a:latin typeface="+mn-lt"/>
                          <a:ea typeface="+mn-ea"/>
                          <a:cs typeface="+mn-cs"/>
                        </a:rPr>
                        <a:t>baza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impozabilă</a:t>
                      </a:r>
                      <a:endParaRPr lang="ru-RU" sz="1500" b="0" i="0" dirty="0"/>
                    </a:p>
                  </a:txBody>
                  <a:tcPr/>
                </a:tc>
                <a:tc>
                  <a:txBody>
                    <a:bodyPr/>
                    <a:lstStyle/>
                    <a:p>
                      <a:r>
                        <a:rPr lang="en-US" sz="1500" b="0" i="0" kern="1200" dirty="0" err="1" smtClean="0">
                          <a:solidFill>
                            <a:schemeClr val="dk1"/>
                          </a:solidFill>
                          <a:effectLst/>
                          <a:latin typeface="+mn-lt"/>
                          <a:ea typeface="+mn-ea"/>
                          <a:cs typeface="+mn-cs"/>
                        </a:rPr>
                        <a:t>calculul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şi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plata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taxei</a:t>
                      </a:r>
                      <a:r>
                        <a:rPr lang="en-US" sz="1500" b="0" i="0" kern="1200" dirty="0" smtClean="0">
                          <a:solidFill>
                            <a:schemeClr val="dk1"/>
                          </a:solidFill>
                          <a:effectLst/>
                          <a:latin typeface="+mn-lt"/>
                          <a:ea typeface="+mn-ea"/>
                          <a:cs typeface="+mn-cs"/>
                        </a:rPr>
                        <a:t> se </a:t>
                      </a:r>
                      <a:r>
                        <a:rPr lang="en-US" sz="1500" b="0" i="0" kern="1200" dirty="0" err="1" smtClean="0">
                          <a:solidFill>
                            <a:schemeClr val="dk1"/>
                          </a:solidFill>
                          <a:effectLst/>
                          <a:latin typeface="+mn-lt"/>
                          <a:ea typeface="+mn-ea"/>
                          <a:cs typeface="+mn-cs"/>
                        </a:rPr>
                        <a:t>efectuează</a:t>
                      </a:r>
                      <a:r>
                        <a:rPr lang="en-US" sz="1500" b="0" i="0" kern="1200" dirty="0" smtClean="0">
                          <a:solidFill>
                            <a:schemeClr val="dk1"/>
                          </a:solidFill>
                          <a:effectLst/>
                          <a:latin typeface="+mn-lt"/>
                          <a:ea typeface="+mn-ea"/>
                          <a:cs typeface="+mn-cs"/>
                        </a:rPr>
                        <a:t> individual de </a:t>
                      </a:r>
                      <a:r>
                        <a:rPr lang="en-US" sz="1500" b="0" i="0" kern="1200" dirty="0" err="1" smtClean="0">
                          <a:solidFill>
                            <a:schemeClr val="dk1"/>
                          </a:solidFill>
                          <a:effectLst/>
                          <a:latin typeface="+mn-lt"/>
                          <a:ea typeface="+mn-ea"/>
                          <a:cs typeface="+mn-cs"/>
                        </a:rPr>
                        <a:t>către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subiectul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impunerii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în</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funcţie</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baza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impunerii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şi</a:t>
                      </a:r>
                      <a:r>
                        <a:rPr lang="en-US" sz="1500" b="0" i="0" kern="1200" dirty="0" smtClean="0">
                          <a:solidFill>
                            <a:schemeClr val="dk1"/>
                          </a:solidFill>
                          <a:effectLst/>
                          <a:latin typeface="+mn-lt"/>
                          <a:ea typeface="+mn-ea"/>
                          <a:cs typeface="+mn-cs"/>
                        </a:rPr>
                        <a:t> de </a:t>
                      </a:r>
                      <a:r>
                        <a:rPr lang="en-US" sz="1500" b="0" i="0" kern="1200" dirty="0" err="1" smtClean="0">
                          <a:solidFill>
                            <a:schemeClr val="dk1"/>
                          </a:solidFill>
                          <a:effectLst/>
                          <a:latin typeface="+mn-lt"/>
                          <a:ea typeface="+mn-ea"/>
                          <a:cs typeface="+mn-cs"/>
                        </a:rPr>
                        <a:t>cota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concretă</a:t>
                      </a:r>
                      <a:endParaRPr lang="ru-RU" sz="1500" b="0" i="0" dirty="0"/>
                    </a:p>
                  </a:txBody>
                  <a:tcPr/>
                </a:tc>
                <a:tc>
                  <a:txBody>
                    <a:bodyPr/>
                    <a:lstStyle/>
                    <a:p>
                      <a:r>
                        <a:rPr lang="en-US" sz="1500" b="0" i="0" kern="1200" dirty="0" err="1" smtClean="0">
                          <a:solidFill>
                            <a:schemeClr val="dk1"/>
                          </a:solidFill>
                          <a:effectLst/>
                          <a:latin typeface="+mn-lt"/>
                          <a:ea typeface="+mn-ea"/>
                          <a:cs typeface="+mn-cs"/>
                        </a:rPr>
                        <a:t>trimestrial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până</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în</a:t>
                      </a:r>
                      <a:r>
                        <a:rPr lang="en-US" sz="1500" b="0" i="0" kern="1200" dirty="0" smtClean="0">
                          <a:solidFill>
                            <a:schemeClr val="dk1"/>
                          </a:solidFill>
                          <a:effectLst/>
                          <a:latin typeface="+mn-lt"/>
                          <a:ea typeface="+mn-ea"/>
                          <a:cs typeface="+mn-cs"/>
                        </a:rPr>
                        <a:t> ultima </a:t>
                      </a:r>
                      <a:r>
                        <a:rPr lang="en-US" sz="1500" b="0" i="0" kern="1200" dirty="0" err="1" smtClean="0">
                          <a:solidFill>
                            <a:schemeClr val="dk1"/>
                          </a:solidFill>
                          <a:effectLst/>
                          <a:latin typeface="+mn-lt"/>
                          <a:ea typeface="+mn-ea"/>
                          <a:cs typeface="+mn-cs"/>
                        </a:rPr>
                        <a:t>zi</a:t>
                      </a:r>
                      <a:r>
                        <a:rPr lang="en-US" sz="1500" b="0" i="0" kern="1200" dirty="0" smtClean="0">
                          <a:solidFill>
                            <a:schemeClr val="dk1"/>
                          </a:solidFill>
                          <a:effectLst/>
                          <a:latin typeface="+mn-lt"/>
                          <a:ea typeface="+mn-ea"/>
                          <a:cs typeface="+mn-cs"/>
                        </a:rPr>
                        <a:t> a </a:t>
                      </a:r>
                      <a:r>
                        <a:rPr lang="en-US" sz="1500" b="0" i="0" kern="1200" dirty="0" err="1" smtClean="0">
                          <a:solidFill>
                            <a:schemeClr val="dk1"/>
                          </a:solidFill>
                          <a:effectLst/>
                          <a:latin typeface="+mn-lt"/>
                          <a:ea typeface="+mn-ea"/>
                          <a:cs typeface="+mn-cs"/>
                        </a:rPr>
                        <a:t>lunii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imediat</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următoare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trimestrului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gestionar</a:t>
                      </a:r>
                      <a:endParaRPr lang="ru-RU" sz="1500" b="0" i="0" dirty="0"/>
                    </a:p>
                  </a:txBody>
                  <a:tcPr/>
                </a:tc>
                <a:extLst>
                  <a:ext uri="{0D108BD9-81ED-4DB2-BD59-A6C34878D82A}">
                    <a16:rowId xmlns:a16="http://schemas.microsoft.com/office/drawing/2014/main" val="10002"/>
                  </a:ext>
                </a:extLst>
              </a:tr>
            </a:tbl>
          </a:graphicData>
        </a:graphic>
      </p:graphicFrame>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8652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06236043"/>
              </p:ext>
            </p:extLst>
          </p:nvPr>
        </p:nvGraphicFramePr>
        <p:xfrm>
          <a:off x="256031" y="1731264"/>
          <a:ext cx="8656322" cy="4352544"/>
        </p:xfrm>
        <a:graphic>
          <a:graphicData uri="http://schemas.openxmlformats.org/drawingml/2006/table">
            <a:tbl>
              <a:tblPr firstRow="1" bandRow="1">
                <a:tableStyleId>{5C22544A-7EE6-4342-B048-85BDC9FD1C3A}</a:tableStyleId>
              </a:tblPr>
              <a:tblGrid>
                <a:gridCol w="1224612">
                  <a:extLst>
                    <a:ext uri="{9D8B030D-6E8A-4147-A177-3AD203B41FA5}">
                      <a16:colId xmlns:a16="http://schemas.microsoft.com/office/drawing/2014/main" val="20000"/>
                    </a:ext>
                  </a:extLst>
                </a:gridCol>
                <a:gridCol w="1356677">
                  <a:extLst>
                    <a:ext uri="{9D8B030D-6E8A-4147-A177-3AD203B41FA5}">
                      <a16:colId xmlns:a16="http://schemas.microsoft.com/office/drawing/2014/main" val="20001"/>
                    </a:ext>
                  </a:extLst>
                </a:gridCol>
                <a:gridCol w="2977485">
                  <a:extLst>
                    <a:ext uri="{9D8B030D-6E8A-4147-A177-3AD203B41FA5}">
                      <a16:colId xmlns:a16="http://schemas.microsoft.com/office/drawing/2014/main" val="20002"/>
                    </a:ext>
                  </a:extLst>
                </a:gridCol>
                <a:gridCol w="1620809">
                  <a:extLst>
                    <a:ext uri="{9D8B030D-6E8A-4147-A177-3AD203B41FA5}">
                      <a16:colId xmlns:a16="http://schemas.microsoft.com/office/drawing/2014/main" val="20003"/>
                    </a:ext>
                  </a:extLst>
                </a:gridCol>
                <a:gridCol w="1476739">
                  <a:extLst>
                    <a:ext uri="{9D8B030D-6E8A-4147-A177-3AD203B41FA5}">
                      <a16:colId xmlns:a16="http://schemas.microsoft.com/office/drawing/2014/main" val="20004"/>
                    </a:ext>
                  </a:extLst>
                </a:gridCol>
              </a:tblGrid>
              <a:tr h="4352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smtClean="0"/>
                        <a:t>6. </a:t>
                      </a:r>
                      <a:r>
                        <a:rPr lang="en-US" sz="1600" b="0" i="0" kern="1200" dirty="0" smtClean="0">
                          <a:solidFill>
                            <a:schemeClr val="lt1"/>
                          </a:solidFill>
                          <a:effectLst/>
                          <a:latin typeface="+mn-lt"/>
                          <a:ea typeface="+mn-ea"/>
                          <a:cs typeface="+mn-cs"/>
                        </a:rPr>
                        <a:t>Taxa </a:t>
                      </a:r>
                      <a:r>
                        <a:rPr lang="en-US" sz="1600" b="0" i="0" kern="1200" dirty="0" err="1" smtClean="0">
                          <a:solidFill>
                            <a:schemeClr val="lt1"/>
                          </a:solidFill>
                          <a:effectLst/>
                          <a:latin typeface="+mn-lt"/>
                          <a:ea typeface="+mn-ea"/>
                          <a:cs typeface="+mn-cs"/>
                        </a:rPr>
                        <a:t>pentru</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prestarea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serviciilor</a:t>
                      </a:r>
                      <a:r>
                        <a:rPr lang="en-US" sz="1600" b="0" i="0" kern="1200" dirty="0" smtClean="0">
                          <a:solidFill>
                            <a:schemeClr val="lt1"/>
                          </a:solidFill>
                          <a:effectLst/>
                          <a:latin typeface="+mn-lt"/>
                          <a:ea typeface="+mn-ea"/>
                          <a:cs typeface="+mn-cs"/>
                        </a:rPr>
                        <a:t> auto de </a:t>
                      </a:r>
                      <a:r>
                        <a:rPr lang="en-US" sz="1600" b="0" i="0" kern="1200" dirty="0" err="1" smtClean="0">
                          <a:solidFill>
                            <a:schemeClr val="lt1"/>
                          </a:solidFill>
                          <a:effectLst/>
                          <a:latin typeface="+mn-lt"/>
                          <a:ea typeface="+mn-ea"/>
                          <a:cs typeface="+mn-cs"/>
                        </a:rPr>
                        <a:t>călători</a:t>
                      </a:r>
                      <a:endParaRPr lang="ru-RU" sz="1600" b="0" i="0" kern="1200" dirty="0" smtClean="0">
                        <a:solidFill>
                          <a:schemeClr val="lt1"/>
                        </a:solidFill>
                        <a:effectLst/>
                        <a:latin typeface="+mn-lt"/>
                        <a:ea typeface="+mn-ea"/>
                        <a:cs typeface="+mn-cs"/>
                      </a:endParaRPr>
                    </a:p>
                    <a:p>
                      <a:endParaRPr lang="ru-RU" sz="16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err="1" smtClean="0">
                          <a:solidFill>
                            <a:schemeClr val="lt1"/>
                          </a:solidFill>
                          <a:effectLst/>
                          <a:latin typeface="+mn-lt"/>
                          <a:ea typeface="+mn-ea"/>
                          <a:cs typeface="+mn-cs"/>
                        </a:rPr>
                        <a:t>unitatea</a:t>
                      </a:r>
                      <a:r>
                        <a:rPr lang="en-US" sz="1600" b="0" i="0" kern="1200" dirty="0" smtClean="0">
                          <a:solidFill>
                            <a:schemeClr val="lt1"/>
                          </a:solidFill>
                          <a:effectLst/>
                          <a:latin typeface="+mn-lt"/>
                          <a:ea typeface="+mn-ea"/>
                          <a:cs typeface="+mn-cs"/>
                        </a:rPr>
                        <a:t> de transport, </a:t>
                      </a:r>
                      <a:r>
                        <a:rPr lang="en-US" sz="1600" b="0" i="0" kern="1200" dirty="0" err="1" smtClean="0">
                          <a:solidFill>
                            <a:schemeClr val="lt1"/>
                          </a:solidFill>
                          <a:effectLst/>
                          <a:latin typeface="+mn-lt"/>
                          <a:ea typeface="+mn-ea"/>
                          <a:cs typeface="+mn-cs"/>
                        </a:rPr>
                        <a:t>în</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funcţie</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numărul</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locuri</a:t>
                      </a:r>
                      <a:endParaRPr lang="ru-RU" sz="1600" b="0" i="0" kern="1200" dirty="0" smtClean="0">
                        <a:solidFill>
                          <a:schemeClr val="lt1"/>
                        </a:solidFill>
                        <a:effectLst/>
                        <a:latin typeface="+mn-lt"/>
                        <a:ea typeface="+mn-ea"/>
                        <a:cs typeface="+mn-cs"/>
                      </a:endParaRPr>
                    </a:p>
                    <a:p>
                      <a:endParaRPr lang="ru-RU" sz="1600" b="0" i="0" dirty="0"/>
                    </a:p>
                  </a:txBody>
                  <a:tcPr/>
                </a:tc>
                <a:tc>
                  <a:txBody>
                    <a:bodyPr/>
                    <a:lstStyle/>
                    <a:p>
                      <a:pPr lvl="0"/>
                      <a:r>
                        <a:rPr lang="en-US" sz="1600" b="0" i="0" kern="1200" dirty="0" err="1" smtClean="0">
                          <a:solidFill>
                            <a:schemeClr val="lt1"/>
                          </a:solidFill>
                          <a:effectLst/>
                          <a:latin typeface="+mn-lt"/>
                          <a:ea typeface="+mn-ea"/>
                          <a:cs typeface="+mn-cs"/>
                        </a:rPr>
                        <a:t>pentru</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prestarea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serviciilor</a:t>
                      </a:r>
                      <a:r>
                        <a:rPr lang="en-US" sz="1600" b="0" i="0" kern="1200" dirty="0" smtClean="0">
                          <a:solidFill>
                            <a:schemeClr val="lt1"/>
                          </a:solidFill>
                          <a:effectLst/>
                          <a:latin typeface="+mn-lt"/>
                          <a:ea typeface="+mn-ea"/>
                          <a:cs typeface="+mn-cs"/>
                        </a:rPr>
                        <a:t> auto de </a:t>
                      </a:r>
                      <a:r>
                        <a:rPr lang="en-US" sz="1600" b="0" i="0" kern="1200" dirty="0" err="1" smtClean="0">
                          <a:solidFill>
                            <a:schemeClr val="lt1"/>
                          </a:solidFill>
                          <a:effectLst/>
                          <a:latin typeface="+mn-lt"/>
                          <a:ea typeface="+mn-ea"/>
                          <a:cs typeface="+mn-cs"/>
                        </a:rPr>
                        <a:t>călători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este</a:t>
                      </a:r>
                      <a:r>
                        <a:rPr lang="en-US" sz="1600" b="0" i="0" kern="1200" dirty="0" smtClean="0">
                          <a:solidFill>
                            <a:schemeClr val="lt1"/>
                          </a:solidFill>
                          <a:effectLst/>
                          <a:latin typeface="+mn-lt"/>
                          <a:ea typeface="+mn-ea"/>
                          <a:cs typeface="+mn-cs"/>
                        </a:rPr>
                        <a:t> de:</a:t>
                      </a:r>
                    </a:p>
                    <a:p>
                      <a:pPr lvl="0"/>
                      <a:r>
                        <a:rPr lang="en-US" sz="1600" b="0" i="0" kern="1200" dirty="0" smtClean="0">
                          <a:solidFill>
                            <a:schemeClr val="lt1"/>
                          </a:solidFill>
                          <a:effectLst/>
                          <a:latin typeface="+mn-lt"/>
                          <a:ea typeface="+mn-ea"/>
                          <a:cs typeface="+mn-cs"/>
                        </a:rPr>
                        <a:t>- lunar, 500 de lei/</a:t>
                      </a:r>
                      <a:r>
                        <a:rPr lang="en-US" sz="1600" b="0" i="0" kern="1200" dirty="0" err="1" smtClean="0">
                          <a:solidFill>
                            <a:schemeClr val="lt1"/>
                          </a:solidFill>
                          <a:effectLst/>
                          <a:latin typeface="+mn-lt"/>
                          <a:ea typeface="+mn-ea"/>
                          <a:cs typeface="+mn-cs"/>
                        </a:rPr>
                        <a:t>fiecare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autoturism</a:t>
                      </a:r>
                      <a:r>
                        <a:rPr lang="en-US" sz="1600" b="0" i="0" kern="1200" dirty="0" smtClean="0">
                          <a:solidFill>
                            <a:schemeClr val="lt1"/>
                          </a:solidFill>
                          <a:effectLst/>
                          <a:latin typeface="+mn-lt"/>
                          <a:ea typeface="+mn-ea"/>
                          <a:cs typeface="+mn-cs"/>
                        </a:rPr>
                        <a:t> cu </a:t>
                      </a:r>
                      <a:r>
                        <a:rPr lang="en-US" sz="1600" b="0" i="0" kern="1200" dirty="0" err="1" smtClean="0">
                          <a:solidFill>
                            <a:schemeClr val="lt1"/>
                          </a:solidFill>
                          <a:effectLst/>
                          <a:latin typeface="+mn-lt"/>
                          <a:ea typeface="+mn-ea"/>
                          <a:cs typeface="+mn-cs"/>
                        </a:rPr>
                        <a:t>capacitatea</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pînă</a:t>
                      </a:r>
                      <a:r>
                        <a:rPr lang="en-US" sz="1600" b="0" i="0" kern="1200" dirty="0" smtClean="0">
                          <a:solidFill>
                            <a:schemeClr val="lt1"/>
                          </a:solidFill>
                          <a:effectLst/>
                          <a:latin typeface="+mn-lt"/>
                          <a:ea typeface="+mn-ea"/>
                          <a:cs typeface="+mn-cs"/>
                        </a:rPr>
                        <a:t> la 8 </a:t>
                      </a:r>
                      <a:r>
                        <a:rPr lang="en-US" sz="1600" b="0" i="0" kern="1200" dirty="0" err="1" smtClean="0">
                          <a:solidFill>
                            <a:schemeClr val="lt1"/>
                          </a:solidFill>
                          <a:effectLst/>
                          <a:latin typeface="+mn-lt"/>
                          <a:ea typeface="+mn-ea"/>
                          <a:cs typeface="+mn-cs"/>
                        </a:rPr>
                        <a:t>locuri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inclusiv</a:t>
                      </a:r>
                      <a:r>
                        <a:rPr lang="en-US" sz="1600" b="0" i="0" kern="1200" dirty="0" smtClean="0">
                          <a:solidFill>
                            <a:schemeClr val="lt1"/>
                          </a:solidFill>
                          <a:effectLst/>
                          <a:latin typeface="+mn-lt"/>
                          <a:ea typeface="+mn-ea"/>
                          <a:cs typeface="+mn-cs"/>
                        </a:rPr>
                        <a:t>;</a:t>
                      </a:r>
                      <a:endParaRPr lang="ru-RU" sz="1600" b="0" i="0" kern="1200" dirty="0" smtClean="0">
                        <a:solidFill>
                          <a:schemeClr val="lt1"/>
                        </a:solidFill>
                        <a:effectLst/>
                        <a:latin typeface="+mn-lt"/>
                        <a:ea typeface="+mn-ea"/>
                        <a:cs typeface="+mn-cs"/>
                      </a:endParaRPr>
                    </a:p>
                    <a:p>
                      <a:pPr lvl="0"/>
                      <a:r>
                        <a:rPr lang="en-US" sz="1600" b="0" i="0" kern="1200" dirty="0" smtClean="0">
                          <a:solidFill>
                            <a:schemeClr val="lt1"/>
                          </a:solidFill>
                          <a:effectLst/>
                          <a:latin typeface="+mn-lt"/>
                          <a:ea typeface="+mn-ea"/>
                          <a:cs typeface="+mn-cs"/>
                        </a:rPr>
                        <a:t>- lunar, 1000 de lei/</a:t>
                      </a:r>
                      <a:r>
                        <a:rPr lang="en-US" sz="1600" b="0" i="0" kern="1200" dirty="0" err="1" smtClean="0">
                          <a:solidFill>
                            <a:schemeClr val="lt1"/>
                          </a:solidFill>
                          <a:effectLst/>
                          <a:latin typeface="+mn-lt"/>
                          <a:ea typeface="+mn-ea"/>
                          <a:cs typeface="+mn-cs"/>
                        </a:rPr>
                        <a:t>fiecare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autovehicul</a:t>
                      </a:r>
                      <a:r>
                        <a:rPr lang="en-US" sz="1600" b="0" i="0" kern="1200" dirty="0" smtClean="0">
                          <a:solidFill>
                            <a:schemeClr val="lt1"/>
                          </a:solidFill>
                          <a:effectLst/>
                          <a:latin typeface="+mn-lt"/>
                          <a:ea typeface="+mn-ea"/>
                          <a:cs typeface="+mn-cs"/>
                        </a:rPr>
                        <a:t> cu </a:t>
                      </a:r>
                      <a:r>
                        <a:rPr lang="en-US" sz="1600" b="0" i="0" kern="1200" dirty="0" err="1" smtClean="0">
                          <a:solidFill>
                            <a:schemeClr val="lt1"/>
                          </a:solidFill>
                          <a:effectLst/>
                          <a:latin typeface="+mn-lt"/>
                          <a:ea typeface="+mn-ea"/>
                          <a:cs typeface="+mn-cs"/>
                        </a:rPr>
                        <a:t>capacitatea</a:t>
                      </a:r>
                      <a:r>
                        <a:rPr lang="en-US" sz="1600" b="0" i="0" kern="1200" dirty="0" smtClean="0">
                          <a:solidFill>
                            <a:schemeClr val="lt1"/>
                          </a:solidFill>
                          <a:effectLst/>
                          <a:latin typeface="+mn-lt"/>
                          <a:ea typeface="+mn-ea"/>
                          <a:cs typeface="+mn-cs"/>
                        </a:rPr>
                        <a:t> de la 9 </a:t>
                      </a:r>
                      <a:r>
                        <a:rPr lang="en-US" sz="1600" b="0" i="0" kern="1200" dirty="0" err="1" smtClean="0">
                          <a:solidFill>
                            <a:schemeClr val="lt1"/>
                          </a:solidFill>
                          <a:effectLst/>
                          <a:latin typeface="+mn-lt"/>
                          <a:ea typeface="+mn-ea"/>
                          <a:cs typeface="+mn-cs"/>
                        </a:rPr>
                        <a:t>pînă</a:t>
                      </a:r>
                      <a:r>
                        <a:rPr lang="en-US" sz="1600" b="0" i="0" kern="1200" dirty="0" smtClean="0">
                          <a:solidFill>
                            <a:schemeClr val="lt1"/>
                          </a:solidFill>
                          <a:effectLst/>
                          <a:latin typeface="+mn-lt"/>
                          <a:ea typeface="+mn-ea"/>
                          <a:cs typeface="+mn-cs"/>
                        </a:rPr>
                        <a:t> la 16 </a:t>
                      </a:r>
                      <a:r>
                        <a:rPr lang="en-US" sz="1600" b="0" i="0" kern="1200" dirty="0" err="1" smtClean="0">
                          <a:solidFill>
                            <a:schemeClr val="lt1"/>
                          </a:solidFill>
                          <a:effectLst/>
                          <a:latin typeface="+mn-lt"/>
                          <a:ea typeface="+mn-ea"/>
                          <a:cs typeface="+mn-cs"/>
                        </a:rPr>
                        <a:t>locuri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inclusiv</a:t>
                      </a:r>
                      <a:r>
                        <a:rPr lang="en-US" sz="1600" b="0" i="0" kern="1200" dirty="0" smtClean="0">
                          <a:solidFill>
                            <a:schemeClr val="lt1"/>
                          </a:solidFill>
                          <a:effectLst/>
                          <a:latin typeface="+mn-lt"/>
                          <a:ea typeface="+mn-ea"/>
                          <a:cs typeface="+mn-cs"/>
                        </a:rPr>
                        <a:t>;</a:t>
                      </a:r>
                      <a:endParaRPr lang="ru-RU" sz="1600" b="0" i="0" kern="1200" dirty="0" smtClean="0">
                        <a:solidFill>
                          <a:schemeClr val="lt1"/>
                        </a:solidFill>
                        <a:effectLst/>
                        <a:latin typeface="+mn-lt"/>
                        <a:ea typeface="+mn-ea"/>
                        <a:cs typeface="+mn-cs"/>
                      </a:endParaRPr>
                    </a:p>
                    <a:p>
                      <a:pPr lvl="0"/>
                      <a:r>
                        <a:rPr lang="en-US" sz="1600" b="0" i="0" kern="1200" dirty="0" smtClean="0">
                          <a:solidFill>
                            <a:schemeClr val="lt1"/>
                          </a:solidFill>
                          <a:effectLst/>
                          <a:latin typeface="+mn-lt"/>
                          <a:ea typeface="+mn-ea"/>
                          <a:cs typeface="+mn-cs"/>
                        </a:rPr>
                        <a:t>- lunar, 1500 de lei/</a:t>
                      </a:r>
                      <a:r>
                        <a:rPr lang="en-US" sz="1600" b="0" i="0" kern="1200" dirty="0" err="1" smtClean="0">
                          <a:solidFill>
                            <a:schemeClr val="lt1"/>
                          </a:solidFill>
                          <a:effectLst/>
                          <a:latin typeface="+mn-lt"/>
                          <a:ea typeface="+mn-ea"/>
                          <a:cs typeface="+mn-cs"/>
                        </a:rPr>
                        <a:t>fiecare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autobuz</a:t>
                      </a:r>
                      <a:r>
                        <a:rPr lang="en-US" sz="1600" b="0" i="0" kern="1200" dirty="0" smtClean="0">
                          <a:solidFill>
                            <a:schemeClr val="lt1"/>
                          </a:solidFill>
                          <a:effectLst/>
                          <a:latin typeface="+mn-lt"/>
                          <a:ea typeface="+mn-ea"/>
                          <a:cs typeface="+mn-cs"/>
                        </a:rPr>
                        <a:t> cu </a:t>
                      </a:r>
                      <a:r>
                        <a:rPr lang="en-US" sz="1600" b="0" i="0" kern="1200" dirty="0" err="1" smtClean="0">
                          <a:solidFill>
                            <a:schemeClr val="lt1"/>
                          </a:solidFill>
                          <a:effectLst/>
                          <a:latin typeface="+mn-lt"/>
                          <a:ea typeface="+mn-ea"/>
                          <a:cs typeface="+mn-cs"/>
                        </a:rPr>
                        <a:t>capacitatea</a:t>
                      </a:r>
                      <a:r>
                        <a:rPr lang="en-US" sz="1600" b="0" i="0" kern="1200" dirty="0" smtClean="0">
                          <a:solidFill>
                            <a:schemeClr val="lt1"/>
                          </a:solidFill>
                          <a:effectLst/>
                          <a:latin typeface="+mn-lt"/>
                          <a:ea typeface="+mn-ea"/>
                          <a:cs typeface="+mn-cs"/>
                        </a:rPr>
                        <a:t> de la 17 </a:t>
                      </a:r>
                      <a:r>
                        <a:rPr lang="en-US" sz="1600" b="0" i="0" kern="1200" dirty="0" err="1" smtClean="0">
                          <a:solidFill>
                            <a:schemeClr val="lt1"/>
                          </a:solidFill>
                          <a:effectLst/>
                          <a:latin typeface="+mn-lt"/>
                          <a:ea typeface="+mn-ea"/>
                          <a:cs typeface="+mn-cs"/>
                        </a:rPr>
                        <a:t>locuri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pînă</a:t>
                      </a:r>
                      <a:r>
                        <a:rPr lang="en-US" sz="1600" b="0" i="0" kern="1200" dirty="0" smtClean="0">
                          <a:solidFill>
                            <a:schemeClr val="lt1"/>
                          </a:solidFill>
                          <a:effectLst/>
                          <a:latin typeface="+mn-lt"/>
                          <a:ea typeface="+mn-ea"/>
                          <a:cs typeface="+mn-cs"/>
                        </a:rPr>
                        <a:t> la 24 de </a:t>
                      </a:r>
                      <a:r>
                        <a:rPr lang="en-US" sz="1600" b="0" i="0" kern="1200" dirty="0" err="1" smtClean="0">
                          <a:solidFill>
                            <a:schemeClr val="lt1"/>
                          </a:solidFill>
                          <a:effectLst/>
                          <a:latin typeface="+mn-lt"/>
                          <a:ea typeface="+mn-ea"/>
                          <a:cs typeface="+mn-cs"/>
                        </a:rPr>
                        <a:t>locuri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inclusiv</a:t>
                      </a:r>
                      <a:r>
                        <a:rPr lang="en-US" sz="1600" b="0" i="0" kern="1200" dirty="0" smtClean="0">
                          <a:solidFill>
                            <a:schemeClr val="lt1"/>
                          </a:solidFill>
                          <a:effectLst/>
                          <a:latin typeface="+mn-lt"/>
                          <a:ea typeface="+mn-ea"/>
                          <a:cs typeface="+mn-cs"/>
                        </a:rPr>
                        <a:t>;</a:t>
                      </a:r>
                      <a:endParaRPr lang="ru-RU" sz="1600" b="0" i="0" kern="1200" dirty="0" smtClean="0">
                        <a:solidFill>
                          <a:schemeClr val="lt1"/>
                        </a:solidFill>
                        <a:effectLst/>
                        <a:latin typeface="+mn-lt"/>
                        <a:ea typeface="+mn-ea"/>
                        <a:cs typeface="+mn-cs"/>
                      </a:endParaRPr>
                    </a:p>
                    <a:p>
                      <a:pPr lvl="0"/>
                      <a:r>
                        <a:rPr lang="en-US" sz="1600" b="0" i="0" kern="1200" dirty="0" smtClean="0">
                          <a:solidFill>
                            <a:schemeClr val="lt1"/>
                          </a:solidFill>
                          <a:effectLst/>
                          <a:latin typeface="+mn-lt"/>
                          <a:ea typeface="+mn-ea"/>
                          <a:cs typeface="+mn-cs"/>
                        </a:rPr>
                        <a:t>- lunar, 1700 de lei/</a:t>
                      </a:r>
                      <a:r>
                        <a:rPr lang="en-US" sz="1600" b="0" i="0" kern="1200" baseline="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fiecare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autobuz</a:t>
                      </a:r>
                      <a:r>
                        <a:rPr lang="en-US" sz="1600" b="0" i="0" kern="1200" dirty="0" smtClean="0">
                          <a:solidFill>
                            <a:schemeClr val="lt1"/>
                          </a:solidFill>
                          <a:effectLst/>
                          <a:latin typeface="+mn-lt"/>
                          <a:ea typeface="+mn-ea"/>
                          <a:cs typeface="+mn-cs"/>
                        </a:rPr>
                        <a:t> cu </a:t>
                      </a:r>
                      <a:r>
                        <a:rPr lang="en-US" sz="1600" b="0" i="0" kern="1200" dirty="0" err="1" smtClean="0">
                          <a:solidFill>
                            <a:schemeClr val="lt1"/>
                          </a:solidFill>
                          <a:effectLst/>
                          <a:latin typeface="+mn-lt"/>
                          <a:ea typeface="+mn-ea"/>
                          <a:cs typeface="+mn-cs"/>
                        </a:rPr>
                        <a:t>capacitatea</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peste</a:t>
                      </a:r>
                      <a:r>
                        <a:rPr lang="en-US" sz="1600" b="0" i="0" kern="1200" dirty="0" smtClean="0">
                          <a:solidFill>
                            <a:schemeClr val="lt1"/>
                          </a:solidFill>
                          <a:effectLst/>
                          <a:latin typeface="+mn-lt"/>
                          <a:ea typeface="+mn-ea"/>
                          <a:cs typeface="+mn-cs"/>
                        </a:rPr>
                        <a:t> 24 de </a:t>
                      </a:r>
                      <a:r>
                        <a:rPr lang="en-US" sz="1600" b="0" i="0" kern="1200" dirty="0" err="1" smtClean="0">
                          <a:solidFill>
                            <a:schemeClr val="lt1"/>
                          </a:solidFill>
                          <a:effectLst/>
                          <a:latin typeface="+mn-lt"/>
                          <a:ea typeface="+mn-ea"/>
                          <a:cs typeface="+mn-cs"/>
                        </a:rPr>
                        <a:t>locuri</a:t>
                      </a:r>
                      <a:endParaRPr lang="ru-RU" sz="1600" b="0" i="0" kern="1200" dirty="0" smtClean="0">
                        <a:solidFill>
                          <a:schemeClr val="lt1"/>
                        </a:solidFill>
                        <a:effectLst/>
                        <a:latin typeface="+mn-lt"/>
                        <a:ea typeface="+mn-ea"/>
                        <a:cs typeface="+mn-cs"/>
                      </a:endParaRPr>
                    </a:p>
                    <a:p>
                      <a:endParaRPr lang="ru-RU" sz="1600" b="0" i="0" dirty="0"/>
                    </a:p>
                  </a:txBody>
                  <a:tcPr/>
                </a:tc>
                <a:tc>
                  <a:txBody>
                    <a:bodyPr/>
                    <a:lstStyle/>
                    <a:p>
                      <a:r>
                        <a:rPr lang="en-US" sz="1600" b="0" i="0" kern="1200" dirty="0" err="1" smtClean="0">
                          <a:solidFill>
                            <a:schemeClr val="lt1"/>
                          </a:solidFill>
                          <a:effectLst/>
                          <a:latin typeface="+mn-lt"/>
                          <a:ea typeface="+mn-ea"/>
                          <a:cs typeface="+mn-cs"/>
                        </a:rPr>
                        <a:t>calculul</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şi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plata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taxei</a:t>
                      </a:r>
                      <a:r>
                        <a:rPr lang="en-US" sz="1600" b="0" i="0" kern="1200" dirty="0" smtClean="0">
                          <a:solidFill>
                            <a:schemeClr val="lt1"/>
                          </a:solidFill>
                          <a:effectLst/>
                          <a:latin typeface="+mn-lt"/>
                          <a:ea typeface="+mn-ea"/>
                          <a:cs typeface="+mn-cs"/>
                        </a:rPr>
                        <a:t> se </a:t>
                      </a:r>
                      <a:r>
                        <a:rPr lang="en-US" sz="1600" b="0" i="0" kern="1200" dirty="0" err="1" smtClean="0">
                          <a:solidFill>
                            <a:schemeClr val="lt1"/>
                          </a:solidFill>
                          <a:effectLst/>
                          <a:latin typeface="+mn-lt"/>
                          <a:ea typeface="+mn-ea"/>
                          <a:cs typeface="+mn-cs"/>
                        </a:rPr>
                        <a:t>efectuează</a:t>
                      </a:r>
                      <a:r>
                        <a:rPr lang="en-US" sz="1600" b="0" i="0" kern="1200" dirty="0" smtClean="0">
                          <a:solidFill>
                            <a:schemeClr val="lt1"/>
                          </a:solidFill>
                          <a:effectLst/>
                          <a:latin typeface="+mn-lt"/>
                          <a:ea typeface="+mn-ea"/>
                          <a:cs typeface="+mn-cs"/>
                        </a:rPr>
                        <a:t> individual de </a:t>
                      </a:r>
                      <a:r>
                        <a:rPr lang="en-US" sz="1600" b="0" i="0" kern="1200" dirty="0" err="1" smtClean="0">
                          <a:solidFill>
                            <a:schemeClr val="lt1"/>
                          </a:solidFill>
                          <a:effectLst/>
                          <a:latin typeface="+mn-lt"/>
                          <a:ea typeface="+mn-ea"/>
                          <a:cs typeface="+mn-cs"/>
                        </a:rPr>
                        <a:t>către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subiectul</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impunerii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în</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funcţie</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baza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impunerii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şi</a:t>
                      </a:r>
                      <a:r>
                        <a:rPr lang="en-US" sz="1600" b="0" i="0" kern="1200" dirty="0" smtClean="0">
                          <a:solidFill>
                            <a:schemeClr val="lt1"/>
                          </a:solidFill>
                          <a:effectLst/>
                          <a:latin typeface="+mn-lt"/>
                          <a:ea typeface="+mn-ea"/>
                          <a:cs typeface="+mn-cs"/>
                        </a:rPr>
                        <a:t> de </a:t>
                      </a:r>
                      <a:r>
                        <a:rPr lang="en-US" sz="1600" b="0" i="0" kern="1200" dirty="0" err="1" smtClean="0">
                          <a:solidFill>
                            <a:schemeClr val="lt1"/>
                          </a:solidFill>
                          <a:effectLst/>
                          <a:latin typeface="+mn-lt"/>
                          <a:ea typeface="+mn-ea"/>
                          <a:cs typeface="+mn-cs"/>
                        </a:rPr>
                        <a:t>cota</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concretă</a:t>
                      </a:r>
                      <a:endParaRPr lang="ru-RU" sz="1600" b="0" i="0" dirty="0"/>
                    </a:p>
                  </a:txBody>
                  <a:tcPr/>
                </a:tc>
                <a:tc>
                  <a:txBody>
                    <a:bodyPr/>
                    <a:lstStyle/>
                    <a:p>
                      <a:r>
                        <a:rPr lang="en-US" sz="1600" b="0" i="0" kern="1200" dirty="0" err="1" smtClean="0">
                          <a:solidFill>
                            <a:schemeClr val="lt1"/>
                          </a:solidFill>
                          <a:effectLst/>
                          <a:latin typeface="+mn-lt"/>
                          <a:ea typeface="+mn-ea"/>
                          <a:cs typeface="+mn-cs"/>
                        </a:rPr>
                        <a:t>trimestrial</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până</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în</a:t>
                      </a:r>
                      <a:r>
                        <a:rPr lang="en-US" sz="1600" b="0" i="0" kern="1200" dirty="0" smtClean="0">
                          <a:solidFill>
                            <a:schemeClr val="lt1"/>
                          </a:solidFill>
                          <a:effectLst/>
                          <a:latin typeface="+mn-lt"/>
                          <a:ea typeface="+mn-ea"/>
                          <a:cs typeface="+mn-cs"/>
                        </a:rPr>
                        <a:t> ultima </a:t>
                      </a:r>
                      <a:r>
                        <a:rPr lang="en-US" sz="1600" b="0" i="0" kern="1200" dirty="0" err="1" smtClean="0">
                          <a:solidFill>
                            <a:schemeClr val="lt1"/>
                          </a:solidFill>
                          <a:effectLst/>
                          <a:latin typeface="+mn-lt"/>
                          <a:ea typeface="+mn-ea"/>
                          <a:cs typeface="+mn-cs"/>
                        </a:rPr>
                        <a:t>zi</a:t>
                      </a:r>
                      <a:r>
                        <a:rPr lang="en-US" sz="1600" b="0" i="0" kern="1200" dirty="0" smtClean="0">
                          <a:solidFill>
                            <a:schemeClr val="lt1"/>
                          </a:solidFill>
                          <a:effectLst/>
                          <a:latin typeface="+mn-lt"/>
                          <a:ea typeface="+mn-ea"/>
                          <a:cs typeface="+mn-cs"/>
                        </a:rPr>
                        <a:t> a </a:t>
                      </a:r>
                      <a:r>
                        <a:rPr lang="en-US" sz="1600" b="0" i="0" kern="1200" dirty="0" err="1" smtClean="0">
                          <a:solidFill>
                            <a:schemeClr val="lt1"/>
                          </a:solidFill>
                          <a:effectLst/>
                          <a:latin typeface="+mn-lt"/>
                          <a:ea typeface="+mn-ea"/>
                          <a:cs typeface="+mn-cs"/>
                        </a:rPr>
                        <a:t>lunii</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imediat</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următoare</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după</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trimestrul</a:t>
                      </a:r>
                      <a:r>
                        <a:rPr lang="en-US" sz="1600" b="0" i="0" kern="1200" dirty="0" smtClean="0">
                          <a:solidFill>
                            <a:schemeClr val="lt1"/>
                          </a:solidFill>
                          <a:effectLst/>
                          <a:latin typeface="+mn-lt"/>
                          <a:ea typeface="+mn-ea"/>
                          <a:cs typeface="+mn-cs"/>
                        </a:rPr>
                        <a:t> </a:t>
                      </a:r>
                      <a:r>
                        <a:rPr lang="en-US" sz="1600" b="0" i="0" kern="1200" dirty="0" err="1" smtClean="0">
                          <a:solidFill>
                            <a:schemeClr val="lt1"/>
                          </a:solidFill>
                          <a:effectLst/>
                          <a:latin typeface="+mn-lt"/>
                          <a:ea typeface="+mn-ea"/>
                          <a:cs typeface="+mn-cs"/>
                        </a:rPr>
                        <a:t>gestionar</a:t>
                      </a:r>
                      <a:endParaRPr lang="ru-RU" sz="1600" b="0" i="0" dirty="0"/>
                    </a:p>
                  </a:txBody>
                  <a:tcPr/>
                </a:tc>
                <a:extLst>
                  <a:ext uri="{0D108BD9-81ED-4DB2-BD59-A6C34878D82A}">
                    <a16:rowId xmlns:a16="http://schemas.microsoft.com/office/drawing/2014/main" val="10000"/>
                  </a:ext>
                </a:extLst>
              </a:tr>
            </a:tbl>
          </a:graphicData>
        </a:graphic>
      </p:graphicFrame>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6861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6" name="Объект 5"/>
          <p:cNvSpPr>
            <a:spLocks noGrp="1"/>
          </p:cNvSpPr>
          <p:nvPr>
            <p:ph idx="1"/>
          </p:nvPr>
        </p:nvSpPr>
        <p:spPr>
          <a:xfrm>
            <a:off x="329184" y="1621536"/>
            <a:ext cx="8595360" cy="4642464"/>
          </a:xfrm>
        </p:spPr>
        <p:txBody>
          <a:bodyPr/>
          <a:lstStyle/>
          <a:p>
            <a:pPr marL="0" indent="0">
              <a:buNone/>
            </a:pPr>
            <a:r>
              <a:rPr lang="vi-VN" sz="3200" b="1" dirty="0">
                <a:solidFill>
                  <a:srgbClr val="002060"/>
                </a:solidFill>
              </a:rPr>
              <a:t>Calculul TVA și a </a:t>
            </a:r>
            <a:r>
              <a:rPr lang="vi-VN" sz="3200" b="1" dirty="0" smtClean="0">
                <a:solidFill>
                  <a:srgbClr val="002060"/>
                </a:solidFill>
              </a:rPr>
              <a:t>accizelor</a:t>
            </a:r>
            <a:r>
              <a:rPr lang="en-US" sz="3200" b="1" dirty="0" smtClean="0">
                <a:solidFill>
                  <a:srgbClr val="002060"/>
                </a:solidFill>
              </a:rPr>
              <a:t>:</a:t>
            </a:r>
          </a:p>
          <a:p>
            <a:pPr marL="0" indent="0" algn="just">
              <a:buNone/>
            </a:pPr>
            <a:r>
              <a:rPr lang="en-US" sz="2500" dirty="0" smtClean="0">
                <a:solidFill>
                  <a:schemeClr val="tx1"/>
                </a:solidFill>
              </a:rPr>
              <a:t>   </a:t>
            </a:r>
            <a:r>
              <a:rPr lang="vi-VN" sz="2100" dirty="0" smtClean="0">
                <a:solidFill>
                  <a:schemeClr val="tx1"/>
                </a:solidFill>
              </a:rPr>
              <a:t>Conform </a:t>
            </a:r>
            <a:r>
              <a:rPr lang="vi-VN" sz="2100" dirty="0">
                <a:solidFill>
                  <a:schemeClr val="tx1"/>
                </a:solidFill>
              </a:rPr>
              <a:t>Codului Fiscal, accizul este un impozit general de stat stabilit pentru unele mărfuri de consum, pentru activitatea în domeniul jocurilor de </a:t>
            </a:r>
            <a:r>
              <a:rPr lang="vi-VN" sz="2100" dirty="0" smtClean="0">
                <a:solidFill>
                  <a:schemeClr val="tx1"/>
                </a:solidFill>
              </a:rPr>
              <a:t>noroc</a:t>
            </a:r>
            <a:r>
              <a:rPr lang="en-US" sz="2100" dirty="0" smtClean="0">
                <a:solidFill>
                  <a:schemeClr val="tx1"/>
                </a:solidFill>
              </a:rPr>
              <a:t>, s</a:t>
            </a:r>
            <a:r>
              <a:rPr lang="vi-VN" sz="2100" dirty="0" smtClean="0">
                <a:solidFill>
                  <a:schemeClr val="tx1"/>
                </a:solidFill>
              </a:rPr>
              <a:t>uma </a:t>
            </a:r>
            <a:r>
              <a:rPr lang="vi-VN" sz="2100" dirty="0">
                <a:solidFill>
                  <a:schemeClr val="tx1"/>
                </a:solidFill>
              </a:rPr>
              <a:t>accizului </a:t>
            </a:r>
            <a:r>
              <a:rPr lang="en-US" sz="2100" dirty="0" err="1" smtClean="0">
                <a:solidFill>
                  <a:schemeClr val="tx1"/>
                </a:solidFill>
              </a:rPr>
              <a:t>fiind</a:t>
            </a:r>
            <a:r>
              <a:rPr lang="en-US" sz="2100" dirty="0" smtClean="0">
                <a:solidFill>
                  <a:schemeClr val="tx1"/>
                </a:solidFill>
              </a:rPr>
              <a:t> </a:t>
            </a:r>
            <a:r>
              <a:rPr lang="vi-VN" sz="2100" dirty="0" smtClean="0">
                <a:solidFill>
                  <a:schemeClr val="tx1"/>
                </a:solidFill>
              </a:rPr>
              <a:t>inclusă </a:t>
            </a:r>
            <a:r>
              <a:rPr lang="vi-VN" sz="2100" dirty="0">
                <a:solidFill>
                  <a:schemeClr val="tx1"/>
                </a:solidFill>
              </a:rPr>
              <a:t>în preţul mărfii sau serviciilor. </a:t>
            </a:r>
            <a:endParaRPr lang="en-US" sz="2100" dirty="0" smtClean="0">
              <a:solidFill>
                <a:schemeClr val="tx1"/>
              </a:solidFill>
            </a:endParaRPr>
          </a:p>
          <a:p>
            <a:pPr marL="0" indent="0">
              <a:buNone/>
            </a:pPr>
            <a:r>
              <a:rPr lang="en-US" sz="2100" dirty="0" smtClean="0">
                <a:solidFill>
                  <a:schemeClr val="tx1"/>
                </a:solidFill>
              </a:rPr>
              <a:t>   </a:t>
            </a:r>
            <a:r>
              <a:rPr lang="vi-VN" sz="2100" b="1" i="1" dirty="0" smtClean="0">
                <a:solidFill>
                  <a:schemeClr val="tx1"/>
                </a:solidFill>
              </a:rPr>
              <a:t>Subiecţii </a:t>
            </a:r>
            <a:r>
              <a:rPr lang="vi-VN" sz="2100" b="1" i="1" dirty="0">
                <a:solidFill>
                  <a:schemeClr val="tx1"/>
                </a:solidFill>
              </a:rPr>
              <a:t>impunerii</a:t>
            </a:r>
            <a:r>
              <a:rPr lang="vi-VN" sz="2100" dirty="0">
                <a:solidFill>
                  <a:schemeClr val="tx1"/>
                </a:solidFill>
              </a:rPr>
              <a:t>, în funcţie de caracterul şi tipul activităţii, </a:t>
            </a:r>
            <a:r>
              <a:rPr lang="vi-VN" sz="2100" dirty="0" smtClean="0">
                <a:solidFill>
                  <a:schemeClr val="tx1"/>
                </a:solidFill>
              </a:rPr>
              <a:t>sunt:</a:t>
            </a:r>
            <a:r>
              <a:rPr lang="en-US" sz="2100" dirty="0" smtClean="0">
                <a:solidFill>
                  <a:schemeClr val="tx1"/>
                </a:solidFill>
              </a:rPr>
              <a:t/>
            </a:r>
            <a:br>
              <a:rPr lang="en-US" sz="2100" dirty="0" smtClean="0">
                <a:solidFill>
                  <a:schemeClr val="tx1"/>
                </a:solidFill>
              </a:rPr>
            </a:br>
            <a:r>
              <a:rPr lang="vi-VN" sz="2100" dirty="0" smtClean="0">
                <a:solidFill>
                  <a:schemeClr val="tx1"/>
                </a:solidFill>
              </a:rPr>
              <a:t>a) persoanele </a:t>
            </a:r>
            <a:r>
              <a:rPr lang="vi-VN" sz="2100" dirty="0">
                <a:solidFill>
                  <a:schemeClr val="tx1"/>
                </a:solidFill>
              </a:rPr>
              <a:t>fizice şi juridice care se ocupă cu prelucrarea şi/sau producerea mărfurilor supuse accizelor pe teritoriul Republicii </a:t>
            </a:r>
            <a:r>
              <a:rPr lang="vi-VN" sz="2100" dirty="0" smtClean="0">
                <a:solidFill>
                  <a:schemeClr val="tx1"/>
                </a:solidFill>
              </a:rPr>
              <a:t>Moldova;</a:t>
            </a:r>
            <a:r>
              <a:rPr lang="en-US" sz="2100" dirty="0" smtClean="0">
                <a:solidFill>
                  <a:schemeClr val="tx1"/>
                </a:solidFill>
              </a:rPr>
              <a:t/>
            </a:r>
            <a:br>
              <a:rPr lang="en-US" sz="2100" dirty="0" smtClean="0">
                <a:solidFill>
                  <a:schemeClr val="tx1"/>
                </a:solidFill>
              </a:rPr>
            </a:br>
            <a:r>
              <a:rPr lang="vi-VN" sz="2100" dirty="0" smtClean="0">
                <a:solidFill>
                  <a:schemeClr val="tx1"/>
                </a:solidFill>
              </a:rPr>
              <a:t>b) persoanele </a:t>
            </a:r>
            <a:r>
              <a:rPr lang="vi-VN" sz="2100" dirty="0">
                <a:solidFill>
                  <a:schemeClr val="tx1"/>
                </a:solidFill>
              </a:rPr>
              <a:t>fizice şi juridice care importă mărfuri supuse accizelor, cu excepţia mărfurilor care sunt scutite de plata impozitului </a:t>
            </a:r>
            <a:r>
              <a:rPr lang="vi-VN" sz="2100" dirty="0" smtClean="0">
                <a:solidFill>
                  <a:schemeClr val="tx1"/>
                </a:solidFill>
              </a:rPr>
              <a:t>dat;</a:t>
            </a:r>
            <a:r>
              <a:rPr lang="en-US" sz="2100" dirty="0" smtClean="0">
                <a:solidFill>
                  <a:schemeClr val="tx1"/>
                </a:solidFill>
              </a:rPr>
              <a:t/>
            </a:r>
            <a:br>
              <a:rPr lang="en-US" sz="2100" dirty="0" smtClean="0">
                <a:solidFill>
                  <a:schemeClr val="tx1"/>
                </a:solidFill>
              </a:rPr>
            </a:br>
            <a:r>
              <a:rPr lang="vi-VN" sz="2100" dirty="0" smtClean="0">
                <a:solidFill>
                  <a:schemeClr val="tx1"/>
                </a:solidFill>
              </a:rPr>
              <a:t>c) persoanele </a:t>
            </a:r>
            <a:r>
              <a:rPr lang="vi-VN" sz="2100" dirty="0">
                <a:solidFill>
                  <a:schemeClr val="tx1"/>
                </a:solidFill>
              </a:rPr>
              <a:t>juridice care activează în domeniul jocurilor de noroc.</a:t>
            </a:r>
          </a:p>
          <a:p>
            <a:pPr marL="0" indent="0">
              <a:buNone/>
            </a:pPr>
            <a:endParaRPr lang="ru-RU" sz="32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9056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5" name="Объект 4"/>
          <p:cNvSpPr>
            <a:spLocks noGrp="1"/>
          </p:cNvSpPr>
          <p:nvPr>
            <p:ph idx="1"/>
          </p:nvPr>
        </p:nvSpPr>
        <p:spPr>
          <a:xfrm>
            <a:off x="219456" y="1532623"/>
            <a:ext cx="8631936" cy="4904753"/>
          </a:xfrm>
        </p:spPr>
        <p:txBody>
          <a:bodyPr/>
          <a:lstStyle/>
          <a:p>
            <a:pPr marL="0" indent="0">
              <a:buNone/>
            </a:pPr>
            <a:r>
              <a:rPr lang="en-US" sz="2100" b="1" i="1" dirty="0" smtClean="0">
                <a:solidFill>
                  <a:schemeClr val="tx1"/>
                </a:solidFill>
              </a:rPr>
              <a:t>   </a:t>
            </a:r>
            <a:r>
              <a:rPr lang="vi-VN" sz="2100" b="1" i="1" dirty="0" smtClean="0">
                <a:solidFill>
                  <a:schemeClr val="tx1"/>
                </a:solidFill>
              </a:rPr>
              <a:t>Obiecte </a:t>
            </a:r>
            <a:r>
              <a:rPr lang="vi-VN" sz="2100" b="1" i="1" dirty="0">
                <a:solidFill>
                  <a:schemeClr val="tx1"/>
                </a:solidFill>
              </a:rPr>
              <a:t>ale impunerii </a:t>
            </a:r>
            <a:r>
              <a:rPr lang="vi-VN" sz="2100" dirty="0">
                <a:solidFill>
                  <a:schemeClr val="tx1"/>
                </a:solidFill>
              </a:rPr>
              <a:t>cu acciz sunt mărfurile supuse accizelor şi licenţele pentru activitatea în domeniul jocurilor de noroc.</a:t>
            </a:r>
          </a:p>
          <a:p>
            <a:pPr marL="0" indent="0">
              <a:buNone/>
            </a:pPr>
            <a:r>
              <a:rPr lang="en-US" sz="2100" dirty="0" smtClean="0">
                <a:solidFill>
                  <a:schemeClr val="tx1"/>
                </a:solidFill>
              </a:rPr>
              <a:t>   </a:t>
            </a:r>
            <a:r>
              <a:rPr lang="vi-VN" sz="2100" dirty="0" smtClean="0">
                <a:solidFill>
                  <a:schemeClr val="tx1"/>
                </a:solidFill>
              </a:rPr>
              <a:t>Drept </a:t>
            </a:r>
            <a:r>
              <a:rPr lang="vi-VN" sz="2100" b="1" i="1" dirty="0">
                <a:solidFill>
                  <a:schemeClr val="tx1"/>
                </a:solidFill>
              </a:rPr>
              <a:t>bază impozabilă </a:t>
            </a:r>
            <a:r>
              <a:rPr lang="vi-VN" sz="2100" dirty="0" smtClean="0">
                <a:solidFill>
                  <a:schemeClr val="tx1"/>
                </a:solidFill>
              </a:rPr>
              <a:t>servesc:</a:t>
            </a:r>
            <a:r>
              <a:rPr lang="en-US" sz="2100" dirty="0" smtClean="0">
                <a:solidFill>
                  <a:schemeClr val="tx1"/>
                </a:solidFill>
              </a:rPr>
              <a:t/>
            </a:r>
            <a:br>
              <a:rPr lang="en-US" sz="2100" dirty="0" smtClean="0">
                <a:solidFill>
                  <a:schemeClr val="tx1"/>
                </a:solidFill>
              </a:rPr>
            </a:br>
            <a:r>
              <a:rPr lang="vi-VN" sz="2100" dirty="0" smtClean="0">
                <a:solidFill>
                  <a:schemeClr val="tx1"/>
                </a:solidFill>
              </a:rPr>
              <a:t>1. volumul </a:t>
            </a:r>
            <a:r>
              <a:rPr lang="vi-VN" sz="2100" dirty="0">
                <a:solidFill>
                  <a:schemeClr val="tx1"/>
                </a:solidFill>
              </a:rPr>
              <a:t>în expresie naturală (litru, tonă, litru alcool absolut, bucăţi, cm3</a:t>
            </a:r>
            <a:r>
              <a:rPr lang="vi-VN" sz="2100" dirty="0" smtClean="0">
                <a:solidFill>
                  <a:schemeClr val="tx1"/>
                </a:solidFill>
              </a:rPr>
              <a:t>);</a:t>
            </a:r>
            <a:r>
              <a:rPr lang="en-US" sz="2100" dirty="0" smtClean="0">
                <a:solidFill>
                  <a:schemeClr val="tx1"/>
                </a:solidFill>
              </a:rPr>
              <a:t/>
            </a:r>
            <a:br>
              <a:rPr lang="en-US" sz="2100" dirty="0" smtClean="0">
                <a:solidFill>
                  <a:schemeClr val="tx1"/>
                </a:solidFill>
              </a:rPr>
            </a:br>
            <a:r>
              <a:rPr lang="en-US" sz="2100" dirty="0" smtClean="0">
                <a:solidFill>
                  <a:schemeClr val="tx1"/>
                </a:solidFill>
              </a:rPr>
              <a:t>2</a:t>
            </a:r>
            <a:r>
              <a:rPr lang="vi-VN" sz="2100" dirty="0" smtClean="0">
                <a:solidFill>
                  <a:schemeClr val="tx1"/>
                </a:solidFill>
              </a:rPr>
              <a:t>. valoarea </a:t>
            </a:r>
            <a:r>
              <a:rPr lang="vi-VN" sz="2100" dirty="0">
                <a:solidFill>
                  <a:schemeClr val="tx1"/>
                </a:solidFill>
              </a:rPr>
              <a:t>mărfurilor, care, la rîndul său, poate fi</a:t>
            </a:r>
            <a:r>
              <a:rPr lang="vi-VN" sz="2100" dirty="0" smtClean="0">
                <a:solidFill>
                  <a:schemeClr val="tx1"/>
                </a:solidFill>
              </a:rPr>
              <a:t>:</a:t>
            </a:r>
            <a:r>
              <a:rPr lang="en-US" sz="2100" dirty="0" smtClean="0">
                <a:solidFill>
                  <a:schemeClr val="tx1"/>
                </a:solidFill>
              </a:rPr>
              <a:t/>
            </a:r>
            <a:br>
              <a:rPr lang="en-US" sz="2100" dirty="0" smtClean="0">
                <a:solidFill>
                  <a:schemeClr val="tx1"/>
                </a:solidFill>
              </a:rPr>
            </a:br>
            <a:r>
              <a:rPr lang="vi-VN" sz="2100" dirty="0" smtClean="0">
                <a:solidFill>
                  <a:schemeClr val="tx1"/>
                </a:solidFill>
              </a:rPr>
              <a:t>-valoarea</a:t>
            </a:r>
            <a:r>
              <a:rPr lang="vi-VN" sz="2100" dirty="0">
                <a:solidFill>
                  <a:schemeClr val="tx1"/>
                </a:solidFill>
              </a:rPr>
              <a:t>, fără a ţine cont de TVA şi accize, pentru mărfurile de producere autohtonă</a:t>
            </a:r>
            <a:r>
              <a:rPr lang="vi-VN" sz="2100" dirty="0" smtClean="0">
                <a:solidFill>
                  <a:schemeClr val="tx1"/>
                </a:solidFill>
              </a:rPr>
              <a:t>;</a:t>
            </a:r>
            <a:r>
              <a:rPr lang="en-US" sz="2100" dirty="0" smtClean="0">
                <a:solidFill>
                  <a:schemeClr val="tx1"/>
                </a:solidFill>
              </a:rPr>
              <a:t/>
            </a:r>
            <a:br>
              <a:rPr lang="en-US" sz="2100" dirty="0" smtClean="0">
                <a:solidFill>
                  <a:schemeClr val="tx1"/>
                </a:solidFill>
              </a:rPr>
            </a:br>
            <a:r>
              <a:rPr lang="vi-VN" sz="2100" dirty="0" smtClean="0">
                <a:solidFill>
                  <a:schemeClr val="tx1"/>
                </a:solidFill>
              </a:rPr>
              <a:t>-valoarea </a:t>
            </a:r>
            <a:r>
              <a:rPr lang="vi-VN" sz="2100" dirty="0">
                <a:solidFill>
                  <a:schemeClr val="tx1"/>
                </a:solidFill>
              </a:rPr>
              <a:t>în vamă a mărfii, pentru mărfurile </a:t>
            </a:r>
            <a:r>
              <a:rPr lang="vi-VN" sz="2100" dirty="0" smtClean="0">
                <a:solidFill>
                  <a:schemeClr val="tx1"/>
                </a:solidFill>
              </a:rPr>
              <a:t>importate;</a:t>
            </a:r>
            <a:r>
              <a:rPr lang="en-US" sz="2100" dirty="0" smtClean="0">
                <a:solidFill>
                  <a:schemeClr val="tx1"/>
                </a:solidFill>
              </a:rPr>
              <a:t/>
            </a:r>
            <a:br>
              <a:rPr lang="en-US" sz="2100" dirty="0" smtClean="0">
                <a:solidFill>
                  <a:schemeClr val="tx1"/>
                </a:solidFill>
              </a:rPr>
            </a:br>
            <a:r>
              <a:rPr lang="vi-VN" sz="2100" dirty="0" smtClean="0">
                <a:solidFill>
                  <a:schemeClr val="tx1"/>
                </a:solidFill>
              </a:rPr>
              <a:t>3. costul </a:t>
            </a:r>
            <a:r>
              <a:rPr lang="vi-VN" sz="2100" dirty="0">
                <a:solidFill>
                  <a:schemeClr val="tx1"/>
                </a:solidFill>
              </a:rPr>
              <a:t>licenţei pentru activitatea în domeniul jocurilor de noroc</a:t>
            </a:r>
            <a:r>
              <a:rPr lang="vi-VN" sz="2100" dirty="0" smtClean="0">
                <a:solidFill>
                  <a:schemeClr val="tx1"/>
                </a:solidFill>
              </a:rPr>
              <a:t>.</a:t>
            </a:r>
            <a:endParaRPr lang="en-US" sz="2100" dirty="0" smtClean="0">
              <a:solidFill>
                <a:schemeClr val="tx1"/>
              </a:solidFill>
            </a:endParaRPr>
          </a:p>
          <a:p>
            <a:pPr marL="0" indent="0">
              <a:buNone/>
            </a:pPr>
            <a:r>
              <a:rPr lang="en-US" sz="2100" dirty="0" smtClean="0">
                <a:solidFill>
                  <a:schemeClr val="tx1"/>
                </a:solidFill>
              </a:rPr>
              <a:t>   </a:t>
            </a:r>
            <a:r>
              <a:rPr lang="vi-VN" sz="2100" dirty="0" smtClean="0">
                <a:solidFill>
                  <a:schemeClr val="tx1"/>
                </a:solidFill>
              </a:rPr>
              <a:t>Pentru </a:t>
            </a:r>
            <a:r>
              <a:rPr lang="vi-VN" sz="2100" dirty="0">
                <a:solidFill>
                  <a:schemeClr val="tx1"/>
                </a:solidFill>
              </a:rPr>
              <a:t>persoanele fizice şi juridice subiecţi ai impunerii cu accize, </a:t>
            </a:r>
            <a:r>
              <a:rPr lang="vi-VN" sz="2100" b="1" i="1" dirty="0">
                <a:solidFill>
                  <a:schemeClr val="tx1"/>
                </a:solidFill>
              </a:rPr>
              <a:t>obligaţia fiscală </a:t>
            </a:r>
            <a:r>
              <a:rPr lang="vi-VN" sz="2100" dirty="0">
                <a:solidFill>
                  <a:schemeClr val="tx1"/>
                </a:solidFill>
              </a:rPr>
              <a:t>cu privire  la calcularea şi achitarea accizelor la buget apare în momentul expedierii (transportării) mărfurilor supuse accizelor din încăperea de acciz.</a:t>
            </a:r>
          </a:p>
          <a:p>
            <a:pPr marL="0" indent="0">
              <a:buNone/>
            </a:pP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3848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28/11/2017</a:t>
            </a:fld>
            <a:endParaRPr lang="en-GB" noProof="0" dirty="0"/>
          </a:p>
        </p:txBody>
      </p:sp>
      <p:sp>
        <p:nvSpPr>
          <p:cNvPr id="5" name="Объект 4"/>
          <p:cNvSpPr>
            <a:spLocks noGrp="1"/>
          </p:cNvSpPr>
          <p:nvPr>
            <p:ph idx="1"/>
          </p:nvPr>
        </p:nvSpPr>
        <p:spPr>
          <a:xfrm>
            <a:off x="170688" y="1532623"/>
            <a:ext cx="8729472" cy="4731377"/>
          </a:xfrm>
        </p:spPr>
        <p:txBody>
          <a:bodyPr/>
          <a:lstStyle/>
          <a:p>
            <a:pPr marL="0" indent="0">
              <a:buNone/>
            </a:pPr>
            <a:r>
              <a:rPr lang="en-US" b="1" i="1" dirty="0" smtClean="0">
                <a:solidFill>
                  <a:schemeClr val="tx1"/>
                </a:solidFill>
              </a:rPr>
              <a:t>   Taxa </a:t>
            </a:r>
            <a:r>
              <a:rPr lang="en-US" b="1" i="1" dirty="0" err="1">
                <a:solidFill>
                  <a:schemeClr val="tx1"/>
                </a:solidFill>
              </a:rPr>
              <a:t>pe</a:t>
            </a:r>
            <a:r>
              <a:rPr lang="en-US" b="1" i="1" dirty="0">
                <a:solidFill>
                  <a:schemeClr val="tx1"/>
                </a:solidFill>
              </a:rPr>
              <a:t> </a:t>
            </a:r>
            <a:r>
              <a:rPr lang="en-US" b="1" i="1" dirty="0" err="1">
                <a:solidFill>
                  <a:schemeClr val="tx1"/>
                </a:solidFill>
              </a:rPr>
              <a:t>valoarea</a:t>
            </a:r>
            <a:r>
              <a:rPr lang="en-US" b="1" i="1" dirty="0">
                <a:solidFill>
                  <a:schemeClr val="tx1"/>
                </a:solidFill>
              </a:rPr>
              <a:t> </a:t>
            </a:r>
            <a:r>
              <a:rPr lang="en-US" b="1" i="1" dirty="0" err="1">
                <a:solidFill>
                  <a:schemeClr val="tx1"/>
                </a:solidFill>
              </a:rPr>
              <a:t>adăugată</a:t>
            </a:r>
            <a:r>
              <a:rPr lang="en-US" b="1" i="1" dirty="0">
                <a:solidFill>
                  <a:schemeClr val="tx1"/>
                </a:solidFill>
              </a:rPr>
              <a:t> (T.V.A)</a:t>
            </a:r>
            <a:r>
              <a:rPr lang="en-US" dirty="0">
                <a:solidFill>
                  <a:schemeClr val="tx1"/>
                </a:solidFill>
              </a:rPr>
              <a:t> </a:t>
            </a:r>
            <a:r>
              <a:rPr lang="en-US" dirty="0" err="1">
                <a:solidFill>
                  <a:schemeClr val="tx1"/>
                </a:solidFill>
              </a:rPr>
              <a:t>este</a:t>
            </a:r>
            <a:r>
              <a:rPr lang="en-US" dirty="0">
                <a:solidFill>
                  <a:schemeClr val="tx1"/>
                </a:solidFill>
              </a:rPr>
              <a:t> un </a:t>
            </a:r>
            <a:r>
              <a:rPr lang="en-US" dirty="0" err="1">
                <a:solidFill>
                  <a:schemeClr val="tx1"/>
                </a:solidFill>
              </a:rPr>
              <a:t>impozit</a:t>
            </a:r>
            <a:r>
              <a:rPr lang="en-US" dirty="0">
                <a:solidFill>
                  <a:schemeClr val="tx1"/>
                </a:solidFill>
              </a:rPr>
              <a:t> indirect, care se </a:t>
            </a:r>
            <a:r>
              <a:rPr lang="en-US" dirty="0" err="1">
                <a:solidFill>
                  <a:schemeClr val="tx1"/>
                </a:solidFill>
              </a:rPr>
              <a:t>aplică</a:t>
            </a:r>
            <a:r>
              <a:rPr lang="en-US" dirty="0">
                <a:solidFill>
                  <a:schemeClr val="tx1"/>
                </a:solidFill>
              </a:rPr>
              <a:t> </a:t>
            </a:r>
            <a:r>
              <a:rPr lang="en-US" dirty="0" err="1">
                <a:solidFill>
                  <a:schemeClr val="tx1"/>
                </a:solidFill>
              </a:rPr>
              <a:t>asupra</a:t>
            </a:r>
            <a:r>
              <a:rPr lang="en-US" dirty="0">
                <a:solidFill>
                  <a:schemeClr val="tx1"/>
                </a:solidFill>
              </a:rPr>
              <a:t> </a:t>
            </a:r>
            <a:r>
              <a:rPr lang="en-US" dirty="0" err="1">
                <a:solidFill>
                  <a:schemeClr val="tx1"/>
                </a:solidFill>
              </a:rPr>
              <a:t>cifrei</a:t>
            </a:r>
            <a:r>
              <a:rPr lang="en-US" dirty="0">
                <a:solidFill>
                  <a:schemeClr val="tx1"/>
                </a:solidFill>
              </a:rPr>
              <a:t> de </a:t>
            </a:r>
            <a:r>
              <a:rPr lang="en-US" dirty="0" err="1">
                <a:solidFill>
                  <a:schemeClr val="tx1"/>
                </a:solidFill>
              </a:rPr>
              <a:t>afaceri</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Republica</a:t>
            </a:r>
            <a:r>
              <a:rPr lang="en-US" dirty="0">
                <a:solidFill>
                  <a:schemeClr val="tx1"/>
                </a:solidFill>
              </a:rPr>
              <a:t> Moldova TVA </a:t>
            </a:r>
            <a:r>
              <a:rPr lang="en-US" dirty="0" err="1">
                <a:solidFill>
                  <a:schemeClr val="tx1"/>
                </a:solidFill>
              </a:rPr>
              <a:t>reprezintă</a:t>
            </a:r>
            <a:r>
              <a:rPr lang="en-US" dirty="0">
                <a:solidFill>
                  <a:schemeClr val="tx1"/>
                </a:solidFill>
              </a:rPr>
              <a:t> un </a:t>
            </a:r>
            <a:r>
              <a:rPr lang="en-US" dirty="0" err="1">
                <a:solidFill>
                  <a:schemeClr val="tx1"/>
                </a:solidFill>
              </a:rPr>
              <a:t>impozit</a:t>
            </a:r>
            <a:r>
              <a:rPr lang="en-US" dirty="0">
                <a:solidFill>
                  <a:schemeClr val="tx1"/>
                </a:solidFill>
              </a:rPr>
              <a:t> general de stat. </a:t>
            </a:r>
            <a:br>
              <a:rPr lang="en-US" dirty="0">
                <a:solidFill>
                  <a:schemeClr val="tx1"/>
                </a:solidFill>
              </a:rPr>
            </a:br>
            <a:r>
              <a:rPr lang="en-US" dirty="0" smtClean="0">
                <a:solidFill>
                  <a:schemeClr val="tx1"/>
                </a:solidFill>
              </a:rPr>
              <a:t>   </a:t>
            </a:r>
            <a:r>
              <a:rPr lang="en-US" dirty="0" err="1" smtClean="0">
                <a:solidFill>
                  <a:schemeClr val="tx1"/>
                </a:solidFill>
              </a:rPr>
              <a:t>Prin</a:t>
            </a:r>
            <a:r>
              <a:rPr lang="en-US" dirty="0" smtClean="0">
                <a:solidFill>
                  <a:schemeClr val="tx1"/>
                </a:solidFill>
              </a:rPr>
              <a:t> </a:t>
            </a:r>
            <a:r>
              <a:rPr lang="en-US" dirty="0" err="1" smtClean="0">
                <a:solidFill>
                  <a:schemeClr val="tx1"/>
                </a:solidFill>
              </a:rPr>
              <a:t>intermediul</a:t>
            </a:r>
            <a:r>
              <a:rPr lang="en-US" dirty="0">
                <a:solidFill>
                  <a:schemeClr val="tx1"/>
                </a:solidFill>
              </a:rPr>
              <a:t> </a:t>
            </a:r>
            <a:r>
              <a:rPr lang="en-US" dirty="0" smtClean="0">
                <a:solidFill>
                  <a:schemeClr val="tx1"/>
                </a:solidFill>
              </a:rPr>
              <a:t>T.V.A se </a:t>
            </a:r>
            <a:r>
              <a:rPr lang="en-US" dirty="0" err="1">
                <a:solidFill>
                  <a:schemeClr val="tx1"/>
                </a:solidFill>
              </a:rPr>
              <a:t>colectează</a:t>
            </a:r>
            <a:r>
              <a:rPr lang="en-US" dirty="0">
                <a:solidFill>
                  <a:schemeClr val="tx1"/>
                </a:solidFill>
              </a:rPr>
              <a:t> la </a:t>
            </a:r>
            <a:r>
              <a:rPr lang="en-US" dirty="0" err="1">
                <a:solidFill>
                  <a:schemeClr val="tx1"/>
                </a:solidFill>
              </a:rPr>
              <a:t>buget</a:t>
            </a:r>
            <a:r>
              <a:rPr lang="en-US" dirty="0">
                <a:solidFill>
                  <a:schemeClr val="tx1"/>
                </a:solidFill>
              </a:rPr>
              <a:t> o parte din </a:t>
            </a:r>
            <a:r>
              <a:rPr lang="en-US" dirty="0" err="1">
                <a:solidFill>
                  <a:schemeClr val="tx1"/>
                </a:solidFill>
              </a:rPr>
              <a:t>valoarea</a:t>
            </a:r>
            <a:r>
              <a:rPr lang="en-US" dirty="0">
                <a:solidFill>
                  <a:schemeClr val="tx1"/>
                </a:solidFill>
              </a:rPr>
              <a:t> </a:t>
            </a:r>
            <a:r>
              <a:rPr lang="en-US" dirty="0" err="1">
                <a:solidFill>
                  <a:schemeClr val="tx1"/>
                </a:solidFill>
              </a:rPr>
              <a:t>mărfurilor</a:t>
            </a:r>
            <a:r>
              <a:rPr lang="en-US" dirty="0">
                <a:solidFill>
                  <a:schemeClr val="tx1"/>
                </a:solidFill>
              </a:rPr>
              <a:t> </a:t>
            </a:r>
            <a:r>
              <a:rPr lang="en-US" dirty="0" err="1">
                <a:solidFill>
                  <a:schemeClr val="tx1"/>
                </a:solidFill>
              </a:rPr>
              <a:t>produse</a:t>
            </a:r>
            <a:r>
              <a:rPr lang="en-US" dirty="0">
                <a:solidFill>
                  <a:schemeClr val="tx1"/>
                </a:solidFill>
              </a:rPr>
              <a:t> (</a:t>
            </a:r>
            <a:r>
              <a:rPr lang="en-US" dirty="0" err="1">
                <a:solidFill>
                  <a:schemeClr val="tx1"/>
                </a:solidFill>
              </a:rPr>
              <a:t>serviciilor</a:t>
            </a:r>
            <a:r>
              <a:rPr lang="en-US" dirty="0">
                <a:solidFill>
                  <a:schemeClr val="tx1"/>
                </a:solidFill>
              </a:rPr>
              <a:t> </a:t>
            </a:r>
            <a:r>
              <a:rPr lang="en-US" dirty="0" err="1">
                <a:solidFill>
                  <a:schemeClr val="tx1"/>
                </a:solidFill>
              </a:rPr>
              <a:t>prestate</a:t>
            </a:r>
            <a:r>
              <a:rPr lang="en-US" dirty="0">
                <a:solidFill>
                  <a:schemeClr val="tx1"/>
                </a:solidFill>
              </a:rPr>
              <a:t>, </a:t>
            </a:r>
            <a:r>
              <a:rPr lang="en-US" dirty="0" err="1">
                <a:solidFill>
                  <a:schemeClr val="tx1"/>
                </a:solidFill>
              </a:rPr>
              <a:t>lucrărilor</a:t>
            </a:r>
            <a:r>
              <a:rPr lang="en-US" dirty="0">
                <a:solidFill>
                  <a:schemeClr val="tx1"/>
                </a:solidFill>
              </a:rPr>
              <a:t> </a:t>
            </a:r>
            <a:r>
              <a:rPr lang="en-US" dirty="0" err="1">
                <a:solidFill>
                  <a:schemeClr val="tx1"/>
                </a:solidFill>
              </a:rPr>
              <a:t>executate</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republică</a:t>
            </a:r>
            <a:r>
              <a:rPr lang="en-US" dirty="0">
                <a:solidFill>
                  <a:schemeClr val="tx1"/>
                </a:solidFill>
              </a:rPr>
              <a:t> </a:t>
            </a:r>
            <a:r>
              <a:rPr lang="en-US" dirty="0" err="1">
                <a:solidFill>
                  <a:schemeClr val="tx1"/>
                </a:solidFill>
              </a:rPr>
              <a:t>sau</a:t>
            </a:r>
            <a:r>
              <a:rPr lang="en-US" dirty="0">
                <a:solidFill>
                  <a:schemeClr val="tx1"/>
                </a:solidFill>
              </a:rPr>
              <a:t> </a:t>
            </a:r>
            <a:r>
              <a:rPr lang="en-US" dirty="0" err="1" smtClean="0">
                <a:solidFill>
                  <a:schemeClr val="tx1"/>
                </a:solidFill>
              </a:rPr>
              <a:t>importate</a:t>
            </a:r>
            <a:r>
              <a:rPr lang="en-US" dirty="0" smtClean="0">
                <a:solidFill>
                  <a:schemeClr val="tx1"/>
                </a:solidFill>
              </a:rPr>
              <a:t>.</a:t>
            </a:r>
            <a:endParaRPr lang="en-US" dirty="0">
              <a:solidFill>
                <a:schemeClr val="tx1"/>
              </a:solidFill>
            </a:endParaRPr>
          </a:p>
          <a:p>
            <a:pPr marL="0" indent="0">
              <a:buNone/>
            </a:pPr>
            <a:r>
              <a:rPr lang="en-US" b="1" i="1" dirty="0">
                <a:solidFill>
                  <a:schemeClr val="tx1"/>
                </a:solidFill>
              </a:rPr>
              <a:t> </a:t>
            </a:r>
            <a:r>
              <a:rPr lang="en-US" b="1" i="1" dirty="0" smtClean="0">
                <a:solidFill>
                  <a:schemeClr val="tx1"/>
                </a:solidFill>
              </a:rPr>
              <a:t>  </a:t>
            </a:r>
            <a:r>
              <a:rPr lang="en-US" b="1" i="1" dirty="0" err="1" smtClean="0">
                <a:solidFill>
                  <a:schemeClr val="tx1"/>
                </a:solidFill>
              </a:rPr>
              <a:t>Subiecţi</a:t>
            </a:r>
            <a:r>
              <a:rPr lang="en-US" b="1" i="1" dirty="0" smtClean="0">
                <a:solidFill>
                  <a:schemeClr val="tx1"/>
                </a:solidFill>
              </a:rPr>
              <a:t> </a:t>
            </a:r>
            <a:r>
              <a:rPr lang="en-US" b="1" i="1" dirty="0" err="1">
                <a:solidFill>
                  <a:schemeClr val="tx1"/>
                </a:solidFill>
              </a:rPr>
              <a:t>impozabili</a:t>
            </a:r>
            <a:r>
              <a:rPr lang="en-US" b="1" i="1" dirty="0">
                <a:solidFill>
                  <a:schemeClr val="tx1"/>
                </a:solidFill>
              </a:rPr>
              <a:t> </a:t>
            </a:r>
            <a:r>
              <a:rPr lang="en-US" dirty="0">
                <a:solidFill>
                  <a:schemeClr val="tx1"/>
                </a:solidFill>
              </a:rPr>
              <a:t>cu T.V.A. </a:t>
            </a:r>
            <a:r>
              <a:rPr lang="en-US" dirty="0" err="1" smtClean="0">
                <a:solidFill>
                  <a:schemeClr val="tx1"/>
                </a:solidFill>
              </a:rPr>
              <a:t>sunt</a:t>
            </a:r>
            <a:r>
              <a:rPr lang="en-US" dirty="0" smtClean="0">
                <a:solidFill>
                  <a:schemeClr val="tx1"/>
                </a:solidFill>
              </a:rPr>
              <a:t>:</a:t>
            </a:r>
            <a:r>
              <a:rPr lang="en-US" dirty="0">
                <a:solidFill>
                  <a:schemeClr val="tx1"/>
                </a:solidFill>
              </a:rPr>
              <a:t/>
            </a:r>
            <a:br>
              <a:rPr lang="en-US" dirty="0">
                <a:solidFill>
                  <a:schemeClr val="tx1"/>
                </a:solidFill>
              </a:rPr>
            </a:br>
            <a:r>
              <a:rPr lang="en-US" dirty="0" smtClean="0">
                <a:solidFill>
                  <a:schemeClr val="tx1"/>
                </a:solidFill>
              </a:rPr>
              <a:t>1. </a:t>
            </a:r>
            <a:r>
              <a:rPr lang="en-US" dirty="0" err="1" smtClean="0">
                <a:solidFill>
                  <a:schemeClr val="tx1"/>
                </a:solidFill>
              </a:rPr>
              <a:t>persoanele</a:t>
            </a:r>
            <a:r>
              <a:rPr lang="en-US" dirty="0" smtClean="0">
                <a:solidFill>
                  <a:schemeClr val="tx1"/>
                </a:solidFill>
              </a:rPr>
              <a:t> </a:t>
            </a:r>
            <a:r>
              <a:rPr lang="en-US" dirty="0" err="1">
                <a:solidFill>
                  <a:schemeClr val="tx1"/>
                </a:solidFill>
              </a:rPr>
              <a:t>fizice</a:t>
            </a:r>
            <a:r>
              <a:rPr lang="en-US" dirty="0">
                <a:solidFill>
                  <a:schemeClr val="tx1"/>
                </a:solidFill>
              </a:rPr>
              <a:t> </a:t>
            </a:r>
            <a:r>
              <a:rPr lang="en-US" dirty="0" err="1">
                <a:solidFill>
                  <a:schemeClr val="tx1"/>
                </a:solidFill>
              </a:rPr>
              <a:t>şi</a:t>
            </a:r>
            <a:r>
              <a:rPr lang="en-US" dirty="0">
                <a:solidFill>
                  <a:schemeClr val="tx1"/>
                </a:solidFill>
              </a:rPr>
              <a:t> </a:t>
            </a:r>
            <a:r>
              <a:rPr lang="en-US" dirty="0" err="1">
                <a:solidFill>
                  <a:schemeClr val="tx1"/>
                </a:solidFill>
              </a:rPr>
              <a:t>juridice</a:t>
            </a:r>
            <a:r>
              <a:rPr lang="en-US" dirty="0">
                <a:solidFill>
                  <a:schemeClr val="tx1"/>
                </a:solidFill>
              </a:rPr>
              <a:t> care </a:t>
            </a:r>
            <a:r>
              <a:rPr lang="en-US" dirty="0" err="1">
                <a:solidFill>
                  <a:schemeClr val="tx1"/>
                </a:solidFill>
              </a:rPr>
              <a:t>efectuiează</a:t>
            </a:r>
            <a:r>
              <a:rPr lang="en-US" dirty="0">
                <a:solidFill>
                  <a:schemeClr val="tx1"/>
                </a:solidFill>
              </a:rPr>
              <a:t> </a:t>
            </a:r>
            <a:r>
              <a:rPr lang="en-US" dirty="0" err="1">
                <a:solidFill>
                  <a:schemeClr val="tx1"/>
                </a:solidFill>
              </a:rPr>
              <a:t>livrări</a:t>
            </a:r>
            <a:r>
              <a:rPr lang="en-US" dirty="0">
                <a:solidFill>
                  <a:schemeClr val="tx1"/>
                </a:solidFill>
              </a:rPr>
              <a:t> </a:t>
            </a:r>
            <a:r>
              <a:rPr lang="en-US" dirty="0" err="1">
                <a:solidFill>
                  <a:schemeClr val="tx1"/>
                </a:solidFill>
              </a:rPr>
              <a:t>impozabile</a:t>
            </a:r>
            <a:r>
              <a:rPr lang="en-US" dirty="0">
                <a:solidFill>
                  <a:schemeClr val="tx1"/>
                </a:solidFill>
              </a:rPr>
              <a:t> </a:t>
            </a:r>
            <a:r>
              <a:rPr lang="en-US" dirty="0" err="1">
                <a:solidFill>
                  <a:schemeClr val="tx1"/>
                </a:solidFill>
              </a:rPr>
              <a:t>pe</a:t>
            </a:r>
            <a:r>
              <a:rPr lang="en-US" dirty="0">
                <a:solidFill>
                  <a:schemeClr val="tx1"/>
                </a:solidFill>
              </a:rPr>
              <a:t> </a:t>
            </a:r>
            <a:r>
              <a:rPr lang="en-US" dirty="0" err="1">
                <a:solidFill>
                  <a:schemeClr val="tx1"/>
                </a:solidFill>
              </a:rPr>
              <a:t>piaţa</a:t>
            </a:r>
            <a:r>
              <a:rPr lang="en-US" dirty="0">
                <a:solidFill>
                  <a:schemeClr val="tx1"/>
                </a:solidFill>
              </a:rPr>
              <a:t> </a:t>
            </a:r>
            <a:r>
              <a:rPr lang="en-US" dirty="0" err="1">
                <a:solidFill>
                  <a:schemeClr val="tx1"/>
                </a:solidFill>
              </a:rPr>
              <a:t>internă</a:t>
            </a:r>
            <a:r>
              <a:rPr lang="en-US" dirty="0">
                <a:solidFill>
                  <a:schemeClr val="tx1"/>
                </a:solidFill>
              </a:rPr>
              <a:t> </a:t>
            </a:r>
            <a:r>
              <a:rPr lang="en-US" dirty="0" err="1">
                <a:solidFill>
                  <a:schemeClr val="tx1"/>
                </a:solidFill>
              </a:rPr>
              <a:t>şi</a:t>
            </a:r>
            <a:r>
              <a:rPr lang="en-US" dirty="0">
                <a:solidFill>
                  <a:schemeClr val="tx1"/>
                </a:solidFill>
              </a:rPr>
              <a:t> la export </a:t>
            </a:r>
            <a:r>
              <a:rPr lang="en-US" dirty="0" err="1">
                <a:solidFill>
                  <a:schemeClr val="tx1"/>
                </a:solidFill>
              </a:rPr>
              <a:t>şi</a:t>
            </a:r>
            <a:r>
              <a:rPr lang="en-US" dirty="0">
                <a:solidFill>
                  <a:schemeClr val="tx1"/>
                </a:solidFill>
              </a:rPr>
              <a:t> </a:t>
            </a:r>
            <a:r>
              <a:rPr lang="en-US" dirty="0" err="1">
                <a:solidFill>
                  <a:schemeClr val="tx1"/>
                </a:solidFill>
              </a:rPr>
              <a:t>sunt</a:t>
            </a:r>
            <a:r>
              <a:rPr lang="en-US" dirty="0">
                <a:solidFill>
                  <a:schemeClr val="tx1"/>
                </a:solidFill>
              </a:rPr>
              <a:t> </a:t>
            </a:r>
            <a:r>
              <a:rPr lang="en-US" dirty="0" err="1">
                <a:solidFill>
                  <a:schemeClr val="tx1"/>
                </a:solidFill>
              </a:rPr>
              <a:t>înregistrate</a:t>
            </a:r>
            <a:r>
              <a:rPr lang="en-US" dirty="0">
                <a:solidFill>
                  <a:schemeClr val="tx1"/>
                </a:solidFill>
              </a:rPr>
              <a:t> </a:t>
            </a:r>
            <a:r>
              <a:rPr lang="en-US" dirty="0" err="1">
                <a:solidFill>
                  <a:schemeClr val="tx1"/>
                </a:solidFill>
              </a:rPr>
              <a:t>sau</a:t>
            </a:r>
            <a:r>
              <a:rPr lang="en-US" dirty="0">
                <a:solidFill>
                  <a:schemeClr val="tx1"/>
                </a:solidFill>
              </a:rPr>
              <a:t> </a:t>
            </a:r>
            <a:r>
              <a:rPr lang="en-US" dirty="0" err="1">
                <a:solidFill>
                  <a:schemeClr val="tx1"/>
                </a:solidFill>
              </a:rPr>
              <a:t>trebuie</a:t>
            </a:r>
            <a:r>
              <a:rPr lang="en-US" dirty="0">
                <a:solidFill>
                  <a:schemeClr val="tx1"/>
                </a:solidFill>
              </a:rPr>
              <a:t> </a:t>
            </a:r>
            <a:r>
              <a:rPr lang="en-US" dirty="0" err="1">
                <a:solidFill>
                  <a:schemeClr val="tx1"/>
                </a:solidFill>
              </a:rPr>
              <a:t>să</a:t>
            </a:r>
            <a:r>
              <a:rPr lang="en-US" dirty="0">
                <a:solidFill>
                  <a:schemeClr val="tx1"/>
                </a:solidFill>
              </a:rPr>
              <a:t> fie </a:t>
            </a:r>
            <a:r>
              <a:rPr lang="en-US" dirty="0" err="1">
                <a:solidFill>
                  <a:schemeClr val="tx1"/>
                </a:solidFill>
              </a:rPr>
              <a:t>înregistrate</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conformitate</a:t>
            </a:r>
            <a:r>
              <a:rPr lang="en-US" dirty="0">
                <a:solidFill>
                  <a:schemeClr val="tx1"/>
                </a:solidFill>
              </a:rPr>
              <a:t> cu </a:t>
            </a:r>
            <a:r>
              <a:rPr lang="en-US" dirty="0" err="1">
                <a:solidFill>
                  <a:schemeClr val="tx1"/>
                </a:solidFill>
              </a:rPr>
              <a:t>prevederile</a:t>
            </a:r>
            <a:r>
              <a:rPr lang="en-US" dirty="0">
                <a:solidFill>
                  <a:schemeClr val="tx1"/>
                </a:solidFill>
              </a:rPr>
              <a:t> CF (art. 112</a:t>
            </a:r>
            <a:r>
              <a:rPr lang="en-US" dirty="0" smtClean="0">
                <a:solidFill>
                  <a:schemeClr val="tx1"/>
                </a:solidFill>
              </a:rPr>
              <a:t>);</a:t>
            </a:r>
            <a:r>
              <a:rPr lang="en-US" dirty="0">
                <a:solidFill>
                  <a:schemeClr val="tx1"/>
                </a:solidFill>
              </a:rPr>
              <a:t/>
            </a:r>
            <a:br>
              <a:rPr lang="en-US" dirty="0">
                <a:solidFill>
                  <a:schemeClr val="tx1"/>
                </a:solidFill>
              </a:rPr>
            </a:br>
            <a:r>
              <a:rPr lang="en-US" dirty="0" smtClean="0">
                <a:solidFill>
                  <a:schemeClr val="tx1"/>
                </a:solidFill>
              </a:rPr>
              <a:t>2. </a:t>
            </a:r>
            <a:r>
              <a:rPr lang="en-US" dirty="0" err="1" smtClean="0">
                <a:solidFill>
                  <a:schemeClr val="tx1"/>
                </a:solidFill>
              </a:rPr>
              <a:t>persoanele</a:t>
            </a:r>
            <a:r>
              <a:rPr lang="en-US" dirty="0" smtClean="0">
                <a:solidFill>
                  <a:schemeClr val="tx1"/>
                </a:solidFill>
              </a:rPr>
              <a:t> </a:t>
            </a:r>
            <a:r>
              <a:rPr lang="en-US" dirty="0" err="1">
                <a:solidFill>
                  <a:schemeClr val="tx1"/>
                </a:solidFill>
              </a:rPr>
              <a:t>fizice</a:t>
            </a:r>
            <a:r>
              <a:rPr lang="en-US" dirty="0">
                <a:solidFill>
                  <a:schemeClr val="tx1"/>
                </a:solidFill>
              </a:rPr>
              <a:t> </a:t>
            </a:r>
            <a:r>
              <a:rPr lang="en-US" dirty="0" err="1">
                <a:solidFill>
                  <a:schemeClr val="tx1"/>
                </a:solidFill>
              </a:rPr>
              <a:t>şi</a:t>
            </a:r>
            <a:r>
              <a:rPr lang="en-US" dirty="0">
                <a:solidFill>
                  <a:schemeClr val="tx1"/>
                </a:solidFill>
              </a:rPr>
              <a:t> </a:t>
            </a:r>
            <a:r>
              <a:rPr lang="en-US" dirty="0" err="1">
                <a:solidFill>
                  <a:schemeClr val="tx1"/>
                </a:solidFill>
              </a:rPr>
              <a:t>juridice</a:t>
            </a:r>
            <a:r>
              <a:rPr lang="en-US" dirty="0">
                <a:solidFill>
                  <a:schemeClr val="tx1"/>
                </a:solidFill>
              </a:rPr>
              <a:t> care </a:t>
            </a:r>
            <a:r>
              <a:rPr lang="en-US" dirty="0" err="1">
                <a:solidFill>
                  <a:schemeClr val="tx1"/>
                </a:solidFill>
              </a:rPr>
              <a:t>importa</a:t>
            </a:r>
            <a:r>
              <a:rPr lang="en-US" dirty="0">
                <a:solidFill>
                  <a:schemeClr val="tx1"/>
                </a:solidFill>
              </a:rPr>
              <a:t> </a:t>
            </a:r>
            <a:r>
              <a:rPr lang="en-US" dirty="0" err="1">
                <a:solidFill>
                  <a:schemeClr val="tx1"/>
                </a:solidFill>
              </a:rPr>
              <a:t>mărfuri</a:t>
            </a:r>
            <a:r>
              <a:rPr lang="en-US" dirty="0">
                <a:solidFill>
                  <a:schemeClr val="tx1"/>
                </a:solidFill>
              </a:rPr>
              <a:t>, cu </a:t>
            </a:r>
            <a:r>
              <a:rPr lang="en-US" dirty="0" err="1">
                <a:solidFill>
                  <a:schemeClr val="tx1"/>
                </a:solidFill>
              </a:rPr>
              <a:t>excepţia</a:t>
            </a:r>
            <a:r>
              <a:rPr lang="en-US" dirty="0">
                <a:solidFill>
                  <a:schemeClr val="tx1"/>
                </a:solidFill>
              </a:rPr>
              <a:t> </a:t>
            </a:r>
            <a:r>
              <a:rPr lang="en-US" dirty="0" err="1">
                <a:solidFill>
                  <a:schemeClr val="tx1"/>
                </a:solidFill>
              </a:rPr>
              <a:t>persoanelor</a:t>
            </a:r>
            <a:r>
              <a:rPr lang="en-US" dirty="0">
                <a:solidFill>
                  <a:schemeClr val="tx1"/>
                </a:solidFill>
              </a:rPr>
              <a:t> </a:t>
            </a:r>
            <a:r>
              <a:rPr lang="en-US" dirty="0" err="1">
                <a:solidFill>
                  <a:schemeClr val="tx1"/>
                </a:solidFill>
              </a:rPr>
              <a:t>fizice</a:t>
            </a:r>
            <a:r>
              <a:rPr lang="en-US" dirty="0">
                <a:solidFill>
                  <a:schemeClr val="tx1"/>
                </a:solidFill>
              </a:rPr>
              <a:t> care </a:t>
            </a:r>
            <a:r>
              <a:rPr lang="en-US" dirty="0" err="1">
                <a:solidFill>
                  <a:schemeClr val="tx1"/>
                </a:solidFill>
              </a:rPr>
              <a:t>importă</a:t>
            </a:r>
            <a:r>
              <a:rPr lang="en-US" dirty="0">
                <a:solidFill>
                  <a:schemeClr val="tx1"/>
                </a:solidFill>
              </a:rPr>
              <a:t> </a:t>
            </a:r>
            <a:r>
              <a:rPr lang="en-US" dirty="0" err="1">
                <a:solidFill>
                  <a:schemeClr val="tx1"/>
                </a:solidFill>
              </a:rPr>
              <a:t>mărfuri</a:t>
            </a:r>
            <a:r>
              <a:rPr lang="en-US" dirty="0">
                <a:solidFill>
                  <a:schemeClr val="tx1"/>
                </a:solidFill>
              </a:rPr>
              <a:t> de </a:t>
            </a:r>
            <a:r>
              <a:rPr lang="en-US" dirty="0" err="1">
                <a:solidFill>
                  <a:schemeClr val="tx1"/>
                </a:solidFill>
              </a:rPr>
              <a:t>uz</a:t>
            </a:r>
            <a:r>
              <a:rPr lang="en-US" dirty="0">
                <a:solidFill>
                  <a:schemeClr val="tx1"/>
                </a:solidFill>
              </a:rPr>
              <a:t> </a:t>
            </a:r>
            <a:r>
              <a:rPr lang="en-US" dirty="0" err="1">
                <a:solidFill>
                  <a:schemeClr val="tx1"/>
                </a:solidFill>
              </a:rPr>
              <a:t>sau</a:t>
            </a:r>
            <a:r>
              <a:rPr lang="en-US" dirty="0">
                <a:solidFill>
                  <a:schemeClr val="tx1"/>
                </a:solidFill>
              </a:rPr>
              <a:t> </a:t>
            </a:r>
            <a:r>
              <a:rPr lang="en-US" dirty="0" err="1">
                <a:solidFill>
                  <a:schemeClr val="tx1"/>
                </a:solidFill>
              </a:rPr>
              <a:t>consum</a:t>
            </a:r>
            <a:r>
              <a:rPr lang="en-US" dirty="0">
                <a:solidFill>
                  <a:schemeClr val="tx1"/>
                </a:solidFill>
              </a:rPr>
              <a:t> personal, </a:t>
            </a:r>
            <a:r>
              <a:rPr lang="en-US" dirty="0" err="1">
                <a:solidFill>
                  <a:schemeClr val="tx1"/>
                </a:solidFill>
              </a:rPr>
              <a:t>valoarea</a:t>
            </a:r>
            <a:r>
              <a:rPr lang="en-US" dirty="0">
                <a:solidFill>
                  <a:schemeClr val="tx1"/>
                </a:solidFill>
              </a:rPr>
              <a:t> </a:t>
            </a:r>
            <a:r>
              <a:rPr lang="en-US" dirty="0" err="1">
                <a:solidFill>
                  <a:schemeClr val="tx1"/>
                </a:solidFill>
              </a:rPr>
              <a:t>cărora</a:t>
            </a:r>
            <a:r>
              <a:rPr lang="en-US" dirty="0">
                <a:solidFill>
                  <a:schemeClr val="tx1"/>
                </a:solidFill>
              </a:rPr>
              <a:t> nu </a:t>
            </a:r>
            <a:r>
              <a:rPr lang="en-US" dirty="0" err="1">
                <a:solidFill>
                  <a:schemeClr val="tx1"/>
                </a:solidFill>
              </a:rPr>
              <a:t>depăşeşte</a:t>
            </a:r>
            <a:r>
              <a:rPr lang="en-US" dirty="0">
                <a:solidFill>
                  <a:schemeClr val="tx1"/>
                </a:solidFill>
              </a:rPr>
              <a:t> </a:t>
            </a:r>
            <a:r>
              <a:rPr lang="en-US" dirty="0" err="1">
                <a:solidFill>
                  <a:schemeClr val="tx1"/>
                </a:solidFill>
              </a:rPr>
              <a:t>limitele</a:t>
            </a:r>
            <a:r>
              <a:rPr lang="en-US" dirty="0">
                <a:solidFill>
                  <a:schemeClr val="tx1"/>
                </a:solidFill>
              </a:rPr>
              <a:t> </a:t>
            </a:r>
            <a:r>
              <a:rPr lang="en-US" dirty="0" err="1">
                <a:solidFill>
                  <a:schemeClr val="tx1"/>
                </a:solidFill>
              </a:rPr>
              <a:t>stabilite</a:t>
            </a:r>
            <a:r>
              <a:rPr lang="en-US" dirty="0">
                <a:solidFill>
                  <a:schemeClr val="tx1"/>
                </a:solidFill>
              </a:rPr>
              <a:t> de </a:t>
            </a:r>
            <a:r>
              <a:rPr lang="en-US" dirty="0" err="1">
                <a:solidFill>
                  <a:schemeClr val="tx1"/>
                </a:solidFill>
              </a:rPr>
              <a:t>legislaţia</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vigoare</a:t>
            </a:r>
            <a:r>
              <a:rPr lang="en-US" dirty="0">
                <a:solidFill>
                  <a:schemeClr val="tx1"/>
                </a:solidFill>
              </a:rPr>
              <a:t>, </a:t>
            </a:r>
            <a:r>
              <a:rPr lang="en-US" dirty="0" err="1">
                <a:solidFill>
                  <a:schemeClr val="tx1"/>
                </a:solidFill>
              </a:rPr>
              <a:t>indiferent</a:t>
            </a:r>
            <a:r>
              <a:rPr lang="en-US" dirty="0">
                <a:solidFill>
                  <a:schemeClr val="tx1"/>
                </a:solidFill>
              </a:rPr>
              <a:t> de </a:t>
            </a:r>
            <a:r>
              <a:rPr lang="en-US" dirty="0" err="1">
                <a:solidFill>
                  <a:schemeClr val="tx1"/>
                </a:solidFill>
              </a:rPr>
              <a:t>faptul</a:t>
            </a:r>
            <a:r>
              <a:rPr lang="en-US" dirty="0">
                <a:solidFill>
                  <a:schemeClr val="tx1"/>
                </a:solidFill>
              </a:rPr>
              <a:t> </a:t>
            </a:r>
            <a:r>
              <a:rPr lang="en-US" dirty="0" err="1">
                <a:solidFill>
                  <a:schemeClr val="tx1"/>
                </a:solidFill>
              </a:rPr>
              <a:t>înregistrării</a:t>
            </a:r>
            <a:r>
              <a:rPr lang="en-US" dirty="0">
                <a:solidFill>
                  <a:schemeClr val="tx1"/>
                </a:solidFill>
              </a:rPr>
              <a:t> </a:t>
            </a:r>
            <a:r>
              <a:rPr lang="en-US" dirty="0" err="1">
                <a:solidFill>
                  <a:schemeClr val="tx1"/>
                </a:solidFill>
              </a:rPr>
              <a:t>în</a:t>
            </a:r>
            <a:r>
              <a:rPr lang="en-US" dirty="0">
                <a:solidFill>
                  <a:schemeClr val="tx1"/>
                </a:solidFill>
              </a:rPr>
              <a:t> </a:t>
            </a:r>
            <a:r>
              <a:rPr lang="en-US" dirty="0" err="1">
                <a:solidFill>
                  <a:schemeClr val="tx1"/>
                </a:solidFill>
              </a:rPr>
              <a:t>calitate</a:t>
            </a:r>
            <a:r>
              <a:rPr lang="en-US" dirty="0">
                <a:solidFill>
                  <a:schemeClr val="tx1"/>
                </a:solidFill>
              </a:rPr>
              <a:t> de </a:t>
            </a:r>
            <a:r>
              <a:rPr lang="en-US" dirty="0" err="1">
                <a:solidFill>
                  <a:schemeClr val="tx1"/>
                </a:solidFill>
              </a:rPr>
              <a:t>subiect</a:t>
            </a:r>
            <a:r>
              <a:rPr lang="en-US" dirty="0">
                <a:solidFill>
                  <a:schemeClr val="tx1"/>
                </a:solidFill>
              </a:rPr>
              <a:t> </a:t>
            </a:r>
            <a:r>
              <a:rPr lang="en-US" dirty="0" smtClean="0">
                <a:solidFill>
                  <a:schemeClr val="tx1"/>
                </a:solidFill>
              </a:rPr>
              <a:t>al</a:t>
            </a:r>
            <a:r>
              <a:rPr lang="en-US" dirty="0">
                <a:solidFill>
                  <a:schemeClr val="tx1"/>
                </a:solidFill>
              </a:rPr>
              <a:t> </a:t>
            </a:r>
            <a:r>
              <a:rPr lang="en-US" dirty="0" smtClean="0">
                <a:solidFill>
                  <a:schemeClr val="tx1"/>
                </a:solidFill>
              </a:rPr>
              <a:t>T.V.A</a:t>
            </a:r>
            <a:r>
              <a:rPr lang="en-US" dirty="0">
                <a:solidFill>
                  <a:schemeClr val="tx1"/>
                </a:solidFill>
              </a:rPr>
              <a:t>. </a:t>
            </a:r>
            <a:r>
              <a:rPr lang="en-US" dirty="0" err="1">
                <a:solidFill>
                  <a:schemeClr val="tx1"/>
                </a:solidFill>
              </a:rPr>
              <a:t>pe</a:t>
            </a:r>
            <a:r>
              <a:rPr lang="en-US" dirty="0">
                <a:solidFill>
                  <a:schemeClr val="tx1"/>
                </a:solidFill>
              </a:rPr>
              <a:t> </a:t>
            </a:r>
            <a:r>
              <a:rPr lang="en-US" dirty="0" err="1">
                <a:solidFill>
                  <a:schemeClr val="tx1"/>
                </a:solidFill>
              </a:rPr>
              <a:t>teritoriul</a:t>
            </a:r>
            <a:r>
              <a:rPr lang="en-US" dirty="0">
                <a:solidFill>
                  <a:schemeClr val="tx1"/>
                </a:solidFill>
              </a:rPr>
              <a:t> </a:t>
            </a:r>
            <a:r>
              <a:rPr lang="en-US" dirty="0" smtClean="0">
                <a:solidFill>
                  <a:schemeClr val="tx1"/>
                </a:solidFill>
              </a:rPr>
              <a:t>RM</a:t>
            </a:r>
            <a:r>
              <a:rPr lang="en-US" dirty="0">
                <a:solidFill>
                  <a:schemeClr val="tx1"/>
                </a:solidFill>
              </a:rPr>
              <a:t/>
            </a:r>
            <a:br>
              <a:rPr lang="en-US" dirty="0">
                <a:solidFill>
                  <a:schemeClr val="tx1"/>
                </a:solidFill>
              </a:rPr>
            </a:br>
            <a:r>
              <a:rPr lang="en-US" dirty="0" smtClean="0">
                <a:solidFill>
                  <a:schemeClr val="tx1"/>
                </a:solidFill>
              </a:rPr>
              <a:t>3. </a:t>
            </a:r>
            <a:r>
              <a:rPr lang="en-US" dirty="0" err="1" smtClean="0">
                <a:solidFill>
                  <a:schemeClr val="tx1"/>
                </a:solidFill>
              </a:rPr>
              <a:t>persoanele</a:t>
            </a:r>
            <a:r>
              <a:rPr lang="en-US" dirty="0" smtClean="0">
                <a:solidFill>
                  <a:schemeClr val="tx1"/>
                </a:solidFill>
              </a:rPr>
              <a:t> </a:t>
            </a:r>
            <a:r>
              <a:rPr lang="en-US" dirty="0" err="1">
                <a:solidFill>
                  <a:schemeClr val="tx1"/>
                </a:solidFill>
              </a:rPr>
              <a:t>fizice</a:t>
            </a:r>
            <a:r>
              <a:rPr lang="en-US" dirty="0">
                <a:solidFill>
                  <a:schemeClr val="tx1"/>
                </a:solidFill>
              </a:rPr>
              <a:t> </a:t>
            </a:r>
            <a:r>
              <a:rPr lang="en-US" dirty="0" err="1">
                <a:solidFill>
                  <a:schemeClr val="tx1"/>
                </a:solidFill>
              </a:rPr>
              <a:t>şi</a:t>
            </a:r>
            <a:r>
              <a:rPr lang="en-US" dirty="0">
                <a:solidFill>
                  <a:schemeClr val="tx1"/>
                </a:solidFill>
              </a:rPr>
              <a:t> </a:t>
            </a:r>
            <a:r>
              <a:rPr lang="en-US" dirty="0" err="1">
                <a:solidFill>
                  <a:schemeClr val="tx1"/>
                </a:solidFill>
              </a:rPr>
              <a:t>juridice</a:t>
            </a:r>
            <a:r>
              <a:rPr lang="en-US" dirty="0">
                <a:solidFill>
                  <a:schemeClr val="tx1"/>
                </a:solidFill>
              </a:rPr>
              <a:t>, care </a:t>
            </a:r>
            <a:r>
              <a:rPr lang="en-US" dirty="0" err="1">
                <a:solidFill>
                  <a:schemeClr val="tx1"/>
                </a:solidFill>
              </a:rPr>
              <a:t>importă</a:t>
            </a:r>
            <a:r>
              <a:rPr lang="en-US" dirty="0">
                <a:solidFill>
                  <a:schemeClr val="tx1"/>
                </a:solidFill>
              </a:rPr>
              <a:t> </a:t>
            </a:r>
            <a:r>
              <a:rPr lang="en-US" dirty="0" err="1">
                <a:solidFill>
                  <a:schemeClr val="tx1"/>
                </a:solidFill>
              </a:rPr>
              <a:t>servicii</a:t>
            </a:r>
            <a:r>
              <a:rPr lang="en-US" dirty="0">
                <a:solidFill>
                  <a:schemeClr val="tx1"/>
                </a:solidFill>
              </a:rPr>
              <a:t> considerate ca </a:t>
            </a:r>
            <a:r>
              <a:rPr lang="en-US" dirty="0" err="1">
                <a:solidFill>
                  <a:schemeClr val="tx1"/>
                </a:solidFill>
              </a:rPr>
              <a:t>livrări</a:t>
            </a:r>
            <a:r>
              <a:rPr lang="en-US" dirty="0">
                <a:solidFill>
                  <a:schemeClr val="tx1"/>
                </a:solidFill>
              </a:rPr>
              <a:t> </a:t>
            </a:r>
            <a:r>
              <a:rPr lang="en-US" dirty="0" err="1">
                <a:solidFill>
                  <a:schemeClr val="tx1"/>
                </a:solidFill>
              </a:rPr>
              <a:t>impozabile</a:t>
            </a:r>
            <a:r>
              <a:rPr lang="en-US" dirty="0">
                <a:solidFill>
                  <a:schemeClr val="tx1"/>
                </a:solidFill>
              </a:rPr>
              <a:t> </a:t>
            </a:r>
            <a:r>
              <a:rPr lang="en-US" dirty="0" err="1">
                <a:solidFill>
                  <a:schemeClr val="tx1"/>
                </a:solidFill>
              </a:rPr>
              <a:t>efectuate</a:t>
            </a:r>
            <a:r>
              <a:rPr lang="en-US" dirty="0">
                <a:solidFill>
                  <a:schemeClr val="tx1"/>
                </a:solidFill>
              </a:rPr>
              <a:t> de </a:t>
            </a:r>
            <a:r>
              <a:rPr lang="en-US" dirty="0" err="1">
                <a:solidFill>
                  <a:schemeClr val="tx1"/>
                </a:solidFill>
              </a:rPr>
              <a:t>persoanele</a:t>
            </a:r>
            <a:r>
              <a:rPr lang="en-US" dirty="0">
                <a:solidFill>
                  <a:schemeClr val="tx1"/>
                </a:solidFill>
              </a:rPr>
              <a:t> </a:t>
            </a:r>
            <a:r>
              <a:rPr lang="en-US" dirty="0" err="1">
                <a:solidFill>
                  <a:schemeClr val="tx1"/>
                </a:solidFill>
              </a:rPr>
              <a:t>menţionate</a:t>
            </a:r>
            <a:r>
              <a:rPr lang="en-US" dirty="0">
                <a:solidFill>
                  <a:schemeClr val="tx1"/>
                </a:solidFill>
              </a:rPr>
              <a:t>.</a:t>
            </a:r>
            <a:endParaRPr lang="ru-RU" dirty="0">
              <a:solidFill>
                <a:schemeClr val="tx1"/>
              </a:solidFill>
            </a:endParaRPr>
          </a:p>
          <a:p>
            <a:pPr marL="0" indent="0">
              <a:buNone/>
            </a:pPr>
            <a:endParaRPr lang="ru-RU"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7098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1764</TotalTime>
  <Words>1377</Words>
  <Application>Microsoft Office PowerPoint</Application>
  <PresentationFormat>On-screen Show (4:3)</PresentationFormat>
  <Paragraphs>180</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9:  Schimbări în Legislația R. Moldova  referitor la impozitări în perioada anului 2017  Expert conf. univ. dr. Margareta Vîrcolici  28-29-30 noiembrie 2017,  Chișinău</vt:lpstr>
      <vt:lpstr>Obiective:  O1 Impozitele locale și calculul acestora; O2 Calculul TVA și a accizelor; O3 Asigurarea socială și medicală; O4 Calculul și plata impozitului pe venit; O5 Aspecte sociale si de gen în contabilitate. </vt:lpstr>
      <vt:lpstr>Impozitele locale și calculul acestora:    În conformitate cu art. 290 al Codului fiscal al Republicii Moldova, subiecţi ai impunerii, în cazul taxelor locale, sunt considerate persoanele juridice şi persoanele fizice înregistrate în calitate de întreprinzători.    Baza impozabilă şi cotele maxime ale taxelor locale diferă, de la un caz la altul în modul care urmează: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Asigurarea socială și medicală:    În conformitate cu Legea privind sistemul public de asigurări sociale nr.489-XIV din 08.07.1999, cu modificările şi completările ulterioare, asigurările sociale reprezintă un sistem de protecţie socială a persoanelor asigurate, constând în acordarea de indemnizaţii, ajutoare, pensii, prestaţii pentru prevenirea îmbolnăvirilor şi recuperarea capacităţii de muncă şi alte prestaţii prevăzute de legislaţie.     Calcularea primelor de asigurare se reflectă prin formula contabilă: Dt 711 Ct 533   Virarea primelor de asigurare către organele şi companiile de asigurări se reflectă în felul următor: Dt 533 Ct 241, 242   Dacă întreprinderea a efectuat decontări în plus în Fondul social, aceste sume se trec în categoria creanţelor pe termen scurt, iar la începutul perioadei ulterioare se restabilesc: Dt   234  Ct   533.  </vt:lpstr>
      <vt:lpstr>Calculul și plata impozitului pe venit:   Impozitul pe venit este o parte componentă a sistemului impozitelor şi taxelor generale de stat, totodată, constituind o sursă de reglementare a veniturilor sistemului bugetar.   Subiecţi ai impunerii sunt persoanele juridice şi fizice care obţin pe parcursul anului fiscal venit din orice surse aflate în Republica Moldova, precum şi persoanele juridice şi fizice rezidente care obţin venit investiţional şi financiar din surse aflate în afara Republicii Moldova.   Obiect al impunerii este venitul brut (inclusiv facilităţile) obţinut din toate sursele de către orice persoană juridică sau fizică, exceptând deducerile şi scutirile la care are dreptul această persoană. </vt:lpstr>
      <vt:lpstr>   Calcularea primelor de asigurare se reflectă prin formula contabilă: Dt 711 Ct 534       Virarea primelor de asigurare către organele şi companiile de asigurări se reflectă în felul următor: Dt 534 Ct 241  Ct 242 .  </vt:lpstr>
      <vt:lpstr>Aspecte sociale si de gen în contabilitate:     Salariatele gravide si cele care au nascut trebuie sa mearga la medicul de familie pentru a obtine un document care sa le ateste starea. Totodata, acestea trebuie sa informeze in scris angajatorul cu privire la situatia lor. In caz contrar, angajatorul este exonerat de obligatiile impuse de lege (desi nu de toate), fata de salariatele in cauza.   </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164</cp:revision>
  <cp:lastPrinted>2017-06-05T10:38:21Z</cp:lastPrinted>
  <dcterms:created xsi:type="dcterms:W3CDTF">2013-09-05T11:54:56Z</dcterms:created>
  <dcterms:modified xsi:type="dcterms:W3CDTF">2017-11-28T05:57:31Z</dcterms:modified>
</cp:coreProperties>
</file>