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8"/>
  </p:notesMasterIdLst>
  <p:handoutMasterIdLst>
    <p:handoutMasterId r:id="rId9"/>
  </p:handoutMasterIdLst>
  <p:sldIdLst>
    <p:sldId id="256" r:id="rId2"/>
    <p:sldId id="384" r:id="rId3"/>
    <p:sldId id="388" r:id="rId4"/>
    <p:sldId id="385" r:id="rId5"/>
    <p:sldId id="390" r:id="rId6"/>
    <p:sldId id="389" r:id="rId7"/>
  </p:sldIdLst>
  <p:sldSz cx="12192000" cy="6858000"/>
  <p:notesSz cx="6669088" cy="97758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079" userDrawn="1">
          <p15:clr>
            <a:srgbClr val="A4A3A4"/>
          </p15:clr>
        </p15:guide>
        <p15:guide id="2" pos="210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9AE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2326" autoAdjust="0"/>
  </p:normalViewPr>
  <p:slideViewPr>
    <p:cSldViewPr snapToGrid="0">
      <p:cViewPr varScale="1">
        <p:scale>
          <a:sx n="79" d="100"/>
          <a:sy n="79" d="100"/>
        </p:scale>
        <p:origin x="1752" y="9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52" d="100"/>
          <a:sy n="52" d="100"/>
        </p:scale>
        <p:origin x="-2892" y="-108"/>
      </p:cViewPr>
      <p:guideLst>
        <p:guide orient="horz" pos="3079"/>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89786" cy="489234"/>
          </a:xfrm>
          <a:prstGeom prst="rect">
            <a:avLst/>
          </a:prstGeom>
        </p:spPr>
        <p:txBody>
          <a:bodyPr vert="horz" wrap="square" lIns="91432" tIns="45716" rIns="91432" bIns="45716" numCol="1" anchor="t" anchorCtr="0" compatLnSpc="1">
            <a:prstTxWarp prst="textNoShape">
              <a:avLst/>
            </a:prstTxWarp>
          </a:bodyPr>
          <a:lstStyle>
            <a:lvl1pPr>
              <a:defRPr sz="1200"/>
            </a:lvl1pPr>
          </a:lstStyle>
          <a:p>
            <a:pPr>
              <a:defRPr/>
            </a:pPr>
            <a:endParaRPr lang="ru-RU"/>
          </a:p>
        </p:txBody>
      </p:sp>
      <p:sp>
        <p:nvSpPr>
          <p:cNvPr id="3" name="Дата 2"/>
          <p:cNvSpPr>
            <a:spLocks noGrp="1"/>
          </p:cNvSpPr>
          <p:nvPr>
            <p:ph type="dt" sz="quarter" idx="1"/>
          </p:nvPr>
        </p:nvSpPr>
        <p:spPr>
          <a:xfrm>
            <a:off x="3778156" y="0"/>
            <a:ext cx="2889786" cy="489234"/>
          </a:xfrm>
          <a:prstGeom prst="rect">
            <a:avLst/>
          </a:prstGeom>
        </p:spPr>
        <p:txBody>
          <a:bodyPr vert="horz" wrap="square" lIns="91432" tIns="45716" rIns="91432" bIns="45716" numCol="1" anchor="t" anchorCtr="0" compatLnSpc="1">
            <a:prstTxWarp prst="textNoShape">
              <a:avLst/>
            </a:prstTxWarp>
          </a:bodyPr>
          <a:lstStyle>
            <a:lvl1pPr algn="r">
              <a:defRPr sz="1200"/>
            </a:lvl1pPr>
          </a:lstStyle>
          <a:p>
            <a:pPr>
              <a:defRPr/>
            </a:pPr>
            <a:fld id="{DF2188CF-E6BE-4A31-AA83-53A258BD73EB}" type="datetimeFigureOut">
              <a:rPr lang="ru-RU"/>
              <a:pPr>
                <a:defRPr/>
              </a:pPr>
              <a:t>06.03.2023</a:t>
            </a:fld>
            <a:endParaRPr lang="ru-RU"/>
          </a:p>
        </p:txBody>
      </p:sp>
      <p:sp>
        <p:nvSpPr>
          <p:cNvPr id="4" name="Нижний колонтитул 3"/>
          <p:cNvSpPr>
            <a:spLocks noGrp="1"/>
          </p:cNvSpPr>
          <p:nvPr>
            <p:ph type="ftr" sz="quarter" idx="2"/>
          </p:nvPr>
        </p:nvSpPr>
        <p:spPr>
          <a:xfrm>
            <a:off x="0" y="9284377"/>
            <a:ext cx="2889786" cy="489234"/>
          </a:xfrm>
          <a:prstGeom prst="rect">
            <a:avLst/>
          </a:prstGeom>
        </p:spPr>
        <p:txBody>
          <a:bodyPr vert="horz" wrap="square" lIns="91432" tIns="45716" rIns="91432" bIns="45716" numCol="1" anchor="b" anchorCtr="0" compatLnSpc="1">
            <a:prstTxWarp prst="textNoShape">
              <a:avLst/>
            </a:prstTxWarp>
          </a:bodyPr>
          <a:lstStyle>
            <a:lvl1pPr>
              <a:defRPr sz="1200"/>
            </a:lvl1pPr>
          </a:lstStyle>
          <a:p>
            <a:pPr>
              <a:defRPr/>
            </a:pPr>
            <a:endParaRPr lang="ru-RU"/>
          </a:p>
        </p:txBody>
      </p:sp>
      <p:sp>
        <p:nvSpPr>
          <p:cNvPr id="5" name="Номер слайда 4"/>
          <p:cNvSpPr>
            <a:spLocks noGrp="1"/>
          </p:cNvSpPr>
          <p:nvPr>
            <p:ph type="sldNum" sz="quarter" idx="3"/>
          </p:nvPr>
        </p:nvSpPr>
        <p:spPr>
          <a:xfrm>
            <a:off x="3778156" y="9284377"/>
            <a:ext cx="2889786" cy="489234"/>
          </a:xfrm>
          <a:prstGeom prst="rect">
            <a:avLst/>
          </a:prstGeom>
        </p:spPr>
        <p:txBody>
          <a:bodyPr vert="horz" wrap="square" lIns="91432" tIns="45716" rIns="91432" bIns="45716" numCol="1" anchor="b" anchorCtr="0" compatLnSpc="1">
            <a:prstTxWarp prst="textNoShape">
              <a:avLst/>
            </a:prstTxWarp>
          </a:bodyPr>
          <a:lstStyle>
            <a:lvl1pPr algn="r">
              <a:defRPr sz="1200" smtClean="0"/>
            </a:lvl1pPr>
          </a:lstStyle>
          <a:p>
            <a:pPr>
              <a:defRPr/>
            </a:pPr>
            <a:fld id="{BF5A7865-A7FC-4D76-9431-13EB8A6EB2B3}" type="slidenum">
              <a:rPr lang="ru-RU" altLang="en-US"/>
              <a:pPr>
                <a:defRPr/>
              </a:pPr>
              <a:t>‹#›</a:t>
            </a:fld>
            <a:endParaRPr lang="ru-RU"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89786" cy="489234"/>
          </a:xfrm>
          <a:prstGeom prst="rect">
            <a:avLst/>
          </a:prstGeom>
        </p:spPr>
        <p:txBody>
          <a:bodyPr vert="horz" wrap="square" lIns="91432" tIns="45716" rIns="91432" bIns="45716" numCol="1" anchor="t" anchorCtr="0" compatLnSpc="1">
            <a:prstTxWarp prst="textNoShape">
              <a:avLst/>
            </a:prstTxWarp>
          </a:bodyPr>
          <a:lstStyle>
            <a:lvl1pPr>
              <a:defRPr sz="1200"/>
            </a:lvl1pPr>
          </a:lstStyle>
          <a:p>
            <a:pPr>
              <a:defRPr/>
            </a:pPr>
            <a:endParaRPr lang="ru-RU"/>
          </a:p>
        </p:txBody>
      </p:sp>
      <p:sp>
        <p:nvSpPr>
          <p:cNvPr id="3" name="Дата 2"/>
          <p:cNvSpPr>
            <a:spLocks noGrp="1"/>
          </p:cNvSpPr>
          <p:nvPr>
            <p:ph type="dt" idx="1"/>
          </p:nvPr>
        </p:nvSpPr>
        <p:spPr>
          <a:xfrm>
            <a:off x="3778156" y="0"/>
            <a:ext cx="2889786" cy="489234"/>
          </a:xfrm>
          <a:prstGeom prst="rect">
            <a:avLst/>
          </a:prstGeom>
        </p:spPr>
        <p:txBody>
          <a:bodyPr vert="horz" wrap="square" lIns="91432" tIns="45716" rIns="91432" bIns="45716" numCol="1" anchor="t" anchorCtr="0" compatLnSpc="1">
            <a:prstTxWarp prst="textNoShape">
              <a:avLst/>
            </a:prstTxWarp>
          </a:bodyPr>
          <a:lstStyle>
            <a:lvl1pPr algn="r">
              <a:defRPr sz="1200"/>
            </a:lvl1pPr>
          </a:lstStyle>
          <a:p>
            <a:pPr>
              <a:defRPr/>
            </a:pPr>
            <a:fld id="{56D6BD19-EBE1-4E53-A6F4-CA2D01871DD5}" type="datetimeFigureOut">
              <a:rPr lang="ru-RU"/>
              <a:pPr>
                <a:defRPr/>
              </a:pPr>
              <a:t>06.03.2023</a:t>
            </a:fld>
            <a:endParaRPr lang="ru-RU"/>
          </a:p>
        </p:txBody>
      </p:sp>
      <p:sp>
        <p:nvSpPr>
          <p:cNvPr id="4" name="Образ слайда 3"/>
          <p:cNvSpPr>
            <a:spLocks noGrp="1" noRot="1" noChangeAspect="1"/>
          </p:cNvSpPr>
          <p:nvPr>
            <p:ph type="sldImg" idx="2"/>
          </p:nvPr>
        </p:nvSpPr>
        <p:spPr>
          <a:xfrm>
            <a:off x="76200" y="731838"/>
            <a:ext cx="6516688" cy="3667125"/>
          </a:xfrm>
          <a:prstGeom prst="rect">
            <a:avLst/>
          </a:prstGeom>
          <a:noFill/>
          <a:ln w="12700">
            <a:solidFill>
              <a:prstClr val="black"/>
            </a:solidFill>
          </a:ln>
        </p:spPr>
        <p:txBody>
          <a:bodyPr vert="horz" lIns="91432" tIns="45716" rIns="91432" bIns="45716" rtlCol="0" anchor="ctr"/>
          <a:lstStyle/>
          <a:p>
            <a:pPr lvl="0"/>
            <a:endParaRPr lang="ru-RU" noProof="0" smtClean="0"/>
          </a:p>
        </p:txBody>
      </p:sp>
      <p:sp>
        <p:nvSpPr>
          <p:cNvPr id="5" name="Заметки 4"/>
          <p:cNvSpPr>
            <a:spLocks noGrp="1"/>
          </p:cNvSpPr>
          <p:nvPr>
            <p:ph type="body" sz="quarter" idx="3"/>
          </p:nvPr>
        </p:nvSpPr>
        <p:spPr>
          <a:xfrm>
            <a:off x="667139" y="4644404"/>
            <a:ext cx="5334812" cy="4398678"/>
          </a:xfrm>
          <a:prstGeom prst="rect">
            <a:avLst/>
          </a:prstGeom>
        </p:spPr>
        <p:txBody>
          <a:bodyPr vert="horz" wrap="square" lIns="91432" tIns="45716" rIns="91432" bIns="45716" numCol="1" anchor="t" anchorCtr="0" compatLnSpc="1">
            <a:prstTxWarp prst="textNoShape">
              <a:avLst/>
            </a:prstTxWarp>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284377"/>
            <a:ext cx="2889786" cy="489234"/>
          </a:xfrm>
          <a:prstGeom prst="rect">
            <a:avLst/>
          </a:prstGeom>
        </p:spPr>
        <p:txBody>
          <a:bodyPr vert="horz" wrap="square" lIns="91432" tIns="45716" rIns="91432" bIns="45716" numCol="1" anchor="b" anchorCtr="0" compatLnSpc="1">
            <a:prstTxWarp prst="textNoShape">
              <a:avLst/>
            </a:prstTxWarp>
          </a:bodyPr>
          <a:lstStyle>
            <a:lvl1pPr>
              <a:defRPr sz="1200"/>
            </a:lvl1pPr>
          </a:lstStyle>
          <a:p>
            <a:pPr>
              <a:defRPr/>
            </a:pPr>
            <a:endParaRPr lang="ru-RU"/>
          </a:p>
        </p:txBody>
      </p:sp>
      <p:sp>
        <p:nvSpPr>
          <p:cNvPr id="7" name="Номер слайда 6"/>
          <p:cNvSpPr>
            <a:spLocks noGrp="1"/>
          </p:cNvSpPr>
          <p:nvPr>
            <p:ph type="sldNum" sz="quarter" idx="5"/>
          </p:nvPr>
        </p:nvSpPr>
        <p:spPr>
          <a:xfrm>
            <a:off x="3778156" y="9284377"/>
            <a:ext cx="2889786" cy="489234"/>
          </a:xfrm>
          <a:prstGeom prst="rect">
            <a:avLst/>
          </a:prstGeom>
        </p:spPr>
        <p:txBody>
          <a:bodyPr vert="horz" wrap="square" lIns="91432" tIns="45716" rIns="91432" bIns="45716" numCol="1" anchor="b" anchorCtr="0" compatLnSpc="1">
            <a:prstTxWarp prst="textNoShape">
              <a:avLst/>
            </a:prstTxWarp>
          </a:bodyPr>
          <a:lstStyle>
            <a:lvl1pPr algn="r">
              <a:defRPr sz="1200" smtClean="0"/>
            </a:lvl1pPr>
          </a:lstStyle>
          <a:p>
            <a:pPr>
              <a:defRPr/>
            </a:pPr>
            <a:fld id="{D0A29472-CCB5-4A57-A478-F9F0CC482360}" type="slidenum">
              <a:rPr lang="ru-RU" altLang="en-US"/>
              <a:pPr>
                <a:defRPr/>
              </a:pPr>
              <a:t>‹#›</a:t>
            </a:fld>
            <a:endParaRPr lang="ru-R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sfs.md/ro/formular/persoane_juridice"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dirty="0" smtClean="0"/>
              <a:t>Inventarierea urmează a fi efectuată nu mai târziu de 30 de zile din data modificării cotei. </a:t>
            </a:r>
            <a:r>
              <a:rPr lang="ro-RO" i="1" dirty="0" smtClean="0"/>
              <a:t>(art.125</a:t>
            </a:r>
            <a:r>
              <a:rPr lang="ro-RO" i="1" baseline="30000" dirty="0" smtClean="0"/>
              <a:t>1</a:t>
            </a:r>
            <a:r>
              <a:rPr lang="ro-RO" i="1" dirty="0" smtClean="0"/>
              <a:t> alin.(1) din Codul fiscal)</a:t>
            </a:r>
            <a:endParaRPr lang="ru-RU" dirty="0"/>
          </a:p>
        </p:txBody>
      </p:sp>
      <p:sp>
        <p:nvSpPr>
          <p:cNvPr id="4" name="Slide Number Placeholder 3"/>
          <p:cNvSpPr>
            <a:spLocks noGrp="1"/>
          </p:cNvSpPr>
          <p:nvPr>
            <p:ph type="sldNum" sz="quarter" idx="10"/>
          </p:nvPr>
        </p:nvSpPr>
        <p:spPr/>
        <p:txBody>
          <a:bodyPr/>
          <a:lstStyle/>
          <a:p>
            <a:pPr>
              <a:defRPr/>
            </a:pPr>
            <a:fld id="{D0A29472-CCB5-4A57-A478-F9F0CC482360}" type="slidenum">
              <a:rPr lang="ru-RU" altLang="en-US" smtClean="0"/>
              <a:pPr>
                <a:defRPr/>
              </a:pPr>
              <a:t>2</a:t>
            </a:fld>
            <a:endParaRPr lang="ru-RU" altLang="en-US"/>
          </a:p>
        </p:txBody>
      </p:sp>
    </p:spTree>
    <p:extLst>
      <p:ext uri="{BB962C8B-B14F-4D97-AF65-F5344CB8AC3E}">
        <p14:creationId xmlns:p14="http://schemas.microsoft.com/office/powerpoint/2010/main" val="669639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ro-RO" sz="1600" dirty="0" smtClean="0"/>
              <a:t>Declararea accizei conform </a:t>
            </a:r>
            <a:r>
              <a:rPr lang="ro-RO" sz="1600" dirty="0" smtClean="0">
                <a:hlinkClick r:id="rId3"/>
              </a:rPr>
              <a:t>formularului TBDSA15</a:t>
            </a:r>
            <a:r>
              <a:rPr lang="ro-RO" sz="1600" dirty="0" smtClean="0"/>
              <a:t> se efectuează de subiecții care au obligația de efectuare a inventarierii și care în rezultatul inventarierii efectuate </a:t>
            </a:r>
            <a:r>
              <a:rPr lang="ro-RO" sz="1600" dirty="0" err="1" smtClean="0"/>
              <a:t>înregistează</a:t>
            </a:r>
            <a:r>
              <a:rPr lang="ro-RO" sz="1600" dirty="0" smtClean="0"/>
              <a:t> în stoc mărfuri supuse accizelor aferent cărora a fost majorată cota accizelor, în raport cu acciza calculată și/sau achitată.</a:t>
            </a:r>
            <a:endParaRPr lang="en-US" sz="1600" dirty="0" smtClean="0"/>
          </a:p>
          <a:p>
            <a:pPr algn="just"/>
            <a:endParaRPr lang="ro-RO" sz="1600" dirty="0" smtClean="0"/>
          </a:p>
          <a:p>
            <a:pPr algn="just"/>
            <a:r>
              <a:rPr lang="ro-RO" sz="1600" dirty="0" smtClean="0"/>
              <a:t>Achitarea și declararea accizei se efectuează de către subiecții, care în rezultatul inventarierii înregistrează în stoc mărfuri, pentru care a fost majorată cota accizelor, în raport cu acciza calculată și/sau achitată.</a:t>
            </a:r>
            <a:endParaRPr lang="en-US" sz="1600" dirty="0" smtClean="0"/>
          </a:p>
          <a:p>
            <a:pPr algn="just"/>
            <a:endParaRPr lang="ro-RO" sz="1600" dirty="0" smtClean="0"/>
          </a:p>
          <a:p>
            <a:pPr algn="just"/>
            <a:r>
              <a:rPr lang="ro-RO" sz="1600" dirty="0" smtClean="0"/>
              <a:t>Achitarea și declararea accizei se efectuează în termen de până la data de 25 a lunii următoare celei în care urma să aibă loc inventarierea.</a:t>
            </a:r>
          </a:p>
          <a:p>
            <a:endParaRPr lang="ru-RU" sz="1600" dirty="0"/>
          </a:p>
        </p:txBody>
      </p:sp>
      <p:sp>
        <p:nvSpPr>
          <p:cNvPr id="4" name="Slide Number Placeholder 3"/>
          <p:cNvSpPr>
            <a:spLocks noGrp="1"/>
          </p:cNvSpPr>
          <p:nvPr>
            <p:ph type="sldNum" sz="quarter" idx="10"/>
          </p:nvPr>
        </p:nvSpPr>
        <p:spPr/>
        <p:txBody>
          <a:bodyPr/>
          <a:lstStyle/>
          <a:p>
            <a:pPr>
              <a:defRPr/>
            </a:pPr>
            <a:fld id="{D0A29472-CCB5-4A57-A478-F9F0CC482360}" type="slidenum">
              <a:rPr lang="ru-RU" altLang="en-US" smtClean="0"/>
              <a:pPr>
                <a:defRPr/>
              </a:pPr>
              <a:t>3</a:t>
            </a:fld>
            <a:endParaRPr lang="ru-RU" altLang="en-US"/>
          </a:p>
        </p:txBody>
      </p:sp>
    </p:spTree>
    <p:extLst>
      <p:ext uri="{BB962C8B-B14F-4D97-AF65-F5344CB8AC3E}">
        <p14:creationId xmlns:p14="http://schemas.microsoft.com/office/powerpoint/2010/main" val="3483690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D0A29472-CCB5-4A57-A478-F9F0CC482360}" type="slidenum">
              <a:rPr lang="ru-RU" altLang="en-US" smtClean="0"/>
              <a:pPr>
                <a:defRPr/>
              </a:pPr>
              <a:t>6</a:t>
            </a:fld>
            <a:endParaRPr lang="ru-RU" altLang="en-US"/>
          </a:p>
        </p:txBody>
      </p:sp>
    </p:spTree>
    <p:extLst>
      <p:ext uri="{BB962C8B-B14F-4D97-AF65-F5344CB8AC3E}">
        <p14:creationId xmlns:p14="http://schemas.microsoft.com/office/powerpoint/2010/main" val="37659113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pic>
        <p:nvPicPr>
          <p:cNvPr id="4" name="Рисунок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9075" y="177800"/>
            <a:ext cx="88582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7"/>
          <p:cNvCxnSpPr/>
          <p:nvPr userDrawn="1"/>
        </p:nvCxnSpPr>
        <p:spPr>
          <a:xfrm flipV="1">
            <a:off x="0" y="1009650"/>
            <a:ext cx="12192000" cy="38100"/>
          </a:xfrm>
          <a:prstGeom prst="line">
            <a:avLst/>
          </a:prstGeom>
          <a:ln w="76200">
            <a:solidFill>
              <a:srgbClr val="2D7BB7"/>
            </a:solidFill>
          </a:ln>
        </p:spPr>
        <p:style>
          <a:lnRef idx="1">
            <a:schemeClr val="accent1"/>
          </a:lnRef>
          <a:fillRef idx="0">
            <a:schemeClr val="accent1"/>
          </a:fillRef>
          <a:effectRef idx="0">
            <a:schemeClr val="accent1"/>
          </a:effectRef>
          <a:fontRef idx="minor">
            <a:schemeClr val="tx1"/>
          </a:fontRef>
        </p:style>
      </p:cxnSp>
      <p:sp>
        <p:nvSpPr>
          <p:cNvPr id="3" name="Подзаголовок 2"/>
          <p:cNvSpPr>
            <a:spLocks noGrp="1"/>
          </p:cNvSpPr>
          <p:nvPr>
            <p:ph type="subTitle" idx="1"/>
          </p:nvPr>
        </p:nvSpPr>
        <p:spPr>
          <a:xfrm>
            <a:off x="1119115" y="449405"/>
            <a:ext cx="2765945" cy="437699"/>
          </a:xfrm>
        </p:spPr>
        <p:txBody>
          <a:bodyPr/>
          <a:lstStyle>
            <a:lvl1pPr marL="0" indent="0" algn="ctr">
              <a:buNone/>
              <a:defRPr sz="1600" b="1" baseline="0">
                <a:latin typeface="Book Antiqua" pitchFamily="18" charset="0"/>
                <a:cs typeface="Browallia New" pitchFamily="34" charset="-34"/>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10" name="Заголовок 9"/>
          <p:cNvSpPr>
            <a:spLocks noGrp="1"/>
          </p:cNvSpPr>
          <p:nvPr>
            <p:ph type="title"/>
          </p:nvPr>
        </p:nvSpPr>
        <p:spPr>
          <a:xfrm>
            <a:off x="0" y="1"/>
            <a:ext cx="12192000" cy="1690688"/>
          </a:xfrm>
        </p:spPr>
        <p:txBody>
          <a:bodyPr/>
          <a:lstStyle/>
          <a:p>
            <a:r>
              <a:rPr lang="ru-RU" smtClean="0"/>
              <a:t>Образец заголовка</a:t>
            </a:r>
            <a:endParaRPr lang="ru-RU"/>
          </a:p>
        </p:txBody>
      </p:sp>
    </p:spTree>
    <p:extLst>
      <p:ext uri="{BB962C8B-B14F-4D97-AF65-F5344CB8AC3E}">
        <p14:creationId xmlns:p14="http://schemas.microsoft.com/office/powerpoint/2010/main" val="106563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6C82A7B-BB72-433F-867C-6D8607284925}" type="datetimeFigureOut">
              <a:rPr lang="en-US"/>
              <a:pPr>
                <a:defRPr/>
              </a:pPr>
              <a:t>3/6/2023</a:t>
            </a:fld>
            <a:endParaRPr lang="en-US"/>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2D9BCD56-0B48-4E07-82BE-A225871FF305}" type="slidenum">
              <a:rPr lang="en-US" altLang="en-US"/>
              <a:pPr>
                <a:defRPr/>
              </a:pPr>
              <a:t>‹#›</a:t>
            </a:fld>
            <a:endParaRPr lang="en-US" altLang="en-US"/>
          </a:p>
        </p:txBody>
      </p:sp>
    </p:spTree>
    <p:extLst>
      <p:ext uri="{BB962C8B-B14F-4D97-AF65-F5344CB8AC3E}">
        <p14:creationId xmlns:p14="http://schemas.microsoft.com/office/powerpoint/2010/main" val="1523498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BADAED6B-D04B-4F75-A6C2-CF96EBBD6560}" type="datetimeFigureOut">
              <a:rPr lang="en-US"/>
              <a:pPr>
                <a:defRPr/>
              </a:pPr>
              <a:t>3/6/2023</a:t>
            </a:fld>
            <a:endParaRPr lang="en-US"/>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1737E0ED-DA0C-4BE4-B816-15EE27B31869}" type="slidenum">
              <a:rPr lang="en-US" altLang="en-US"/>
              <a:pPr>
                <a:defRPr/>
              </a:pPr>
              <a:t>‹#›</a:t>
            </a:fld>
            <a:endParaRPr lang="en-US" altLang="en-US"/>
          </a:p>
        </p:txBody>
      </p:sp>
    </p:spTree>
    <p:extLst>
      <p:ext uri="{BB962C8B-B14F-4D97-AF65-F5344CB8AC3E}">
        <p14:creationId xmlns:p14="http://schemas.microsoft.com/office/powerpoint/2010/main" val="3918732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91216707-03F3-4767-BF25-E05A272D38AC}" type="datetimeFigureOut">
              <a:rPr lang="en-US"/>
              <a:pPr>
                <a:defRPr/>
              </a:pPr>
              <a:t>3/6/2023</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4FBD3891-329B-4735-89F4-5A401AF2F034}" type="slidenum">
              <a:rPr lang="en-US" altLang="en-US"/>
              <a:pPr>
                <a:defRPr/>
              </a:pPr>
              <a:t>‹#›</a:t>
            </a:fld>
            <a:endParaRPr lang="en-US" altLang="en-US"/>
          </a:p>
        </p:txBody>
      </p:sp>
    </p:spTree>
    <p:extLst>
      <p:ext uri="{BB962C8B-B14F-4D97-AF65-F5344CB8AC3E}">
        <p14:creationId xmlns:p14="http://schemas.microsoft.com/office/powerpoint/2010/main" val="517171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9D1E0321-C056-4922-86AB-B59CC3F14B30}" type="datetimeFigureOut">
              <a:rPr lang="en-US"/>
              <a:pPr>
                <a:defRPr/>
              </a:pPr>
              <a:t>3/6/2023</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6DB71C4F-B89E-427D-9487-DF79947F1D6D}" type="slidenum">
              <a:rPr lang="en-US" altLang="en-US"/>
              <a:pPr>
                <a:defRPr/>
              </a:pPr>
              <a:t>‹#›</a:t>
            </a:fld>
            <a:endParaRPr lang="en-US" altLang="en-US"/>
          </a:p>
        </p:txBody>
      </p:sp>
    </p:spTree>
    <p:extLst>
      <p:ext uri="{BB962C8B-B14F-4D97-AF65-F5344CB8AC3E}">
        <p14:creationId xmlns:p14="http://schemas.microsoft.com/office/powerpoint/2010/main" val="4176876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10737850" y="6654800"/>
            <a:ext cx="11938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defRPr/>
            </a:pPr>
            <a:fld id="{73CEC005-3E09-4A4F-AB2A-31BF798DF54A}" type="slidenum">
              <a:rPr lang="en-US" altLang="en-US" sz="800" smtClean="0">
                <a:solidFill>
                  <a:schemeClr val="bg1"/>
                </a:solidFill>
              </a:rPr>
              <a:pPr algn="r">
                <a:defRPr/>
              </a:pPr>
              <a:t>‹#›</a:t>
            </a:fld>
            <a:endParaRPr lang="en-US" altLang="en-US" sz="800" smtClean="0">
              <a:solidFill>
                <a:schemeClr val="bg1"/>
              </a:solidFill>
            </a:endParaRPr>
          </a:p>
        </p:txBody>
      </p:sp>
      <p:sp>
        <p:nvSpPr>
          <p:cNvPr id="4" name="Text Placeholder 3"/>
          <p:cNvSpPr>
            <a:spLocks noGrp="1"/>
          </p:cNvSpPr>
          <p:nvPr>
            <p:ph type="body" sz="quarter" idx="10"/>
          </p:nvPr>
        </p:nvSpPr>
        <p:spPr>
          <a:xfrm>
            <a:off x="609600" y="1584325"/>
            <a:ext cx="10972800" cy="4360366"/>
          </a:xfrm>
          <a:prstGeom prst="rect">
            <a:avLst/>
          </a:prstGeom>
        </p:spPr>
        <p:txBody>
          <a:bodyPr/>
          <a:lstStyle>
            <a:lvl1pPr>
              <a:buClr>
                <a:schemeClr val="accent6"/>
              </a:buClr>
              <a:buSzPct val="100000"/>
              <a:buFont typeface="Arial"/>
              <a:buChar char="•"/>
              <a:defRPr sz="2800" b="0" spc="0">
                <a:solidFill>
                  <a:srgbClr val="535352"/>
                </a:solidFill>
                <a:latin typeface="Calibri"/>
                <a:cs typeface="Calibri"/>
              </a:defRPr>
            </a:lvl1pPr>
            <a:lvl2pPr>
              <a:defRPr>
                <a:solidFill>
                  <a:srgbClr val="535352"/>
                </a:solidFill>
                <a:latin typeface="Calibri"/>
                <a:cs typeface="Calibri"/>
              </a:defRPr>
            </a:lvl2pPr>
            <a:lvl3pPr marL="1143000" indent="-228600">
              <a:buSzPct val="83000"/>
              <a:buFont typeface="Courier New"/>
              <a:buChar char="o"/>
              <a:defRPr>
                <a:solidFill>
                  <a:srgbClr val="535352"/>
                </a:solidFill>
                <a:latin typeface="Calibri"/>
                <a:cs typeface="Calibri"/>
              </a:defRPr>
            </a:lvl3pPr>
            <a:lvl4pPr>
              <a:defRPr>
                <a:solidFill>
                  <a:srgbClr val="535352"/>
                </a:solidFill>
                <a:latin typeface="Calibri"/>
                <a:cs typeface="Calibri"/>
              </a:defRPr>
            </a:lvl4pPr>
            <a:lvl5pPr>
              <a:defRPr>
                <a:solidFill>
                  <a:srgbClr val="535352"/>
                </a:solidFill>
                <a:latin typeface="Calibri"/>
                <a:cs typeface="Calibri"/>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32467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Титульный слайд">
    <p:spTree>
      <p:nvGrpSpPr>
        <p:cNvPr id="1" name=""/>
        <p:cNvGrpSpPr/>
        <p:nvPr/>
      </p:nvGrpSpPr>
      <p:grpSpPr>
        <a:xfrm>
          <a:off x="0" y="0"/>
          <a:ext cx="0" cy="0"/>
          <a:chOff x="0" y="0"/>
          <a:chExt cx="0" cy="0"/>
        </a:xfrm>
      </p:grpSpPr>
      <p:pic>
        <p:nvPicPr>
          <p:cNvPr id="4" name="Рисунок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9075" y="177800"/>
            <a:ext cx="88582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7"/>
          <p:cNvCxnSpPr/>
          <p:nvPr userDrawn="1"/>
        </p:nvCxnSpPr>
        <p:spPr>
          <a:xfrm flipV="1">
            <a:off x="0" y="1009650"/>
            <a:ext cx="12192000" cy="38100"/>
          </a:xfrm>
          <a:prstGeom prst="line">
            <a:avLst/>
          </a:prstGeom>
          <a:ln w="76200">
            <a:solidFill>
              <a:srgbClr val="2D7BB7"/>
            </a:solidFill>
          </a:ln>
        </p:spPr>
        <p:style>
          <a:lnRef idx="1">
            <a:schemeClr val="accent1"/>
          </a:lnRef>
          <a:fillRef idx="0">
            <a:schemeClr val="accent1"/>
          </a:fillRef>
          <a:effectRef idx="0">
            <a:schemeClr val="accent1"/>
          </a:effectRef>
          <a:fontRef idx="minor">
            <a:schemeClr val="tx1"/>
          </a:fontRef>
        </p:style>
      </p:cxnSp>
      <p:sp>
        <p:nvSpPr>
          <p:cNvPr id="3" name="Подзаголовок 2"/>
          <p:cNvSpPr>
            <a:spLocks noGrp="1"/>
          </p:cNvSpPr>
          <p:nvPr>
            <p:ph type="subTitle" idx="1"/>
          </p:nvPr>
        </p:nvSpPr>
        <p:spPr>
          <a:xfrm>
            <a:off x="1119115" y="449405"/>
            <a:ext cx="2765945" cy="437699"/>
          </a:xfrm>
        </p:spPr>
        <p:txBody>
          <a:bodyPr/>
          <a:lstStyle>
            <a:lvl1pPr marL="0" indent="0" algn="ctr">
              <a:buNone/>
              <a:defRPr sz="1600" b="1" baseline="0">
                <a:latin typeface="Book Antiqua" pitchFamily="18" charset="0"/>
                <a:cs typeface="Browallia New" pitchFamily="34" charset="-34"/>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10" name="Заголовок 9"/>
          <p:cNvSpPr>
            <a:spLocks noGrp="1"/>
          </p:cNvSpPr>
          <p:nvPr>
            <p:ph type="title"/>
          </p:nvPr>
        </p:nvSpPr>
        <p:spPr>
          <a:xfrm>
            <a:off x="0" y="1"/>
            <a:ext cx="12192000" cy="1690688"/>
          </a:xfrm>
        </p:spPr>
        <p:txBody>
          <a:bodyPr/>
          <a:lstStyle/>
          <a:p>
            <a:r>
              <a:rPr lang="ru-RU" smtClean="0"/>
              <a:t>Образец заголовка</a:t>
            </a:r>
            <a:endParaRPr lang="ru-RU"/>
          </a:p>
        </p:txBody>
      </p:sp>
    </p:spTree>
    <p:extLst>
      <p:ext uri="{BB962C8B-B14F-4D97-AF65-F5344CB8AC3E}">
        <p14:creationId xmlns:p14="http://schemas.microsoft.com/office/powerpoint/2010/main" val="103415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B6BC60F2-1C7C-403B-8619-9B2BF41879AA}" type="datetimeFigureOut">
              <a:rPr lang="en-US"/>
              <a:pPr>
                <a:defRPr/>
              </a:pPr>
              <a:t>3/6/2023</a:t>
            </a:fld>
            <a:endParaRPr lang="en-US"/>
          </a:p>
        </p:txBody>
      </p:sp>
      <p:sp>
        <p:nvSpPr>
          <p:cNvPr id="4" name="Нижний колонтитул 4"/>
          <p:cNvSpPr>
            <a:spLocks noGrp="1"/>
          </p:cNvSpPr>
          <p:nvPr>
            <p:ph type="ftr" sz="quarter" idx="11"/>
          </p:nvPr>
        </p:nvSpPr>
        <p:spPr/>
        <p:txBody>
          <a:bodyPr/>
          <a:lstStyle>
            <a:lvl1pPr>
              <a:defRPr/>
            </a:lvl1pPr>
          </a:lstStyle>
          <a:p>
            <a:pPr>
              <a:defRPr/>
            </a:pPr>
            <a:endParaRPr lang="en-US"/>
          </a:p>
        </p:txBody>
      </p:sp>
      <p:sp>
        <p:nvSpPr>
          <p:cNvPr id="5" name="Номер слайда 5"/>
          <p:cNvSpPr>
            <a:spLocks noGrp="1"/>
          </p:cNvSpPr>
          <p:nvPr>
            <p:ph type="sldNum" sz="quarter" idx="12"/>
          </p:nvPr>
        </p:nvSpPr>
        <p:spPr/>
        <p:txBody>
          <a:bodyPr/>
          <a:lstStyle>
            <a:lvl1pPr>
              <a:defRPr/>
            </a:lvl1pPr>
          </a:lstStyle>
          <a:p>
            <a:pPr>
              <a:defRPr/>
            </a:pPr>
            <a:fld id="{8820D6B4-5150-4ECE-B1E4-9DF6CCCA4F29}" type="slidenum">
              <a:rPr lang="en-US" altLang="en-US"/>
              <a:pPr>
                <a:defRPr/>
              </a:pPr>
              <a:t>‹#›</a:t>
            </a:fld>
            <a:endParaRPr lang="en-US" altLang="en-US"/>
          </a:p>
        </p:txBody>
      </p:sp>
    </p:spTree>
    <p:extLst>
      <p:ext uri="{BB962C8B-B14F-4D97-AF65-F5344CB8AC3E}">
        <p14:creationId xmlns:p14="http://schemas.microsoft.com/office/powerpoint/2010/main" val="634559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D368EE82-33C4-4C4E-B407-5F46F95C5E89}" type="datetimeFigureOut">
              <a:rPr lang="en-US"/>
              <a:pPr>
                <a:defRPr/>
              </a:pPr>
              <a:t>3/6/2023</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A9EE5CDB-AFA1-406B-B144-1A2C7D1D9A73}" type="slidenum">
              <a:rPr lang="en-US" altLang="en-US"/>
              <a:pPr>
                <a:defRPr/>
              </a:pPr>
              <a:t>‹#›</a:t>
            </a:fld>
            <a:endParaRPr lang="en-US" altLang="en-US"/>
          </a:p>
        </p:txBody>
      </p:sp>
    </p:spTree>
    <p:extLst>
      <p:ext uri="{BB962C8B-B14F-4D97-AF65-F5344CB8AC3E}">
        <p14:creationId xmlns:p14="http://schemas.microsoft.com/office/powerpoint/2010/main" val="2430245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0F867C3-D692-49AE-BFEC-1718F9A868CA}" type="datetimeFigureOut">
              <a:rPr lang="en-US"/>
              <a:pPr>
                <a:defRPr/>
              </a:pPr>
              <a:t>3/6/2023</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9F6D34CB-B8E9-410D-A42D-DFB44A26C9DD}" type="slidenum">
              <a:rPr lang="en-US" altLang="en-US"/>
              <a:pPr>
                <a:defRPr/>
              </a:pPr>
              <a:t>‹#›</a:t>
            </a:fld>
            <a:endParaRPr lang="en-US" altLang="en-US"/>
          </a:p>
        </p:txBody>
      </p:sp>
    </p:spTree>
    <p:extLst>
      <p:ext uri="{BB962C8B-B14F-4D97-AF65-F5344CB8AC3E}">
        <p14:creationId xmlns:p14="http://schemas.microsoft.com/office/powerpoint/2010/main" val="3102073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3"/>
          <p:cNvSpPr>
            <a:spLocks noGrp="1"/>
          </p:cNvSpPr>
          <p:nvPr>
            <p:ph type="dt" sz="half" idx="10"/>
          </p:nvPr>
        </p:nvSpPr>
        <p:spPr/>
        <p:txBody>
          <a:bodyPr/>
          <a:lstStyle>
            <a:lvl1pPr>
              <a:defRPr/>
            </a:lvl1pPr>
          </a:lstStyle>
          <a:p>
            <a:pPr>
              <a:defRPr/>
            </a:pPr>
            <a:fld id="{430D0B4E-C504-4CD6-83FF-1513385DE6DC}" type="datetimeFigureOut">
              <a:rPr lang="en-US"/>
              <a:pPr>
                <a:defRPr/>
              </a:pPr>
              <a:t>3/6/2023</a:t>
            </a:fld>
            <a:endParaRPr lang="en-US"/>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49FBD18E-2C32-4C96-9F06-A57742B0D2CC}" type="slidenum">
              <a:rPr lang="en-US" altLang="en-US"/>
              <a:pPr>
                <a:defRPr/>
              </a:pPr>
              <a:t>‹#›</a:t>
            </a:fld>
            <a:endParaRPr lang="en-US" altLang="en-US"/>
          </a:p>
        </p:txBody>
      </p:sp>
    </p:spTree>
    <p:extLst>
      <p:ext uri="{BB962C8B-B14F-4D97-AF65-F5344CB8AC3E}">
        <p14:creationId xmlns:p14="http://schemas.microsoft.com/office/powerpoint/2010/main" val="4113473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p:txBody>
          <a:bodyPr/>
          <a:lstStyle>
            <a:lvl1pPr>
              <a:defRPr/>
            </a:lvl1pPr>
          </a:lstStyle>
          <a:p>
            <a:pPr>
              <a:defRPr/>
            </a:pPr>
            <a:fld id="{DE40A1BC-47B5-48AC-B144-F3D04CBADA6F}" type="datetimeFigureOut">
              <a:rPr lang="en-US"/>
              <a:pPr>
                <a:defRPr/>
              </a:pPr>
              <a:t>3/6/2023</a:t>
            </a:fld>
            <a:endParaRPr lang="en-US"/>
          </a:p>
        </p:txBody>
      </p:sp>
      <p:sp>
        <p:nvSpPr>
          <p:cNvPr id="8" name="Нижний колонтитул 4"/>
          <p:cNvSpPr>
            <a:spLocks noGrp="1"/>
          </p:cNvSpPr>
          <p:nvPr>
            <p:ph type="ftr" sz="quarter" idx="11"/>
          </p:nvPr>
        </p:nvSpPr>
        <p:spPr/>
        <p:txBody>
          <a:bodyPr/>
          <a:lstStyle>
            <a:lvl1pPr>
              <a:defRPr/>
            </a:lvl1pPr>
          </a:lstStyle>
          <a:p>
            <a:pPr>
              <a:defRPr/>
            </a:pPr>
            <a:endParaRPr lang="en-US"/>
          </a:p>
        </p:txBody>
      </p:sp>
      <p:sp>
        <p:nvSpPr>
          <p:cNvPr id="9" name="Номер слайда 5"/>
          <p:cNvSpPr>
            <a:spLocks noGrp="1"/>
          </p:cNvSpPr>
          <p:nvPr>
            <p:ph type="sldNum" sz="quarter" idx="12"/>
          </p:nvPr>
        </p:nvSpPr>
        <p:spPr/>
        <p:txBody>
          <a:bodyPr/>
          <a:lstStyle>
            <a:lvl1pPr>
              <a:defRPr/>
            </a:lvl1pPr>
          </a:lstStyle>
          <a:p>
            <a:pPr>
              <a:defRPr/>
            </a:pPr>
            <a:fld id="{1C23DA43-76B0-42DD-A434-1EAD427AB039}" type="slidenum">
              <a:rPr lang="en-US" altLang="en-US"/>
              <a:pPr>
                <a:defRPr/>
              </a:pPr>
              <a:t>‹#›</a:t>
            </a:fld>
            <a:endParaRPr lang="en-US" altLang="en-US"/>
          </a:p>
        </p:txBody>
      </p:sp>
    </p:spTree>
    <p:extLst>
      <p:ext uri="{BB962C8B-B14F-4D97-AF65-F5344CB8AC3E}">
        <p14:creationId xmlns:p14="http://schemas.microsoft.com/office/powerpoint/2010/main" val="3565791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3"/>
          <p:cNvSpPr>
            <a:spLocks noGrp="1"/>
          </p:cNvSpPr>
          <p:nvPr>
            <p:ph type="dt" sz="half" idx="10"/>
          </p:nvPr>
        </p:nvSpPr>
        <p:spPr/>
        <p:txBody>
          <a:bodyPr/>
          <a:lstStyle>
            <a:lvl1pPr>
              <a:defRPr/>
            </a:lvl1pPr>
          </a:lstStyle>
          <a:p>
            <a:pPr>
              <a:defRPr/>
            </a:pPr>
            <a:fld id="{3E398025-60E0-47E1-A526-C9FAD5B17FB8}" type="datetimeFigureOut">
              <a:rPr lang="en-US"/>
              <a:pPr>
                <a:defRPr/>
              </a:pPr>
              <a:t>3/6/2023</a:t>
            </a:fld>
            <a:endParaRPr lang="en-US"/>
          </a:p>
        </p:txBody>
      </p:sp>
      <p:sp>
        <p:nvSpPr>
          <p:cNvPr id="4" name="Нижний колонтитул 4"/>
          <p:cNvSpPr>
            <a:spLocks noGrp="1"/>
          </p:cNvSpPr>
          <p:nvPr>
            <p:ph type="ftr" sz="quarter" idx="11"/>
          </p:nvPr>
        </p:nvSpPr>
        <p:spPr/>
        <p:txBody>
          <a:bodyPr/>
          <a:lstStyle>
            <a:lvl1pPr>
              <a:defRPr/>
            </a:lvl1pPr>
          </a:lstStyle>
          <a:p>
            <a:pPr>
              <a:defRPr/>
            </a:pPr>
            <a:endParaRPr lang="en-US"/>
          </a:p>
        </p:txBody>
      </p:sp>
      <p:sp>
        <p:nvSpPr>
          <p:cNvPr id="5" name="Номер слайда 5"/>
          <p:cNvSpPr>
            <a:spLocks noGrp="1"/>
          </p:cNvSpPr>
          <p:nvPr>
            <p:ph type="sldNum" sz="quarter" idx="12"/>
          </p:nvPr>
        </p:nvSpPr>
        <p:spPr/>
        <p:txBody>
          <a:bodyPr/>
          <a:lstStyle>
            <a:lvl1pPr>
              <a:defRPr/>
            </a:lvl1pPr>
          </a:lstStyle>
          <a:p>
            <a:pPr>
              <a:defRPr/>
            </a:pPr>
            <a:fld id="{ED01DCB4-DEAC-473B-8984-7AFF037C40D9}" type="slidenum">
              <a:rPr lang="en-US" altLang="en-US"/>
              <a:pPr>
                <a:defRPr/>
              </a:pPr>
              <a:t>‹#›</a:t>
            </a:fld>
            <a:endParaRPr lang="en-US" altLang="en-US"/>
          </a:p>
        </p:txBody>
      </p:sp>
    </p:spTree>
    <p:extLst>
      <p:ext uri="{BB962C8B-B14F-4D97-AF65-F5344CB8AC3E}">
        <p14:creationId xmlns:p14="http://schemas.microsoft.com/office/powerpoint/2010/main" val="3782815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7D288065-2644-4D25-8340-045275F37214}" type="datetimeFigureOut">
              <a:rPr lang="en-US"/>
              <a:pPr>
                <a:defRPr/>
              </a:pPr>
              <a:t>3/6/2023</a:t>
            </a:fld>
            <a:endParaRPr lang="en-US"/>
          </a:p>
        </p:txBody>
      </p:sp>
      <p:sp>
        <p:nvSpPr>
          <p:cNvPr id="3" name="Нижний колонтитул 4"/>
          <p:cNvSpPr>
            <a:spLocks noGrp="1"/>
          </p:cNvSpPr>
          <p:nvPr>
            <p:ph type="ftr" sz="quarter" idx="11"/>
          </p:nvPr>
        </p:nvSpPr>
        <p:spPr/>
        <p:txBody>
          <a:bodyPr/>
          <a:lstStyle>
            <a:lvl1pPr>
              <a:defRPr/>
            </a:lvl1pPr>
          </a:lstStyle>
          <a:p>
            <a:pPr>
              <a:defRPr/>
            </a:pPr>
            <a:endParaRPr lang="en-US"/>
          </a:p>
        </p:txBody>
      </p:sp>
      <p:sp>
        <p:nvSpPr>
          <p:cNvPr id="4" name="Номер слайда 5"/>
          <p:cNvSpPr>
            <a:spLocks noGrp="1"/>
          </p:cNvSpPr>
          <p:nvPr>
            <p:ph type="sldNum" sz="quarter" idx="12"/>
          </p:nvPr>
        </p:nvSpPr>
        <p:spPr/>
        <p:txBody>
          <a:bodyPr/>
          <a:lstStyle>
            <a:lvl1pPr>
              <a:defRPr/>
            </a:lvl1pPr>
          </a:lstStyle>
          <a:p>
            <a:pPr>
              <a:defRPr/>
            </a:pPr>
            <a:fld id="{EA8E2A14-0BFB-47DD-BB78-64A796824449}" type="slidenum">
              <a:rPr lang="en-US" altLang="en-US"/>
              <a:pPr>
                <a:defRPr/>
              </a:pPr>
              <a:t>‹#›</a:t>
            </a:fld>
            <a:endParaRPr lang="en-US" altLang="en-US"/>
          </a:p>
        </p:txBody>
      </p:sp>
    </p:spTree>
    <p:extLst>
      <p:ext uri="{BB962C8B-B14F-4D97-AF65-F5344CB8AC3E}">
        <p14:creationId xmlns:p14="http://schemas.microsoft.com/office/powerpoint/2010/main" val="3074685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Заголовок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en-US" smtClean="0"/>
              <a:t>Образец заголовка</a:t>
            </a:r>
            <a:endParaRPr lang="en-US" altLang="en-US" smtClean="0"/>
          </a:p>
        </p:txBody>
      </p:sp>
      <p:sp>
        <p:nvSpPr>
          <p:cNvPr id="2051" name="Текст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endParaRPr lang="en-US" altLang="en-US" smtClean="0"/>
          </a:p>
        </p:txBody>
      </p:sp>
      <p:sp>
        <p:nvSpPr>
          <p:cNvPr id="4" name="Дата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7CE9D8C6-BE86-4427-B785-C2304466DA9D}" type="datetimeFigureOut">
              <a:rPr lang="en-US"/>
              <a:pPr>
                <a:defRPr/>
              </a:pPr>
              <a:t>3/6/2023</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pPr>
              <a:defRPr/>
            </a:pPr>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66283F1B-2405-4DB5-BCF0-DABBAA81EEF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730" r:id="rId1"/>
    <p:sldLayoutId id="2147484731" r:id="rId2"/>
    <p:sldLayoutId id="2147484718" r:id="rId3"/>
    <p:sldLayoutId id="2147484719" r:id="rId4"/>
    <p:sldLayoutId id="2147484720" r:id="rId5"/>
    <p:sldLayoutId id="2147484721" r:id="rId6"/>
    <p:sldLayoutId id="2147484722" r:id="rId7"/>
    <p:sldLayoutId id="2147484723" r:id="rId8"/>
    <p:sldLayoutId id="2147484724" r:id="rId9"/>
    <p:sldLayoutId id="2147484725" r:id="rId10"/>
    <p:sldLayoutId id="2147484726" r:id="rId11"/>
    <p:sldLayoutId id="2147484727" r:id="rId12"/>
    <p:sldLayoutId id="2147484728" r:id="rId13"/>
    <p:sldLayoutId id="2147484732" r:id="rId14"/>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hyperlink" Target="https://sfs.md/uploads/files/Comunicate/Monitorul%20Oficial%20Nr-%2010-12.pdf"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legis.md/cautare/getResults?doc_id=133112&amp;lang=ro" TargetMode="Externa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FF"/>
            </a:gs>
            <a:gs pos="50000">
              <a:srgbClr val="FBFBFB"/>
            </a:gs>
            <a:gs pos="100000">
              <a:srgbClr val="D0D0D0"/>
            </a:gs>
          </a:gsLst>
          <a:lin ang="5400000"/>
        </a:gradFill>
        <a:effectLst/>
      </p:bgPr>
    </p:bg>
    <p:spTree>
      <p:nvGrpSpPr>
        <p:cNvPr id="1" name=""/>
        <p:cNvGrpSpPr/>
        <p:nvPr/>
      </p:nvGrpSpPr>
      <p:grpSpPr>
        <a:xfrm>
          <a:off x="0" y="0"/>
          <a:ext cx="0" cy="0"/>
          <a:chOff x="0" y="0"/>
          <a:chExt cx="0" cy="0"/>
        </a:xfrm>
      </p:grpSpPr>
      <p:sp>
        <p:nvSpPr>
          <p:cNvPr id="9218" name="Заголовок 1"/>
          <p:cNvSpPr>
            <a:spLocks noGrp="1"/>
          </p:cNvSpPr>
          <p:nvPr>
            <p:ph type="ctrTitle" idx="4294967295"/>
          </p:nvPr>
        </p:nvSpPr>
        <p:spPr>
          <a:xfrm>
            <a:off x="1365504" y="996379"/>
            <a:ext cx="10034588" cy="4194175"/>
          </a:xfrm>
        </p:spPr>
        <p:txBody>
          <a:bodyPr/>
          <a:lstStyle/>
          <a:p>
            <a:pPr algn="ctr" eaLnBrk="1" hangingPunct="1">
              <a:lnSpc>
                <a:spcPct val="100000"/>
              </a:lnSpc>
            </a:pPr>
            <a:r>
              <a:rPr lang="en-US" altLang="en-US" sz="3600" b="1" dirty="0" err="1" smtClean="0">
                <a:solidFill>
                  <a:srgbClr val="FF0000"/>
                </a:solidFill>
                <a:latin typeface="Calibri" panose="020F0502020204030204" pitchFamily="34" charset="0"/>
              </a:rPr>
              <a:t>Declararea</a:t>
            </a:r>
            <a:r>
              <a:rPr lang="en-US" altLang="en-US" sz="3600" b="1" dirty="0" smtClean="0">
                <a:solidFill>
                  <a:srgbClr val="FF0000"/>
                </a:solidFill>
                <a:latin typeface="Calibri" panose="020F0502020204030204" pitchFamily="34" charset="0"/>
              </a:rPr>
              <a:t> </a:t>
            </a:r>
            <a:r>
              <a:rPr lang="ro-RO" altLang="en-US" sz="3600" b="1" dirty="0" smtClean="0">
                <a:solidFill>
                  <a:srgbClr val="FF0000"/>
                </a:solidFill>
                <a:latin typeface="Calibri" panose="020F0502020204030204" pitchFamily="34" charset="0"/>
              </a:rPr>
              <a:t>și</a:t>
            </a:r>
            <a:r>
              <a:rPr lang="en-US" altLang="en-US" sz="3600" b="1" dirty="0" smtClean="0">
                <a:solidFill>
                  <a:srgbClr val="FF0000"/>
                </a:solidFill>
                <a:latin typeface="Calibri" panose="020F0502020204030204" pitchFamily="34" charset="0"/>
              </a:rPr>
              <a:t> </a:t>
            </a:r>
            <a:r>
              <a:rPr lang="en-US" altLang="en-US" sz="3600" b="1" dirty="0" err="1" smtClean="0">
                <a:solidFill>
                  <a:srgbClr val="FF0000"/>
                </a:solidFill>
                <a:latin typeface="Calibri" panose="020F0502020204030204" pitchFamily="34" charset="0"/>
              </a:rPr>
              <a:t>achitarea</a:t>
            </a:r>
            <a:r>
              <a:rPr lang="en-US" altLang="en-US" sz="3600" b="1" dirty="0" smtClean="0">
                <a:solidFill>
                  <a:srgbClr val="FF0000"/>
                </a:solidFill>
                <a:latin typeface="Calibri" panose="020F0502020204030204" pitchFamily="34" charset="0"/>
              </a:rPr>
              <a:t> </a:t>
            </a:r>
            <a:r>
              <a:rPr lang="ro-RO" altLang="en-US" sz="3600" b="1" dirty="0" smtClean="0">
                <a:solidFill>
                  <a:srgbClr val="FF0000"/>
                </a:solidFill>
                <a:latin typeface="Calibri" panose="020F0502020204030204" pitchFamily="34" charset="0"/>
              </a:rPr>
              <a:t>accizelor aferente stocului de mărfuri accizate de la pozițiile tarifare din art.</a:t>
            </a:r>
            <a:r>
              <a:rPr lang="en-US" sz="3600" dirty="0"/>
              <a:t> </a:t>
            </a:r>
            <a:r>
              <a:rPr lang="en-US" sz="3600" b="1" dirty="0" smtClean="0">
                <a:solidFill>
                  <a:srgbClr val="FF0000"/>
                </a:solidFill>
                <a:latin typeface="+mn-lt"/>
              </a:rPr>
              <a:t>125</a:t>
            </a:r>
            <a:r>
              <a:rPr lang="en-US" sz="3600" b="1" baseline="30000" dirty="0" smtClean="0">
                <a:solidFill>
                  <a:srgbClr val="FF0000"/>
                </a:solidFill>
                <a:latin typeface="+mn-lt"/>
              </a:rPr>
              <a:t>1</a:t>
            </a:r>
            <a:r>
              <a:rPr lang="ro-RO" altLang="en-US" sz="2800" b="1" dirty="0" smtClean="0">
                <a:solidFill>
                  <a:srgbClr val="FF0000"/>
                </a:solidFill>
                <a:latin typeface="+mn-lt"/>
              </a:rPr>
              <a:t> </a:t>
            </a:r>
            <a:r>
              <a:rPr lang="ro-RO" altLang="en-US" sz="3600" b="1" dirty="0" smtClean="0">
                <a:solidFill>
                  <a:srgbClr val="FF0000"/>
                </a:solidFill>
                <a:latin typeface="+mn-lt"/>
              </a:rPr>
              <a:t>în anul 2023</a:t>
            </a:r>
            <a:endParaRPr lang="en-US" altLang="en-US" b="1" i="1" dirty="0" smtClean="0">
              <a:solidFill>
                <a:srgbClr val="FF0000"/>
              </a:solidFill>
              <a:latin typeface="+mn-lt"/>
            </a:endParaRPr>
          </a:p>
        </p:txBody>
      </p:sp>
      <p:sp>
        <p:nvSpPr>
          <p:cNvPr id="9219" name="Прямоугольник 2"/>
          <p:cNvSpPr>
            <a:spLocks noChangeArrowheads="1"/>
          </p:cNvSpPr>
          <p:nvPr/>
        </p:nvSpPr>
        <p:spPr bwMode="auto">
          <a:xfrm>
            <a:off x="7787811" y="5737225"/>
            <a:ext cx="376034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0000"/>
              </a:lnSpc>
              <a:spcBef>
                <a:spcPct val="0"/>
              </a:spcBef>
              <a:buFontTx/>
              <a:buNone/>
            </a:pPr>
            <a:r>
              <a:rPr lang="ro-RO" altLang="en-US" sz="1800" i="1" dirty="0"/>
              <a:t>Legea nr. </a:t>
            </a:r>
            <a:r>
              <a:rPr lang="ro-RO" altLang="en-US" sz="1800" i="1" dirty="0" smtClean="0"/>
              <a:t>356  </a:t>
            </a:r>
            <a:r>
              <a:rPr lang="ro-RO" altLang="en-US" sz="1800" i="1" dirty="0"/>
              <a:t>din  </a:t>
            </a:r>
            <a:r>
              <a:rPr lang="en-US" altLang="en-US" sz="1800" i="1" dirty="0" smtClean="0"/>
              <a:t>2</a:t>
            </a:r>
            <a:r>
              <a:rPr lang="ro-RO" altLang="en-US" sz="1800" i="1" dirty="0" smtClean="0"/>
              <a:t>9 decembrie 20</a:t>
            </a:r>
            <a:r>
              <a:rPr lang="en-US" altLang="en-US" sz="1800" i="1" dirty="0" smtClean="0"/>
              <a:t>2</a:t>
            </a:r>
            <a:r>
              <a:rPr lang="ro-RO" altLang="en-US" sz="1800" i="1" dirty="0" smtClean="0"/>
              <a:t>2</a:t>
            </a:r>
          </a:p>
          <a:p>
            <a:pPr>
              <a:lnSpc>
                <a:spcPct val="100000"/>
              </a:lnSpc>
              <a:spcBef>
                <a:spcPct val="0"/>
              </a:spcBef>
              <a:buFontTx/>
              <a:buNone/>
            </a:pPr>
            <a:r>
              <a:rPr lang="ro-RO" altLang="en-US" sz="1800" i="1" dirty="0" smtClean="0"/>
              <a:t>Ordinul MF nr.5 din 16.01.2023</a:t>
            </a:r>
          </a:p>
          <a:p>
            <a:pPr algn="r">
              <a:lnSpc>
                <a:spcPct val="100000"/>
              </a:lnSpc>
              <a:spcBef>
                <a:spcPct val="0"/>
              </a:spcBef>
              <a:buFontTx/>
              <a:buNone/>
            </a:pPr>
            <a:endParaRPr lang="ru-RU" altLang="ru-RU"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168400" y="1071563"/>
            <a:ext cx="11023600" cy="5381625"/>
          </a:xfrm>
        </p:spPr>
        <p:txBody>
          <a:bodyPr/>
          <a:lstStyle/>
          <a:p>
            <a:pPr marL="0" indent="0" algn="just">
              <a:buNone/>
            </a:pPr>
            <a:r>
              <a:rPr lang="ro-RO" b="1" dirty="0" smtClean="0"/>
              <a:t> </a:t>
            </a:r>
            <a:r>
              <a:rPr lang="ro-RO" b="1" dirty="0" smtClean="0">
                <a:solidFill>
                  <a:schemeClr val="accent5">
                    <a:lumMod val="75000"/>
                  </a:schemeClr>
                </a:solidFill>
              </a:rPr>
              <a:t>Subiecții inventarierii :</a:t>
            </a:r>
          </a:p>
          <a:p>
            <a:pPr algn="just"/>
            <a:r>
              <a:rPr lang="ro-RO" dirty="0" smtClean="0"/>
              <a:t>importatorii </a:t>
            </a:r>
          </a:p>
          <a:p>
            <a:pPr algn="just"/>
            <a:r>
              <a:rPr lang="ro-RO" dirty="0" smtClean="0"/>
              <a:t>producătorii </a:t>
            </a:r>
          </a:p>
          <a:p>
            <a:pPr algn="just"/>
            <a:r>
              <a:rPr lang="ro-RO" dirty="0" smtClean="0"/>
              <a:t>Comercianții  </a:t>
            </a:r>
            <a:r>
              <a:rPr lang="ro-RO" dirty="0"/>
              <a:t>cu </a:t>
            </a:r>
            <a:r>
              <a:rPr lang="ro-RO" dirty="0" smtClean="0"/>
              <a:t>ridicata</a:t>
            </a:r>
          </a:p>
          <a:p>
            <a:pPr marL="0" indent="0" algn="just">
              <a:buNone/>
            </a:pPr>
            <a:r>
              <a:rPr lang="ro-RO" dirty="0" smtClean="0"/>
              <a:t>a mărfurilor </a:t>
            </a:r>
            <a:r>
              <a:rPr lang="ro-RO" dirty="0"/>
              <a:t>supuse accizelor efectuează inventarierea stocului de mărfuri supuse accizelor (pozițiile tarifare 220300, 2205, 220600, 2207, 2208, 240210000, 240220, 240290000, 2403) </a:t>
            </a:r>
            <a:endParaRPr lang="ro-RO" dirty="0" smtClean="0"/>
          </a:p>
          <a:p>
            <a:pPr marL="0" indent="0" algn="just">
              <a:buNone/>
            </a:pPr>
            <a:r>
              <a:rPr lang="ro-RO" dirty="0">
                <a:solidFill>
                  <a:srgbClr val="FF0000"/>
                </a:solidFill>
              </a:rPr>
              <a:t>indiferent de statutul de subiect al impunerii cu accize.</a:t>
            </a:r>
            <a:endParaRPr lang="ro-RO" b="1" dirty="0" smtClean="0"/>
          </a:p>
          <a:p>
            <a:pPr marL="0" indent="0" algn="just">
              <a:buNone/>
            </a:pPr>
            <a:r>
              <a:rPr lang="ro-RO" b="1" dirty="0" smtClean="0">
                <a:solidFill>
                  <a:schemeClr val="accent5">
                    <a:lumMod val="75000"/>
                  </a:schemeClr>
                </a:solidFill>
              </a:rPr>
              <a:t>Termen </a:t>
            </a:r>
          </a:p>
          <a:p>
            <a:pPr marL="0" indent="0" algn="just">
              <a:buNone/>
            </a:pPr>
            <a:r>
              <a:rPr lang="ro-RO" dirty="0" smtClean="0"/>
              <a:t> </a:t>
            </a:r>
            <a:r>
              <a:rPr lang="ro-RO" dirty="0"/>
              <a:t>30 de zile de la data ultimei modificări de majorare a cotei accizelor.</a:t>
            </a:r>
          </a:p>
          <a:p>
            <a:pPr marL="0" indent="0" algn="just">
              <a:buNone/>
            </a:pPr>
            <a:endParaRPr lang="ro-RO" dirty="0"/>
          </a:p>
        </p:txBody>
      </p:sp>
    </p:spTree>
    <p:extLst>
      <p:ext uri="{BB962C8B-B14F-4D97-AF65-F5344CB8AC3E}">
        <p14:creationId xmlns:p14="http://schemas.microsoft.com/office/powerpoint/2010/main" val="482234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908175"/>
            <a:ext cx="10515600" cy="4351338"/>
          </a:xfrm>
        </p:spPr>
        <p:txBody>
          <a:bodyPr/>
          <a:lstStyle/>
          <a:p>
            <a:r>
              <a:rPr lang="ro-RO" dirty="0" smtClean="0"/>
              <a:t>Declarației TBDSA15   </a:t>
            </a:r>
            <a:r>
              <a:rPr lang="ro-RO" i="1" dirty="0" smtClean="0">
                <a:hlinkClick r:id="rId3"/>
              </a:rPr>
              <a:t>Ordinul </a:t>
            </a:r>
            <a:r>
              <a:rPr lang="ro-RO" i="1" dirty="0">
                <a:hlinkClick r:id="rId3"/>
              </a:rPr>
              <a:t>Ministerului Finanțelor nr.5 din </a:t>
            </a:r>
            <a:r>
              <a:rPr lang="ro-RO" i="1" dirty="0" smtClean="0">
                <a:hlinkClick r:id="rId3"/>
              </a:rPr>
              <a:t>16.01.2023</a:t>
            </a:r>
            <a:endParaRPr lang="ro-RO" i="1" dirty="0" smtClean="0"/>
          </a:p>
          <a:p>
            <a:pPr marL="0" indent="0" algn="just">
              <a:buNone/>
            </a:pPr>
            <a:endParaRPr lang="ro-MD" b="1" dirty="0" smtClean="0"/>
          </a:p>
          <a:p>
            <a:pPr marL="0" indent="0" algn="just">
              <a:buNone/>
            </a:pPr>
            <a:endParaRPr lang="ro-MD" b="1" dirty="0"/>
          </a:p>
          <a:p>
            <a:pPr marL="0" indent="0" algn="just">
              <a:buNone/>
            </a:pPr>
            <a:r>
              <a:rPr lang="ro-MD" b="1" dirty="0" smtClean="0"/>
              <a:t>Termen de declarare și achitare</a:t>
            </a:r>
            <a:endParaRPr lang="ro-MD" b="1" dirty="0"/>
          </a:p>
          <a:p>
            <a:pPr marL="0" indent="0" algn="just">
              <a:buNone/>
            </a:pPr>
            <a:r>
              <a:rPr lang="en-US" dirty="0" err="1"/>
              <a:t>pînă</a:t>
            </a:r>
            <a:r>
              <a:rPr lang="en-US" dirty="0"/>
              <a:t> pe data de 25 a </a:t>
            </a:r>
            <a:r>
              <a:rPr lang="en-US" dirty="0" err="1"/>
              <a:t>lunii</a:t>
            </a:r>
            <a:r>
              <a:rPr lang="en-US" dirty="0"/>
              <a:t> </a:t>
            </a:r>
            <a:r>
              <a:rPr lang="en-US" dirty="0" err="1"/>
              <a:t>următoare</a:t>
            </a:r>
            <a:r>
              <a:rPr lang="en-US" dirty="0"/>
              <a:t> </a:t>
            </a:r>
            <a:r>
              <a:rPr lang="en-US" dirty="0" err="1"/>
              <a:t>celei</a:t>
            </a:r>
            <a:r>
              <a:rPr lang="en-US" dirty="0"/>
              <a:t> </a:t>
            </a:r>
            <a:r>
              <a:rPr lang="en-US" dirty="0" err="1"/>
              <a:t>în</a:t>
            </a:r>
            <a:r>
              <a:rPr lang="en-US" dirty="0"/>
              <a:t> care </a:t>
            </a:r>
            <a:r>
              <a:rPr lang="en-US" dirty="0" err="1"/>
              <a:t>urma</a:t>
            </a:r>
            <a:r>
              <a:rPr lang="en-US" dirty="0"/>
              <a:t> </a:t>
            </a:r>
            <a:r>
              <a:rPr lang="en-US" dirty="0" err="1"/>
              <a:t>să</a:t>
            </a:r>
            <a:r>
              <a:rPr lang="en-US" dirty="0"/>
              <a:t> </a:t>
            </a:r>
            <a:r>
              <a:rPr lang="en-US" dirty="0" err="1"/>
              <a:t>aibă</a:t>
            </a:r>
            <a:r>
              <a:rPr lang="en-US" dirty="0"/>
              <a:t> </a:t>
            </a:r>
            <a:r>
              <a:rPr lang="en-US" dirty="0" err="1"/>
              <a:t>loc</a:t>
            </a:r>
            <a:r>
              <a:rPr lang="en-US" dirty="0"/>
              <a:t> </a:t>
            </a:r>
            <a:r>
              <a:rPr lang="en-US" dirty="0" err="1"/>
              <a:t>inventarierea</a:t>
            </a:r>
            <a:r>
              <a:rPr lang="en-US" dirty="0"/>
              <a:t> </a:t>
            </a:r>
            <a:endParaRPr lang="ro-RO" dirty="0"/>
          </a:p>
          <a:p>
            <a:endParaRPr lang="ru-RU" dirty="0"/>
          </a:p>
        </p:txBody>
      </p:sp>
      <p:sp>
        <p:nvSpPr>
          <p:cNvPr id="2" name="Title 1"/>
          <p:cNvSpPr>
            <a:spLocks noGrp="1"/>
          </p:cNvSpPr>
          <p:nvPr>
            <p:ph type="title" idx="4294967295"/>
          </p:nvPr>
        </p:nvSpPr>
        <p:spPr>
          <a:xfrm>
            <a:off x="1676400" y="658813"/>
            <a:ext cx="10515600" cy="1325562"/>
          </a:xfrm>
        </p:spPr>
        <p:txBody>
          <a:bodyPr/>
          <a:lstStyle/>
          <a:p>
            <a:r>
              <a:rPr lang="ro-MD" dirty="0" smtClean="0"/>
              <a:t>Modalitatea de declarare</a:t>
            </a:r>
            <a:endParaRPr lang="ru-RU" dirty="0"/>
          </a:p>
        </p:txBody>
      </p:sp>
    </p:spTree>
    <p:extLst>
      <p:ext uri="{BB962C8B-B14F-4D97-AF65-F5344CB8AC3E}">
        <p14:creationId xmlns:p14="http://schemas.microsoft.com/office/powerpoint/2010/main" val="2519628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84048" y="1088009"/>
            <a:ext cx="10515600" cy="461963"/>
          </a:xfrm>
        </p:spPr>
        <p:txBody>
          <a:bodyPr/>
          <a:lstStyle/>
          <a:p>
            <a:pPr algn="ctr"/>
            <a:r>
              <a:rPr lang="ro-RO" sz="1800" b="1" dirty="0" smtClean="0">
                <a:latin typeface="+mn-lt"/>
              </a:rPr>
              <a:t>                              			</a:t>
            </a:r>
            <a:br>
              <a:rPr lang="ro-RO" sz="1800" b="1" dirty="0" smtClean="0">
                <a:latin typeface="+mn-lt"/>
              </a:rPr>
            </a:br>
            <a:r>
              <a:rPr lang="ro-RO" sz="1800" b="1" dirty="0">
                <a:latin typeface="+mn-lt"/>
              </a:rPr>
              <a:t>	</a:t>
            </a:r>
            <a:r>
              <a:rPr lang="ro-RO" sz="1800" b="1" dirty="0" smtClean="0">
                <a:latin typeface="+mn-lt"/>
              </a:rPr>
              <a:t>		</a:t>
            </a:r>
            <a:r>
              <a:rPr lang="ro-RO" sz="3200" b="1" dirty="0">
                <a:solidFill>
                  <a:srgbClr val="0070C0"/>
                </a:solidFill>
                <a:latin typeface="+mn-lt"/>
              </a:rPr>
              <a:t>Obiectul inventarierii</a:t>
            </a:r>
            <a:endParaRPr lang="ru-RU" sz="3200" b="1" dirty="0">
              <a:solidFill>
                <a:srgbClr val="0070C0"/>
              </a:solidFill>
              <a:latin typeface="+mn-lt"/>
            </a:endParaRPr>
          </a:p>
        </p:txBody>
      </p:sp>
      <p:sp>
        <p:nvSpPr>
          <p:cNvPr id="3" name="Объект 2"/>
          <p:cNvSpPr>
            <a:spLocks noGrp="1"/>
          </p:cNvSpPr>
          <p:nvPr>
            <p:ph idx="4294967295"/>
          </p:nvPr>
        </p:nvSpPr>
        <p:spPr>
          <a:xfrm>
            <a:off x="1500188" y="2227263"/>
            <a:ext cx="10691812" cy="5381625"/>
          </a:xfrm>
        </p:spPr>
        <p:txBody>
          <a:bodyPr/>
          <a:lstStyle/>
          <a:p>
            <a:pPr marL="0" indent="0" algn="just">
              <a:buNone/>
            </a:pPr>
            <a:r>
              <a:rPr lang="ro-RO" sz="2000" b="1" dirty="0" smtClean="0">
                <a:solidFill>
                  <a:srgbClr val="FF0000"/>
                </a:solidFill>
              </a:rPr>
              <a:t>Producătorii </a:t>
            </a:r>
            <a:r>
              <a:rPr lang="ro-RO" sz="2000" b="1" dirty="0">
                <a:solidFill>
                  <a:srgbClr val="FF0000"/>
                </a:solidFill>
              </a:rPr>
              <a:t>de mărfuri </a:t>
            </a:r>
            <a:r>
              <a:rPr lang="ro-RO" sz="2000" dirty="0"/>
              <a:t>urmează să inventarieze, mărfurile suspuse accizelor:</a:t>
            </a:r>
          </a:p>
          <a:p>
            <a:pPr algn="just"/>
            <a:r>
              <a:rPr lang="ro-RO" sz="2000" dirty="0"/>
              <a:t>de fabricație proprie, care au fost scoase din antrepozitul fiscal și pentru care au fost calculate și achitate accizele la cota anterioară modificării și care se află în stocul subiectului în afara antrepozitului său fiscal;</a:t>
            </a:r>
          </a:p>
          <a:p>
            <a:pPr algn="just"/>
            <a:r>
              <a:rPr lang="ro-RO" sz="2000" dirty="0"/>
              <a:t>aflate în stoc pentru care a fost calculată și/sau achitată acciza la cota în vigoare </a:t>
            </a:r>
            <a:r>
              <a:rPr lang="ro-RO" sz="2000" dirty="0" err="1"/>
              <a:t>pînă</a:t>
            </a:r>
            <a:r>
              <a:rPr lang="ro-RO" sz="2000" dirty="0"/>
              <a:t> la modificare.</a:t>
            </a:r>
          </a:p>
          <a:p>
            <a:pPr marL="0" indent="0" algn="just">
              <a:buNone/>
            </a:pPr>
            <a:endParaRPr lang="en-US" sz="2000" dirty="0" smtClean="0"/>
          </a:p>
          <a:p>
            <a:pPr marL="0" indent="0" algn="just">
              <a:buNone/>
            </a:pPr>
            <a:r>
              <a:rPr lang="ro-RO" sz="2000" dirty="0" smtClean="0"/>
              <a:t>Pentru </a:t>
            </a:r>
            <a:r>
              <a:rPr lang="ro-RO" sz="2000" dirty="0"/>
              <a:t>mărfurile aflate în antrepozitul fiscal, pentru care nu a fost calculată sau achitată acciza reieșind din cota anterioară modificării, producătorii nu au obligația inventarierii, acciza  urmând a fi calculată la cota în vigoare la momentul expedierii acestora din antrepozitul fiscal</a:t>
            </a:r>
            <a:r>
              <a:rPr lang="ro-RO" sz="2000" dirty="0" smtClean="0"/>
              <a:t>.</a:t>
            </a:r>
            <a:endParaRPr lang="ro-RO" sz="2000" dirty="0"/>
          </a:p>
        </p:txBody>
      </p:sp>
    </p:spTree>
    <p:extLst>
      <p:ext uri="{BB962C8B-B14F-4D97-AF65-F5344CB8AC3E}">
        <p14:creationId xmlns:p14="http://schemas.microsoft.com/office/powerpoint/2010/main" val="28064074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03632" y="699923"/>
            <a:ext cx="10515600" cy="461962"/>
          </a:xfrm>
        </p:spPr>
        <p:txBody>
          <a:bodyPr/>
          <a:lstStyle/>
          <a:p>
            <a:pPr algn="ctr"/>
            <a:r>
              <a:rPr lang="ro-RO" sz="1800" b="1" dirty="0" smtClean="0">
                <a:latin typeface="+mn-lt"/>
              </a:rPr>
              <a:t>                              			</a:t>
            </a:r>
            <a:br>
              <a:rPr lang="ro-RO" sz="1800" b="1" dirty="0" smtClean="0">
                <a:latin typeface="+mn-lt"/>
              </a:rPr>
            </a:br>
            <a:r>
              <a:rPr lang="ro-RO" sz="1800" b="1" dirty="0">
                <a:latin typeface="+mn-lt"/>
              </a:rPr>
              <a:t>	</a:t>
            </a:r>
            <a:r>
              <a:rPr lang="ro-RO" sz="1800" b="1" dirty="0" smtClean="0">
                <a:latin typeface="+mn-lt"/>
              </a:rPr>
              <a:t>		</a:t>
            </a:r>
            <a:r>
              <a:rPr lang="ro-RO" sz="3200" b="1" dirty="0">
                <a:solidFill>
                  <a:srgbClr val="0070C0"/>
                </a:solidFill>
                <a:latin typeface="+mn-lt"/>
              </a:rPr>
              <a:t>Obiectul inventarierii</a:t>
            </a:r>
            <a:endParaRPr lang="ru-RU" sz="3200" b="1" dirty="0">
              <a:solidFill>
                <a:srgbClr val="0070C0"/>
              </a:solidFill>
              <a:latin typeface="+mn-lt"/>
            </a:endParaRPr>
          </a:p>
        </p:txBody>
      </p:sp>
      <p:sp>
        <p:nvSpPr>
          <p:cNvPr id="3" name="Объект 2"/>
          <p:cNvSpPr>
            <a:spLocks noGrp="1"/>
          </p:cNvSpPr>
          <p:nvPr>
            <p:ph idx="4294967295"/>
          </p:nvPr>
        </p:nvSpPr>
        <p:spPr>
          <a:xfrm>
            <a:off x="635064" y="1482725"/>
            <a:ext cx="10691812" cy="4503737"/>
          </a:xfrm>
        </p:spPr>
        <p:txBody>
          <a:bodyPr/>
          <a:lstStyle/>
          <a:p>
            <a:pPr marL="0" indent="0" algn="just">
              <a:buNone/>
            </a:pPr>
            <a:r>
              <a:rPr lang="ro-RO" sz="2400" b="1" dirty="0" smtClean="0">
                <a:solidFill>
                  <a:srgbClr val="FF0000"/>
                </a:solidFill>
              </a:rPr>
              <a:t>Subiecții </a:t>
            </a:r>
            <a:r>
              <a:rPr lang="ro-RO" sz="2400" b="1" dirty="0">
                <a:solidFill>
                  <a:srgbClr val="FF0000"/>
                </a:solidFill>
              </a:rPr>
              <a:t>care au activitatea de comerț cu ridicata, dar efectuează și vânzări cu amănuntul a mărfurilor supuse accizelor </a:t>
            </a:r>
            <a:r>
              <a:rPr lang="ro-RO" sz="2400" dirty="0"/>
              <a:t>(de la pozițiile tarifare 220300, 2205, 220600, 2207, 2208, 240210000, 240220, 240290000, 2403), efectuează inventarierea stocului de mărfuri doar la unitățile comerciale </a:t>
            </a:r>
            <a:r>
              <a:rPr lang="ro-RO" sz="2400" b="1" dirty="0"/>
              <a:t>de tip C </a:t>
            </a:r>
            <a:r>
              <a:rPr lang="ro-RO" sz="2400" dirty="0"/>
              <a:t>stabilite în anexa nr. 5 din </a:t>
            </a:r>
            <a:r>
              <a:rPr lang="ro-RO" sz="2400" dirty="0">
                <a:hlinkClick r:id="rId2"/>
              </a:rPr>
              <a:t>Legea cu privire la comerțul interior nr.231/2010</a:t>
            </a:r>
            <a:r>
              <a:rPr lang="ro-RO" sz="2400" dirty="0" smtClean="0"/>
              <a:t>.</a:t>
            </a:r>
          </a:p>
        </p:txBody>
      </p:sp>
      <p:pic>
        <p:nvPicPr>
          <p:cNvPr id="4" name="Picture 3"/>
          <p:cNvPicPr>
            <a:picLocks noChangeAspect="1"/>
          </p:cNvPicPr>
          <p:nvPr/>
        </p:nvPicPr>
        <p:blipFill>
          <a:blip r:embed="rId3"/>
          <a:stretch>
            <a:fillRect/>
          </a:stretch>
        </p:blipFill>
        <p:spPr>
          <a:xfrm>
            <a:off x="215661" y="3845226"/>
            <a:ext cx="11530618" cy="1589415"/>
          </a:xfrm>
          <a:prstGeom prst="rect">
            <a:avLst/>
          </a:prstGeom>
        </p:spPr>
      </p:pic>
    </p:spTree>
    <p:extLst>
      <p:ext uri="{BB962C8B-B14F-4D97-AF65-F5344CB8AC3E}">
        <p14:creationId xmlns:p14="http://schemas.microsoft.com/office/powerpoint/2010/main" val="2726225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85775"/>
            <a:ext cx="10515600" cy="1325563"/>
          </a:xfrm>
        </p:spPr>
        <p:txBody>
          <a:bodyPr/>
          <a:lstStyle/>
          <a:p>
            <a:pPr algn="r"/>
            <a:r>
              <a:rPr lang="en-US" b="1" dirty="0" smtClean="0">
                <a:solidFill>
                  <a:srgbClr val="0070C0"/>
                </a:solidFill>
              </a:rPr>
              <a:t/>
            </a:r>
            <a:br>
              <a:rPr lang="en-US" b="1" dirty="0" smtClean="0">
                <a:solidFill>
                  <a:srgbClr val="0070C0"/>
                </a:solidFill>
              </a:rPr>
            </a:br>
            <a:r>
              <a:rPr lang="ro-RO" b="1" dirty="0" smtClean="0">
                <a:solidFill>
                  <a:srgbClr val="0070C0"/>
                </a:solidFill>
              </a:rPr>
              <a:t>Obiectul </a:t>
            </a:r>
            <a:r>
              <a:rPr lang="ro-RO" b="1" dirty="0">
                <a:solidFill>
                  <a:srgbClr val="0070C0"/>
                </a:solidFill>
              </a:rPr>
              <a:t>inventarierii</a:t>
            </a:r>
            <a:endParaRPr lang="ru-RU" dirty="0"/>
          </a:p>
        </p:txBody>
      </p:sp>
      <p:sp>
        <p:nvSpPr>
          <p:cNvPr id="3" name="Content Placeholder 2"/>
          <p:cNvSpPr>
            <a:spLocks noGrp="1"/>
          </p:cNvSpPr>
          <p:nvPr>
            <p:ph idx="4294967295"/>
          </p:nvPr>
        </p:nvSpPr>
        <p:spPr>
          <a:xfrm>
            <a:off x="0" y="1908175"/>
            <a:ext cx="10515600" cy="4351338"/>
          </a:xfrm>
        </p:spPr>
        <p:txBody>
          <a:bodyPr/>
          <a:lstStyle/>
          <a:p>
            <a:r>
              <a:rPr lang="ro-RO" b="1" dirty="0">
                <a:solidFill>
                  <a:srgbClr val="FF0000"/>
                </a:solidFill>
              </a:rPr>
              <a:t>Importatorii de mărfuri</a:t>
            </a:r>
            <a:r>
              <a:rPr lang="ro-RO" dirty="0"/>
              <a:t> urmează să inventarieze mărfurile suspuse accizelor aflate în stoc pentru care a fost achitată acciza la cota în vigoare până la modificare.</a:t>
            </a:r>
          </a:p>
          <a:p>
            <a:endParaRPr lang="ru-RU" dirty="0"/>
          </a:p>
        </p:txBody>
      </p:sp>
    </p:spTree>
    <p:extLst>
      <p:ext uri="{BB962C8B-B14F-4D97-AF65-F5344CB8AC3E}">
        <p14:creationId xmlns:p14="http://schemas.microsoft.com/office/powerpoint/2010/main" val="1297520511"/>
      </p:ext>
    </p:extLst>
  </p:cSld>
  <p:clrMapOvr>
    <a:masterClrMapping/>
  </p:clrMapOvr>
</p:sld>
</file>

<file path=ppt/theme/theme1.xml><?xml version="1.0" encoding="utf-8"?>
<a:theme xmlns:a="http://schemas.openxmlformats.org/drawingml/2006/main" name="1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8055</TotalTime>
  <Words>507</Words>
  <Application>Microsoft Office PowerPoint</Application>
  <PresentationFormat>Широкоэкранный</PresentationFormat>
  <Paragraphs>36</Paragraphs>
  <Slides>6</Slides>
  <Notes>3</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6</vt:i4>
      </vt:variant>
    </vt:vector>
  </HeadingPairs>
  <TitlesOfParts>
    <vt:vector size="13" baseType="lpstr">
      <vt:lpstr>Arial</vt:lpstr>
      <vt:lpstr>Book Antiqua</vt:lpstr>
      <vt:lpstr>Browallia New</vt:lpstr>
      <vt:lpstr>Calibri</vt:lpstr>
      <vt:lpstr>Calibri Light</vt:lpstr>
      <vt:lpstr>Courier New</vt:lpstr>
      <vt:lpstr>1_Тема Office</vt:lpstr>
      <vt:lpstr>Declararea și achitarea accizelor aferente stocului de mărfuri accizate de la pozițiile tarifare din art. 1251 în anul 2023</vt:lpstr>
      <vt:lpstr>Презентация PowerPoint</vt:lpstr>
      <vt:lpstr>Modalitatea de declarare</vt:lpstr>
      <vt:lpstr>                                     Obiectul inventarierii</vt:lpstr>
      <vt:lpstr>                                     Obiectul inventarierii</vt:lpstr>
      <vt:lpstr> Obiectul inventarierii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Desemnarea procentuală a impozitului pe venit</dc:title>
  <dc:creator>Golban Olga</dc:creator>
  <cp:lastModifiedBy>Stavinschi Igor</cp:lastModifiedBy>
  <cp:revision>788</cp:revision>
  <cp:lastPrinted>2020-01-14T08:36:34Z</cp:lastPrinted>
  <dcterms:created xsi:type="dcterms:W3CDTF">2016-09-19T15:54:22Z</dcterms:created>
  <dcterms:modified xsi:type="dcterms:W3CDTF">2023-03-07T07:38:05Z</dcterms:modified>
</cp:coreProperties>
</file>