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44" r:id="rId1"/>
  </p:sldMasterIdLst>
  <p:sldIdLst>
    <p:sldId id="260" r:id="rId2"/>
    <p:sldId id="261" r:id="rId3"/>
    <p:sldId id="258"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E263C33-45A5-4226-AA0F-91E6C161D786}" type="datetimeFigureOut">
              <a:rPr lang="ru-RU" smtClean="0"/>
              <a:pPr/>
              <a:t>22.07.2021</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ADD277D-B8E7-4F34-8842-C86379ADB4C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E263C33-45A5-4226-AA0F-91E6C161D786}" type="datetimeFigureOut">
              <a:rPr lang="ru-RU" smtClean="0"/>
              <a:pPr/>
              <a:t>22.07.2021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E263C33-45A5-4226-AA0F-91E6C161D786}" type="datetimeFigureOut">
              <a:rPr lang="ru-RU" smtClean="0"/>
              <a:pPr/>
              <a:t>22.07.2021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E263C33-45A5-4226-AA0F-91E6C161D786}" type="datetimeFigureOut">
              <a:rPr lang="ru-RU" smtClean="0"/>
              <a:pPr/>
              <a:t>22.07.2021</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ADD277D-B8E7-4F34-8842-C86379ADB4C0}"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E263C33-45A5-4226-AA0F-91E6C161D786}" type="datetimeFigureOut">
              <a:rPr lang="ru-RU" smtClean="0"/>
              <a:pPr/>
              <a:t>22.07.2021</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ADD277D-B8E7-4F34-8842-C86379ADB4C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4.jpg"/>
          <p:cNvPicPr>
            <a:picLocks noGrp="1" noChangeAspect="1"/>
          </p:cNvPicPr>
          <p:nvPr>
            <p:ph idx="1"/>
          </p:nvPr>
        </p:nvPicPr>
        <p:blipFill>
          <a:blip r:embed="rId2" cstate="print"/>
          <a:stretch>
            <a:fillRect/>
          </a:stretch>
        </p:blipFill>
        <p:spPr>
          <a:xfrm>
            <a:off x="713061" y="1481138"/>
            <a:ext cx="7717877" cy="4525962"/>
          </a:xfrm>
        </p:spPr>
      </p:pic>
      <p:sp>
        <p:nvSpPr>
          <p:cNvPr id="3" name="Заголовок 2"/>
          <p:cNvSpPr>
            <a:spLocks noGrp="1"/>
          </p:cNvSpPr>
          <p:nvPr>
            <p:ph type="title"/>
          </p:nvPr>
        </p:nvSpPr>
        <p:spPr>
          <a:ln w="38100">
            <a:solidFill>
              <a:schemeClr val="tx1"/>
            </a:solidFill>
          </a:ln>
        </p:spPr>
        <p:txBody>
          <a:bodyPr>
            <a:normAutofit fontScale="90000"/>
          </a:bodyPr>
          <a:lstStyle/>
          <a:p>
            <a:pPr algn="ctr"/>
            <a:r>
              <a:rPr lang="ru-RU" dirty="0" smtClean="0"/>
              <a:t/>
            </a:r>
            <a:br>
              <a:rPr lang="ru-RU" dirty="0" smtClean="0"/>
            </a:br>
            <a:r>
              <a:rPr lang="ru-RU" dirty="0" smtClean="0"/>
              <a:t>Организация работы службы персонала</a:t>
            </a:r>
            <a:br>
              <a:rPr lang="ru-RU" dirty="0" smtClean="0"/>
            </a:b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60648"/>
            <a:ext cx="8229600" cy="6408712"/>
          </a:xfrm>
        </p:spPr>
        <p:txBody>
          <a:bodyPr>
            <a:normAutofit fontScale="25000" lnSpcReduction="20000"/>
          </a:bodyPr>
          <a:lstStyle/>
          <a:p>
            <a:r>
              <a:rPr lang="ru-RU" sz="4800" b="1" dirty="0" smtClean="0"/>
              <a:t>2. По соглашению сторон:</a:t>
            </a:r>
          </a:p>
          <a:p>
            <a:pPr marL="624078" lvl="0" indent="-514350">
              <a:buNone/>
            </a:pPr>
            <a:r>
              <a:rPr lang="ro-MO" sz="4800" dirty="0" smtClean="0"/>
              <a:t>a) </a:t>
            </a:r>
            <a:r>
              <a:rPr lang="ru-RU" sz="4800" dirty="0" smtClean="0"/>
              <a:t>предоставление </a:t>
            </a:r>
            <a:r>
              <a:rPr lang="ru-RU" sz="4800" dirty="0" smtClean="0"/>
              <a:t>отпуска без сохранения заработной платы на срок более одного месяца;</a:t>
            </a:r>
          </a:p>
          <a:p>
            <a:pPr marL="624078" lvl="0" indent="-514350">
              <a:buNone/>
            </a:pPr>
            <a:r>
              <a:rPr lang="ro-MO" sz="4800" dirty="0" smtClean="0"/>
              <a:t>b) </a:t>
            </a:r>
            <a:r>
              <a:rPr lang="ru-RU" sz="4800" dirty="0" smtClean="0"/>
              <a:t>прохождение </a:t>
            </a:r>
            <a:r>
              <a:rPr lang="ru-RU" sz="4800" dirty="0" smtClean="0"/>
              <a:t>курса профессиональной подготовки или стажировки с отрывом от работы на </a:t>
            </a:r>
            <a:r>
              <a:rPr lang="ru-RU" sz="4800" dirty="0" smtClean="0"/>
              <a:t>срок</a:t>
            </a:r>
            <a:endParaRPr lang="ro-MO" sz="4800" dirty="0" smtClean="0"/>
          </a:p>
          <a:p>
            <a:pPr marL="624078" lvl="0" indent="-514350">
              <a:buNone/>
            </a:pPr>
            <a:r>
              <a:rPr lang="ru-RU" sz="4800" dirty="0" smtClean="0"/>
              <a:t>более </a:t>
            </a:r>
            <a:r>
              <a:rPr lang="ru-RU" sz="4800" dirty="0" smtClean="0"/>
              <a:t>60 календарных дней;</a:t>
            </a:r>
          </a:p>
          <a:p>
            <a:pPr marL="624078" lvl="0" indent="-514350">
              <a:buNone/>
            </a:pPr>
            <a:r>
              <a:rPr lang="ro-MO" sz="4800" dirty="0" smtClean="0"/>
              <a:t>c) </a:t>
            </a:r>
            <a:r>
              <a:rPr lang="ru-RU" sz="4800" dirty="0" smtClean="0"/>
              <a:t>технический </a:t>
            </a:r>
            <a:r>
              <a:rPr lang="ru-RU" sz="4800" dirty="0" smtClean="0"/>
              <a:t>простой;</a:t>
            </a:r>
          </a:p>
          <a:p>
            <a:pPr marL="624078" lvl="0" indent="-514350">
              <a:buNone/>
            </a:pPr>
            <a:r>
              <a:rPr lang="ro-MO" sz="4800" dirty="0" smtClean="0"/>
              <a:t>d) </a:t>
            </a:r>
            <a:r>
              <a:rPr lang="ru-RU" sz="4800" dirty="0" smtClean="0"/>
              <a:t>уход </a:t>
            </a:r>
            <a:r>
              <a:rPr lang="ru-RU" sz="4800" dirty="0" smtClean="0"/>
              <a:t>за больным ребенком в возрасте до десяти лет;</a:t>
            </a:r>
          </a:p>
          <a:p>
            <a:pPr marL="624078" lvl="0" indent="-514350">
              <a:buNone/>
            </a:pPr>
            <a:r>
              <a:rPr lang="ro-MO" sz="4800" dirty="0" smtClean="0"/>
              <a:t>e) </a:t>
            </a:r>
            <a:r>
              <a:rPr lang="ru-RU" sz="4800" dirty="0" smtClean="0"/>
              <a:t>откомандирование</a:t>
            </a:r>
            <a:r>
              <a:rPr lang="ru-RU" sz="4800" dirty="0" smtClean="0"/>
              <a:t>;</a:t>
            </a:r>
          </a:p>
          <a:p>
            <a:pPr marL="624078" lvl="0" indent="-514350">
              <a:buNone/>
            </a:pPr>
            <a:r>
              <a:rPr lang="ro-MO" sz="4800" dirty="0" smtClean="0"/>
              <a:t>f)</a:t>
            </a:r>
            <a:r>
              <a:rPr lang="ru-RU" sz="4800" dirty="0" smtClean="0"/>
              <a:t> </a:t>
            </a:r>
            <a:r>
              <a:rPr lang="ru-RU" sz="4800" dirty="0" smtClean="0"/>
              <a:t>иным причинам, предусмотренным законодательством.</a:t>
            </a:r>
          </a:p>
          <a:p>
            <a:r>
              <a:rPr lang="ru-RU" sz="4800" b="1" dirty="0" smtClean="0"/>
              <a:t>3. По инициативе одной из сторон:</a:t>
            </a:r>
          </a:p>
          <a:p>
            <a:pPr>
              <a:buNone/>
            </a:pPr>
            <a:r>
              <a:rPr lang="ru-RU" sz="4800" dirty="0" smtClean="0"/>
              <a:t>1</a:t>
            </a:r>
            <a:r>
              <a:rPr lang="ru-RU" sz="4800" dirty="0" smtClean="0"/>
              <a:t>) по инициативе работника по следующим причинам:</a:t>
            </a:r>
          </a:p>
          <a:p>
            <a:pPr marL="624078" lvl="0" indent="-514350">
              <a:buNone/>
            </a:pPr>
            <a:r>
              <a:rPr lang="ro-MO" sz="4800" dirty="0" smtClean="0"/>
              <a:t>a) </a:t>
            </a:r>
            <a:r>
              <a:rPr lang="ru-RU" sz="4800" dirty="0" smtClean="0"/>
              <a:t>отпуск </a:t>
            </a:r>
            <a:r>
              <a:rPr lang="ru-RU" sz="4800" dirty="0" smtClean="0"/>
              <a:t>по уходу за ребенком в возрасте до четырех лет;</a:t>
            </a:r>
          </a:p>
          <a:p>
            <a:pPr marL="624078" lvl="0" indent="-514350">
              <a:buNone/>
            </a:pPr>
            <a:r>
              <a:rPr lang="ro-MO" sz="4800" dirty="0" smtClean="0"/>
              <a:t>b) </a:t>
            </a:r>
            <a:r>
              <a:rPr lang="ru-RU" sz="4800" dirty="0" smtClean="0"/>
              <a:t>отпуск </a:t>
            </a:r>
            <a:r>
              <a:rPr lang="ru-RU" sz="4800" dirty="0" smtClean="0"/>
              <a:t>по уходу за больным членом семьи продолжительностью до двух лет </a:t>
            </a:r>
            <a:r>
              <a:rPr lang="ru-RU" sz="4800" dirty="0" smtClean="0"/>
              <a:t>согласно</a:t>
            </a:r>
            <a:endParaRPr lang="ro-MO" sz="4800" dirty="0" smtClean="0"/>
          </a:p>
          <a:p>
            <a:pPr marL="624078" lvl="0" indent="-514350">
              <a:buNone/>
            </a:pPr>
            <a:r>
              <a:rPr lang="ru-RU" sz="4800" dirty="0" smtClean="0"/>
              <a:t>медицинскому </a:t>
            </a:r>
            <a:r>
              <a:rPr lang="ru-RU" sz="4800" dirty="0" smtClean="0"/>
              <a:t>заключению;</a:t>
            </a:r>
          </a:p>
          <a:p>
            <a:pPr marL="624078" lvl="0" indent="-514350">
              <a:buNone/>
            </a:pPr>
            <a:r>
              <a:rPr lang="ro-MO" sz="4800" dirty="0" smtClean="0"/>
              <a:t>c) </a:t>
            </a:r>
            <a:r>
              <a:rPr lang="ru-RU" sz="4800" dirty="0" smtClean="0"/>
              <a:t>отпуск </a:t>
            </a:r>
            <a:r>
              <a:rPr lang="ru-RU" sz="4800" dirty="0" smtClean="0"/>
              <a:t>по уходу за ребенком с ограниченными возможностями продолжительностью до двух лет;</a:t>
            </a:r>
          </a:p>
          <a:p>
            <a:pPr marL="624078" lvl="0" indent="-514350">
              <a:buNone/>
            </a:pPr>
            <a:r>
              <a:rPr lang="ro-MO" sz="4800" dirty="0" smtClean="0"/>
              <a:t>d) </a:t>
            </a:r>
            <a:r>
              <a:rPr lang="ru-RU" sz="4800" dirty="0" smtClean="0"/>
              <a:t>прохождение </a:t>
            </a:r>
            <a:r>
              <a:rPr lang="ru-RU" sz="4800" dirty="0" smtClean="0"/>
              <a:t>курса профессиональной подготовки вне предприятия согласно части (3) статьи </a:t>
            </a:r>
            <a:r>
              <a:rPr lang="ru-RU" sz="4800" dirty="0" smtClean="0"/>
              <a:t>214</a:t>
            </a:r>
            <a:endParaRPr lang="ro-MO" sz="4800" dirty="0" smtClean="0"/>
          </a:p>
          <a:p>
            <a:pPr marL="624078" lvl="0" indent="-514350">
              <a:buNone/>
            </a:pPr>
            <a:r>
              <a:rPr lang="ru-RU" sz="4800" dirty="0" smtClean="0"/>
              <a:t>ТК</a:t>
            </a:r>
            <a:r>
              <a:rPr lang="ru-RU" sz="4800" dirty="0" smtClean="0"/>
              <a:t>;</a:t>
            </a:r>
          </a:p>
          <a:p>
            <a:pPr marL="624078" lvl="0" indent="-514350">
              <a:buNone/>
            </a:pPr>
            <a:r>
              <a:rPr lang="ro-MO" sz="4800" dirty="0" smtClean="0"/>
              <a:t>e) </a:t>
            </a:r>
            <a:r>
              <a:rPr lang="ru-RU" sz="4800" dirty="0" smtClean="0"/>
              <a:t>занятие </a:t>
            </a:r>
            <a:r>
              <a:rPr lang="ru-RU" sz="4800" dirty="0" smtClean="0"/>
              <a:t>выборной должности в органе публичной власти, профессионального союза или патроната;</a:t>
            </a:r>
          </a:p>
          <a:p>
            <a:pPr marL="624078" lvl="0" indent="-514350">
              <a:buNone/>
            </a:pPr>
            <a:r>
              <a:rPr lang="ru-RU" sz="4800" dirty="0" smtClean="0"/>
              <a:t>невыплата или частичная выплата, не менее двух месяцев подряд, заработной платы или других </a:t>
            </a:r>
            <a:endParaRPr lang="ro-MO" sz="4800" dirty="0" smtClean="0"/>
          </a:p>
          <a:p>
            <a:pPr marL="624078" lvl="0" indent="-514350">
              <a:buNone/>
            </a:pPr>
            <a:r>
              <a:rPr lang="ru-RU" sz="4800" dirty="0" smtClean="0"/>
              <a:t>обязательных </a:t>
            </a:r>
            <a:r>
              <a:rPr lang="ru-RU" sz="4800" dirty="0" smtClean="0"/>
              <a:t>платежей;</a:t>
            </a:r>
          </a:p>
          <a:p>
            <a:pPr marL="624078" lvl="0" indent="-514350">
              <a:buNone/>
            </a:pPr>
            <a:r>
              <a:rPr lang="ro-MO" sz="4800" dirty="0" smtClean="0"/>
              <a:t>f) </a:t>
            </a:r>
            <a:r>
              <a:rPr lang="ru-RU" sz="4800" dirty="0" smtClean="0"/>
              <a:t>неудовлетворительные </a:t>
            </a:r>
            <a:r>
              <a:rPr lang="ru-RU" sz="4800" dirty="0" smtClean="0"/>
              <a:t>условия охраны здоровья и безопасности труда; </a:t>
            </a:r>
          </a:p>
          <a:p>
            <a:pPr marL="624078" lvl="0" indent="-514350">
              <a:buNone/>
            </a:pPr>
            <a:r>
              <a:rPr lang="ro-MO" sz="4800" dirty="0" smtClean="0"/>
              <a:t>g) </a:t>
            </a:r>
            <a:r>
              <a:rPr lang="ru-RU" sz="4800" dirty="0" smtClean="0"/>
              <a:t>по </a:t>
            </a:r>
            <a:r>
              <a:rPr lang="ru-RU" sz="4800" dirty="0" smtClean="0"/>
              <a:t>иным причинам, предусмотренным действующим законодательством.</a:t>
            </a:r>
          </a:p>
          <a:p>
            <a:pPr>
              <a:buNone/>
            </a:pPr>
            <a:r>
              <a:rPr lang="ru-RU" sz="4800" dirty="0" smtClean="0"/>
              <a:t>2</a:t>
            </a:r>
            <a:r>
              <a:rPr lang="ru-RU" sz="4800" dirty="0" smtClean="0"/>
              <a:t>) по инициативе работодателя:</a:t>
            </a:r>
          </a:p>
          <a:p>
            <a:pPr marL="624078" lvl="0" indent="-514350">
              <a:buNone/>
            </a:pPr>
            <a:r>
              <a:rPr lang="ro-MO" sz="4800" dirty="0" smtClean="0"/>
              <a:t>a) </a:t>
            </a:r>
            <a:r>
              <a:rPr lang="ru-RU" sz="4800" dirty="0" smtClean="0"/>
              <a:t>на </a:t>
            </a:r>
            <a:r>
              <a:rPr lang="ru-RU" sz="4800" dirty="0" smtClean="0"/>
              <a:t>время служебного </a:t>
            </a:r>
            <a:r>
              <a:rPr lang="ru-RU" sz="4800" dirty="0" smtClean="0"/>
              <a:t>расследования;</a:t>
            </a:r>
            <a:endParaRPr lang="ru-RU" sz="4800" dirty="0" smtClean="0"/>
          </a:p>
          <a:p>
            <a:pPr marL="624078" lvl="0" indent="-514350">
              <a:buNone/>
            </a:pPr>
            <a:r>
              <a:rPr lang="ro-MO" sz="4800" dirty="0" smtClean="0"/>
              <a:t>b) </a:t>
            </a:r>
            <a:r>
              <a:rPr lang="ru-RU" sz="4800" dirty="0" smtClean="0"/>
              <a:t>в </a:t>
            </a:r>
            <a:r>
              <a:rPr lang="ru-RU" sz="4800" dirty="0" smtClean="0"/>
              <a:t>иных случаях, предусмотренных действующим законодательством.</a:t>
            </a:r>
          </a:p>
          <a:p>
            <a:r>
              <a:rPr lang="ru-RU" sz="4800" b="1" dirty="0" smtClean="0"/>
              <a:t> </a:t>
            </a:r>
            <a:endParaRPr lang="ru-RU" sz="4800" dirty="0" smtClean="0"/>
          </a:p>
          <a:p>
            <a:r>
              <a:rPr lang="ru-RU" sz="4800" dirty="0" smtClean="0"/>
              <a:t>Приостановление действия индивидуального трудового договора и возобновление деятельности, за исключением случаев, предусмотренных пунктами а) и </a:t>
            </a:r>
            <a:r>
              <a:rPr lang="ru-RU" sz="4800" dirty="0" err="1" smtClean="0"/>
              <a:t>b</a:t>
            </a:r>
            <a:r>
              <a:rPr lang="ru-RU" sz="4800" dirty="0" smtClean="0"/>
              <a:t>) статьи 76 ТК и пунктами d</a:t>
            </a:r>
            <a:r>
              <a:rPr lang="ru-RU" sz="4800" baseline="30000" dirty="0" smtClean="0"/>
              <a:t>1</a:t>
            </a:r>
            <a:r>
              <a:rPr lang="ru-RU" sz="4800" dirty="0" smtClean="0"/>
              <a:t>) и е) части (1) статьи 78 ТК, производятся путем издания работодателем приказа (распоряжения, решения, постановления), который доводится до сведения работника под расписку не позднее дня приостановления действия индивидуального трудового договора или возобновления деятельности.</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24744"/>
            <a:ext cx="8229600" cy="5544616"/>
          </a:xfrm>
        </p:spPr>
        <p:txBody>
          <a:bodyPr>
            <a:normAutofit fontScale="40000" lnSpcReduction="20000"/>
          </a:bodyPr>
          <a:lstStyle/>
          <a:p>
            <a:pPr algn="just"/>
            <a:r>
              <a:rPr lang="ru-RU" sz="3400" dirty="0" smtClean="0"/>
              <a:t>Право работодателя привлекать провинившихся работников к дисциплинарной ответственности является одним из действенных способов обеспечения дисциплины труда на предприятии.</a:t>
            </a:r>
          </a:p>
          <a:p>
            <a:pPr algn="just"/>
            <a:endParaRPr lang="ru-RU" sz="3400" dirty="0" smtClean="0"/>
          </a:p>
          <a:p>
            <a:pPr algn="just"/>
            <a:r>
              <a:rPr lang="ru-RU" sz="3400" dirty="0" smtClean="0"/>
              <a:t>Статья </a:t>
            </a:r>
            <a:r>
              <a:rPr lang="ru-RU" sz="3400" dirty="0" smtClean="0"/>
              <a:t>20</a:t>
            </a:r>
            <a:r>
              <a:rPr lang="ro-MO" sz="3400" dirty="0" smtClean="0"/>
              <a:t>6</a:t>
            </a:r>
            <a:r>
              <a:rPr lang="ru-RU" sz="3400" dirty="0" smtClean="0"/>
              <a:t> </a:t>
            </a:r>
            <a:r>
              <a:rPr lang="ru-RU" sz="3400" dirty="0" smtClean="0"/>
              <a:t>Трудового кодекса регламентирует четыре  вида дисциплинарных взысканий: </a:t>
            </a:r>
          </a:p>
          <a:p>
            <a:pPr algn="just"/>
            <a:r>
              <a:rPr lang="ru-RU" sz="3400" dirty="0" smtClean="0"/>
              <a:t>- предупреждение, </a:t>
            </a:r>
          </a:p>
          <a:p>
            <a:pPr algn="just"/>
            <a:r>
              <a:rPr lang="ru-RU" sz="3400" dirty="0" smtClean="0"/>
              <a:t>- выговор, </a:t>
            </a:r>
          </a:p>
          <a:p>
            <a:pPr algn="just"/>
            <a:r>
              <a:rPr lang="ru-RU" sz="3400" dirty="0" smtClean="0"/>
              <a:t>- строгий выговор,</a:t>
            </a:r>
          </a:p>
          <a:p>
            <a:pPr algn="just"/>
            <a:r>
              <a:rPr lang="ru-RU" sz="3400" dirty="0" smtClean="0"/>
              <a:t>- увольнение (по основаниям, предусмотренным пунктами </a:t>
            </a:r>
            <a:r>
              <a:rPr lang="ru-RU" sz="3400" dirty="0" err="1" smtClean="0"/>
              <a:t>g</a:t>
            </a:r>
            <a:r>
              <a:rPr lang="ru-RU" sz="3400" dirty="0" smtClean="0"/>
              <a:t>) – </a:t>
            </a:r>
            <a:r>
              <a:rPr lang="ru-RU" sz="3400" dirty="0" err="1" smtClean="0"/>
              <a:t>r</a:t>
            </a:r>
            <a:r>
              <a:rPr lang="ru-RU" sz="3400" dirty="0" smtClean="0"/>
              <a:t>) части (1) статьи 86 ТК).</a:t>
            </a:r>
          </a:p>
          <a:p>
            <a:pPr algn="just"/>
            <a:endParaRPr lang="ru-RU" sz="3400" dirty="0" smtClean="0"/>
          </a:p>
          <a:p>
            <a:pPr algn="just"/>
            <a:r>
              <a:rPr lang="ro-MO" sz="3400" dirty="0" smtClean="0"/>
              <a:t>     </a:t>
            </a:r>
            <a:r>
              <a:rPr lang="ru-RU" sz="3400" dirty="0" smtClean="0"/>
              <a:t>До </a:t>
            </a:r>
            <a:r>
              <a:rPr lang="ru-RU" sz="3400" dirty="0" smtClean="0"/>
              <a:t>применения дисциплинарного взыскания работодатель должен письменно затребовать от работника объяснение в письменной форме о совершенном проступке. Объяснение о совершенном проступке может быть представлено работником в течение пяти рабочих дней со дня затребования. В случае отказа работника дать затребованное объяснение составляется соответствующий акт, который подписывается представителем работодателя и представителем работников.</a:t>
            </a:r>
          </a:p>
          <a:p>
            <a:pPr algn="just"/>
            <a:r>
              <a:rPr lang="ru-RU" sz="3400" dirty="0" smtClean="0"/>
              <a:t>       При определенной степени тяжести проступка, совершенного работником, работодатель может организовать служебное расследование, продолжительность которого не может превышать одного месяца. В ходе служебного расследования работник вправе объяснить свою позицию и представить лицу, уполномоченному вести расследование, все доказательства и обоснования, которые считает необходимыми.</a:t>
            </a:r>
          </a:p>
          <a:p>
            <a:endParaRPr lang="ru-RU" dirty="0"/>
          </a:p>
        </p:txBody>
      </p:sp>
      <p:sp>
        <p:nvSpPr>
          <p:cNvPr id="3" name="Заголовок 2"/>
          <p:cNvSpPr>
            <a:spLocks noGrp="1"/>
          </p:cNvSpPr>
          <p:nvPr>
            <p:ph type="title"/>
          </p:nvPr>
        </p:nvSpPr>
        <p:spPr>
          <a:xfrm>
            <a:off x="457200" y="274638"/>
            <a:ext cx="8229600" cy="634082"/>
          </a:xfrm>
        </p:spPr>
        <p:txBody>
          <a:bodyPr>
            <a:normAutofit fontScale="90000"/>
          </a:bodyPr>
          <a:lstStyle/>
          <a:p>
            <a:pPr algn="ctr"/>
            <a:r>
              <a:rPr lang="ru-RU" sz="3600" dirty="0" smtClean="0"/>
              <a:t>Дисциплинарное взыскание</a:t>
            </a:r>
            <a:endParaRPr lang="ru-RU"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60648"/>
            <a:ext cx="8229600" cy="6408712"/>
          </a:xfrm>
        </p:spPr>
        <p:txBody>
          <a:bodyPr>
            <a:normAutofit fontScale="55000" lnSpcReduction="20000"/>
          </a:bodyPr>
          <a:lstStyle/>
          <a:p>
            <a:r>
              <a:rPr lang="ru-RU" b="1" dirty="0" smtClean="0"/>
              <a:t>Сроки применения дисциплинарных взысканий:</a:t>
            </a:r>
          </a:p>
          <a:p>
            <a:pPr marL="624078" lvl="0" indent="-514350" algn="just">
              <a:buNone/>
            </a:pPr>
            <a:r>
              <a:rPr lang="ru-RU" dirty="0" smtClean="0"/>
              <a:t>1. Они </a:t>
            </a:r>
            <a:r>
              <a:rPr lang="ru-RU" dirty="0" smtClean="0"/>
              <a:t>применяется не позднее 1 месяца со дня обнаружения проступка</a:t>
            </a:r>
            <a:r>
              <a:rPr lang="ru-RU" dirty="0" smtClean="0"/>
              <a:t>.</a:t>
            </a:r>
            <a:endParaRPr lang="ro-MO" dirty="0" smtClean="0"/>
          </a:p>
          <a:p>
            <a:pPr marL="624078" lvl="0" indent="-514350" algn="just">
              <a:buNone/>
            </a:pPr>
            <a:r>
              <a:rPr lang="ru-RU" dirty="0" smtClean="0"/>
              <a:t> </a:t>
            </a:r>
            <a:r>
              <a:rPr lang="ru-RU" dirty="0" smtClean="0"/>
              <a:t>Исключение составляют следующие периоды: болезнь работника, </a:t>
            </a:r>
            <a:r>
              <a:rPr lang="ru-RU" dirty="0" smtClean="0"/>
              <a:t>время</a:t>
            </a:r>
            <a:endParaRPr lang="ro-MO" dirty="0" smtClean="0"/>
          </a:p>
          <a:p>
            <a:pPr marL="624078" lvl="0" indent="-514350" algn="just">
              <a:buNone/>
            </a:pPr>
            <a:r>
              <a:rPr lang="ro-MO" dirty="0" smtClean="0"/>
              <a:t> </a:t>
            </a:r>
            <a:r>
              <a:rPr lang="ru-RU" dirty="0" smtClean="0"/>
              <a:t>пребывания работника в ежегодно оплачиваемом отпуске, время пребывания</a:t>
            </a:r>
            <a:endParaRPr lang="ro-MO" dirty="0" smtClean="0"/>
          </a:p>
          <a:p>
            <a:pPr marL="624078" lvl="0" indent="-514350" algn="just">
              <a:buNone/>
            </a:pPr>
            <a:r>
              <a:rPr lang="ru-RU" dirty="0" smtClean="0"/>
              <a:t> работника в учебном отпуске.</a:t>
            </a:r>
          </a:p>
          <a:p>
            <a:pPr marL="624078" lvl="0" indent="-514350" algn="just">
              <a:buNone/>
            </a:pPr>
            <a:r>
              <a:rPr lang="ru-RU" dirty="0" smtClean="0"/>
              <a:t> </a:t>
            </a:r>
            <a:r>
              <a:rPr lang="ro-MO" dirty="0" smtClean="0"/>
              <a:t>2</a:t>
            </a:r>
            <a:r>
              <a:rPr lang="ru-RU" dirty="0" smtClean="0"/>
              <a:t>. </a:t>
            </a:r>
            <a:r>
              <a:rPr lang="ru-RU" dirty="0" smtClean="0"/>
              <a:t>Они не применяются позднее 6 месяцев со дня проступка.</a:t>
            </a:r>
          </a:p>
          <a:p>
            <a:pPr marL="624078" lvl="0" indent="-514350" algn="just">
              <a:buNone/>
            </a:pPr>
            <a:r>
              <a:rPr lang="ro-MO" dirty="0" smtClean="0"/>
              <a:t> </a:t>
            </a:r>
            <a:r>
              <a:rPr lang="ru-RU" dirty="0" smtClean="0"/>
              <a:t>3</a:t>
            </a:r>
            <a:r>
              <a:rPr lang="ru-RU" dirty="0" smtClean="0"/>
              <a:t>. Они не применяются позднее 2-х лет со дня совершения по </a:t>
            </a:r>
            <a:r>
              <a:rPr lang="ru-RU" dirty="0" smtClean="0"/>
              <a:t>результатам</a:t>
            </a:r>
            <a:endParaRPr lang="ro-MO" dirty="0" smtClean="0"/>
          </a:p>
          <a:p>
            <a:pPr marL="624078" lvl="0" indent="-514350" algn="just">
              <a:buNone/>
            </a:pPr>
            <a:r>
              <a:rPr lang="ru-RU" dirty="0" smtClean="0"/>
              <a:t> </a:t>
            </a:r>
            <a:r>
              <a:rPr lang="ru-RU" dirty="0" smtClean="0"/>
              <a:t>ревизии, проверки финансово-хозяйственной деятельности или </a:t>
            </a:r>
            <a:r>
              <a:rPr lang="ru-RU" dirty="0" smtClean="0"/>
              <a:t>аудиторской</a:t>
            </a:r>
            <a:endParaRPr lang="ro-MO" dirty="0" smtClean="0"/>
          </a:p>
          <a:p>
            <a:pPr marL="624078" lvl="0" indent="-514350" algn="just">
              <a:buNone/>
            </a:pPr>
            <a:r>
              <a:rPr lang="ru-RU" dirty="0" smtClean="0"/>
              <a:t> </a:t>
            </a:r>
            <a:r>
              <a:rPr lang="ru-RU" dirty="0" smtClean="0"/>
              <a:t>проверки. Причем в этот период не входит время производства по </a:t>
            </a:r>
            <a:r>
              <a:rPr lang="ru-RU" dirty="0" smtClean="0"/>
              <a:t>уголовному</a:t>
            </a:r>
            <a:endParaRPr lang="ro-MO" dirty="0" smtClean="0"/>
          </a:p>
          <a:p>
            <a:pPr marL="624078" lvl="0" indent="-514350" algn="just">
              <a:buNone/>
            </a:pPr>
            <a:r>
              <a:rPr lang="ru-RU" dirty="0" smtClean="0"/>
              <a:t> </a:t>
            </a:r>
            <a:r>
              <a:rPr lang="ru-RU" dirty="0" smtClean="0"/>
              <a:t>делу.</a:t>
            </a:r>
          </a:p>
          <a:p>
            <a:pPr marL="624078" lvl="0" indent="-514350">
              <a:buNone/>
            </a:pPr>
            <a:endParaRPr lang="ru-RU" dirty="0" smtClean="0"/>
          </a:p>
          <a:p>
            <a:r>
              <a:rPr lang="ru-RU" dirty="0" smtClean="0"/>
              <a:t> Дисциплинарное взыскание объявляется в приказе (распоряжении, решении, постановлении), в котором в обязательном порядке указываются:</a:t>
            </a:r>
          </a:p>
          <a:p>
            <a:r>
              <a:rPr lang="ru-RU" dirty="0" smtClean="0"/>
              <a:t>а) фактические причины и правовые основания применения дисциплинарного взыскания;</a:t>
            </a:r>
          </a:p>
          <a:p>
            <a:r>
              <a:rPr lang="ru-RU" dirty="0" err="1" smtClean="0"/>
              <a:t>b</a:t>
            </a:r>
            <a:r>
              <a:rPr lang="ru-RU" dirty="0" smtClean="0"/>
              <a:t>) срок обжалования взыскания;</a:t>
            </a:r>
          </a:p>
          <a:p>
            <a:r>
              <a:rPr lang="ru-RU" dirty="0" smtClean="0"/>
              <a:t>с) орган, в который можно обжаловать взыскание.</a:t>
            </a:r>
          </a:p>
          <a:p>
            <a:r>
              <a:rPr lang="ru-RU" dirty="0" smtClean="0"/>
              <a:t> </a:t>
            </a:r>
          </a:p>
          <a:p>
            <a:r>
              <a:rPr lang="ru-RU" dirty="0" smtClean="0"/>
              <a:t>Приказ объявляется работнику под расписку не позднее чем в течение пяти рабочих дней со дня издания, не считая времени отсутствия на работе. Если работник отказывается ставить подпись под приказом, то работодателю нужно составить акт.</a:t>
            </a:r>
          </a:p>
          <a:p>
            <a:r>
              <a:rPr lang="ru-RU" dirty="0" smtClean="0"/>
              <a:t> </a:t>
            </a:r>
          </a:p>
          <a:p>
            <a:r>
              <a:rPr lang="ru-RU" dirty="0" smtClean="0"/>
              <a:t>Работник имеет право обжаловать дисциплинарное взыскание в инспекции труда и суде.</a:t>
            </a:r>
          </a:p>
          <a:p>
            <a:r>
              <a:rPr lang="ru-RU" dirty="0" smtClean="0"/>
              <a:t> </a:t>
            </a:r>
          </a:p>
          <a:p>
            <a:r>
              <a:rPr lang="ru-RU" b="1" dirty="0" smtClean="0"/>
              <a:t>Главное правило, которое действует в случае дисциплинарного взыскания: один дисциплинарный проступок = одно дисциплинарное взыскание.</a:t>
            </a:r>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052736"/>
            <a:ext cx="8229600" cy="4954555"/>
          </a:xfrm>
        </p:spPr>
        <p:txBody>
          <a:bodyPr>
            <a:normAutofit fontScale="62500" lnSpcReduction="20000"/>
          </a:bodyPr>
          <a:lstStyle/>
          <a:p>
            <a:r>
              <a:rPr lang="ru-RU" sz="2900" dirty="0" smtClean="0"/>
              <a:t>Прекращение индивидуального трудового договора  в зависимости от оснований может иметь место:</a:t>
            </a:r>
          </a:p>
          <a:p>
            <a:r>
              <a:rPr lang="ru-RU" sz="2900" dirty="0" smtClean="0"/>
              <a:t>- по обстоятельствам, не зависящим от воли сторон (ст. 82 ТК), </a:t>
            </a:r>
          </a:p>
          <a:p>
            <a:r>
              <a:rPr lang="ru-RU" sz="2900" dirty="0" smtClean="0"/>
              <a:t>- по письменному согласию сторон (ст. 82</a:t>
            </a:r>
            <a:r>
              <a:rPr lang="ru-RU" sz="2900" baseline="30000" dirty="0" smtClean="0"/>
              <a:t>1</a:t>
            </a:r>
            <a:r>
              <a:rPr lang="ru-RU" sz="2900" dirty="0" smtClean="0"/>
              <a:t>ТК), </a:t>
            </a:r>
          </a:p>
          <a:p>
            <a:r>
              <a:rPr lang="ru-RU" sz="2900" dirty="0" smtClean="0"/>
              <a:t>- по инициативе работника – отставка  (ст. 85 ТК), </a:t>
            </a:r>
          </a:p>
          <a:p>
            <a:r>
              <a:rPr lang="ru-RU" sz="2900" dirty="0" smtClean="0"/>
              <a:t>- по инициативе работодателя -  увольнения (ст. 86 ТК).</a:t>
            </a:r>
          </a:p>
          <a:p>
            <a:endParaRPr lang="ru-RU" sz="2900" dirty="0" smtClean="0"/>
          </a:p>
          <a:p>
            <a:r>
              <a:rPr lang="ru-RU" sz="2900" dirty="0" smtClean="0"/>
              <a:t>Индивидуальный трудовой договор прекращается на основании приказа (распоряжения, решения, постановления) работодателя, который доводится до сведения работника под расписку не позднее дня освобождения от работы, за исключением случая, когда работник не работает до дня освобождения (отсутствие на работе без уважительных причин, лишение свободы и др.). Приказ (распоряжение, решение, постановление) работодателя о прекращении индивидуального трудового договора должен содержать указание на соответствующую статью закона, ее часть, пункт и подпункт.</a:t>
            </a:r>
          </a:p>
          <a:p>
            <a:r>
              <a:rPr lang="ru-RU" sz="2900" b="1" dirty="0" smtClean="0"/>
              <a:t>Днем прекращения индивидуального трудового договора считается последний день работы работника.</a:t>
            </a:r>
            <a:endParaRPr lang="ru-RU" sz="2900" dirty="0" smtClean="0"/>
          </a:p>
          <a:p>
            <a:endParaRPr lang="ru-RU" dirty="0"/>
          </a:p>
        </p:txBody>
      </p:sp>
      <p:sp>
        <p:nvSpPr>
          <p:cNvPr id="3" name="Заголовок 2"/>
          <p:cNvSpPr>
            <a:spLocks noGrp="1"/>
          </p:cNvSpPr>
          <p:nvPr>
            <p:ph type="title"/>
          </p:nvPr>
        </p:nvSpPr>
        <p:spPr>
          <a:xfrm>
            <a:off x="457200" y="274638"/>
            <a:ext cx="8229600" cy="706090"/>
          </a:xfrm>
        </p:spPr>
        <p:txBody>
          <a:bodyPr>
            <a:normAutofit fontScale="90000"/>
          </a:bodyPr>
          <a:lstStyle/>
          <a:p>
            <a:pPr algn="ctr"/>
            <a:r>
              <a:rPr lang="ru-RU" dirty="0" smtClean="0"/>
              <a:t/>
            </a:r>
            <a:br>
              <a:rPr lang="ru-RU" dirty="0" smtClean="0"/>
            </a:br>
            <a:r>
              <a:rPr lang="ru-RU" sz="3600" dirty="0" smtClean="0"/>
              <a:t>Прекращение трудовых отношений</a:t>
            </a:r>
            <a:r>
              <a:rPr lang="ru-RU" dirty="0" smtClean="0"/>
              <a:t/>
            </a:r>
            <a:br>
              <a:rPr lang="ru-RU" dirty="0" smtClean="0"/>
            </a:b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6120680"/>
          </a:xfrm>
        </p:spPr>
        <p:txBody>
          <a:bodyPr>
            <a:normAutofit/>
          </a:bodyPr>
          <a:lstStyle/>
          <a:p>
            <a:pPr algn="just"/>
            <a:r>
              <a:rPr lang="ru-RU" sz="1800" b="1" dirty="0" smtClean="0"/>
              <a:t>Прекращение ИТД по письменному соглашению сторон</a:t>
            </a:r>
            <a:endParaRPr lang="ru-RU" sz="1800" dirty="0" smtClean="0"/>
          </a:p>
          <a:p>
            <a:pPr algn="just"/>
            <a:r>
              <a:rPr lang="ru-RU" sz="1800" dirty="0" smtClean="0"/>
              <a:t>При прекращении ИТД по письменному соглашению сторон работник и работодатель подписывают дополнительное соглашении которое может  включать не только дату окончания трудовых отношении, но и размер выходного пособия,  который работник и работодатель согласовали при расторжении договора.</a:t>
            </a:r>
          </a:p>
          <a:p>
            <a:pPr algn="just"/>
            <a:r>
              <a:rPr lang="ru-RU" sz="1800" dirty="0" smtClean="0"/>
              <a:t>К примеру, текст дополнительного соглашения с работником, при прекращении трудовых отношении, может звучать так</a:t>
            </a:r>
            <a:r>
              <a:rPr lang="ru-RU" sz="1800" dirty="0" smtClean="0"/>
              <a:t>:</a:t>
            </a:r>
            <a:endParaRPr lang="ro-MO" sz="1800" dirty="0" smtClean="0"/>
          </a:p>
          <a:p>
            <a:endParaRPr lang="ro-MO" dirty="0" smtClean="0"/>
          </a:p>
        </p:txBody>
      </p:sp>
      <p:sp>
        <p:nvSpPr>
          <p:cNvPr id="4" name="Прямоугольник 3"/>
          <p:cNvSpPr/>
          <p:nvPr/>
        </p:nvSpPr>
        <p:spPr>
          <a:xfrm>
            <a:off x="899592" y="3356992"/>
            <a:ext cx="7704856" cy="20882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5" name="Таблица 4"/>
          <p:cNvGraphicFramePr>
            <a:graphicFrameLocks noGrp="1"/>
          </p:cNvGraphicFramePr>
          <p:nvPr/>
        </p:nvGraphicFramePr>
        <p:xfrm>
          <a:off x="971600" y="3356992"/>
          <a:ext cx="7632848" cy="2016224"/>
        </p:xfrm>
        <a:graphic>
          <a:graphicData uri="http://schemas.openxmlformats.org/drawingml/2006/table">
            <a:tbl>
              <a:tblPr/>
              <a:tblGrid>
                <a:gridCol w="7632848"/>
              </a:tblGrid>
              <a:tr h="2016224">
                <a:tc>
                  <a:txBody>
                    <a:bodyPr/>
                    <a:lstStyle/>
                    <a:p>
                      <a:pPr marL="342900" indent="-342900">
                        <a:buAutoNum type="arabicPeriod"/>
                      </a:pPr>
                      <a:r>
                        <a:rPr lang="ru-RU" sz="1400" i="1" dirty="0" smtClean="0">
                          <a:latin typeface="Times New Roman"/>
                          <a:cs typeface="Times New Roman"/>
                        </a:rPr>
                        <a:t>Работодатель </a:t>
                      </a:r>
                      <a:r>
                        <a:rPr lang="ru-RU" sz="1400" i="1" dirty="0">
                          <a:latin typeface="Times New Roman"/>
                          <a:cs typeface="Times New Roman"/>
                        </a:rPr>
                        <a:t>и Работник, части индивидуального трудового договора </a:t>
                      </a:r>
                      <a:r>
                        <a:rPr lang="ru-RU" sz="1400" i="1" dirty="0" err="1">
                          <a:latin typeface="Times New Roman"/>
                          <a:cs typeface="Times New Roman"/>
                        </a:rPr>
                        <a:t>Nr</a:t>
                      </a:r>
                      <a:r>
                        <a:rPr lang="ru-RU" sz="1400" i="1" dirty="0">
                          <a:latin typeface="Times New Roman"/>
                          <a:cs typeface="Times New Roman"/>
                        </a:rPr>
                        <a:t>. 20/18 от 07.11.18, согласовали прекращение трудовых отношении  в соответствии со статьей 82</a:t>
                      </a:r>
                      <a:r>
                        <a:rPr lang="ru-RU" sz="1400" i="1" baseline="30000" dirty="0">
                          <a:latin typeface="Times New Roman"/>
                          <a:cs typeface="Times New Roman"/>
                        </a:rPr>
                        <a:t>1</a:t>
                      </a:r>
                      <a:r>
                        <a:rPr lang="ru-RU" sz="1400" i="1" dirty="0">
                          <a:latin typeface="Times New Roman"/>
                          <a:cs typeface="Times New Roman"/>
                        </a:rPr>
                        <a:t> ТК (прекращение индивидуального трудового договора по письменному соглашению сторон), начиная с </a:t>
                      </a:r>
                      <a:r>
                        <a:rPr lang="ru-RU" sz="1400" i="1" dirty="0" smtClean="0">
                          <a:latin typeface="Times New Roman"/>
                          <a:cs typeface="Times New Roman"/>
                        </a:rPr>
                        <a:t>30.06.2021. </a:t>
                      </a:r>
                    </a:p>
                    <a:p>
                      <a:pPr marL="342900" indent="-342900">
                        <a:buAutoNum type="arabicPeriod"/>
                      </a:pPr>
                      <a:r>
                        <a:rPr lang="ru-RU" sz="1400" i="1" dirty="0" smtClean="0">
                          <a:latin typeface="Times New Roman"/>
                          <a:cs typeface="Times New Roman"/>
                        </a:rPr>
                        <a:t>Работодатель </a:t>
                      </a:r>
                      <a:r>
                        <a:rPr lang="ru-RU" sz="1400" i="1" dirty="0">
                          <a:latin typeface="Times New Roman"/>
                          <a:cs typeface="Times New Roman"/>
                        </a:rPr>
                        <a:t>выплачивает работнику в последний рабочий день выходное пособие в размере одного месячного оклада Работника</a:t>
                      </a:r>
                      <a:r>
                        <a:rPr lang="ru-RU" sz="1400" i="1" dirty="0" smtClean="0">
                          <a:latin typeface="Times New Roman"/>
                          <a:cs typeface="Times New Roman"/>
                        </a:rPr>
                        <a:t>.</a:t>
                      </a:r>
                    </a:p>
                    <a:p>
                      <a:pPr marL="342900" indent="-342900">
                        <a:buAutoNum type="arabicPeriod"/>
                      </a:pPr>
                      <a:r>
                        <a:rPr lang="ru-RU" sz="1400" i="1" dirty="0" smtClean="0">
                          <a:latin typeface="Times New Roman"/>
                          <a:cs typeface="Times New Roman"/>
                        </a:rPr>
                        <a:t>Последний </a:t>
                      </a:r>
                      <a:r>
                        <a:rPr lang="ru-RU" sz="1400" i="1" dirty="0">
                          <a:latin typeface="Times New Roman"/>
                          <a:cs typeface="Times New Roman"/>
                        </a:rPr>
                        <a:t>рабочий день Работника считается </a:t>
                      </a:r>
                      <a:r>
                        <a:rPr lang="ru-RU" sz="1400" i="1" dirty="0" smtClean="0">
                          <a:latin typeface="Times New Roman"/>
                          <a:cs typeface="Times New Roman"/>
                        </a:rPr>
                        <a:t>30.06.2021.</a:t>
                      </a:r>
                      <a:endParaRPr lang="ru-RU" sz="11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60648"/>
            <a:ext cx="8229600" cy="6264696"/>
          </a:xfrm>
        </p:spPr>
        <p:txBody>
          <a:bodyPr>
            <a:normAutofit fontScale="47500" lnSpcReduction="20000"/>
          </a:bodyPr>
          <a:lstStyle/>
          <a:p>
            <a:pPr algn="ctr"/>
            <a:r>
              <a:rPr lang="ru-RU" sz="3300" b="1" dirty="0" smtClean="0"/>
              <a:t>Прекращение ИТД по инициативе работника </a:t>
            </a:r>
            <a:endParaRPr lang="ru-RU" sz="3300" dirty="0" smtClean="0"/>
          </a:p>
          <a:p>
            <a:pPr algn="just"/>
            <a:r>
              <a:rPr lang="ru-RU" sz="3300" dirty="0" smtClean="0"/>
              <a:t>Увольнение по собственному желанию (отставка) - одно из самых распространенных оснований расторжения индивидуального трудового договора. Инициатива прекращения трудовых отношений исходит от работника и не предполагает ее одобрения работодателем, ведь нельзя заставить человека трудиться против его воли. </a:t>
            </a:r>
            <a:br>
              <a:rPr lang="ru-RU" sz="3300" dirty="0" smtClean="0"/>
            </a:br>
            <a:r>
              <a:rPr lang="ru-RU" sz="3300" dirty="0" smtClean="0"/>
              <a:t/>
            </a:r>
            <a:br>
              <a:rPr lang="ru-RU" sz="3300" dirty="0" smtClean="0"/>
            </a:br>
            <a:r>
              <a:rPr lang="ru-RU" sz="3300" dirty="0" smtClean="0"/>
              <a:t>Порядок увольнения по собственному желанию предполагает, прежде всего, написание работником заявления на увольнение по собственному желанию. В заявлении указывается дата увольнения и его основание («по собственному желанию»), оно должно быть подписано работником с указанием даты составления.</a:t>
            </a:r>
            <a:br>
              <a:rPr lang="ru-RU" sz="3300" dirty="0" smtClean="0"/>
            </a:br>
            <a:r>
              <a:rPr lang="ru-RU" sz="3300" dirty="0" smtClean="0"/>
              <a:t>По общему правилу, закрепленному в Трудовом кодексе, работник должен предупредить работодателя о предстоящем увольнении не позднее чем за 14 дней. Течение этого срока начинается на следующий день после получения работодателем заявления об увольнении. В течении срока отработки  работник может не находиться на рабочем месте. Он может уйти в отпуск, на больничный и т.п., при этом срок увольнения не изменятся.</a:t>
            </a:r>
            <a:br>
              <a:rPr lang="ru-RU" sz="3300" dirty="0" smtClean="0"/>
            </a:br>
            <a:r>
              <a:rPr lang="ru-RU" sz="3300" dirty="0" smtClean="0"/>
              <a:t>В течение семи календарных дней со дня подачи заявления об отставке работник вправе отозвать свое заявление или подать новое заявление об аннулировании первого. В этом случае работодатель вправе освободить работника, только если до отзыва (аннулирования) поданного заявления был заключен индивидуальный трудовой договор с другим работником в соответствии с требованиями Трудового кодекса.</a:t>
            </a:r>
          </a:p>
          <a:p>
            <a:pPr algn="just"/>
            <a:r>
              <a:rPr lang="ru-RU" sz="3300" dirty="0" smtClean="0"/>
              <a:t>Руководитель предприятия (филиала или представительства), его заместители и главный бухгалтер вправе подать в отставку, известив об этом работодателя письменным заявлением за один месяц.</a:t>
            </a:r>
          </a:p>
          <a:p>
            <a:pPr algn="just"/>
            <a:r>
              <a:rPr lang="ru-RU" sz="3300" dirty="0" smtClean="0"/>
              <a:t>Срок отработки может быть сокращен по соглашению между работником и работодателем. </a:t>
            </a:r>
          </a:p>
          <a:p>
            <a:endParaRPr lang="ru-RU" dirty="0" smtClean="0"/>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60648"/>
            <a:ext cx="8229600" cy="6408712"/>
          </a:xfrm>
        </p:spPr>
        <p:txBody>
          <a:bodyPr>
            <a:normAutofit fontScale="47500" lnSpcReduction="20000"/>
          </a:bodyPr>
          <a:lstStyle/>
          <a:p>
            <a:pPr algn="ctr"/>
            <a:r>
              <a:rPr lang="ru-RU" sz="3400" b="1" dirty="0" smtClean="0"/>
              <a:t>Прекращение ИТД по инициативе работодателя</a:t>
            </a:r>
            <a:endParaRPr lang="ru-RU" sz="3400" dirty="0" smtClean="0"/>
          </a:p>
          <a:p>
            <a:r>
              <a:rPr lang="ru-RU" dirty="0" smtClean="0"/>
              <a:t> </a:t>
            </a:r>
          </a:p>
          <a:p>
            <a:pPr algn="just"/>
            <a:r>
              <a:rPr lang="ru-RU" dirty="0" smtClean="0"/>
              <a:t>Одним из оснований расторжения индивидуального  трудового договора по инициативе работодателя является сокращение численности или штата работников предприятия.</a:t>
            </a:r>
          </a:p>
          <a:p>
            <a:pPr algn="just"/>
            <a:r>
              <a:rPr lang="ru-RU" dirty="0" smtClean="0"/>
              <a:t>Для того чтобы увольнение по данному основанию было правомерным, работодатель должен осуществить:</a:t>
            </a:r>
          </a:p>
          <a:p>
            <a:pPr algn="just"/>
            <a:r>
              <a:rPr lang="ru-RU" dirty="0" smtClean="0"/>
              <a:t>1.  фактическое сокращение численности или штата работников предприятия; </a:t>
            </a:r>
          </a:p>
          <a:p>
            <a:pPr algn="just"/>
            <a:r>
              <a:rPr lang="ru-RU" dirty="0" smtClean="0"/>
              <a:t>2.  соблюдать преимущественное право на оставление на работу в соответствии со статьей 183 ТК; </a:t>
            </a:r>
          </a:p>
          <a:p>
            <a:pPr algn="just"/>
            <a:r>
              <a:rPr lang="ru-RU" dirty="0" smtClean="0"/>
              <a:t>3. исполнение обязанности по предложению работнику с учетом его состояния здоровья другой имеющейся работы (вакантной должности или работы, соответствующей квалификации, либо нижеоплачиваемой работы). Работнику предлагаются все отвечающие указанным требованиям вакансии, имеющиеся у работодателя. Неисполнение работодателем данной обязанности влечет восстановление работника на работе;</a:t>
            </a:r>
          </a:p>
          <a:p>
            <a:pPr algn="just"/>
            <a:r>
              <a:rPr lang="ru-RU" dirty="0" smtClean="0"/>
              <a:t>4. предоставление работнику, подлежащему увольнению, одного рабочего дня в неделю с сохранением средней заработной платы для поиска другой работы;</a:t>
            </a:r>
          </a:p>
          <a:p>
            <a:pPr algn="just"/>
            <a:r>
              <a:rPr lang="ru-RU" dirty="0" smtClean="0"/>
              <a:t>5. предоставление агентству занятости населения в установленном порядке информацию о подлежащих увольнению работниках за два месяца до увольнения;</a:t>
            </a:r>
          </a:p>
          <a:p>
            <a:pPr algn="just"/>
            <a:r>
              <a:rPr lang="ru-RU" dirty="0" smtClean="0"/>
              <a:t>6. обращение в профсоюзный орган (к профсоюзному организатору) за консультативным мнением по поводу увольнения соответствующего работника.</a:t>
            </a:r>
          </a:p>
          <a:p>
            <a:pPr algn="just"/>
            <a:r>
              <a:rPr lang="ru-RU" dirty="0" smtClean="0"/>
              <a:t> </a:t>
            </a:r>
          </a:p>
          <a:p>
            <a:pPr algn="just"/>
            <a:r>
              <a:rPr lang="ru-RU" dirty="0" smtClean="0"/>
              <a:t>В случае не издания приказа (распоряжения, решения, постановления) об увольнении работника по истечении двухмесячного срока после предварительного извещения эта процедура не может быть повторена в течение того же календарного года. В двухмесячный срок не включаются периоды нахождения работника в ежегодном оплачиваемом отпуске, учебном и медицинском отпуске.</a:t>
            </a:r>
          </a:p>
          <a:p>
            <a:pPr algn="just"/>
            <a:r>
              <a:rPr lang="ru-RU" dirty="0" smtClean="0"/>
              <a:t>При расторжении трудового договора в связи с сокращением численности или штата работников увольняемому выплачивается выходное пособие в размере суммированного среднего размера одной недельной заработной платы за каждый полный год, проработанный на данном предприятии, но не более шести средних месячных заработных плат и не менее одной средней месячной заработной платы.  </a:t>
            </a:r>
          </a:p>
          <a:p>
            <a:pPr algn="just"/>
            <a:r>
              <a:rPr lang="ru-RU" dirty="0" smtClean="0"/>
              <a:t>Выплата за второй и третий месяц выходного пособия осуществляется в размере среднемесячной заработной платы, если уволенное лицо не было трудоустроено.</a:t>
            </a:r>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96752"/>
            <a:ext cx="8229600" cy="4810539"/>
          </a:xfrm>
        </p:spPr>
        <p:txBody>
          <a:bodyPr>
            <a:normAutofit fontScale="62500" lnSpcReduction="20000"/>
          </a:bodyPr>
          <a:lstStyle/>
          <a:p>
            <a:r>
              <a:rPr lang="ru-RU" sz="2900" dirty="0" smtClean="0"/>
              <a:t>Штатное расписание – один из обязательных документов, который непременно должен быть на предприятии вне зависимости от вида деятельности.</a:t>
            </a:r>
          </a:p>
          <a:p>
            <a:r>
              <a:rPr lang="ru-RU" sz="2900" dirty="0" smtClean="0"/>
              <a:t>Согласно Закону № 115/2020  в Трудовой кодекс были внесены ряд изменении,  включительно часть (2)  статья 10 была дополнена пунктом </a:t>
            </a:r>
            <a:r>
              <a:rPr lang="en-US" sz="2900" dirty="0" smtClean="0"/>
              <a:t>b</a:t>
            </a:r>
            <a:r>
              <a:rPr lang="ru-RU" sz="2900" dirty="0" smtClean="0"/>
              <a:t>1) следующего содержания:</a:t>
            </a:r>
          </a:p>
          <a:p>
            <a:r>
              <a:rPr lang="ru-RU" sz="2900" dirty="0" smtClean="0"/>
              <a:t>“</a:t>
            </a:r>
            <a:r>
              <a:rPr lang="en-US" sz="2900" dirty="0" smtClean="0"/>
              <a:t>b</a:t>
            </a:r>
            <a:r>
              <a:rPr lang="ru-RU" sz="2900" dirty="0" smtClean="0"/>
              <a:t>1) утверждать и/или изменять штаты работников предприятия в соответствии с условиями, установленными настоящим кодексом;”.</a:t>
            </a:r>
          </a:p>
          <a:p>
            <a:r>
              <a:rPr lang="ru-RU" sz="2900" dirty="0" smtClean="0"/>
              <a:t>Данные изменения вступили в силу с 30 августа 2020 года и начиная с данного числа предприятия которые не разработали штатное расписание должны были разработать и утвердить данный нормативный документ на уровне предприятия.</a:t>
            </a:r>
          </a:p>
          <a:p>
            <a:r>
              <a:rPr lang="ru-RU" sz="2900" dirty="0" smtClean="0"/>
              <a:t>Штатное расписание по своей природе является локальным нормативным актом, принимаемым работодателем в пределах своей компетенции, в котором содержатся сведения об имеющихся структурных подразделениях, должностях, специальностях и профессиях, а также о количестве штатных единиц и размере заработной платы.</a:t>
            </a:r>
          </a:p>
          <a:p>
            <a:endParaRPr lang="ru-RU" dirty="0"/>
          </a:p>
        </p:txBody>
      </p:sp>
      <p:sp>
        <p:nvSpPr>
          <p:cNvPr id="3" name="Заголовок 2"/>
          <p:cNvSpPr>
            <a:spLocks noGrp="1"/>
          </p:cNvSpPr>
          <p:nvPr>
            <p:ph type="title"/>
          </p:nvPr>
        </p:nvSpPr>
        <p:spPr/>
        <p:txBody>
          <a:bodyPr>
            <a:normAutofit/>
          </a:bodyPr>
          <a:lstStyle/>
          <a:p>
            <a:pPr algn="ctr"/>
            <a:r>
              <a:rPr lang="ru-RU" sz="3600" dirty="0" smtClean="0"/>
              <a:t>Штатное расписание предприятия</a:t>
            </a:r>
            <a:endParaRPr lang="ru-RU"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39552" y="260648"/>
            <a:ext cx="8229600" cy="6394715"/>
          </a:xfrm>
        </p:spPr>
        <p:txBody>
          <a:bodyPr>
            <a:noAutofit/>
          </a:bodyPr>
          <a:lstStyle/>
          <a:p>
            <a:pPr algn="ctr"/>
            <a:r>
              <a:rPr lang="ru-RU" sz="1400" b="1" dirty="0" smtClean="0"/>
              <a:t>Разработка и утверждение штатного расписания предприятия </a:t>
            </a:r>
            <a:endParaRPr lang="ru-RU" sz="1400" dirty="0" smtClean="0"/>
          </a:p>
          <a:p>
            <a:r>
              <a:rPr lang="ru-RU" sz="1300" dirty="0" smtClean="0"/>
              <a:t>Коллективным соглашением (национальный уровень) № 12/2012 был утвержден рекомендованный образец формуляра штатного расписания предприятия.  Так же предприятия могут разработать и утвердить на основании данного образца свою форму штатного расписания.</a:t>
            </a:r>
          </a:p>
          <a:p>
            <a:r>
              <a:rPr lang="ru-RU" sz="1300" dirty="0" smtClean="0"/>
              <a:t>Разработку штатного расписания проводят на основании действующей структуры (</a:t>
            </a:r>
            <a:r>
              <a:rPr lang="ru-RU" sz="1300" dirty="0" err="1" smtClean="0"/>
              <a:t>органиграмы</a:t>
            </a:r>
            <a:r>
              <a:rPr lang="ru-RU" sz="1300" dirty="0" smtClean="0"/>
              <a:t>) с численностью работников, положением по оплате труда, другими нормативными документами.</a:t>
            </a:r>
          </a:p>
          <a:p>
            <a:r>
              <a:rPr lang="ru-RU" sz="1300" dirty="0" smtClean="0"/>
              <a:t>Предприятие вправе само решать, какие должности необходимы на предприятии  и каким будет размер их заработной платы (с соблюдением законодательных норм об оплате труда и минимально установленном размере заработной платы). Должностной оклад в штатном расписании не может быть ниже действующей минимальной заработной платы в Молдове, это условие обязательно для выполнения и не может быть нарушено.</a:t>
            </a:r>
          </a:p>
          <a:p>
            <a:r>
              <a:rPr lang="ru-RU" sz="1300" dirty="0" smtClean="0"/>
              <a:t>Так же наименование занятий (должностей и профессии) должно строго соответствовать  Классификатору занятий Республики Молдова (</a:t>
            </a:r>
            <a:r>
              <a:rPr lang="en-US" sz="1300" dirty="0" smtClean="0"/>
              <a:t>CORM</a:t>
            </a:r>
            <a:r>
              <a:rPr lang="ru-RU" sz="1300" dirty="0" smtClean="0"/>
              <a:t> 006-14).</a:t>
            </a:r>
          </a:p>
          <a:p>
            <a:r>
              <a:rPr lang="ru-RU" sz="1300" dirty="0" smtClean="0"/>
              <a:t>В штатном расписании используется такое понятие, как “штатная единица”. Расчет штатных единиц по каждой должности предприятие осуществляет самостоятельно исходя из экономической логики и целесообразности найма и содержания запланированной численности работников. Это относится не непосредственно к работнику, а к количеству его обязанностей.</a:t>
            </a:r>
          </a:p>
          <a:p>
            <a:r>
              <a:rPr lang="ru-RU" sz="1300" dirty="0" smtClean="0"/>
              <a:t>Если работы на 1 штатную единицу недостаточно, есть возможность внести в штатное расписание 0,75</a:t>
            </a:r>
            <a:r>
              <a:rPr lang="ro-MO" sz="1300" dirty="0" smtClean="0"/>
              <a:t>, 0,5</a:t>
            </a:r>
            <a:r>
              <a:rPr lang="ru-RU" sz="1300" dirty="0" smtClean="0"/>
              <a:t> или 0,</a:t>
            </a:r>
            <a:r>
              <a:rPr lang="ro-MO" sz="1300" dirty="0" smtClean="0"/>
              <a:t>2</a:t>
            </a:r>
            <a:r>
              <a:rPr lang="ru-RU" sz="1300" dirty="0" smtClean="0"/>
              <a:t>5 штатной единицы (или другой размер ставки) и установить </a:t>
            </a:r>
            <a:r>
              <a:rPr lang="ro-MO" sz="1300" dirty="0" smtClean="0"/>
              <a:t>работнику</a:t>
            </a:r>
            <a:r>
              <a:rPr lang="ru-RU" sz="1300" dirty="0" smtClean="0"/>
              <a:t> неполный рабочий день.</a:t>
            </a:r>
          </a:p>
          <a:p>
            <a:r>
              <a:rPr lang="ru-RU" sz="1300" dirty="0" smtClean="0"/>
              <a:t>Штатное расписание утверждает руководитель предприятия соответствующим приказом. Приказ составляется в произвольной форме, должен включать в себя информацию о дате вступления штатного расписания в действие. Следует учитывать, что «задним числом» ввести в действие штатное расписание нельзя: дата приказа должна быть раньше или совпадать с датой вступления штатного расписания в силу.</a:t>
            </a:r>
          </a:p>
          <a:p>
            <a:endParaRPr lang="ru-RU" sz="13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6264696"/>
          </a:xfrm>
        </p:spPr>
        <p:txBody>
          <a:bodyPr>
            <a:normAutofit fontScale="70000" lnSpcReduction="20000"/>
          </a:bodyPr>
          <a:lstStyle/>
          <a:p>
            <a:r>
              <a:rPr lang="ru-RU" sz="2600" b="1" i="1" dirty="0" smtClean="0"/>
              <a:t>Нужно ли в начале календарного года утверждать штатное расписание  и как часто можно вносить изменения?</a:t>
            </a:r>
            <a:endParaRPr lang="ru-RU" sz="2600" dirty="0" smtClean="0"/>
          </a:p>
          <a:p>
            <a:r>
              <a:rPr lang="ru-RU" sz="2600" dirty="0" smtClean="0"/>
              <a:t>В соответствии с действующим законодательством если в документе не указать период его действия и на предприятии нет изменении в штате, то можно использовать штатное расписание в течение всего срока деятельности предприятия до тех пор, пока не возникнет необходимость внести в него изменения и дополнения.</a:t>
            </a:r>
          </a:p>
          <a:p>
            <a:r>
              <a:rPr lang="ru-RU" sz="2600" dirty="0" smtClean="0"/>
              <a:t>Изменения и дополнения вносятся в штатное расписание в зависимости он необходимости деятельности предприятия без ограничения частоты данных изменении.</a:t>
            </a:r>
          </a:p>
          <a:p>
            <a:endParaRPr lang="ru-RU" sz="2600" dirty="0" smtClean="0"/>
          </a:p>
          <a:p>
            <a:r>
              <a:rPr lang="ru-RU" sz="2600" b="1" i="1" dirty="0" smtClean="0"/>
              <a:t>Что делаем с вакантными единицами в штатном расписании?</a:t>
            </a:r>
            <a:endParaRPr lang="ru-RU" sz="2600" dirty="0" smtClean="0"/>
          </a:p>
          <a:p>
            <a:r>
              <a:rPr lang="ru-RU" sz="2600" dirty="0" smtClean="0"/>
              <a:t>Предприятия обязаны уведомлять в письменной форме, по телефону/факсу или по электронной почте</a:t>
            </a:r>
            <a:r>
              <a:rPr lang="en-US" sz="2600" dirty="0" smtClean="0"/>
              <a:t> </a:t>
            </a:r>
            <a:r>
              <a:rPr lang="ru-RU" sz="2600" dirty="0" smtClean="0"/>
              <a:t> территориальные агентства занятости населения о всех    вакантных единицах в штатном расписании в течении пяти рабочих дней со дня когда они стали вакантными в соответствии со статьей 14 Законом 105/2018.  </a:t>
            </a:r>
          </a:p>
          <a:p>
            <a:r>
              <a:rPr lang="ru-RU" sz="2600" dirty="0" smtClean="0"/>
              <a:t> </a:t>
            </a:r>
          </a:p>
          <a:p>
            <a:r>
              <a:rPr lang="ru-RU" sz="2600" b="1" dirty="0" smtClean="0"/>
              <a:t>Штатное расписание</a:t>
            </a:r>
            <a:r>
              <a:rPr lang="ru-RU" sz="2600" dirty="0" smtClean="0"/>
              <a:t> – это локальный нормативный  документ  не строго регламентированной законодательством и не имеющий конкретных сроков действия и пересмотра, поэтому его можно «подгонять» под каждое предприятие и переделывать в случае необходимости. Это палочка-выручалочка руководителя в период проверок государственных органов.</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95536" y="332656"/>
            <a:ext cx="8496944" cy="5674635"/>
          </a:xfrm>
        </p:spPr>
        <p:txBody>
          <a:bodyPr>
            <a:normAutofit/>
          </a:bodyPr>
          <a:lstStyle/>
          <a:p>
            <a:pPr algn="just"/>
            <a:r>
              <a:rPr lang="ru-RU" sz="1800" b="1" i="1" dirty="0" smtClean="0"/>
              <a:t> </a:t>
            </a:r>
          </a:p>
          <a:p>
            <a:pPr algn="just"/>
            <a:r>
              <a:rPr lang="ru-RU" sz="1800" b="1" i="1" dirty="0" smtClean="0"/>
              <a:t>    Кадровая служба предприятия </a:t>
            </a:r>
            <a:r>
              <a:rPr lang="ru-RU" sz="1800" dirty="0" smtClean="0"/>
              <a:t>- это совокупность специализированных структурных подразделений в сфере управления предприятием вместе с занятыми в них должностными лицами (руководители, специалисты, исполнители), призванными управлять персоналом в рамках избранной кадровой политики.</a:t>
            </a:r>
          </a:p>
          <a:p>
            <a:pPr algn="just"/>
            <a:endParaRPr lang="ru-RU" sz="1800" dirty="0" smtClean="0"/>
          </a:p>
          <a:p>
            <a:pPr algn="just"/>
            <a:r>
              <a:rPr lang="ru-RU" sz="1800" dirty="0" smtClean="0"/>
              <a:t>Главное назначение кадровой службы состоит в том, чтобы не только руководствоваться в осуществлении кадровой политики интересами предприятия, но и действовать с учётом трудового законодательства Республики Молдова.</a:t>
            </a:r>
          </a:p>
          <a:p>
            <a:pPr algn="just"/>
            <a:endParaRPr lang="ru-RU" sz="1800" dirty="0" smtClean="0"/>
          </a:p>
          <a:p>
            <a:pPr algn="just"/>
            <a:r>
              <a:rPr lang="ru-RU" sz="1800" b="1" dirty="0" smtClean="0"/>
              <a:t>     </a:t>
            </a:r>
            <a:r>
              <a:rPr lang="ru-RU" sz="1800" b="1" i="1" dirty="0" smtClean="0"/>
              <a:t>Трудовое законодательство </a:t>
            </a:r>
            <a:r>
              <a:rPr lang="ru-RU" sz="1800" dirty="0" smtClean="0"/>
              <a:t> – одна из важных отраслей права, регулирующая трудовые отношения работников и работодателей, а также иные, непосредственно связанные с трудом отношения.</a:t>
            </a:r>
          </a:p>
          <a:p>
            <a:pPr algn="just"/>
            <a:endParaRPr lang="ru-RU" sz="1800" dirty="0" smtClean="0"/>
          </a:p>
          <a:p>
            <a:pPr algn="just"/>
            <a:endParaRPr lang="ru-RU"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052736"/>
            <a:ext cx="8229600" cy="4954555"/>
          </a:xfrm>
        </p:spPr>
        <p:txBody>
          <a:bodyPr/>
          <a:lstStyle/>
          <a:p>
            <a:r>
              <a:rPr lang="ru-RU" dirty="0" smtClean="0"/>
              <a:t>Локальный нормативный акт – это внутренний документ предприятия, который регулирует и регламентирует трудовую деятельность у конкретного работодателя.</a:t>
            </a:r>
          </a:p>
          <a:p>
            <a:r>
              <a:rPr lang="ru-RU" dirty="0" smtClean="0"/>
              <a:t>Трудовой кодекс не содержит полного перечня локальных актов, которые нужно утвердить на предприятии. </a:t>
            </a:r>
          </a:p>
          <a:p>
            <a:endParaRPr lang="ru-RU" dirty="0"/>
          </a:p>
        </p:txBody>
      </p:sp>
      <p:sp>
        <p:nvSpPr>
          <p:cNvPr id="3" name="Заголовок 2"/>
          <p:cNvSpPr>
            <a:spLocks noGrp="1"/>
          </p:cNvSpPr>
          <p:nvPr>
            <p:ph type="title"/>
          </p:nvPr>
        </p:nvSpPr>
        <p:spPr>
          <a:xfrm>
            <a:off x="457200" y="274638"/>
            <a:ext cx="8229600" cy="562074"/>
          </a:xfrm>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Локальные нормативные акты предприятия</a:t>
            </a:r>
            <a:r>
              <a:rPr lang="ru-RU" dirty="0" smtClean="0"/>
              <a:t/>
            </a:r>
            <a:br>
              <a:rPr lang="ru-RU" dirty="0" smtClean="0"/>
            </a:b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1052736"/>
            <a:ext cx="8229600" cy="5400600"/>
          </a:xfrm>
        </p:spPr>
        <p:txBody>
          <a:bodyPr>
            <a:normAutofit fontScale="55000" lnSpcReduction="20000"/>
          </a:bodyPr>
          <a:lstStyle/>
          <a:p>
            <a:r>
              <a:rPr lang="ru-RU" dirty="0" smtClean="0"/>
              <a:t>К обязательным локальным актам относят Правила внутреннего трудового распорядка.</a:t>
            </a:r>
          </a:p>
          <a:p>
            <a:endParaRPr lang="ru-RU" dirty="0" smtClean="0"/>
          </a:p>
          <a:p>
            <a:r>
              <a:rPr lang="ru-RU" dirty="0" smtClean="0"/>
              <a:t>Правила внутреннего трудового распорядка регламентируют порядок приема и увольнения работников, время труда и отдыха, меры поощрения и взыскания, сроки выплаты зарплаты и другие условия в соответствии со статьями 198 – 199 Трудового кодекса.</a:t>
            </a:r>
          </a:p>
          <a:p>
            <a:r>
              <a:rPr lang="ru-RU" dirty="0" smtClean="0"/>
              <a:t>Правила внутреннего распорядка предприятия не могут содержать положений, противоречащих действующему законодательству, коллективным соглашениям и коллективному трудовому договору.</a:t>
            </a:r>
          </a:p>
          <a:p>
            <a:r>
              <a:rPr lang="ru-RU" dirty="0" smtClean="0"/>
              <a:t>Правилами внутреннего распорядка предприятия не могут быть установлены ограничения индивидуальных или коллективных прав работников.</a:t>
            </a:r>
          </a:p>
          <a:p>
            <a:r>
              <a:rPr lang="ru-RU" dirty="0" smtClean="0"/>
              <a:t>Правила внутреннего распорядка предприятия доводятся работодателем до сведения работников под расписку и влекут юридические последствия для них со дня ознакомления с правилами.</a:t>
            </a:r>
          </a:p>
          <a:p>
            <a:r>
              <a:rPr lang="ru-RU" dirty="0" smtClean="0"/>
              <a:t>Обязанность ознакомления работников под расписку с содержанием правил внутреннего распорядка предприятия должна быть исполнена работодателем в течение пяти рабочих дней со дня их утверждения.</a:t>
            </a:r>
          </a:p>
          <a:p>
            <a:r>
              <a:rPr lang="ru-RU" dirty="0" smtClean="0"/>
              <a:t>Правила внутреннего распорядка предприятия вывешиваются во всех его структурных подразделениях.</a:t>
            </a:r>
          </a:p>
          <a:p>
            <a:r>
              <a:rPr lang="ru-RU" dirty="0" smtClean="0"/>
              <a:t>Любое изменение или дополнение правил внутреннего распорядка предприятия осуществляется с соблюдением положений статьи 198 ТК и доводится до сведения работников в срок и в порядке, которые предусмотрены трудовым законодательством. </a:t>
            </a:r>
            <a:endParaRPr lang="ru-RU" dirty="0"/>
          </a:p>
        </p:txBody>
      </p:sp>
      <p:sp>
        <p:nvSpPr>
          <p:cNvPr id="3" name="Заголовок 2"/>
          <p:cNvSpPr>
            <a:spLocks noGrp="1"/>
          </p:cNvSpPr>
          <p:nvPr>
            <p:ph type="title"/>
          </p:nvPr>
        </p:nvSpPr>
        <p:spPr>
          <a:xfrm>
            <a:off x="457200" y="274638"/>
            <a:ext cx="8229600" cy="778098"/>
          </a:xfrm>
        </p:spPr>
        <p:txBody>
          <a:bodyPr>
            <a:normAutofit/>
          </a:bodyPr>
          <a:lstStyle/>
          <a:p>
            <a:r>
              <a:rPr lang="ru-RU" sz="2800" dirty="0" smtClean="0"/>
              <a:t>Правила внутреннего трудового распорядка</a:t>
            </a:r>
            <a:endParaRPr lang="ru-RU"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23528" y="908720"/>
            <a:ext cx="8568952" cy="5688632"/>
          </a:xfrm>
        </p:spPr>
        <p:txBody>
          <a:bodyPr>
            <a:noAutofit/>
          </a:bodyPr>
          <a:lstStyle/>
          <a:p>
            <a:r>
              <a:rPr lang="ru-RU" sz="1300" b="1" dirty="0" smtClean="0"/>
              <a:t>Коллективный трудовой  договор </a:t>
            </a:r>
            <a:r>
              <a:rPr lang="ru-RU" sz="1300" dirty="0" smtClean="0"/>
              <a:t>- правовой акт, регулирующий социально-трудовые отношения на предприятиях  или у индивидуального предпринимателя и заключаемый работниками и работодателем в лице их представителей.</a:t>
            </a:r>
            <a:br>
              <a:rPr lang="ru-RU" sz="1300" dirty="0" smtClean="0"/>
            </a:br>
            <a:r>
              <a:rPr lang="ru-RU" sz="1300" dirty="0" smtClean="0"/>
              <a:t>Коллективный трудовой  договор является актом срочного действия и может заключаться на любой срок, но не менее одного года, и вступает в силу со дня подписания его сторонами либо со дня, установленного коллективным договором.</a:t>
            </a:r>
          </a:p>
          <a:p>
            <a:r>
              <a:rPr lang="ru-RU" sz="1300" dirty="0" smtClean="0"/>
              <a:t>Трудовой кодекс  не обязывает работодателя заключать коллективный трудовой договор с работниками. Заключение коллективного трудового договора – это всегда чья-то инициатива, а именно работников или работодателя. Такая инициатива выражается в направлении другой стороне письменного предложения начать коллективные переговоры для разработки и заключения соответствующего договора. Сторона, которая получила предложение, обязана вступить в переговоры не позднее семи календарных  дней с момента получения уведомления</a:t>
            </a:r>
          </a:p>
          <a:p>
            <a:r>
              <a:rPr lang="ru-RU" sz="1300" dirty="0" smtClean="0"/>
              <a:t>Преимущества заключения коллективный трудовой договор:</a:t>
            </a:r>
          </a:p>
          <a:p>
            <a:r>
              <a:rPr lang="ru-RU" sz="1300" dirty="0" smtClean="0"/>
              <a:t>- коллективный трудовой договор позволяет закрепить и стабилизировать систему управления трудовыми отношениями, устанавливает общие для всех правила;</a:t>
            </a:r>
          </a:p>
          <a:p>
            <a:r>
              <a:rPr lang="ru-RU" sz="1300" dirty="0" smtClean="0"/>
              <a:t>- усиливается мотивация работников на решение трудовых задач;</a:t>
            </a:r>
          </a:p>
          <a:p>
            <a:r>
              <a:rPr lang="ru-RU" sz="1300" dirty="0" smtClean="0"/>
              <a:t>- работники материально заинтересованы в качественном выполнении своих трудовых функций;</a:t>
            </a:r>
          </a:p>
          <a:p>
            <a:r>
              <a:rPr lang="ru-RU" sz="1300" dirty="0" smtClean="0"/>
              <a:t>- установленная система оплаты труда дает возможность планировать соответствующие расходы предприятия и управлять ими;</a:t>
            </a:r>
          </a:p>
          <a:p>
            <a:r>
              <a:rPr lang="ru-RU" sz="1300" dirty="0" smtClean="0"/>
              <a:t>- предоставление мер социальной и материальной поддержки позитивным образом влияет на заинтересованность работников в сохранении своего рабочего места, позволяет избежать «текучки», способствует возникновению у работников привязанности к компании, которая заботится об их благополучии.</a:t>
            </a:r>
          </a:p>
          <a:p>
            <a:r>
              <a:rPr lang="ru-RU" sz="1300" dirty="0" smtClean="0"/>
              <a:t>Есть и другие преимущества. Итак, заключение коллективного трудового договора выгодно не только работникам, но и работодателю.</a:t>
            </a:r>
          </a:p>
        </p:txBody>
      </p:sp>
      <p:sp>
        <p:nvSpPr>
          <p:cNvPr id="3" name="Заголовок 2"/>
          <p:cNvSpPr>
            <a:spLocks noGrp="1"/>
          </p:cNvSpPr>
          <p:nvPr>
            <p:ph type="title"/>
          </p:nvPr>
        </p:nvSpPr>
        <p:spPr>
          <a:xfrm>
            <a:off x="457200" y="274638"/>
            <a:ext cx="8229600" cy="706090"/>
          </a:xfrm>
        </p:spPr>
        <p:txBody>
          <a:bodyPr>
            <a:normAutofit fontScale="90000"/>
          </a:bodyPr>
          <a:lstStyle/>
          <a:p>
            <a:r>
              <a:rPr lang="ru-RU" dirty="0" smtClean="0"/>
              <a:t>Коллективный трудовой договор</a:t>
            </a:r>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836712"/>
            <a:ext cx="8229600" cy="5616624"/>
          </a:xfrm>
        </p:spPr>
        <p:txBody>
          <a:bodyPr>
            <a:normAutofit fontScale="25000" lnSpcReduction="20000"/>
          </a:bodyPr>
          <a:lstStyle/>
          <a:p>
            <a:r>
              <a:rPr lang="ru-RU" sz="4800" b="1" dirty="0" smtClean="0"/>
              <a:t>Должностная инструкция</a:t>
            </a:r>
            <a:r>
              <a:rPr lang="ru-RU" sz="4800" dirty="0" smtClean="0"/>
              <a:t> - это внутренний организационно-распорядительный документ, содержащий конкретный перечень должностных обязанностей работника с учетом особенностей организации производства, труда и управления, его прав и мер ответственности, а также квалификационные требования, предъявляемые к занимаемой должности.</a:t>
            </a:r>
          </a:p>
          <a:p>
            <a:r>
              <a:rPr lang="ru-RU" sz="4800" dirty="0" smtClean="0"/>
              <a:t> </a:t>
            </a:r>
          </a:p>
          <a:p>
            <a:r>
              <a:rPr lang="ru-RU" sz="4800" b="1" dirty="0" smtClean="0"/>
              <a:t>Предназначение должностной инструкции</a:t>
            </a:r>
            <a:endParaRPr lang="ru-RU" sz="4800" dirty="0" smtClean="0"/>
          </a:p>
          <a:p>
            <a:r>
              <a:rPr lang="ru-RU" sz="4800" dirty="0" smtClean="0"/>
              <a:t>Должностная инструкция выполняет следующие задачи:</a:t>
            </a:r>
          </a:p>
          <a:p>
            <a:r>
              <a:rPr lang="ru-RU" sz="4800" dirty="0" smtClean="0"/>
              <a:t>- установление квалификационных требований, предъявляемых к определенной должности, выполняемой работе (образование, опыт работы, наличие специальной подготовки и т. п.);</a:t>
            </a:r>
          </a:p>
          <a:p>
            <a:r>
              <a:rPr lang="ru-RU" sz="4800" dirty="0" smtClean="0"/>
              <a:t>- определение должностных обязанностей работника (круг обязанностей, объем работы, участки, за которые отвечает работник, и т. п.);</a:t>
            </a:r>
          </a:p>
          <a:p>
            <a:r>
              <a:rPr lang="ru-RU" sz="4800" dirty="0" smtClean="0"/>
              <a:t>- установление пределов ответственности работника.</a:t>
            </a:r>
          </a:p>
          <a:p>
            <a:r>
              <a:rPr lang="ru-RU" sz="4800" dirty="0" smtClean="0"/>
              <a:t>Должностная инструкция обычно состоит из следующих разделов:</a:t>
            </a:r>
          </a:p>
          <a:p>
            <a:r>
              <a:rPr lang="ru-RU" sz="4800" dirty="0" smtClean="0"/>
              <a:t>- общие положения;</a:t>
            </a:r>
          </a:p>
          <a:p>
            <a:r>
              <a:rPr lang="ru-RU" sz="4800" dirty="0" smtClean="0"/>
              <a:t>- основные задачи и функции;</a:t>
            </a:r>
          </a:p>
          <a:p>
            <a:r>
              <a:rPr lang="ru-RU" sz="4800" dirty="0" smtClean="0"/>
              <a:t>- обязанности;</a:t>
            </a:r>
          </a:p>
          <a:p>
            <a:r>
              <a:rPr lang="ru-RU" sz="4800" dirty="0" smtClean="0"/>
              <a:t>- права;</a:t>
            </a:r>
          </a:p>
          <a:p>
            <a:r>
              <a:rPr lang="ru-RU" sz="4800" dirty="0" smtClean="0"/>
              <a:t>- ответственность;</a:t>
            </a:r>
          </a:p>
          <a:p>
            <a:r>
              <a:rPr lang="ru-RU" sz="4800" dirty="0" smtClean="0"/>
              <a:t>- взаимосвязи.</a:t>
            </a:r>
          </a:p>
          <a:p>
            <a:r>
              <a:rPr lang="ru-RU" sz="4800" dirty="0" smtClean="0"/>
              <a:t>Должностные инструкции разрабатываются совместно руководителями тех структурных подразделений в которых работают данные работники   и представителями отдела кадров. После этого должностные инструкции утверждает руководитель предприятия.</a:t>
            </a:r>
          </a:p>
          <a:p>
            <a:r>
              <a:rPr lang="ru-RU" sz="4800" dirty="0" smtClean="0"/>
              <a:t>Должностная инструкция доводится до сведения работника </a:t>
            </a:r>
            <a:r>
              <a:rPr lang="ru-RU" sz="4800" smtClean="0"/>
              <a:t>под роспись. </a:t>
            </a:r>
            <a:r>
              <a:rPr lang="ru-RU" sz="4800" dirty="0" smtClean="0"/>
              <a:t>Свою подпись работник может поставить:</a:t>
            </a:r>
          </a:p>
          <a:p>
            <a:r>
              <a:rPr lang="ru-RU" sz="4800" dirty="0" smtClean="0"/>
              <a:t>- на отдельном листе ознакомления, являющемся неотъемлемой частью инструкции;</a:t>
            </a:r>
          </a:p>
          <a:p>
            <a:r>
              <a:rPr lang="ru-RU" sz="4800" dirty="0" smtClean="0"/>
              <a:t>- в специальном журнале ознакомления с должностными инструкциями по форме, утвержденной в организации;</a:t>
            </a:r>
          </a:p>
          <a:p>
            <a:r>
              <a:rPr lang="ru-RU" sz="4800" dirty="0" smtClean="0"/>
              <a:t>- на самой инструкции в соответствующей графе;</a:t>
            </a:r>
          </a:p>
          <a:p>
            <a:r>
              <a:rPr lang="ru-RU" sz="4800" dirty="0" smtClean="0"/>
              <a:t>- иными способами, принятыми на предприятии  и не противоречащими законодательству.</a:t>
            </a:r>
          </a:p>
          <a:p>
            <a:r>
              <a:rPr lang="ru-RU" sz="4800" b="1" dirty="0" smtClean="0"/>
              <a:t>Главное предназначение должностной инструкции - определение работнику круга его обязанностей, прав, ответственности.</a:t>
            </a:r>
          </a:p>
          <a:p>
            <a:endParaRPr lang="ru-RU" dirty="0"/>
          </a:p>
        </p:txBody>
      </p:sp>
      <p:sp>
        <p:nvSpPr>
          <p:cNvPr id="3" name="Заголовок 2"/>
          <p:cNvSpPr>
            <a:spLocks noGrp="1"/>
          </p:cNvSpPr>
          <p:nvPr>
            <p:ph type="title"/>
          </p:nvPr>
        </p:nvSpPr>
        <p:spPr>
          <a:xfrm>
            <a:off x="457200" y="188640"/>
            <a:ext cx="8229600" cy="648072"/>
          </a:xfrm>
        </p:spPr>
        <p:txBody>
          <a:bodyPr>
            <a:normAutofit/>
          </a:bodyPr>
          <a:lstStyle/>
          <a:p>
            <a:pPr algn="ctr"/>
            <a:r>
              <a:rPr lang="ru-RU" sz="2800" dirty="0" smtClean="0"/>
              <a:t>Должностная инструкция</a:t>
            </a:r>
            <a:endParaRPr lang="ru-RU"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nalogovaya_proverka_1.jpg"/>
          <p:cNvPicPr>
            <a:picLocks noGrp="1" noChangeAspect="1"/>
          </p:cNvPicPr>
          <p:nvPr>
            <p:ph idx="1"/>
          </p:nvPr>
        </p:nvPicPr>
        <p:blipFill>
          <a:blip r:embed="rId2" cstate="print"/>
          <a:stretch>
            <a:fillRect/>
          </a:stretch>
        </p:blipFill>
        <p:spPr>
          <a:xfrm>
            <a:off x="590550" y="1020762"/>
            <a:ext cx="7962900" cy="4424462"/>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80728"/>
            <a:ext cx="8229600" cy="5472608"/>
          </a:xfrm>
        </p:spPr>
        <p:txBody>
          <a:bodyPr>
            <a:normAutofit fontScale="55000" lnSpcReduction="20000"/>
          </a:bodyPr>
          <a:lstStyle/>
          <a:p>
            <a:pPr algn="just" fontAlgn="base"/>
            <a:r>
              <a:rPr lang="ru-RU" sz="3300" dirty="0" smtClean="0"/>
              <a:t>     Основные нормативные правовые акты, содержащие нормы трудового права, необходимы для того, чтобы создавать соответствующие благоприятные условия труда, защищать права работников и работодателей, а также регулировать трудовою деятельность граждан</a:t>
            </a:r>
            <a:r>
              <a:rPr lang="ru-RU" sz="3300" dirty="0" smtClean="0"/>
              <a:t>:</a:t>
            </a:r>
            <a:endParaRPr lang="ro-MO" sz="3300" dirty="0" smtClean="0"/>
          </a:p>
          <a:p>
            <a:pPr algn="just" fontAlgn="base"/>
            <a:endParaRPr lang="ru-RU" sz="3300" dirty="0" smtClean="0"/>
          </a:p>
          <a:p>
            <a:pPr marL="681228" indent="-571500" fontAlgn="base">
              <a:buNone/>
            </a:pPr>
            <a:r>
              <a:rPr lang="ro-MO" sz="2900" dirty="0" smtClean="0"/>
              <a:t>- </a:t>
            </a:r>
            <a:r>
              <a:rPr lang="ru-RU" sz="2900" dirty="0" smtClean="0"/>
              <a:t>КОНСТИТУЦИЯ </a:t>
            </a:r>
            <a:r>
              <a:rPr lang="ru-RU" sz="2900" dirty="0"/>
              <a:t>РЕСПУБЛИКИ МОЛДОВА (от 29 июля 1994 года)</a:t>
            </a:r>
          </a:p>
          <a:p>
            <a:pPr marL="681228" lvl="0" indent="-571500" fontAlgn="base">
              <a:buNone/>
            </a:pPr>
            <a:r>
              <a:rPr lang="ro-MO" sz="2900" dirty="0" smtClean="0"/>
              <a:t>- </a:t>
            </a:r>
            <a:r>
              <a:rPr lang="ru-RU" sz="2900" dirty="0" smtClean="0"/>
              <a:t>ТРУДОВОЙ </a:t>
            </a:r>
            <a:r>
              <a:rPr lang="ru-RU" sz="2900" dirty="0"/>
              <a:t>КОДЕКС РЕСПУБЛИКИ МОЛДОВА (Кодекс № 154 от 28 </a:t>
            </a:r>
            <a:r>
              <a:rPr lang="ru-RU" sz="2900" dirty="0" smtClean="0"/>
              <a:t>марта</a:t>
            </a:r>
            <a:r>
              <a:rPr lang="ro-MO" sz="2900" dirty="0" smtClean="0"/>
              <a:t> </a:t>
            </a:r>
          </a:p>
          <a:p>
            <a:pPr marL="681228" lvl="0" indent="-571500" fontAlgn="base">
              <a:buNone/>
            </a:pPr>
            <a:r>
              <a:rPr lang="ru-RU" sz="2900" dirty="0" smtClean="0"/>
              <a:t>2003 года)</a:t>
            </a:r>
          </a:p>
          <a:p>
            <a:pPr marL="681228" lvl="0" indent="-571500" fontAlgn="base">
              <a:buNone/>
            </a:pPr>
            <a:r>
              <a:rPr lang="ro-MO" sz="2900" dirty="0" smtClean="0"/>
              <a:t>- </a:t>
            </a:r>
            <a:r>
              <a:rPr lang="ru-RU" sz="2900" dirty="0" smtClean="0"/>
              <a:t>КЛАССИФИКАТОР </a:t>
            </a:r>
            <a:r>
              <a:rPr lang="ru-RU" sz="2900" dirty="0"/>
              <a:t>ЗАНЯТИЙ РЕСПУБЛИКИ МОЛДОВА (СROM</a:t>
            </a:r>
            <a:r>
              <a:rPr lang="ro-MO" sz="2900" dirty="0"/>
              <a:t> 006-14) </a:t>
            </a:r>
            <a:endParaRPr lang="ru-RU" sz="2900" dirty="0"/>
          </a:p>
          <a:p>
            <a:pPr marL="681228" lvl="0" indent="-571500" fontAlgn="base">
              <a:buNone/>
            </a:pPr>
            <a:r>
              <a:rPr lang="ro-MO" sz="2900" dirty="0" smtClean="0"/>
              <a:t>- </a:t>
            </a:r>
            <a:r>
              <a:rPr lang="ru-RU" sz="2900" dirty="0" smtClean="0"/>
              <a:t>ЗАКОН </a:t>
            </a:r>
            <a:r>
              <a:rPr lang="ru-RU" sz="2900" dirty="0"/>
              <a:t>ОБ ОПЛАТЕ ТРУДА (Закон № 847 от 14 февраля 2002 года)</a:t>
            </a:r>
          </a:p>
          <a:p>
            <a:pPr marL="681228" lvl="0" indent="-571500" fontAlgn="base">
              <a:buNone/>
            </a:pPr>
            <a:r>
              <a:rPr lang="ro-MO" sz="2900" dirty="0" smtClean="0"/>
              <a:t>- </a:t>
            </a:r>
            <a:r>
              <a:rPr lang="ru-RU" sz="2900" dirty="0" smtClean="0"/>
              <a:t>ЗАКОН </a:t>
            </a:r>
            <a:r>
              <a:rPr lang="ru-RU" sz="2900" dirty="0"/>
              <a:t>О ПОРЯДКЕ УСТАНОВЛЕНИЯ И ПЕРЕСМОТРА </a:t>
            </a:r>
            <a:r>
              <a:rPr lang="ru-RU" sz="2900" dirty="0" smtClean="0"/>
              <a:t>МИНИМАЛЬНОЙ</a:t>
            </a:r>
            <a:endParaRPr lang="ro-MO" sz="2900" dirty="0" smtClean="0"/>
          </a:p>
          <a:p>
            <a:pPr marL="681228" lvl="0" indent="-571500" fontAlgn="base">
              <a:buNone/>
            </a:pPr>
            <a:r>
              <a:rPr lang="ru-RU" sz="2900" dirty="0" smtClean="0"/>
              <a:t>ЗАРАБОТНОЙ </a:t>
            </a:r>
            <a:r>
              <a:rPr lang="ru-RU" sz="2900" dirty="0"/>
              <a:t>ПЛАТЫ (Закон № 1432 от 28 декабря 2000 года)</a:t>
            </a:r>
          </a:p>
          <a:p>
            <a:pPr marL="681228" lvl="0" indent="-571500" fontAlgn="base">
              <a:buNone/>
            </a:pPr>
            <a:r>
              <a:rPr lang="ro-MO" sz="2900" dirty="0" smtClean="0"/>
              <a:t>- </a:t>
            </a:r>
            <a:r>
              <a:rPr lang="ru-RU" sz="2900" dirty="0" smtClean="0"/>
              <a:t>ПОСТАНОВЛЕНИЕ </a:t>
            </a:r>
            <a:r>
              <a:rPr lang="ru-RU" sz="2900" dirty="0"/>
              <a:t>ПРАВИТЕЛЬСТВА ОБ ОПЛАТЕ ТРУДА </a:t>
            </a:r>
            <a:r>
              <a:rPr lang="ru-RU" sz="2900" dirty="0" smtClean="0"/>
              <a:t>РАБОТНИКОВ</a:t>
            </a:r>
            <a:endParaRPr lang="ro-MO" sz="2900" dirty="0" smtClean="0"/>
          </a:p>
          <a:p>
            <a:pPr marL="681228" lvl="0" indent="-571500" fontAlgn="base">
              <a:buNone/>
            </a:pPr>
            <a:r>
              <a:rPr lang="ru-RU" sz="2900" dirty="0" smtClean="0"/>
              <a:t> </a:t>
            </a:r>
            <a:r>
              <a:rPr lang="ru-RU" sz="2900" dirty="0"/>
              <a:t>ХОЗРАСЧЕТНЫХ ПРЕДПРИЯТИЙ (ПП № 743 от 11 июня 2002 года)</a:t>
            </a:r>
          </a:p>
          <a:p>
            <a:pPr marL="681228" lvl="0" indent="-571500" fontAlgn="base">
              <a:buNone/>
            </a:pPr>
            <a:r>
              <a:rPr lang="ro-MO" sz="2900" dirty="0" smtClean="0"/>
              <a:t>- </a:t>
            </a:r>
            <a:r>
              <a:rPr lang="ru-RU" sz="2900" dirty="0" smtClean="0"/>
              <a:t>ПОСТАНОВЛЕНИЕ </a:t>
            </a:r>
            <a:r>
              <a:rPr lang="ru-RU" sz="2900" dirty="0"/>
              <a:t>ПРАВИТЕЛЬСТВА О ГАРАНТИРОВАННОМ </a:t>
            </a:r>
            <a:r>
              <a:rPr lang="ru-RU" sz="2900" dirty="0" smtClean="0"/>
              <a:t>МИНИМАЛЬНОМ</a:t>
            </a:r>
            <a:endParaRPr lang="ro-MO" sz="2900" dirty="0" smtClean="0"/>
          </a:p>
          <a:p>
            <a:pPr marL="681228" lvl="0" indent="-571500" fontAlgn="base">
              <a:buNone/>
            </a:pPr>
            <a:r>
              <a:rPr lang="ru-RU" sz="2900" dirty="0" smtClean="0"/>
              <a:t>РАЗМЕРЕ </a:t>
            </a:r>
            <a:r>
              <a:rPr lang="ru-RU" sz="2900" dirty="0"/>
              <a:t>ЗАРАБОТНОЙ ПЛАТЫ В РЕАЛЬНОМ СЕКТОРЕ (ПП № 165 от 09 </a:t>
            </a:r>
            <a:r>
              <a:rPr lang="ru-RU" sz="2900" dirty="0" smtClean="0"/>
              <a:t>марта</a:t>
            </a:r>
            <a:endParaRPr lang="ro-MO" sz="2900" dirty="0" smtClean="0"/>
          </a:p>
          <a:p>
            <a:pPr marL="681228" lvl="0" indent="-571500" fontAlgn="base">
              <a:buNone/>
            </a:pPr>
            <a:r>
              <a:rPr lang="ru-RU" sz="2900" dirty="0" smtClean="0"/>
              <a:t>2010 </a:t>
            </a:r>
            <a:r>
              <a:rPr lang="ru-RU" sz="2900" dirty="0"/>
              <a:t>года)</a:t>
            </a:r>
          </a:p>
          <a:p>
            <a:pPr marL="681228" lvl="0" indent="-571500" fontAlgn="base">
              <a:buNone/>
            </a:pPr>
            <a:r>
              <a:rPr lang="ro-MO" sz="2900" dirty="0" smtClean="0"/>
              <a:t>- </a:t>
            </a:r>
            <a:r>
              <a:rPr lang="ru-RU" sz="2900" dirty="0" smtClean="0"/>
              <a:t>ЗАКОН </a:t>
            </a:r>
            <a:r>
              <a:rPr lang="ru-RU" sz="2900" dirty="0"/>
              <a:t>О СОЦИАЛЬНОЙ ИНТЕГРАЦИИ ЛИЦ С ОГРАНИЧЕННЫМИ </a:t>
            </a:r>
            <a:endParaRPr lang="ro-MO" sz="2900" dirty="0" smtClean="0"/>
          </a:p>
          <a:p>
            <a:pPr marL="681228" lvl="0" indent="-571500" fontAlgn="base">
              <a:buNone/>
            </a:pPr>
            <a:r>
              <a:rPr lang="ru-RU" sz="2900" dirty="0" smtClean="0"/>
              <a:t>ВОЗМОЖНОСТЯМИ (Закон № 60 от 30 марта 2012 года)</a:t>
            </a:r>
          </a:p>
          <a:p>
            <a:pPr marL="681228" lvl="0" indent="-571500" fontAlgn="base">
              <a:buNone/>
            </a:pPr>
            <a:r>
              <a:rPr lang="ro-MO" sz="2900" dirty="0" smtClean="0"/>
              <a:t>- </a:t>
            </a:r>
            <a:r>
              <a:rPr lang="ru-RU" sz="2900" dirty="0" smtClean="0"/>
              <a:t>Коллективное </a:t>
            </a:r>
            <a:r>
              <a:rPr lang="ru-RU" sz="2900" dirty="0"/>
              <a:t>соглашение (национальный уровень) № 2 от 09.07.2004г. </a:t>
            </a:r>
            <a:endParaRPr lang="ro-MO" sz="2900" dirty="0" smtClean="0"/>
          </a:p>
          <a:p>
            <a:pPr marL="681228" lvl="0" indent="-571500" fontAlgn="base">
              <a:buNone/>
            </a:pPr>
            <a:r>
              <a:rPr lang="ru-RU" sz="2900" dirty="0" smtClean="0"/>
              <a:t>«</a:t>
            </a:r>
            <a:r>
              <a:rPr lang="ru-RU" sz="2900" dirty="0"/>
              <a:t>Рабочее время и время отдыха» </a:t>
            </a:r>
          </a:p>
          <a:p>
            <a:endParaRPr lang="ru-RU" dirty="0"/>
          </a:p>
        </p:txBody>
      </p:sp>
      <p:sp>
        <p:nvSpPr>
          <p:cNvPr id="2" name="Заголовок 1"/>
          <p:cNvSpPr>
            <a:spLocks noGrp="1"/>
          </p:cNvSpPr>
          <p:nvPr>
            <p:ph type="title"/>
          </p:nvPr>
        </p:nvSpPr>
        <p:spPr>
          <a:xfrm>
            <a:off x="457200" y="404664"/>
            <a:ext cx="8229600" cy="432048"/>
          </a:xfrm>
        </p:spPr>
        <p:txBody>
          <a:bodyPr>
            <a:normAutofit fontScale="90000"/>
          </a:bodyPr>
          <a:lstStyle/>
          <a:p>
            <a:r>
              <a:rPr lang="ru-RU" b="1" cap="all" dirty="0" smtClean="0"/>
              <a:t/>
            </a:r>
            <a:br>
              <a:rPr lang="ru-RU" b="1" cap="all" dirty="0" smtClean="0"/>
            </a:br>
            <a:r>
              <a:rPr lang="ru-RU" b="1" cap="all" dirty="0" smtClean="0"/>
              <a:t>НОРМАТИВНО — ПРАВОВАЯ БАЗА</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5674635"/>
          </a:xfrm>
        </p:spPr>
        <p:txBody>
          <a:bodyPr>
            <a:normAutofit/>
          </a:bodyPr>
          <a:lstStyle/>
          <a:p>
            <a:pPr algn="ctr"/>
            <a:r>
              <a:rPr lang="ru-RU" b="1" dirty="0" smtClean="0"/>
              <a:t>Организация работы кадровой </a:t>
            </a:r>
            <a:r>
              <a:rPr lang="ru-RU" b="1" dirty="0" smtClean="0"/>
              <a:t>службы</a:t>
            </a:r>
            <a:endParaRPr lang="ro-MO" b="1" dirty="0" smtClean="0"/>
          </a:p>
          <a:p>
            <a:pPr algn="ctr"/>
            <a:endParaRPr lang="ru-RU" dirty="0" smtClean="0"/>
          </a:p>
          <a:p>
            <a:pPr algn="just"/>
            <a:r>
              <a:rPr lang="ru-RU" sz="1800" dirty="0" smtClean="0"/>
              <a:t>В зависимости от возложенных на кадровую службу функций, численности работников, объема работ она может состоять из управления, отдела, службы, группы специалистов либо из одного работника.</a:t>
            </a:r>
          </a:p>
          <a:p>
            <a:pPr algn="just"/>
            <a:r>
              <a:rPr lang="ru-RU" sz="1800" dirty="0" smtClean="0"/>
              <a:t>Численность работников кадровой службы работодатель определяет самостоятельно.</a:t>
            </a:r>
          </a:p>
          <a:p>
            <a:pPr algn="just"/>
            <a:r>
              <a:rPr lang="ru-RU" sz="1800" dirty="0" smtClean="0"/>
              <a:t>Функции кадровой службы, ее задачи, права и ответственность определяются в соответствующем положении, которое утверждает работодатель.</a:t>
            </a:r>
          </a:p>
          <a:p>
            <a:pPr algn="just"/>
            <a:r>
              <a:rPr lang="ru-RU" sz="1800" dirty="0" smtClean="0"/>
              <a:t>Кадровая служба является основным структурным подразделением предприятия по управлению кадрами, на которую возложены функции по приему и увольнению работников, а также по организации их обучения, повышения квалификации и переподготовки.</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268760"/>
            <a:ext cx="8229600" cy="4968552"/>
          </a:xfrm>
        </p:spPr>
        <p:txBody>
          <a:bodyPr>
            <a:normAutofit fontScale="25000" lnSpcReduction="20000"/>
          </a:bodyPr>
          <a:lstStyle/>
          <a:p>
            <a:endParaRPr lang="ro-MO" sz="7200" dirty="0" smtClean="0"/>
          </a:p>
          <a:p>
            <a:pPr algn="just"/>
            <a:r>
              <a:rPr lang="ru-RU" sz="7200" dirty="0" smtClean="0"/>
              <a:t>Порядку приема работников  на работу посвящены статьи 45-65 Трудового кодекса. </a:t>
            </a:r>
            <a:endParaRPr lang="ro-MO" sz="7200" dirty="0" smtClean="0"/>
          </a:p>
          <a:p>
            <a:pPr algn="just"/>
            <a:endParaRPr lang="ru-RU" sz="7200" dirty="0" smtClean="0"/>
          </a:p>
          <a:p>
            <a:pPr algn="just"/>
            <a:r>
              <a:rPr lang="ru-RU" sz="7200" dirty="0" smtClean="0"/>
              <a:t>Последовательность действий работодателя после того, как он определился с кандидатурой на вакантную должность:</a:t>
            </a:r>
          </a:p>
          <a:p>
            <a:pPr algn="just"/>
            <a:r>
              <a:rPr lang="ro-MO" sz="7200" dirty="0" smtClean="0"/>
              <a:t> </a:t>
            </a:r>
            <a:endParaRPr lang="ru-RU" sz="7200" dirty="0" smtClean="0"/>
          </a:p>
          <a:p>
            <a:pPr lvl="0" algn="just"/>
            <a:r>
              <a:rPr lang="ro-MO" sz="6400" b="1" dirty="0" smtClean="0"/>
              <a:t>I. </a:t>
            </a:r>
            <a:r>
              <a:rPr lang="ru-RU" sz="6400" b="1" dirty="0" smtClean="0"/>
              <a:t>Знакомство с локальными нормативными актами до  приема на работу.</a:t>
            </a:r>
          </a:p>
          <a:p>
            <a:pPr algn="just"/>
            <a:r>
              <a:rPr lang="ru-RU" sz="6400" dirty="0" smtClean="0"/>
              <a:t>До приема на работу работодатель обязан проинформировать лицо, которое будет принято на работу об условиях деятельности в предложенной должности, предоставив ему информацию, указанную в части (1) статьи 49 Трудового кодекса, а также информацию о сроках извещения, которые должны быть соблюдены работодателем и работником в случае прекращения деятельности. Указанная информация составляет предмет проекта индивидуального трудового договора или официального письма, подписанных работодателем.</a:t>
            </a:r>
          </a:p>
          <a:p>
            <a:pPr algn="just"/>
            <a:r>
              <a:rPr lang="ru-RU" sz="6400" dirty="0" smtClean="0"/>
              <a:t>При приеме на работу работнику должны быть дополнительно предоставлены применимые к нему коллективные соглашения, коллективный трудовой договор, правила внутреннего распорядка предприятия, а также информация о требованиях охраны здоровья и безопасности труда, касающихся его деятельности.</a:t>
            </a:r>
          </a:p>
          <a:p>
            <a:r>
              <a:rPr lang="ru-RU" sz="7200" dirty="0" smtClean="0"/>
              <a:t> </a:t>
            </a:r>
          </a:p>
          <a:p>
            <a:endParaRPr lang="ru-RU" dirty="0"/>
          </a:p>
        </p:txBody>
      </p:sp>
      <p:sp>
        <p:nvSpPr>
          <p:cNvPr id="3" name="Заголовок 2"/>
          <p:cNvSpPr>
            <a:spLocks noGrp="1"/>
          </p:cNvSpPr>
          <p:nvPr>
            <p:ph type="title"/>
          </p:nvPr>
        </p:nvSpPr>
        <p:spPr>
          <a:xfrm>
            <a:off x="457200" y="404664"/>
            <a:ext cx="8229600" cy="648072"/>
          </a:xfrm>
        </p:spPr>
        <p:txBody>
          <a:bodyPr>
            <a:noAutofit/>
          </a:bodyPr>
          <a:lstStyle/>
          <a:p>
            <a:pPr algn="ctr"/>
            <a:r>
              <a:rPr lang="ru-RU" sz="3200" dirty="0" smtClean="0">
                <a:latin typeface="+mn-lt"/>
              </a:rPr>
              <a:t>Правило оформления приема на работу</a:t>
            </a:r>
            <a:endParaRPr lang="ru-RU" sz="3200" dirty="0">
              <a:latin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60648"/>
            <a:ext cx="8229600" cy="6192688"/>
          </a:xfrm>
        </p:spPr>
        <p:txBody>
          <a:bodyPr>
            <a:normAutofit fontScale="25000" lnSpcReduction="20000"/>
          </a:bodyPr>
          <a:lstStyle/>
          <a:p>
            <a:pPr lvl="0">
              <a:buNone/>
            </a:pPr>
            <a:r>
              <a:rPr lang="ro-MO" sz="6400" b="1" dirty="0" smtClean="0"/>
              <a:t> </a:t>
            </a:r>
            <a:r>
              <a:rPr lang="ro-MO" sz="6400" b="1" dirty="0" smtClean="0"/>
              <a:t>   </a:t>
            </a:r>
            <a:r>
              <a:rPr lang="ro-MO" sz="6400" b="1" dirty="0" smtClean="0"/>
              <a:t>II</a:t>
            </a:r>
            <a:r>
              <a:rPr lang="ro-MO" sz="6400" b="1" dirty="0" smtClean="0"/>
              <a:t>. </a:t>
            </a:r>
            <a:r>
              <a:rPr lang="ru-RU" sz="6400" b="1" dirty="0" smtClean="0"/>
              <a:t>Прием документов.</a:t>
            </a:r>
          </a:p>
          <a:p>
            <a:r>
              <a:rPr lang="ru-RU" sz="6400" dirty="0" smtClean="0"/>
              <a:t>Лицо,  поступающее на работу, подает документы в соответствии со статьей </a:t>
            </a:r>
            <a:r>
              <a:rPr lang="ro-MO" sz="6400" dirty="0" smtClean="0"/>
              <a:t>57 </a:t>
            </a:r>
            <a:r>
              <a:rPr lang="ru-RU" sz="6400" dirty="0" smtClean="0"/>
              <a:t>Трудового кодекса:</a:t>
            </a:r>
          </a:p>
          <a:p>
            <a:r>
              <a:rPr lang="ru-RU" sz="6400" dirty="0" err="1" smtClean="0"/>
              <a:t>a</a:t>
            </a:r>
            <a:r>
              <a:rPr lang="ru-RU" sz="6400" dirty="0" smtClean="0"/>
              <a:t>) удостоверение личности или иной документ, удостоверяющий личность;</a:t>
            </a:r>
          </a:p>
          <a:p>
            <a:r>
              <a:rPr lang="ru-RU" sz="6400" dirty="0" err="1" smtClean="0"/>
              <a:t>b</a:t>
            </a:r>
            <a:r>
              <a:rPr lang="ru-RU" sz="6400" dirty="0" smtClean="0"/>
              <a:t>) диплом об образовании, квалификационное свидетельство, подтверждающее наличие специальной подготовки, – при поступлении на работу, требующую специальных знаний или качеств;</a:t>
            </a:r>
          </a:p>
          <a:p>
            <a:r>
              <a:rPr lang="ru-RU" sz="6400" dirty="0" smtClean="0"/>
              <a:t>с) медицинское заключение – в случаях, предусмотренных действующим законодательством;</a:t>
            </a:r>
          </a:p>
          <a:p>
            <a:r>
              <a:rPr lang="ru-RU" sz="6400" dirty="0" smtClean="0"/>
              <a:t>Требовать от лиц, поступающих на работу, иные документы, кроме выше предусмотренных, а также другими законодательными актами, работодателю запрещается.</a:t>
            </a:r>
          </a:p>
          <a:p>
            <a:r>
              <a:rPr lang="ro-MO" sz="6400" dirty="0" smtClean="0"/>
              <a:t> </a:t>
            </a:r>
            <a:endParaRPr lang="ru-RU" sz="6400" dirty="0" smtClean="0"/>
          </a:p>
          <a:p>
            <a:pPr lvl="0" algn="ctr">
              <a:buNone/>
            </a:pPr>
            <a:r>
              <a:rPr lang="ro-MO" sz="6400" b="1" dirty="0" smtClean="0"/>
              <a:t>III. </a:t>
            </a:r>
            <a:r>
              <a:rPr lang="ru-RU" sz="6400" b="1" dirty="0" smtClean="0"/>
              <a:t>Получение согласий на обработку и распространение персональных данных.</a:t>
            </a:r>
            <a:endParaRPr lang="ru-RU" sz="6400" dirty="0" smtClean="0"/>
          </a:p>
          <a:p>
            <a:r>
              <a:rPr lang="ru-RU" sz="6400" dirty="0" smtClean="0"/>
              <a:t>Государство уделяет много внимания защите персональных данных, так что к обращению с личной информацией стоит подходить серьезно. </a:t>
            </a:r>
          </a:p>
          <a:p>
            <a:r>
              <a:rPr lang="ru-RU" sz="6400" dirty="0" smtClean="0"/>
              <a:t>Требования по защите персональных данных указаны в главе VI Трудового кодекса и в Законе № 133/2011 о защите персональных данных.</a:t>
            </a:r>
          </a:p>
          <a:p>
            <a:r>
              <a:rPr lang="ru-RU" sz="6400" dirty="0" smtClean="0"/>
              <a:t>Вот лишь один пример того, как легко оступиться в этом вопросе: выполняя документальное оформление при приеме на работу, некоторые работники кадровой службы оставляют себе копии удостоверения личности или других документов работника. Этого делать нельзя. Достаточно будет записать данные в личную карточку. Если при проверке представитель кадровой службы не сможете аргументировать необходимость этих копий, может последовать штраф согласно ст. 74 </a:t>
            </a:r>
            <a:r>
              <a:rPr lang="ru-RU" sz="6400" baseline="30000" dirty="0" smtClean="0"/>
              <a:t>1 –</a:t>
            </a:r>
            <a:r>
              <a:rPr lang="ru-RU" sz="6400" dirty="0" smtClean="0"/>
              <a:t> 74 </a:t>
            </a:r>
            <a:r>
              <a:rPr lang="ru-RU" sz="6400" baseline="30000" dirty="0" smtClean="0"/>
              <a:t>3  </a:t>
            </a:r>
            <a:r>
              <a:rPr lang="ru-RU" sz="6400" dirty="0" smtClean="0"/>
              <a:t>Кодекса Республики Молдова о правонарушениях</a:t>
            </a:r>
            <a:r>
              <a:rPr lang="en-US" sz="6400" dirty="0" smtClean="0"/>
              <a:t> </a:t>
            </a:r>
            <a:r>
              <a:rPr lang="ru-RU" sz="6400" dirty="0" smtClean="0"/>
              <a:t> № 218-</a:t>
            </a:r>
            <a:r>
              <a:rPr lang="en-US" sz="6400" dirty="0" smtClean="0"/>
              <a:t>XVI</a:t>
            </a:r>
            <a:r>
              <a:rPr lang="ru-RU" sz="6400" dirty="0" smtClean="0"/>
              <a:t> от 24 октября 2008 года.                                                   </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836712"/>
            <a:ext cx="8229600" cy="5170579"/>
          </a:xfrm>
        </p:spPr>
        <p:txBody>
          <a:bodyPr>
            <a:normAutofit fontScale="77500" lnSpcReduction="20000"/>
          </a:bodyPr>
          <a:lstStyle/>
          <a:p>
            <a:pPr lvl="0">
              <a:buNone/>
            </a:pPr>
            <a:r>
              <a:rPr lang="ro-MO" sz="2100" b="1" dirty="0" smtClean="0"/>
              <a:t>    IV</a:t>
            </a:r>
            <a:r>
              <a:rPr lang="ro-MO" sz="2100" b="1" dirty="0" smtClean="0"/>
              <a:t>. </a:t>
            </a:r>
            <a:r>
              <a:rPr lang="ru-RU" sz="2100" b="1" dirty="0" smtClean="0"/>
              <a:t>Составление индивидуального  трудового договора</a:t>
            </a:r>
          </a:p>
          <a:p>
            <a:r>
              <a:rPr lang="ru-RU" sz="2100" dirty="0" smtClean="0"/>
              <a:t>Это важнейший этап приема на работу. Статья 49 Трудового кодекса четко определяет, какая информация обязательна для внесения в индивидуально трудовой договор, а какая — факультативна. Согласно </a:t>
            </a:r>
            <a:r>
              <a:rPr lang="ro-MO" sz="2100" dirty="0" smtClean="0"/>
              <a:t>частьи (3) </a:t>
            </a:r>
            <a:r>
              <a:rPr lang="ru-RU" sz="2100" dirty="0" smtClean="0"/>
              <a:t>статье </a:t>
            </a:r>
            <a:r>
              <a:rPr lang="ro-MO" sz="2100" dirty="0" smtClean="0"/>
              <a:t>56</a:t>
            </a:r>
            <a:r>
              <a:rPr lang="ru-RU" sz="2100" dirty="0" smtClean="0"/>
              <a:t> Трудового кодекса, документ составляется в двух экземплярах: один хранится у работодателя, второй у работника.</a:t>
            </a:r>
          </a:p>
          <a:p>
            <a:r>
              <a:rPr lang="ru-RU" sz="2100" dirty="0" smtClean="0"/>
              <a:t>Индивидуальный трудовой договор заключается в письменной форме и вступает в силу со дня его подписания, если в договоре не предусмотрено иное</a:t>
            </a:r>
            <a:endParaRPr lang="ro-MO" sz="2100" dirty="0" smtClean="0"/>
          </a:p>
          <a:p>
            <a:pPr>
              <a:buNone/>
            </a:pPr>
            <a:endParaRPr lang="ro-MO" sz="2100" dirty="0" smtClean="0"/>
          </a:p>
          <a:p>
            <a:pPr lvl="0">
              <a:buNone/>
            </a:pPr>
            <a:r>
              <a:rPr lang="ro-MO" sz="2100" dirty="0" smtClean="0"/>
              <a:t>    </a:t>
            </a:r>
            <a:r>
              <a:rPr lang="ro-MO" sz="2100" b="1" dirty="0" smtClean="0"/>
              <a:t>V</a:t>
            </a:r>
            <a:r>
              <a:rPr lang="ro-MO" sz="2100" b="1" dirty="0" smtClean="0"/>
              <a:t>. </a:t>
            </a:r>
            <a:r>
              <a:rPr lang="ru-RU" sz="2100" b="1" dirty="0" smtClean="0"/>
              <a:t>Издание приказа о приеме на работу</a:t>
            </a:r>
          </a:p>
          <a:p>
            <a:r>
              <a:rPr lang="ro-MO" sz="2100" dirty="0" smtClean="0"/>
              <a:t>     </a:t>
            </a:r>
            <a:r>
              <a:rPr lang="ru-RU" sz="2100" dirty="0" smtClean="0"/>
              <a:t>На основании согласованного и подписанного сторонами индивидуального трудового договора работодатель может издать приказ (распоряжение, решение, постановление) о приеме на работу.</a:t>
            </a:r>
          </a:p>
          <a:p>
            <a:r>
              <a:rPr lang="ru-RU" sz="2100" dirty="0" smtClean="0"/>
              <a:t>      В случае издания работодателем приказа (распоряжения, решения, постановления) о приеме на работу он доводится до сведения работника под расписку в течение трех рабочих дней со дня подписания сторонами индивидуального трудового договора. По письменному заявлению работника работодатель обязан выдать ему в течение трех рабочих дней копию приказа (распоряжения, решения, постановления), заверенную в установленном порядке.</a:t>
            </a:r>
            <a:endParaRPr lang="ro-MO" sz="2100" dirty="0" smtClean="0"/>
          </a:p>
          <a:p>
            <a:endParaRPr lang="ru-RU" sz="2900" dirty="0" smtClean="0"/>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5674635"/>
          </a:xfrm>
        </p:spPr>
        <p:txBody>
          <a:bodyPr>
            <a:normAutofit/>
          </a:bodyPr>
          <a:lstStyle/>
          <a:p>
            <a:pPr lvl="0">
              <a:buNone/>
            </a:pPr>
            <a:r>
              <a:rPr lang="ro-MO" sz="1900" b="1" dirty="0" smtClean="0"/>
              <a:t>   VI</a:t>
            </a:r>
            <a:r>
              <a:rPr lang="ro-MO" sz="1900" b="1" dirty="0" smtClean="0"/>
              <a:t>. </a:t>
            </a:r>
            <a:r>
              <a:rPr lang="ru-RU" sz="1900" b="1" dirty="0" smtClean="0"/>
              <a:t>Другие условия оформления приема на работу</a:t>
            </a:r>
          </a:p>
          <a:p>
            <a:r>
              <a:rPr lang="ru-RU" sz="1900" dirty="0" smtClean="0"/>
              <a:t>Ознакомление работника с Правилами внутреннего распорядка предприятия и  другими локальными актами, должностной инструкцией.</a:t>
            </a:r>
          </a:p>
          <a:p>
            <a:r>
              <a:rPr lang="ru-RU" sz="1900" dirty="0" smtClean="0"/>
              <a:t>Оформление личной карточки  MR-2. Ее надо заводить для каждого нового работника. Сначала в ней указывают только анкетные данные человека, а в процессе трудовой деятельности могут появиться записи о переводах, поощрениях или взысканиях; годовых, социальных и др. видов отпусков. </a:t>
            </a:r>
          </a:p>
          <a:p>
            <a:r>
              <a:rPr lang="ru-RU" sz="1900" dirty="0" smtClean="0"/>
              <a:t>Оформление личного дела работника. Трудовым законодательством не предусмотрен перечень документов, подлежащих хранению в личном деле каждого сотрудника. Состав личного дела должен предусматриваться Инструкцией по кадровому делопроизводству, изданной и утвержденной работодателем.</a:t>
            </a:r>
          </a:p>
          <a:p>
            <a:r>
              <a:rPr lang="ru-RU" sz="1900" dirty="0" smtClean="0"/>
              <a:t>Обучение и инструктаж работника по охране здоровья и безопасности труда.</a:t>
            </a: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268760"/>
            <a:ext cx="8229600" cy="5328592"/>
          </a:xfrm>
        </p:spPr>
        <p:txBody>
          <a:bodyPr>
            <a:normAutofit fontScale="32500" lnSpcReduction="20000"/>
          </a:bodyPr>
          <a:lstStyle/>
          <a:p>
            <a:pPr algn="just"/>
            <a:r>
              <a:rPr lang="ru-RU" sz="4300" dirty="0" smtClean="0">
                <a:latin typeface="+mj-lt"/>
              </a:rPr>
              <a:t>Трудовые отношения могут быть приостановлены (временно прерваны) по обстоятельствам, не зависящим от воли сторон, по соглашению сторон или по инициативе одной из сторон. В зависимости от юридической природы трудовых отношений, приостановление может быть по следующим основаниям:</a:t>
            </a:r>
          </a:p>
          <a:p>
            <a:endParaRPr lang="ru-RU" sz="3700" dirty="0" smtClean="0">
              <a:latin typeface="+mj-lt"/>
            </a:endParaRPr>
          </a:p>
          <a:p>
            <a:r>
              <a:rPr lang="ru-RU" sz="3700" b="1" dirty="0" smtClean="0">
                <a:latin typeface="+mj-lt"/>
              </a:rPr>
              <a:t>1. По обстоятельствам, не зависящим от воли сторон:</a:t>
            </a:r>
          </a:p>
          <a:p>
            <a:pPr marL="624078" lvl="0" indent="-514350">
              <a:buNone/>
            </a:pPr>
            <a:r>
              <a:rPr lang="ro-MO" sz="3700" dirty="0" smtClean="0"/>
              <a:t>a) </a:t>
            </a:r>
            <a:r>
              <a:rPr lang="ru-RU" sz="3700" dirty="0" smtClean="0"/>
              <a:t>отпуск </a:t>
            </a:r>
            <a:r>
              <a:rPr lang="ru-RU" sz="3700" dirty="0" smtClean="0"/>
              <a:t>по беременности и родам;</a:t>
            </a:r>
          </a:p>
          <a:p>
            <a:pPr marL="624078" lvl="0" indent="-514350">
              <a:buNone/>
            </a:pPr>
            <a:r>
              <a:rPr lang="ro-MO" sz="3700" dirty="0" smtClean="0"/>
              <a:t>b) </a:t>
            </a:r>
            <a:r>
              <a:rPr lang="ru-RU" sz="3700" dirty="0" smtClean="0"/>
              <a:t>болезнь </a:t>
            </a:r>
            <a:r>
              <a:rPr lang="ru-RU" sz="3700" dirty="0" smtClean="0"/>
              <a:t>или травма;</a:t>
            </a:r>
          </a:p>
          <a:p>
            <a:pPr marL="624078" lvl="0" indent="-514350">
              <a:buNone/>
            </a:pPr>
            <a:r>
              <a:rPr lang="ro-MO" sz="3700" dirty="0" smtClean="0"/>
              <a:t>c) </a:t>
            </a:r>
            <a:r>
              <a:rPr lang="ru-RU" sz="3700" dirty="0" smtClean="0"/>
              <a:t>карантин</a:t>
            </a:r>
            <a:r>
              <a:rPr lang="ru-RU" sz="3700" dirty="0" smtClean="0"/>
              <a:t>;</a:t>
            </a:r>
          </a:p>
          <a:p>
            <a:pPr marL="624078" lvl="0" indent="-514350">
              <a:buNone/>
            </a:pPr>
            <a:r>
              <a:rPr lang="ro-MO" sz="3700" dirty="0" smtClean="0"/>
              <a:t>d) </a:t>
            </a:r>
            <a:r>
              <a:rPr lang="ru-RU" sz="3700" dirty="0" smtClean="0"/>
              <a:t>призыв </a:t>
            </a:r>
            <a:r>
              <a:rPr lang="ru-RU" sz="3700" dirty="0" smtClean="0"/>
              <a:t>на срочную военную, сокращенную военную или гражданскую службу;</a:t>
            </a:r>
          </a:p>
          <a:p>
            <a:pPr marL="624078" lvl="0" indent="-514350">
              <a:buNone/>
            </a:pPr>
            <a:r>
              <a:rPr lang="ro-MO" sz="3700" dirty="0" smtClean="0"/>
              <a:t>e) </a:t>
            </a:r>
            <a:r>
              <a:rPr lang="ru-RU" sz="3700" dirty="0" smtClean="0"/>
              <a:t>форс-мажорные </a:t>
            </a:r>
            <a:r>
              <a:rPr lang="ru-RU" sz="3700" dirty="0" smtClean="0"/>
              <a:t>обстоятельства, подтвержденные в установленном порядке, не влекущие </a:t>
            </a:r>
            <a:endParaRPr lang="ro-MO" sz="3700" dirty="0" smtClean="0"/>
          </a:p>
          <a:p>
            <a:pPr marL="624078" lvl="0" indent="-514350">
              <a:buNone/>
            </a:pPr>
            <a:r>
              <a:rPr lang="ru-RU" sz="3700" dirty="0" smtClean="0"/>
              <a:t>прекращения </a:t>
            </a:r>
            <a:r>
              <a:rPr lang="ru-RU" sz="3700" dirty="0" smtClean="0"/>
              <a:t>трудовых отношений;</a:t>
            </a:r>
          </a:p>
          <a:p>
            <a:pPr marL="624078" lvl="0" indent="-514350">
              <a:buNone/>
            </a:pPr>
            <a:r>
              <a:rPr lang="ro-MO" sz="3700" dirty="0" smtClean="0"/>
              <a:t>f) </a:t>
            </a:r>
            <a:r>
              <a:rPr lang="ru-RU" sz="3700" dirty="0" smtClean="0"/>
              <a:t>направление </a:t>
            </a:r>
            <a:r>
              <a:rPr lang="ru-RU" sz="3700" dirty="0" smtClean="0"/>
              <a:t>в судебную инстанцию уголовного дела о совершении работником преступления, </a:t>
            </a:r>
            <a:endParaRPr lang="ro-MO" sz="3700" dirty="0" smtClean="0"/>
          </a:p>
          <a:p>
            <a:pPr marL="624078" lvl="0" indent="-514350">
              <a:buNone/>
            </a:pPr>
            <a:r>
              <a:rPr lang="ru-RU" sz="3700" dirty="0" smtClean="0"/>
              <a:t>несовместимого </a:t>
            </a:r>
            <a:r>
              <a:rPr lang="ru-RU" sz="3700" dirty="0" smtClean="0"/>
              <a:t>с выполняемой работой, – до вступления в законную силу судебного решения;</a:t>
            </a:r>
          </a:p>
          <a:p>
            <a:pPr marL="624078" lvl="0" indent="-514350">
              <a:buNone/>
            </a:pPr>
            <a:r>
              <a:rPr lang="ro-MO" sz="3700" dirty="0" smtClean="0"/>
              <a:t>g) </a:t>
            </a:r>
            <a:r>
              <a:rPr lang="ru-RU" sz="3700" dirty="0" smtClean="0"/>
              <a:t>пропуск </a:t>
            </a:r>
            <a:r>
              <a:rPr lang="ru-RU" sz="3700" dirty="0" smtClean="0"/>
              <a:t>по вине работника срока прохождения медицинского осмотра;</a:t>
            </a:r>
          </a:p>
          <a:p>
            <a:pPr marL="624078" lvl="0" indent="-514350">
              <a:buNone/>
            </a:pPr>
            <a:r>
              <a:rPr lang="ro-MO" sz="3700" dirty="0" smtClean="0"/>
              <a:t>h) </a:t>
            </a:r>
            <a:r>
              <a:rPr lang="ru-RU" sz="3700" dirty="0" smtClean="0"/>
              <a:t>установление </a:t>
            </a:r>
            <a:r>
              <a:rPr lang="ru-RU" sz="3700" dirty="0" smtClean="0"/>
              <a:t>медицинским заключением противопоказаний, исключающих возможность </a:t>
            </a:r>
            <a:endParaRPr lang="ro-MO" sz="3700" dirty="0" smtClean="0"/>
          </a:p>
          <a:p>
            <a:pPr marL="624078" lvl="0" indent="-514350">
              <a:buNone/>
            </a:pPr>
            <a:r>
              <a:rPr lang="ru-RU" sz="3700" dirty="0" smtClean="0"/>
              <a:t>выполнения </a:t>
            </a:r>
            <a:r>
              <a:rPr lang="ru-RU" sz="3700" dirty="0" smtClean="0"/>
              <a:t>работы, указанной в индивидуальном трудовом договоре;</a:t>
            </a:r>
          </a:p>
          <a:p>
            <a:pPr marL="624078" lvl="0" indent="-514350">
              <a:buNone/>
            </a:pPr>
            <a:r>
              <a:rPr lang="ro-MO" sz="3700" dirty="0" smtClean="0"/>
              <a:t>i) </a:t>
            </a:r>
            <a:r>
              <a:rPr lang="ru-RU" sz="3700" dirty="0" smtClean="0"/>
              <a:t>требование </a:t>
            </a:r>
            <a:r>
              <a:rPr lang="ru-RU" sz="3700" dirty="0" smtClean="0"/>
              <a:t>контрольных или правоохранительных органов в соответствии с </a:t>
            </a:r>
            <a:r>
              <a:rPr lang="ru-RU" sz="3700" dirty="0" smtClean="0"/>
              <a:t>действующим</a:t>
            </a:r>
            <a:endParaRPr lang="ro-MO" sz="3700" dirty="0" smtClean="0"/>
          </a:p>
          <a:p>
            <a:pPr marL="624078" lvl="0" indent="-514350">
              <a:buNone/>
            </a:pPr>
            <a:r>
              <a:rPr lang="ru-RU" sz="3700" dirty="0" smtClean="0"/>
              <a:t>законодательством</a:t>
            </a:r>
            <a:r>
              <a:rPr lang="ru-RU" sz="3700" dirty="0" smtClean="0"/>
              <a:t>;</a:t>
            </a:r>
          </a:p>
          <a:p>
            <a:pPr marL="624078" lvl="0" indent="-514350">
              <a:buNone/>
            </a:pPr>
            <a:r>
              <a:rPr lang="ro-MO" sz="3700" dirty="0" smtClean="0"/>
              <a:t>j) </a:t>
            </a:r>
            <a:r>
              <a:rPr lang="ru-RU" sz="3700" dirty="0" smtClean="0"/>
              <a:t>появление </a:t>
            </a:r>
            <a:r>
              <a:rPr lang="ru-RU" sz="3700" dirty="0" smtClean="0"/>
              <a:t>на работе в состоянии алкогольного, наркотического или токсического опьянения, </a:t>
            </a:r>
            <a:endParaRPr lang="ro-MO" sz="3700" dirty="0" smtClean="0"/>
          </a:p>
          <a:p>
            <a:pPr marL="624078" lvl="0" indent="-514350">
              <a:buNone/>
            </a:pPr>
            <a:r>
              <a:rPr lang="ru-RU" sz="3700" dirty="0" smtClean="0"/>
              <a:t>установленного </a:t>
            </a:r>
            <a:r>
              <a:rPr lang="ru-RU" sz="3700" dirty="0" smtClean="0"/>
              <a:t>заключением компетентного медицинского учреждения или актом комиссии, </a:t>
            </a:r>
            <a:endParaRPr lang="ro-MO" sz="3700" dirty="0" smtClean="0"/>
          </a:p>
          <a:p>
            <a:pPr marL="624078" lvl="0" indent="-514350">
              <a:buNone/>
            </a:pPr>
            <a:r>
              <a:rPr lang="ru-RU" sz="3700" dirty="0" smtClean="0"/>
              <a:t>образованной </a:t>
            </a:r>
            <a:r>
              <a:rPr lang="ru-RU" sz="3700" dirty="0" smtClean="0"/>
              <a:t>из равного числа представителей работодателя и работников;</a:t>
            </a:r>
          </a:p>
          <a:p>
            <a:pPr marL="624078" lvl="0" indent="-514350">
              <a:buNone/>
            </a:pPr>
            <a:r>
              <a:rPr lang="ro-MO" sz="3700" dirty="0" smtClean="0"/>
              <a:t>k) </a:t>
            </a:r>
            <a:r>
              <a:rPr lang="ru-RU" sz="3700" dirty="0" smtClean="0"/>
              <a:t>участие </a:t>
            </a:r>
            <a:r>
              <a:rPr lang="ru-RU" sz="3700" dirty="0" smtClean="0"/>
              <a:t>в забастовке, объявленной в соответствии с настоящим кодексом;</a:t>
            </a:r>
          </a:p>
          <a:p>
            <a:pPr marL="624078" lvl="0" indent="-514350">
              <a:buNone/>
            </a:pPr>
            <a:r>
              <a:rPr lang="ro-MO" sz="3700" dirty="0" smtClean="0"/>
              <a:t>l) </a:t>
            </a:r>
            <a:r>
              <a:rPr lang="ru-RU" sz="3700" dirty="0" smtClean="0"/>
              <a:t>установление </a:t>
            </a:r>
            <a:r>
              <a:rPr lang="ru-RU" sz="3700" dirty="0" smtClean="0"/>
              <a:t>на определенный срок степени ограничения возможностей вследствие </a:t>
            </a:r>
            <a:r>
              <a:rPr lang="ru-RU" sz="3700" dirty="0" smtClean="0"/>
              <a:t>несчастного</a:t>
            </a:r>
            <a:endParaRPr lang="ro-MO" sz="3700" dirty="0" smtClean="0"/>
          </a:p>
          <a:p>
            <a:pPr marL="624078" lvl="0" indent="-514350">
              <a:buNone/>
            </a:pPr>
            <a:r>
              <a:rPr lang="ru-RU" sz="3700" dirty="0" smtClean="0"/>
              <a:t>случая </a:t>
            </a:r>
            <a:r>
              <a:rPr lang="ru-RU" sz="3700" dirty="0" smtClean="0"/>
              <a:t>на производстве или профессионального заболевания; </a:t>
            </a:r>
          </a:p>
          <a:p>
            <a:pPr marL="624078" lvl="0" indent="-514350">
              <a:buNone/>
            </a:pPr>
            <a:r>
              <a:rPr lang="ro-MO" sz="3700" dirty="0" smtClean="0"/>
              <a:t>m) </a:t>
            </a:r>
            <a:r>
              <a:rPr lang="ru-RU" sz="3700" dirty="0" smtClean="0"/>
              <a:t>по </a:t>
            </a:r>
            <a:r>
              <a:rPr lang="ru-RU" sz="3700" dirty="0" smtClean="0"/>
              <a:t>иным обстоятельствам, предусмотренным действующим законодательством.</a:t>
            </a:r>
          </a:p>
          <a:p>
            <a:endParaRPr lang="ru-RU" dirty="0"/>
          </a:p>
        </p:txBody>
      </p:sp>
      <p:sp>
        <p:nvSpPr>
          <p:cNvPr id="3" name="Заголовок 2"/>
          <p:cNvSpPr>
            <a:spLocks noGrp="1"/>
          </p:cNvSpPr>
          <p:nvPr>
            <p:ph type="title"/>
          </p:nvPr>
        </p:nvSpPr>
        <p:spPr>
          <a:xfrm>
            <a:off x="457200" y="274638"/>
            <a:ext cx="8229600" cy="850106"/>
          </a:xfrm>
        </p:spPr>
        <p:txBody>
          <a:bodyPr>
            <a:normAutofit fontScale="90000"/>
          </a:bodyPr>
          <a:lstStyle/>
          <a:p>
            <a:pPr algn="ctr"/>
            <a:r>
              <a:rPr lang="ru-RU" sz="3600" dirty="0" smtClean="0"/>
              <a:t/>
            </a:r>
            <a:br>
              <a:rPr lang="ru-RU" sz="3600" dirty="0" smtClean="0"/>
            </a:br>
            <a:r>
              <a:rPr lang="ru-RU" sz="3100" dirty="0" smtClean="0"/>
              <a:t>Приостановление действия индивидуального трудового договора</a:t>
            </a:r>
            <a:r>
              <a:rPr lang="ru-RU" dirty="0" smtClean="0"/>
              <a:t/>
            </a:r>
            <a:br>
              <a:rPr lang="ru-RU" dirty="0" smtClean="0"/>
            </a:b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411</TotalTime>
  <Words>1729</Words>
  <Application>Microsoft Office PowerPoint</Application>
  <PresentationFormat>Экран (4:3)</PresentationFormat>
  <Paragraphs>247</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Открытая</vt:lpstr>
      <vt:lpstr> Организация работы службы персонала </vt:lpstr>
      <vt:lpstr>Слайд 2</vt:lpstr>
      <vt:lpstr> НОРМАТИВНО — ПРАВОВАЯ БАЗА </vt:lpstr>
      <vt:lpstr>Слайд 4</vt:lpstr>
      <vt:lpstr>Правило оформления приема на работу</vt:lpstr>
      <vt:lpstr>Слайд 6</vt:lpstr>
      <vt:lpstr>Слайд 7</vt:lpstr>
      <vt:lpstr>Слайд 8</vt:lpstr>
      <vt:lpstr> Приостановление действия индивидуального трудового договора </vt:lpstr>
      <vt:lpstr>Слайд 10</vt:lpstr>
      <vt:lpstr>Дисциплинарное взыскание</vt:lpstr>
      <vt:lpstr>Слайд 12</vt:lpstr>
      <vt:lpstr> Прекращение трудовых отношений </vt:lpstr>
      <vt:lpstr>Слайд 14</vt:lpstr>
      <vt:lpstr>Слайд 15</vt:lpstr>
      <vt:lpstr>Слайд 16</vt:lpstr>
      <vt:lpstr>Штатное расписание предприятия</vt:lpstr>
      <vt:lpstr>Слайд 18</vt:lpstr>
      <vt:lpstr>Слайд 19</vt:lpstr>
      <vt:lpstr>  Локальные нормативные акты предприятия </vt:lpstr>
      <vt:lpstr>Правила внутреннего трудового распорядка</vt:lpstr>
      <vt:lpstr>Коллективный трудовой договор</vt:lpstr>
      <vt:lpstr>Должностная инструкция</vt:lpstr>
      <vt:lpstr>Слайд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Задачи кадровой работы на предприятии </dc:title>
  <dc:creator>Любовь</dc:creator>
  <cp:lastModifiedBy>Любовь</cp:lastModifiedBy>
  <cp:revision>60</cp:revision>
  <dcterms:created xsi:type="dcterms:W3CDTF">2021-05-11T18:37:45Z</dcterms:created>
  <dcterms:modified xsi:type="dcterms:W3CDTF">2021-07-22T19:29:26Z</dcterms:modified>
</cp:coreProperties>
</file>