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0"/>
            <a:ext cx="7772400" cy="1296144"/>
          </a:xfrm>
        </p:spPr>
        <p:txBody>
          <a:bodyPr>
            <a:normAutofit fontScale="90000"/>
          </a:bodyPr>
          <a:lstStyle/>
          <a:p>
            <a:pPr algn="ct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
            </a:r>
            <a:br>
              <a:rPr lang="ru-RU" i="1" dirty="0" smtClean="0"/>
            </a:br>
            <a:r>
              <a:rPr lang="ro-MO" sz="4400" i="1" dirty="0" smtClean="0"/>
              <a:t>Reglamentări privind retribuirea muncii</a:t>
            </a:r>
            <a:endParaRPr lang="ru-RU" dirty="0"/>
          </a:p>
        </p:txBody>
      </p:sp>
      <p:sp>
        <p:nvSpPr>
          <p:cNvPr id="3" name="Подзаголовок 2"/>
          <p:cNvSpPr>
            <a:spLocks noGrp="1"/>
          </p:cNvSpPr>
          <p:nvPr>
            <p:ph type="subTitle" idx="1"/>
          </p:nvPr>
        </p:nvSpPr>
        <p:spPr>
          <a:xfrm>
            <a:off x="685800" y="2132856"/>
            <a:ext cx="8206680" cy="4104456"/>
          </a:xfrm>
        </p:spPr>
        <p:txBody>
          <a:bodyPr>
            <a:normAutofit/>
          </a:bodyPr>
          <a:lstStyle/>
          <a:p>
            <a:endParaRPr lang="ru-RU" dirty="0"/>
          </a:p>
        </p:txBody>
      </p:sp>
      <p:pic>
        <p:nvPicPr>
          <p:cNvPr id="6" name="Рисунок 5" descr="money+l.jpg"/>
          <p:cNvPicPr>
            <a:picLocks noChangeAspect="1"/>
          </p:cNvPicPr>
          <p:nvPr/>
        </p:nvPicPr>
        <p:blipFill>
          <a:blip r:embed="rId2" cstate="print"/>
          <a:stretch>
            <a:fillRect/>
          </a:stretch>
        </p:blipFill>
        <p:spPr>
          <a:xfrm>
            <a:off x="683568" y="2132856"/>
            <a:ext cx="8208912" cy="36724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p:cNvSpPr>
          <p:nvPr>
            <p:ph idx="1"/>
          </p:nvPr>
        </p:nvSpPr>
        <p:spPr>
          <a:xfrm>
            <a:off x="457200" y="260350"/>
            <a:ext cx="8229600" cy="5746750"/>
          </a:xfrm>
        </p:spPr>
        <p:txBody>
          <a:bodyPr>
            <a:normAutofit fontScale="92500" lnSpcReduction="20000"/>
          </a:bodyPr>
          <a:lstStyle/>
          <a:p>
            <a:pPr>
              <a:buNone/>
            </a:pPr>
            <a:r>
              <a:rPr lang="ru-RU" sz="2900" dirty="0" smtClean="0"/>
              <a:t>  </a:t>
            </a:r>
            <a:r>
              <a:rPr lang="ro-RO" sz="1600" dirty="0" smtClean="0"/>
              <a:t>Sarcina </a:t>
            </a:r>
            <a:r>
              <a:rPr lang="ro-RO" sz="1600" dirty="0" smtClean="0"/>
              <a:t>principală a organizării salarizării muncii este de a o face dependentă de calitatea contribuției forței de muncă a fiecărui angajat și de a crește astfel funcția stimulatoare a contribuției fiecăruia.</a:t>
            </a:r>
            <a:endParaRPr lang="ru-RU" sz="1600" dirty="0" smtClean="0"/>
          </a:p>
          <a:p>
            <a:r>
              <a:rPr lang="ro-RO" sz="1600" dirty="0" smtClean="0"/>
              <a:t>Salariile sunt strâns legate de productivitatea muncii. Productivitatea muncii - cel mai important indicator al eficienței procesului de muncă, este capacitatea unei anumite munci de a oferi o anumită cantitate de producție pe unitate de timp. Un salariu este legat de remunerația monetară plătită unui angajat pentru munca prestată</a:t>
            </a:r>
            <a:endParaRPr lang="ru-RU" sz="1600" dirty="0" smtClean="0"/>
          </a:p>
          <a:p>
            <a:r>
              <a:rPr lang="ro-RO" sz="1600" dirty="0" smtClean="0"/>
              <a:t>În conformitate cu legislația muncii, fiecare angajat are dreptul la un salariu minim garantat.</a:t>
            </a:r>
            <a:endParaRPr lang="ru-RU" sz="1600" dirty="0" smtClean="0"/>
          </a:p>
          <a:p>
            <a:r>
              <a:rPr lang="ro-RO" sz="1600" dirty="0" smtClean="0"/>
              <a:t>Salariul minim - este salariul minim în moneda națională stabilit de stat pentru munca simplă, necalificată, sub care angajatorul nu are dreptul să plătească pentru munca lunară sau orară prestată de angajat.</a:t>
            </a:r>
            <a:endParaRPr lang="ru-RU" sz="1600" dirty="0" smtClean="0"/>
          </a:p>
          <a:p>
            <a:r>
              <a:rPr lang="ro-RO" sz="1600" dirty="0" smtClean="0"/>
              <a:t>Mărimea salariului minim nu include plăți suplimentare, indemnizații, plăți de stimulare și compensare.</a:t>
            </a:r>
            <a:endParaRPr lang="ru-RU" sz="1600" dirty="0" smtClean="0"/>
          </a:p>
          <a:p>
            <a:r>
              <a:rPr lang="ro-RO" sz="1600" dirty="0" smtClean="0"/>
              <a:t>Cuantul salariul minim este obligatoriu pentru toți angajatorii - persoane juridice și persoane fizice care folosesc forța de muncă angajată, indiferent de tipul de proprietate și forma organizatorică și juridică. Această sumă nu poate fi redusă nici prin contracte colective sau individuale de muncă.</a:t>
            </a:r>
            <a:endParaRPr lang="ru-RU" sz="1600" dirty="0" smtClean="0"/>
          </a:p>
          <a:p>
            <a:r>
              <a:rPr lang="ro-RO" sz="1600" dirty="0" smtClean="0"/>
              <a:t>Salariul minim lunar și salariul minim pe oră, calculat pe baza normei lunare a programului de lucru, sunt stabilite print hotărărîrea  guvernului după consultarea patronatelor și a sindicatelor.</a:t>
            </a:r>
            <a:endParaRPr lang="ru-RU" sz="1600" dirty="0" smtClean="0"/>
          </a:p>
          <a:p>
            <a:r>
              <a:rPr lang="ro-RO" sz="1600" dirty="0" smtClean="0"/>
              <a:t>Mărimea salariului minim este determinată și revizuită în funcție de condițiile economice specifice, de nivelul salariului mediu pe economia națională, de rata inflației preconizată, precum și de alți factori socio-economici.</a:t>
            </a:r>
            <a:endParaRPr lang="ru-RU" sz="1600"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363272" cy="6480720"/>
          </a:xfrm>
        </p:spPr>
        <p:txBody>
          <a:bodyPr>
            <a:noAutofit/>
          </a:bodyPr>
          <a:lstStyle/>
          <a:p>
            <a:r>
              <a:rPr lang="ro-RO" sz="1400" dirty="0" smtClean="0"/>
              <a:t>Începând cu 1 ianuarie 2021, salariul minim garantat în sectorul real (la întreprinderi, organizații, instituții care se susțin singure, indiferent de tipul de proprietate și forma juridică) </a:t>
            </a:r>
            <a:r>
              <a:rPr lang="ro-RO" sz="1400" dirty="0" smtClean="0"/>
              <a:t>constituie 17,37 </a:t>
            </a:r>
            <a:r>
              <a:rPr lang="ro-RO" sz="1400" dirty="0" smtClean="0"/>
              <a:t>lei pe oră sau 2935 lei pe oră lună calculat pe baza timpului mediu de lucru de 169 ore pe lună (HG nr. 922 din 22.12.2020, MO359 / 24.12.2020</a:t>
            </a:r>
            <a:r>
              <a:rPr lang="ro-RO" sz="1400" dirty="0" smtClean="0"/>
              <a:t>).</a:t>
            </a:r>
          </a:p>
          <a:p>
            <a:endParaRPr lang="ro-MO" sz="1400" dirty="0" smtClean="0"/>
          </a:p>
          <a:p>
            <a:r>
              <a:rPr lang="ru-RU" sz="1400" dirty="0" err="1" smtClean="0"/>
              <a:t>Salariul</a:t>
            </a:r>
            <a:r>
              <a:rPr lang="ru-RU" sz="1400" dirty="0" smtClean="0"/>
              <a:t> </a:t>
            </a:r>
            <a:r>
              <a:rPr lang="ru-RU" sz="1400" dirty="0" err="1" smtClean="0"/>
              <a:t>minim</a:t>
            </a:r>
            <a:r>
              <a:rPr lang="ru-RU" sz="1400" dirty="0" smtClean="0"/>
              <a:t> </a:t>
            </a:r>
            <a:r>
              <a:rPr lang="ru-RU" sz="1400" dirty="0" err="1" smtClean="0"/>
              <a:t>este</a:t>
            </a:r>
            <a:r>
              <a:rPr lang="ru-RU" sz="1400" dirty="0" smtClean="0"/>
              <a:t> </a:t>
            </a:r>
            <a:r>
              <a:rPr lang="ru-RU" sz="1400" dirty="0" err="1" smtClean="0"/>
              <a:t>limita</a:t>
            </a:r>
            <a:r>
              <a:rPr lang="ru-RU" sz="1400" dirty="0" smtClean="0"/>
              <a:t> </a:t>
            </a:r>
            <a:r>
              <a:rPr lang="ru-RU" sz="1400" dirty="0" err="1" smtClean="0"/>
              <a:t>inferioară</a:t>
            </a:r>
            <a:r>
              <a:rPr lang="ru-RU" sz="1400" dirty="0" smtClean="0"/>
              <a:t> </a:t>
            </a:r>
            <a:r>
              <a:rPr lang="ru-RU" sz="1400" dirty="0" err="1" smtClean="0"/>
              <a:t>a</a:t>
            </a:r>
            <a:r>
              <a:rPr lang="ru-RU" sz="1400" dirty="0" smtClean="0"/>
              <a:t> </a:t>
            </a:r>
            <a:r>
              <a:rPr lang="ru-RU" sz="1400" dirty="0" err="1" smtClean="0"/>
              <a:t>costului</a:t>
            </a:r>
            <a:r>
              <a:rPr lang="ru-RU" sz="1400" dirty="0" smtClean="0"/>
              <a:t> </a:t>
            </a:r>
            <a:r>
              <a:rPr lang="ru-RU" sz="1400" dirty="0" err="1" smtClean="0"/>
              <a:t>forței de</a:t>
            </a:r>
            <a:r>
              <a:rPr lang="ru-RU" sz="1400" dirty="0" smtClean="0"/>
              <a:t> </a:t>
            </a:r>
            <a:r>
              <a:rPr lang="ru-RU" sz="1400" dirty="0" err="1" smtClean="0"/>
              <a:t>muncă</a:t>
            </a:r>
            <a:r>
              <a:rPr lang="ru-RU" sz="1400" dirty="0" smtClean="0"/>
              <a:t> </a:t>
            </a:r>
            <a:r>
              <a:rPr lang="ru-RU" sz="1400" dirty="0" err="1" smtClean="0"/>
              <a:t>necalificată</a:t>
            </a:r>
            <a:r>
              <a:rPr lang="ru-RU" sz="1400" dirty="0" smtClean="0"/>
              <a:t>, </a:t>
            </a:r>
            <a:r>
              <a:rPr lang="ru-RU" sz="1400" dirty="0" err="1" smtClean="0"/>
              <a:t>calculată</a:t>
            </a:r>
            <a:r>
              <a:rPr lang="ru-RU" sz="1400" dirty="0" smtClean="0"/>
              <a:t> </a:t>
            </a:r>
            <a:r>
              <a:rPr lang="ru-RU" sz="1400" dirty="0" err="1" smtClean="0"/>
              <a:t>sub</a:t>
            </a:r>
            <a:r>
              <a:rPr lang="ru-RU" sz="1400" dirty="0" smtClean="0"/>
              <a:t> </a:t>
            </a:r>
            <a:r>
              <a:rPr lang="ru-RU" sz="1400" dirty="0" err="1" smtClean="0"/>
              <a:t>formă</a:t>
            </a:r>
            <a:r>
              <a:rPr lang="ru-RU" sz="1400" dirty="0" smtClean="0"/>
              <a:t> </a:t>
            </a:r>
            <a:r>
              <a:rPr lang="ru-RU" sz="1400" dirty="0" err="1" smtClean="0"/>
              <a:t>de</a:t>
            </a:r>
            <a:r>
              <a:rPr lang="ru-RU" sz="1400" dirty="0" smtClean="0"/>
              <a:t> </a:t>
            </a:r>
            <a:r>
              <a:rPr lang="ru-RU" sz="1400" dirty="0" err="1" smtClean="0"/>
              <a:t>plăți în</a:t>
            </a:r>
            <a:r>
              <a:rPr lang="ru-RU" sz="1400" dirty="0" smtClean="0"/>
              <a:t> </a:t>
            </a:r>
            <a:r>
              <a:rPr lang="ru-RU" sz="1400" dirty="0" err="1" smtClean="0"/>
              <a:t>numerar</a:t>
            </a:r>
            <a:r>
              <a:rPr lang="ru-RU" sz="1400" dirty="0" smtClean="0"/>
              <a:t> </a:t>
            </a:r>
            <a:r>
              <a:rPr lang="ru-RU" sz="1400" dirty="0" err="1" smtClean="0"/>
              <a:t>pe</a:t>
            </a:r>
            <a:r>
              <a:rPr lang="ru-RU" sz="1400" dirty="0" smtClean="0"/>
              <a:t> </a:t>
            </a:r>
            <a:r>
              <a:rPr lang="ru-RU" sz="1400" dirty="0" err="1" smtClean="0"/>
              <a:t>lună</a:t>
            </a:r>
            <a:r>
              <a:rPr lang="ru-RU" sz="1400" dirty="0" smtClean="0"/>
              <a:t>, </a:t>
            </a:r>
            <a:r>
              <a:rPr lang="ru-RU" sz="1400" dirty="0" err="1" smtClean="0"/>
              <a:t>pe</a:t>
            </a:r>
            <a:r>
              <a:rPr lang="ru-RU" sz="1400" dirty="0" smtClean="0"/>
              <a:t> </a:t>
            </a:r>
            <a:r>
              <a:rPr lang="ru-RU" sz="1400" dirty="0" err="1" smtClean="0"/>
              <a:t>care</a:t>
            </a:r>
            <a:r>
              <a:rPr lang="ru-RU" sz="1400" dirty="0" smtClean="0"/>
              <a:t> </a:t>
            </a:r>
            <a:r>
              <a:rPr lang="ru-RU" sz="1400" dirty="0" err="1" smtClean="0"/>
              <a:t>angajații le</a:t>
            </a:r>
            <a:r>
              <a:rPr lang="ru-RU" sz="1400" dirty="0" smtClean="0"/>
              <a:t> </a:t>
            </a:r>
            <a:r>
              <a:rPr lang="ru-RU" sz="1400" dirty="0" err="1" smtClean="0"/>
              <a:t>primesc</a:t>
            </a:r>
            <a:r>
              <a:rPr lang="ru-RU" sz="1400" dirty="0" smtClean="0"/>
              <a:t> </a:t>
            </a:r>
            <a:r>
              <a:rPr lang="ru-RU" sz="1400" dirty="0" err="1" smtClean="0"/>
              <a:t>pentru</a:t>
            </a:r>
            <a:r>
              <a:rPr lang="ru-RU" sz="1400" dirty="0" smtClean="0"/>
              <a:t> </a:t>
            </a:r>
            <a:r>
              <a:rPr lang="ru-RU" sz="1400" dirty="0" err="1" smtClean="0"/>
              <a:t>efectuarea</a:t>
            </a:r>
            <a:r>
              <a:rPr lang="ru-RU" sz="1400" dirty="0" smtClean="0"/>
              <a:t> </a:t>
            </a:r>
            <a:r>
              <a:rPr lang="ru-RU" sz="1400" dirty="0" err="1" smtClean="0"/>
              <a:t>unei</a:t>
            </a:r>
            <a:r>
              <a:rPr lang="ru-RU" sz="1400" dirty="0" smtClean="0"/>
              <a:t> </a:t>
            </a:r>
            <a:r>
              <a:rPr lang="ru-RU" sz="1400" dirty="0" err="1" smtClean="0"/>
              <a:t>munci</a:t>
            </a:r>
            <a:r>
              <a:rPr lang="ru-RU" sz="1400" dirty="0" smtClean="0"/>
              <a:t> </a:t>
            </a:r>
            <a:r>
              <a:rPr lang="ru-RU" sz="1400" dirty="0" err="1" smtClean="0"/>
              <a:t>simple</a:t>
            </a:r>
            <a:r>
              <a:rPr lang="ru-RU" sz="1400" dirty="0" smtClean="0"/>
              <a:t> </a:t>
            </a:r>
            <a:r>
              <a:rPr lang="ru-RU" sz="1400" dirty="0" err="1" smtClean="0"/>
              <a:t>în</a:t>
            </a:r>
            <a:r>
              <a:rPr lang="ru-RU" sz="1400" dirty="0" smtClean="0"/>
              <a:t> </a:t>
            </a:r>
            <a:r>
              <a:rPr lang="ru-RU" sz="1400" dirty="0" err="1" smtClean="0"/>
              <a:t>condiții normale</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Salariul</a:t>
            </a:r>
            <a:r>
              <a:rPr lang="ru-RU" sz="1400" dirty="0" smtClean="0"/>
              <a:t> </a:t>
            </a:r>
            <a:r>
              <a:rPr lang="ru-RU" sz="1400" dirty="0" err="1" smtClean="0"/>
              <a:t>minim</a:t>
            </a:r>
            <a:r>
              <a:rPr lang="ru-RU" sz="1400" dirty="0" smtClean="0"/>
              <a:t> </a:t>
            </a:r>
            <a:r>
              <a:rPr lang="ru-RU" sz="1400" dirty="0" err="1" smtClean="0"/>
              <a:t>se</a:t>
            </a:r>
            <a:r>
              <a:rPr lang="ru-RU" sz="1400" dirty="0" smtClean="0"/>
              <a:t> </a:t>
            </a:r>
            <a:r>
              <a:rPr lang="ru-RU" sz="1400" dirty="0" err="1" smtClean="0"/>
              <a:t>determină</a:t>
            </a:r>
            <a:r>
              <a:rPr lang="ru-RU" sz="1400" dirty="0" smtClean="0"/>
              <a:t> </a:t>
            </a:r>
            <a:r>
              <a:rPr lang="ru-RU" sz="1400" dirty="0" err="1" smtClean="0"/>
              <a:t>ținând seama</a:t>
            </a:r>
            <a:r>
              <a:rPr lang="ru-RU" sz="1400" dirty="0" smtClean="0"/>
              <a:t> </a:t>
            </a:r>
            <a:r>
              <a:rPr lang="ru-RU" sz="1400" dirty="0" err="1" smtClean="0"/>
              <a:t>de</a:t>
            </a:r>
            <a:r>
              <a:rPr lang="ru-RU" sz="1400" dirty="0" smtClean="0"/>
              <a:t> </a:t>
            </a:r>
            <a:r>
              <a:rPr lang="ru-RU" sz="1400" dirty="0" err="1" smtClean="0"/>
              <a:t>costul</a:t>
            </a:r>
            <a:r>
              <a:rPr lang="ru-RU" sz="1400" dirty="0" smtClean="0"/>
              <a:t> </a:t>
            </a:r>
            <a:r>
              <a:rPr lang="ru-RU" sz="1400" dirty="0" err="1" smtClean="0"/>
              <a:t>vieții și de</a:t>
            </a:r>
            <a:r>
              <a:rPr lang="ru-RU" sz="1400" dirty="0" smtClean="0"/>
              <a:t> </a:t>
            </a:r>
            <a:r>
              <a:rPr lang="ru-RU" sz="1400" dirty="0" err="1" smtClean="0"/>
              <a:t>oportunitățile economice</a:t>
            </a:r>
            <a:r>
              <a:rPr lang="ru-RU" sz="1400" dirty="0" smtClean="0"/>
              <a:t> </a:t>
            </a:r>
            <a:r>
              <a:rPr lang="ru-RU" sz="1400" dirty="0" err="1" smtClean="0"/>
              <a:t>ale</a:t>
            </a:r>
            <a:r>
              <a:rPr lang="ru-RU" sz="1400" dirty="0" smtClean="0"/>
              <a:t> </a:t>
            </a:r>
            <a:r>
              <a:rPr lang="ru-RU" sz="1400" dirty="0" err="1" smtClean="0"/>
              <a:t>statului</a:t>
            </a:r>
            <a:r>
              <a:rPr lang="ru-RU" sz="1400" dirty="0" smtClean="0"/>
              <a:t>.</a:t>
            </a:r>
          </a:p>
          <a:p>
            <a:r>
              <a:rPr lang="ru-RU" sz="1400" dirty="0" err="1" smtClean="0"/>
              <a:t>Principalele</a:t>
            </a:r>
            <a:r>
              <a:rPr lang="ru-RU" sz="1400" dirty="0" smtClean="0"/>
              <a:t> </a:t>
            </a:r>
            <a:r>
              <a:rPr lang="ru-RU" sz="1400" dirty="0" err="1" smtClean="0"/>
              <a:t>acte</a:t>
            </a:r>
            <a:r>
              <a:rPr lang="ru-RU" sz="1400" dirty="0" smtClean="0"/>
              <a:t> </a:t>
            </a:r>
            <a:r>
              <a:rPr lang="ru-RU" sz="1400" dirty="0" err="1" smtClean="0"/>
              <a:t>juridico-normative</a:t>
            </a:r>
            <a:r>
              <a:rPr lang="ru-RU" sz="1400" dirty="0" smtClean="0"/>
              <a:t> </a:t>
            </a:r>
            <a:r>
              <a:rPr lang="ru-RU" sz="1400" dirty="0" err="1" smtClean="0"/>
              <a:t>care</a:t>
            </a:r>
            <a:r>
              <a:rPr lang="ru-RU" sz="1400" dirty="0" smtClean="0"/>
              <a:t> </a:t>
            </a:r>
            <a:r>
              <a:rPr lang="ru-RU" sz="1400" dirty="0" err="1" smtClean="0"/>
              <a:t>reglementează</a:t>
            </a:r>
            <a:r>
              <a:rPr lang="ru-RU" sz="1400" dirty="0" smtClean="0"/>
              <a:t> </a:t>
            </a:r>
            <a:r>
              <a:rPr lang="ru-RU" sz="1400" dirty="0" err="1" smtClean="0"/>
              <a:t>salariile</a:t>
            </a:r>
            <a:r>
              <a:rPr lang="ru-RU" sz="1400" dirty="0" smtClean="0"/>
              <a:t> </a:t>
            </a:r>
            <a:r>
              <a:rPr lang="ru-RU" sz="1400" dirty="0" err="1" smtClean="0"/>
              <a:t>în</a:t>
            </a:r>
            <a:r>
              <a:rPr lang="ru-RU" sz="1400" dirty="0" smtClean="0"/>
              <a:t> </a:t>
            </a:r>
            <a:r>
              <a:rPr lang="ru-RU" sz="1400" dirty="0" err="1" smtClean="0"/>
              <a:t>sectorul</a:t>
            </a:r>
            <a:r>
              <a:rPr lang="ru-RU" sz="1400" dirty="0" smtClean="0"/>
              <a:t> </a:t>
            </a:r>
            <a:r>
              <a:rPr lang="ru-RU" sz="1400" dirty="0" err="1" smtClean="0"/>
              <a:t>real</a:t>
            </a:r>
            <a:r>
              <a:rPr lang="ru-RU" sz="1400" dirty="0" smtClean="0"/>
              <a:t> </a:t>
            </a:r>
            <a:r>
              <a:rPr lang="ru-RU" sz="1400" dirty="0" err="1" smtClean="0"/>
              <a:t>sunt</a:t>
            </a:r>
            <a:r>
              <a:rPr lang="ru-RU" sz="1400" dirty="0" smtClean="0"/>
              <a:t>:</a:t>
            </a:r>
          </a:p>
          <a:p>
            <a:r>
              <a:rPr lang="ru-RU" sz="1400" dirty="0" smtClean="0"/>
              <a:t>- </a:t>
            </a:r>
            <a:r>
              <a:rPr lang="ru-RU" sz="1400" dirty="0" err="1" smtClean="0"/>
              <a:t>Codul</a:t>
            </a:r>
            <a:r>
              <a:rPr lang="ru-RU" sz="1400" dirty="0" smtClean="0"/>
              <a:t> </a:t>
            </a:r>
            <a:r>
              <a:rPr lang="ru-RU" sz="1400" dirty="0" err="1" smtClean="0"/>
              <a:t>muncii</a:t>
            </a:r>
            <a:r>
              <a:rPr lang="ru-RU" sz="1400" dirty="0" smtClean="0"/>
              <a:t> </a:t>
            </a:r>
            <a:r>
              <a:rPr lang="ru-RU" sz="1400" dirty="0" err="1" smtClean="0"/>
              <a:t>al</a:t>
            </a:r>
            <a:r>
              <a:rPr lang="ru-RU" sz="1400" dirty="0" smtClean="0"/>
              <a:t> </a:t>
            </a:r>
            <a:r>
              <a:rPr lang="ru-RU" sz="1400" dirty="0" err="1" smtClean="0"/>
              <a:t>Republicii</a:t>
            </a:r>
            <a:r>
              <a:rPr lang="ru-RU" sz="1400" dirty="0" smtClean="0"/>
              <a:t> </a:t>
            </a:r>
            <a:r>
              <a:rPr lang="ru-RU" sz="1400" dirty="0" err="1" smtClean="0"/>
              <a:t>Moldova</a:t>
            </a:r>
            <a:r>
              <a:rPr lang="ru-RU" sz="1400" dirty="0" smtClean="0"/>
              <a:t>;</a:t>
            </a:r>
          </a:p>
          <a:p>
            <a:r>
              <a:rPr lang="ru-RU" sz="1400" dirty="0" smtClean="0"/>
              <a:t>- </a:t>
            </a:r>
            <a:r>
              <a:rPr lang="ru-RU" sz="1400" dirty="0" err="1" smtClean="0"/>
              <a:t>Legea</a:t>
            </a:r>
            <a:r>
              <a:rPr lang="ru-RU" sz="1400" dirty="0" smtClean="0"/>
              <a:t> </a:t>
            </a:r>
            <a:r>
              <a:rPr lang="ru-RU" sz="1400" dirty="0" err="1" smtClean="0"/>
              <a:t>privind</a:t>
            </a:r>
            <a:r>
              <a:rPr lang="ru-RU" sz="1400" dirty="0" smtClean="0"/>
              <a:t> </a:t>
            </a:r>
            <a:r>
              <a:rPr lang="ru-RU" sz="1400" dirty="0" err="1" smtClean="0"/>
              <a:t>salarizarea</a:t>
            </a:r>
            <a:r>
              <a:rPr lang="ru-RU" sz="1400" dirty="0" smtClean="0"/>
              <a:t> </a:t>
            </a:r>
            <a:r>
              <a:rPr lang="ru-RU" sz="1400" dirty="0" err="1" smtClean="0"/>
              <a:t>muncii</a:t>
            </a:r>
            <a:r>
              <a:rPr lang="ru-RU" sz="1400" dirty="0" smtClean="0"/>
              <a:t> </a:t>
            </a:r>
            <a:r>
              <a:rPr lang="ru-RU" sz="1400" dirty="0" err="1" smtClean="0"/>
              <a:t>nr</a:t>
            </a:r>
            <a:r>
              <a:rPr lang="ru-RU" sz="1400" dirty="0" smtClean="0"/>
              <a:t>. 847/2002;</a:t>
            </a:r>
          </a:p>
          <a:p>
            <a:r>
              <a:rPr lang="en-US" sz="1400" dirty="0" smtClean="0"/>
              <a:t>- </a:t>
            </a:r>
            <a:r>
              <a:rPr lang="ro-MO" sz="1400" dirty="0" smtClean="0"/>
              <a:t>HG</a:t>
            </a:r>
            <a:r>
              <a:rPr lang="en-US" sz="1400" dirty="0" smtClean="0"/>
              <a:t> nr. 165/2010 </a:t>
            </a:r>
            <a:r>
              <a:rPr lang="en-US" sz="1400" dirty="0" err="1" smtClean="0"/>
              <a:t>privind</a:t>
            </a:r>
            <a:r>
              <a:rPr lang="en-US" sz="1400" dirty="0" smtClean="0"/>
              <a:t> </a:t>
            </a:r>
            <a:r>
              <a:rPr lang="en-US" sz="1400" dirty="0" err="1" smtClean="0"/>
              <a:t>suma</a:t>
            </a:r>
            <a:r>
              <a:rPr lang="en-US" sz="1400" dirty="0" smtClean="0"/>
              <a:t> </a:t>
            </a:r>
            <a:r>
              <a:rPr lang="en-US" sz="1400" dirty="0" err="1" smtClean="0"/>
              <a:t>minimă</a:t>
            </a:r>
            <a:r>
              <a:rPr lang="en-US" sz="1400" dirty="0" smtClean="0"/>
              <a:t> </a:t>
            </a:r>
            <a:r>
              <a:rPr lang="en-US" sz="1400" dirty="0" err="1" smtClean="0"/>
              <a:t>garantată</a:t>
            </a:r>
            <a:endParaRPr lang="ru-RU" sz="1400" dirty="0" smtClean="0"/>
          </a:p>
          <a:p>
            <a:r>
              <a:rPr lang="ru-RU" sz="1400" dirty="0" err="1" smtClean="0"/>
              <a:t>salariile</a:t>
            </a:r>
            <a:r>
              <a:rPr lang="ru-RU" sz="1400" dirty="0" smtClean="0"/>
              <a:t> </a:t>
            </a:r>
            <a:r>
              <a:rPr lang="ru-RU" sz="1400" dirty="0" err="1" smtClean="0"/>
              <a:t>din</a:t>
            </a:r>
            <a:r>
              <a:rPr lang="ru-RU" sz="1400" dirty="0" smtClean="0"/>
              <a:t> </a:t>
            </a:r>
            <a:r>
              <a:rPr lang="ru-RU" sz="1400" dirty="0" err="1" smtClean="0"/>
              <a:t>sectorul</a:t>
            </a:r>
            <a:r>
              <a:rPr lang="ru-RU" sz="1400" dirty="0" smtClean="0"/>
              <a:t> </a:t>
            </a:r>
            <a:r>
              <a:rPr lang="ru-RU" sz="1400" dirty="0" err="1" smtClean="0"/>
              <a:t>real</a:t>
            </a:r>
            <a:r>
              <a:rPr lang="ru-RU" sz="1400" dirty="0" smtClean="0"/>
              <a:t>;</a:t>
            </a:r>
          </a:p>
          <a:p>
            <a:r>
              <a:rPr lang="en-US" sz="1400" dirty="0" smtClean="0"/>
              <a:t>- </a:t>
            </a:r>
            <a:r>
              <a:rPr lang="ro-MO" sz="1400" dirty="0" smtClean="0"/>
              <a:t>HG</a:t>
            </a:r>
            <a:r>
              <a:rPr lang="en-US" sz="1400" dirty="0" smtClean="0"/>
              <a:t> nr. 743/2002 </a:t>
            </a:r>
            <a:r>
              <a:rPr lang="en-US" sz="1400" dirty="0" err="1" smtClean="0"/>
              <a:t>privind</a:t>
            </a:r>
            <a:r>
              <a:rPr lang="en-US" sz="1400" dirty="0" smtClean="0"/>
              <a:t> </a:t>
            </a:r>
            <a:r>
              <a:rPr lang="en-US" sz="1400" dirty="0" err="1" smtClean="0"/>
              <a:t>remunerația</a:t>
            </a:r>
            <a:r>
              <a:rPr lang="en-US" sz="1400" dirty="0" smtClean="0"/>
              <a:t> </a:t>
            </a:r>
            <a:r>
              <a:rPr lang="en-US" sz="1400" dirty="0" err="1" smtClean="0"/>
              <a:t>angajaților</a:t>
            </a:r>
            <a:r>
              <a:rPr lang="en-US" sz="1400" dirty="0" smtClean="0"/>
              <a:t> </a:t>
            </a:r>
            <a:r>
              <a:rPr lang="en-US" sz="1400" dirty="0" err="1" smtClean="0"/>
              <a:t>întreprinderilor</a:t>
            </a:r>
            <a:r>
              <a:rPr lang="en-US" sz="1400" dirty="0" smtClean="0"/>
              <a:t> care se </a:t>
            </a:r>
            <a:r>
              <a:rPr lang="en-US" sz="1400" dirty="0" err="1" smtClean="0"/>
              <a:t>autosesizează</a:t>
            </a:r>
            <a:r>
              <a:rPr lang="en-US" sz="1400" dirty="0" smtClean="0"/>
              <a:t>.</a:t>
            </a:r>
            <a:endParaRPr lang="ru-RU" sz="1400" dirty="0" smtClean="0"/>
          </a:p>
          <a:p>
            <a:r>
              <a:rPr lang="ru-RU" sz="1400" dirty="0" err="1" smtClean="0"/>
              <a:t>Organizarea</a:t>
            </a:r>
            <a:r>
              <a:rPr lang="ru-RU" sz="1400" dirty="0" smtClean="0"/>
              <a:t> </a:t>
            </a:r>
            <a:r>
              <a:rPr lang="ru-RU" sz="1400" dirty="0" err="1" smtClean="0"/>
              <a:t>salarizării</a:t>
            </a:r>
            <a:r>
              <a:rPr lang="ru-RU" sz="1400" dirty="0" smtClean="0"/>
              <a:t> </a:t>
            </a:r>
            <a:r>
              <a:rPr lang="ru-RU" sz="1400" dirty="0" err="1" smtClean="0"/>
              <a:t>la</a:t>
            </a:r>
            <a:r>
              <a:rPr lang="ru-RU" sz="1400" dirty="0" smtClean="0"/>
              <a:t> </a:t>
            </a:r>
            <a:r>
              <a:rPr lang="ru-RU" sz="1400" dirty="0" err="1" smtClean="0"/>
              <a:t>nivel</a:t>
            </a:r>
            <a:r>
              <a:rPr lang="ru-RU" sz="1400" dirty="0" smtClean="0"/>
              <a:t> </a:t>
            </a:r>
            <a:r>
              <a:rPr lang="ru-RU" sz="1400" dirty="0" err="1" smtClean="0"/>
              <a:t>de</a:t>
            </a:r>
            <a:r>
              <a:rPr lang="ru-RU" sz="1400" dirty="0" smtClean="0"/>
              <a:t> </a:t>
            </a:r>
            <a:r>
              <a:rPr lang="ru-RU" sz="1400" dirty="0" err="1" smtClean="0"/>
              <a:t>unitate</a:t>
            </a:r>
            <a:r>
              <a:rPr lang="ru-RU" sz="1400" dirty="0" smtClean="0"/>
              <a:t>  </a:t>
            </a:r>
            <a:r>
              <a:rPr lang="ru-RU" sz="1400" dirty="0" err="1" smtClean="0"/>
              <a:t>se</a:t>
            </a:r>
            <a:r>
              <a:rPr lang="ru-RU" sz="1400" dirty="0" smtClean="0"/>
              <a:t> </a:t>
            </a:r>
            <a:r>
              <a:rPr lang="ru-RU" sz="1400" dirty="0" err="1" smtClean="0"/>
              <a:t>efectuează</a:t>
            </a:r>
            <a:r>
              <a:rPr lang="ru-RU" sz="1400" dirty="0" smtClean="0"/>
              <a:t> </a:t>
            </a:r>
            <a:r>
              <a:rPr lang="ru-RU" sz="1400" dirty="0" err="1" smtClean="0"/>
              <a:t>în</a:t>
            </a:r>
            <a:r>
              <a:rPr lang="ru-RU" sz="1400" dirty="0" smtClean="0"/>
              <a:t> </a:t>
            </a:r>
            <a:r>
              <a:rPr lang="ru-RU" sz="1400" dirty="0" err="1" smtClean="0"/>
              <a:t>baza</a:t>
            </a:r>
            <a:r>
              <a:rPr lang="ru-RU" sz="1400" dirty="0" smtClean="0"/>
              <a:t>:</a:t>
            </a:r>
          </a:p>
          <a:p>
            <a:r>
              <a:rPr lang="ru-RU" sz="1400" dirty="0" smtClean="0"/>
              <a:t>-  </a:t>
            </a:r>
            <a:r>
              <a:rPr lang="ru-RU" sz="1400" dirty="0" err="1" smtClean="0"/>
              <a:t>legilor</a:t>
            </a:r>
            <a:r>
              <a:rPr lang="ru-RU" sz="1400" dirty="0" smtClean="0"/>
              <a:t> </a:t>
            </a:r>
            <a:r>
              <a:rPr lang="ru-RU" sz="1400" dirty="0" err="1" smtClean="0"/>
              <a:t>şi</a:t>
            </a:r>
            <a:r>
              <a:rPr lang="ru-RU" sz="1400" dirty="0" smtClean="0"/>
              <a:t> </a:t>
            </a:r>
            <a:r>
              <a:rPr lang="ru-RU" sz="1400" dirty="0" err="1" smtClean="0"/>
              <a:t>hotărîrilor</a:t>
            </a:r>
            <a:r>
              <a:rPr lang="ru-RU" sz="1400" dirty="0" smtClean="0"/>
              <a:t> </a:t>
            </a:r>
            <a:r>
              <a:rPr lang="ru-RU" sz="1400" dirty="0" err="1" smtClean="0"/>
              <a:t>Parlamentului</a:t>
            </a:r>
            <a:r>
              <a:rPr lang="ru-RU" sz="1400" dirty="0" smtClean="0"/>
              <a:t>, </a:t>
            </a:r>
            <a:r>
              <a:rPr lang="ru-RU" sz="1400" dirty="0" err="1" smtClean="0"/>
              <a:t>decretelor</a:t>
            </a:r>
            <a:r>
              <a:rPr lang="ru-RU" sz="1400" dirty="0" smtClean="0"/>
              <a:t> </a:t>
            </a:r>
            <a:r>
              <a:rPr lang="ru-RU" sz="1400" dirty="0" err="1" smtClean="0"/>
              <a:t>Preşedintelui</a:t>
            </a:r>
            <a:r>
              <a:rPr lang="ru-RU" sz="1400" dirty="0" smtClean="0"/>
              <a:t> </a:t>
            </a:r>
            <a:r>
              <a:rPr lang="ru-RU" sz="1400" dirty="0" err="1" smtClean="0"/>
              <a:t>Republicii</a:t>
            </a:r>
            <a:r>
              <a:rPr lang="ru-RU" sz="1400" dirty="0" smtClean="0"/>
              <a:t> </a:t>
            </a:r>
            <a:r>
              <a:rPr lang="ru-RU" sz="1400" dirty="0" err="1" smtClean="0"/>
              <a:t>Moldova</a:t>
            </a:r>
            <a:r>
              <a:rPr lang="ru-RU" sz="1400" dirty="0" smtClean="0"/>
              <a:t>, </a:t>
            </a:r>
            <a:r>
              <a:rPr lang="ru-RU" sz="1400" dirty="0" err="1" smtClean="0"/>
              <a:t>hotărîrilor</a:t>
            </a:r>
            <a:r>
              <a:rPr lang="ru-RU" sz="1400" dirty="0" smtClean="0"/>
              <a:t> </a:t>
            </a:r>
            <a:r>
              <a:rPr lang="ru-RU" sz="1400" dirty="0" err="1" smtClean="0"/>
              <a:t>şi</a:t>
            </a:r>
            <a:r>
              <a:rPr lang="ru-RU" sz="1400" dirty="0" smtClean="0"/>
              <a:t> </a:t>
            </a:r>
            <a:r>
              <a:rPr lang="ru-RU" sz="1400" dirty="0" err="1" smtClean="0"/>
              <a:t>dispoziţiilor</a:t>
            </a:r>
            <a:r>
              <a:rPr lang="ru-RU" sz="1400" dirty="0" smtClean="0"/>
              <a:t> </a:t>
            </a:r>
            <a:r>
              <a:rPr lang="ru-RU" sz="1400" dirty="0" err="1" smtClean="0"/>
              <a:t>Guvernului</a:t>
            </a:r>
            <a:r>
              <a:rPr lang="ru-RU" sz="1400" dirty="0" smtClean="0"/>
              <a:t>, </a:t>
            </a:r>
            <a:r>
              <a:rPr lang="ru-RU" sz="1400" dirty="0" err="1" smtClean="0"/>
              <a:t>precum</a:t>
            </a:r>
            <a:r>
              <a:rPr lang="ru-RU" sz="1400" dirty="0" smtClean="0"/>
              <a:t> </a:t>
            </a:r>
            <a:r>
              <a:rPr lang="ru-RU" sz="1400" dirty="0" err="1" smtClean="0"/>
              <a:t>şi</a:t>
            </a:r>
            <a:r>
              <a:rPr lang="ru-RU" sz="1400" dirty="0" smtClean="0"/>
              <a:t> </a:t>
            </a:r>
            <a:r>
              <a:rPr lang="ru-RU" sz="1400" dirty="0" err="1" smtClean="0"/>
              <a:t>altor</a:t>
            </a:r>
            <a:r>
              <a:rPr lang="ru-RU" sz="1400" dirty="0" smtClean="0"/>
              <a:t> </a:t>
            </a:r>
            <a:r>
              <a:rPr lang="ru-RU" sz="1400" dirty="0" err="1" smtClean="0"/>
              <a:t>acte</a:t>
            </a:r>
            <a:r>
              <a:rPr lang="ru-RU" sz="1400" dirty="0" smtClean="0"/>
              <a:t> </a:t>
            </a:r>
            <a:r>
              <a:rPr lang="ru-RU" sz="1400" dirty="0" err="1" smtClean="0"/>
              <a:t>normative</a:t>
            </a:r>
            <a:r>
              <a:rPr lang="ru-RU" sz="1400" dirty="0" smtClean="0"/>
              <a:t> </a:t>
            </a:r>
            <a:r>
              <a:rPr lang="ru-RU" sz="1400" dirty="0" err="1" smtClean="0"/>
              <a:t>privind</a:t>
            </a:r>
            <a:r>
              <a:rPr lang="ru-RU" sz="1400" dirty="0" smtClean="0"/>
              <a:t> </a:t>
            </a:r>
            <a:r>
              <a:rPr lang="ru-RU" sz="1400" dirty="0" err="1" smtClean="0"/>
              <a:t>salarizarea</a:t>
            </a:r>
            <a:r>
              <a:rPr lang="ru-RU" sz="1400" dirty="0" smtClean="0"/>
              <a:t>;</a:t>
            </a:r>
          </a:p>
          <a:p>
            <a:r>
              <a:rPr lang="ru-RU" sz="1400" dirty="0" smtClean="0"/>
              <a:t>-  </a:t>
            </a:r>
            <a:r>
              <a:rPr lang="ru-RU" sz="1400" dirty="0" err="1" smtClean="0"/>
              <a:t>convenţiei</a:t>
            </a:r>
            <a:r>
              <a:rPr lang="ru-RU" sz="1400" dirty="0" smtClean="0"/>
              <a:t> </a:t>
            </a:r>
            <a:r>
              <a:rPr lang="ru-RU" sz="1400" dirty="0" err="1" smtClean="0"/>
              <a:t>colective</a:t>
            </a:r>
            <a:r>
              <a:rPr lang="ru-RU" sz="1400" dirty="0" smtClean="0"/>
              <a:t>  </a:t>
            </a:r>
            <a:r>
              <a:rPr lang="ru-RU" sz="1400" dirty="0" err="1" smtClean="0"/>
              <a:t>la</a:t>
            </a:r>
            <a:r>
              <a:rPr lang="ru-RU" sz="1400" dirty="0" smtClean="0"/>
              <a:t> </a:t>
            </a:r>
            <a:r>
              <a:rPr lang="ru-RU" sz="1400" dirty="0" err="1" smtClean="0"/>
              <a:t>nivel</a:t>
            </a:r>
            <a:r>
              <a:rPr lang="ru-RU" sz="1400" dirty="0" smtClean="0"/>
              <a:t> </a:t>
            </a:r>
            <a:r>
              <a:rPr lang="ru-RU" sz="1400" dirty="0" err="1" smtClean="0"/>
              <a:t>naţional</a:t>
            </a:r>
            <a:r>
              <a:rPr lang="ru-RU" sz="1400" dirty="0" smtClean="0"/>
              <a:t>;</a:t>
            </a:r>
          </a:p>
          <a:p>
            <a:r>
              <a:rPr lang="ru-RU" sz="1400" dirty="0" smtClean="0"/>
              <a:t>-  </a:t>
            </a:r>
            <a:r>
              <a:rPr lang="ru-RU" sz="1400" dirty="0" err="1" smtClean="0"/>
              <a:t>convenţiei</a:t>
            </a:r>
            <a:r>
              <a:rPr lang="ru-RU" sz="1400" dirty="0" smtClean="0"/>
              <a:t> </a:t>
            </a:r>
            <a:r>
              <a:rPr lang="ru-RU" sz="1400" dirty="0" err="1" smtClean="0"/>
              <a:t>colective</a:t>
            </a:r>
            <a:r>
              <a:rPr lang="ru-RU" sz="1400" dirty="0" smtClean="0"/>
              <a:t> </a:t>
            </a:r>
            <a:r>
              <a:rPr lang="ru-RU" sz="1400" dirty="0" err="1" smtClean="0"/>
              <a:t>la</a:t>
            </a:r>
            <a:r>
              <a:rPr lang="ru-RU" sz="1400" dirty="0" smtClean="0"/>
              <a:t> </a:t>
            </a:r>
            <a:r>
              <a:rPr lang="ru-RU" sz="1400" dirty="0" err="1" smtClean="0"/>
              <a:t>nivel</a:t>
            </a:r>
            <a:r>
              <a:rPr lang="ru-RU" sz="1400" dirty="0" smtClean="0"/>
              <a:t> </a:t>
            </a:r>
            <a:r>
              <a:rPr lang="ru-RU" sz="1400" dirty="0" err="1" smtClean="0"/>
              <a:t>ramural</a:t>
            </a:r>
            <a:r>
              <a:rPr lang="ru-RU" sz="1400" dirty="0" smtClean="0"/>
              <a:t>;</a:t>
            </a:r>
          </a:p>
          <a:p>
            <a:r>
              <a:rPr lang="ru-RU" sz="1400" dirty="0" smtClean="0"/>
              <a:t>-  </a:t>
            </a:r>
            <a:r>
              <a:rPr lang="ru-RU" sz="1400" dirty="0" err="1" smtClean="0"/>
              <a:t>contractului</a:t>
            </a:r>
            <a:r>
              <a:rPr lang="ru-RU" sz="1400" dirty="0" smtClean="0"/>
              <a:t> </a:t>
            </a:r>
            <a:r>
              <a:rPr lang="ru-RU" sz="1400" dirty="0" err="1" smtClean="0"/>
              <a:t>colectiv</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la</a:t>
            </a:r>
            <a:r>
              <a:rPr lang="ru-RU" sz="1400" dirty="0" smtClean="0"/>
              <a:t> </a:t>
            </a:r>
            <a:r>
              <a:rPr lang="ru-RU" sz="1400" dirty="0" err="1" smtClean="0"/>
              <a:t>nivel</a:t>
            </a:r>
            <a:r>
              <a:rPr lang="ru-RU" sz="1400" dirty="0" smtClean="0"/>
              <a:t> </a:t>
            </a:r>
            <a:r>
              <a:rPr lang="ru-RU" sz="1400" dirty="0" err="1" smtClean="0"/>
              <a:t>de</a:t>
            </a:r>
            <a:r>
              <a:rPr lang="ru-RU" sz="1400" dirty="0" smtClean="0"/>
              <a:t> </a:t>
            </a:r>
            <a:r>
              <a:rPr lang="ru-RU" sz="1400" dirty="0" err="1" smtClean="0"/>
              <a:t>unitate</a:t>
            </a:r>
            <a:r>
              <a:rPr lang="ru-RU" sz="1400" dirty="0" smtClean="0"/>
              <a:t>;</a:t>
            </a:r>
          </a:p>
          <a:p>
            <a:r>
              <a:rPr lang="ru-RU" sz="1400" dirty="0" smtClean="0"/>
              <a:t>-  </a:t>
            </a:r>
            <a:r>
              <a:rPr lang="ru-RU" sz="1400" dirty="0" err="1" smtClean="0"/>
              <a:t>contractului</a:t>
            </a:r>
            <a:r>
              <a:rPr lang="ru-RU" sz="1400" dirty="0" smtClean="0"/>
              <a:t> </a:t>
            </a:r>
            <a:r>
              <a:rPr lang="ru-RU" sz="1400" dirty="0" err="1" smtClean="0"/>
              <a:t>individual</a:t>
            </a:r>
            <a:r>
              <a:rPr lang="ru-RU" sz="1400" dirty="0" smtClean="0"/>
              <a:t> </a:t>
            </a:r>
            <a:r>
              <a:rPr lang="ru-RU" sz="1400" dirty="0" err="1" smtClean="0"/>
              <a:t>de</a:t>
            </a:r>
            <a:r>
              <a:rPr lang="ru-RU" sz="1400" dirty="0" smtClean="0"/>
              <a:t> </a:t>
            </a:r>
            <a:r>
              <a:rPr lang="ru-RU" sz="1400" dirty="0" err="1" smtClean="0"/>
              <a:t>muncă</a:t>
            </a:r>
            <a:r>
              <a:rPr lang="ru-RU" sz="1400" dirty="0" smtClean="0"/>
              <a:t>.</a:t>
            </a:r>
          </a:p>
          <a:p>
            <a:endParaRPr lang="ru-RU" sz="1400" dirty="0" smtClean="0"/>
          </a:p>
          <a:p>
            <a:endParaRPr lang="ru-RU" sz="1400" dirty="0" smtClean="0"/>
          </a:p>
          <a:p>
            <a:endParaRPr lang="ru-RU"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760640"/>
          </a:xfrm>
        </p:spPr>
        <p:txBody>
          <a:bodyPr>
            <a:normAutofit/>
          </a:bodyPr>
          <a:lstStyle/>
          <a:p>
            <a:r>
              <a:rPr lang="ro-RO" sz="1400" dirty="0" smtClean="0"/>
              <a:t>Sistemul de salarizare, pe baza căruia se determină salariile angajaților, este stabilit prin lege sau alte acte normative, în funcție de forma organizatorică și juridică a întreprinderii, procedura de finanțare și natura activităților sale.</a:t>
            </a:r>
            <a:endParaRPr lang="ru-RU" sz="1400" dirty="0" smtClean="0"/>
          </a:p>
          <a:p>
            <a:r>
              <a:rPr lang="ro-RO" sz="1400" dirty="0" smtClean="0"/>
              <a:t>În conformitate cu art. 136 și art. 136</a:t>
            </a:r>
            <a:r>
              <a:rPr lang="ro-RO" sz="1400" baseline="30000" dirty="0" smtClean="0"/>
              <a:t>1</a:t>
            </a:r>
            <a:r>
              <a:rPr lang="ro-RO" sz="1400" dirty="0" smtClean="0"/>
              <a:t> Codul muncii, există două sisteme de salarizare:</a:t>
            </a:r>
            <a:endParaRPr lang="ru-RU" sz="1400" dirty="0" smtClean="0"/>
          </a:p>
          <a:p>
            <a:r>
              <a:rPr lang="ru-RU" sz="1400" b="1" dirty="0" smtClean="0"/>
              <a:t>- </a:t>
            </a:r>
            <a:r>
              <a:rPr lang="ru-RU" sz="1400" b="1" dirty="0" err="1" smtClean="0"/>
              <a:t>Sistemul</a:t>
            </a:r>
            <a:r>
              <a:rPr lang="ru-RU" sz="1400" b="1" dirty="0" smtClean="0"/>
              <a:t> </a:t>
            </a:r>
            <a:r>
              <a:rPr lang="ru-RU" sz="1400" b="1" dirty="0" err="1" smtClean="0"/>
              <a:t>tarifar</a:t>
            </a:r>
            <a:r>
              <a:rPr lang="ru-RU" sz="1400" b="1" dirty="0" smtClean="0"/>
              <a:t> </a:t>
            </a:r>
            <a:r>
              <a:rPr lang="ru-RU" sz="1400" b="1" dirty="0" err="1" smtClean="0"/>
              <a:t>de</a:t>
            </a:r>
            <a:r>
              <a:rPr lang="ru-RU" sz="1400" b="1" dirty="0" smtClean="0"/>
              <a:t> </a:t>
            </a:r>
            <a:r>
              <a:rPr lang="ru-RU" sz="1400" b="1" dirty="0" err="1" smtClean="0"/>
              <a:t>salarizare</a:t>
            </a:r>
            <a:r>
              <a:rPr lang="ru-RU" sz="1400" dirty="0" smtClean="0"/>
              <a:t>, </a:t>
            </a:r>
            <a:r>
              <a:rPr lang="ru-RU" sz="1400" dirty="0" err="1" smtClean="0"/>
              <a:t>care</a:t>
            </a:r>
            <a:r>
              <a:rPr lang="ru-RU" sz="1400" dirty="0" smtClean="0"/>
              <a:t> </a:t>
            </a:r>
            <a:r>
              <a:rPr lang="ru-RU" sz="1400" dirty="0" err="1" smtClean="0"/>
              <a:t>include</a:t>
            </a:r>
            <a:r>
              <a:rPr lang="ru-RU" sz="1400" dirty="0" smtClean="0"/>
              <a:t> </a:t>
            </a:r>
            <a:r>
              <a:rPr lang="ru-RU" sz="1400" dirty="0" err="1" smtClean="0"/>
              <a:t>totalitatea</a:t>
            </a:r>
            <a:r>
              <a:rPr lang="ru-RU" sz="1400" dirty="0" smtClean="0"/>
              <a:t> </a:t>
            </a:r>
            <a:r>
              <a:rPr lang="ru-RU" sz="1400" dirty="0" err="1" smtClean="0"/>
              <a:t>normativelor</a:t>
            </a:r>
            <a:r>
              <a:rPr lang="ru-RU" sz="1400" dirty="0" smtClean="0"/>
              <a:t> </a:t>
            </a:r>
            <a:r>
              <a:rPr lang="ru-RU" sz="1400" dirty="0" err="1" smtClean="0"/>
              <a:t>care</a:t>
            </a:r>
            <a:r>
              <a:rPr lang="ru-RU" sz="1400" dirty="0" smtClean="0"/>
              <a:t> </a:t>
            </a:r>
            <a:r>
              <a:rPr lang="ru-RU" sz="1400" dirty="0" err="1" smtClean="0"/>
              <a:t>determină</a:t>
            </a:r>
            <a:r>
              <a:rPr lang="ru-RU" sz="1400" dirty="0" smtClean="0"/>
              <a:t> </a:t>
            </a:r>
            <a:r>
              <a:rPr lang="ru-RU" sz="1400" dirty="0" err="1" smtClean="0"/>
              <a:t>diferenţierea</a:t>
            </a:r>
            <a:r>
              <a:rPr lang="ru-RU" sz="1400" dirty="0" smtClean="0"/>
              <a:t> </a:t>
            </a:r>
            <a:r>
              <a:rPr lang="ru-RU" sz="1400" dirty="0" err="1" smtClean="0"/>
              <a:t>salariului</a:t>
            </a:r>
            <a:r>
              <a:rPr lang="ru-RU" sz="1400" dirty="0" smtClean="0"/>
              <a:t>, </a:t>
            </a:r>
            <a:r>
              <a:rPr lang="ru-RU" sz="1400" dirty="0" err="1" smtClean="0"/>
              <a:t>în</a:t>
            </a:r>
            <a:r>
              <a:rPr lang="ru-RU" sz="1400" dirty="0" smtClean="0"/>
              <a:t> </a:t>
            </a:r>
            <a:r>
              <a:rPr lang="ru-RU" sz="1400" dirty="0" err="1" smtClean="0"/>
              <a:t>funcţie</a:t>
            </a:r>
            <a:r>
              <a:rPr lang="ru-RU" sz="1400" dirty="0" smtClean="0"/>
              <a:t> </a:t>
            </a:r>
            <a:r>
              <a:rPr lang="ru-RU" sz="1400" dirty="0" err="1" smtClean="0"/>
              <a:t>de</a:t>
            </a:r>
            <a:r>
              <a:rPr lang="ru-RU" sz="1400" dirty="0" smtClean="0"/>
              <a:t> </a:t>
            </a:r>
            <a:r>
              <a:rPr lang="ru-RU" sz="1400" dirty="0" err="1" smtClean="0"/>
              <a:t>cantitatea</a:t>
            </a:r>
            <a:r>
              <a:rPr lang="ru-RU" sz="1400" dirty="0" smtClean="0"/>
              <a:t>, </a:t>
            </a:r>
            <a:r>
              <a:rPr lang="ru-RU" sz="1400" dirty="0" err="1" smtClean="0"/>
              <a:t>calitatea</a:t>
            </a:r>
            <a:r>
              <a:rPr lang="ru-RU" sz="1400" dirty="0" smtClean="0"/>
              <a:t> </a:t>
            </a:r>
            <a:r>
              <a:rPr lang="ru-RU" sz="1400" dirty="0" err="1" smtClean="0"/>
              <a:t>şi</a:t>
            </a:r>
            <a:r>
              <a:rPr lang="ru-RU" sz="1400" dirty="0" smtClean="0"/>
              <a:t> </a:t>
            </a:r>
            <a:r>
              <a:rPr lang="ru-RU" sz="1400" dirty="0" err="1" smtClean="0"/>
              <a:t>condiţiile</a:t>
            </a:r>
            <a:r>
              <a:rPr lang="ru-RU" sz="1400" dirty="0" smtClean="0"/>
              <a:t> </a:t>
            </a:r>
            <a:r>
              <a:rPr lang="ru-RU" sz="1400" dirty="0" err="1" smtClean="0"/>
              <a:t>de</a:t>
            </a:r>
            <a:r>
              <a:rPr lang="ru-RU" sz="1400" dirty="0" smtClean="0"/>
              <a:t> </a:t>
            </a:r>
            <a:r>
              <a:rPr lang="ru-RU" sz="1400" dirty="0" err="1" smtClean="0"/>
              <a:t>muncă</a:t>
            </a:r>
            <a:r>
              <a:rPr lang="ru-RU" sz="1400" dirty="0" smtClean="0"/>
              <a:t>, </a:t>
            </a:r>
            <a:r>
              <a:rPr lang="ru-RU" sz="1400" dirty="0" err="1" smtClean="0"/>
              <a:t>şi</a:t>
            </a:r>
            <a:r>
              <a:rPr lang="ru-RU" sz="1400" dirty="0" smtClean="0"/>
              <a:t> </a:t>
            </a:r>
            <a:r>
              <a:rPr lang="ru-RU" sz="1400" dirty="0" err="1" smtClean="0"/>
              <a:t>include</a:t>
            </a:r>
            <a:r>
              <a:rPr lang="ru-RU" sz="1400" dirty="0" smtClean="0"/>
              <a:t> </a:t>
            </a:r>
            <a:r>
              <a:rPr lang="ru-RU" sz="1400" dirty="0" err="1" smtClean="0"/>
              <a:t>reţelele</a:t>
            </a:r>
            <a:r>
              <a:rPr lang="ru-RU" sz="1400" dirty="0" smtClean="0"/>
              <a:t> </a:t>
            </a:r>
            <a:r>
              <a:rPr lang="ru-RU" sz="1400" dirty="0" err="1" smtClean="0"/>
              <a:t>tarifare</a:t>
            </a:r>
            <a:r>
              <a:rPr lang="ru-RU" sz="1400" dirty="0" smtClean="0"/>
              <a:t>, </a:t>
            </a:r>
            <a:r>
              <a:rPr lang="ru-RU" sz="1400" dirty="0" err="1" smtClean="0"/>
              <a:t>salariile</a:t>
            </a:r>
            <a:r>
              <a:rPr lang="ru-RU" sz="1400" dirty="0" smtClean="0"/>
              <a:t> </a:t>
            </a:r>
            <a:r>
              <a:rPr lang="ru-RU" sz="1400" dirty="0" err="1" smtClean="0"/>
              <a:t>tarifare</a:t>
            </a:r>
            <a:r>
              <a:rPr lang="ru-RU" sz="1400" dirty="0" smtClean="0"/>
              <a:t>, </a:t>
            </a:r>
            <a:r>
              <a:rPr lang="ru-RU" sz="1400" dirty="0" err="1" smtClean="0"/>
              <a:t>coeficienţii</a:t>
            </a:r>
            <a:r>
              <a:rPr lang="ru-RU" sz="1400" dirty="0" smtClean="0"/>
              <a:t> </a:t>
            </a:r>
            <a:r>
              <a:rPr lang="ru-RU" sz="1400" dirty="0" err="1" smtClean="0"/>
              <a:t>tarifari</a:t>
            </a:r>
            <a:r>
              <a:rPr lang="ru-RU" sz="1400" dirty="0" smtClean="0"/>
              <a:t>, </a:t>
            </a:r>
            <a:r>
              <a:rPr lang="ru-RU" sz="1400" dirty="0" err="1" smtClean="0"/>
              <a:t>grilele</a:t>
            </a:r>
            <a:r>
              <a:rPr lang="ru-RU" sz="1400" dirty="0" smtClean="0"/>
              <a:t> </a:t>
            </a:r>
            <a:r>
              <a:rPr lang="ru-RU" sz="1400" dirty="0" err="1" smtClean="0"/>
              <a:t>de</a:t>
            </a:r>
            <a:r>
              <a:rPr lang="ru-RU" sz="1400" dirty="0" smtClean="0"/>
              <a:t> </a:t>
            </a:r>
            <a:r>
              <a:rPr lang="ru-RU" sz="1400" dirty="0" err="1" smtClean="0"/>
              <a:t>salarii</a:t>
            </a:r>
            <a:r>
              <a:rPr lang="ru-RU" sz="1400" dirty="0" smtClean="0"/>
              <a:t> </a:t>
            </a:r>
            <a:r>
              <a:rPr lang="ru-RU" sz="1400" dirty="0" err="1" smtClean="0"/>
              <a:t>ale</a:t>
            </a:r>
            <a:r>
              <a:rPr lang="ru-RU" sz="1400" dirty="0" smtClean="0"/>
              <a:t> </a:t>
            </a:r>
            <a:r>
              <a:rPr lang="ru-RU" sz="1400" dirty="0" err="1" smtClean="0"/>
              <a:t>funcţiei</a:t>
            </a:r>
            <a:r>
              <a:rPr lang="ru-RU" sz="1400" dirty="0" smtClean="0"/>
              <a:t> </a:t>
            </a:r>
            <a:r>
              <a:rPr lang="ru-RU" sz="1400" dirty="0" err="1" smtClean="0"/>
              <a:t>şi</a:t>
            </a:r>
            <a:r>
              <a:rPr lang="ru-RU" sz="1400" dirty="0" smtClean="0"/>
              <a:t> </a:t>
            </a:r>
            <a:r>
              <a:rPr lang="ru-RU" sz="1400" dirty="0" err="1" smtClean="0"/>
              <a:t>îndrumarele</a:t>
            </a:r>
            <a:r>
              <a:rPr lang="ru-RU" sz="1400" dirty="0" smtClean="0"/>
              <a:t> </a:t>
            </a:r>
            <a:r>
              <a:rPr lang="ru-RU" sz="1400" dirty="0" err="1" smtClean="0"/>
              <a:t>tarifare</a:t>
            </a:r>
            <a:r>
              <a:rPr lang="ru-RU" sz="1400" dirty="0" smtClean="0"/>
              <a:t> </a:t>
            </a:r>
            <a:r>
              <a:rPr lang="ru-RU" sz="1400" dirty="0" err="1" smtClean="0"/>
              <a:t>de</a:t>
            </a:r>
            <a:r>
              <a:rPr lang="ru-RU" sz="1400" dirty="0" smtClean="0"/>
              <a:t> </a:t>
            </a:r>
            <a:r>
              <a:rPr lang="ru-RU" sz="1400" dirty="0" err="1" smtClean="0"/>
              <a:t>calificare</a:t>
            </a:r>
            <a:r>
              <a:rPr lang="ru-RU" sz="1400" dirty="0" smtClean="0"/>
              <a:t>.</a:t>
            </a:r>
          </a:p>
          <a:p>
            <a:r>
              <a:rPr lang="en-US" sz="1400" dirty="0" err="1" smtClean="0"/>
              <a:t>Componenta</a:t>
            </a:r>
            <a:r>
              <a:rPr lang="en-US" sz="1400" dirty="0" smtClean="0"/>
              <a:t> </a:t>
            </a:r>
            <a:r>
              <a:rPr lang="en-US" sz="1400" dirty="0" err="1" smtClean="0"/>
              <a:t>principală</a:t>
            </a:r>
            <a:r>
              <a:rPr lang="en-US" sz="1400" dirty="0" smtClean="0"/>
              <a:t> </a:t>
            </a:r>
            <a:r>
              <a:rPr lang="en-US" sz="1400" dirty="0" err="1" smtClean="0"/>
              <a:t>şi</a:t>
            </a:r>
            <a:r>
              <a:rPr lang="en-US" sz="1400" dirty="0" smtClean="0"/>
              <a:t> </a:t>
            </a:r>
            <a:r>
              <a:rPr lang="en-US" sz="1400" dirty="0" err="1" smtClean="0"/>
              <a:t>obligatorie</a:t>
            </a:r>
            <a:r>
              <a:rPr lang="en-US" sz="1400" dirty="0" smtClean="0"/>
              <a:t> a </a:t>
            </a:r>
            <a:r>
              <a:rPr lang="en-US" sz="1400" dirty="0" err="1" smtClean="0"/>
              <a:t>sistemului</a:t>
            </a:r>
            <a:r>
              <a:rPr lang="en-US" sz="1400" dirty="0" smtClean="0"/>
              <a:t> </a:t>
            </a:r>
            <a:r>
              <a:rPr lang="en-US" sz="1400" dirty="0" err="1" smtClean="0"/>
              <a:t>tarifar</a:t>
            </a:r>
            <a:r>
              <a:rPr lang="en-US" sz="1400" dirty="0" smtClean="0"/>
              <a:t> </a:t>
            </a:r>
            <a:r>
              <a:rPr lang="en-US" sz="1400" dirty="0" err="1" smtClean="0"/>
              <a:t>este</a:t>
            </a:r>
            <a:r>
              <a:rPr lang="en-US" sz="1400" dirty="0" smtClean="0"/>
              <a:t> </a:t>
            </a:r>
            <a:r>
              <a:rPr lang="en-US" sz="1400" dirty="0" err="1" smtClean="0"/>
              <a:t>salariul</a:t>
            </a:r>
            <a:r>
              <a:rPr lang="en-US" sz="1400" dirty="0" smtClean="0"/>
              <a:t> </a:t>
            </a:r>
            <a:r>
              <a:rPr lang="en-US" sz="1400" dirty="0" err="1" smtClean="0"/>
              <a:t>tarifar</a:t>
            </a:r>
            <a:r>
              <a:rPr lang="en-US" sz="1400" dirty="0" smtClean="0"/>
              <a:t> </a:t>
            </a:r>
            <a:r>
              <a:rPr lang="en-US" sz="1400" dirty="0" err="1" smtClean="0"/>
              <a:t>pentru</a:t>
            </a:r>
            <a:r>
              <a:rPr lang="en-US" sz="1400" dirty="0" smtClean="0"/>
              <a:t> </a:t>
            </a:r>
            <a:r>
              <a:rPr lang="en-US" sz="1400" dirty="0" err="1" smtClean="0"/>
              <a:t>categoria</a:t>
            </a:r>
            <a:r>
              <a:rPr lang="en-US" sz="1400" dirty="0" smtClean="0"/>
              <a:t> I de </a:t>
            </a:r>
            <a:r>
              <a:rPr lang="en-US" sz="1400" dirty="0" err="1" smtClean="0"/>
              <a:t>calificare</a:t>
            </a:r>
            <a:r>
              <a:rPr lang="en-US" sz="1400" dirty="0" smtClean="0"/>
              <a:t> (de </a:t>
            </a:r>
            <a:r>
              <a:rPr lang="en-US" sz="1400" dirty="0" err="1" smtClean="0"/>
              <a:t>salarizare</a:t>
            </a:r>
            <a:r>
              <a:rPr lang="en-US" sz="1400" dirty="0" smtClean="0"/>
              <a:t>) a </a:t>
            </a:r>
            <a:r>
              <a:rPr lang="en-US" sz="1400" dirty="0" err="1" smtClean="0"/>
              <a:t>reţelei</a:t>
            </a:r>
            <a:r>
              <a:rPr lang="en-US" sz="1400" dirty="0" smtClean="0"/>
              <a:t> </a:t>
            </a:r>
            <a:r>
              <a:rPr lang="en-US" sz="1400" dirty="0" err="1" smtClean="0"/>
              <a:t>tarifare</a:t>
            </a:r>
            <a:r>
              <a:rPr lang="en-US" sz="1400" dirty="0" smtClean="0"/>
              <a:t>, care </a:t>
            </a:r>
            <a:r>
              <a:rPr lang="en-US" sz="1400" dirty="0" err="1" smtClean="0"/>
              <a:t>serveşte</a:t>
            </a:r>
            <a:r>
              <a:rPr lang="en-US" sz="1400" dirty="0" smtClean="0"/>
              <a:t> </a:t>
            </a:r>
            <a:r>
              <a:rPr lang="en-US" sz="1400" dirty="0" err="1" smtClean="0"/>
              <a:t>drept</a:t>
            </a:r>
            <a:r>
              <a:rPr lang="en-US" sz="1400" dirty="0" smtClean="0"/>
              <a:t> </a:t>
            </a:r>
            <a:r>
              <a:rPr lang="en-US" sz="1400" dirty="0" err="1" smtClean="0"/>
              <a:t>bază</a:t>
            </a:r>
            <a:r>
              <a:rPr lang="en-US" sz="1400" dirty="0" smtClean="0"/>
              <a:t> </a:t>
            </a:r>
            <a:r>
              <a:rPr lang="en-US" sz="1400" dirty="0" err="1" smtClean="0"/>
              <a:t>pentru</a:t>
            </a:r>
            <a:r>
              <a:rPr lang="en-US" sz="1400" dirty="0" smtClean="0"/>
              <a:t> </a:t>
            </a:r>
            <a:r>
              <a:rPr lang="en-US" sz="1400" dirty="0" err="1" smtClean="0"/>
              <a:t>stabilirea</a:t>
            </a:r>
            <a:r>
              <a:rPr lang="en-US" sz="1400" dirty="0" smtClean="0"/>
              <a:t> </a:t>
            </a:r>
            <a:r>
              <a:rPr lang="en-US" sz="1400" dirty="0" err="1" smtClean="0"/>
              <a:t>în</a:t>
            </a:r>
            <a:r>
              <a:rPr lang="en-US" sz="1400" dirty="0" smtClean="0"/>
              <a:t> </a:t>
            </a:r>
            <a:r>
              <a:rPr lang="en-US" sz="1400" dirty="0" err="1" smtClean="0"/>
              <a:t>contractele</a:t>
            </a:r>
            <a:r>
              <a:rPr lang="en-US" sz="1400" dirty="0" smtClean="0"/>
              <a:t> </a:t>
            </a:r>
            <a:r>
              <a:rPr lang="en-US" sz="1400" dirty="0" err="1" smtClean="0"/>
              <a:t>colective</a:t>
            </a:r>
            <a:r>
              <a:rPr lang="en-US" sz="1400" dirty="0" smtClean="0"/>
              <a:t> de </a:t>
            </a:r>
            <a:r>
              <a:rPr lang="en-US" sz="1400" dirty="0" err="1" smtClean="0"/>
              <a:t>muncă</a:t>
            </a:r>
            <a:r>
              <a:rPr lang="en-US" sz="1400" dirty="0" smtClean="0"/>
              <a:t> </a:t>
            </a:r>
            <a:r>
              <a:rPr lang="en-US" sz="1400" dirty="0" err="1" smtClean="0"/>
              <a:t>şi</a:t>
            </a:r>
            <a:r>
              <a:rPr lang="en-US" sz="1400" dirty="0" smtClean="0"/>
              <a:t> </a:t>
            </a:r>
            <a:r>
              <a:rPr lang="en-US" sz="1400" dirty="0" err="1" smtClean="0"/>
              <a:t>contractele</a:t>
            </a:r>
            <a:r>
              <a:rPr lang="en-US" sz="1400" dirty="0" smtClean="0"/>
              <a:t> </a:t>
            </a:r>
            <a:r>
              <a:rPr lang="en-US" sz="1400" dirty="0" err="1" smtClean="0"/>
              <a:t>individuale</a:t>
            </a:r>
            <a:r>
              <a:rPr lang="en-US" sz="1400" dirty="0" smtClean="0"/>
              <a:t> de </a:t>
            </a:r>
            <a:r>
              <a:rPr lang="en-US" sz="1400" dirty="0" err="1" smtClean="0"/>
              <a:t>muncă</a:t>
            </a:r>
            <a:r>
              <a:rPr lang="en-US" sz="1400" dirty="0" smtClean="0"/>
              <a:t> a </a:t>
            </a:r>
            <a:r>
              <a:rPr lang="en-US" sz="1400" dirty="0" err="1" smtClean="0"/>
              <a:t>salariilor</a:t>
            </a:r>
            <a:r>
              <a:rPr lang="en-US" sz="1400" dirty="0" smtClean="0"/>
              <a:t> </a:t>
            </a:r>
            <a:r>
              <a:rPr lang="en-US" sz="1400" dirty="0" err="1" smtClean="0"/>
              <a:t>tarifare</a:t>
            </a:r>
            <a:r>
              <a:rPr lang="en-US" sz="1400" dirty="0" smtClean="0"/>
              <a:t> </a:t>
            </a:r>
            <a:r>
              <a:rPr lang="en-US" sz="1400" dirty="0" err="1" smtClean="0"/>
              <a:t>şi</a:t>
            </a:r>
            <a:r>
              <a:rPr lang="en-US" sz="1400" dirty="0" smtClean="0"/>
              <a:t> </a:t>
            </a:r>
            <a:r>
              <a:rPr lang="en-US" sz="1400" dirty="0" err="1" smtClean="0"/>
              <a:t>salariilor</a:t>
            </a:r>
            <a:r>
              <a:rPr lang="en-US" sz="1400" dirty="0" smtClean="0"/>
              <a:t> </a:t>
            </a:r>
            <a:r>
              <a:rPr lang="en-US" sz="1400" dirty="0" err="1" smtClean="0"/>
              <a:t>funcţiei</a:t>
            </a:r>
            <a:r>
              <a:rPr lang="en-US" sz="1400" dirty="0" smtClean="0"/>
              <a:t> concrete. </a:t>
            </a:r>
            <a:endParaRPr lang="ru-RU" sz="1400" dirty="0" smtClean="0"/>
          </a:p>
          <a:p>
            <a:r>
              <a:rPr lang="en-US" sz="1400" dirty="0" err="1" smtClean="0"/>
              <a:t>Salariul</a:t>
            </a:r>
            <a:r>
              <a:rPr lang="en-US" sz="1400" dirty="0" smtClean="0"/>
              <a:t> </a:t>
            </a:r>
            <a:r>
              <a:rPr lang="en-US" sz="1400" dirty="0" err="1" smtClean="0"/>
              <a:t>tarifar</a:t>
            </a:r>
            <a:r>
              <a:rPr lang="en-US" sz="1400" dirty="0" smtClean="0"/>
              <a:t> </a:t>
            </a:r>
            <a:r>
              <a:rPr lang="en-US" sz="1400" dirty="0" err="1" smtClean="0"/>
              <a:t>pentru</a:t>
            </a:r>
            <a:r>
              <a:rPr lang="en-US" sz="1400" dirty="0" smtClean="0"/>
              <a:t> </a:t>
            </a:r>
            <a:r>
              <a:rPr lang="en-US" sz="1400" dirty="0" err="1" smtClean="0"/>
              <a:t>categoria</a:t>
            </a:r>
            <a:r>
              <a:rPr lang="en-US" sz="1400" dirty="0" smtClean="0"/>
              <a:t> I de </a:t>
            </a:r>
            <a:r>
              <a:rPr lang="en-US" sz="1400" dirty="0" err="1" smtClean="0"/>
              <a:t>calificare</a:t>
            </a:r>
            <a:r>
              <a:rPr lang="en-US" sz="1400" dirty="0" smtClean="0"/>
              <a:t> </a:t>
            </a:r>
            <a:r>
              <a:rPr lang="en-US" sz="1400" dirty="0" err="1" smtClean="0"/>
              <a:t>în</a:t>
            </a:r>
            <a:r>
              <a:rPr lang="en-US" sz="1400" dirty="0" smtClean="0"/>
              <a:t> </a:t>
            </a:r>
            <a:r>
              <a:rPr lang="en-US" sz="1400" dirty="0" err="1" smtClean="0"/>
              <a:t>sectorul</a:t>
            </a:r>
            <a:r>
              <a:rPr lang="en-US" sz="1400" dirty="0" smtClean="0"/>
              <a:t> real se </a:t>
            </a:r>
            <a:r>
              <a:rPr lang="en-US" sz="1400" dirty="0" err="1" smtClean="0"/>
              <a:t>stabileşte</a:t>
            </a:r>
            <a:r>
              <a:rPr lang="en-US" sz="1400" dirty="0" smtClean="0"/>
              <a:t> la </a:t>
            </a:r>
            <a:r>
              <a:rPr lang="en-US" sz="1400" dirty="0" err="1" smtClean="0"/>
              <a:t>nivel</a:t>
            </a:r>
            <a:r>
              <a:rPr lang="en-US" sz="1400" dirty="0" smtClean="0"/>
              <a:t> </a:t>
            </a:r>
            <a:r>
              <a:rPr lang="en-US" sz="1400" dirty="0" err="1" smtClean="0"/>
              <a:t>ramural</a:t>
            </a:r>
            <a:r>
              <a:rPr lang="en-US" sz="1400" dirty="0" smtClean="0"/>
              <a:t> </a:t>
            </a:r>
            <a:r>
              <a:rPr lang="en-US" sz="1400" dirty="0" err="1" smtClean="0"/>
              <a:t>şi</a:t>
            </a:r>
            <a:r>
              <a:rPr lang="en-US" sz="1400" dirty="0" smtClean="0"/>
              <a:t> de </a:t>
            </a:r>
            <a:r>
              <a:rPr lang="en-US" sz="1400" dirty="0" err="1" smtClean="0"/>
              <a:t>unitate</a:t>
            </a:r>
            <a:r>
              <a:rPr lang="en-US" sz="1400" dirty="0" smtClean="0"/>
              <a:t> </a:t>
            </a:r>
            <a:r>
              <a:rPr lang="en-US" sz="1400" dirty="0" err="1" smtClean="0"/>
              <a:t>în</a:t>
            </a:r>
            <a:r>
              <a:rPr lang="en-US" sz="1400" dirty="0" smtClean="0"/>
              <a:t> </a:t>
            </a:r>
            <a:r>
              <a:rPr lang="en-US" sz="1400" dirty="0" err="1" smtClean="0"/>
              <a:t>modul</a:t>
            </a:r>
            <a:r>
              <a:rPr lang="en-US" sz="1400" dirty="0" smtClean="0"/>
              <a:t> </a:t>
            </a:r>
            <a:r>
              <a:rPr lang="en-US" sz="1400" dirty="0" err="1" smtClean="0"/>
              <a:t>prevăzut</a:t>
            </a:r>
            <a:r>
              <a:rPr lang="en-US" sz="1400" dirty="0" smtClean="0"/>
              <a:t> de </a:t>
            </a:r>
            <a:r>
              <a:rPr lang="en-US" sz="1400" dirty="0" err="1" smtClean="0"/>
              <a:t>Legea</a:t>
            </a:r>
            <a:r>
              <a:rPr lang="en-US" sz="1400" dirty="0" smtClean="0"/>
              <a:t> </a:t>
            </a:r>
            <a:r>
              <a:rPr lang="en-US" sz="1400" dirty="0" err="1" smtClean="0"/>
              <a:t>salarizării</a:t>
            </a:r>
            <a:r>
              <a:rPr lang="en-US" sz="1400" dirty="0" smtClean="0"/>
              <a:t> nr. 847/2002.</a:t>
            </a:r>
            <a:endParaRPr lang="ru-RU" sz="1400" dirty="0" smtClean="0"/>
          </a:p>
          <a:p>
            <a:r>
              <a:rPr lang="ro-RO" sz="1400" b="1" dirty="0" smtClean="0"/>
              <a:t>- Sisteme netarifar de salarizare</a:t>
            </a:r>
            <a:r>
              <a:rPr lang="ro-RO" sz="1400" dirty="0" smtClean="0"/>
              <a:t>, care </a:t>
            </a:r>
            <a:r>
              <a:rPr lang="en-US" sz="1400" dirty="0" err="1" smtClean="0"/>
              <a:t>reprezintă</a:t>
            </a:r>
            <a:r>
              <a:rPr lang="en-US" sz="1400" dirty="0" smtClean="0"/>
              <a:t> </a:t>
            </a:r>
            <a:r>
              <a:rPr lang="en-US" sz="1400" dirty="0" err="1" smtClean="0"/>
              <a:t>modalităţi</a:t>
            </a:r>
            <a:r>
              <a:rPr lang="en-US" sz="1400" dirty="0" smtClean="0"/>
              <a:t> de </a:t>
            </a:r>
            <a:r>
              <a:rPr lang="en-US" sz="1400" dirty="0" err="1" smtClean="0"/>
              <a:t>diferenţiere</a:t>
            </a:r>
            <a:r>
              <a:rPr lang="en-US" sz="1400" dirty="0" smtClean="0"/>
              <a:t> a </a:t>
            </a:r>
            <a:r>
              <a:rPr lang="en-US" sz="1400" dirty="0" err="1" smtClean="0"/>
              <a:t>salariilor</a:t>
            </a:r>
            <a:r>
              <a:rPr lang="en-US" sz="1400" dirty="0" smtClean="0"/>
              <a:t> </a:t>
            </a:r>
            <a:r>
              <a:rPr lang="en-US" sz="1400" dirty="0" err="1" smtClean="0"/>
              <a:t>în</a:t>
            </a:r>
            <a:r>
              <a:rPr lang="en-US" sz="1400" dirty="0" smtClean="0"/>
              <a:t> </a:t>
            </a:r>
            <a:r>
              <a:rPr lang="en-US" sz="1400" dirty="0" err="1" smtClean="0"/>
              <a:t>dependenţă</a:t>
            </a:r>
            <a:r>
              <a:rPr lang="en-US" sz="1400" dirty="0" smtClean="0"/>
              <a:t> de </a:t>
            </a:r>
            <a:r>
              <a:rPr lang="en-US" sz="1400" dirty="0" err="1" smtClean="0"/>
              <a:t>performanţele</a:t>
            </a:r>
            <a:r>
              <a:rPr lang="en-US" sz="1400" dirty="0" smtClean="0"/>
              <a:t> </a:t>
            </a:r>
            <a:r>
              <a:rPr lang="en-US" sz="1400" dirty="0" err="1" smtClean="0"/>
              <a:t>individuale</a:t>
            </a:r>
            <a:r>
              <a:rPr lang="en-US" sz="1400" dirty="0" smtClean="0"/>
              <a:t> </a:t>
            </a:r>
            <a:r>
              <a:rPr lang="en-US" sz="1400" dirty="0" err="1" smtClean="0"/>
              <a:t>şi</a:t>
            </a:r>
            <a:r>
              <a:rPr lang="en-US" sz="1400" dirty="0" smtClean="0"/>
              <a:t>/</a:t>
            </a:r>
            <a:r>
              <a:rPr lang="en-US" sz="1400" dirty="0" err="1" smtClean="0"/>
              <a:t>sau</a:t>
            </a:r>
            <a:r>
              <a:rPr lang="en-US" sz="1400" dirty="0" smtClean="0"/>
              <a:t> </a:t>
            </a:r>
            <a:r>
              <a:rPr lang="en-US" sz="1400" dirty="0" err="1" smtClean="0"/>
              <a:t>colective</a:t>
            </a:r>
            <a:r>
              <a:rPr lang="en-US" sz="1400" dirty="0" smtClean="0"/>
              <a:t> </a:t>
            </a:r>
            <a:r>
              <a:rPr lang="en-US" sz="1400" dirty="0" err="1" smtClean="0"/>
              <a:t>şi</a:t>
            </a:r>
            <a:r>
              <a:rPr lang="en-US" sz="1400" dirty="0" smtClean="0"/>
              <a:t> </a:t>
            </a:r>
            <a:r>
              <a:rPr lang="en-US" sz="1400" dirty="0" err="1" smtClean="0"/>
              <a:t>funcţia</a:t>
            </a:r>
            <a:r>
              <a:rPr lang="en-US" sz="1400" dirty="0" smtClean="0"/>
              <a:t> </a:t>
            </a:r>
            <a:r>
              <a:rPr lang="en-US" sz="1400" dirty="0" err="1" smtClean="0"/>
              <a:t>deţinută</a:t>
            </a:r>
            <a:r>
              <a:rPr lang="en-US" sz="1400" dirty="0" smtClean="0"/>
              <a:t> de </a:t>
            </a:r>
            <a:r>
              <a:rPr lang="en-US" sz="1400" dirty="0" err="1" smtClean="0"/>
              <a:t>salariat</a:t>
            </a:r>
            <a:r>
              <a:rPr lang="en-US" sz="1400" dirty="0" smtClean="0"/>
              <a:t>.</a:t>
            </a:r>
            <a:endParaRPr lang="ru-RU" sz="1400" dirty="0" smtClean="0"/>
          </a:p>
          <a:p>
            <a:r>
              <a:rPr lang="ro-RO" sz="1400" dirty="0" smtClean="0"/>
              <a:t>Stabilirea cuantumului salariilor pentru fiecare salariat în cadrul sistemelor de salarizare netarifar se realizează de către angajator. În același timp, salariul minim garantat în sectorul real servește drept salariu minim și garantat de stat.</a:t>
            </a:r>
            <a:endParaRPr lang="ru-RU" sz="1400" dirty="0" smtClean="0"/>
          </a:p>
          <a:p>
            <a:r>
              <a:rPr lang="en-US" sz="1400" dirty="0" err="1" smtClean="0"/>
              <a:t>Pentru</a:t>
            </a:r>
            <a:r>
              <a:rPr lang="en-US" sz="1400" dirty="0" smtClean="0"/>
              <a:t> </a:t>
            </a:r>
            <a:r>
              <a:rPr lang="en-US" sz="1400" dirty="0" err="1" smtClean="0"/>
              <a:t>salariații</a:t>
            </a:r>
            <a:r>
              <a:rPr lang="en-US" sz="1400" dirty="0" smtClean="0"/>
              <a:t> </a:t>
            </a:r>
            <a:r>
              <a:rPr lang="en-US" sz="1400" dirty="0" err="1" smtClean="0"/>
              <a:t>încadrați</a:t>
            </a:r>
            <a:r>
              <a:rPr lang="en-US" sz="1400" dirty="0" smtClean="0"/>
              <a:t> </a:t>
            </a:r>
            <a:r>
              <a:rPr lang="en-US" sz="1400" dirty="0" err="1" smtClean="0"/>
              <a:t>în</a:t>
            </a:r>
            <a:r>
              <a:rPr lang="en-US" sz="1400" dirty="0" smtClean="0"/>
              <a:t> </a:t>
            </a:r>
            <a:r>
              <a:rPr lang="en-US" sz="1400" dirty="0" err="1" smtClean="0"/>
              <a:t>sisteme</a:t>
            </a:r>
            <a:r>
              <a:rPr lang="en-US" sz="1400" dirty="0" smtClean="0"/>
              <a:t> </a:t>
            </a:r>
            <a:r>
              <a:rPr lang="en-US" sz="1400" dirty="0" err="1" smtClean="0"/>
              <a:t>netarifare</a:t>
            </a:r>
            <a:r>
              <a:rPr lang="en-US" sz="1400" dirty="0" smtClean="0"/>
              <a:t> de </a:t>
            </a:r>
            <a:r>
              <a:rPr lang="en-US" sz="1400" dirty="0" err="1" smtClean="0"/>
              <a:t>salarizare</a:t>
            </a:r>
            <a:r>
              <a:rPr lang="en-US" sz="1400" dirty="0" smtClean="0"/>
              <a:t>, </a:t>
            </a:r>
            <a:r>
              <a:rPr lang="en-US" sz="1400" dirty="0" err="1" smtClean="0"/>
              <a:t>mărimea</a:t>
            </a:r>
            <a:r>
              <a:rPr lang="en-US" sz="1400" dirty="0" smtClean="0"/>
              <a:t> </a:t>
            </a:r>
            <a:r>
              <a:rPr lang="en-US" sz="1400" dirty="0" err="1" smtClean="0"/>
              <a:t>salariului</a:t>
            </a:r>
            <a:r>
              <a:rPr lang="en-US" sz="1400" dirty="0" smtClean="0"/>
              <a:t> se </a:t>
            </a:r>
            <a:r>
              <a:rPr lang="en-US" sz="1400" dirty="0" err="1" smtClean="0"/>
              <a:t>determină</a:t>
            </a:r>
            <a:r>
              <a:rPr lang="en-US" sz="1400" dirty="0" smtClean="0"/>
              <a:t> lunar de </a:t>
            </a:r>
            <a:r>
              <a:rPr lang="en-US" sz="1400" dirty="0" err="1" smtClean="0"/>
              <a:t>către</a:t>
            </a:r>
            <a:r>
              <a:rPr lang="en-US" sz="1400" dirty="0" smtClean="0"/>
              <a:t> </a:t>
            </a:r>
            <a:r>
              <a:rPr lang="en-US" sz="1400" dirty="0" err="1" smtClean="0"/>
              <a:t>angajator</a:t>
            </a:r>
            <a:r>
              <a:rPr lang="en-US" sz="1400" dirty="0" smtClean="0"/>
              <a:t> conform </a:t>
            </a:r>
            <a:r>
              <a:rPr lang="en-US" sz="1400" dirty="0" err="1" smtClean="0"/>
              <a:t>modului</a:t>
            </a:r>
            <a:r>
              <a:rPr lang="en-US" sz="1400" dirty="0" smtClean="0"/>
              <a:t> de </a:t>
            </a:r>
            <a:r>
              <a:rPr lang="en-US" sz="1400" dirty="0" err="1" smtClean="0"/>
              <a:t>diferențiere</a:t>
            </a:r>
            <a:r>
              <a:rPr lang="en-US" sz="1400" dirty="0" smtClean="0"/>
              <a:t> a </a:t>
            </a:r>
            <a:r>
              <a:rPr lang="en-US" sz="1400" dirty="0" err="1" smtClean="0"/>
              <a:t>salariilor</a:t>
            </a:r>
            <a:r>
              <a:rPr lang="en-US" sz="1400" dirty="0" smtClean="0"/>
              <a:t> </a:t>
            </a:r>
            <a:r>
              <a:rPr lang="en-US" sz="1400" dirty="0" err="1" smtClean="0"/>
              <a:t>stabilit</a:t>
            </a:r>
            <a:r>
              <a:rPr lang="en-US" sz="1400" dirty="0" smtClean="0"/>
              <a:t> </a:t>
            </a:r>
            <a:r>
              <a:rPr lang="en-US" sz="1400" dirty="0" err="1" smtClean="0"/>
              <a:t>în</a:t>
            </a:r>
            <a:r>
              <a:rPr lang="en-US" sz="1400" dirty="0" smtClean="0"/>
              <a:t> </a:t>
            </a:r>
            <a:r>
              <a:rPr lang="en-US" sz="1400" dirty="0" err="1" smtClean="0"/>
              <a:t>unitate</a:t>
            </a:r>
            <a:r>
              <a:rPr lang="en-US" sz="1400" dirty="0" smtClean="0"/>
              <a:t>, cu </a:t>
            </a:r>
            <a:r>
              <a:rPr lang="en-US" sz="1400" dirty="0" err="1" smtClean="0"/>
              <a:t>respectarea</a:t>
            </a:r>
            <a:r>
              <a:rPr lang="en-US" sz="1400" dirty="0" smtClean="0"/>
              <a:t> </a:t>
            </a:r>
            <a:r>
              <a:rPr lang="en-US" sz="1400" dirty="0" err="1" smtClean="0"/>
              <a:t>limitei</a:t>
            </a:r>
            <a:r>
              <a:rPr lang="en-US" sz="1400" dirty="0" smtClean="0"/>
              <a:t> </a:t>
            </a:r>
            <a:r>
              <a:rPr lang="en-US" sz="1400" dirty="0" err="1" smtClean="0"/>
              <a:t>minime</a:t>
            </a:r>
            <a:r>
              <a:rPr lang="en-US" sz="1400" dirty="0" smtClean="0"/>
              <a:t> a </a:t>
            </a:r>
            <a:r>
              <a:rPr lang="en-US" sz="1400" dirty="0" err="1" smtClean="0"/>
              <a:t>salariului</a:t>
            </a:r>
            <a:r>
              <a:rPr lang="en-US" sz="1400" dirty="0" smtClean="0"/>
              <a:t>, </a:t>
            </a:r>
            <a:r>
              <a:rPr lang="en-US" sz="1400" dirty="0" err="1" smtClean="0"/>
              <a:t>stabilite</a:t>
            </a:r>
            <a:r>
              <a:rPr lang="en-US" sz="1400" dirty="0" smtClean="0"/>
              <a:t> la </a:t>
            </a:r>
            <a:r>
              <a:rPr lang="ro-RO" sz="1400" dirty="0" smtClean="0"/>
              <a:t>punctul  2</a:t>
            </a:r>
            <a:r>
              <a:rPr lang="ro-RO" sz="1400" baseline="30000" dirty="0" smtClean="0"/>
              <a:t>1</a:t>
            </a:r>
            <a:r>
              <a:rPr lang="ro-RO" sz="1400" dirty="0" smtClean="0"/>
              <a:t> din HG nr. 743 / 2002 </a:t>
            </a:r>
            <a:r>
              <a:rPr lang="en-US" sz="1400" dirty="0" smtClean="0"/>
              <a:t>cu </a:t>
            </a:r>
            <a:r>
              <a:rPr lang="en-US" sz="1400" dirty="0" err="1" smtClean="0"/>
              <a:t>privire</a:t>
            </a:r>
            <a:r>
              <a:rPr lang="en-US" sz="1400" dirty="0" smtClean="0"/>
              <a:t> la </a:t>
            </a:r>
            <a:r>
              <a:rPr lang="en-US" sz="1400" dirty="0" err="1" smtClean="0"/>
              <a:t>salarizarea</a:t>
            </a:r>
            <a:r>
              <a:rPr lang="en-US" sz="1400" dirty="0" smtClean="0"/>
              <a:t> </a:t>
            </a:r>
            <a:r>
              <a:rPr lang="en-US" sz="1400" dirty="0" err="1" smtClean="0"/>
              <a:t>angajaţilor</a:t>
            </a:r>
            <a:r>
              <a:rPr lang="en-US" sz="1400" dirty="0" smtClean="0"/>
              <a:t> din </a:t>
            </a:r>
            <a:r>
              <a:rPr lang="en-US" sz="1400" dirty="0" err="1" smtClean="0"/>
              <a:t>unităţile</a:t>
            </a:r>
            <a:r>
              <a:rPr lang="en-US" sz="1400" dirty="0" smtClean="0"/>
              <a:t> cu </a:t>
            </a:r>
            <a:r>
              <a:rPr lang="en-US" sz="1400" dirty="0" err="1" smtClean="0"/>
              <a:t>autonomie</a:t>
            </a:r>
            <a:r>
              <a:rPr lang="en-US" sz="1400" dirty="0" smtClean="0"/>
              <a:t> </a:t>
            </a:r>
            <a:r>
              <a:rPr lang="en-US" sz="1400" dirty="0" err="1" smtClean="0"/>
              <a:t>financiară</a:t>
            </a:r>
            <a:endParaRPr lang="ru-RU" sz="1400" dirty="0" smtClean="0"/>
          </a:p>
          <a:p>
            <a:pPr algn="just"/>
            <a:endParaRPr lang="ru-RU" sz="2500" dirty="0" smtClean="0"/>
          </a:p>
          <a:p>
            <a:endParaRPr lang="ru-RU" dirty="0"/>
          </a:p>
        </p:txBody>
      </p:sp>
      <p:sp>
        <p:nvSpPr>
          <p:cNvPr id="3" name="Заголовок 2"/>
          <p:cNvSpPr>
            <a:spLocks noGrp="1"/>
          </p:cNvSpPr>
          <p:nvPr>
            <p:ph type="title"/>
          </p:nvPr>
        </p:nvSpPr>
        <p:spPr>
          <a:xfrm>
            <a:off x="457200" y="274638"/>
            <a:ext cx="8229600" cy="418058"/>
          </a:xfrm>
        </p:spPr>
        <p:txBody>
          <a:bodyPr>
            <a:normAutofit fontScale="90000"/>
          </a:bodyPr>
          <a:lstStyle/>
          <a:p>
            <a:pPr algn="ctr"/>
            <a:r>
              <a:rPr lang="ru-RU" sz="3100" dirty="0" smtClean="0"/>
              <a:t/>
            </a:r>
            <a:br>
              <a:rPr lang="ru-RU" sz="3100" dirty="0" smtClean="0"/>
            </a:br>
            <a:r>
              <a:rPr lang="ro-RO" sz="2800" dirty="0" smtClean="0"/>
              <a:t>Procedura de stabilire a </a:t>
            </a:r>
            <a:r>
              <a:rPr lang="ro-MO" sz="2800" dirty="0" smtClean="0"/>
              <a:t>sistemului de salarizare</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lstStyle/>
          <a:p>
            <a:r>
              <a:rPr lang="en-US" sz="1400" dirty="0" err="1" smtClean="0"/>
              <a:t>Dreptl</a:t>
            </a:r>
            <a:r>
              <a:rPr lang="en-US" sz="1400" dirty="0" smtClean="0"/>
              <a:t> de   </a:t>
            </a:r>
            <a:r>
              <a:rPr lang="en-US" sz="1400" dirty="0" err="1" smtClean="0"/>
              <a:t>bază</a:t>
            </a:r>
            <a:r>
              <a:rPr lang="en-US" sz="1400" dirty="0" smtClean="0"/>
              <a:t> </a:t>
            </a:r>
            <a:r>
              <a:rPr lang="en-US" sz="1400" dirty="0" err="1" smtClean="0"/>
              <a:t>pentru</a:t>
            </a:r>
            <a:r>
              <a:rPr lang="en-US" sz="1400" dirty="0" smtClean="0"/>
              <a:t> </a:t>
            </a:r>
            <a:r>
              <a:rPr lang="en-US" sz="1400" dirty="0" err="1" smtClean="0"/>
              <a:t>stabilirea</a:t>
            </a:r>
            <a:r>
              <a:rPr lang="en-US" sz="1400" dirty="0" smtClean="0"/>
              <a:t> </a:t>
            </a:r>
            <a:r>
              <a:rPr lang="en-US" sz="1400" dirty="0" err="1" smtClean="0"/>
              <a:t>diferențieată</a:t>
            </a:r>
            <a:r>
              <a:rPr lang="en-US" sz="1400" dirty="0" smtClean="0"/>
              <a:t> a </a:t>
            </a:r>
            <a:r>
              <a:rPr lang="en-US" sz="1400" dirty="0" err="1" smtClean="0"/>
              <a:t>salariilor</a:t>
            </a:r>
            <a:r>
              <a:rPr lang="en-US" sz="1400" dirty="0" smtClean="0"/>
              <a:t> de </a:t>
            </a:r>
            <a:r>
              <a:rPr lang="en-US" sz="1400" dirty="0" err="1" smtClean="0"/>
              <a:t>funcție</a:t>
            </a:r>
            <a:r>
              <a:rPr lang="en-US" sz="1400" dirty="0" smtClean="0"/>
              <a:t>/</a:t>
            </a:r>
            <a:r>
              <a:rPr lang="en-US" sz="1400" dirty="0" err="1" smtClean="0"/>
              <a:t>salariilor</a:t>
            </a:r>
            <a:r>
              <a:rPr lang="en-US" sz="1400" dirty="0" smtClean="0"/>
              <a:t> </a:t>
            </a:r>
            <a:r>
              <a:rPr lang="en-US" sz="1400" dirty="0" err="1" smtClean="0"/>
              <a:t>tarifare</a:t>
            </a:r>
            <a:r>
              <a:rPr lang="en-US" sz="1400" dirty="0" smtClean="0"/>
              <a:t> </a:t>
            </a:r>
            <a:r>
              <a:rPr lang="en-US" sz="1400" dirty="0" err="1" smtClean="0"/>
              <a:t>în</a:t>
            </a:r>
            <a:r>
              <a:rPr lang="en-US" sz="1400" dirty="0" smtClean="0"/>
              <a:t> </a:t>
            </a:r>
            <a:r>
              <a:rPr lang="en-US" sz="1400" dirty="0" err="1" smtClean="0"/>
              <a:t>raport</a:t>
            </a:r>
            <a:r>
              <a:rPr lang="en-US" sz="1400" dirty="0" smtClean="0"/>
              <a:t> cu </a:t>
            </a:r>
            <a:r>
              <a:rPr lang="en-US" sz="1400" dirty="0" err="1" smtClean="0"/>
              <a:t>calificarea</a:t>
            </a:r>
            <a:r>
              <a:rPr lang="en-US" sz="1400" dirty="0" smtClean="0"/>
              <a:t>, </a:t>
            </a:r>
            <a:r>
              <a:rPr lang="en-US" sz="1400" dirty="0" err="1" smtClean="0"/>
              <a:t>gradul</a:t>
            </a:r>
            <a:r>
              <a:rPr lang="en-US" sz="1400" dirty="0" smtClean="0"/>
              <a:t> de </a:t>
            </a:r>
            <a:r>
              <a:rPr lang="en-US" sz="1400" dirty="0" err="1" smtClean="0"/>
              <a:t>pregătire</a:t>
            </a:r>
            <a:r>
              <a:rPr lang="en-US" sz="1400" dirty="0" smtClean="0"/>
              <a:t> </a:t>
            </a:r>
            <a:r>
              <a:rPr lang="en-US" sz="1400" dirty="0" err="1" smtClean="0"/>
              <a:t>profesională</a:t>
            </a:r>
            <a:r>
              <a:rPr lang="en-US" sz="1400" dirty="0" smtClean="0"/>
              <a:t> </a:t>
            </a:r>
            <a:r>
              <a:rPr lang="en-US" sz="1400" dirty="0" err="1" smtClean="0"/>
              <a:t>și</a:t>
            </a:r>
            <a:r>
              <a:rPr lang="en-US" sz="1400" dirty="0" smtClean="0"/>
              <a:t> de </a:t>
            </a:r>
            <a:r>
              <a:rPr lang="en-US" sz="1400" dirty="0" err="1" smtClean="0"/>
              <a:t>competență</a:t>
            </a:r>
            <a:r>
              <a:rPr lang="en-US" sz="1400" dirty="0" smtClean="0"/>
              <a:t> al </a:t>
            </a:r>
            <a:r>
              <a:rPr lang="en-US" sz="1400" dirty="0" err="1" smtClean="0"/>
              <a:t>salariatului</a:t>
            </a:r>
            <a:r>
              <a:rPr lang="en-US" sz="1400" dirty="0" smtClean="0"/>
              <a:t>, </a:t>
            </a:r>
            <a:r>
              <a:rPr lang="en-US" sz="1400" dirty="0" err="1" smtClean="0"/>
              <a:t>precum</a:t>
            </a:r>
            <a:r>
              <a:rPr lang="en-US" sz="1400" dirty="0" smtClean="0"/>
              <a:t> </a:t>
            </a:r>
            <a:r>
              <a:rPr lang="en-US" sz="1400" dirty="0" err="1" smtClean="0"/>
              <a:t>și</a:t>
            </a:r>
            <a:r>
              <a:rPr lang="en-US" sz="1400" dirty="0" smtClean="0"/>
              <a:t> cu </a:t>
            </a:r>
            <a:r>
              <a:rPr lang="en-US" sz="1400" dirty="0" err="1" smtClean="0"/>
              <a:t>gradul</a:t>
            </a:r>
            <a:r>
              <a:rPr lang="en-US" sz="1400" dirty="0" smtClean="0"/>
              <a:t> de </a:t>
            </a:r>
            <a:r>
              <a:rPr lang="en-US" sz="1400" dirty="0" err="1" smtClean="0"/>
              <a:t>răspundere</a:t>
            </a:r>
            <a:r>
              <a:rPr lang="en-US" sz="1400" dirty="0" smtClean="0"/>
              <a:t> </a:t>
            </a:r>
            <a:r>
              <a:rPr lang="en-US" sz="1400" dirty="0" err="1" smtClean="0"/>
              <a:t>pe</a:t>
            </a:r>
            <a:r>
              <a:rPr lang="en-US" sz="1400" dirty="0" smtClean="0"/>
              <a:t> care </a:t>
            </a:r>
            <a:r>
              <a:rPr lang="en-US" sz="1400" dirty="0" err="1" smtClean="0"/>
              <a:t>îl</a:t>
            </a:r>
            <a:r>
              <a:rPr lang="en-US" sz="1400" dirty="0" smtClean="0"/>
              <a:t> </a:t>
            </a:r>
            <a:r>
              <a:rPr lang="en-US" sz="1400" dirty="0" err="1" smtClean="0"/>
              <a:t>implică</a:t>
            </a:r>
            <a:r>
              <a:rPr lang="en-US" sz="1400" dirty="0" smtClean="0"/>
              <a:t> </a:t>
            </a:r>
            <a:r>
              <a:rPr lang="en-US" sz="1400" dirty="0" err="1" smtClean="0"/>
              <a:t>funcțiile</a:t>
            </a:r>
            <a:r>
              <a:rPr lang="en-US" sz="1400" dirty="0" smtClean="0"/>
              <a:t>/</a:t>
            </a:r>
            <a:r>
              <a:rPr lang="en-US" sz="1400" dirty="0" err="1" smtClean="0"/>
              <a:t>lucrările</a:t>
            </a:r>
            <a:r>
              <a:rPr lang="en-US" sz="1400" dirty="0" smtClean="0"/>
              <a:t> </a:t>
            </a:r>
            <a:r>
              <a:rPr lang="en-US" sz="1400" dirty="0" err="1" smtClean="0"/>
              <a:t>executate</a:t>
            </a:r>
            <a:r>
              <a:rPr lang="en-US" sz="1400" dirty="0" smtClean="0"/>
              <a:t> </a:t>
            </a:r>
            <a:r>
              <a:rPr lang="en-US" sz="1400" dirty="0" err="1" smtClean="0"/>
              <a:t>și</a:t>
            </a:r>
            <a:r>
              <a:rPr lang="en-US" sz="1400" dirty="0" smtClean="0"/>
              <a:t> </a:t>
            </a:r>
            <a:r>
              <a:rPr lang="en-US" sz="1400" dirty="0" err="1" smtClean="0"/>
              <a:t>complexitatea</a:t>
            </a:r>
            <a:r>
              <a:rPr lang="en-US" sz="1400" dirty="0" smtClean="0"/>
              <a:t> </a:t>
            </a:r>
            <a:r>
              <a:rPr lang="en-US" sz="1400" dirty="0" err="1" smtClean="0"/>
              <a:t>lor</a:t>
            </a:r>
            <a:r>
              <a:rPr lang="en-US" sz="1400" dirty="0" smtClean="0"/>
              <a:t> </a:t>
            </a:r>
            <a:r>
              <a:rPr lang="en-US" sz="1400" dirty="0" err="1" smtClean="0"/>
              <a:t>servește</a:t>
            </a:r>
            <a:r>
              <a:rPr lang="en-US" sz="1400" dirty="0" smtClean="0"/>
              <a:t> </a:t>
            </a:r>
            <a:r>
              <a:rPr lang="en-US" sz="1400" dirty="0" err="1" smtClean="0"/>
              <a:t>cuantumul</a:t>
            </a:r>
            <a:r>
              <a:rPr lang="en-US" sz="1400" dirty="0" smtClean="0"/>
              <a:t> minim </a:t>
            </a:r>
            <a:r>
              <a:rPr lang="en-US" sz="1400" dirty="0" err="1" smtClean="0"/>
              <a:t>garantat</a:t>
            </a:r>
            <a:r>
              <a:rPr lang="en-US" sz="1400" dirty="0" smtClean="0"/>
              <a:t> al </a:t>
            </a:r>
            <a:r>
              <a:rPr lang="en-US" sz="1400" dirty="0" err="1" smtClean="0"/>
              <a:t>salariului</a:t>
            </a:r>
            <a:r>
              <a:rPr lang="en-US" sz="1400" dirty="0" smtClean="0"/>
              <a:t> </a:t>
            </a:r>
            <a:r>
              <a:rPr lang="en-US" sz="1400" dirty="0" err="1" smtClean="0"/>
              <a:t>în</a:t>
            </a:r>
            <a:r>
              <a:rPr lang="en-US" sz="1400" dirty="0" smtClean="0"/>
              <a:t> </a:t>
            </a:r>
            <a:r>
              <a:rPr lang="en-US" sz="1400" dirty="0" err="1" smtClean="0"/>
              <a:t>sectorul</a:t>
            </a:r>
            <a:r>
              <a:rPr lang="en-US" sz="1400" dirty="0" smtClean="0"/>
              <a:t> real </a:t>
            </a:r>
            <a:r>
              <a:rPr lang="en-US" sz="1400" dirty="0" err="1" smtClean="0"/>
              <a:t>și</a:t>
            </a:r>
            <a:r>
              <a:rPr lang="en-US" sz="1400" dirty="0" smtClean="0"/>
              <a:t> </a:t>
            </a:r>
            <a:r>
              <a:rPr lang="en-US" sz="1400" dirty="0" err="1" smtClean="0"/>
              <a:t>coeficientul</a:t>
            </a:r>
            <a:r>
              <a:rPr lang="en-US" sz="1400" dirty="0" smtClean="0"/>
              <a:t> de </a:t>
            </a:r>
            <a:r>
              <a:rPr lang="en-US" sz="1400" dirty="0" err="1" smtClean="0"/>
              <a:t>multiplicitate</a:t>
            </a:r>
            <a:r>
              <a:rPr lang="en-US" sz="1400" dirty="0" smtClean="0"/>
              <a:t> </a:t>
            </a:r>
            <a:r>
              <a:rPr lang="en-US" sz="1400" dirty="0" err="1" smtClean="0"/>
              <a:t>fațăde</a:t>
            </a:r>
            <a:r>
              <a:rPr lang="en-US" sz="1400" dirty="0" smtClean="0"/>
              <a:t> </a:t>
            </a:r>
            <a:r>
              <a:rPr lang="en-US" sz="1400" dirty="0" err="1" smtClean="0"/>
              <a:t>cuantumul</a:t>
            </a:r>
            <a:r>
              <a:rPr lang="en-US" sz="1400" dirty="0" smtClean="0"/>
              <a:t> minim </a:t>
            </a:r>
            <a:r>
              <a:rPr lang="en-US" sz="1400" dirty="0" err="1" smtClean="0"/>
              <a:t>garantat</a:t>
            </a:r>
            <a:r>
              <a:rPr lang="en-US" sz="1400" dirty="0" smtClean="0"/>
              <a:t> al </a:t>
            </a:r>
            <a:r>
              <a:rPr lang="en-US" sz="1400" dirty="0" err="1" smtClean="0"/>
              <a:t>salariului</a:t>
            </a:r>
            <a:r>
              <a:rPr lang="en-US" sz="1400" dirty="0" smtClean="0"/>
              <a:t> </a:t>
            </a:r>
            <a:r>
              <a:rPr lang="en-US" sz="1400" dirty="0" err="1" smtClean="0"/>
              <a:t>în</a:t>
            </a:r>
            <a:r>
              <a:rPr lang="en-US" sz="1400" dirty="0" smtClean="0"/>
              <a:t> </a:t>
            </a:r>
            <a:r>
              <a:rPr lang="en-US" sz="1400" dirty="0" err="1" smtClean="0"/>
              <a:t>sectorul</a:t>
            </a:r>
            <a:r>
              <a:rPr lang="en-US" sz="1400" dirty="0" smtClean="0"/>
              <a:t> real</a:t>
            </a:r>
            <a:r>
              <a:rPr lang="ru-RU" sz="1400" dirty="0" smtClean="0"/>
              <a:t> </a:t>
            </a:r>
            <a:r>
              <a:rPr lang="ru-RU" sz="1400" dirty="0" err="1" smtClean="0"/>
              <a:t>stabilit</a:t>
            </a:r>
            <a:r>
              <a:rPr lang="ru-RU" sz="1400" dirty="0" smtClean="0"/>
              <a:t> </a:t>
            </a:r>
            <a:r>
              <a:rPr lang="ru-RU" sz="1400" dirty="0" err="1" smtClean="0"/>
              <a:t>prin</a:t>
            </a:r>
            <a:r>
              <a:rPr lang="ru-RU" sz="1400" dirty="0" smtClean="0"/>
              <a:t>  </a:t>
            </a:r>
            <a:r>
              <a:rPr lang="ro-RO" sz="1400" dirty="0" smtClean="0"/>
              <a:t>punctul  2</a:t>
            </a:r>
            <a:r>
              <a:rPr lang="ro-RO" sz="1400" baseline="30000" dirty="0" smtClean="0"/>
              <a:t>1</a:t>
            </a:r>
            <a:r>
              <a:rPr lang="ro-RO" sz="1400" dirty="0" smtClean="0"/>
              <a:t> din HG nr. 743 / 2002</a:t>
            </a:r>
            <a:endParaRPr lang="ru-RU" sz="1400" dirty="0" smtClean="0"/>
          </a:p>
          <a:p>
            <a:endParaRPr lang="ru-RU" dirty="0" smtClean="0"/>
          </a:p>
          <a:p>
            <a:endParaRPr lang="ru-RU" dirty="0" smtClean="0"/>
          </a:p>
          <a:p>
            <a:endParaRPr lang="ru-RU" dirty="0" smtClean="0"/>
          </a:p>
          <a:p>
            <a:endParaRPr lang="ru-RU" dirty="0"/>
          </a:p>
        </p:txBody>
      </p:sp>
      <p:graphicFrame>
        <p:nvGraphicFramePr>
          <p:cNvPr id="5" name="Таблица 4"/>
          <p:cNvGraphicFramePr>
            <a:graphicFrameLocks noGrp="1"/>
          </p:cNvGraphicFramePr>
          <p:nvPr/>
        </p:nvGraphicFramePr>
        <p:xfrm>
          <a:off x="827584" y="1988840"/>
          <a:ext cx="7632848" cy="3983364"/>
        </p:xfrm>
        <a:graphic>
          <a:graphicData uri="http://schemas.openxmlformats.org/drawingml/2006/table">
            <a:tbl>
              <a:tblPr firstRow="1" bandRow="1">
                <a:tableStyleId>{00A15C55-8517-42AA-B614-E9B94910E393}</a:tableStyleId>
              </a:tblPr>
              <a:tblGrid>
                <a:gridCol w="3816424"/>
                <a:gridCol w="3816424"/>
              </a:tblGrid>
              <a:tr h="1224136">
                <a:tc>
                  <a:txBody>
                    <a:bodyPr/>
                    <a:lstStyle/>
                    <a:p>
                      <a:r>
                        <a:rPr kumimoji="0" lang="vi-VN" b="0" i="0" kern="1200" dirty="0" smtClean="0">
                          <a:solidFill>
                            <a:schemeClr val="lt1"/>
                          </a:solidFill>
                          <a:latin typeface="+mn-lt"/>
                          <a:ea typeface="+mn-ea"/>
                          <a:cs typeface="+mn-cs"/>
                        </a:rPr>
                        <a:t>Categorii de angajați</a:t>
                      </a:r>
                    </a:p>
                    <a:p>
                      <a:r>
                        <a:rPr kumimoji="0" lang="vi-VN" b="0" i="0" kern="1200" dirty="0" smtClean="0">
                          <a:solidFill>
                            <a:schemeClr val="lt1"/>
                          </a:solidFill>
                          <a:latin typeface="+mn-lt"/>
                          <a:ea typeface="+mn-ea"/>
                          <a:cs typeface="+mn-cs"/>
                        </a:rPr>
                        <a:t>după nivelul de pregătire</a:t>
                      </a:r>
                    </a:p>
                    <a:p>
                      <a:r>
                        <a:rPr kumimoji="0" lang="vi-VN" b="0" i="0" kern="1200" dirty="0" smtClean="0">
                          <a:solidFill>
                            <a:schemeClr val="lt1"/>
                          </a:solidFill>
                          <a:latin typeface="+mn-lt"/>
                          <a:ea typeface="+mn-ea"/>
                          <a:cs typeface="+mn-cs"/>
                        </a:rPr>
                        <a:t>profesională</a:t>
                      </a:r>
                      <a:endParaRPr kumimoji="0" lang="vi-VN" b="0" i="0" kern="1200" dirty="0">
                        <a:solidFill>
                          <a:schemeClr val="lt1"/>
                        </a:solidFill>
                        <a:latin typeface="+mn-lt"/>
                        <a:ea typeface="+mn-ea"/>
                        <a:cs typeface="+mn-cs"/>
                      </a:endParaRPr>
                    </a:p>
                  </a:txBody>
                  <a:tcPr/>
                </a:tc>
                <a:tc>
                  <a:txBody>
                    <a:bodyPr/>
                    <a:lstStyle/>
                    <a:p>
                      <a:r>
                        <a:rPr kumimoji="0" lang="vi-VN" b="0" i="0" kern="1200" dirty="0" smtClean="0">
                          <a:solidFill>
                            <a:schemeClr val="lt1"/>
                          </a:solidFill>
                          <a:latin typeface="+mn-lt"/>
                          <a:ea typeface="+mn-ea"/>
                          <a:cs typeface="+mn-cs"/>
                        </a:rPr>
                        <a:t>Coeficientul de multiplicitate față</a:t>
                      </a:r>
                      <a:r>
                        <a:rPr kumimoji="0" lang="ro-MO" b="0" i="0" kern="1200" baseline="0" dirty="0" smtClean="0">
                          <a:solidFill>
                            <a:schemeClr val="lt1"/>
                          </a:solidFill>
                          <a:latin typeface="+mn-lt"/>
                          <a:ea typeface="+mn-ea"/>
                          <a:cs typeface="+mn-cs"/>
                        </a:rPr>
                        <a:t> </a:t>
                      </a:r>
                      <a:r>
                        <a:rPr kumimoji="0" lang="vi-VN" b="0" i="0" kern="1200" dirty="0" smtClean="0">
                          <a:solidFill>
                            <a:schemeClr val="lt1"/>
                          </a:solidFill>
                          <a:latin typeface="+mn-lt"/>
                          <a:ea typeface="+mn-ea"/>
                          <a:cs typeface="+mn-cs"/>
                        </a:rPr>
                        <a:t>de cuantumul minim garantat al salariului în sectorul real</a:t>
                      </a:r>
                      <a:endParaRPr kumimoji="0" lang="vi-VN" b="0" i="0" kern="1200" dirty="0">
                        <a:solidFill>
                          <a:schemeClr val="lt1"/>
                        </a:solidFill>
                        <a:latin typeface="+mn-lt"/>
                        <a:ea typeface="+mn-ea"/>
                        <a:cs typeface="+mn-cs"/>
                      </a:endParaRPr>
                    </a:p>
                  </a:txBody>
                  <a:tcPr/>
                </a:tc>
              </a:tr>
              <a:tr h="504056">
                <a:tc>
                  <a:txBody>
                    <a:bodyPr/>
                    <a:lstStyle/>
                    <a:p>
                      <a:r>
                        <a:rPr kumimoji="0" lang="en-US" b="0" i="0" kern="1200" dirty="0" err="1" smtClean="0">
                          <a:solidFill>
                            <a:schemeClr val="dk1"/>
                          </a:solidFill>
                          <a:latin typeface="+mn-lt"/>
                          <a:ea typeface="+mn-ea"/>
                          <a:cs typeface="+mn-cs"/>
                        </a:rPr>
                        <a:t>Muncitori</a:t>
                      </a:r>
                      <a:r>
                        <a:rPr kumimoji="0" lang="en-US" b="0" i="0" kern="1200" dirty="0" smtClean="0">
                          <a:solidFill>
                            <a:schemeClr val="dk1"/>
                          </a:solidFill>
                          <a:latin typeface="+mn-lt"/>
                          <a:ea typeface="+mn-ea"/>
                          <a:cs typeface="+mn-cs"/>
                        </a:rPr>
                        <a:t> </a:t>
                      </a:r>
                      <a:r>
                        <a:rPr kumimoji="0" lang="en-US" b="0" i="0" kern="1200" dirty="0" err="1" smtClean="0">
                          <a:solidFill>
                            <a:schemeClr val="dk1"/>
                          </a:solidFill>
                          <a:latin typeface="+mn-lt"/>
                          <a:ea typeface="+mn-ea"/>
                          <a:cs typeface="+mn-cs"/>
                        </a:rPr>
                        <a:t>necalificați</a:t>
                      </a:r>
                      <a:endParaRPr lang="ru-RU" dirty="0"/>
                    </a:p>
                  </a:txBody>
                  <a:tcPr/>
                </a:tc>
                <a:tc>
                  <a:txBody>
                    <a:bodyPr/>
                    <a:lstStyle/>
                    <a:p>
                      <a:r>
                        <a:rPr lang="ru-RU" dirty="0" smtClean="0"/>
                        <a:t>1,00</a:t>
                      </a:r>
                      <a:endParaRPr lang="ru-RU" dirty="0"/>
                    </a:p>
                  </a:txBody>
                  <a:tcPr/>
                </a:tc>
              </a:tr>
              <a:tr h="515518">
                <a:tc>
                  <a:txBody>
                    <a:bodyPr/>
                    <a:lstStyle/>
                    <a:p>
                      <a:r>
                        <a:rPr kumimoji="0" lang="en-US" b="0" i="0" kern="1200" dirty="0" err="1" smtClean="0">
                          <a:solidFill>
                            <a:schemeClr val="dk1"/>
                          </a:solidFill>
                          <a:latin typeface="+mn-lt"/>
                          <a:ea typeface="+mn-ea"/>
                          <a:cs typeface="+mn-cs"/>
                        </a:rPr>
                        <a:t>Muncitori</a:t>
                      </a:r>
                      <a:r>
                        <a:rPr kumimoji="0" lang="en-US" b="0" i="0" kern="1200" dirty="0" smtClean="0">
                          <a:solidFill>
                            <a:schemeClr val="dk1"/>
                          </a:solidFill>
                          <a:latin typeface="+mn-lt"/>
                          <a:ea typeface="+mn-ea"/>
                          <a:cs typeface="+mn-cs"/>
                        </a:rPr>
                        <a:t> de </a:t>
                      </a:r>
                      <a:r>
                        <a:rPr kumimoji="0" lang="en-US" b="0" i="0" kern="1200" dirty="0" err="1" smtClean="0">
                          <a:solidFill>
                            <a:schemeClr val="dk1"/>
                          </a:solidFill>
                          <a:latin typeface="+mn-lt"/>
                          <a:ea typeface="+mn-ea"/>
                          <a:cs typeface="+mn-cs"/>
                        </a:rPr>
                        <a:t>calificare</a:t>
                      </a:r>
                      <a:r>
                        <a:rPr kumimoji="0" lang="en-US" b="0" i="0" kern="1200" dirty="0" smtClean="0">
                          <a:solidFill>
                            <a:schemeClr val="dk1"/>
                          </a:solidFill>
                          <a:latin typeface="+mn-lt"/>
                          <a:ea typeface="+mn-ea"/>
                          <a:cs typeface="+mn-cs"/>
                        </a:rPr>
                        <a:t> </a:t>
                      </a:r>
                      <a:r>
                        <a:rPr kumimoji="0" lang="en-US" b="0" i="0" kern="1200" dirty="0" err="1" smtClean="0">
                          <a:solidFill>
                            <a:schemeClr val="dk1"/>
                          </a:solidFill>
                          <a:latin typeface="+mn-lt"/>
                          <a:ea typeface="+mn-ea"/>
                          <a:cs typeface="+mn-cs"/>
                        </a:rPr>
                        <a:t>medie</a:t>
                      </a:r>
                      <a:endParaRPr lang="ru-RU" dirty="0"/>
                    </a:p>
                  </a:txBody>
                  <a:tcPr/>
                </a:tc>
                <a:tc>
                  <a:txBody>
                    <a:bodyPr/>
                    <a:lstStyle/>
                    <a:p>
                      <a:r>
                        <a:rPr lang="ru-RU" dirty="0" smtClean="0"/>
                        <a:t>1,20</a:t>
                      </a:r>
                      <a:endParaRPr lang="ru-RU" dirty="0"/>
                    </a:p>
                  </a:txBody>
                  <a:tcPr/>
                </a:tc>
              </a:tr>
              <a:tr h="636610">
                <a:tc>
                  <a:txBody>
                    <a:bodyPr/>
                    <a:lstStyle/>
                    <a:p>
                      <a:r>
                        <a:rPr kumimoji="0" lang="vi-VN" b="0" i="0" kern="1200" dirty="0" smtClean="0">
                          <a:solidFill>
                            <a:schemeClr val="dk1"/>
                          </a:solidFill>
                          <a:latin typeface="+mn-lt"/>
                          <a:ea typeface="+mn-ea"/>
                          <a:cs typeface="+mn-cs"/>
                        </a:rPr>
                        <a:t>Muncitori de calificare superioară</a:t>
                      </a:r>
                      <a:endParaRPr lang="ru-RU" dirty="0"/>
                    </a:p>
                  </a:txBody>
                  <a:tcPr/>
                </a:tc>
                <a:tc>
                  <a:txBody>
                    <a:bodyPr/>
                    <a:lstStyle/>
                    <a:p>
                      <a:r>
                        <a:rPr lang="ru-RU" dirty="0" smtClean="0"/>
                        <a:t>1,40</a:t>
                      </a:r>
                      <a:endParaRPr lang="ru-RU" dirty="0"/>
                    </a:p>
                  </a:txBody>
                  <a:tcPr/>
                </a:tc>
              </a:tr>
              <a:tr h="462964">
                <a:tc>
                  <a:txBody>
                    <a:bodyPr/>
                    <a:lstStyle/>
                    <a:p>
                      <a:r>
                        <a:rPr kumimoji="0" lang="en-US" b="0" i="0" kern="1200" dirty="0" err="1" smtClean="0">
                          <a:solidFill>
                            <a:schemeClr val="dk1"/>
                          </a:solidFill>
                          <a:latin typeface="+mn-lt"/>
                          <a:ea typeface="+mn-ea"/>
                          <a:cs typeface="+mn-cs"/>
                        </a:rPr>
                        <a:t>Specialiști</a:t>
                      </a:r>
                      <a:endParaRPr lang="ru-RU" dirty="0"/>
                    </a:p>
                  </a:txBody>
                  <a:tcPr/>
                </a:tc>
                <a:tc>
                  <a:txBody>
                    <a:bodyPr/>
                    <a:lstStyle/>
                    <a:p>
                      <a:r>
                        <a:rPr lang="ru-RU" dirty="0" smtClean="0"/>
                        <a:t>1,50</a:t>
                      </a:r>
                      <a:endParaRPr lang="ru-RU" dirty="0"/>
                    </a:p>
                  </a:txBody>
                  <a:tcPr/>
                </a:tc>
              </a:tr>
              <a:tr h="636610">
                <a:tc>
                  <a:txBody>
                    <a:bodyPr/>
                    <a:lstStyle/>
                    <a:p>
                      <a:r>
                        <a:rPr kumimoji="0" lang="en-US" b="0" i="0" kern="1200" dirty="0" smtClean="0">
                          <a:solidFill>
                            <a:schemeClr val="dk1"/>
                          </a:solidFill>
                          <a:latin typeface="+mn-lt"/>
                          <a:ea typeface="+mn-ea"/>
                          <a:cs typeface="+mn-cs"/>
                        </a:rPr>
                        <a:t>Personal de </a:t>
                      </a:r>
                      <a:r>
                        <a:rPr kumimoji="0" lang="en-US" b="0" i="0" kern="1200" dirty="0" err="1" smtClean="0">
                          <a:solidFill>
                            <a:schemeClr val="dk1"/>
                          </a:solidFill>
                          <a:latin typeface="+mn-lt"/>
                          <a:ea typeface="+mn-ea"/>
                          <a:cs typeface="+mn-cs"/>
                        </a:rPr>
                        <a:t>conducere</a:t>
                      </a:r>
                      <a:endParaRPr lang="ru-RU" dirty="0"/>
                    </a:p>
                  </a:txBody>
                  <a:tcPr/>
                </a:tc>
                <a:tc>
                  <a:txBody>
                    <a:bodyPr/>
                    <a:lstStyle/>
                    <a:p>
                      <a:r>
                        <a:rPr lang="ru-RU" dirty="0" smtClean="0"/>
                        <a:t>2,00</a:t>
                      </a:r>
                      <a:endParaRPr lang="ru-RU"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idx="1"/>
          </p:nvPr>
        </p:nvSpPr>
        <p:spPr>
          <a:xfrm>
            <a:off x="457200" y="260350"/>
            <a:ext cx="8229600" cy="6048970"/>
          </a:xfrm>
        </p:spPr>
        <p:txBody>
          <a:bodyPr>
            <a:normAutofit fontScale="55000" lnSpcReduction="20000"/>
          </a:bodyPr>
          <a:lstStyle/>
          <a:p>
            <a:r>
              <a:rPr lang="ro-RO" sz="2900" dirty="0" smtClean="0"/>
              <a:t>Sistemul de salarizare adoptat la întreprindere este aprobat printr-un act juridic local (Reglementări interne al unității, Reglementări privind salariile, Contract colectiv de muncă). În cazurile în care angajații sunt supuși mai multor acorduri în același timp, se aplică condițiile acordurilor care sunt cele mai favorabile angajaților.</a:t>
            </a:r>
            <a:endParaRPr lang="ru-RU" sz="2900" dirty="0" smtClean="0"/>
          </a:p>
          <a:p>
            <a:r>
              <a:rPr lang="ro-RO" sz="2900" dirty="0" smtClean="0"/>
              <a:t>Salariile sunt plătite în moneda națională. Plata salariilor în natură este interzisă.</a:t>
            </a:r>
            <a:endParaRPr lang="ru-RU" sz="2900" dirty="0" smtClean="0"/>
          </a:p>
          <a:p>
            <a:r>
              <a:rPr lang="ro-RO" sz="2900" dirty="0" smtClean="0"/>
              <a:t>Introducerea de noi sau modificări ale condițiilor de remunerare existente este permisă numai pe baza unui acord suplimentar semnat de părți, atașat contractului individual de muncă și care face parte integrantă din acesta.</a:t>
            </a:r>
            <a:endParaRPr lang="ru-RU" sz="2900" dirty="0" smtClean="0"/>
          </a:p>
          <a:p>
            <a:r>
              <a:rPr lang="ro-RO" sz="2900" dirty="0" smtClean="0"/>
              <a:t>Reducerea salariilor prevăzute de contracte individuale de muncă, contracte colective de muncă și / sau contracte colective nu este permisă decât după un an de la data stabilirii lor.</a:t>
            </a:r>
            <a:endParaRPr lang="ru-RU" sz="2900" dirty="0" smtClean="0"/>
          </a:p>
          <a:p>
            <a:r>
              <a:rPr lang="ro-MO" sz="2900" dirty="0" smtClean="0"/>
              <a:t>Pentru munca în condiții nefavorabile se stabilește </a:t>
            </a:r>
            <a:r>
              <a:rPr lang="en-US" sz="2900" dirty="0" smtClean="0"/>
              <a:t>se </a:t>
            </a:r>
            <a:r>
              <a:rPr lang="en-US" sz="2900" dirty="0" err="1" smtClean="0"/>
              <a:t>stabilesc</a:t>
            </a:r>
            <a:r>
              <a:rPr lang="en-US" sz="2900" dirty="0" smtClean="0"/>
              <a:t> </a:t>
            </a:r>
            <a:r>
              <a:rPr lang="en-US" sz="2900" dirty="0" err="1" smtClean="0"/>
              <a:t>sporuri</a:t>
            </a:r>
            <a:r>
              <a:rPr lang="en-US" sz="2900" dirty="0" smtClean="0"/>
              <a:t> de </a:t>
            </a:r>
            <a:r>
              <a:rPr lang="en-US" sz="2900" dirty="0" err="1" smtClean="0"/>
              <a:t>compensare</a:t>
            </a:r>
            <a:r>
              <a:rPr lang="en-US" sz="2900" dirty="0" smtClean="0"/>
              <a:t> </a:t>
            </a:r>
            <a:r>
              <a:rPr lang="en-US" sz="2900" dirty="0" err="1" smtClean="0"/>
              <a:t>în</a:t>
            </a:r>
            <a:r>
              <a:rPr lang="en-US" sz="2900" dirty="0" smtClean="0"/>
              <a:t> </a:t>
            </a:r>
            <a:r>
              <a:rPr lang="en-US" sz="2900" dirty="0" err="1" smtClean="0"/>
              <a:t>mărime</a:t>
            </a:r>
            <a:r>
              <a:rPr lang="en-US" sz="2900" dirty="0" smtClean="0"/>
              <a:t> </a:t>
            </a:r>
            <a:r>
              <a:rPr lang="en-US" sz="2900" dirty="0" err="1" smtClean="0"/>
              <a:t>unică</a:t>
            </a:r>
            <a:r>
              <a:rPr lang="en-US" sz="2900" dirty="0" smtClean="0"/>
              <a:t> </a:t>
            </a:r>
            <a:r>
              <a:rPr lang="en-US" sz="2900" dirty="0" err="1" smtClean="0"/>
              <a:t>pentru</a:t>
            </a:r>
            <a:r>
              <a:rPr lang="en-US" sz="2900" dirty="0" smtClean="0"/>
              <a:t> </a:t>
            </a:r>
            <a:r>
              <a:rPr lang="en-US" sz="2900" dirty="0" err="1" smtClean="0"/>
              <a:t>salariaţii</a:t>
            </a:r>
            <a:r>
              <a:rPr lang="en-US" sz="2900" dirty="0" smtClean="0"/>
              <a:t> de </a:t>
            </a:r>
            <a:r>
              <a:rPr lang="en-US" sz="2900" dirty="0" err="1" smtClean="0"/>
              <a:t>orice</a:t>
            </a:r>
            <a:r>
              <a:rPr lang="en-US" sz="2900" dirty="0" smtClean="0"/>
              <a:t> </a:t>
            </a:r>
            <a:r>
              <a:rPr lang="en-US" sz="2900" dirty="0" err="1" smtClean="0"/>
              <a:t>calificare</a:t>
            </a:r>
            <a:r>
              <a:rPr lang="en-US" sz="2900" dirty="0" smtClean="0"/>
              <a:t> care </a:t>
            </a:r>
            <a:r>
              <a:rPr lang="en-US" sz="2900" dirty="0" err="1" smtClean="0"/>
              <a:t>muncesc</a:t>
            </a:r>
            <a:r>
              <a:rPr lang="en-US" sz="2900" dirty="0" smtClean="0"/>
              <a:t> </a:t>
            </a:r>
            <a:r>
              <a:rPr lang="en-US" sz="2900" dirty="0" err="1" smtClean="0"/>
              <a:t>în</a:t>
            </a:r>
            <a:r>
              <a:rPr lang="en-US" sz="2900" dirty="0" smtClean="0"/>
              <a:t> </a:t>
            </a:r>
            <a:r>
              <a:rPr lang="en-US" sz="2900" dirty="0" err="1" smtClean="0"/>
              <a:t>condiţii</a:t>
            </a:r>
            <a:r>
              <a:rPr lang="en-US" sz="2900" dirty="0" smtClean="0"/>
              <a:t> </a:t>
            </a:r>
            <a:r>
              <a:rPr lang="en-US" sz="2900" dirty="0" err="1" smtClean="0"/>
              <a:t>egale</a:t>
            </a:r>
            <a:r>
              <a:rPr lang="en-US" sz="2900" dirty="0" smtClean="0"/>
              <a:t> la </a:t>
            </a:r>
            <a:r>
              <a:rPr lang="en-US" sz="2900" dirty="0" err="1" smtClean="0"/>
              <a:t>unitatea</a:t>
            </a:r>
            <a:r>
              <a:rPr lang="en-US" sz="2900" dirty="0" smtClean="0"/>
              <a:t> </a:t>
            </a:r>
            <a:r>
              <a:rPr lang="en-US" sz="2900" dirty="0" err="1" smtClean="0"/>
              <a:t>respectivă</a:t>
            </a:r>
            <a:r>
              <a:rPr lang="en-US" sz="2900" dirty="0" smtClean="0"/>
              <a:t>.</a:t>
            </a:r>
            <a:endParaRPr lang="ru-RU" sz="2900" dirty="0" smtClean="0"/>
          </a:p>
          <a:p>
            <a:r>
              <a:rPr lang="en-US" sz="2900" dirty="0" err="1" smtClean="0"/>
              <a:t>Mărimea</a:t>
            </a:r>
            <a:r>
              <a:rPr lang="en-US" sz="2900" dirty="0" smtClean="0"/>
              <a:t> </a:t>
            </a:r>
            <a:r>
              <a:rPr lang="en-US" sz="2900" dirty="0" err="1" smtClean="0"/>
              <a:t>concretă</a:t>
            </a:r>
            <a:r>
              <a:rPr lang="en-US" sz="2900" dirty="0" smtClean="0"/>
              <a:t> a </a:t>
            </a:r>
            <a:r>
              <a:rPr lang="en-US" sz="2900" dirty="0" err="1" smtClean="0"/>
              <a:t>sporurilor</a:t>
            </a:r>
            <a:r>
              <a:rPr lang="en-US" sz="2900" dirty="0" smtClean="0"/>
              <a:t> de </a:t>
            </a:r>
            <a:r>
              <a:rPr lang="en-US" sz="2900" dirty="0" err="1" smtClean="0"/>
              <a:t>compensare</a:t>
            </a:r>
            <a:r>
              <a:rPr lang="en-US" sz="2900" dirty="0" smtClean="0"/>
              <a:t> </a:t>
            </a:r>
            <a:r>
              <a:rPr lang="en-US" sz="2900" dirty="0" err="1" smtClean="0"/>
              <a:t>pentru</a:t>
            </a:r>
            <a:r>
              <a:rPr lang="en-US" sz="2900" dirty="0" smtClean="0"/>
              <a:t> </a:t>
            </a:r>
            <a:r>
              <a:rPr lang="en-US" sz="2900" dirty="0" err="1" smtClean="0"/>
              <a:t>munca</a:t>
            </a:r>
            <a:r>
              <a:rPr lang="en-US" sz="2900" dirty="0" smtClean="0"/>
              <a:t> </a:t>
            </a:r>
            <a:r>
              <a:rPr lang="en-US" sz="2900" dirty="0" err="1" smtClean="0"/>
              <a:t>prestată</a:t>
            </a:r>
            <a:r>
              <a:rPr lang="en-US" sz="2900" dirty="0" smtClean="0"/>
              <a:t> </a:t>
            </a:r>
            <a:r>
              <a:rPr lang="en-US" sz="2900" dirty="0" err="1" smtClean="0"/>
              <a:t>în</a:t>
            </a:r>
            <a:r>
              <a:rPr lang="en-US" sz="2900" dirty="0" smtClean="0"/>
              <a:t> </a:t>
            </a:r>
            <a:r>
              <a:rPr lang="en-US" sz="2900" dirty="0" err="1" smtClean="0"/>
              <a:t>condiţii</a:t>
            </a:r>
            <a:r>
              <a:rPr lang="en-US" sz="2900" dirty="0" smtClean="0"/>
              <a:t> </a:t>
            </a:r>
            <a:r>
              <a:rPr lang="en-US" sz="2900" dirty="0" err="1" smtClean="0"/>
              <a:t>nefavorabile</a:t>
            </a:r>
            <a:r>
              <a:rPr lang="en-US" sz="2900" dirty="0" smtClean="0"/>
              <a:t> se </a:t>
            </a:r>
            <a:r>
              <a:rPr lang="en-US" sz="2900" dirty="0" err="1" smtClean="0"/>
              <a:t>stabileşte</a:t>
            </a:r>
            <a:r>
              <a:rPr lang="en-US" sz="2900" dirty="0" smtClean="0"/>
              <a:t> </a:t>
            </a:r>
            <a:r>
              <a:rPr lang="en-US" sz="2900" dirty="0" err="1" smtClean="0"/>
              <a:t>în</a:t>
            </a:r>
            <a:r>
              <a:rPr lang="en-US" sz="2900" dirty="0" smtClean="0"/>
              <a:t> </a:t>
            </a:r>
            <a:r>
              <a:rPr lang="en-US" sz="2900" dirty="0" err="1" smtClean="0"/>
              <a:t>funcţie</a:t>
            </a:r>
            <a:r>
              <a:rPr lang="en-US" sz="2900" dirty="0" smtClean="0"/>
              <a:t> de </a:t>
            </a:r>
            <a:r>
              <a:rPr lang="en-US" sz="2900" dirty="0" err="1" smtClean="0"/>
              <a:t>greutate</a:t>
            </a:r>
            <a:r>
              <a:rPr lang="en-US" sz="2900" dirty="0" smtClean="0"/>
              <a:t> </a:t>
            </a:r>
            <a:r>
              <a:rPr lang="en-US" sz="2900" dirty="0" err="1" smtClean="0"/>
              <a:t>şi</a:t>
            </a:r>
            <a:r>
              <a:rPr lang="en-US" sz="2900" dirty="0" smtClean="0"/>
              <a:t> </a:t>
            </a:r>
            <a:r>
              <a:rPr lang="en-US" sz="2900" dirty="0" err="1" smtClean="0"/>
              <a:t>nocivitate</a:t>
            </a:r>
            <a:r>
              <a:rPr lang="en-US" sz="2900" dirty="0" smtClean="0"/>
              <a:t>, </a:t>
            </a:r>
            <a:r>
              <a:rPr lang="en-US" sz="2900" dirty="0" err="1" smtClean="0"/>
              <a:t>în</a:t>
            </a:r>
            <a:r>
              <a:rPr lang="en-US" sz="2900" dirty="0" smtClean="0"/>
              <a:t> </a:t>
            </a:r>
            <a:r>
              <a:rPr lang="en-US" sz="2900" dirty="0" err="1" smtClean="0"/>
              <a:t>limitele</a:t>
            </a:r>
            <a:r>
              <a:rPr lang="en-US" sz="2900" dirty="0" smtClean="0"/>
              <a:t> </a:t>
            </a:r>
            <a:r>
              <a:rPr lang="en-US" sz="2900" dirty="0" err="1" smtClean="0"/>
              <a:t>negociate</a:t>
            </a:r>
            <a:r>
              <a:rPr lang="en-US" sz="2900" dirty="0" smtClean="0"/>
              <a:t> de </a:t>
            </a:r>
            <a:r>
              <a:rPr lang="en-US" sz="2900" dirty="0" err="1" smtClean="0"/>
              <a:t>partenerii</a:t>
            </a:r>
            <a:r>
              <a:rPr lang="en-US" sz="2900" dirty="0" smtClean="0"/>
              <a:t> </a:t>
            </a:r>
            <a:r>
              <a:rPr lang="en-US" sz="2900" dirty="0" err="1" smtClean="0"/>
              <a:t>sociali</a:t>
            </a:r>
            <a:r>
              <a:rPr lang="en-US" sz="2900" dirty="0" smtClean="0"/>
              <a:t> </a:t>
            </a:r>
            <a:r>
              <a:rPr lang="en-US" sz="2900" dirty="0" err="1" smtClean="0"/>
              <a:t>şi</a:t>
            </a:r>
            <a:r>
              <a:rPr lang="en-US" sz="2900" dirty="0" smtClean="0"/>
              <a:t> </a:t>
            </a:r>
            <a:r>
              <a:rPr lang="en-US" sz="2900" dirty="0" err="1" smtClean="0"/>
              <a:t>aprobate</a:t>
            </a:r>
            <a:r>
              <a:rPr lang="en-US" sz="2900" dirty="0" smtClean="0"/>
              <a:t> </a:t>
            </a:r>
            <a:r>
              <a:rPr lang="en-US" sz="2900" dirty="0" err="1" smtClean="0"/>
              <a:t>prin</a:t>
            </a:r>
            <a:r>
              <a:rPr lang="en-US" sz="2900" dirty="0" smtClean="0"/>
              <a:t> </a:t>
            </a:r>
            <a:r>
              <a:rPr lang="en-US" sz="2900" dirty="0" err="1" smtClean="0"/>
              <a:t>convenţia</a:t>
            </a:r>
            <a:r>
              <a:rPr lang="en-US" sz="2900" dirty="0" smtClean="0"/>
              <a:t> </a:t>
            </a:r>
            <a:r>
              <a:rPr lang="en-US" sz="2900" dirty="0" err="1" smtClean="0"/>
              <a:t>colectivă</a:t>
            </a:r>
            <a:r>
              <a:rPr lang="en-US" sz="2900" dirty="0" smtClean="0"/>
              <a:t> la </a:t>
            </a:r>
            <a:r>
              <a:rPr lang="en-US" sz="2900" dirty="0" err="1" smtClean="0"/>
              <a:t>nivel</a:t>
            </a:r>
            <a:r>
              <a:rPr lang="en-US" sz="2900" dirty="0" smtClean="0"/>
              <a:t> </a:t>
            </a:r>
            <a:r>
              <a:rPr lang="en-US" sz="2900" dirty="0" err="1" smtClean="0"/>
              <a:t>naţional</a:t>
            </a:r>
            <a:r>
              <a:rPr lang="en-US" sz="2900" dirty="0" smtClean="0"/>
              <a:t> </a:t>
            </a:r>
            <a:r>
              <a:rPr lang="en-US" sz="2900" dirty="0" err="1" smtClean="0"/>
              <a:t>şi</a:t>
            </a:r>
            <a:r>
              <a:rPr lang="en-US" sz="2900" dirty="0" smtClean="0"/>
              <a:t> </a:t>
            </a:r>
            <a:r>
              <a:rPr lang="en-US" sz="2900" dirty="0" err="1" smtClean="0"/>
              <a:t>ramural</a:t>
            </a:r>
            <a:r>
              <a:rPr lang="en-US" sz="2900" dirty="0" smtClean="0"/>
              <a:t>.</a:t>
            </a:r>
            <a:endParaRPr lang="ru-RU" sz="2900" dirty="0" smtClean="0"/>
          </a:p>
          <a:p>
            <a:r>
              <a:rPr lang="en-US" sz="2900" dirty="0" err="1" smtClean="0"/>
              <a:t>Angajatorul</a:t>
            </a:r>
            <a:r>
              <a:rPr lang="en-US" sz="2900" dirty="0" smtClean="0"/>
              <a:t> </a:t>
            </a:r>
            <a:r>
              <a:rPr lang="en-US" sz="2900" dirty="0" err="1" smtClean="0"/>
              <a:t>este</a:t>
            </a:r>
            <a:r>
              <a:rPr lang="en-US" sz="2900" dirty="0" smtClean="0"/>
              <a:t> </a:t>
            </a:r>
            <a:r>
              <a:rPr lang="en-US" sz="2900" dirty="0" err="1" smtClean="0"/>
              <a:t>în</a:t>
            </a:r>
            <a:r>
              <a:rPr lang="en-US" sz="2900" dirty="0" smtClean="0"/>
              <a:t> </a:t>
            </a:r>
            <a:r>
              <a:rPr lang="en-US" sz="2900" dirty="0" err="1" smtClean="0"/>
              <a:t>drept</a:t>
            </a:r>
            <a:r>
              <a:rPr lang="en-US" sz="2900" dirty="0" smtClean="0"/>
              <a:t> </a:t>
            </a:r>
            <a:r>
              <a:rPr lang="en-US" sz="2900" dirty="0" err="1" smtClean="0"/>
              <a:t>să</a:t>
            </a:r>
            <a:r>
              <a:rPr lang="en-US" sz="2900" dirty="0" smtClean="0"/>
              <a:t> </a:t>
            </a:r>
            <a:r>
              <a:rPr lang="en-US" sz="2900" dirty="0" err="1" smtClean="0"/>
              <a:t>stabilească</a:t>
            </a:r>
            <a:r>
              <a:rPr lang="en-US" sz="2900" dirty="0" smtClean="0"/>
              <a:t> </a:t>
            </a:r>
            <a:r>
              <a:rPr lang="en-US" sz="2900" dirty="0" err="1" smtClean="0"/>
              <a:t>diferite</a:t>
            </a:r>
            <a:r>
              <a:rPr lang="en-US" sz="2900" dirty="0" smtClean="0"/>
              <a:t> </a:t>
            </a:r>
            <a:r>
              <a:rPr lang="en-US" sz="2900" dirty="0" err="1" smtClean="0"/>
              <a:t>sisteme</a:t>
            </a:r>
            <a:r>
              <a:rPr lang="en-US" sz="2900" dirty="0" smtClean="0"/>
              <a:t> de premiere, de </a:t>
            </a:r>
            <a:r>
              <a:rPr lang="en-US" sz="2900" dirty="0" err="1" smtClean="0"/>
              <a:t>adaosuri</a:t>
            </a:r>
            <a:r>
              <a:rPr lang="en-US" sz="2900" dirty="0" smtClean="0"/>
              <a:t> </a:t>
            </a:r>
            <a:r>
              <a:rPr lang="en-US" sz="2900" dirty="0" err="1" smtClean="0"/>
              <a:t>şi</a:t>
            </a:r>
            <a:r>
              <a:rPr lang="en-US" sz="2900" dirty="0" smtClean="0"/>
              <a:t> </a:t>
            </a:r>
            <a:r>
              <a:rPr lang="en-US" sz="2900" dirty="0" err="1" smtClean="0"/>
              <a:t>sporuri</a:t>
            </a:r>
            <a:r>
              <a:rPr lang="en-US" sz="2900" dirty="0" smtClean="0"/>
              <a:t> la </a:t>
            </a:r>
            <a:r>
              <a:rPr lang="en-US" sz="2900" dirty="0" err="1" smtClean="0"/>
              <a:t>salariul</a:t>
            </a:r>
            <a:r>
              <a:rPr lang="en-US" sz="2900" dirty="0" smtClean="0"/>
              <a:t> de </a:t>
            </a:r>
            <a:r>
              <a:rPr lang="en-US" sz="2900" dirty="0" err="1" smtClean="0"/>
              <a:t>bază</a:t>
            </a:r>
            <a:r>
              <a:rPr lang="en-US" sz="2900" dirty="0" smtClean="0"/>
              <a:t>, </a:t>
            </a:r>
            <a:r>
              <a:rPr lang="en-US" sz="2900" dirty="0" err="1" smtClean="0"/>
              <a:t>alte</a:t>
            </a:r>
            <a:r>
              <a:rPr lang="en-US" sz="2900" dirty="0" smtClean="0"/>
              <a:t> </a:t>
            </a:r>
            <a:r>
              <a:rPr lang="en-US" sz="2900" dirty="0" err="1" smtClean="0"/>
              <a:t>plăţi</a:t>
            </a:r>
            <a:r>
              <a:rPr lang="en-US" sz="2900" dirty="0" smtClean="0"/>
              <a:t> de </a:t>
            </a:r>
            <a:r>
              <a:rPr lang="en-US" sz="2900" dirty="0" err="1" smtClean="0"/>
              <a:t>stimulare</a:t>
            </a:r>
            <a:r>
              <a:rPr lang="en-US" sz="2900" dirty="0" smtClean="0"/>
              <a:t> </a:t>
            </a:r>
            <a:r>
              <a:rPr lang="en-US" sz="2900" dirty="0" err="1" smtClean="0"/>
              <a:t>după</a:t>
            </a:r>
            <a:r>
              <a:rPr lang="en-US" sz="2900" dirty="0" smtClean="0"/>
              <a:t> </a:t>
            </a:r>
            <a:r>
              <a:rPr lang="en-US" sz="2900" dirty="0" err="1" smtClean="0"/>
              <a:t>consultarea</a:t>
            </a:r>
            <a:r>
              <a:rPr lang="en-US" sz="2900" dirty="0" smtClean="0"/>
              <a:t> </a:t>
            </a:r>
            <a:r>
              <a:rPr lang="en-US" sz="2900" dirty="0" err="1" smtClean="0"/>
              <a:t>reprezentanţilor</a:t>
            </a:r>
            <a:r>
              <a:rPr lang="en-US" sz="2900" dirty="0" smtClean="0"/>
              <a:t> </a:t>
            </a:r>
            <a:r>
              <a:rPr lang="en-US" sz="2900" dirty="0" err="1" smtClean="0"/>
              <a:t>salariaţilor</a:t>
            </a:r>
            <a:r>
              <a:rPr lang="en-US" sz="2900" dirty="0" smtClean="0"/>
              <a:t>. </a:t>
            </a:r>
            <a:r>
              <a:rPr lang="ro-RO" sz="2900" dirty="0" smtClean="0"/>
              <a:t>Aceste sisteme pot fi, de asemenea, stabilite printr-un contract colectiv de muncă șau alt documen normativ la nivel de unitate.</a:t>
            </a:r>
            <a:endParaRPr lang="ru-RU" sz="2900" dirty="0" smtClean="0"/>
          </a:p>
          <a:p>
            <a:r>
              <a:rPr lang="en-US" sz="2900" dirty="0" err="1" smtClean="0"/>
              <a:t>Pe</a:t>
            </a:r>
            <a:r>
              <a:rPr lang="en-US" sz="2900" dirty="0" smtClean="0"/>
              <a:t> </a:t>
            </a:r>
            <a:r>
              <a:rPr lang="en-US" sz="2900" dirty="0" err="1" smtClean="0"/>
              <a:t>lîngă</a:t>
            </a:r>
            <a:r>
              <a:rPr lang="en-US" sz="2900" dirty="0" smtClean="0"/>
              <a:t> </a:t>
            </a:r>
            <a:r>
              <a:rPr lang="en-US" sz="2900" dirty="0" err="1" smtClean="0"/>
              <a:t>plăţile</a:t>
            </a:r>
            <a:r>
              <a:rPr lang="en-US" sz="2900" dirty="0" smtClean="0"/>
              <a:t> </a:t>
            </a:r>
            <a:r>
              <a:rPr lang="en-US" sz="2900" dirty="0" err="1" smtClean="0"/>
              <a:t>prevăzute</a:t>
            </a:r>
            <a:r>
              <a:rPr lang="en-US" sz="2900" dirty="0" smtClean="0"/>
              <a:t> de </a:t>
            </a:r>
            <a:r>
              <a:rPr lang="en-US" sz="2900" dirty="0" err="1" smtClean="0"/>
              <a:t>sistemele</a:t>
            </a:r>
            <a:r>
              <a:rPr lang="en-US" sz="2900" dirty="0" smtClean="0"/>
              <a:t> de </a:t>
            </a:r>
            <a:r>
              <a:rPr lang="en-US" sz="2900" dirty="0" err="1" smtClean="0"/>
              <a:t>salarizare</a:t>
            </a:r>
            <a:r>
              <a:rPr lang="en-US" sz="2900" dirty="0" smtClean="0"/>
              <a:t>, </a:t>
            </a:r>
            <a:r>
              <a:rPr lang="en-US" sz="2900" dirty="0" err="1" smtClean="0"/>
              <a:t>pentru</a:t>
            </a:r>
            <a:r>
              <a:rPr lang="en-US" sz="2900" dirty="0" smtClean="0"/>
              <a:t> </a:t>
            </a:r>
            <a:r>
              <a:rPr lang="en-US" sz="2900" dirty="0" err="1" smtClean="0"/>
              <a:t>salariaţii</a:t>
            </a:r>
            <a:r>
              <a:rPr lang="en-US" sz="2900" dirty="0" smtClean="0"/>
              <a:t> </a:t>
            </a:r>
            <a:r>
              <a:rPr lang="en-US" sz="2900" dirty="0" err="1" smtClean="0"/>
              <a:t>unităţii</a:t>
            </a:r>
            <a:r>
              <a:rPr lang="en-US" sz="2900" dirty="0" smtClean="0"/>
              <a:t> se </a:t>
            </a:r>
            <a:r>
              <a:rPr lang="en-US" sz="2900" dirty="0" err="1" smtClean="0"/>
              <a:t>poate</a:t>
            </a:r>
            <a:r>
              <a:rPr lang="en-US" sz="2900" dirty="0" smtClean="0"/>
              <a:t> </a:t>
            </a:r>
            <a:r>
              <a:rPr lang="en-US" sz="2900" dirty="0" err="1" smtClean="0"/>
              <a:t>stabili</a:t>
            </a:r>
            <a:r>
              <a:rPr lang="en-US" sz="2900" dirty="0" smtClean="0"/>
              <a:t> o </a:t>
            </a:r>
            <a:r>
              <a:rPr lang="en-US" sz="2900" dirty="0" err="1" smtClean="0"/>
              <a:t>recompensă</a:t>
            </a:r>
            <a:r>
              <a:rPr lang="en-US" sz="2900" dirty="0" smtClean="0"/>
              <a:t> </a:t>
            </a:r>
            <a:r>
              <a:rPr lang="en-US" sz="2900" dirty="0" err="1" smtClean="0"/>
              <a:t>în</a:t>
            </a:r>
            <a:r>
              <a:rPr lang="en-US" sz="2900" dirty="0" smtClean="0"/>
              <a:t> </a:t>
            </a:r>
            <a:r>
              <a:rPr lang="en-US" sz="2900" dirty="0" err="1" smtClean="0"/>
              <a:t>baza</a:t>
            </a:r>
            <a:r>
              <a:rPr lang="en-US" sz="2900" dirty="0" smtClean="0"/>
              <a:t> </a:t>
            </a:r>
            <a:r>
              <a:rPr lang="en-US" sz="2900" dirty="0" err="1" smtClean="0"/>
              <a:t>rezultatelor</a:t>
            </a:r>
            <a:r>
              <a:rPr lang="en-US" sz="2900" dirty="0" smtClean="0"/>
              <a:t> </a:t>
            </a:r>
            <a:r>
              <a:rPr lang="en-US" sz="2900" dirty="0" err="1" smtClean="0"/>
              <a:t>activităţii</a:t>
            </a:r>
            <a:r>
              <a:rPr lang="en-US" sz="2900" dirty="0" smtClean="0"/>
              <a:t> </a:t>
            </a:r>
            <a:r>
              <a:rPr lang="en-US" sz="2900" dirty="0" err="1" smtClean="0"/>
              <a:t>anuale</a:t>
            </a:r>
            <a:r>
              <a:rPr lang="en-US" sz="2900" dirty="0" smtClean="0"/>
              <a:t> din </a:t>
            </a:r>
            <a:r>
              <a:rPr lang="en-US" sz="2900" dirty="0" err="1" smtClean="0"/>
              <a:t>fondul</a:t>
            </a:r>
            <a:r>
              <a:rPr lang="en-US" sz="2900" dirty="0" smtClean="0"/>
              <a:t> format din </a:t>
            </a:r>
            <a:r>
              <a:rPr lang="en-US" sz="2900" dirty="0" err="1" smtClean="0"/>
              <a:t>beneficiul</a:t>
            </a:r>
            <a:r>
              <a:rPr lang="en-US" sz="2900" dirty="0" smtClean="0"/>
              <a:t> </a:t>
            </a:r>
            <a:r>
              <a:rPr lang="en-US" sz="2900" dirty="0" err="1" smtClean="0"/>
              <a:t>obţinut</a:t>
            </a:r>
            <a:r>
              <a:rPr lang="en-US" sz="2900" dirty="0" smtClean="0"/>
              <a:t> de </a:t>
            </a:r>
            <a:r>
              <a:rPr lang="en-US" sz="2900" dirty="0" err="1" smtClean="0"/>
              <a:t>unitate</a:t>
            </a:r>
            <a:r>
              <a:rPr lang="en-US" sz="2900" dirty="0" smtClean="0"/>
              <a:t>.</a:t>
            </a:r>
            <a:endParaRPr lang="ru-RU" sz="2900"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20_b.jpg"/>
          <p:cNvPicPr>
            <a:picLocks noGrp="1" noChangeAspect="1"/>
          </p:cNvPicPr>
          <p:nvPr>
            <p:ph idx="1"/>
          </p:nvPr>
        </p:nvPicPr>
        <p:blipFill>
          <a:blip r:embed="rId2" cstate="print"/>
          <a:stretch>
            <a:fillRect/>
          </a:stretch>
        </p:blipFill>
        <p:spPr>
          <a:xfrm>
            <a:off x="899592" y="836712"/>
            <a:ext cx="6984776" cy="5184575"/>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413</TotalTime>
  <Words>1074</Words>
  <Application>Microsoft Office PowerPoint</Application>
  <PresentationFormat>Экран (4:3)</PresentationFormat>
  <Paragraphs>59</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             Reglamentări privind retribuirea muncii</vt:lpstr>
      <vt:lpstr>Слайд 2</vt:lpstr>
      <vt:lpstr>Слайд 3</vt:lpstr>
      <vt:lpstr> Procedura de stabilire a sistemului de salarizare</vt:lpstr>
      <vt:lpstr>Слайд 5</vt:lpstr>
      <vt:lpstr>Слайд 6</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60</cp:revision>
  <dcterms:created xsi:type="dcterms:W3CDTF">2021-05-11T18:37:45Z</dcterms:created>
  <dcterms:modified xsi:type="dcterms:W3CDTF">2021-07-20T15:56:21Z</dcterms:modified>
</cp:coreProperties>
</file>