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44" r:id="rId1"/>
  </p:sldMasterIdLst>
  <p:sldIdLst>
    <p:sldId id="260" r:id="rId2"/>
    <p:sldId id="261" r:id="rId3"/>
    <p:sldId id="258"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7" r:id="rId19"/>
    <p:sldId id="278" r:id="rId20"/>
    <p:sldId id="279" r:id="rId21"/>
    <p:sldId id="280" r:id="rId22"/>
    <p:sldId id="281"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DE263C33-45A5-4226-AA0F-91E6C161D786}" type="datetimeFigureOut">
              <a:rPr lang="ru-RU" smtClean="0"/>
              <a:pPr/>
              <a:t>22.07.2021</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BADD277D-B8E7-4F34-8842-C86379ADB4C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22.07.2021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22.07.2021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22.07.2021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DE263C33-45A5-4226-AA0F-91E6C161D786}" type="datetimeFigureOut">
              <a:rPr lang="ru-RU" smtClean="0"/>
              <a:pPr/>
              <a:t>22.07.2021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DE263C33-45A5-4226-AA0F-91E6C161D786}" type="datetimeFigureOut">
              <a:rPr lang="ru-RU" smtClean="0"/>
              <a:pPr/>
              <a:t>22.07.2021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DE263C33-45A5-4226-AA0F-91E6C161D786}" type="datetimeFigureOut">
              <a:rPr lang="ru-RU" smtClean="0"/>
              <a:pPr/>
              <a:t>22.07.2021</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DE263C33-45A5-4226-AA0F-91E6C161D786}" type="datetimeFigureOut">
              <a:rPr lang="ru-RU" smtClean="0"/>
              <a:pPr/>
              <a:t>22.07.2021</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DE263C33-45A5-4226-AA0F-91E6C161D786}" type="datetimeFigureOut">
              <a:rPr lang="ru-RU" smtClean="0"/>
              <a:pPr/>
              <a:t>22.07.2021</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DE263C33-45A5-4226-AA0F-91E6C161D786}" type="datetimeFigureOut">
              <a:rPr lang="ru-RU" smtClean="0"/>
              <a:pPr/>
              <a:t>22.07.2021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DE263C33-45A5-4226-AA0F-91E6C161D786}" type="datetimeFigureOut">
              <a:rPr lang="ru-RU" smtClean="0"/>
              <a:pPr/>
              <a:t>22.07.2021</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BADD277D-B8E7-4F34-8842-C86379ADB4C0}"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E263C33-45A5-4226-AA0F-91E6C161D786}" type="datetimeFigureOut">
              <a:rPr lang="ru-RU" smtClean="0"/>
              <a:pPr/>
              <a:t>22.07.2021</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ADD277D-B8E7-4F34-8842-C86379ADB4C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ism.gov.md/ro/content/baza-legislativ%C4%83"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ln w="38100">
            <a:solidFill>
              <a:schemeClr val="tx1"/>
            </a:solidFill>
          </a:ln>
        </p:spPr>
        <p:txBody>
          <a:bodyPr>
            <a:normAutofit fontScale="90000"/>
          </a:bodyPr>
          <a:lstStyle/>
          <a:p>
            <a:pPr algn="ctr"/>
            <a:r>
              <a:rPr lang="ru-RU" dirty="0" smtClean="0"/>
              <a:t/>
            </a:r>
            <a:br>
              <a:rPr lang="ru-RU" dirty="0" smtClean="0"/>
            </a:br>
            <a:r>
              <a:rPr lang="ro-MO" dirty="0" smtClean="0"/>
              <a:t>ORGANIZAREA  SERVICIULUI RESURSE UMANE</a:t>
            </a:r>
            <a:r>
              <a:rPr lang="ru-RU" dirty="0" smtClean="0"/>
              <a:t/>
            </a:r>
            <a:br>
              <a:rPr lang="ru-RU" dirty="0" smtClean="0"/>
            </a:br>
            <a:endParaRPr lang="ru-RU" dirty="0"/>
          </a:p>
        </p:txBody>
      </p:sp>
      <p:pic>
        <p:nvPicPr>
          <p:cNvPr id="6" name="Содержимое 5" descr="40694181741412.png"/>
          <p:cNvPicPr>
            <a:picLocks noGrp="1" noChangeAspect="1"/>
          </p:cNvPicPr>
          <p:nvPr>
            <p:ph idx="1"/>
          </p:nvPr>
        </p:nvPicPr>
        <p:blipFill>
          <a:blip r:embed="rId2" cstate="print"/>
          <a:stretch>
            <a:fillRect/>
          </a:stretch>
        </p:blipFill>
        <p:spPr>
          <a:xfrm>
            <a:off x="467544" y="1556792"/>
            <a:ext cx="8229600" cy="4320480"/>
          </a:xfr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260648"/>
            <a:ext cx="8229600" cy="6408712"/>
          </a:xfrm>
        </p:spPr>
        <p:txBody>
          <a:bodyPr>
            <a:normAutofit/>
          </a:bodyPr>
          <a:lstStyle/>
          <a:p>
            <a:r>
              <a:rPr lang="en-US" sz="1400" b="1" i="1" dirty="0" smtClean="0"/>
              <a:t>II. </a:t>
            </a:r>
            <a:r>
              <a:rPr lang="en-US" sz="1400" b="1" i="1" dirty="0" err="1" smtClean="0"/>
              <a:t>Contractul</a:t>
            </a:r>
            <a:r>
              <a:rPr lang="en-US" sz="1400" b="1" i="1" dirty="0" smtClean="0"/>
              <a:t> individual de </a:t>
            </a:r>
            <a:r>
              <a:rPr lang="en-US" sz="1400" b="1" i="1" dirty="0" err="1" smtClean="0"/>
              <a:t>muncă</a:t>
            </a:r>
            <a:r>
              <a:rPr lang="en-US" sz="1400" b="1" i="1" dirty="0" smtClean="0"/>
              <a:t> se </a:t>
            </a:r>
            <a:r>
              <a:rPr lang="en-US" sz="1400" b="1" i="1" dirty="0" err="1" smtClean="0"/>
              <a:t>suspendă</a:t>
            </a:r>
            <a:r>
              <a:rPr lang="en-US" sz="1400" b="1" i="1" dirty="0" smtClean="0"/>
              <a:t> </a:t>
            </a:r>
            <a:r>
              <a:rPr lang="en-US" sz="1400" b="1" i="1" dirty="0" err="1" smtClean="0"/>
              <a:t>prin</a:t>
            </a:r>
            <a:r>
              <a:rPr lang="en-US" sz="1400" b="1" i="1" dirty="0" smtClean="0"/>
              <a:t> </a:t>
            </a:r>
            <a:r>
              <a:rPr lang="en-US" sz="1400" b="1" i="1" dirty="0" err="1" smtClean="0"/>
              <a:t>acordul</a:t>
            </a:r>
            <a:r>
              <a:rPr lang="en-US" sz="1400" b="1" i="1" dirty="0" smtClean="0"/>
              <a:t> </a:t>
            </a:r>
            <a:r>
              <a:rPr lang="en-US" sz="1400" b="1" i="1" dirty="0" err="1" smtClean="0"/>
              <a:t>părţilor</a:t>
            </a:r>
            <a:r>
              <a:rPr lang="en-US" sz="1400" b="1" i="1" dirty="0" smtClean="0"/>
              <a:t>, </a:t>
            </a:r>
            <a:r>
              <a:rPr lang="en-US" sz="1400" b="1" i="1" dirty="0" err="1" smtClean="0"/>
              <a:t>exprimat</a:t>
            </a:r>
            <a:r>
              <a:rPr lang="en-US" sz="1400" b="1" i="1" dirty="0" smtClean="0"/>
              <a:t> </a:t>
            </a:r>
            <a:r>
              <a:rPr lang="en-US" sz="1400" b="1" i="1" dirty="0" err="1" smtClean="0"/>
              <a:t>în</a:t>
            </a:r>
            <a:r>
              <a:rPr lang="en-US" sz="1400" b="1" i="1" dirty="0" smtClean="0"/>
              <a:t> </a:t>
            </a:r>
            <a:r>
              <a:rPr lang="en-US" sz="1400" b="1" i="1" dirty="0" err="1" smtClean="0"/>
              <a:t>formă</a:t>
            </a:r>
            <a:r>
              <a:rPr lang="en-US" sz="1400" b="1" i="1" dirty="0" smtClean="0"/>
              <a:t> </a:t>
            </a:r>
            <a:r>
              <a:rPr lang="en-US" sz="1400" b="1" i="1" dirty="0" err="1" smtClean="0"/>
              <a:t>scrisă</a:t>
            </a:r>
            <a:r>
              <a:rPr lang="en-US" sz="1400" b="1" i="1" dirty="0" smtClean="0"/>
              <a:t>, </a:t>
            </a:r>
            <a:r>
              <a:rPr lang="en-US" sz="1400" b="1" i="1" dirty="0" err="1" smtClean="0"/>
              <a:t>în</a:t>
            </a:r>
            <a:r>
              <a:rPr lang="en-US" sz="1400" b="1" i="1" dirty="0" smtClean="0"/>
              <a:t> </a:t>
            </a:r>
            <a:r>
              <a:rPr lang="en-US" sz="1400" b="1" i="1" dirty="0" err="1" smtClean="0"/>
              <a:t>caz</a:t>
            </a:r>
            <a:r>
              <a:rPr lang="en-US" sz="1400" b="1" i="1" dirty="0" smtClean="0"/>
              <a:t> de:</a:t>
            </a:r>
            <a:endParaRPr lang="ru-RU" sz="1400" b="1" i="1" dirty="0" smtClean="0"/>
          </a:p>
          <a:p>
            <a:r>
              <a:rPr lang="en-US" sz="1200" dirty="0" smtClean="0"/>
              <a:t>a) </a:t>
            </a:r>
            <a:r>
              <a:rPr lang="en-US" sz="1200" dirty="0" err="1" smtClean="0"/>
              <a:t>acordare</a:t>
            </a:r>
            <a:r>
              <a:rPr lang="en-US" sz="1200" dirty="0" smtClean="0"/>
              <a:t> a </a:t>
            </a:r>
            <a:r>
              <a:rPr lang="en-US" sz="1200" dirty="0" err="1" smtClean="0"/>
              <a:t>concediului</a:t>
            </a:r>
            <a:r>
              <a:rPr lang="en-US" sz="1200" dirty="0" smtClean="0"/>
              <a:t> </a:t>
            </a:r>
            <a:r>
              <a:rPr lang="en-US" sz="1200" dirty="0" err="1" smtClean="0"/>
              <a:t>fără</a:t>
            </a:r>
            <a:r>
              <a:rPr lang="en-US" sz="1200" dirty="0" smtClean="0"/>
              <a:t> </a:t>
            </a:r>
            <a:r>
              <a:rPr lang="en-US" sz="1200" dirty="0" err="1" smtClean="0"/>
              <a:t>plată</a:t>
            </a:r>
            <a:r>
              <a:rPr lang="en-US" sz="1200" dirty="0" smtClean="0"/>
              <a:t> </a:t>
            </a:r>
            <a:r>
              <a:rPr lang="en-US" sz="1200" dirty="0" err="1" smtClean="0"/>
              <a:t>pe</a:t>
            </a:r>
            <a:r>
              <a:rPr lang="en-US" sz="1200" dirty="0" smtClean="0"/>
              <a:t> o </a:t>
            </a:r>
            <a:r>
              <a:rPr lang="en-US" sz="1200" dirty="0" err="1" smtClean="0"/>
              <a:t>perioadă</a:t>
            </a:r>
            <a:r>
              <a:rPr lang="en-US" sz="1200" dirty="0" smtClean="0"/>
              <a:t> </a:t>
            </a:r>
            <a:r>
              <a:rPr lang="en-US" sz="1200" dirty="0" err="1" smtClean="0"/>
              <a:t>mai</a:t>
            </a:r>
            <a:r>
              <a:rPr lang="en-US" sz="1200" dirty="0" smtClean="0"/>
              <a:t> mare de o </a:t>
            </a:r>
            <a:r>
              <a:rPr lang="en-US" sz="1200" dirty="0" err="1" smtClean="0"/>
              <a:t>lună</a:t>
            </a:r>
            <a:r>
              <a:rPr lang="en-US" sz="1200" dirty="0" smtClean="0"/>
              <a:t>;</a:t>
            </a:r>
            <a:endParaRPr lang="ru-RU" sz="1200" b="1" dirty="0" smtClean="0"/>
          </a:p>
          <a:p>
            <a:r>
              <a:rPr lang="en-US" sz="1200" dirty="0" smtClean="0"/>
              <a:t>b) </a:t>
            </a:r>
            <a:r>
              <a:rPr lang="en-US" sz="1200" dirty="0" err="1" smtClean="0"/>
              <a:t>urmare</a:t>
            </a:r>
            <a:r>
              <a:rPr lang="en-US" sz="1200" dirty="0" smtClean="0"/>
              <a:t> a </a:t>
            </a:r>
            <a:r>
              <a:rPr lang="en-US" sz="1200" dirty="0" err="1" smtClean="0"/>
              <a:t>unui</a:t>
            </a:r>
            <a:r>
              <a:rPr lang="en-US" sz="1200" dirty="0" smtClean="0"/>
              <a:t> curs de </a:t>
            </a:r>
            <a:r>
              <a:rPr lang="en-US" sz="1200" dirty="0" err="1" smtClean="0"/>
              <a:t>formare</a:t>
            </a:r>
            <a:r>
              <a:rPr lang="en-US" sz="1200" dirty="0" smtClean="0"/>
              <a:t> </a:t>
            </a:r>
            <a:r>
              <a:rPr lang="en-US" sz="1200" dirty="0" err="1" smtClean="0"/>
              <a:t>profesională</a:t>
            </a:r>
            <a:r>
              <a:rPr lang="en-US" sz="1200" dirty="0" smtClean="0"/>
              <a:t> </a:t>
            </a:r>
            <a:r>
              <a:rPr lang="en-US" sz="1200" dirty="0" err="1" smtClean="0"/>
              <a:t>sau</a:t>
            </a:r>
            <a:r>
              <a:rPr lang="en-US" sz="1200" dirty="0" smtClean="0"/>
              <a:t> de </a:t>
            </a:r>
            <a:r>
              <a:rPr lang="en-US" sz="1200" dirty="0" err="1" smtClean="0"/>
              <a:t>stagiere</a:t>
            </a:r>
            <a:r>
              <a:rPr lang="en-US" sz="1200" dirty="0" smtClean="0"/>
              <a:t> cu </a:t>
            </a:r>
            <a:r>
              <a:rPr lang="en-US" sz="1200" dirty="0" err="1" smtClean="0"/>
              <a:t>scoaterea</a:t>
            </a:r>
            <a:r>
              <a:rPr lang="en-US" sz="1200" dirty="0" smtClean="0"/>
              <a:t> din </a:t>
            </a:r>
            <a:r>
              <a:rPr lang="en-US" sz="1200" dirty="0" err="1" smtClean="0"/>
              <a:t>activitate</a:t>
            </a:r>
            <a:r>
              <a:rPr lang="en-US" sz="1200" dirty="0" smtClean="0"/>
              <a:t> </a:t>
            </a:r>
            <a:r>
              <a:rPr lang="en-US" sz="1200" dirty="0" err="1" smtClean="0"/>
              <a:t>pe</a:t>
            </a:r>
            <a:r>
              <a:rPr lang="en-US" sz="1200" dirty="0" smtClean="0"/>
              <a:t> o </a:t>
            </a:r>
            <a:r>
              <a:rPr lang="en-US" sz="1200" dirty="0" err="1" smtClean="0"/>
              <a:t>perioadă</a:t>
            </a:r>
            <a:r>
              <a:rPr lang="en-US" sz="1200" dirty="0" smtClean="0"/>
              <a:t> </a:t>
            </a:r>
            <a:r>
              <a:rPr lang="en-US" sz="1200" dirty="0" err="1" smtClean="0"/>
              <a:t>mai</a:t>
            </a:r>
            <a:r>
              <a:rPr lang="en-US" sz="1200" dirty="0" smtClean="0"/>
              <a:t> mare de 60 de </a:t>
            </a:r>
            <a:r>
              <a:rPr lang="en-US" sz="1200" dirty="0" err="1" smtClean="0"/>
              <a:t>zile</a:t>
            </a:r>
            <a:r>
              <a:rPr lang="en-US" sz="1200" dirty="0" smtClean="0"/>
              <a:t> </a:t>
            </a:r>
            <a:r>
              <a:rPr lang="en-US" sz="1200" dirty="0" err="1" smtClean="0"/>
              <a:t>calendaristice</a:t>
            </a:r>
            <a:r>
              <a:rPr lang="en-US" sz="1200" dirty="0" smtClean="0"/>
              <a:t>;</a:t>
            </a:r>
            <a:endParaRPr lang="ru-RU" sz="1200" b="1" dirty="0" smtClean="0"/>
          </a:p>
          <a:p>
            <a:r>
              <a:rPr lang="en-US" sz="1200" dirty="0" smtClean="0"/>
              <a:t>c) </a:t>
            </a:r>
            <a:r>
              <a:rPr lang="en-US" sz="1200" dirty="0" err="1" smtClean="0"/>
              <a:t>şomaj</a:t>
            </a:r>
            <a:r>
              <a:rPr lang="en-US" sz="1200" dirty="0" smtClean="0"/>
              <a:t> </a:t>
            </a:r>
            <a:r>
              <a:rPr lang="en-US" sz="1200" dirty="0" err="1" smtClean="0"/>
              <a:t>tehnic</a:t>
            </a:r>
            <a:r>
              <a:rPr lang="en-US" sz="1200" dirty="0" smtClean="0"/>
              <a:t>;</a:t>
            </a:r>
            <a:endParaRPr lang="ru-RU" sz="1200" b="1" dirty="0" smtClean="0"/>
          </a:p>
          <a:p>
            <a:r>
              <a:rPr lang="en-US" sz="1200" dirty="0" smtClean="0"/>
              <a:t>d) </a:t>
            </a:r>
            <a:r>
              <a:rPr lang="en-US" sz="1200" dirty="0" err="1" smtClean="0"/>
              <a:t>îngrijire</a:t>
            </a:r>
            <a:r>
              <a:rPr lang="en-US" sz="1200" dirty="0" smtClean="0"/>
              <a:t> a </a:t>
            </a:r>
            <a:r>
              <a:rPr lang="en-US" sz="1200" dirty="0" err="1" smtClean="0"/>
              <a:t>copilului</a:t>
            </a:r>
            <a:r>
              <a:rPr lang="en-US" sz="1200" dirty="0" smtClean="0"/>
              <a:t> </a:t>
            </a:r>
            <a:r>
              <a:rPr lang="en-US" sz="1200" dirty="0" err="1" smtClean="0"/>
              <a:t>bolnav</a:t>
            </a:r>
            <a:r>
              <a:rPr lang="en-US" sz="1200" dirty="0" smtClean="0"/>
              <a:t> </a:t>
            </a:r>
            <a:r>
              <a:rPr lang="en-US" sz="1200" dirty="0" err="1" smtClean="0"/>
              <a:t>în</a:t>
            </a:r>
            <a:r>
              <a:rPr lang="en-US" sz="1200" dirty="0" smtClean="0"/>
              <a:t> </a:t>
            </a:r>
            <a:r>
              <a:rPr lang="en-US" sz="1200" dirty="0" err="1" smtClean="0"/>
              <a:t>vîrstă</a:t>
            </a:r>
            <a:r>
              <a:rPr lang="en-US" sz="1200" dirty="0" smtClean="0"/>
              <a:t> de </a:t>
            </a:r>
            <a:r>
              <a:rPr lang="en-US" sz="1200" dirty="0" err="1" smtClean="0"/>
              <a:t>pînă</a:t>
            </a:r>
            <a:r>
              <a:rPr lang="en-US" sz="1200" dirty="0" smtClean="0"/>
              <a:t> la 10 </a:t>
            </a:r>
            <a:r>
              <a:rPr lang="en-US" sz="1200" dirty="0" err="1" smtClean="0"/>
              <a:t>ani</a:t>
            </a:r>
            <a:r>
              <a:rPr lang="en-US" sz="1200" dirty="0" smtClean="0"/>
              <a:t>;</a:t>
            </a:r>
            <a:endParaRPr lang="ru-RU" sz="1200" b="1" dirty="0" smtClean="0"/>
          </a:p>
          <a:p>
            <a:r>
              <a:rPr lang="en-US" sz="1200" dirty="0" smtClean="0"/>
              <a:t>e) </a:t>
            </a:r>
            <a:r>
              <a:rPr lang="en-US" sz="1200" dirty="0" err="1" smtClean="0"/>
              <a:t>detaşare</a:t>
            </a:r>
            <a:r>
              <a:rPr lang="en-US" sz="1200" dirty="0" smtClean="0"/>
              <a:t>;</a:t>
            </a:r>
            <a:endParaRPr lang="ru-RU" sz="1200" b="1" dirty="0" smtClean="0"/>
          </a:p>
          <a:p>
            <a:r>
              <a:rPr lang="en-US" sz="1200" dirty="0" smtClean="0"/>
              <a:t>f) </a:t>
            </a:r>
            <a:r>
              <a:rPr lang="en-US" sz="1200" dirty="0" err="1" smtClean="0"/>
              <a:t>în</a:t>
            </a:r>
            <a:r>
              <a:rPr lang="en-US" sz="1200" dirty="0" smtClean="0"/>
              <a:t> </a:t>
            </a:r>
            <a:r>
              <a:rPr lang="en-US" sz="1200" dirty="0" err="1" smtClean="0"/>
              <a:t>alte</a:t>
            </a:r>
            <a:r>
              <a:rPr lang="en-US" sz="1200" dirty="0" smtClean="0"/>
              <a:t> </a:t>
            </a:r>
            <a:r>
              <a:rPr lang="en-US" sz="1200" dirty="0" err="1" smtClean="0"/>
              <a:t>cazuri</a:t>
            </a:r>
            <a:r>
              <a:rPr lang="en-US" sz="1200" dirty="0" smtClean="0"/>
              <a:t> </a:t>
            </a:r>
            <a:r>
              <a:rPr lang="en-US" sz="1200" dirty="0" err="1" smtClean="0"/>
              <a:t>prevăzute</a:t>
            </a:r>
            <a:r>
              <a:rPr lang="en-US" sz="1200" dirty="0" smtClean="0"/>
              <a:t> de </a:t>
            </a:r>
            <a:r>
              <a:rPr lang="en-US" sz="1200" dirty="0" err="1" smtClean="0"/>
              <a:t>legislaţia</a:t>
            </a:r>
            <a:r>
              <a:rPr lang="en-US" sz="1200" dirty="0" smtClean="0"/>
              <a:t> </a:t>
            </a:r>
            <a:r>
              <a:rPr lang="en-US" sz="1200" dirty="0" err="1" smtClean="0"/>
              <a:t>în</a:t>
            </a:r>
            <a:r>
              <a:rPr lang="en-US" sz="1200" dirty="0" smtClean="0"/>
              <a:t> </a:t>
            </a:r>
            <a:r>
              <a:rPr lang="en-US" sz="1200" dirty="0" err="1" smtClean="0"/>
              <a:t>vigoare</a:t>
            </a:r>
            <a:r>
              <a:rPr lang="en-US" sz="1200" dirty="0" smtClean="0"/>
              <a:t>.</a:t>
            </a:r>
            <a:endParaRPr lang="ro-MO" sz="1200" dirty="0" smtClean="0"/>
          </a:p>
          <a:p>
            <a:endParaRPr lang="ru-RU" sz="1200" b="1" dirty="0" smtClean="0"/>
          </a:p>
          <a:p>
            <a:r>
              <a:rPr lang="en-US" sz="1200" b="1" i="1" dirty="0" smtClean="0"/>
              <a:t>III. </a:t>
            </a:r>
            <a:r>
              <a:rPr lang="en-US" sz="1200" b="1" i="1" dirty="0" err="1" smtClean="0"/>
              <a:t>Contractul</a:t>
            </a:r>
            <a:r>
              <a:rPr lang="en-US" sz="1200" b="1" i="1" dirty="0" smtClean="0"/>
              <a:t> individual de </a:t>
            </a:r>
            <a:r>
              <a:rPr lang="en-US" sz="1200" b="1" i="1" dirty="0" err="1" smtClean="0"/>
              <a:t>muncă</a:t>
            </a:r>
            <a:r>
              <a:rPr lang="en-US" sz="1200" b="1" i="1" dirty="0" smtClean="0"/>
              <a:t> se </a:t>
            </a:r>
            <a:r>
              <a:rPr lang="en-US" sz="1200" b="1" i="1" dirty="0" err="1" smtClean="0"/>
              <a:t>suspendă</a:t>
            </a:r>
            <a:r>
              <a:rPr lang="en-US" sz="1200" b="1" i="1" dirty="0" smtClean="0"/>
              <a:t> la </a:t>
            </a:r>
            <a:r>
              <a:rPr lang="en-US" sz="1200" b="1" i="1" dirty="0" err="1" smtClean="0"/>
              <a:t>iniţiativa</a:t>
            </a:r>
            <a:r>
              <a:rPr lang="en-US" sz="1200" b="1" i="1" dirty="0" smtClean="0"/>
              <a:t> </a:t>
            </a:r>
            <a:r>
              <a:rPr lang="en-US" sz="1200" b="1" i="1" dirty="0" err="1" smtClean="0"/>
              <a:t>uneia</a:t>
            </a:r>
            <a:r>
              <a:rPr lang="en-US" sz="1200" b="1" i="1" dirty="0" smtClean="0"/>
              <a:t> </a:t>
            </a:r>
            <a:r>
              <a:rPr lang="en-US" sz="1200" b="1" i="1" dirty="0" err="1" smtClean="0"/>
              <a:t>dintre</a:t>
            </a:r>
            <a:r>
              <a:rPr lang="en-US" sz="1200" b="1" i="1" dirty="0" smtClean="0"/>
              <a:t> </a:t>
            </a:r>
            <a:r>
              <a:rPr lang="en-US" sz="1200" b="1" i="1" dirty="0" err="1" smtClean="0"/>
              <a:t>părţi</a:t>
            </a:r>
            <a:endParaRPr lang="ru-RU" sz="1200" b="1" i="1" dirty="0" smtClean="0"/>
          </a:p>
          <a:p>
            <a:r>
              <a:rPr lang="en-US" sz="1200" dirty="0" smtClean="0"/>
              <a:t>1) </a:t>
            </a:r>
            <a:r>
              <a:rPr lang="en-US" sz="1200" dirty="0" err="1" smtClean="0"/>
              <a:t>Contractul</a:t>
            </a:r>
            <a:r>
              <a:rPr lang="en-US" sz="1200" dirty="0" smtClean="0"/>
              <a:t> individual de </a:t>
            </a:r>
            <a:r>
              <a:rPr lang="en-US" sz="1200" dirty="0" err="1" smtClean="0"/>
              <a:t>muncă</a:t>
            </a:r>
            <a:r>
              <a:rPr lang="en-US" sz="1200" dirty="0" smtClean="0"/>
              <a:t> se </a:t>
            </a:r>
            <a:r>
              <a:rPr lang="en-US" sz="1200" dirty="0" err="1" smtClean="0"/>
              <a:t>suspendă</a:t>
            </a:r>
            <a:r>
              <a:rPr lang="en-US" sz="1200" dirty="0" smtClean="0"/>
              <a:t> din </a:t>
            </a:r>
            <a:r>
              <a:rPr lang="en-US" sz="1200" dirty="0" err="1" smtClean="0"/>
              <a:t>iniţiativa</a:t>
            </a:r>
            <a:r>
              <a:rPr lang="en-US" sz="1200" dirty="0" smtClean="0"/>
              <a:t> </a:t>
            </a:r>
            <a:r>
              <a:rPr lang="en-US" sz="1200" dirty="0" err="1" smtClean="0"/>
              <a:t>salariatului</a:t>
            </a:r>
            <a:r>
              <a:rPr lang="en-US" sz="1200" dirty="0" smtClean="0"/>
              <a:t> </a:t>
            </a:r>
            <a:r>
              <a:rPr lang="en-US" sz="1200" dirty="0" err="1" smtClean="0"/>
              <a:t>în</a:t>
            </a:r>
            <a:r>
              <a:rPr lang="en-US" sz="1200" dirty="0" smtClean="0"/>
              <a:t> </a:t>
            </a:r>
            <a:r>
              <a:rPr lang="en-US" sz="1200" dirty="0" err="1" smtClean="0"/>
              <a:t>caz</a:t>
            </a:r>
            <a:r>
              <a:rPr lang="en-US" sz="1200" dirty="0" smtClean="0"/>
              <a:t> de:</a:t>
            </a:r>
            <a:endParaRPr lang="ru-RU" sz="1200" b="1" dirty="0" smtClean="0"/>
          </a:p>
          <a:p>
            <a:r>
              <a:rPr lang="en-US" sz="1200" dirty="0" smtClean="0"/>
              <a:t>a) </a:t>
            </a:r>
            <a:r>
              <a:rPr lang="en-US" sz="1200" dirty="0" err="1" smtClean="0"/>
              <a:t>concediu</a:t>
            </a:r>
            <a:r>
              <a:rPr lang="en-US" sz="1200" dirty="0" smtClean="0"/>
              <a:t> </a:t>
            </a:r>
            <a:r>
              <a:rPr lang="en-US" sz="1200" dirty="0" err="1" smtClean="0"/>
              <a:t>pentru</a:t>
            </a:r>
            <a:r>
              <a:rPr lang="en-US" sz="1200" dirty="0" smtClean="0"/>
              <a:t> </a:t>
            </a:r>
            <a:r>
              <a:rPr lang="en-US" sz="1200" dirty="0" err="1" smtClean="0"/>
              <a:t>îngrijirea</a:t>
            </a:r>
            <a:r>
              <a:rPr lang="en-US" sz="1200" dirty="0" smtClean="0"/>
              <a:t> </a:t>
            </a:r>
            <a:r>
              <a:rPr lang="en-US" sz="1200" dirty="0" err="1" smtClean="0"/>
              <a:t>copilului</a:t>
            </a:r>
            <a:r>
              <a:rPr lang="en-US" sz="1200" dirty="0" smtClean="0"/>
              <a:t> </a:t>
            </a:r>
            <a:r>
              <a:rPr lang="en-US" sz="1200" dirty="0" err="1" smtClean="0"/>
              <a:t>în</a:t>
            </a:r>
            <a:r>
              <a:rPr lang="en-US" sz="1200" dirty="0" smtClean="0"/>
              <a:t> </a:t>
            </a:r>
            <a:r>
              <a:rPr lang="en-US" sz="1200" dirty="0" err="1" smtClean="0"/>
              <a:t>vîrstă</a:t>
            </a:r>
            <a:r>
              <a:rPr lang="en-US" sz="1200" dirty="0" smtClean="0"/>
              <a:t> de </a:t>
            </a:r>
            <a:r>
              <a:rPr lang="en-US" sz="1200" dirty="0" err="1" smtClean="0"/>
              <a:t>pînă</a:t>
            </a:r>
            <a:r>
              <a:rPr lang="en-US" sz="1200" dirty="0" smtClean="0"/>
              <a:t> la 4 </a:t>
            </a:r>
            <a:r>
              <a:rPr lang="en-US" sz="1200" dirty="0" err="1" smtClean="0"/>
              <a:t>ani</a:t>
            </a:r>
            <a:r>
              <a:rPr lang="en-US" sz="1200" dirty="0" smtClean="0"/>
              <a:t>;</a:t>
            </a:r>
            <a:endParaRPr lang="ru-RU" sz="1200" b="1" dirty="0" smtClean="0"/>
          </a:p>
          <a:p>
            <a:r>
              <a:rPr lang="en-US" sz="1200" dirty="0" smtClean="0"/>
              <a:t>b) </a:t>
            </a:r>
            <a:r>
              <a:rPr lang="en-US" sz="1200" dirty="0" err="1" smtClean="0"/>
              <a:t>concediu</a:t>
            </a:r>
            <a:r>
              <a:rPr lang="en-US" sz="1200" dirty="0" smtClean="0"/>
              <a:t> </a:t>
            </a:r>
            <a:r>
              <a:rPr lang="en-US" sz="1200" dirty="0" err="1" smtClean="0"/>
              <a:t>pentru</a:t>
            </a:r>
            <a:r>
              <a:rPr lang="en-US" sz="1200" dirty="0" smtClean="0"/>
              <a:t> </a:t>
            </a:r>
            <a:r>
              <a:rPr lang="en-US" sz="1200" dirty="0" err="1" smtClean="0"/>
              <a:t>îngrijirea</a:t>
            </a:r>
            <a:r>
              <a:rPr lang="en-US" sz="1200" dirty="0" smtClean="0"/>
              <a:t> </a:t>
            </a:r>
            <a:r>
              <a:rPr lang="en-US" sz="1200" dirty="0" err="1" smtClean="0"/>
              <a:t>unui</a:t>
            </a:r>
            <a:r>
              <a:rPr lang="en-US" sz="1200" dirty="0" smtClean="0"/>
              <a:t> </a:t>
            </a:r>
            <a:r>
              <a:rPr lang="en-US" sz="1200" dirty="0" err="1" smtClean="0"/>
              <a:t>membru</a:t>
            </a:r>
            <a:r>
              <a:rPr lang="en-US" sz="1200" dirty="0" smtClean="0"/>
              <a:t> </a:t>
            </a:r>
            <a:r>
              <a:rPr lang="en-US" sz="1200" dirty="0" err="1" smtClean="0"/>
              <a:t>bolnav</a:t>
            </a:r>
            <a:r>
              <a:rPr lang="en-US" sz="1200" dirty="0" smtClean="0"/>
              <a:t> al </a:t>
            </a:r>
            <a:r>
              <a:rPr lang="en-US" sz="1200" dirty="0" err="1" smtClean="0"/>
              <a:t>familiei</a:t>
            </a:r>
            <a:r>
              <a:rPr lang="en-US" sz="1200" dirty="0" smtClean="0"/>
              <a:t> cu </a:t>
            </a:r>
            <a:r>
              <a:rPr lang="en-US" sz="1200" dirty="0" err="1" smtClean="0"/>
              <a:t>durata</a:t>
            </a:r>
            <a:r>
              <a:rPr lang="en-US" sz="1200" dirty="0" smtClean="0"/>
              <a:t> de </a:t>
            </a:r>
            <a:r>
              <a:rPr lang="en-US" sz="1200" dirty="0" err="1" smtClean="0"/>
              <a:t>pînă</a:t>
            </a:r>
            <a:r>
              <a:rPr lang="en-US" sz="1200" dirty="0" smtClean="0"/>
              <a:t> la </a:t>
            </a:r>
            <a:r>
              <a:rPr lang="en-US" sz="1200" dirty="0" err="1" smtClean="0"/>
              <a:t>doi</a:t>
            </a:r>
            <a:r>
              <a:rPr lang="en-US" sz="1200" dirty="0" smtClean="0"/>
              <a:t> </a:t>
            </a:r>
            <a:r>
              <a:rPr lang="en-US" sz="1200" dirty="0" err="1" smtClean="0"/>
              <a:t>ani</a:t>
            </a:r>
            <a:r>
              <a:rPr lang="en-US" sz="1200" dirty="0" smtClean="0"/>
              <a:t>, conform </a:t>
            </a:r>
            <a:r>
              <a:rPr lang="en-US" sz="1200" dirty="0" err="1" smtClean="0"/>
              <a:t>certificatului</a:t>
            </a:r>
            <a:r>
              <a:rPr lang="en-US" sz="1200" dirty="0" smtClean="0"/>
              <a:t> medical;</a:t>
            </a:r>
            <a:endParaRPr lang="ru-RU" sz="1200" b="1" dirty="0" smtClean="0"/>
          </a:p>
          <a:p>
            <a:r>
              <a:rPr lang="en-US" sz="1200" dirty="0" smtClean="0"/>
              <a:t>c) </a:t>
            </a:r>
            <a:r>
              <a:rPr lang="en-US" sz="1200" dirty="0" err="1" smtClean="0"/>
              <a:t>concediu</a:t>
            </a:r>
            <a:r>
              <a:rPr lang="en-US" sz="1200" dirty="0" smtClean="0"/>
              <a:t> </a:t>
            </a:r>
            <a:r>
              <a:rPr lang="en-US" sz="1200" dirty="0" err="1" smtClean="0"/>
              <a:t>pentru</a:t>
            </a:r>
            <a:r>
              <a:rPr lang="en-US" sz="1200" dirty="0" smtClean="0"/>
              <a:t> </a:t>
            </a:r>
            <a:r>
              <a:rPr lang="en-US" sz="1200" dirty="0" err="1" smtClean="0"/>
              <a:t>îngrijirea</a:t>
            </a:r>
            <a:r>
              <a:rPr lang="en-US" sz="1200" dirty="0" smtClean="0"/>
              <a:t> </a:t>
            </a:r>
            <a:r>
              <a:rPr lang="en-US" sz="1200" dirty="0" err="1" smtClean="0"/>
              <a:t>copilului</a:t>
            </a:r>
            <a:r>
              <a:rPr lang="en-US" sz="1200" dirty="0" smtClean="0"/>
              <a:t> cu </a:t>
            </a:r>
            <a:r>
              <a:rPr lang="en-US" sz="1200" dirty="0" err="1" smtClean="0"/>
              <a:t>dizabilități</a:t>
            </a:r>
            <a:r>
              <a:rPr lang="en-US" sz="1200" dirty="0" smtClean="0"/>
              <a:t> cu </a:t>
            </a:r>
            <a:r>
              <a:rPr lang="en-US" sz="1200" dirty="0" err="1" smtClean="0"/>
              <a:t>durata</a:t>
            </a:r>
            <a:r>
              <a:rPr lang="en-US" sz="1200" dirty="0" smtClean="0"/>
              <a:t> de </a:t>
            </a:r>
            <a:r>
              <a:rPr lang="en-US" sz="1200" dirty="0" err="1" smtClean="0"/>
              <a:t>pînă</a:t>
            </a:r>
            <a:r>
              <a:rPr lang="en-US" sz="1200" dirty="0" smtClean="0"/>
              <a:t> la 2 </a:t>
            </a:r>
            <a:r>
              <a:rPr lang="en-US" sz="1200" dirty="0" err="1" smtClean="0"/>
              <a:t>ani</a:t>
            </a:r>
            <a:r>
              <a:rPr lang="en-US" sz="1200" dirty="0" smtClean="0"/>
              <a:t>;</a:t>
            </a:r>
            <a:endParaRPr lang="ru-RU" sz="1200" b="1" dirty="0" smtClean="0"/>
          </a:p>
          <a:p>
            <a:r>
              <a:rPr lang="en-US" sz="1200" dirty="0" smtClean="0"/>
              <a:t>d) </a:t>
            </a:r>
            <a:r>
              <a:rPr lang="en-US" sz="1200" dirty="0" err="1" smtClean="0"/>
              <a:t>urmare</a:t>
            </a:r>
            <a:r>
              <a:rPr lang="en-US" sz="1200" dirty="0" smtClean="0"/>
              <a:t> a </a:t>
            </a:r>
            <a:r>
              <a:rPr lang="en-US" sz="1200" dirty="0" err="1" smtClean="0"/>
              <a:t>unui</a:t>
            </a:r>
            <a:r>
              <a:rPr lang="en-US" sz="1200" dirty="0" smtClean="0"/>
              <a:t> curs de </a:t>
            </a:r>
            <a:r>
              <a:rPr lang="en-US" sz="1200" dirty="0" err="1" smtClean="0"/>
              <a:t>formare</a:t>
            </a:r>
            <a:r>
              <a:rPr lang="en-US" sz="1200" dirty="0" smtClean="0"/>
              <a:t> </a:t>
            </a:r>
            <a:r>
              <a:rPr lang="en-US" sz="1200" dirty="0" err="1" smtClean="0"/>
              <a:t>profesională</a:t>
            </a:r>
            <a:r>
              <a:rPr lang="en-US" sz="1200" dirty="0" smtClean="0"/>
              <a:t> </a:t>
            </a:r>
            <a:r>
              <a:rPr lang="en-US" sz="1200" dirty="0" err="1" smtClean="0"/>
              <a:t>în</a:t>
            </a:r>
            <a:r>
              <a:rPr lang="en-US" sz="1200" dirty="0" smtClean="0"/>
              <a:t> </a:t>
            </a:r>
            <a:r>
              <a:rPr lang="en-US" sz="1200" dirty="0" err="1" smtClean="0"/>
              <a:t>afara</a:t>
            </a:r>
            <a:r>
              <a:rPr lang="en-US" sz="1200" dirty="0" smtClean="0"/>
              <a:t> </a:t>
            </a:r>
            <a:r>
              <a:rPr lang="en-US" sz="1200" dirty="0" err="1" smtClean="0"/>
              <a:t>unităţii</a:t>
            </a:r>
            <a:r>
              <a:rPr lang="en-US" sz="1200" dirty="0" smtClean="0"/>
              <a:t>, </a:t>
            </a:r>
            <a:r>
              <a:rPr lang="en-US" sz="1200" dirty="0" err="1" smtClean="0"/>
              <a:t>potrivit</a:t>
            </a:r>
            <a:r>
              <a:rPr lang="en-US" sz="1200" dirty="0" smtClean="0"/>
              <a:t> art.214 </a:t>
            </a:r>
            <a:r>
              <a:rPr lang="en-US" sz="1200" dirty="0" err="1" smtClean="0"/>
              <a:t>alin</a:t>
            </a:r>
            <a:r>
              <a:rPr lang="en-US" sz="1200" dirty="0" smtClean="0"/>
              <a:t>.(3) din CM;</a:t>
            </a:r>
            <a:endParaRPr lang="ru-RU" sz="1200" b="1" dirty="0" smtClean="0"/>
          </a:p>
          <a:p>
            <a:r>
              <a:rPr lang="en-US" sz="1200" dirty="0" smtClean="0"/>
              <a:t>e) </a:t>
            </a:r>
            <a:r>
              <a:rPr lang="en-US" sz="1200" dirty="0" err="1" smtClean="0"/>
              <a:t>ocupare</a:t>
            </a:r>
            <a:r>
              <a:rPr lang="en-US" sz="1200" dirty="0" smtClean="0"/>
              <a:t> a </a:t>
            </a:r>
            <a:r>
              <a:rPr lang="en-US" sz="1200" dirty="0" err="1" smtClean="0"/>
              <a:t>unei</a:t>
            </a:r>
            <a:r>
              <a:rPr lang="en-US" sz="1200" dirty="0" smtClean="0"/>
              <a:t> </a:t>
            </a:r>
            <a:r>
              <a:rPr lang="en-US" sz="1200" dirty="0" err="1" smtClean="0"/>
              <a:t>funcţii</a:t>
            </a:r>
            <a:r>
              <a:rPr lang="en-US" sz="1200" dirty="0" smtClean="0"/>
              <a:t> elective </a:t>
            </a:r>
            <a:r>
              <a:rPr lang="en-US" sz="1200" dirty="0" err="1" smtClean="0"/>
              <a:t>în</a:t>
            </a:r>
            <a:r>
              <a:rPr lang="en-US" sz="1200" dirty="0" smtClean="0"/>
              <a:t> </a:t>
            </a:r>
            <a:r>
              <a:rPr lang="en-US" sz="1200" dirty="0" err="1" smtClean="0"/>
              <a:t>autorităţile</a:t>
            </a:r>
            <a:r>
              <a:rPr lang="en-US" sz="1200" dirty="0" smtClean="0"/>
              <a:t> </a:t>
            </a:r>
            <a:r>
              <a:rPr lang="en-US" sz="1200" dirty="0" err="1" smtClean="0"/>
              <a:t>publice</a:t>
            </a:r>
            <a:r>
              <a:rPr lang="en-US" sz="1200" dirty="0" smtClean="0"/>
              <a:t>, </a:t>
            </a:r>
            <a:r>
              <a:rPr lang="en-US" sz="1200" dirty="0" err="1" smtClean="0"/>
              <a:t>în</a:t>
            </a:r>
            <a:r>
              <a:rPr lang="en-US" sz="1200" dirty="0" smtClean="0"/>
              <a:t> </a:t>
            </a:r>
            <a:r>
              <a:rPr lang="en-US" sz="1200" dirty="0" err="1" smtClean="0"/>
              <a:t>organele</a:t>
            </a:r>
            <a:r>
              <a:rPr lang="en-US" sz="1200" dirty="0" smtClean="0"/>
              <a:t> </a:t>
            </a:r>
            <a:r>
              <a:rPr lang="en-US" sz="1200" dirty="0" err="1" smtClean="0"/>
              <a:t>sindicale</a:t>
            </a:r>
            <a:r>
              <a:rPr lang="en-US" sz="1200" dirty="0" smtClean="0"/>
              <a:t> </a:t>
            </a:r>
            <a:r>
              <a:rPr lang="en-US" sz="1200" dirty="0" err="1" smtClean="0"/>
              <a:t>sau</a:t>
            </a:r>
            <a:r>
              <a:rPr lang="en-US" sz="1200" dirty="0" smtClean="0"/>
              <a:t> </a:t>
            </a:r>
            <a:r>
              <a:rPr lang="en-US" sz="1200" dirty="0" err="1" smtClean="0"/>
              <a:t>în</a:t>
            </a:r>
            <a:r>
              <a:rPr lang="en-US" sz="1200" dirty="0" smtClean="0"/>
              <a:t> </a:t>
            </a:r>
            <a:r>
              <a:rPr lang="en-US" sz="1200" dirty="0" err="1" smtClean="0"/>
              <a:t>cele</a:t>
            </a:r>
            <a:r>
              <a:rPr lang="en-US" sz="1200" dirty="0" smtClean="0"/>
              <a:t> </a:t>
            </a:r>
            <a:r>
              <a:rPr lang="en-US" sz="1200" dirty="0" err="1" smtClean="0"/>
              <a:t>patronale</a:t>
            </a:r>
            <a:r>
              <a:rPr lang="en-US" sz="1200" dirty="0" smtClean="0"/>
              <a:t>;</a:t>
            </a:r>
            <a:endParaRPr lang="ru-RU" sz="1200" b="1" dirty="0" smtClean="0"/>
          </a:p>
          <a:p>
            <a:r>
              <a:rPr lang="en-US" sz="1200" dirty="0" smtClean="0"/>
              <a:t>f) </a:t>
            </a:r>
            <a:r>
              <a:rPr lang="en-US" sz="1200" dirty="0" err="1" smtClean="0"/>
              <a:t>neachitare</a:t>
            </a:r>
            <a:r>
              <a:rPr lang="en-US" sz="1200" dirty="0" smtClean="0"/>
              <a:t> </a:t>
            </a:r>
            <a:r>
              <a:rPr lang="en-US" sz="1200" dirty="0" err="1" smtClean="0"/>
              <a:t>sau</a:t>
            </a:r>
            <a:r>
              <a:rPr lang="en-US" sz="1200" dirty="0" smtClean="0"/>
              <a:t> </a:t>
            </a:r>
            <a:r>
              <a:rPr lang="en-US" sz="1200" dirty="0" err="1" smtClean="0"/>
              <a:t>achitare</a:t>
            </a:r>
            <a:r>
              <a:rPr lang="en-US" sz="1200" dirty="0" smtClean="0"/>
              <a:t> </a:t>
            </a:r>
            <a:r>
              <a:rPr lang="en-US" sz="1200" dirty="0" err="1" smtClean="0"/>
              <a:t>parţială</a:t>
            </a:r>
            <a:r>
              <a:rPr lang="en-US" sz="1200" dirty="0" smtClean="0"/>
              <a:t>, </a:t>
            </a:r>
            <a:r>
              <a:rPr lang="en-US" sz="1200" dirty="0" err="1" smtClean="0"/>
              <a:t>cel</a:t>
            </a:r>
            <a:r>
              <a:rPr lang="en-US" sz="1200" dirty="0" smtClean="0"/>
              <a:t> </a:t>
            </a:r>
            <a:r>
              <a:rPr lang="en-US" sz="1200" dirty="0" err="1" smtClean="0"/>
              <a:t>puţin</a:t>
            </a:r>
            <a:r>
              <a:rPr lang="en-US" sz="1200" dirty="0" smtClean="0"/>
              <a:t> 2 </a:t>
            </a:r>
            <a:r>
              <a:rPr lang="en-US" sz="1200" dirty="0" err="1" smtClean="0"/>
              <a:t>luni</a:t>
            </a:r>
            <a:r>
              <a:rPr lang="en-US" sz="1200" dirty="0" smtClean="0"/>
              <a:t> consecutive, a </a:t>
            </a:r>
            <a:r>
              <a:rPr lang="en-US" sz="1200" dirty="0" err="1" smtClean="0"/>
              <a:t>salariului</a:t>
            </a:r>
            <a:r>
              <a:rPr lang="en-US" sz="1200" dirty="0" smtClean="0"/>
              <a:t> </a:t>
            </a:r>
            <a:r>
              <a:rPr lang="en-US" sz="1200" dirty="0" err="1" smtClean="0"/>
              <a:t>sau</a:t>
            </a:r>
            <a:r>
              <a:rPr lang="en-US" sz="1200" dirty="0" smtClean="0"/>
              <a:t> a </a:t>
            </a:r>
            <a:r>
              <a:rPr lang="en-US" sz="1200" dirty="0" err="1" smtClean="0"/>
              <a:t>altor</a:t>
            </a:r>
            <a:r>
              <a:rPr lang="en-US" sz="1200" dirty="0" smtClean="0"/>
              <a:t> </a:t>
            </a:r>
            <a:r>
              <a:rPr lang="en-US" sz="1200" dirty="0" err="1" smtClean="0"/>
              <a:t>plăţi</a:t>
            </a:r>
            <a:r>
              <a:rPr lang="en-US" sz="1200" dirty="0" smtClean="0"/>
              <a:t> </a:t>
            </a:r>
            <a:r>
              <a:rPr lang="en-US" sz="1200" dirty="0" err="1" smtClean="0"/>
              <a:t>obligatorii</a:t>
            </a:r>
            <a:r>
              <a:rPr lang="en-US" sz="1200" dirty="0" smtClean="0"/>
              <a:t>;</a:t>
            </a:r>
            <a:endParaRPr lang="ru-RU" sz="1200" b="1" dirty="0" smtClean="0"/>
          </a:p>
          <a:p>
            <a:r>
              <a:rPr lang="en-US" sz="1200" dirty="0" smtClean="0"/>
              <a:t>g) </a:t>
            </a:r>
            <a:r>
              <a:rPr lang="en-US" sz="1200" dirty="0" err="1" smtClean="0"/>
              <a:t>condiţii</a:t>
            </a:r>
            <a:r>
              <a:rPr lang="en-US" sz="1200" dirty="0" smtClean="0"/>
              <a:t> de </a:t>
            </a:r>
            <a:r>
              <a:rPr lang="en-US" sz="1200" dirty="0" err="1" smtClean="0"/>
              <a:t>muncă</a:t>
            </a:r>
            <a:r>
              <a:rPr lang="en-US" sz="1200" dirty="0" smtClean="0"/>
              <a:t> </a:t>
            </a:r>
            <a:r>
              <a:rPr lang="en-US" sz="1200" dirty="0" err="1" smtClean="0"/>
              <a:t>nesatisfăcătoare</a:t>
            </a:r>
            <a:r>
              <a:rPr lang="en-US" sz="1200" dirty="0" smtClean="0"/>
              <a:t> din </a:t>
            </a:r>
            <a:r>
              <a:rPr lang="en-US" sz="1200" dirty="0" err="1" smtClean="0"/>
              <a:t>punctul</a:t>
            </a:r>
            <a:r>
              <a:rPr lang="en-US" sz="1200" dirty="0" smtClean="0"/>
              <a:t> de </a:t>
            </a:r>
            <a:r>
              <a:rPr lang="en-US" sz="1200" dirty="0" err="1" smtClean="0"/>
              <a:t>vedere</a:t>
            </a:r>
            <a:r>
              <a:rPr lang="en-US" sz="1200" dirty="0" smtClean="0"/>
              <a:t> al </a:t>
            </a:r>
            <a:r>
              <a:rPr lang="en-US" sz="1200" dirty="0" err="1" smtClean="0"/>
              <a:t>protecţiei</a:t>
            </a:r>
            <a:r>
              <a:rPr lang="en-US" sz="1200" dirty="0" smtClean="0"/>
              <a:t> </a:t>
            </a:r>
            <a:r>
              <a:rPr lang="en-US" sz="1200" dirty="0" err="1" smtClean="0"/>
              <a:t>muncii</a:t>
            </a:r>
            <a:r>
              <a:rPr lang="en-US" sz="1200" dirty="0" smtClean="0"/>
              <a:t>; </a:t>
            </a:r>
            <a:r>
              <a:rPr lang="en-US" sz="1200" dirty="0" err="1" smtClean="0"/>
              <a:t>precum</a:t>
            </a:r>
            <a:r>
              <a:rPr lang="en-US" sz="1200" dirty="0" smtClean="0"/>
              <a:t> </a:t>
            </a:r>
            <a:r>
              <a:rPr lang="en-US" sz="1200" dirty="0" err="1" smtClean="0"/>
              <a:t>şi</a:t>
            </a:r>
            <a:endParaRPr lang="ru-RU" sz="1200" b="1" dirty="0" smtClean="0"/>
          </a:p>
          <a:p>
            <a:r>
              <a:rPr lang="en-US" sz="1200" dirty="0" smtClean="0"/>
              <a:t>h) din </a:t>
            </a:r>
            <a:r>
              <a:rPr lang="en-US" sz="1200" dirty="0" err="1" smtClean="0"/>
              <a:t>alte</a:t>
            </a:r>
            <a:r>
              <a:rPr lang="en-US" sz="1200" dirty="0" smtClean="0"/>
              <a:t> motive </a:t>
            </a:r>
            <a:r>
              <a:rPr lang="en-US" sz="1200" dirty="0" err="1" smtClean="0"/>
              <a:t>prevăzute</a:t>
            </a:r>
            <a:r>
              <a:rPr lang="en-US" sz="1200" dirty="0" smtClean="0"/>
              <a:t> de </a:t>
            </a:r>
            <a:r>
              <a:rPr lang="en-US" sz="1200" dirty="0" err="1" smtClean="0"/>
              <a:t>legislaţie</a:t>
            </a:r>
            <a:r>
              <a:rPr lang="en-US" sz="1200" dirty="0" smtClean="0"/>
              <a:t>.</a:t>
            </a:r>
            <a:endParaRPr lang="ru-RU" sz="1200" b="1" dirty="0" smtClean="0"/>
          </a:p>
          <a:p>
            <a:r>
              <a:rPr lang="en-US" sz="1200" dirty="0" smtClean="0"/>
              <a:t>2) </a:t>
            </a:r>
            <a:r>
              <a:rPr lang="en-US" sz="1200" dirty="0" err="1" smtClean="0"/>
              <a:t>Contractul</a:t>
            </a:r>
            <a:r>
              <a:rPr lang="en-US" sz="1200" dirty="0" smtClean="0"/>
              <a:t> individual de </a:t>
            </a:r>
            <a:r>
              <a:rPr lang="en-US" sz="1200" dirty="0" err="1" smtClean="0"/>
              <a:t>muncă</a:t>
            </a:r>
            <a:r>
              <a:rPr lang="en-US" sz="1200" dirty="0" smtClean="0"/>
              <a:t> </a:t>
            </a:r>
            <a:r>
              <a:rPr lang="en-US" sz="1200" dirty="0" err="1" smtClean="0"/>
              <a:t>poate</a:t>
            </a:r>
            <a:r>
              <a:rPr lang="en-US" sz="1200" dirty="0" smtClean="0"/>
              <a:t> </a:t>
            </a:r>
            <a:r>
              <a:rPr lang="en-US" sz="1200" dirty="0" err="1" smtClean="0"/>
              <a:t>fi</a:t>
            </a:r>
            <a:r>
              <a:rPr lang="en-US" sz="1200" dirty="0" smtClean="0"/>
              <a:t> </a:t>
            </a:r>
            <a:r>
              <a:rPr lang="en-US" sz="1200" dirty="0" err="1" smtClean="0"/>
              <a:t>suspendat</a:t>
            </a:r>
            <a:r>
              <a:rPr lang="en-US" sz="1200" dirty="0" smtClean="0"/>
              <a:t> din </a:t>
            </a:r>
            <a:r>
              <a:rPr lang="en-US" sz="1200" dirty="0" err="1" smtClean="0"/>
              <a:t>iniţiativa</a:t>
            </a:r>
            <a:r>
              <a:rPr lang="en-US" sz="1200" dirty="0" smtClean="0"/>
              <a:t> </a:t>
            </a:r>
            <a:r>
              <a:rPr lang="en-US" sz="1200" dirty="0" err="1" smtClean="0"/>
              <a:t>angajatorului</a:t>
            </a:r>
            <a:r>
              <a:rPr lang="en-US" sz="1200" dirty="0" smtClean="0"/>
              <a:t>:</a:t>
            </a:r>
            <a:endParaRPr lang="ru-RU" sz="1200" b="1" dirty="0" smtClean="0"/>
          </a:p>
          <a:p>
            <a:r>
              <a:rPr lang="en-US" sz="1200" dirty="0" smtClean="0"/>
              <a:t>a) </a:t>
            </a:r>
            <a:r>
              <a:rPr lang="en-US" sz="1200" dirty="0" err="1" smtClean="0"/>
              <a:t>pe</a:t>
            </a:r>
            <a:r>
              <a:rPr lang="en-US" sz="1200" dirty="0" smtClean="0"/>
              <a:t> </a:t>
            </a:r>
            <a:r>
              <a:rPr lang="en-US" sz="1200" dirty="0" err="1" smtClean="0"/>
              <a:t>durata</a:t>
            </a:r>
            <a:r>
              <a:rPr lang="en-US" sz="1200" dirty="0" smtClean="0"/>
              <a:t> </a:t>
            </a:r>
            <a:r>
              <a:rPr lang="en-US" sz="1200" dirty="0" err="1" smtClean="0"/>
              <a:t>anchetei</a:t>
            </a:r>
            <a:r>
              <a:rPr lang="en-US" sz="1200" dirty="0" smtClean="0"/>
              <a:t> de </a:t>
            </a:r>
            <a:r>
              <a:rPr lang="en-US" sz="1200" dirty="0" err="1" smtClean="0"/>
              <a:t>serviciu</a:t>
            </a:r>
            <a:r>
              <a:rPr lang="en-US" sz="1200" dirty="0" smtClean="0"/>
              <a:t>, </a:t>
            </a:r>
            <a:r>
              <a:rPr lang="en-US" sz="1200" dirty="0" err="1" smtClean="0"/>
              <a:t>efectuate</a:t>
            </a:r>
            <a:r>
              <a:rPr lang="en-US" sz="1200" dirty="0" smtClean="0"/>
              <a:t> </a:t>
            </a:r>
            <a:r>
              <a:rPr lang="en-US" sz="1200" dirty="0" err="1" smtClean="0"/>
              <a:t>în</a:t>
            </a:r>
            <a:r>
              <a:rPr lang="en-US" sz="1200" dirty="0" smtClean="0"/>
              <a:t> </a:t>
            </a:r>
            <a:r>
              <a:rPr lang="en-US" sz="1200" dirty="0" err="1" smtClean="0"/>
              <a:t>condiţiile</a:t>
            </a:r>
            <a:r>
              <a:rPr lang="en-US" sz="1200" dirty="0" smtClean="0"/>
              <a:t> </a:t>
            </a:r>
            <a:r>
              <a:rPr lang="en-US" sz="1200" dirty="0" err="1" smtClean="0"/>
              <a:t>prezentului</a:t>
            </a:r>
            <a:r>
              <a:rPr lang="en-US" sz="1200" dirty="0" smtClean="0"/>
              <a:t> cod;</a:t>
            </a:r>
            <a:endParaRPr lang="ru-RU" sz="1200" b="1" dirty="0" smtClean="0"/>
          </a:p>
          <a:p>
            <a:r>
              <a:rPr lang="en-US" sz="1200" dirty="0" smtClean="0"/>
              <a:t>b) </a:t>
            </a:r>
            <a:r>
              <a:rPr lang="en-US" sz="1200" dirty="0" err="1" smtClean="0"/>
              <a:t>în</a:t>
            </a:r>
            <a:r>
              <a:rPr lang="en-US" sz="1200" dirty="0" smtClean="0"/>
              <a:t> </a:t>
            </a:r>
            <a:r>
              <a:rPr lang="en-US" sz="1200" dirty="0" err="1" smtClean="0"/>
              <a:t>alte</a:t>
            </a:r>
            <a:r>
              <a:rPr lang="en-US" sz="1200" dirty="0" smtClean="0"/>
              <a:t> </a:t>
            </a:r>
            <a:r>
              <a:rPr lang="en-US" sz="1200" dirty="0" err="1" smtClean="0"/>
              <a:t>cazuri</a:t>
            </a:r>
            <a:r>
              <a:rPr lang="en-US" sz="1200" dirty="0" smtClean="0"/>
              <a:t> </a:t>
            </a:r>
            <a:r>
              <a:rPr lang="en-US" sz="1200" dirty="0" err="1" smtClean="0"/>
              <a:t>prevăzute</a:t>
            </a:r>
            <a:r>
              <a:rPr lang="en-US" sz="1200" dirty="0" smtClean="0"/>
              <a:t> de </a:t>
            </a:r>
            <a:r>
              <a:rPr lang="en-US" sz="1200" dirty="0" err="1" smtClean="0"/>
              <a:t>legislaţie</a:t>
            </a:r>
            <a:r>
              <a:rPr lang="en-US" sz="1200" dirty="0" smtClean="0"/>
              <a:t>.</a:t>
            </a:r>
            <a:endParaRPr lang="ru-RU" sz="1200" b="1" dirty="0" smtClean="0"/>
          </a:p>
          <a:p>
            <a:pPr algn="just"/>
            <a:r>
              <a:rPr lang="ru-RU" sz="1200" dirty="0" err="1" smtClean="0"/>
              <a:t>Suspendarea</a:t>
            </a:r>
            <a:r>
              <a:rPr lang="ru-RU" sz="1200" dirty="0" smtClean="0"/>
              <a:t> </a:t>
            </a:r>
            <a:r>
              <a:rPr lang="ru-RU" sz="1200" dirty="0" err="1" smtClean="0"/>
              <a:t>contractului</a:t>
            </a:r>
            <a:r>
              <a:rPr lang="ru-RU" sz="1200" dirty="0" smtClean="0"/>
              <a:t> </a:t>
            </a:r>
            <a:r>
              <a:rPr lang="ru-RU" sz="1200" dirty="0" err="1" smtClean="0"/>
              <a:t>individual</a:t>
            </a:r>
            <a:r>
              <a:rPr lang="ru-RU" sz="1200" dirty="0" smtClean="0"/>
              <a:t> </a:t>
            </a:r>
            <a:r>
              <a:rPr lang="ru-RU" sz="1200" dirty="0" err="1" smtClean="0"/>
              <a:t>de</a:t>
            </a:r>
            <a:r>
              <a:rPr lang="ru-RU" sz="1200" dirty="0" smtClean="0"/>
              <a:t> </a:t>
            </a:r>
            <a:r>
              <a:rPr lang="ru-RU" sz="1200" dirty="0" err="1" smtClean="0"/>
              <a:t>muncă</a:t>
            </a:r>
            <a:r>
              <a:rPr lang="ru-RU" sz="1200" dirty="0" smtClean="0"/>
              <a:t> </a:t>
            </a:r>
            <a:r>
              <a:rPr lang="ru-RU" sz="1200" dirty="0" err="1" smtClean="0"/>
              <a:t>și reluarea</a:t>
            </a:r>
            <a:r>
              <a:rPr lang="ru-RU" sz="1200" dirty="0" smtClean="0"/>
              <a:t> </a:t>
            </a:r>
            <a:r>
              <a:rPr lang="ru-RU" sz="1200" dirty="0" err="1" smtClean="0"/>
              <a:t>activității de</a:t>
            </a:r>
            <a:r>
              <a:rPr lang="ru-RU" sz="1200" dirty="0" smtClean="0"/>
              <a:t> </a:t>
            </a:r>
            <a:r>
              <a:rPr lang="ru-RU" sz="1200" dirty="0" err="1" smtClean="0"/>
              <a:t>muncă</a:t>
            </a:r>
            <a:r>
              <a:rPr lang="ru-RU" sz="1200" dirty="0" smtClean="0"/>
              <a:t>, </a:t>
            </a:r>
            <a:r>
              <a:rPr lang="ru-RU" sz="1200" dirty="0" err="1" smtClean="0"/>
              <a:t>cu</a:t>
            </a:r>
            <a:r>
              <a:rPr lang="ru-RU" sz="1200" dirty="0" smtClean="0"/>
              <a:t> </a:t>
            </a:r>
            <a:r>
              <a:rPr lang="ru-RU" sz="1200" dirty="0" err="1" smtClean="0"/>
              <a:t>excepţia</a:t>
            </a:r>
            <a:r>
              <a:rPr lang="ru-RU" sz="1200" dirty="0" smtClean="0"/>
              <a:t> </a:t>
            </a:r>
            <a:r>
              <a:rPr lang="ru-RU" sz="1200" dirty="0" err="1" smtClean="0"/>
              <a:t>cazurilor</a:t>
            </a:r>
            <a:r>
              <a:rPr lang="ru-RU" sz="1200" dirty="0" smtClean="0"/>
              <a:t> </a:t>
            </a:r>
            <a:r>
              <a:rPr lang="ru-RU" sz="1200" dirty="0" err="1" smtClean="0"/>
              <a:t>prevăzute</a:t>
            </a:r>
            <a:r>
              <a:rPr lang="ru-RU" sz="1200" dirty="0" smtClean="0"/>
              <a:t> </a:t>
            </a:r>
            <a:r>
              <a:rPr lang="ru-RU" sz="1200" dirty="0" err="1" smtClean="0"/>
              <a:t>la</a:t>
            </a:r>
            <a:r>
              <a:rPr lang="ru-RU" sz="1200" dirty="0" smtClean="0"/>
              <a:t> </a:t>
            </a:r>
            <a:r>
              <a:rPr lang="ru-RU" sz="1200" dirty="0" err="1" smtClean="0"/>
              <a:t>art</a:t>
            </a:r>
            <a:r>
              <a:rPr lang="ru-RU" sz="1200" dirty="0" smtClean="0"/>
              <a:t>. 76 </a:t>
            </a:r>
            <a:r>
              <a:rPr lang="ru-RU" sz="1200" dirty="0" err="1" smtClean="0"/>
              <a:t>lit</a:t>
            </a:r>
            <a:r>
              <a:rPr lang="ru-RU" sz="1200" dirty="0" smtClean="0"/>
              <a:t>. </a:t>
            </a:r>
            <a:r>
              <a:rPr lang="ru-RU" sz="1200" dirty="0" err="1" smtClean="0"/>
              <a:t>a</a:t>
            </a:r>
            <a:r>
              <a:rPr lang="ru-RU" sz="1200" dirty="0" smtClean="0"/>
              <a:t>) </a:t>
            </a:r>
            <a:r>
              <a:rPr lang="ru-RU" sz="1200" dirty="0" err="1" smtClean="0"/>
              <a:t>şi</a:t>
            </a:r>
            <a:r>
              <a:rPr lang="ru-RU" sz="1200" dirty="0" smtClean="0"/>
              <a:t> </a:t>
            </a:r>
            <a:r>
              <a:rPr lang="ru-RU" sz="1200" dirty="0" err="1" smtClean="0"/>
              <a:t>b</a:t>
            </a:r>
            <a:r>
              <a:rPr lang="ru-RU" sz="1200" dirty="0" smtClean="0"/>
              <a:t>) </a:t>
            </a:r>
            <a:r>
              <a:rPr lang="ru-RU" sz="1200" dirty="0" err="1" smtClean="0"/>
              <a:t>şi</a:t>
            </a:r>
            <a:r>
              <a:rPr lang="ru-RU" sz="1200" dirty="0" smtClean="0"/>
              <a:t> </a:t>
            </a:r>
            <a:r>
              <a:rPr lang="ru-RU" sz="1200" dirty="0" err="1" smtClean="0"/>
              <a:t>art</a:t>
            </a:r>
            <a:r>
              <a:rPr lang="ru-RU" sz="1200" dirty="0" smtClean="0"/>
              <a:t>. 78 </a:t>
            </a:r>
            <a:r>
              <a:rPr lang="ru-RU" sz="1200" dirty="0" err="1" smtClean="0"/>
              <a:t>alin</a:t>
            </a:r>
            <a:r>
              <a:rPr lang="ru-RU" sz="1200" dirty="0" smtClean="0"/>
              <a:t>. (1) </a:t>
            </a:r>
            <a:r>
              <a:rPr lang="ru-RU" sz="1200" dirty="0" err="1" smtClean="0"/>
              <a:t>lit</a:t>
            </a:r>
            <a:r>
              <a:rPr lang="ru-RU" sz="1200" dirty="0" smtClean="0"/>
              <a:t>. d1) </a:t>
            </a:r>
            <a:r>
              <a:rPr lang="ru-RU" sz="1200" dirty="0" err="1" smtClean="0"/>
              <a:t>şi</a:t>
            </a:r>
            <a:r>
              <a:rPr lang="ru-RU" sz="1200" dirty="0" smtClean="0"/>
              <a:t> </a:t>
            </a:r>
            <a:r>
              <a:rPr lang="ru-RU" sz="1200" dirty="0" err="1" smtClean="0"/>
              <a:t>e</a:t>
            </a:r>
            <a:r>
              <a:rPr lang="ru-RU" sz="1200" dirty="0" smtClean="0"/>
              <a:t>) </a:t>
            </a:r>
            <a:r>
              <a:rPr lang="ru-RU" sz="1200" dirty="0" err="1" smtClean="0"/>
              <a:t>din</a:t>
            </a:r>
            <a:r>
              <a:rPr lang="ru-RU" sz="1200" dirty="0" smtClean="0"/>
              <a:t> CM, </a:t>
            </a:r>
            <a:r>
              <a:rPr lang="ru-RU" sz="1200" dirty="0" err="1" smtClean="0"/>
              <a:t>se</a:t>
            </a:r>
            <a:r>
              <a:rPr lang="ru-RU" sz="1200" dirty="0" smtClean="0"/>
              <a:t> </a:t>
            </a:r>
            <a:r>
              <a:rPr lang="ru-RU" sz="1200" dirty="0" err="1" smtClean="0"/>
              <a:t>face</a:t>
            </a:r>
            <a:r>
              <a:rPr lang="ru-RU" sz="1200" dirty="0" smtClean="0"/>
              <a:t> </a:t>
            </a:r>
            <a:r>
              <a:rPr lang="ru-RU" sz="1200" dirty="0" err="1" smtClean="0"/>
              <a:t>prin</a:t>
            </a:r>
            <a:r>
              <a:rPr lang="ru-RU" sz="1200" dirty="0" smtClean="0"/>
              <a:t> </a:t>
            </a:r>
            <a:r>
              <a:rPr lang="ru-RU" sz="1200" dirty="0" err="1" smtClean="0"/>
              <a:t>ordinul</a:t>
            </a:r>
            <a:r>
              <a:rPr lang="ru-RU" sz="1200" dirty="0" smtClean="0"/>
              <a:t> (</a:t>
            </a:r>
            <a:r>
              <a:rPr lang="ru-RU" sz="1200" dirty="0" err="1" smtClean="0"/>
              <a:t>dispoziţia</a:t>
            </a:r>
            <a:r>
              <a:rPr lang="ru-RU" sz="1200" dirty="0" smtClean="0"/>
              <a:t>, </a:t>
            </a:r>
            <a:r>
              <a:rPr lang="ru-RU" sz="1200" dirty="0" err="1" smtClean="0"/>
              <a:t>decizia</a:t>
            </a:r>
            <a:r>
              <a:rPr lang="ru-RU" sz="1200" dirty="0" smtClean="0"/>
              <a:t>, </a:t>
            </a:r>
            <a:r>
              <a:rPr lang="ru-RU" sz="1200" dirty="0" err="1" smtClean="0"/>
              <a:t>hotărîrea</a:t>
            </a:r>
            <a:r>
              <a:rPr lang="ru-RU" sz="1200" dirty="0" smtClean="0"/>
              <a:t>) </a:t>
            </a:r>
            <a:r>
              <a:rPr lang="ru-RU" sz="1200" dirty="0" err="1" smtClean="0"/>
              <a:t>angajatorului</a:t>
            </a:r>
            <a:r>
              <a:rPr lang="ru-RU" sz="1200" dirty="0" smtClean="0"/>
              <a:t>, </a:t>
            </a:r>
            <a:r>
              <a:rPr lang="ru-RU" sz="1200" dirty="0" err="1" smtClean="0"/>
              <a:t>care</a:t>
            </a:r>
            <a:r>
              <a:rPr lang="ru-RU" sz="1200" dirty="0" smtClean="0"/>
              <a:t> </a:t>
            </a:r>
            <a:r>
              <a:rPr lang="ru-RU" sz="1200" dirty="0" err="1" smtClean="0"/>
              <a:t>se</a:t>
            </a:r>
            <a:r>
              <a:rPr lang="ru-RU" sz="1200" dirty="0" smtClean="0"/>
              <a:t> </a:t>
            </a:r>
            <a:r>
              <a:rPr lang="ru-RU" sz="1200" dirty="0" err="1" smtClean="0"/>
              <a:t>aduce</a:t>
            </a:r>
            <a:r>
              <a:rPr lang="ru-RU" sz="1200" dirty="0" smtClean="0"/>
              <a:t> </a:t>
            </a:r>
            <a:r>
              <a:rPr lang="ru-RU" sz="1200" dirty="0" err="1" smtClean="0"/>
              <a:t>la</a:t>
            </a:r>
            <a:r>
              <a:rPr lang="ru-RU" sz="1200" dirty="0" smtClean="0"/>
              <a:t> </a:t>
            </a:r>
            <a:r>
              <a:rPr lang="ru-RU" sz="1200" dirty="0" err="1" smtClean="0"/>
              <a:t>cunoştinţa</a:t>
            </a:r>
            <a:r>
              <a:rPr lang="ru-RU" sz="1200" dirty="0" smtClean="0"/>
              <a:t> </a:t>
            </a:r>
            <a:r>
              <a:rPr lang="ru-RU" sz="1200" dirty="0" err="1" smtClean="0"/>
              <a:t>salariatului</a:t>
            </a:r>
            <a:r>
              <a:rPr lang="ru-RU" sz="1200" dirty="0" smtClean="0"/>
              <a:t>, </a:t>
            </a:r>
            <a:r>
              <a:rPr lang="ru-RU" sz="1200" dirty="0" err="1" smtClean="0"/>
              <a:t>contra</a:t>
            </a:r>
            <a:r>
              <a:rPr lang="ru-RU" sz="1200" dirty="0" smtClean="0"/>
              <a:t> </a:t>
            </a:r>
            <a:r>
              <a:rPr lang="ru-RU" sz="1200" dirty="0" err="1" smtClean="0"/>
              <a:t>semnătură</a:t>
            </a:r>
            <a:r>
              <a:rPr lang="ru-RU" sz="1200" dirty="0" smtClean="0"/>
              <a:t>, </a:t>
            </a:r>
            <a:r>
              <a:rPr lang="ru-RU" sz="1200" dirty="0" err="1" smtClean="0"/>
              <a:t>cel</a:t>
            </a:r>
            <a:r>
              <a:rPr lang="ru-RU" sz="1200" dirty="0" smtClean="0"/>
              <a:t> </a:t>
            </a:r>
            <a:r>
              <a:rPr lang="ru-RU" sz="1200" dirty="0" err="1" smtClean="0"/>
              <a:t>tîrziu</a:t>
            </a:r>
            <a:r>
              <a:rPr lang="ru-RU" sz="1200" dirty="0" smtClean="0"/>
              <a:t> </a:t>
            </a:r>
            <a:r>
              <a:rPr lang="ru-RU" sz="1200" dirty="0" err="1" smtClean="0"/>
              <a:t>la</a:t>
            </a:r>
            <a:r>
              <a:rPr lang="ru-RU" sz="1200" dirty="0" smtClean="0"/>
              <a:t> </a:t>
            </a:r>
            <a:r>
              <a:rPr lang="ru-RU" sz="1200" dirty="0" err="1" smtClean="0"/>
              <a:t>data</a:t>
            </a:r>
            <a:r>
              <a:rPr lang="ru-RU" sz="1200" dirty="0" smtClean="0"/>
              <a:t> </a:t>
            </a:r>
            <a:r>
              <a:rPr lang="ru-RU" sz="1200" dirty="0" err="1" smtClean="0"/>
              <a:t>suspendării</a:t>
            </a:r>
            <a:r>
              <a:rPr lang="ru-RU" sz="1200" dirty="0" smtClean="0"/>
              <a:t> </a:t>
            </a:r>
            <a:r>
              <a:rPr lang="ru-RU" sz="1200" dirty="0" err="1" smtClean="0"/>
              <a:t>contractului</a:t>
            </a:r>
            <a:r>
              <a:rPr lang="ru-RU" sz="1200" dirty="0" smtClean="0"/>
              <a:t> </a:t>
            </a:r>
            <a:r>
              <a:rPr lang="ru-RU" sz="1200" dirty="0" err="1" smtClean="0"/>
              <a:t>individual</a:t>
            </a:r>
            <a:r>
              <a:rPr lang="ru-RU" sz="1200" dirty="0" smtClean="0"/>
              <a:t> </a:t>
            </a:r>
            <a:r>
              <a:rPr lang="ru-RU" sz="1200" dirty="0" err="1" smtClean="0"/>
              <a:t>de</a:t>
            </a:r>
            <a:r>
              <a:rPr lang="ru-RU" sz="1200" dirty="0" smtClean="0"/>
              <a:t> </a:t>
            </a:r>
            <a:r>
              <a:rPr lang="ru-RU" sz="1200" dirty="0" err="1" smtClean="0"/>
              <a:t>muncă</a:t>
            </a:r>
            <a:r>
              <a:rPr lang="ru-RU" sz="1200" dirty="0" smtClean="0"/>
              <a:t> </a:t>
            </a:r>
            <a:r>
              <a:rPr lang="ru-RU" sz="1200" dirty="0" err="1" smtClean="0"/>
              <a:t>sau</a:t>
            </a:r>
            <a:r>
              <a:rPr lang="ru-RU" sz="1200" dirty="0" smtClean="0"/>
              <a:t> </a:t>
            </a:r>
            <a:r>
              <a:rPr lang="ru-RU" sz="1200" dirty="0" err="1" smtClean="0"/>
              <a:t>a</a:t>
            </a:r>
            <a:r>
              <a:rPr lang="ru-RU" sz="1200" dirty="0" smtClean="0"/>
              <a:t> </a:t>
            </a:r>
            <a:r>
              <a:rPr lang="ru-RU" sz="1200" dirty="0" err="1" smtClean="0"/>
              <a:t>reluării</a:t>
            </a:r>
            <a:r>
              <a:rPr lang="ru-RU" sz="1200" dirty="0" smtClean="0"/>
              <a:t> </a:t>
            </a:r>
            <a:r>
              <a:rPr lang="ru-RU" sz="1200" dirty="0" err="1" smtClean="0"/>
              <a:t>activității de</a:t>
            </a:r>
            <a:r>
              <a:rPr lang="ru-RU" sz="1200" dirty="0" smtClean="0"/>
              <a:t> </a:t>
            </a:r>
            <a:r>
              <a:rPr lang="ru-RU" sz="1200" dirty="0" err="1" smtClean="0"/>
              <a:t>muncă</a:t>
            </a:r>
            <a:r>
              <a:rPr lang="ru-RU" sz="1200" dirty="0" smtClean="0"/>
              <a:t>.</a:t>
            </a:r>
            <a:endParaRPr lang="ru-RU" sz="1200" b="1" dirty="0" smtClean="0"/>
          </a:p>
          <a:p>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836712"/>
            <a:ext cx="8229600" cy="5832648"/>
          </a:xfrm>
        </p:spPr>
        <p:txBody>
          <a:bodyPr>
            <a:normAutofit fontScale="92500" lnSpcReduction="10000"/>
          </a:bodyPr>
          <a:lstStyle/>
          <a:p>
            <a:pPr algn="just"/>
            <a:r>
              <a:rPr lang="ro-RO" sz="1600" dirty="0" smtClean="0"/>
              <a:t>Disciplina de muncă se asigură în unitate prin crearea de către angajator a condiţiilor economice, sociale, juridice şi organizatorice necesare prestării unei munci de înaltă productivitate, prin formarea unei atitudini conştiente faţă de muncă, prin aplicarea de stimulări şi recompense pentru muncа  conştiincioasă, precum şi de sancţiuni în caz de comitere a unor abateri disciplinare.</a:t>
            </a:r>
            <a:endParaRPr lang="ru-RU" sz="1600" dirty="0" smtClean="0"/>
          </a:p>
          <a:p>
            <a:pPr algn="just"/>
            <a:r>
              <a:rPr lang="ro-RO" sz="1600" dirty="0" smtClean="0"/>
              <a:t>Dreptul angajatorului de a aplica salatiaților  care au comis abateri disciplinare la   responsabilitatea disciplinară este una dintre cele mai eficiente modalități de a asigura disciplina muncii la întreprindere.</a:t>
            </a:r>
            <a:endParaRPr lang="ru-RU" sz="1600" dirty="0" smtClean="0"/>
          </a:p>
          <a:p>
            <a:pPr algn="just"/>
            <a:r>
              <a:rPr lang="en-US" sz="1600" b="1" dirty="0" err="1" smtClean="0"/>
              <a:t>Articolul</a:t>
            </a:r>
            <a:r>
              <a:rPr lang="en-US" sz="1600" b="1" dirty="0" smtClean="0"/>
              <a:t> 206 din </a:t>
            </a:r>
            <a:r>
              <a:rPr lang="en-US" sz="1600" b="1" dirty="0" err="1" smtClean="0"/>
              <a:t>Codul</a:t>
            </a:r>
            <a:r>
              <a:rPr lang="en-US" sz="1600" b="1" dirty="0" smtClean="0"/>
              <a:t> </a:t>
            </a:r>
            <a:r>
              <a:rPr lang="en-US" sz="1600" b="1" dirty="0" err="1" smtClean="0"/>
              <a:t>muncii</a:t>
            </a:r>
            <a:r>
              <a:rPr lang="en-US" sz="1600" b="1" dirty="0" smtClean="0"/>
              <a:t> </a:t>
            </a:r>
            <a:r>
              <a:rPr lang="en-US" sz="1600" b="1" dirty="0" err="1" smtClean="0"/>
              <a:t>reglamentează</a:t>
            </a:r>
            <a:r>
              <a:rPr lang="en-US" sz="1600" b="1" dirty="0" smtClean="0"/>
              <a:t> </a:t>
            </a:r>
            <a:r>
              <a:rPr lang="en-US" sz="1600" b="1" dirty="0" err="1" smtClean="0"/>
              <a:t>următoarele</a:t>
            </a:r>
            <a:r>
              <a:rPr lang="en-US" sz="1600" b="1" dirty="0" smtClean="0"/>
              <a:t> </a:t>
            </a:r>
            <a:r>
              <a:rPr lang="en-US" sz="1600" b="1" dirty="0" err="1" smtClean="0"/>
              <a:t>sancţiuni</a:t>
            </a:r>
            <a:r>
              <a:rPr lang="en-US" sz="1600" b="1" dirty="0" smtClean="0"/>
              <a:t> </a:t>
            </a:r>
            <a:r>
              <a:rPr lang="en-US" sz="1600" b="1" dirty="0" err="1" smtClean="0"/>
              <a:t>disciplinare</a:t>
            </a:r>
            <a:r>
              <a:rPr lang="en-US" sz="1600" b="1" dirty="0" smtClean="0"/>
              <a:t>:</a:t>
            </a:r>
            <a:endParaRPr lang="ru-RU" sz="1600" b="1" dirty="0" smtClean="0"/>
          </a:p>
          <a:p>
            <a:pPr algn="just"/>
            <a:r>
              <a:rPr lang="en-US" sz="1600" b="1" dirty="0" smtClean="0"/>
              <a:t>a) </a:t>
            </a:r>
            <a:r>
              <a:rPr lang="en-US" sz="1600" b="1" dirty="0" err="1" smtClean="0"/>
              <a:t>avertismentul</a:t>
            </a:r>
            <a:r>
              <a:rPr lang="en-US" sz="1600" b="1" dirty="0" smtClean="0"/>
              <a:t>;</a:t>
            </a:r>
            <a:endParaRPr lang="ru-RU" sz="1600" b="1" dirty="0" smtClean="0"/>
          </a:p>
          <a:p>
            <a:pPr algn="just"/>
            <a:r>
              <a:rPr lang="en-US" sz="1600" b="1" dirty="0" smtClean="0"/>
              <a:t>b) </a:t>
            </a:r>
            <a:r>
              <a:rPr lang="en-US" sz="1600" b="1" dirty="0" err="1" smtClean="0"/>
              <a:t>mustrarea</a:t>
            </a:r>
            <a:r>
              <a:rPr lang="en-US" sz="1600" b="1" dirty="0" smtClean="0"/>
              <a:t>;</a:t>
            </a:r>
            <a:endParaRPr lang="ru-RU" sz="1600" b="1" dirty="0" smtClean="0"/>
          </a:p>
          <a:p>
            <a:pPr algn="just"/>
            <a:r>
              <a:rPr lang="en-US" sz="1600" b="1" dirty="0" smtClean="0"/>
              <a:t>c) </a:t>
            </a:r>
            <a:r>
              <a:rPr lang="en-US" sz="1600" b="1" dirty="0" err="1" smtClean="0"/>
              <a:t>mustrarea</a:t>
            </a:r>
            <a:r>
              <a:rPr lang="en-US" sz="1600" b="1" dirty="0" smtClean="0"/>
              <a:t> </a:t>
            </a:r>
            <a:r>
              <a:rPr lang="en-US" sz="1600" b="1" dirty="0" err="1" smtClean="0"/>
              <a:t>aspră</a:t>
            </a:r>
            <a:r>
              <a:rPr lang="en-US" sz="1600" b="1" dirty="0" smtClean="0"/>
              <a:t>;</a:t>
            </a:r>
            <a:endParaRPr lang="ru-RU" sz="1600" b="1" dirty="0" smtClean="0"/>
          </a:p>
          <a:p>
            <a:pPr algn="just"/>
            <a:r>
              <a:rPr lang="en-US" sz="1600" b="1" dirty="0" smtClean="0"/>
              <a:t>d) </a:t>
            </a:r>
            <a:r>
              <a:rPr lang="en-US" sz="1600" b="1" dirty="0" err="1" smtClean="0"/>
              <a:t>concedierea</a:t>
            </a:r>
            <a:r>
              <a:rPr lang="en-US" sz="1600" b="1" dirty="0" smtClean="0"/>
              <a:t> (</a:t>
            </a:r>
            <a:r>
              <a:rPr lang="en-US" sz="1600" b="1" dirty="0" err="1" smtClean="0"/>
              <a:t>în</a:t>
            </a:r>
            <a:r>
              <a:rPr lang="en-US" sz="1600" b="1" dirty="0" smtClean="0"/>
              <a:t> </a:t>
            </a:r>
            <a:r>
              <a:rPr lang="en-US" sz="1600" b="1" dirty="0" err="1" smtClean="0"/>
              <a:t>temeiurile</a:t>
            </a:r>
            <a:r>
              <a:rPr lang="en-US" sz="1600" b="1" dirty="0" smtClean="0"/>
              <a:t> </a:t>
            </a:r>
            <a:r>
              <a:rPr lang="en-US" sz="1600" b="1" dirty="0" err="1" smtClean="0"/>
              <a:t>prevăzute</a:t>
            </a:r>
            <a:r>
              <a:rPr lang="en-US" sz="1600" b="1" dirty="0" smtClean="0"/>
              <a:t> la art.86 </a:t>
            </a:r>
            <a:r>
              <a:rPr lang="en-US" sz="1600" b="1" dirty="0" err="1" smtClean="0"/>
              <a:t>alin</a:t>
            </a:r>
            <a:r>
              <a:rPr lang="en-US" sz="1600" b="1" dirty="0" smtClean="0"/>
              <a:t>.(1) </a:t>
            </a:r>
            <a:r>
              <a:rPr lang="en-US" sz="1600" b="1" dirty="0" err="1" smtClean="0"/>
              <a:t>lit.g</a:t>
            </a:r>
            <a:r>
              <a:rPr lang="en-US" sz="1600" b="1" dirty="0" smtClean="0"/>
              <a:t>)-r din CM).</a:t>
            </a:r>
            <a:endParaRPr lang="ru-RU" sz="1600" b="1" dirty="0" smtClean="0"/>
          </a:p>
          <a:p>
            <a:pPr algn="just"/>
            <a:r>
              <a:rPr lang="en-US" sz="1600" dirty="0" smtClean="0"/>
              <a:t> </a:t>
            </a:r>
            <a:endParaRPr lang="ru-RU" sz="1600" b="1" dirty="0" smtClean="0"/>
          </a:p>
          <a:p>
            <a:pPr algn="just"/>
            <a:r>
              <a:rPr lang="en-US" sz="1600" dirty="0" err="1" smtClean="0"/>
              <a:t>Pînă</a:t>
            </a:r>
            <a:r>
              <a:rPr lang="en-US" sz="1600" dirty="0" smtClean="0"/>
              <a:t> la </a:t>
            </a:r>
            <a:r>
              <a:rPr lang="en-US" sz="1600" dirty="0" err="1" smtClean="0"/>
              <a:t>aplicarea</a:t>
            </a:r>
            <a:r>
              <a:rPr lang="en-US" sz="1600" dirty="0" smtClean="0"/>
              <a:t> </a:t>
            </a:r>
            <a:r>
              <a:rPr lang="en-US" sz="1600" dirty="0" err="1" smtClean="0"/>
              <a:t>sancțiunii</a:t>
            </a:r>
            <a:r>
              <a:rPr lang="en-US" sz="1600" dirty="0" smtClean="0"/>
              <a:t> </a:t>
            </a:r>
            <a:r>
              <a:rPr lang="en-US" sz="1600" dirty="0" err="1" smtClean="0"/>
              <a:t>disciplinare</a:t>
            </a:r>
            <a:r>
              <a:rPr lang="en-US" sz="1600" dirty="0" smtClean="0"/>
              <a:t>, </a:t>
            </a:r>
            <a:r>
              <a:rPr lang="en-US" sz="1600" dirty="0" err="1" smtClean="0"/>
              <a:t>angajatorul</a:t>
            </a:r>
            <a:r>
              <a:rPr lang="en-US" sz="1600" dirty="0" smtClean="0"/>
              <a:t> </a:t>
            </a:r>
            <a:r>
              <a:rPr lang="en-US" sz="1600" dirty="0" err="1" smtClean="0"/>
              <a:t>este</a:t>
            </a:r>
            <a:r>
              <a:rPr lang="en-US" sz="1600" dirty="0" smtClean="0"/>
              <a:t> </a:t>
            </a:r>
            <a:r>
              <a:rPr lang="en-US" sz="1600" dirty="0" err="1" smtClean="0"/>
              <a:t>obligat</a:t>
            </a:r>
            <a:r>
              <a:rPr lang="en-US" sz="1600" dirty="0" smtClean="0"/>
              <a:t> </a:t>
            </a:r>
            <a:r>
              <a:rPr lang="en-US" sz="1600" dirty="0" err="1" smtClean="0"/>
              <a:t>să</a:t>
            </a:r>
            <a:r>
              <a:rPr lang="en-US" sz="1600" dirty="0" smtClean="0"/>
              <a:t> </a:t>
            </a:r>
            <a:r>
              <a:rPr lang="en-US" sz="1600" dirty="0" err="1" smtClean="0"/>
              <a:t>ceară</a:t>
            </a:r>
            <a:r>
              <a:rPr lang="en-US" sz="1600" dirty="0" smtClean="0"/>
              <a:t> </a:t>
            </a:r>
            <a:r>
              <a:rPr lang="en-US" sz="1600" dirty="0" err="1" smtClean="0"/>
              <a:t>în</a:t>
            </a:r>
            <a:r>
              <a:rPr lang="en-US" sz="1600" dirty="0" smtClean="0"/>
              <a:t> </a:t>
            </a:r>
            <a:r>
              <a:rPr lang="en-US" sz="1600" dirty="0" err="1" smtClean="0"/>
              <a:t>scris</a:t>
            </a:r>
            <a:r>
              <a:rPr lang="en-US" sz="1600" dirty="0" smtClean="0"/>
              <a:t> </a:t>
            </a:r>
            <a:r>
              <a:rPr lang="en-US" sz="1600" dirty="0" err="1" smtClean="0"/>
              <a:t>salariatului</a:t>
            </a:r>
            <a:r>
              <a:rPr lang="en-US" sz="1600" dirty="0" smtClean="0"/>
              <a:t> o </a:t>
            </a:r>
            <a:r>
              <a:rPr lang="en-US" sz="1600" dirty="0" err="1" smtClean="0"/>
              <a:t>explicație</a:t>
            </a:r>
            <a:r>
              <a:rPr lang="en-US" sz="1600" dirty="0" smtClean="0"/>
              <a:t> </a:t>
            </a:r>
            <a:r>
              <a:rPr lang="en-US" sz="1600" dirty="0" err="1" smtClean="0"/>
              <a:t>scrisă</a:t>
            </a:r>
            <a:r>
              <a:rPr lang="en-US" sz="1600" dirty="0" smtClean="0"/>
              <a:t> </a:t>
            </a:r>
            <a:r>
              <a:rPr lang="en-US" sz="1600" dirty="0" err="1" smtClean="0"/>
              <a:t>privind</a:t>
            </a:r>
            <a:r>
              <a:rPr lang="en-US" sz="1600" dirty="0" smtClean="0"/>
              <a:t> </a:t>
            </a:r>
            <a:r>
              <a:rPr lang="en-US" sz="1600" dirty="0" err="1" smtClean="0"/>
              <a:t>fapta</a:t>
            </a:r>
            <a:r>
              <a:rPr lang="en-US" sz="1600" dirty="0" smtClean="0"/>
              <a:t> </a:t>
            </a:r>
            <a:r>
              <a:rPr lang="en-US" sz="1600" dirty="0" err="1" smtClean="0"/>
              <a:t>comisă</a:t>
            </a:r>
            <a:r>
              <a:rPr lang="en-US" sz="1600" dirty="0" smtClean="0"/>
              <a:t>. </a:t>
            </a:r>
            <a:r>
              <a:rPr lang="en-US" sz="1600" dirty="0" err="1" smtClean="0"/>
              <a:t>Explicația</a:t>
            </a:r>
            <a:r>
              <a:rPr lang="en-US" sz="1600" dirty="0" smtClean="0"/>
              <a:t> </a:t>
            </a:r>
            <a:r>
              <a:rPr lang="en-US" sz="1600" dirty="0" err="1" smtClean="0"/>
              <a:t>privind</a:t>
            </a:r>
            <a:r>
              <a:rPr lang="en-US" sz="1600" dirty="0" smtClean="0"/>
              <a:t> </a:t>
            </a:r>
            <a:r>
              <a:rPr lang="en-US" sz="1600" dirty="0" err="1" smtClean="0"/>
              <a:t>fapta</a:t>
            </a:r>
            <a:r>
              <a:rPr lang="en-US" sz="1600" dirty="0" smtClean="0"/>
              <a:t> </a:t>
            </a:r>
            <a:r>
              <a:rPr lang="en-US" sz="1600" dirty="0" err="1" smtClean="0"/>
              <a:t>comisă</a:t>
            </a:r>
            <a:r>
              <a:rPr lang="en-US" sz="1600" dirty="0" smtClean="0"/>
              <a:t> </a:t>
            </a:r>
            <a:r>
              <a:rPr lang="en-US" sz="1600" dirty="0" err="1" smtClean="0"/>
              <a:t>poate</a:t>
            </a:r>
            <a:r>
              <a:rPr lang="en-US" sz="1600" dirty="0" smtClean="0"/>
              <a:t> </a:t>
            </a:r>
            <a:r>
              <a:rPr lang="en-US" sz="1600" dirty="0" err="1" smtClean="0"/>
              <a:t>fi</a:t>
            </a:r>
            <a:r>
              <a:rPr lang="en-US" sz="1600" dirty="0" smtClean="0"/>
              <a:t> </a:t>
            </a:r>
            <a:r>
              <a:rPr lang="en-US" sz="1600" dirty="0" err="1" smtClean="0"/>
              <a:t>prezentată</a:t>
            </a:r>
            <a:r>
              <a:rPr lang="en-US" sz="1600" dirty="0" smtClean="0"/>
              <a:t> de </a:t>
            </a:r>
            <a:r>
              <a:rPr lang="en-US" sz="1600" dirty="0" err="1" smtClean="0"/>
              <a:t>către</a:t>
            </a:r>
            <a:r>
              <a:rPr lang="en-US" sz="1600" dirty="0" smtClean="0"/>
              <a:t> </a:t>
            </a:r>
            <a:r>
              <a:rPr lang="en-US" sz="1600" dirty="0" err="1" smtClean="0"/>
              <a:t>salariat</a:t>
            </a:r>
            <a:r>
              <a:rPr lang="en-US" sz="1600" dirty="0" smtClean="0"/>
              <a:t> </a:t>
            </a:r>
            <a:r>
              <a:rPr lang="en-US" sz="1600" dirty="0" err="1" smtClean="0"/>
              <a:t>în</a:t>
            </a:r>
            <a:r>
              <a:rPr lang="en-US" sz="1600" dirty="0" smtClean="0"/>
              <a:t> </a:t>
            </a:r>
            <a:r>
              <a:rPr lang="en-US" sz="1600" dirty="0" err="1" smtClean="0"/>
              <a:t>termen</a:t>
            </a:r>
            <a:r>
              <a:rPr lang="en-US" sz="1600" dirty="0" smtClean="0"/>
              <a:t> de 5 </a:t>
            </a:r>
            <a:r>
              <a:rPr lang="en-US" sz="1600" dirty="0" err="1" smtClean="0"/>
              <a:t>zile</a:t>
            </a:r>
            <a:r>
              <a:rPr lang="en-US" sz="1600" dirty="0" smtClean="0"/>
              <a:t> </a:t>
            </a:r>
            <a:r>
              <a:rPr lang="en-US" sz="1600" dirty="0" err="1" smtClean="0"/>
              <a:t>lucrătoare</a:t>
            </a:r>
            <a:r>
              <a:rPr lang="en-US" sz="1600" dirty="0" smtClean="0"/>
              <a:t> de la data </a:t>
            </a:r>
            <a:r>
              <a:rPr lang="en-US" sz="1600" dirty="0" err="1" smtClean="0"/>
              <a:t>solicitării</a:t>
            </a:r>
            <a:r>
              <a:rPr lang="en-US" sz="1600" dirty="0" smtClean="0"/>
              <a:t>. </a:t>
            </a:r>
            <a:r>
              <a:rPr lang="en-US" sz="1600" dirty="0" err="1" smtClean="0"/>
              <a:t>Refuzul</a:t>
            </a:r>
            <a:r>
              <a:rPr lang="en-US" sz="1600" dirty="0" smtClean="0"/>
              <a:t> de a </a:t>
            </a:r>
            <a:r>
              <a:rPr lang="en-US" sz="1600" dirty="0" err="1" smtClean="0"/>
              <a:t>prezenta</a:t>
            </a:r>
            <a:r>
              <a:rPr lang="en-US" sz="1600" dirty="0" smtClean="0"/>
              <a:t> </a:t>
            </a:r>
            <a:r>
              <a:rPr lang="en-US" sz="1600" dirty="0" err="1" smtClean="0"/>
              <a:t>explicația</a:t>
            </a:r>
            <a:r>
              <a:rPr lang="en-US" sz="1600" dirty="0" smtClean="0"/>
              <a:t> </a:t>
            </a:r>
            <a:r>
              <a:rPr lang="en-US" sz="1600" dirty="0" err="1" smtClean="0"/>
              <a:t>cerută</a:t>
            </a:r>
            <a:r>
              <a:rPr lang="en-US" sz="1600" dirty="0" smtClean="0"/>
              <a:t> se </a:t>
            </a:r>
            <a:r>
              <a:rPr lang="en-US" sz="1600" dirty="0" err="1" smtClean="0"/>
              <a:t>consemnează</a:t>
            </a:r>
            <a:r>
              <a:rPr lang="en-US" sz="1600" dirty="0" smtClean="0"/>
              <a:t> </a:t>
            </a:r>
            <a:r>
              <a:rPr lang="en-US" sz="1600" dirty="0" err="1" smtClean="0"/>
              <a:t>într</a:t>
            </a:r>
            <a:r>
              <a:rPr lang="en-US" sz="1600" dirty="0" smtClean="0"/>
              <a:t>-un </a:t>
            </a:r>
            <a:r>
              <a:rPr lang="en-US" sz="1600" dirty="0" err="1" smtClean="0"/>
              <a:t>proces</a:t>
            </a:r>
            <a:r>
              <a:rPr lang="en-US" sz="1600" dirty="0" smtClean="0"/>
              <a:t>- verbal </a:t>
            </a:r>
            <a:r>
              <a:rPr lang="en-US" sz="1600" dirty="0" err="1" smtClean="0"/>
              <a:t>semnat</a:t>
            </a:r>
            <a:r>
              <a:rPr lang="en-US" sz="1600" dirty="0" smtClean="0"/>
              <a:t> de un </a:t>
            </a:r>
            <a:r>
              <a:rPr lang="en-US" sz="1600" dirty="0" err="1" smtClean="0"/>
              <a:t>reprezentant</a:t>
            </a:r>
            <a:r>
              <a:rPr lang="en-US" sz="1600" dirty="0" smtClean="0"/>
              <a:t> al </a:t>
            </a:r>
            <a:r>
              <a:rPr lang="en-US" sz="1600" dirty="0" err="1" smtClean="0"/>
              <a:t>angajatorului</a:t>
            </a:r>
            <a:r>
              <a:rPr lang="en-US" sz="1600" dirty="0" smtClean="0"/>
              <a:t> </a:t>
            </a:r>
            <a:r>
              <a:rPr lang="en-US" sz="1600" dirty="0" err="1" smtClean="0"/>
              <a:t>și</a:t>
            </a:r>
            <a:r>
              <a:rPr lang="en-US" sz="1600" dirty="0" smtClean="0"/>
              <a:t> un </a:t>
            </a:r>
            <a:r>
              <a:rPr lang="en-US" sz="1600" dirty="0" err="1" smtClean="0"/>
              <a:t>reprezentant</a:t>
            </a:r>
            <a:r>
              <a:rPr lang="en-US" sz="1600" dirty="0" smtClean="0"/>
              <a:t> al </a:t>
            </a:r>
            <a:r>
              <a:rPr lang="en-US" sz="1600" dirty="0" err="1" smtClean="0"/>
              <a:t>salariaților</a:t>
            </a:r>
            <a:r>
              <a:rPr lang="en-US" sz="1600" dirty="0" smtClean="0"/>
              <a:t>.</a:t>
            </a:r>
            <a:endParaRPr lang="ro-MO" sz="1600" dirty="0" smtClean="0"/>
          </a:p>
          <a:p>
            <a:pPr algn="just"/>
            <a:r>
              <a:rPr lang="en-US" sz="1600" dirty="0" err="1" smtClean="0"/>
              <a:t>În</a:t>
            </a:r>
            <a:r>
              <a:rPr lang="en-US" sz="1600" dirty="0" smtClean="0"/>
              <a:t> </a:t>
            </a:r>
            <a:r>
              <a:rPr lang="en-US" sz="1600" dirty="0" err="1" smtClean="0"/>
              <a:t>funcţie</a:t>
            </a:r>
            <a:r>
              <a:rPr lang="en-US" sz="1600" dirty="0" smtClean="0"/>
              <a:t> de </a:t>
            </a:r>
            <a:r>
              <a:rPr lang="en-US" sz="1600" dirty="0" err="1" smtClean="0"/>
              <a:t>gravitatea</a:t>
            </a:r>
            <a:r>
              <a:rPr lang="en-US" sz="1600" dirty="0" smtClean="0"/>
              <a:t> </a:t>
            </a:r>
            <a:r>
              <a:rPr lang="en-US" sz="1600" dirty="0" err="1" smtClean="0"/>
              <a:t>faptei</a:t>
            </a:r>
            <a:r>
              <a:rPr lang="en-US" sz="1600" dirty="0" smtClean="0"/>
              <a:t> </a:t>
            </a:r>
            <a:r>
              <a:rPr lang="en-US" sz="1600" dirty="0" err="1" smtClean="0"/>
              <a:t>comise</a:t>
            </a:r>
            <a:r>
              <a:rPr lang="en-US" sz="1600" dirty="0" smtClean="0"/>
              <a:t> de </a:t>
            </a:r>
            <a:r>
              <a:rPr lang="en-US" sz="1600" dirty="0" err="1" smtClean="0"/>
              <a:t>salariat</a:t>
            </a:r>
            <a:r>
              <a:rPr lang="en-US" sz="1600" dirty="0" smtClean="0"/>
              <a:t>, </a:t>
            </a:r>
            <a:r>
              <a:rPr lang="en-US" sz="1600" dirty="0" err="1" smtClean="0"/>
              <a:t>angajatorul</a:t>
            </a:r>
            <a:r>
              <a:rPr lang="en-US" sz="1600" dirty="0" smtClean="0"/>
              <a:t> </a:t>
            </a:r>
            <a:r>
              <a:rPr lang="en-US" sz="1600" dirty="0" err="1" smtClean="0"/>
              <a:t>este</a:t>
            </a:r>
            <a:r>
              <a:rPr lang="en-US" sz="1600" dirty="0" smtClean="0"/>
              <a:t> </a:t>
            </a:r>
            <a:r>
              <a:rPr lang="en-US" sz="1600" dirty="0" err="1" smtClean="0"/>
              <a:t>în</a:t>
            </a:r>
            <a:r>
              <a:rPr lang="en-US" sz="1600" dirty="0" smtClean="0"/>
              <a:t> </a:t>
            </a:r>
            <a:r>
              <a:rPr lang="en-US" sz="1600" dirty="0" err="1" smtClean="0"/>
              <a:t>drept</a:t>
            </a:r>
            <a:r>
              <a:rPr lang="en-US" sz="1600" dirty="0" smtClean="0"/>
              <a:t> </a:t>
            </a:r>
            <a:r>
              <a:rPr lang="en-US" sz="1600" dirty="0" err="1" smtClean="0"/>
              <a:t>să</a:t>
            </a:r>
            <a:r>
              <a:rPr lang="en-US" sz="1600" dirty="0" smtClean="0"/>
              <a:t> </a:t>
            </a:r>
            <a:r>
              <a:rPr lang="en-US" sz="1600" dirty="0" err="1" smtClean="0"/>
              <a:t>organizeze</a:t>
            </a:r>
            <a:r>
              <a:rPr lang="en-US" sz="1600" dirty="0" smtClean="0"/>
              <a:t> </a:t>
            </a:r>
            <a:r>
              <a:rPr lang="en-US" sz="1600" dirty="0" err="1" smtClean="0"/>
              <a:t>şi</a:t>
            </a:r>
            <a:r>
              <a:rPr lang="en-US" sz="1600" dirty="0" smtClean="0"/>
              <a:t> o </a:t>
            </a:r>
            <a:r>
              <a:rPr lang="en-US" sz="1600" dirty="0" err="1" smtClean="0"/>
              <a:t>anchetă</a:t>
            </a:r>
            <a:r>
              <a:rPr lang="en-US" sz="1600" dirty="0" smtClean="0"/>
              <a:t> de </a:t>
            </a:r>
            <a:r>
              <a:rPr lang="en-US" sz="1600" dirty="0" err="1" smtClean="0"/>
              <a:t>serviciu</a:t>
            </a:r>
            <a:r>
              <a:rPr lang="en-US" sz="1600" dirty="0" smtClean="0"/>
              <a:t>, a </a:t>
            </a:r>
            <a:r>
              <a:rPr lang="en-US" sz="1600" dirty="0" err="1" smtClean="0"/>
              <a:t>cărei</a:t>
            </a:r>
            <a:r>
              <a:rPr lang="en-US" sz="1600" dirty="0" smtClean="0"/>
              <a:t> </a:t>
            </a:r>
            <a:r>
              <a:rPr lang="en-US" sz="1600" dirty="0" err="1" smtClean="0"/>
              <a:t>durată</a:t>
            </a:r>
            <a:r>
              <a:rPr lang="en-US" sz="1600" dirty="0" smtClean="0"/>
              <a:t> nu </a:t>
            </a:r>
            <a:r>
              <a:rPr lang="en-US" sz="1600" dirty="0" err="1" smtClean="0"/>
              <a:t>poate</a:t>
            </a:r>
            <a:r>
              <a:rPr lang="en-US" sz="1600" dirty="0" smtClean="0"/>
              <a:t> </a:t>
            </a:r>
            <a:r>
              <a:rPr lang="en-US" sz="1600" dirty="0" err="1" smtClean="0"/>
              <a:t>depăşi</a:t>
            </a:r>
            <a:r>
              <a:rPr lang="en-US" sz="1600" dirty="0" smtClean="0"/>
              <a:t> o </a:t>
            </a:r>
            <a:r>
              <a:rPr lang="en-US" sz="1600" dirty="0" err="1" smtClean="0"/>
              <a:t>lună</a:t>
            </a:r>
            <a:r>
              <a:rPr lang="en-US" sz="1600" dirty="0" smtClean="0"/>
              <a:t>. </a:t>
            </a:r>
            <a:r>
              <a:rPr lang="en-US" sz="1600" dirty="0" err="1" smtClean="0"/>
              <a:t>În</a:t>
            </a:r>
            <a:r>
              <a:rPr lang="en-US" sz="1600" dirty="0" smtClean="0"/>
              <a:t> </a:t>
            </a:r>
            <a:r>
              <a:rPr lang="en-US" sz="1600" dirty="0" err="1" smtClean="0"/>
              <a:t>cadrul</a:t>
            </a:r>
            <a:r>
              <a:rPr lang="en-US" sz="1600" dirty="0" smtClean="0"/>
              <a:t> </a:t>
            </a:r>
            <a:r>
              <a:rPr lang="en-US" sz="1600" dirty="0" err="1" smtClean="0"/>
              <a:t>anchetei</a:t>
            </a:r>
            <a:r>
              <a:rPr lang="en-US" sz="1600" dirty="0" smtClean="0"/>
              <a:t>, </a:t>
            </a:r>
            <a:r>
              <a:rPr lang="en-US" sz="1600" dirty="0" err="1" smtClean="0"/>
              <a:t>salariatul</a:t>
            </a:r>
            <a:r>
              <a:rPr lang="en-US" sz="1600" dirty="0" smtClean="0"/>
              <a:t> are </a:t>
            </a:r>
            <a:r>
              <a:rPr lang="en-US" sz="1600" dirty="0" err="1" smtClean="0"/>
              <a:t>dreptul</a:t>
            </a:r>
            <a:r>
              <a:rPr lang="en-US" sz="1600" dirty="0" smtClean="0"/>
              <a:t> </a:t>
            </a:r>
            <a:r>
              <a:rPr lang="en-US" sz="1600" dirty="0" err="1" smtClean="0"/>
              <a:t>să-şi</a:t>
            </a:r>
            <a:r>
              <a:rPr lang="en-US" sz="1600" dirty="0" smtClean="0"/>
              <a:t> </a:t>
            </a:r>
            <a:r>
              <a:rPr lang="en-US" sz="1600" dirty="0" err="1" smtClean="0"/>
              <a:t>explice</a:t>
            </a:r>
            <a:r>
              <a:rPr lang="en-US" sz="1600" dirty="0" smtClean="0"/>
              <a:t> </a:t>
            </a:r>
            <a:r>
              <a:rPr lang="en-US" sz="1600" dirty="0" err="1" smtClean="0"/>
              <a:t>atitudinea</a:t>
            </a:r>
            <a:r>
              <a:rPr lang="en-US" sz="1600" dirty="0" smtClean="0"/>
              <a:t> </a:t>
            </a:r>
            <a:r>
              <a:rPr lang="en-US" sz="1600" dirty="0" err="1" smtClean="0"/>
              <a:t>şi</a:t>
            </a:r>
            <a:r>
              <a:rPr lang="en-US" sz="1600" dirty="0" smtClean="0"/>
              <a:t> </a:t>
            </a:r>
            <a:r>
              <a:rPr lang="en-US" sz="1600" dirty="0" err="1" smtClean="0"/>
              <a:t>să</a:t>
            </a:r>
            <a:r>
              <a:rPr lang="en-US" sz="1600" dirty="0" smtClean="0"/>
              <a:t> </a:t>
            </a:r>
            <a:r>
              <a:rPr lang="en-US" sz="1600" dirty="0" err="1" smtClean="0"/>
              <a:t>prezinte</a:t>
            </a:r>
            <a:r>
              <a:rPr lang="en-US" sz="1600" dirty="0" smtClean="0"/>
              <a:t> </a:t>
            </a:r>
            <a:r>
              <a:rPr lang="en-US" sz="1600" dirty="0" err="1" smtClean="0"/>
              <a:t>persoanei</a:t>
            </a:r>
            <a:r>
              <a:rPr lang="en-US" sz="1600" dirty="0" smtClean="0"/>
              <a:t> </a:t>
            </a:r>
            <a:r>
              <a:rPr lang="en-US" sz="1600" dirty="0" err="1" smtClean="0"/>
              <a:t>abilitate</a:t>
            </a:r>
            <a:r>
              <a:rPr lang="en-US" sz="1600" dirty="0" smtClean="0"/>
              <a:t> cu </a:t>
            </a:r>
            <a:r>
              <a:rPr lang="en-US" sz="1600" dirty="0" err="1" smtClean="0"/>
              <a:t>efectuarea</a:t>
            </a:r>
            <a:r>
              <a:rPr lang="en-US" sz="1600" dirty="0" smtClean="0"/>
              <a:t> </a:t>
            </a:r>
            <a:r>
              <a:rPr lang="en-US" sz="1600" dirty="0" err="1" smtClean="0"/>
              <a:t>anchetei</a:t>
            </a:r>
            <a:r>
              <a:rPr lang="en-US" sz="1600" dirty="0" smtClean="0"/>
              <a:t> </a:t>
            </a:r>
            <a:r>
              <a:rPr lang="en-US" sz="1600" dirty="0" err="1" smtClean="0"/>
              <a:t>toate</a:t>
            </a:r>
            <a:r>
              <a:rPr lang="en-US" sz="1600" dirty="0" smtClean="0"/>
              <a:t> </a:t>
            </a:r>
            <a:r>
              <a:rPr lang="en-US" sz="1600" dirty="0" err="1" smtClean="0"/>
              <a:t>probele</a:t>
            </a:r>
            <a:r>
              <a:rPr lang="en-US" sz="1600" dirty="0" smtClean="0"/>
              <a:t> </a:t>
            </a:r>
            <a:r>
              <a:rPr lang="en-US" sz="1600" dirty="0" err="1" smtClean="0"/>
              <a:t>şi</a:t>
            </a:r>
            <a:r>
              <a:rPr lang="en-US" sz="1600" dirty="0" smtClean="0"/>
              <a:t> </a:t>
            </a:r>
            <a:r>
              <a:rPr lang="en-US" sz="1600" dirty="0" err="1" smtClean="0"/>
              <a:t>justificările</a:t>
            </a:r>
            <a:r>
              <a:rPr lang="en-US" sz="1600" dirty="0" smtClean="0"/>
              <a:t> </a:t>
            </a:r>
            <a:r>
              <a:rPr lang="en-US" sz="1600" dirty="0" err="1" smtClean="0"/>
              <a:t>pe</a:t>
            </a:r>
            <a:r>
              <a:rPr lang="en-US" sz="1600" dirty="0" smtClean="0"/>
              <a:t> care le </a:t>
            </a:r>
            <a:r>
              <a:rPr lang="en-US" sz="1600" dirty="0" err="1" smtClean="0"/>
              <a:t>consideră</a:t>
            </a:r>
            <a:r>
              <a:rPr lang="en-US" sz="1600" dirty="0" smtClean="0"/>
              <a:t> </a:t>
            </a:r>
            <a:r>
              <a:rPr lang="en-US" sz="1600" dirty="0" err="1" smtClean="0"/>
              <a:t>necesare</a:t>
            </a:r>
            <a:r>
              <a:rPr lang="en-US" sz="1600" dirty="0" smtClean="0"/>
              <a:t>.</a:t>
            </a:r>
            <a:endParaRPr lang="ru-RU" sz="1600" dirty="0" smtClean="0"/>
          </a:p>
          <a:p>
            <a:pPr algn="just"/>
            <a:endParaRPr lang="ru-RU" sz="1600" dirty="0" smtClean="0"/>
          </a:p>
          <a:p>
            <a:endParaRPr lang="ru-RU" dirty="0"/>
          </a:p>
        </p:txBody>
      </p:sp>
      <p:sp>
        <p:nvSpPr>
          <p:cNvPr id="3" name="Заголовок 2"/>
          <p:cNvSpPr>
            <a:spLocks noGrp="1"/>
          </p:cNvSpPr>
          <p:nvPr>
            <p:ph type="title"/>
          </p:nvPr>
        </p:nvSpPr>
        <p:spPr>
          <a:xfrm>
            <a:off x="457200" y="274638"/>
            <a:ext cx="8229600" cy="490066"/>
          </a:xfrm>
        </p:spPr>
        <p:txBody>
          <a:bodyPr>
            <a:noAutofit/>
          </a:bodyPr>
          <a:lstStyle/>
          <a:p>
            <a:pPr algn="ctr"/>
            <a:r>
              <a:rPr lang="en-US" sz="2800" dirty="0" err="1" smtClean="0"/>
              <a:t>Sancțiuni</a:t>
            </a:r>
            <a:r>
              <a:rPr lang="en-US" sz="2800" dirty="0" smtClean="0"/>
              <a:t> </a:t>
            </a:r>
            <a:r>
              <a:rPr lang="en-US" sz="2800" dirty="0" err="1" smtClean="0"/>
              <a:t>disciplinare</a:t>
            </a:r>
            <a:endParaRPr lang="ru-RU" sz="2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260648"/>
            <a:ext cx="8229600" cy="6408712"/>
          </a:xfrm>
        </p:spPr>
        <p:txBody>
          <a:bodyPr>
            <a:normAutofit fontScale="40000" lnSpcReduction="20000"/>
          </a:bodyPr>
          <a:lstStyle/>
          <a:p>
            <a:pPr algn="just"/>
            <a:r>
              <a:rPr lang="en-US" sz="3800" b="1" dirty="0" err="1" smtClean="0"/>
              <a:t>Termenele</a:t>
            </a:r>
            <a:r>
              <a:rPr lang="en-US" sz="3800" b="1" dirty="0" smtClean="0"/>
              <a:t> de </a:t>
            </a:r>
            <a:r>
              <a:rPr lang="en-US" sz="3800" b="1" dirty="0" err="1" smtClean="0"/>
              <a:t>aplicare</a:t>
            </a:r>
            <a:r>
              <a:rPr lang="en-US" sz="3800" b="1" dirty="0" smtClean="0"/>
              <a:t> a </a:t>
            </a:r>
            <a:r>
              <a:rPr lang="en-US" sz="3800" b="1" dirty="0" err="1" smtClean="0"/>
              <a:t>sancţiunilor</a:t>
            </a:r>
            <a:r>
              <a:rPr lang="en-US" sz="3800" b="1" dirty="0" smtClean="0"/>
              <a:t> </a:t>
            </a:r>
            <a:r>
              <a:rPr lang="en-US" sz="3800" b="1" dirty="0" err="1" smtClean="0"/>
              <a:t>disciplinare</a:t>
            </a:r>
            <a:r>
              <a:rPr lang="en-US" sz="3800" b="1" dirty="0" smtClean="0"/>
              <a:t>:</a:t>
            </a:r>
            <a:endParaRPr lang="ru-RU" sz="3800" b="1" dirty="0" smtClean="0"/>
          </a:p>
          <a:p>
            <a:pPr algn="just"/>
            <a:r>
              <a:rPr lang="en-US" sz="3800" dirty="0" smtClean="0"/>
              <a:t>1) </a:t>
            </a:r>
            <a:r>
              <a:rPr lang="en-US" sz="3800" dirty="0" err="1" smtClean="0"/>
              <a:t>Sancţiunea</a:t>
            </a:r>
            <a:r>
              <a:rPr lang="en-US" sz="3800" dirty="0" smtClean="0"/>
              <a:t> </a:t>
            </a:r>
            <a:r>
              <a:rPr lang="en-US" sz="3800" dirty="0" err="1" smtClean="0"/>
              <a:t>disciplinară</a:t>
            </a:r>
            <a:r>
              <a:rPr lang="en-US" sz="3800" dirty="0" smtClean="0"/>
              <a:t> se </a:t>
            </a:r>
            <a:r>
              <a:rPr lang="en-US" sz="3800" dirty="0" err="1" smtClean="0"/>
              <a:t>aplică</a:t>
            </a:r>
            <a:r>
              <a:rPr lang="en-US" sz="3800" dirty="0" smtClean="0"/>
              <a:t>, de </a:t>
            </a:r>
            <a:r>
              <a:rPr lang="en-US" sz="3800" dirty="0" err="1" smtClean="0"/>
              <a:t>regulă</a:t>
            </a:r>
            <a:r>
              <a:rPr lang="en-US" sz="3800" dirty="0" smtClean="0"/>
              <a:t>, </a:t>
            </a:r>
            <a:r>
              <a:rPr lang="en-US" sz="3800" dirty="0" err="1" smtClean="0"/>
              <a:t>imediat</a:t>
            </a:r>
            <a:r>
              <a:rPr lang="en-US" sz="3800" dirty="0" smtClean="0"/>
              <a:t> </a:t>
            </a:r>
            <a:r>
              <a:rPr lang="en-US" sz="3800" dirty="0" err="1" smtClean="0"/>
              <a:t>după</a:t>
            </a:r>
            <a:r>
              <a:rPr lang="en-US" sz="3800" dirty="0" smtClean="0"/>
              <a:t> </a:t>
            </a:r>
            <a:r>
              <a:rPr lang="en-US" sz="3800" dirty="0" err="1" smtClean="0"/>
              <a:t>constatarea</a:t>
            </a:r>
            <a:r>
              <a:rPr lang="en-US" sz="3800" dirty="0" smtClean="0"/>
              <a:t> </a:t>
            </a:r>
            <a:r>
              <a:rPr lang="en-US" sz="3800" dirty="0" err="1" smtClean="0"/>
              <a:t>abaterii</a:t>
            </a:r>
            <a:r>
              <a:rPr lang="en-US" sz="3800" dirty="0" smtClean="0"/>
              <a:t> </a:t>
            </a:r>
            <a:r>
              <a:rPr lang="en-US" sz="3800" dirty="0" err="1" smtClean="0"/>
              <a:t>disciplinare</a:t>
            </a:r>
            <a:r>
              <a:rPr lang="en-US" sz="3800" dirty="0" smtClean="0"/>
              <a:t>, </a:t>
            </a:r>
            <a:r>
              <a:rPr lang="en-US" sz="3800" dirty="0" err="1" smtClean="0"/>
              <a:t>dar</a:t>
            </a:r>
            <a:r>
              <a:rPr lang="en-US" sz="3800" dirty="0" smtClean="0"/>
              <a:t> nu </a:t>
            </a:r>
            <a:r>
              <a:rPr lang="en-US" sz="3800" dirty="0" err="1" smtClean="0"/>
              <a:t>mai</a:t>
            </a:r>
            <a:r>
              <a:rPr lang="en-US" sz="3800" dirty="0" smtClean="0"/>
              <a:t> </a:t>
            </a:r>
            <a:r>
              <a:rPr lang="en-US" sz="3800" dirty="0" err="1" smtClean="0"/>
              <a:t>tîrziu</a:t>
            </a:r>
            <a:r>
              <a:rPr lang="en-US" sz="3800" dirty="0" smtClean="0"/>
              <a:t> de o </a:t>
            </a:r>
            <a:r>
              <a:rPr lang="en-US" sz="3800" dirty="0" err="1" smtClean="0"/>
              <a:t>lună</a:t>
            </a:r>
            <a:r>
              <a:rPr lang="en-US" sz="3800" dirty="0" smtClean="0"/>
              <a:t> din </a:t>
            </a:r>
            <a:r>
              <a:rPr lang="en-US" sz="3800" dirty="0" err="1" smtClean="0"/>
              <a:t>ziua</a:t>
            </a:r>
            <a:r>
              <a:rPr lang="en-US" sz="3800" dirty="0" smtClean="0"/>
              <a:t> </a:t>
            </a:r>
            <a:r>
              <a:rPr lang="en-US" sz="3800" dirty="0" err="1" smtClean="0"/>
              <a:t>constatării</a:t>
            </a:r>
            <a:r>
              <a:rPr lang="en-US" sz="3800" dirty="0" smtClean="0"/>
              <a:t> </a:t>
            </a:r>
            <a:r>
              <a:rPr lang="en-US" sz="3800" dirty="0" err="1" smtClean="0"/>
              <a:t>ei</a:t>
            </a:r>
            <a:r>
              <a:rPr lang="en-US" sz="3800" dirty="0" smtClean="0"/>
              <a:t>, </a:t>
            </a:r>
            <a:r>
              <a:rPr lang="en-US" sz="3800" dirty="0" err="1" smtClean="0"/>
              <a:t>fără</a:t>
            </a:r>
            <a:r>
              <a:rPr lang="en-US" sz="3800" dirty="0" smtClean="0"/>
              <a:t> a </a:t>
            </a:r>
            <a:r>
              <a:rPr lang="en-US" sz="3800" dirty="0" err="1" smtClean="0"/>
              <a:t>lua</a:t>
            </a:r>
            <a:r>
              <a:rPr lang="en-US" sz="3800" dirty="0" smtClean="0"/>
              <a:t> </a:t>
            </a:r>
            <a:r>
              <a:rPr lang="en-US" sz="3800" dirty="0" err="1" smtClean="0"/>
              <a:t>în</a:t>
            </a:r>
            <a:r>
              <a:rPr lang="en-US" sz="3800" dirty="0" smtClean="0"/>
              <a:t> </a:t>
            </a:r>
            <a:r>
              <a:rPr lang="en-US" sz="3800" dirty="0" err="1" smtClean="0"/>
              <a:t>calcul</a:t>
            </a:r>
            <a:r>
              <a:rPr lang="en-US" sz="3800" dirty="0" smtClean="0"/>
              <a:t> </a:t>
            </a:r>
            <a:r>
              <a:rPr lang="en-US" sz="3800" dirty="0" err="1" smtClean="0"/>
              <a:t>timpul</a:t>
            </a:r>
            <a:r>
              <a:rPr lang="en-US" sz="3800" dirty="0" smtClean="0"/>
              <a:t> </a:t>
            </a:r>
            <a:r>
              <a:rPr lang="en-US" sz="3800" dirty="0" err="1" smtClean="0"/>
              <a:t>aflării</a:t>
            </a:r>
            <a:r>
              <a:rPr lang="en-US" sz="3800" dirty="0" smtClean="0"/>
              <a:t> </a:t>
            </a:r>
            <a:r>
              <a:rPr lang="en-US" sz="3800" dirty="0" err="1" smtClean="0"/>
              <a:t>salariatului</a:t>
            </a:r>
            <a:r>
              <a:rPr lang="en-US" sz="3800" dirty="0" smtClean="0"/>
              <a:t> </a:t>
            </a:r>
            <a:r>
              <a:rPr lang="en-US" sz="3800" dirty="0" err="1" smtClean="0"/>
              <a:t>în</a:t>
            </a:r>
            <a:r>
              <a:rPr lang="en-US" sz="3800" dirty="0" smtClean="0"/>
              <a:t> </a:t>
            </a:r>
            <a:r>
              <a:rPr lang="en-US" sz="3800" dirty="0" err="1" smtClean="0"/>
              <a:t>concediul</a:t>
            </a:r>
            <a:r>
              <a:rPr lang="en-US" sz="3800" dirty="0" smtClean="0"/>
              <a:t> </a:t>
            </a:r>
            <a:r>
              <a:rPr lang="en-US" sz="3800" dirty="0" err="1" smtClean="0"/>
              <a:t>anual</a:t>
            </a:r>
            <a:r>
              <a:rPr lang="en-US" sz="3800" dirty="0" smtClean="0"/>
              <a:t> de </a:t>
            </a:r>
            <a:r>
              <a:rPr lang="en-US" sz="3800" dirty="0" err="1" smtClean="0"/>
              <a:t>odihnă</a:t>
            </a:r>
            <a:r>
              <a:rPr lang="en-US" sz="3800" dirty="0" smtClean="0"/>
              <a:t>, </a:t>
            </a:r>
            <a:r>
              <a:rPr lang="en-US" sz="3800" dirty="0" err="1" smtClean="0"/>
              <a:t>în</a:t>
            </a:r>
            <a:r>
              <a:rPr lang="en-US" sz="3800" dirty="0" smtClean="0"/>
              <a:t> </a:t>
            </a:r>
            <a:r>
              <a:rPr lang="en-US" sz="3800" dirty="0" err="1" smtClean="0"/>
              <a:t>concediul</a:t>
            </a:r>
            <a:r>
              <a:rPr lang="en-US" sz="3800" dirty="0" smtClean="0"/>
              <a:t> de </a:t>
            </a:r>
            <a:r>
              <a:rPr lang="en-US" sz="3800" dirty="0" err="1" smtClean="0"/>
              <a:t>studii</a:t>
            </a:r>
            <a:r>
              <a:rPr lang="en-US" sz="3800" dirty="0" smtClean="0"/>
              <a:t> </a:t>
            </a:r>
            <a:r>
              <a:rPr lang="en-US" sz="3800" dirty="0" err="1" smtClean="0"/>
              <a:t>sau</a:t>
            </a:r>
            <a:r>
              <a:rPr lang="en-US" sz="3800" dirty="0" smtClean="0"/>
              <a:t> </a:t>
            </a:r>
            <a:r>
              <a:rPr lang="en-US" sz="3800" dirty="0" err="1" smtClean="0"/>
              <a:t>în</a:t>
            </a:r>
            <a:r>
              <a:rPr lang="en-US" sz="3800" dirty="0" smtClean="0"/>
              <a:t> </a:t>
            </a:r>
            <a:r>
              <a:rPr lang="en-US" sz="3800" dirty="0" err="1" smtClean="0"/>
              <a:t>concediul</a:t>
            </a:r>
            <a:r>
              <a:rPr lang="en-US" sz="3800" dirty="0" smtClean="0"/>
              <a:t> medical.</a:t>
            </a:r>
            <a:endParaRPr lang="ru-RU" sz="3800" b="1" dirty="0" smtClean="0"/>
          </a:p>
          <a:p>
            <a:pPr algn="just"/>
            <a:r>
              <a:rPr lang="en-US" sz="3800" dirty="0" smtClean="0"/>
              <a:t>2) </a:t>
            </a:r>
            <a:r>
              <a:rPr lang="en-US" sz="3800" dirty="0" err="1" smtClean="0"/>
              <a:t>Sancţiunea</a:t>
            </a:r>
            <a:r>
              <a:rPr lang="en-US" sz="3800" dirty="0" smtClean="0"/>
              <a:t> </a:t>
            </a:r>
            <a:r>
              <a:rPr lang="en-US" sz="3800" dirty="0" err="1" smtClean="0"/>
              <a:t>disciplinară</a:t>
            </a:r>
            <a:r>
              <a:rPr lang="en-US" sz="3800" dirty="0" smtClean="0"/>
              <a:t> nu </a:t>
            </a:r>
            <a:r>
              <a:rPr lang="en-US" sz="3800" dirty="0" err="1" smtClean="0"/>
              <a:t>poate</a:t>
            </a:r>
            <a:r>
              <a:rPr lang="en-US" sz="3800" dirty="0" smtClean="0"/>
              <a:t> </a:t>
            </a:r>
            <a:r>
              <a:rPr lang="en-US" sz="3800" dirty="0" err="1" smtClean="0"/>
              <a:t>fi</a:t>
            </a:r>
            <a:r>
              <a:rPr lang="en-US" sz="3800" dirty="0" smtClean="0"/>
              <a:t> </a:t>
            </a:r>
            <a:r>
              <a:rPr lang="en-US" sz="3800" dirty="0" err="1" smtClean="0"/>
              <a:t>aplicată</a:t>
            </a:r>
            <a:r>
              <a:rPr lang="en-US" sz="3800" dirty="0" smtClean="0"/>
              <a:t> </a:t>
            </a:r>
            <a:r>
              <a:rPr lang="en-US" sz="3800" dirty="0" err="1" smtClean="0"/>
              <a:t>după</a:t>
            </a:r>
            <a:r>
              <a:rPr lang="en-US" sz="3800" dirty="0" smtClean="0"/>
              <a:t> </a:t>
            </a:r>
            <a:r>
              <a:rPr lang="en-US" sz="3800" dirty="0" err="1" smtClean="0"/>
              <a:t>expirarea</a:t>
            </a:r>
            <a:r>
              <a:rPr lang="en-US" sz="3800" dirty="0" smtClean="0"/>
              <a:t> a 6 </a:t>
            </a:r>
            <a:r>
              <a:rPr lang="en-US" sz="3800" dirty="0" err="1" smtClean="0"/>
              <a:t>luni</a:t>
            </a:r>
            <a:r>
              <a:rPr lang="en-US" sz="3800" dirty="0" smtClean="0"/>
              <a:t> din </a:t>
            </a:r>
            <a:r>
              <a:rPr lang="en-US" sz="3800" dirty="0" err="1" smtClean="0"/>
              <a:t>ziua</a:t>
            </a:r>
            <a:r>
              <a:rPr lang="en-US" sz="3800" dirty="0" smtClean="0"/>
              <a:t> </a:t>
            </a:r>
            <a:r>
              <a:rPr lang="en-US" sz="3800" dirty="0" err="1" smtClean="0"/>
              <a:t>comiterii</a:t>
            </a:r>
            <a:r>
              <a:rPr lang="en-US" sz="3800" dirty="0" smtClean="0"/>
              <a:t> </a:t>
            </a:r>
            <a:r>
              <a:rPr lang="en-US" sz="3800" dirty="0" err="1" smtClean="0"/>
              <a:t>abaterii</a:t>
            </a:r>
            <a:r>
              <a:rPr lang="en-US" sz="3800" dirty="0" smtClean="0"/>
              <a:t> </a:t>
            </a:r>
            <a:r>
              <a:rPr lang="en-US" sz="3800" dirty="0" err="1" smtClean="0"/>
              <a:t>disciplinare</a:t>
            </a:r>
            <a:r>
              <a:rPr lang="en-US" sz="3800" dirty="0" smtClean="0"/>
              <a:t>.</a:t>
            </a:r>
            <a:endParaRPr lang="ru-RU" sz="3800" b="1" dirty="0" smtClean="0"/>
          </a:p>
          <a:p>
            <a:pPr algn="just"/>
            <a:r>
              <a:rPr lang="en-US" sz="3800" dirty="0" smtClean="0"/>
              <a:t>3) </a:t>
            </a:r>
            <a:r>
              <a:rPr lang="en-US" sz="3800" dirty="0" err="1" smtClean="0"/>
              <a:t>Sancţiunea</a:t>
            </a:r>
            <a:r>
              <a:rPr lang="en-US" sz="3800" dirty="0" smtClean="0"/>
              <a:t> </a:t>
            </a:r>
            <a:r>
              <a:rPr lang="en-US" sz="3800" dirty="0" err="1" smtClean="0"/>
              <a:t>disciplinară</a:t>
            </a:r>
            <a:r>
              <a:rPr lang="en-US" sz="3800" dirty="0" smtClean="0"/>
              <a:t> nu </a:t>
            </a:r>
            <a:r>
              <a:rPr lang="en-US" sz="3800" dirty="0" err="1" smtClean="0"/>
              <a:t>poate</a:t>
            </a:r>
            <a:r>
              <a:rPr lang="en-US" sz="3800" dirty="0" smtClean="0"/>
              <a:t> </a:t>
            </a:r>
            <a:r>
              <a:rPr lang="en-US" sz="3800" dirty="0" err="1" smtClean="0"/>
              <a:t>fi</a:t>
            </a:r>
            <a:r>
              <a:rPr lang="en-US" sz="3800" dirty="0" smtClean="0"/>
              <a:t> </a:t>
            </a:r>
            <a:r>
              <a:rPr lang="en-US" sz="3800" dirty="0" err="1" smtClean="0"/>
              <a:t>aplicată</a:t>
            </a:r>
            <a:r>
              <a:rPr lang="en-US" sz="3800" dirty="0" smtClean="0"/>
              <a:t> </a:t>
            </a:r>
            <a:r>
              <a:rPr lang="en-US" sz="3800" dirty="0" err="1" smtClean="0"/>
              <a:t>după</a:t>
            </a:r>
            <a:r>
              <a:rPr lang="en-US" sz="3800" dirty="0" smtClean="0"/>
              <a:t> </a:t>
            </a:r>
            <a:r>
              <a:rPr lang="en-US" sz="3800" dirty="0" err="1" smtClean="0"/>
              <a:t>expirarea</a:t>
            </a:r>
            <a:r>
              <a:rPr lang="en-US" sz="3800" dirty="0" smtClean="0"/>
              <a:t> a 2 </a:t>
            </a:r>
            <a:r>
              <a:rPr lang="en-US" sz="3800" dirty="0" err="1" smtClean="0"/>
              <a:t>ani</a:t>
            </a:r>
            <a:r>
              <a:rPr lang="en-US" sz="3800" dirty="0" smtClean="0"/>
              <a:t> de la data </a:t>
            </a:r>
            <a:r>
              <a:rPr lang="en-US" sz="3800" dirty="0" err="1" smtClean="0"/>
              <a:t>comiterii</a:t>
            </a:r>
            <a:r>
              <a:rPr lang="en-US" sz="3800" dirty="0" smtClean="0"/>
              <a:t>  </a:t>
            </a:r>
            <a:r>
              <a:rPr lang="en-US" sz="3800" dirty="0" err="1" smtClean="0"/>
              <a:t>în</a:t>
            </a:r>
            <a:r>
              <a:rPr lang="en-US" sz="3800" dirty="0" smtClean="0"/>
              <a:t> </a:t>
            </a:r>
            <a:r>
              <a:rPr lang="en-US" sz="3800" dirty="0" err="1" smtClean="0"/>
              <a:t>urma</a:t>
            </a:r>
            <a:r>
              <a:rPr lang="en-US" sz="3800" dirty="0" smtClean="0"/>
              <a:t> </a:t>
            </a:r>
            <a:r>
              <a:rPr lang="en-US" sz="3800" dirty="0" err="1" smtClean="0"/>
              <a:t>reviziei</a:t>
            </a:r>
            <a:r>
              <a:rPr lang="en-US" sz="3800" dirty="0" smtClean="0"/>
              <a:t> </a:t>
            </a:r>
            <a:r>
              <a:rPr lang="en-US" sz="3800" dirty="0" err="1" smtClean="0"/>
              <a:t>sau</a:t>
            </a:r>
            <a:r>
              <a:rPr lang="en-US" sz="3800" dirty="0" smtClean="0"/>
              <a:t> a </a:t>
            </a:r>
            <a:r>
              <a:rPr lang="en-US" sz="3800" dirty="0" err="1" smtClean="0"/>
              <a:t>controlului</a:t>
            </a:r>
            <a:r>
              <a:rPr lang="en-US" sz="3800" dirty="0" smtClean="0"/>
              <a:t> </a:t>
            </a:r>
            <a:r>
              <a:rPr lang="en-US" sz="3800" dirty="0" err="1" smtClean="0"/>
              <a:t>activităţii</a:t>
            </a:r>
            <a:r>
              <a:rPr lang="en-US" sz="3800" dirty="0" smtClean="0"/>
              <a:t> </a:t>
            </a:r>
            <a:r>
              <a:rPr lang="en-US" sz="3800" dirty="0" err="1" smtClean="0"/>
              <a:t>economico-financiare</a:t>
            </a:r>
            <a:r>
              <a:rPr lang="en-US" sz="3800" dirty="0" smtClean="0"/>
              <a:t>. </a:t>
            </a:r>
            <a:r>
              <a:rPr lang="en-US" sz="3800" dirty="0" err="1" smtClean="0"/>
              <a:t>În</a:t>
            </a:r>
            <a:r>
              <a:rPr lang="en-US" sz="3800" dirty="0" smtClean="0"/>
              <a:t> </a:t>
            </a:r>
            <a:r>
              <a:rPr lang="en-US" sz="3800" dirty="0" err="1" smtClean="0"/>
              <a:t>termenele</a:t>
            </a:r>
            <a:r>
              <a:rPr lang="en-US" sz="3800" dirty="0" smtClean="0"/>
              <a:t> indicate nu se include </a:t>
            </a:r>
            <a:r>
              <a:rPr lang="en-US" sz="3800" dirty="0" err="1" smtClean="0"/>
              <a:t>durata</a:t>
            </a:r>
            <a:r>
              <a:rPr lang="en-US" sz="3800" dirty="0" smtClean="0"/>
              <a:t> </a:t>
            </a:r>
            <a:r>
              <a:rPr lang="en-US" sz="3800" dirty="0" err="1" smtClean="0"/>
              <a:t>desfăşurării</a:t>
            </a:r>
            <a:r>
              <a:rPr lang="en-US" sz="3800" dirty="0" smtClean="0"/>
              <a:t> </a:t>
            </a:r>
            <a:r>
              <a:rPr lang="en-US" sz="3800" dirty="0" err="1" smtClean="0"/>
              <a:t>procedurii</a:t>
            </a:r>
            <a:r>
              <a:rPr lang="en-US" sz="3800" dirty="0" smtClean="0"/>
              <a:t> </a:t>
            </a:r>
            <a:r>
              <a:rPr lang="en-US" sz="3800" dirty="0" err="1" smtClean="0"/>
              <a:t>penale</a:t>
            </a:r>
            <a:r>
              <a:rPr lang="en-US" sz="3800" dirty="0" smtClean="0"/>
              <a:t>.</a:t>
            </a:r>
            <a:endParaRPr lang="ro-MO" sz="3800" dirty="0" smtClean="0"/>
          </a:p>
          <a:p>
            <a:pPr algn="just"/>
            <a:endParaRPr lang="ru-RU" sz="3800" b="1" dirty="0" smtClean="0"/>
          </a:p>
          <a:p>
            <a:pPr algn="just"/>
            <a:r>
              <a:rPr lang="en-US" sz="3800" b="1" dirty="0" err="1" smtClean="0"/>
              <a:t>Sancţiunea</a:t>
            </a:r>
            <a:r>
              <a:rPr lang="en-US" sz="3800" b="1" dirty="0" smtClean="0"/>
              <a:t> </a:t>
            </a:r>
            <a:r>
              <a:rPr lang="en-US" sz="3800" b="1" dirty="0" err="1" smtClean="0"/>
              <a:t>disciplinară</a:t>
            </a:r>
            <a:r>
              <a:rPr lang="en-US" sz="3800" b="1" dirty="0" smtClean="0"/>
              <a:t> se </a:t>
            </a:r>
            <a:r>
              <a:rPr lang="en-US" sz="3800" b="1" dirty="0" err="1" smtClean="0"/>
              <a:t>aplică</a:t>
            </a:r>
            <a:r>
              <a:rPr lang="en-US" sz="3800" b="1" dirty="0" smtClean="0"/>
              <a:t> </a:t>
            </a:r>
            <a:r>
              <a:rPr lang="en-US" sz="3800" b="1" dirty="0" err="1" smtClean="0"/>
              <a:t>prin</a:t>
            </a:r>
            <a:r>
              <a:rPr lang="en-US" sz="3800" b="1" dirty="0" smtClean="0"/>
              <a:t> </a:t>
            </a:r>
            <a:r>
              <a:rPr lang="en-US" sz="3800" b="1" dirty="0" err="1" smtClean="0"/>
              <a:t>ordin</a:t>
            </a:r>
            <a:r>
              <a:rPr lang="en-US" sz="3800" b="1" dirty="0" smtClean="0"/>
              <a:t> (</a:t>
            </a:r>
            <a:r>
              <a:rPr lang="en-US" sz="3800" b="1" dirty="0" err="1" smtClean="0"/>
              <a:t>dispoziţie</a:t>
            </a:r>
            <a:r>
              <a:rPr lang="en-US" sz="3800" b="1" dirty="0" smtClean="0"/>
              <a:t>, </a:t>
            </a:r>
            <a:r>
              <a:rPr lang="en-US" sz="3800" b="1" dirty="0" err="1" smtClean="0"/>
              <a:t>decizie</a:t>
            </a:r>
            <a:r>
              <a:rPr lang="en-US" sz="3800" b="1" dirty="0" smtClean="0"/>
              <a:t>, </a:t>
            </a:r>
            <a:r>
              <a:rPr lang="en-US" sz="3800" b="1" dirty="0" err="1" smtClean="0"/>
              <a:t>hotărîre</a:t>
            </a:r>
            <a:r>
              <a:rPr lang="en-US" sz="3800" b="1" dirty="0" smtClean="0"/>
              <a:t>), </a:t>
            </a:r>
            <a:r>
              <a:rPr lang="en-US" sz="3800" b="1" dirty="0" err="1" smtClean="0"/>
              <a:t>în</a:t>
            </a:r>
            <a:r>
              <a:rPr lang="en-US" sz="3800" b="1" dirty="0" smtClean="0"/>
              <a:t> care se </a:t>
            </a:r>
            <a:r>
              <a:rPr lang="en-US" sz="3800" b="1" dirty="0" err="1" smtClean="0"/>
              <a:t>indică</a:t>
            </a:r>
            <a:r>
              <a:rPr lang="en-US" sz="3800" b="1" dirty="0" smtClean="0"/>
              <a:t> </a:t>
            </a:r>
            <a:r>
              <a:rPr lang="en-US" sz="3800" b="1" dirty="0" err="1" smtClean="0"/>
              <a:t>în</a:t>
            </a:r>
            <a:r>
              <a:rPr lang="en-US" sz="3800" b="1" dirty="0" smtClean="0"/>
              <a:t> mod </a:t>
            </a:r>
            <a:r>
              <a:rPr lang="en-US" sz="3800" b="1" dirty="0" err="1" smtClean="0"/>
              <a:t>obligatoriu</a:t>
            </a:r>
            <a:r>
              <a:rPr lang="en-US" sz="3800" b="1" dirty="0" smtClean="0"/>
              <a:t>:</a:t>
            </a:r>
            <a:endParaRPr lang="ru-RU" sz="3800" b="1" dirty="0" smtClean="0"/>
          </a:p>
          <a:p>
            <a:pPr algn="just"/>
            <a:r>
              <a:rPr lang="en-US" sz="3800" dirty="0" smtClean="0"/>
              <a:t>a) </a:t>
            </a:r>
            <a:r>
              <a:rPr lang="en-US" sz="3800" dirty="0" err="1" smtClean="0"/>
              <a:t>temeiurile</a:t>
            </a:r>
            <a:r>
              <a:rPr lang="en-US" sz="3800" dirty="0" smtClean="0"/>
              <a:t> de </a:t>
            </a:r>
            <a:r>
              <a:rPr lang="en-US" sz="3800" dirty="0" err="1" smtClean="0"/>
              <a:t>fapt</a:t>
            </a:r>
            <a:r>
              <a:rPr lang="en-US" sz="3800" dirty="0" smtClean="0"/>
              <a:t> </a:t>
            </a:r>
            <a:r>
              <a:rPr lang="en-US" sz="3800" dirty="0" err="1" smtClean="0"/>
              <a:t>şi</a:t>
            </a:r>
            <a:r>
              <a:rPr lang="en-US" sz="3800" dirty="0" smtClean="0"/>
              <a:t> de </a:t>
            </a:r>
            <a:r>
              <a:rPr lang="en-US" sz="3800" dirty="0" err="1" smtClean="0"/>
              <a:t>drept</a:t>
            </a:r>
            <a:r>
              <a:rPr lang="en-US" sz="3800" dirty="0" smtClean="0"/>
              <a:t> ale </a:t>
            </a:r>
            <a:r>
              <a:rPr lang="en-US" sz="3800" dirty="0" err="1" smtClean="0"/>
              <a:t>aplicării</a:t>
            </a:r>
            <a:r>
              <a:rPr lang="en-US" sz="3800" dirty="0" smtClean="0"/>
              <a:t> </a:t>
            </a:r>
            <a:r>
              <a:rPr lang="en-US" sz="3800" dirty="0" err="1" smtClean="0"/>
              <a:t>sancţiunii</a:t>
            </a:r>
            <a:r>
              <a:rPr lang="en-US" sz="3800" dirty="0" smtClean="0"/>
              <a:t>;</a:t>
            </a:r>
            <a:endParaRPr lang="ru-RU" sz="3800" b="1" dirty="0" smtClean="0"/>
          </a:p>
          <a:p>
            <a:pPr algn="just"/>
            <a:r>
              <a:rPr lang="en-US" sz="3800" dirty="0" smtClean="0"/>
              <a:t>b) </a:t>
            </a:r>
            <a:r>
              <a:rPr lang="en-US" sz="3800" dirty="0" err="1" smtClean="0"/>
              <a:t>termenul</a:t>
            </a:r>
            <a:r>
              <a:rPr lang="en-US" sz="3800" dirty="0" smtClean="0"/>
              <a:t> </a:t>
            </a:r>
            <a:r>
              <a:rPr lang="en-US" sz="3800" dirty="0" err="1" smtClean="0"/>
              <a:t>în</a:t>
            </a:r>
            <a:r>
              <a:rPr lang="en-US" sz="3800" dirty="0" smtClean="0"/>
              <a:t> care </a:t>
            </a:r>
            <a:r>
              <a:rPr lang="en-US" sz="3800" dirty="0" err="1" smtClean="0"/>
              <a:t>sancţiunea</a:t>
            </a:r>
            <a:r>
              <a:rPr lang="en-US" sz="3800" dirty="0" smtClean="0"/>
              <a:t> </a:t>
            </a:r>
            <a:r>
              <a:rPr lang="en-US" sz="3800" dirty="0" err="1" smtClean="0"/>
              <a:t>poate</a:t>
            </a:r>
            <a:r>
              <a:rPr lang="en-US" sz="3800" dirty="0" smtClean="0"/>
              <a:t> </a:t>
            </a:r>
            <a:r>
              <a:rPr lang="en-US" sz="3800" dirty="0" err="1" smtClean="0"/>
              <a:t>fi</a:t>
            </a:r>
            <a:r>
              <a:rPr lang="en-US" sz="3800" dirty="0" smtClean="0"/>
              <a:t> </a:t>
            </a:r>
            <a:r>
              <a:rPr lang="en-US" sz="3800" dirty="0" err="1" smtClean="0"/>
              <a:t>contestată</a:t>
            </a:r>
            <a:r>
              <a:rPr lang="en-US" sz="3800" dirty="0" smtClean="0"/>
              <a:t>;</a:t>
            </a:r>
            <a:endParaRPr lang="ru-RU" sz="3800" b="1" dirty="0" smtClean="0"/>
          </a:p>
          <a:p>
            <a:pPr algn="just"/>
            <a:r>
              <a:rPr lang="en-US" sz="3800" dirty="0" smtClean="0"/>
              <a:t>c) </a:t>
            </a:r>
            <a:r>
              <a:rPr lang="en-US" sz="3800" dirty="0" err="1" smtClean="0"/>
              <a:t>organul</a:t>
            </a:r>
            <a:r>
              <a:rPr lang="en-US" sz="3800" dirty="0" smtClean="0"/>
              <a:t> </a:t>
            </a:r>
            <a:r>
              <a:rPr lang="en-US" sz="3800" dirty="0" err="1" smtClean="0"/>
              <a:t>în</a:t>
            </a:r>
            <a:r>
              <a:rPr lang="en-US" sz="3800" dirty="0" smtClean="0"/>
              <a:t> care </a:t>
            </a:r>
            <a:r>
              <a:rPr lang="en-US" sz="3800" dirty="0" err="1" smtClean="0"/>
              <a:t>sancţiunea</a:t>
            </a:r>
            <a:r>
              <a:rPr lang="en-US" sz="3800" dirty="0" smtClean="0"/>
              <a:t> </a:t>
            </a:r>
            <a:r>
              <a:rPr lang="en-US" sz="3800" dirty="0" err="1" smtClean="0"/>
              <a:t>poate</a:t>
            </a:r>
            <a:r>
              <a:rPr lang="en-US" sz="3800" dirty="0" smtClean="0"/>
              <a:t> </a:t>
            </a:r>
            <a:r>
              <a:rPr lang="en-US" sz="3800" dirty="0" err="1" smtClean="0"/>
              <a:t>fi</a:t>
            </a:r>
            <a:r>
              <a:rPr lang="en-US" sz="3800" dirty="0" smtClean="0"/>
              <a:t> </a:t>
            </a:r>
            <a:r>
              <a:rPr lang="en-US" sz="3800" dirty="0" err="1" smtClean="0"/>
              <a:t>contestată</a:t>
            </a:r>
            <a:r>
              <a:rPr lang="en-US" sz="3800" dirty="0" smtClean="0"/>
              <a:t>.</a:t>
            </a:r>
            <a:endParaRPr lang="ru-RU" sz="3800" b="1" dirty="0" smtClean="0"/>
          </a:p>
          <a:p>
            <a:pPr algn="just"/>
            <a:r>
              <a:rPr lang="en-US" sz="3800" dirty="0" err="1" smtClean="0"/>
              <a:t>Ordinul</a:t>
            </a:r>
            <a:r>
              <a:rPr lang="en-US" sz="3800" dirty="0" smtClean="0"/>
              <a:t> </a:t>
            </a:r>
            <a:r>
              <a:rPr lang="en-US" sz="3800" dirty="0" smtClean="0"/>
              <a:t>(</a:t>
            </a:r>
            <a:r>
              <a:rPr lang="en-US" sz="3800" dirty="0" err="1" smtClean="0"/>
              <a:t>dispoziţia</a:t>
            </a:r>
            <a:r>
              <a:rPr lang="en-US" sz="3800" dirty="0" smtClean="0"/>
              <a:t>, </a:t>
            </a:r>
            <a:r>
              <a:rPr lang="en-US" sz="3800" dirty="0" err="1" smtClean="0"/>
              <a:t>decizia</a:t>
            </a:r>
            <a:r>
              <a:rPr lang="en-US" sz="3800" dirty="0" smtClean="0"/>
              <a:t>, </a:t>
            </a:r>
            <a:r>
              <a:rPr lang="en-US" sz="3800" dirty="0" err="1" smtClean="0"/>
              <a:t>hotărîrea</a:t>
            </a:r>
            <a:r>
              <a:rPr lang="en-US" sz="3800" dirty="0" smtClean="0"/>
              <a:t>) de </a:t>
            </a:r>
            <a:r>
              <a:rPr lang="en-US" sz="3800" dirty="0" err="1" smtClean="0"/>
              <a:t>sancţionare</a:t>
            </a:r>
            <a:r>
              <a:rPr lang="en-US" sz="3800" dirty="0" smtClean="0"/>
              <a:t>  se </a:t>
            </a:r>
            <a:r>
              <a:rPr lang="en-US" sz="3800" dirty="0" err="1" smtClean="0"/>
              <a:t>comunică</a:t>
            </a:r>
            <a:r>
              <a:rPr lang="en-US" sz="3800" dirty="0" smtClean="0"/>
              <a:t> </a:t>
            </a:r>
            <a:r>
              <a:rPr lang="en-US" sz="3800" dirty="0" err="1" smtClean="0"/>
              <a:t>salariatului</a:t>
            </a:r>
            <a:r>
              <a:rPr lang="en-US" sz="3800" dirty="0" smtClean="0"/>
              <a:t>, sub </a:t>
            </a:r>
            <a:r>
              <a:rPr lang="en-US" sz="3800" dirty="0" err="1" smtClean="0"/>
              <a:t>semnătură</a:t>
            </a:r>
            <a:r>
              <a:rPr lang="en-US" sz="3800" dirty="0" smtClean="0"/>
              <a:t>, </a:t>
            </a:r>
            <a:r>
              <a:rPr lang="en-US" sz="3800" dirty="0" err="1" smtClean="0"/>
              <a:t>în</a:t>
            </a:r>
            <a:r>
              <a:rPr lang="en-US" sz="3800" dirty="0" smtClean="0"/>
              <a:t> </a:t>
            </a:r>
            <a:r>
              <a:rPr lang="en-US" sz="3800" dirty="0" err="1" smtClean="0"/>
              <a:t>termen</a:t>
            </a:r>
            <a:r>
              <a:rPr lang="en-US" sz="3800" dirty="0" smtClean="0"/>
              <a:t> de </a:t>
            </a:r>
            <a:r>
              <a:rPr lang="en-US" sz="3800" dirty="0" err="1" smtClean="0"/>
              <a:t>cel</a:t>
            </a:r>
            <a:r>
              <a:rPr lang="en-US" sz="3800" dirty="0" smtClean="0"/>
              <a:t> </a:t>
            </a:r>
            <a:r>
              <a:rPr lang="en-US" sz="3800" dirty="0" err="1" smtClean="0"/>
              <a:t>mult</a:t>
            </a:r>
            <a:r>
              <a:rPr lang="en-US" sz="3800" dirty="0" smtClean="0"/>
              <a:t> 5 </a:t>
            </a:r>
            <a:r>
              <a:rPr lang="en-US" sz="3800" dirty="0" err="1" smtClean="0"/>
              <a:t>zile</a:t>
            </a:r>
            <a:r>
              <a:rPr lang="en-US" sz="3800" dirty="0" smtClean="0"/>
              <a:t> </a:t>
            </a:r>
            <a:r>
              <a:rPr lang="en-US" sz="3800" dirty="0" err="1" smtClean="0"/>
              <a:t>lucrătoare</a:t>
            </a:r>
            <a:r>
              <a:rPr lang="en-US" sz="3800" dirty="0" smtClean="0"/>
              <a:t> de la data </a:t>
            </a:r>
            <a:r>
              <a:rPr lang="en-US" sz="3800" dirty="0" err="1" smtClean="0"/>
              <a:t>emiterii</a:t>
            </a:r>
            <a:r>
              <a:rPr lang="en-US" sz="3800" dirty="0" smtClean="0"/>
              <a:t>, </a:t>
            </a:r>
            <a:r>
              <a:rPr lang="en-US" sz="3800" dirty="0" err="1" smtClean="0"/>
              <a:t>iar</a:t>
            </a:r>
            <a:r>
              <a:rPr lang="en-US" sz="3800" dirty="0" smtClean="0"/>
              <a:t> </a:t>
            </a:r>
            <a:r>
              <a:rPr lang="en-US" sz="3800" dirty="0" err="1" smtClean="0"/>
              <a:t>în</a:t>
            </a:r>
            <a:r>
              <a:rPr lang="en-US" sz="3800" dirty="0" smtClean="0"/>
              <a:t> </a:t>
            </a:r>
            <a:r>
              <a:rPr lang="en-US" sz="3800" dirty="0" err="1" smtClean="0"/>
              <a:t>cazul</a:t>
            </a:r>
            <a:r>
              <a:rPr lang="en-US" sz="3800" dirty="0" smtClean="0"/>
              <a:t> </a:t>
            </a:r>
            <a:r>
              <a:rPr lang="en-US" sz="3800" dirty="0" err="1" smtClean="0"/>
              <a:t>în</a:t>
            </a:r>
            <a:r>
              <a:rPr lang="en-US" sz="3800" dirty="0" smtClean="0"/>
              <a:t> care </a:t>
            </a:r>
            <a:r>
              <a:rPr lang="en-US" sz="3800" dirty="0" err="1" smtClean="0"/>
              <a:t>acesta</a:t>
            </a:r>
            <a:r>
              <a:rPr lang="en-US" sz="3800" dirty="0" smtClean="0"/>
              <a:t> </a:t>
            </a:r>
            <a:r>
              <a:rPr lang="en-US" sz="3800" dirty="0" err="1" smtClean="0"/>
              <a:t>activează</a:t>
            </a:r>
            <a:r>
              <a:rPr lang="en-US" sz="3800" dirty="0" smtClean="0"/>
              <a:t> </a:t>
            </a:r>
            <a:r>
              <a:rPr lang="en-US" sz="3800" dirty="0" err="1" smtClean="0"/>
              <a:t>într</a:t>
            </a:r>
            <a:r>
              <a:rPr lang="en-US" sz="3800" dirty="0" smtClean="0"/>
              <a:t>-o </a:t>
            </a:r>
            <a:r>
              <a:rPr lang="en-US" sz="3800" dirty="0" err="1" smtClean="0"/>
              <a:t>subdiviziune</a:t>
            </a:r>
            <a:r>
              <a:rPr lang="en-US" sz="3800" dirty="0" smtClean="0"/>
              <a:t> </a:t>
            </a:r>
            <a:r>
              <a:rPr lang="en-US" sz="3800" dirty="0" err="1" smtClean="0"/>
              <a:t>interioară</a:t>
            </a:r>
            <a:r>
              <a:rPr lang="en-US" sz="3800" dirty="0" smtClean="0"/>
              <a:t> a </a:t>
            </a:r>
            <a:r>
              <a:rPr lang="en-US" sz="3800" dirty="0" err="1" smtClean="0"/>
              <a:t>unităţii</a:t>
            </a:r>
            <a:r>
              <a:rPr lang="en-US" sz="3800" dirty="0" smtClean="0"/>
              <a:t> (</a:t>
            </a:r>
            <a:r>
              <a:rPr lang="en-US" sz="3800" dirty="0" err="1" smtClean="0"/>
              <a:t>filială</a:t>
            </a:r>
            <a:r>
              <a:rPr lang="en-US" sz="3800" dirty="0" smtClean="0"/>
              <a:t>, </a:t>
            </a:r>
            <a:r>
              <a:rPr lang="en-US" sz="3800" dirty="0" err="1" smtClean="0"/>
              <a:t>reprezentanţă</a:t>
            </a:r>
            <a:r>
              <a:rPr lang="en-US" sz="3800" dirty="0" smtClean="0"/>
              <a:t>, </a:t>
            </a:r>
            <a:r>
              <a:rPr lang="en-US" sz="3800" dirty="0" err="1" smtClean="0"/>
              <a:t>serviciu</a:t>
            </a:r>
            <a:r>
              <a:rPr lang="en-US" sz="3800" dirty="0" smtClean="0"/>
              <a:t> </a:t>
            </a:r>
            <a:r>
              <a:rPr lang="en-US" sz="3800" dirty="0" err="1" smtClean="0"/>
              <a:t>desconcentrat</a:t>
            </a:r>
            <a:r>
              <a:rPr lang="en-US" sz="3800" dirty="0" smtClean="0"/>
              <a:t> etc.) </a:t>
            </a:r>
            <a:r>
              <a:rPr lang="en-US" sz="3800" dirty="0" err="1" smtClean="0"/>
              <a:t>aflate</a:t>
            </a:r>
            <a:r>
              <a:rPr lang="en-US" sz="3800" dirty="0" smtClean="0"/>
              <a:t> </a:t>
            </a:r>
            <a:r>
              <a:rPr lang="en-US" sz="3800" dirty="0" err="1" smtClean="0"/>
              <a:t>în</a:t>
            </a:r>
            <a:r>
              <a:rPr lang="en-US" sz="3800" dirty="0" smtClean="0"/>
              <a:t> </a:t>
            </a:r>
            <a:r>
              <a:rPr lang="en-US" sz="3800" dirty="0" err="1" smtClean="0"/>
              <a:t>altă</a:t>
            </a:r>
            <a:r>
              <a:rPr lang="en-US" sz="3800" dirty="0" smtClean="0"/>
              <a:t> </a:t>
            </a:r>
            <a:r>
              <a:rPr lang="en-US" sz="3800" dirty="0" err="1" smtClean="0"/>
              <a:t>localitate</a:t>
            </a:r>
            <a:r>
              <a:rPr lang="en-US" sz="3800" dirty="0" smtClean="0"/>
              <a:t> - </a:t>
            </a:r>
            <a:r>
              <a:rPr lang="en-US" sz="3800" dirty="0" err="1" smtClean="0"/>
              <a:t>în</a:t>
            </a:r>
            <a:r>
              <a:rPr lang="en-US" sz="3800" dirty="0" smtClean="0"/>
              <a:t> </a:t>
            </a:r>
            <a:r>
              <a:rPr lang="en-US" sz="3800" dirty="0" err="1" smtClean="0"/>
              <a:t>termen</a:t>
            </a:r>
            <a:r>
              <a:rPr lang="en-US" sz="3800" dirty="0" smtClean="0"/>
              <a:t> de </a:t>
            </a:r>
            <a:r>
              <a:rPr lang="en-US" sz="3800" dirty="0" err="1" smtClean="0"/>
              <a:t>cel</a:t>
            </a:r>
            <a:r>
              <a:rPr lang="en-US" sz="3800" dirty="0" smtClean="0"/>
              <a:t> </a:t>
            </a:r>
            <a:r>
              <a:rPr lang="en-US" sz="3800" dirty="0" err="1" smtClean="0"/>
              <a:t>mult</a:t>
            </a:r>
            <a:r>
              <a:rPr lang="en-US" sz="3800" dirty="0" smtClean="0"/>
              <a:t> 15 </a:t>
            </a:r>
            <a:r>
              <a:rPr lang="en-US" sz="3800" dirty="0" err="1" smtClean="0"/>
              <a:t>zile</a:t>
            </a:r>
            <a:r>
              <a:rPr lang="en-US" sz="3800" dirty="0" smtClean="0"/>
              <a:t> </a:t>
            </a:r>
            <a:r>
              <a:rPr lang="en-US" sz="3800" dirty="0" err="1" smtClean="0"/>
              <a:t>lucrătoare</a:t>
            </a:r>
            <a:r>
              <a:rPr lang="en-US" sz="3800" dirty="0" smtClean="0"/>
              <a:t> </a:t>
            </a:r>
            <a:r>
              <a:rPr lang="en-US" sz="3800" dirty="0" err="1" smtClean="0"/>
              <a:t>şi</a:t>
            </a:r>
            <a:r>
              <a:rPr lang="en-US" sz="3800" dirty="0" smtClean="0"/>
              <a:t> produce </a:t>
            </a:r>
            <a:r>
              <a:rPr lang="en-US" sz="3800" dirty="0" err="1" smtClean="0"/>
              <a:t>efecte</a:t>
            </a:r>
            <a:r>
              <a:rPr lang="en-US" sz="3800" dirty="0" smtClean="0"/>
              <a:t> de la data </a:t>
            </a:r>
            <a:r>
              <a:rPr lang="en-US" sz="3800" dirty="0" err="1" smtClean="0"/>
              <a:t>comunicării</a:t>
            </a:r>
            <a:r>
              <a:rPr lang="en-US" sz="3800" dirty="0" smtClean="0"/>
              <a:t>.</a:t>
            </a:r>
            <a:endParaRPr lang="ru-RU" sz="3800" b="1" dirty="0" smtClean="0"/>
          </a:p>
          <a:p>
            <a:pPr algn="just"/>
            <a:r>
              <a:rPr lang="en-US" sz="3800" dirty="0" err="1" smtClean="0"/>
              <a:t>Refuzul</a:t>
            </a:r>
            <a:r>
              <a:rPr lang="en-US" sz="3800" dirty="0" smtClean="0"/>
              <a:t> </a:t>
            </a:r>
            <a:r>
              <a:rPr lang="en-US" sz="3800" dirty="0" err="1" smtClean="0"/>
              <a:t>salariatului</a:t>
            </a:r>
            <a:r>
              <a:rPr lang="en-US" sz="3800" dirty="0" smtClean="0"/>
              <a:t> de a </a:t>
            </a:r>
            <a:r>
              <a:rPr lang="en-US" sz="3800" dirty="0" err="1" smtClean="0"/>
              <a:t>confirma</a:t>
            </a:r>
            <a:r>
              <a:rPr lang="en-US" sz="3800" dirty="0" smtClean="0"/>
              <a:t> </a:t>
            </a:r>
            <a:r>
              <a:rPr lang="en-US" sz="3800" dirty="0" err="1" smtClean="0"/>
              <a:t>prin</a:t>
            </a:r>
            <a:r>
              <a:rPr lang="en-US" sz="3800" dirty="0" smtClean="0"/>
              <a:t> </a:t>
            </a:r>
            <a:r>
              <a:rPr lang="en-US" sz="3800" dirty="0" err="1" smtClean="0"/>
              <a:t>semnătură</a:t>
            </a:r>
            <a:r>
              <a:rPr lang="en-US" sz="3800" dirty="0" smtClean="0"/>
              <a:t> </a:t>
            </a:r>
            <a:r>
              <a:rPr lang="en-US" sz="3800" dirty="0" err="1" smtClean="0"/>
              <a:t>comunicarea</a:t>
            </a:r>
            <a:r>
              <a:rPr lang="en-US" sz="3800" dirty="0" smtClean="0"/>
              <a:t> </a:t>
            </a:r>
            <a:r>
              <a:rPr lang="en-US" sz="3800" dirty="0" err="1" smtClean="0"/>
              <a:t>ordinului</a:t>
            </a:r>
            <a:r>
              <a:rPr lang="en-US" sz="3800" dirty="0" smtClean="0"/>
              <a:t> se </a:t>
            </a:r>
            <a:r>
              <a:rPr lang="en-US" sz="3800" dirty="0" err="1" smtClean="0"/>
              <a:t>fixează</a:t>
            </a:r>
            <a:r>
              <a:rPr lang="en-US" sz="3800" dirty="0" smtClean="0"/>
              <a:t> </a:t>
            </a:r>
            <a:r>
              <a:rPr lang="en-US" sz="3800" dirty="0" err="1" smtClean="0"/>
              <a:t>într</a:t>
            </a:r>
            <a:r>
              <a:rPr lang="en-US" sz="3800" dirty="0" smtClean="0"/>
              <a:t>-un </a:t>
            </a:r>
            <a:r>
              <a:rPr lang="en-US" sz="3800" dirty="0" err="1" smtClean="0"/>
              <a:t>proces</a:t>
            </a:r>
            <a:r>
              <a:rPr lang="en-US" sz="3800" dirty="0" smtClean="0"/>
              <a:t>-verbal </a:t>
            </a:r>
            <a:r>
              <a:rPr lang="en-US" sz="3800" dirty="0" err="1" smtClean="0"/>
              <a:t>semnat</a:t>
            </a:r>
            <a:r>
              <a:rPr lang="en-US" sz="3800" dirty="0" smtClean="0"/>
              <a:t> de un </a:t>
            </a:r>
            <a:r>
              <a:rPr lang="en-US" sz="3800" dirty="0" err="1" smtClean="0"/>
              <a:t>reprezentant</a:t>
            </a:r>
            <a:r>
              <a:rPr lang="en-US" sz="3800" dirty="0" smtClean="0"/>
              <a:t> al </a:t>
            </a:r>
            <a:r>
              <a:rPr lang="en-US" sz="3800" dirty="0" err="1" smtClean="0"/>
              <a:t>angajatorului</a:t>
            </a:r>
            <a:r>
              <a:rPr lang="en-US" sz="3800" dirty="0" smtClean="0"/>
              <a:t> </a:t>
            </a:r>
            <a:r>
              <a:rPr lang="en-US" sz="3800" dirty="0" err="1" smtClean="0"/>
              <a:t>şi</a:t>
            </a:r>
            <a:r>
              <a:rPr lang="en-US" sz="3800" dirty="0" smtClean="0"/>
              <a:t> un </a:t>
            </a:r>
            <a:r>
              <a:rPr lang="en-US" sz="3800" dirty="0" err="1" smtClean="0"/>
              <a:t>reprezentant</a:t>
            </a:r>
            <a:r>
              <a:rPr lang="en-US" sz="3800" dirty="0" smtClean="0"/>
              <a:t> al </a:t>
            </a:r>
            <a:r>
              <a:rPr lang="en-US" sz="3800" dirty="0" err="1" smtClean="0"/>
              <a:t>salariaţilor</a:t>
            </a:r>
            <a:r>
              <a:rPr lang="en-US" sz="3800" dirty="0" smtClean="0"/>
              <a:t>.</a:t>
            </a:r>
            <a:endParaRPr lang="ru-RU" sz="3800" b="1" dirty="0" smtClean="0"/>
          </a:p>
          <a:p>
            <a:pPr algn="just"/>
            <a:r>
              <a:rPr lang="en-US" sz="3800" dirty="0" err="1" smtClean="0"/>
              <a:t>Ordinul</a:t>
            </a:r>
            <a:r>
              <a:rPr lang="en-US" sz="3800" dirty="0" smtClean="0"/>
              <a:t> (</a:t>
            </a:r>
            <a:r>
              <a:rPr lang="en-US" sz="3800" dirty="0" err="1" smtClean="0"/>
              <a:t>dispoziţia</a:t>
            </a:r>
            <a:r>
              <a:rPr lang="en-US" sz="3800" dirty="0" smtClean="0"/>
              <a:t>, </a:t>
            </a:r>
            <a:r>
              <a:rPr lang="en-US" sz="3800" dirty="0" err="1" smtClean="0"/>
              <a:t>decizia</a:t>
            </a:r>
            <a:r>
              <a:rPr lang="en-US" sz="3800" dirty="0" smtClean="0"/>
              <a:t>, </a:t>
            </a:r>
            <a:r>
              <a:rPr lang="en-US" sz="3800" dirty="0" err="1" smtClean="0"/>
              <a:t>hotărîrea</a:t>
            </a:r>
            <a:r>
              <a:rPr lang="en-US" sz="3800" dirty="0" smtClean="0"/>
              <a:t>) de </a:t>
            </a:r>
            <a:r>
              <a:rPr lang="en-US" sz="3800" dirty="0" err="1" smtClean="0"/>
              <a:t>sancţionare</a:t>
            </a:r>
            <a:r>
              <a:rPr lang="en-US" sz="3800" dirty="0" smtClean="0"/>
              <a:t> </a:t>
            </a:r>
            <a:r>
              <a:rPr lang="en-US" sz="3800" dirty="0" err="1" smtClean="0"/>
              <a:t>poate</a:t>
            </a:r>
            <a:r>
              <a:rPr lang="en-US" sz="3800" dirty="0" smtClean="0"/>
              <a:t> </a:t>
            </a:r>
            <a:r>
              <a:rPr lang="en-US" sz="3800" dirty="0" err="1" smtClean="0"/>
              <a:t>fi</a:t>
            </a:r>
            <a:r>
              <a:rPr lang="en-US" sz="3800" dirty="0" smtClean="0"/>
              <a:t> </a:t>
            </a:r>
            <a:r>
              <a:rPr lang="en-US" sz="3800" dirty="0" err="1" smtClean="0"/>
              <a:t>contestat</a:t>
            </a:r>
            <a:r>
              <a:rPr lang="en-US" sz="3800" dirty="0" smtClean="0"/>
              <a:t> de </a:t>
            </a:r>
            <a:r>
              <a:rPr lang="en-US" sz="3800" dirty="0" err="1" smtClean="0"/>
              <a:t>salariat</a:t>
            </a:r>
            <a:r>
              <a:rPr lang="en-US" sz="3800" dirty="0" smtClean="0"/>
              <a:t> </a:t>
            </a:r>
            <a:r>
              <a:rPr lang="en-US" sz="3800" dirty="0" err="1" smtClean="0"/>
              <a:t>în</a:t>
            </a:r>
            <a:r>
              <a:rPr lang="en-US" sz="3800" dirty="0" smtClean="0"/>
              <a:t> </a:t>
            </a:r>
            <a:r>
              <a:rPr lang="en-US" sz="3800" dirty="0" err="1" smtClean="0"/>
              <a:t>instanţa</a:t>
            </a:r>
            <a:r>
              <a:rPr lang="en-US" sz="3800" dirty="0" smtClean="0"/>
              <a:t> de </a:t>
            </a:r>
            <a:r>
              <a:rPr lang="en-US" sz="3800" dirty="0" err="1" smtClean="0"/>
              <a:t>judecată</a:t>
            </a:r>
            <a:r>
              <a:rPr lang="en-US" sz="3800" dirty="0" smtClean="0"/>
              <a:t>.</a:t>
            </a:r>
            <a:endParaRPr lang="ro-MO" sz="3800" dirty="0" smtClean="0"/>
          </a:p>
          <a:p>
            <a:pPr algn="just"/>
            <a:endParaRPr lang="ru-RU" sz="3800" b="1" dirty="0" smtClean="0"/>
          </a:p>
          <a:p>
            <a:pPr algn="ctr"/>
            <a:r>
              <a:rPr lang="ro-RO" sz="3800" b="1" dirty="0" smtClean="0"/>
              <a:t>Principala regulă care se aplică în cazul unei sancțiuni disciplinare este: </a:t>
            </a:r>
            <a:endParaRPr lang="ro-RO" sz="3800" b="1" dirty="0" smtClean="0"/>
          </a:p>
          <a:p>
            <a:pPr algn="ctr"/>
            <a:r>
              <a:rPr lang="ro-RO" sz="3800" b="1" dirty="0" smtClean="0"/>
              <a:t>o </a:t>
            </a:r>
            <a:r>
              <a:rPr lang="ro-RO" sz="3800" b="1" dirty="0" smtClean="0"/>
              <a:t>abatere disciplinară = o sancțiune disciplinară.</a:t>
            </a:r>
            <a:endParaRPr lang="ru-RU" sz="3800" dirty="0" smtClean="0"/>
          </a:p>
          <a:p>
            <a:pPr algn="just"/>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052736"/>
            <a:ext cx="8229600" cy="4954555"/>
          </a:xfrm>
        </p:spPr>
        <p:txBody>
          <a:bodyPr>
            <a:normAutofit/>
          </a:bodyPr>
          <a:lstStyle/>
          <a:p>
            <a:pPr algn="just"/>
            <a:r>
              <a:rPr lang="en-US" sz="1700" dirty="0" err="1" smtClean="0"/>
              <a:t>Temeiurile</a:t>
            </a:r>
            <a:r>
              <a:rPr lang="en-US" sz="1700" dirty="0" smtClean="0"/>
              <a:t> </a:t>
            </a:r>
            <a:r>
              <a:rPr lang="en-US" sz="1700" dirty="0" err="1" smtClean="0"/>
              <a:t>încetării</a:t>
            </a:r>
            <a:r>
              <a:rPr lang="en-US" sz="1700" dirty="0" smtClean="0"/>
              <a:t> </a:t>
            </a:r>
            <a:r>
              <a:rPr lang="en-US" sz="1700" dirty="0" err="1" smtClean="0"/>
              <a:t>contractului</a:t>
            </a:r>
            <a:r>
              <a:rPr lang="en-US" sz="1700" dirty="0" smtClean="0"/>
              <a:t> individual de </a:t>
            </a:r>
            <a:r>
              <a:rPr lang="en-US" sz="1700" dirty="0" err="1" smtClean="0"/>
              <a:t>muncă</a:t>
            </a:r>
            <a:r>
              <a:rPr lang="en-US" sz="1700" dirty="0" smtClean="0"/>
              <a:t> </a:t>
            </a:r>
            <a:r>
              <a:rPr lang="en-US" sz="1700" dirty="0" err="1" smtClean="0"/>
              <a:t>în</a:t>
            </a:r>
            <a:r>
              <a:rPr lang="en-US" sz="1700" dirty="0" smtClean="0"/>
              <a:t> de </a:t>
            </a:r>
            <a:r>
              <a:rPr lang="en-US" sz="1700" dirty="0" err="1" smtClean="0"/>
              <a:t>pendentă</a:t>
            </a:r>
            <a:r>
              <a:rPr lang="en-US" sz="1700" dirty="0" smtClean="0"/>
              <a:t> de </a:t>
            </a:r>
            <a:r>
              <a:rPr lang="en-US" sz="1700" dirty="0" err="1" smtClean="0"/>
              <a:t>motiv</a:t>
            </a:r>
            <a:r>
              <a:rPr lang="en-US" sz="1700" dirty="0" smtClean="0"/>
              <a:t> </a:t>
            </a:r>
            <a:r>
              <a:rPr lang="en-US" sz="1700" dirty="0" err="1" smtClean="0"/>
              <a:t>poate</a:t>
            </a:r>
            <a:r>
              <a:rPr lang="en-US" sz="1700" dirty="0" smtClean="0"/>
              <a:t> </a:t>
            </a:r>
            <a:r>
              <a:rPr lang="en-US" sz="1700" dirty="0" err="1" smtClean="0"/>
              <a:t>fi</a:t>
            </a:r>
            <a:r>
              <a:rPr lang="en-US" sz="1700" dirty="0" smtClean="0"/>
              <a:t>:</a:t>
            </a:r>
            <a:endParaRPr lang="ru-RU" sz="1700" dirty="0" smtClean="0"/>
          </a:p>
          <a:p>
            <a:pPr algn="just"/>
            <a:r>
              <a:rPr lang="en-US" sz="1700" dirty="0" smtClean="0"/>
              <a:t>a) </a:t>
            </a:r>
            <a:r>
              <a:rPr lang="en-US" sz="1700" dirty="0" err="1" smtClean="0"/>
              <a:t>în</a:t>
            </a:r>
            <a:r>
              <a:rPr lang="en-US" sz="1700" dirty="0" smtClean="0"/>
              <a:t> </a:t>
            </a:r>
            <a:r>
              <a:rPr lang="en-US" sz="1700" dirty="0" err="1" smtClean="0"/>
              <a:t>circumstanţe</a:t>
            </a:r>
            <a:r>
              <a:rPr lang="en-US" sz="1700" dirty="0" smtClean="0"/>
              <a:t> </a:t>
            </a:r>
            <a:r>
              <a:rPr lang="en-US" sz="1700" dirty="0" err="1" smtClean="0"/>
              <a:t>ce</a:t>
            </a:r>
            <a:r>
              <a:rPr lang="en-US" sz="1700" dirty="0" smtClean="0"/>
              <a:t> nu </a:t>
            </a:r>
            <a:r>
              <a:rPr lang="en-US" sz="1700" dirty="0" err="1" smtClean="0"/>
              <a:t>depind</a:t>
            </a:r>
            <a:r>
              <a:rPr lang="en-US" sz="1700" dirty="0" smtClean="0"/>
              <a:t> de </a:t>
            </a:r>
            <a:r>
              <a:rPr lang="en-US" sz="1700" dirty="0" err="1" smtClean="0"/>
              <a:t>voinţa</a:t>
            </a:r>
            <a:r>
              <a:rPr lang="en-US" sz="1700" dirty="0" smtClean="0"/>
              <a:t> </a:t>
            </a:r>
            <a:r>
              <a:rPr lang="en-US" sz="1700" dirty="0" err="1" smtClean="0"/>
              <a:t>părţilor</a:t>
            </a:r>
            <a:r>
              <a:rPr lang="en-US" sz="1700" dirty="0" smtClean="0"/>
              <a:t> (art.82, 305 </a:t>
            </a:r>
            <a:r>
              <a:rPr lang="en-US" sz="1700" dirty="0" err="1" smtClean="0"/>
              <a:t>şi</a:t>
            </a:r>
            <a:r>
              <a:rPr lang="en-US" sz="1700" dirty="0" smtClean="0"/>
              <a:t> 310 CM);</a:t>
            </a:r>
            <a:endParaRPr lang="ru-RU" sz="1700" b="1" dirty="0" smtClean="0"/>
          </a:p>
          <a:p>
            <a:pPr algn="just"/>
            <a:r>
              <a:rPr lang="en-US" sz="1700" dirty="0" smtClean="0"/>
              <a:t>b) </a:t>
            </a:r>
            <a:r>
              <a:rPr lang="en-US" sz="1700" dirty="0" err="1" smtClean="0"/>
              <a:t>prin</a:t>
            </a:r>
            <a:r>
              <a:rPr lang="en-US" sz="1700" dirty="0" smtClean="0"/>
              <a:t> </a:t>
            </a:r>
            <a:r>
              <a:rPr lang="en-US" sz="1700" dirty="0" err="1" smtClean="0"/>
              <a:t>acordul</a:t>
            </a:r>
            <a:r>
              <a:rPr lang="en-US" sz="1700" dirty="0" smtClean="0"/>
              <a:t> </a:t>
            </a:r>
            <a:r>
              <a:rPr lang="en-US" sz="1700" dirty="0" err="1" smtClean="0"/>
              <a:t>scris</a:t>
            </a:r>
            <a:r>
              <a:rPr lang="en-US" sz="1700" dirty="0" smtClean="0"/>
              <a:t> al </a:t>
            </a:r>
            <a:r>
              <a:rPr lang="en-US" sz="1700" dirty="0" err="1" smtClean="0"/>
              <a:t>părţilor</a:t>
            </a:r>
            <a:r>
              <a:rPr lang="en-US" sz="1700" dirty="0" smtClean="0"/>
              <a:t> (art. 821 CM);</a:t>
            </a:r>
            <a:endParaRPr lang="ru-RU" sz="1700" b="1" dirty="0" smtClean="0"/>
          </a:p>
          <a:p>
            <a:pPr algn="just"/>
            <a:r>
              <a:rPr lang="en-US" sz="1700" dirty="0" smtClean="0"/>
              <a:t>c) la </a:t>
            </a:r>
            <a:r>
              <a:rPr lang="en-US" sz="1700" dirty="0" err="1" smtClean="0"/>
              <a:t>iniţiativa</a:t>
            </a:r>
            <a:r>
              <a:rPr lang="en-US" sz="1700" dirty="0" smtClean="0"/>
              <a:t> </a:t>
            </a:r>
            <a:r>
              <a:rPr lang="en-US" sz="1700" dirty="0" err="1" smtClean="0"/>
              <a:t>uneia</a:t>
            </a:r>
            <a:r>
              <a:rPr lang="en-US" sz="1700" dirty="0" smtClean="0"/>
              <a:t> </a:t>
            </a:r>
            <a:r>
              <a:rPr lang="en-US" sz="1700" dirty="0" err="1" smtClean="0"/>
              <a:t>dintre</a:t>
            </a:r>
            <a:r>
              <a:rPr lang="en-US" sz="1700" dirty="0" smtClean="0"/>
              <a:t> </a:t>
            </a:r>
            <a:r>
              <a:rPr lang="en-US" sz="1700" dirty="0" err="1" smtClean="0"/>
              <a:t>părţi</a:t>
            </a:r>
            <a:r>
              <a:rPr lang="en-US" sz="1700" dirty="0" smtClean="0"/>
              <a:t> (art.85 </a:t>
            </a:r>
            <a:r>
              <a:rPr lang="en-US" sz="1700" dirty="0" err="1" smtClean="0"/>
              <a:t>şi</a:t>
            </a:r>
            <a:r>
              <a:rPr lang="en-US" sz="1700" dirty="0" smtClean="0"/>
              <a:t> 86 CM).</a:t>
            </a:r>
            <a:endParaRPr lang="ru-RU" sz="1700" b="1" dirty="0" smtClean="0"/>
          </a:p>
          <a:p>
            <a:pPr algn="just"/>
            <a:r>
              <a:rPr lang="en-US" sz="1700" dirty="0" smtClean="0"/>
              <a:t> </a:t>
            </a:r>
            <a:endParaRPr lang="ru-RU" sz="1700" b="1" dirty="0" smtClean="0"/>
          </a:p>
          <a:p>
            <a:pPr algn="just"/>
            <a:r>
              <a:rPr lang="en-US" sz="1700" dirty="0" err="1" smtClean="0"/>
              <a:t>Contractul</a:t>
            </a:r>
            <a:r>
              <a:rPr lang="en-US" sz="1700" dirty="0" smtClean="0"/>
              <a:t> individual de </a:t>
            </a:r>
            <a:r>
              <a:rPr lang="en-US" sz="1700" dirty="0" err="1" smtClean="0"/>
              <a:t>muncă</a:t>
            </a:r>
            <a:r>
              <a:rPr lang="en-US" sz="1700" dirty="0" smtClean="0"/>
              <a:t> </a:t>
            </a:r>
            <a:r>
              <a:rPr lang="en-US" sz="1700" dirty="0" err="1" smtClean="0"/>
              <a:t>încetează</a:t>
            </a:r>
            <a:r>
              <a:rPr lang="en-US" sz="1700" dirty="0" smtClean="0"/>
              <a:t> </a:t>
            </a:r>
            <a:r>
              <a:rPr lang="en-US" sz="1700" dirty="0" err="1" smtClean="0"/>
              <a:t>în</a:t>
            </a:r>
            <a:r>
              <a:rPr lang="en-US" sz="1700" dirty="0" smtClean="0"/>
              <a:t> </a:t>
            </a:r>
            <a:r>
              <a:rPr lang="en-US" sz="1700" dirty="0" err="1" smtClean="0"/>
              <a:t>temeiul</a:t>
            </a:r>
            <a:r>
              <a:rPr lang="en-US" sz="1700" dirty="0" smtClean="0"/>
              <a:t> </a:t>
            </a:r>
            <a:r>
              <a:rPr lang="en-US" sz="1700" dirty="0" err="1" smtClean="0"/>
              <a:t>ordinului</a:t>
            </a:r>
            <a:r>
              <a:rPr lang="en-US" sz="1700" dirty="0" smtClean="0"/>
              <a:t> (</a:t>
            </a:r>
            <a:r>
              <a:rPr lang="en-US" sz="1700" dirty="0" err="1" smtClean="0"/>
              <a:t>dispoziţiei</a:t>
            </a:r>
            <a:r>
              <a:rPr lang="en-US" sz="1700" dirty="0" smtClean="0"/>
              <a:t>, </a:t>
            </a:r>
            <a:r>
              <a:rPr lang="en-US" sz="1700" dirty="0" err="1" smtClean="0"/>
              <a:t>deciziei</a:t>
            </a:r>
            <a:r>
              <a:rPr lang="en-US" sz="1700" dirty="0" smtClean="0"/>
              <a:t>, </a:t>
            </a:r>
            <a:r>
              <a:rPr lang="en-US" sz="1700" dirty="0" err="1" smtClean="0"/>
              <a:t>hotărîrii</a:t>
            </a:r>
            <a:r>
              <a:rPr lang="en-US" sz="1700" dirty="0" smtClean="0"/>
              <a:t>) </a:t>
            </a:r>
            <a:r>
              <a:rPr lang="en-US" sz="1700" dirty="0" err="1" smtClean="0"/>
              <a:t>angajatorului</a:t>
            </a:r>
            <a:r>
              <a:rPr lang="en-US" sz="1700" dirty="0" smtClean="0"/>
              <a:t>, care se </a:t>
            </a:r>
            <a:r>
              <a:rPr lang="en-US" sz="1700" dirty="0" err="1" smtClean="0"/>
              <a:t>aduce</a:t>
            </a:r>
            <a:r>
              <a:rPr lang="en-US" sz="1700" dirty="0" smtClean="0"/>
              <a:t> la </a:t>
            </a:r>
            <a:r>
              <a:rPr lang="en-US" sz="1700" dirty="0" err="1" smtClean="0"/>
              <a:t>cunoştinţa</a:t>
            </a:r>
            <a:r>
              <a:rPr lang="en-US" sz="1700" dirty="0" smtClean="0"/>
              <a:t> </a:t>
            </a:r>
            <a:r>
              <a:rPr lang="en-US" sz="1700" dirty="0" err="1" smtClean="0"/>
              <a:t>salariatului</a:t>
            </a:r>
            <a:r>
              <a:rPr lang="en-US" sz="1700" dirty="0" smtClean="0"/>
              <a:t>, sub </a:t>
            </a:r>
            <a:r>
              <a:rPr lang="en-US" sz="1700" dirty="0" err="1" smtClean="0"/>
              <a:t>semnătură</a:t>
            </a:r>
            <a:r>
              <a:rPr lang="en-US" sz="1700" dirty="0" smtClean="0"/>
              <a:t>, </a:t>
            </a:r>
            <a:r>
              <a:rPr lang="en-US" sz="1700" dirty="0" err="1" smtClean="0"/>
              <a:t>cel</a:t>
            </a:r>
            <a:r>
              <a:rPr lang="en-US" sz="1700" dirty="0" smtClean="0"/>
              <a:t> </a:t>
            </a:r>
            <a:r>
              <a:rPr lang="en-US" sz="1700" dirty="0" err="1" smtClean="0"/>
              <a:t>tîrziu</a:t>
            </a:r>
            <a:r>
              <a:rPr lang="en-US" sz="1700" dirty="0" smtClean="0"/>
              <a:t> la data </a:t>
            </a:r>
            <a:r>
              <a:rPr lang="en-US" sz="1700" dirty="0" err="1" smtClean="0"/>
              <a:t>eliberării</a:t>
            </a:r>
            <a:r>
              <a:rPr lang="en-US" sz="1700" dirty="0" smtClean="0"/>
              <a:t> din </a:t>
            </a:r>
            <a:r>
              <a:rPr lang="en-US" sz="1700" dirty="0" err="1" smtClean="0"/>
              <a:t>serviciu</a:t>
            </a:r>
            <a:r>
              <a:rPr lang="en-US" sz="1700" dirty="0" smtClean="0"/>
              <a:t>, cu </a:t>
            </a:r>
            <a:r>
              <a:rPr lang="en-US" sz="1700" dirty="0" err="1" smtClean="0"/>
              <a:t>excepția</a:t>
            </a:r>
            <a:r>
              <a:rPr lang="en-US" sz="1700" dirty="0" smtClean="0"/>
              <a:t> </a:t>
            </a:r>
            <a:r>
              <a:rPr lang="en-US" sz="1700" dirty="0" err="1" smtClean="0"/>
              <a:t>cazului</a:t>
            </a:r>
            <a:r>
              <a:rPr lang="en-US" sz="1700" dirty="0" smtClean="0"/>
              <a:t> </a:t>
            </a:r>
            <a:r>
              <a:rPr lang="en-US" sz="1700" dirty="0" err="1" smtClean="0"/>
              <a:t>în</a:t>
            </a:r>
            <a:r>
              <a:rPr lang="en-US" sz="1700" dirty="0" smtClean="0"/>
              <a:t> care </a:t>
            </a:r>
            <a:r>
              <a:rPr lang="en-US" sz="1700" dirty="0" err="1" smtClean="0"/>
              <a:t>salariatul</a:t>
            </a:r>
            <a:r>
              <a:rPr lang="en-US" sz="1700" dirty="0" smtClean="0"/>
              <a:t> nu </a:t>
            </a:r>
            <a:r>
              <a:rPr lang="en-US" sz="1700" dirty="0" err="1" smtClean="0"/>
              <a:t>lucrează</a:t>
            </a:r>
            <a:r>
              <a:rPr lang="en-US" sz="1700" dirty="0" smtClean="0"/>
              <a:t> </a:t>
            </a:r>
            <a:r>
              <a:rPr lang="en-US" sz="1700" dirty="0" err="1" smtClean="0"/>
              <a:t>pînă</a:t>
            </a:r>
            <a:r>
              <a:rPr lang="en-US" sz="1700" dirty="0" smtClean="0"/>
              <a:t> </a:t>
            </a:r>
            <a:r>
              <a:rPr lang="en-US" sz="1700" dirty="0" err="1" smtClean="0"/>
              <a:t>în</a:t>
            </a:r>
            <a:r>
              <a:rPr lang="en-US" sz="1700" dirty="0" smtClean="0"/>
              <a:t> </a:t>
            </a:r>
            <a:r>
              <a:rPr lang="en-US" sz="1700" dirty="0" err="1" smtClean="0"/>
              <a:t>ziua</a:t>
            </a:r>
            <a:r>
              <a:rPr lang="en-US" sz="1700" dirty="0" smtClean="0"/>
              <a:t> </a:t>
            </a:r>
            <a:r>
              <a:rPr lang="en-US" sz="1700" dirty="0" err="1" smtClean="0"/>
              <a:t>eliberării</a:t>
            </a:r>
            <a:r>
              <a:rPr lang="en-US" sz="1700" dirty="0" smtClean="0"/>
              <a:t> din </a:t>
            </a:r>
            <a:r>
              <a:rPr lang="en-US" sz="1700" dirty="0" err="1" smtClean="0"/>
              <a:t>serviciu</a:t>
            </a:r>
            <a:r>
              <a:rPr lang="en-US" sz="1700" dirty="0" smtClean="0"/>
              <a:t> (</a:t>
            </a:r>
            <a:r>
              <a:rPr lang="en-US" sz="1700" dirty="0" err="1" smtClean="0"/>
              <a:t>absenţă</a:t>
            </a:r>
            <a:r>
              <a:rPr lang="en-US" sz="1700" dirty="0" smtClean="0"/>
              <a:t> </a:t>
            </a:r>
            <a:r>
              <a:rPr lang="en-US" sz="1700" dirty="0" err="1" smtClean="0"/>
              <a:t>nemotivată</a:t>
            </a:r>
            <a:r>
              <a:rPr lang="en-US" sz="1700" dirty="0" smtClean="0"/>
              <a:t> de la </a:t>
            </a:r>
            <a:r>
              <a:rPr lang="en-US" sz="1700" dirty="0" err="1" smtClean="0"/>
              <a:t>serviciu</a:t>
            </a:r>
            <a:r>
              <a:rPr lang="en-US" sz="1700" dirty="0" smtClean="0"/>
              <a:t>, </a:t>
            </a:r>
            <a:r>
              <a:rPr lang="en-US" sz="1700" dirty="0" err="1" smtClean="0"/>
              <a:t>privaţiune</a:t>
            </a:r>
            <a:r>
              <a:rPr lang="en-US" sz="1700" dirty="0" smtClean="0"/>
              <a:t> de </a:t>
            </a:r>
            <a:r>
              <a:rPr lang="en-US" sz="1700" dirty="0" err="1" smtClean="0"/>
              <a:t>libertate</a:t>
            </a:r>
            <a:r>
              <a:rPr lang="en-US" sz="1700" dirty="0" smtClean="0"/>
              <a:t> etc.). </a:t>
            </a:r>
            <a:r>
              <a:rPr lang="en-US" sz="1700" dirty="0" err="1" smtClean="0"/>
              <a:t>Ordinul</a:t>
            </a:r>
            <a:r>
              <a:rPr lang="en-US" sz="1700" dirty="0" smtClean="0"/>
              <a:t> (</a:t>
            </a:r>
            <a:r>
              <a:rPr lang="en-US" sz="1700" dirty="0" err="1" smtClean="0"/>
              <a:t>dispoziţia</a:t>
            </a:r>
            <a:r>
              <a:rPr lang="en-US" sz="1700" dirty="0" smtClean="0"/>
              <a:t>, </a:t>
            </a:r>
            <a:r>
              <a:rPr lang="en-US" sz="1700" dirty="0" err="1" smtClean="0"/>
              <a:t>decizia</a:t>
            </a:r>
            <a:r>
              <a:rPr lang="en-US" sz="1700" dirty="0" smtClean="0"/>
              <a:t>, </a:t>
            </a:r>
            <a:r>
              <a:rPr lang="en-US" sz="1700" dirty="0" err="1" smtClean="0"/>
              <a:t>hotărîrea</a:t>
            </a:r>
            <a:r>
              <a:rPr lang="en-US" sz="1700" dirty="0" smtClean="0"/>
              <a:t>) </a:t>
            </a:r>
            <a:r>
              <a:rPr lang="en-US" sz="1700" dirty="0" err="1" smtClean="0"/>
              <a:t>angajatorului</a:t>
            </a:r>
            <a:r>
              <a:rPr lang="en-US" sz="1700" dirty="0" smtClean="0"/>
              <a:t> cu </a:t>
            </a:r>
            <a:r>
              <a:rPr lang="en-US" sz="1700" dirty="0" err="1" smtClean="0"/>
              <a:t>privire</a:t>
            </a:r>
            <a:r>
              <a:rPr lang="en-US" sz="1700" dirty="0" smtClean="0"/>
              <a:t> la </a:t>
            </a:r>
            <a:r>
              <a:rPr lang="en-US" sz="1700" dirty="0" err="1" smtClean="0"/>
              <a:t>încetarea</a:t>
            </a:r>
            <a:r>
              <a:rPr lang="en-US" sz="1700" dirty="0" smtClean="0"/>
              <a:t> </a:t>
            </a:r>
            <a:r>
              <a:rPr lang="en-US" sz="1700" dirty="0" err="1" smtClean="0"/>
              <a:t>contractului</a:t>
            </a:r>
            <a:r>
              <a:rPr lang="en-US" sz="1700" dirty="0" smtClean="0"/>
              <a:t> individual de </a:t>
            </a:r>
            <a:r>
              <a:rPr lang="en-US" sz="1700" dirty="0" err="1" smtClean="0"/>
              <a:t>muncă</a:t>
            </a:r>
            <a:r>
              <a:rPr lang="en-US" sz="1700" dirty="0" smtClean="0"/>
              <a:t> </a:t>
            </a:r>
            <a:r>
              <a:rPr lang="en-US" sz="1700" dirty="0" err="1" smtClean="0"/>
              <a:t>trebuie</a:t>
            </a:r>
            <a:r>
              <a:rPr lang="en-US" sz="1700" dirty="0" smtClean="0"/>
              <a:t> </a:t>
            </a:r>
            <a:r>
              <a:rPr lang="en-US" sz="1700" dirty="0" err="1" smtClean="0"/>
              <a:t>să</a:t>
            </a:r>
            <a:r>
              <a:rPr lang="en-US" sz="1700" dirty="0" smtClean="0"/>
              <a:t> </a:t>
            </a:r>
            <a:r>
              <a:rPr lang="en-US" sz="1700" dirty="0" err="1" smtClean="0"/>
              <a:t>conţină</a:t>
            </a:r>
            <a:r>
              <a:rPr lang="en-US" sz="1700" dirty="0" smtClean="0"/>
              <a:t> </a:t>
            </a:r>
            <a:r>
              <a:rPr lang="en-US" sz="1700" dirty="0" err="1" smtClean="0"/>
              <a:t>referire</a:t>
            </a:r>
            <a:r>
              <a:rPr lang="en-US" sz="1700" dirty="0" smtClean="0"/>
              <a:t> la </a:t>
            </a:r>
            <a:r>
              <a:rPr lang="en-US" sz="1700" dirty="0" err="1" smtClean="0"/>
              <a:t>articolul</a:t>
            </a:r>
            <a:r>
              <a:rPr lang="en-US" sz="1700" dirty="0" smtClean="0"/>
              <a:t>, </a:t>
            </a:r>
            <a:r>
              <a:rPr lang="en-US" sz="1700" dirty="0" err="1" smtClean="0"/>
              <a:t>alineatul</a:t>
            </a:r>
            <a:r>
              <a:rPr lang="en-US" sz="1700" dirty="0" smtClean="0"/>
              <a:t>, </a:t>
            </a:r>
            <a:r>
              <a:rPr lang="en-US" sz="1700" dirty="0" err="1" smtClean="0"/>
              <a:t>punctul</a:t>
            </a:r>
            <a:r>
              <a:rPr lang="en-US" sz="1700" dirty="0" smtClean="0"/>
              <a:t> </a:t>
            </a:r>
            <a:r>
              <a:rPr lang="en-US" sz="1700" dirty="0" err="1" smtClean="0"/>
              <a:t>şi</a:t>
            </a:r>
            <a:r>
              <a:rPr lang="en-US" sz="1700" dirty="0" smtClean="0"/>
              <a:t> </a:t>
            </a:r>
            <a:r>
              <a:rPr lang="en-US" sz="1700" dirty="0" err="1" smtClean="0"/>
              <a:t>litera</a:t>
            </a:r>
            <a:r>
              <a:rPr lang="en-US" sz="1700" dirty="0" smtClean="0"/>
              <a:t> </a:t>
            </a:r>
            <a:r>
              <a:rPr lang="en-US" sz="1700" dirty="0" err="1" smtClean="0"/>
              <a:t>corespunzătoare</a:t>
            </a:r>
            <a:r>
              <a:rPr lang="en-US" sz="1700" dirty="0" smtClean="0"/>
              <a:t> din </a:t>
            </a:r>
            <a:r>
              <a:rPr lang="en-US" sz="1700" dirty="0" err="1" smtClean="0"/>
              <a:t>lege</a:t>
            </a:r>
            <a:r>
              <a:rPr lang="en-US" sz="1700" dirty="0" smtClean="0"/>
              <a:t>.</a:t>
            </a:r>
            <a:endParaRPr lang="ru-RU" sz="1700" dirty="0" smtClean="0"/>
          </a:p>
          <a:p>
            <a:pPr algn="just"/>
            <a:r>
              <a:rPr lang="en-US" sz="1700" b="1" dirty="0" err="1" smtClean="0"/>
              <a:t>Ziua</a:t>
            </a:r>
            <a:r>
              <a:rPr lang="en-US" sz="1700" b="1" dirty="0" smtClean="0"/>
              <a:t>  </a:t>
            </a:r>
            <a:r>
              <a:rPr lang="en-US" sz="1700" b="1" dirty="0" err="1" smtClean="0"/>
              <a:t>încetării</a:t>
            </a:r>
            <a:r>
              <a:rPr lang="en-US" sz="1700" b="1" dirty="0" smtClean="0"/>
              <a:t> </a:t>
            </a:r>
            <a:r>
              <a:rPr lang="en-US" sz="1700" b="1" dirty="0" err="1" smtClean="0"/>
              <a:t>contractului</a:t>
            </a:r>
            <a:r>
              <a:rPr lang="en-US" sz="1700" b="1" dirty="0" smtClean="0"/>
              <a:t> individual de </a:t>
            </a:r>
            <a:r>
              <a:rPr lang="en-US" sz="1700" b="1" dirty="0" err="1" smtClean="0"/>
              <a:t>muncă</a:t>
            </a:r>
            <a:r>
              <a:rPr lang="en-US" sz="1700" b="1" dirty="0" smtClean="0"/>
              <a:t> se </a:t>
            </a:r>
            <a:r>
              <a:rPr lang="en-US" sz="1700" b="1" dirty="0" err="1" smtClean="0"/>
              <a:t>consideră</a:t>
            </a:r>
            <a:r>
              <a:rPr lang="en-US" sz="1700" b="1" dirty="0" smtClean="0"/>
              <a:t> </a:t>
            </a:r>
            <a:r>
              <a:rPr lang="en-US" sz="1700" b="1" dirty="0" err="1" smtClean="0"/>
              <a:t>ultima</a:t>
            </a:r>
            <a:r>
              <a:rPr lang="en-US" sz="1700" b="1" dirty="0" smtClean="0"/>
              <a:t> </a:t>
            </a:r>
            <a:r>
              <a:rPr lang="en-US" sz="1700" b="1" dirty="0" err="1" smtClean="0"/>
              <a:t>zi</a:t>
            </a:r>
            <a:r>
              <a:rPr lang="en-US" sz="1700" b="1" dirty="0" smtClean="0"/>
              <a:t> de </a:t>
            </a:r>
            <a:r>
              <a:rPr lang="en-US" sz="1700" b="1" dirty="0" err="1" smtClean="0"/>
              <a:t>muncă</a:t>
            </a:r>
            <a:r>
              <a:rPr lang="en-US" sz="1700" b="1" dirty="0" smtClean="0"/>
              <a:t>.</a:t>
            </a:r>
            <a:endParaRPr lang="ru-RU" sz="1700" dirty="0" smtClean="0"/>
          </a:p>
          <a:p>
            <a:endParaRPr lang="ru-RU" dirty="0"/>
          </a:p>
        </p:txBody>
      </p:sp>
      <p:sp>
        <p:nvSpPr>
          <p:cNvPr id="3" name="Заголовок 2"/>
          <p:cNvSpPr>
            <a:spLocks noGrp="1"/>
          </p:cNvSpPr>
          <p:nvPr>
            <p:ph type="title"/>
          </p:nvPr>
        </p:nvSpPr>
        <p:spPr>
          <a:xfrm>
            <a:off x="457200" y="404664"/>
            <a:ext cx="8229600" cy="576064"/>
          </a:xfrm>
        </p:spPr>
        <p:txBody>
          <a:bodyPr>
            <a:normAutofit fontScale="90000"/>
          </a:bodyPr>
          <a:lstStyle/>
          <a:p>
            <a:pPr algn="ctr"/>
            <a:r>
              <a:rPr lang="ru-RU" dirty="0" smtClean="0"/>
              <a:t/>
            </a:r>
            <a:br>
              <a:rPr lang="ru-RU" dirty="0" smtClean="0"/>
            </a:br>
            <a:r>
              <a:rPr lang="en-US" sz="3200" dirty="0" smtClean="0"/>
              <a:t> </a:t>
            </a:r>
            <a:r>
              <a:rPr lang="ro-MO" sz="3200" dirty="0" smtClean="0"/>
              <a:t/>
            </a:r>
            <a:br>
              <a:rPr lang="ro-MO" sz="3200" dirty="0" smtClean="0"/>
            </a:br>
            <a:r>
              <a:rPr lang="en-US" sz="3100" dirty="0" err="1" smtClean="0"/>
              <a:t>Încetarea</a:t>
            </a:r>
            <a:r>
              <a:rPr lang="en-US" sz="3100" dirty="0" smtClean="0"/>
              <a:t> </a:t>
            </a:r>
            <a:r>
              <a:rPr lang="en-US" sz="3100" dirty="0" err="1" smtClean="0"/>
              <a:t>rapoartelor</a:t>
            </a:r>
            <a:r>
              <a:rPr lang="en-US" sz="3100" dirty="0" smtClean="0"/>
              <a:t> de </a:t>
            </a:r>
            <a:r>
              <a:rPr lang="en-US" sz="3100" dirty="0" err="1" smtClean="0"/>
              <a:t>muncă</a:t>
            </a:r>
            <a:r>
              <a:rPr lang="ru-RU" sz="3100" dirty="0" smtClean="0"/>
              <a:t/>
            </a:r>
            <a:br>
              <a:rPr lang="ru-RU" sz="3100" dirty="0" smtClean="0"/>
            </a:br>
            <a:r>
              <a:rPr lang="ru-RU" dirty="0" smtClean="0"/>
              <a:t/>
            </a:r>
            <a:br>
              <a:rPr lang="ru-RU" dirty="0" smtClean="0"/>
            </a:br>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332656"/>
            <a:ext cx="8229600" cy="6120680"/>
          </a:xfrm>
        </p:spPr>
        <p:txBody>
          <a:bodyPr>
            <a:normAutofit/>
          </a:bodyPr>
          <a:lstStyle/>
          <a:p>
            <a:pPr algn="ctr"/>
            <a:r>
              <a:rPr lang="en-US" sz="2800" b="1" dirty="0" err="1" smtClean="0"/>
              <a:t>Încetarea</a:t>
            </a:r>
            <a:r>
              <a:rPr lang="en-US" sz="2800" b="1" dirty="0" smtClean="0"/>
              <a:t> </a:t>
            </a:r>
            <a:r>
              <a:rPr lang="en-US" sz="2800" b="1" dirty="0" err="1" smtClean="0"/>
              <a:t>contractului</a:t>
            </a:r>
            <a:r>
              <a:rPr lang="en-US" sz="2800" b="1" dirty="0" smtClean="0"/>
              <a:t> individual de </a:t>
            </a:r>
            <a:r>
              <a:rPr lang="en-US" sz="2800" b="1" dirty="0" err="1" smtClean="0"/>
              <a:t>muncă</a:t>
            </a:r>
            <a:r>
              <a:rPr lang="en-US" sz="2800" b="1" dirty="0" smtClean="0"/>
              <a:t> </a:t>
            </a:r>
            <a:r>
              <a:rPr lang="en-US" sz="2800" b="1" dirty="0" err="1" smtClean="0"/>
              <a:t>prin</a:t>
            </a:r>
            <a:r>
              <a:rPr lang="en-US" sz="2800" b="1" dirty="0" smtClean="0"/>
              <a:t> </a:t>
            </a:r>
            <a:r>
              <a:rPr lang="en-US" sz="2800" b="1" dirty="0" err="1" smtClean="0"/>
              <a:t>acordul</a:t>
            </a:r>
            <a:r>
              <a:rPr lang="en-US" sz="2800" b="1" dirty="0" smtClean="0"/>
              <a:t> </a:t>
            </a:r>
            <a:r>
              <a:rPr lang="en-US" sz="2800" b="1" dirty="0" err="1" smtClean="0"/>
              <a:t>scris</a:t>
            </a:r>
            <a:r>
              <a:rPr lang="en-US" sz="2800" b="1" dirty="0" smtClean="0"/>
              <a:t> al </a:t>
            </a:r>
            <a:r>
              <a:rPr lang="en-US" sz="2800" b="1" dirty="0" err="1" smtClean="0"/>
              <a:t>părţilor</a:t>
            </a:r>
            <a:endParaRPr lang="ro-MO" sz="2800" b="1" dirty="0" smtClean="0"/>
          </a:p>
          <a:p>
            <a:endParaRPr lang="ru-RU" sz="1600" dirty="0" smtClean="0"/>
          </a:p>
          <a:p>
            <a:pPr algn="just"/>
            <a:r>
              <a:rPr lang="ro-RO" sz="1600" dirty="0" smtClean="0"/>
              <a:t>La încetarea contractului individual de muncă, prin acordul scris al părților, salariatul și angajatorul semnează un acord suplimentar, care poate include nu numai data încetării raportului de muncă, ci și valoarea plății de compensare la concediere pe care salariatul și angajatorul au convenit-o. la rezilierea contractului.</a:t>
            </a:r>
            <a:endParaRPr lang="ru-RU" sz="1600" b="1" dirty="0" smtClean="0"/>
          </a:p>
          <a:p>
            <a:pPr algn="just"/>
            <a:r>
              <a:rPr lang="ro-RO" sz="1600" dirty="0" smtClean="0"/>
              <a:t>De exemplu, textul unui acord suplimentar cu un salariat, la încetarea unei relații de muncă prin acordul părților, poate suna astfel:</a:t>
            </a:r>
            <a:endParaRPr lang="ru-RU" sz="1600" b="1" dirty="0" smtClean="0"/>
          </a:p>
          <a:p>
            <a:endParaRPr lang="ro-MO" dirty="0" smtClean="0"/>
          </a:p>
          <a:p>
            <a:endParaRPr lang="ro-MO" dirty="0" smtClean="0"/>
          </a:p>
          <a:p>
            <a:endParaRPr lang="ro-MO" dirty="0" smtClean="0"/>
          </a:p>
          <a:p>
            <a:endParaRPr lang="ro-MO" dirty="0" smtClean="0"/>
          </a:p>
        </p:txBody>
      </p:sp>
      <p:sp>
        <p:nvSpPr>
          <p:cNvPr id="4" name="Прямоугольник 3"/>
          <p:cNvSpPr/>
          <p:nvPr/>
        </p:nvSpPr>
        <p:spPr>
          <a:xfrm>
            <a:off x="827584" y="3429000"/>
            <a:ext cx="7920880" cy="22322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266" name="Rectangle 2"/>
          <p:cNvSpPr>
            <a:spLocks noChangeArrowheads="1"/>
          </p:cNvSpPr>
          <p:nvPr/>
        </p:nvSpPr>
        <p:spPr bwMode="auto">
          <a:xfrm>
            <a:off x="899592" y="3609566"/>
            <a:ext cx="7704856" cy="24622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1. </a:t>
            </a:r>
            <a:r>
              <a:rPr kumimoji="0" lang="en-US" sz="1600" b="0"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Angajatorul</a:t>
            </a:r>
            <a:r>
              <a:rPr kumimoji="0" lang="en-US"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și</a:t>
            </a:r>
            <a:r>
              <a:rPr kumimoji="0" lang="en-US"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salariatul</a:t>
            </a:r>
            <a:r>
              <a:rPr kumimoji="0" lang="en-US"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părțile</a:t>
            </a:r>
            <a:r>
              <a:rPr kumimoji="0" lang="en-US"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contractul</a:t>
            </a:r>
            <a:r>
              <a:rPr kumimoji="0" lang="en-US"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 individual de </a:t>
            </a:r>
            <a:r>
              <a:rPr kumimoji="0" lang="en-US" sz="1600" b="0"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muncă</a:t>
            </a:r>
            <a:r>
              <a:rPr kumimoji="0" lang="en-US"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 Nr. 20/18 din 11.07.2018, </a:t>
            </a:r>
            <a:r>
              <a:rPr kumimoji="0" lang="en-US" sz="1600" b="0"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convin</a:t>
            </a:r>
            <a:r>
              <a:rPr kumimoji="0" lang="en-US"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 de </a:t>
            </a:r>
            <a:r>
              <a:rPr kumimoji="0" lang="en-US" sz="1600" b="0"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comun</a:t>
            </a:r>
            <a:r>
              <a:rPr kumimoji="0" lang="en-US"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acord</a:t>
            </a:r>
            <a:r>
              <a:rPr kumimoji="0" lang="en-US"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încetarea</a:t>
            </a:r>
            <a:r>
              <a:rPr kumimoji="0" lang="en-US"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acestui</a:t>
            </a:r>
            <a:r>
              <a:rPr kumimoji="0" lang="en-US"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 contract </a:t>
            </a:r>
            <a:r>
              <a:rPr kumimoji="0" lang="en-US" sz="1600" b="0"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în</a:t>
            </a:r>
            <a:r>
              <a:rPr kumimoji="0" lang="en-US"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conformitate</a:t>
            </a:r>
            <a:r>
              <a:rPr kumimoji="0" lang="en-US"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 cu </a:t>
            </a:r>
            <a:r>
              <a:rPr kumimoji="0" lang="en-US" sz="1600" b="0"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articolul</a:t>
            </a:r>
            <a:r>
              <a:rPr kumimoji="0" lang="en-US"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 821 din </a:t>
            </a:r>
            <a:r>
              <a:rPr kumimoji="0" lang="en-US" sz="1600" b="0"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Codul</a:t>
            </a:r>
            <a:r>
              <a:rPr kumimoji="0" lang="en-US"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Muncii</a:t>
            </a:r>
            <a:r>
              <a:rPr kumimoji="0" lang="en-US"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 al </a:t>
            </a:r>
            <a:r>
              <a:rPr kumimoji="0" lang="en-US" sz="1600" b="0"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Republicii</a:t>
            </a:r>
            <a:r>
              <a:rPr kumimoji="0" lang="en-US"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 Moldova (</a:t>
            </a:r>
            <a:r>
              <a:rPr kumimoji="0" lang="en-US" sz="1600" b="0"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încetarea</a:t>
            </a:r>
            <a:r>
              <a:rPr kumimoji="0" lang="en-US"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contractului</a:t>
            </a:r>
            <a:r>
              <a:rPr kumimoji="0" lang="en-US"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 individual de </a:t>
            </a:r>
            <a:r>
              <a:rPr kumimoji="0" lang="en-US" sz="1600" b="0"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muncă</a:t>
            </a:r>
            <a:r>
              <a:rPr kumimoji="0" lang="en-US"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prin</a:t>
            </a:r>
            <a:r>
              <a:rPr kumimoji="0" lang="en-US"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acordul</a:t>
            </a:r>
            <a:r>
              <a:rPr kumimoji="0" lang="en-US"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scris</a:t>
            </a:r>
            <a:r>
              <a:rPr kumimoji="0" lang="en-US"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 al </a:t>
            </a:r>
            <a:r>
              <a:rPr kumimoji="0" lang="en-US" sz="1600" b="0"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părților</a:t>
            </a:r>
            <a:r>
              <a:rPr kumimoji="0" lang="en-US"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începând</a:t>
            </a:r>
            <a:r>
              <a:rPr kumimoji="0" lang="en-US"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 cu 30.04.2021.</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o-RO"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2. Angajatorul va plăti salariatului în ultima zi lucrătoare o indemnizație de concediere în valoare de un salariu lunar a salariatului.</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o-RO"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3. Ultima zi lucrătoare a salariatului este considerată 30 aprilie 2021.</a:t>
            </a:r>
          </a:p>
          <a:p>
            <a:pPr marL="0" marR="0" lvl="0" indent="0" algn="l" defTabSz="914400" rtl="0" eaLnBrk="0" fontAlgn="base" latinLnBrk="0" hangingPunct="0">
              <a:lnSpc>
                <a:spcPct val="100000"/>
              </a:lnSpc>
              <a:spcBef>
                <a:spcPct val="0"/>
              </a:spcBef>
              <a:spcAft>
                <a:spcPct val="0"/>
              </a:spcAft>
              <a:buClrTx/>
              <a:buSzTx/>
              <a:buFontTx/>
              <a:buNone/>
              <a:tabLst/>
            </a:pPr>
            <a:endParaRPr lang="ro-RO" sz="1200" dirty="0" smtClean="0">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o-RO"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o-RO"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260648"/>
            <a:ext cx="8229600" cy="6264696"/>
          </a:xfrm>
        </p:spPr>
        <p:txBody>
          <a:bodyPr>
            <a:normAutofit fontScale="85000" lnSpcReduction="20000"/>
          </a:bodyPr>
          <a:lstStyle/>
          <a:p>
            <a:pPr algn="ctr"/>
            <a:r>
              <a:rPr lang="en-US" sz="3300" b="1" dirty="0" err="1" smtClean="0"/>
              <a:t>Încetarea</a:t>
            </a:r>
            <a:r>
              <a:rPr lang="en-US" sz="3300" b="1" dirty="0" smtClean="0"/>
              <a:t> </a:t>
            </a:r>
            <a:r>
              <a:rPr lang="en-US" sz="3300" b="1" dirty="0" err="1" smtClean="0"/>
              <a:t>contractului</a:t>
            </a:r>
            <a:r>
              <a:rPr lang="en-US" sz="3300" b="1" dirty="0" smtClean="0"/>
              <a:t> individual de </a:t>
            </a:r>
            <a:r>
              <a:rPr lang="en-US" sz="3300" b="1" dirty="0" err="1" smtClean="0"/>
              <a:t>muncă</a:t>
            </a:r>
            <a:r>
              <a:rPr lang="en-US" sz="3300" b="1" dirty="0" smtClean="0"/>
              <a:t> din </a:t>
            </a:r>
            <a:r>
              <a:rPr lang="en-US" sz="3300" b="1" dirty="0" err="1" smtClean="0"/>
              <a:t>inițiativa</a:t>
            </a:r>
            <a:r>
              <a:rPr lang="en-US" sz="3300" b="1" dirty="0" smtClean="0"/>
              <a:t> </a:t>
            </a:r>
            <a:r>
              <a:rPr lang="en-US" sz="3300" b="1" dirty="0" err="1" smtClean="0"/>
              <a:t>salariatului</a:t>
            </a:r>
            <a:endParaRPr lang="ru-RU" sz="3300" dirty="0" smtClean="0"/>
          </a:p>
          <a:p>
            <a:r>
              <a:rPr lang="ru-RU" sz="1900" dirty="0" err="1" smtClean="0"/>
              <a:t>Desfacerea</a:t>
            </a:r>
            <a:r>
              <a:rPr lang="ru-RU" sz="1900" dirty="0" smtClean="0"/>
              <a:t> </a:t>
            </a:r>
            <a:r>
              <a:rPr lang="ru-RU" sz="1900" dirty="0" err="1" smtClean="0"/>
              <a:t>contracrului</a:t>
            </a:r>
            <a:r>
              <a:rPr lang="ru-RU" sz="1900" dirty="0" smtClean="0"/>
              <a:t> </a:t>
            </a:r>
            <a:r>
              <a:rPr lang="ru-RU" sz="1900" dirty="0" err="1" smtClean="0"/>
              <a:t>individual</a:t>
            </a:r>
            <a:r>
              <a:rPr lang="ru-RU" sz="1900" dirty="0" smtClean="0"/>
              <a:t> </a:t>
            </a:r>
            <a:r>
              <a:rPr lang="ru-RU" sz="1900" dirty="0" err="1" smtClean="0"/>
              <a:t>de</a:t>
            </a:r>
            <a:r>
              <a:rPr lang="ru-RU" sz="1900" dirty="0" smtClean="0"/>
              <a:t> </a:t>
            </a:r>
            <a:r>
              <a:rPr lang="ru-RU" sz="1900" dirty="0" err="1" smtClean="0"/>
              <a:t>muncă</a:t>
            </a:r>
            <a:r>
              <a:rPr lang="ru-RU" sz="1900" dirty="0" smtClean="0"/>
              <a:t> </a:t>
            </a:r>
            <a:r>
              <a:rPr lang="ru-RU" sz="1900" dirty="0" err="1" smtClean="0"/>
              <a:t>la</a:t>
            </a:r>
            <a:r>
              <a:rPr lang="ru-RU" sz="1900" dirty="0" smtClean="0"/>
              <a:t> </a:t>
            </a:r>
            <a:r>
              <a:rPr lang="ru-RU" sz="1900" dirty="0" err="1" smtClean="0"/>
              <a:t>inițiativa salariatului</a:t>
            </a:r>
            <a:r>
              <a:rPr lang="ru-RU" sz="1900" dirty="0" smtClean="0"/>
              <a:t> (</a:t>
            </a:r>
            <a:r>
              <a:rPr lang="ru-RU" sz="1900" dirty="0" err="1" smtClean="0"/>
              <a:t>demisia</a:t>
            </a:r>
            <a:r>
              <a:rPr lang="ru-RU" sz="1900" dirty="0" smtClean="0"/>
              <a:t>) </a:t>
            </a:r>
            <a:r>
              <a:rPr lang="ru-RU" sz="1900" dirty="0" err="1" smtClean="0"/>
              <a:t>este</a:t>
            </a:r>
            <a:r>
              <a:rPr lang="ru-RU" sz="1900" dirty="0" smtClean="0"/>
              <a:t> </a:t>
            </a:r>
            <a:r>
              <a:rPr lang="ru-RU" sz="1900" dirty="0" err="1" smtClean="0"/>
              <a:t>unul</a:t>
            </a:r>
            <a:r>
              <a:rPr lang="ru-RU" sz="1900" dirty="0" smtClean="0"/>
              <a:t> </a:t>
            </a:r>
            <a:r>
              <a:rPr lang="ru-RU" sz="1900" dirty="0" err="1" smtClean="0"/>
              <a:t>dintre</a:t>
            </a:r>
            <a:r>
              <a:rPr lang="ru-RU" sz="1900" dirty="0" smtClean="0"/>
              <a:t> </a:t>
            </a:r>
            <a:r>
              <a:rPr lang="ru-RU" sz="1900" dirty="0" err="1" smtClean="0"/>
              <a:t>cele</a:t>
            </a:r>
            <a:r>
              <a:rPr lang="ru-RU" sz="1900" dirty="0" smtClean="0"/>
              <a:t> </a:t>
            </a:r>
            <a:r>
              <a:rPr lang="ru-RU" sz="1900" dirty="0" err="1" smtClean="0"/>
              <a:t>mai</a:t>
            </a:r>
            <a:r>
              <a:rPr lang="ru-RU" sz="1900" dirty="0" smtClean="0"/>
              <a:t> </a:t>
            </a:r>
            <a:r>
              <a:rPr lang="ru-RU" sz="1900" dirty="0" err="1" smtClean="0"/>
              <a:t>răspîndite</a:t>
            </a:r>
            <a:r>
              <a:rPr lang="ru-RU" sz="1900" dirty="0" smtClean="0"/>
              <a:t> </a:t>
            </a:r>
            <a:r>
              <a:rPr lang="ru-RU" sz="1900" dirty="0" err="1" smtClean="0"/>
              <a:t>motive</a:t>
            </a:r>
            <a:r>
              <a:rPr lang="ru-RU" sz="1900" dirty="0" smtClean="0"/>
              <a:t> </a:t>
            </a:r>
            <a:r>
              <a:rPr lang="ru-RU" sz="1900" dirty="0" err="1" smtClean="0"/>
              <a:t>pentru</a:t>
            </a:r>
            <a:r>
              <a:rPr lang="ru-RU" sz="1900" dirty="0" smtClean="0"/>
              <a:t> </a:t>
            </a:r>
            <a:r>
              <a:rPr lang="ru-RU" sz="1900" dirty="0" err="1" smtClean="0"/>
              <a:t>rezilierea</a:t>
            </a:r>
            <a:r>
              <a:rPr lang="ru-RU" sz="1900" dirty="0" smtClean="0"/>
              <a:t> </a:t>
            </a:r>
            <a:r>
              <a:rPr lang="ru-RU" sz="1900" dirty="0" err="1" smtClean="0"/>
              <a:t>unui</a:t>
            </a:r>
            <a:r>
              <a:rPr lang="ru-RU" sz="1900" dirty="0" smtClean="0"/>
              <a:t> </a:t>
            </a:r>
            <a:r>
              <a:rPr lang="ru-RU" sz="1900" dirty="0" err="1" smtClean="0"/>
              <a:t>contract</a:t>
            </a:r>
            <a:r>
              <a:rPr lang="ru-RU" sz="1900" dirty="0" smtClean="0"/>
              <a:t> </a:t>
            </a:r>
            <a:r>
              <a:rPr lang="ru-RU" sz="1900" dirty="0" err="1" smtClean="0"/>
              <a:t>individual</a:t>
            </a:r>
            <a:r>
              <a:rPr lang="ru-RU" sz="1900" dirty="0" smtClean="0"/>
              <a:t> </a:t>
            </a:r>
            <a:r>
              <a:rPr lang="ru-RU" sz="1900" dirty="0" err="1" smtClean="0"/>
              <a:t>de</a:t>
            </a:r>
            <a:r>
              <a:rPr lang="ru-RU" sz="1900" dirty="0" smtClean="0"/>
              <a:t> </a:t>
            </a:r>
            <a:r>
              <a:rPr lang="ru-RU" sz="1900" dirty="0" err="1" smtClean="0"/>
              <a:t>muncă</a:t>
            </a:r>
            <a:r>
              <a:rPr lang="ru-RU" sz="1900" dirty="0" smtClean="0"/>
              <a:t>. </a:t>
            </a:r>
            <a:r>
              <a:rPr lang="ru-RU" sz="1900" dirty="0" err="1" smtClean="0"/>
              <a:t>Inițiativa de</a:t>
            </a:r>
            <a:r>
              <a:rPr lang="ru-RU" sz="1900" dirty="0" smtClean="0"/>
              <a:t> </a:t>
            </a:r>
            <a:r>
              <a:rPr lang="ru-RU" sz="1900" dirty="0" err="1" smtClean="0"/>
              <a:t>încetare</a:t>
            </a:r>
            <a:r>
              <a:rPr lang="ru-RU" sz="1900" dirty="0" smtClean="0"/>
              <a:t> </a:t>
            </a:r>
            <a:r>
              <a:rPr lang="ru-RU" sz="1900" dirty="0" err="1" smtClean="0"/>
              <a:t>a</a:t>
            </a:r>
            <a:r>
              <a:rPr lang="ru-RU" sz="1900" dirty="0" smtClean="0"/>
              <a:t> </a:t>
            </a:r>
            <a:r>
              <a:rPr lang="ru-RU" sz="1900" dirty="0" err="1" smtClean="0"/>
              <a:t>raportului</a:t>
            </a:r>
            <a:r>
              <a:rPr lang="ru-RU" sz="1900" dirty="0" smtClean="0"/>
              <a:t> </a:t>
            </a:r>
            <a:r>
              <a:rPr lang="ru-RU" sz="1900" dirty="0" err="1" smtClean="0"/>
              <a:t>de</a:t>
            </a:r>
            <a:r>
              <a:rPr lang="ru-RU" sz="1900" dirty="0" smtClean="0"/>
              <a:t> </a:t>
            </a:r>
            <a:r>
              <a:rPr lang="ru-RU" sz="1900" dirty="0" err="1" smtClean="0"/>
              <a:t>muncă</a:t>
            </a:r>
            <a:r>
              <a:rPr lang="ru-RU" sz="1900" dirty="0" smtClean="0"/>
              <a:t> </a:t>
            </a:r>
            <a:r>
              <a:rPr lang="ru-RU" sz="1900" dirty="0" err="1" smtClean="0"/>
              <a:t>vine</a:t>
            </a:r>
            <a:r>
              <a:rPr lang="ru-RU" sz="1900" dirty="0" smtClean="0"/>
              <a:t> </a:t>
            </a:r>
            <a:r>
              <a:rPr lang="ru-RU" sz="1900" dirty="0" err="1" smtClean="0"/>
              <a:t>de</a:t>
            </a:r>
            <a:r>
              <a:rPr lang="ru-RU" sz="1900" dirty="0" smtClean="0"/>
              <a:t> </a:t>
            </a:r>
            <a:r>
              <a:rPr lang="ru-RU" sz="1900" dirty="0" err="1" smtClean="0"/>
              <a:t>la</a:t>
            </a:r>
            <a:r>
              <a:rPr lang="ru-RU" sz="1900" dirty="0" smtClean="0"/>
              <a:t> </a:t>
            </a:r>
            <a:r>
              <a:rPr lang="ru-RU" sz="1900" dirty="0" err="1" smtClean="0"/>
              <a:t>salariat</a:t>
            </a:r>
            <a:r>
              <a:rPr lang="ru-RU" sz="1900" dirty="0" smtClean="0"/>
              <a:t> </a:t>
            </a:r>
            <a:r>
              <a:rPr lang="ru-RU" sz="1900" dirty="0" err="1" smtClean="0"/>
              <a:t>și nu</a:t>
            </a:r>
            <a:r>
              <a:rPr lang="ru-RU" sz="1900" dirty="0" smtClean="0"/>
              <a:t> </a:t>
            </a:r>
            <a:r>
              <a:rPr lang="ru-RU" sz="1900" dirty="0" err="1" smtClean="0"/>
              <a:t>implică</a:t>
            </a:r>
            <a:r>
              <a:rPr lang="ru-RU" sz="1900" dirty="0" smtClean="0"/>
              <a:t> </a:t>
            </a:r>
            <a:r>
              <a:rPr lang="ru-RU" sz="1900" dirty="0" err="1" smtClean="0"/>
              <a:t>aprobarea</a:t>
            </a:r>
            <a:r>
              <a:rPr lang="ru-RU" sz="1900" dirty="0" smtClean="0"/>
              <a:t> </a:t>
            </a:r>
            <a:r>
              <a:rPr lang="ru-RU" sz="1900" dirty="0" err="1" smtClean="0"/>
              <a:t>acestuia</a:t>
            </a:r>
            <a:r>
              <a:rPr lang="ru-RU" sz="1900" dirty="0" smtClean="0"/>
              <a:t> </a:t>
            </a:r>
            <a:r>
              <a:rPr lang="ru-RU" sz="1900" dirty="0" err="1" smtClean="0"/>
              <a:t>de</a:t>
            </a:r>
            <a:r>
              <a:rPr lang="ru-RU" sz="1900" dirty="0" smtClean="0"/>
              <a:t> </a:t>
            </a:r>
            <a:r>
              <a:rPr lang="ru-RU" sz="1900" dirty="0" err="1" smtClean="0"/>
              <a:t>către</a:t>
            </a:r>
            <a:r>
              <a:rPr lang="ru-RU" sz="1900" dirty="0" smtClean="0"/>
              <a:t> </a:t>
            </a:r>
            <a:r>
              <a:rPr lang="ru-RU" sz="1900" dirty="0" err="1" smtClean="0"/>
              <a:t>angajator</a:t>
            </a:r>
            <a:r>
              <a:rPr lang="ru-RU" sz="1900" dirty="0" smtClean="0"/>
              <a:t>, </a:t>
            </a:r>
            <a:r>
              <a:rPr lang="ru-RU" sz="1900" dirty="0" err="1" smtClean="0"/>
              <a:t>deoarece</a:t>
            </a:r>
            <a:r>
              <a:rPr lang="ru-RU" sz="1900" dirty="0" smtClean="0"/>
              <a:t> </a:t>
            </a:r>
            <a:r>
              <a:rPr lang="ru-RU" sz="1900" dirty="0" err="1" smtClean="0"/>
              <a:t>nu</a:t>
            </a:r>
            <a:r>
              <a:rPr lang="ru-RU" sz="1900" dirty="0" smtClean="0"/>
              <a:t> </a:t>
            </a:r>
            <a:r>
              <a:rPr lang="ru-RU" sz="1900" dirty="0" err="1" smtClean="0"/>
              <a:t>se</a:t>
            </a:r>
            <a:r>
              <a:rPr lang="ru-RU" sz="1900" dirty="0" smtClean="0"/>
              <a:t> </a:t>
            </a:r>
            <a:r>
              <a:rPr lang="ru-RU" sz="1900" dirty="0" err="1" smtClean="0"/>
              <a:t>permitede</a:t>
            </a:r>
            <a:r>
              <a:rPr lang="ru-RU" sz="1900" dirty="0" smtClean="0"/>
              <a:t> </a:t>
            </a:r>
            <a:r>
              <a:rPr lang="ru-RU" sz="1900" dirty="0" err="1" smtClean="0"/>
              <a:t>a</a:t>
            </a:r>
            <a:r>
              <a:rPr lang="ru-RU" sz="1900" dirty="0" smtClean="0"/>
              <a:t>  </a:t>
            </a:r>
            <a:r>
              <a:rPr lang="ru-RU" sz="1900" dirty="0" err="1" smtClean="0"/>
              <a:t>forța o</a:t>
            </a:r>
            <a:r>
              <a:rPr lang="ru-RU" sz="1900" dirty="0" smtClean="0"/>
              <a:t> </a:t>
            </a:r>
            <a:r>
              <a:rPr lang="ru-RU" sz="1900" dirty="0" err="1" smtClean="0"/>
              <a:t>persoană</a:t>
            </a:r>
            <a:r>
              <a:rPr lang="ru-RU" sz="1900" dirty="0" smtClean="0"/>
              <a:t> </a:t>
            </a:r>
            <a:r>
              <a:rPr lang="ru-RU" sz="1900" dirty="0" err="1" smtClean="0"/>
              <a:t>să</a:t>
            </a:r>
            <a:r>
              <a:rPr lang="ru-RU" sz="1900" dirty="0" smtClean="0"/>
              <a:t> </a:t>
            </a:r>
            <a:r>
              <a:rPr lang="ru-RU" sz="1900" dirty="0" err="1" smtClean="0"/>
              <a:t>lucreze</a:t>
            </a:r>
            <a:r>
              <a:rPr lang="ru-RU" sz="1900" dirty="0" smtClean="0"/>
              <a:t> </a:t>
            </a:r>
            <a:r>
              <a:rPr lang="ru-RU" sz="1900" dirty="0" err="1" smtClean="0"/>
              <a:t>împotriva</a:t>
            </a:r>
            <a:r>
              <a:rPr lang="ru-RU" sz="1900" dirty="0" smtClean="0"/>
              <a:t> </a:t>
            </a:r>
            <a:r>
              <a:rPr lang="ru-RU" sz="1900" dirty="0" err="1" smtClean="0"/>
              <a:t>voinței sale</a:t>
            </a:r>
            <a:r>
              <a:rPr lang="ru-RU" sz="1900" dirty="0" smtClean="0"/>
              <a:t>.</a:t>
            </a:r>
            <a:endParaRPr lang="ru-RU" sz="1900" b="1" dirty="0" smtClean="0"/>
          </a:p>
          <a:p>
            <a:r>
              <a:rPr lang="ru-RU" sz="1900" dirty="0" err="1" smtClean="0"/>
              <a:t>Procedura</a:t>
            </a:r>
            <a:r>
              <a:rPr lang="ru-RU" sz="1900" dirty="0" smtClean="0"/>
              <a:t> </a:t>
            </a:r>
            <a:r>
              <a:rPr lang="ru-RU" sz="1900" dirty="0" err="1" smtClean="0"/>
              <a:t>de</a:t>
            </a:r>
            <a:r>
              <a:rPr lang="ru-RU" sz="1900" dirty="0" smtClean="0"/>
              <a:t> </a:t>
            </a:r>
            <a:r>
              <a:rPr lang="ru-RU" sz="1900" dirty="0" err="1" smtClean="0"/>
              <a:t>concediere</a:t>
            </a:r>
            <a:r>
              <a:rPr lang="ru-RU" sz="1900" dirty="0" smtClean="0"/>
              <a:t> </a:t>
            </a:r>
            <a:r>
              <a:rPr lang="ru-RU" sz="1900" dirty="0" err="1" smtClean="0"/>
              <a:t>din</a:t>
            </a:r>
            <a:r>
              <a:rPr lang="ru-RU" sz="1900" dirty="0" smtClean="0"/>
              <a:t> </a:t>
            </a:r>
            <a:r>
              <a:rPr lang="ru-RU" sz="1900" dirty="0" err="1" smtClean="0"/>
              <a:t>proprie</a:t>
            </a:r>
            <a:r>
              <a:rPr lang="ru-RU" sz="1900" dirty="0" smtClean="0"/>
              <a:t> </a:t>
            </a:r>
            <a:r>
              <a:rPr lang="ru-RU" sz="1900" dirty="0" err="1" smtClean="0"/>
              <a:t>inițiativă implică</a:t>
            </a:r>
            <a:r>
              <a:rPr lang="ru-RU" sz="1900" dirty="0" smtClean="0"/>
              <a:t>, </a:t>
            </a:r>
            <a:r>
              <a:rPr lang="ru-RU" sz="1900" dirty="0" err="1" smtClean="0"/>
              <a:t>în</a:t>
            </a:r>
            <a:r>
              <a:rPr lang="ru-RU" sz="1900" dirty="0" smtClean="0"/>
              <a:t> </a:t>
            </a:r>
            <a:r>
              <a:rPr lang="ru-RU" sz="1900" dirty="0" err="1" smtClean="0"/>
              <a:t>primul</a:t>
            </a:r>
            <a:r>
              <a:rPr lang="ru-RU" sz="1900" dirty="0" smtClean="0"/>
              <a:t> </a:t>
            </a:r>
            <a:r>
              <a:rPr lang="ru-RU" sz="1900" dirty="0" err="1" smtClean="0"/>
              <a:t>rând</a:t>
            </a:r>
            <a:r>
              <a:rPr lang="ru-RU" sz="1900" dirty="0" smtClean="0"/>
              <a:t>, </a:t>
            </a:r>
            <a:r>
              <a:rPr lang="ru-RU" sz="1900" dirty="0" err="1" smtClean="0"/>
              <a:t>depunerea</a:t>
            </a:r>
            <a:r>
              <a:rPr lang="ru-RU" sz="1900" dirty="0" smtClean="0"/>
              <a:t> </a:t>
            </a:r>
            <a:r>
              <a:rPr lang="ru-RU" sz="1900" dirty="0" err="1" smtClean="0"/>
              <a:t>de</a:t>
            </a:r>
            <a:r>
              <a:rPr lang="ru-RU" sz="1900" dirty="0" smtClean="0"/>
              <a:t> </a:t>
            </a:r>
            <a:r>
              <a:rPr lang="ru-RU" sz="1900" dirty="0" err="1" smtClean="0"/>
              <a:t>către</a:t>
            </a:r>
            <a:r>
              <a:rPr lang="ru-RU" sz="1900" dirty="0" smtClean="0"/>
              <a:t>  </a:t>
            </a:r>
            <a:r>
              <a:rPr lang="ru-RU" sz="1900" dirty="0" err="1" smtClean="0"/>
              <a:t>salatiat</a:t>
            </a:r>
            <a:r>
              <a:rPr lang="ru-RU" sz="1900" dirty="0" smtClean="0"/>
              <a:t> </a:t>
            </a:r>
            <a:r>
              <a:rPr lang="ru-RU" sz="1900" dirty="0" err="1" smtClean="0"/>
              <a:t>a</a:t>
            </a:r>
            <a:r>
              <a:rPr lang="ru-RU" sz="1900" dirty="0" smtClean="0"/>
              <a:t> </a:t>
            </a:r>
            <a:r>
              <a:rPr lang="ru-RU" sz="1900" dirty="0" err="1" smtClean="0"/>
              <a:t>unei</a:t>
            </a:r>
            <a:r>
              <a:rPr lang="ru-RU" sz="1900" dirty="0" smtClean="0"/>
              <a:t> </a:t>
            </a:r>
            <a:r>
              <a:rPr lang="ru-RU" sz="1900" dirty="0" err="1" smtClean="0"/>
              <a:t>cereri</a:t>
            </a:r>
            <a:r>
              <a:rPr lang="ru-RU" sz="1900" dirty="0" smtClean="0"/>
              <a:t> </a:t>
            </a:r>
            <a:r>
              <a:rPr lang="ru-RU" sz="1900" dirty="0" err="1" smtClean="0"/>
              <a:t>de</a:t>
            </a:r>
            <a:r>
              <a:rPr lang="ru-RU" sz="1900" dirty="0" smtClean="0"/>
              <a:t> </a:t>
            </a:r>
            <a:r>
              <a:rPr lang="ru-RU" sz="1900" dirty="0" err="1" smtClean="0"/>
              <a:t>demisie</a:t>
            </a:r>
            <a:r>
              <a:rPr lang="ru-RU" sz="1900" dirty="0" smtClean="0"/>
              <a:t>. </a:t>
            </a:r>
            <a:r>
              <a:rPr lang="ru-RU" sz="1900" dirty="0" err="1" smtClean="0"/>
              <a:t>Cererea</a:t>
            </a:r>
            <a:r>
              <a:rPr lang="ru-RU" sz="1900" dirty="0" smtClean="0"/>
              <a:t> </a:t>
            </a:r>
            <a:r>
              <a:rPr lang="ru-RU" sz="1900" dirty="0" err="1" smtClean="0"/>
              <a:t>specifică</a:t>
            </a:r>
            <a:r>
              <a:rPr lang="ru-RU" sz="1900" dirty="0" smtClean="0"/>
              <a:t> </a:t>
            </a:r>
            <a:r>
              <a:rPr lang="ru-RU" sz="1900" dirty="0" err="1" smtClean="0"/>
              <a:t>data</a:t>
            </a:r>
            <a:r>
              <a:rPr lang="ru-RU" sz="1900" dirty="0" smtClean="0"/>
              <a:t> </a:t>
            </a:r>
            <a:r>
              <a:rPr lang="ru-RU" sz="1900" dirty="0" err="1" smtClean="0"/>
              <a:t>demisiei</a:t>
            </a:r>
            <a:r>
              <a:rPr lang="ru-RU" sz="1900" dirty="0" smtClean="0"/>
              <a:t> </a:t>
            </a:r>
            <a:r>
              <a:rPr lang="ru-RU" sz="1900" dirty="0" err="1" smtClean="0"/>
              <a:t>și baza</a:t>
            </a:r>
            <a:r>
              <a:rPr lang="ru-RU" sz="1900" dirty="0" smtClean="0"/>
              <a:t> </a:t>
            </a:r>
            <a:r>
              <a:rPr lang="ru-RU" sz="1900" dirty="0" err="1" smtClean="0"/>
              <a:t>acesteia</a:t>
            </a:r>
            <a:r>
              <a:rPr lang="ru-RU" sz="1900" dirty="0" smtClean="0"/>
              <a:t> („</a:t>
            </a:r>
            <a:r>
              <a:rPr lang="ru-RU" sz="1900" dirty="0" err="1" smtClean="0"/>
              <a:t>din</a:t>
            </a:r>
            <a:r>
              <a:rPr lang="ru-RU" sz="1900" dirty="0" smtClean="0"/>
              <a:t> </a:t>
            </a:r>
            <a:r>
              <a:rPr lang="ru-RU" sz="1900" dirty="0" err="1" smtClean="0"/>
              <a:t>propria</a:t>
            </a:r>
            <a:r>
              <a:rPr lang="ru-RU" sz="1900" dirty="0" smtClean="0"/>
              <a:t> </a:t>
            </a:r>
            <a:r>
              <a:rPr lang="ru-RU" sz="1900" dirty="0" err="1" smtClean="0"/>
              <a:t>inițiativă”</a:t>
            </a:r>
            <a:r>
              <a:rPr lang="ru-RU" sz="1900" dirty="0" smtClean="0"/>
              <a:t>) </a:t>
            </a:r>
            <a:r>
              <a:rPr lang="ru-RU" sz="1900" dirty="0" err="1" smtClean="0"/>
              <a:t>și este</a:t>
            </a:r>
            <a:r>
              <a:rPr lang="ru-RU" sz="1900" dirty="0" smtClean="0"/>
              <a:t> </a:t>
            </a:r>
            <a:r>
              <a:rPr lang="ru-RU" sz="1900" dirty="0" err="1" smtClean="0"/>
              <a:t>semnată</a:t>
            </a:r>
            <a:r>
              <a:rPr lang="ru-RU" sz="1900" dirty="0" smtClean="0"/>
              <a:t> </a:t>
            </a:r>
            <a:r>
              <a:rPr lang="ru-RU" sz="1900" dirty="0" err="1" smtClean="0"/>
              <a:t>de</a:t>
            </a:r>
            <a:r>
              <a:rPr lang="ru-RU" sz="1900" dirty="0" smtClean="0"/>
              <a:t> </a:t>
            </a:r>
            <a:r>
              <a:rPr lang="ru-RU" sz="1900" dirty="0" err="1" smtClean="0"/>
              <a:t>salariat</a:t>
            </a:r>
            <a:r>
              <a:rPr lang="ru-RU" sz="1900" dirty="0" smtClean="0"/>
              <a:t>  </a:t>
            </a:r>
            <a:r>
              <a:rPr lang="ru-RU" sz="1900" dirty="0" err="1" smtClean="0"/>
              <a:t>indicând</a:t>
            </a:r>
            <a:r>
              <a:rPr lang="ru-RU" sz="1900" dirty="0" smtClean="0"/>
              <a:t> </a:t>
            </a:r>
            <a:r>
              <a:rPr lang="ru-RU" sz="1900" dirty="0" err="1" smtClean="0"/>
              <a:t>data</a:t>
            </a:r>
            <a:r>
              <a:rPr lang="ru-RU" sz="1900" dirty="0" smtClean="0"/>
              <a:t> </a:t>
            </a:r>
            <a:r>
              <a:rPr lang="ru-RU" sz="1900" dirty="0" err="1" smtClean="0"/>
              <a:t>întocmirii</a:t>
            </a:r>
            <a:r>
              <a:rPr lang="ru-RU" sz="1900" dirty="0" smtClean="0"/>
              <a:t>.</a:t>
            </a:r>
            <a:endParaRPr lang="ru-RU" sz="1900" b="1" dirty="0" smtClean="0"/>
          </a:p>
          <a:p>
            <a:r>
              <a:rPr lang="ru-RU" sz="1900" dirty="0" err="1" smtClean="0"/>
              <a:t>Ca</a:t>
            </a:r>
            <a:r>
              <a:rPr lang="ru-RU" sz="1900" dirty="0" smtClean="0"/>
              <a:t> </a:t>
            </a:r>
            <a:r>
              <a:rPr lang="ru-RU" sz="1900" dirty="0" err="1" smtClean="0"/>
              <a:t>regulă</a:t>
            </a:r>
            <a:r>
              <a:rPr lang="ru-RU" sz="1900" dirty="0" smtClean="0"/>
              <a:t> </a:t>
            </a:r>
            <a:r>
              <a:rPr lang="ru-RU" sz="1900" dirty="0" err="1" smtClean="0"/>
              <a:t>generală</a:t>
            </a:r>
            <a:r>
              <a:rPr lang="ru-RU" sz="1900" dirty="0" smtClean="0"/>
              <a:t>, </a:t>
            </a:r>
            <a:r>
              <a:rPr lang="ru-RU" sz="1900" dirty="0" err="1" smtClean="0"/>
              <a:t>consacrată</a:t>
            </a:r>
            <a:r>
              <a:rPr lang="ru-RU" sz="1900" dirty="0" smtClean="0"/>
              <a:t> </a:t>
            </a:r>
            <a:r>
              <a:rPr lang="ru-RU" sz="1900" dirty="0" err="1" smtClean="0"/>
              <a:t>în</a:t>
            </a:r>
            <a:r>
              <a:rPr lang="ru-RU" sz="1900" dirty="0" smtClean="0"/>
              <a:t> </a:t>
            </a:r>
            <a:r>
              <a:rPr lang="ru-RU" sz="1900" dirty="0" err="1" smtClean="0"/>
              <a:t>Codul</a:t>
            </a:r>
            <a:r>
              <a:rPr lang="ru-RU" sz="1900" dirty="0" smtClean="0"/>
              <a:t> </a:t>
            </a:r>
            <a:r>
              <a:rPr lang="ru-RU" sz="1900" dirty="0" err="1" smtClean="0"/>
              <a:t>muncii</a:t>
            </a:r>
            <a:r>
              <a:rPr lang="ru-RU" sz="1900" dirty="0" smtClean="0"/>
              <a:t>, </a:t>
            </a:r>
            <a:r>
              <a:rPr lang="ru-RU" sz="1900" dirty="0" err="1" smtClean="0"/>
              <a:t>salariatul</a:t>
            </a:r>
            <a:r>
              <a:rPr lang="ru-RU" sz="1900" dirty="0" smtClean="0"/>
              <a:t> </a:t>
            </a:r>
            <a:r>
              <a:rPr lang="ru-RU" sz="1900" dirty="0" err="1" smtClean="0"/>
              <a:t>trebuie</a:t>
            </a:r>
            <a:r>
              <a:rPr lang="ru-RU" sz="1900" dirty="0" smtClean="0"/>
              <a:t> </a:t>
            </a:r>
            <a:r>
              <a:rPr lang="ru-RU" sz="1900" dirty="0" err="1" smtClean="0"/>
              <a:t>să</a:t>
            </a:r>
            <a:r>
              <a:rPr lang="ru-RU" sz="1900" dirty="0" smtClean="0"/>
              <a:t> </a:t>
            </a:r>
            <a:r>
              <a:rPr lang="ru-RU" sz="1900" dirty="0" err="1" smtClean="0"/>
              <a:t>notifice</a:t>
            </a:r>
            <a:r>
              <a:rPr lang="ru-RU" sz="1900" dirty="0" smtClean="0"/>
              <a:t> </a:t>
            </a:r>
            <a:r>
              <a:rPr lang="ru-RU" sz="1900" dirty="0" err="1" smtClean="0"/>
              <a:t>angajatorului</a:t>
            </a:r>
            <a:r>
              <a:rPr lang="ru-RU" sz="1900" dirty="0" smtClean="0"/>
              <a:t> </a:t>
            </a:r>
            <a:r>
              <a:rPr lang="ru-RU" sz="1900" dirty="0" err="1" smtClean="0"/>
              <a:t>viitoarea</a:t>
            </a:r>
            <a:r>
              <a:rPr lang="ru-RU" sz="1900" dirty="0" smtClean="0"/>
              <a:t> </a:t>
            </a:r>
            <a:r>
              <a:rPr lang="ru-RU" sz="1900" dirty="0" err="1" smtClean="0"/>
              <a:t>concediere</a:t>
            </a:r>
            <a:r>
              <a:rPr lang="ru-RU" sz="1900" dirty="0" smtClean="0"/>
              <a:t> </a:t>
            </a:r>
            <a:r>
              <a:rPr lang="ru-RU" sz="1900" dirty="0" err="1" smtClean="0"/>
              <a:t>cu</a:t>
            </a:r>
            <a:r>
              <a:rPr lang="ru-RU" sz="1900" dirty="0" smtClean="0"/>
              <a:t> 14 </a:t>
            </a:r>
            <a:r>
              <a:rPr lang="ru-RU" sz="1900" dirty="0" err="1" smtClean="0"/>
              <a:t>zile</a:t>
            </a:r>
            <a:r>
              <a:rPr lang="ru-RU" sz="1900" dirty="0" smtClean="0"/>
              <a:t> </a:t>
            </a:r>
            <a:r>
              <a:rPr lang="ru-RU" sz="1900" dirty="0" err="1" smtClean="0"/>
              <a:t>înainte</a:t>
            </a:r>
            <a:r>
              <a:rPr lang="ru-RU" sz="1900" dirty="0" smtClean="0"/>
              <a:t>. </a:t>
            </a:r>
            <a:r>
              <a:rPr lang="ru-RU" sz="1900" dirty="0" err="1" smtClean="0"/>
              <a:t>Cursul</a:t>
            </a:r>
            <a:r>
              <a:rPr lang="ru-RU" sz="1900" dirty="0" smtClean="0"/>
              <a:t> </a:t>
            </a:r>
            <a:r>
              <a:rPr lang="ru-RU" sz="1900" dirty="0" err="1" smtClean="0"/>
              <a:t>acestei</a:t>
            </a:r>
            <a:r>
              <a:rPr lang="ru-RU" sz="1900" dirty="0" smtClean="0"/>
              <a:t> </a:t>
            </a:r>
            <a:r>
              <a:rPr lang="ru-RU" sz="1900" dirty="0" err="1" smtClean="0"/>
              <a:t>perioade</a:t>
            </a:r>
            <a:r>
              <a:rPr lang="ru-RU" sz="1900" dirty="0" smtClean="0"/>
              <a:t> </a:t>
            </a:r>
            <a:r>
              <a:rPr lang="ru-RU" sz="1900" dirty="0" err="1" smtClean="0"/>
              <a:t>începe</a:t>
            </a:r>
            <a:r>
              <a:rPr lang="ru-RU" sz="1900" dirty="0" smtClean="0"/>
              <a:t> </a:t>
            </a:r>
            <a:r>
              <a:rPr lang="ru-RU" sz="1900" dirty="0" err="1" smtClean="0"/>
              <a:t>a</a:t>
            </a:r>
            <a:r>
              <a:rPr lang="ru-RU" sz="1900" dirty="0" smtClean="0"/>
              <a:t> </a:t>
            </a:r>
            <a:r>
              <a:rPr lang="ru-RU" sz="1900" dirty="0" err="1" smtClean="0"/>
              <a:t>doua</a:t>
            </a:r>
            <a:r>
              <a:rPr lang="ru-RU" sz="1900" dirty="0" smtClean="0"/>
              <a:t> </a:t>
            </a:r>
            <a:r>
              <a:rPr lang="ru-RU" sz="1900" dirty="0" err="1" smtClean="0"/>
              <a:t>zi</a:t>
            </a:r>
            <a:r>
              <a:rPr lang="ru-RU" sz="1900" dirty="0" smtClean="0"/>
              <a:t> </a:t>
            </a:r>
            <a:r>
              <a:rPr lang="ru-RU" sz="1900" dirty="0" err="1" smtClean="0"/>
              <a:t>după</a:t>
            </a:r>
            <a:r>
              <a:rPr lang="ru-RU" sz="1900" dirty="0" smtClean="0"/>
              <a:t> </a:t>
            </a:r>
            <a:r>
              <a:rPr lang="ru-RU" sz="1900" dirty="0" err="1" smtClean="0"/>
              <a:t>ce</a:t>
            </a:r>
            <a:r>
              <a:rPr lang="ru-RU" sz="1900" dirty="0" smtClean="0"/>
              <a:t> </a:t>
            </a:r>
            <a:r>
              <a:rPr lang="ru-RU" sz="1900" dirty="0" err="1" smtClean="0"/>
              <a:t>angajatorul</a:t>
            </a:r>
            <a:r>
              <a:rPr lang="ru-RU" sz="1900" dirty="0" smtClean="0"/>
              <a:t> </a:t>
            </a:r>
            <a:r>
              <a:rPr lang="ru-RU" sz="1900" dirty="0" err="1" smtClean="0"/>
              <a:t>primește cererea</a:t>
            </a:r>
            <a:r>
              <a:rPr lang="ru-RU" sz="1900" dirty="0" smtClean="0"/>
              <a:t> </a:t>
            </a:r>
            <a:r>
              <a:rPr lang="ru-RU" sz="1900" dirty="0" err="1" smtClean="0"/>
              <a:t>de</a:t>
            </a:r>
            <a:r>
              <a:rPr lang="ru-RU" sz="1900" dirty="0" smtClean="0"/>
              <a:t> </a:t>
            </a:r>
            <a:r>
              <a:rPr lang="ru-RU" sz="1900" dirty="0" err="1" smtClean="0"/>
              <a:t>demisie</a:t>
            </a:r>
            <a:r>
              <a:rPr lang="ru-RU" sz="1900" dirty="0" smtClean="0"/>
              <a:t>. </a:t>
            </a:r>
            <a:r>
              <a:rPr lang="ru-RU" sz="1900" dirty="0" err="1" smtClean="0"/>
              <a:t>În</a:t>
            </a:r>
            <a:r>
              <a:rPr lang="ru-RU" sz="1900" dirty="0" smtClean="0"/>
              <a:t> </a:t>
            </a:r>
            <a:r>
              <a:rPr lang="ru-RU" sz="1900" dirty="0" err="1" smtClean="0"/>
              <a:t>timpul</a:t>
            </a:r>
            <a:r>
              <a:rPr lang="ru-RU" sz="1900" dirty="0" smtClean="0"/>
              <a:t> </a:t>
            </a:r>
            <a:r>
              <a:rPr lang="ru-RU" sz="1900" dirty="0" err="1" smtClean="0"/>
              <a:t>perioadei</a:t>
            </a:r>
            <a:r>
              <a:rPr lang="ru-RU" sz="1900" dirty="0" smtClean="0"/>
              <a:t> </a:t>
            </a:r>
            <a:r>
              <a:rPr lang="ru-RU" sz="1900" dirty="0" err="1" smtClean="0"/>
              <a:t>de</a:t>
            </a:r>
            <a:r>
              <a:rPr lang="ru-RU" sz="1900" dirty="0" smtClean="0"/>
              <a:t> </a:t>
            </a:r>
            <a:r>
              <a:rPr lang="ru-RU" sz="1900" dirty="0" err="1" smtClean="0"/>
              <a:t>notificare</a:t>
            </a:r>
            <a:r>
              <a:rPr lang="ru-RU" sz="1900" dirty="0" smtClean="0"/>
              <a:t>, </a:t>
            </a:r>
            <a:r>
              <a:rPr lang="ru-RU" sz="1900" dirty="0" err="1" smtClean="0"/>
              <a:t>este</a:t>
            </a:r>
            <a:r>
              <a:rPr lang="ru-RU" sz="1900" dirty="0" smtClean="0"/>
              <a:t> </a:t>
            </a:r>
            <a:r>
              <a:rPr lang="ru-RU" sz="1900" dirty="0" err="1" smtClean="0"/>
              <a:t>posibil</a:t>
            </a:r>
            <a:r>
              <a:rPr lang="ru-RU" sz="1900" dirty="0" smtClean="0"/>
              <a:t> </a:t>
            </a:r>
            <a:r>
              <a:rPr lang="ru-RU" sz="1900" dirty="0" err="1" smtClean="0"/>
              <a:t>ca</a:t>
            </a:r>
            <a:r>
              <a:rPr lang="ru-RU" sz="1900" dirty="0" smtClean="0"/>
              <a:t> </a:t>
            </a:r>
            <a:r>
              <a:rPr lang="ru-RU" sz="1900" dirty="0" err="1" smtClean="0"/>
              <a:t>salariatul</a:t>
            </a:r>
            <a:r>
              <a:rPr lang="ru-RU" sz="1900" dirty="0" smtClean="0"/>
              <a:t> </a:t>
            </a:r>
            <a:r>
              <a:rPr lang="ru-RU" sz="1900" dirty="0" err="1" smtClean="0"/>
              <a:t>să</a:t>
            </a:r>
            <a:r>
              <a:rPr lang="ru-RU" sz="1900" dirty="0" smtClean="0"/>
              <a:t> </a:t>
            </a:r>
            <a:r>
              <a:rPr lang="ru-RU" sz="1900" dirty="0" err="1" smtClean="0"/>
              <a:t>nu</a:t>
            </a:r>
            <a:r>
              <a:rPr lang="ru-RU" sz="1900" dirty="0" smtClean="0"/>
              <a:t> </a:t>
            </a:r>
            <a:r>
              <a:rPr lang="ru-RU" sz="1900" dirty="0" err="1" smtClean="0"/>
              <a:t>se</a:t>
            </a:r>
            <a:r>
              <a:rPr lang="ru-RU" sz="1900" dirty="0" smtClean="0"/>
              <a:t> </a:t>
            </a:r>
            <a:r>
              <a:rPr lang="ru-RU" sz="1900" dirty="0" err="1" smtClean="0"/>
              <a:t>afle</a:t>
            </a:r>
            <a:r>
              <a:rPr lang="ru-RU" sz="1900" dirty="0" smtClean="0"/>
              <a:t> </a:t>
            </a:r>
            <a:r>
              <a:rPr lang="ru-RU" sz="1900" dirty="0" err="1" smtClean="0"/>
              <a:t>la</a:t>
            </a:r>
            <a:r>
              <a:rPr lang="ru-RU" sz="1900" dirty="0" smtClean="0"/>
              <a:t> </a:t>
            </a:r>
            <a:r>
              <a:rPr lang="ru-RU" sz="1900" dirty="0" err="1" smtClean="0"/>
              <a:t>locul</a:t>
            </a:r>
            <a:r>
              <a:rPr lang="ru-RU" sz="1900" dirty="0" smtClean="0"/>
              <a:t> </a:t>
            </a:r>
            <a:r>
              <a:rPr lang="ru-RU" sz="1900" dirty="0" err="1" smtClean="0"/>
              <a:t>de</a:t>
            </a:r>
            <a:r>
              <a:rPr lang="ru-RU" sz="1900" dirty="0" smtClean="0"/>
              <a:t> </a:t>
            </a:r>
            <a:r>
              <a:rPr lang="ru-RU" sz="1900" dirty="0" err="1" smtClean="0"/>
              <a:t>muncă</a:t>
            </a:r>
            <a:r>
              <a:rPr lang="ru-RU" sz="1900" dirty="0" smtClean="0"/>
              <a:t>. </a:t>
            </a:r>
            <a:r>
              <a:rPr lang="ru-RU" sz="1900" dirty="0" err="1" smtClean="0"/>
              <a:t>Poate</a:t>
            </a:r>
            <a:r>
              <a:rPr lang="ru-RU" sz="1900" dirty="0" smtClean="0"/>
              <a:t> </a:t>
            </a:r>
            <a:r>
              <a:rPr lang="ru-RU" sz="1900" dirty="0" err="1" smtClean="0"/>
              <a:t>pleca</a:t>
            </a:r>
            <a:r>
              <a:rPr lang="ru-RU" sz="1900" dirty="0" smtClean="0"/>
              <a:t> </a:t>
            </a:r>
            <a:r>
              <a:rPr lang="ru-RU" sz="1900" dirty="0" err="1" smtClean="0"/>
              <a:t>în</a:t>
            </a:r>
            <a:r>
              <a:rPr lang="ru-RU" sz="1900" dirty="0" smtClean="0"/>
              <a:t> </a:t>
            </a:r>
            <a:r>
              <a:rPr lang="ru-RU" sz="1900" dirty="0" err="1" smtClean="0"/>
              <a:t>concediu</a:t>
            </a:r>
            <a:r>
              <a:rPr lang="ru-RU" sz="1900" dirty="0" smtClean="0"/>
              <a:t> </a:t>
            </a:r>
            <a:r>
              <a:rPr lang="ru-RU" sz="1900" dirty="0" err="1" smtClean="0"/>
              <a:t>anual</a:t>
            </a:r>
            <a:r>
              <a:rPr lang="ru-RU" sz="1900" dirty="0" smtClean="0"/>
              <a:t>, </a:t>
            </a:r>
            <a:r>
              <a:rPr lang="ru-RU" sz="1900" dirty="0" err="1" smtClean="0"/>
              <a:t>concediu</a:t>
            </a:r>
            <a:r>
              <a:rPr lang="ru-RU" sz="1900" dirty="0" smtClean="0"/>
              <a:t> </a:t>
            </a:r>
            <a:r>
              <a:rPr lang="ru-RU" sz="1900" dirty="0" err="1" smtClean="0"/>
              <a:t>medical</a:t>
            </a:r>
            <a:r>
              <a:rPr lang="ru-RU" sz="1900" dirty="0" smtClean="0"/>
              <a:t>, </a:t>
            </a:r>
            <a:r>
              <a:rPr lang="ru-RU" sz="1900" dirty="0" err="1" smtClean="0"/>
              <a:t>etc</a:t>
            </a:r>
            <a:r>
              <a:rPr lang="ru-RU" sz="1900" dirty="0" smtClean="0"/>
              <a:t>., </a:t>
            </a:r>
            <a:r>
              <a:rPr lang="ru-RU" sz="1900" dirty="0" err="1" smtClean="0"/>
              <a:t>în</a:t>
            </a:r>
            <a:r>
              <a:rPr lang="ru-RU" sz="1900" dirty="0" smtClean="0"/>
              <a:t> </a:t>
            </a:r>
            <a:r>
              <a:rPr lang="ru-RU" sz="1900" dirty="0" err="1" smtClean="0"/>
              <a:t>timp</a:t>
            </a:r>
            <a:r>
              <a:rPr lang="ru-RU" sz="1900" dirty="0" smtClean="0"/>
              <a:t> </a:t>
            </a:r>
            <a:r>
              <a:rPr lang="ru-RU" sz="1900" dirty="0" err="1" smtClean="0"/>
              <a:t>ce</a:t>
            </a:r>
            <a:r>
              <a:rPr lang="ru-RU" sz="1900" dirty="0" smtClean="0"/>
              <a:t> </a:t>
            </a:r>
            <a:r>
              <a:rPr lang="ru-RU" sz="1900" dirty="0" err="1" smtClean="0"/>
              <a:t>termenul</a:t>
            </a:r>
            <a:r>
              <a:rPr lang="ru-RU" sz="1900" dirty="0" smtClean="0"/>
              <a:t> </a:t>
            </a:r>
            <a:r>
              <a:rPr lang="ru-RU" sz="1900" dirty="0" err="1" smtClean="0"/>
              <a:t>concedierii</a:t>
            </a:r>
            <a:r>
              <a:rPr lang="ru-RU" sz="1900" dirty="0" smtClean="0"/>
              <a:t> </a:t>
            </a:r>
            <a:r>
              <a:rPr lang="ru-RU" sz="1900" dirty="0" err="1" smtClean="0"/>
              <a:t>nu</a:t>
            </a:r>
            <a:r>
              <a:rPr lang="ru-RU" sz="1900" dirty="0" smtClean="0"/>
              <a:t> </a:t>
            </a:r>
            <a:r>
              <a:rPr lang="ru-RU" sz="1900" dirty="0" err="1" smtClean="0"/>
              <a:t>se</a:t>
            </a:r>
            <a:r>
              <a:rPr lang="ru-RU" sz="1900" dirty="0" smtClean="0"/>
              <a:t> </a:t>
            </a:r>
            <a:r>
              <a:rPr lang="ru-RU" sz="1900" dirty="0" err="1" smtClean="0"/>
              <a:t>va</a:t>
            </a:r>
            <a:r>
              <a:rPr lang="ru-RU" sz="1900" dirty="0" smtClean="0"/>
              <a:t> </a:t>
            </a:r>
            <a:r>
              <a:rPr lang="ru-RU" sz="1900" dirty="0" err="1" smtClean="0"/>
              <a:t>schimba</a:t>
            </a:r>
            <a:r>
              <a:rPr lang="ru-RU" sz="1900" dirty="0" smtClean="0"/>
              <a:t>.</a:t>
            </a:r>
            <a:endParaRPr lang="ru-RU" sz="1900" b="1" dirty="0" smtClean="0"/>
          </a:p>
          <a:p>
            <a:r>
              <a:rPr lang="ru-RU" sz="1900" dirty="0" err="1" smtClean="0"/>
              <a:t>Timp</a:t>
            </a:r>
            <a:r>
              <a:rPr lang="ru-RU" sz="1900" dirty="0" smtClean="0"/>
              <a:t> </a:t>
            </a:r>
            <a:r>
              <a:rPr lang="ru-RU" sz="1900" dirty="0" err="1" smtClean="0"/>
              <a:t>de</a:t>
            </a:r>
            <a:r>
              <a:rPr lang="ru-RU" sz="1900" dirty="0" smtClean="0"/>
              <a:t> 7 </a:t>
            </a:r>
            <a:r>
              <a:rPr lang="ru-RU" sz="1900" dirty="0" err="1" smtClean="0"/>
              <a:t>zile</a:t>
            </a:r>
            <a:r>
              <a:rPr lang="ru-RU" sz="1900" dirty="0" smtClean="0"/>
              <a:t> </a:t>
            </a:r>
            <a:r>
              <a:rPr lang="ru-RU" sz="1900" dirty="0" err="1" smtClean="0"/>
              <a:t>calendaristice</a:t>
            </a:r>
            <a:r>
              <a:rPr lang="ru-RU" sz="1900" dirty="0" smtClean="0"/>
              <a:t> </a:t>
            </a:r>
            <a:r>
              <a:rPr lang="ru-RU" sz="1900" dirty="0" err="1" smtClean="0"/>
              <a:t>de</a:t>
            </a:r>
            <a:r>
              <a:rPr lang="ru-RU" sz="1900" dirty="0" smtClean="0"/>
              <a:t> </a:t>
            </a:r>
            <a:r>
              <a:rPr lang="ru-RU" sz="1900" dirty="0" err="1" smtClean="0"/>
              <a:t>la</a:t>
            </a:r>
            <a:r>
              <a:rPr lang="ru-RU" sz="1900" dirty="0" smtClean="0"/>
              <a:t> </a:t>
            </a:r>
            <a:r>
              <a:rPr lang="ru-RU" sz="1900" dirty="0" err="1" smtClean="0"/>
              <a:t>data</a:t>
            </a:r>
            <a:r>
              <a:rPr lang="ru-RU" sz="1900" dirty="0" smtClean="0"/>
              <a:t> </a:t>
            </a:r>
            <a:r>
              <a:rPr lang="ru-RU" sz="1900" dirty="0" err="1" smtClean="0"/>
              <a:t>depunerii</a:t>
            </a:r>
            <a:r>
              <a:rPr lang="ru-RU" sz="1900" dirty="0" smtClean="0"/>
              <a:t> </a:t>
            </a:r>
            <a:r>
              <a:rPr lang="ru-RU" sz="1900" dirty="0" err="1" smtClean="0"/>
              <a:t>cererii</a:t>
            </a:r>
            <a:r>
              <a:rPr lang="ru-RU" sz="1900" dirty="0" smtClean="0"/>
              <a:t> </a:t>
            </a:r>
            <a:r>
              <a:rPr lang="ru-RU" sz="1900" dirty="0" err="1" smtClean="0"/>
              <a:t>de</a:t>
            </a:r>
            <a:r>
              <a:rPr lang="ru-RU" sz="1900" dirty="0" smtClean="0"/>
              <a:t> </a:t>
            </a:r>
            <a:r>
              <a:rPr lang="ru-RU" sz="1900" dirty="0" err="1" smtClean="0"/>
              <a:t>demisie</a:t>
            </a:r>
            <a:r>
              <a:rPr lang="ru-RU" sz="1900" dirty="0" smtClean="0"/>
              <a:t>, </a:t>
            </a:r>
            <a:r>
              <a:rPr lang="ru-RU" sz="1900" dirty="0" err="1" smtClean="0"/>
              <a:t>salariatul</a:t>
            </a:r>
            <a:r>
              <a:rPr lang="ru-RU" sz="1900" dirty="0" smtClean="0"/>
              <a:t> </a:t>
            </a:r>
            <a:r>
              <a:rPr lang="ru-RU" sz="1900" dirty="0" err="1" smtClean="0"/>
              <a:t>are</a:t>
            </a:r>
            <a:r>
              <a:rPr lang="ru-RU" sz="1900" dirty="0" smtClean="0"/>
              <a:t> </a:t>
            </a:r>
            <a:r>
              <a:rPr lang="ru-RU" sz="1900" dirty="0" err="1" smtClean="0"/>
              <a:t>dreptul</a:t>
            </a:r>
            <a:r>
              <a:rPr lang="ru-RU" sz="1900" dirty="0" smtClean="0"/>
              <a:t> </a:t>
            </a:r>
            <a:r>
              <a:rPr lang="ru-RU" sz="1900" dirty="0" err="1" smtClean="0"/>
              <a:t>să-şi</a:t>
            </a:r>
            <a:r>
              <a:rPr lang="ru-RU" sz="1900" dirty="0" smtClean="0"/>
              <a:t> </a:t>
            </a:r>
            <a:r>
              <a:rPr lang="ru-RU" sz="1900" dirty="0" err="1" smtClean="0"/>
              <a:t>retragă</a:t>
            </a:r>
            <a:r>
              <a:rPr lang="ru-RU" sz="1900" dirty="0" smtClean="0"/>
              <a:t> </a:t>
            </a:r>
            <a:r>
              <a:rPr lang="ru-RU" sz="1900" dirty="0" err="1" smtClean="0"/>
              <a:t>cererea</a:t>
            </a:r>
            <a:r>
              <a:rPr lang="ru-RU" sz="1900" dirty="0" smtClean="0"/>
              <a:t> </a:t>
            </a:r>
            <a:r>
              <a:rPr lang="ru-RU" sz="1900" dirty="0" err="1" smtClean="0"/>
              <a:t>sau</a:t>
            </a:r>
            <a:r>
              <a:rPr lang="ru-RU" sz="1900" dirty="0" smtClean="0"/>
              <a:t> </a:t>
            </a:r>
            <a:r>
              <a:rPr lang="ru-RU" sz="1900" dirty="0" err="1" smtClean="0"/>
              <a:t>să</a:t>
            </a:r>
            <a:r>
              <a:rPr lang="ru-RU" sz="1900" dirty="0" smtClean="0"/>
              <a:t> </a:t>
            </a:r>
            <a:r>
              <a:rPr lang="ru-RU" sz="1900" dirty="0" err="1" smtClean="0"/>
              <a:t>depună</a:t>
            </a:r>
            <a:r>
              <a:rPr lang="ru-RU" sz="1900" dirty="0" smtClean="0"/>
              <a:t> </a:t>
            </a:r>
            <a:r>
              <a:rPr lang="ru-RU" sz="1900" dirty="0" err="1" smtClean="0"/>
              <a:t>o</a:t>
            </a:r>
            <a:r>
              <a:rPr lang="ru-RU" sz="1900" dirty="0" smtClean="0"/>
              <a:t> </a:t>
            </a:r>
            <a:r>
              <a:rPr lang="ru-RU" sz="1900" dirty="0" err="1" smtClean="0"/>
              <a:t>nouă</a:t>
            </a:r>
            <a:r>
              <a:rPr lang="ru-RU" sz="1900" dirty="0" smtClean="0"/>
              <a:t> </a:t>
            </a:r>
            <a:r>
              <a:rPr lang="ru-RU" sz="1900" dirty="0" err="1" smtClean="0"/>
              <a:t>cerere</a:t>
            </a:r>
            <a:r>
              <a:rPr lang="ru-RU" sz="1900" dirty="0" smtClean="0"/>
              <a:t>, </a:t>
            </a:r>
            <a:r>
              <a:rPr lang="ru-RU" sz="1900" dirty="0" err="1" smtClean="0"/>
              <a:t>prin</a:t>
            </a:r>
            <a:r>
              <a:rPr lang="ru-RU" sz="1900" dirty="0" smtClean="0"/>
              <a:t> </a:t>
            </a:r>
            <a:r>
              <a:rPr lang="ru-RU" sz="1900" dirty="0" err="1" smtClean="0"/>
              <a:t>care</a:t>
            </a:r>
            <a:r>
              <a:rPr lang="ru-RU" sz="1900" dirty="0" smtClean="0"/>
              <a:t> </a:t>
            </a:r>
            <a:r>
              <a:rPr lang="ru-RU" sz="1900" dirty="0" err="1" smtClean="0"/>
              <a:t>să</a:t>
            </a:r>
            <a:r>
              <a:rPr lang="ru-RU" sz="1900" dirty="0" smtClean="0"/>
              <a:t> </a:t>
            </a:r>
            <a:r>
              <a:rPr lang="ru-RU" sz="1900" dirty="0" err="1" smtClean="0"/>
              <a:t>o</a:t>
            </a:r>
            <a:r>
              <a:rPr lang="ru-RU" sz="1900" dirty="0" smtClean="0"/>
              <a:t> </a:t>
            </a:r>
            <a:r>
              <a:rPr lang="ru-RU" sz="1900" dirty="0" err="1" smtClean="0"/>
              <a:t>anuleze</a:t>
            </a:r>
            <a:r>
              <a:rPr lang="ru-RU" sz="1900" dirty="0" smtClean="0"/>
              <a:t> </a:t>
            </a:r>
            <a:r>
              <a:rPr lang="ru-RU" sz="1900" dirty="0" err="1" smtClean="0"/>
              <a:t>pe</a:t>
            </a:r>
            <a:r>
              <a:rPr lang="ru-RU" sz="1900" dirty="0" smtClean="0"/>
              <a:t> </a:t>
            </a:r>
            <a:r>
              <a:rPr lang="ru-RU" sz="1900" dirty="0" err="1" smtClean="0"/>
              <a:t>prima</a:t>
            </a:r>
            <a:r>
              <a:rPr lang="ru-RU" sz="1900" dirty="0" smtClean="0"/>
              <a:t>. </a:t>
            </a:r>
            <a:r>
              <a:rPr lang="ru-RU" sz="1900" dirty="0" err="1" smtClean="0"/>
              <a:t>În</a:t>
            </a:r>
            <a:r>
              <a:rPr lang="ru-RU" sz="1900" dirty="0" smtClean="0"/>
              <a:t> </a:t>
            </a:r>
            <a:r>
              <a:rPr lang="ru-RU" sz="1900" dirty="0" err="1" smtClean="0"/>
              <a:t>acest</a:t>
            </a:r>
            <a:r>
              <a:rPr lang="ru-RU" sz="1900" dirty="0" smtClean="0"/>
              <a:t> </a:t>
            </a:r>
            <a:r>
              <a:rPr lang="ru-RU" sz="1900" dirty="0" err="1" smtClean="0"/>
              <a:t>caz</a:t>
            </a:r>
            <a:r>
              <a:rPr lang="ru-RU" sz="1900" dirty="0" smtClean="0"/>
              <a:t>, </a:t>
            </a:r>
            <a:r>
              <a:rPr lang="ru-RU" sz="1900" dirty="0" err="1" smtClean="0"/>
              <a:t>angajatorul</a:t>
            </a:r>
            <a:r>
              <a:rPr lang="ru-RU" sz="1900" dirty="0" smtClean="0"/>
              <a:t> </a:t>
            </a:r>
            <a:r>
              <a:rPr lang="ru-RU" sz="1900" dirty="0" err="1" smtClean="0"/>
              <a:t>este</a:t>
            </a:r>
            <a:r>
              <a:rPr lang="ru-RU" sz="1900" dirty="0" smtClean="0"/>
              <a:t> </a:t>
            </a:r>
            <a:r>
              <a:rPr lang="ru-RU" sz="1900" dirty="0" err="1" smtClean="0"/>
              <a:t>în</a:t>
            </a:r>
            <a:r>
              <a:rPr lang="ru-RU" sz="1900" dirty="0" smtClean="0"/>
              <a:t> </a:t>
            </a:r>
            <a:r>
              <a:rPr lang="ru-RU" sz="1900" dirty="0" err="1" smtClean="0"/>
              <a:t>drept</a:t>
            </a:r>
            <a:r>
              <a:rPr lang="ru-RU" sz="1900" dirty="0" smtClean="0"/>
              <a:t> </a:t>
            </a:r>
            <a:r>
              <a:rPr lang="ru-RU" sz="1900" dirty="0" err="1" smtClean="0"/>
              <a:t>să-l</a:t>
            </a:r>
            <a:r>
              <a:rPr lang="ru-RU" sz="1900" dirty="0" smtClean="0"/>
              <a:t> </a:t>
            </a:r>
            <a:r>
              <a:rPr lang="ru-RU" sz="1900" dirty="0" err="1" smtClean="0"/>
              <a:t>elibereze</a:t>
            </a:r>
            <a:r>
              <a:rPr lang="ru-RU" sz="1900" dirty="0" smtClean="0"/>
              <a:t> </a:t>
            </a:r>
            <a:r>
              <a:rPr lang="ru-RU" sz="1900" dirty="0" err="1" smtClean="0"/>
              <a:t>pe</a:t>
            </a:r>
            <a:r>
              <a:rPr lang="ru-RU" sz="1900" dirty="0" smtClean="0"/>
              <a:t> </a:t>
            </a:r>
            <a:r>
              <a:rPr lang="ru-RU" sz="1900" dirty="0" err="1" smtClean="0"/>
              <a:t>salariat</a:t>
            </a:r>
            <a:r>
              <a:rPr lang="ru-RU" sz="1900" dirty="0" smtClean="0"/>
              <a:t> </a:t>
            </a:r>
            <a:r>
              <a:rPr lang="ru-RU" sz="1900" dirty="0" err="1" smtClean="0"/>
              <a:t>numai</a:t>
            </a:r>
            <a:r>
              <a:rPr lang="ru-RU" sz="1900" dirty="0" smtClean="0"/>
              <a:t> </a:t>
            </a:r>
            <a:r>
              <a:rPr lang="ru-RU" sz="1900" dirty="0" err="1" smtClean="0"/>
              <a:t>dacă</a:t>
            </a:r>
            <a:r>
              <a:rPr lang="ru-RU" sz="1900" dirty="0" smtClean="0"/>
              <a:t>, </a:t>
            </a:r>
            <a:r>
              <a:rPr lang="ru-RU" sz="1900" dirty="0" err="1" smtClean="0"/>
              <a:t>pînă</a:t>
            </a:r>
            <a:r>
              <a:rPr lang="ru-RU" sz="1900" dirty="0" smtClean="0"/>
              <a:t> </a:t>
            </a:r>
            <a:r>
              <a:rPr lang="ru-RU" sz="1900" dirty="0" err="1" smtClean="0"/>
              <a:t>la</a:t>
            </a:r>
            <a:r>
              <a:rPr lang="ru-RU" sz="1900" dirty="0" smtClean="0"/>
              <a:t> </a:t>
            </a:r>
            <a:r>
              <a:rPr lang="ru-RU" sz="1900" dirty="0" err="1" smtClean="0"/>
              <a:t>retragerea</a:t>
            </a:r>
            <a:r>
              <a:rPr lang="ru-RU" sz="1900" dirty="0" smtClean="0"/>
              <a:t> (</a:t>
            </a:r>
            <a:r>
              <a:rPr lang="ru-RU" sz="1900" dirty="0" err="1" smtClean="0"/>
              <a:t>anularea</a:t>
            </a:r>
            <a:r>
              <a:rPr lang="ru-RU" sz="1900" dirty="0" smtClean="0"/>
              <a:t>) </a:t>
            </a:r>
            <a:r>
              <a:rPr lang="ru-RU" sz="1900" dirty="0" err="1" smtClean="0"/>
              <a:t>cererii</a:t>
            </a:r>
            <a:r>
              <a:rPr lang="ru-RU" sz="1900" dirty="0" smtClean="0"/>
              <a:t> </a:t>
            </a:r>
            <a:r>
              <a:rPr lang="ru-RU" sz="1900" dirty="0" err="1" smtClean="0"/>
              <a:t>depuse</a:t>
            </a:r>
            <a:r>
              <a:rPr lang="ru-RU" sz="1900" dirty="0" smtClean="0"/>
              <a:t>, </a:t>
            </a:r>
            <a:r>
              <a:rPr lang="ru-RU" sz="1900" dirty="0" err="1" smtClean="0"/>
              <a:t>a</a:t>
            </a:r>
            <a:r>
              <a:rPr lang="ru-RU" sz="1900" dirty="0" smtClean="0"/>
              <a:t> </a:t>
            </a:r>
            <a:r>
              <a:rPr lang="ru-RU" sz="1900" dirty="0" err="1" smtClean="0"/>
              <a:t>fost</a:t>
            </a:r>
            <a:r>
              <a:rPr lang="ru-RU" sz="1900" dirty="0" smtClean="0"/>
              <a:t> </a:t>
            </a:r>
            <a:r>
              <a:rPr lang="ru-RU" sz="1900" dirty="0" err="1" smtClean="0"/>
              <a:t>încheiat</a:t>
            </a:r>
            <a:r>
              <a:rPr lang="ru-RU" sz="1900" dirty="0" smtClean="0"/>
              <a:t> </a:t>
            </a:r>
            <a:r>
              <a:rPr lang="ru-RU" sz="1900" dirty="0" err="1" smtClean="0"/>
              <a:t>un</a:t>
            </a:r>
            <a:r>
              <a:rPr lang="ru-RU" sz="1900" dirty="0" smtClean="0"/>
              <a:t> </a:t>
            </a:r>
            <a:r>
              <a:rPr lang="ru-RU" sz="1900" dirty="0" err="1" smtClean="0"/>
              <a:t>contract</a:t>
            </a:r>
            <a:r>
              <a:rPr lang="ru-RU" sz="1900" dirty="0" smtClean="0"/>
              <a:t> </a:t>
            </a:r>
            <a:r>
              <a:rPr lang="ru-RU" sz="1900" dirty="0" err="1" smtClean="0"/>
              <a:t>individual</a:t>
            </a:r>
            <a:r>
              <a:rPr lang="ru-RU" sz="1900" dirty="0" smtClean="0"/>
              <a:t> </a:t>
            </a:r>
            <a:r>
              <a:rPr lang="ru-RU" sz="1900" dirty="0" err="1" smtClean="0"/>
              <a:t>de</a:t>
            </a:r>
            <a:r>
              <a:rPr lang="ru-RU" sz="1900" dirty="0" smtClean="0"/>
              <a:t> </a:t>
            </a:r>
            <a:r>
              <a:rPr lang="ru-RU" sz="1900" dirty="0" err="1" smtClean="0"/>
              <a:t>muncă</a:t>
            </a:r>
            <a:r>
              <a:rPr lang="ru-RU" sz="1900" dirty="0" smtClean="0"/>
              <a:t> </a:t>
            </a:r>
            <a:r>
              <a:rPr lang="ru-RU" sz="1900" dirty="0" err="1" smtClean="0"/>
              <a:t>cu</a:t>
            </a:r>
            <a:r>
              <a:rPr lang="ru-RU" sz="1900" dirty="0" smtClean="0"/>
              <a:t> </a:t>
            </a:r>
            <a:r>
              <a:rPr lang="ru-RU" sz="1900" dirty="0" err="1" smtClean="0"/>
              <a:t>un</a:t>
            </a:r>
            <a:r>
              <a:rPr lang="ru-RU" sz="1900" dirty="0" smtClean="0"/>
              <a:t> </a:t>
            </a:r>
            <a:r>
              <a:rPr lang="ru-RU" sz="1900" dirty="0" err="1" smtClean="0"/>
              <a:t>alt</a:t>
            </a:r>
            <a:r>
              <a:rPr lang="ru-RU" sz="1900" dirty="0" smtClean="0"/>
              <a:t> </a:t>
            </a:r>
            <a:r>
              <a:rPr lang="ru-RU" sz="1900" dirty="0" err="1" smtClean="0"/>
              <a:t>salariat</a:t>
            </a:r>
            <a:r>
              <a:rPr lang="ru-RU" sz="1900" dirty="0" smtClean="0"/>
              <a:t> </a:t>
            </a:r>
            <a:r>
              <a:rPr lang="ru-RU" sz="1900" dirty="0" err="1" smtClean="0"/>
              <a:t>în</a:t>
            </a:r>
            <a:r>
              <a:rPr lang="ru-RU" sz="1900" dirty="0" smtClean="0"/>
              <a:t> </a:t>
            </a:r>
            <a:r>
              <a:rPr lang="ru-RU" sz="1900" dirty="0" err="1" smtClean="0"/>
              <a:t>condiţiile</a:t>
            </a:r>
            <a:r>
              <a:rPr lang="ru-RU" sz="1900" dirty="0" smtClean="0"/>
              <a:t> </a:t>
            </a:r>
            <a:r>
              <a:rPr lang="ru-RU" sz="1900" dirty="0" err="1" smtClean="0"/>
              <a:t>prevăzute</a:t>
            </a:r>
            <a:r>
              <a:rPr lang="ru-RU" sz="1900" dirty="0" smtClean="0"/>
              <a:t> </a:t>
            </a:r>
            <a:r>
              <a:rPr lang="ru-RU" sz="1900" dirty="0" err="1" smtClean="0"/>
              <a:t>de</a:t>
            </a:r>
            <a:r>
              <a:rPr lang="ru-RU" sz="1900" dirty="0" smtClean="0"/>
              <a:t> </a:t>
            </a:r>
            <a:r>
              <a:rPr lang="ru-RU" sz="1900" dirty="0" err="1" smtClean="0"/>
              <a:t>Codul</a:t>
            </a:r>
            <a:r>
              <a:rPr lang="ru-RU" sz="1900" dirty="0" smtClean="0"/>
              <a:t> </a:t>
            </a:r>
            <a:r>
              <a:rPr lang="ru-RU" sz="1900" dirty="0" err="1" smtClean="0"/>
              <a:t>muncii</a:t>
            </a:r>
            <a:r>
              <a:rPr lang="ru-RU" sz="1900" dirty="0" smtClean="0"/>
              <a:t>.</a:t>
            </a:r>
            <a:endParaRPr lang="ru-RU" sz="1900" b="1" dirty="0" smtClean="0"/>
          </a:p>
          <a:p>
            <a:r>
              <a:rPr lang="ru-RU" sz="1900" dirty="0" err="1" smtClean="0"/>
              <a:t>Conducătorul</a:t>
            </a:r>
            <a:r>
              <a:rPr lang="ru-RU" sz="1900" dirty="0" smtClean="0"/>
              <a:t> </a:t>
            </a:r>
            <a:r>
              <a:rPr lang="ru-RU" sz="1900" dirty="0" err="1" smtClean="0"/>
              <a:t>unităţii</a:t>
            </a:r>
            <a:r>
              <a:rPr lang="ru-RU" sz="1900" dirty="0" smtClean="0"/>
              <a:t> (</a:t>
            </a:r>
            <a:r>
              <a:rPr lang="ru-RU" sz="1900" dirty="0" err="1" smtClean="0"/>
              <a:t>al</a:t>
            </a:r>
            <a:r>
              <a:rPr lang="ru-RU" sz="1900" dirty="0" smtClean="0"/>
              <a:t> </a:t>
            </a:r>
            <a:r>
              <a:rPr lang="ru-RU" sz="1900" dirty="0" err="1" smtClean="0"/>
              <a:t>filialei</a:t>
            </a:r>
            <a:r>
              <a:rPr lang="ru-RU" sz="1900" dirty="0" smtClean="0"/>
              <a:t> </a:t>
            </a:r>
            <a:r>
              <a:rPr lang="ru-RU" sz="1900" dirty="0" err="1" smtClean="0"/>
              <a:t>sau</a:t>
            </a:r>
            <a:r>
              <a:rPr lang="ru-RU" sz="1900" dirty="0" smtClean="0"/>
              <a:t> </a:t>
            </a:r>
            <a:r>
              <a:rPr lang="ru-RU" sz="1900" dirty="0" err="1" smtClean="0"/>
              <a:t>reprezentanței</a:t>
            </a:r>
            <a:r>
              <a:rPr lang="ru-RU" sz="1900" dirty="0" smtClean="0"/>
              <a:t>), </a:t>
            </a:r>
            <a:r>
              <a:rPr lang="ru-RU" sz="1900" dirty="0" err="1" smtClean="0"/>
              <a:t>adjuncţii</a:t>
            </a:r>
            <a:r>
              <a:rPr lang="ru-RU" sz="1900" dirty="0" smtClean="0"/>
              <a:t> </a:t>
            </a:r>
            <a:r>
              <a:rPr lang="ru-RU" sz="1900" dirty="0" err="1" smtClean="0"/>
              <a:t>lui</a:t>
            </a:r>
            <a:r>
              <a:rPr lang="ru-RU" sz="1900" dirty="0" smtClean="0"/>
              <a:t> </a:t>
            </a:r>
            <a:r>
              <a:rPr lang="ru-RU" sz="1900" dirty="0" err="1" smtClean="0"/>
              <a:t>şi</a:t>
            </a:r>
            <a:r>
              <a:rPr lang="ru-RU" sz="1900" dirty="0" smtClean="0"/>
              <a:t> </a:t>
            </a:r>
            <a:r>
              <a:rPr lang="ru-RU" sz="1900" dirty="0" err="1" smtClean="0"/>
              <a:t>contabilul-şef</a:t>
            </a:r>
            <a:r>
              <a:rPr lang="ru-RU" sz="1900" dirty="0" smtClean="0"/>
              <a:t> </a:t>
            </a:r>
            <a:r>
              <a:rPr lang="ru-RU" sz="1900" dirty="0" err="1" smtClean="0"/>
              <a:t>sînt</a:t>
            </a:r>
            <a:r>
              <a:rPr lang="ru-RU" sz="1900" dirty="0" smtClean="0"/>
              <a:t> </a:t>
            </a:r>
            <a:r>
              <a:rPr lang="ru-RU" sz="1900" dirty="0" err="1" smtClean="0"/>
              <a:t>în</a:t>
            </a:r>
            <a:r>
              <a:rPr lang="ru-RU" sz="1900" dirty="0" smtClean="0"/>
              <a:t> </a:t>
            </a:r>
            <a:r>
              <a:rPr lang="ru-RU" sz="1900" dirty="0" err="1" smtClean="0"/>
              <a:t>drept</a:t>
            </a:r>
            <a:r>
              <a:rPr lang="ru-RU" sz="1900" dirty="0" smtClean="0"/>
              <a:t> </a:t>
            </a:r>
            <a:r>
              <a:rPr lang="ru-RU" sz="1900" dirty="0" err="1" smtClean="0"/>
              <a:t>să</a:t>
            </a:r>
            <a:r>
              <a:rPr lang="ru-RU" sz="1900" dirty="0" smtClean="0"/>
              <a:t> </a:t>
            </a:r>
            <a:r>
              <a:rPr lang="ru-RU" sz="1900" dirty="0" err="1" smtClean="0"/>
              <a:t>demisioneze</a:t>
            </a:r>
            <a:r>
              <a:rPr lang="ru-RU" sz="1900" dirty="0" smtClean="0"/>
              <a:t>, </a:t>
            </a:r>
            <a:r>
              <a:rPr lang="ru-RU" sz="1900" dirty="0" err="1" smtClean="0"/>
              <a:t>anunţînd</a:t>
            </a:r>
            <a:r>
              <a:rPr lang="ru-RU" sz="1900" dirty="0" smtClean="0"/>
              <a:t> </a:t>
            </a:r>
            <a:r>
              <a:rPr lang="ru-RU" sz="1900" dirty="0" err="1" smtClean="0"/>
              <a:t>despre</a:t>
            </a:r>
            <a:r>
              <a:rPr lang="ru-RU" sz="1900" dirty="0" smtClean="0"/>
              <a:t> </a:t>
            </a:r>
            <a:r>
              <a:rPr lang="ru-RU" sz="1900" dirty="0" err="1" smtClean="0"/>
              <a:t>aceasta</a:t>
            </a:r>
            <a:r>
              <a:rPr lang="ru-RU" sz="1900" dirty="0" smtClean="0"/>
              <a:t> </a:t>
            </a:r>
            <a:r>
              <a:rPr lang="ru-RU" sz="1900" dirty="0" err="1" smtClean="0"/>
              <a:t>angajatorul</a:t>
            </a:r>
            <a:r>
              <a:rPr lang="ru-RU" sz="1900" dirty="0" smtClean="0"/>
              <a:t>, </a:t>
            </a:r>
            <a:r>
              <a:rPr lang="ru-RU" sz="1900" dirty="0" err="1" smtClean="0"/>
              <a:t>prin</a:t>
            </a:r>
            <a:r>
              <a:rPr lang="ru-RU" sz="1900" dirty="0" smtClean="0"/>
              <a:t> </a:t>
            </a:r>
            <a:r>
              <a:rPr lang="ru-RU" sz="1900" dirty="0" err="1" smtClean="0"/>
              <a:t>cerere</a:t>
            </a:r>
            <a:r>
              <a:rPr lang="ru-RU" sz="1900" dirty="0" smtClean="0"/>
              <a:t> </a:t>
            </a:r>
            <a:r>
              <a:rPr lang="ru-RU" sz="1900" dirty="0" err="1" smtClean="0"/>
              <a:t>scrisă</a:t>
            </a:r>
            <a:r>
              <a:rPr lang="ru-RU" sz="1900" dirty="0" smtClean="0"/>
              <a:t>, </a:t>
            </a:r>
            <a:r>
              <a:rPr lang="ru-RU" sz="1900" dirty="0" err="1" smtClean="0"/>
              <a:t>cu</a:t>
            </a:r>
            <a:r>
              <a:rPr lang="ru-RU" sz="1900" dirty="0" smtClean="0"/>
              <a:t> </a:t>
            </a:r>
            <a:r>
              <a:rPr lang="ru-RU" sz="1900" dirty="0" err="1" smtClean="0"/>
              <a:t>o</a:t>
            </a:r>
            <a:r>
              <a:rPr lang="ru-RU" sz="1900" dirty="0" smtClean="0"/>
              <a:t> </a:t>
            </a:r>
            <a:r>
              <a:rPr lang="ru-RU" sz="1900" dirty="0" err="1" smtClean="0"/>
              <a:t>lună</a:t>
            </a:r>
            <a:r>
              <a:rPr lang="ru-RU" sz="1900" dirty="0" smtClean="0"/>
              <a:t> </a:t>
            </a:r>
            <a:r>
              <a:rPr lang="ru-RU" sz="1900" dirty="0" err="1" smtClean="0"/>
              <a:t>înainte</a:t>
            </a:r>
            <a:r>
              <a:rPr lang="ru-RU" sz="1900" dirty="0" smtClean="0"/>
              <a:t>.</a:t>
            </a:r>
            <a:endParaRPr lang="ru-RU" sz="1900" b="1" dirty="0" smtClean="0"/>
          </a:p>
          <a:p>
            <a:endParaRPr lang="ru-RU" dirty="0" smtClean="0"/>
          </a:p>
          <a:p>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395536" y="188640"/>
            <a:ext cx="8424936" cy="6669360"/>
          </a:xfrm>
        </p:spPr>
        <p:txBody>
          <a:bodyPr>
            <a:normAutofit fontScale="25000" lnSpcReduction="20000"/>
          </a:bodyPr>
          <a:lstStyle/>
          <a:p>
            <a:r>
              <a:rPr lang="en-US" sz="7200" b="1" dirty="0" err="1" smtClean="0"/>
              <a:t>Încetarea</a:t>
            </a:r>
            <a:r>
              <a:rPr lang="en-US" sz="7200" b="1" dirty="0" smtClean="0"/>
              <a:t> </a:t>
            </a:r>
            <a:r>
              <a:rPr lang="en-US" sz="7200" b="1" dirty="0" err="1" smtClean="0"/>
              <a:t>contractului</a:t>
            </a:r>
            <a:r>
              <a:rPr lang="en-US" sz="7200" b="1" dirty="0" smtClean="0"/>
              <a:t> individual de </a:t>
            </a:r>
            <a:r>
              <a:rPr lang="en-US" sz="7200" b="1" dirty="0" err="1" smtClean="0"/>
              <a:t>muncă</a:t>
            </a:r>
            <a:r>
              <a:rPr lang="en-US" sz="7200" b="1" dirty="0" smtClean="0"/>
              <a:t> din </a:t>
            </a:r>
            <a:r>
              <a:rPr lang="en-US" sz="7200" b="1" dirty="0" err="1" smtClean="0"/>
              <a:t>inițiativa</a:t>
            </a:r>
            <a:r>
              <a:rPr lang="en-US" sz="7200" b="1" dirty="0" smtClean="0"/>
              <a:t> </a:t>
            </a:r>
            <a:r>
              <a:rPr lang="en-US" sz="7200" b="1" dirty="0" err="1" smtClean="0"/>
              <a:t>angajatorului</a:t>
            </a:r>
            <a:endParaRPr lang="ru-RU" sz="7200" dirty="0" smtClean="0"/>
          </a:p>
          <a:p>
            <a:r>
              <a:rPr lang="ru-RU" sz="3500" dirty="0" smtClean="0"/>
              <a:t> </a:t>
            </a:r>
          </a:p>
          <a:p>
            <a:r>
              <a:rPr lang="en-US" sz="5600" dirty="0" err="1" smtClean="0"/>
              <a:t>Unul</a:t>
            </a:r>
            <a:r>
              <a:rPr lang="en-US" sz="5600" dirty="0" smtClean="0"/>
              <a:t> </a:t>
            </a:r>
            <a:r>
              <a:rPr lang="en-US" sz="5600" dirty="0" err="1" smtClean="0"/>
              <a:t>dintre</a:t>
            </a:r>
            <a:r>
              <a:rPr lang="en-US" sz="5600" dirty="0" smtClean="0"/>
              <a:t> </a:t>
            </a:r>
            <a:r>
              <a:rPr lang="en-US" sz="5600" dirty="0" err="1" smtClean="0"/>
              <a:t>motivele</a:t>
            </a:r>
            <a:r>
              <a:rPr lang="en-US" sz="5600" dirty="0" smtClean="0"/>
              <a:t> </a:t>
            </a:r>
            <a:r>
              <a:rPr lang="en-US" sz="5600" dirty="0" err="1" smtClean="0"/>
              <a:t>încetării</a:t>
            </a:r>
            <a:r>
              <a:rPr lang="en-US" sz="5600" dirty="0" smtClean="0"/>
              <a:t> </a:t>
            </a:r>
            <a:r>
              <a:rPr lang="en-US" sz="5600" dirty="0" err="1" smtClean="0"/>
              <a:t>unui</a:t>
            </a:r>
            <a:r>
              <a:rPr lang="en-US" sz="5600" dirty="0" smtClean="0"/>
              <a:t> contract individual de </a:t>
            </a:r>
            <a:r>
              <a:rPr lang="en-US" sz="5600" dirty="0" err="1" smtClean="0"/>
              <a:t>muncă</a:t>
            </a:r>
            <a:r>
              <a:rPr lang="en-US" sz="5600" dirty="0" smtClean="0"/>
              <a:t> la </a:t>
            </a:r>
            <a:r>
              <a:rPr lang="en-US" sz="5600" dirty="0" err="1" smtClean="0"/>
              <a:t>inițiativa</a:t>
            </a:r>
            <a:r>
              <a:rPr lang="en-US" sz="5600" dirty="0" smtClean="0"/>
              <a:t> </a:t>
            </a:r>
            <a:r>
              <a:rPr lang="en-US" sz="5600" dirty="0" err="1" smtClean="0"/>
              <a:t>angajatorului</a:t>
            </a:r>
            <a:r>
              <a:rPr lang="en-US" sz="5600" dirty="0" smtClean="0"/>
              <a:t> </a:t>
            </a:r>
            <a:r>
              <a:rPr lang="en-US" sz="5600" dirty="0" err="1" smtClean="0"/>
              <a:t>este</a:t>
            </a:r>
            <a:r>
              <a:rPr lang="en-US" sz="5600" dirty="0" smtClean="0"/>
              <a:t> </a:t>
            </a:r>
            <a:r>
              <a:rPr lang="en-US" sz="5600" dirty="0" err="1" smtClean="0"/>
              <a:t>reducerea</a:t>
            </a:r>
            <a:r>
              <a:rPr lang="en-US" sz="5600" dirty="0" smtClean="0"/>
              <a:t> </a:t>
            </a:r>
            <a:r>
              <a:rPr lang="en-US" sz="5600" dirty="0" err="1" smtClean="0"/>
              <a:t>numărului</a:t>
            </a:r>
            <a:r>
              <a:rPr lang="en-US" sz="5600" dirty="0" smtClean="0"/>
              <a:t> </a:t>
            </a:r>
            <a:r>
              <a:rPr lang="en-US" sz="5600" dirty="0" err="1" smtClean="0"/>
              <a:t>sau</a:t>
            </a:r>
            <a:r>
              <a:rPr lang="en-US" sz="5600" dirty="0" smtClean="0"/>
              <a:t> a </a:t>
            </a:r>
            <a:r>
              <a:rPr lang="ro-MO" sz="5600" dirty="0" smtClean="0"/>
              <a:t>statelor de personal</a:t>
            </a:r>
            <a:r>
              <a:rPr lang="en-US" sz="5600" dirty="0" smtClean="0"/>
              <a:t>.</a:t>
            </a:r>
            <a:endParaRPr lang="ru-RU" sz="5600" dirty="0" smtClean="0"/>
          </a:p>
          <a:p>
            <a:r>
              <a:rPr lang="en-US" sz="5600" dirty="0" smtClean="0"/>
              <a:t> </a:t>
            </a:r>
            <a:endParaRPr lang="ru-RU" sz="5600" b="1" dirty="0" smtClean="0"/>
          </a:p>
          <a:p>
            <a:r>
              <a:rPr lang="ru-RU" sz="5600" dirty="0" err="1" smtClean="0"/>
              <a:t>Pentru</a:t>
            </a:r>
            <a:r>
              <a:rPr lang="ru-RU" sz="5600" dirty="0" smtClean="0"/>
              <a:t> </a:t>
            </a:r>
            <a:r>
              <a:rPr lang="ru-RU" sz="5600" dirty="0" err="1" smtClean="0"/>
              <a:t>ca</a:t>
            </a:r>
            <a:r>
              <a:rPr lang="ru-RU" sz="5600" dirty="0" smtClean="0"/>
              <a:t> </a:t>
            </a:r>
            <a:r>
              <a:rPr lang="ru-RU" sz="5600" dirty="0" err="1" smtClean="0"/>
              <a:t>concedierea</a:t>
            </a:r>
            <a:r>
              <a:rPr lang="ru-RU" sz="5600" dirty="0" smtClean="0"/>
              <a:t> </a:t>
            </a:r>
            <a:r>
              <a:rPr lang="ru-RU" sz="5600" dirty="0" err="1" smtClean="0"/>
              <a:t>pe</a:t>
            </a:r>
            <a:r>
              <a:rPr lang="ru-RU" sz="5600" dirty="0" smtClean="0"/>
              <a:t> </a:t>
            </a:r>
            <a:r>
              <a:rPr lang="ru-RU" sz="5600" dirty="0" err="1" smtClean="0"/>
              <a:t>această</a:t>
            </a:r>
            <a:r>
              <a:rPr lang="ru-RU" sz="5600" dirty="0" smtClean="0"/>
              <a:t> </a:t>
            </a:r>
            <a:r>
              <a:rPr lang="ru-RU" sz="5600" dirty="0" err="1" smtClean="0"/>
              <a:t>bază</a:t>
            </a:r>
            <a:r>
              <a:rPr lang="ru-RU" sz="5600" dirty="0" smtClean="0"/>
              <a:t> </a:t>
            </a:r>
            <a:r>
              <a:rPr lang="ru-RU" sz="5600" dirty="0" err="1" smtClean="0"/>
              <a:t>să</a:t>
            </a:r>
            <a:r>
              <a:rPr lang="ru-RU" sz="5600" dirty="0" smtClean="0"/>
              <a:t> </a:t>
            </a:r>
            <a:r>
              <a:rPr lang="ru-RU" sz="5600" dirty="0" err="1" smtClean="0"/>
              <a:t>fie</a:t>
            </a:r>
            <a:r>
              <a:rPr lang="ru-RU" sz="5600" dirty="0" smtClean="0"/>
              <a:t> </a:t>
            </a:r>
            <a:r>
              <a:rPr lang="ru-RU" sz="5600" dirty="0" err="1" smtClean="0"/>
              <a:t>legală</a:t>
            </a:r>
            <a:r>
              <a:rPr lang="ru-RU" sz="5600" dirty="0" smtClean="0"/>
              <a:t>, </a:t>
            </a:r>
            <a:r>
              <a:rPr lang="ru-RU" sz="5600" dirty="0" err="1" smtClean="0"/>
              <a:t>angajatorul</a:t>
            </a:r>
            <a:r>
              <a:rPr lang="ru-RU" sz="5600" dirty="0" smtClean="0"/>
              <a:t> </a:t>
            </a:r>
            <a:r>
              <a:rPr lang="ru-RU" sz="5600" dirty="0" err="1" smtClean="0"/>
              <a:t>trebuie</a:t>
            </a:r>
            <a:r>
              <a:rPr lang="ru-RU" sz="5600" dirty="0" smtClean="0"/>
              <a:t> </a:t>
            </a:r>
            <a:r>
              <a:rPr lang="ru-RU" sz="5600" dirty="0" err="1" smtClean="0"/>
              <a:t>să</a:t>
            </a:r>
            <a:r>
              <a:rPr lang="ru-RU" sz="5600" dirty="0" smtClean="0"/>
              <a:t> </a:t>
            </a:r>
            <a:r>
              <a:rPr lang="ru-RU" sz="5600" dirty="0" err="1" smtClean="0"/>
              <a:t>ia</a:t>
            </a:r>
            <a:r>
              <a:rPr lang="ru-RU" sz="5600" dirty="0" smtClean="0"/>
              <a:t> </a:t>
            </a:r>
            <a:r>
              <a:rPr lang="ru-RU" sz="5600" dirty="0" err="1" smtClean="0"/>
              <a:t>următoarele</a:t>
            </a:r>
            <a:r>
              <a:rPr lang="ru-RU" sz="5600" dirty="0" smtClean="0"/>
              <a:t> </a:t>
            </a:r>
            <a:r>
              <a:rPr lang="ru-RU" sz="5600" dirty="0" err="1" smtClean="0"/>
              <a:t>măsuri</a:t>
            </a:r>
            <a:r>
              <a:rPr lang="ru-RU" sz="5600" dirty="0" smtClean="0"/>
              <a:t>:</a:t>
            </a:r>
            <a:endParaRPr lang="ru-RU" sz="5600" b="1" dirty="0" smtClean="0"/>
          </a:p>
          <a:p>
            <a:r>
              <a:rPr lang="en-US" sz="5600" dirty="0" smtClean="0"/>
              <a:t>1. </a:t>
            </a:r>
            <a:r>
              <a:rPr lang="en-US" sz="5600" dirty="0" err="1" smtClean="0"/>
              <a:t>reducerea</a:t>
            </a:r>
            <a:r>
              <a:rPr lang="en-US" sz="5600" dirty="0" smtClean="0"/>
              <a:t> </a:t>
            </a:r>
            <a:r>
              <a:rPr lang="en-US" sz="5600" dirty="0" err="1" smtClean="0"/>
              <a:t>efectivă</a:t>
            </a:r>
            <a:r>
              <a:rPr lang="en-US" sz="5600" dirty="0" smtClean="0"/>
              <a:t> a </a:t>
            </a:r>
            <a:r>
              <a:rPr lang="en-US" sz="5600" dirty="0" err="1" smtClean="0"/>
              <a:t>numărului</a:t>
            </a:r>
            <a:r>
              <a:rPr lang="en-US" sz="5600" dirty="0" smtClean="0"/>
              <a:t> </a:t>
            </a:r>
            <a:r>
              <a:rPr lang="en-US" sz="5600" dirty="0" err="1" smtClean="0"/>
              <a:t>sau</a:t>
            </a:r>
            <a:r>
              <a:rPr lang="en-US" sz="5600" dirty="0" smtClean="0"/>
              <a:t> a </a:t>
            </a:r>
            <a:r>
              <a:rPr lang="en-US" sz="5600" dirty="0" err="1" smtClean="0"/>
              <a:t>statelor</a:t>
            </a:r>
            <a:r>
              <a:rPr lang="en-US" sz="5600" dirty="0" smtClean="0"/>
              <a:t> de personal </a:t>
            </a:r>
            <a:r>
              <a:rPr lang="en-US" sz="5600" dirty="0" err="1" smtClean="0"/>
              <a:t>întreprinderii</a:t>
            </a:r>
            <a:r>
              <a:rPr lang="en-US" sz="5600" dirty="0" smtClean="0"/>
              <a:t>;</a:t>
            </a:r>
            <a:endParaRPr lang="ru-RU" sz="5600" b="1" dirty="0" smtClean="0"/>
          </a:p>
          <a:p>
            <a:r>
              <a:rPr lang="en-US" sz="5600" dirty="0" smtClean="0"/>
              <a:t>2. </a:t>
            </a:r>
            <a:r>
              <a:rPr lang="en-US" sz="5600" dirty="0" err="1" smtClean="0"/>
              <a:t>respectarea</a:t>
            </a:r>
            <a:r>
              <a:rPr lang="en-US" sz="5600" dirty="0" smtClean="0"/>
              <a:t> </a:t>
            </a:r>
            <a:r>
              <a:rPr lang="en-US" sz="5600" dirty="0" err="1" smtClean="0"/>
              <a:t>dreptului</a:t>
            </a:r>
            <a:r>
              <a:rPr lang="en-US" sz="5600" dirty="0" smtClean="0"/>
              <a:t> preventive de a </a:t>
            </a:r>
            <a:r>
              <a:rPr lang="en-US" sz="5600" dirty="0" err="1" smtClean="0"/>
              <a:t>rămâne</a:t>
            </a:r>
            <a:r>
              <a:rPr lang="en-US" sz="5600" dirty="0" smtClean="0"/>
              <a:t> </a:t>
            </a:r>
            <a:r>
              <a:rPr lang="ro-MO" sz="5600" dirty="0" smtClean="0"/>
              <a:t>la locul de muncă în </a:t>
            </a:r>
            <a:r>
              <a:rPr lang="en-US" sz="5600" dirty="0" err="1" smtClean="0"/>
              <a:t>conformitate</a:t>
            </a:r>
            <a:r>
              <a:rPr lang="en-US" sz="5600" dirty="0" smtClean="0"/>
              <a:t> cu </a:t>
            </a:r>
            <a:r>
              <a:rPr lang="en-US" sz="5600" dirty="0" err="1" smtClean="0"/>
              <a:t>articolul</a:t>
            </a:r>
            <a:r>
              <a:rPr lang="en-US" sz="5600" dirty="0" smtClean="0"/>
              <a:t> 183 din </a:t>
            </a:r>
            <a:r>
              <a:rPr lang="en-US" sz="5600" dirty="0" err="1" smtClean="0"/>
              <a:t>Codul</a:t>
            </a:r>
            <a:r>
              <a:rPr lang="en-US" sz="5600" dirty="0" smtClean="0"/>
              <a:t> </a:t>
            </a:r>
            <a:r>
              <a:rPr lang="en-US" sz="5600" dirty="0" err="1" smtClean="0"/>
              <a:t>muncii</a:t>
            </a:r>
            <a:r>
              <a:rPr lang="en-US" sz="5600" dirty="0" smtClean="0"/>
              <a:t>;</a:t>
            </a:r>
            <a:endParaRPr lang="ru-RU" sz="5600" b="1" dirty="0" smtClean="0"/>
          </a:p>
          <a:p>
            <a:r>
              <a:rPr lang="en-US" sz="5600" dirty="0" smtClean="0"/>
              <a:t>3. </a:t>
            </a:r>
            <a:r>
              <a:rPr lang="en-US" sz="5600" dirty="0" err="1" smtClean="0"/>
              <a:t>îndeplinirea</a:t>
            </a:r>
            <a:r>
              <a:rPr lang="en-US" sz="5600" dirty="0" smtClean="0"/>
              <a:t> </a:t>
            </a:r>
            <a:r>
              <a:rPr lang="en-US" sz="5600" dirty="0" err="1" smtClean="0"/>
              <a:t>obligației</a:t>
            </a:r>
            <a:r>
              <a:rPr lang="en-US" sz="5600" dirty="0" smtClean="0"/>
              <a:t> de a </a:t>
            </a:r>
            <a:r>
              <a:rPr lang="en-US" sz="5600" dirty="0" err="1" smtClean="0"/>
              <a:t>oferi</a:t>
            </a:r>
            <a:r>
              <a:rPr lang="en-US" sz="5600" dirty="0" smtClean="0"/>
              <a:t> </a:t>
            </a:r>
            <a:r>
              <a:rPr lang="en-US" sz="5600" dirty="0" err="1" smtClean="0"/>
              <a:t>salariatului</a:t>
            </a:r>
            <a:r>
              <a:rPr lang="en-US" sz="5600" dirty="0" smtClean="0"/>
              <a:t>, </a:t>
            </a:r>
            <a:r>
              <a:rPr lang="en-US" sz="5600" dirty="0" err="1" smtClean="0"/>
              <a:t>ținând</a:t>
            </a:r>
            <a:r>
              <a:rPr lang="en-US" sz="5600" dirty="0" smtClean="0"/>
              <a:t> cont de </a:t>
            </a:r>
            <a:r>
              <a:rPr lang="en-US" sz="5600" dirty="0" err="1" smtClean="0"/>
              <a:t>starea</a:t>
            </a:r>
            <a:r>
              <a:rPr lang="en-US" sz="5600" dirty="0" smtClean="0"/>
              <a:t> </a:t>
            </a:r>
            <a:r>
              <a:rPr lang="en-US" sz="5600" dirty="0" err="1" smtClean="0"/>
              <a:t>sa</a:t>
            </a:r>
            <a:r>
              <a:rPr lang="en-US" sz="5600" dirty="0" smtClean="0"/>
              <a:t> de </a:t>
            </a:r>
            <a:r>
              <a:rPr lang="en-US" sz="5600" dirty="0" err="1" smtClean="0"/>
              <a:t>sănătate</a:t>
            </a:r>
            <a:r>
              <a:rPr lang="en-US" sz="5600" dirty="0" smtClean="0"/>
              <a:t>, </a:t>
            </a:r>
            <a:r>
              <a:rPr lang="ro-MO" sz="5600" dirty="0" smtClean="0"/>
              <a:t>un alt loc</a:t>
            </a:r>
            <a:r>
              <a:rPr lang="en-US" sz="5600" dirty="0" smtClean="0"/>
              <a:t> de </a:t>
            </a:r>
            <a:r>
              <a:rPr lang="en-US" sz="5600" dirty="0" err="1" smtClean="0"/>
              <a:t>muncă</a:t>
            </a:r>
            <a:r>
              <a:rPr lang="en-US" sz="5600" dirty="0" smtClean="0"/>
              <a:t> </a:t>
            </a:r>
            <a:r>
              <a:rPr lang="en-US" sz="5600" dirty="0" err="1" smtClean="0"/>
              <a:t>disponibil</a:t>
            </a:r>
            <a:r>
              <a:rPr lang="en-US" sz="5600" dirty="0" smtClean="0"/>
              <a:t> (</a:t>
            </a:r>
            <a:r>
              <a:rPr lang="en-US" sz="5600" dirty="0" err="1" smtClean="0"/>
              <a:t>funcție</a:t>
            </a:r>
            <a:r>
              <a:rPr lang="en-US" sz="5600" dirty="0" smtClean="0"/>
              <a:t> </a:t>
            </a:r>
            <a:r>
              <a:rPr lang="en-US" sz="5600" dirty="0" err="1" smtClean="0"/>
              <a:t>vacantă</a:t>
            </a:r>
            <a:r>
              <a:rPr lang="en-US" sz="5600" dirty="0" smtClean="0"/>
              <a:t> </a:t>
            </a:r>
            <a:r>
              <a:rPr lang="en-US" sz="5600" dirty="0" err="1" smtClean="0"/>
              <a:t>sau</a:t>
            </a:r>
            <a:r>
              <a:rPr lang="en-US" sz="5600" dirty="0" smtClean="0"/>
              <a:t> </a:t>
            </a:r>
            <a:r>
              <a:rPr lang="en-US" sz="5600" dirty="0" err="1" smtClean="0"/>
              <a:t>muncă</a:t>
            </a:r>
            <a:r>
              <a:rPr lang="en-US" sz="5600" dirty="0" smtClean="0"/>
              <a:t> </a:t>
            </a:r>
            <a:r>
              <a:rPr lang="en-US" sz="5600" dirty="0" err="1" smtClean="0"/>
              <a:t>corespunzătoare</a:t>
            </a:r>
            <a:r>
              <a:rPr lang="en-US" sz="5600" dirty="0" smtClean="0"/>
              <a:t> </a:t>
            </a:r>
            <a:r>
              <a:rPr lang="en-US" sz="5600" dirty="0" err="1" smtClean="0"/>
              <a:t>calificărilor</a:t>
            </a:r>
            <a:r>
              <a:rPr lang="en-US" sz="5600" dirty="0" smtClean="0"/>
              <a:t> </a:t>
            </a:r>
            <a:r>
              <a:rPr lang="en-US" sz="5600" dirty="0" err="1" smtClean="0"/>
              <a:t>sau</a:t>
            </a:r>
            <a:r>
              <a:rPr lang="en-US" sz="5600" dirty="0" smtClean="0"/>
              <a:t> </a:t>
            </a:r>
            <a:r>
              <a:rPr lang="en-US" sz="5600" dirty="0" err="1" smtClean="0"/>
              <a:t>muncă</a:t>
            </a:r>
            <a:r>
              <a:rPr lang="en-US" sz="5600" dirty="0" smtClean="0"/>
              <a:t> </a:t>
            </a:r>
            <a:r>
              <a:rPr lang="en-US" sz="5600" dirty="0" err="1" smtClean="0"/>
              <a:t>remunerată</a:t>
            </a:r>
            <a:r>
              <a:rPr lang="en-US" sz="5600" dirty="0" smtClean="0"/>
              <a:t> </a:t>
            </a:r>
            <a:r>
              <a:rPr lang="en-US" sz="5600" dirty="0" err="1" smtClean="0"/>
              <a:t>mai</a:t>
            </a:r>
            <a:r>
              <a:rPr lang="en-US" sz="5600" dirty="0" smtClean="0"/>
              <a:t> </a:t>
            </a:r>
            <a:r>
              <a:rPr lang="en-US" sz="5600" dirty="0" err="1" smtClean="0"/>
              <a:t>puțin</a:t>
            </a:r>
            <a:r>
              <a:rPr lang="en-US" sz="5600" dirty="0" smtClean="0"/>
              <a:t>). </a:t>
            </a:r>
            <a:r>
              <a:rPr lang="ro-MO" sz="5600" dirty="0" smtClean="0"/>
              <a:t>Salariatului </a:t>
            </a:r>
            <a:r>
              <a:rPr lang="en-US" sz="5600" dirty="0" err="1" smtClean="0"/>
              <a:t>i</a:t>
            </a:r>
            <a:r>
              <a:rPr lang="en-US" sz="5600" dirty="0" smtClean="0"/>
              <a:t> se </a:t>
            </a:r>
            <a:r>
              <a:rPr lang="en-US" sz="5600" dirty="0" err="1" smtClean="0"/>
              <a:t>oferă</a:t>
            </a:r>
            <a:r>
              <a:rPr lang="en-US" sz="5600" dirty="0" smtClean="0"/>
              <a:t> </a:t>
            </a:r>
            <a:r>
              <a:rPr lang="en-US" sz="5600" dirty="0" err="1" smtClean="0"/>
              <a:t>toate</a:t>
            </a:r>
            <a:r>
              <a:rPr lang="en-US" sz="5600" dirty="0" smtClean="0"/>
              <a:t> </a:t>
            </a:r>
            <a:r>
              <a:rPr lang="en-US" sz="5600" dirty="0" err="1" smtClean="0"/>
              <a:t>posturile</a:t>
            </a:r>
            <a:r>
              <a:rPr lang="en-US" sz="5600" dirty="0" smtClean="0"/>
              <a:t> </a:t>
            </a:r>
            <a:r>
              <a:rPr lang="en-US" sz="5600" dirty="0" err="1" smtClean="0"/>
              <a:t>vacante</a:t>
            </a:r>
            <a:r>
              <a:rPr lang="en-US" sz="5600" dirty="0" smtClean="0"/>
              <a:t> </a:t>
            </a:r>
            <a:r>
              <a:rPr lang="en-US" sz="5600" dirty="0" err="1" smtClean="0"/>
              <a:t>disponibile</a:t>
            </a:r>
            <a:r>
              <a:rPr lang="en-US" sz="5600" dirty="0" smtClean="0"/>
              <a:t> </a:t>
            </a:r>
            <a:r>
              <a:rPr lang="en-US" sz="5600" dirty="0" err="1" smtClean="0"/>
              <a:t>angajatorului</a:t>
            </a:r>
            <a:r>
              <a:rPr lang="en-US" sz="5600" dirty="0" smtClean="0"/>
              <a:t> care </a:t>
            </a:r>
            <a:r>
              <a:rPr lang="en-US" sz="5600" dirty="0" err="1" smtClean="0"/>
              <a:t>îndeplinesc</a:t>
            </a:r>
            <a:r>
              <a:rPr lang="en-US" sz="5600" dirty="0" smtClean="0"/>
              <a:t> </a:t>
            </a:r>
            <a:r>
              <a:rPr lang="en-US" sz="5600" dirty="0" err="1" smtClean="0"/>
              <a:t>cerințele</a:t>
            </a:r>
            <a:r>
              <a:rPr lang="en-US" sz="5600" dirty="0" smtClean="0"/>
              <a:t> </a:t>
            </a:r>
            <a:r>
              <a:rPr lang="en-US" sz="5600" dirty="0" err="1" smtClean="0"/>
              <a:t>specificate</a:t>
            </a:r>
            <a:r>
              <a:rPr lang="en-US" sz="5600" dirty="0" smtClean="0"/>
              <a:t>. </a:t>
            </a:r>
            <a:r>
              <a:rPr lang="ru-RU" sz="5600" dirty="0" err="1" smtClean="0"/>
              <a:t>Nerespectarea</a:t>
            </a:r>
            <a:r>
              <a:rPr lang="ru-RU" sz="5600" dirty="0" smtClean="0"/>
              <a:t> </a:t>
            </a:r>
            <a:r>
              <a:rPr lang="ru-RU" sz="5600" dirty="0" err="1" smtClean="0"/>
              <a:t>de</a:t>
            </a:r>
            <a:r>
              <a:rPr lang="ru-RU" sz="5600" dirty="0" smtClean="0"/>
              <a:t> </a:t>
            </a:r>
            <a:r>
              <a:rPr lang="ru-RU" sz="5600" dirty="0" err="1" smtClean="0"/>
              <a:t>către</a:t>
            </a:r>
            <a:r>
              <a:rPr lang="ru-RU" sz="5600" dirty="0" smtClean="0"/>
              <a:t> </a:t>
            </a:r>
            <a:r>
              <a:rPr lang="ru-RU" sz="5600" dirty="0" err="1" smtClean="0"/>
              <a:t>angajator</a:t>
            </a:r>
            <a:r>
              <a:rPr lang="ru-RU" sz="5600" dirty="0" smtClean="0"/>
              <a:t> </a:t>
            </a:r>
            <a:r>
              <a:rPr lang="ru-RU" sz="5600" dirty="0" err="1" smtClean="0"/>
              <a:t>a</a:t>
            </a:r>
            <a:r>
              <a:rPr lang="ru-RU" sz="5600" dirty="0" smtClean="0"/>
              <a:t> </a:t>
            </a:r>
            <a:r>
              <a:rPr lang="ru-RU" sz="5600" dirty="0" err="1" smtClean="0"/>
              <a:t>acestei</a:t>
            </a:r>
            <a:r>
              <a:rPr lang="ru-RU" sz="5600" dirty="0" smtClean="0"/>
              <a:t> </a:t>
            </a:r>
            <a:r>
              <a:rPr lang="ru-RU" sz="5600" dirty="0" err="1" smtClean="0"/>
              <a:t>obligații implică</a:t>
            </a:r>
            <a:r>
              <a:rPr lang="ru-RU" sz="5600" dirty="0" smtClean="0"/>
              <a:t> </a:t>
            </a:r>
            <a:r>
              <a:rPr lang="ru-RU" sz="5600" dirty="0" err="1" smtClean="0"/>
              <a:t>reintegrarea</a:t>
            </a:r>
            <a:r>
              <a:rPr lang="ru-RU" sz="5600" dirty="0" smtClean="0"/>
              <a:t> </a:t>
            </a:r>
            <a:r>
              <a:rPr lang="ru-RU" sz="5600" dirty="0" err="1" smtClean="0"/>
              <a:t>angajatului</a:t>
            </a:r>
            <a:r>
              <a:rPr lang="ru-RU" sz="5600" dirty="0" smtClean="0"/>
              <a:t> </a:t>
            </a:r>
            <a:r>
              <a:rPr lang="ru-RU" sz="5600" dirty="0" err="1" smtClean="0"/>
              <a:t>la</a:t>
            </a:r>
            <a:r>
              <a:rPr lang="ru-RU" sz="5600" dirty="0" smtClean="0"/>
              <a:t> </a:t>
            </a:r>
            <a:r>
              <a:rPr lang="ru-RU" sz="5600" dirty="0" err="1" smtClean="0"/>
              <a:t>locul</a:t>
            </a:r>
            <a:r>
              <a:rPr lang="ru-RU" sz="5600" dirty="0" smtClean="0"/>
              <a:t> </a:t>
            </a:r>
            <a:r>
              <a:rPr lang="ru-RU" sz="5600" dirty="0" err="1" smtClean="0"/>
              <a:t>de</a:t>
            </a:r>
            <a:r>
              <a:rPr lang="ru-RU" sz="5600" dirty="0" smtClean="0"/>
              <a:t> </a:t>
            </a:r>
            <a:r>
              <a:rPr lang="ru-RU" sz="5600" dirty="0" err="1" smtClean="0"/>
              <a:t>muncă</a:t>
            </a:r>
            <a:r>
              <a:rPr lang="ru-RU" sz="5600" dirty="0" smtClean="0"/>
              <a:t>;</a:t>
            </a:r>
            <a:endParaRPr lang="ru-RU" sz="5600" b="1" dirty="0" smtClean="0"/>
          </a:p>
          <a:p>
            <a:r>
              <a:rPr lang="en-US" sz="5600" dirty="0" smtClean="0"/>
              <a:t>4. </a:t>
            </a:r>
            <a:r>
              <a:rPr lang="en-US" sz="5600" dirty="0" err="1" smtClean="0"/>
              <a:t>acordarea</a:t>
            </a:r>
            <a:r>
              <a:rPr lang="en-US" sz="5600" dirty="0" smtClean="0"/>
              <a:t> </a:t>
            </a:r>
            <a:r>
              <a:rPr lang="en-US" sz="5600" dirty="0" err="1" smtClean="0"/>
              <a:t>salariatului</a:t>
            </a:r>
            <a:r>
              <a:rPr lang="en-US" sz="5600" dirty="0" smtClean="0"/>
              <a:t> o </a:t>
            </a:r>
            <a:r>
              <a:rPr lang="en-US" sz="5600" dirty="0" err="1" smtClean="0"/>
              <a:t>zi</a:t>
            </a:r>
            <a:r>
              <a:rPr lang="en-US" sz="5600" dirty="0" smtClean="0"/>
              <a:t> </a:t>
            </a:r>
            <a:r>
              <a:rPr lang="en-US" sz="5600" dirty="0" err="1" smtClean="0"/>
              <a:t>lucrătoare</a:t>
            </a:r>
            <a:r>
              <a:rPr lang="en-US" sz="5600" dirty="0" smtClean="0"/>
              <a:t> </a:t>
            </a:r>
            <a:r>
              <a:rPr lang="en-US" sz="5600" dirty="0" err="1" smtClean="0"/>
              <a:t>pe</a:t>
            </a:r>
            <a:r>
              <a:rPr lang="en-US" sz="5600" dirty="0" smtClean="0"/>
              <a:t> </a:t>
            </a:r>
            <a:r>
              <a:rPr lang="en-US" sz="5600" dirty="0" err="1" smtClean="0"/>
              <a:t>săptămână</a:t>
            </a:r>
            <a:r>
              <a:rPr lang="en-US" sz="5600" dirty="0" smtClean="0"/>
              <a:t> cu </a:t>
            </a:r>
            <a:r>
              <a:rPr lang="en-US" sz="5600" dirty="0" err="1" smtClean="0"/>
              <a:t>păstrarea</a:t>
            </a:r>
            <a:r>
              <a:rPr lang="en-US" sz="5600" dirty="0" smtClean="0"/>
              <a:t> </a:t>
            </a:r>
            <a:r>
              <a:rPr lang="en-US" sz="5600" dirty="0" err="1" smtClean="0"/>
              <a:t>salariului</a:t>
            </a:r>
            <a:r>
              <a:rPr lang="en-US" sz="5600" dirty="0" smtClean="0"/>
              <a:t> </a:t>
            </a:r>
            <a:r>
              <a:rPr lang="en-US" sz="5600" dirty="0" err="1" smtClean="0"/>
              <a:t>mediu</a:t>
            </a:r>
            <a:r>
              <a:rPr lang="en-US" sz="5600" dirty="0" smtClean="0"/>
              <a:t> </a:t>
            </a:r>
            <a:r>
              <a:rPr lang="en-US" sz="5600" dirty="0" err="1" smtClean="0"/>
              <a:t>pentru</a:t>
            </a:r>
            <a:r>
              <a:rPr lang="en-US" sz="5600" dirty="0" smtClean="0"/>
              <a:t> a-</a:t>
            </a:r>
            <a:r>
              <a:rPr lang="en-US" sz="5600" dirty="0" err="1" smtClean="0"/>
              <a:t>și</a:t>
            </a:r>
            <a:r>
              <a:rPr lang="en-US" sz="5600" dirty="0" smtClean="0"/>
              <a:t> </a:t>
            </a:r>
            <a:r>
              <a:rPr lang="en-US" sz="5600" dirty="0" err="1" smtClean="0"/>
              <a:t>găsi</a:t>
            </a:r>
            <a:r>
              <a:rPr lang="en-US" sz="5600" dirty="0" smtClean="0"/>
              <a:t> un alt loc de </a:t>
            </a:r>
            <a:r>
              <a:rPr lang="en-US" sz="5600" dirty="0" err="1" smtClean="0"/>
              <a:t>muncă</a:t>
            </a:r>
            <a:r>
              <a:rPr lang="en-US" sz="5600" dirty="0" smtClean="0"/>
              <a:t>;</a:t>
            </a:r>
            <a:endParaRPr lang="ru-RU" sz="5600" b="1" dirty="0" smtClean="0"/>
          </a:p>
          <a:p>
            <a:r>
              <a:rPr lang="en-US" sz="5600" dirty="0" smtClean="0"/>
              <a:t>5. </a:t>
            </a:r>
            <a:r>
              <a:rPr lang="en-US" sz="5600" dirty="0" err="1" smtClean="0"/>
              <a:t>transmiterea</a:t>
            </a:r>
            <a:r>
              <a:rPr lang="en-US" sz="5600" dirty="0" smtClean="0"/>
              <a:t> </a:t>
            </a:r>
            <a:r>
              <a:rPr lang="en-US" sz="5600" dirty="0" err="1" smtClean="0"/>
              <a:t>către</a:t>
            </a:r>
            <a:r>
              <a:rPr lang="en-US" sz="5600" dirty="0" smtClean="0"/>
              <a:t> </a:t>
            </a:r>
            <a:r>
              <a:rPr lang="en-US" sz="5600" dirty="0" err="1" smtClean="0"/>
              <a:t>agenția</a:t>
            </a:r>
            <a:r>
              <a:rPr lang="en-US" sz="5600" dirty="0" smtClean="0"/>
              <a:t> de </a:t>
            </a:r>
            <a:r>
              <a:rPr lang="en-US" sz="5600" dirty="0" err="1" smtClean="0"/>
              <a:t>ocupare</a:t>
            </a:r>
            <a:r>
              <a:rPr lang="en-US" sz="5600" dirty="0" smtClean="0"/>
              <a:t> a </a:t>
            </a:r>
            <a:r>
              <a:rPr lang="en-US" sz="5600" dirty="0" err="1" smtClean="0"/>
              <a:t>forței</a:t>
            </a:r>
            <a:r>
              <a:rPr lang="en-US" sz="5600" dirty="0" smtClean="0"/>
              <a:t> de </a:t>
            </a:r>
            <a:r>
              <a:rPr lang="en-US" sz="5600" dirty="0" err="1" smtClean="0"/>
              <a:t>muncă</a:t>
            </a:r>
            <a:r>
              <a:rPr lang="en-US" sz="5600" dirty="0" smtClean="0"/>
              <a:t> </a:t>
            </a:r>
            <a:r>
              <a:rPr lang="en-US" sz="5600" dirty="0" err="1" smtClean="0"/>
              <a:t>în</a:t>
            </a:r>
            <a:r>
              <a:rPr lang="en-US" sz="5600" dirty="0" smtClean="0"/>
              <a:t> </a:t>
            </a:r>
            <a:r>
              <a:rPr lang="en-US" sz="5600" dirty="0" err="1" smtClean="0"/>
              <a:t>conformitate</a:t>
            </a:r>
            <a:r>
              <a:rPr lang="en-US" sz="5600" dirty="0" smtClean="0"/>
              <a:t> cu </a:t>
            </a:r>
            <a:r>
              <a:rPr lang="en-US" sz="5600" dirty="0" err="1" smtClean="0"/>
              <a:t>procedura</a:t>
            </a:r>
            <a:r>
              <a:rPr lang="en-US" sz="5600" dirty="0" smtClean="0"/>
              <a:t> </a:t>
            </a:r>
            <a:r>
              <a:rPr lang="en-US" sz="5600" dirty="0" err="1" smtClean="0"/>
              <a:t>stabilită</a:t>
            </a:r>
            <a:r>
              <a:rPr lang="en-US" sz="5600" dirty="0" smtClean="0"/>
              <a:t> </a:t>
            </a:r>
            <a:r>
              <a:rPr lang="en-US" sz="5600" dirty="0" err="1" smtClean="0"/>
              <a:t>informația</a:t>
            </a:r>
            <a:r>
              <a:rPr lang="en-US" sz="5600" dirty="0" smtClean="0"/>
              <a:t> </a:t>
            </a:r>
            <a:r>
              <a:rPr lang="en-US" sz="5600" dirty="0" err="1" smtClean="0"/>
              <a:t>privind</a:t>
            </a:r>
            <a:r>
              <a:rPr lang="en-US" sz="5600" dirty="0" smtClean="0"/>
              <a:t> </a:t>
            </a:r>
            <a:r>
              <a:rPr lang="en-US" sz="5600" dirty="0" err="1" smtClean="0"/>
              <a:t>salariații</a:t>
            </a:r>
            <a:r>
              <a:rPr lang="en-US" sz="5600" dirty="0" smtClean="0"/>
              <a:t> </a:t>
            </a:r>
            <a:r>
              <a:rPr lang="en-US" sz="5600" dirty="0" err="1" smtClean="0"/>
              <a:t>supuși</a:t>
            </a:r>
            <a:r>
              <a:rPr lang="en-US" sz="5600" dirty="0" smtClean="0"/>
              <a:t> </a:t>
            </a:r>
            <a:r>
              <a:rPr lang="en-US" sz="5600" dirty="0" err="1" smtClean="0"/>
              <a:t>concedierii</a:t>
            </a:r>
            <a:r>
              <a:rPr lang="en-US" sz="5600" dirty="0" smtClean="0"/>
              <a:t> cu </a:t>
            </a:r>
            <a:r>
              <a:rPr lang="en-US" sz="5600" dirty="0" err="1" smtClean="0"/>
              <a:t>două</a:t>
            </a:r>
            <a:r>
              <a:rPr lang="en-US" sz="5600" dirty="0" smtClean="0"/>
              <a:t> </a:t>
            </a:r>
            <a:r>
              <a:rPr lang="en-US" sz="5600" dirty="0" err="1" smtClean="0"/>
              <a:t>luni</a:t>
            </a:r>
            <a:r>
              <a:rPr lang="en-US" sz="5600" dirty="0" smtClean="0"/>
              <a:t> </a:t>
            </a:r>
            <a:r>
              <a:rPr lang="en-US" sz="5600" dirty="0" err="1" smtClean="0"/>
              <a:t>înainte</a:t>
            </a:r>
            <a:r>
              <a:rPr lang="en-US" sz="5600" dirty="0" smtClean="0"/>
              <a:t> de </a:t>
            </a:r>
            <a:r>
              <a:rPr lang="en-US" sz="5600" dirty="0" err="1" smtClean="0"/>
              <a:t>concediere</a:t>
            </a:r>
            <a:r>
              <a:rPr lang="en-US" sz="5600" dirty="0" smtClean="0"/>
              <a:t>;</a:t>
            </a:r>
            <a:endParaRPr lang="ru-RU" sz="5600" b="1" dirty="0" smtClean="0"/>
          </a:p>
          <a:p>
            <a:r>
              <a:rPr lang="en-US" sz="5600" dirty="0" smtClean="0"/>
              <a:t>6. </a:t>
            </a:r>
            <a:r>
              <a:rPr lang="ro-MO" sz="5600" dirty="0" smtClean="0"/>
              <a:t>apelul</a:t>
            </a:r>
            <a:r>
              <a:rPr lang="en-US" sz="5600" dirty="0" smtClean="0"/>
              <a:t> la </a:t>
            </a:r>
            <a:r>
              <a:rPr lang="en-US" sz="5600" dirty="0" err="1" smtClean="0"/>
              <a:t>organul</a:t>
            </a:r>
            <a:r>
              <a:rPr lang="en-US" sz="5600" dirty="0" smtClean="0"/>
              <a:t> </a:t>
            </a:r>
            <a:r>
              <a:rPr lang="en-US" sz="5600" dirty="0" err="1" smtClean="0"/>
              <a:t>sindical</a:t>
            </a:r>
            <a:r>
              <a:rPr lang="en-US" sz="5600" dirty="0" smtClean="0"/>
              <a:t> </a:t>
            </a:r>
            <a:r>
              <a:rPr lang="en-US" sz="5600" dirty="0" err="1" smtClean="0"/>
              <a:t>pentru</a:t>
            </a:r>
            <a:r>
              <a:rPr lang="en-US" sz="5600" dirty="0" smtClean="0"/>
              <a:t> </a:t>
            </a:r>
            <a:r>
              <a:rPr lang="en-US" sz="5600" dirty="0" err="1" smtClean="0"/>
              <a:t>aviz</a:t>
            </a:r>
            <a:r>
              <a:rPr lang="en-US" sz="5600" dirty="0" smtClean="0"/>
              <a:t> </a:t>
            </a:r>
            <a:r>
              <a:rPr lang="en-US" sz="5600" dirty="0" err="1" smtClean="0"/>
              <a:t>consultativ</a:t>
            </a:r>
            <a:r>
              <a:rPr lang="en-US" sz="5600" dirty="0" smtClean="0"/>
              <a:t> cu </a:t>
            </a:r>
            <a:r>
              <a:rPr lang="en-US" sz="5600" dirty="0" err="1" smtClean="0"/>
              <a:t>privire</a:t>
            </a:r>
            <a:r>
              <a:rPr lang="en-US" sz="5600" dirty="0" smtClean="0"/>
              <a:t> la </a:t>
            </a:r>
            <a:r>
              <a:rPr lang="en-US" sz="5600" dirty="0" err="1" smtClean="0"/>
              <a:t>concedierea</a:t>
            </a:r>
            <a:r>
              <a:rPr lang="en-US" sz="5600" dirty="0" smtClean="0"/>
              <a:t> </a:t>
            </a:r>
            <a:r>
              <a:rPr lang="en-US" sz="5600" dirty="0" err="1" smtClean="0"/>
              <a:t>salariatului</a:t>
            </a:r>
            <a:r>
              <a:rPr lang="en-US" sz="5600" dirty="0" smtClean="0"/>
              <a:t>  </a:t>
            </a:r>
            <a:r>
              <a:rPr lang="en-US" sz="5600" dirty="0" err="1" smtClean="0"/>
              <a:t>în</a:t>
            </a:r>
            <a:r>
              <a:rPr lang="en-US" sz="5600" dirty="0" smtClean="0"/>
              <a:t> </a:t>
            </a:r>
            <a:r>
              <a:rPr lang="en-US" sz="5600" dirty="0" err="1" smtClean="0"/>
              <a:t>cauză</a:t>
            </a:r>
            <a:r>
              <a:rPr lang="en-US" sz="5600" dirty="0" smtClean="0"/>
              <a:t>.</a:t>
            </a:r>
            <a:endParaRPr lang="ru-RU" sz="5600" b="1" dirty="0" smtClean="0"/>
          </a:p>
          <a:p>
            <a:r>
              <a:rPr lang="en-US" sz="5600" dirty="0" err="1" smtClean="0"/>
              <a:t>În</a:t>
            </a:r>
            <a:r>
              <a:rPr lang="en-US" sz="5600" dirty="0" smtClean="0"/>
              <a:t> </a:t>
            </a:r>
            <a:r>
              <a:rPr lang="en-US" sz="5600" dirty="0" err="1" smtClean="0"/>
              <a:t>cazul</a:t>
            </a:r>
            <a:r>
              <a:rPr lang="en-US" sz="5600" dirty="0" smtClean="0"/>
              <a:t> </a:t>
            </a:r>
            <a:r>
              <a:rPr lang="en-US" sz="5600" dirty="0" err="1" smtClean="0"/>
              <a:t>în</a:t>
            </a:r>
            <a:r>
              <a:rPr lang="en-US" sz="5600" dirty="0" smtClean="0"/>
              <a:t> care nu se </a:t>
            </a:r>
            <a:r>
              <a:rPr lang="en-US" sz="5600" dirty="0" err="1" smtClean="0"/>
              <a:t>emite</a:t>
            </a:r>
            <a:r>
              <a:rPr lang="en-US" sz="5600" dirty="0" smtClean="0"/>
              <a:t> un </a:t>
            </a:r>
            <a:r>
              <a:rPr lang="en-US" sz="5600" dirty="0" err="1" smtClean="0"/>
              <a:t>ordin</a:t>
            </a:r>
            <a:r>
              <a:rPr lang="en-US" sz="5600" dirty="0" smtClean="0"/>
              <a:t> (</a:t>
            </a:r>
            <a:r>
              <a:rPr lang="en-US" sz="5600" dirty="0" err="1" smtClean="0"/>
              <a:t>decizie</a:t>
            </a:r>
            <a:r>
              <a:rPr lang="en-US" sz="5600" dirty="0" smtClean="0"/>
              <a:t>, </a:t>
            </a:r>
            <a:r>
              <a:rPr lang="en-US" sz="5600" dirty="0" err="1" smtClean="0"/>
              <a:t>dispoziție</a:t>
            </a:r>
            <a:r>
              <a:rPr lang="en-US" sz="5600" dirty="0" smtClean="0"/>
              <a:t>, </a:t>
            </a:r>
            <a:r>
              <a:rPr lang="en-US" sz="5600" dirty="0" err="1" smtClean="0"/>
              <a:t>hotărîre</a:t>
            </a:r>
            <a:r>
              <a:rPr lang="en-US" sz="5600" dirty="0" smtClean="0"/>
              <a:t>) </a:t>
            </a:r>
            <a:r>
              <a:rPr lang="en-US" sz="5600" dirty="0" err="1" smtClean="0"/>
              <a:t>privind</a:t>
            </a:r>
            <a:r>
              <a:rPr lang="en-US" sz="5600" dirty="0" smtClean="0"/>
              <a:t> </a:t>
            </a:r>
            <a:r>
              <a:rPr lang="en-US" sz="5600" dirty="0" err="1" smtClean="0"/>
              <a:t>concedierea</a:t>
            </a:r>
            <a:r>
              <a:rPr lang="en-US" sz="5600" dirty="0" smtClean="0"/>
              <a:t> </a:t>
            </a:r>
            <a:r>
              <a:rPr lang="en-US" sz="5600" dirty="0" err="1" smtClean="0"/>
              <a:t>unui</a:t>
            </a:r>
            <a:r>
              <a:rPr lang="en-US" sz="5600" dirty="0" smtClean="0"/>
              <a:t> </a:t>
            </a:r>
            <a:r>
              <a:rPr lang="en-US" sz="5600" dirty="0" err="1" smtClean="0"/>
              <a:t>salariat</a:t>
            </a:r>
            <a:r>
              <a:rPr lang="en-US" sz="5600" dirty="0" smtClean="0"/>
              <a:t> </a:t>
            </a:r>
            <a:r>
              <a:rPr lang="en-US" sz="5600" dirty="0" err="1" smtClean="0"/>
              <a:t>după</a:t>
            </a:r>
            <a:r>
              <a:rPr lang="en-US" sz="5600" dirty="0" smtClean="0"/>
              <a:t> </a:t>
            </a:r>
            <a:r>
              <a:rPr lang="en-US" sz="5600" dirty="0" err="1" smtClean="0"/>
              <a:t>două</a:t>
            </a:r>
            <a:r>
              <a:rPr lang="en-US" sz="5600" dirty="0" smtClean="0"/>
              <a:t> </a:t>
            </a:r>
            <a:r>
              <a:rPr lang="en-US" sz="5600" dirty="0" err="1" smtClean="0"/>
              <a:t>luni</a:t>
            </a:r>
            <a:r>
              <a:rPr lang="en-US" sz="5600" dirty="0" smtClean="0"/>
              <a:t> de la </a:t>
            </a:r>
            <a:r>
              <a:rPr lang="en-US" sz="5600" dirty="0" err="1" smtClean="0"/>
              <a:t>notificarea</a:t>
            </a:r>
            <a:r>
              <a:rPr lang="en-US" sz="5600" dirty="0" smtClean="0"/>
              <a:t> </a:t>
            </a:r>
            <a:r>
              <a:rPr lang="en-US" sz="5600" dirty="0" err="1" smtClean="0"/>
              <a:t>preliminară</a:t>
            </a:r>
            <a:r>
              <a:rPr lang="en-US" sz="5600" dirty="0" smtClean="0"/>
              <a:t>, </a:t>
            </a:r>
            <a:r>
              <a:rPr lang="en-US" sz="5600" dirty="0" err="1" smtClean="0"/>
              <a:t>această</a:t>
            </a:r>
            <a:r>
              <a:rPr lang="en-US" sz="5600" dirty="0" smtClean="0"/>
              <a:t> </a:t>
            </a:r>
            <a:r>
              <a:rPr lang="en-US" sz="5600" dirty="0" err="1" smtClean="0"/>
              <a:t>procedură</a:t>
            </a:r>
            <a:r>
              <a:rPr lang="en-US" sz="5600" dirty="0" smtClean="0"/>
              <a:t> nu </a:t>
            </a:r>
            <a:r>
              <a:rPr lang="en-US" sz="5600" dirty="0" err="1" smtClean="0"/>
              <a:t>poate</a:t>
            </a:r>
            <a:r>
              <a:rPr lang="en-US" sz="5600" dirty="0" smtClean="0"/>
              <a:t> </a:t>
            </a:r>
            <a:r>
              <a:rPr lang="en-US" sz="5600" dirty="0" err="1" smtClean="0"/>
              <a:t>fi</a:t>
            </a:r>
            <a:r>
              <a:rPr lang="en-US" sz="5600" dirty="0" smtClean="0"/>
              <a:t> </a:t>
            </a:r>
            <a:r>
              <a:rPr lang="en-US" sz="5600" dirty="0" err="1" smtClean="0"/>
              <a:t>repetată</a:t>
            </a:r>
            <a:r>
              <a:rPr lang="en-US" sz="5600" dirty="0" smtClean="0"/>
              <a:t> </a:t>
            </a:r>
            <a:r>
              <a:rPr lang="en-US" sz="5600" dirty="0" err="1" smtClean="0"/>
              <a:t>în</a:t>
            </a:r>
            <a:r>
              <a:rPr lang="en-US" sz="5600" dirty="0" smtClean="0"/>
              <a:t> </a:t>
            </a:r>
            <a:r>
              <a:rPr lang="en-US" sz="5600" dirty="0" err="1" smtClean="0"/>
              <a:t>același</a:t>
            </a:r>
            <a:r>
              <a:rPr lang="en-US" sz="5600" dirty="0" smtClean="0"/>
              <a:t> an </a:t>
            </a:r>
            <a:r>
              <a:rPr lang="en-US" sz="5600" dirty="0" err="1" smtClean="0"/>
              <a:t>calendaristic</a:t>
            </a:r>
            <a:r>
              <a:rPr lang="en-US" sz="5600" dirty="0" smtClean="0"/>
              <a:t>. </a:t>
            </a:r>
            <a:r>
              <a:rPr lang="en-US" sz="5600" dirty="0" err="1" smtClean="0"/>
              <a:t>Perioada</a:t>
            </a:r>
            <a:r>
              <a:rPr lang="en-US" sz="5600" dirty="0" smtClean="0"/>
              <a:t> de </a:t>
            </a:r>
            <a:r>
              <a:rPr lang="en-US" sz="5600" dirty="0" err="1" smtClean="0"/>
              <a:t>două</a:t>
            </a:r>
            <a:r>
              <a:rPr lang="en-US" sz="5600" dirty="0" smtClean="0"/>
              <a:t> </a:t>
            </a:r>
            <a:r>
              <a:rPr lang="en-US" sz="5600" dirty="0" err="1" smtClean="0"/>
              <a:t>luni</a:t>
            </a:r>
            <a:r>
              <a:rPr lang="en-US" sz="5600" dirty="0" smtClean="0"/>
              <a:t> nu include </a:t>
            </a:r>
            <a:r>
              <a:rPr lang="en-US" sz="5600" dirty="0" err="1" smtClean="0"/>
              <a:t>perioadele</a:t>
            </a:r>
            <a:r>
              <a:rPr lang="en-US" sz="5600" dirty="0" smtClean="0"/>
              <a:t> </a:t>
            </a:r>
            <a:r>
              <a:rPr lang="en-US" sz="5600" dirty="0" err="1" smtClean="0"/>
              <a:t>în</a:t>
            </a:r>
            <a:r>
              <a:rPr lang="en-US" sz="5600" dirty="0" smtClean="0"/>
              <a:t> care </a:t>
            </a:r>
            <a:r>
              <a:rPr lang="ro-MO" sz="5600" dirty="0" smtClean="0"/>
              <a:t>salariatul</a:t>
            </a:r>
            <a:r>
              <a:rPr lang="en-US" sz="5600" dirty="0" smtClean="0"/>
              <a:t> </a:t>
            </a:r>
            <a:r>
              <a:rPr lang="en-US" sz="5600" dirty="0" err="1" smtClean="0"/>
              <a:t>este</a:t>
            </a:r>
            <a:r>
              <a:rPr lang="en-US" sz="5600" dirty="0" smtClean="0"/>
              <a:t> </a:t>
            </a:r>
            <a:r>
              <a:rPr lang="en-US" sz="5600" dirty="0" err="1" smtClean="0"/>
              <a:t>în</a:t>
            </a:r>
            <a:r>
              <a:rPr lang="en-US" sz="5600" dirty="0" smtClean="0"/>
              <a:t> </a:t>
            </a:r>
            <a:r>
              <a:rPr lang="en-US" sz="5600" dirty="0" err="1" smtClean="0"/>
              <a:t>concediu</a:t>
            </a:r>
            <a:r>
              <a:rPr lang="en-US" sz="5600" dirty="0" smtClean="0"/>
              <a:t> </a:t>
            </a:r>
            <a:r>
              <a:rPr lang="en-US" sz="5600" dirty="0" err="1" smtClean="0"/>
              <a:t>anual</a:t>
            </a:r>
            <a:r>
              <a:rPr lang="en-US" sz="5600" dirty="0" smtClean="0"/>
              <a:t> </a:t>
            </a:r>
            <a:r>
              <a:rPr lang="en-US" sz="5600" dirty="0" err="1" smtClean="0"/>
              <a:t>plătit</a:t>
            </a:r>
            <a:r>
              <a:rPr lang="en-US" sz="5600" dirty="0" smtClean="0"/>
              <a:t>, </a:t>
            </a:r>
            <a:r>
              <a:rPr lang="en-US" sz="5600" dirty="0" err="1" smtClean="0"/>
              <a:t>studiu</a:t>
            </a:r>
            <a:r>
              <a:rPr lang="en-US" sz="5600" dirty="0" smtClean="0"/>
              <a:t> </a:t>
            </a:r>
            <a:r>
              <a:rPr lang="en-US" sz="5600" dirty="0" err="1" smtClean="0"/>
              <a:t>și</a:t>
            </a:r>
            <a:r>
              <a:rPr lang="en-US" sz="5600" dirty="0" smtClean="0"/>
              <a:t> </a:t>
            </a:r>
            <a:r>
              <a:rPr lang="en-US" sz="5600" dirty="0" err="1" smtClean="0"/>
              <a:t>concediu</a:t>
            </a:r>
            <a:r>
              <a:rPr lang="en-US" sz="5600" dirty="0" smtClean="0"/>
              <a:t> medical.</a:t>
            </a:r>
            <a:endParaRPr lang="ru-RU" sz="5600" b="1" dirty="0" smtClean="0"/>
          </a:p>
          <a:p>
            <a:r>
              <a:rPr lang="en-US" sz="5600" dirty="0" smtClean="0"/>
              <a:t>La </a:t>
            </a:r>
            <a:r>
              <a:rPr lang="en-US" sz="5600" dirty="0" err="1" smtClean="0"/>
              <a:t>încetarea</a:t>
            </a:r>
            <a:r>
              <a:rPr lang="en-US" sz="5600" dirty="0" smtClean="0"/>
              <a:t> </a:t>
            </a:r>
            <a:r>
              <a:rPr lang="en-US" sz="5600" dirty="0" err="1" smtClean="0"/>
              <a:t>unui</a:t>
            </a:r>
            <a:r>
              <a:rPr lang="en-US" sz="5600" dirty="0" smtClean="0"/>
              <a:t> contract</a:t>
            </a:r>
            <a:r>
              <a:rPr lang="ro-MO" sz="5600" dirty="0" smtClean="0"/>
              <a:t> individual</a:t>
            </a:r>
            <a:r>
              <a:rPr lang="en-US" sz="5600" dirty="0" smtClean="0"/>
              <a:t> de </a:t>
            </a:r>
            <a:r>
              <a:rPr lang="en-US" sz="5600" dirty="0" err="1" smtClean="0"/>
              <a:t>muncă</a:t>
            </a:r>
            <a:r>
              <a:rPr lang="en-US" sz="5600" dirty="0" smtClean="0"/>
              <a:t> din </a:t>
            </a:r>
            <a:r>
              <a:rPr lang="en-US" sz="5600" dirty="0" err="1" smtClean="0"/>
              <a:t>motivul</a:t>
            </a:r>
            <a:r>
              <a:rPr lang="en-US" sz="5600" dirty="0" smtClean="0"/>
              <a:t> </a:t>
            </a:r>
            <a:r>
              <a:rPr lang="en-US" sz="5600" dirty="0" err="1" smtClean="0"/>
              <a:t>reducerii</a:t>
            </a:r>
            <a:r>
              <a:rPr lang="en-US" sz="5600" dirty="0" smtClean="0"/>
              <a:t> </a:t>
            </a:r>
            <a:r>
              <a:rPr lang="en-US" sz="5600" dirty="0" err="1" smtClean="0"/>
              <a:t>numărului</a:t>
            </a:r>
            <a:r>
              <a:rPr lang="en-US" sz="5600" dirty="0" smtClean="0"/>
              <a:t> </a:t>
            </a:r>
            <a:r>
              <a:rPr lang="en-US" sz="5600" dirty="0" err="1" smtClean="0"/>
              <a:t>sau</a:t>
            </a:r>
            <a:r>
              <a:rPr lang="en-US" sz="5600" dirty="0" smtClean="0"/>
              <a:t> a </a:t>
            </a:r>
            <a:r>
              <a:rPr lang="en-US" sz="5600" dirty="0" err="1" smtClean="0"/>
              <a:t>statelor</a:t>
            </a:r>
            <a:r>
              <a:rPr lang="en-US" sz="5600" dirty="0" smtClean="0"/>
              <a:t> de personal, </a:t>
            </a:r>
            <a:r>
              <a:rPr lang="en-US" sz="5600" dirty="0" err="1" smtClean="0"/>
              <a:t>persoana</a:t>
            </a:r>
            <a:r>
              <a:rPr lang="en-US" sz="5600" dirty="0" smtClean="0"/>
              <a:t> </a:t>
            </a:r>
            <a:r>
              <a:rPr lang="en-US" sz="5600" dirty="0" err="1" smtClean="0"/>
              <a:t>concediată</a:t>
            </a:r>
            <a:r>
              <a:rPr lang="en-US" sz="5600" dirty="0" smtClean="0"/>
              <a:t> </a:t>
            </a:r>
            <a:r>
              <a:rPr lang="en-US" sz="5600" dirty="0" err="1" smtClean="0"/>
              <a:t>primește</a:t>
            </a:r>
            <a:r>
              <a:rPr lang="en-US" sz="5600" dirty="0" smtClean="0"/>
              <a:t> </a:t>
            </a:r>
            <a:r>
              <a:rPr lang="en-US" sz="5600" dirty="0" err="1" smtClean="0"/>
              <a:t>plata</a:t>
            </a:r>
            <a:r>
              <a:rPr lang="en-US" sz="5600" dirty="0" smtClean="0"/>
              <a:t> </a:t>
            </a:r>
            <a:r>
              <a:rPr lang="en-US" sz="5600" dirty="0" err="1" smtClean="0"/>
              <a:t>unei</a:t>
            </a:r>
            <a:r>
              <a:rPr lang="en-US" sz="5600" dirty="0" smtClean="0"/>
              <a:t> </a:t>
            </a:r>
            <a:r>
              <a:rPr lang="en-US" sz="5600" dirty="0" err="1" smtClean="0"/>
              <a:t>indemnizaţii</a:t>
            </a:r>
            <a:r>
              <a:rPr lang="en-US" sz="5600" dirty="0" smtClean="0"/>
              <a:t> de </a:t>
            </a:r>
            <a:r>
              <a:rPr lang="en-US" sz="5600" dirty="0" err="1" smtClean="0"/>
              <a:t>eliberare</a:t>
            </a:r>
            <a:r>
              <a:rPr lang="en-US" sz="5600" dirty="0" smtClean="0"/>
              <a:t> din </a:t>
            </a:r>
            <a:r>
              <a:rPr lang="en-US" sz="5600" dirty="0" err="1" smtClean="0"/>
              <a:t>serviciu</a:t>
            </a:r>
            <a:r>
              <a:rPr lang="en-US" sz="5600" dirty="0" smtClean="0"/>
              <a:t> </a:t>
            </a:r>
            <a:r>
              <a:rPr lang="en-US" sz="5600" dirty="0" err="1" smtClean="0"/>
              <a:t>egală</a:t>
            </a:r>
            <a:r>
              <a:rPr lang="en-US" sz="5600" dirty="0" smtClean="0"/>
              <a:t> cu </a:t>
            </a:r>
            <a:r>
              <a:rPr lang="en-US" sz="5600" dirty="0" err="1" smtClean="0"/>
              <a:t>mărimea</a:t>
            </a:r>
            <a:r>
              <a:rPr lang="en-US" sz="5600" dirty="0" smtClean="0"/>
              <a:t> </a:t>
            </a:r>
            <a:r>
              <a:rPr lang="en-US" sz="5600" dirty="0" err="1" smtClean="0"/>
              <a:t>sumată</a:t>
            </a:r>
            <a:r>
              <a:rPr lang="en-US" sz="5600" dirty="0" smtClean="0"/>
              <a:t> a </a:t>
            </a:r>
            <a:r>
              <a:rPr lang="en-US" sz="5600" dirty="0" err="1" smtClean="0"/>
              <a:t>unui</a:t>
            </a:r>
            <a:r>
              <a:rPr lang="en-US" sz="5600" dirty="0" smtClean="0"/>
              <a:t> </a:t>
            </a:r>
            <a:r>
              <a:rPr lang="en-US" sz="5600" dirty="0" err="1" smtClean="0"/>
              <a:t>salariu</a:t>
            </a:r>
            <a:r>
              <a:rPr lang="en-US" sz="5600" dirty="0" smtClean="0"/>
              <a:t> </a:t>
            </a:r>
            <a:r>
              <a:rPr lang="en-US" sz="5600" dirty="0" err="1" smtClean="0"/>
              <a:t>mediu</a:t>
            </a:r>
            <a:r>
              <a:rPr lang="en-US" sz="5600" dirty="0" smtClean="0"/>
              <a:t> </a:t>
            </a:r>
            <a:r>
              <a:rPr lang="en-US" sz="5600" dirty="0" err="1" smtClean="0"/>
              <a:t>săptămînal</a:t>
            </a:r>
            <a:r>
              <a:rPr lang="en-US" sz="5600" dirty="0" smtClean="0"/>
              <a:t> </a:t>
            </a:r>
            <a:r>
              <a:rPr lang="en-US" sz="5600" dirty="0" err="1" smtClean="0"/>
              <a:t>pentru</a:t>
            </a:r>
            <a:r>
              <a:rPr lang="en-US" sz="5600" dirty="0" smtClean="0"/>
              <a:t> </a:t>
            </a:r>
            <a:r>
              <a:rPr lang="en-US" sz="5600" dirty="0" err="1" smtClean="0"/>
              <a:t>fiecare</a:t>
            </a:r>
            <a:r>
              <a:rPr lang="en-US" sz="5600" dirty="0" smtClean="0"/>
              <a:t> an </a:t>
            </a:r>
            <a:r>
              <a:rPr lang="en-US" sz="5600" dirty="0" err="1" smtClean="0"/>
              <a:t>complet</a:t>
            </a:r>
            <a:r>
              <a:rPr lang="en-US" sz="5600" dirty="0" smtClean="0"/>
              <a:t> </a:t>
            </a:r>
            <a:r>
              <a:rPr lang="en-US" sz="5600" dirty="0" err="1" smtClean="0"/>
              <a:t>lucrat</a:t>
            </a:r>
            <a:r>
              <a:rPr lang="en-US" sz="5600" dirty="0" smtClean="0"/>
              <a:t> la </a:t>
            </a:r>
            <a:r>
              <a:rPr lang="en-US" sz="5600" dirty="0" err="1" smtClean="0"/>
              <a:t>unitatea</a:t>
            </a:r>
            <a:r>
              <a:rPr lang="en-US" sz="5600" dirty="0" smtClean="0"/>
              <a:t> </a:t>
            </a:r>
            <a:r>
              <a:rPr lang="en-US" sz="5600" dirty="0" err="1" smtClean="0"/>
              <a:t>în</a:t>
            </a:r>
            <a:r>
              <a:rPr lang="en-US" sz="5600" dirty="0" smtClean="0"/>
              <a:t> </a:t>
            </a:r>
            <a:r>
              <a:rPr lang="en-US" sz="5600" dirty="0" err="1" smtClean="0"/>
              <a:t>cauză</a:t>
            </a:r>
            <a:r>
              <a:rPr lang="en-US" sz="5600" dirty="0" smtClean="0"/>
              <a:t>, </a:t>
            </a:r>
            <a:r>
              <a:rPr lang="en-US" sz="5600" dirty="0" err="1" smtClean="0"/>
              <a:t>dar</a:t>
            </a:r>
            <a:r>
              <a:rPr lang="en-US" sz="5600" dirty="0" smtClean="0"/>
              <a:t> nu </a:t>
            </a:r>
            <a:r>
              <a:rPr lang="en-US" sz="5600" dirty="0" err="1" smtClean="0"/>
              <a:t>mai</a:t>
            </a:r>
            <a:r>
              <a:rPr lang="en-US" sz="5600" dirty="0" smtClean="0"/>
              <a:t> mare </a:t>
            </a:r>
            <a:r>
              <a:rPr lang="en-US" sz="5600" dirty="0" err="1" smtClean="0"/>
              <a:t>decît</a:t>
            </a:r>
            <a:r>
              <a:rPr lang="en-US" sz="5600" dirty="0" smtClean="0"/>
              <a:t> </a:t>
            </a:r>
            <a:r>
              <a:rPr lang="en-US" sz="5600" dirty="0" err="1" smtClean="0"/>
              <a:t>șase</a:t>
            </a:r>
            <a:r>
              <a:rPr lang="en-US" sz="5600" dirty="0" smtClean="0"/>
              <a:t> </a:t>
            </a:r>
            <a:r>
              <a:rPr lang="en-US" sz="5600" dirty="0" err="1" smtClean="0"/>
              <a:t>salarii</a:t>
            </a:r>
            <a:r>
              <a:rPr lang="en-US" sz="5600" dirty="0" smtClean="0"/>
              <a:t> </a:t>
            </a:r>
            <a:r>
              <a:rPr lang="en-US" sz="5600" dirty="0" err="1" smtClean="0"/>
              <a:t>medii</a:t>
            </a:r>
            <a:r>
              <a:rPr lang="en-US" sz="5600" dirty="0" smtClean="0"/>
              <a:t> </a:t>
            </a:r>
            <a:r>
              <a:rPr lang="en-US" sz="5600" dirty="0" err="1" smtClean="0"/>
              <a:t>lunare</a:t>
            </a:r>
            <a:r>
              <a:rPr lang="en-US" sz="5600" dirty="0" smtClean="0"/>
              <a:t> </a:t>
            </a:r>
            <a:r>
              <a:rPr lang="en-US" sz="5600" dirty="0" err="1" smtClean="0"/>
              <a:t>și</a:t>
            </a:r>
            <a:r>
              <a:rPr lang="en-US" sz="5600" dirty="0" smtClean="0"/>
              <a:t> nu </a:t>
            </a:r>
            <a:r>
              <a:rPr lang="en-US" sz="5600" dirty="0" err="1" smtClean="0"/>
              <a:t>mai</a:t>
            </a:r>
            <a:r>
              <a:rPr lang="en-US" sz="5600" dirty="0" smtClean="0"/>
              <a:t> </a:t>
            </a:r>
            <a:r>
              <a:rPr lang="en-US" sz="5600" dirty="0" err="1" smtClean="0"/>
              <a:t>mică</a:t>
            </a:r>
            <a:r>
              <a:rPr lang="en-US" sz="5600" dirty="0" smtClean="0"/>
              <a:t> </a:t>
            </a:r>
            <a:r>
              <a:rPr lang="en-US" sz="5600" dirty="0" err="1" smtClean="0"/>
              <a:t>decît</a:t>
            </a:r>
            <a:r>
              <a:rPr lang="en-US" sz="5600" dirty="0" smtClean="0"/>
              <a:t> un </a:t>
            </a:r>
            <a:r>
              <a:rPr lang="en-US" sz="5600" dirty="0" err="1" smtClean="0"/>
              <a:t>salariu</a:t>
            </a:r>
            <a:r>
              <a:rPr lang="en-US" sz="5600" dirty="0" smtClean="0"/>
              <a:t> </a:t>
            </a:r>
            <a:r>
              <a:rPr lang="en-US" sz="5600" dirty="0" err="1" smtClean="0"/>
              <a:t>mediu</a:t>
            </a:r>
            <a:r>
              <a:rPr lang="en-US" sz="5600" dirty="0" smtClean="0"/>
              <a:t> lunar.</a:t>
            </a:r>
            <a:endParaRPr lang="ru-RU" sz="5600" b="1" dirty="0" smtClean="0"/>
          </a:p>
          <a:p>
            <a:r>
              <a:rPr lang="en-US" sz="5600" dirty="0" smtClean="0"/>
              <a:t>Plata </a:t>
            </a:r>
            <a:r>
              <a:rPr lang="en-US" sz="5600" dirty="0" err="1" smtClean="0"/>
              <a:t>unei</a:t>
            </a:r>
            <a:r>
              <a:rPr lang="en-US" sz="5600" dirty="0" smtClean="0"/>
              <a:t> </a:t>
            </a:r>
            <a:r>
              <a:rPr lang="en-US" sz="5600" dirty="0" err="1" smtClean="0"/>
              <a:t>indemnizaţii</a:t>
            </a:r>
            <a:r>
              <a:rPr lang="en-US" sz="5600" dirty="0" smtClean="0"/>
              <a:t> de </a:t>
            </a:r>
            <a:r>
              <a:rPr lang="en-US" sz="5600" dirty="0" err="1" smtClean="0"/>
              <a:t>eliberare</a:t>
            </a:r>
            <a:r>
              <a:rPr lang="en-US" sz="5600" dirty="0" smtClean="0"/>
              <a:t> din </a:t>
            </a:r>
            <a:r>
              <a:rPr lang="en-US" sz="5600" dirty="0" err="1" smtClean="0"/>
              <a:t>serviciu</a:t>
            </a:r>
            <a:r>
              <a:rPr lang="en-US" sz="5600" dirty="0" smtClean="0"/>
              <a:t> </a:t>
            </a:r>
            <a:r>
              <a:rPr lang="en-US" sz="5600" dirty="0" err="1" smtClean="0"/>
              <a:t>pentru</a:t>
            </a:r>
            <a:r>
              <a:rPr lang="en-US" sz="5600" dirty="0" smtClean="0"/>
              <a:t> a </a:t>
            </a:r>
            <a:r>
              <a:rPr lang="en-US" sz="5600" dirty="0" err="1" smtClean="0"/>
              <a:t>doua</a:t>
            </a:r>
            <a:r>
              <a:rPr lang="en-US" sz="5600" dirty="0" smtClean="0"/>
              <a:t> </a:t>
            </a:r>
            <a:r>
              <a:rPr lang="en-US" sz="5600" dirty="0" err="1" smtClean="0"/>
              <a:t>și</a:t>
            </a:r>
            <a:r>
              <a:rPr lang="en-US" sz="5600" dirty="0" smtClean="0"/>
              <a:t> a </a:t>
            </a:r>
            <a:r>
              <a:rPr lang="en-US" sz="5600" dirty="0" err="1" smtClean="0"/>
              <a:t>treia</a:t>
            </a:r>
            <a:r>
              <a:rPr lang="en-US" sz="5600" dirty="0" smtClean="0"/>
              <a:t> </a:t>
            </a:r>
            <a:r>
              <a:rPr lang="en-US" sz="5600" dirty="0" err="1" smtClean="0"/>
              <a:t>lună</a:t>
            </a:r>
            <a:r>
              <a:rPr lang="en-US" sz="5600" dirty="0" smtClean="0"/>
              <a:t> </a:t>
            </a:r>
            <a:r>
              <a:rPr lang="en-US" sz="5600" dirty="0" err="1" smtClean="0"/>
              <a:t>este</a:t>
            </a:r>
            <a:r>
              <a:rPr lang="en-US" sz="5600" dirty="0" smtClean="0"/>
              <a:t> </a:t>
            </a:r>
            <a:r>
              <a:rPr lang="en-US" sz="5600" dirty="0" err="1" smtClean="0"/>
              <a:t>egală</a:t>
            </a:r>
            <a:r>
              <a:rPr lang="en-US" sz="5600" dirty="0" smtClean="0"/>
              <a:t> cu </a:t>
            </a:r>
            <a:r>
              <a:rPr lang="en-US" sz="5600" dirty="0" err="1" smtClean="0"/>
              <a:t>cuantumul</a:t>
            </a:r>
            <a:r>
              <a:rPr lang="en-US" sz="5600" dirty="0" smtClean="0"/>
              <a:t> </a:t>
            </a:r>
            <a:r>
              <a:rPr lang="en-US" sz="5600" dirty="0" err="1" smtClean="0"/>
              <a:t>salariului</a:t>
            </a:r>
            <a:r>
              <a:rPr lang="en-US" sz="5600" dirty="0" smtClean="0"/>
              <a:t> </a:t>
            </a:r>
            <a:r>
              <a:rPr lang="en-US" sz="5600" dirty="0" err="1" smtClean="0"/>
              <a:t>mediu</a:t>
            </a:r>
            <a:r>
              <a:rPr lang="en-US" sz="5600" dirty="0" smtClean="0"/>
              <a:t> lunar </a:t>
            </a:r>
            <a:r>
              <a:rPr lang="en-US" sz="5600" dirty="0" err="1" smtClean="0"/>
              <a:t>dacă</a:t>
            </a:r>
            <a:r>
              <a:rPr lang="en-US" sz="5600" dirty="0" smtClean="0"/>
              <a:t> </a:t>
            </a:r>
            <a:r>
              <a:rPr lang="en-US" sz="5600" dirty="0" err="1" smtClean="0"/>
              <a:t>persoana</a:t>
            </a:r>
            <a:r>
              <a:rPr lang="en-US" sz="5600" dirty="0" smtClean="0"/>
              <a:t> </a:t>
            </a:r>
            <a:r>
              <a:rPr lang="en-US" sz="5600" dirty="0" err="1" smtClean="0"/>
              <a:t>concediată</a:t>
            </a:r>
            <a:r>
              <a:rPr lang="en-US" sz="5600" dirty="0" smtClean="0"/>
              <a:t> nu a </a:t>
            </a:r>
            <a:r>
              <a:rPr lang="en-US" sz="5600" dirty="0" err="1" smtClean="0"/>
              <a:t>fost</a:t>
            </a:r>
            <a:r>
              <a:rPr lang="en-US" sz="5600" dirty="0" smtClean="0"/>
              <a:t> </a:t>
            </a:r>
            <a:r>
              <a:rPr lang="en-US" sz="5600" dirty="0" err="1" smtClean="0"/>
              <a:t>plasată</a:t>
            </a:r>
            <a:r>
              <a:rPr lang="en-US" sz="5600" dirty="0" smtClean="0"/>
              <a:t> </a:t>
            </a:r>
            <a:r>
              <a:rPr lang="en-US" sz="5600" dirty="0" err="1" smtClean="0"/>
              <a:t>în</a:t>
            </a:r>
            <a:r>
              <a:rPr lang="en-US" sz="5600" dirty="0" smtClean="0"/>
              <a:t> </a:t>
            </a:r>
            <a:r>
              <a:rPr lang="en-US" sz="5600" dirty="0" err="1" smtClean="0"/>
              <a:t>cîmpul</a:t>
            </a:r>
            <a:r>
              <a:rPr lang="en-US" sz="5600" dirty="0" smtClean="0"/>
              <a:t> </a:t>
            </a:r>
            <a:r>
              <a:rPr lang="en-US" sz="5600" dirty="0" err="1" smtClean="0"/>
              <a:t>muncii</a:t>
            </a:r>
            <a:r>
              <a:rPr lang="en-US" sz="5600" dirty="0" smtClean="0"/>
              <a:t>.</a:t>
            </a:r>
            <a:endParaRPr lang="ru-RU" sz="5600" b="1" dirty="0" smtClean="0"/>
          </a:p>
          <a:p>
            <a:endParaRPr lang="ru-RU" sz="56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980728"/>
            <a:ext cx="8229600" cy="5026563"/>
          </a:xfrm>
        </p:spPr>
        <p:txBody>
          <a:bodyPr>
            <a:normAutofit fontScale="70000" lnSpcReduction="20000"/>
          </a:bodyPr>
          <a:lstStyle/>
          <a:p>
            <a:pPr algn="just"/>
            <a:r>
              <a:rPr lang="ru-RU" sz="2000" dirty="0" err="1" smtClean="0"/>
              <a:t>Statele</a:t>
            </a:r>
            <a:r>
              <a:rPr lang="ru-RU" sz="2000" dirty="0" smtClean="0"/>
              <a:t> </a:t>
            </a:r>
            <a:r>
              <a:rPr lang="ru-RU" sz="2000" dirty="0" err="1" smtClean="0"/>
              <a:t>de</a:t>
            </a:r>
            <a:r>
              <a:rPr lang="ru-RU" sz="2000" dirty="0" smtClean="0"/>
              <a:t> </a:t>
            </a:r>
            <a:r>
              <a:rPr lang="ru-RU" sz="2000" dirty="0" err="1" smtClean="0"/>
              <a:t>persoanl</a:t>
            </a:r>
            <a:r>
              <a:rPr lang="ru-RU" sz="2000" dirty="0" smtClean="0"/>
              <a:t> -  </a:t>
            </a:r>
            <a:r>
              <a:rPr lang="ru-RU" sz="2000" dirty="0" err="1" smtClean="0"/>
              <a:t>este</a:t>
            </a:r>
            <a:r>
              <a:rPr lang="ru-RU" sz="2000" dirty="0" smtClean="0"/>
              <a:t> </a:t>
            </a:r>
            <a:r>
              <a:rPr lang="ru-RU" sz="2000" dirty="0" err="1" smtClean="0"/>
              <a:t>unul</a:t>
            </a:r>
            <a:r>
              <a:rPr lang="ru-RU" sz="2000" dirty="0" smtClean="0"/>
              <a:t> </a:t>
            </a:r>
            <a:r>
              <a:rPr lang="ru-RU" sz="2000" dirty="0" err="1" smtClean="0"/>
              <a:t>dintre</a:t>
            </a:r>
            <a:r>
              <a:rPr lang="ru-RU" sz="2000" dirty="0" smtClean="0"/>
              <a:t> </a:t>
            </a:r>
            <a:r>
              <a:rPr lang="ru-RU" sz="2000" dirty="0" err="1" smtClean="0"/>
              <a:t>documentele</a:t>
            </a:r>
            <a:r>
              <a:rPr lang="ru-RU" sz="2000" dirty="0" smtClean="0"/>
              <a:t> </a:t>
            </a:r>
            <a:r>
              <a:rPr lang="ru-RU" sz="2000" dirty="0" err="1" smtClean="0"/>
              <a:t>obligatorii</a:t>
            </a:r>
            <a:r>
              <a:rPr lang="ru-RU" sz="2000" dirty="0" smtClean="0"/>
              <a:t>, </a:t>
            </a:r>
            <a:r>
              <a:rPr lang="ru-RU" sz="2000" dirty="0" err="1" smtClean="0"/>
              <a:t>care</a:t>
            </a:r>
            <a:r>
              <a:rPr lang="ru-RU" sz="2000" dirty="0" smtClean="0"/>
              <a:t> </a:t>
            </a:r>
            <a:r>
              <a:rPr lang="ru-RU" sz="2000" dirty="0" err="1" smtClean="0"/>
              <a:t>trebuie</a:t>
            </a:r>
            <a:r>
              <a:rPr lang="ru-RU" sz="2000" dirty="0" smtClean="0"/>
              <a:t> </a:t>
            </a:r>
            <a:r>
              <a:rPr lang="ru-RU" sz="2000" dirty="0" err="1" smtClean="0"/>
              <a:t>să</a:t>
            </a:r>
            <a:r>
              <a:rPr lang="ru-RU" sz="2000" dirty="0" smtClean="0"/>
              <a:t> </a:t>
            </a:r>
            <a:r>
              <a:rPr lang="ru-RU" sz="2000" dirty="0" err="1" smtClean="0"/>
              <a:t>fie</a:t>
            </a:r>
            <a:r>
              <a:rPr lang="ru-RU" sz="2000" dirty="0" smtClean="0"/>
              <a:t> </a:t>
            </a:r>
            <a:r>
              <a:rPr lang="ru-RU" sz="2000" dirty="0" err="1" smtClean="0"/>
              <a:t>cu</a:t>
            </a:r>
            <a:r>
              <a:rPr lang="ru-RU" sz="2000" dirty="0" smtClean="0"/>
              <a:t> </a:t>
            </a:r>
            <a:r>
              <a:rPr lang="ru-RU" sz="2000" dirty="0" err="1" smtClean="0"/>
              <a:t>siguranță la</a:t>
            </a:r>
            <a:r>
              <a:rPr lang="ru-RU" sz="2000" dirty="0" smtClean="0"/>
              <a:t> </a:t>
            </a:r>
            <a:r>
              <a:rPr lang="ru-RU" sz="2000" dirty="0" err="1" smtClean="0"/>
              <a:t>întreprindere</a:t>
            </a:r>
            <a:r>
              <a:rPr lang="ru-RU" sz="2000" dirty="0" smtClean="0"/>
              <a:t>, </a:t>
            </a:r>
            <a:r>
              <a:rPr lang="ru-RU" sz="2000" dirty="0" err="1" smtClean="0"/>
              <a:t>indiferent</a:t>
            </a:r>
            <a:r>
              <a:rPr lang="ru-RU" sz="2000" dirty="0" smtClean="0"/>
              <a:t> </a:t>
            </a:r>
            <a:r>
              <a:rPr lang="ru-RU" sz="2000" dirty="0" err="1" smtClean="0"/>
              <a:t>de</a:t>
            </a:r>
            <a:r>
              <a:rPr lang="ru-RU" sz="2000" dirty="0" smtClean="0"/>
              <a:t> </a:t>
            </a:r>
            <a:r>
              <a:rPr lang="ru-RU" sz="2000" dirty="0" err="1" smtClean="0"/>
              <a:t>tipul</a:t>
            </a:r>
            <a:r>
              <a:rPr lang="ru-RU" sz="2000" dirty="0" smtClean="0"/>
              <a:t> </a:t>
            </a:r>
            <a:r>
              <a:rPr lang="ru-RU" sz="2000" dirty="0" err="1" smtClean="0"/>
              <a:t>de</a:t>
            </a:r>
            <a:r>
              <a:rPr lang="ru-RU" sz="2000" dirty="0" smtClean="0"/>
              <a:t> </a:t>
            </a:r>
            <a:r>
              <a:rPr lang="ru-RU" sz="2000" dirty="0" err="1" smtClean="0"/>
              <a:t>activitate</a:t>
            </a:r>
            <a:r>
              <a:rPr lang="ru-RU" sz="2000" dirty="0" smtClean="0"/>
              <a:t>.</a:t>
            </a:r>
            <a:endParaRPr lang="ru-RU" sz="2000" b="1" dirty="0" smtClean="0"/>
          </a:p>
          <a:p>
            <a:pPr algn="just"/>
            <a:r>
              <a:rPr lang="ru-RU" sz="2000" dirty="0" err="1" smtClean="0"/>
              <a:t>Conform</a:t>
            </a:r>
            <a:r>
              <a:rPr lang="ru-RU" sz="2000" dirty="0" smtClean="0"/>
              <a:t> </a:t>
            </a:r>
            <a:r>
              <a:rPr lang="ru-RU" sz="2000" dirty="0" err="1" smtClean="0"/>
              <a:t>Legii</a:t>
            </a:r>
            <a:r>
              <a:rPr lang="ru-RU" sz="2000" dirty="0" smtClean="0"/>
              <a:t> </a:t>
            </a:r>
            <a:r>
              <a:rPr lang="ru-RU" sz="2000" dirty="0" err="1" smtClean="0"/>
              <a:t>nr</a:t>
            </a:r>
            <a:r>
              <a:rPr lang="ru-RU" sz="2000" dirty="0" smtClean="0"/>
              <a:t>. 115/2020, </a:t>
            </a:r>
            <a:r>
              <a:rPr lang="ru-RU" sz="2000" dirty="0" err="1" smtClean="0"/>
              <a:t>au</a:t>
            </a:r>
            <a:r>
              <a:rPr lang="ru-RU" sz="2000" dirty="0" smtClean="0"/>
              <a:t> </a:t>
            </a:r>
            <a:r>
              <a:rPr lang="ru-RU" sz="2000" dirty="0" err="1" smtClean="0"/>
              <a:t>fost</a:t>
            </a:r>
            <a:r>
              <a:rPr lang="ru-RU" sz="2000" dirty="0" smtClean="0"/>
              <a:t> </a:t>
            </a:r>
            <a:r>
              <a:rPr lang="ru-RU" sz="2000" dirty="0" err="1" smtClean="0"/>
              <a:t>aduse</a:t>
            </a:r>
            <a:r>
              <a:rPr lang="ru-RU" sz="2000" dirty="0" smtClean="0"/>
              <a:t> </a:t>
            </a:r>
            <a:r>
              <a:rPr lang="ru-RU" sz="2000" dirty="0" err="1" smtClean="0"/>
              <a:t>o</a:t>
            </a:r>
            <a:r>
              <a:rPr lang="ru-RU" sz="2000" dirty="0" smtClean="0"/>
              <a:t> </a:t>
            </a:r>
            <a:r>
              <a:rPr lang="ru-RU" sz="2000" dirty="0" err="1" smtClean="0"/>
              <a:t>serie</a:t>
            </a:r>
            <a:r>
              <a:rPr lang="ru-RU" sz="2000" dirty="0" smtClean="0"/>
              <a:t> </a:t>
            </a:r>
            <a:r>
              <a:rPr lang="ru-RU" sz="2000" dirty="0" err="1" smtClean="0"/>
              <a:t>de</a:t>
            </a:r>
            <a:r>
              <a:rPr lang="ru-RU" sz="2000" dirty="0" smtClean="0"/>
              <a:t> </a:t>
            </a:r>
            <a:r>
              <a:rPr lang="ru-RU" sz="2000" dirty="0" err="1" smtClean="0"/>
              <a:t>modificări</a:t>
            </a:r>
            <a:r>
              <a:rPr lang="ru-RU" sz="2000" dirty="0" smtClean="0"/>
              <a:t> </a:t>
            </a:r>
            <a:r>
              <a:rPr lang="ru-RU" sz="2000" dirty="0" err="1" smtClean="0"/>
              <a:t>la</a:t>
            </a:r>
            <a:r>
              <a:rPr lang="ru-RU" sz="2000" dirty="0" smtClean="0"/>
              <a:t> </a:t>
            </a:r>
            <a:r>
              <a:rPr lang="ru-RU" sz="2000" dirty="0" err="1" smtClean="0"/>
              <a:t>Codul</a:t>
            </a:r>
            <a:r>
              <a:rPr lang="ru-RU" sz="2000" dirty="0" smtClean="0"/>
              <a:t> </a:t>
            </a:r>
            <a:r>
              <a:rPr lang="ru-RU" sz="2000" dirty="0" err="1" smtClean="0"/>
              <a:t>muncii</a:t>
            </a:r>
            <a:r>
              <a:rPr lang="ru-RU" sz="2000" dirty="0" smtClean="0"/>
              <a:t>, </a:t>
            </a:r>
            <a:r>
              <a:rPr lang="ru-RU" sz="2000" dirty="0" err="1" smtClean="0"/>
              <a:t>inclusiv</a:t>
            </a:r>
            <a:r>
              <a:rPr lang="ru-RU" sz="2000" dirty="0" smtClean="0"/>
              <a:t> </a:t>
            </a:r>
            <a:r>
              <a:rPr lang="ru-RU" sz="2000" dirty="0" err="1" smtClean="0"/>
              <a:t>alineatul</a:t>
            </a:r>
            <a:r>
              <a:rPr lang="ru-RU" sz="2000" dirty="0" smtClean="0"/>
              <a:t> (2), </a:t>
            </a:r>
            <a:r>
              <a:rPr lang="ru-RU" sz="2000" dirty="0" err="1" smtClean="0"/>
              <a:t>articolul</a:t>
            </a:r>
            <a:r>
              <a:rPr lang="ru-RU" sz="2000" dirty="0" smtClean="0"/>
              <a:t> 10 </a:t>
            </a:r>
            <a:r>
              <a:rPr lang="ru-RU" sz="2000" dirty="0" err="1" smtClean="0"/>
              <a:t>a</a:t>
            </a:r>
            <a:r>
              <a:rPr lang="ru-RU" sz="2000" dirty="0" smtClean="0"/>
              <a:t> </a:t>
            </a:r>
            <a:r>
              <a:rPr lang="ru-RU" sz="2000" dirty="0" err="1" smtClean="0"/>
              <a:t>fost</a:t>
            </a:r>
            <a:r>
              <a:rPr lang="ru-RU" sz="2000" dirty="0" smtClean="0"/>
              <a:t> </a:t>
            </a:r>
            <a:r>
              <a:rPr lang="ru-RU" sz="2000" dirty="0" err="1" smtClean="0"/>
              <a:t>completat</a:t>
            </a:r>
            <a:r>
              <a:rPr lang="ru-RU" sz="2000" dirty="0" smtClean="0"/>
              <a:t> </a:t>
            </a:r>
            <a:r>
              <a:rPr lang="ru-RU" sz="2000" dirty="0" err="1" smtClean="0"/>
              <a:t>cu</a:t>
            </a:r>
            <a:r>
              <a:rPr lang="ru-RU" sz="2000" dirty="0" smtClean="0"/>
              <a:t> </a:t>
            </a:r>
            <a:r>
              <a:rPr lang="ru-RU" sz="2000" dirty="0" err="1" smtClean="0"/>
              <a:t>paragraful</a:t>
            </a:r>
            <a:r>
              <a:rPr lang="ru-RU" sz="2000" dirty="0" smtClean="0"/>
              <a:t> b1) </a:t>
            </a:r>
            <a:r>
              <a:rPr lang="ru-RU" sz="2000" dirty="0" err="1" smtClean="0"/>
              <a:t>după</a:t>
            </a:r>
            <a:r>
              <a:rPr lang="ru-RU" sz="2000" dirty="0" smtClean="0"/>
              <a:t> </a:t>
            </a:r>
            <a:r>
              <a:rPr lang="ru-RU" sz="2000" dirty="0" err="1" smtClean="0"/>
              <a:t>cum</a:t>
            </a:r>
            <a:r>
              <a:rPr lang="ru-RU" sz="2000" dirty="0" smtClean="0"/>
              <a:t> </a:t>
            </a:r>
            <a:r>
              <a:rPr lang="ru-RU" sz="2000" dirty="0" err="1" smtClean="0"/>
              <a:t>urmează</a:t>
            </a:r>
            <a:r>
              <a:rPr lang="ru-RU" sz="2000" dirty="0" smtClean="0"/>
              <a:t>:</a:t>
            </a:r>
            <a:endParaRPr lang="ru-RU" sz="2000" b="1" dirty="0" smtClean="0"/>
          </a:p>
          <a:p>
            <a:pPr algn="just"/>
            <a:r>
              <a:rPr lang="ru-RU" sz="2000" dirty="0" smtClean="0"/>
              <a:t>„b1) </a:t>
            </a:r>
            <a:r>
              <a:rPr lang="ru-RU" sz="2000" dirty="0" err="1" smtClean="0"/>
              <a:t>să</a:t>
            </a:r>
            <a:r>
              <a:rPr lang="ru-RU" sz="2000" dirty="0" smtClean="0"/>
              <a:t> </a:t>
            </a:r>
            <a:r>
              <a:rPr lang="ru-RU" sz="2000" dirty="0" err="1" smtClean="0"/>
              <a:t>aprobe</a:t>
            </a:r>
            <a:r>
              <a:rPr lang="ru-RU" sz="2000" dirty="0" smtClean="0"/>
              <a:t> </a:t>
            </a:r>
            <a:r>
              <a:rPr lang="ru-RU" sz="2000" dirty="0" err="1" smtClean="0"/>
              <a:t>și</a:t>
            </a:r>
            <a:r>
              <a:rPr lang="ru-RU" sz="2000" dirty="0" smtClean="0"/>
              <a:t>/</a:t>
            </a:r>
            <a:r>
              <a:rPr lang="ru-RU" sz="2000" dirty="0" err="1" smtClean="0"/>
              <a:t>sau</a:t>
            </a:r>
            <a:r>
              <a:rPr lang="ru-RU" sz="2000" dirty="0" smtClean="0"/>
              <a:t> </a:t>
            </a:r>
            <a:r>
              <a:rPr lang="ru-RU" sz="2000" dirty="0" err="1" smtClean="0"/>
              <a:t>să</a:t>
            </a:r>
            <a:r>
              <a:rPr lang="ru-RU" sz="2000" dirty="0" smtClean="0"/>
              <a:t> </a:t>
            </a:r>
            <a:r>
              <a:rPr lang="ru-RU" sz="2000" dirty="0" err="1" smtClean="0"/>
              <a:t>modifice</a:t>
            </a:r>
            <a:r>
              <a:rPr lang="ru-RU" sz="2000" dirty="0" smtClean="0"/>
              <a:t> </a:t>
            </a:r>
            <a:r>
              <a:rPr lang="ru-RU" sz="2000" dirty="0" err="1" smtClean="0"/>
              <a:t>statele</a:t>
            </a:r>
            <a:r>
              <a:rPr lang="ru-RU" sz="2000" dirty="0" smtClean="0"/>
              <a:t> </a:t>
            </a:r>
            <a:r>
              <a:rPr lang="ru-RU" sz="2000" dirty="0" err="1" smtClean="0"/>
              <a:t>de</a:t>
            </a:r>
            <a:r>
              <a:rPr lang="ru-RU" sz="2000" dirty="0" smtClean="0"/>
              <a:t> </a:t>
            </a:r>
            <a:r>
              <a:rPr lang="ru-RU" sz="2000" dirty="0" err="1" smtClean="0"/>
              <a:t>personal</a:t>
            </a:r>
            <a:r>
              <a:rPr lang="ru-RU" sz="2000" dirty="0" smtClean="0"/>
              <a:t> </a:t>
            </a:r>
            <a:r>
              <a:rPr lang="ru-RU" sz="2000" dirty="0" err="1" smtClean="0"/>
              <a:t>ale</a:t>
            </a:r>
            <a:r>
              <a:rPr lang="ru-RU" sz="2000" dirty="0" smtClean="0"/>
              <a:t> </a:t>
            </a:r>
            <a:r>
              <a:rPr lang="ru-RU" sz="2000" dirty="0" err="1" smtClean="0"/>
              <a:t>unităţii</a:t>
            </a:r>
            <a:r>
              <a:rPr lang="ru-RU" sz="2000" dirty="0" smtClean="0"/>
              <a:t> </a:t>
            </a:r>
            <a:r>
              <a:rPr lang="ru-RU" sz="2000" dirty="0" err="1" smtClean="0"/>
              <a:t>în</a:t>
            </a:r>
            <a:r>
              <a:rPr lang="ru-RU" sz="2000" dirty="0" smtClean="0"/>
              <a:t> </a:t>
            </a:r>
            <a:r>
              <a:rPr lang="ru-RU" sz="2000" dirty="0" err="1" smtClean="0"/>
              <a:t>condițiile stabilite</a:t>
            </a:r>
            <a:r>
              <a:rPr lang="ru-RU" sz="2000" dirty="0" smtClean="0"/>
              <a:t> </a:t>
            </a:r>
            <a:r>
              <a:rPr lang="ru-RU" sz="2000" dirty="0" err="1" smtClean="0"/>
              <a:t>de</a:t>
            </a:r>
            <a:r>
              <a:rPr lang="ru-RU" sz="2000" dirty="0" smtClean="0"/>
              <a:t> </a:t>
            </a:r>
            <a:r>
              <a:rPr lang="ru-RU" sz="2000" dirty="0" err="1" smtClean="0"/>
              <a:t>prezentul</a:t>
            </a:r>
            <a:r>
              <a:rPr lang="ru-RU" sz="2000" dirty="0" smtClean="0"/>
              <a:t> </a:t>
            </a:r>
            <a:r>
              <a:rPr lang="ru-RU" sz="2000" dirty="0" err="1" smtClean="0"/>
              <a:t>Cod</a:t>
            </a:r>
            <a:r>
              <a:rPr lang="ru-RU" sz="2000" dirty="0" smtClean="0"/>
              <a:t>”.</a:t>
            </a:r>
            <a:endParaRPr lang="ru-RU" sz="2000" b="1" dirty="0" smtClean="0"/>
          </a:p>
          <a:p>
            <a:pPr algn="just"/>
            <a:r>
              <a:rPr lang="ru-RU" sz="2000" dirty="0" err="1" smtClean="0"/>
              <a:t>Aceste</a:t>
            </a:r>
            <a:r>
              <a:rPr lang="ru-RU" sz="2000" dirty="0" smtClean="0"/>
              <a:t> </a:t>
            </a:r>
            <a:r>
              <a:rPr lang="ru-RU" sz="2000" dirty="0" err="1" smtClean="0"/>
              <a:t>modificări</a:t>
            </a:r>
            <a:r>
              <a:rPr lang="ru-RU" sz="2000" dirty="0" smtClean="0"/>
              <a:t> </a:t>
            </a:r>
            <a:r>
              <a:rPr lang="ru-RU" sz="2000" dirty="0" err="1" smtClean="0"/>
              <a:t>au</a:t>
            </a:r>
            <a:r>
              <a:rPr lang="ru-RU" sz="2000" dirty="0" smtClean="0"/>
              <a:t> </a:t>
            </a:r>
            <a:r>
              <a:rPr lang="ru-RU" sz="2000" dirty="0" err="1" smtClean="0"/>
              <a:t>intrat</a:t>
            </a:r>
            <a:r>
              <a:rPr lang="ru-RU" sz="2000" dirty="0" smtClean="0"/>
              <a:t> </a:t>
            </a:r>
            <a:r>
              <a:rPr lang="ru-RU" sz="2000" dirty="0" err="1" smtClean="0"/>
              <a:t>în</a:t>
            </a:r>
            <a:r>
              <a:rPr lang="ru-RU" sz="2000" dirty="0" smtClean="0"/>
              <a:t> </a:t>
            </a:r>
            <a:r>
              <a:rPr lang="ru-RU" sz="2000" dirty="0" err="1" smtClean="0"/>
              <a:t>vigoare</a:t>
            </a:r>
            <a:r>
              <a:rPr lang="ru-RU" sz="2000" dirty="0" smtClean="0"/>
              <a:t> </a:t>
            </a:r>
            <a:r>
              <a:rPr lang="ru-RU" sz="2000" dirty="0" err="1" smtClean="0"/>
              <a:t>la</a:t>
            </a:r>
            <a:r>
              <a:rPr lang="ru-RU" sz="2000" dirty="0" smtClean="0"/>
              <a:t> </a:t>
            </a:r>
            <a:r>
              <a:rPr lang="ru-RU" sz="2000" dirty="0" err="1" smtClean="0"/>
              <a:t>data</a:t>
            </a:r>
            <a:r>
              <a:rPr lang="ru-RU" sz="2000" dirty="0" smtClean="0"/>
              <a:t> </a:t>
            </a:r>
            <a:r>
              <a:rPr lang="ru-RU" sz="2000" dirty="0" err="1" smtClean="0"/>
              <a:t>de</a:t>
            </a:r>
            <a:r>
              <a:rPr lang="ru-RU" sz="2000" dirty="0" smtClean="0"/>
              <a:t> 30 </a:t>
            </a:r>
            <a:r>
              <a:rPr lang="ru-RU" sz="2000" dirty="0" err="1" smtClean="0"/>
              <a:t>august</a:t>
            </a:r>
            <a:r>
              <a:rPr lang="ru-RU" sz="2000" dirty="0" smtClean="0"/>
              <a:t> 2020 </a:t>
            </a:r>
            <a:r>
              <a:rPr lang="ru-RU" sz="2000" dirty="0" err="1" smtClean="0"/>
              <a:t>și</a:t>
            </a:r>
            <a:r>
              <a:rPr lang="ru-RU" sz="2000" dirty="0" smtClean="0"/>
              <a:t>, </a:t>
            </a:r>
            <a:r>
              <a:rPr lang="ru-RU" sz="2000" dirty="0" err="1" smtClean="0"/>
              <a:t>începând</a:t>
            </a:r>
            <a:r>
              <a:rPr lang="ru-RU" sz="2000" dirty="0" smtClean="0"/>
              <a:t> </a:t>
            </a:r>
            <a:r>
              <a:rPr lang="ru-RU" sz="2000" dirty="0" err="1" smtClean="0"/>
              <a:t>cu</a:t>
            </a:r>
            <a:r>
              <a:rPr lang="ru-RU" sz="2000" dirty="0" smtClean="0"/>
              <a:t> </a:t>
            </a:r>
            <a:r>
              <a:rPr lang="ru-RU" sz="2000" dirty="0" err="1" smtClean="0"/>
              <a:t>această</a:t>
            </a:r>
            <a:r>
              <a:rPr lang="ru-RU" sz="2000" dirty="0" smtClean="0"/>
              <a:t> </a:t>
            </a:r>
            <a:r>
              <a:rPr lang="ru-RU" sz="2000" dirty="0" err="1" smtClean="0"/>
              <a:t>dată</a:t>
            </a:r>
            <a:r>
              <a:rPr lang="ru-RU" sz="2000" dirty="0" smtClean="0"/>
              <a:t>, </a:t>
            </a:r>
            <a:r>
              <a:rPr lang="ru-RU" sz="2000" dirty="0" err="1" smtClean="0"/>
              <a:t>întreprinderile</a:t>
            </a:r>
            <a:r>
              <a:rPr lang="ru-RU" sz="2000" dirty="0" smtClean="0"/>
              <a:t> </a:t>
            </a:r>
            <a:r>
              <a:rPr lang="ru-RU" sz="2000" dirty="0" err="1" smtClean="0"/>
              <a:t>care</a:t>
            </a:r>
            <a:r>
              <a:rPr lang="ru-RU" sz="2000" dirty="0" smtClean="0"/>
              <a:t> </a:t>
            </a:r>
            <a:r>
              <a:rPr lang="ru-RU" sz="2000" dirty="0" err="1" smtClean="0"/>
              <a:t>nu</a:t>
            </a:r>
            <a:r>
              <a:rPr lang="ru-RU" sz="2000" dirty="0" smtClean="0"/>
              <a:t> </a:t>
            </a:r>
            <a:r>
              <a:rPr lang="ru-RU" sz="2000" dirty="0" err="1" smtClean="0"/>
              <a:t>au</a:t>
            </a:r>
            <a:r>
              <a:rPr lang="ru-RU" sz="2000" dirty="0" smtClean="0"/>
              <a:t> </a:t>
            </a:r>
            <a:r>
              <a:rPr lang="ru-RU" sz="2000" dirty="0" err="1" smtClean="0"/>
              <a:t>aprobat</a:t>
            </a:r>
            <a:r>
              <a:rPr lang="ru-RU" sz="2000" dirty="0" smtClean="0"/>
              <a:t> </a:t>
            </a:r>
            <a:r>
              <a:rPr lang="ru-RU" sz="2000" dirty="0" err="1" smtClean="0"/>
              <a:t>statele</a:t>
            </a:r>
            <a:r>
              <a:rPr lang="ru-RU" sz="2000" dirty="0" smtClean="0"/>
              <a:t> </a:t>
            </a:r>
            <a:r>
              <a:rPr lang="ru-RU" sz="2000" dirty="0" err="1" smtClean="0"/>
              <a:t>de</a:t>
            </a:r>
            <a:r>
              <a:rPr lang="ru-RU" sz="2000" dirty="0" smtClean="0"/>
              <a:t> </a:t>
            </a:r>
            <a:r>
              <a:rPr lang="ru-RU" sz="2000" dirty="0" err="1" smtClean="0"/>
              <a:t>personal</a:t>
            </a:r>
            <a:r>
              <a:rPr lang="ru-RU" sz="2000" dirty="0" smtClean="0"/>
              <a:t>  </a:t>
            </a:r>
            <a:r>
              <a:rPr lang="ru-RU" sz="2000" dirty="0" err="1" smtClean="0"/>
              <a:t>au</a:t>
            </a:r>
            <a:r>
              <a:rPr lang="ru-RU" sz="2000" dirty="0" smtClean="0"/>
              <a:t> </a:t>
            </a:r>
            <a:r>
              <a:rPr lang="ru-RU" sz="2000" dirty="0" err="1" smtClean="0"/>
              <a:t>obligațiunea elaborării</a:t>
            </a:r>
            <a:r>
              <a:rPr lang="ru-RU" sz="2000" dirty="0" smtClean="0"/>
              <a:t> </a:t>
            </a:r>
            <a:r>
              <a:rPr lang="ru-RU" sz="2000" dirty="0" err="1" smtClean="0"/>
              <a:t>și aprobării</a:t>
            </a:r>
            <a:r>
              <a:rPr lang="ru-RU" sz="2000" dirty="0" smtClean="0"/>
              <a:t>  </a:t>
            </a:r>
            <a:r>
              <a:rPr lang="ru-RU" sz="2000" dirty="0" err="1" smtClean="0"/>
              <a:t>acest</a:t>
            </a:r>
            <a:r>
              <a:rPr lang="ru-RU" sz="2000" dirty="0" smtClean="0"/>
              <a:t> </a:t>
            </a:r>
            <a:r>
              <a:rPr lang="ru-RU" sz="2000" dirty="0" err="1" smtClean="0"/>
              <a:t>document</a:t>
            </a:r>
            <a:r>
              <a:rPr lang="ru-RU" sz="2000" dirty="0" smtClean="0"/>
              <a:t> </a:t>
            </a:r>
            <a:r>
              <a:rPr lang="ru-RU" sz="2000" dirty="0" err="1" smtClean="0"/>
              <a:t>normativ</a:t>
            </a:r>
            <a:r>
              <a:rPr lang="ru-RU" sz="2000" dirty="0" smtClean="0"/>
              <a:t> </a:t>
            </a:r>
            <a:r>
              <a:rPr lang="ru-RU" sz="2000" dirty="0" err="1" smtClean="0"/>
              <a:t>intern</a:t>
            </a:r>
            <a:r>
              <a:rPr lang="ru-RU" sz="2000" dirty="0" smtClean="0"/>
              <a:t>.</a:t>
            </a:r>
            <a:endParaRPr lang="ru-RU" sz="2000" b="1" dirty="0" smtClean="0"/>
          </a:p>
          <a:p>
            <a:pPr algn="just"/>
            <a:r>
              <a:rPr lang="ru-RU" sz="2000" dirty="0" smtClean="0"/>
              <a:t> </a:t>
            </a:r>
            <a:endParaRPr lang="ru-RU" sz="2000" b="1" dirty="0" smtClean="0"/>
          </a:p>
          <a:p>
            <a:pPr algn="just"/>
            <a:r>
              <a:rPr lang="ru-RU" sz="2000" dirty="0" err="1" smtClean="0"/>
              <a:t>Elaborarea</a:t>
            </a:r>
            <a:r>
              <a:rPr lang="ru-RU" sz="2000" dirty="0" smtClean="0"/>
              <a:t> </a:t>
            </a:r>
            <a:r>
              <a:rPr lang="ru-RU" sz="2000" dirty="0" err="1" smtClean="0"/>
              <a:t>și aprobarea</a:t>
            </a:r>
            <a:r>
              <a:rPr lang="ru-RU" sz="2000" dirty="0" smtClean="0"/>
              <a:t> </a:t>
            </a:r>
            <a:r>
              <a:rPr lang="ru-RU" sz="2000" dirty="0" err="1" smtClean="0"/>
              <a:t>statelor</a:t>
            </a:r>
            <a:r>
              <a:rPr lang="ru-RU" sz="2000" dirty="0" smtClean="0"/>
              <a:t> </a:t>
            </a:r>
            <a:r>
              <a:rPr lang="ru-RU" sz="2000" dirty="0" err="1" smtClean="0"/>
              <a:t>de</a:t>
            </a:r>
            <a:r>
              <a:rPr lang="ru-RU" sz="2000" dirty="0" smtClean="0"/>
              <a:t> </a:t>
            </a:r>
            <a:r>
              <a:rPr lang="ru-RU" sz="2000" dirty="0" err="1" smtClean="0"/>
              <a:t>personal</a:t>
            </a:r>
            <a:r>
              <a:rPr lang="ru-RU" sz="2000" dirty="0" smtClean="0"/>
              <a:t> </a:t>
            </a:r>
            <a:r>
              <a:rPr lang="ru-RU" sz="2000" dirty="0" err="1" smtClean="0"/>
              <a:t>a</a:t>
            </a:r>
            <a:r>
              <a:rPr lang="ru-RU" sz="2000" dirty="0" smtClean="0"/>
              <a:t> </a:t>
            </a:r>
            <a:r>
              <a:rPr lang="ru-RU" sz="2000" dirty="0" err="1" smtClean="0"/>
              <a:t>unității</a:t>
            </a:r>
            <a:r>
              <a:rPr lang="ru-RU" sz="2000" dirty="0" smtClean="0"/>
              <a:t> </a:t>
            </a:r>
            <a:endParaRPr lang="ru-RU" sz="2000" b="1" dirty="0" smtClean="0"/>
          </a:p>
          <a:p>
            <a:pPr algn="just"/>
            <a:r>
              <a:rPr lang="ru-RU" sz="2000" dirty="0" err="1" smtClean="0"/>
              <a:t>Contractul</a:t>
            </a:r>
            <a:r>
              <a:rPr lang="ru-RU" sz="2000" dirty="0" smtClean="0"/>
              <a:t> </a:t>
            </a:r>
            <a:r>
              <a:rPr lang="ru-RU" sz="2000" dirty="0" err="1" smtClean="0"/>
              <a:t>colectiv</a:t>
            </a:r>
            <a:r>
              <a:rPr lang="ru-RU" sz="2000" dirty="0" smtClean="0"/>
              <a:t> (</a:t>
            </a:r>
            <a:r>
              <a:rPr lang="ru-RU" sz="2000" dirty="0" err="1" smtClean="0"/>
              <a:t>la</a:t>
            </a:r>
            <a:r>
              <a:rPr lang="ru-RU" sz="2000" dirty="0" smtClean="0"/>
              <a:t> </a:t>
            </a:r>
            <a:r>
              <a:rPr lang="ru-RU" sz="2000" dirty="0" err="1" smtClean="0"/>
              <a:t>nivel</a:t>
            </a:r>
            <a:r>
              <a:rPr lang="ru-RU" sz="2000" dirty="0" smtClean="0"/>
              <a:t> </a:t>
            </a:r>
            <a:r>
              <a:rPr lang="ru-RU" sz="2000" dirty="0" err="1" smtClean="0"/>
              <a:t>național</a:t>
            </a:r>
            <a:r>
              <a:rPr lang="ru-RU" sz="2000" dirty="0" smtClean="0"/>
              <a:t>) </a:t>
            </a:r>
            <a:r>
              <a:rPr lang="ru-RU" sz="2000" dirty="0" err="1" smtClean="0"/>
              <a:t>nr</a:t>
            </a:r>
            <a:r>
              <a:rPr lang="ru-RU" sz="2000" dirty="0" smtClean="0"/>
              <a:t>. 12/2012 </a:t>
            </a:r>
            <a:r>
              <a:rPr lang="ru-RU" sz="2000" dirty="0" err="1" smtClean="0"/>
              <a:t>a</a:t>
            </a:r>
            <a:r>
              <a:rPr lang="ru-RU" sz="2000" dirty="0" smtClean="0"/>
              <a:t> </a:t>
            </a:r>
            <a:r>
              <a:rPr lang="ru-RU" sz="2000" dirty="0" err="1" smtClean="0"/>
              <a:t>aprobat</a:t>
            </a:r>
            <a:r>
              <a:rPr lang="ru-RU" sz="2000" dirty="0" smtClean="0"/>
              <a:t> </a:t>
            </a:r>
            <a:r>
              <a:rPr lang="ru-RU" sz="2000" dirty="0" err="1" smtClean="0"/>
              <a:t>formularul</a:t>
            </a:r>
            <a:r>
              <a:rPr lang="ru-RU" sz="2000" dirty="0" smtClean="0"/>
              <a:t> </a:t>
            </a:r>
            <a:r>
              <a:rPr lang="ru-RU" sz="2000" dirty="0" err="1" smtClean="0"/>
              <a:t>recomandabil</a:t>
            </a:r>
            <a:r>
              <a:rPr lang="ru-RU" sz="2000" dirty="0" smtClean="0"/>
              <a:t> </a:t>
            </a:r>
            <a:r>
              <a:rPr lang="ru-RU" sz="2000" dirty="0" err="1" smtClean="0"/>
              <a:t>a</a:t>
            </a:r>
            <a:r>
              <a:rPr lang="ru-RU" sz="2000" dirty="0" smtClean="0"/>
              <a:t> </a:t>
            </a:r>
            <a:r>
              <a:rPr lang="ru-RU" sz="2000" dirty="0" err="1" smtClean="0"/>
              <a:t>statelor</a:t>
            </a:r>
            <a:r>
              <a:rPr lang="ru-RU" sz="2000" dirty="0" smtClean="0"/>
              <a:t> </a:t>
            </a:r>
            <a:r>
              <a:rPr lang="ru-RU" sz="2000" dirty="0" err="1" smtClean="0"/>
              <a:t>de</a:t>
            </a:r>
            <a:r>
              <a:rPr lang="ru-RU" sz="2000" dirty="0" smtClean="0"/>
              <a:t> </a:t>
            </a:r>
            <a:r>
              <a:rPr lang="ru-RU" sz="2000" dirty="0" err="1" smtClean="0"/>
              <a:t>personal</a:t>
            </a:r>
            <a:r>
              <a:rPr lang="ru-RU" sz="2000" dirty="0" smtClean="0"/>
              <a:t> </a:t>
            </a:r>
            <a:r>
              <a:rPr lang="ru-RU" sz="2000" dirty="0" err="1" smtClean="0"/>
              <a:t>a</a:t>
            </a:r>
            <a:r>
              <a:rPr lang="ru-RU" sz="2000" dirty="0" smtClean="0"/>
              <a:t> </a:t>
            </a:r>
            <a:r>
              <a:rPr lang="ru-RU" sz="2000" dirty="0" err="1" smtClean="0"/>
              <a:t>unității</a:t>
            </a:r>
            <a:r>
              <a:rPr lang="ru-RU" sz="2000" dirty="0" smtClean="0"/>
              <a:t>. </a:t>
            </a:r>
            <a:r>
              <a:rPr lang="ru-RU" sz="2000" dirty="0" err="1" smtClean="0"/>
              <a:t>De</a:t>
            </a:r>
            <a:r>
              <a:rPr lang="ru-RU" sz="2000" dirty="0" smtClean="0"/>
              <a:t> </a:t>
            </a:r>
            <a:r>
              <a:rPr lang="ru-RU" sz="2000" dirty="0" err="1" smtClean="0"/>
              <a:t>asemenea</a:t>
            </a:r>
            <a:r>
              <a:rPr lang="ru-RU" sz="2000" dirty="0" smtClean="0"/>
              <a:t>, </a:t>
            </a:r>
            <a:r>
              <a:rPr lang="ru-RU" sz="2000" dirty="0" err="1" smtClean="0"/>
              <a:t>întreprinderile</a:t>
            </a:r>
            <a:r>
              <a:rPr lang="ru-RU" sz="2000" dirty="0" smtClean="0"/>
              <a:t> </a:t>
            </a:r>
            <a:r>
              <a:rPr lang="ru-RU" sz="2000" dirty="0" err="1" smtClean="0"/>
              <a:t>își pot</a:t>
            </a:r>
            <a:r>
              <a:rPr lang="ru-RU" sz="2000" dirty="0" smtClean="0"/>
              <a:t> </a:t>
            </a:r>
            <a:r>
              <a:rPr lang="ru-RU" sz="2000" dirty="0" err="1" smtClean="0"/>
              <a:t>elabora</a:t>
            </a:r>
            <a:r>
              <a:rPr lang="ru-RU" sz="2000" dirty="0" smtClean="0"/>
              <a:t> </a:t>
            </a:r>
            <a:r>
              <a:rPr lang="ru-RU" sz="2000" dirty="0" err="1" smtClean="0"/>
              <a:t>și aproba</a:t>
            </a:r>
            <a:r>
              <a:rPr lang="ru-RU" sz="2000" dirty="0" smtClean="0"/>
              <a:t> </a:t>
            </a:r>
            <a:r>
              <a:rPr lang="ru-RU" sz="2000" dirty="0" err="1" smtClean="0"/>
              <a:t>formularul</a:t>
            </a:r>
            <a:r>
              <a:rPr lang="ru-RU" sz="2000" dirty="0" smtClean="0"/>
              <a:t> </a:t>
            </a:r>
            <a:r>
              <a:rPr lang="ru-RU" sz="2000" dirty="0" err="1" smtClean="0"/>
              <a:t>a</a:t>
            </a:r>
            <a:r>
              <a:rPr lang="ru-RU" sz="2000" dirty="0" smtClean="0"/>
              <a:t> </a:t>
            </a:r>
            <a:r>
              <a:rPr lang="ru-RU" sz="2000" dirty="0" err="1" smtClean="0"/>
              <a:t>statelor</a:t>
            </a:r>
            <a:r>
              <a:rPr lang="ru-RU" sz="2000" dirty="0" smtClean="0"/>
              <a:t> </a:t>
            </a:r>
            <a:r>
              <a:rPr lang="ru-RU" sz="2000" dirty="0" err="1" smtClean="0"/>
              <a:t>de</a:t>
            </a:r>
            <a:r>
              <a:rPr lang="ru-RU" sz="2000" dirty="0" smtClean="0"/>
              <a:t> </a:t>
            </a:r>
            <a:r>
              <a:rPr lang="ru-RU" sz="2000" dirty="0" err="1" smtClean="0"/>
              <a:t>personal</a:t>
            </a:r>
            <a:r>
              <a:rPr lang="ru-RU" sz="2000" dirty="0" smtClean="0"/>
              <a:t> </a:t>
            </a:r>
            <a:r>
              <a:rPr lang="ru-RU" sz="2000" dirty="0" err="1" smtClean="0"/>
              <a:t>propriu</a:t>
            </a:r>
            <a:r>
              <a:rPr lang="ru-RU" sz="2000" dirty="0" smtClean="0"/>
              <a:t> </a:t>
            </a:r>
            <a:r>
              <a:rPr lang="ru-RU" sz="2000" dirty="0" err="1" smtClean="0"/>
              <a:t>în</a:t>
            </a:r>
            <a:r>
              <a:rPr lang="ru-RU" sz="2000" dirty="0" smtClean="0"/>
              <a:t> </a:t>
            </a:r>
            <a:r>
              <a:rPr lang="ru-RU" sz="2000" dirty="0" err="1" smtClean="0"/>
              <a:t>conformitate</a:t>
            </a:r>
            <a:r>
              <a:rPr lang="ru-RU" sz="2000" dirty="0" smtClean="0"/>
              <a:t> </a:t>
            </a:r>
            <a:r>
              <a:rPr lang="ru-RU" sz="2000" dirty="0" err="1" smtClean="0"/>
              <a:t>cu</a:t>
            </a:r>
            <a:r>
              <a:rPr lang="ru-RU" sz="2000" dirty="0" smtClean="0"/>
              <a:t> </a:t>
            </a:r>
            <a:r>
              <a:rPr lang="ru-RU" sz="2000" dirty="0" err="1" smtClean="0"/>
              <a:t>cerințele legislației muncii</a:t>
            </a:r>
            <a:r>
              <a:rPr lang="ru-RU" sz="2000" dirty="0" smtClean="0"/>
              <a:t>.</a:t>
            </a:r>
            <a:endParaRPr lang="ru-RU" sz="2000" b="1" dirty="0" smtClean="0"/>
          </a:p>
          <a:p>
            <a:pPr algn="just"/>
            <a:r>
              <a:rPr lang="ru-RU" sz="2000" dirty="0" err="1" smtClean="0"/>
              <a:t>Elaborarea</a:t>
            </a:r>
            <a:r>
              <a:rPr lang="ru-RU" sz="2000" dirty="0" smtClean="0"/>
              <a:t> </a:t>
            </a:r>
            <a:r>
              <a:rPr lang="ru-RU" sz="2000" dirty="0" err="1" smtClean="0"/>
              <a:t>statelor</a:t>
            </a:r>
            <a:r>
              <a:rPr lang="ru-RU" sz="2000" dirty="0" smtClean="0"/>
              <a:t> </a:t>
            </a:r>
            <a:r>
              <a:rPr lang="ru-RU" sz="2000" dirty="0" err="1" smtClean="0"/>
              <a:t>de</a:t>
            </a:r>
            <a:r>
              <a:rPr lang="ru-RU" sz="2000" dirty="0" smtClean="0"/>
              <a:t> </a:t>
            </a:r>
            <a:r>
              <a:rPr lang="ru-RU" sz="2000" dirty="0" err="1" smtClean="0"/>
              <a:t>personal</a:t>
            </a:r>
            <a:r>
              <a:rPr lang="ru-RU" sz="2000" dirty="0" smtClean="0"/>
              <a:t> </a:t>
            </a:r>
            <a:r>
              <a:rPr lang="ru-RU" sz="2000" dirty="0" err="1" smtClean="0"/>
              <a:t>se</a:t>
            </a:r>
            <a:r>
              <a:rPr lang="ru-RU" sz="2000" dirty="0" smtClean="0"/>
              <a:t> </a:t>
            </a:r>
            <a:r>
              <a:rPr lang="ru-RU" sz="2000" dirty="0" err="1" smtClean="0"/>
              <a:t>realizează</a:t>
            </a:r>
            <a:r>
              <a:rPr lang="ru-RU" sz="2000" dirty="0" smtClean="0"/>
              <a:t> </a:t>
            </a:r>
            <a:r>
              <a:rPr lang="ru-RU" sz="2000" dirty="0" err="1" smtClean="0"/>
              <a:t>pe</a:t>
            </a:r>
            <a:r>
              <a:rPr lang="ru-RU" sz="2000" dirty="0" smtClean="0"/>
              <a:t> </a:t>
            </a:r>
            <a:r>
              <a:rPr lang="ru-RU" sz="2000" dirty="0" err="1" smtClean="0"/>
              <a:t>baza</a:t>
            </a:r>
            <a:r>
              <a:rPr lang="ru-RU" sz="2000" dirty="0" smtClean="0"/>
              <a:t> </a:t>
            </a:r>
            <a:r>
              <a:rPr lang="ru-RU" sz="2000" dirty="0" err="1" smtClean="0"/>
              <a:t>structurii</a:t>
            </a:r>
            <a:r>
              <a:rPr lang="ru-RU" sz="2000" dirty="0" smtClean="0"/>
              <a:t> </a:t>
            </a:r>
            <a:r>
              <a:rPr lang="ru-RU" sz="2000" dirty="0" err="1" smtClean="0"/>
              <a:t>actualizate</a:t>
            </a:r>
            <a:r>
              <a:rPr lang="ru-RU" sz="2000" dirty="0" smtClean="0"/>
              <a:t> (</a:t>
            </a:r>
            <a:r>
              <a:rPr lang="ru-RU" sz="2000" dirty="0" err="1" smtClean="0"/>
              <a:t>organigramă</a:t>
            </a:r>
            <a:r>
              <a:rPr lang="ru-RU" sz="2000" dirty="0" smtClean="0"/>
              <a:t>) </a:t>
            </a:r>
            <a:r>
              <a:rPr lang="ru-RU" sz="2000" dirty="0" err="1" smtClean="0"/>
              <a:t>cu</a:t>
            </a:r>
            <a:r>
              <a:rPr lang="ru-RU" sz="2000" dirty="0" smtClean="0"/>
              <a:t> </a:t>
            </a:r>
            <a:r>
              <a:rPr lang="ru-RU" sz="2000" dirty="0" err="1" smtClean="0"/>
              <a:t>numărul</a:t>
            </a:r>
            <a:r>
              <a:rPr lang="ru-RU" sz="2000" dirty="0" smtClean="0"/>
              <a:t> </a:t>
            </a:r>
            <a:r>
              <a:rPr lang="ru-RU" sz="2000" dirty="0" err="1" smtClean="0"/>
              <a:t>de</a:t>
            </a:r>
            <a:r>
              <a:rPr lang="ru-RU" sz="2000" dirty="0" smtClean="0"/>
              <a:t> </a:t>
            </a:r>
            <a:r>
              <a:rPr lang="ru-RU" sz="2000" dirty="0" err="1" smtClean="0"/>
              <a:t>angajați, ocupații, remunerare</a:t>
            </a:r>
            <a:r>
              <a:rPr lang="ru-RU" sz="2000" dirty="0" smtClean="0"/>
              <a:t> </a:t>
            </a:r>
            <a:r>
              <a:rPr lang="ru-RU" sz="2000" dirty="0" err="1" smtClean="0"/>
              <a:t>și alte</a:t>
            </a:r>
            <a:r>
              <a:rPr lang="ru-RU" sz="2000" dirty="0" smtClean="0"/>
              <a:t> </a:t>
            </a:r>
            <a:r>
              <a:rPr lang="ru-RU" sz="2000" dirty="0" err="1" smtClean="0"/>
              <a:t>documente</a:t>
            </a:r>
            <a:r>
              <a:rPr lang="ru-RU" sz="2000" dirty="0" smtClean="0"/>
              <a:t> </a:t>
            </a:r>
            <a:r>
              <a:rPr lang="ru-RU" sz="2000" dirty="0" err="1" smtClean="0"/>
              <a:t>normative</a:t>
            </a:r>
            <a:r>
              <a:rPr lang="ru-RU" sz="2000" dirty="0" smtClean="0"/>
              <a:t> </a:t>
            </a:r>
            <a:r>
              <a:rPr lang="ru-RU" sz="2000" dirty="0" err="1" smtClean="0"/>
              <a:t>interne</a:t>
            </a:r>
            <a:r>
              <a:rPr lang="ru-RU" sz="2000" dirty="0" smtClean="0"/>
              <a:t>.</a:t>
            </a:r>
            <a:endParaRPr lang="ru-RU" sz="2000" b="1" dirty="0" smtClean="0"/>
          </a:p>
          <a:p>
            <a:pPr algn="just"/>
            <a:r>
              <a:rPr lang="ru-RU" sz="2000" dirty="0" err="1" smtClean="0"/>
              <a:t>Unitatea</a:t>
            </a:r>
            <a:r>
              <a:rPr lang="ru-RU" sz="2000" dirty="0" smtClean="0"/>
              <a:t> </a:t>
            </a:r>
            <a:r>
              <a:rPr lang="ru-RU" sz="2000" dirty="0" err="1" smtClean="0"/>
              <a:t>are</a:t>
            </a:r>
            <a:r>
              <a:rPr lang="ru-RU" sz="2000" dirty="0" smtClean="0"/>
              <a:t> </a:t>
            </a:r>
            <a:r>
              <a:rPr lang="ru-RU" sz="2000" dirty="0" err="1" smtClean="0"/>
              <a:t>dreptul</a:t>
            </a:r>
            <a:r>
              <a:rPr lang="ru-RU" sz="2000" dirty="0" smtClean="0"/>
              <a:t> </a:t>
            </a:r>
            <a:r>
              <a:rPr lang="ru-RU" sz="2000" dirty="0" err="1" smtClean="0"/>
              <a:t>să</a:t>
            </a:r>
            <a:r>
              <a:rPr lang="ru-RU" sz="2000" dirty="0" smtClean="0"/>
              <a:t> </a:t>
            </a:r>
            <a:r>
              <a:rPr lang="ru-RU" sz="2000" dirty="0" err="1" smtClean="0"/>
              <a:t>decidă</a:t>
            </a:r>
            <a:r>
              <a:rPr lang="ru-RU" sz="2000" dirty="0" smtClean="0"/>
              <a:t> </a:t>
            </a:r>
            <a:r>
              <a:rPr lang="ru-RU" sz="2000" dirty="0" err="1" smtClean="0"/>
              <a:t>sinestătător</a:t>
            </a:r>
            <a:r>
              <a:rPr lang="ru-RU" sz="2000" dirty="0" smtClean="0"/>
              <a:t> </a:t>
            </a:r>
            <a:r>
              <a:rPr lang="ru-RU" sz="2000" dirty="0" err="1" smtClean="0"/>
              <a:t>ce</a:t>
            </a:r>
            <a:r>
              <a:rPr lang="ru-RU" sz="2000" dirty="0" smtClean="0"/>
              <a:t> </a:t>
            </a:r>
            <a:r>
              <a:rPr lang="ru-RU" sz="2000" dirty="0" err="1" smtClean="0"/>
              <a:t>ocupații sunt</a:t>
            </a:r>
            <a:r>
              <a:rPr lang="ru-RU" sz="2000" dirty="0" smtClean="0"/>
              <a:t> </a:t>
            </a:r>
            <a:r>
              <a:rPr lang="ru-RU" sz="2000" dirty="0" err="1" smtClean="0"/>
              <a:t>necesare</a:t>
            </a:r>
            <a:r>
              <a:rPr lang="ru-RU" sz="2000" dirty="0" smtClean="0"/>
              <a:t> </a:t>
            </a:r>
            <a:r>
              <a:rPr lang="ru-RU" sz="2000" dirty="0" err="1" smtClean="0"/>
              <a:t>la</a:t>
            </a:r>
            <a:r>
              <a:rPr lang="ru-RU" sz="2000" dirty="0" smtClean="0"/>
              <a:t> </a:t>
            </a:r>
            <a:r>
              <a:rPr lang="ru-RU" sz="2000" dirty="0" err="1" smtClean="0"/>
              <a:t>unitate</a:t>
            </a:r>
            <a:r>
              <a:rPr lang="ru-RU" sz="2000" dirty="0" smtClean="0"/>
              <a:t> </a:t>
            </a:r>
            <a:r>
              <a:rPr lang="ru-RU" sz="2000" dirty="0" err="1" smtClean="0"/>
              <a:t>și care</a:t>
            </a:r>
            <a:r>
              <a:rPr lang="ru-RU" sz="2000" dirty="0" smtClean="0"/>
              <a:t> </a:t>
            </a:r>
            <a:r>
              <a:rPr lang="ru-RU" sz="2000" dirty="0" err="1" smtClean="0"/>
              <a:t>va</a:t>
            </a:r>
            <a:r>
              <a:rPr lang="ru-RU" sz="2000" dirty="0" smtClean="0"/>
              <a:t> </a:t>
            </a:r>
            <a:r>
              <a:rPr lang="ru-RU" sz="2000" dirty="0" err="1" smtClean="0"/>
              <a:t>fi</a:t>
            </a:r>
            <a:r>
              <a:rPr lang="ru-RU" sz="2000" dirty="0" smtClean="0"/>
              <a:t> </a:t>
            </a:r>
            <a:r>
              <a:rPr lang="ru-RU" sz="2000" dirty="0" err="1" smtClean="0"/>
              <a:t>mărimea</a:t>
            </a:r>
            <a:r>
              <a:rPr lang="ru-RU" sz="2000" dirty="0" smtClean="0"/>
              <a:t> </a:t>
            </a:r>
            <a:r>
              <a:rPr lang="ru-RU" sz="2000" dirty="0" err="1" smtClean="0"/>
              <a:t>salariilor</a:t>
            </a:r>
            <a:r>
              <a:rPr lang="ru-RU" sz="2000" dirty="0" smtClean="0"/>
              <a:t> </a:t>
            </a:r>
            <a:r>
              <a:rPr lang="ru-RU" sz="2000" dirty="0" err="1" smtClean="0"/>
              <a:t>lor</a:t>
            </a:r>
            <a:r>
              <a:rPr lang="ru-RU" sz="2000" dirty="0" smtClean="0"/>
              <a:t> (</a:t>
            </a:r>
            <a:r>
              <a:rPr lang="ru-RU" sz="2000" dirty="0" err="1" smtClean="0"/>
              <a:t>în</a:t>
            </a:r>
            <a:r>
              <a:rPr lang="ru-RU" sz="2000" dirty="0" smtClean="0"/>
              <a:t> </a:t>
            </a:r>
            <a:r>
              <a:rPr lang="ru-RU" sz="2000" dirty="0" err="1" smtClean="0"/>
              <a:t>conformitate</a:t>
            </a:r>
            <a:r>
              <a:rPr lang="ru-RU" sz="2000" dirty="0" smtClean="0"/>
              <a:t> </a:t>
            </a:r>
            <a:r>
              <a:rPr lang="ru-RU" sz="2000" dirty="0" err="1" smtClean="0"/>
              <a:t>cu</a:t>
            </a:r>
            <a:r>
              <a:rPr lang="ru-RU" sz="2000" dirty="0" smtClean="0"/>
              <a:t> </a:t>
            </a:r>
            <a:r>
              <a:rPr lang="ru-RU" sz="2000" dirty="0" err="1" smtClean="0"/>
              <a:t>normele</a:t>
            </a:r>
            <a:r>
              <a:rPr lang="ru-RU" sz="2000" dirty="0" smtClean="0"/>
              <a:t> </a:t>
            </a:r>
            <a:r>
              <a:rPr lang="ru-RU" sz="2000" dirty="0" err="1" smtClean="0"/>
              <a:t>legale</a:t>
            </a:r>
            <a:r>
              <a:rPr lang="ru-RU" sz="2000" dirty="0" smtClean="0"/>
              <a:t> </a:t>
            </a:r>
            <a:r>
              <a:rPr lang="ru-RU" sz="2000" dirty="0" err="1" smtClean="0"/>
              <a:t>privind</a:t>
            </a:r>
            <a:r>
              <a:rPr lang="ru-RU" sz="2000" dirty="0" smtClean="0"/>
              <a:t> </a:t>
            </a:r>
            <a:r>
              <a:rPr lang="ru-RU" sz="2000" dirty="0" err="1" smtClean="0"/>
              <a:t>salariile</a:t>
            </a:r>
            <a:r>
              <a:rPr lang="ru-RU" sz="2000" dirty="0" smtClean="0"/>
              <a:t> </a:t>
            </a:r>
            <a:r>
              <a:rPr lang="ru-RU" sz="2000" dirty="0" err="1" smtClean="0"/>
              <a:t>și salariul</a:t>
            </a:r>
            <a:r>
              <a:rPr lang="ru-RU" sz="2000" dirty="0" smtClean="0"/>
              <a:t> </a:t>
            </a:r>
            <a:r>
              <a:rPr lang="ru-RU" sz="2000" dirty="0" err="1" smtClean="0"/>
              <a:t>minim</a:t>
            </a:r>
            <a:r>
              <a:rPr lang="ru-RU" sz="2000" dirty="0" smtClean="0"/>
              <a:t>). </a:t>
            </a:r>
            <a:r>
              <a:rPr lang="ru-RU" sz="2000" dirty="0" err="1" smtClean="0"/>
              <a:t>Salariul</a:t>
            </a:r>
            <a:r>
              <a:rPr lang="ru-RU" sz="2000" dirty="0" smtClean="0"/>
              <a:t> </a:t>
            </a:r>
            <a:r>
              <a:rPr lang="ru-RU" sz="2000" dirty="0" err="1" smtClean="0"/>
              <a:t>oficial</a:t>
            </a:r>
            <a:r>
              <a:rPr lang="ru-RU" sz="2000" dirty="0" smtClean="0"/>
              <a:t> </a:t>
            </a:r>
            <a:r>
              <a:rPr lang="ru-RU" sz="2000" dirty="0" err="1" smtClean="0"/>
              <a:t>din</a:t>
            </a:r>
            <a:r>
              <a:rPr lang="ru-RU" sz="2000" dirty="0" smtClean="0"/>
              <a:t> </a:t>
            </a:r>
            <a:r>
              <a:rPr lang="ru-RU" sz="2000" dirty="0" err="1" smtClean="0"/>
              <a:t>statele</a:t>
            </a:r>
            <a:r>
              <a:rPr lang="ru-RU" sz="2000" dirty="0" smtClean="0"/>
              <a:t> </a:t>
            </a:r>
            <a:r>
              <a:rPr lang="ru-RU" sz="2000" dirty="0" err="1" smtClean="0"/>
              <a:t>de</a:t>
            </a:r>
            <a:r>
              <a:rPr lang="ru-RU" sz="2000" dirty="0" smtClean="0"/>
              <a:t> </a:t>
            </a:r>
            <a:r>
              <a:rPr lang="ru-RU" sz="2000" dirty="0" err="1" smtClean="0"/>
              <a:t>personal</a:t>
            </a:r>
            <a:r>
              <a:rPr lang="ru-RU" sz="2000" dirty="0" smtClean="0"/>
              <a:t> </a:t>
            </a:r>
            <a:r>
              <a:rPr lang="ru-RU" sz="2000" dirty="0" err="1" smtClean="0"/>
              <a:t>nu</a:t>
            </a:r>
            <a:r>
              <a:rPr lang="ru-RU" sz="2000" dirty="0" smtClean="0"/>
              <a:t> </a:t>
            </a:r>
            <a:r>
              <a:rPr lang="ru-RU" sz="2000" dirty="0" err="1" smtClean="0"/>
              <a:t>poate</a:t>
            </a:r>
            <a:r>
              <a:rPr lang="ru-RU" sz="2000" dirty="0" smtClean="0"/>
              <a:t> </a:t>
            </a:r>
            <a:r>
              <a:rPr lang="ru-RU" sz="2000" dirty="0" err="1" smtClean="0"/>
              <a:t>fi</a:t>
            </a:r>
            <a:r>
              <a:rPr lang="ru-RU" sz="2000" dirty="0" smtClean="0"/>
              <a:t> </a:t>
            </a:r>
            <a:r>
              <a:rPr lang="ru-RU" sz="2000" dirty="0" err="1" smtClean="0"/>
              <a:t>mai</a:t>
            </a:r>
            <a:r>
              <a:rPr lang="ru-RU" sz="2000" dirty="0" smtClean="0"/>
              <a:t> </a:t>
            </a:r>
            <a:r>
              <a:rPr lang="ru-RU" sz="2000" dirty="0" err="1" smtClean="0"/>
              <a:t>mic</a:t>
            </a:r>
            <a:r>
              <a:rPr lang="ru-RU" sz="2000" dirty="0" smtClean="0"/>
              <a:t> </a:t>
            </a:r>
            <a:r>
              <a:rPr lang="ru-RU" sz="2000" dirty="0" err="1" smtClean="0"/>
              <a:t>decât</a:t>
            </a:r>
            <a:r>
              <a:rPr lang="ru-RU" sz="2000" dirty="0" smtClean="0"/>
              <a:t> </a:t>
            </a:r>
            <a:r>
              <a:rPr lang="ru-RU" sz="2000" dirty="0" err="1" smtClean="0"/>
              <a:t>salariul</a:t>
            </a:r>
            <a:r>
              <a:rPr lang="ru-RU" sz="2000" dirty="0" smtClean="0"/>
              <a:t> </a:t>
            </a:r>
            <a:r>
              <a:rPr lang="ru-RU" sz="2000" dirty="0" err="1" smtClean="0"/>
              <a:t>minim</a:t>
            </a:r>
            <a:r>
              <a:rPr lang="ru-RU" sz="2000" dirty="0" smtClean="0"/>
              <a:t> </a:t>
            </a:r>
            <a:r>
              <a:rPr lang="ru-RU" sz="2000" dirty="0" err="1" smtClean="0"/>
              <a:t>actual</a:t>
            </a:r>
            <a:r>
              <a:rPr lang="ru-RU" sz="2000" dirty="0" smtClean="0"/>
              <a:t> </a:t>
            </a:r>
            <a:r>
              <a:rPr lang="ru-RU" sz="2000" dirty="0" err="1" smtClean="0"/>
              <a:t>în</a:t>
            </a:r>
            <a:r>
              <a:rPr lang="ru-RU" sz="2000" dirty="0" smtClean="0"/>
              <a:t> </a:t>
            </a:r>
            <a:r>
              <a:rPr lang="ru-RU" sz="2000" dirty="0" err="1" smtClean="0"/>
              <a:t>Moldova</a:t>
            </a:r>
            <a:r>
              <a:rPr lang="ru-RU" sz="2000" dirty="0" smtClean="0"/>
              <a:t>, </a:t>
            </a:r>
            <a:r>
              <a:rPr lang="ru-RU" sz="2000" dirty="0" err="1" smtClean="0"/>
              <a:t>această</a:t>
            </a:r>
            <a:r>
              <a:rPr lang="ru-RU" sz="2000" dirty="0" smtClean="0"/>
              <a:t> </a:t>
            </a:r>
            <a:r>
              <a:rPr lang="ru-RU" sz="2000" dirty="0" err="1" smtClean="0"/>
              <a:t>condiție este</a:t>
            </a:r>
            <a:r>
              <a:rPr lang="ru-RU" sz="2000" dirty="0" smtClean="0"/>
              <a:t> </a:t>
            </a:r>
            <a:r>
              <a:rPr lang="ru-RU" sz="2000" dirty="0" err="1" smtClean="0"/>
              <a:t>obligatorie</a:t>
            </a:r>
            <a:r>
              <a:rPr lang="ru-RU" sz="2000" dirty="0" smtClean="0"/>
              <a:t> </a:t>
            </a:r>
            <a:r>
              <a:rPr lang="ru-RU" sz="2000" dirty="0" err="1" smtClean="0"/>
              <a:t>și nu</a:t>
            </a:r>
            <a:r>
              <a:rPr lang="ru-RU" sz="2000" dirty="0" smtClean="0"/>
              <a:t> </a:t>
            </a:r>
            <a:r>
              <a:rPr lang="ru-RU" sz="2000" dirty="0" err="1" smtClean="0"/>
              <a:t>poate</a:t>
            </a:r>
            <a:r>
              <a:rPr lang="ru-RU" sz="2000" dirty="0" smtClean="0"/>
              <a:t> </a:t>
            </a:r>
            <a:r>
              <a:rPr lang="ru-RU" sz="2000" dirty="0" err="1" smtClean="0"/>
              <a:t>fi</a:t>
            </a:r>
            <a:r>
              <a:rPr lang="ru-RU" sz="2000" dirty="0" smtClean="0"/>
              <a:t> </a:t>
            </a:r>
            <a:r>
              <a:rPr lang="ru-RU" sz="2000" dirty="0" err="1" smtClean="0"/>
              <a:t>încălcată</a:t>
            </a:r>
            <a:r>
              <a:rPr lang="ru-RU" sz="2000" dirty="0" smtClean="0"/>
              <a:t>.</a:t>
            </a:r>
            <a:endParaRPr lang="ru-RU" sz="2000" b="1" dirty="0" smtClean="0"/>
          </a:p>
          <a:p>
            <a:pPr algn="just"/>
            <a:r>
              <a:rPr lang="ru-RU" sz="2000" dirty="0" err="1" smtClean="0"/>
              <a:t>Denumirea</a:t>
            </a:r>
            <a:r>
              <a:rPr lang="ru-RU" sz="2000" dirty="0" smtClean="0"/>
              <a:t> </a:t>
            </a:r>
            <a:r>
              <a:rPr lang="ru-RU" sz="2000" dirty="0" err="1" smtClean="0"/>
              <a:t>ocupațiilor (funcția și profesia</a:t>
            </a:r>
            <a:r>
              <a:rPr lang="ru-RU" sz="2000" dirty="0" smtClean="0"/>
              <a:t>)  </a:t>
            </a:r>
            <a:r>
              <a:rPr lang="ru-RU" sz="2000" dirty="0" err="1" smtClean="0"/>
              <a:t>în</a:t>
            </a:r>
            <a:r>
              <a:rPr lang="ru-RU" sz="2000" dirty="0" smtClean="0"/>
              <a:t> </a:t>
            </a:r>
            <a:r>
              <a:rPr lang="ru-RU" sz="2000" dirty="0" err="1" smtClean="0"/>
              <a:t>statele</a:t>
            </a:r>
            <a:r>
              <a:rPr lang="ru-RU" sz="2000" dirty="0" smtClean="0"/>
              <a:t> </a:t>
            </a:r>
            <a:r>
              <a:rPr lang="ru-RU" sz="2000" dirty="0" err="1" smtClean="0"/>
              <a:t>de</a:t>
            </a:r>
            <a:r>
              <a:rPr lang="ru-RU" sz="2000" dirty="0" smtClean="0"/>
              <a:t> </a:t>
            </a:r>
            <a:r>
              <a:rPr lang="ru-RU" sz="2000" dirty="0" err="1" smtClean="0"/>
              <a:t>personal</a:t>
            </a:r>
            <a:r>
              <a:rPr lang="ru-RU" sz="2000" dirty="0" smtClean="0"/>
              <a:t> </a:t>
            </a:r>
            <a:r>
              <a:rPr lang="ru-RU" sz="2000" dirty="0" err="1" smtClean="0"/>
              <a:t>corespund</a:t>
            </a:r>
            <a:r>
              <a:rPr lang="ru-RU" sz="2000" dirty="0" smtClean="0"/>
              <a:t> </a:t>
            </a:r>
            <a:r>
              <a:rPr lang="ru-RU" sz="2000" dirty="0" err="1" smtClean="0"/>
              <a:t>Clasificatorul</a:t>
            </a:r>
            <a:r>
              <a:rPr lang="ru-RU" sz="2000" dirty="0" smtClean="0"/>
              <a:t> </a:t>
            </a:r>
            <a:r>
              <a:rPr lang="ru-RU" sz="2000" dirty="0" err="1" smtClean="0"/>
              <a:t>Ocupațiilor din</a:t>
            </a:r>
            <a:r>
              <a:rPr lang="ru-RU" sz="2000" dirty="0" smtClean="0"/>
              <a:t> </a:t>
            </a:r>
            <a:r>
              <a:rPr lang="ru-RU" sz="2000" dirty="0" err="1" smtClean="0"/>
              <a:t>Republica</a:t>
            </a:r>
            <a:r>
              <a:rPr lang="ru-RU" sz="2000" dirty="0" smtClean="0"/>
              <a:t> </a:t>
            </a:r>
            <a:r>
              <a:rPr lang="ru-RU" sz="2000" dirty="0" err="1" smtClean="0"/>
              <a:t>Moldova</a:t>
            </a:r>
            <a:r>
              <a:rPr lang="ru-RU" sz="2000" dirty="0" smtClean="0"/>
              <a:t> (CORM 006-14).</a:t>
            </a:r>
            <a:endParaRPr lang="ru-RU" sz="2000" b="1" dirty="0" smtClean="0"/>
          </a:p>
          <a:p>
            <a:pPr algn="just"/>
            <a:r>
              <a:rPr lang="en-US" sz="2000" dirty="0" err="1" smtClean="0"/>
              <a:t>Statele</a:t>
            </a:r>
            <a:r>
              <a:rPr lang="en-US" sz="2000" dirty="0" smtClean="0"/>
              <a:t> de personal </a:t>
            </a:r>
            <a:r>
              <a:rPr lang="ro-MO" sz="2000" dirty="0" smtClean="0"/>
              <a:t>se</a:t>
            </a:r>
            <a:r>
              <a:rPr lang="en-US" sz="2000" dirty="0" smtClean="0"/>
              <a:t> </a:t>
            </a:r>
            <a:r>
              <a:rPr lang="en-US" sz="2000" dirty="0" err="1" smtClean="0"/>
              <a:t>aprobă</a:t>
            </a:r>
            <a:r>
              <a:rPr lang="en-US" sz="2000" dirty="0" smtClean="0"/>
              <a:t> de </a:t>
            </a:r>
            <a:r>
              <a:rPr lang="en-US" sz="2000" dirty="0" err="1" smtClean="0"/>
              <a:t>conducătorul</a:t>
            </a:r>
            <a:r>
              <a:rPr lang="en-US" sz="2000" dirty="0" smtClean="0"/>
              <a:t> </a:t>
            </a:r>
            <a:r>
              <a:rPr lang="en-US" sz="2000" dirty="0" err="1" smtClean="0"/>
              <a:t>unității</a:t>
            </a:r>
            <a:r>
              <a:rPr lang="en-US" sz="2000" dirty="0" smtClean="0"/>
              <a:t>  </a:t>
            </a:r>
            <a:r>
              <a:rPr lang="en-US" sz="2000" dirty="0" err="1" smtClean="0"/>
              <a:t>printr</a:t>
            </a:r>
            <a:r>
              <a:rPr lang="en-US" sz="2000" dirty="0" smtClean="0"/>
              <a:t>-un </a:t>
            </a:r>
            <a:r>
              <a:rPr lang="en-US" sz="2000" dirty="0" err="1" smtClean="0"/>
              <a:t>ordin</a:t>
            </a:r>
            <a:r>
              <a:rPr lang="en-US" sz="2000" dirty="0" smtClean="0"/>
              <a:t>, care include </a:t>
            </a:r>
            <a:r>
              <a:rPr lang="en-US" sz="2000" dirty="0" err="1" smtClean="0"/>
              <a:t>informații</a:t>
            </a:r>
            <a:r>
              <a:rPr lang="en-US" sz="2000" dirty="0" smtClean="0"/>
              <a:t> cu </a:t>
            </a:r>
            <a:r>
              <a:rPr lang="en-US" sz="2000" dirty="0" err="1" smtClean="0"/>
              <a:t>privire</a:t>
            </a:r>
            <a:r>
              <a:rPr lang="en-US" sz="2000" dirty="0" smtClean="0"/>
              <a:t> la data </a:t>
            </a:r>
            <a:r>
              <a:rPr lang="en-US" sz="2000" dirty="0" err="1" smtClean="0"/>
              <a:t>intrării</a:t>
            </a:r>
            <a:r>
              <a:rPr lang="en-US" sz="2000" dirty="0" smtClean="0"/>
              <a:t> </a:t>
            </a:r>
            <a:r>
              <a:rPr lang="en-US" sz="2000" dirty="0" err="1" smtClean="0"/>
              <a:t>în</a:t>
            </a:r>
            <a:r>
              <a:rPr lang="en-US" sz="2000" dirty="0" smtClean="0"/>
              <a:t> </a:t>
            </a:r>
            <a:r>
              <a:rPr lang="en-US" sz="2000" dirty="0" err="1" smtClean="0"/>
              <a:t>vigoare</a:t>
            </a:r>
            <a:r>
              <a:rPr lang="en-US" sz="2000" dirty="0" smtClean="0"/>
              <a:t> a </a:t>
            </a:r>
            <a:r>
              <a:rPr lang="en-US" sz="2000" dirty="0" err="1" smtClean="0"/>
              <a:t>statelor</a:t>
            </a:r>
            <a:r>
              <a:rPr lang="en-US" sz="2000" dirty="0" smtClean="0"/>
              <a:t> de personal. </a:t>
            </a:r>
            <a:endParaRPr lang="ru-RU" sz="2000" b="1" dirty="0" smtClean="0"/>
          </a:p>
          <a:p>
            <a:endParaRPr lang="ru-RU" dirty="0"/>
          </a:p>
        </p:txBody>
      </p:sp>
      <p:sp>
        <p:nvSpPr>
          <p:cNvPr id="3" name="Заголовок 2"/>
          <p:cNvSpPr>
            <a:spLocks noGrp="1"/>
          </p:cNvSpPr>
          <p:nvPr>
            <p:ph type="title"/>
          </p:nvPr>
        </p:nvSpPr>
        <p:spPr>
          <a:xfrm>
            <a:off x="457200" y="274638"/>
            <a:ext cx="8229600" cy="562074"/>
          </a:xfrm>
        </p:spPr>
        <p:txBody>
          <a:bodyPr>
            <a:normAutofit/>
          </a:bodyPr>
          <a:lstStyle/>
          <a:p>
            <a:pPr algn="ctr"/>
            <a:r>
              <a:rPr lang="en-US" sz="2800" dirty="0" err="1" smtClean="0"/>
              <a:t>Statele</a:t>
            </a:r>
            <a:r>
              <a:rPr lang="en-US" sz="2800" dirty="0" smtClean="0"/>
              <a:t> de personal a </a:t>
            </a:r>
            <a:r>
              <a:rPr lang="en-US" sz="2800" dirty="0" err="1" smtClean="0"/>
              <a:t>unității</a:t>
            </a:r>
            <a:endParaRPr lang="ru-RU" sz="2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332656"/>
            <a:ext cx="8229600" cy="6264696"/>
          </a:xfrm>
        </p:spPr>
        <p:txBody>
          <a:bodyPr>
            <a:normAutofit/>
          </a:bodyPr>
          <a:lstStyle/>
          <a:p>
            <a:r>
              <a:rPr lang="ru-RU" sz="1800" b="1" i="1" dirty="0" err="1" smtClean="0"/>
              <a:t>Este</a:t>
            </a:r>
            <a:r>
              <a:rPr lang="ru-RU" sz="1800" b="1" i="1" dirty="0" smtClean="0"/>
              <a:t> </a:t>
            </a:r>
            <a:r>
              <a:rPr lang="ru-RU" sz="1800" b="1" i="1" dirty="0" err="1" smtClean="0"/>
              <a:t>necesar</a:t>
            </a:r>
            <a:r>
              <a:rPr lang="ru-RU" sz="1800" b="1" i="1" dirty="0" smtClean="0"/>
              <a:t> </a:t>
            </a:r>
            <a:r>
              <a:rPr lang="ru-RU" sz="1800" b="1" i="1" dirty="0" err="1" smtClean="0"/>
              <a:t>ca</a:t>
            </a:r>
            <a:r>
              <a:rPr lang="ru-RU" sz="1800" b="1" i="1" dirty="0" smtClean="0"/>
              <a:t> </a:t>
            </a:r>
            <a:r>
              <a:rPr lang="ru-RU" sz="1800" b="1" i="1" dirty="0" err="1" smtClean="0"/>
              <a:t>statele</a:t>
            </a:r>
            <a:r>
              <a:rPr lang="ru-RU" sz="1800" b="1" i="1" dirty="0" smtClean="0"/>
              <a:t> </a:t>
            </a:r>
            <a:r>
              <a:rPr lang="ru-RU" sz="1800" b="1" i="1" dirty="0" err="1" smtClean="0"/>
              <a:t>de</a:t>
            </a:r>
            <a:r>
              <a:rPr lang="ru-RU" sz="1800" b="1" i="1" dirty="0" smtClean="0"/>
              <a:t> </a:t>
            </a:r>
            <a:r>
              <a:rPr lang="ru-RU" sz="1800" b="1" i="1" dirty="0" err="1" smtClean="0"/>
              <a:t>personal</a:t>
            </a:r>
            <a:r>
              <a:rPr lang="ru-RU" sz="1800" b="1" i="1" dirty="0" smtClean="0"/>
              <a:t> </a:t>
            </a:r>
            <a:r>
              <a:rPr lang="ru-RU" sz="1800" b="1" i="1" dirty="0" err="1" smtClean="0"/>
              <a:t>să</a:t>
            </a:r>
            <a:r>
              <a:rPr lang="ru-RU" sz="1800" b="1" i="1" dirty="0" smtClean="0"/>
              <a:t> </a:t>
            </a:r>
            <a:r>
              <a:rPr lang="ru-RU" sz="1800" b="1" i="1" dirty="0" err="1" smtClean="0"/>
              <a:t>fie</a:t>
            </a:r>
            <a:r>
              <a:rPr lang="ru-RU" sz="1800" b="1" i="1" dirty="0" smtClean="0"/>
              <a:t> </a:t>
            </a:r>
            <a:r>
              <a:rPr lang="ru-RU" sz="1800" b="1" i="1" dirty="0" err="1" smtClean="0"/>
              <a:t>aprobate</a:t>
            </a:r>
            <a:r>
              <a:rPr lang="ru-RU" sz="1800" b="1" i="1" dirty="0" smtClean="0"/>
              <a:t> </a:t>
            </a:r>
            <a:r>
              <a:rPr lang="ru-RU" sz="1800" b="1" i="1" dirty="0" err="1" smtClean="0"/>
              <a:t>la</a:t>
            </a:r>
            <a:r>
              <a:rPr lang="ru-RU" sz="1800" b="1" i="1" dirty="0" smtClean="0"/>
              <a:t> </a:t>
            </a:r>
            <a:r>
              <a:rPr lang="ru-RU" sz="1800" b="1" i="1" dirty="0" err="1" smtClean="0"/>
              <a:t>începutul</a:t>
            </a:r>
            <a:r>
              <a:rPr lang="ru-RU" sz="1800" b="1" i="1" dirty="0" smtClean="0"/>
              <a:t> </a:t>
            </a:r>
            <a:r>
              <a:rPr lang="ru-RU" sz="1800" b="1" i="1" dirty="0" err="1" smtClean="0"/>
              <a:t>anului</a:t>
            </a:r>
            <a:r>
              <a:rPr lang="ru-RU" sz="1800" b="1" i="1" dirty="0" smtClean="0"/>
              <a:t> </a:t>
            </a:r>
            <a:r>
              <a:rPr lang="ru-RU" sz="1800" b="1" i="1" dirty="0" err="1" smtClean="0"/>
              <a:t>calendaristic</a:t>
            </a:r>
            <a:r>
              <a:rPr lang="ru-RU" sz="1800" b="1" i="1" dirty="0" smtClean="0"/>
              <a:t> </a:t>
            </a:r>
            <a:r>
              <a:rPr lang="ru-RU" sz="1800" b="1" i="1" dirty="0" err="1" smtClean="0"/>
              <a:t>și cât</a:t>
            </a:r>
            <a:r>
              <a:rPr lang="ru-RU" sz="1800" b="1" i="1" dirty="0" smtClean="0"/>
              <a:t> </a:t>
            </a:r>
            <a:r>
              <a:rPr lang="ru-RU" sz="1800" b="1" i="1" dirty="0" err="1" smtClean="0"/>
              <a:t>de</a:t>
            </a:r>
            <a:r>
              <a:rPr lang="ru-RU" sz="1800" b="1" i="1" dirty="0" smtClean="0"/>
              <a:t> </a:t>
            </a:r>
            <a:r>
              <a:rPr lang="ru-RU" sz="1800" b="1" i="1" dirty="0" err="1" smtClean="0"/>
              <a:t>des</a:t>
            </a:r>
            <a:r>
              <a:rPr lang="ru-RU" sz="1800" b="1" i="1" dirty="0" smtClean="0"/>
              <a:t> </a:t>
            </a:r>
            <a:r>
              <a:rPr lang="ru-RU" sz="1800" b="1" i="1" dirty="0" err="1" smtClean="0"/>
              <a:t>se</a:t>
            </a:r>
            <a:r>
              <a:rPr lang="ru-RU" sz="1800" b="1" i="1" dirty="0" smtClean="0"/>
              <a:t> </a:t>
            </a:r>
            <a:r>
              <a:rPr lang="ru-RU" sz="1800" b="1" i="1" dirty="0" err="1" smtClean="0"/>
              <a:t>pot</a:t>
            </a:r>
            <a:r>
              <a:rPr lang="ru-RU" sz="1800" b="1" i="1" dirty="0" smtClean="0"/>
              <a:t> </a:t>
            </a:r>
            <a:r>
              <a:rPr lang="ru-RU" sz="1800" b="1" i="1" dirty="0" err="1" smtClean="0"/>
              <a:t>face</a:t>
            </a:r>
            <a:r>
              <a:rPr lang="ru-RU" sz="1800" b="1" i="1" dirty="0" smtClean="0"/>
              <a:t> </a:t>
            </a:r>
            <a:r>
              <a:rPr lang="ru-RU" sz="1800" b="1" i="1" dirty="0" err="1" smtClean="0"/>
              <a:t>modificări</a:t>
            </a:r>
            <a:r>
              <a:rPr lang="ru-RU" sz="1800" b="1" i="1" dirty="0" smtClean="0"/>
              <a:t>?</a:t>
            </a:r>
          </a:p>
          <a:p>
            <a:r>
              <a:rPr lang="ru-RU" sz="1800" dirty="0" err="1" smtClean="0"/>
              <a:t>În</a:t>
            </a:r>
            <a:r>
              <a:rPr lang="ru-RU" sz="1800" dirty="0" smtClean="0"/>
              <a:t> </a:t>
            </a:r>
            <a:r>
              <a:rPr lang="ru-RU" sz="1800" dirty="0" err="1" smtClean="0"/>
              <a:t>conformitate</a:t>
            </a:r>
            <a:r>
              <a:rPr lang="ru-RU" sz="1800" dirty="0" smtClean="0"/>
              <a:t> </a:t>
            </a:r>
            <a:r>
              <a:rPr lang="ru-RU" sz="1800" dirty="0" err="1" smtClean="0"/>
              <a:t>cu</a:t>
            </a:r>
            <a:r>
              <a:rPr lang="ru-RU" sz="1800" dirty="0" smtClean="0"/>
              <a:t> </a:t>
            </a:r>
            <a:r>
              <a:rPr lang="ru-RU" sz="1800" dirty="0" err="1" smtClean="0"/>
              <a:t>legislația actuală</a:t>
            </a:r>
            <a:r>
              <a:rPr lang="ru-RU" sz="1800" dirty="0" smtClean="0"/>
              <a:t>, </a:t>
            </a:r>
            <a:r>
              <a:rPr lang="ru-RU" sz="1800" dirty="0" err="1" smtClean="0"/>
              <a:t>dacă</a:t>
            </a:r>
            <a:r>
              <a:rPr lang="ru-RU" sz="1800" dirty="0" smtClean="0"/>
              <a:t> </a:t>
            </a:r>
            <a:r>
              <a:rPr lang="ru-RU" sz="1800" dirty="0" err="1" smtClean="0"/>
              <a:t>documentul</a:t>
            </a:r>
            <a:r>
              <a:rPr lang="ru-RU" sz="1800" dirty="0" smtClean="0"/>
              <a:t> </a:t>
            </a:r>
            <a:r>
              <a:rPr lang="ru-RU" sz="1800" dirty="0" err="1" smtClean="0"/>
              <a:t>nu</a:t>
            </a:r>
            <a:r>
              <a:rPr lang="ru-RU" sz="1800" dirty="0" smtClean="0"/>
              <a:t> </a:t>
            </a:r>
            <a:r>
              <a:rPr lang="ru-RU" sz="1800" dirty="0" err="1" smtClean="0"/>
              <a:t>indică</a:t>
            </a:r>
            <a:r>
              <a:rPr lang="ru-RU" sz="1800" dirty="0" smtClean="0"/>
              <a:t> </a:t>
            </a:r>
            <a:r>
              <a:rPr lang="ru-RU" sz="1800" dirty="0" err="1" smtClean="0"/>
              <a:t>perioada</a:t>
            </a:r>
            <a:r>
              <a:rPr lang="ru-RU" sz="1800" dirty="0" smtClean="0"/>
              <a:t> </a:t>
            </a:r>
            <a:r>
              <a:rPr lang="ru-RU" sz="1800" dirty="0" err="1" smtClean="0"/>
              <a:t>de</a:t>
            </a:r>
            <a:r>
              <a:rPr lang="ru-RU" sz="1800" dirty="0" smtClean="0"/>
              <a:t> </a:t>
            </a:r>
            <a:r>
              <a:rPr lang="ru-RU" sz="1800" dirty="0" err="1" smtClean="0"/>
              <a:t>valabilitate</a:t>
            </a:r>
            <a:r>
              <a:rPr lang="ru-RU" sz="1800" dirty="0" smtClean="0"/>
              <a:t> </a:t>
            </a:r>
            <a:r>
              <a:rPr lang="ru-RU" sz="1800" dirty="0" err="1" smtClean="0"/>
              <a:t>a</a:t>
            </a:r>
            <a:r>
              <a:rPr lang="ru-RU" sz="1800" dirty="0" smtClean="0"/>
              <a:t> </a:t>
            </a:r>
            <a:r>
              <a:rPr lang="ru-RU" sz="1800" dirty="0" err="1" smtClean="0"/>
              <a:t>acestuia</a:t>
            </a:r>
            <a:r>
              <a:rPr lang="ru-RU" sz="1800" dirty="0" smtClean="0"/>
              <a:t> </a:t>
            </a:r>
            <a:r>
              <a:rPr lang="ru-RU" sz="1800" dirty="0" err="1" smtClean="0"/>
              <a:t>și nu</a:t>
            </a:r>
            <a:r>
              <a:rPr lang="ru-RU" sz="1800" dirty="0" smtClean="0"/>
              <a:t> </a:t>
            </a:r>
            <a:r>
              <a:rPr lang="ru-RU" sz="1800" dirty="0" err="1" smtClean="0"/>
              <a:t>există</a:t>
            </a:r>
            <a:r>
              <a:rPr lang="ru-RU" sz="1800" dirty="0" smtClean="0"/>
              <a:t> </a:t>
            </a:r>
            <a:r>
              <a:rPr lang="ru-RU" sz="1800" dirty="0" err="1" smtClean="0"/>
              <a:t>nicio</a:t>
            </a:r>
            <a:r>
              <a:rPr lang="ru-RU" sz="1800" dirty="0" smtClean="0"/>
              <a:t> </a:t>
            </a:r>
            <a:r>
              <a:rPr lang="ru-RU" sz="1800" dirty="0" err="1" smtClean="0"/>
              <a:t>modificare</a:t>
            </a:r>
            <a:r>
              <a:rPr lang="ru-RU" sz="1800" dirty="0" smtClean="0"/>
              <a:t> </a:t>
            </a:r>
            <a:r>
              <a:rPr lang="ru-RU" sz="1800" dirty="0" err="1" smtClean="0"/>
              <a:t>a</a:t>
            </a:r>
            <a:r>
              <a:rPr lang="ru-RU" sz="1800" dirty="0" smtClean="0"/>
              <a:t> </a:t>
            </a:r>
            <a:r>
              <a:rPr lang="ru-RU" sz="1800" dirty="0" err="1" smtClean="0"/>
              <a:t>personalului</a:t>
            </a:r>
            <a:r>
              <a:rPr lang="ru-RU" sz="1800" dirty="0" smtClean="0"/>
              <a:t> </a:t>
            </a:r>
            <a:r>
              <a:rPr lang="ru-RU" sz="1800" dirty="0" err="1" smtClean="0"/>
              <a:t>din</a:t>
            </a:r>
            <a:r>
              <a:rPr lang="ru-RU" sz="1800" dirty="0" smtClean="0"/>
              <a:t> </a:t>
            </a:r>
            <a:r>
              <a:rPr lang="ru-RU" sz="1800" dirty="0" err="1" smtClean="0"/>
              <a:t>unitate</a:t>
            </a:r>
            <a:r>
              <a:rPr lang="ru-RU" sz="1800" dirty="0" smtClean="0"/>
              <a:t>, </a:t>
            </a:r>
            <a:r>
              <a:rPr lang="ru-RU" sz="1800" dirty="0" err="1" smtClean="0"/>
              <a:t>atunci</a:t>
            </a:r>
            <a:r>
              <a:rPr lang="ru-RU" sz="1800" dirty="0" smtClean="0"/>
              <a:t> </a:t>
            </a:r>
            <a:r>
              <a:rPr lang="ru-RU" sz="1800" dirty="0" err="1" smtClean="0"/>
              <a:t>statele</a:t>
            </a:r>
            <a:r>
              <a:rPr lang="ru-RU" sz="1800" dirty="0" smtClean="0"/>
              <a:t> </a:t>
            </a:r>
            <a:r>
              <a:rPr lang="ru-RU" sz="1800" dirty="0" err="1" smtClean="0"/>
              <a:t>de</a:t>
            </a:r>
            <a:r>
              <a:rPr lang="ru-RU" sz="1800" dirty="0" smtClean="0"/>
              <a:t> </a:t>
            </a:r>
            <a:r>
              <a:rPr lang="ru-RU" sz="1800" dirty="0" err="1" smtClean="0"/>
              <a:t>personal</a:t>
            </a:r>
            <a:r>
              <a:rPr lang="ru-RU" sz="1800" dirty="0" smtClean="0"/>
              <a:t> </a:t>
            </a:r>
            <a:r>
              <a:rPr lang="ru-RU" sz="1800" dirty="0" err="1" smtClean="0"/>
              <a:t>poat</a:t>
            </a:r>
            <a:r>
              <a:rPr lang="ru-RU" sz="1800" dirty="0" smtClean="0"/>
              <a:t> </a:t>
            </a:r>
            <a:r>
              <a:rPr lang="ru-RU" sz="1800" dirty="0" err="1" smtClean="0"/>
              <a:t>fi</a:t>
            </a:r>
            <a:r>
              <a:rPr lang="ru-RU" sz="1800" dirty="0" smtClean="0"/>
              <a:t> </a:t>
            </a:r>
            <a:r>
              <a:rPr lang="ru-RU" sz="1800" dirty="0" err="1" smtClean="0"/>
              <a:t>utilizate</a:t>
            </a:r>
            <a:r>
              <a:rPr lang="ru-RU" sz="1800" dirty="0" smtClean="0"/>
              <a:t> </a:t>
            </a:r>
            <a:r>
              <a:rPr lang="ru-RU" sz="1800" dirty="0" err="1" smtClean="0"/>
              <a:t>pe</a:t>
            </a:r>
            <a:r>
              <a:rPr lang="ru-RU" sz="1800" dirty="0" smtClean="0"/>
              <a:t> </a:t>
            </a:r>
            <a:r>
              <a:rPr lang="ru-RU" sz="1800" dirty="0" err="1" smtClean="0"/>
              <a:t>întreaga</a:t>
            </a:r>
            <a:r>
              <a:rPr lang="ru-RU" sz="1800" dirty="0" smtClean="0"/>
              <a:t> </a:t>
            </a:r>
            <a:r>
              <a:rPr lang="ru-RU" sz="1800" dirty="0" err="1" smtClean="0"/>
              <a:t>perioadă</a:t>
            </a:r>
            <a:r>
              <a:rPr lang="ru-RU" sz="1800" dirty="0" smtClean="0"/>
              <a:t> </a:t>
            </a:r>
            <a:r>
              <a:rPr lang="ru-RU" sz="1800" dirty="0" err="1" smtClean="0"/>
              <a:t>de</a:t>
            </a:r>
            <a:r>
              <a:rPr lang="ru-RU" sz="1800" dirty="0" smtClean="0"/>
              <a:t> </a:t>
            </a:r>
            <a:r>
              <a:rPr lang="ru-RU" sz="1800" dirty="0" err="1" smtClean="0"/>
              <a:t>activitate</a:t>
            </a:r>
            <a:r>
              <a:rPr lang="ru-RU" sz="1800" dirty="0" smtClean="0"/>
              <a:t> </a:t>
            </a:r>
            <a:r>
              <a:rPr lang="ru-RU" sz="1800" dirty="0" err="1" smtClean="0"/>
              <a:t>a</a:t>
            </a:r>
            <a:r>
              <a:rPr lang="ru-RU" sz="1800" dirty="0" smtClean="0"/>
              <a:t> </a:t>
            </a:r>
            <a:r>
              <a:rPr lang="ru-RU" sz="1800" dirty="0" err="1" smtClean="0"/>
              <a:t>unității până</a:t>
            </a:r>
            <a:r>
              <a:rPr lang="ru-RU" sz="1800" dirty="0" smtClean="0"/>
              <a:t> </a:t>
            </a:r>
            <a:r>
              <a:rPr lang="ru-RU" sz="1800" dirty="0" err="1" smtClean="0"/>
              <a:t>când</a:t>
            </a:r>
            <a:r>
              <a:rPr lang="ru-RU" sz="1800" dirty="0" smtClean="0"/>
              <a:t> </a:t>
            </a:r>
            <a:r>
              <a:rPr lang="ru-RU" sz="1800" dirty="0" err="1" smtClean="0"/>
              <a:t>devine</a:t>
            </a:r>
            <a:r>
              <a:rPr lang="ru-RU" sz="1800" dirty="0" smtClean="0"/>
              <a:t> </a:t>
            </a:r>
            <a:r>
              <a:rPr lang="ru-RU" sz="1800" dirty="0" err="1" smtClean="0"/>
              <a:t>necesar</a:t>
            </a:r>
            <a:r>
              <a:rPr lang="ru-RU" sz="1800" dirty="0" smtClean="0"/>
              <a:t> </a:t>
            </a:r>
            <a:r>
              <a:rPr lang="ru-RU" sz="1800" dirty="0" err="1" smtClean="0"/>
              <a:t>să</a:t>
            </a:r>
            <a:r>
              <a:rPr lang="ru-RU" sz="1800" dirty="0" smtClean="0"/>
              <a:t> </a:t>
            </a:r>
            <a:r>
              <a:rPr lang="ru-RU" sz="1800" dirty="0" err="1" smtClean="0"/>
              <a:t>se</a:t>
            </a:r>
            <a:r>
              <a:rPr lang="ru-RU" sz="1800" dirty="0" smtClean="0"/>
              <a:t> </a:t>
            </a:r>
            <a:r>
              <a:rPr lang="ru-RU" sz="1800" dirty="0" err="1" smtClean="0"/>
              <a:t>facă</a:t>
            </a:r>
            <a:r>
              <a:rPr lang="ru-RU" sz="1800" dirty="0" smtClean="0"/>
              <a:t> </a:t>
            </a:r>
            <a:r>
              <a:rPr lang="ru-RU" sz="1800" dirty="0" err="1" smtClean="0"/>
              <a:t>modificări</a:t>
            </a:r>
            <a:r>
              <a:rPr lang="ru-RU" sz="1800" dirty="0" smtClean="0"/>
              <a:t> </a:t>
            </a:r>
            <a:r>
              <a:rPr lang="ru-RU" sz="1800" dirty="0" err="1" smtClean="0"/>
              <a:t>și adăugiri</a:t>
            </a:r>
            <a:r>
              <a:rPr lang="ru-RU" sz="1800" dirty="0" smtClean="0"/>
              <a:t> </a:t>
            </a:r>
            <a:r>
              <a:rPr lang="ru-RU" sz="1800" dirty="0" err="1" smtClean="0"/>
              <a:t>la</a:t>
            </a:r>
            <a:r>
              <a:rPr lang="ru-RU" sz="1800" dirty="0" smtClean="0"/>
              <a:t> </a:t>
            </a:r>
            <a:r>
              <a:rPr lang="ru-RU" sz="1800" dirty="0" err="1" smtClean="0"/>
              <a:t>acesta</a:t>
            </a:r>
            <a:r>
              <a:rPr lang="ru-RU" sz="1800" dirty="0" smtClean="0"/>
              <a:t>.</a:t>
            </a:r>
            <a:endParaRPr lang="ru-RU" sz="1800" b="1" dirty="0" smtClean="0"/>
          </a:p>
          <a:p>
            <a:r>
              <a:rPr lang="ru-RU" sz="1800" dirty="0" err="1" smtClean="0"/>
              <a:t>Modificările</a:t>
            </a:r>
            <a:r>
              <a:rPr lang="ru-RU" sz="1800" dirty="0" smtClean="0"/>
              <a:t> </a:t>
            </a:r>
            <a:r>
              <a:rPr lang="ru-RU" sz="1800" dirty="0" err="1" smtClean="0"/>
              <a:t>și completările</a:t>
            </a:r>
            <a:r>
              <a:rPr lang="ru-RU" sz="1800" dirty="0" smtClean="0"/>
              <a:t> </a:t>
            </a:r>
            <a:r>
              <a:rPr lang="ru-RU" sz="1800" dirty="0" err="1" smtClean="0"/>
              <a:t>se</a:t>
            </a:r>
            <a:r>
              <a:rPr lang="ru-RU" sz="1800" dirty="0" smtClean="0"/>
              <a:t> </a:t>
            </a:r>
            <a:r>
              <a:rPr lang="ru-RU" sz="1800" dirty="0" err="1" smtClean="0"/>
              <a:t>fac</a:t>
            </a:r>
            <a:r>
              <a:rPr lang="ru-RU" sz="1800" dirty="0" smtClean="0"/>
              <a:t> </a:t>
            </a:r>
            <a:r>
              <a:rPr lang="ru-RU" sz="1800" dirty="0" err="1" smtClean="0"/>
              <a:t>în</a:t>
            </a:r>
            <a:r>
              <a:rPr lang="ru-RU" sz="1800" dirty="0" smtClean="0"/>
              <a:t> </a:t>
            </a:r>
            <a:r>
              <a:rPr lang="ru-RU" sz="1800" dirty="0" err="1" smtClean="0"/>
              <a:t>statele</a:t>
            </a:r>
            <a:r>
              <a:rPr lang="ru-RU" sz="1800" dirty="0" smtClean="0"/>
              <a:t> </a:t>
            </a:r>
            <a:r>
              <a:rPr lang="ru-RU" sz="1800" dirty="0" err="1" smtClean="0"/>
              <a:t>de</a:t>
            </a:r>
            <a:r>
              <a:rPr lang="ru-RU" sz="1800" dirty="0" smtClean="0"/>
              <a:t> </a:t>
            </a:r>
            <a:r>
              <a:rPr lang="ru-RU" sz="1800" dirty="0" err="1" smtClean="0"/>
              <a:t>personal</a:t>
            </a:r>
            <a:r>
              <a:rPr lang="ru-RU" sz="1800" dirty="0" smtClean="0"/>
              <a:t> </a:t>
            </a:r>
            <a:r>
              <a:rPr lang="ru-RU" sz="1800" dirty="0" err="1" smtClean="0"/>
              <a:t>în</a:t>
            </a:r>
            <a:r>
              <a:rPr lang="ru-RU" sz="1800" dirty="0" smtClean="0"/>
              <a:t> </a:t>
            </a:r>
            <a:r>
              <a:rPr lang="ru-RU" sz="1800" dirty="0" err="1" smtClean="0"/>
              <a:t>funcție de</a:t>
            </a:r>
            <a:r>
              <a:rPr lang="ru-RU" sz="1800" dirty="0" smtClean="0"/>
              <a:t> </a:t>
            </a:r>
            <a:r>
              <a:rPr lang="ru-RU" sz="1800" dirty="0" err="1" smtClean="0"/>
              <a:t>necesitatea</a:t>
            </a:r>
            <a:r>
              <a:rPr lang="ru-RU" sz="1800" dirty="0" smtClean="0"/>
              <a:t> </a:t>
            </a:r>
            <a:r>
              <a:rPr lang="ru-RU" sz="1800" dirty="0" err="1" smtClean="0"/>
              <a:t>activităților unității, fără</a:t>
            </a:r>
            <a:r>
              <a:rPr lang="ru-RU" sz="1800" dirty="0" smtClean="0"/>
              <a:t> </a:t>
            </a:r>
            <a:r>
              <a:rPr lang="ru-RU" sz="1800" dirty="0" err="1" smtClean="0"/>
              <a:t>a</a:t>
            </a:r>
            <a:r>
              <a:rPr lang="ru-RU" sz="1800" dirty="0" smtClean="0"/>
              <a:t> </a:t>
            </a:r>
            <a:r>
              <a:rPr lang="ru-RU" sz="1800" dirty="0" err="1" smtClean="0"/>
              <a:t>limita</a:t>
            </a:r>
            <a:r>
              <a:rPr lang="ru-RU" sz="1800" dirty="0" smtClean="0"/>
              <a:t> </a:t>
            </a:r>
            <a:r>
              <a:rPr lang="ru-RU" sz="1800" dirty="0" err="1" smtClean="0"/>
              <a:t>frecvența acestor</a:t>
            </a:r>
            <a:r>
              <a:rPr lang="ru-RU" sz="1800" dirty="0" smtClean="0"/>
              <a:t> </a:t>
            </a:r>
            <a:r>
              <a:rPr lang="ru-RU" sz="1800" dirty="0" err="1" smtClean="0"/>
              <a:t>modificări</a:t>
            </a:r>
            <a:r>
              <a:rPr lang="ru-RU" sz="1800" dirty="0" smtClean="0"/>
              <a:t>.</a:t>
            </a:r>
            <a:endParaRPr lang="ru-RU" sz="1800" b="1" dirty="0" smtClean="0"/>
          </a:p>
          <a:p>
            <a:r>
              <a:rPr lang="ru-RU" sz="1800" b="1" i="1" dirty="0" err="1" smtClean="0"/>
              <a:t>Ce</a:t>
            </a:r>
            <a:r>
              <a:rPr lang="ru-RU" sz="1800" b="1" i="1" dirty="0" smtClean="0"/>
              <a:t> </a:t>
            </a:r>
            <a:r>
              <a:rPr lang="ru-RU" sz="1800" b="1" i="1" dirty="0" err="1" smtClean="0"/>
              <a:t>facem</a:t>
            </a:r>
            <a:r>
              <a:rPr lang="ru-RU" sz="1800" b="1" i="1" dirty="0" smtClean="0"/>
              <a:t> </a:t>
            </a:r>
            <a:r>
              <a:rPr lang="ru-RU" sz="1800" b="1" i="1" dirty="0" err="1" smtClean="0"/>
              <a:t>cu</a:t>
            </a:r>
            <a:r>
              <a:rPr lang="ru-RU" sz="1800" b="1" i="1" dirty="0" smtClean="0"/>
              <a:t> </a:t>
            </a:r>
            <a:r>
              <a:rPr lang="ru-RU" sz="1800" b="1" i="1" dirty="0" err="1" smtClean="0"/>
              <a:t>posturile</a:t>
            </a:r>
            <a:r>
              <a:rPr lang="ru-RU" sz="1800" b="1" i="1" dirty="0" smtClean="0"/>
              <a:t> </a:t>
            </a:r>
            <a:r>
              <a:rPr lang="ru-RU" sz="1800" b="1" i="1" dirty="0" err="1" smtClean="0"/>
              <a:t>vacante</a:t>
            </a:r>
            <a:r>
              <a:rPr lang="ru-RU" sz="1800" b="1" i="1" dirty="0" smtClean="0"/>
              <a:t> </a:t>
            </a:r>
            <a:r>
              <a:rPr lang="ru-RU" sz="1800" b="1" i="1" dirty="0" err="1" smtClean="0"/>
              <a:t>din</a:t>
            </a:r>
            <a:r>
              <a:rPr lang="ru-RU" sz="1800" b="1" i="1" dirty="0" smtClean="0"/>
              <a:t> </a:t>
            </a:r>
            <a:r>
              <a:rPr lang="ru-RU" sz="1800" b="1" i="1" dirty="0" err="1" smtClean="0"/>
              <a:t>statele</a:t>
            </a:r>
            <a:r>
              <a:rPr lang="ru-RU" sz="1800" b="1" i="1" dirty="0" smtClean="0"/>
              <a:t> </a:t>
            </a:r>
            <a:r>
              <a:rPr lang="ru-RU" sz="1800" b="1" i="1" dirty="0" err="1" smtClean="0"/>
              <a:t>de</a:t>
            </a:r>
            <a:r>
              <a:rPr lang="ru-RU" sz="1800" b="1" i="1" dirty="0" smtClean="0"/>
              <a:t> </a:t>
            </a:r>
            <a:r>
              <a:rPr lang="ru-RU" sz="1800" b="1" i="1" dirty="0" err="1" smtClean="0"/>
              <a:t>personal</a:t>
            </a:r>
            <a:r>
              <a:rPr lang="ru-RU" sz="1800" b="1" i="1" dirty="0" smtClean="0"/>
              <a:t>?</a:t>
            </a:r>
          </a:p>
          <a:p>
            <a:r>
              <a:rPr lang="ru-RU" sz="1800" dirty="0" err="1" smtClean="0"/>
              <a:t>Unitățile  sunt</a:t>
            </a:r>
            <a:r>
              <a:rPr lang="ru-RU" sz="1800" dirty="0" smtClean="0"/>
              <a:t> </a:t>
            </a:r>
            <a:r>
              <a:rPr lang="ru-RU" sz="1800" dirty="0" err="1" smtClean="0"/>
              <a:t>obligate</a:t>
            </a:r>
            <a:r>
              <a:rPr lang="ru-RU" sz="1800" dirty="0" smtClean="0"/>
              <a:t> </a:t>
            </a:r>
            <a:r>
              <a:rPr lang="ru-RU" sz="1800" dirty="0" err="1" smtClean="0"/>
              <a:t>să</a:t>
            </a:r>
            <a:r>
              <a:rPr lang="ru-RU" sz="1800" dirty="0" smtClean="0"/>
              <a:t> </a:t>
            </a:r>
            <a:r>
              <a:rPr lang="ru-RU" sz="1800" dirty="0" err="1" smtClean="0"/>
              <a:t>notifice</a:t>
            </a:r>
            <a:r>
              <a:rPr lang="ru-RU" sz="1800" dirty="0" smtClean="0"/>
              <a:t> </a:t>
            </a:r>
            <a:r>
              <a:rPr lang="ru-RU" sz="1800" dirty="0" err="1" smtClean="0"/>
              <a:t>agențiile teritoriale</a:t>
            </a:r>
            <a:r>
              <a:rPr lang="ru-RU" sz="1800" dirty="0" smtClean="0"/>
              <a:t> </a:t>
            </a:r>
            <a:r>
              <a:rPr lang="ru-RU" sz="1800" dirty="0" err="1" smtClean="0"/>
              <a:t>de</a:t>
            </a:r>
            <a:r>
              <a:rPr lang="ru-RU" sz="1800" dirty="0" smtClean="0"/>
              <a:t> </a:t>
            </a:r>
            <a:r>
              <a:rPr lang="ru-RU" sz="1800" dirty="0" err="1" smtClean="0"/>
              <a:t>ocupare</a:t>
            </a:r>
            <a:r>
              <a:rPr lang="ru-RU" sz="1800" dirty="0" smtClean="0"/>
              <a:t> </a:t>
            </a:r>
            <a:r>
              <a:rPr lang="ru-RU" sz="1800" dirty="0" err="1" smtClean="0"/>
              <a:t>a</a:t>
            </a:r>
            <a:r>
              <a:rPr lang="ru-RU" sz="1800" dirty="0" smtClean="0"/>
              <a:t> </a:t>
            </a:r>
            <a:r>
              <a:rPr lang="ru-RU" sz="1800" dirty="0" err="1" smtClean="0"/>
              <a:t>forței de</a:t>
            </a:r>
            <a:r>
              <a:rPr lang="ru-RU" sz="1800" dirty="0" smtClean="0"/>
              <a:t> </a:t>
            </a:r>
            <a:r>
              <a:rPr lang="ru-RU" sz="1800" dirty="0" err="1" smtClean="0"/>
              <a:t>muncă</a:t>
            </a:r>
            <a:r>
              <a:rPr lang="ru-RU" sz="1800" dirty="0" smtClean="0"/>
              <a:t> </a:t>
            </a:r>
            <a:r>
              <a:rPr lang="ru-RU" sz="1800" dirty="0" err="1" smtClean="0"/>
              <a:t>în</a:t>
            </a:r>
            <a:r>
              <a:rPr lang="ru-RU" sz="1800" dirty="0" smtClean="0"/>
              <a:t> </a:t>
            </a:r>
            <a:r>
              <a:rPr lang="ru-RU" sz="1800" dirty="0" err="1" smtClean="0"/>
              <a:t>scris</a:t>
            </a:r>
            <a:r>
              <a:rPr lang="ru-RU" sz="1800" dirty="0" smtClean="0"/>
              <a:t>, </a:t>
            </a:r>
            <a:r>
              <a:rPr lang="ru-RU" sz="1800" dirty="0" err="1" smtClean="0"/>
              <a:t>prin</a:t>
            </a:r>
            <a:r>
              <a:rPr lang="ru-RU" sz="1800" dirty="0" smtClean="0"/>
              <a:t> </a:t>
            </a:r>
            <a:r>
              <a:rPr lang="ru-RU" sz="1800" dirty="0" err="1" smtClean="0"/>
              <a:t>telefon</a:t>
            </a:r>
            <a:r>
              <a:rPr lang="ru-RU" sz="1800" dirty="0" smtClean="0"/>
              <a:t> / </a:t>
            </a:r>
            <a:r>
              <a:rPr lang="ru-RU" sz="1800" dirty="0" err="1" smtClean="0"/>
              <a:t>fax</a:t>
            </a:r>
            <a:r>
              <a:rPr lang="ru-RU" sz="1800" dirty="0" smtClean="0"/>
              <a:t> </a:t>
            </a:r>
            <a:r>
              <a:rPr lang="ru-RU" sz="1800" dirty="0" err="1" smtClean="0"/>
              <a:t>sau</a:t>
            </a:r>
            <a:r>
              <a:rPr lang="ru-RU" sz="1800" dirty="0" smtClean="0"/>
              <a:t> </a:t>
            </a:r>
            <a:r>
              <a:rPr lang="ru-RU" sz="1800" dirty="0" err="1" smtClean="0"/>
              <a:t>e-mail</a:t>
            </a:r>
            <a:r>
              <a:rPr lang="ru-RU" sz="1800" dirty="0" smtClean="0"/>
              <a:t>, </a:t>
            </a:r>
            <a:r>
              <a:rPr lang="ru-RU" sz="1800" dirty="0" err="1" smtClean="0"/>
              <a:t>despre</a:t>
            </a:r>
            <a:r>
              <a:rPr lang="ru-RU" sz="1800" dirty="0" smtClean="0"/>
              <a:t> </a:t>
            </a:r>
            <a:r>
              <a:rPr lang="ru-RU" sz="1800" dirty="0" err="1" smtClean="0"/>
              <a:t>toate</a:t>
            </a:r>
            <a:r>
              <a:rPr lang="ru-RU" sz="1800" dirty="0" smtClean="0"/>
              <a:t> </a:t>
            </a:r>
            <a:r>
              <a:rPr lang="ru-RU" sz="1800" dirty="0" err="1" smtClean="0"/>
              <a:t>posturile</a:t>
            </a:r>
            <a:r>
              <a:rPr lang="ru-RU" sz="1800" dirty="0" smtClean="0"/>
              <a:t> </a:t>
            </a:r>
            <a:r>
              <a:rPr lang="ru-RU" sz="1800" dirty="0" err="1" smtClean="0"/>
              <a:t>vacante</a:t>
            </a:r>
            <a:r>
              <a:rPr lang="ru-RU" sz="1800" dirty="0" smtClean="0"/>
              <a:t> </a:t>
            </a:r>
            <a:r>
              <a:rPr lang="ru-RU" sz="1800" dirty="0" err="1" smtClean="0"/>
              <a:t>din</a:t>
            </a:r>
            <a:r>
              <a:rPr lang="ru-RU" sz="1800" dirty="0" smtClean="0"/>
              <a:t> </a:t>
            </a:r>
            <a:r>
              <a:rPr lang="ru-RU" sz="1800" dirty="0" err="1" smtClean="0"/>
              <a:t>statele</a:t>
            </a:r>
            <a:r>
              <a:rPr lang="ru-RU" sz="1800" dirty="0" smtClean="0"/>
              <a:t> </a:t>
            </a:r>
            <a:r>
              <a:rPr lang="ru-RU" sz="1800" dirty="0" err="1" smtClean="0"/>
              <a:t>de</a:t>
            </a:r>
            <a:r>
              <a:rPr lang="ru-RU" sz="1800" dirty="0" smtClean="0"/>
              <a:t> </a:t>
            </a:r>
            <a:r>
              <a:rPr lang="ru-RU" sz="1800" dirty="0" err="1" smtClean="0"/>
              <a:t>personal</a:t>
            </a:r>
            <a:r>
              <a:rPr lang="ru-RU" sz="1800" dirty="0" smtClean="0"/>
              <a:t> </a:t>
            </a:r>
            <a:r>
              <a:rPr lang="ru-RU" sz="1800" dirty="0" err="1" smtClean="0"/>
              <a:t>în</a:t>
            </a:r>
            <a:r>
              <a:rPr lang="ru-RU" sz="1800" dirty="0" smtClean="0"/>
              <a:t> </a:t>
            </a:r>
            <a:r>
              <a:rPr lang="ru-RU" sz="1800" dirty="0" err="1" smtClean="0"/>
              <a:t>termen</a:t>
            </a:r>
            <a:r>
              <a:rPr lang="ru-RU" sz="1800" dirty="0" smtClean="0"/>
              <a:t> </a:t>
            </a:r>
            <a:r>
              <a:rPr lang="ru-RU" sz="1800" dirty="0" err="1" smtClean="0"/>
              <a:t>de</a:t>
            </a:r>
            <a:r>
              <a:rPr lang="ru-RU" sz="1800" dirty="0" smtClean="0"/>
              <a:t> </a:t>
            </a:r>
            <a:r>
              <a:rPr lang="ru-RU" sz="1800" dirty="0" err="1" smtClean="0"/>
              <a:t>cinci</a:t>
            </a:r>
            <a:r>
              <a:rPr lang="ru-RU" sz="1800" dirty="0" smtClean="0"/>
              <a:t> </a:t>
            </a:r>
            <a:r>
              <a:rPr lang="ru-RU" sz="1800" dirty="0" err="1" smtClean="0"/>
              <a:t>zile</a:t>
            </a:r>
            <a:r>
              <a:rPr lang="ru-RU" sz="1800" dirty="0" smtClean="0"/>
              <a:t> </a:t>
            </a:r>
            <a:r>
              <a:rPr lang="ru-RU" sz="1800" dirty="0" err="1" smtClean="0"/>
              <a:t>lucrătoare</a:t>
            </a:r>
            <a:r>
              <a:rPr lang="ru-RU" sz="1800" dirty="0" smtClean="0"/>
              <a:t> </a:t>
            </a:r>
            <a:r>
              <a:rPr lang="ru-RU" sz="1800" dirty="0" err="1" smtClean="0"/>
              <a:t>de</a:t>
            </a:r>
            <a:r>
              <a:rPr lang="ru-RU" sz="1800" dirty="0" smtClean="0"/>
              <a:t> </a:t>
            </a:r>
            <a:r>
              <a:rPr lang="ru-RU" sz="1800" dirty="0" err="1" smtClean="0"/>
              <a:t>la</a:t>
            </a:r>
            <a:r>
              <a:rPr lang="ru-RU" sz="1800" dirty="0" smtClean="0"/>
              <a:t> </a:t>
            </a:r>
            <a:r>
              <a:rPr lang="ru-RU" sz="1800" dirty="0" err="1" smtClean="0"/>
              <a:t>data</a:t>
            </a:r>
            <a:r>
              <a:rPr lang="ru-RU" sz="1800" dirty="0" smtClean="0"/>
              <a:t> </a:t>
            </a:r>
            <a:r>
              <a:rPr lang="ru-RU" sz="1800" dirty="0" err="1" smtClean="0"/>
              <a:t>la</a:t>
            </a:r>
            <a:r>
              <a:rPr lang="ru-RU" sz="1800" dirty="0" smtClean="0"/>
              <a:t> </a:t>
            </a:r>
            <a:r>
              <a:rPr lang="ru-RU" sz="1800" dirty="0" err="1" smtClean="0"/>
              <a:t>care</a:t>
            </a:r>
            <a:r>
              <a:rPr lang="ru-RU" sz="1800" dirty="0" smtClean="0"/>
              <a:t> </a:t>
            </a:r>
            <a:r>
              <a:rPr lang="ru-RU" sz="1800" dirty="0" err="1" smtClean="0"/>
              <a:t>au</a:t>
            </a:r>
            <a:r>
              <a:rPr lang="ru-RU" sz="1800" dirty="0" smtClean="0"/>
              <a:t> </a:t>
            </a:r>
            <a:r>
              <a:rPr lang="ru-RU" sz="1800" dirty="0" err="1" smtClean="0"/>
              <a:t>devenit</a:t>
            </a:r>
            <a:r>
              <a:rPr lang="ru-RU" sz="1800" dirty="0" smtClean="0"/>
              <a:t> </a:t>
            </a:r>
            <a:r>
              <a:rPr lang="ru-RU" sz="1800" dirty="0" err="1" smtClean="0"/>
              <a:t>vacante</a:t>
            </a:r>
            <a:r>
              <a:rPr lang="ru-RU" sz="1800" dirty="0" smtClean="0"/>
              <a:t> </a:t>
            </a:r>
            <a:r>
              <a:rPr lang="ru-RU" sz="1800" dirty="0" err="1" smtClean="0"/>
              <a:t>în</a:t>
            </a:r>
            <a:r>
              <a:rPr lang="ru-RU" sz="1800" dirty="0" smtClean="0"/>
              <a:t> </a:t>
            </a:r>
            <a:r>
              <a:rPr lang="ru-RU" sz="1800" dirty="0" err="1" smtClean="0"/>
              <a:t>conformitate</a:t>
            </a:r>
            <a:r>
              <a:rPr lang="ru-RU" sz="1800" dirty="0" smtClean="0"/>
              <a:t> </a:t>
            </a:r>
            <a:r>
              <a:rPr lang="ru-RU" sz="1800" dirty="0" err="1" smtClean="0"/>
              <a:t>cu</a:t>
            </a:r>
            <a:r>
              <a:rPr lang="ru-RU" sz="1800" dirty="0" smtClean="0"/>
              <a:t> </a:t>
            </a:r>
            <a:r>
              <a:rPr lang="ru-RU" sz="1800" dirty="0" err="1" smtClean="0"/>
              <a:t>articolul</a:t>
            </a:r>
            <a:r>
              <a:rPr lang="ru-RU" sz="1800" dirty="0" smtClean="0"/>
              <a:t> 14 </a:t>
            </a:r>
            <a:r>
              <a:rPr lang="ru-RU" sz="1800" dirty="0" err="1" smtClean="0"/>
              <a:t>din</a:t>
            </a:r>
            <a:r>
              <a:rPr lang="ru-RU" sz="1800" dirty="0" smtClean="0"/>
              <a:t> </a:t>
            </a:r>
            <a:r>
              <a:rPr lang="ru-RU" sz="1800" dirty="0" err="1" smtClean="0"/>
              <a:t>Legea</a:t>
            </a:r>
            <a:r>
              <a:rPr lang="ru-RU" sz="1800" dirty="0" smtClean="0"/>
              <a:t> 105/2018</a:t>
            </a:r>
            <a:r>
              <a:rPr lang="ru-RU" sz="1800" dirty="0" smtClean="0"/>
              <a:t>.</a:t>
            </a:r>
            <a:endParaRPr lang="ro-MO" sz="1800" dirty="0" smtClean="0"/>
          </a:p>
          <a:p>
            <a:endParaRPr lang="ru-RU" sz="1800" b="1" dirty="0" smtClean="0"/>
          </a:p>
          <a:p>
            <a:r>
              <a:rPr lang="en-US" sz="1800" b="1" dirty="0" err="1" smtClean="0"/>
              <a:t>Statele</a:t>
            </a:r>
            <a:r>
              <a:rPr lang="en-US" sz="1800" b="1" dirty="0" smtClean="0"/>
              <a:t> de personal </a:t>
            </a:r>
            <a:r>
              <a:rPr lang="en-US" sz="1800" b="1" dirty="0" err="1" smtClean="0"/>
              <a:t>este</a:t>
            </a:r>
            <a:r>
              <a:rPr lang="en-US" sz="1800" b="1" dirty="0" smtClean="0"/>
              <a:t> un document </a:t>
            </a:r>
            <a:r>
              <a:rPr lang="ro-MO" sz="1800" b="1" dirty="0" smtClean="0"/>
              <a:t>normativ </a:t>
            </a:r>
            <a:r>
              <a:rPr lang="en-US" sz="1800" b="1" dirty="0" smtClean="0"/>
              <a:t>intern </a:t>
            </a:r>
            <a:r>
              <a:rPr lang="en-US" sz="1800" b="1" dirty="0" smtClean="0"/>
              <a:t>care nu </a:t>
            </a:r>
            <a:r>
              <a:rPr lang="en-US" sz="1800" b="1" dirty="0" err="1" smtClean="0"/>
              <a:t>este</a:t>
            </a:r>
            <a:r>
              <a:rPr lang="en-US" sz="1800" b="1" dirty="0" smtClean="0"/>
              <a:t> strict </a:t>
            </a:r>
            <a:r>
              <a:rPr lang="en-US" sz="1800" b="1" dirty="0" err="1" smtClean="0"/>
              <a:t>reglementat</a:t>
            </a:r>
            <a:r>
              <a:rPr lang="en-US" sz="1800" b="1" dirty="0" smtClean="0"/>
              <a:t> de </a:t>
            </a:r>
            <a:r>
              <a:rPr lang="en-US" sz="1800" b="1" dirty="0" err="1" smtClean="0"/>
              <a:t>lege</a:t>
            </a:r>
            <a:r>
              <a:rPr lang="en-US" sz="1800" b="1" dirty="0" smtClean="0"/>
              <a:t> </a:t>
            </a:r>
            <a:r>
              <a:rPr lang="en-US" sz="1800" b="1" dirty="0" err="1" smtClean="0"/>
              <a:t>și</a:t>
            </a:r>
            <a:r>
              <a:rPr lang="en-US" sz="1800" b="1" dirty="0" smtClean="0"/>
              <a:t> nu are </a:t>
            </a:r>
            <a:r>
              <a:rPr lang="en-US" sz="1800" b="1" dirty="0" err="1" smtClean="0"/>
              <a:t>termeni</a:t>
            </a:r>
            <a:r>
              <a:rPr lang="en-US" sz="1800" b="1" dirty="0" smtClean="0"/>
              <a:t> </a:t>
            </a:r>
            <a:r>
              <a:rPr lang="en-US" sz="1800" b="1" dirty="0" smtClean="0"/>
              <a:t>specific</a:t>
            </a:r>
            <a:r>
              <a:rPr lang="ro-MO" sz="1800" b="1" dirty="0" smtClean="0"/>
              <a:t>at</a:t>
            </a:r>
            <a:r>
              <a:rPr lang="en-US" sz="1800" b="1" dirty="0" smtClean="0"/>
              <a:t> </a:t>
            </a:r>
            <a:r>
              <a:rPr lang="en-US" sz="1800" b="1" dirty="0" smtClean="0"/>
              <a:t>de </a:t>
            </a:r>
            <a:r>
              <a:rPr lang="en-US" sz="1800" b="1" dirty="0" err="1" smtClean="0"/>
              <a:t>valabilitate</a:t>
            </a:r>
            <a:r>
              <a:rPr lang="en-US" sz="1800" b="1" dirty="0" smtClean="0"/>
              <a:t> </a:t>
            </a:r>
            <a:r>
              <a:rPr lang="en-US" sz="1800" b="1" dirty="0" err="1" smtClean="0"/>
              <a:t>și</a:t>
            </a:r>
            <a:r>
              <a:rPr lang="en-US" sz="1800" b="1" dirty="0" smtClean="0"/>
              <a:t> </a:t>
            </a:r>
            <a:r>
              <a:rPr lang="en-US" sz="1800" b="1" dirty="0" err="1" smtClean="0"/>
              <a:t>revizuire</a:t>
            </a:r>
            <a:r>
              <a:rPr lang="en-US" sz="1800" b="1" dirty="0" smtClean="0"/>
              <a:t>, </a:t>
            </a:r>
            <a:r>
              <a:rPr lang="en-US" sz="1800" b="1" dirty="0" err="1" smtClean="0"/>
              <a:t>deci</a:t>
            </a:r>
            <a:r>
              <a:rPr lang="en-US" sz="1800" b="1" dirty="0" smtClean="0"/>
              <a:t> </a:t>
            </a:r>
            <a:r>
              <a:rPr lang="en-US" sz="1800" b="1" dirty="0" err="1" smtClean="0"/>
              <a:t>poate</a:t>
            </a:r>
            <a:r>
              <a:rPr lang="en-US" sz="1800" b="1" dirty="0" smtClean="0"/>
              <a:t> </a:t>
            </a:r>
            <a:r>
              <a:rPr lang="en-US" sz="1800" b="1" dirty="0" err="1" smtClean="0"/>
              <a:t>fi</a:t>
            </a:r>
            <a:r>
              <a:rPr lang="en-US" sz="1800" b="1" dirty="0" smtClean="0"/>
              <a:t> „</a:t>
            </a:r>
            <a:r>
              <a:rPr lang="en-US" sz="1800" b="1" dirty="0" err="1" smtClean="0"/>
              <a:t>personalizat</a:t>
            </a:r>
            <a:r>
              <a:rPr lang="en-US" sz="1800" b="1" dirty="0" smtClean="0"/>
              <a:t>” </a:t>
            </a:r>
            <a:r>
              <a:rPr lang="en-US" sz="1800" b="1" dirty="0" err="1" smtClean="0"/>
              <a:t>pentru</a:t>
            </a:r>
            <a:r>
              <a:rPr lang="en-US" sz="1800" b="1" dirty="0" smtClean="0"/>
              <a:t> </a:t>
            </a:r>
            <a:r>
              <a:rPr lang="en-US" sz="1800" b="1" dirty="0" err="1" smtClean="0"/>
              <a:t>fiecare</a:t>
            </a:r>
            <a:r>
              <a:rPr lang="en-US" sz="1800" b="1" dirty="0" smtClean="0"/>
              <a:t> </a:t>
            </a:r>
            <a:r>
              <a:rPr lang="en-US" sz="1800" b="1" dirty="0" err="1" smtClean="0"/>
              <a:t>întreprindere</a:t>
            </a:r>
            <a:r>
              <a:rPr lang="en-US" sz="1800" b="1" dirty="0" smtClean="0"/>
              <a:t> </a:t>
            </a:r>
            <a:r>
              <a:rPr lang="en-US" sz="1800" b="1" dirty="0" err="1" smtClean="0"/>
              <a:t>și</a:t>
            </a:r>
            <a:r>
              <a:rPr lang="en-US" sz="1800" b="1" dirty="0" smtClean="0"/>
              <a:t> </a:t>
            </a:r>
            <a:r>
              <a:rPr lang="en-US" sz="1800" b="1" dirty="0" err="1" smtClean="0"/>
              <a:t>refăcut</a:t>
            </a:r>
            <a:r>
              <a:rPr lang="en-US" sz="1800" b="1" dirty="0" smtClean="0"/>
              <a:t>, </a:t>
            </a:r>
            <a:r>
              <a:rPr lang="en-US" sz="1800" b="1" dirty="0" err="1" smtClean="0"/>
              <a:t>dacă</a:t>
            </a:r>
            <a:r>
              <a:rPr lang="en-US" sz="1800" b="1" dirty="0" smtClean="0"/>
              <a:t> </a:t>
            </a:r>
            <a:r>
              <a:rPr lang="en-US" sz="1800" b="1" dirty="0" err="1" smtClean="0"/>
              <a:t>este</a:t>
            </a:r>
            <a:r>
              <a:rPr lang="en-US" sz="1800" b="1" dirty="0" smtClean="0"/>
              <a:t> </a:t>
            </a:r>
            <a:r>
              <a:rPr lang="en-US" sz="1800" b="1" dirty="0" err="1" smtClean="0"/>
              <a:t>necesar</a:t>
            </a:r>
            <a:r>
              <a:rPr lang="en-US" sz="1800" b="1" dirty="0" smtClean="0"/>
              <a:t>.</a:t>
            </a:r>
            <a:endParaRPr lang="ru-RU" sz="1800" b="1" dirty="0" smtClean="0"/>
          </a:p>
          <a:p>
            <a:endParaRPr lang="ru-RU" sz="2600" dirty="0" smtClean="0"/>
          </a:p>
          <a:p>
            <a:endParaRPr lang="ru-R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692696"/>
            <a:ext cx="8229600" cy="5760640"/>
          </a:xfrm>
        </p:spPr>
        <p:txBody>
          <a:bodyPr>
            <a:noAutofit/>
          </a:bodyPr>
          <a:lstStyle/>
          <a:p>
            <a:r>
              <a:rPr lang="ru-RU" sz="1200" dirty="0" err="1" smtClean="0"/>
              <a:t>Actele</a:t>
            </a:r>
            <a:r>
              <a:rPr lang="ru-RU" sz="1200" dirty="0" smtClean="0"/>
              <a:t> </a:t>
            </a:r>
            <a:r>
              <a:rPr lang="ru-RU" sz="1200" dirty="0" err="1" smtClean="0"/>
              <a:t>normative</a:t>
            </a:r>
            <a:r>
              <a:rPr lang="ru-RU" sz="1200" dirty="0" smtClean="0"/>
              <a:t> </a:t>
            </a:r>
            <a:r>
              <a:rPr lang="ru-RU" sz="1200" dirty="0" err="1" smtClean="0"/>
              <a:t>interne</a:t>
            </a:r>
            <a:r>
              <a:rPr lang="ru-RU" sz="1200" dirty="0" smtClean="0"/>
              <a:t> </a:t>
            </a:r>
            <a:r>
              <a:rPr lang="ru-RU" sz="1200" dirty="0" err="1" smtClean="0"/>
              <a:t>ale</a:t>
            </a:r>
            <a:r>
              <a:rPr lang="ru-RU" sz="1200" dirty="0" smtClean="0"/>
              <a:t> </a:t>
            </a:r>
            <a:r>
              <a:rPr lang="ru-RU" sz="1200" dirty="0" err="1" smtClean="0"/>
              <a:t>unității, emise</a:t>
            </a:r>
            <a:r>
              <a:rPr lang="ru-RU" sz="1200" dirty="0" smtClean="0"/>
              <a:t> </a:t>
            </a:r>
            <a:r>
              <a:rPr lang="ru-RU" sz="1200" dirty="0" err="1" smtClean="0"/>
              <a:t>de</a:t>
            </a:r>
            <a:r>
              <a:rPr lang="ru-RU" sz="1200" dirty="0" smtClean="0"/>
              <a:t> </a:t>
            </a:r>
            <a:r>
              <a:rPr lang="ru-RU" sz="1200" dirty="0" err="1" smtClean="0"/>
              <a:t>către</a:t>
            </a:r>
            <a:r>
              <a:rPr lang="ru-RU" sz="1200" dirty="0" smtClean="0"/>
              <a:t> </a:t>
            </a:r>
            <a:r>
              <a:rPr lang="ru-RU" sz="1200" dirty="0" err="1" smtClean="0"/>
              <a:t>angajator</a:t>
            </a:r>
            <a:r>
              <a:rPr lang="ru-RU" sz="1200" dirty="0" smtClean="0"/>
              <a:t>, </a:t>
            </a:r>
            <a:r>
              <a:rPr lang="ru-RU" sz="1200" dirty="0" err="1" smtClean="0"/>
              <a:t>au</a:t>
            </a:r>
            <a:r>
              <a:rPr lang="ru-RU" sz="1200" dirty="0" smtClean="0"/>
              <a:t> </a:t>
            </a:r>
            <a:r>
              <a:rPr lang="ru-RU" sz="1200" dirty="0" err="1" smtClean="0"/>
              <a:t>devenit</a:t>
            </a:r>
            <a:r>
              <a:rPr lang="ru-RU" sz="1200" dirty="0" smtClean="0"/>
              <a:t> </a:t>
            </a:r>
            <a:r>
              <a:rPr lang="ru-RU" sz="1200" dirty="0" err="1" smtClean="0"/>
              <a:t>un</a:t>
            </a:r>
            <a:r>
              <a:rPr lang="ru-RU" sz="1200" dirty="0" smtClean="0"/>
              <a:t> </a:t>
            </a:r>
            <a:r>
              <a:rPr lang="ru-RU" sz="1200" dirty="0" err="1" smtClean="0"/>
              <a:t>produs</a:t>
            </a:r>
            <a:r>
              <a:rPr lang="ru-RU" sz="1200" dirty="0" smtClean="0"/>
              <a:t> </a:t>
            </a:r>
            <a:r>
              <a:rPr lang="ru-RU" sz="1200" dirty="0" err="1" smtClean="0"/>
              <a:t>juridic</a:t>
            </a:r>
            <a:r>
              <a:rPr lang="ru-RU" sz="1200" dirty="0" smtClean="0"/>
              <a:t> </a:t>
            </a:r>
            <a:r>
              <a:rPr lang="ru-RU" sz="1200" dirty="0" err="1" smtClean="0"/>
              <a:t>foarte</a:t>
            </a:r>
            <a:r>
              <a:rPr lang="ru-RU" sz="1200" dirty="0" smtClean="0"/>
              <a:t> </a:t>
            </a:r>
            <a:r>
              <a:rPr lang="ru-RU" sz="1200" dirty="0" err="1" smtClean="0"/>
              <a:t>frecvent</a:t>
            </a:r>
            <a:r>
              <a:rPr lang="ru-RU" sz="1200" dirty="0" smtClean="0"/>
              <a:t> </a:t>
            </a:r>
            <a:r>
              <a:rPr lang="ru-RU" sz="1200" dirty="0" err="1" smtClean="0"/>
              <a:t>întâlnit</a:t>
            </a:r>
            <a:r>
              <a:rPr lang="ru-RU" sz="1200" dirty="0" smtClean="0"/>
              <a:t> </a:t>
            </a:r>
            <a:r>
              <a:rPr lang="ru-RU" sz="1200" dirty="0" err="1" smtClean="0"/>
              <a:t>la</a:t>
            </a:r>
            <a:r>
              <a:rPr lang="ru-RU" sz="1200" dirty="0" smtClean="0"/>
              <a:t> </a:t>
            </a:r>
            <a:r>
              <a:rPr lang="ru-RU" sz="1200" dirty="0" err="1" smtClean="0"/>
              <a:t>nivelul</a:t>
            </a:r>
            <a:r>
              <a:rPr lang="ru-RU" sz="1200" dirty="0" smtClean="0"/>
              <a:t> </a:t>
            </a:r>
            <a:r>
              <a:rPr lang="ru-RU" sz="1200" dirty="0" err="1" smtClean="0"/>
              <a:t>unităților economice</a:t>
            </a:r>
            <a:r>
              <a:rPr lang="ru-RU" sz="1200" dirty="0" smtClean="0"/>
              <a:t>, </a:t>
            </a:r>
            <a:r>
              <a:rPr lang="ru-RU" sz="1200" dirty="0" err="1" smtClean="0"/>
              <a:t>deoarece</a:t>
            </a:r>
            <a:r>
              <a:rPr lang="ru-RU" sz="1200" dirty="0" smtClean="0"/>
              <a:t> </a:t>
            </a:r>
            <a:r>
              <a:rPr lang="ru-RU" sz="1200" dirty="0" err="1" smtClean="0"/>
              <a:t>asemenea</a:t>
            </a:r>
            <a:r>
              <a:rPr lang="ru-RU" sz="1200" dirty="0" smtClean="0"/>
              <a:t> </a:t>
            </a:r>
            <a:r>
              <a:rPr lang="ru-RU" sz="1200" dirty="0" err="1" smtClean="0"/>
              <a:t>acte</a:t>
            </a:r>
            <a:r>
              <a:rPr lang="ru-RU" sz="1200" dirty="0" smtClean="0"/>
              <a:t> </a:t>
            </a:r>
            <a:r>
              <a:rPr lang="ru-RU" sz="1200" dirty="0" err="1" smtClean="0"/>
              <a:t>asigură</a:t>
            </a:r>
            <a:r>
              <a:rPr lang="ru-RU" sz="1200" dirty="0" smtClean="0"/>
              <a:t> </a:t>
            </a:r>
            <a:r>
              <a:rPr lang="ru-RU" sz="1200" dirty="0" err="1" smtClean="0"/>
              <a:t>angajatorului</a:t>
            </a:r>
            <a:r>
              <a:rPr lang="ru-RU" sz="1200" dirty="0" smtClean="0"/>
              <a:t> </a:t>
            </a:r>
            <a:r>
              <a:rPr lang="ru-RU" sz="1200" dirty="0" err="1" smtClean="0"/>
              <a:t>o</a:t>
            </a:r>
            <a:r>
              <a:rPr lang="ru-RU" sz="1200" dirty="0" smtClean="0"/>
              <a:t> </a:t>
            </a:r>
            <a:r>
              <a:rPr lang="ru-RU" sz="1200" dirty="0" err="1" smtClean="0"/>
              <a:t>serie</a:t>
            </a:r>
            <a:r>
              <a:rPr lang="ru-RU" sz="1200" dirty="0" smtClean="0"/>
              <a:t> </a:t>
            </a:r>
            <a:r>
              <a:rPr lang="ru-RU" sz="1200" dirty="0" err="1" smtClean="0"/>
              <a:t>de</a:t>
            </a:r>
            <a:r>
              <a:rPr lang="ru-RU" sz="1200" dirty="0" smtClean="0"/>
              <a:t> </a:t>
            </a:r>
            <a:r>
              <a:rPr lang="ru-RU" sz="1200" dirty="0" err="1" smtClean="0"/>
              <a:t>facilități în</a:t>
            </a:r>
            <a:r>
              <a:rPr lang="ru-RU" sz="1200" dirty="0" smtClean="0"/>
              <a:t> </a:t>
            </a:r>
            <a:r>
              <a:rPr lang="ru-RU" sz="1200" dirty="0" err="1" smtClean="0"/>
              <a:t>organizarea</a:t>
            </a:r>
            <a:r>
              <a:rPr lang="ru-RU" sz="1200" dirty="0" smtClean="0"/>
              <a:t> </a:t>
            </a:r>
            <a:r>
              <a:rPr lang="ru-RU" sz="1200" dirty="0" err="1" smtClean="0"/>
              <a:t>muncii</a:t>
            </a:r>
            <a:r>
              <a:rPr lang="ru-RU" sz="1200" dirty="0" smtClean="0"/>
              <a:t>. </a:t>
            </a:r>
            <a:r>
              <a:rPr lang="ru-RU" sz="1200" dirty="0" err="1" smtClean="0"/>
              <a:t>Odată</a:t>
            </a:r>
            <a:r>
              <a:rPr lang="ru-RU" sz="1200" dirty="0" smtClean="0"/>
              <a:t> </a:t>
            </a:r>
            <a:r>
              <a:rPr lang="ru-RU" sz="1200" dirty="0" err="1" smtClean="0"/>
              <a:t>ce</a:t>
            </a:r>
            <a:r>
              <a:rPr lang="ru-RU" sz="1200" dirty="0" smtClean="0"/>
              <a:t> </a:t>
            </a:r>
            <a:r>
              <a:rPr lang="ru-RU" sz="1200" dirty="0" err="1" smtClean="0"/>
              <a:t>astfel</a:t>
            </a:r>
            <a:r>
              <a:rPr lang="ru-RU" sz="1200" dirty="0" smtClean="0"/>
              <a:t> </a:t>
            </a:r>
            <a:r>
              <a:rPr lang="ru-RU" sz="1200" dirty="0" err="1" smtClean="0"/>
              <a:t>de</a:t>
            </a:r>
            <a:r>
              <a:rPr lang="ru-RU" sz="1200" dirty="0" smtClean="0"/>
              <a:t> </a:t>
            </a:r>
            <a:r>
              <a:rPr lang="ru-RU" sz="1200" dirty="0" err="1" smtClean="0"/>
              <a:t>acte</a:t>
            </a:r>
            <a:r>
              <a:rPr lang="ru-RU" sz="1200" dirty="0" smtClean="0"/>
              <a:t> </a:t>
            </a:r>
            <a:r>
              <a:rPr lang="ru-RU" sz="1200" dirty="0" err="1" smtClean="0"/>
              <a:t>fac</a:t>
            </a:r>
            <a:r>
              <a:rPr lang="ru-RU" sz="1200" dirty="0" smtClean="0"/>
              <a:t> </a:t>
            </a:r>
            <a:r>
              <a:rPr lang="ru-RU" sz="1200" dirty="0" err="1" smtClean="0"/>
              <a:t>parte</a:t>
            </a:r>
            <a:r>
              <a:rPr lang="ru-RU" sz="1200" dirty="0" smtClean="0"/>
              <a:t> </a:t>
            </a:r>
            <a:r>
              <a:rPr lang="ru-RU" sz="1200" dirty="0" err="1" smtClean="0"/>
              <a:t>din</a:t>
            </a:r>
            <a:r>
              <a:rPr lang="ru-RU" sz="1200" dirty="0" smtClean="0"/>
              <a:t> </a:t>
            </a:r>
            <a:r>
              <a:rPr lang="ru-RU" sz="1200" dirty="0" err="1" smtClean="0"/>
              <a:t>categoria</a:t>
            </a:r>
            <a:r>
              <a:rPr lang="ru-RU" sz="1200" dirty="0" smtClean="0"/>
              <a:t> </a:t>
            </a:r>
            <a:r>
              <a:rPr lang="ru-RU" sz="1200" dirty="0" err="1" smtClean="0"/>
              <a:t>celor</a:t>
            </a:r>
            <a:r>
              <a:rPr lang="ru-RU" sz="1200" dirty="0" smtClean="0"/>
              <a:t> </a:t>
            </a:r>
            <a:r>
              <a:rPr lang="ru-RU" sz="1200" dirty="0" err="1" smtClean="0"/>
              <a:t>juridice</a:t>
            </a:r>
            <a:r>
              <a:rPr lang="ru-RU" sz="1200" dirty="0" smtClean="0"/>
              <a:t>, </a:t>
            </a:r>
            <a:r>
              <a:rPr lang="ru-RU" sz="1200" dirty="0" err="1" smtClean="0"/>
              <a:t>ele</a:t>
            </a:r>
            <a:r>
              <a:rPr lang="ru-RU" sz="1200" dirty="0" smtClean="0"/>
              <a:t> </a:t>
            </a:r>
            <a:r>
              <a:rPr lang="ru-RU" sz="1200" dirty="0" err="1" smtClean="0"/>
              <a:t>ar</a:t>
            </a:r>
            <a:r>
              <a:rPr lang="ru-RU" sz="1200" dirty="0" smtClean="0"/>
              <a:t> </a:t>
            </a:r>
            <a:r>
              <a:rPr lang="ru-RU" sz="1200" dirty="0" err="1" smtClean="0"/>
              <a:t>fi</a:t>
            </a:r>
            <a:r>
              <a:rPr lang="ru-RU" sz="1200" dirty="0" smtClean="0"/>
              <a:t> </a:t>
            </a:r>
            <a:r>
              <a:rPr lang="ru-RU" sz="1200" dirty="0" err="1" smtClean="0"/>
              <a:t>utile</a:t>
            </a:r>
            <a:r>
              <a:rPr lang="ru-RU" sz="1200" dirty="0" smtClean="0"/>
              <a:t> </a:t>
            </a:r>
            <a:r>
              <a:rPr lang="ru-RU" sz="1200" dirty="0" err="1" smtClean="0"/>
              <a:t>unității în</a:t>
            </a:r>
            <a:r>
              <a:rPr lang="ru-RU" sz="1200" dirty="0" smtClean="0"/>
              <a:t> </a:t>
            </a:r>
            <a:r>
              <a:rPr lang="ru-RU" sz="1200" dirty="0" err="1" smtClean="0"/>
              <a:t>procedurile</a:t>
            </a:r>
            <a:r>
              <a:rPr lang="ru-RU" sz="1200" dirty="0" smtClean="0"/>
              <a:t> </a:t>
            </a:r>
            <a:r>
              <a:rPr lang="ru-RU" sz="1200" dirty="0" err="1" smtClean="0"/>
              <a:t>de</a:t>
            </a:r>
            <a:r>
              <a:rPr lang="ru-RU" sz="1200" dirty="0" smtClean="0"/>
              <a:t> </a:t>
            </a:r>
            <a:r>
              <a:rPr lang="ru-RU" sz="1200" dirty="0" err="1" smtClean="0"/>
              <a:t>organizare</a:t>
            </a:r>
            <a:r>
              <a:rPr lang="ru-RU" sz="1200" dirty="0" smtClean="0"/>
              <a:t> </a:t>
            </a:r>
            <a:r>
              <a:rPr lang="ru-RU" sz="1200" dirty="0" err="1" smtClean="0"/>
              <a:t>a</a:t>
            </a:r>
            <a:r>
              <a:rPr lang="ru-RU" sz="1200" dirty="0" smtClean="0"/>
              <a:t> </a:t>
            </a:r>
            <a:r>
              <a:rPr lang="ru-RU" sz="1200" dirty="0" err="1" smtClean="0"/>
              <a:t>muncii</a:t>
            </a:r>
            <a:r>
              <a:rPr lang="ru-RU" sz="1200" dirty="0" smtClean="0"/>
              <a:t> </a:t>
            </a:r>
            <a:r>
              <a:rPr lang="ru-RU" sz="1200" dirty="0" err="1" smtClean="0"/>
              <a:t>și necesită</a:t>
            </a:r>
            <a:r>
              <a:rPr lang="ru-RU" sz="1200" dirty="0" smtClean="0"/>
              <a:t> </a:t>
            </a:r>
            <a:r>
              <a:rPr lang="ru-RU" sz="1200" dirty="0" err="1" smtClean="0"/>
              <a:t>să</a:t>
            </a:r>
            <a:r>
              <a:rPr lang="ru-RU" sz="1200" dirty="0" smtClean="0"/>
              <a:t> </a:t>
            </a:r>
            <a:r>
              <a:rPr lang="ru-RU" sz="1200" dirty="0" err="1" smtClean="0"/>
              <a:t>fie</a:t>
            </a:r>
            <a:r>
              <a:rPr lang="ru-RU" sz="1200" dirty="0" smtClean="0"/>
              <a:t> </a:t>
            </a:r>
            <a:r>
              <a:rPr lang="ru-RU" sz="1200" dirty="0" err="1" smtClean="0"/>
              <a:t>sistematizate</a:t>
            </a:r>
            <a:r>
              <a:rPr lang="ru-RU" sz="1200" dirty="0" smtClean="0"/>
              <a:t> </a:t>
            </a:r>
            <a:r>
              <a:rPr lang="ru-RU" sz="1200" dirty="0" err="1" smtClean="0"/>
              <a:t>prin</a:t>
            </a:r>
            <a:r>
              <a:rPr lang="ru-RU" sz="1200" dirty="0" smtClean="0"/>
              <a:t> </a:t>
            </a:r>
            <a:r>
              <a:rPr lang="ru-RU" sz="1200" dirty="0" err="1" smtClean="0"/>
              <a:t>ordonare</a:t>
            </a:r>
            <a:r>
              <a:rPr lang="ru-RU" sz="1200" dirty="0" smtClean="0"/>
              <a:t> </a:t>
            </a:r>
            <a:r>
              <a:rPr lang="ru-RU" sz="1200" dirty="0" err="1" smtClean="0"/>
              <a:t>logică</a:t>
            </a:r>
            <a:r>
              <a:rPr lang="ru-RU" sz="1200" dirty="0" smtClean="0"/>
              <a:t> </a:t>
            </a:r>
            <a:r>
              <a:rPr lang="ru-RU" sz="1200" dirty="0" err="1" smtClean="0"/>
              <a:t>la</a:t>
            </a:r>
            <a:r>
              <a:rPr lang="ru-RU" sz="1200" dirty="0" smtClean="0"/>
              <a:t> </a:t>
            </a:r>
            <a:r>
              <a:rPr lang="ru-RU" sz="1200" dirty="0" err="1" smtClean="0"/>
              <a:t>nivelul</a:t>
            </a:r>
            <a:r>
              <a:rPr lang="ru-RU" sz="1200" dirty="0" smtClean="0"/>
              <a:t> </a:t>
            </a:r>
            <a:r>
              <a:rPr lang="ru-RU" sz="1200" dirty="0" err="1" smtClean="0"/>
              <a:t>acesteia</a:t>
            </a:r>
            <a:r>
              <a:rPr lang="ru-RU" sz="1200" dirty="0" smtClean="0"/>
              <a:t>.</a:t>
            </a:r>
            <a:endParaRPr lang="ro-MO" sz="1200" dirty="0" smtClean="0"/>
          </a:p>
          <a:p>
            <a:endParaRPr lang="ru-RU" sz="1200" b="1" dirty="0" smtClean="0"/>
          </a:p>
          <a:p>
            <a:pPr algn="ctr"/>
            <a:r>
              <a:rPr lang="ru-RU" sz="1600" dirty="0" smtClean="0"/>
              <a:t> </a:t>
            </a:r>
            <a:r>
              <a:rPr lang="ro-MO" sz="1600" b="1" dirty="0" smtClean="0"/>
              <a:t>Regulamentul intern al unității</a:t>
            </a:r>
            <a:endParaRPr lang="ru-RU" sz="1600" b="1" dirty="0" smtClean="0"/>
          </a:p>
          <a:p>
            <a:r>
              <a:rPr lang="ru-RU" sz="1200" dirty="0" err="1" smtClean="0"/>
              <a:t>Codul</a:t>
            </a:r>
            <a:r>
              <a:rPr lang="ru-RU" sz="1200" dirty="0" smtClean="0"/>
              <a:t> </a:t>
            </a:r>
            <a:r>
              <a:rPr lang="ru-RU" sz="1200" dirty="0" err="1" smtClean="0"/>
              <a:t>muncii</a:t>
            </a:r>
            <a:r>
              <a:rPr lang="ru-RU" sz="1200" dirty="0" smtClean="0"/>
              <a:t> </a:t>
            </a:r>
            <a:r>
              <a:rPr lang="ru-RU" sz="1200" dirty="0" err="1" smtClean="0"/>
              <a:t>nu</a:t>
            </a:r>
            <a:r>
              <a:rPr lang="ru-RU" sz="1200" dirty="0" smtClean="0"/>
              <a:t> </a:t>
            </a:r>
            <a:r>
              <a:rPr lang="ru-RU" sz="1200" dirty="0" err="1" smtClean="0"/>
              <a:t>conține o</a:t>
            </a:r>
            <a:r>
              <a:rPr lang="ru-RU" sz="1200" dirty="0" smtClean="0"/>
              <a:t> </a:t>
            </a:r>
            <a:r>
              <a:rPr lang="ru-RU" sz="1200" dirty="0" err="1" smtClean="0"/>
              <a:t>listă</a:t>
            </a:r>
            <a:r>
              <a:rPr lang="ru-RU" sz="1200" dirty="0" smtClean="0"/>
              <a:t> </a:t>
            </a:r>
            <a:r>
              <a:rPr lang="ru-RU" sz="1200" dirty="0" err="1" smtClean="0"/>
              <a:t>completă</a:t>
            </a:r>
            <a:r>
              <a:rPr lang="ru-RU" sz="1200" dirty="0" smtClean="0"/>
              <a:t> </a:t>
            </a:r>
            <a:r>
              <a:rPr lang="ru-RU" sz="1200" dirty="0" err="1" smtClean="0"/>
              <a:t>a</a:t>
            </a:r>
            <a:r>
              <a:rPr lang="ru-RU" sz="1200" dirty="0" smtClean="0"/>
              <a:t> </a:t>
            </a:r>
            <a:r>
              <a:rPr lang="ru-RU" sz="1200" dirty="0" err="1" smtClean="0"/>
              <a:t>actelor</a:t>
            </a:r>
            <a:r>
              <a:rPr lang="ru-RU" sz="1200" dirty="0" smtClean="0"/>
              <a:t> </a:t>
            </a:r>
            <a:r>
              <a:rPr lang="ru-RU" sz="1200" dirty="0" err="1" smtClean="0"/>
              <a:t>normative</a:t>
            </a:r>
            <a:r>
              <a:rPr lang="ru-RU" sz="1200" dirty="0" smtClean="0"/>
              <a:t> </a:t>
            </a:r>
            <a:r>
              <a:rPr lang="ru-RU" sz="1200" dirty="0" err="1" smtClean="0"/>
              <a:t>interne</a:t>
            </a:r>
            <a:r>
              <a:rPr lang="ru-RU" sz="1200" dirty="0" smtClean="0"/>
              <a:t> </a:t>
            </a:r>
            <a:r>
              <a:rPr lang="ru-RU" sz="1200" dirty="0" err="1" smtClean="0"/>
              <a:t>care</a:t>
            </a:r>
            <a:r>
              <a:rPr lang="ru-RU" sz="1200" dirty="0" smtClean="0"/>
              <a:t> </a:t>
            </a:r>
            <a:r>
              <a:rPr lang="ru-RU" sz="1200" dirty="0" err="1" smtClean="0"/>
              <a:t>trebuie</a:t>
            </a:r>
            <a:r>
              <a:rPr lang="ru-RU" sz="1200" dirty="0" smtClean="0"/>
              <a:t> </a:t>
            </a:r>
            <a:r>
              <a:rPr lang="ru-RU" sz="1200" dirty="0" err="1" smtClean="0"/>
              <a:t>elaborate</a:t>
            </a:r>
            <a:r>
              <a:rPr lang="ru-RU" sz="1200" dirty="0" smtClean="0"/>
              <a:t> </a:t>
            </a:r>
            <a:r>
              <a:rPr lang="ru-RU" sz="1200" dirty="0" err="1" smtClean="0"/>
              <a:t>și aprobate</a:t>
            </a:r>
            <a:r>
              <a:rPr lang="ru-RU" sz="1200" dirty="0" smtClean="0"/>
              <a:t> </a:t>
            </a:r>
            <a:r>
              <a:rPr lang="ru-RU" sz="1200" dirty="0" err="1" smtClean="0"/>
              <a:t>la</a:t>
            </a:r>
            <a:r>
              <a:rPr lang="ru-RU" sz="1200" dirty="0" smtClean="0"/>
              <a:t> </a:t>
            </a:r>
            <a:r>
              <a:rPr lang="ru-RU" sz="1200" dirty="0" err="1" smtClean="0"/>
              <a:t>nivel</a:t>
            </a:r>
            <a:r>
              <a:rPr lang="ru-RU" sz="1200" dirty="0" smtClean="0"/>
              <a:t> </a:t>
            </a:r>
            <a:r>
              <a:rPr lang="ru-RU" sz="1200" dirty="0" err="1" smtClean="0"/>
              <a:t>de</a:t>
            </a:r>
            <a:r>
              <a:rPr lang="ru-RU" sz="1200" dirty="0" smtClean="0"/>
              <a:t> </a:t>
            </a:r>
            <a:r>
              <a:rPr lang="ru-RU" sz="1200" dirty="0" err="1" smtClean="0"/>
              <a:t>unitate</a:t>
            </a:r>
            <a:r>
              <a:rPr lang="ru-RU" sz="1200" dirty="0" smtClean="0"/>
              <a:t>. </a:t>
            </a:r>
            <a:r>
              <a:rPr lang="ru-RU" sz="1200" dirty="0" err="1" smtClean="0"/>
              <a:t>Unul</a:t>
            </a:r>
            <a:r>
              <a:rPr lang="ru-RU" sz="1200" dirty="0" smtClean="0"/>
              <a:t> </a:t>
            </a:r>
            <a:r>
              <a:rPr lang="ru-RU" sz="1200" dirty="0" err="1" smtClean="0"/>
              <a:t>din</a:t>
            </a:r>
            <a:r>
              <a:rPr lang="ru-RU" sz="1200" dirty="0" smtClean="0"/>
              <a:t> </a:t>
            </a:r>
            <a:r>
              <a:rPr lang="ru-RU" sz="1200" dirty="0" err="1" smtClean="0"/>
              <a:t>actele</a:t>
            </a:r>
            <a:r>
              <a:rPr lang="ru-RU" sz="1200" dirty="0" smtClean="0"/>
              <a:t> </a:t>
            </a:r>
            <a:r>
              <a:rPr lang="ru-RU" sz="1200" dirty="0" err="1" smtClean="0"/>
              <a:t>normative</a:t>
            </a:r>
            <a:r>
              <a:rPr lang="ru-RU" sz="1200" dirty="0" smtClean="0"/>
              <a:t> </a:t>
            </a:r>
            <a:r>
              <a:rPr lang="ru-RU" sz="1200" dirty="0" err="1" smtClean="0"/>
              <a:t>interne</a:t>
            </a:r>
            <a:r>
              <a:rPr lang="ru-RU" sz="1200" dirty="0" smtClean="0"/>
              <a:t> </a:t>
            </a:r>
            <a:r>
              <a:rPr lang="ru-RU" sz="1200" dirty="0" err="1" smtClean="0"/>
              <a:t>obligatorii</a:t>
            </a:r>
            <a:r>
              <a:rPr lang="ru-RU" sz="1200" dirty="0" smtClean="0"/>
              <a:t> </a:t>
            </a:r>
            <a:r>
              <a:rPr lang="ru-RU" sz="1200" dirty="0" err="1" smtClean="0"/>
              <a:t>este</a:t>
            </a:r>
            <a:r>
              <a:rPr lang="ru-RU" sz="1200" dirty="0" smtClean="0"/>
              <a:t> </a:t>
            </a:r>
            <a:r>
              <a:rPr lang="ru-RU" sz="1200" dirty="0" err="1" smtClean="0"/>
              <a:t>Regulamentul</a:t>
            </a:r>
            <a:r>
              <a:rPr lang="ru-RU" sz="1200" dirty="0" smtClean="0"/>
              <a:t> </a:t>
            </a:r>
            <a:r>
              <a:rPr lang="ru-RU" sz="1200" dirty="0" err="1" smtClean="0"/>
              <a:t>intern</a:t>
            </a:r>
            <a:r>
              <a:rPr lang="ru-RU" sz="1200" dirty="0" smtClean="0"/>
              <a:t> </a:t>
            </a:r>
            <a:r>
              <a:rPr lang="ru-RU" sz="1200" dirty="0" err="1" smtClean="0"/>
              <a:t>al</a:t>
            </a:r>
            <a:r>
              <a:rPr lang="ru-RU" sz="1200" dirty="0" smtClean="0"/>
              <a:t> </a:t>
            </a:r>
            <a:r>
              <a:rPr lang="ru-RU" sz="1200" dirty="0" err="1" smtClean="0"/>
              <a:t>unității.</a:t>
            </a:r>
            <a:endParaRPr lang="ru-RU" sz="1200" b="1" dirty="0" smtClean="0"/>
          </a:p>
          <a:p>
            <a:r>
              <a:rPr lang="ru-RU" sz="1200" dirty="0" err="1" smtClean="0"/>
              <a:t>Regulamentul</a:t>
            </a:r>
            <a:r>
              <a:rPr lang="ru-RU" sz="1200" dirty="0" smtClean="0"/>
              <a:t> </a:t>
            </a:r>
            <a:r>
              <a:rPr lang="ru-RU" sz="1200" dirty="0" err="1" smtClean="0"/>
              <a:t>intern</a:t>
            </a:r>
            <a:r>
              <a:rPr lang="ru-RU" sz="1200" dirty="0" smtClean="0"/>
              <a:t> </a:t>
            </a:r>
            <a:r>
              <a:rPr lang="ru-RU" sz="1200" dirty="0" err="1" smtClean="0"/>
              <a:t>al</a:t>
            </a:r>
            <a:r>
              <a:rPr lang="ru-RU" sz="1200" dirty="0" smtClean="0"/>
              <a:t> </a:t>
            </a:r>
            <a:r>
              <a:rPr lang="ro-MO" sz="1200" dirty="0" smtClean="0"/>
              <a:t>unității</a:t>
            </a:r>
            <a:r>
              <a:rPr lang="ru-RU" sz="1200" dirty="0" smtClean="0"/>
              <a:t> </a:t>
            </a:r>
            <a:r>
              <a:rPr lang="ru-RU" sz="1200" dirty="0" err="1" smtClean="0"/>
              <a:t>reglementează</a:t>
            </a:r>
            <a:r>
              <a:rPr lang="ru-RU" sz="1200" dirty="0" smtClean="0"/>
              <a:t> </a:t>
            </a:r>
            <a:r>
              <a:rPr lang="ru-RU" sz="1200" dirty="0" err="1" smtClean="0"/>
              <a:t>procedura</a:t>
            </a:r>
            <a:r>
              <a:rPr lang="ru-RU" sz="1200" dirty="0" smtClean="0"/>
              <a:t> </a:t>
            </a:r>
            <a:r>
              <a:rPr lang="ru-RU" sz="1200" dirty="0" err="1" smtClean="0"/>
              <a:t>de</a:t>
            </a:r>
            <a:r>
              <a:rPr lang="ru-RU" sz="1200" dirty="0" smtClean="0"/>
              <a:t> </a:t>
            </a:r>
            <a:r>
              <a:rPr lang="ru-RU" sz="1200" dirty="0" err="1" smtClean="0"/>
              <a:t>angajare</a:t>
            </a:r>
            <a:r>
              <a:rPr lang="ru-RU" sz="1200" dirty="0" smtClean="0"/>
              <a:t> </a:t>
            </a:r>
            <a:r>
              <a:rPr lang="ru-RU" sz="1200" dirty="0" err="1" smtClean="0"/>
              <a:t>și concediere</a:t>
            </a:r>
            <a:r>
              <a:rPr lang="ru-RU" sz="1200" dirty="0" smtClean="0"/>
              <a:t> </a:t>
            </a:r>
            <a:r>
              <a:rPr lang="ru-RU" sz="1200" dirty="0" err="1" smtClean="0"/>
              <a:t>a</a:t>
            </a:r>
            <a:r>
              <a:rPr lang="ru-RU" sz="1200" dirty="0" smtClean="0"/>
              <a:t> </a:t>
            </a:r>
            <a:r>
              <a:rPr lang="ru-RU" sz="1200" dirty="0" err="1" smtClean="0"/>
              <a:t>angajaților, orele</a:t>
            </a:r>
            <a:r>
              <a:rPr lang="ru-RU" sz="1200" dirty="0" smtClean="0"/>
              <a:t> </a:t>
            </a:r>
            <a:r>
              <a:rPr lang="ru-RU" sz="1200" dirty="0" err="1" smtClean="0"/>
              <a:t>de</a:t>
            </a:r>
            <a:r>
              <a:rPr lang="ru-RU" sz="1200" dirty="0" smtClean="0"/>
              <a:t> </a:t>
            </a:r>
            <a:r>
              <a:rPr lang="ru-RU" sz="1200" dirty="0" err="1" smtClean="0"/>
              <a:t>lucru</a:t>
            </a:r>
            <a:r>
              <a:rPr lang="ru-RU" sz="1200" dirty="0" smtClean="0"/>
              <a:t> </a:t>
            </a:r>
            <a:r>
              <a:rPr lang="ru-RU" sz="1200" dirty="0" err="1" smtClean="0"/>
              <a:t>și de</a:t>
            </a:r>
            <a:r>
              <a:rPr lang="ru-RU" sz="1200" dirty="0" smtClean="0"/>
              <a:t> </a:t>
            </a:r>
            <a:r>
              <a:rPr lang="ru-RU" sz="1200" dirty="0" err="1" smtClean="0"/>
              <a:t>odihnă</a:t>
            </a:r>
            <a:r>
              <a:rPr lang="ru-RU" sz="1200" dirty="0" smtClean="0"/>
              <a:t>, </a:t>
            </a:r>
            <a:r>
              <a:rPr lang="ru-RU" sz="1200" dirty="0" err="1" smtClean="0"/>
              <a:t>stimulările</a:t>
            </a:r>
            <a:r>
              <a:rPr lang="ru-RU" sz="1200" dirty="0" smtClean="0"/>
              <a:t> </a:t>
            </a:r>
            <a:r>
              <a:rPr lang="ru-RU" sz="1200" dirty="0" err="1" smtClean="0"/>
              <a:t>și sancțiunile disciplinare</a:t>
            </a:r>
            <a:r>
              <a:rPr lang="ru-RU" sz="1200" dirty="0" smtClean="0"/>
              <a:t>, </a:t>
            </a:r>
            <a:r>
              <a:rPr lang="ru-RU" sz="1200" dirty="0" err="1" smtClean="0"/>
              <a:t>condițiile de</a:t>
            </a:r>
            <a:r>
              <a:rPr lang="ru-RU" sz="1200" dirty="0" smtClean="0"/>
              <a:t> </a:t>
            </a:r>
            <a:r>
              <a:rPr lang="ru-RU" sz="1200" dirty="0" err="1" smtClean="0"/>
              <a:t>plată</a:t>
            </a:r>
            <a:r>
              <a:rPr lang="ru-RU" sz="1200" dirty="0" smtClean="0"/>
              <a:t> </a:t>
            </a:r>
            <a:r>
              <a:rPr lang="ru-RU" sz="1200" dirty="0" err="1" smtClean="0"/>
              <a:t>a</a:t>
            </a:r>
            <a:r>
              <a:rPr lang="ru-RU" sz="1200" dirty="0" smtClean="0"/>
              <a:t> </a:t>
            </a:r>
            <a:r>
              <a:rPr lang="ru-RU" sz="1200" dirty="0" err="1" smtClean="0"/>
              <a:t>salariilor</a:t>
            </a:r>
            <a:r>
              <a:rPr lang="ru-RU" sz="1200" dirty="0" smtClean="0"/>
              <a:t> </a:t>
            </a:r>
            <a:r>
              <a:rPr lang="ru-RU" sz="1200" dirty="0" err="1" smtClean="0"/>
              <a:t>și alte</a:t>
            </a:r>
            <a:r>
              <a:rPr lang="ru-RU" sz="1200" dirty="0" smtClean="0"/>
              <a:t> </a:t>
            </a:r>
            <a:r>
              <a:rPr lang="ru-RU" sz="1200" dirty="0" err="1" smtClean="0"/>
              <a:t>condiții în</a:t>
            </a:r>
            <a:r>
              <a:rPr lang="ru-RU" sz="1200" dirty="0" smtClean="0"/>
              <a:t> </a:t>
            </a:r>
            <a:r>
              <a:rPr lang="ru-RU" sz="1200" dirty="0" err="1" smtClean="0"/>
              <a:t>conformitate</a:t>
            </a:r>
            <a:r>
              <a:rPr lang="ru-RU" sz="1200" dirty="0" smtClean="0"/>
              <a:t> </a:t>
            </a:r>
            <a:r>
              <a:rPr lang="ru-RU" sz="1200" dirty="0" err="1" smtClean="0"/>
              <a:t>cu</a:t>
            </a:r>
            <a:r>
              <a:rPr lang="ru-RU" sz="1200" dirty="0" smtClean="0"/>
              <a:t> </a:t>
            </a:r>
            <a:r>
              <a:rPr lang="ru-RU" sz="1200" dirty="0" err="1" smtClean="0"/>
              <a:t>articolele</a:t>
            </a:r>
            <a:r>
              <a:rPr lang="ru-RU" sz="1200" dirty="0" smtClean="0"/>
              <a:t> 198-199 </a:t>
            </a:r>
            <a:r>
              <a:rPr lang="ru-RU" sz="1200" dirty="0" err="1" smtClean="0"/>
              <a:t>din</a:t>
            </a:r>
            <a:r>
              <a:rPr lang="ru-RU" sz="1200" dirty="0" smtClean="0"/>
              <a:t> </a:t>
            </a:r>
            <a:r>
              <a:rPr lang="ru-RU" sz="1200" dirty="0" err="1" smtClean="0"/>
              <a:t>Codul</a:t>
            </a:r>
            <a:r>
              <a:rPr lang="ru-RU" sz="1200" dirty="0" smtClean="0"/>
              <a:t> </a:t>
            </a:r>
            <a:r>
              <a:rPr lang="ru-RU" sz="1200" dirty="0" err="1" smtClean="0"/>
              <a:t>muncii</a:t>
            </a:r>
            <a:r>
              <a:rPr lang="ru-RU" sz="1200" dirty="0" smtClean="0"/>
              <a:t>.</a:t>
            </a:r>
            <a:endParaRPr lang="ru-RU" sz="1200" b="1" dirty="0" smtClean="0"/>
          </a:p>
          <a:p>
            <a:r>
              <a:rPr lang="ru-RU" sz="1200" dirty="0" err="1" smtClean="0"/>
              <a:t>Regulamentul</a:t>
            </a:r>
            <a:r>
              <a:rPr lang="ru-RU" sz="1200" dirty="0" smtClean="0"/>
              <a:t> </a:t>
            </a:r>
            <a:r>
              <a:rPr lang="ru-RU" sz="1200" dirty="0" err="1" smtClean="0"/>
              <a:t>intern</a:t>
            </a:r>
            <a:r>
              <a:rPr lang="ru-RU" sz="1200" dirty="0" smtClean="0"/>
              <a:t> </a:t>
            </a:r>
            <a:r>
              <a:rPr lang="ru-RU" sz="1200" dirty="0" err="1" smtClean="0"/>
              <a:t>al</a:t>
            </a:r>
            <a:r>
              <a:rPr lang="ru-RU" sz="1200" dirty="0" smtClean="0"/>
              <a:t> </a:t>
            </a:r>
            <a:r>
              <a:rPr lang="ru-RU" sz="1200" dirty="0" err="1" smtClean="0"/>
              <a:t>unităţii</a:t>
            </a:r>
            <a:r>
              <a:rPr lang="ru-RU" sz="1200" dirty="0" smtClean="0"/>
              <a:t> </a:t>
            </a:r>
            <a:r>
              <a:rPr lang="ru-RU" sz="1200" dirty="0" err="1" smtClean="0"/>
              <a:t>este</a:t>
            </a:r>
            <a:r>
              <a:rPr lang="ru-RU" sz="1200" dirty="0" smtClean="0"/>
              <a:t> </a:t>
            </a:r>
            <a:r>
              <a:rPr lang="ru-RU" sz="1200" dirty="0" err="1" smtClean="0"/>
              <a:t>un</a:t>
            </a:r>
            <a:r>
              <a:rPr lang="ru-RU" sz="1200" dirty="0" smtClean="0"/>
              <a:t> </a:t>
            </a:r>
            <a:r>
              <a:rPr lang="ru-RU" sz="1200" dirty="0" err="1" smtClean="0"/>
              <a:t>act</a:t>
            </a:r>
            <a:r>
              <a:rPr lang="ru-RU" sz="1200" dirty="0" smtClean="0"/>
              <a:t> </a:t>
            </a:r>
            <a:r>
              <a:rPr lang="ru-RU" sz="1200" dirty="0" err="1" smtClean="0"/>
              <a:t>juridic</a:t>
            </a:r>
            <a:r>
              <a:rPr lang="ru-RU" sz="1200" dirty="0" smtClean="0"/>
              <a:t> </a:t>
            </a:r>
            <a:r>
              <a:rPr lang="ru-RU" sz="1200" dirty="0" err="1" smtClean="0"/>
              <a:t>care</a:t>
            </a:r>
            <a:r>
              <a:rPr lang="ru-RU" sz="1200" dirty="0" smtClean="0"/>
              <a:t> </a:t>
            </a:r>
            <a:r>
              <a:rPr lang="ru-RU" sz="1200" dirty="0" err="1" smtClean="0"/>
              <a:t>se</a:t>
            </a:r>
            <a:r>
              <a:rPr lang="ru-RU" sz="1200" dirty="0" smtClean="0"/>
              <a:t> </a:t>
            </a:r>
            <a:r>
              <a:rPr lang="ru-RU" sz="1200" dirty="0" err="1" smtClean="0"/>
              <a:t>întocmeşte</a:t>
            </a:r>
            <a:r>
              <a:rPr lang="ru-RU" sz="1200" dirty="0" smtClean="0"/>
              <a:t> </a:t>
            </a:r>
            <a:r>
              <a:rPr lang="ru-RU" sz="1200" dirty="0" err="1" smtClean="0"/>
              <a:t>în</a:t>
            </a:r>
            <a:r>
              <a:rPr lang="ru-RU" sz="1200" dirty="0" smtClean="0"/>
              <a:t> </a:t>
            </a:r>
            <a:r>
              <a:rPr lang="ru-RU" sz="1200" dirty="0" err="1" smtClean="0"/>
              <a:t>fiecare</a:t>
            </a:r>
            <a:r>
              <a:rPr lang="ru-RU" sz="1200" dirty="0" smtClean="0"/>
              <a:t> </a:t>
            </a:r>
            <a:r>
              <a:rPr lang="ru-RU" sz="1200" dirty="0" err="1" smtClean="0"/>
              <a:t>unitate</a:t>
            </a:r>
            <a:r>
              <a:rPr lang="ru-RU" sz="1200" dirty="0" smtClean="0"/>
              <a:t>, </a:t>
            </a:r>
            <a:r>
              <a:rPr lang="ru-RU" sz="1200" dirty="0" err="1" smtClean="0"/>
              <a:t>cu</a:t>
            </a:r>
            <a:r>
              <a:rPr lang="ru-RU" sz="1200" dirty="0" smtClean="0"/>
              <a:t> </a:t>
            </a:r>
            <a:r>
              <a:rPr lang="ru-RU" sz="1200" dirty="0" err="1" smtClean="0"/>
              <a:t>consultarea</a:t>
            </a:r>
            <a:r>
              <a:rPr lang="ru-RU" sz="1200" dirty="0" smtClean="0"/>
              <a:t> </a:t>
            </a:r>
            <a:r>
              <a:rPr lang="ru-RU" sz="1200" dirty="0" err="1" smtClean="0"/>
              <a:t>reprezentanţilor</a:t>
            </a:r>
            <a:r>
              <a:rPr lang="ru-RU" sz="1200" dirty="0" smtClean="0"/>
              <a:t> </a:t>
            </a:r>
            <a:r>
              <a:rPr lang="ru-RU" sz="1200" dirty="0" err="1" smtClean="0"/>
              <a:t>salariaţilor</a:t>
            </a:r>
            <a:r>
              <a:rPr lang="ru-RU" sz="1200" dirty="0" smtClean="0"/>
              <a:t>, </a:t>
            </a:r>
            <a:r>
              <a:rPr lang="ru-RU" sz="1200" dirty="0" err="1" smtClean="0"/>
              <a:t>şi</a:t>
            </a:r>
            <a:r>
              <a:rPr lang="ru-RU" sz="1200" dirty="0" smtClean="0"/>
              <a:t> </a:t>
            </a:r>
            <a:r>
              <a:rPr lang="ru-RU" sz="1200" dirty="0" err="1" smtClean="0"/>
              <a:t>se</a:t>
            </a:r>
            <a:r>
              <a:rPr lang="ru-RU" sz="1200" dirty="0" smtClean="0"/>
              <a:t> </a:t>
            </a:r>
            <a:r>
              <a:rPr lang="ru-RU" sz="1200" dirty="0" err="1" smtClean="0"/>
              <a:t>aprobă</a:t>
            </a:r>
            <a:r>
              <a:rPr lang="ru-RU" sz="1200" dirty="0" smtClean="0"/>
              <a:t> </a:t>
            </a:r>
            <a:r>
              <a:rPr lang="ru-RU" sz="1200" dirty="0" err="1" smtClean="0"/>
              <a:t>prin</a:t>
            </a:r>
            <a:r>
              <a:rPr lang="ru-RU" sz="1200" dirty="0" smtClean="0"/>
              <a:t> </a:t>
            </a:r>
            <a:r>
              <a:rPr lang="ru-RU" sz="1200" dirty="0" err="1" smtClean="0"/>
              <a:t>ordinul</a:t>
            </a:r>
            <a:r>
              <a:rPr lang="ru-RU" sz="1200" dirty="0" smtClean="0"/>
              <a:t> (</a:t>
            </a:r>
            <a:r>
              <a:rPr lang="ru-RU" sz="1200" dirty="0" err="1" smtClean="0"/>
              <a:t>dispoziţia</a:t>
            </a:r>
            <a:r>
              <a:rPr lang="ru-RU" sz="1200" dirty="0" smtClean="0"/>
              <a:t>, </a:t>
            </a:r>
            <a:r>
              <a:rPr lang="ru-RU" sz="1200" dirty="0" err="1" smtClean="0"/>
              <a:t>decizia</a:t>
            </a:r>
            <a:r>
              <a:rPr lang="ru-RU" sz="1200" dirty="0" smtClean="0"/>
              <a:t>, </a:t>
            </a:r>
            <a:r>
              <a:rPr lang="ru-RU" sz="1200" dirty="0" err="1" smtClean="0"/>
              <a:t>hotărîrea</a:t>
            </a:r>
            <a:r>
              <a:rPr lang="ru-RU" sz="1200" dirty="0" smtClean="0"/>
              <a:t>) </a:t>
            </a:r>
            <a:r>
              <a:rPr lang="ru-RU" sz="1200" dirty="0" err="1" smtClean="0"/>
              <a:t>angajatorului</a:t>
            </a:r>
            <a:r>
              <a:rPr lang="ru-RU" sz="1200" dirty="0" smtClean="0"/>
              <a:t>.</a:t>
            </a:r>
            <a:endParaRPr lang="ru-RU" sz="1200" b="1" dirty="0" smtClean="0"/>
          </a:p>
          <a:p>
            <a:r>
              <a:rPr lang="ru-RU" sz="1200" dirty="0" err="1" smtClean="0"/>
              <a:t>Regulamentul</a:t>
            </a:r>
            <a:r>
              <a:rPr lang="ru-RU" sz="1200" dirty="0" smtClean="0"/>
              <a:t> </a:t>
            </a:r>
            <a:r>
              <a:rPr lang="ru-RU" sz="1200" dirty="0" err="1" smtClean="0"/>
              <a:t>intern</a:t>
            </a:r>
            <a:r>
              <a:rPr lang="ru-RU" sz="1200" dirty="0" smtClean="0"/>
              <a:t> </a:t>
            </a:r>
            <a:r>
              <a:rPr lang="ru-RU" sz="1200" dirty="0" err="1" smtClean="0"/>
              <a:t>al</a:t>
            </a:r>
            <a:r>
              <a:rPr lang="ru-RU" sz="1200" dirty="0" smtClean="0"/>
              <a:t> </a:t>
            </a:r>
            <a:r>
              <a:rPr lang="ru-RU" sz="1200" dirty="0" err="1" smtClean="0"/>
              <a:t>unităţii</a:t>
            </a:r>
            <a:r>
              <a:rPr lang="ru-RU" sz="1200" dirty="0" smtClean="0"/>
              <a:t> </a:t>
            </a:r>
            <a:r>
              <a:rPr lang="ru-RU" sz="1200" dirty="0" err="1" smtClean="0"/>
              <a:t>nu</a:t>
            </a:r>
            <a:r>
              <a:rPr lang="ru-RU" sz="1200" dirty="0" smtClean="0"/>
              <a:t> </a:t>
            </a:r>
            <a:r>
              <a:rPr lang="ru-RU" sz="1200" dirty="0" err="1" smtClean="0"/>
              <a:t>poate</a:t>
            </a:r>
            <a:r>
              <a:rPr lang="ru-RU" sz="1200" dirty="0" smtClean="0"/>
              <a:t> </a:t>
            </a:r>
            <a:r>
              <a:rPr lang="ru-RU" sz="1200" dirty="0" err="1" smtClean="0"/>
              <a:t>cuprinde</a:t>
            </a:r>
            <a:r>
              <a:rPr lang="ru-RU" sz="1200" dirty="0" smtClean="0"/>
              <a:t> </a:t>
            </a:r>
            <a:r>
              <a:rPr lang="ru-RU" sz="1200" dirty="0" err="1" smtClean="0"/>
              <a:t>prevederi</a:t>
            </a:r>
            <a:r>
              <a:rPr lang="ru-RU" sz="1200" dirty="0" smtClean="0"/>
              <a:t> </a:t>
            </a:r>
            <a:r>
              <a:rPr lang="ru-RU" sz="1200" dirty="0" err="1" smtClean="0"/>
              <a:t>care</a:t>
            </a:r>
            <a:r>
              <a:rPr lang="ru-RU" sz="1200" dirty="0" smtClean="0"/>
              <a:t> </a:t>
            </a:r>
            <a:r>
              <a:rPr lang="ru-RU" sz="1200" dirty="0" err="1" smtClean="0"/>
              <a:t>contravin</a:t>
            </a:r>
            <a:r>
              <a:rPr lang="ru-RU" sz="1200" dirty="0" smtClean="0"/>
              <a:t> </a:t>
            </a:r>
            <a:r>
              <a:rPr lang="ru-RU" sz="1200" dirty="0" err="1" smtClean="0"/>
              <a:t>legislaţiei</a:t>
            </a:r>
            <a:r>
              <a:rPr lang="ru-RU" sz="1200" dirty="0" smtClean="0"/>
              <a:t> </a:t>
            </a:r>
            <a:r>
              <a:rPr lang="ru-RU" sz="1200" dirty="0" err="1" smtClean="0"/>
              <a:t>în</a:t>
            </a:r>
            <a:r>
              <a:rPr lang="ru-RU" sz="1200" dirty="0" smtClean="0"/>
              <a:t> </a:t>
            </a:r>
            <a:r>
              <a:rPr lang="ru-RU" sz="1200" dirty="0" err="1" smtClean="0"/>
              <a:t>vigoare</a:t>
            </a:r>
            <a:r>
              <a:rPr lang="ru-RU" sz="1200" dirty="0" smtClean="0"/>
              <a:t>, </a:t>
            </a:r>
            <a:r>
              <a:rPr lang="ru-RU" sz="1200" dirty="0" err="1" smtClean="0"/>
              <a:t>clauzelor</a:t>
            </a:r>
            <a:r>
              <a:rPr lang="ru-RU" sz="1200" dirty="0" smtClean="0"/>
              <a:t> </a:t>
            </a:r>
            <a:r>
              <a:rPr lang="ru-RU" sz="1200" dirty="0" err="1" smtClean="0"/>
              <a:t>convenţiilor</a:t>
            </a:r>
            <a:r>
              <a:rPr lang="ru-RU" sz="1200" dirty="0" smtClean="0"/>
              <a:t> </a:t>
            </a:r>
            <a:r>
              <a:rPr lang="ru-RU" sz="1200" dirty="0" err="1" smtClean="0"/>
              <a:t>colective</a:t>
            </a:r>
            <a:r>
              <a:rPr lang="ru-RU" sz="1200" dirty="0" smtClean="0"/>
              <a:t> </a:t>
            </a:r>
            <a:r>
              <a:rPr lang="ru-RU" sz="1200" dirty="0" err="1" smtClean="0"/>
              <a:t>şi</a:t>
            </a:r>
            <a:r>
              <a:rPr lang="ru-RU" sz="1200" dirty="0" smtClean="0"/>
              <a:t> </a:t>
            </a:r>
            <a:r>
              <a:rPr lang="ru-RU" sz="1200" dirty="0" err="1" smtClean="0"/>
              <a:t>ale</a:t>
            </a:r>
            <a:r>
              <a:rPr lang="ru-RU" sz="1200" dirty="0" smtClean="0"/>
              <a:t> </a:t>
            </a:r>
            <a:r>
              <a:rPr lang="ru-RU" sz="1200" dirty="0" err="1" smtClean="0"/>
              <a:t>contractului</a:t>
            </a:r>
            <a:r>
              <a:rPr lang="ru-RU" sz="1200" dirty="0" smtClean="0"/>
              <a:t> </a:t>
            </a:r>
            <a:r>
              <a:rPr lang="ru-RU" sz="1200" dirty="0" err="1" smtClean="0"/>
              <a:t>colectiv</a:t>
            </a:r>
            <a:r>
              <a:rPr lang="ru-RU" sz="1200" dirty="0" smtClean="0"/>
              <a:t> </a:t>
            </a:r>
            <a:r>
              <a:rPr lang="ru-RU" sz="1200" dirty="0" err="1" smtClean="0"/>
              <a:t>de</a:t>
            </a:r>
            <a:r>
              <a:rPr lang="ru-RU" sz="1200" dirty="0" smtClean="0"/>
              <a:t> </a:t>
            </a:r>
            <a:r>
              <a:rPr lang="ru-RU" sz="1200" dirty="0" err="1" smtClean="0"/>
              <a:t>muncă</a:t>
            </a:r>
            <a:r>
              <a:rPr lang="ru-RU" sz="1200" dirty="0" smtClean="0"/>
              <a:t>.</a:t>
            </a:r>
            <a:endParaRPr lang="ru-RU" sz="1200" b="1" dirty="0" smtClean="0"/>
          </a:p>
          <a:p>
            <a:r>
              <a:rPr lang="ru-RU" sz="1200" dirty="0" err="1" smtClean="0"/>
              <a:t>Prin</a:t>
            </a:r>
            <a:r>
              <a:rPr lang="ru-RU" sz="1200" dirty="0" smtClean="0"/>
              <a:t> </a:t>
            </a:r>
            <a:r>
              <a:rPr lang="ru-RU" sz="1200" dirty="0" err="1" smtClean="0"/>
              <a:t>regulamentul</a:t>
            </a:r>
            <a:r>
              <a:rPr lang="ru-RU" sz="1200" dirty="0" smtClean="0"/>
              <a:t> </a:t>
            </a:r>
            <a:r>
              <a:rPr lang="ru-RU" sz="1200" dirty="0" err="1" smtClean="0"/>
              <a:t>intern</a:t>
            </a:r>
            <a:r>
              <a:rPr lang="ru-RU" sz="1200" dirty="0" smtClean="0"/>
              <a:t> </a:t>
            </a:r>
            <a:r>
              <a:rPr lang="ru-RU" sz="1200" dirty="0" err="1" smtClean="0"/>
              <a:t>al</a:t>
            </a:r>
            <a:r>
              <a:rPr lang="ru-RU" sz="1200" dirty="0" smtClean="0"/>
              <a:t> </a:t>
            </a:r>
            <a:r>
              <a:rPr lang="ru-RU" sz="1200" dirty="0" err="1" smtClean="0"/>
              <a:t>unităţii</a:t>
            </a:r>
            <a:r>
              <a:rPr lang="ru-RU" sz="1200" dirty="0" smtClean="0"/>
              <a:t> </a:t>
            </a:r>
            <a:r>
              <a:rPr lang="ru-RU" sz="1200" dirty="0" err="1" smtClean="0"/>
              <a:t>nu</a:t>
            </a:r>
            <a:r>
              <a:rPr lang="ru-RU" sz="1200" dirty="0" smtClean="0"/>
              <a:t> </a:t>
            </a:r>
            <a:r>
              <a:rPr lang="ru-RU" sz="1200" dirty="0" err="1" smtClean="0"/>
              <a:t>se</a:t>
            </a:r>
            <a:r>
              <a:rPr lang="ru-RU" sz="1200" dirty="0" smtClean="0"/>
              <a:t> </a:t>
            </a:r>
            <a:r>
              <a:rPr lang="ru-RU" sz="1200" dirty="0" err="1" smtClean="0"/>
              <a:t>pot</a:t>
            </a:r>
            <a:r>
              <a:rPr lang="ru-RU" sz="1200" dirty="0" smtClean="0"/>
              <a:t> </a:t>
            </a:r>
            <a:r>
              <a:rPr lang="ru-RU" sz="1200" dirty="0" err="1" smtClean="0"/>
              <a:t>stabili</a:t>
            </a:r>
            <a:r>
              <a:rPr lang="ru-RU" sz="1200" dirty="0" smtClean="0"/>
              <a:t> </a:t>
            </a:r>
            <a:r>
              <a:rPr lang="ru-RU" sz="1200" dirty="0" err="1" smtClean="0"/>
              <a:t>limitări</a:t>
            </a:r>
            <a:r>
              <a:rPr lang="ru-RU" sz="1200" dirty="0" smtClean="0"/>
              <a:t> </a:t>
            </a:r>
            <a:r>
              <a:rPr lang="ru-RU" sz="1200" dirty="0" err="1" smtClean="0"/>
              <a:t>ale</a:t>
            </a:r>
            <a:r>
              <a:rPr lang="ru-RU" sz="1200" dirty="0" smtClean="0"/>
              <a:t> </a:t>
            </a:r>
            <a:r>
              <a:rPr lang="ru-RU" sz="1200" dirty="0" err="1" smtClean="0"/>
              <a:t>drepturilor</a:t>
            </a:r>
            <a:r>
              <a:rPr lang="ru-RU" sz="1200" dirty="0" smtClean="0"/>
              <a:t> </a:t>
            </a:r>
            <a:r>
              <a:rPr lang="ru-RU" sz="1200" dirty="0" err="1" smtClean="0"/>
              <a:t>individuale</a:t>
            </a:r>
            <a:r>
              <a:rPr lang="ru-RU" sz="1200" dirty="0" smtClean="0"/>
              <a:t> </a:t>
            </a:r>
            <a:r>
              <a:rPr lang="ru-RU" sz="1200" dirty="0" err="1" smtClean="0"/>
              <a:t>sau</a:t>
            </a:r>
            <a:r>
              <a:rPr lang="ru-RU" sz="1200" dirty="0" smtClean="0"/>
              <a:t> </a:t>
            </a:r>
            <a:r>
              <a:rPr lang="ru-RU" sz="1200" dirty="0" err="1" smtClean="0"/>
              <a:t>colective</a:t>
            </a:r>
            <a:r>
              <a:rPr lang="ru-RU" sz="1200" dirty="0" smtClean="0"/>
              <a:t> </a:t>
            </a:r>
            <a:r>
              <a:rPr lang="ru-RU" sz="1200" dirty="0" err="1" smtClean="0"/>
              <a:t>ale</a:t>
            </a:r>
            <a:r>
              <a:rPr lang="ru-RU" sz="1200" dirty="0" smtClean="0"/>
              <a:t> </a:t>
            </a:r>
            <a:r>
              <a:rPr lang="ru-RU" sz="1200" dirty="0" err="1" smtClean="0"/>
              <a:t>salariaţilor</a:t>
            </a:r>
            <a:r>
              <a:rPr lang="ru-RU" sz="1200" dirty="0" smtClean="0"/>
              <a:t>.</a:t>
            </a:r>
            <a:endParaRPr lang="ru-RU" sz="1200" b="1" dirty="0" smtClean="0"/>
          </a:p>
          <a:p>
            <a:r>
              <a:rPr lang="ru-RU" sz="1200" dirty="0" err="1" smtClean="0"/>
              <a:t>Regulamentul</a:t>
            </a:r>
            <a:r>
              <a:rPr lang="ru-RU" sz="1200" dirty="0" smtClean="0"/>
              <a:t> </a:t>
            </a:r>
            <a:r>
              <a:rPr lang="ru-RU" sz="1200" dirty="0" err="1" smtClean="0"/>
              <a:t>intern</a:t>
            </a:r>
            <a:r>
              <a:rPr lang="ru-RU" sz="1200" dirty="0" smtClean="0"/>
              <a:t> </a:t>
            </a:r>
            <a:r>
              <a:rPr lang="ru-RU" sz="1200" dirty="0" err="1" smtClean="0"/>
              <a:t>al</a:t>
            </a:r>
            <a:r>
              <a:rPr lang="ru-RU" sz="1200" dirty="0" smtClean="0"/>
              <a:t> </a:t>
            </a:r>
            <a:r>
              <a:rPr lang="ru-RU" sz="1200" dirty="0" err="1" smtClean="0"/>
              <a:t>unităţii</a:t>
            </a:r>
            <a:r>
              <a:rPr lang="ru-RU" sz="1200" dirty="0" smtClean="0"/>
              <a:t> </a:t>
            </a:r>
            <a:r>
              <a:rPr lang="ru-RU" sz="1200" dirty="0" err="1" smtClean="0"/>
              <a:t>se</a:t>
            </a:r>
            <a:r>
              <a:rPr lang="ru-RU" sz="1200" dirty="0" smtClean="0"/>
              <a:t> </a:t>
            </a:r>
            <a:r>
              <a:rPr lang="ru-RU" sz="1200" dirty="0" err="1" smtClean="0"/>
              <a:t>aduce</a:t>
            </a:r>
            <a:r>
              <a:rPr lang="ru-RU" sz="1200" dirty="0" smtClean="0"/>
              <a:t> </a:t>
            </a:r>
            <a:r>
              <a:rPr lang="ru-RU" sz="1200" dirty="0" err="1" smtClean="0"/>
              <a:t>la</a:t>
            </a:r>
            <a:r>
              <a:rPr lang="ru-RU" sz="1200" dirty="0" smtClean="0"/>
              <a:t> </a:t>
            </a:r>
            <a:r>
              <a:rPr lang="ru-RU" sz="1200" dirty="0" err="1" smtClean="0"/>
              <a:t>cunoştinţa</a:t>
            </a:r>
            <a:r>
              <a:rPr lang="ru-RU" sz="1200" dirty="0" smtClean="0"/>
              <a:t> </a:t>
            </a:r>
            <a:r>
              <a:rPr lang="ru-RU" sz="1200" dirty="0" err="1" smtClean="0"/>
              <a:t>salariaţilor</a:t>
            </a:r>
            <a:r>
              <a:rPr lang="ru-RU" sz="1200" dirty="0" smtClean="0"/>
              <a:t>, </a:t>
            </a:r>
            <a:r>
              <a:rPr lang="ru-RU" sz="1200" dirty="0" err="1" smtClean="0"/>
              <a:t>sub</a:t>
            </a:r>
            <a:r>
              <a:rPr lang="ru-RU" sz="1200" dirty="0" smtClean="0"/>
              <a:t> </a:t>
            </a:r>
            <a:r>
              <a:rPr lang="ru-RU" sz="1200" dirty="0" err="1" smtClean="0"/>
              <a:t>semnătură</a:t>
            </a:r>
            <a:r>
              <a:rPr lang="ru-RU" sz="1200" dirty="0" smtClean="0"/>
              <a:t>, </a:t>
            </a:r>
            <a:r>
              <a:rPr lang="ru-RU" sz="1200" dirty="0" err="1" smtClean="0"/>
              <a:t>de</a:t>
            </a:r>
            <a:r>
              <a:rPr lang="ru-RU" sz="1200" dirty="0" smtClean="0"/>
              <a:t> </a:t>
            </a:r>
            <a:r>
              <a:rPr lang="ru-RU" sz="1200" dirty="0" err="1" smtClean="0"/>
              <a:t>către</a:t>
            </a:r>
            <a:r>
              <a:rPr lang="ru-RU" sz="1200" dirty="0" smtClean="0"/>
              <a:t> </a:t>
            </a:r>
            <a:r>
              <a:rPr lang="ru-RU" sz="1200" dirty="0" err="1" smtClean="0"/>
              <a:t>angajator</a:t>
            </a:r>
            <a:r>
              <a:rPr lang="ru-RU" sz="1200" dirty="0" smtClean="0"/>
              <a:t> </a:t>
            </a:r>
            <a:r>
              <a:rPr lang="ru-RU" sz="1200" dirty="0" err="1" smtClean="0"/>
              <a:t>şi</a:t>
            </a:r>
            <a:r>
              <a:rPr lang="ru-RU" sz="1200" dirty="0" smtClean="0"/>
              <a:t> </a:t>
            </a:r>
            <a:r>
              <a:rPr lang="ru-RU" sz="1200" dirty="0" err="1" smtClean="0"/>
              <a:t>produce</a:t>
            </a:r>
            <a:r>
              <a:rPr lang="ru-RU" sz="1200" dirty="0" smtClean="0"/>
              <a:t> </a:t>
            </a:r>
            <a:r>
              <a:rPr lang="ru-RU" sz="1200" dirty="0" err="1" smtClean="0"/>
              <a:t>efecte</a:t>
            </a:r>
            <a:r>
              <a:rPr lang="ru-RU" sz="1200" dirty="0" smtClean="0"/>
              <a:t> </a:t>
            </a:r>
            <a:r>
              <a:rPr lang="ru-RU" sz="1200" dirty="0" err="1" smtClean="0"/>
              <a:t>juridice</a:t>
            </a:r>
            <a:r>
              <a:rPr lang="ru-RU" sz="1200" dirty="0" smtClean="0"/>
              <a:t> </a:t>
            </a:r>
            <a:r>
              <a:rPr lang="ru-RU" sz="1200" dirty="0" err="1" smtClean="0"/>
              <a:t>pentru</a:t>
            </a:r>
            <a:r>
              <a:rPr lang="ru-RU" sz="1200" dirty="0" smtClean="0"/>
              <a:t> </a:t>
            </a:r>
            <a:r>
              <a:rPr lang="ru-RU" sz="1200" dirty="0" err="1" smtClean="0"/>
              <a:t>aceştia</a:t>
            </a:r>
            <a:r>
              <a:rPr lang="ru-RU" sz="1200" dirty="0" smtClean="0"/>
              <a:t> </a:t>
            </a:r>
            <a:r>
              <a:rPr lang="ru-RU" sz="1200" dirty="0" err="1" smtClean="0"/>
              <a:t>de</a:t>
            </a:r>
            <a:r>
              <a:rPr lang="ru-RU" sz="1200" dirty="0" smtClean="0"/>
              <a:t> </a:t>
            </a:r>
            <a:r>
              <a:rPr lang="ru-RU" sz="1200" dirty="0" err="1" smtClean="0"/>
              <a:t>la</a:t>
            </a:r>
            <a:r>
              <a:rPr lang="ru-RU" sz="1200" dirty="0" smtClean="0"/>
              <a:t> </a:t>
            </a:r>
            <a:r>
              <a:rPr lang="ru-RU" sz="1200" dirty="0" err="1" smtClean="0"/>
              <a:t>data</a:t>
            </a:r>
            <a:r>
              <a:rPr lang="ru-RU" sz="1200" dirty="0" smtClean="0"/>
              <a:t> </a:t>
            </a:r>
            <a:r>
              <a:rPr lang="ru-RU" sz="1200" dirty="0" err="1" smtClean="0"/>
              <a:t>încunoştinţării</a:t>
            </a:r>
            <a:r>
              <a:rPr lang="ru-RU" sz="1200" dirty="0" smtClean="0"/>
              <a:t>.</a:t>
            </a:r>
            <a:endParaRPr lang="ru-RU" sz="1200" b="1" dirty="0" smtClean="0"/>
          </a:p>
          <a:p>
            <a:r>
              <a:rPr lang="en-US" sz="1200" dirty="0" err="1" smtClean="0"/>
              <a:t>Obligaţia</a:t>
            </a:r>
            <a:r>
              <a:rPr lang="en-US" sz="1200" dirty="0" smtClean="0"/>
              <a:t> </a:t>
            </a:r>
            <a:r>
              <a:rPr lang="en-US" sz="1200" dirty="0" err="1" smtClean="0"/>
              <a:t>familiarizării</a:t>
            </a:r>
            <a:r>
              <a:rPr lang="en-US" sz="1200" dirty="0" smtClean="0"/>
              <a:t> </a:t>
            </a:r>
            <a:r>
              <a:rPr lang="en-US" sz="1200" dirty="0" err="1" smtClean="0"/>
              <a:t>salariaţilor</a:t>
            </a:r>
            <a:r>
              <a:rPr lang="en-US" sz="1200" dirty="0" smtClean="0"/>
              <a:t>, sub </a:t>
            </a:r>
            <a:r>
              <a:rPr lang="en-US" sz="1200" dirty="0" err="1" smtClean="0"/>
              <a:t>semnătură</a:t>
            </a:r>
            <a:r>
              <a:rPr lang="en-US" sz="1200" dirty="0" smtClean="0"/>
              <a:t>, cu </a:t>
            </a:r>
            <a:r>
              <a:rPr lang="en-US" sz="1200" dirty="0" err="1" smtClean="0"/>
              <a:t>conţinutul</a:t>
            </a:r>
            <a:r>
              <a:rPr lang="en-US" sz="1200" dirty="0" smtClean="0"/>
              <a:t> </a:t>
            </a:r>
            <a:r>
              <a:rPr lang="en-US" sz="1200" dirty="0" err="1" smtClean="0"/>
              <a:t>regulamentului</a:t>
            </a:r>
            <a:r>
              <a:rPr lang="en-US" sz="1200" dirty="0" smtClean="0"/>
              <a:t> intern al </a:t>
            </a:r>
            <a:r>
              <a:rPr lang="en-US" sz="1200" dirty="0" err="1" smtClean="0"/>
              <a:t>unităţii</a:t>
            </a:r>
            <a:r>
              <a:rPr lang="en-US" sz="1200" dirty="0" smtClean="0"/>
              <a:t> </a:t>
            </a:r>
            <a:r>
              <a:rPr lang="en-US" sz="1200" dirty="0" err="1" smtClean="0"/>
              <a:t>trebuie</a:t>
            </a:r>
            <a:r>
              <a:rPr lang="en-US" sz="1200" dirty="0" smtClean="0"/>
              <a:t> </a:t>
            </a:r>
            <a:r>
              <a:rPr lang="en-US" sz="1200" dirty="0" err="1" smtClean="0"/>
              <a:t>îndeplinită</a:t>
            </a:r>
            <a:r>
              <a:rPr lang="en-US" sz="1200" dirty="0" smtClean="0"/>
              <a:t> de </a:t>
            </a:r>
            <a:r>
              <a:rPr lang="en-US" sz="1200" dirty="0" err="1" smtClean="0"/>
              <a:t>angajator</a:t>
            </a:r>
            <a:r>
              <a:rPr lang="en-US" sz="1200" dirty="0" smtClean="0"/>
              <a:t> </a:t>
            </a:r>
            <a:r>
              <a:rPr lang="en-US" sz="1200" dirty="0" err="1" smtClean="0"/>
              <a:t>în</a:t>
            </a:r>
            <a:r>
              <a:rPr lang="en-US" sz="1200" dirty="0" smtClean="0"/>
              <a:t> </a:t>
            </a:r>
            <a:r>
              <a:rPr lang="en-US" sz="1200" dirty="0" err="1" smtClean="0"/>
              <a:t>termen</a:t>
            </a:r>
            <a:r>
              <a:rPr lang="en-US" sz="1200" dirty="0" smtClean="0"/>
              <a:t> de 5 </a:t>
            </a:r>
            <a:r>
              <a:rPr lang="en-US" sz="1200" dirty="0" err="1" smtClean="0"/>
              <a:t>zile</a:t>
            </a:r>
            <a:r>
              <a:rPr lang="en-US" sz="1200" dirty="0" smtClean="0"/>
              <a:t> </a:t>
            </a:r>
            <a:r>
              <a:rPr lang="en-US" sz="1200" dirty="0" err="1" smtClean="0"/>
              <a:t>lucrătoare</a:t>
            </a:r>
            <a:r>
              <a:rPr lang="en-US" sz="1200" dirty="0" smtClean="0"/>
              <a:t> de la data </a:t>
            </a:r>
            <a:r>
              <a:rPr lang="en-US" sz="1200" dirty="0" err="1" smtClean="0"/>
              <a:t>aprobării</a:t>
            </a:r>
            <a:r>
              <a:rPr lang="en-US" sz="1200" dirty="0" smtClean="0"/>
              <a:t> </a:t>
            </a:r>
            <a:r>
              <a:rPr lang="en-US" sz="1200" dirty="0" err="1" smtClean="0"/>
              <a:t>regulamentului</a:t>
            </a:r>
            <a:r>
              <a:rPr lang="en-US" sz="1200" dirty="0" smtClean="0"/>
              <a:t>.</a:t>
            </a:r>
            <a:endParaRPr lang="ru-RU" sz="1200" b="1" dirty="0" smtClean="0"/>
          </a:p>
          <a:p>
            <a:r>
              <a:rPr lang="ru-RU" sz="1200" dirty="0" err="1" smtClean="0"/>
              <a:t>Modul</a:t>
            </a:r>
            <a:r>
              <a:rPr lang="ru-RU" sz="1200" dirty="0" smtClean="0"/>
              <a:t> </a:t>
            </a:r>
            <a:r>
              <a:rPr lang="ru-RU" sz="1200" dirty="0" err="1" smtClean="0"/>
              <a:t>de</a:t>
            </a:r>
            <a:r>
              <a:rPr lang="ru-RU" sz="1200" dirty="0" smtClean="0"/>
              <a:t> </a:t>
            </a:r>
            <a:r>
              <a:rPr lang="ru-RU" sz="1200" dirty="0" err="1" smtClean="0"/>
              <a:t>familiarizare</a:t>
            </a:r>
            <a:r>
              <a:rPr lang="ru-RU" sz="1200" dirty="0" smtClean="0"/>
              <a:t> </a:t>
            </a:r>
            <a:r>
              <a:rPr lang="ru-RU" sz="1200" dirty="0" err="1" smtClean="0"/>
              <a:t>a</a:t>
            </a:r>
            <a:r>
              <a:rPr lang="ru-RU" sz="1200" dirty="0" smtClean="0"/>
              <a:t> </a:t>
            </a:r>
            <a:r>
              <a:rPr lang="ru-RU" sz="1200" dirty="0" err="1" smtClean="0"/>
              <a:t>fiecărui</a:t>
            </a:r>
            <a:r>
              <a:rPr lang="ru-RU" sz="1200" dirty="0" smtClean="0"/>
              <a:t> </a:t>
            </a:r>
            <a:r>
              <a:rPr lang="ru-RU" sz="1200" dirty="0" err="1" smtClean="0"/>
              <a:t>salariat</a:t>
            </a:r>
            <a:r>
              <a:rPr lang="ru-RU" sz="1200" dirty="0" smtClean="0"/>
              <a:t> </a:t>
            </a:r>
            <a:r>
              <a:rPr lang="ru-RU" sz="1200" dirty="0" err="1" smtClean="0"/>
              <a:t>cu</a:t>
            </a:r>
            <a:r>
              <a:rPr lang="ru-RU" sz="1200" dirty="0" smtClean="0"/>
              <a:t> </a:t>
            </a:r>
            <a:r>
              <a:rPr lang="ru-RU" sz="1200" dirty="0" err="1" smtClean="0"/>
              <a:t>conţinutul</a:t>
            </a:r>
            <a:r>
              <a:rPr lang="ru-RU" sz="1200" dirty="0" smtClean="0"/>
              <a:t> </a:t>
            </a:r>
            <a:r>
              <a:rPr lang="ru-RU" sz="1200" dirty="0" err="1" smtClean="0"/>
              <a:t>regulamentului</a:t>
            </a:r>
            <a:r>
              <a:rPr lang="ru-RU" sz="1200" dirty="0" smtClean="0"/>
              <a:t> </a:t>
            </a:r>
            <a:r>
              <a:rPr lang="ru-RU" sz="1200" dirty="0" err="1" smtClean="0"/>
              <a:t>intern</a:t>
            </a:r>
            <a:r>
              <a:rPr lang="ru-RU" sz="1200" dirty="0" smtClean="0"/>
              <a:t> </a:t>
            </a:r>
            <a:r>
              <a:rPr lang="ru-RU" sz="1200" dirty="0" err="1" smtClean="0"/>
              <a:t>al</a:t>
            </a:r>
            <a:r>
              <a:rPr lang="ru-RU" sz="1200" dirty="0" smtClean="0"/>
              <a:t> </a:t>
            </a:r>
            <a:r>
              <a:rPr lang="ru-RU" sz="1200" dirty="0" err="1" smtClean="0"/>
              <a:t>unităţii</a:t>
            </a:r>
            <a:r>
              <a:rPr lang="ru-RU" sz="1200" dirty="0" smtClean="0"/>
              <a:t> </a:t>
            </a:r>
            <a:r>
              <a:rPr lang="ru-RU" sz="1200" dirty="0" err="1" smtClean="0"/>
              <a:t>se</a:t>
            </a:r>
            <a:r>
              <a:rPr lang="ru-RU" sz="1200" dirty="0" smtClean="0"/>
              <a:t> </a:t>
            </a:r>
            <a:r>
              <a:rPr lang="ru-RU" sz="1200" dirty="0" err="1" smtClean="0"/>
              <a:t>stabileşte</a:t>
            </a:r>
            <a:r>
              <a:rPr lang="ru-RU" sz="1200" dirty="0" smtClean="0"/>
              <a:t> </a:t>
            </a:r>
            <a:r>
              <a:rPr lang="ru-RU" sz="1200" dirty="0" err="1" smtClean="0"/>
              <a:t>nemijlocit</a:t>
            </a:r>
            <a:r>
              <a:rPr lang="ru-RU" sz="1200" dirty="0" smtClean="0"/>
              <a:t> </a:t>
            </a:r>
            <a:r>
              <a:rPr lang="ru-RU" sz="1200" dirty="0" err="1" smtClean="0"/>
              <a:t>în</a:t>
            </a:r>
            <a:r>
              <a:rPr lang="ru-RU" sz="1200" dirty="0" smtClean="0"/>
              <a:t> </a:t>
            </a:r>
            <a:r>
              <a:rPr lang="ru-RU" sz="1200" dirty="0" err="1" smtClean="0"/>
              <a:t>textul</a:t>
            </a:r>
            <a:r>
              <a:rPr lang="ru-RU" sz="1200" dirty="0" smtClean="0"/>
              <a:t> </a:t>
            </a:r>
            <a:r>
              <a:rPr lang="ru-RU" sz="1200" dirty="0" err="1" smtClean="0"/>
              <a:t>acestuia</a:t>
            </a:r>
            <a:r>
              <a:rPr lang="ru-RU" sz="1200" dirty="0" smtClean="0"/>
              <a:t>.</a:t>
            </a:r>
            <a:endParaRPr lang="ru-RU" sz="1200" b="1" dirty="0" smtClean="0"/>
          </a:p>
          <a:p>
            <a:r>
              <a:rPr lang="en-US" sz="1200" dirty="0" err="1" smtClean="0"/>
              <a:t>Orice</a:t>
            </a:r>
            <a:r>
              <a:rPr lang="en-US" sz="1200" dirty="0" smtClean="0"/>
              <a:t> </a:t>
            </a:r>
            <a:r>
              <a:rPr lang="en-US" sz="1200" dirty="0" err="1" smtClean="0"/>
              <a:t>modificare</a:t>
            </a:r>
            <a:r>
              <a:rPr lang="en-US" sz="1200" dirty="0" smtClean="0"/>
              <a:t> </a:t>
            </a:r>
            <a:r>
              <a:rPr lang="en-US" sz="1200" dirty="0" err="1" smtClean="0"/>
              <a:t>sau</a:t>
            </a:r>
            <a:r>
              <a:rPr lang="en-US" sz="1200" dirty="0" smtClean="0"/>
              <a:t> </a:t>
            </a:r>
            <a:r>
              <a:rPr lang="en-US" sz="1200" dirty="0" err="1" smtClean="0"/>
              <a:t>completare</a:t>
            </a:r>
            <a:r>
              <a:rPr lang="en-US" sz="1200" dirty="0" smtClean="0"/>
              <a:t> a </a:t>
            </a:r>
            <a:r>
              <a:rPr lang="en-US" sz="1200" dirty="0" err="1" smtClean="0"/>
              <a:t>reglementărilor</a:t>
            </a:r>
            <a:r>
              <a:rPr lang="en-US" sz="1200" dirty="0" smtClean="0"/>
              <a:t> interne </a:t>
            </a:r>
            <a:r>
              <a:rPr lang="ro-MO" sz="1200" dirty="0" smtClean="0"/>
              <a:t>al unității</a:t>
            </a:r>
            <a:r>
              <a:rPr lang="en-US" sz="1200" dirty="0" smtClean="0"/>
              <a:t> se </a:t>
            </a:r>
            <a:r>
              <a:rPr lang="en-US" sz="1200" dirty="0" err="1" smtClean="0"/>
              <a:t>efectuează</a:t>
            </a:r>
            <a:r>
              <a:rPr lang="en-US" sz="1200" dirty="0" smtClean="0"/>
              <a:t> </a:t>
            </a:r>
            <a:r>
              <a:rPr lang="en-US" sz="1200" dirty="0" err="1" smtClean="0"/>
              <a:t>în</a:t>
            </a:r>
            <a:r>
              <a:rPr lang="en-US" sz="1200" dirty="0" smtClean="0"/>
              <a:t> </a:t>
            </a:r>
            <a:r>
              <a:rPr lang="en-US" sz="1200" dirty="0" err="1" smtClean="0"/>
              <a:t>conformitate</a:t>
            </a:r>
            <a:r>
              <a:rPr lang="en-US" sz="1200" dirty="0" smtClean="0"/>
              <a:t> cu </a:t>
            </a:r>
            <a:r>
              <a:rPr lang="en-US" sz="1200" dirty="0" err="1" smtClean="0"/>
              <a:t>prevederile</a:t>
            </a:r>
            <a:r>
              <a:rPr lang="en-US" sz="1200" dirty="0" smtClean="0"/>
              <a:t> </a:t>
            </a:r>
            <a:r>
              <a:rPr lang="en-US" sz="1200" dirty="0" err="1" smtClean="0"/>
              <a:t>articolului</a:t>
            </a:r>
            <a:r>
              <a:rPr lang="en-US" sz="1200" dirty="0" smtClean="0"/>
              <a:t> 198 din </a:t>
            </a:r>
            <a:r>
              <a:rPr lang="en-US" sz="1200" dirty="0" err="1" smtClean="0"/>
              <a:t>Codul</a:t>
            </a:r>
            <a:r>
              <a:rPr lang="en-US" sz="1200" dirty="0" smtClean="0"/>
              <a:t> </a:t>
            </a:r>
            <a:r>
              <a:rPr lang="en-US" sz="1200" dirty="0" err="1" smtClean="0"/>
              <a:t>muncii</a:t>
            </a:r>
            <a:r>
              <a:rPr lang="en-US" sz="1200" dirty="0" smtClean="0"/>
              <a:t> </a:t>
            </a:r>
            <a:r>
              <a:rPr lang="en-US" sz="1200" dirty="0" err="1" smtClean="0"/>
              <a:t>și</a:t>
            </a:r>
            <a:r>
              <a:rPr lang="en-US" sz="1200" dirty="0" smtClean="0"/>
              <a:t> </a:t>
            </a:r>
            <a:r>
              <a:rPr lang="en-US" sz="1200" dirty="0" err="1" smtClean="0"/>
              <a:t>este</a:t>
            </a:r>
            <a:r>
              <a:rPr lang="en-US" sz="1200" dirty="0" smtClean="0"/>
              <a:t> </a:t>
            </a:r>
            <a:r>
              <a:rPr lang="en-US" sz="1200" dirty="0" err="1" smtClean="0"/>
              <a:t>adusă</a:t>
            </a:r>
            <a:r>
              <a:rPr lang="en-US" sz="1200" dirty="0" smtClean="0"/>
              <a:t> la </a:t>
            </a:r>
            <a:r>
              <a:rPr lang="en-US" sz="1200" dirty="0" err="1" smtClean="0"/>
              <a:t>cunoștința</a:t>
            </a:r>
            <a:r>
              <a:rPr lang="en-US" sz="1200" dirty="0" smtClean="0"/>
              <a:t> </a:t>
            </a:r>
            <a:r>
              <a:rPr lang="en-US" sz="1200" dirty="0" err="1" smtClean="0"/>
              <a:t>salariaților</a:t>
            </a:r>
            <a:r>
              <a:rPr lang="en-US" sz="1200" dirty="0" smtClean="0"/>
              <a:t>  </a:t>
            </a:r>
            <a:r>
              <a:rPr lang="en-US" sz="1200" dirty="0" err="1" smtClean="0"/>
              <a:t>în</a:t>
            </a:r>
            <a:r>
              <a:rPr lang="en-US" sz="1200" dirty="0" smtClean="0"/>
              <a:t> </a:t>
            </a:r>
            <a:r>
              <a:rPr lang="en-US" sz="1200" dirty="0" err="1" smtClean="0"/>
              <a:t>timpul</a:t>
            </a:r>
            <a:r>
              <a:rPr lang="en-US" sz="1200" dirty="0" smtClean="0"/>
              <a:t> </a:t>
            </a:r>
            <a:r>
              <a:rPr lang="en-US" sz="1200" dirty="0" err="1" smtClean="0"/>
              <a:t>și</a:t>
            </a:r>
            <a:r>
              <a:rPr lang="en-US" sz="1200" dirty="0" smtClean="0"/>
              <a:t> </a:t>
            </a:r>
            <a:r>
              <a:rPr lang="en-US" sz="1200" dirty="0" err="1" smtClean="0"/>
              <a:t>în</a:t>
            </a:r>
            <a:r>
              <a:rPr lang="en-US" sz="1200" dirty="0" smtClean="0"/>
              <a:t> </a:t>
            </a:r>
            <a:r>
              <a:rPr lang="en-US" sz="1200" dirty="0" err="1" smtClean="0"/>
              <a:t>modul</a:t>
            </a:r>
            <a:r>
              <a:rPr lang="en-US" sz="1200" dirty="0" smtClean="0"/>
              <a:t> </a:t>
            </a:r>
            <a:r>
              <a:rPr lang="en-US" sz="1200" dirty="0" err="1" smtClean="0"/>
              <a:t>prevăzut</a:t>
            </a:r>
            <a:r>
              <a:rPr lang="en-US" sz="1200" dirty="0" smtClean="0"/>
              <a:t> de </a:t>
            </a:r>
            <a:r>
              <a:rPr lang="en-US" sz="1200" dirty="0" err="1" smtClean="0"/>
              <a:t>legislația</a:t>
            </a:r>
            <a:r>
              <a:rPr lang="en-US" sz="1200" dirty="0" smtClean="0"/>
              <a:t> </a:t>
            </a:r>
            <a:r>
              <a:rPr lang="en-US" sz="1200" dirty="0" err="1" smtClean="0"/>
              <a:t>muncii</a:t>
            </a:r>
            <a:r>
              <a:rPr lang="ro-RO" sz="1200" dirty="0" smtClean="0"/>
              <a:t>.</a:t>
            </a:r>
            <a:endParaRPr lang="ru-RU" sz="1200" b="1" dirty="0" smtClean="0"/>
          </a:p>
          <a:p>
            <a:endParaRPr lang="ru-RU" sz="1200" dirty="0"/>
          </a:p>
        </p:txBody>
      </p:sp>
      <p:sp>
        <p:nvSpPr>
          <p:cNvPr id="3" name="Заголовок 2"/>
          <p:cNvSpPr>
            <a:spLocks noGrp="1"/>
          </p:cNvSpPr>
          <p:nvPr>
            <p:ph type="title"/>
          </p:nvPr>
        </p:nvSpPr>
        <p:spPr>
          <a:xfrm>
            <a:off x="395536" y="260648"/>
            <a:ext cx="8229600" cy="504056"/>
          </a:xfrm>
        </p:spPr>
        <p:txBody>
          <a:bodyPr>
            <a:normAutofit fontScale="90000"/>
          </a:bodyPr>
          <a:lstStyle/>
          <a:p>
            <a:pPr algn="ctr"/>
            <a:r>
              <a:rPr lang="ro-MO" sz="3100" dirty="0" smtClean="0"/>
              <a:t/>
            </a:r>
            <a:br>
              <a:rPr lang="ro-MO" sz="3100" dirty="0" smtClean="0"/>
            </a:br>
            <a:r>
              <a:rPr lang="ru-RU" sz="4400" dirty="0" smtClean="0"/>
              <a:t> </a:t>
            </a:r>
            <a:r>
              <a:rPr lang="ro-MO" sz="4400" dirty="0" smtClean="0"/>
              <a:t/>
            </a:r>
            <a:br>
              <a:rPr lang="ro-MO" sz="4400" dirty="0" smtClean="0"/>
            </a:br>
            <a:r>
              <a:rPr lang="en-US" sz="3100" dirty="0" err="1" smtClean="0"/>
              <a:t>Acte</a:t>
            </a:r>
            <a:r>
              <a:rPr lang="en-US" sz="3100" dirty="0" smtClean="0"/>
              <a:t> </a:t>
            </a:r>
            <a:r>
              <a:rPr lang="en-US" sz="3100" dirty="0" smtClean="0"/>
              <a:t>normative interne la </a:t>
            </a:r>
            <a:r>
              <a:rPr lang="en-US" sz="3100" dirty="0" err="1" smtClean="0"/>
              <a:t>nivel</a:t>
            </a:r>
            <a:r>
              <a:rPr lang="en-US" sz="3100" dirty="0" smtClean="0"/>
              <a:t> de </a:t>
            </a:r>
            <a:r>
              <a:rPr lang="en-US" sz="3100" dirty="0" err="1" smtClean="0"/>
              <a:t>unitate</a:t>
            </a:r>
            <a:r>
              <a:rPr lang="ru-RU" sz="4000" dirty="0" smtClean="0"/>
              <a:t/>
            </a:r>
            <a:br>
              <a:rPr lang="ru-RU" sz="4000" dirty="0" smtClean="0"/>
            </a:br>
            <a:r>
              <a:rPr lang="ru-RU" dirty="0" smtClean="0"/>
              <a:t/>
            </a:r>
            <a:br>
              <a:rPr lang="ru-RU" dirty="0" smtClean="0"/>
            </a:b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395536" y="332656"/>
            <a:ext cx="8496944" cy="6192688"/>
          </a:xfrm>
        </p:spPr>
        <p:txBody>
          <a:bodyPr>
            <a:normAutofit fontScale="85000" lnSpcReduction="10000"/>
          </a:bodyPr>
          <a:lstStyle/>
          <a:p>
            <a:pPr algn="ctr"/>
            <a:r>
              <a:rPr lang="ru-RU" sz="3000" b="1" i="1" dirty="0" smtClean="0"/>
              <a:t> </a:t>
            </a:r>
            <a:r>
              <a:rPr lang="en-US" sz="3000" b="1" dirty="0" err="1" smtClean="0"/>
              <a:t>Rolul</a:t>
            </a:r>
            <a:r>
              <a:rPr lang="en-US" sz="3000" b="1" dirty="0" smtClean="0"/>
              <a:t> </a:t>
            </a:r>
            <a:r>
              <a:rPr lang="en-US" sz="3000" b="1" dirty="0" err="1" smtClean="0"/>
              <a:t>serviciului</a:t>
            </a:r>
            <a:r>
              <a:rPr lang="en-US" sz="3000" b="1" dirty="0" smtClean="0"/>
              <a:t> </a:t>
            </a:r>
            <a:r>
              <a:rPr lang="en-US" sz="3000" b="1" dirty="0" err="1" smtClean="0"/>
              <a:t>resurse</a:t>
            </a:r>
            <a:r>
              <a:rPr lang="en-US" sz="3000" b="1" dirty="0" smtClean="0"/>
              <a:t> </a:t>
            </a:r>
            <a:r>
              <a:rPr lang="en-US" sz="3000" b="1" dirty="0" err="1" smtClean="0"/>
              <a:t>umane</a:t>
            </a:r>
            <a:r>
              <a:rPr lang="en-US" sz="3000" b="1" dirty="0" smtClean="0"/>
              <a:t> </a:t>
            </a:r>
            <a:r>
              <a:rPr lang="en-US" sz="3000" b="1" dirty="0" err="1" smtClean="0"/>
              <a:t>în</a:t>
            </a:r>
            <a:r>
              <a:rPr lang="en-US" sz="3000" b="1" dirty="0" smtClean="0"/>
              <a:t> </a:t>
            </a:r>
            <a:r>
              <a:rPr lang="en-US" sz="3000" b="1" dirty="0" err="1" smtClean="0"/>
              <a:t>cadrul</a:t>
            </a:r>
            <a:r>
              <a:rPr lang="en-US" sz="3000" b="1" dirty="0" smtClean="0"/>
              <a:t> </a:t>
            </a:r>
            <a:r>
              <a:rPr lang="en-US" sz="3000" b="1" dirty="0" err="1" smtClean="0"/>
              <a:t>întreprinderii</a:t>
            </a:r>
            <a:endParaRPr lang="ro-MO" sz="3000" b="1" dirty="0" smtClean="0"/>
          </a:p>
          <a:p>
            <a:pPr algn="ctr"/>
            <a:endParaRPr lang="ru-RU" sz="1800" b="1" dirty="0" smtClean="0"/>
          </a:p>
          <a:p>
            <a:r>
              <a:rPr lang="en-US" sz="1900" dirty="0" err="1" smtClean="0"/>
              <a:t>Serviciu</a:t>
            </a:r>
            <a:r>
              <a:rPr lang="en-US" sz="1900" dirty="0" smtClean="0"/>
              <a:t>  </a:t>
            </a:r>
            <a:r>
              <a:rPr lang="en-US" sz="1900" dirty="0" err="1" smtClean="0"/>
              <a:t>resurse</a:t>
            </a:r>
            <a:r>
              <a:rPr lang="en-US" sz="1900" dirty="0" smtClean="0"/>
              <a:t> </a:t>
            </a:r>
            <a:r>
              <a:rPr lang="en-US" sz="1900" dirty="0" err="1" smtClean="0"/>
              <a:t>umane</a:t>
            </a:r>
            <a:r>
              <a:rPr lang="en-US" sz="1900" dirty="0" smtClean="0"/>
              <a:t> </a:t>
            </a:r>
            <a:r>
              <a:rPr lang="en-US" sz="1900" dirty="0" err="1" smtClean="0"/>
              <a:t>indeplineste</a:t>
            </a:r>
            <a:r>
              <a:rPr lang="en-US" sz="1900" dirty="0" smtClean="0"/>
              <a:t> </a:t>
            </a:r>
            <a:r>
              <a:rPr lang="en-US" sz="1900" dirty="0" err="1" smtClean="0"/>
              <a:t>mai</a:t>
            </a:r>
            <a:r>
              <a:rPr lang="en-US" sz="1900" dirty="0" smtClean="0"/>
              <a:t> </a:t>
            </a:r>
            <a:r>
              <a:rPr lang="en-US" sz="1900" dirty="0" err="1" smtClean="0"/>
              <a:t>multe</a:t>
            </a:r>
            <a:r>
              <a:rPr lang="en-US" sz="1900" dirty="0" smtClean="0"/>
              <a:t> </a:t>
            </a:r>
            <a:r>
              <a:rPr lang="en-US" sz="1900" dirty="0" err="1" smtClean="0"/>
              <a:t>roluri</a:t>
            </a:r>
            <a:r>
              <a:rPr lang="en-US" sz="1900" dirty="0" smtClean="0"/>
              <a:t> in </a:t>
            </a:r>
            <a:r>
              <a:rPr lang="en-US" sz="1900" dirty="0" err="1" smtClean="0"/>
              <a:t>interiorul</a:t>
            </a:r>
            <a:r>
              <a:rPr lang="en-US" sz="1900" dirty="0" smtClean="0"/>
              <a:t> </a:t>
            </a:r>
            <a:r>
              <a:rPr lang="en-US" sz="1900" dirty="0" err="1" smtClean="0"/>
              <a:t>unei</a:t>
            </a:r>
            <a:r>
              <a:rPr lang="en-US" sz="1900" dirty="0" smtClean="0"/>
              <a:t> </a:t>
            </a:r>
            <a:r>
              <a:rPr lang="en-US" sz="1900" dirty="0" err="1" smtClean="0"/>
              <a:t>întreprinderi</a:t>
            </a:r>
            <a:r>
              <a:rPr lang="en-US" sz="1900" dirty="0" smtClean="0"/>
              <a:t>. </a:t>
            </a:r>
            <a:r>
              <a:rPr lang="en-US" sz="1900" dirty="0" err="1" smtClean="0"/>
              <a:t>Acestea</a:t>
            </a:r>
            <a:r>
              <a:rPr lang="en-US" sz="1900" dirty="0" smtClean="0"/>
              <a:t> </a:t>
            </a:r>
            <a:r>
              <a:rPr lang="en-US" sz="1900" dirty="0" err="1" smtClean="0"/>
              <a:t>includ</a:t>
            </a:r>
            <a:r>
              <a:rPr lang="en-US" sz="1900" dirty="0" smtClean="0"/>
              <a:t> </a:t>
            </a:r>
            <a:r>
              <a:rPr lang="en-US" sz="1900" dirty="0" err="1" smtClean="0"/>
              <a:t>recrutare</a:t>
            </a:r>
            <a:r>
              <a:rPr lang="en-US" sz="1900" dirty="0" smtClean="0"/>
              <a:t>, management al </a:t>
            </a:r>
            <a:r>
              <a:rPr lang="en-US" sz="1900" dirty="0" err="1" smtClean="0"/>
              <a:t>angajatilor</a:t>
            </a:r>
            <a:r>
              <a:rPr lang="en-US" sz="1900" dirty="0" smtClean="0"/>
              <a:t>, </a:t>
            </a:r>
            <a:r>
              <a:rPr lang="en-US" sz="1900" dirty="0" err="1" smtClean="0"/>
              <a:t>invatare</a:t>
            </a:r>
            <a:r>
              <a:rPr lang="en-US" sz="1900" dirty="0" smtClean="0"/>
              <a:t> </a:t>
            </a:r>
            <a:r>
              <a:rPr lang="en-US" sz="1900" dirty="0" err="1" smtClean="0"/>
              <a:t>si</a:t>
            </a:r>
            <a:r>
              <a:rPr lang="en-US" sz="1900" dirty="0" smtClean="0"/>
              <a:t> </a:t>
            </a:r>
            <a:r>
              <a:rPr lang="en-US" sz="1900" dirty="0" err="1" smtClean="0"/>
              <a:t>dezvoltare</a:t>
            </a:r>
            <a:r>
              <a:rPr lang="en-US" sz="1900" dirty="0" smtClean="0"/>
              <a:t>, </a:t>
            </a:r>
            <a:r>
              <a:rPr lang="en-US" sz="1900" dirty="0" err="1" smtClean="0"/>
              <a:t>dar</a:t>
            </a:r>
            <a:r>
              <a:rPr lang="en-US" sz="1900" dirty="0" smtClean="0"/>
              <a:t> </a:t>
            </a:r>
            <a:r>
              <a:rPr lang="en-US" sz="1900" dirty="0" err="1" smtClean="0"/>
              <a:t>si</a:t>
            </a:r>
            <a:r>
              <a:rPr lang="en-US" sz="1900" dirty="0" smtClean="0"/>
              <a:t> </a:t>
            </a:r>
            <a:r>
              <a:rPr lang="en-US" sz="1900" dirty="0" err="1" smtClean="0"/>
              <a:t>multe</a:t>
            </a:r>
            <a:r>
              <a:rPr lang="en-US" sz="1900" dirty="0" smtClean="0"/>
              <a:t> </a:t>
            </a:r>
            <a:r>
              <a:rPr lang="en-US" sz="1900" dirty="0" err="1" smtClean="0"/>
              <a:t>altele</a:t>
            </a:r>
            <a:r>
              <a:rPr lang="en-US" sz="1900" dirty="0" smtClean="0"/>
              <a:t>.</a:t>
            </a:r>
            <a:br>
              <a:rPr lang="en-US" sz="1900" dirty="0" smtClean="0"/>
            </a:br>
            <a:r>
              <a:rPr lang="en-US" sz="1900" dirty="0" smtClean="0"/>
              <a:t/>
            </a:r>
            <a:br>
              <a:rPr lang="en-US" sz="1900" dirty="0" smtClean="0"/>
            </a:br>
            <a:r>
              <a:rPr lang="en-US" sz="1900" dirty="0" err="1" smtClean="0"/>
              <a:t>Serviciu</a:t>
            </a:r>
            <a:r>
              <a:rPr lang="en-US" sz="1900" dirty="0" smtClean="0"/>
              <a:t>  </a:t>
            </a:r>
            <a:r>
              <a:rPr lang="en-US" sz="1900" dirty="0" err="1" smtClean="0"/>
              <a:t>resurse</a:t>
            </a:r>
            <a:r>
              <a:rPr lang="en-US" sz="1900" dirty="0" smtClean="0"/>
              <a:t> </a:t>
            </a:r>
            <a:r>
              <a:rPr lang="en-US" sz="1900" dirty="0" err="1" smtClean="0"/>
              <a:t>umane</a:t>
            </a:r>
            <a:r>
              <a:rPr lang="en-US" sz="1900" dirty="0" smtClean="0"/>
              <a:t> se </a:t>
            </a:r>
            <a:r>
              <a:rPr lang="en-US" sz="1900" dirty="0" err="1" smtClean="0"/>
              <a:t>ocupa</a:t>
            </a:r>
            <a:r>
              <a:rPr lang="en-US" sz="1900" dirty="0" smtClean="0"/>
              <a:t> cu </a:t>
            </a:r>
            <a:r>
              <a:rPr lang="en-US" sz="1900" dirty="0" err="1" smtClean="0"/>
              <a:t>numeroase</a:t>
            </a:r>
            <a:r>
              <a:rPr lang="en-US" sz="1900" dirty="0" smtClean="0"/>
              <a:t> </a:t>
            </a:r>
            <a:r>
              <a:rPr lang="en-US" sz="1900" dirty="0" err="1" smtClean="0"/>
              <a:t>activitati</a:t>
            </a:r>
            <a:r>
              <a:rPr lang="en-US" sz="1900" dirty="0" smtClean="0"/>
              <a:t> care </a:t>
            </a:r>
            <a:r>
              <a:rPr lang="en-US" sz="1900" dirty="0" err="1" smtClean="0"/>
              <a:t>sunt</a:t>
            </a:r>
            <a:r>
              <a:rPr lang="en-US" sz="1900" dirty="0" smtClean="0"/>
              <a:t> </a:t>
            </a:r>
            <a:r>
              <a:rPr lang="en-US" sz="1900" dirty="0" err="1" smtClean="0"/>
              <a:t>vitale</a:t>
            </a:r>
            <a:r>
              <a:rPr lang="en-US" sz="1900" dirty="0" smtClean="0"/>
              <a:t> </a:t>
            </a:r>
            <a:r>
              <a:rPr lang="en-US" sz="1900" dirty="0" err="1" smtClean="0"/>
              <a:t>pentru</a:t>
            </a:r>
            <a:r>
              <a:rPr lang="en-US" sz="1900" dirty="0" smtClean="0"/>
              <a:t> </a:t>
            </a:r>
            <a:r>
              <a:rPr lang="en-US" sz="1900" dirty="0" err="1" smtClean="0"/>
              <a:t>orice</a:t>
            </a:r>
            <a:r>
              <a:rPr lang="en-US" sz="1900" dirty="0" smtClean="0"/>
              <a:t> </a:t>
            </a:r>
            <a:r>
              <a:rPr lang="en-US" sz="1900" dirty="0" err="1" smtClean="0"/>
              <a:t>companie</a:t>
            </a:r>
            <a:r>
              <a:rPr lang="en-US" sz="1900" dirty="0" smtClean="0"/>
              <a:t>. </a:t>
            </a:r>
            <a:r>
              <a:rPr lang="en-US" sz="1900" dirty="0" err="1" smtClean="0"/>
              <a:t>Acesta</a:t>
            </a:r>
            <a:r>
              <a:rPr lang="en-US" sz="1900" dirty="0" smtClean="0"/>
              <a:t> </a:t>
            </a:r>
            <a:r>
              <a:rPr lang="en-US" sz="1900" dirty="0" err="1" smtClean="0"/>
              <a:t>este</a:t>
            </a:r>
            <a:r>
              <a:rPr lang="en-US" sz="1900" dirty="0" smtClean="0"/>
              <a:t> </a:t>
            </a:r>
            <a:r>
              <a:rPr lang="en-US" sz="1900" dirty="0" err="1" smtClean="0"/>
              <a:t>instrumentul</a:t>
            </a:r>
            <a:r>
              <a:rPr lang="en-US" sz="1900" dirty="0" smtClean="0"/>
              <a:t> principal care are </a:t>
            </a:r>
            <a:r>
              <a:rPr lang="en-US" sz="1900" dirty="0" err="1" smtClean="0"/>
              <a:t>grija</a:t>
            </a:r>
            <a:r>
              <a:rPr lang="en-US" sz="1900" dirty="0" smtClean="0"/>
              <a:t> </a:t>
            </a:r>
            <a:r>
              <a:rPr lang="en-US" sz="1900" dirty="0" err="1" smtClean="0"/>
              <a:t>sa</a:t>
            </a:r>
            <a:r>
              <a:rPr lang="en-US" sz="1900" dirty="0" smtClean="0"/>
              <a:t> fie </a:t>
            </a:r>
            <a:r>
              <a:rPr lang="en-US" sz="1900" dirty="0" err="1" smtClean="0"/>
              <a:t>respectate</a:t>
            </a:r>
            <a:r>
              <a:rPr lang="en-US" sz="1900" dirty="0" smtClean="0"/>
              <a:t> </a:t>
            </a:r>
            <a:r>
              <a:rPr lang="en-US" sz="1900" dirty="0" err="1" smtClean="0"/>
              <a:t>drepturile</a:t>
            </a:r>
            <a:r>
              <a:rPr lang="en-US" sz="1900" dirty="0" smtClean="0"/>
              <a:t> </a:t>
            </a:r>
            <a:r>
              <a:rPr lang="en-US" sz="1900" dirty="0" err="1" smtClean="0"/>
              <a:t>si</a:t>
            </a:r>
            <a:r>
              <a:rPr lang="en-US" sz="1900" dirty="0" smtClean="0"/>
              <a:t> </a:t>
            </a:r>
            <a:r>
              <a:rPr lang="en-US" sz="1900" dirty="0" err="1" smtClean="0"/>
              <a:t>obligatiile</a:t>
            </a:r>
            <a:r>
              <a:rPr lang="en-US" sz="1900" dirty="0" smtClean="0"/>
              <a:t> din </a:t>
            </a:r>
            <a:r>
              <a:rPr lang="en-US" sz="1900" dirty="0" err="1" smtClean="0"/>
              <a:t>Codul</a:t>
            </a:r>
            <a:r>
              <a:rPr lang="en-US" sz="1900" dirty="0" smtClean="0"/>
              <a:t> </a:t>
            </a:r>
            <a:r>
              <a:rPr lang="en-US" sz="1900" dirty="0" err="1" smtClean="0"/>
              <a:t>Muncii</a:t>
            </a:r>
            <a:r>
              <a:rPr lang="en-US" sz="1900" dirty="0" smtClean="0"/>
              <a:t>, tine </a:t>
            </a:r>
            <a:r>
              <a:rPr lang="en-US" sz="1900" dirty="0" err="1" smtClean="0"/>
              <a:t>evidenta</a:t>
            </a:r>
            <a:r>
              <a:rPr lang="en-US" sz="1900" dirty="0" smtClean="0"/>
              <a:t> </a:t>
            </a:r>
            <a:r>
              <a:rPr lang="en-US" sz="1900" dirty="0" err="1" smtClean="0"/>
              <a:t>angajatilor</a:t>
            </a:r>
            <a:r>
              <a:rPr lang="en-US" sz="1900" dirty="0" smtClean="0"/>
              <a:t>, se </a:t>
            </a:r>
            <a:r>
              <a:rPr lang="en-US" sz="1900" dirty="0" err="1" smtClean="0"/>
              <a:t>ocupa</a:t>
            </a:r>
            <a:r>
              <a:rPr lang="en-US" sz="1900" dirty="0" smtClean="0"/>
              <a:t> de </a:t>
            </a:r>
            <a:r>
              <a:rPr lang="en-US" sz="1900" dirty="0" err="1" smtClean="0"/>
              <a:t>gasirea</a:t>
            </a:r>
            <a:r>
              <a:rPr lang="en-US" sz="1900" dirty="0" smtClean="0"/>
              <a:t> </a:t>
            </a:r>
            <a:r>
              <a:rPr lang="en-US" sz="1900" dirty="0" err="1" smtClean="0"/>
              <a:t>persoanelor</a:t>
            </a:r>
            <a:r>
              <a:rPr lang="en-US" sz="1900" dirty="0" smtClean="0"/>
              <a:t> </a:t>
            </a:r>
            <a:r>
              <a:rPr lang="en-US" sz="1900" dirty="0" err="1" smtClean="0"/>
              <a:t>potrivite</a:t>
            </a:r>
            <a:r>
              <a:rPr lang="en-US" sz="1900" dirty="0" smtClean="0"/>
              <a:t> </a:t>
            </a:r>
            <a:r>
              <a:rPr lang="en-US" sz="1900" dirty="0" err="1" smtClean="0"/>
              <a:t>si</a:t>
            </a:r>
            <a:r>
              <a:rPr lang="en-US" sz="1900" dirty="0" smtClean="0"/>
              <a:t> de </a:t>
            </a:r>
            <a:r>
              <a:rPr lang="en-US" sz="1900" dirty="0" err="1" smtClean="0"/>
              <a:t>instruirea</a:t>
            </a:r>
            <a:r>
              <a:rPr lang="en-US" sz="1900" dirty="0" smtClean="0"/>
              <a:t> </a:t>
            </a:r>
            <a:r>
              <a:rPr lang="en-US" sz="1900" dirty="0" err="1" smtClean="0"/>
              <a:t>acestora</a:t>
            </a:r>
            <a:r>
              <a:rPr lang="en-US" sz="1900" dirty="0" smtClean="0"/>
              <a:t>, </a:t>
            </a:r>
            <a:r>
              <a:rPr lang="en-US" sz="1900" dirty="0" err="1" smtClean="0"/>
              <a:t>dar</a:t>
            </a:r>
            <a:r>
              <a:rPr lang="en-US" sz="1900" dirty="0" smtClean="0"/>
              <a:t> </a:t>
            </a:r>
            <a:r>
              <a:rPr lang="en-US" sz="1900" dirty="0" err="1" smtClean="0"/>
              <a:t>si</a:t>
            </a:r>
            <a:r>
              <a:rPr lang="en-US" sz="1900" dirty="0" smtClean="0"/>
              <a:t> de </a:t>
            </a:r>
            <a:r>
              <a:rPr lang="en-US" sz="1900" dirty="0" err="1" smtClean="0"/>
              <a:t>salarii</a:t>
            </a:r>
            <a:r>
              <a:rPr lang="en-US" sz="1900" dirty="0" smtClean="0"/>
              <a:t> </a:t>
            </a:r>
            <a:r>
              <a:rPr lang="en-US" sz="1900" dirty="0" err="1" smtClean="0"/>
              <a:t>si</a:t>
            </a:r>
            <a:r>
              <a:rPr lang="en-US" sz="1900" dirty="0" smtClean="0"/>
              <a:t> </a:t>
            </a:r>
            <a:r>
              <a:rPr lang="en-US" sz="1900" dirty="0" err="1" smtClean="0"/>
              <a:t>alte</a:t>
            </a:r>
            <a:r>
              <a:rPr lang="en-US" sz="1900" dirty="0" smtClean="0"/>
              <a:t> </a:t>
            </a:r>
            <a:r>
              <a:rPr lang="en-US" sz="1900" dirty="0" err="1" smtClean="0"/>
              <a:t>beneficii</a:t>
            </a:r>
            <a:r>
              <a:rPr lang="en-US" sz="1900" dirty="0" smtClean="0"/>
              <a:t>. In </a:t>
            </a:r>
            <a:r>
              <a:rPr lang="en-US" sz="1900" dirty="0" err="1" smtClean="0"/>
              <a:t>ansamblu</a:t>
            </a:r>
            <a:r>
              <a:rPr lang="en-US" sz="1900" dirty="0" smtClean="0"/>
              <a:t>, </a:t>
            </a:r>
            <a:r>
              <a:rPr lang="en-US" sz="1900" dirty="0" err="1" smtClean="0"/>
              <a:t>rolul</a:t>
            </a:r>
            <a:r>
              <a:rPr lang="en-US" sz="1900" dirty="0" smtClean="0"/>
              <a:t> </a:t>
            </a:r>
            <a:r>
              <a:rPr lang="en-US" sz="1900" dirty="0" err="1" smtClean="0"/>
              <a:t>serviciului</a:t>
            </a:r>
            <a:r>
              <a:rPr lang="en-US" sz="1900" dirty="0" smtClean="0"/>
              <a:t> </a:t>
            </a:r>
            <a:r>
              <a:rPr lang="en-US" sz="1900" dirty="0" err="1" smtClean="0"/>
              <a:t>resurse</a:t>
            </a:r>
            <a:r>
              <a:rPr lang="en-US" sz="1900" dirty="0" smtClean="0"/>
              <a:t> </a:t>
            </a:r>
            <a:r>
              <a:rPr lang="en-US" sz="1900" dirty="0" err="1" smtClean="0"/>
              <a:t>umane</a:t>
            </a:r>
            <a:r>
              <a:rPr lang="en-US" sz="1900" dirty="0" smtClean="0"/>
              <a:t> </a:t>
            </a:r>
            <a:r>
              <a:rPr lang="en-US" sz="1900" dirty="0" err="1" smtClean="0"/>
              <a:t>este</a:t>
            </a:r>
            <a:r>
              <a:rPr lang="en-US" sz="1900" dirty="0" smtClean="0"/>
              <a:t> de a </a:t>
            </a:r>
            <a:r>
              <a:rPr lang="en-US" sz="1900" dirty="0" err="1" smtClean="0"/>
              <a:t>crea</a:t>
            </a:r>
            <a:r>
              <a:rPr lang="en-US" sz="1900" dirty="0" smtClean="0"/>
              <a:t> o </a:t>
            </a:r>
            <a:r>
              <a:rPr lang="en-US" sz="1900" dirty="0" err="1" smtClean="0"/>
              <a:t>legatura</a:t>
            </a:r>
            <a:r>
              <a:rPr lang="en-US" sz="1900" dirty="0" smtClean="0"/>
              <a:t> </a:t>
            </a:r>
            <a:r>
              <a:rPr lang="en-US" sz="1900" dirty="0" err="1" smtClean="0"/>
              <a:t>intre</a:t>
            </a:r>
            <a:r>
              <a:rPr lang="en-US" sz="1900" dirty="0" smtClean="0"/>
              <a:t> management </a:t>
            </a:r>
            <a:r>
              <a:rPr lang="en-US" sz="1900" dirty="0" err="1" smtClean="0"/>
              <a:t>si</a:t>
            </a:r>
            <a:r>
              <a:rPr lang="en-US" sz="1900" dirty="0" smtClean="0"/>
              <a:t> </a:t>
            </a:r>
            <a:r>
              <a:rPr lang="en-US" sz="1900" dirty="0" err="1" smtClean="0"/>
              <a:t>angajati</a:t>
            </a:r>
            <a:r>
              <a:rPr lang="en-US" sz="1900" dirty="0" smtClean="0"/>
              <a:t> </a:t>
            </a:r>
            <a:r>
              <a:rPr lang="en-US" sz="1900" dirty="0" err="1" smtClean="0"/>
              <a:t>si</a:t>
            </a:r>
            <a:r>
              <a:rPr lang="en-US" sz="1900" dirty="0" smtClean="0"/>
              <a:t> de a se </a:t>
            </a:r>
            <a:r>
              <a:rPr lang="en-US" sz="1900" dirty="0" err="1" smtClean="0"/>
              <a:t>ocupa</a:t>
            </a:r>
            <a:r>
              <a:rPr lang="en-US" sz="1900" dirty="0" smtClean="0"/>
              <a:t> de </a:t>
            </a:r>
            <a:r>
              <a:rPr lang="en-US" sz="1900" dirty="0" err="1" smtClean="0"/>
              <a:t>diferite</a:t>
            </a:r>
            <a:r>
              <a:rPr lang="en-US" sz="1900" dirty="0" smtClean="0"/>
              <a:t> </a:t>
            </a:r>
            <a:r>
              <a:rPr lang="en-US" sz="1900" dirty="0" err="1" smtClean="0"/>
              <a:t>probleme</a:t>
            </a:r>
            <a:r>
              <a:rPr lang="en-US" sz="1900" dirty="0" smtClean="0"/>
              <a:t> legate de </a:t>
            </a:r>
            <a:r>
              <a:rPr lang="en-US" sz="1900" dirty="0" err="1" smtClean="0"/>
              <a:t>performanta</a:t>
            </a:r>
            <a:r>
              <a:rPr lang="en-US" sz="1900" dirty="0" smtClean="0"/>
              <a:t> </a:t>
            </a:r>
            <a:r>
              <a:rPr lang="en-US" sz="1900" dirty="0" err="1" smtClean="0"/>
              <a:t>întreprinderii</a:t>
            </a:r>
            <a:r>
              <a:rPr lang="en-US" sz="1900" dirty="0" smtClean="0"/>
              <a:t>.</a:t>
            </a:r>
            <a:br>
              <a:rPr lang="en-US" sz="1900" dirty="0" smtClean="0"/>
            </a:br>
            <a:r>
              <a:rPr lang="en-US" sz="1900" dirty="0" smtClean="0"/>
              <a:t/>
            </a:r>
            <a:br>
              <a:rPr lang="en-US" sz="1900" dirty="0" smtClean="0"/>
            </a:br>
            <a:r>
              <a:rPr lang="en-US" sz="1900" dirty="0" err="1" smtClean="0"/>
              <a:t>Toate</a:t>
            </a:r>
            <a:r>
              <a:rPr lang="en-US" sz="1900" dirty="0" smtClean="0"/>
              <a:t> </a:t>
            </a:r>
            <a:r>
              <a:rPr lang="en-US" sz="1900" dirty="0" err="1" smtClean="0"/>
              <a:t>aceste</a:t>
            </a:r>
            <a:r>
              <a:rPr lang="en-US" sz="1900" dirty="0" smtClean="0"/>
              <a:t> </a:t>
            </a:r>
            <a:r>
              <a:rPr lang="en-US" sz="1900" dirty="0" err="1" smtClean="0"/>
              <a:t>roluri</a:t>
            </a:r>
            <a:r>
              <a:rPr lang="en-US" sz="1900" dirty="0" smtClean="0"/>
              <a:t> </a:t>
            </a:r>
            <a:r>
              <a:rPr lang="en-US" sz="1900" dirty="0" err="1" smtClean="0"/>
              <a:t>sunt</a:t>
            </a:r>
            <a:r>
              <a:rPr lang="en-US" sz="1900" dirty="0" smtClean="0"/>
              <a:t> </a:t>
            </a:r>
            <a:r>
              <a:rPr lang="en-US" sz="1900" dirty="0" err="1" smtClean="0"/>
              <a:t>esentiale</a:t>
            </a:r>
            <a:r>
              <a:rPr lang="en-US" sz="1900" dirty="0" smtClean="0"/>
              <a:t> </a:t>
            </a:r>
            <a:r>
              <a:rPr lang="en-US" sz="1900" dirty="0" err="1" smtClean="0"/>
              <a:t>pentru</a:t>
            </a:r>
            <a:r>
              <a:rPr lang="en-US" sz="1900" dirty="0" smtClean="0"/>
              <a:t> </a:t>
            </a:r>
            <a:r>
              <a:rPr lang="en-US" sz="1900" dirty="0" err="1" smtClean="0"/>
              <a:t>orice</a:t>
            </a:r>
            <a:r>
              <a:rPr lang="en-US" sz="1900" dirty="0" smtClean="0"/>
              <a:t> </a:t>
            </a:r>
            <a:r>
              <a:rPr lang="en-US" sz="1900" dirty="0" err="1" smtClean="0"/>
              <a:t>întreprindere</a:t>
            </a:r>
            <a:r>
              <a:rPr lang="en-US" sz="1900" dirty="0" smtClean="0"/>
              <a:t>. </a:t>
            </a:r>
            <a:r>
              <a:rPr lang="en-US" sz="1900" dirty="0" err="1" smtClean="0"/>
              <a:t>Fara</a:t>
            </a:r>
            <a:r>
              <a:rPr lang="en-US" sz="1900" dirty="0" smtClean="0"/>
              <a:t> un </a:t>
            </a:r>
            <a:r>
              <a:rPr lang="en-US" sz="1900" dirty="0" err="1" smtClean="0"/>
              <a:t>servicu</a:t>
            </a:r>
            <a:r>
              <a:rPr lang="en-US" sz="1900" dirty="0" smtClean="0"/>
              <a:t> </a:t>
            </a:r>
            <a:r>
              <a:rPr lang="en-US" sz="1900" dirty="0" err="1" smtClean="0"/>
              <a:t>resurse</a:t>
            </a:r>
            <a:r>
              <a:rPr lang="en-US" sz="1900" dirty="0" smtClean="0"/>
              <a:t> </a:t>
            </a:r>
            <a:r>
              <a:rPr lang="en-US" sz="1900" dirty="0" err="1" smtClean="0"/>
              <a:t>umane</a:t>
            </a:r>
            <a:r>
              <a:rPr lang="en-US" sz="1900" dirty="0" smtClean="0"/>
              <a:t>, </a:t>
            </a:r>
            <a:r>
              <a:rPr lang="en-US" sz="1900" dirty="0" err="1" smtClean="0"/>
              <a:t>unei</a:t>
            </a:r>
            <a:r>
              <a:rPr lang="en-US" sz="1900" dirty="0" smtClean="0"/>
              <a:t> </a:t>
            </a:r>
            <a:r>
              <a:rPr lang="en-US" sz="1900" dirty="0" err="1" smtClean="0"/>
              <a:t>întreprinderi</a:t>
            </a:r>
            <a:r>
              <a:rPr lang="en-US" sz="1900" dirty="0" smtClean="0"/>
              <a:t> ii </a:t>
            </a:r>
            <a:r>
              <a:rPr lang="en-US" sz="1900" dirty="0" err="1" smtClean="0"/>
              <a:t>poate</a:t>
            </a:r>
            <a:r>
              <a:rPr lang="en-US" sz="1900" dirty="0" smtClean="0"/>
              <a:t> </a:t>
            </a:r>
            <a:r>
              <a:rPr lang="en-US" sz="1900" dirty="0" err="1" smtClean="0"/>
              <a:t>fi</a:t>
            </a:r>
            <a:r>
              <a:rPr lang="en-US" sz="1900" dirty="0" smtClean="0"/>
              <a:t> </a:t>
            </a:r>
            <a:r>
              <a:rPr lang="en-US" sz="1900" dirty="0" err="1" smtClean="0"/>
              <a:t>dificil</a:t>
            </a:r>
            <a:r>
              <a:rPr lang="en-US" sz="1900" dirty="0" smtClean="0"/>
              <a:t> </a:t>
            </a:r>
            <a:r>
              <a:rPr lang="en-US" sz="1900" dirty="0" err="1" smtClean="0"/>
              <a:t>sa</a:t>
            </a:r>
            <a:r>
              <a:rPr lang="en-US" sz="1900" dirty="0" smtClean="0"/>
              <a:t> </a:t>
            </a:r>
            <a:r>
              <a:rPr lang="en-US" sz="1900" dirty="0" err="1" smtClean="0"/>
              <a:t>tina</a:t>
            </a:r>
            <a:r>
              <a:rPr lang="en-US" sz="1900" dirty="0" smtClean="0"/>
              <a:t> </a:t>
            </a:r>
            <a:r>
              <a:rPr lang="en-US" sz="1900" dirty="0" err="1" smtClean="0"/>
              <a:t>pasul</a:t>
            </a:r>
            <a:r>
              <a:rPr lang="en-US" sz="1900" dirty="0" smtClean="0"/>
              <a:t> cu </a:t>
            </a:r>
            <a:r>
              <a:rPr lang="en-US" sz="1900" dirty="0" err="1" smtClean="0"/>
              <a:t>schimbarile</a:t>
            </a:r>
            <a:r>
              <a:rPr lang="en-US" sz="1900" dirty="0" smtClean="0"/>
              <a:t> de personal, </a:t>
            </a:r>
            <a:r>
              <a:rPr lang="en-US" sz="1900" dirty="0" err="1" smtClean="0"/>
              <a:t>dar</a:t>
            </a:r>
            <a:r>
              <a:rPr lang="en-US" sz="1900" dirty="0" smtClean="0"/>
              <a:t> </a:t>
            </a:r>
            <a:r>
              <a:rPr lang="en-US" sz="1900" dirty="0" err="1" smtClean="0"/>
              <a:t>si</a:t>
            </a:r>
            <a:r>
              <a:rPr lang="en-US" sz="1900" dirty="0" smtClean="0"/>
              <a:t> cu </a:t>
            </a:r>
            <a:r>
              <a:rPr lang="en-US" sz="1900" dirty="0" err="1" smtClean="0"/>
              <a:t>alte</a:t>
            </a:r>
            <a:r>
              <a:rPr lang="en-US" sz="1900" dirty="0" smtClean="0"/>
              <a:t> </a:t>
            </a:r>
            <a:r>
              <a:rPr lang="en-US" sz="1900" dirty="0" err="1" smtClean="0"/>
              <a:t>procese</a:t>
            </a:r>
            <a:r>
              <a:rPr lang="en-US" sz="1900" dirty="0" smtClean="0"/>
              <a:t> </a:t>
            </a:r>
            <a:r>
              <a:rPr lang="en-US" sz="1900" dirty="0" err="1" smtClean="0"/>
              <a:t>ce</a:t>
            </a:r>
            <a:r>
              <a:rPr lang="en-US" sz="1900" dirty="0" smtClean="0"/>
              <a:t> tin de </a:t>
            </a:r>
            <a:r>
              <a:rPr lang="en-US" sz="1900" dirty="0" err="1" smtClean="0"/>
              <a:t>motivarea</a:t>
            </a:r>
            <a:r>
              <a:rPr lang="en-US" sz="1900" dirty="0" smtClean="0"/>
              <a:t> </a:t>
            </a:r>
            <a:r>
              <a:rPr lang="en-US" sz="1900" dirty="0" err="1" smtClean="0"/>
              <a:t>angajatilor</a:t>
            </a:r>
            <a:r>
              <a:rPr lang="en-US" sz="1900" dirty="0" smtClean="0"/>
              <a:t> </a:t>
            </a:r>
            <a:r>
              <a:rPr lang="en-US" sz="1900" dirty="0" err="1" smtClean="0"/>
              <a:t>sau</a:t>
            </a:r>
            <a:r>
              <a:rPr lang="en-US" sz="1900" dirty="0" smtClean="0"/>
              <a:t> de </a:t>
            </a:r>
            <a:r>
              <a:rPr lang="en-US" sz="1900" dirty="0" err="1" smtClean="0"/>
              <a:t>legislatia</a:t>
            </a:r>
            <a:r>
              <a:rPr lang="en-US" sz="1900" dirty="0" smtClean="0"/>
              <a:t> </a:t>
            </a:r>
            <a:r>
              <a:rPr lang="en-US" sz="1900" dirty="0" err="1" smtClean="0"/>
              <a:t>muncii</a:t>
            </a:r>
            <a:r>
              <a:rPr lang="en-US" sz="1900" dirty="0" smtClean="0"/>
              <a:t>.</a:t>
            </a:r>
            <a:endParaRPr lang="ru-RU" sz="1900" dirty="0" smtClean="0"/>
          </a:p>
          <a:p>
            <a:r>
              <a:rPr lang="en-US" sz="1900" dirty="0" smtClean="0"/>
              <a:t>In </a:t>
            </a:r>
            <a:r>
              <a:rPr lang="en-US" sz="1900" dirty="0" err="1" smtClean="0"/>
              <a:t>concluzie</a:t>
            </a:r>
            <a:r>
              <a:rPr lang="en-US" sz="1900" dirty="0" smtClean="0"/>
              <a:t>, </a:t>
            </a:r>
            <a:r>
              <a:rPr lang="en-US" sz="1900" dirty="0" err="1" smtClean="0"/>
              <a:t>rolul</a:t>
            </a:r>
            <a:r>
              <a:rPr lang="en-US" sz="1900" dirty="0" smtClean="0"/>
              <a:t> </a:t>
            </a:r>
            <a:r>
              <a:rPr lang="en-US" sz="1900" dirty="0" err="1" smtClean="0"/>
              <a:t>serviciului</a:t>
            </a:r>
            <a:r>
              <a:rPr lang="en-US" sz="1900" dirty="0" smtClean="0"/>
              <a:t> </a:t>
            </a:r>
            <a:r>
              <a:rPr lang="en-US" sz="1900" dirty="0" err="1" smtClean="0"/>
              <a:t>resurse</a:t>
            </a:r>
            <a:r>
              <a:rPr lang="en-US" sz="1900" dirty="0" smtClean="0"/>
              <a:t> </a:t>
            </a:r>
            <a:r>
              <a:rPr lang="en-US" sz="1900" dirty="0" err="1" smtClean="0"/>
              <a:t>umane</a:t>
            </a:r>
            <a:r>
              <a:rPr lang="en-US" sz="1900" dirty="0" smtClean="0"/>
              <a:t> </a:t>
            </a:r>
            <a:r>
              <a:rPr lang="en-US" sz="1900" dirty="0" err="1" smtClean="0"/>
              <a:t>este</a:t>
            </a:r>
            <a:r>
              <a:rPr lang="en-US" sz="1900" dirty="0" smtClean="0"/>
              <a:t> </a:t>
            </a:r>
            <a:r>
              <a:rPr lang="en-US" sz="1900" dirty="0" err="1" smtClean="0"/>
              <a:t>destul</a:t>
            </a:r>
            <a:r>
              <a:rPr lang="en-US" sz="1900" dirty="0" smtClean="0"/>
              <a:t> de complex, </a:t>
            </a:r>
            <a:r>
              <a:rPr lang="en-US" sz="1900" dirty="0" err="1" smtClean="0"/>
              <a:t>mai</a:t>
            </a:r>
            <a:r>
              <a:rPr lang="en-US" sz="1900" dirty="0" smtClean="0"/>
              <a:t> ales ca are o </a:t>
            </a:r>
            <a:r>
              <a:rPr lang="en-US" sz="1900" dirty="0" err="1" smtClean="0"/>
              <a:t>serie</a:t>
            </a:r>
            <a:r>
              <a:rPr lang="en-US" sz="1900" dirty="0" smtClean="0"/>
              <a:t> de </a:t>
            </a:r>
            <a:r>
              <a:rPr lang="en-US" sz="1900" dirty="0" err="1" smtClean="0"/>
              <a:t>responsabilitati</a:t>
            </a:r>
            <a:r>
              <a:rPr lang="en-US" sz="1900" dirty="0" smtClean="0"/>
              <a:t> </a:t>
            </a:r>
            <a:r>
              <a:rPr lang="en-US" sz="1900" dirty="0" err="1" smtClean="0"/>
              <a:t>diferite</a:t>
            </a:r>
            <a:r>
              <a:rPr lang="en-US" sz="1900" dirty="0" smtClean="0"/>
              <a:t>, de la </a:t>
            </a:r>
            <a:r>
              <a:rPr lang="en-US" sz="1900" dirty="0" err="1" smtClean="0"/>
              <a:t>gestionarea</a:t>
            </a:r>
            <a:r>
              <a:rPr lang="en-US" sz="1900" dirty="0" smtClean="0"/>
              <a:t> </a:t>
            </a:r>
            <a:r>
              <a:rPr lang="en-US" sz="1900" dirty="0" err="1" smtClean="0"/>
              <a:t>personalului</a:t>
            </a:r>
            <a:r>
              <a:rPr lang="en-US" sz="1900" dirty="0" smtClean="0"/>
              <a:t> </a:t>
            </a:r>
            <a:r>
              <a:rPr lang="en-US" sz="1900" dirty="0" err="1" smtClean="0"/>
              <a:t>și</a:t>
            </a:r>
            <a:r>
              <a:rPr lang="en-US" sz="1900" dirty="0" smtClean="0"/>
              <a:t> </a:t>
            </a:r>
            <a:r>
              <a:rPr lang="en-US" sz="1900" dirty="0" err="1" smtClean="0"/>
              <a:t>pana</a:t>
            </a:r>
            <a:r>
              <a:rPr lang="en-US" sz="1900" dirty="0" smtClean="0"/>
              <a:t> la </a:t>
            </a:r>
            <a:r>
              <a:rPr lang="en-US" sz="1900" dirty="0" err="1" smtClean="0"/>
              <a:t>stabilirea</a:t>
            </a:r>
            <a:r>
              <a:rPr lang="en-US" sz="1900" dirty="0" smtClean="0"/>
              <a:t> </a:t>
            </a:r>
            <a:r>
              <a:rPr lang="en-US" sz="1900" dirty="0" err="1" smtClean="0"/>
              <a:t>grilei</a:t>
            </a:r>
            <a:r>
              <a:rPr lang="en-US" sz="1900" dirty="0" smtClean="0"/>
              <a:t> de </a:t>
            </a:r>
            <a:r>
              <a:rPr lang="en-US" sz="1900" dirty="0" err="1" smtClean="0"/>
              <a:t>salarizare</a:t>
            </a:r>
            <a:r>
              <a:rPr lang="en-US" sz="1900" dirty="0" smtClean="0"/>
              <a:t> </a:t>
            </a:r>
            <a:r>
              <a:rPr lang="en-US" sz="1900" dirty="0" err="1" smtClean="0"/>
              <a:t>și</a:t>
            </a:r>
            <a:r>
              <a:rPr lang="en-US" sz="1900" dirty="0" smtClean="0"/>
              <a:t> a </a:t>
            </a:r>
            <a:r>
              <a:rPr lang="en-US" sz="1900" dirty="0" err="1" smtClean="0"/>
              <a:t>beneficiilor</a:t>
            </a:r>
            <a:r>
              <a:rPr lang="en-US" sz="1900" dirty="0" smtClean="0"/>
              <a:t> </a:t>
            </a:r>
            <a:r>
              <a:rPr lang="en-US" sz="1900" dirty="0" err="1" smtClean="0"/>
              <a:t>extrasalariale</a:t>
            </a:r>
            <a:r>
              <a:rPr lang="en-US" sz="1900" dirty="0" smtClean="0"/>
              <a:t> </a:t>
            </a:r>
            <a:r>
              <a:rPr lang="en-US" sz="1900" dirty="0" err="1" smtClean="0"/>
              <a:t>sau</a:t>
            </a:r>
            <a:r>
              <a:rPr lang="en-US" sz="1900" dirty="0" smtClean="0"/>
              <a:t> </a:t>
            </a:r>
            <a:r>
              <a:rPr lang="en-US" sz="1900" dirty="0" err="1" smtClean="0"/>
              <a:t>mentinerea</a:t>
            </a:r>
            <a:r>
              <a:rPr lang="en-US" sz="1900" dirty="0" smtClean="0"/>
              <a:t> </a:t>
            </a:r>
            <a:r>
              <a:rPr lang="en-US" sz="1900" dirty="0" err="1" smtClean="0"/>
              <a:t>unui</a:t>
            </a:r>
            <a:r>
              <a:rPr lang="en-US" sz="1900" dirty="0" smtClean="0"/>
              <a:t> </a:t>
            </a:r>
            <a:r>
              <a:rPr lang="en-US" sz="1900" dirty="0" err="1" smtClean="0"/>
              <a:t>mediu</a:t>
            </a:r>
            <a:r>
              <a:rPr lang="en-US" sz="1900" dirty="0" smtClean="0"/>
              <a:t> de </a:t>
            </a:r>
            <a:r>
              <a:rPr lang="en-US" sz="1900" dirty="0" err="1" smtClean="0"/>
              <a:t>lucru</a:t>
            </a:r>
            <a:r>
              <a:rPr lang="en-US" sz="1900" dirty="0" smtClean="0"/>
              <a:t> </a:t>
            </a:r>
            <a:r>
              <a:rPr lang="en-US" sz="1900" dirty="0" err="1" smtClean="0"/>
              <a:t>sigur</a:t>
            </a:r>
            <a:r>
              <a:rPr lang="en-US" sz="1900" dirty="0" smtClean="0"/>
              <a:t>. </a:t>
            </a:r>
            <a:endParaRPr lang="ru-RU" sz="1900" dirty="0" smtClean="0"/>
          </a:p>
          <a:p>
            <a:pPr algn="just"/>
            <a:endParaRPr lang="ru-RU" sz="1800" b="1" i="1" dirty="0" smtClean="0"/>
          </a:p>
          <a:p>
            <a:pPr algn="just"/>
            <a:r>
              <a:rPr lang="ru-RU" sz="1800" b="1" i="1" dirty="0" smtClean="0"/>
              <a:t>    </a:t>
            </a:r>
            <a:endParaRPr lang="ru-RU" sz="1800" dirty="0" smtClean="0"/>
          </a:p>
          <a:p>
            <a:pPr algn="just"/>
            <a:endParaRPr lang="ru-RU"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67544" y="548680"/>
            <a:ext cx="8229600" cy="5904656"/>
          </a:xfrm>
        </p:spPr>
        <p:txBody>
          <a:bodyPr>
            <a:normAutofit fontScale="55000" lnSpcReduction="20000"/>
          </a:bodyPr>
          <a:lstStyle/>
          <a:p>
            <a:pPr algn="ctr"/>
            <a:r>
              <a:rPr lang="ro-RO" sz="2900" b="1" dirty="0" smtClean="0"/>
              <a:t>Contractul colectiv de muncă</a:t>
            </a:r>
            <a:endParaRPr lang="ru-RU" sz="2900" b="1" dirty="0" smtClean="0"/>
          </a:p>
          <a:p>
            <a:r>
              <a:rPr lang="ru-RU" dirty="0" err="1" smtClean="0"/>
              <a:t>Contractul</a:t>
            </a:r>
            <a:r>
              <a:rPr lang="ru-RU" dirty="0" smtClean="0"/>
              <a:t> </a:t>
            </a:r>
            <a:r>
              <a:rPr lang="ru-RU" dirty="0" err="1" smtClean="0"/>
              <a:t>colectiv</a:t>
            </a:r>
            <a:r>
              <a:rPr lang="ru-RU" dirty="0" smtClean="0"/>
              <a:t> </a:t>
            </a:r>
            <a:r>
              <a:rPr lang="ru-RU" dirty="0" err="1" smtClean="0"/>
              <a:t>de</a:t>
            </a:r>
            <a:r>
              <a:rPr lang="ru-RU" dirty="0" smtClean="0"/>
              <a:t> </a:t>
            </a:r>
            <a:r>
              <a:rPr lang="ru-RU" dirty="0" err="1" smtClean="0"/>
              <a:t>muncă</a:t>
            </a:r>
            <a:r>
              <a:rPr lang="ru-RU" dirty="0" smtClean="0"/>
              <a:t> </a:t>
            </a:r>
            <a:r>
              <a:rPr lang="ru-RU" dirty="0" err="1" smtClean="0"/>
              <a:t>este</a:t>
            </a:r>
            <a:r>
              <a:rPr lang="ru-RU" dirty="0" smtClean="0"/>
              <a:t> </a:t>
            </a:r>
            <a:r>
              <a:rPr lang="ru-RU" dirty="0" err="1" smtClean="0"/>
              <a:t>actul</a:t>
            </a:r>
            <a:r>
              <a:rPr lang="ru-RU" dirty="0" smtClean="0"/>
              <a:t> </a:t>
            </a:r>
            <a:r>
              <a:rPr lang="ru-RU" dirty="0" err="1" smtClean="0"/>
              <a:t>juridic</a:t>
            </a:r>
            <a:r>
              <a:rPr lang="ru-RU" dirty="0" smtClean="0"/>
              <a:t> </a:t>
            </a:r>
            <a:r>
              <a:rPr lang="ru-RU" dirty="0" err="1" smtClean="0"/>
              <a:t>care</a:t>
            </a:r>
            <a:r>
              <a:rPr lang="ru-RU" dirty="0" smtClean="0"/>
              <a:t> </a:t>
            </a:r>
            <a:r>
              <a:rPr lang="ru-RU" dirty="0" err="1" smtClean="0"/>
              <a:t>reglementează</a:t>
            </a:r>
            <a:r>
              <a:rPr lang="ru-RU" dirty="0" smtClean="0"/>
              <a:t> </a:t>
            </a:r>
            <a:r>
              <a:rPr lang="ru-RU" dirty="0" err="1" smtClean="0"/>
              <a:t>raporturile</a:t>
            </a:r>
            <a:r>
              <a:rPr lang="ru-RU" dirty="0" smtClean="0"/>
              <a:t> </a:t>
            </a:r>
            <a:r>
              <a:rPr lang="ru-RU" dirty="0" err="1" smtClean="0"/>
              <a:t>de</a:t>
            </a:r>
            <a:r>
              <a:rPr lang="ru-RU" dirty="0" smtClean="0"/>
              <a:t> </a:t>
            </a:r>
            <a:r>
              <a:rPr lang="ru-RU" dirty="0" err="1" smtClean="0"/>
              <a:t>muncă</a:t>
            </a:r>
            <a:r>
              <a:rPr lang="ru-RU" dirty="0" smtClean="0"/>
              <a:t> </a:t>
            </a:r>
            <a:r>
              <a:rPr lang="ru-RU" dirty="0" err="1" smtClean="0"/>
              <a:t>şi</a:t>
            </a:r>
            <a:r>
              <a:rPr lang="ru-RU" dirty="0" smtClean="0"/>
              <a:t> </a:t>
            </a:r>
            <a:r>
              <a:rPr lang="ru-RU" dirty="0" err="1" smtClean="0"/>
              <a:t>alte</a:t>
            </a:r>
            <a:r>
              <a:rPr lang="ru-RU" dirty="0" smtClean="0"/>
              <a:t> </a:t>
            </a:r>
            <a:r>
              <a:rPr lang="ru-RU" dirty="0" err="1" smtClean="0"/>
              <a:t>raporturi</a:t>
            </a:r>
            <a:r>
              <a:rPr lang="ru-RU" dirty="0" smtClean="0"/>
              <a:t> </a:t>
            </a:r>
            <a:r>
              <a:rPr lang="ru-RU" dirty="0" err="1" smtClean="0"/>
              <a:t>sociale</a:t>
            </a:r>
            <a:r>
              <a:rPr lang="ru-RU" dirty="0" smtClean="0"/>
              <a:t> </a:t>
            </a:r>
            <a:r>
              <a:rPr lang="ru-RU" dirty="0" err="1" smtClean="0"/>
              <a:t>în</a:t>
            </a:r>
            <a:r>
              <a:rPr lang="ru-RU" dirty="0" smtClean="0"/>
              <a:t> </a:t>
            </a:r>
            <a:r>
              <a:rPr lang="ru-RU" dirty="0" err="1" smtClean="0"/>
              <a:t>unitate</a:t>
            </a:r>
            <a:r>
              <a:rPr lang="ru-RU" dirty="0" smtClean="0"/>
              <a:t>, </a:t>
            </a:r>
            <a:r>
              <a:rPr lang="ru-RU" dirty="0" err="1" smtClean="0"/>
              <a:t>încheiat</a:t>
            </a:r>
            <a:r>
              <a:rPr lang="ru-RU" dirty="0" smtClean="0"/>
              <a:t> </a:t>
            </a:r>
            <a:r>
              <a:rPr lang="ru-RU" dirty="0" err="1" smtClean="0"/>
              <a:t>în</a:t>
            </a:r>
            <a:r>
              <a:rPr lang="ru-RU" dirty="0" smtClean="0"/>
              <a:t> </a:t>
            </a:r>
            <a:r>
              <a:rPr lang="ru-RU" dirty="0" err="1" smtClean="0"/>
              <a:t>formă</a:t>
            </a:r>
            <a:r>
              <a:rPr lang="ru-RU" dirty="0" smtClean="0"/>
              <a:t> </a:t>
            </a:r>
            <a:r>
              <a:rPr lang="ru-RU" dirty="0" err="1" smtClean="0"/>
              <a:t>scrisă</a:t>
            </a:r>
            <a:r>
              <a:rPr lang="ru-RU" dirty="0" smtClean="0"/>
              <a:t> </a:t>
            </a:r>
            <a:r>
              <a:rPr lang="ru-RU" dirty="0" err="1" smtClean="0"/>
              <a:t>între</a:t>
            </a:r>
            <a:r>
              <a:rPr lang="ru-RU" dirty="0" smtClean="0"/>
              <a:t> </a:t>
            </a:r>
            <a:r>
              <a:rPr lang="ru-RU" dirty="0" err="1" smtClean="0"/>
              <a:t>salariaţi</a:t>
            </a:r>
            <a:r>
              <a:rPr lang="ru-RU" dirty="0" smtClean="0"/>
              <a:t> </a:t>
            </a:r>
            <a:r>
              <a:rPr lang="ru-RU" dirty="0" err="1" smtClean="0"/>
              <a:t>şi</a:t>
            </a:r>
            <a:r>
              <a:rPr lang="ru-RU" dirty="0" smtClean="0"/>
              <a:t> </a:t>
            </a:r>
            <a:r>
              <a:rPr lang="ru-RU" dirty="0" err="1" smtClean="0"/>
              <a:t>angajator</a:t>
            </a:r>
            <a:r>
              <a:rPr lang="ru-RU" dirty="0" smtClean="0"/>
              <a:t> </a:t>
            </a:r>
            <a:r>
              <a:rPr lang="ru-RU" dirty="0" err="1" smtClean="0"/>
              <a:t>de</a:t>
            </a:r>
            <a:r>
              <a:rPr lang="ru-RU" dirty="0" smtClean="0"/>
              <a:t> </a:t>
            </a:r>
            <a:r>
              <a:rPr lang="ru-RU" dirty="0" err="1" smtClean="0"/>
              <a:t>către</a:t>
            </a:r>
            <a:r>
              <a:rPr lang="ru-RU" dirty="0" smtClean="0"/>
              <a:t> </a:t>
            </a:r>
            <a:r>
              <a:rPr lang="ru-RU" dirty="0" err="1" smtClean="0"/>
              <a:t>reprezentanţii</a:t>
            </a:r>
            <a:r>
              <a:rPr lang="ru-RU" dirty="0" smtClean="0"/>
              <a:t> </a:t>
            </a:r>
            <a:r>
              <a:rPr lang="ru-RU" dirty="0" err="1" smtClean="0"/>
              <a:t>acestora</a:t>
            </a:r>
            <a:r>
              <a:rPr lang="ru-RU" dirty="0" smtClean="0"/>
              <a:t>.</a:t>
            </a:r>
            <a:endParaRPr lang="ru-RU" b="1" dirty="0" smtClean="0"/>
          </a:p>
          <a:p>
            <a:r>
              <a:rPr lang="ru-RU" dirty="0" err="1" smtClean="0"/>
              <a:t>Contractul</a:t>
            </a:r>
            <a:r>
              <a:rPr lang="ru-RU" dirty="0" smtClean="0"/>
              <a:t> </a:t>
            </a:r>
            <a:r>
              <a:rPr lang="ru-RU" dirty="0" err="1" smtClean="0"/>
              <a:t>colectiv</a:t>
            </a:r>
            <a:r>
              <a:rPr lang="ru-RU" dirty="0" smtClean="0"/>
              <a:t> </a:t>
            </a:r>
            <a:r>
              <a:rPr lang="ru-RU" dirty="0" err="1" smtClean="0"/>
              <a:t>este</a:t>
            </a:r>
            <a:r>
              <a:rPr lang="ru-RU" dirty="0" smtClean="0"/>
              <a:t> </a:t>
            </a:r>
            <a:r>
              <a:rPr lang="ru-RU" dirty="0" err="1" smtClean="0"/>
              <a:t>un</a:t>
            </a:r>
            <a:r>
              <a:rPr lang="ru-RU" dirty="0" smtClean="0"/>
              <a:t> </a:t>
            </a:r>
            <a:r>
              <a:rPr lang="ru-RU" dirty="0" err="1" smtClean="0"/>
              <a:t>act</a:t>
            </a:r>
            <a:r>
              <a:rPr lang="ru-RU" dirty="0" smtClean="0"/>
              <a:t> </a:t>
            </a:r>
            <a:r>
              <a:rPr lang="ru-RU" dirty="0" err="1" smtClean="0"/>
              <a:t>de</a:t>
            </a:r>
            <a:r>
              <a:rPr lang="ru-RU" dirty="0" smtClean="0"/>
              <a:t> </a:t>
            </a:r>
            <a:r>
              <a:rPr lang="ru-RU" dirty="0" err="1" smtClean="0"/>
              <a:t>acțiune pe</a:t>
            </a:r>
            <a:r>
              <a:rPr lang="ru-RU" dirty="0" smtClean="0"/>
              <a:t> </a:t>
            </a:r>
            <a:r>
              <a:rPr lang="ru-RU" dirty="0" err="1" smtClean="0"/>
              <a:t>termen</a:t>
            </a:r>
            <a:r>
              <a:rPr lang="ru-RU" dirty="0" smtClean="0"/>
              <a:t> </a:t>
            </a:r>
            <a:r>
              <a:rPr lang="ru-RU" dirty="0" err="1" smtClean="0"/>
              <a:t>determinat</a:t>
            </a:r>
            <a:r>
              <a:rPr lang="ru-RU" dirty="0" smtClean="0"/>
              <a:t> </a:t>
            </a:r>
            <a:r>
              <a:rPr lang="ru-RU" dirty="0" err="1" smtClean="0"/>
              <a:t>și poate</a:t>
            </a:r>
            <a:r>
              <a:rPr lang="ru-RU" dirty="0" smtClean="0"/>
              <a:t> </a:t>
            </a:r>
            <a:r>
              <a:rPr lang="ru-RU" dirty="0" err="1" smtClean="0"/>
              <a:t>fi</a:t>
            </a:r>
            <a:r>
              <a:rPr lang="ru-RU" dirty="0" smtClean="0"/>
              <a:t> </a:t>
            </a:r>
            <a:r>
              <a:rPr lang="ru-RU" dirty="0" err="1" smtClean="0"/>
              <a:t>încheiat</a:t>
            </a:r>
            <a:r>
              <a:rPr lang="ru-RU" dirty="0" smtClean="0"/>
              <a:t> </a:t>
            </a:r>
            <a:r>
              <a:rPr lang="ru-RU" dirty="0" err="1" smtClean="0"/>
              <a:t>pentru</a:t>
            </a:r>
            <a:r>
              <a:rPr lang="ru-RU" dirty="0" smtClean="0"/>
              <a:t> </a:t>
            </a:r>
            <a:r>
              <a:rPr lang="ru-RU" dirty="0" err="1" smtClean="0"/>
              <a:t>orice</a:t>
            </a:r>
            <a:r>
              <a:rPr lang="ru-RU" dirty="0" smtClean="0"/>
              <a:t> </a:t>
            </a:r>
            <a:r>
              <a:rPr lang="ru-RU" dirty="0" err="1" smtClean="0"/>
              <a:t>perioadă</a:t>
            </a:r>
            <a:r>
              <a:rPr lang="ru-RU" dirty="0" smtClean="0"/>
              <a:t>, </a:t>
            </a:r>
            <a:r>
              <a:rPr lang="ru-RU" dirty="0" err="1" smtClean="0"/>
              <a:t>dar</a:t>
            </a:r>
            <a:r>
              <a:rPr lang="ru-RU" dirty="0" smtClean="0"/>
              <a:t> </a:t>
            </a:r>
            <a:r>
              <a:rPr lang="ru-RU" dirty="0" err="1" smtClean="0"/>
              <a:t>nu</a:t>
            </a:r>
            <a:r>
              <a:rPr lang="ru-RU" dirty="0" smtClean="0"/>
              <a:t> </a:t>
            </a:r>
            <a:r>
              <a:rPr lang="ru-RU" dirty="0" err="1" smtClean="0"/>
              <a:t>mai</a:t>
            </a:r>
            <a:r>
              <a:rPr lang="ru-RU" dirty="0" smtClean="0"/>
              <a:t> </a:t>
            </a:r>
            <a:r>
              <a:rPr lang="ru-RU" dirty="0" err="1" smtClean="0"/>
              <a:t>puțin de</a:t>
            </a:r>
            <a:r>
              <a:rPr lang="ru-RU" dirty="0" smtClean="0"/>
              <a:t> </a:t>
            </a:r>
            <a:r>
              <a:rPr lang="ru-RU" dirty="0" err="1" smtClean="0"/>
              <a:t>un</a:t>
            </a:r>
            <a:r>
              <a:rPr lang="ru-RU" dirty="0" smtClean="0"/>
              <a:t> </a:t>
            </a:r>
            <a:r>
              <a:rPr lang="ru-RU" dirty="0" err="1" smtClean="0"/>
              <a:t>an</a:t>
            </a:r>
            <a:r>
              <a:rPr lang="ru-RU" dirty="0" smtClean="0"/>
              <a:t>, </a:t>
            </a:r>
            <a:r>
              <a:rPr lang="ru-RU" dirty="0" err="1" smtClean="0"/>
              <a:t>și intră</a:t>
            </a:r>
            <a:r>
              <a:rPr lang="ru-RU" dirty="0" smtClean="0"/>
              <a:t> </a:t>
            </a:r>
            <a:r>
              <a:rPr lang="ru-RU" dirty="0" err="1" smtClean="0"/>
              <a:t>în</a:t>
            </a:r>
            <a:r>
              <a:rPr lang="ru-RU" dirty="0" smtClean="0"/>
              <a:t> </a:t>
            </a:r>
            <a:r>
              <a:rPr lang="ru-RU" dirty="0" err="1" smtClean="0"/>
              <a:t>vigoare</a:t>
            </a:r>
            <a:r>
              <a:rPr lang="ru-RU" dirty="0" smtClean="0"/>
              <a:t> </a:t>
            </a:r>
            <a:r>
              <a:rPr lang="ru-RU" dirty="0" err="1" smtClean="0"/>
              <a:t>de</a:t>
            </a:r>
            <a:r>
              <a:rPr lang="ru-RU" dirty="0" smtClean="0"/>
              <a:t> </a:t>
            </a:r>
            <a:r>
              <a:rPr lang="ru-RU" dirty="0" err="1" smtClean="0"/>
              <a:t>la</a:t>
            </a:r>
            <a:r>
              <a:rPr lang="ru-RU" dirty="0" smtClean="0"/>
              <a:t> </a:t>
            </a:r>
            <a:r>
              <a:rPr lang="ru-RU" dirty="0" err="1" smtClean="0"/>
              <a:t>data</a:t>
            </a:r>
            <a:r>
              <a:rPr lang="ru-RU" dirty="0" smtClean="0"/>
              <a:t> </a:t>
            </a:r>
            <a:r>
              <a:rPr lang="ru-RU" dirty="0" err="1" smtClean="0"/>
              <a:t>semnării</a:t>
            </a:r>
            <a:r>
              <a:rPr lang="ru-RU" dirty="0" smtClean="0"/>
              <a:t> </a:t>
            </a:r>
            <a:r>
              <a:rPr lang="ru-RU" dirty="0" err="1" smtClean="0"/>
              <a:t>sale</a:t>
            </a:r>
            <a:r>
              <a:rPr lang="ru-RU" dirty="0" smtClean="0"/>
              <a:t> </a:t>
            </a:r>
            <a:r>
              <a:rPr lang="ru-RU" dirty="0" err="1" smtClean="0"/>
              <a:t>de</a:t>
            </a:r>
            <a:r>
              <a:rPr lang="ru-RU" dirty="0" smtClean="0"/>
              <a:t> </a:t>
            </a:r>
            <a:r>
              <a:rPr lang="ru-RU" dirty="0" err="1" smtClean="0"/>
              <a:t>către</a:t>
            </a:r>
            <a:r>
              <a:rPr lang="ru-RU" dirty="0" smtClean="0"/>
              <a:t> </a:t>
            </a:r>
            <a:r>
              <a:rPr lang="ru-RU" dirty="0" err="1" smtClean="0"/>
              <a:t>părți sau</a:t>
            </a:r>
            <a:r>
              <a:rPr lang="ru-RU" dirty="0" smtClean="0"/>
              <a:t> </a:t>
            </a:r>
            <a:r>
              <a:rPr lang="ru-RU" dirty="0" err="1" smtClean="0"/>
              <a:t>din</a:t>
            </a:r>
            <a:r>
              <a:rPr lang="ru-RU" dirty="0" smtClean="0"/>
              <a:t> </a:t>
            </a:r>
            <a:r>
              <a:rPr lang="ru-RU" dirty="0" err="1" smtClean="0"/>
              <a:t>ziua</a:t>
            </a:r>
            <a:r>
              <a:rPr lang="ru-RU" dirty="0" smtClean="0"/>
              <a:t> </a:t>
            </a:r>
            <a:r>
              <a:rPr lang="ru-RU" dirty="0" err="1" smtClean="0"/>
              <a:t>stabilită</a:t>
            </a:r>
            <a:r>
              <a:rPr lang="ru-RU" dirty="0" smtClean="0"/>
              <a:t> </a:t>
            </a:r>
            <a:r>
              <a:rPr lang="ru-RU" dirty="0" err="1" smtClean="0"/>
              <a:t>prin</a:t>
            </a:r>
            <a:r>
              <a:rPr lang="ru-RU" dirty="0" smtClean="0"/>
              <a:t> </a:t>
            </a:r>
            <a:r>
              <a:rPr lang="ru-RU" dirty="0" err="1" smtClean="0"/>
              <a:t>contractul</a:t>
            </a:r>
            <a:r>
              <a:rPr lang="ru-RU" dirty="0" smtClean="0"/>
              <a:t> </a:t>
            </a:r>
            <a:r>
              <a:rPr lang="ru-RU" dirty="0" err="1" smtClean="0"/>
              <a:t>colectiv</a:t>
            </a:r>
            <a:r>
              <a:rPr lang="ru-RU" dirty="0" smtClean="0"/>
              <a:t>.</a:t>
            </a:r>
            <a:endParaRPr lang="ru-RU" b="1" dirty="0" smtClean="0"/>
          </a:p>
          <a:p>
            <a:r>
              <a:rPr lang="ru-RU" dirty="0" err="1" smtClean="0"/>
              <a:t>Codul</a:t>
            </a:r>
            <a:r>
              <a:rPr lang="ru-RU" dirty="0" smtClean="0"/>
              <a:t> </a:t>
            </a:r>
            <a:r>
              <a:rPr lang="ru-RU" dirty="0" err="1" smtClean="0"/>
              <a:t>muncii</a:t>
            </a:r>
            <a:r>
              <a:rPr lang="ru-RU" dirty="0" smtClean="0"/>
              <a:t> </a:t>
            </a:r>
            <a:r>
              <a:rPr lang="ru-RU" dirty="0" err="1" smtClean="0"/>
              <a:t>nu</a:t>
            </a:r>
            <a:r>
              <a:rPr lang="ru-RU" dirty="0" smtClean="0"/>
              <a:t> </a:t>
            </a:r>
            <a:r>
              <a:rPr lang="ru-RU" dirty="0" err="1" smtClean="0"/>
              <a:t>obligă</a:t>
            </a:r>
            <a:r>
              <a:rPr lang="ru-RU" dirty="0" smtClean="0"/>
              <a:t> </a:t>
            </a:r>
            <a:r>
              <a:rPr lang="ru-RU" dirty="0" err="1" smtClean="0"/>
              <a:t>angajatorul</a:t>
            </a:r>
            <a:r>
              <a:rPr lang="ru-RU" dirty="0" smtClean="0"/>
              <a:t> </a:t>
            </a:r>
            <a:r>
              <a:rPr lang="ru-RU" dirty="0" err="1" smtClean="0"/>
              <a:t>să</a:t>
            </a:r>
            <a:r>
              <a:rPr lang="ru-RU" dirty="0" smtClean="0"/>
              <a:t> </a:t>
            </a:r>
            <a:r>
              <a:rPr lang="ru-RU" dirty="0" err="1" smtClean="0"/>
              <a:t>încheie</a:t>
            </a:r>
            <a:r>
              <a:rPr lang="ru-RU" dirty="0" smtClean="0"/>
              <a:t> </a:t>
            </a:r>
            <a:r>
              <a:rPr lang="ru-RU" dirty="0" err="1" smtClean="0"/>
              <a:t>un</a:t>
            </a:r>
            <a:r>
              <a:rPr lang="ru-RU" dirty="0" smtClean="0"/>
              <a:t> </a:t>
            </a:r>
            <a:r>
              <a:rPr lang="ru-RU" dirty="0" err="1" smtClean="0"/>
              <a:t>contract</a:t>
            </a:r>
            <a:r>
              <a:rPr lang="ru-RU" dirty="0" smtClean="0"/>
              <a:t> </a:t>
            </a:r>
            <a:r>
              <a:rPr lang="ru-RU" dirty="0" err="1" smtClean="0"/>
              <a:t>colectiv</a:t>
            </a:r>
            <a:r>
              <a:rPr lang="ru-RU" dirty="0" smtClean="0"/>
              <a:t> </a:t>
            </a:r>
            <a:r>
              <a:rPr lang="ru-RU" dirty="0" err="1" smtClean="0"/>
              <a:t>de</a:t>
            </a:r>
            <a:r>
              <a:rPr lang="ru-RU" dirty="0" smtClean="0"/>
              <a:t> </a:t>
            </a:r>
            <a:r>
              <a:rPr lang="ru-RU" dirty="0" err="1" smtClean="0"/>
              <a:t>muncă</a:t>
            </a:r>
            <a:r>
              <a:rPr lang="ru-RU" dirty="0" smtClean="0"/>
              <a:t> </a:t>
            </a:r>
            <a:r>
              <a:rPr lang="ru-RU" dirty="0" err="1" smtClean="0"/>
              <a:t>cu</a:t>
            </a:r>
            <a:r>
              <a:rPr lang="ru-RU" dirty="0" smtClean="0"/>
              <a:t> </a:t>
            </a:r>
            <a:r>
              <a:rPr lang="ru-RU" dirty="0" err="1" smtClean="0"/>
              <a:t>salariații din</a:t>
            </a:r>
            <a:r>
              <a:rPr lang="ru-RU" dirty="0" smtClean="0"/>
              <a:t> </a:t>
            </a:r>
            <a:r>
              <a:rPr lang="ru-RU" dirty="0" err="1" smtClean="0"/>
              <a:t>unitate</a:t>
            </a:r>
            <a:r>
              <a:rPr lang="ru-RU" dirty="0" smtClean="0"/>
              <a:t>. </a:t>
            </a:r>
            <a:r>
              <a:rPr lang="ru-RU" dirty="0" err="1" smtClean="0"/>
              <a:t>Încheierea</a:t>
            </a:r>
            <a:r>
              <a:rPr lang="ru-RU" dirty="0" smtClean="0"/>
              <a:t> </a:t>
            </a:r>
            <a:r>
              <a:rPr lang="ru-RU" dirty="0" err="1" smtClean="0"/>
              <a:t>unui</a:t>
            </a:r>
            <a:r>
              <a:rPr lang="ru-RU" dirty="0" smtClean="0"/>
              <a:t> </a:t>
            </a:r>
            <a:r>
              <a:rPr lang="ru-RU" dirty="0" err="1" smtClean="0"/>
              <a:t>contract</a:t>
            </a:r>
            <a:r>
              <a:rPr lang="ru-RU" dirty="0" smtClean="0"/>
              <a:t> </a:t>
            </a:r>
            <a:r>
              <a:rPr lang="ru-RU" dirty="0" err="1" smtClean="0"/>
              <a:t>colectiv</a:t>
            </a:r>
            <a:r>
              <a:rPr lang="ru-RU" dirty="0" smtClean="0"/>
              <a:t> </a:t>
            </a:r>
            <a:r>
              <a:rPr lang="ru-RU" dirty="0" err="1" smtClean="0"/>
              <a:t>de</a:t>
            </a:r>
            <a:r>
              <a:rPr lang="ru-RU" dirty="0" smtClean="0"/>
              <a:t> </a:t>
            </a:r>
            <a:r>
              <a:rPr lang="ru-RU" dirty="0" err="1" smtClean="0"/>
              <a:t>muncă</a:t>
            </a:r>
            <a:r>
              <a:rPr lang="ru-RU" dirty="0" smtClean="0"/>
              <a:t> </a:t>
            </a:r>
            <a:r>
              <a:rPr lang="ru-RU" dirty="0" err="1" smtClean="0"/>
              <a:t>este</a:t>
            </a:r>
            <a:r>
              <a:rPr lang="ru-RU" dirty="0" smtClean="0"/>
              <a:t> </a:t>
            </a:r>
            <a:r>
              <a:rPr lang="ru-RU" dirty="0" err="1" smtClean="0"/>
              <a:t>întotdeauna</a:t>
            </a:r>
            <a:r>
              <a:rPr lang="ru-RU" dirty="0" smtClean="0"/>
              <a:t> </a:t>
            </a:r>
            <a:r>
              <a:rPr lang="ru-RU" dirty="0" err="1" smtClean="0"/>
              <a:t>inițiativa unei</a:t>
            </a:r>
            <a:r>
              <a:rPr lang="ru-RU" dirty="0" smtClean="0"/>
              <a:t> </a:t>
            </a:r>
            <a:r>
              <a:rPr lang="ru-RU" dirty="0" err="1" smtClean="0"/>
              <a:t>părți, și anume</a:t>
            </a:r>
            <a:r>
              <a:rPr lang="ru-RU" dirty="0" smtClean="0"/>
              <a:t> </a:t>
            </a:r>
            <a:r>
              <a:rPr lang="ru-RU" dirty="0" err="1" smtClean="0"/>
              <a:t>salariaților sau</a:t>
            </a:r>
            <a:r>
              <a:rPr lang="ru-RU" dirty="0" smtClean="0"/>
              <a:t> </a:t>
            </a:r>
            <a:r>
              <a:rPr lang="ru-RU" dirty="0" err="1" smtClean="0"/>
              <a:t>angajatorului</a:t>
            </a:r>
            <a:r>
              <a:rPr lang="ru-RU" dirty="0" smtClean="0"/>
              <a:t>. O </a:t>
            </a:r>
            <a:r>
              <a:rPr lang="ru-RU" dirty="0" err="1" smtClean="0"/>
              <a:t>astfel</a:t>
            </a:r>
            <a:r>
              <a:rPr lang="ru-RU" dirty="0" smtClean="0"/>
              <a:t> </a:t>
            </a:r>
            <a:r>
              <a:rPr lang="ru-RU" dirty="0" err="1" smtClean="0"/>
              <a:t>de</a:t>
            </a:r>
            <a:r>
              <a:rPr lang="ru-RU" dirty="0" smtClean="0"/>
              <a:t> </a:t>
            </a:r>
            <a:r>
              <a:rPr lang="ru-RU" dirty="0" err="1" smtClean="0"/>
              <a:t>propunere</a:t>
            </a:r>
            <a:r>
              <a:rPr lang="ru-RU" dirty="0" smtClean="0"/>
              <a:t> </a:t>
            </a:r>
            <a:r>
              <a:rPr lang="ru-RU" dirty="0" err="1" smtClean="0"/>
              <a:t>este</a:t>
            </a:r>
            <a:r>
              <a:rPr lang="ru-RU" dirty="0" smtClean="0"/>
              <a:t> </a:t>
            </a:r>
            <a:r>
              <a:rPr lang="ru-RU" dirty="0" err="1" smtClean="0"/>
              <a:t>exprimată</a:t>
            </a:r>
            <a:r>
              <a:rPr lang="ru-RU" dirty="0" smtClean="0"/>
              <a:t> </a:t>
            </a:r>
            <a:r>
              <a:rPr lang="ru-RU" dirty="0" err="1" smtClean="0"/>
              <a:t>prin</a:t>
            </a:r>
            <a:r>
              <a:rPr lang="ru-RU" dirty="0" smtClean="0"/>
              <a:t> </a:t>
            </a:r>
            <a:r>
              <a:rPr lang="ru-RU" dirty="0" err="1" smtClean="0"/>
              <a:t>cererea</a:t>
            </a:r>
            <a:r>
              <a:rPr lang="ru-RU" dirty="0" smtClean="0"/>
              <a:t> </a:t>
            </a:r>
            <a:r>
              <a:rPr lang="ru-RU" dirty="0" err="1" smtClean="0"/>
              <a:t>scrisă</a:t>
            </a:r>
            <a:r>
              <a:rPr lang="ru-RU" dirty="0" smtClean="0"/>
              <a:t>  </a:t>
            </a:r>
            <a:r>
              <a:rPr lang="ru-RU" dirty="0" err="1" smtClean="0"/>
              <a:t>către</a:t>
            </a:r>
            <a:r>
              <a:rPr lang="ru-RU" dirty="0" smtClean="0"/>
              <a:t> </a:t>
            </a:r>
            <a:r>
              <a:rPr lang="ru-RU" dirty="0" err="1" smtClean="0"/>
              <a:t>cealaltă</a:t>
            </a:r>
            <a:r>
              <a:rPr lang="ru-RU" dirty="0" smtClean="0"/>
              <a:t> </a:t>
            </a:r>
            <a:r>
              <a:rPr lang="ru-RU" dirty="0" err="1" smtClean="0"/>
              <a:t>parte</a:t>
            </a:r>
            <a:r>
              <a:rPr lang="ru-RU" dirty="0" smtClean="0"/>
              <a:t> </a:t>
            </a:r>
            <a:r>
              <a:rPr lang="ru-RU" dirty="0" err="1" smtClean="0"/>
              <a:t>de</a:t>
            </a:r>
            <a:r>
              <a:rPr lang="ru-RU" dirty="0" smtClean="0"/>
              <a:t> </a:t>
            </a:r>
            <a:r>
              <a:rPr lang="ru-RU" dirty="0" err="1" smtClean="0"/>
              <a:t>a</a:t>
            </a:r>
            <a:r>
              <a:rPr lang="ru-RU" dirty="0" smtClean="0"/>
              <a:t> </a:t>
            </a:r>
            <a:r>
              <a:rPr lang="ru-RU" dirty="0" err="1" smtClean="0"/>
              <a:t>începe</a:t>
            </a:r>
            <a:r>
              <a:rPr lang="ru-RU" dirty="0" smtClean="0"/>
              <a:t> </a:t>
            </a:r>
            <a:r>
              <a:rPr lang="ru-RU" dirty="0" err="1" smtClean="0"/>
              <a:t>negocierile</a:t>
            </a:r>
            <a:r>
              <a:rPr lang="ru-RU" dirty="0" smtClean="0"/>
              <a:t> </a:t>
            </a:r>
            <a:r>
              <a:rPr lang="ru-RU" dirty="0" err="1" smtClean="0"/>
              <a:t>colective</a:t>
            </a:r>
            <a:r>
              <a:rPr lang="ru-RU" dirty="0" smtClean="0"/>
              <a:t> </a:t>
            </a:r>
            <a:r>
              <a:rPr lang="ru-RU" dirty="0" err="1" smtClean="0"/>
              <a:t>pentru</a:t>
            </a:r>
            <a:r>
              <a:rPr lang="ru-RU" dirty="0" smtClean="0"/>
              <a:t> </a:t>
            </a:r>
            <a:r>
              <a:rPr lang="ru-RU" dirty="0" err="1" smtClean="0"/>
              <a:t>elaborarea</a:t>
            </a:r>
            <a:r>
              <a:rPr lang="ru-RU" dirty="0" smtClean="0"/>
              <a:t> </a:t>
            </a:r>
            <a:r>
              <a:rPr lang="ru-RU" dirty="0" err="1" smtClean="0"/>
              <a:t>și încheierea</a:t>
            </a:r>
            <a:r>
              <a:rPr lang="ru-RU" dirty="0" smtClean="0"/>
              <a:t> </a:t>
            </a:r>
            <a:r>
              <a:rPr lang="ru-RU" dirty="0" err="1" smtClean="0"/>
              <a:t>unui</a:t>
            </a:r>
            <a:r>
              <a:rPr lang="ru-RU" dirty="0" smtClean="0"/>
              <a:t> </a:t>
            </a:r>
            <a:r>
              <a:rPr lang="ru-RU" dirty="0" err="1" smtClean="0"/>
              <a:t>contract</a:t>
            </a:r>
            <a:r>
              <a:rPr lang="ru-RU" dirty="0" smtClean="0"/>
              <a:t>. </a:t>
            </a:r>
            <a:r>
              <a:rPr lang="ru-RU" dirty="0" err="1" smtClean="0"/>
              <a:t>Reprezentanţii</a:t>
            </a:r>
            <a:r>
              <a:rPr lang="ru-RU" dirty="0" smtClean="0"/>
              <a:t> </a:t>
            </a:r>
            <a:r>
              <a:rPr lang="ru-RU" dirty="0" err="1" smtClean="0"/>
              <a:t>părţilor</a:t>
            </a:r>
            <a:r>
              <a:rPr lang="ru-RU" dirty="0" smtClean="0"/>
              <a:t> </a:t>
            </a:r>
            <a:r>
              <a:rPr lang="ru-RU" dirty="0" err="1" smtClean="0"/>
              <a:t>cărora</a:t>
            </a:r>
            <a:r>
              <a:rPr lang="ru-RU" dirty="0" smtClean="0"/>
              <a:t> </a:t>
            </a:r>
            <a:r>
              <a:rPr lang="ru-RU" dirty="0" err="1" smtClean="0"/>
              <a:t>li</a:t>
            </a:r>
            <a:r>
              <a:rPr lang="ru-RU" dirty="0" smtClean="0"/>
              <a:t> </a:t>
            </a:r>
            <a:r>
              <a:rPr lang="ru-RU" dirty="0" err="1" smtClean="0"/>
              <a:t>s-a</a:t>
            </a:r>
            <a:r>
              <a:rPr lang="ru-RU" dirty="0" smtClean="0"/>
              <a:t> </a:t>
            </a:r>
            <a:r>
              <a:rPr lang="ru-RU" dirty="0" err="1" smtClean="0"/>
              <a:t>transmis</a:t>
            </a:r>
            <a:r>
              <a:rPr lang="ru-RU" dirty="0" smtClean="0"/>
              <a:t> </a:t>
            </a:r>
            <a:r>
              <a:rPr lang="ru-RU" dirty="0" err="1" smtClean="0"/>
              <a:t>propunerea</a:t>
            </a:r>
            <a:r>
              <a:rPr lang="ru-RU" dirty="0" smtClean="0"/>
              <a:t> </a:t>
            </a:r>
            <a:r>
              <a:rPr lang="ru-RU" dirty="0" err="1" smtClean="0"/>
              <a:t>în</a:t>
            </a:r>
            <a:r>
              <a:rPr lang="ru-RU" dirty="0" smtClean="0"/>
              <a:t> </a:t>
            </a:r>
            <a:r>
              <a:rPr lang="ru-RU" dirty="0" err="1" smtClean="0"/>
              <a:t>formă</a:t>
            </a:r>
            <a:r>
              <a:rPr lang="ru-RU" dirty="0" smtClean="0"/>
              <a:t> </a:t>
            </a:r>
            <a:r>
              <a:rPr lang="ru-RU" dirty="0" err="1" smtClean="0"/>
              <a:t>scrisă</a:t>
            </a:r>
            <a:r>
              <a:rPr lang="ru-RU" dirty="0" smtClean="0"/>
              <a:t> </a:t>
            </a:r>
            <a:r>
              <a:rPr lang="ru-RU" dirty="0" err="1" smtClean="0"/>
              <a:t>de</a:t>
            </a:r>
            <a:r>
              <a:rPr lang="ru-RU" dirty="0" smtClean="0"/>
              <a:t> </a:t>
            </a:r>
            <a:r>
              <a:rPr lang="ru-RU" dirty="0" err="1" smtClean="0"/>
              <a:t>începere</a:t>
            </a:r>
            <a:r>
              <a:rPr lang="ru-RU" dirty="0" smtClean="0"/>
              <a:t> </a:t>
            </a:r>
            <a:r>
              <a:rPr lang="ru-RU" dirty="0" err="1" smtClean="0"/>
              <a:t>a</a:t>
            </a:r>
            <a:r>
              <a:rPr lang="ru-RU" dirty="0" smtClean="0"/>
              <a:t> </a:t>
            </a:r>
            <a:r>
              <a:rPr lang="ru-RU" dirty="0" err="1" smtClean="0"/>
              <a:t>negocierilor</a:t>
            </a:r>
            <a:r>
              <a:rPr lang="ru-RU" dirty="0" smtClean="0"/>
              <a:t> </a:t>
            </a:r>
            <a:r>
              <a:rPr lang="ru-RU" dirty="0" err="1" smtClean="0"/>
              <a:t>colective</a:t>
            </a:r>
            <a:r>
              <a:rPr lang="ru-RU" dirty="0" smtClean="0"/>
              <a:t> </a:t>
            </a:r>
            <a:r>
              <a:rPr lang="ru-RU" dirty="0" err="1" smtClean="0"/>
              <a:t>sînt</a:t>
            </a:r>
            <a:r>
              <a:rPr lang="ru-RU" dirty="0" smtClean="0"/>
              <a:t> </a:t>
            </a:r>
            <a:r>
              <a:rPr lang="ru-RU" dirty="0" err="1" smtClean="0"/>
              <a:t>obligaţi</a:t>
            </a:r>
            <a:r>
              <a:rPr lang="ru-RU" dirty="0" smtClean="0"/>
              <a:t> </a:t>
            </a:r>
            <a:r>
              <a:rPr lang="ru-RU" dirty="0" err="1" smtClean="0"/>
              <a:t>să</a:t>
            </a:r>
            <a:r>
              <a:rPr lang="ru-RU" dirty="0" smtClean="0"/>
              <a:t> </a:t>
            </a:r>
            <a:r>
              <a:rPr lang="ru-RU" dirty="0" err="1" smtClean="0"/>
              <a:t>purceadă</a:t>
            </a:r>
            <a:r>
              <a:rPr lang="ru-RU" dirty="0" smtClean="0"/>
              <a:t> </a:t>
            </a:r>
            <a:r>
              <a:rPr lang="ru-RU" dirty="0" err="1" smtClean="0"/>
              <a:t>la</a:t>
            </a:r>
            <a:r>
              <a:rPr lang="ru-RU" dirty="0" smtClean="0"/>
              <a:t> </a:t>
            </a:r>
            <a:r>
              <a:rPr lang="ru-RU" dirty="0" err="1" smtClean="0"/>
              <a:t>acestea</a:t>
            </a:r>
            <a:r>
              <a:rPr lang="ru-RU" dirty="0" smtClean="0"/>
              <a:t> </a:t>
            </a:r>
            <a:r>
              <a:rPr lang="ru-RU" dirty="0" err="1" smtClean="0"/>
              <a:t>în</a:t>
            </a:r>
            <a:r>
              <a:rPr lang="ru-RU" dirty="0" smtClean="0"/>
              <a:t> </a:t>
            </a:r>
            <a:r>
              <a:rPr lang="ru-RU" dirty="0" err="1" smtClean="0"/>
              <a:t>decurs</a:t>
            </a:r>
            <a:r>
              <a:rPr lang="ru-RU" dirty="0" smtClean="0"/>
              <a:t> </a:t>
            </a:r>
            <a:r>
              <a:rPr lang="ru-RU" dirty="0" err="1" smtClean="0"/>
              <a:t>de</a:t>
            </a:r>
            <a:r>
              <a:rPr lang="ru-RU" dirty="0" smtClean="0"/>
              <a:t> 7 </a:t>
            </a:r>
            <a:r>
              <a:rPr lang="ru-RU" dirty="0" err="1" smtClean="0"/>
              <a:t>zile</a:t>
            </a:r>
            <a:r>
              <a:rPr lang="ru-RU" dirty="0" smtClean="0"/>
              <a:t> </a:t>
            </a:r>
            <a:r>
              <a:rPr lang="ru-RU" dirty="0" err="1" smtClean="0"/>
              <a:t>calendaristice</a:t>
            </a:r>
            <a:r>
              <a:rPr lang="ru-RU" dirty="0" smtClean="0"/>
              <a:t> </a:t>
            </a:r>
            <a:r>
              <a:rPr lang="ru-RU" dirty="0" err="1" smtClean="0"/>
              <a:t>de</a:t>
            </a:r>
            <a:r>
              <a:rPr lang="ru-RU" dirty="0" smtClean="0"/>
              <a:t> </a:t>
            </a:r>
            <a:r>
              <a:rPr lang="ru-RU" dirty="0" err="1" smtClean="0"/>
              <a:t>la</a:t>
            </a:r>
            <a:r>
              <a:rPr lang="ru-RU" dirty="0" smtClean="0"/>
              <a:t> </a:t>
            </a:r>
            <a:r>
              <a:rPr lang="ru-RU" dirty="0" err="1" smtClean="0"/>
              <a:t>data</a:t>
            </a:r>
            <a:r>
              <a:rPr lang="ru-RU" dirty="0" smtClean="0"/>
              <a:t> </a:t>
            </a:r>
            <a:r>
              <a:rPr lang="ru-RU" dirty="0" err="1" smtClean="0"/>
              <a:t>avizării</a:t>
            </a:r>
            <a:endParaRPr lang="ru-RU" b="1" dirty="0" smtClean="0"/>
          </a:p>
          <a:p>
            <a:r>
              <a:rPr lang="ru-RU" dirty="0" err="1" smtClean="0"/>
              <a:t>Avantajele</a:t>
            </a:r>
            <a:r>
              <a:rPr lang="ru-RU" dirty="0" smtClean="0"/>
              <a:t> </a:t>
            </a:r>
            <a:r>
              <a:rPr lang="ru-RU" dirty="0" err="1" smtClean="0"/>
              <a:t>încheierii</a:t>
            </a:r>
            <a:r>
              <a:rPr lang="ru-RU" dirty="0" smtClean="0"/>
              <a:t> </a:t>
            </a:r>
            <a:r>
              <a:rPr lang="ru-RU" dirty="0" err="1" smtClean="0"/>
              <a:t>unui</a:t>
            </a:r>
            <a:r>
              <a:rPr lang="ru-RU" dirty="0" smtClean="0"/>
              <a:t> </a:t>
            </a:r>
            <a:r>
              <a:rPr lang="ru-RU" dirty="0" err="1" smtClean="0"/>
              <a:t>contractul</a:t>
            </a:r>
            <a:r>
              <a:rPr lang="ru-RU" dirty="0" smtClean="0"/>
              <a:t> </a:t>
            </a:r>
            <a:r>
              <a:rPr lang="ru-RU" dirty="0" err="1" smtClean="0"/>
              <a:t>colectiv</a:t>
            </a:r>
            <a:r>
              <a:rPr lang="ru-RU" dirty="0" smtClean="0"/>
              <a:t> </a:t>
            </a:r>
            <a:r>
              <a:rPr lang="ru-RU" dirty="0" err="1" smtClean="0"/>
              <a:t>de</a:t>
            </a:r>
            <a:r>
              <a:rPr lang="ru-RU" dirty="0" smtClean="0"/>
              <a:t> </a:t>
            </a:r>
            <a:r>
              <a:rPr lang="ru-RU" dirty="0" err="1" smtClean="0"/>
              <a:t>muncă</a:t>
            </a:r>
            <a:r>
              <a:rPr lang="ru-RU" dirty="0" smtClean="0"/>
              <a:t> </a:t>
            </a:r>
            <a:r>
              <a:rPr lang="ru-RU" dirty="0" err="1" smtClean="0"/>
              <a:t>permite</a:t>
            </a:r>
            <a:r>
              <a:rPr lang="ru-RU" dirty="0" smtClean="0"/>
              <a:t>: </a:t>
            </a:r>
            <a:endParaRPr lang="ru-RU" b="1" dirty="0" smtClean="0"/>
          </a:p>
          <a:p>
            <a:r>
              <a:rPr lang="en-US" dirty="0" smtClean="0"/>
              <a:t>- </a:t>
            </a:r>
            <a:r>
              <a:rPr lang="en-US" dirty="0" err="1" smtClean="0"/>
              <a:t>consolidarea</a:t>
            </a:r>
            <a:r>
              <a:rPr lang="en-US" dirty="0" smtClean="0"/>
              <a:t> </a:t>
            </a:r>
            <a:r>
              <a:rPr lang="en-US" dirty="0" err="1" smtClean="0"/>
              <a:t>și</a:t>
            </a:r>
            <a:r>
              <a:rPr lang="en-US" dirty="0" smtClean="0"/>
              <a:t> </a:t>
            </a:r>
            <a:r>
              <a:rPr lang="en-US" dirty="0" err="1" smtClean="0"/>
              <a:t>stabilizarea</a:t>
            </a:r>
            <a:r>
              <a:rPr lang="en-US" dirty="0" smtClean="0"/>
              <a:t> </a:t>
            </a:r>
            <a:r>
              <a:rPr lang="en-US" dirty="0" err="1" smtClean="0"/>
              <a:t>sistemului</a:t>
            </a:r>
            <a:r>
              <a:rPr lang="en-US" dirty="0" smtClean="0"/>
              <a:t> de management a </a:t>
            </a:r>
            <a:r>
              <a:rPr lang="en-US" dirty="0" err="1" smtClean="0"/>
              <a:t>relațiilor</a:t>
            </a:r>
            <a:r>
              <a:rPr lang="en-US" dirty="0" smtClean="0"/>
              <a:t> de </a:t>
            </a:r>
            <a:r>
              <a:rPr lang="en-US" dirty="0" err="1" smtClean="0"/>
              <a:t>muncă</a:t>
            </a:r>
            <a:r>
              <a:rPr lang="en-US" dirty="0" smtClean="0"/>
              <a:t>, </a:t>
            </a:r>
            <a:r>
              <a:rPr lang="en-US" dirty="0" err="1" smtClean="0"/>
              <a:t>stabilește</a:t>
            </a:r>
            <a:r>
              <a:rPr lang="en-US" dirty="0" smtClean="0"/>
              <a:t> </a:t>
            </a:r>
            <a:r>
              <a:rPr lang="en-US" dirty="0" err="1" smtClean="0"/>
              <a:t>regulile</a:t>
            </a:r>
            <a:r>
              <a:rPr lang="en-US" dirty="0" smtClean="0"/>
              <a:t> </a:t>
            </a:r>
            <a:r>
              <a:rPr lang="en-US" dirty="0" err="1" smtClean="0"/>
              <a:t>comune</a:t>
            </a:r>
            <a:r>
              <a:rPr lang="en-US" dirty="0" smtClean="0"/>
              <a:t> </a:t>
            </a:r>
            <a:r>
              <a:rPr lang="en-US" dirty="0" err="1" smtClean="0"/>
              <a:t>tuturor</a:t>
            </a:r>
            <a:r>
              <a:rPr lang="en-US" dirty="0" smtClean="0"/>
              <a:t>;</a:t>
            </a:r>
            <a:endParaRPr lang="ru-RU" b="1" dirty="0" smtClean="0"/>
          </a:p>
          <a:p>
            <a:r>
              <a:rPr lang="en-US" dirty="0" smtClean="0"/>
              <a:t>- </a:t>
            </a:r>
            <a:r>
              <a:rPr lang="en-US" dirty="0" err="1" smtClean="0"/>
              <a:t>motivația</a:t>
            </a:r>
            <a:r>
              <a:rPr lang="en-US" dirty="0" smtClean="0"/>
              <a:t> </a:t>
            </a:r>
            <a:r>
              <a:rPr lang="en-US" dirty="0" err="1" smtClean="0"/>
              <a:t>sporită</a:t>
            </a:r>
            <a:r>
              <a:rPr lang="en-US" dirty="0" smtClean="0"/>
              <a:t> a </a:t>
            </a:r>
            <a:r>
              <a:rPr lang="en-US" dirty="0" err="1" smtClean="0"/>
              <a:t>salariaților</a:t>
            </a:r>
            <a:r>
              <a:rPr lang="en-US" dirty="0" smtClean="0"/>
              <a:t> de a </a:t>
            </a:r>
            <a:r>
              <a:rPr lang="en-US" dirty="0" err="1" smtClean="0"/>
              <a:t>rezolva</a:t>
            </a:r>
            <a:r>
              <a:rPr lang="en-US" dirty="0" smtClean="0"/>
              <a:t> </a:t>
            </a:r>
            <a:r>
              <a:rPr lang="en-US" dirty="0" err="1" smtClean="0"/>
              <a:t>problemele</a:t>
            </a:r>
            <a:r>
              <a:rPr lang="en-US" dirty="0" smtClean="0"/>
              <a:t> de </a:t>
            </a:r>
            <a:r>
              <a:rPr lang="en-US" dirty="0" err="1" smtClean="0"/>
              <a:t>muncă</a:t>
            </a:r>
            <a:r>
              <a:rPr lang="en-US" dirty="0" smtClean="0"/>
              <a:t>;</a:t>
            </a:r>
            <a:endParaRPr lang="ru-RU" b="1" dirty="0" smtClean="0"/>
          </a:p>
          <a:p>
            <a:r>
              <a:rPr lang="en-US" dirty="0" smtClean="0"/>
              <a:t>- </a:t>
            </a:r>
            <a:r>
              <a:rPr lang="en-US" dirty="0" err="1" smtClean="0"/>
              <a:t>salariații</a:t>
            </a:r>
            <a:r>
              <a:rPr lang="en-US" dirty="0" smtClean="0"/>
              <a:t> </a:t>
            </a:r>
            <a:r>
              <a:rPr lang="en-US" dirty="0" err="1" smtClean="0"/>
              <a:t>sunt</a:t>
            </a:r>
            <a:r>
              <a:rPr lang="en-US" dirty="0" smtClean="0"/>
              <a:t> </a:t>
            </a:r>
            <a:r>
              <a:rPr lang="en-US" dirty="0" err="1" smtClean="0"/>
              <a:t>interesați</a:t>
            </a:r>
            <a:r>
              <a:rPr lang="en-US" dirty="0" smtClean="0"/>
              <a:t> </a:t>
            </a:r>
            <a:r>
              <a:rPr lang="en-US" dirty="0" err="1" smtClean="0"/>
              <a:t>financiar</a:t>
            </a:r>
            <a:r>
              <a:rPr lang="en-US" dirty="0" smtClean="0"/>
              <a:t> de </a:t>
            </a:r>
            <a:r>
              <a:rPr lang="en-US" dirty="0" err="1" smtClean="0"/>
              <a:t>performanța</a:t>
            </a:r>
            <a:r>
              <a:rPr lang="en-US" dirty="0" smtClean="0"/>
              <a:t> de </a:t>
            </a:r>
            <a:r>
              <a:rPr lang="en-US" dirty="0" err="1" smtClean="0"/>
              <a:t>calitate</a:t>
            </a:r>
            <a:r>
              <a:rPr lang="en-US" dirty="0" smtClean="0"/>
              <a:t> a </a:t>
            </a:r>
            <a:r>
              <a:rPr lang="en-US" dirty="0" err="1" smtClean="0"/>
              <a:t>funcțiilor</a:t>
            </a:r>
            <a:r>
              <a:rPr lang="en-US" dirty="0" smtClean="0"/>
              <a:t> </a:t>
            </a:r>
            <a:r>
              <a:rPr lang="en-US" dirty="0" err="1" smtClean="0"/>
              <a:t>lor</a:t>
            </a:r>
            <a:r>
              <a:rPr lang="en-US" dirty="0" smtClean="0"/>
              <a:t> de </a:t>
            </a:r>
            <a:r>
              <a:rPr lang="en-US" dirty="0" err="1" smtClean="0"/>
              <a:t>muncă</a:t>
            </a:r>
            <a:r>
              <a:rPr lang="en-US" dirty="0" smtClean="0"/>
              <a:t>;</a:t>
            </a:r>
            <a:endParaRPr lang="ru-RU" b="1" dirty="0" smtClean="0"/>
          </a:p>
          <a:p>
            <a:r>
              <a:rPr lang="en-US" dirty="0" smtClean="0"/>
              <a:t>- </a:t>
            </a:r>
            <a:r>
              <a:rPr lang="en-US" dirty="0" err="1" smtClean="0"/>
              <a:t>sistemul</a:t>
            </a:r>
            <a:r>
              <a:rPr lang="en-US" dirty="0" smtClean="0"/>
              <a:t> de </a:t>
            </a:r>
            <a:r>
              <a:rPr lang="en-US" dirty="0" err="1" smtClean="0"/>
              <a:t>salarizare</a:t>
            </a:r>
            <a:r>
              <a:rPr lang="en-US" dirty="0" smtClean="0"/>
              <a:t> </a:t>
            </a:r>
            <a:r>
              <a:rPr lang="en-US" dirty="0" err="1" smtClean="0"/>
              <a:t>stabilit</a:t>
            </a:r>
            <a:r>
              <a:rPr lang="en-US" dirty="0" smtClean="0"/>
              <a:t> face </a:t>
            </a:r>
            <a:r>
              <a:rPr lang="en-US" dirty="0" err="1" smtClean="0"/>
              <a:t>posibilă</a:t>
            </a:r>
            <a:r>
              <a:rPr lang="en-US" dirty="0" smtClean="0"/>
              <a:t> </a:t>
            </a:r>
            <a:r>
              <a:rPr lang="en-US" dirty="0" err="1" smtClean="0"/>
              <a:t>planificarea</a:t>
            </a:r>
            <a:r>
              <a:rPr lang="en-US" dirty="0" smtClean="0"/>
              <a:t> </a:t>
            </a:r>
            <a:r>
              <a:rPr lang="en-US" dirty="0" err="1" smtClean="0"/>
              <a:t>și</a:t>
            </a:r>
            <a:r>
              <a:rPr lang="en-US" dirty="0" smtClean="0"/>
              <a:t> </a:t>
            </a:r>
            <a:r>
              <a:rPr lang="en-US" dirty="0" err="1" smtClean="0"/>
              <a:t>gestionarea</a:t>
            </a:r>
            <a:r>
              <a:rPr lang="en-US" dirty="0" smtClean="0"/>
              <a:t> </a:t>
            </a:r>
            <a:r>
              <a:rPr lang="ro-MO" dirty="0" smtClean="0"/>
              <a:t>cheltuielelor </a:t>
            </a:r>
            <a:r>
              <a:rPr lang="ru-RU" dirty="0" err="1" smtClean="0"/>
              <a:t>corespunzătoare</a:t>
            </a:r>
            <a:r>
              <a:rPr lang="ru-RU" dirty="0" smtClean="0"/>
              <a:t> </a:t>
            </a:r>
            <a:r>
              <a:rPr lang="ru-RU" dirty="0" err="1" smtClean="0"/>
              <a:t>ale</a:t>
            </a:r>
            <a:r>
              <a:rPr lang="ru-RU" dirty="0" smtClean="0"/>
              <a:t> </a:t>
            </a:r>
            <a:r>
              <a:rPr lang="ru-RU" dirty="0" err="1" smtClean="0"/>
              <a:t>întreprinderii</a:t>
            </a:r>
            <a:r>
              <a:rPr lang="ru-RU" dirty="0" smtClean="0"/>
              <a:t>;</a:t>
            </a:r>
            <a:endParaRPr lang="ru-RU" b="1" dirty="0" smtClean="0"/>
          </a:p>
          <a:p>
            <a:r>
              <a:rPr lang="ro-MO" dirty="0" smtClean="0"/>
              <a:t>- </a:t>
            </a:r>
            <a:r>
              <a:rPr lang="en-US" dirty="0" err="1" smtClean="0"/>
              <a:t>planificarea</a:t>
            </a:r>
            <a:r>
              <a:rPr lang="en-US" dirty="0" smtClean="0"/>
              <a:t> </a:t>
            </a:r>
            <a:r>
              <a:rPr lang="en-US" dirty="0" err="1" smtClean="0"/>
              <a:t>măsurilor</a:t>
            </a:r>
            <a:r>
              <a:rPr lang="en-US" dirty="0" smtClean="0"/>
              <a:t> de </a:t>
            </a:r>
            <a:r>
              <a:rPr lang="en-US" dirty="0" err="1" smtClean="0"/>
              <a:t>sprijin</a:t>
            </a:r>
            <a:r>
              <a:rPr lang="en-US" dirty="0" smtClean="0"/>
              <a:t> social </a:t>
            </a:r>
            <a:r>
              <a:rPr lang="en-US" dirty="0" err="1" smtClean="0"/>
              <a:t>și</a:t>
            </a:r>
            <a:r>
              <a:rPr lang="en-US" dirty="0" smtClean="0"/>
              <a:t> material a </a:t>
            </a:r>
            <a:r>
              <a:rPr lang="en-US" dirty="0" err="1" smtClean="0"/>
              <a:t>salariaților</a:t>
            </a:r>
            <a:r>
              <a:rPr lang="en-US" dirty="0" smtClean="0"/>
              <a:t> </a:t>
            </a:r>
            <a:r>
              <a:rPr lang="en-US" dirty="0" err="1" smtClean="0"/>
              <a:t>pentru</a:t>
            </a:r>
            <a:r>
              <a:rPr lang="en-US" dirty="0" smtClean="0"/>
              <a:t> </a:t>
            </a:r>
            <a:r>
              <a:rPr lang="en-US" dirty="0" err="1" smtClean="0"/>
              <a:t>dezvoltarea</a:t>
            </a:r>
            <a:r>
              <a:rPr lang="en-US" dirty="0" smtClean="0"/>
              <a:t> </a:t>
            </a:r>
            <a:r>
              <a:rPr lang="en-US" dirty="0" err="1" smtClean="0"/>
              <a:t>atașamentului</a:t>
            </a:r>
            <a:r>
              <a:rPr lang="en-US" dirty="0" smtClean="0"/>
              <a:t> </a:t>
            </a:r>
            <a:r>
              <a:rPr lang="en-US" dirty="0" err="1" smtClean="0"/>
              <a:t>salariaților</a:t>
            </a:r>
            <a:r>
              <a:rPr lang="en-US" dirty="0" smtClean="0"/>
              <a:t> </a:t>
            </a:r>
            <a:r>
              <a:rPr lang="en-US" dirty="0" err="1" smtClean="0"/>
              <a:t>față</a:t>
            </a:r>
            <a:r>
              <a:rPr lang="en-US" dirty="0" smtClean="0"/>
              <a:t> de o </a:t>
            </a:r>
            <a:r>
              <a:rPr lang="en-US" dirty="0" err="1" smtClean="0"/>
              <a:t>unitate</a:t>
            </a:r>
            <a:r>
              <a:rPr lang="en-US" dirty="0" smtClean="0"/>
              <a:t>.</a:t>
            </a:r>
            <a:endParaRPr lang="ru-RU" b="1" dirty="0" smtClean="0"/>
          </a:p>
          <a:p>
            <a:r>
              <a:rPr lang="ru-RU" dirty="0" err="1" smtClean="0"/>
              <a:t>Există</a:t>
            </a:r>
            <a:r>
              <a:rPr lang="ru-RU" dirty="0" smtClean="0"/>
              <a:t> </a:t>
            </a:r>
            <a:r>
              <a:rPr lang="ru-RU" dirty="0" err="1" smtClean="0"/>
              <a:t>și alte</a:t>
            </a:r>
            <a:r>
              <a:rPr lang="ru-RU" dirty="0" smtClean="0"/>
              <a:t> </a:t>
            </a:r>
            <a:r>
              <a:rPr lang="ru-RU" dirty="0" err="1" smtClean="0"/>
              <a:t>beneficii</a:t>
            </a:r>
            <a:r>
              <a:rPr lang="ru-RU" dirty="0" smtClean="0"/>
              <a:t>. </a:t>
            </a:r>
            <a:r>
              <a:rPr lang="en-US" dirty="0" err="1" smtClean="0"/>
              <a:t>Deci</a:t>
            </a:r>
            <a:r>
              <a:rPr lang="en-US" dirty="0" smtClean="0"/>
              <a:t>, </a:t>
            </a:r>
            <a:r>
              <a:rPr lang="en-US" dirty="0" err="1" smtClean="0"/>
              <a:t>încheierea</a:t>
            </a:r>
            <a:r>
              <a:rPr lang="en-US" dirty="0" smtClean="0"/>
              <a:t> </a:t>
            </a:r>
            <a:r>
              <a:rPr lang="en-US" dirty="0" err="1" smtClean="0"/>
              <a:t>unui</a:t>
            </a:r>
            <a:r>
              <a:rPr lang="en-US" dirty="0" smtClean="0"/>
              <a:t> contract </a:t>
            </a:r>
            <a:r>
              <a:rPr lang="en-US" dirty="0" err="1" smtClean="0"/>
              <a:t>colectiv</a:t>
            </a:r>
            <a:r>
              <a:rPr lang="en-US" dirty="0" smtClean="0"/>
              <a:t> de </a:t>
            </a:r>
            <a:r>
              <a:rPr lang="en-US" dirty="0" err="1" smtClean="0"/>
              <a:t>muncă</a:t>
            </a:r>
            <a:r>
              <a:rPr lang="en-US" dirty="0" smtClean="0"/>
              <a:t> </a:t>
            </a:r>
            <a:r>
              <a:rPr lang="en-US" dirty="0" err="1" smtClean="0"/>
              <a:t>este</a:t>
            </a:r>
            <a:r>
              <a:rPr lang="en-US" dirty="0" smtClean="0"/>
              <a:t> benefic nu </a:t>
            </a:r>
            <a:r>
              <a:rPr lang="en-US" dirty="0" err="1" smtClean="0"/>
              <a:t>numai</a:t>
            </a:r>
            <a:r>
              <a:rPr lang="en-US" dirty="0" smtClean="0"/>
              <a:t> </a:t>
            </a:r>
            <a:r>
              <a:rPr lang="en-US" dirty="0" err="1" smtClean="0"/>
              <a:t>pentru</a:t>
            </a:r>
            <a:r>
              <a:rPr lang="en-US" dirty="0" smtClean="0"/>
              <a:t> </a:t>
            </a:r>
            <a:r>
              <a:rPr lang="en-US" dirty="0" err="1" smtClean="0"/>
              <a:t>salariați</a:t>
            </a:r>
            <a:r>
              <a:rPr lang="en-US" dirty="0" smtClean="0"/>
              <a:t>, </a:t>
            </a:r>
            <a:r>
              <a:rPr lang="en-US" dirty="0" err="1" smtClean="0"/>
              <a:t>ci</a:t>
            </a:r>
            <a:r>
              <a:rPr lang="en-US" dirty="0" smtClean="0"/>
              <a:t> </a:t>
            </a:r>
            <a:r>
              <a:rPr lang="en-US" dirty="0" err="1" smtClean="0"/>
              <a:t>și</a:t>
            </a:r>
            <a:r>
              <a:rPr lang="en-US" dirty="0" smtClean="0"/>
              <a:t> </a:t>
            </a:r>
            <a:r>
              <a:rPr lang="en-US" dirty="0" err="1" smtClean="0"/>
              <a:t>pentru</a:t>
            </a:r>
            <a:r>
              <a:rPr lang="en-US" dirty="0" smtClean="0"/>
              <a:t> </a:t>
            </a:r>
            <a:r>
              <a:rPr lang="en-US" dirty="0" err="1" smtClean="0"/>
              <a:t>angajator</a:t>
            </a:r>
            <a:r>
              <a:rPr lang="en-US" dirty="0" smtClean="0"/>
              <a:t>.</a:t>
            </a:r>
            <a:endParaRPr lang="ru-RU" b="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179512" y="188640"/>
            <a:ext cx="8712968" cy="6408712"/>
          </a:xfrm>
        </p:spPr>
        <p:txBody>
          <a:bodyPr>
            <a:noAutofit/>
          </a:bodyPr>
          <a:lstStyle/>
          <a:p>
            <a:pPr algn="ctr"/>
            <a:r>
              <a:rPr lang="ro-MO" sz="1600" b="1" dirty="0" smtClean="0"/>
              <a:t>Fișa postului</a:t>
            </a:r>
            <a:endParaRPr lang="ru-RU" sz="1600" b="1" dirty="0" smtClean="0"/>
          </a:p>
          <a:p>
            <a:r>
              <a:rPr lang="ru-RU" sz="1200" dirty="0" err="1" smtClean="0"/>
              <a:t>Fișa postului</a:t>
            </a:r>
            <a:r>
              <a:rPr lang="ru-RU" sz="1200" dirty="0" smtClean="0"/>
              <a:t>  </a:t>
            </a:r>
            <a:r>
              <a:rPr lang="ru-RU" sz="1200" dirty="0" err="1" smtClean="0"/>
              <a:t>este</a:t>
            </a:r>
            <a:r>
              <a:rPr lang="ru-RU" sz="1200" dirty="0" smtClean="0"/>
              <a:t> </a:t>
            </a:r>
            <a:r>
              <a:rPr lang="ru-RU" sz="1200" dirty="0" err="1" smtClean="0"/>
              <a:t>un</a:t>
            </a:r>
            <a:r>
              <a:rPr lang="ru-RU" sz="1200" dirty="0" smtClean="0"/>
              <a:t> </a:t>
            </a:r>
            <a:r>
              <a:rPr lang="ru-RU" sz="1200" dirty="0" err="1" smtClean="0"/>
              <a:t>document</a:t>
            </a:r>
            <a:r>
              <a:rPr lang="ru-RU" sz="1200" dirty="0" smtClean="0"/>
              <a:t> </a:t>
            </a:r>
            <a:r>
              <a:rPr lang="ru-RU" sz="1200" dirty="0" err="1" smtClean="0"/>
              <a:t>organizatoric</a:t>
            </a:r>
            <a:r>
              <a:rPr lang="ru-RU" sz="1200" dirty="0" smtClean="0"/>
              <a:t> </a:t>
            </a:r>
            <a:r>
              <a:rPr lang="ru-RU" sz="1200" dirty="0" err="1" smtClean="0"/>
              <a:t>și administrativ</a:t>
            </a:r>
            <a:r>
              <a:rPr lang="ru-RU" sz="1200" dirty="0" smtClean="0"/>
              <a:t> </a:t>
            </a:r>
            <a:r>
              <a:rPr lang="ru-RU" sz="1200" dirty="0" err="1" smtClean="0"/>
              <a:t>intern</a:t>
            </a:r>
            <a:r>
              <a:rPr lang="ru-RU" sz="1200" dirty="0" smtClean="0"/>
              <a:t> </a:t>
            </a:r>
            <a:r>
              <a:rPr lang="ru-RU" sz="1200" dirty="0" err="1" smtClean="0"/>
              <a:t>care</a:t>
            </a:r>
            <a:r>
              <a:rPr lang="ru-RU" sz="1200" dirty="0" smtClean="0"/>
              <a:t> </a:t>
            </a:r>
            <a:r>
              <a:rPr lang="ru-RU" sz="1200" dirty="0" err="1" smtClean="0"/>
              <a:t>conține o</a:t>
            </a:r>
            <a:r>
              <a:rPr lang="ru-RU" sz="1200" dirty="0" smtClean="0"/>
              <a:t> </a:t>
            </a:r>
            <a:r>
              <a:rPr lang="ru-RU" sz="1200" dirty="0" err="1" smtClean="0"/>
              <a:t>listă</a:t>
            </a:r>
            <a:r>
              <a:rPr lang="ru-RU" sz="1200" dirty="0" smtClean="0"/>
              <a:t> </a:t>
            </a:r>
            <a:r>
              <a:rPr lang="ru-RU" sz="1200" dirty="0" err="1" smtClean="0"/>
              <a:t>specifică</a:t>
            </a:r>
            <a:r>
              <a:rPr lang="ru-RU" sz="1200" dirty="0" smtClean="0"/>
              <a:t> </a:t>
            </a:r>
            <a:r>
              <a:rPr lang="ru-RU" sz="1200" dirty="0" err="1" smtClean="0"/>
              <a:t>a</a:t>
            </a:r>
            <a:r>
              <a:rPr lang="ru-RU" sz="1200" dirty="0" smtClean="0"/>
              <a:t> </a:t>
            </a:r>
            <a:r>
              <a:rPr lang="ru-RU" sz="1200" dirty="0" err="1" smtClean="0"/>
              <a:t>responsabilităților postului</a:t>
            </a:r>
            <a:r>
              <a:rPr lang="ru-RU" sz="1200" dirty="0" smtClean="0"/>
              <a:t> </a:t>
            </a:r>
            <a:r>
              <a:rPr lang="ru-RU" sz="1200" dirty="0" err="1" smtClean="0"/>
              <a:t>salariatului</a:t>
            </a:r>
            <a:r>
              <a:rPr lang="ru-RU" sz="1200" dirty="0" smtClean="0"/>
              <a:t>, </a:t>
            </a:r>
            <a:r>
              <a:rPr lang="ru-RU" sz="1200" dirty="0" err="1" smtClean="0"/>
              <a:t>luând</a:t>
            </a:r>
            <a:r>
              <a:rPr lang="ru-RU" sz="1200" dirty="0" smtClean="0"/>
              <a:t> </a:t>
            </a:r>
            <a:r>
              <a:rPr lang="ru-RU" sz="1200" dirty="0" err="1" smtClean="0"/>
              <a:t>în</a:t>
            </a:r>
            <a:r>
              <a:rPr lang="ru-RU" sz="1200" dirty="0" smtClean="0"/>
              <a:t> </a:t>
            </a:r>
            <a:r>
              <a:rPr lang="ru-RU" sz="1200" dirty="0" err="1" smtClean="0"/>
              <a:t>considerare</a:t>
            </a:r>
            <a:r>
              <a:rPr lang="ru-RU" sz="1200" dirty="0" smtClean="0"/>
              <a:t> </a:t>
            </a:r>
            <a:r>
              <a:rPr lang="ru-RU" sz="1200" dirty="0" err="1" smtClean="0"/>
              <a:t>specificul</a:t>
            </a:r>
            <a:r>
              <a:rPr lang="ru-RU" sz="1200" dirty="0" smtClean="0"/>
              <a:t> </a:t>
            </a:r>
            <a:r>
              <a:rPr lang="ru-RU" sz="1200" dirty="0" err="1" smtClean="0"/>
              <a:t>organizării</a:t>
            </a:r>
            <a:r>
              <a:rPr lang="ru-RU" sz="1200" dirty="0" smtClean="0"/>
              <a:t> </a:t>
            </a:r>
            <a:r>
              <a:rPr lang="ru-RU" sz="1200" dirty="0" err="1" smtClean="0"/>
              <a:t>procesului</a:t>
            </a:r>
            <a:r>
              <a:rPr lang="ru-RU" sz="1200" dirty="0" smtClean="0"/>
              <a:t> </a:t>
            </a:r>
            <a:r>
              <a:rPr lang="ru-RU" sz="1200" dirty="0" err="1" smtClean="0"/>
              <a:t>de</a:t>
            </a:r>
            <a:r>
              <a:rPr lang="ru-RU" sz="1200" dirty="0" smtClean="0"/>
              <a:t> </a:t>
            </a:r>
            <a:r>
              <a:rPr lang="ru-RU" sz="1200" dirty="0" err="1" smtClean="0"/>
              <a:t>muncă</a:t>
            </a:r>
            <a:r>
              <a:rPr lang="ru-RU" sz="1200" dirty="0" smtClean="0"/>
              <a:t>, </a:t>
            </a:r>
            <a:r>
              <a:rPr lang="ru-RU" sz="1200" dirty="0" err="1" smtClean="0"/>
              <a:t>forței de</a:t>
            </a:r>
            <a:r>
              <a:rPr lang="ru-RU" sz="1200" dirty="0" smtClean="0"/>
              <a:t> </a:t>
            </a:r>
            <a:r>
              <a:rPr lang="ru-RU" sz="1200" dirty="0" err="1" smtClean="0"/>
              <a:t>muncă</a:t>
            </a:r>
            <a:r>
              <a:rPr lang="ru-RU" sz="1200" dirty="0" smtClean="0"/>
              <a:t> </a:t>
            </a:r>
            <a:r>
              <a:rPr lang="ru-RU" sz="1200" dirty="0" err="1" smtClean="0"/>
              <a:t>și managementului</a:t>
            </a:r>
            <a:r>
              <a:rPr lang="ru-RU" sz="1200" dirty="0" smtClean="0"/>
              <a:t>, </a:t>
            </a:r>
            <a:r>
              <a:rPr lang="ru-RU" sz="1200" dirty="0" err="1" smtClean="0"/>
              <a:t>drepturile</a:t>
            </a:r>
            <a:r>
              <a:rPr lang="ru-RU" sz="1200" dirty="0" smtClean="0"/>
              <a:t> </a:t>
            </a:r>
            <a:r>
              <a:rPr lang="ru-RU" sz="1200" dirty="0" err="1" smtClean="0"/>
              <a:t>și măsurile</a:t>
            </a:r>
            <a:r>
              <a:rPr lang="ru-RU" sz="1200" dirty="0" smtClean="0"/>
              <a:t> </a:t>
            </a:r>
            <a:r>
              <a:rPr lang="ru-RU" sz="1200" dirty="0" err="1" smtClean="0"/>
              <a:t>de</a:t>
            </a:r>
            <a:r>
              <a:rPr lang="ru-RU" sz="1200" dirty="0" smtClean="0"/>
              <a:t> </a:t>
            </a:r>
            <a:r>
              <a:rPr lang="ru-RU" sz="1200" dirty="0" err="1" smtClean="0"/>
              <a:t>responsabilitate</a:t>
            </a:r>
            <a:r>
              <a:rPr lang="ru-RU" sz="1200" dirty="0" smtClean="0"/>
              <a:t> </a:t>
            </a:r>
            <a:r>
              <a:rPr lang="ru-RU" sz="1200" dirty="0" err="1" smtClean="0"/>
              <a:t>ale</a:t>
            </a:r>
            <a:r>
              <a:rPr lang="ru-RU" sz="1200" dirty="0" smtClean="0"/>
              <a:t> </a:t>
            </a:r>
            <a:r>
              <a:rPr lang="ru-RU" sz="1200" dirty="0" err="1" smtClean="0"/>
              <a:t>acestuia</a:t>
            </a:r>
            <a:r>
              <a:rPr lang="ru-RU" sz="1200" dirty="0" smtClean="0"/>
              <a:t>, </a:t>
            </a:r>
            <a:r>
              <a:rPr lang="ru-RU" sz="1200" dirty="0" err="1" smtClean="0"/>
              <a:t>precum</a:t>
            </a:r>
            <a:r>
              <a:rPr lang="ru-RU" sz="1200" dirty="0" smtClean="0"/>
              <a:t> </a:t>
            </a:r>
            <a:r>
              <a:rPr lang="ru-RU" sz="1200" dirty="0" err="1" smtClean="0"/>
              <a:t>și cerințele de</a:t>
            </a:r>
            <a:r>
              <a:rPr lang="ru-RU" sz="1200" dirty="0" smtClean="0"/>
              <a:t> </a:t>
            </a:r>
            <a:r>
              <a:rPr lang="ru-RU" sz="1200" dirty="0" err="1" smtClean="0"/>
              <a:t>calificare</a:t>
            </a:r>
            <a:r>
              <a:rPr lang="ru-RU" sz="1200" dirty="0" smtClean="0"/>
              <a:t> </a:t>
            </a:r>
            <a:r>
              <a:rPr lang="ru-RU" sz="1200" dirty="0" err="1" smtClean="0"/>
              <a:t>pentru</a:t>
            </a:r>
            <a:r>
              <a:rPr lang="ru-RU" sz="1200" dirty="0" smtClean="0"/>
              <a:t> </a:t>
            </a:r>
            <a:r>
              <a:rPr lang="ru-RU" sz="1200" dirty="0" err="1" smtClean="0"/>
              <a:t>funcția deținută.</a:t>
            </a:r>
            <a:endParaRPr lang="ru-RU" sz="1200" b="1" dirty="0" smtClean="0"/>
          </a:p>
          <a:p>
            <a:r>
              <a:rPr lang="ro-MO" sz="1200" dirty="0" smtClean="0"/>
              <a:t> </a:t>
            </a:r>
            <a:endParaRPr lang="ru-RU" sz="1200" b="1" dirty="0" smtClean="0"/>
          </a:p>
          <a:p>
            <a:r>
              <a:rPr lang="ro-MO" sz="1200" b="1" dirty="0" smtClean="0"/>
              <a:t>Scopul fișei de post</a:t>
            </a:r>
            <a:endParaRPr lang="ru-RU" sz="1200" b="1" dirty="0" smtClean="0"/>
          </a:p>
          <a:p>
            <a:r>
              <a:rPr lang="en-US" sz="1200" dirty="0" err="1" smtClean="0"/>
              <a:t>Fișa</a:t>
            </a:r>
            <a:r>
              <a:rPr lang="en-US" sz="1200" dirty="0" smtClean="0"/>
              <a:t> </a:t>
            </a:r>
            <a:r>
              <a:rPr lang="en-US" sz="1200" dirty="0" err="1" smtClean="0"/>
              <a:t>postului</a:t>
            </a:r>
            <a:r>
              <a:rPr lang="en-US" sz="1200" dirty="0" smtClean="0"/>
              <a:t> </a:t>
            </a:r>
            <a:r>
              <a:rPr lang="en-US" sz="1200" dirty="0" err="1" smtClean="0"/>
              <a:t>îndeplinește</a:t>
            </a:r>
            <a:r>
              <a:rPr lang="en-US" sz="1200" dirty="0" smtClean="0"/>
              <a:t> </a:t>
            </a:r>
            <a:r>
              <a:rPr lang="en-US" sz="1200" dirty="0" err="1" smtClean="0"/>
              <a:t>următoarele</a:t>
            </a:r>
            <a:r>
              <a:rPr lang="en-US" sz="1200" dirty="0" smtClean="0"/>
              <a:t> </a:t>
            </a:r>
            <a:r>
              <a:rPr lang="en-US" sz="1200" dirty="0" err="1" smtClean="0"/>
              <a:t>sarcini</a:t>
            </a:r>
            <a:r>
              <a:rPr lang="en-US" sz="1200" dirty="0" smtClean="0"/>
              <a:t>:</a:t>
            </a:r>
            <a:endParaRPr lang="ru-RU" sz="1200" b="1" dirty="0" smtClean="0"/>
          </a:p>
          <a:p>
            <a:r>
              <a:rPr lang="en-US" sz="1100" dirty="0" smtClean="0"/>
              <a:t>- </a:t>
            </a:r>
            <a:r>
              <a:rPr lang="en-US" sz="1100" dirty="0" err="1" smtClean="0"/>
              <a:t>stabilirea</a:t>
            </a:r>
            <a:r>
              <a:rPr lang="en-US" sz="1100" dirty="0" smtClean="0"/>
              <a:t> </a:t>
            </a:r>
            <a:r>
              <a:rPr lang="en-US" sz="1100" dirty="0" err="1" smtClean="0"/>
              <a:t>cerințelor</a:t>
            </a:r>
            <a:r>
              <a:rPr lang="en-US" sz="1100" dirty="0" smtClean="0"/>
              <a:t> de </a:t>
            </a:r>
            <a:r>
              <a:rPr lang="en-US" sz="1100" dirty="0" err="1" smtClean="0"/>
              <a:t>calificare</a:t>
            </a:r>
            <a:r>
              <a:rPr lang="en-US" sz="1100" dirty="0" smtClean="0"/>
              <a:t> </a:t>
            </a:r>
            <a:r>
              <a:rPr lang="en-US" sz="1100" dirty="0" err="1" smtClean="0"/>
              <a:t>pentru</a:t>
            </a:r>
            <a:r>
              <a:rPr lang="en-US" sz="1100" dirty="0" smtClean="0"/>
              <a:t> un </a:t>
            </a:r>
            <a:r>
              <a:rPr lang="en-US" sz="1100" dirty="0" err="1" smtClean="0"/>
              <a:t>anumit</a:t>
            </a:r>
            <a:r>
              <a:rPr lang="en-US" sz="1100" dirty="0" smtClean="0"/>
              <a:t> post, </a:t>
            </a:r>
            <a:r>
              <a:rPr lang="en-US" sz="1100" dirty="0" err="1" smtClean="0"/>
              <a:t>munca</a:t>
            </a:r>
            <a:r>
              <a:rPr lang="en-US" sz="1100" dirty="0" smtClean="0"/>
              <a:t> </a:t>
            </a:r>
            <a:r>
              <a:rPr lang="en-US" sz="1100" dirty="0" err="1" smtClean="0"/>
              <a:t>prestată</a:t>
            </a:r>
            <a:r>
              <a:rPr lang="en-US" sz="1100" dirty="0" smtClean="0"/>
              <a:t> (</a:t>
            </a:r>
            <a:r>
              <a:rPr lang="ro-MO" sz="1100" dirty="0" smtClean="0"/>
              <a:t>studii</a:t>
            </a:r>
            <a:r>
              <a:rPr lang="en-US" sz="1100" dirty="0" smtClean="0"/>
              <a:t>, </a:t>
            </a:r>
            <a:r>
              <a:rPr lang="en-US" sz="1100" dirty="0" err="1" smtClean="0"/>
              <a:t>experiență</a:t>
            </a:r>
            <a:r>
              <a:rPr lang="en-US" sz="1100" dirty="0" smtClean="0"/>
              <a:t> de </a:t>
            </a:r>
            <a:r>
              <a:rPr lang="en-US" sz="1100" dirty="0" err="1" smtClean="0"/>
              <a:t>lucru</a:t>
            </a:r>
            <a:r>
              <a:rPr lang="en-US" sz="1100" dirty="0" smtClean="0"/>
              <a:t>, </a:t>
            </a:r>
            <a:r>
              <a:rPr lang="en-US" sz="1100" dirty="0" err="1" smtClean="0"/>
              <a:t>disponibilitatea</a:t>
            </a:r>
            <a:r>
              <a:rPr lang="en-US" sz="1100" dirty="0" smtClean="0"/>
              <a:t> </a:t>
            </a:r>
            <a:r>
              <a:rPr lang="en-US" sz="1100" dirty="0" err="1" smtClean="0"/>
              <a:t>unei</a:t>
            </a:r>
            <a:r>
              <a:rPr lang="en-US" sz="1100" dirty="0" smtClean="0"/>
              <a:t> </a:t>
            </a:r>
            <a:r>
              <a:rPr lang="en-US" sz="1100" dirty="0" err="1" smtClean="0"/>
              <a:t>formări</a:t>
            </a:r>
            <a:r>
              <a:rPr lang="en-US" sz="1100" dirty="0" smtClean="0"/>
              <a:t> </a:t>
            </a:r>
            <a:r>
              <a:rPr lang="en-US" sz="1100" dirty="0" err="1" smtClean="0"/>
              <a:t>speciale</a:t>
            </a:r>
            <a:r>
              <a:rPr lang="en-US" sz="1100" dirty="0" smtClean="0"/>
              <a:t> etc.);</a:t>
            </a:r>
            <a:endParaRPr lang="ru-RU" sz="1100" b="1" dirty="0" smtClean="0"/>
          </a:p>
          <a:p>
            <a:r>
              <a:rPr lang="ru-RU" sz="1100" dirty="0" smtClean="0"/>
              <a:t>- </a:t>
            </a:r>
            <a:r>
              <a:rPr lang="ru-RU" sz="1100" dirty="0" err="1" smtClean="0"/>
              <a:t>definirea</a:t>
            </a:r>
            <a:r>
              <a:rPr lang="ru-RU" sz="1100" dirty="0" smtClean="0"/>
              <a:t> </a:t>
            </a:r>
            <a:r>
              <a:rPr lang="ru-RU" sz="1100" dirty="0" err="1" smtClean="0"/>
              <a:t>responsabilităților postului</a:t>
            </a:r>
            <a:r>
              <a:rPr lang="ru-RU" sz="1100" dirty="0" smtClean="0"/>
              <a:t> </a:t>
            </a:r>
            <a:r>
              <a:rPr lang="ru-RU" sz="1100" dirty="0" err="1" smtClean="0"/>
              <a:t>angajatului</a:t>
            </a:r>
            <a:r>
              <a:rPr lang="ru-RU" sz="1100" dirty="0" smtClean="0"/>
              <a:t> (</a:t>
            </a:r>
            <a:r>
              <a:rPr lang="ru-RU" sz="1100" dirty="0" err="1" smtClean="0"/>
              <a:t>sfera</a:t>
            </a:r>
            <a:r>
              <a:rPr lang="ru-RU" sz="1100" dirty="0" smtClean="0"/>
              <a:t> </a:t>
            </a:r>
            <a:r>
              <a:rPr lang="ru-RU" sz="1100" dirty="0" err="1" smtClean="0"/>
              <a:t>sarcinilor</a:t>
            </a:r>
            <a:r>
              <a:rPr lang="ru-RU" sz="1100" dirty="0" smtClean="0"/>
              <a:t>, </a:t>
            </a:r>
            <a:r>
              <a:rPr lang="ru-RU" sz="1100" dirty="0" err="1" smtClean="0"/>
              <a:t>sfera</a:t>
            </a:r>
            <a:r>
              <a:rPr lang="ru-RU" sz="1100" dirty="0" smtClean="0"/>
              <a:t> </a:t>
            </a:r>
            <a:r>
              <a:rPr lang="ru-RU" sz="1100" dirty="0" err="1" smtClean="0"/>
              <a:t>muncii</a:t>
            </a:r>
            <a:r>
              <a:rPr lang="ru-RU" sz="1100" dirty="0" smtClean="0"/>
              <a:t>, </a:t>
            </a:r>
            <a:r>
              <a:rPr lang="ru-RU" sz="1100" dirty="0" err="1" smtClean="0"/>
              <a:t>domeniile</a:t>
            </a:r>
            <a:r>
              <a:rPr lang="ru-RU" sz="1100" dirty="0" smtClean="0"/>
              <a:t> </a:t>
            </a:r>
            <a:r>
              <a:rPr lang="ru-RU" sz="1100" dirty="0" err="1" smtClean="0"/>
              <a:t>pentru</a:t>
            </a:r>
            <a:r>
              <a:rPr lang="ru-RU" sz="1100" dirty="0" smtClean="0"/>
              <a:t> </a:t>
            </a:r>
            <a:r>
              <a:rPr lang="ru-RU" sz="1100" dirty="0" err="1" smtClean="0"/>
              <a:t>care</a:t>
            </a:r>
            <a:r>
              <a:rPr lang="ru-RU" sz="1100" dirty="0" smtClean="0"/>
              <a:t> </a:t>
            </a:r>
            <a:r>
              <a:rPr lang="ru-RU" sz="1100" dirty="0" err="1" smtClean="0"/>
              <a:t>angajatul</a:t>
            </a:r>
            <a:r>
              <a:rPr lang="ru-RU" sz="1100" dirty="0" smtClean="0"/>
              <a:t> </a:t>
            </a:r>
            <a:r>
              <a:rPr lang="ru-RU" sz="1100" dirty="0" err="1" smtClean="0"/>
              <a:t>este</a:t>
            </a:r>
            <a:r>
              <a:rPr lang="ru-RU" sz="1100" dirty="0" smtClean="0"/>
              <a:t> </a:t>
            </a:r>
            <a:r>
              <a:rPr lang="ru-RU" sz="1100" dirty="0" err="1" smtClean="0"/>
              <a:t>responsabil</a:t>
            </a:r>
            <a:r>
              <a:rPr lang="ru-RU" sz="1100" dirty="0" smtClean="0"/>
              <a:t> </a:t>
            </a:r>
            <a:r>
              <a:rPr lang="ru-RU" sz="1100" dirty="0" err="1" smtClean="0"/>
              <a:t>etc</a:t>
            </a:r>
            <a:r>
              <a:rPr lang="ru-RU" sz="1100" dirty="0" smtClean="0"/>
              <a:t>.);</a:t>
            </a:r>
            <a:endParaRPr lang="ru-RU" sz="1100" b="1" dirty="0" smtClean="0"/>
          </a:p>
          <a:p>
            <a:r>
              <a:rPr lang="ru-RU" sz="1100" dirty="0" smtClean="0"/>
              <a:t>- </a:t>
            </a:r>
            <a:r>
              <a:rPr lang="ru-RU" sz="1100" dirty="0" err="1" smtClean="0"/>
              <a:t>stabilirea</a:t>
            </a:r>
            <a:r>
              <a:rPr lang="ru-RU" sz="1100" dirty="0" smtClean="0"/>
              <a:t> </a:t>
            </a:r>
            <a:r>
              <a:rPr lang="ru-RU" sz="1100" dirty="0" err="1" smtClean="0"/>
              <a:t>limitelor</a:t>
            </a:r>
            <a:r>
              <a:rPr lang="ru-RU" sz="1100" dirty="0" smtClean="0"/>
              <a:t> </a:t>
            </a:r>
            <a:r>
              <a:rPr lang="ru-RU" sz="1100" dirty="0" err="1" smtClean="0"/>
              <a:t>răspunderii</a:t>
            </a:r>
            <a:r>
              <a:rPr lang="ru-RU" sz="1100" dirty="0" smtClean="0"/>
              <a:t> </a:t>
            </a:r>
            <a:r>
              <a:rPr lang="ro-MO" sz="1100" dirty="0" smtClean="0"/>
              <a:t>salariatului</a:t>
            </a:r>
            <a:r>
              <a:rPr lang="ru-RU" sz="1100" dirty="0" smtClean="0"/>
              <a:t>.</a:t>
            </a:r>
            <a:endParaRPr lang="ru-RU" sz="1100" b="1" dirty="0" smtClean="0"/>
          </a:p>
          <a:p>
            <a:r>
              <a:rPr lang="ro-MO" sz="1200" b="1" dirty="0" smtClean="0"/>
              <a:t>Structura fișei postului </a:t>
            </a:r>
            <a:r>
              <a:rPr lang="en-US" sz="1200" b="1" dirty="0" err="1" smtClean="0"/>
              <a:t>constă</a:t>
            </a:r>
            <a:r>
              <a:rPr lang="en-US" sz="1200" b="1" dirty="0" smtClean="0"/>
              <a:t> de </a:t>
            </a:r>
            <a:r>
              <a:rPr lang="en-US" sz="1200" b="1" dirty="0" err="1" smtClean="0"/>
              <a:t>obicei</a:t>
            </a:r>
            <a:r>
              <a:rPr lang="en-US" sz="1200" b="1" dirty="0" smtClean="0"/>
              <a:t> </a:t>
            </a:r>
            <a:r>
              <a:rPr lang="en-US" sz="1200" b="1" dirty="0" err="1" smtClean="0"/>
              <a:t>în</a:t>
            </a:r>
            <a:r>
              <a:rPr lang="en-US" sz="1200" b="1" dirty="0" smtClean="0"/>
              <a:t> </a:t>
            </a:r>
            <a:r>
              <a:rPr lang="en-US" sz="1200" b="1" dirty="0" err="1" smtClean="0"/>
              <a:t>următoarele</a:t>
            </a:r>
            <a:r>
              <a:rPr lang="en-US" sz="1200" b="1" dirty="0" smtClean="0"/>
              <a:t> </a:t>
            </a:r>
            <a:r>
              <a:rPr lang="en-US" sz="1200" b="1" dirty="0" err="1" smtClean="0"/>
              <a:t>secțiuni</a:t>
            </a:r>
            <a:r>
              <a:rPr lang="en-US" sz="1200" b="1" dirty="0" smtClean="0"/>
              <a:t>:</a:t>
            </a:r>
            <a:endParaRPr lang="ru-RU" sz="1200" b="1" dirty="0" smtClean="0"/>
          </a:p>
          <a:p>
            <a:r>
              <a:rPr lang="ru-RU" sz="1100" dirty="0" smtClean="0"/>
              <a:t>- </a:t>
            </a:r>
            <a:r>
              <a:rPr lang="ro-MO" sz="1100" dirty="0" smtClean="0"/>
              <a:t>d</a:t>
            </a:r>
            <a:r>
              <a:rPr lang="ru-RU" sz="1100" dirty="0" err="1" smtClean="0"/>
              <a:t>ispoziții generale</a:t>
            </a:r>
            <a:r>
              <a:rPr lang="ru-RU" sz="1100" dirty="0" smtClean="0"/>
              <a:t>;</a:t>
            </a:r>
            <a:endParaRPr lang="ru-RU" sz="1100" b="1" dirty="0" smtClean="0"/>
          </a:p>
          <a:p>
            <a:r>
              <a:rPr lang="ru-RU" sz="1100" dirty="0" smtClean="0"/>
              <a:t>- </a:t>
            </a:r>
            <a:r>
              <a:rPr lang="ru-RU" sz="1100" dirty="0" err="1" smtClean="0"/>
              <a:t>principalele</a:t>
            </a:r>
            <a:r>
              <a:rPr lang="ru-RU" sz="1100" dirty="0" smtClean="0"/>
              <a:t> </a:t>
            </a:r>
            <a:r>
              <a:rPr lang="ru-RU" sz="1100" dirty="0" err="1" smtClean="0"/>
              <a:t>sarcini</a:t>
            </a:r>
            <a:r>
              <a:rPr lang="ru-RU" sz="1100" dirty="0" smtClean="0"/>
              <a:t> </a:t>
            </a:r>
            <a:r>
              <a:rPr lang="ru-RU" sz="1100" dirty="0" err="1" smtClean="0"/>
              <a:t>și funcții;</a:t>
            </a:r>
            <a:endParaRPr lang="ru-RU" sz="1100" b="1" dirty="0" smtClean="0"/>
          </a:p>
          <a:p>
            <a:r>
              <a:rPr lang="ru-RU" sz="1100" dirty="0" smtClean="0"/>
              <a:t>- </a:t>
            </a:r>
            <a:r>
              <a:rPr lang="ru-RU" sz="1100" dirty="0" err="1" smtClean="0"/>
              <a:t>atribuțiile;</a:t>
            </a:r>
            <a:endParaRPr lang="ru-RU" sz="1100" b="1" dirty="0" smtClean="0"/>
          </a:p>
          <a:p>
            <a:r>
              <a:rPr lang="ru-RU" sz="1100" dirty="0" smtClean="0"/>
              <a:t>- </a:t>
            </a:r>
            <a:r>
              <a:rPr lang="ru-RU" sz="1100" dirty="0" err="1" smtClean="0"/>
              <a:t>drepturi</a:t>
            </a:r>
            <a:r>
              <a:rPr lang="ru-RU" sz="1100" dirty="0" smtClean="0"/>
              <a:t>;</a:t>
            </a:r>
            <a:endParaRPr lang="ru-RU" sz="1100" b="1" dirty="0" smtClean="0"/>
          </a:p>
          <a:p>
            <a:r>
              <a:rPr lang="ru-RU" sz="1100" dirty="0" smtClean="0"/>
              <a:t>- </a:t>
            </a:r>
            <a:r>
              <a:rPr lang="ru-RU" sz="1100" dirty="0" err="1" smtClean="0"/>
              <a:t>responsabilitate</a:t>
            </a:r>
            <a:r>
              <a:rPr lang="ru-RU" sz="1100" dirty="0" smtClean="0"/>
              <a:t>;</a:t>
            </a:r>
            <a:endParaRPr lang="ru-RU" sz="1100" b="1" dirty="0" smtClean="0"/>
          </a:p>
          <a:p>
            <a:r>
              <a:rPr lang="ru-RU" sz="1100" dirty="0" smtClean="0"/>
              <a:t>- </a:t>
            </a:r>
            <a:r>
              <a:rPr lang="ru-RU" sz="1100" dirty="0" err="1" smtClean="0"/>
              <a:t>relații.</a:t>
            </a:r>
            <a:endParaRPr lang="ru-RU" sz="1100" b="1" dirty="0" smtClean="0"/>
          </a:p>
          <a:p>
            <a:r>
              <a:rPr lang="en-US" sz="1200" dirty="0" err="1" smtClean="0"/>
              <a:t>Fișele</a:t>
            </a:r>
            <a:r>
              <a:rPr lang="en-US" sz="1200" dirty="0" smtClean="0"/>
              <a:t> </a:t>
            </a:r>
            <a:r>
              <a:rPr lang="en-US" sz="1200" dirty="0" err="1" smtClean="0"/>
              <a:t>postului</a:t>
            </a:r>
            <a:r>
              <a:rPr lang="en-US" sz="1200" dirty="0" smtClean="0"/>
              <a:t> </a:t>
            </a:r>
            <a:r>
              <a:rPr lang="en-US" sz="1200" dirty="0" err="1" smtClean="0"/>
              <a:t>sunt</a:t>
            </a:r>
            <a:r>
              <a:rPr lang="en-US" sz="1200" dirty="0" smtClean="0"/>
              <a:t> elaborate </a:t>
            </a:r>
            <a:r>
              <a:rPr lang="en-US" sz="1200" dirty="0" err="1" smtClean="0"/>
              <a:t>în</a:t>
            </a:r>
            <a:r>
              <a:rPr lang="en-US" sz="1200" dirty="0" smtClean="0"/>
              <a:t> </a:t>
            </a:r>
            <a:r>
              <a:rPr lang="en-US" sz="1200" dirty="0" err="1" smtClean="0"/>
              <a:t>comun</a:t>
            </a:r>
            <a:r>
              <a:rPr lang="en-US" sz="1200" dirty="0" smtClean="0"/>
              <a:t> de </a:t>
            </a:r>
            <a:r>
              <a:rPr lang="en-US" sz="1200" dirty="0" err="1" smtClean="0"/>
              <a:t>șefii</a:t>
            </a:r>
            <a:r>
              <a:rPr lang="en-US" sz="1200" dirty="0" smtClean="0"/>
              <a:t> </a:t>
            </a:r>
            <a:r>
              <a:rPr lang="ro-MO" sz="1200" dirty="0" smtClean="0"/>
              <a:t>subdiviziunilor structurale </a:t>
            </a:r>
            <a:r>
              <a:rPr lang="en-US" sz="1200" dirty="0" err="1" smtClean="0"/>
              <a:t>în</a:t>
            </a:r>
            <a:r>
              <a:rPr lang="en-US" sz="1200" dirty="0" smtClean="0"/>
              <a:t> care </a:t>
            </a:r>
            <a:r>
              <a:rPr lang="en-US" sz="1200" dirty="0" err="1" smtClean="0"/>
              <a:t>lucrează</a:t>
            </a:r>
            <a:r>
              <a:rPr lang="en-US" sz="1200" dirty="0" smtClean="0"/>
              <a:t> </a:t>
            </a:r>
            <a:r>
              <a:rPr lang="en-US" sz="1200" dirty="0" err="1" smtClean="0"/>
              <a:t>acești</a:t>
            </a:r>
            <a:r>
              <a:rPr lang="en-US" sz="1200" dirty="0" smtClean="0"/>
              <a:t> </a:t>
            </a:r>
            <a:r>
              <a:rPr lang="en-US" sz="1200" dirty="0" err="1" smtClean="0"/>
              <a:t>angajați</a:t>
            </a:r>
            <a:r>
              <a:rPr lang="en-US" sz="1200" dirty="0" smtClean="0"/>
              <a:t> </a:t>
            </a:r>
            <a:r>
              <a:rPr lang="en-US" sz="1200" dirty="0" err="1" smtClean="0"/>
              <a:t>și</a:t>
            </a:r>
            <a:r>
              <a:rPr lang="en-US" sz="1200" dirty="0" smtClean="0"/>
              <a:t> </a:t>
            </a:r>
            <a:r>
              <a:rPr lang="en-US" sz="1200" dirty="0" err="1" smtClean="0"/>
              <a:t>reprezentanți</a:t>
            </a:r>
            <a:r>
              <a:rPr lang="en-US" sz="1200" dirty="0" smtClean="0"/>
              <a:t> </a:t>
            </a:r>
            <a:r>
              <a:rPr lang="en-US" sz="1200" dirty="0" err="1" smtClean="0"/>
              <a:t>ai</a:t>
            </a:r>
            <a:r>
              <a:rPr lang="en-US" sz="1200" dirty="0" smtClean="0"/>
              <a:t> </a:t>
            </a:r>
            <a:r>
              <a:rPr lang="en-US" sz="1200" dirty="0" err="1" smtClean="0"/>
              <a:t>serviciului</a:t>
            </a:r>
            <a:r>
              <a:rPr lang="en-US" sz="1200" dirty="0" smtClean="0"/>
              <a:t> personal. </a:t>
            </a:r>
            <a:r>
              <a:rPr lang="en-US" sz="1200" dirty="0" err="1" smtClean="0"/>
              <a:t>După</a:t>
            </a:r>
            <a:r>
              <a:rPr lang="en-US" sz="1200" dirty="0" smtClean="0"/>
              <a:t> </a:t>
            </a:r>
            <a:r>
              <a:rPr lang="en-US" sz="1200" dirty="0" err="1" smtClean="0"/>
              <a:t>aceea</a:t>
            </a:r>
            <a:r>
              <a:rPr lang="en-US" sz="1200" dirty="0" smtClean="0"/>
              <a:t>, </a:t>
            </a:r>
            <a:r>
              <a:rPr lang="en-US" sz="1200" dirty="0" err="1" smtClean="0"/>
              <a:t>fișele</a:t>
            </a:r>
            <a:r>
              <a:rPr lang="en-US" sz="1200" dirty="0" smtClean="0"/>
              <a:t> </a:t>
            </a:r>
            <a:r>
              <a:rPr lang="en-US" sz="1200" dirty="0" err="1" smtClean="0"/>
              <a:t>postului</a:t>
            </a:r>
            <a:r>
              <a:rPr lang="en-US" sz="1200" dirty="0" smtClean="0"/>
              <a:t> </a:t>
            </a:r>
            <a:r>
              <a:rPr lang="en-US" sz="1200" dirty="0" err="1" smtClean="0"/>
              <a:t>sunt</a:t>
            </a:r>
            <a:r>
              <a:rPr lang="en-US" sz="1200" dirty="0" smtClean="0"/>
              <a:t> </a:t>
            </a:r>
            <a:r>
              <a:rPr lang="en-US" sz="1200" dirty="0" err="1" smtClean="0"/>
              <a:t>aprobate</a:t>
            </a:r>
            <a:r>
              <a:rPr lang="en-US" sz="1200" dirty="0" smtClean="0"/>
              <a:t> de </a:t>
            </a:r>
            <a:r>
              <a:rPr lang="en-US" sz="1200" dirty="0" err="1" smtClean="0"/>
              <a:t>conducătorul</a:t>
            </a:r>
            <a:r>
              <a:rPr lang="en-US" sz="1200" dirty="0" smtClean="0"/>
              <a:t> </a:t>
            </a:r>
            <a:r>
              <a:rPr lang="en-US" sz="1200" dirty="0" err="1" smtClean="0"/>
              <a:t>unității</a:t>
            </a:r>
            <a:r>
              <a:rPr lang="en-US" sz="1200" dirty="0" smtClean="0"/>
              <a:t>.</a:t>
            </a:r>
            <a:endParaRPr lang="ru-RU" sz="1200" b="1" dirty="0" smtClean="0"/>
          </a:p>
          <a:p>
            <a:r>
              <a:rPr lang="en-US" sz="1200" dirty="0" err="1" smtClean="0"/>
              <a:t>Fișa</a:t>
            </a:r>
            <a:r>
              <a:rPr lang="en-US" sz="1200" dirty="0" smtClean="0"/>
              <a:t> </a:t>
            </a:r>
            <a:r>
              <a:rPr lang="en-US" sz="1200" dirty="0" err="1" smtClean="0"/>
              <a:t>postului</a:t>
            </a:r>
            <a:r>
              <a:rPr lang="en-US" sz="1200" dirty="0" smtClean="0"/>
              <a:t> </a:t>
            </a:r>
            <a:r>
              <a:rPr lang="en-US" sz="1200" dirty="0" err="1" smtClean="0"/>
              <a:t>este</a:t>
            </a:r>
            <a:r>
              <a:rPr lang="en-US" sz="1200" dirty="0" smtClean="0"/>
              <a:t> </a:t>
            </a:r>
            <a:r>
              <a:rPr lang="en-US" sz="1200" dirty="0" err="1" smtClean="0"/>
              <a:t>adusă</a:t>
            </a:r>
            <a:r>
              <a:rPr lang="en-US" sz="1200" dirty="0" smtClean="0"/>
              <a:t> la </a:t>
            </a:r>
            <a:r>
              <a:rPr lang="en-US" sz="1200" dirty="0" err="1" smtClean="0"/>
              <a:t>cunoștința</a:t>
            </a:r>
            <a:r>
              <a:rPr lang="en-US" sz="1200" dirty="0" smtClean="0"/>
              <a:t> </a:t>
            </a:r>
            <a:r>
              <a:rPr lang="ro-MO" sz="1200" dirty="0" smtClean="0"/>
              <a:t>salariatului</a:t>
            </a:r>
            <a:r>
              <a:rPr lang="en-US" sz="1200" dirty="0" smtClean="0"/>
              <a:t> sub </a:t>
            </a:r>
            <a:r>
              <a:rPr lang="en-US" sz="1200" dirty="0" err="1" smtClean="0"/>
              <a:t>semnătură</a:t>
            </a:r>
            <a:r>
              <a:rPr lang="en-US" sz="1200" dirty="0" smtClean="0"/>
              <a:t>. </a:t>
            </a:r>
            <a:endParaRPr lang="ru-RU" sz="1200" b="1" dirty="0" smtClean="0"/>
          </a:p>
          <a:p>
            <a:r>
              <a:rPr lang="en-US" sz="1200" dirty="0" smtClean="0"/>
              <a:t>Un </a:t>
            </a:r>
            <a:r>
              <a:rPr lang="en-US" sz="1200" dirty="0" err="1" smtClean="0"/>
              <a:t>salariat</a:t>
            </a:r>
            <a:r>
              <a:rPr lang="en-US" sz="1200" dirty="0" smtClean="0"/>
              <a:t> </a:t>
            </a:r>
            <a:r>
              <a:rPr lang="en-US" sz="1200" dirty="0" err="1" smtClean="0"/>
              <a:t>își</a:t>
            </a:r>
            <a:r>
              <a:rPr lang="en-US" sz="1200" dirty="0" smtClean="0"/>
              <a:t> </a:t>
            </a:r>
            <a:r>
              <a:rPr lang="en-US" sz="1200" dirty="0" err="1" smtClean="0"/>
              <a:t>poate</a:t>
            </a:r>
            <a:r>
              <a:rPr lang="en-US" sz="1200" dirty="0" smtClean="0"/>
              <a:t> </a:t>
            </a:r>
            <a:r>
              <a:rPr lang="en-US" sz="1200" dirty="0" err="1" smtClean="0"/>
              <a:t>pune</a:t>
            </a:r>
            <a:r>
              <a:rPr lang="en-US" sz="1200" dirty="0" smtClean="0"/>
              <a:t> </a:t>
            </a:r>
            <a:r>
              <a:rPr lang="en-US" sz="1200" dirty="0" err="1" smtClean="0"/>
              <a:t>semnătura</a:t>
            </a:r>
            <a:r>
              <a:rPr lang="en-US" sz="1200" dirty="0" smtClean="0"/>
              <a:t>:</a:t>
            </a:r>
            <a:endParaRPr lang="ru-RU" sz="1200" b="1" dirty="0" smtClean="0"/>
          </a:p>
          <a:p>
            <a:r>
              <a:rPr lang="ru-RU" sz="1100" dirty="0" smtClean="0"/>
              <a:t>- </a:t>
            </a:r>
            <a:r>
              <a:rPr lang="ru-RU" sz="1100" dirty="0" err="1" smtClean="0"/>
              <a:t>pe</a:t>
            </a:r>
            <a:r>
              <a:rPr lang="ru-RU" sz="1100" dirty="0" smtClean="0"/>
              <a:t> </a:t>
            </a:r>
            <a:r>
              <a:rPr lang="ru-RU" sz="1100" dirty="0" err="1" smtClean="0"/>
              <a:t>o</a:t>
            </a:r>
            <a:r>
              <a:rPr lang="ru-RU" sz="1100" dirty="0" smtClean="0"/>
              <a:t> </a:t>
            </a:r>
            <a:r>
              <a:rPr lang="ru-RU" sz="1100" dirty="0" err="1" smtClean="0"/>
              <a:t>foaie</a:t>
            </a:r>
            <a:r>
              <a:rPr lang="ru-RU" sz="1100" dirty="0" smtClean="0"/>
              <a:t> </a:t>
            </a:r>
            <a:r>
              <a:rPr lang="ru-RU" sz="1100" dirty="0" err="1" smtClean="0"/>
              <a:t>separată</a:t>
            </a:r>
            <a:r>
              <a:rPr lang="ru-RU" sz="1100" dirty="0" smtClean="0"/>
              <a:t> </a:t>
            </a:r>
            <a:r>
              <a:rPr lang="ru-RU" sz="1100" dirty="0" err="1" smtClean="0"/>
              <a:t>de</a:t>
            </a:r>
            <a:r>
              <a:rPr lang="ru-RU" sz="1100" dirty="0" smtClean="0"/>
              <a:t> </a:t>
            </a:r>
            <a:r>
              <a:rPr lang="ru-RU" sz="1100" dirty="0" err="1" smtClean="0"/>
              <a:t>cunoștință, care</a:t>
            </a:r>
            <a:r>
              <a:rPr lang="ru-RU" sz="1100" dirty="0" smtClean="0"/>
              <a:t> </a:t>
            </a:r>
            <a:r>
              <a:rPr lang="ru-RU" sz="1100" dirty="0" err="1" smtClean="0"/>
              <a:t>face</a:t>
            </a:r>
            <a:r>
              <a:rPr lang="ru-RU" sz="1100" dirty="0" smtClean="0"/>
              <a:t> </a:t>
            </a:r>
            <a:r>
              <a:rPr lang="ru-RU" sz="1100" dirty="0" err="1" smtClean="0"/>
              <a:t>parte</a:t>
            </a:r>
            <a:r>
              <a:rPr lang="ru-RU" sz="1100" dirty="0" smtClean="0"/>
              <a:t> </a:t>
            </a:r>
            <a:r>
              <a:rPr lang="ru-RU" sz="1100" dirty="0" err="1" smtClean="0"/>
              <a:t>integrantă</a:t>
            </a:r>
            <a:r>
              <a:rPr lang="ru-RU" sz="1100" dirty="0" smtClean="0"/>
              <a:t> </a:t>
            </a:r>
            <a:r>
              <a:rPr lang="ru-RU" sz="1100" dirty="0" err="1" smtClean="0"/>
              <a:t>din</a:t>
            </a:r>
            <a:r>
              <a:rPr lang="ru-RU" sz="1100" dirty="0" smtClean="0"/>
              <a:t> </a:t>
            </a:r>
            <a:r>
              <a:rPr lang="ru-RU" sz="1100" dirty="0" err="1" smtClean="0"/>
              <a:t>instrucțiuni;</a:t>
            </a:r>
            <a:endParaRPr lang="ru-RU" sz="1100" b="1" dirty="0" smtClean="0"/>
          </a:p>
          <a:p>
            <a:r>
              <a:rPr lang="en-US" sz="1100" dirty="0" smtClean="0"/>
              <a:t>- </a:t>
            </a:r>
            <a:r>
              <a:rPr lang="en-US" sz="1100" dirty="0" err="1" smtClean="0"/>
              <a:t>într</a:t>
            </a:r>
            <a:r>
              <a:rPr lang="en-US" sz="1100" dirty="0" smtClean="0"/>
              <a:t>-o </a:t>
            </a:r>
            <a:r>
              <a:rPr lang="ro-MO" sz="1100" dirty="0" smtClean="0"/>
              <a:t>registru</a:t>
            </a:r>
            <a:r>
              <a:rPr lang="en-US" sz="1100" dirty="0" smtClean="0"/>
              <a:t> special </a:t>
            </a:r>
            <a:r>
              <a:rPr lang="en-US" sz="1100" dirty="0" err="1" smtClean="0"/>
              <a:t>pentru</a:t>
            </a:r>
            <a:r>
              <a:rPr lang="en-US" sz="1100" dirty="0" smtClean="0"/>
              <a:t> </a:t>
            </a:r>
            <a:r>
              <a:rPr lang="en-US" sz="1100" dirty="0" err="1" smtClean="0"/>
              <a:t>familiarizarea</a:t>
            </a:r>
            <a:r>
              <a:rPr lang="en-US" sz="1100" dirty="0" smtClean="0"/>
              <a:t> cu </a:t>
            </a:r>
            <a:r>
              <a:rPr lang="en-US" sz="1100" dirty="0" err="1" smtClean="0"/>
              <a:t>fișele</a:t>
            </a:r>
            <a:r>
              <a:rPr lang="en-US" sz="1100" dirty="0" smtClean="0"/>
              <a:t> </a:t>
            </a:r>
            <a:r>
              <a:rPr lang="en-US" sz="1100" dirty="0" err="1" smtClean="0"/>
              <a:t>posturilor</a:t>
            </a:r>
            <a:r>
              <a:rPr lang="en-US" sz="1100" dirty="0" smtClean="0"/>
              <a:t> </a:t>
            </a:r>
            <a:r>
              <a:rPr lang="en-US" sz="1100" dirty="0" err="1" smtClean="0"/>
              <a:t>în</a:t>
            </a:r>
            <a:r>
              <a:rPr lang="en-US" sz="1100" dirty="0" smtClean="0"/>
              <a:t> forma </a:t>
            </a:r>
            <a:r>
              <a:rPr lang="en-US" sz="1100" dirty="0" err="1" smtClean="0"/>
              <a:t>aprobată</a:t>
            </a:r>
            <a:r>
              <a:rPr lang="en-US" sz="1100" dirty="0" smtClean="0"/>
              <a:t> de </a:t>
            </a:r>
            <a:r>
              <a:rPr lang="en-US" sz="1100" dirty="0" err="1" smtClean="0"/>
              <a:t>unitate</a:t>
            </a:r>
            <a:r>
              <a:rPr lang="en-US" sz="1100" dirty="0" smtClean="0"/>
              <a:t>;</a:t>
            </a:r>
            <a:endParaRPr lang="ru-RU" sz="1100" b="1" dirty="0" smtClean="0"/>
          </a:p>
          <a:p>
            <a:r>
              <a:rPr lang="ru-RU" sz="1100" dirty="0" smtClean="0"/>
              <a:t>- </a:t>
            </a:r>
            <a:r>
              <a:rPr lang="ru-RU" sz="1100" dirty="0" err="1" smtClean="0"/>
              <a:t>pe</a:t>
            </a:r>
            <a:r>
              <a:rPr lang="ru-RU" sz="1100" dirty="0" smtClean="0"/>
              <a:t> </a:t>
            </a:r>
            <a:r>
              <a:rPr lang="ru-RU" sz="1100" dirty="0" err="1" smtClean="0"/>
              <a:t>instrucțiunea în</a:t>
            </a:r>
            <a:r>
              <a:rPr lang="ru-RU" sz="1100" dirty="0" smtClean="0"/>
              <a:t> </a:t>
            </a:r>
            <a:r>
              <a:rPr lang="ru-RU" sz="1100" dirty="0" err="1" smtClean="0"/>
              <a:t>sine</a:t>
            </a:r>
            <a:r>
              <a:rPr lang="ru-RU" sz="1100" dirty="0" smtClean="0"/>
              <a:t> </a:t>
            </a:r>
            <a:r>
              <a:rPr lang="ru-RU" sz="1100" dirty="0" err="1" smtClean="0"/>
              <a:t>în</a:t>
            </a:r>
            <a:r>
              <a:rPr lang="ru-RU" sz="1100" dirty="0" smtClean="0"/>
              <a:t> </a:t>
            </a:r>
            <a:r>
              <a:rPr lang="ru-RU" sz="1100" dirty="0" err="1" smtClean="0"/>
              <a:t>coloana</a:t>
            </a:r>
            <a:r>
              <a:rPr lang="ru-RU" sz="1100" dirty="0" smtClean="0"/>
              <a:t> </a:t>
            </a:r>
            <a:r>
              <a:rPr lang="ru-RU" sz="1100" dirty="0" err="1" smtClean="0"/>
              <a:t>corespunzătoare</a:t>
            </a:r>
            <a:r>
              <a:rPr lang="ru-RU" sz="1100" dirty="0" smtClean="0"/>
              <a:t>;</a:t>
            </a:r>
            <a:endParaRPr lang="ru-RU" sz="1100" b="1" dirty="0" smtClean="0"/>
          </a:p>
          <a:p>
            <a:r>
              <a:rPr lang="en-US" sz="1100" dirty="0" smtClean="0"/>
              <a:t>- </a:t>
            </a:r>
            <a:r>
              <a:rPr lang="en-US" sz="1100" dirty="0" err="1" smtClean="0"/>
              <a:t>în</a:t>
            </a:r>
            <a:r>
              <a:rPr lang="en-US" sz="1100" dirty="0" smtClean="0"/>
              <a:t> </a:t>
            </a:r>
            <a:r>
              <a:rPr lang="en-US" sz="1100" dirty="0" err="1" smtClean="0"/>
              <a:t>alte</a:t>
            </a:r>
            <a:r>
              <a:rPr lang="en-US" sz="1100" dirty="0" smtClean="0"/>
              <a:t> </a:t>
            </a:r>
            <a:r>
              <a:rPr lang="en-US" sz="1100" dirty="0" err="1" smtClean="0"/>
              <a:t>moduri</a:t>
            </a:r>
            <a:r>
              <a:rPr lang="en-US" sz="1100" dirty="0" smtClean="0"/>
              <a:t> </a:t>
            </a:r>
            <a:r>
              <a:rPr lang="en-US" sz="1100" dirty="0" err="1" smtClean="0"/>
              <a:t>acceptate</a:t>
            </a:r>
            <a:r>
              <a:rPr lang="en-US" sz="1100" dirty="0" smtClean="0"/>
              <a:t> la </a:t>
            </a:r>
            <a:r>
              <a:rPr lang="ro-MO" sz="1100" dirty="0" smtClean="0"/>
              <a:t>unitate</a:t>
            </a:r>
            <a:r>
              <a:rPr lang="en-US" sz="1100" dirty="0" smtClean="0"/>
              <a:t> </a:t>
            </a:r>
            <a:r>
              <a:rPr lang="en-US" sz="1100" dirty="0" err="1" smtClean="0"/>
              <a:t>și</a:t>
            </a:r>
            <a:r>
              <a:rPr lang="en-US" sz="1100" dirty="0" smtClean="0"/>
              <a:t> care nu </a:t>
            </a:r>
            <a:r>
              <a:rPr lang="en-US" sz="1100" dirty="0" err="1" smtClean="0"/>
              <a:t>contravin</a:t>
            </a:r>
            <a:r>
              <a:rPr lang="en-US" sz="1100" dirty="0" smtClean="0"/>
              <a:t> </a:t>
            </a:r>
            <a:r>
              <a:rPr lang="en-US" sz="1100" dirty="0" err="1" smtClean="0"/>
              <a:t>legislației</a:t>
            </a:r>
            <a:r>
              <a:rPr lang="en-US" sz="1100" dirty="0" smtClean="0"/>
              <a:t>.</a:t>
            </a:r>
            <a:endParaRPr lang="ru-RU" sz="1100" b="1" dirty="0" smtClean="0"/>
          </a:p>
          <a:p>
            <a:r>
              <a:rPr lang="en-US" sz="1200" b="1" i="1" dirty="0" err="1" smtClean="0"/>
              <a:t>Scopul</a:t>
            </a:r>
            <a:r>
              <a:rPr lang="en-US" sz="1200" b="1" i="1" dirty="0" smtClean="0"/>
              <a:t> principal al </a:t>
            </a:r>
            <a:r>
              <a:rPr lang="en-US" sz="1200" b="1" i="1" dirty="0" err="1" smtClean="0"/>
              <a:t>fișei</a:t>
            </a:r>
            <a:r>
              <a:rPr lang="en-US" sz="1200" b="1" i="1" dirty="0" smtClean="0"/>
              <a:t> </a:t>
            </a:r>
            <a:r>
              <a:rPr lang="en-US" sz="1200" b="1" i="1" dirty="0" err="1" smtClean="0"/>
              <a:t>postului</a:t>
            </a:r>
            <a:r>
              <a:rPr lang="en-US" sz="1200" b="1" i="1" dirty="0" smtClean="0"/>
              <a:t> </a:t>
            </a:r>
            <a:r>
              <a:rPr lang="en-US" sz="1200" b="1" i="1" dirty="0" err="1" smtClean="0"/>
              <a:t>este</a:t>
            </a:r>
            <a:r>
              <a:rPr lang="en-US" sz="1200" b="1" i="1" dirty="0" smtClean="0"/>
              <a:t> de a </a:t>
            </a:r>
            <a:r>
              <a:rPr lang="en-US" sz="1200" b="1" i="1" dirty="0" err="1" smtClean="0"/>
              <a:t>determina</a:t>
            </a:r>
            <a:r>
              <a:rPr lang="en-US" sz="1200" b="1" i="1" dirty="0" smtClean="0"/>
              <a:t> </a:t>
            </a:r>
            <a:r>
              <a:rPr lang="en-US" sz="1200" b="1" i="1" dirty="0" err="1" smtClean="0"/>
              <a:t>sfera</a:t>
            </a:r>
            <a:r>
              <a:rPr lang="en-US" sz="1200" b="1" i="1" dirty="0" smtClean="0"/>
              <a:t> de </a:t>
            </a:r>
            <a:r>
              <a:rPr lang="en-US" sz="1200" b="1" i="1" dirty="0" err="1" smtClean="0"/>
              <a:t>sarcini</a:t>
            </a:r>
            <a:r>
              <a:rPr lang="en-US" sz="1200" b="1" i="1" dirty="0" smtClean="0"/>
              <a:t>, </a:t>
            </a:r>
            <a:r>
              <a:rPr lang="en-US" sz="1200" b="1" i="1" dirty="0" err="1" smtClean="0"/>
              <a:t>drepturile</a:t>
            </a:r>
            <a:r>
              <a:rPr lang="en-US" sz="1200" b="1" i="1" dirty="0" smtClean="0"/>
              <a:t> </a:t>
            </a:r>
            <a:r>
              <a:rPr lang="en-US" sz="1200" b="1" i="1" dirty="0" err="1" smtClean="0"/>
              <a:t>și</a:t>
            </a:r>
            <a:r>
              <a:rPr lang="en-US" sz="1200" b="1" i="1" dirty="0" smtClean="0"/>
              <a:t> </a:t>
            </a:r>
            <a:r>
              <a:rPr lang="en-US" sz="1200" b="1" i="1" dirty="0" err="1" smtClean="0"/>
              <a:t>responsabilități</a:t>
            </a:r>
            <a:r>
              <a:rPr lang="en-US" sz="1200" b="1" i="1" dirty="0" smtClean="0"/>
              <a:t> a </a:t>
            </a:r>
            <a:r>
              <a:rPr lang="en-US" sz="1200" b="1" i="1" dirty="0" err="1" smtClean="0"/>
              <a:t>salariatului</a:t>
            </a:r>
            <a:r>
              <a:rPr lang="en-US" sz="1200" b="1" i="1" dirty="0" smtClean="0"/>
              <a:t>.</a:t>
            </a:r>
            <a:endParaRPr lang="ru-RU" sz="1200" b="1" i="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psychometrictest.png"/>
          <p:cNvPicPr>
            <a:picLocks noGrp="1" noChangeAspect="1"/>
          </p:cNvPicPr>
          <p:nvPr>
            <p:ph idx="1"/>
          </p:nvPr>
        </p:nvPicPr>
        <p:blipFill>
          <a:blip r:embed="rId2" cstate="print"/>
          <a:stretch>
            <a:fillRect/>
          </a:stretch>
        </p:blipFill>
        <p:spPr>
          <a:xfrm>
            <a:off x="1836248" y="549275"/>
            <a:ext cx="5471504" cy="5457825"/>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29600" cy="5976664"/>
          </a:xfrm>
        </p:spPr>
        <p:txBody>
          <a:bodyPr>
            <a:normAutofit fontScale="85000" lnSpcReduction="10000"/>
          </a:bodyPr>
          <a:lstStyle/>
          <a:p>
            <a:r>
              <a:rPr lang="ru-RU" sz="1900" b="1" dirty="0" err="1" smtClean="0">
                <a:solidFill>
                  <a:schemeClr val="bg2">
                    <a:lumMod val="10000"/>
                  </a:schemeClr>
                </a:solidFill>
              </a:rPr>
              <a:t>Cadrul</a:t>
            </a:r>
            <a:r>
              <a:rPr lang="ru-RU" sz="1900" b="1" dirty="0" smtClean="0">
                <a:solidFill>
                  <a:schemeClr val="bg2">
                    <a:lumMod val="10000"/>
                  </a:schemeClr>
                </a:solidFill>
              </a:rPr>
              <a:t> </a:t>
            </a:r>
            <a:r>
              <a:rPr lang="ru-RU" sz="1900" b="1" dirty="0" err="1" smtClean="0">
                <a:solidFill>
                  <a:schemeClr val="bg2">
                    <a:lumMod val="10000"/>
                  </a:schemeClr>
                </a:solidFill>
              </a:rPr>
              <a:t>juridic</a:t>
            </a:r>
            <a:r>
              <a:rPr lang="ru-RU" sz="1900" b="1" dirty="0" smtClean="0">
                <a:solidFill>
                  <a:schemeClr val="bg2">
                    <a:lumMod val="10000"/>
                  </a:schemeClr>
                </a:solidFill>
              </a:rPr>
              <a:t> </a:t>
            </a:r>
            <a:r>
              <a:rPr lang="ru-RU" sz="1900" b="1" dirty="0" err="1" smtClean="0">
                <a:solidFill>
                  <a:schemeClr val="bg2">
                    <a:lumMod val="10000"/>
                  </a:schemeClr>
                </a:solidFill>
              </a:rPr>
              <a:t>privind</a:t>
            </a:r>
            <a:r>
              <a:rPr lang="ru-RU" sz="1900" b="1" dirty="0" smtClean="0">
                <a:solidFill>
                  <a:schemeClr val="bg2">
                    <a:lumMod val="10000"/>
                  </a:schemeClr>
                </a:solidFill>
              </a:rPr>
              <a:t> </a:t>
            </a:r>
            <a:r>
              <a:rPr lang="ru-RU" sz="1900" b="1" dirty="0" err="1" smtClean="0">
                <a:solidFill>
                  <a:schemeClr val="bg2">
                    <a:lumMod val="10000"/>
                  </a:schemeClr>
                </a:solidFill>
              </a:rPr>
              <a:t>legislația muncii</a:t>
            </a:r>
            <a:r>
              <a:rPr lang="ru-RU" sz="1900" b="1" dirty="0" smtClean="0">
                <a:solidFill>
                  <a:schemeClr val="bg2">
                    <a:lumMod val="10000"/>
                  </a:schemeClr>
                </a:solidFill>
              </a:rPr>
              <a:t> </a:t>
            </a:r>
            <a:r>
              <a:rPr lang="ru-RU" sz="1900" b="1" dirty="0" err="1" smtClean="0">
                <a:solidFill>
                  <a:schemeClr val="bg2">
                    <a:lumMod val="10000"/>
                  </a:schemeClr>
                </a:solidFill>
              </a:rPr>
              <a:t>este</a:t>
            </a:r>
            <a:r>
              <a:rPr lang="ru-RU" sz="1900" b="1" dirty="0" smtClean="0">
                <a:solidFill>
                  <a:schemeClr val="bg2">
                    <a:lumMod val="10000"/>
                  </a:schemeClr>
                </a:solidFill>
              </a:rPr>
              <a:t> </a:t>
            </a:r>
            <a:r>
              <a:rPr lang="ru-RU" sz="1900" b="1" dirty="0" err="1" smtClean="0">
                <a:solidFill>
                  <a:schemeClr val="bg2">
                    <a:lumMod val="10000"/>
                  </a:schemeClr>
                </a:solidFill>
              </a:rPr>
              <a:t>asigurat</a:t>
            </a:r>
            <a:r>
              <a:rPr lang="ru-RU" sz="1900" b="1" dirty="0" smtClean="0">
                <a:solidFill>
                  <a:schemeClr val="bg2">
                    <a:lumMod val="10000"/>
                  </a:schemeClr>
                </a:solidFill>
              </a:rPr>
              <a:t> </a:t>
            </a:r>
            <a:r>
              <a:rPr lang="ru-RU" sz="1900" b="1" dirty="0" err="1" smtClean="0">
                <a:solidFill>
                  <a:schemeClr val="bg2">
                    <a:lumMod val="10000"/>
                  </a:schemeClr>
                </a:solidFill>
              </a:rPr>
              <a:t>de</a:t>
            </a:r>
            <a:r>
              <a:rPr lang="ru-RU" sz="1900" b="1" dirty="0" smtClean="0">
                <a:solidFill>
                  <a:schemeClr val="bg2">
                    <a:lumMod val="10000"/>
                  </a:schemeClr>
                </a:solidFill>
              </a:rPr>
              <a:t> </a:t>
            </a:r>
            <a:r>
              <a:rPr lang="ru-RU" sz="1900" b="1" dirty="0" err="1" smtClean="0">
                <a:solidFill>
                  <a:schemeClr val="bg2">
                    <a:lumMod val="10000"/>
                  </a:schemeClr>
                </a:solidFill>
              </a:rPr>
              <a:t>următoarele</a:t>
            </a:r>
            <a:r>
              <a:rPr lang="ru-RU" sz="1900" b="1" dirty="0" smtClean="0">
                <a:solidFill>
                  <a:schemeClr val="bg2">
                    <a:lumMod val="10000"/>
                  </a:schemeClr>
                </a:solidFill>
              </a:rPr>
              <a:t>  </a:t>
            </a:r>
            <a:r>
              <a:rPr lang="ru-RU" sz="1900" b="1" dirty="0" err="1" smtClean="0">
                <a:solidFill>
                  <a:schemeClr val="bg2">
                    <a:lumMod val="10000"/>
                  </a:schemeClr>
                </a:solidFill>
              </a:rPr>
              <a:t>acte</a:t>
            </a:r>
            <a:r>
              <a:rPr lang="ru-RU" sz="1900" b="1" dirty="0" smtClean="0">
                <a:solidFill>
                  <a:schemeClr val="bg2">
                    <a:lumMod val="10000"/>
                  </a:schemeClr>
                </a:solidFill>
              </a:rPr>
              <a:t> </a:t>
            </a:r>
            <a:r>
              <a:rPr lang="ru-RU" sz="1900" b="1" dirty="0" err="1" smtClean="0">
                <a:solidFill>
                  <a:schemeClr val="bg2">
                    <a:lumMod val="10000"/>
                  </a:schemeClr>
                </a:solidFill>
              </a:rPr>
              <a:t>normative</a:t>
            </a:r>
            <a:r>
              <a:rPr lang="ru-RU" sz="1900" b="1" dirty="0" smtClean="0">
                <a:solidFill>
                  <a:schemeClr val="bg2">
                    <a:lumMod val="10000"/>
                  </a:schemeClr>
                </a:solidFill>
              </a:rPr>
              <a:t> </a:t>
            </a:r>
            <a:r>
              <a:rPr lang="ru-RU" sz="1900" b="1" dirty="0" err="1" smtClean="0">
                <a:solidFill>
                  <a:schemeClr val="bg2">
                    <a:lumMod val="10000"/>
                  </a:schemeClr>
                </a:solidFill>
              </a:rPr>
              <a:t>şi</a:t>
            </a:r>
            <a:r>
              <a:rPr lang="ru-RU" sz="1900" b="1" dirty="0" smtClean="0">
                <a:solidFill>
                  <a:schemeClr val="bg2">
                    <a:lumMod val="10000"/>
                  </a:schemeClr>
                </a:solidFill>
              </a:rPr>
              <a:t> </a:t>
            </a:r>
            <a:r>
              <a:rPr lang="ru-RU" sz="1900" b="1" dirty="0" err="1" smtClean="0">
                <a:solidFill>
                  <a:schemeClr val="bg2">
                    <a:lumMod val="10000"/>
                  </a:schemeClr>
                </a:solidFill>
              </a:rPr>
              <a:t>legislative</a:t>
            </a:r>
            <a:r>
              <a:rPr lang="ru-RU" sz="1900" b="1" dirty="0" smtClean="0">
                <a:solidFill>
                  <a:schemeClr val="bg2">
                    <a:lumMod val="10000"/>
                  </a:schemeClr>
                </a:solidFill>
              </a:rPr>
              <a:t>:</a:t>
            </a:r>
          </a:p>
          <a:p>
            <a:r>
              <a:rPr lang="ru-RU" sz="1900" dirty="0" err="1" smtClean="0">
                <a:solidFill>
                  <a:schemeClr val="bg2">
                    <a:lumMod val="10000"/>
                  </a:schemeClr>
                </a:solidFill>
              </a:rPr>
              <a:t>Principalele</a:t>
            </a:r>
            <a:r>
              <a:rPr lang="ru-RU" sz="1900" dirty="0" smtClean="0">
                <a:solidFill>
                  <a:schemeClr val="bg2">
                    <a:lumMod val="10000"/>
                  </a:schemeClr>
                </a:solidFill>
              </a:rPr>
              <a:t> </a:t>
            </a:r>
            <a:r>
              <a:rPr lang="ru-RU" sz="1900" dirty="0" err="1" smtClean="0">
                <a:solidFill>
                  <a:schemeClr val="bg2">
                    <a:lumMod val="10000"/>
                  </a:schemeClr>
                </a:solidFill>
              </a:rPr>
              <a:t>acte</a:t>
            </a:r>
            <a:r>
              <a:rPr lang="ru-RU" sz="1900" dirty="0" smtClean="0">
                <a:solidFill>
                  <a:schemeClr val="bg2">
                    <a:lumMod val="10000"/>
                  </a:schemeClr>
                </a:solidFill>
              </a:rPr>
              <a:t> </a:t>
            </a:r>
            <a:r>
              <a:rPr lang="ru-RU" sz="1900" dirty="0" err="1" smtClean="0">
                <a:solidFill>
                  <a:schemeClr val="bg2">
                    <a:lumMod val="10000"/>
                  </a:schemeClr>
                </a:solidFill>
              </a:rPr>
              <a:t>legislative</a:t>
            </a:r>
            <a:r>
              <a:rPr lang="ru-RU" sz="1900" dirty="0" smtClean="0">
                <a:solidFill>
                  <a:schemeClr val="bg2">
                    <a:lumMod val="10000"/>
                  </a:schemeClr>
                </a:solidFill>
              </a:rPr>
              <a:t> </a:t>
            </a:r>
            <a:r>
              <a:rPr lang="ru-RU" sz="1900" dirty="0" err="1" smtClean="0">
                <a:solidFill>
                  <a:schemeClr val="bg2">
                    <a:lumMod val="10000"/>
                  </a:schemeClr>
                </a:solidFill>
              </a:rPr>
              <a:t>care</a:t>
            </a:r>
            <a:r>
              <a:rPr lang="ru-RU" sz="1900" dirty="0" smtClean="0">
                <a:solidFill>
                  <a:schemeClr val="bg2">
                    <a:lumMod val="10000"/>
                  </a:schemeClr>
                </a:solidFill>
              </a:rPr>
              <a:t> </a:t>
            </a:r>
            <a:r>
              <a:rPr lang="ru-RU" sz="1900" dirty="0" err="1" smtClean="0">
                <a:solidFill>
                  <a:schemeClr val="bg2">
                    <a:lumMod val="10000"/>
                  </a:schemeClr>
                </a:solidFill>
              </a:rPr>
              <a:t>conțin norme</a:t>
            </a:r>
            <a:r>
              <a:rPr lang="ru-RU" sz="1900" dirty="0" smtClean="0">
                <a:solidFill>
                  <a:schemeClr val="bg2">
                    <a:lumMod val="10000"/>
                  </a:schemeClr>
                </a:solidFill>
              </a:rPr>
              <a:t> </a:t>
            </a:r>
            <a:r>
              <a:rPr lang="ru-RU" sz="1900" dirty="0" err="1" smtClean="0">
                <a:solidFill>
                  <a:schemeClr val="bg2">
                    <a:lumMod val="10000"/>
                  </a:schemeClr>
                </a:solidFill>
              </a:rPr>
              <a:t>privind</a:t>
            </a:r>
            <a:r>
              <a:rPr lang="ru-RU" sz="1900" dirty="0" smtClean="0">
                <a:solidFill>
                  <a:schemeClr val="bg2">
                    <a:lumMod val="10000"/>
                  </a:schemeClr>
                </a:solidFill>
              </a:rPr>
              <a:t> </a:t>
            </a:r>
            <a:r>
              <a:rPr lang="ru-RU" sz="1900" dirty="0" err="1" smtClean="0">
                <a:solidFill>
                  <a:schemeClr val="bg2">
                    <a:lumMod val="10000"/>
                  </a:schemeClr>
                </a:solidFill>
              </a:rPr>
              <a:t>asigurarea</a:t>
            </a:r>
            <a:r>
              <a:rPr lang="ru-RU" sz="1900" dirty="0" smtClean="0">
                <a:solidFill>
                  <a:schemeClr val="bg2">
                    <a:lumMod val="10000"/>
                  </a:schemeClr>
                </a:solidFill>
              </a:rPr>
              <a:t> </a:t>
            </a:r>
            <a:r>
              <a:rPr lang="ru-RU" sz="1900" dirty="0" err="1" smtClean="0">
                <a:solidFill>
                  <a:schemeClr val="bg2">
                    <a:lumMod val="10000"/>
                  </a:schemeClr>
                </a:solidFill>
              </a:rPr>
              <a:t>condițiilor de</a:t>
            </a:r>
            <a:r>
              <a:rPr lang="ru-RU" sz="1900" dirty="0" smtClean="0">
                <a:solidFill>
                  <a:schemeClr val="bg2">
                    <a:lumMod val="10000"/>
                  </a:schemeClr>
                </a:solidFill>
              </a:rPr>
              <a:t> </a:t>
            </a:r>
            <a:r>
              <a:rPr lang="ru-RU" sz="1900" dirty="0" err="1" smtClean="0">
                <a:solidFill>
                  <a:schemeClr val="bg2">
                    <a:lumMod val="10000"/>
                  </a:schemeClr>
                </a:solidFill>
              </a:rPr>
              <a:t>muncă</a:t>
            </a:r>
            <a:r>
              <a:rPr lang="ru-RU" sz="1900" dirty="0" smtClean="0">
                <a:solidFill>
                  <a:schemeClr val="bg2">
                    <a:lumMod val="10000"/>
                  </a:schemeClr>
                </a:solidFill>
              </a:rPr>
              <a:t> </a:t>
            </a:r>
            <a:r>
              <a:rPr lang="ru-RU" sz="1900" dirty="0" err="1" smtClean="0">
                <a:solidFill>
                  <a:schemeClr val="bg2">
                    <a:lumMod val="10000"/>
                  </a:schemeClr>
                </a:solidFill>
              </a:rPr>
              <a:t>favorabile</a:t>
            </a:r>
            <a:r>
              <a:rPr lang="ru-RU" sz="1900" dirty="0" smtClean="0">
                <a:solidFill>
                  <a:schemeClr val="bg2">
                    <a:lumMod val="10000"/>
                  </a:schemeClr>
                </a:solidFill>
              </a:rPr>
              <a:t> </a:t>
            </a:r>
            <a:r>
              <a:rPr lang="ru-RU" sz="1900" dirty="0" err="1" smtClean="0">
                <a:solidFill>
                  <a:schemeClr val="bg2">
                    <a:lumMod val="10000"/>
                  </a:schemeClr>
                </a:solidFill>
              </a:rPr>
              <a:t>și protejarea</a:t>
            </a:r>
            <a:r>
              <a:rPr lang="ru-RU" sz="1900" dirty="0" smtClean="0">
                <a:solidFill>
                  <a:schemeClr val="bg2">
                    <a:lumMod val="10000"/>
                  </a:schemeClr>
                </a:solidFill>
              </a:rPr>
              <a:t> </a:t>
            </a:r>
            <a:r>
              <a:rPr lang="ru-RU" sz="1900" dirty="0" err="1" smtClean="0">
                <a:solidFill>
                  <a:schemeClr val="bg2">
                    <a:lumMod val="10000"/>
                  </a:schemeClr>
                </a:solidFill>
              </a:rPr>
              <a:t>drepturilor</a:t>
            </a:r>
            <a:r>
              <a:rPr lang="ru-RU" sz="1900" dirty="0" smtClean="0">
                <a:solidFill>
                  <a:schemeClr val="bg2">
                    <a:lumMod val="10000"/>
                  </a:schemeClr>
                </a:solidFill>
              </a:rPr>
              <a:t>  </a:t>
            </a:r>
            <a:r>
              <a:rPr lang="ru-RU" sz="1900" dirty="0" err="1" smtClean="0">
                <a:solidFill>
                  <a:schemeClr val="bg2">
                    <a:lumMod val="10000"/>
                  </a:schemeClr>
                </a:solidFill>
              </a:rPr>
              <a:t>angajaților și angajatorilor</a:t>
            </a:r>
            <a:r>
              <a:rPr lang="ru-RU" sz="1900" dirty="0" smtClean="0">
                <a:solidFill>
                  <a:schemeClr val="bg2">
                    <a:lumMod val="10000"/>
                  </a:schemeClr>
                </a:solidFill>
              </a:rPr>
              <a:t> </a:t>
            </a:r>
            <a:r>
              <a:rPr lang="ru-RU" sz="1900" dirty="0" err="1" smtClean="0">
                <a:solidFill>
                  <a:schemeClr val="bg2">
                    <a:lumMod val="10000"/>
                  </a:schemeClr>
                </a:solidFill>
              </a:rPr>
              <a:t>și, de</a:t>
            </a:r>
            <a:r>
              <a:rPr lang="ru-RU" sz="1900" dirty="0" smtClean="0">
                <a:solidFill>
                  <a:schemeClr val="bg2">
                    <a:lumMod val="10000"/>
                  </a:schemeClr>
                </a:solidFill>
              </a:rPr>
              <a:t> </a:t>
            </a:r>
            <a:r>
              <a:rPr lang="ru-RU" sz="1900" dirty="0" err="1" smtClean="0">
                <a:solidFill>
                  <a:schemeClr val="bg2">
                    <a:lumMod val="10000"/>
                  </a:schemeClr>
                </a:solidFill>
              </a:rPr>
              <a:t>asemenea</a:t>
            </a:r>
            <a:r>
              <a:rPr lang="ru-RU" sz="1900" dirty="0" smtClean="0">
                <a:solidFill>
                  <a:schemeClr val="bg2">
                    <a:lumMod val="10000"/>
                  </a:schemeClr>
                </a:solidFill>
              </a:rPr>
              <a:t>, </a:t>
            </a:r>
            <a:r>
              <a:rPr lang="ru-RU" sz="1900" dirty="0" err="1" smtClean="0">
                <a:solidFill>
                  <a:schemeClr val="bg2">
                    <a:lumMod val="10000"/>
                  </a:schemeClr>
                </a:solidFill>
              </a:rPr>
              <a:t>pentru</a:t>
            </a:r>
            <a:r>
              <a:rPr lang="ru-RU" sz="1900" dirty="0" smtClean="0">
                <a:solidFill>
                  <a:schemeClr val="bg2">
                    <a:lumMod val="10000"/>
                  </a:schemeClr>
                </a:solidFill>
              </a:rPr>
              <a:t> </a:t>
            </a:r>
            <a:r>
              <a:rPr lang="ru-RU" sz="1900" dirty="0" err="1" smtClean="0">
                <a:solidFill>
                  <a:schemeClr val="bg2">
                    <a:lumMod val="10000"/>
                  </a:schemeClr>
                </a:solidFill>
              </a:rPr>
              <a:t>a</a:t>
            </a:r>
            <a:r>
              <a:rPr lang="ru-RU" sz="1900" dirty="0" smtClean="0">
                <a:solidFill>
                  <a:schemeClr val="bg2">
                    <a:lumMod val="10000"/>
                  </a:schemeClr>
                </a:solidFill>
              </a:rPr>
              <a:t> </a:t>
            </a:r>
            <a:r>
              <a:rPr lang="ru-RU" sz="1900" dirty="0" err="1" smtClean="0">
                <a:solidFill>
                  <a:schemeClr val="bg2">
                    <a:lumMod val="10000"/>
                  </a:schemeClr>
                </a:solidFill>
              </a:rPr>
              <a:t>reglementarea</a:t>
            </a:r>
            <a:r>
              <a:rPr lang="ru-RU" sz="1900" dirty="0" smtClean="0">
                <a:solidFill>
                  <a:schemeClr val="bg2">
                    <a:lumMod val="10000"/>
                  </a:schemeClr>
                </a:solidFill>
              </a:rPr>
              <a:t> </a:t>
            </a:r>
            <a:r>
              <a:rPr lang="ru-RU" sz="1900" dirty="0" err="1" smtClean="0">
                <a:solidFill>
                  <a:schemeClr val="bg2">
                    <a:lumMod val="10000"/>
                  </a:schemeClr>
                </a:solidFill>
              </a:rPr>
              <a:t>activitatea</a:t>
            </a:r>
            <a:r>
              <a:rPr lang="ru-RU" sz="1900" dirty="0" smtClean="0">
                <a:solidFill>
                  <a:schemeClr val="bg2">
                    <a:lumMod val="10000"/>
                  </a:schemeClr>
                </a:solidFill>
              </a:rPr>
              <a:t> </a:t>
            </a:r>
            <a:r>
              <a:rPr lang="ru-RU" sz="1900" dirty="0" err="1" smtClean="0">
                <a:solidFill>
                  <a:schemeClr val="bg2">
                    <a:lumMod val="10000"/>
                  </a:schemeClr>
                </a:solidFill>
              </a:rPr>
              <a:t>de</a:t>
            </a:r>
            <a:r>
              <a:rPr lang="ru-RU" sz="1900" dirty="0" smtClean="0">
                <a:solidFill>
                  <a:schemeClr val="bg2">
                    <a:lumMod val="10000"/>
                  </a:schemeClr>
                </a:solidFill>
              </a:rPr>
              <a:t> </a:t>
            </a:r>
            <a:r>
              <a:rPr lang="ru-RU" sz="1900" dirty="0" err="1" smtClean="0">
                <a:solidFill>
                  <a:schemeClr val="bg2">
                    <a:lumMod val="10000"/>
                  </a:schemeClr>
                </a:solidFill>
              </a:rPr>
              <a:t>muncă</a:t>
            </a:r>
            <a:r>
              <a:rPr lang="ru-RU" sz="1900" dirty="0" smtClean="0">
                <a:solidFill>
                  <a:schemeClr val="bg2">
                    <a:lumMod val="10000"/>
                  </a:schemeClr>
                </a:solidFill>
              </a:rPr>
              <a:t> </a:t>
            </a:r>
            <a:r>
              <a:rPr lang="ru-RU" sz="1900" dirty="0" err="1" smtClean="0">
                <a:solidFill>
                  <a:schemeClr val="bg2">
                    <a:lumMod val="10000"/>
                  </a:schemeClr>
                </a:solidFill>
              </a:rPr>
              <a:t>a</a:t>
            </a:r>
            <a:r>
              <a:rPr lang="ru-RU" sz="1900" dirty="0" smtClean="0">
                <a:solidFill>
                  <a:schemeClr val="bg2">
                    <a:lumMod val="10000"/>
                  </a:schemeClr>
                </a:solidFill>
              </a:rPr>
              <a:t> </a:t>
            </a:r>
            <a:r>
              <a:rPr lang="ru-RU" sz="1900" dirty="0" err="1" smtClean="0">
                <a:solidFill>
                  <a:schemeClr val="bg2">
                    <a:lumMod val="10000"/>
                  </a:schemeClr>
                </a:solidFill>
              </a:rPr>
              <a:t>cetățenilor:</a:t>
            </a:r>
            <a:endParaRPr lang="ru-RU" sz="1900" dirty="0" smtClean="0">
              <a:solidFill>
                <a:schemeClr val="bg2">
                  <a:lumMod val="10000"/>
                </a:schemeClr>
              </a:solidFill>
            </a:endParaRPr>
          </a:p>
          <a:p>
            <a:r>
              <a:rPr lang="ru-RU" sz="1900" dirty="0" err="1" smtClean="0">
                <a:solidFill>
                  <a:schemeClr val="bg2">
                    <a:lumMod val="10000"/>
                  </a:schemeClr>
                </a:solidFill>
              </a:rPr>
              <a:t>Constituţia</a:t>
            </a:r>
            <a:r>
              <a:rPr lang="ru-RU" sz="1900" dirty="0" smtClean="0">
                <a:solidFill>
                  <a:schemeClr val="bg2">
                    <a:lumMod val="10000"/>
                  </a:schemeClr>
                </a:solidFill>
              </a:rPr>
              <a:t> </a:t>
            </a:r>
            <a:r>
              <a:rPr lang="ru-RU" sz="1900" dirty="0" err="1" smtClean="0">
                <a:solidFill>
                  <a:schemeClr val="bg2">
                    <a:lumMod val="10000"/>
                  </a:schemeClr>
                </a:solidFill>
              </a:rPr>
              <a:t>Republicii</a:t>
            </a:r>
            <a:r>
              <a:rPr lang="ru-RU" sz="1900" dirty="0" smtClean="0">
                <a:solidFill>
                  <a:schemeClr val="bg2">
                    <a:lumMod val="10000"/>
                  </a:schemeClr>
                </a:solidFill>
              </a:rPr>
              <a:t> </a:t>
            </a:r>
            <a:r>
              <a:rPr lang="ru-RU" sz="1900" dirty="0" err="1" smtClean="0">
                <a:solidFill>
                  <a:schemeClr val="bg2">
                    <a:lumMod val="10000"/>
                  </a:schemeClr>
                </a:solidFill>
              </a:rPr>
              <a:t>Moldova</a:t>
            </a:r>
            <a:r>
              <a:rPr lang="ru-RU" sz="1900" dirty="0" smtClean="0">
                <a:solidFill>
                  <a:schemeClr val="bg2">
                    <a:lumMod val="10000"/>
                  </a:schemeClr>
                </a:solidFill>
              </a:rPr>
              <a:t>;</a:t>
            </a:r>
          </a:p>
          <a:p>
            <a:r>
              <a:rPr lang="ru-RU" sz="1900" dirty="0" err="1" smtClean="0">
                <a:solidFill>
                  <a:schemeClr val="bg2">
                    <a:lumMod val="10000"/>
                  </a:schemeClr>
                </a:solidFill>
              </a:rPr>
              <a:t>Codul</a:t>
            </a:r>
            <a:r>
              <a:rPr lang="ru-RU" sz="1900" dirty="0" smtClean="0">
                <a:solidFill>
                  <a:schemeClr val="bg2">
                    <a:lumMod val="10000"/>
                  </a:schemeClr>
                </a:solidFill>
              </a:rPr>
              <a:t> </a:t>
            </a:r>
            <a:r>
              <a:rPr lang="ru-RU" sz="1900" dirty="0" err="1" smtClean="0">
                <a:solidFill>
                  <a:schemeClr val="bg2">
                    <a:lumMod val="10000"/>
                  </a:schemeClr>
                </a:solidFill>
              </a:rPr>
              <a:t>muncii</a:t>
            </a:r>
            <a:r>
              <a:rPr lang="ru-RU" sz="1900" dirty="0" smtClean="0">
                <a:solidFill>
                  <a:schemeClr val="bg2">
                    <a:lumMod val="10000"/>
                  </a:schemeClr>
                </a:solidFill>
              </a:rPr>
              <a:t> </a:t>
            </a:r>
            <a:r>
              <a:rPr lang="ru-RU" sz="1900" dirty="0" err="1" smtClean="0">
                <a:solidFill>
                  <a:schemeClr val="bg2">
                    <a:lumMod val="10000"/>
                  </a:schemeClr>
                </a:solidFill>
              </a:rPr>
              <a:t>al</a:t>
            </a:r>
            <a:r>
              <a:rPr lang="ru-RU" sz="1900" dirty="0" smtClean="0">
                <a:solidFill>
                  <a:schemeClr val="bg2">
                    <a:lumMod val="10000"/>
                  </a:schemeClr>
                </a:solidFill>
              </a:rPr>
              <a:t> </a:t>
            </a:r>
            <a:r>
              <a:rPr lang="ru-RU" sz="1900" dirty="0" err="1" smtClean="0">
                <a:solidFill>
                  <a:schemeClr val="bg2">
                    <a:lumMod val="10000"/>
                  </a:schemeClr>
                </a:solidFill>
              </a:rPr>
              <a:t>Republicii</a:t>
            </a:r>
            <a:r>
              <a:rPr lang="ru-RU" sz="1900" dirty="0" smtClean="0">
                <a:solidFill>
                  <a:schemeClr val="bg2">
                    <a:lumMod val="10000"/>
                  </a:schemeClr>
                </a:solidFill>
              </a:rPr>
              <a:t> </a:t>
            </a:r>
            <a:r>
              <a:rPr lang="ru-RU" sz="1900" dirty="0" err="1" smtClean="0">
                <a:solidFill>
                  <a:schemeClr val="bg2">
                    <a:lumMod val="10000"/>
                  </a:schemeClr>
                </a:solidFill>
              </a:rPr>
              <a:t>Moldova</a:t>
            </a:r>
            <a:r>
              <a:rPr lang="ru-RU" sz="1900" dirty="0" smtClean="0">
                <a:solidFill>
                  <a:schemeClr val="bg2">
                    <a:lumMod val="10000"/>
                  </a:schemeClr>
                </a:solidFill>
              </a:rPr>
              <a:t>  (</a:t>
            </a:r>
            <a:r>
              <a:rPr lang="ru-RU" sz="1900" dirty="0" err="1" smtClean="0">
                <a:solidFill>
                  <a:schemeClr val="bg2">
                    <a:lumMod val="10000"/>
                  </a:schemeClr>
                </a:solidFill>
              </a:rPr>
              <a:t>Legea</a:t>
            </a:r>
            <a:r>
              <a:rPr lang="ru-RU" sz="1900" dirty="0" smtClean="0">
                <a:solidFill>
                  <a:schemeClr val="bg2">
                    <a:lumMod val="10000"/>
                  </a:schemeClr>
                </a:solidFill>
              </a:rPr>
              <a:t> № 154 </a:t>
            </a:r>
            <a:r>
              <a:rPr lang="ru-RU" sz="1900" dirty="0" err="1" smtClean="0">
                <a:solidFill>
                  <a:schemeClr val="bg2">
                    <a:lumMod val="10000"/>
                  </a:schemeClr>
                </a:solidFill>
              </a:rPr>
              <a:t>din</a:t>
            </a:r>
            <a:r>
              <a:rPr lang="ru-RU" sz="1900" dirty="0" smtClean="0">
                <a:solidFill>
                  <a:schemeClr val="bg2">
                    <a:lumMod val="10000"/>
                  </a:schemeClr>
                </a:solidFill>
              </a:rPr>
              <a:t> 28 </a:t>
            </a:r>
            <a:r>
              <a:rPr lang="ru-RU" sz="1900" dirty="0" err="1" smtClean="0">
                <a:solidFill>
                  <a:schemeClr val="bg2">
                    <a:lumMod val="10000"/>
                  </a:schemeClr>
                </a:solidFill>
              </a:rPr>
              <a:t>martie</a:t>
            </a:r>
            <a:r>
              <a:rPr lang="ru-RU" sz="1900" dirty="0" smtClean="0">
                <a:solidFill>
                  <a:schemeClr val="bg2">
                    <a:lumMod val="10000"/>
                  </a:schemeClr>
                </a:solidFill>
              </a:rPr>
              <a:t> 2003); </a:t>
            </a:r>
            <a:endParaRPr lang="ro-MO" sz="1900" dirty="0" smtClean="0">
              <a:solidFill>
                <a:schemeClr val="bg2">
                  <a:lumMod val="10000"/>
                </a:schemeClr>
              </a:solidFill>
            </a:endParaRPr>
          </a:p>
          <a:p>
            <a:r>
              <a:rPr lang="ro-MO" sz="1900" dirty="0" smtClean="0">
                <a:solidFill>
                  <a:schemeClr val="bg2">
                    <a:lumMod val="10000"/>
                  </a:schemeClr>
                </a:solidFill>
              </a:rPr>
              <a:t>Codul contravențional (Legea nr. 2018 din 24 octombrie 2008);</a:t>
            </a:r>
          </a:p>
          <a:p>
            <a:r>
              <a:rPr lang="ro-MO" sz="1900" dirty="0" smtClean="0">
                <a:solidFill>
                  <a:schemeClr val="bg2">
                    <a:lumMod val="10000"/>
                  </a:schemeClr>
                </a:solidFill>
              </a:rPr>
              <a:t>Legea privind modul de stabilire și reexaminare a salariului minim </a:t>
            </a:r>
            <a:r>
              <a:rPr lang="ru-RU" sz="1900" dirty="0" smtClean="0">
                <a:solidFill>
                  <a:schemeClr val="bg2">
                    <a:lumMod val="10000"/>
                  </a:schemeClr>
                </a:solidFill>
              </a:rPr>
              <a:t>(</a:t>
            </a:r>
            <a:r>
              <a:rPr lang="ru-RU" sz="1900" dirty="0" err="1" smtClean="0">
                <a:solidFill>
                  <a:schemeClr val="bg2">
                    <a:lumMod val="10000"/>
                  </a:schemeClr>
                </a:solidFill>
              </a:rPr>
              <a:t>Legea</a:t>
            </a:r>
            <a:r>
              <a:rPr lang="ru-RU" sz="1900" dirty="0" smtClean="0">
                <a:solidFill>
                  <a:schemeClr val="bg2">
                    <a:lumMod val="10000"/>
                  </a:schemeClr>
                </a:solidFill>
              </a:rPr>
              <a:t> nr.1432-XIV </a:t>
            </a:r>
            <a:r>
              <a:rPr lang="ru-RU" sz="1900" dirty="0" err="1" smtClean="0">
                <a:solidFill>
                  <a:schemeClr val="bg2">
                    <a:lumMod val="10000"/>
                  </a:schemeClr>
                </a:solidFill>
              </a:rPr>
              <a:t>din</a:t>
            </a:r>
            <a:r>
              <a:rPr lang="ru-RU" sz="1900" dirty="0" smtClean="0">
                <a:solidFill>
                  <a:schemeClr val="bg2">
                    <a:lumMod val="10000"/>
                  </a:schemeClr>
                </a:solidFill>
              </a:rPr>
              <a:t> 28.12. 2000);</a:t>
            </a:r>
            <a:endParaRPr lang="ro-MO" sz="1900" dirty="0" smtClean="0">
              <a:solidFill>
                <a:schemeClr val="bg2">
                  <a:lumMod val="10000"/>
                </a:schemeClr>
              </a:solidFill>
            </a:endParaRPr>
          </a:p>
          <a:p>
            <a:r>
              <a:rPr lang="ro-MO" sz="1900" dirty="0" smtClean="0">
                <a:solidFill>
                  <a:schemeClr val="bg2">
                    <a:lumMod val="10000"/>
                  </a:schemeClr>
                </a:solidFill>
              </a:rPr>
              <a:t>Legea salarizării (Legea nr. 847-XV din 12 februarie 2002);</a:t>
            </a:r>
            <a:endParaRPr lang="ru-RU" sz="1900" dirty="0" smtClean="0">
              <a:solidFill>
                <a:schemeClr val="bg2">
                  <a:lumMod val="10000"/>
                </a:schemeClr>
              </a:solidFill>
            </a:endParaRPr>
          </a:p>
          <a:p>
            <a:r>
              <a:rPr lang="ru-RU" sz="1900" dirty="0" err="1" smtClean="0">
                <a:solidFill>
                  <a:schemeClr val="bg2">
                    <a:lumMod val="10000"/>
                  </a:schemeClr>
                </a:solidFill>
              </a:rPr>
              <a:t>Hotărîrea</a:t>
            </a:r>
            <a:r>
              <a:rPr lang="ru-RU" sz="1900" dirty="0" smtClean="0">
                <a:solidFill>
                  <a:schemeClr val="bg2">
                    <a:lumMod val="10000"/>
                  </a:schemeClr>
                </a:solidFill>
              </a:rPr>
              <a:t> </a:t>
            </a:r>
            <a:r>
              <a:rPr lang="ru-RU" sz="1900" dirty="0" err="1" smtClean="0">
                <a:solidFill>
                  <a:schemeClr val="bg2">
                    <a:lumMod val="10000"/>
                  </a:schemeClr>
                </a:solidFill>
              </a:rPr>
              <a:t>Guvernului</a:t>
            </a:r>
            <a:r>
              <a:rPr lang="ru-RU" sz="1900" dirty="0" smtClean="0">
                <a:solidFill>
                  <a:schemeClr val="bg2">
                    <a:lumMod val="10000"/>
                  </a:schemeClr>
                </a:solidFill>
              </a:rPr>
              <a:t>  </a:t>
            </a:r>
            <a:r>
              <a:rPr lang="ru-RU" sz="1900" dirty="0" err="1" smtClean="0">
                <a:solidFill>
                  <a:schemeClr val="bg2">
                    <a:lumMod val="10000"/>
                  </a:schemeClr>
                </a:solidFill>
              </a:rPr>
              <a:t>nr</a:t>
            </a:r>
            <a:r>
              <a:rPr lang="ru-RU" sz="1900" dirty="0" smtClean="0">
                <a:solidFill>
                  <a:schemeClr val="bg2">
                    <a:lumMod val="10000"/>
                  </a:schemeClr>
                </a:solidFill>
              </a:rPr>
              <a:t>. 743 </a:t>
            </a:r>
            <a:r>
              <a:rPr lang="ru-RU" sz="1900" dirty="0" err="1" smtClean="0">
                <a:solidFill>
                  <a:schemeClr val="bg2">
                    <a:lumMod val="10000"/>
                  </a:schemeClr>
                </a:solidFill>
              </a:rPr>
              <a:t>din</a:t>
            </a:r>
            <a:r>
              <a:rPr lang="ru-RU" sz="1900" dirty="0" smtClean="0">
                <a:solidFill>
                  <a:schemeClr val="bg2">
                    <a:lumMod val="10000"/>
                  </a:schemeClr>
                </a:solidFill>
              </a:rPr>
              <a:t> 11.06.2002 </a:t>
            </a:r>
            <a:r>
              <a:rPr lang="ru-RU" sz="1900" dirty="0" err="1" smtClean="0">
                <a:solidFill>
                  <a:schemeClr val="bg2">
                    <a:lumMod val="10000"/>
                  </a:schemeClr>
                </a:solidFill>
              </a:rPr>
              <a:t>cu</a:t>
            </a:r>
            <a:r>
              <a:rPr lang="ru-RU" sz="1900" dirty="0" smtClean="0">
                <a:solidFill>
                  <a:schemeClr val="bg2">
                    <a:lumMod val="10000"/>
                  </a:schemeClr>
                </a:solidFill>
              </a:rPr>
              <a:t> </a:t>
            </a:r>
            <a:r>
              <a:rPr lang="ru-RU" sz="1900" dirty="0" err="1" smtClean="0">
                <a:solidFill>
                  <a:schemeClr val="bg2">
                    <a:lumMod val="10000"/>
                  </a:schemeClr>
                </a:solidFill>
              </a:rPr>
              <a:t>privire</a:t>
            </a:r>
            <a:r>
              <a:rPr lang="ru-RU" sz="1900" dirty="0" smtClean="0">
                <a:solidFill>
                  <a:schemeClr val="bg2">
                    <a:lumMod val="10000"/>
                  </a:schemeClr>
                </a:solidFill>
              </a:rPr>
              <a:t> </a:t>
            </a:r>
            <a:r>
              <a:rPr lang="ru-RU" sz="1900" dirty="0" err="1" smtClean="0">
                <a:solidFill>
                  <a:schemeClr val="bg2">
                    <a:lumMod val="10000"/>
                  </a:schemeClr>
                </a:solidFill>
              </a:rPr>
              <a:t>la</a:t>
            </a:r>
            <a:r>
              <a:rPr lang="ru-RU" sz="1900" dirty="0" smtClean="0">
                <a:solidFill>
                  <a:schemeClr val="bg2">
                    <a:lumMod val="10000"/>
                  </a:schemeClr>
                </a:solidFill>
              </a:rPr>
              <a:t> </a:t>
            </a:r>
            <a:r>
              <a:rPr lang="ru-RU" sz="1900" dirty="0" err="1" smtClean="0">
                <a:solidFill>
                  <a:schemeClr val="bg2">
                    <a:lumMod val="10000"/>
                  </a:schemeClr>
                </a:solidFill>
              </a:rPr>
              <a:t>salarizarea</a:t>
            </a:r>
            <a:r>
              <a:rPr lang="ru-RU" sz="1900" dirty="0" smtClean="0">
                <a:solidFill>
                  <a:schemeClr val="bg2">
                    <a:lumMod val="10000"/>
                  </a:schemeClr>
                </a:solidFill>
              </a:rPr>
              <a:t> </a:t>
            </a:r>
            <a:r>
              <a:rPr lang="ru-RU" sz="1900" dirty="0" err="1" smtClean="0">
                <a:solidFill>
                  <a:schemeClr val="bg2">
                    <a:lumMod val="10000"/>
                  </a:schemeClr>
                </a:solidFill>
              </a:rPr>
              <a:t>angajaţilor</a:t>
            </a:r>
            <a:r>
              <a:rPr lang="ru-RU" sz="1900" dirty="0" smtClean="0">
                <a:solidFill>
                  <a:schemeClr val="bg2">
                    <a:lumMod val="10000"/>
                  </a:schemeClr>
                </a:solidFill>
              </a:rPr>
              <a:t> </a:t>
            </a:r>
            <a:r>
              <a:rPr lang="ru-RU" sz="1900" dirty="0" err="1" smtClean="0">
                <a:solidFill>
                  <a:schemeClr val="bg2">
                    <a:lumMod val="10000"/>
                  </a:schemeClr>
                </a:solidFill>
              </a:rPr>
              <a:t>din</a:t>
            </a:r>
            <a:r>
              <a:rPr lang="ru-RU" sz="1900" dirty="0" smtClean="0">
                <a:solidFill>
                  <a:schemeClr val="bg2">
                    <a:lumMod val="10000"/>
                  </a:schemeClr>
                </a:solidFill>
              </a:rPr>
              <a:t> </a:t>
            </a:r>
            <a:r>
              <a:rPr lang="ru-RU" sz="1900" dirty="0" err="1" smtClean="0">
                <a:solidFill>
                  <a:schemeClr val="bg2">
                    <a:lumMod val="10000"/>
                  </a:schemeClr>
                </a:solidFill>
              </a:rPr>
              <a:t>unităţile</a:t>
            </a:r>
            <a:r>
              <a:rPr lang="ru-RU" sz="1900" dirty="0" smtClean="0">
                <a:solidFill>
                  <a:schemeClr val="bg2">
                    <a:lumMod val="10000"/>
                  </a:schemeClr>
                </a:solidFill>
              </a:rPr>
              <a:t> </a:t>
            </a:r>
            <a:r>
              <a:rPr lang="ru-RU" sz="1900" dirty="0" err="1" smtClean="0">
                <a:solidFill>
                  <a:schemeClr val="bg2">
                    <a:lumMod val="10000"/>
                  </a:schemeClr>
                </a:solidFill>
              </a:rPr>
              <a:t>cu</a:t>
            </a:r>
            <a:r>
              <a:rPr lang="ru-RU" sz="1900" dirty="0" smtClean="0">
                <a:solidFill>
                  <a:schemeClr val="bg2">
                    <a:lumMod val="10000"/>
                  </a:schemeClr>
                </a:solidFill>
              </a:rPr>
              <a:t> </a:t>
            </a:r>
            <a:r>
              <a:rPr lang="ru-RU" sz="1900" dirty="0" err="1" smtClean="0">
                <a:solidFill>
                  <a:schemeClr val="bg2">
                    <a:lumMod val="10000"/>
                  </a:schemeClr>
                </a:solidFill>
              </a:rPr>
              <a:t>autonomie</a:t>
            </a:r>
            <a:r>
              <a:rPr lang="ru-RU" sz="1900" dirty="0" smtClean="0">
                <a:solidFill>
                  <a:schemeClr val="bg2">
                    <a:lumMod val="10000"/>
                  </a:schemeClr>
                </a:solidFill>
              </a:rPr>
              <a:t> </a:t>
            </a:r>
            <a:r>
              <a:rPr lang="ru-RU" sz="1900" dirty="0" err="1" smtClean="0">
                <a:solidFill>
                  <a:schemeClr val="bg2">
                    <a:lumMod val="10000"/>
                  </a:schemeClr>
                </a:solidFill>
              </a:rPr>
              <a:t>financiară</a:t>
            </a:r>
            <a:r>
              <a:rPr lang="ru-RU" sz="1900" dirty="0" smtClean="0">
                <a:solidFill>
                  <a:schemeClr val="bg2">
                    <a:lumMod val="10000"/>
                  </a:schemeClr>
                </a:solidFill>
              </a:rPr>
              <a:t>;</a:t>
            </a:r>
            <a:endParaRPr lang="ro-MO" sz="1900" dirty="0" smtClean="0">
              <a:solidFill>
                <a:schemeClr val="bg2">
                  <a:lumMod val="10000"/>
                </a:schemeClr>
              </a:solidFill>
            </a:endParaRPr>
          </a:p>
          <a:p>
            <a:r>
              <a:rPr lang="ro-MO" sz="1900" dirty="0" smtClean="0">
                <a:solidFill>
                  <a:schemeClr val="bg2">
                    <a:lumMod val="10000"/>
                  </a:schemeClr>
                </a:solidFill>
              </a:rPr>
              <a:t>Hotărîrea Guvernului nr. 426 din 26.04.2004 privind aprobarea modului de calcul a salariului mediu;</a:t>
            </a:r>
          </a:p>
          <a:p>
            <a:r>
              <a:rPr lang="ru-RU" sz="1900" dirty="0" err="1" smtClean="0">
                <a:solidFill>
                  <a:schemeClr val="bg2">
                    <a:lumMod val="10000"/>
                  </a:schemeClr>
                </a:solidFill>
              </a:rPr>
              <a:t>Hotărîrea</a:t>
            </a:r>
            <a:r>
              <a:rPr lang="ru-RU" sz="1900" dirty="0" smtClean="0">
                <a:solidFill>
                  <a:schemeClr val="bg2">
                    <a:lumMod val="10000"/>
                  </a:schemeClr>
                </a:solidFill>
              </a:rPr>
              <a:t> </a:t>
            </a:r>
            <a:r>
              <a:rPr lang="ru-RU" sz="1900" dirty="0" err="1" smtClean="0">
                <a:solidFill>
                  <a:schemeClr val="bg2">
                    <a:lumMod val="10000"/>
                  </a:schemeClr>
                </a:solidFill>
              </a:rPr>
              <a:t>Guvernului</a:t>
            </a:r>
            <a:r>
              <a:rPr lang="ru-RU" sz="1900" dirty="0" smtClean="0">
                <a:solidFill>
                  <a:schemeClr val="bg2">
                    <a:lumMod val="10000"/>
                  </a:schemeClr>
                </a:solidFill>
              </a:rPr>
              <a:t>  nr.461 </a:t>
            </a:r>
            <a:r>
              <a:rPr lang="ru-RU" sz="1900" dirty="0" err="1" smtClean="0">
                <a:solidFill>
                  <a:schemeClr val="bg2">
                    <a:lumMod val="10000"/>
                  </a:schemeClr>
                </a:solidFill>
              </a:rPr>
              <a:t>din</a:t>
            </a:r>
            <a:r>
              <a:rPr lang="ru-RU" sz="1900" dirty="0" smtClean="0">
                <a:solidFill>
                  <a:schemeClr val="bg2">
                    <a:lumMod val="10000"/>
                  </a:schemeClr>
                </a:solidFill>
              </a:rPr>
              <a:t> 02.07.2013 </a:t>
            </a:r>
            <a:r>
              <a:rPr lang="ru-RU" sz="1900" dirty="0" err="1" smtClean="0">
                <a:solidFill>
                  <a:schemeClr val="bg2">
                    <a:lumMod val="10000"/>
                  </a:schemeClr>
                </a:solidFill>
              </a:rPr>
              <a:t>privind</a:t>
            </a:r>
            <a:r>
              <a:rPr lang="ru-RU" sz="1900" dirty="0" smtClean="0">
                <a:solidFill>
                  <a:schemeClr val="bg2">
                    <a:lumMod val="10000"/>
                  </a:schemeClr>
                </a:solidFill>
              </a:rPr>
              <a:t> </a:t>
            </a:r>
            <a:r>
              <a:rPr lang="ru-RU" sz="1900" dirty="0" err="1" smtClean="0">
                <a:solidFill>
                  <a:schemeClr val="bg2">
                    <a:lumMod val="10000"/>
                  </a:schemeClr>
                </a:solidFill>
              </a:rPr>
              <a:t>aprobarea</a:t>
            </a:r>
            <a:r>
              <a:rPr lang="ru-RU" sz="1900" dirty="0" smtClean="0">
                <a:solidFill>
                  <a:schemeClr val="bg2">
                    <a:lumMod val="10000"/>
                  </a:schemeClr>
                </a:solidFill>
              </a:rPr>
              <a:t> </a:t>
            </a:r>
            <a:r>
              <a:rPr lang="ru-RU" sz="1900" dirty="0" err="1" smtClean="0">
                <a:solidFill>
                  <a:schemeClr val="bg2">
                    <a:lumMod val="10000"/>
                  </a:schemeClr>
                </a:solidFill>
              </a:rPr>
              <a:t>structurii</a:t>
            </a:r>
            <a:r>
              <a:rPr lang="ru-RU" sz="1900" dirty="0" smtClean="0">
                <a:solidFill>
                  <a:schemeClr val="bg2">
                    <a:lumMod val="10000"/>
                  </a:schemeClr>
                </a:solidFill>
              </a:rPr>
              <a:t> </a:t>
            </a:r>
            <a:r>
              <a:rPr lang="ru-RU" sz="1900" dirty="0" err="1" smtClean="0">
                <a:solidFill>
                  <a:schemeClr val="bg2">
                    <a:lumMod val="10000"/>
                  </a:schemeClr>
                </a:solidFill>
              </a:rPr>
              <a:t>Clasificatorului</a:t>
            </a:r>
            <a:r>
              <a:rPr lang="ru-RU" sz="1900" dirty="0" smtClean="0">
                <a:solidFill>
                  <a:schemeClr val="bg2">
                    <a:lumMod val="10000"/>
                  </a:schemeClr>
                </a:solidFill>
              </a:rPr>
              <a:t> </a:t>
            </a:r>
            <a:r>
              <a:rPr lang="ru-RU" sz="1900" dirty="0" err="1" smtClean="0">
                <a:solidFill>
                  <a:schemeClr val="bg2">
                    <a:lumMod val="10000"/>
                  </a:schemeClr>
                </a:solidFill>
              </a:rPr>
              <a:t>ocupaţiilor</a:t>
            </a:r>
            <a:r>
              <a:rPr lang="ru-RU" sz="1900" dirty="0" smtClean="0">
                <a:solidFill>
                  <a:schemeClr val="bg2">
                    <a:lumMod val="10000"/>
                  </a:schemeClr>
                </a:solidFill>
              </a:rPr>
              <a:t> </a:t>
            </a:r>
            <a:r>
              <a:rPr lang="ru-RU" sz="1900" dirty="0" err="1" smtClean="0">
                <a:solidFill>
                  <a:schemeClr val="bg2">
                    <a:lumMod val="10000"/>
                  </a:schemeClr>
                </a:solidFill>
              </a:rPr>
              <a:t>din</a:t>
            </a:r>
            <a:r>
              <a:rPr lang="ru-RU" sz="1900" dirty="0" smtClean="0">
                <a:solidFill>
                  <a:schemeClr val="bg2">
                    <a:lumMod val="10000"/>
                  </a:schemeClr>
                </a:solidFill>
              </a:rPr>
              <a:t> </a:t>
            </a:r>
            <a:r>
              <a:rPr lang="ru-RU" sz="1900" dirty="0" err="1" smtClean="0">
                <a:solidFill>
                  <a:schemeClr val="bg2">
                    <a:lumMod val="10000"/>
                  </a:schemeClr>
                </a:solidFill>
              </a:rPr>
              <a:t>Republica</a:t>
            </a:r>
            <a:r>
              <a:rPr lang="ru-RU" sz="1900" dirty="0" smtClean="0">
                <a:solidFill>
                  <a:schemeClr val="bg2">
                    <a:lumMod val="10000"/>
                  </a:schemeClr>
                </a:solidFill>
              </a:rPr>
              <a:t> </a:t>
            </a:r>
            <a:r>
              <a:rPr lang="ru-RU" sz="1900" dirty="0" err="1" smtClean="0">
                <a:solidFill>
                  <a:schemeClr val="bg2">
                    <a:lumMod val="10000"/>
                  </a:schemeClr>
                </a:solidFill>
              </a:rPr>
              <a:t>Moldova</a:t>
            </a:r>
            <a:r>
              <a:rPr lang="ru-RU" sz="1900" dirty="0" smtClean="0">
                <a:solidFill>
                  <a:schemeClr val="bg2">
                    <a:lumMod val="10000"/>
                  </a:schemeClr>
                </a:solidFill>
              </a:rPr>
              <a:t>;</a:t>
            </a:r>
            <a:endParaRPr lang="ro-MO" sz="1900" dirty="0" smtClean="0">
              <a:solidFill>
                <a:schemeClr val="bg2">
                  <a:lumMod val="10000"/>
                </a:schemeClr>
              </a:solidFill>
            </a:endParaRPr>
          </a:p>
          <a:p>
            <a:r>
              <a:rPr lang="ro-MO" sz="1900" dirty="0" smtClean="0">
                <a:solidFill>
                  <a:schemeClr val="bg2">
                    <a:lumMod val="10000"/>
                  </a:schemeClr>
                </a:solidFill>
              </a:rPr>
              <a:t>Convenția colectivă (nivel național) nr. 2 din 16 iulie 2004 Timpul de muncă și timpul de odihnă;</a:t>
            </a:r>
            <a:endParaRPr lang="ru-RU" sz="1900" dirty="0" smtClean="0">
              <a:solidFill>
                <a:schemeClr val="bg2">
                  <a:lumMod val="10000"/>
                </a:schemeClr>
              </a:solidFill>
            </a:endParaRPr>
          </a:p>
          <a:p>
            <a:r>
              <a:rPr lang="ru-RU" sz="1900" dirty="0" err="1" smtClean="0">
                <a:solidFill>
                  <a:schemeClr val="bg2">
                    <a:lumMod val="10000"/>
                  </a:schemeClr>
                </a:solidFill>
              </a:rPr>
              <a:t>Actele</a:t>
            </a:r>
            <a:r>
              <a:rPr lang="ru-RU" sz="1900" dirty="0" smtClean="0">
                <a:solidFill>
                  <a:schemeClr val="bg2">
                    <a:lumMod val="10000"/>
                  </a:schemeClr>
                </a:solidFill>
              </a:rPr>
              <a:t> </a:t>
            </a:r>
            <a:r>
              <a:rPr lang="ru-RU" sz="1900" dirty="0" err="1" smtClean="0">
                <a:solidFill>
                  <a:schemeClr val="bg2">
                    <a:lumMod val="10000"/>
                  </a:schemeClr>
                </a:solidFill>
              </a:rPr>
              <a:t>normative</a:t>
            </a:r>
            <a:r>
              <a:rPr lang="ru-RU" sz="1900" dirty="0" smtClean="0">
                <a:solidFill>
                  <a:schemeClr val="bg2">
                    <a:lumMod val="10000"/>
                  </a:schemeClr>
                </a:solidFill>
              </a:rPr>
              <a:t> </a:t>
            </a:r>
            <a:r>
              <a:rPr lang="ru-RU" sz="1900" dirty="0" err="1" smtClean="0">
                <a:solidFill>
                  <a:schemeClr val="bg2">
                    <a:lumMod val="10000"/>
                  </a:schemeClr>
                </a:solidFill>
              </a:rPr>
              <a:t>în</a:t>
            </a:r>
            <a:r>
              <a:rPr lang="ru-RU" sz="1900" dirty="0" smtClean="0">
                <a:solidFill>
                  <a:schemeClr val="bg2">
                    <a:lumMod val="10000"/>
                  </a:schemeClr>
                </a:solidFill>
              </a:rPr>
              <a:t> </a:t>
            </a:r>
            <a:r>
              <a:rPr lang="ru-RU" sz="1900" dirty="0" err="1" smtClean="0">
                <a:solidFill>
                  <a:schemeClr val="bg2">
                    <a:lumMod val="10000"/>
                  </a:schemeClr>
                </a:solidFill>
              </a:rPr>
              <a:t>domeniu</a:t>
            </a:r>
            <a:r>
              <a:rPr lang="ru-RU" sz="1900" dirty="0" smtClean="0">
                <a:solidFill>
                  <a:schemeClr val="bg2">
                    <a:lumMod val="10000"/>
                  </a:schemeClr>
                </a:solidFill>
              </a:rPr>
              <a:t> </a:t>
            </a:r>
            <a:r>
              <a:rPr lang="ru-RU" sz="1900" dirty="0" err="1" smtClean="0">
                <a:solidFill>
                  <a:schemeClr val="bg2">
                    <a:lumMod val="10000"/>
                  </a:schemeClr>
                </a:solidFill>
              </a:rPr>
              <a:t>muncii</a:t>
            </a:r>
            <a:r>
              <a:rPr lang="ru-RU" sz="1900" dirty="0" smtClean="0">
                <a:solidFill>
                  <a:schemeClr val="bg2">
                    <a:lumMod val="10000"/>
                  </a:schemeClr>
                </a:solidFill>
              </a:rPr>
              <a:t> </a:t>
            </a:r>
            <a:r>
              <a:rPr lang="ru-RU" sz="1900" dirty="0" err="1" smtClean="0">
                <a:solidFill>
                  <a:schemeClr val="bg2">
                    <a:lumMod val="10000"/>
                  </a:schemeClr>
                </a:solidFill>
              </a:rPr>
              <a:t>se</a:t>
            </a:r>
            <a:r>
              <a:rPr lang="ru-RU" sz="1900" dirty="0" smtClean="0">
                <a:solidFill>
                  <a:schemeClr val="bg2">
                    <a:lumMod val="10000"/>
                  </a:schemeClr>
                </a:solidFill>
              </a:rPr>
              <a:t> </a:t>
            </a:r>
            <a:r>
              <a:rPr lang="ru-RU" sz="1900" dirty="0" err="1" smtClean="0">
                <a:solidFill>
                  <a:schemeClr val="bg2">
                    <a:lumMod val="10000"/>
                  </a:schemeClr>
                </a:solidFill>
              </a:rPr>
              <a:t>pot</a:t>
            </a:r>
            <a:r>
              <a:rPr lang="ru-RU" sz="1900" dirty="0" smtClean="0">
                <a:solidFill>
                  <a:schemeClr val="bg2">
                    <a:lumMod val="10000"/>
                  </a:schemeClr>
                </a:solidFill>
              </a:rPr>
              <a:t> </a:t>
            </a:r>
            <a:r>
              <a:rPr lang="ru-RU" sz="1900" dirty="0" err="1" smtClean="0">
                <a:solidFill>
                  <a:schemeClr val="bg2">
                    <a:lumMod val="10000"/>
                  </a:schemeClr>
                </a:solidFill>
              </a:rPr>
              <a:t>gasi</a:t>
            </a:r>
            <a:r>
              <a:rPr lang="ru-RU" sz="1900" dirty="0" smtClean="0">
                <a:solidFill>
                  <a:schemeClr val="bg2">
                    <a:lumMod val="10000"/>
                  </a:schemeClr>
                </a:solidFill>
              </a:rPr>
              <a:t>  </a:t>
            </a:r>
            <a:r>
              <a:rPr lang="ru-RU" sz="1900" dirty="0" err="1" smtClean="0">
                <a:solidFill>
                  <a:schemeClr val="bg2">
                    <a:lumMod val="10000"/>
                  </a:schemeClr>
                </a:solidFill>
              </a:rPr>
              <a:t>pe</a:t>
            </a:r>
            <a:r>
              <a:rPr lang="ru-RU" sz="1900" dirty="0" smtClean="0">
                <a:solidFill>
                  <a:schemeClr val="bg2">
                    <a:lumMod val="10000"/>
                  </a:schemeClr>
                </a:solidFill>
              </a:rPr>
              <a:t> </a:t>
            </a:r>
            <a:r>
              <a:rPr lang="ru-RU" sz="1900" dirty="0" err="1" smtClean="0">
                <a:solidFill>
                  <a:schemeClr val="bg2">
                    <a:lumMod val="10000"/>
                  </a:schemeClr>
                </a:solidFill>
              </a:rPr>
              <a:t>site-ul</a:t>
            </a:r>
            <a:r>
              <a:rPr lang="ru-RU" sz="1900" dirty="0" smtClean="0">
                <a:solidFill>
                  <a:schemeClr val="bg2">
                    <a:lumMod val="10000"/>
                  </a:schemeClr>
                </a:solidFill>
              </a:rPr>
              <a:t> </a:t>
            </a:r>
            <a:r>
              <a:rPr lang="ru-RU" sz="1900" dirty="0" err="1" smtClean="0">
                <a:solidFill>
                  <a:schemeClr val="bg2">
                    <a:lumMod val="10000"/>
                  </a:schemeClr>
                </a:solidFill>
              </a:rPr>
              <a:t>Inspectoratului</a:t>
            </a:r>
            <a:r>
              <a:rPr lang="ru-RU" sz="1900" dirty="0" smtClean="0">
                <a:solidFill>
                  <a:schemeClr val="bg2">
                    <a:lumMod val="10000"/>
                  </a:schemeClr>
                </a:solidFill>
              </a:rPr>
              <a:t> </a:t>
            </a:r>
            <a:r>
              <a:rPr lang="ru-RU" sz="1900" dirty="0" err="1" smtClean="0">
                <a:solidFill>
                  <a:schemeClr val="bg2">
                    <a:lumMod val="10000"/>
                  </a:schemeClr>
                </a:solidFill>
              </a:rPr>
              <a:t>de</a:t>
            </a:r>
            <a:r>
              <a:rPr lang="ru-RU" sz="1900" dirty="0" smtClean="0">
                <a:solidFill>
                  <a:schemeClr val="bg2">
                    <a:lumMod val="10000"/>
                  </a:schemeClr>
                </a:solidFill>
              </a:rPr>
              <a:t> </a:t>
            </a:r>
            <a:r>
              <a:rPr lang="ru-RU" sz="1900" dirty="0" err="1" smtClean="0">
                <a:solidFill>
                  <a:schemeClr val="bg2">
                    <a:lumMod val="10000"/>
                  </a:schemeClr>
                </a:solidFill>
              </a:rPr>
              <a:t>Stat</a:t>
            </a:r>
            <a:r>
              <a:rPr lang="ru-RU" sz="1900" dirty="0" smtClean="0">
                <a:solidFill>
                  <a:schemeClr val="bg2">
                    <a:lumMod val="10000"/>
                  </a:schemeClr>
                </a:solidFill>
              </a:rPr>
              <a:t> </a:t>
            </a:r>
            <a:r>
              <a:rPr lang="ru-RU" sz="1900" dirty="0" err="1" smtClean="0">
                <a:solidFill>
                  <a:schemeClr val="bg2">
                    <a:lumMod val="10000"/>
                  </a:schemeClr>
                </a:solidFill>
              </a:rPr>
              <a:t>al</a:t>
            </a:r>
            <a:r>
              <a:rPr lang="ru-RU" sz="1900" dirty="0" smtClean="0">
                <a:solidFill>
                  <a:schemeClr val="bg2">
                    <a:lumMod val="10000"/>
                  </a:schemeClr>
                </a:solidFill>
              </a:rPr>
              <a:t> </a:t>
            </a:r>
            <a:r>
              <a:rPr lang="ru-RU" sz="1900" dirty="0" err="1" smtClean="0">
                <a:solidFill>
                  <a:schemeClr val="bg2">
                    <a:lumMod val="10000"/>
                  </a:schemeClr>
                </a:solidFill>
              </a:rPr>
              <a:t>Muncii</a:t>
            </a:r>
            <a:r>
              <a:rPr lang="ru-RU" sz="1900" dirty="0" smtClean="0">
                <a:solidFill>
                  <a:schemeClr val="bg2">
                    <a:lumMod val="10000"/>
                  </a:schemeClr>
                </a:solidFill>
              </a:rPr>
              <a:t> (</a:t>
            </a:r>
            <a:r>
              <a:rPr lang="ru-RU" sz="1900" u="sng" dirty="0" smtClean="0">
                <a:solidFill>
                  <a:schemeClr val="bg2">
                    <a:lumMod val="10000"/>
                  </a:schemeClr>
                </a:solidFill>
                <a:hlinkClick r:id="rId2"/>
              </a:rPr>
              <a:t>https://ism.gov.md/ro/content/baza-legislativ%C4%83</a:t>
            </a:r>
            <a:r>
              <a:rPr lang="ru-RU" sz="1900" dirty="0" smtClean="0">
                <a:solidFill>
                  <a:schemeClr val="bg2">
                    <a:lumMod val="10000"/>
                  </a:schemeClr>
                </a:solidFill>
              </a:rPr>
              <a:t>  </a:t>
            </a:r>
            <a:r>
              <a:rPr lang="ru-RU" sz="1900" dirty="0" err="1" smtClean="0">
                <a:solidFill>
                  <a:schemeClr val="bg2">
                    <a:lumMod val="10000"/>
                  </a:schemeClr>
                </a:solidFill>
              </a:rPr>
              <a:t>în</a:t>
            </a:r>
            <a:r>
              <a:rPr lang="ru-RU" sz="1900" dirty="0" smtClean="0">
                <a:solidFill>
                  <a:schemeClr val="bg2">
                    <a:lumMod val="10000"/>
                  </a:schemeClr>
                </a:solidFill>
              </a:rPr>
              <a:t> </a:t>
            </a:r>
            <a:r>
              <a:rPr lang="ru-RU" sz="1900" dirty="0" err="1" smtClean="0">
                <a:solidFill>
                  <a:schemeClr val="bg2">
                    <a:lumMod val="10000"/>
                  </a:schemeClr>
                </a:solidFill>
              </a:rPr>
              <a:t>secțiunea </a:t>
            </a:r>
            <a:r>
              <a:rPr lang="ru-RU" sz="1900" dirty="0" smtClean="0">
                <a:solidFill>
                  <a:schemeClr val="bg2">
                    <a:lumMod val="10000"/>
                  </a:schemeClr>
                </a:solidFill>
              </a:rPr>
              <a:t>„</a:t>
            </a:r>
            <a:r>
              <a:rPr lang="ru-RU" sz="1900" dirty="0" err="1" smtClean="0">
                <a:solidFill>
                  <a:schemeClr val="bg2">
                    <a:lumMod val="10000"/>
                  </a:schemeClr>
                </a:solidFill>
              </a:rPr>
              <a:t>Baza</a:t>
            </a:r>
            <a:r>
              <a:rPr lang="ru-RU" sz="1900" dirty="0" smtClean="0">
                <a:solidFill>
                  <a:schemeClr val="bg2">
                    <a:lumMod val="10000"/>
                  </a:schemeClr>
                </a:solidFill>
              </a:rPr>
              <a:t> </a:t>
            </a:r>
            <a:r>
              <a:rPr lang="ru-RU" sz="1900" dirty="0" err="1" smtClean="0">
                <a:solidFill>
                  <a:schemeClr val="bg2">
                    <a:lumMod val="10000"/>
                  </a:schemeClr>
                </a:solidFill>
              </a:rPr>
              <a:t>legislativă</a:t>
            </a:r>
            <a:r>
              <a:rPr lang="ru-RU" sz="1900" dirty="0" smtClean="0">
                <a:solidFill>
                  <a:schemeClr val="bg2">
                    <a:lumMod val="10000"/>
                  </a:schemeClr>
                </a:solidFill>
              </a:rPr>
              <a:t>”).</a:t>
            </a:r>
          </a:p>
          <a:p>
            <a:endParaRPr lang="ru-RU" sz="2000"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764704"/>
            <a:ext cx="8229600" cy="5242587"/>
          </a:xfrm>
        </p:spPr>
        <p:txBody>
          <a:bodyPr>
            <a:normAutofit fontScale="70000" lnSpcReduction="20000"/>
          </a:bodyPr>
          <a:lstStyle/>
          <a:p>
            <a:pPr algn="ctr"/>
            <a:r>
              <a:rPr lang="en-US" sz="3600" b="1" dirty="0" err="1" smtClean="0"/>
              <a:t>Organizarea</a:t>
            </a:r>
            <a:r>
              <a:rPr lang="en-US" sz="3600" b="1" dirty="0" smtClean="0"/>
              <a:t> </a:t>
            </a:r>
            <a:r>
              <a:rPr lang="ro-MO" sz="3600" b="1" dirty="0" smtClean="0"/>
              <a:t>serviciului  </a:t>
            </a:r>
            <a:r>
              <a:rPr lang="en-US" sz="3600" b="1" dirty="0" err="1" smtClean="0"/>
              <a:t>resurse</a:t>
            </a:r>
            <a:r>
              <a:rPr lang="en-US" sz="3600" b="1" dirty="0" smtClean="0"/>
              <a:t> </a:t>
            </a:r>
            <a:r>
              <a:rPr lang="en-US" sz="3600" b="1" dirty="0" err="1" smtClean="0"/>
              <a:t>umane</a:t>
            </a:r>
            <a:r>
              <a:rPr lang="en-US" sz="3600" b="1" dirty="0" smtClean="0"/>
              <a:t> </a:t>
            </a:r>
            <a:endParaRPr lang="ro-MO" sz="3600" b="1" dirty="0" smtClean="0"/>
          </a:p>
          <a:p>
            <a:endParaRPr lang="ru-RU" sz="3600" dirty="0" smtClean="0"/>
          </a:p>
          <a:p>
            <a:r>
              <a:rPr lang="en-US" sz="2600" dirty="0" err="1" smtClean="0"/>
              <a:t>În</a:t>
            </a:r>
            <a:r>
              <a:rPr lang="en-US" sz="2600" dirty="0" smtClean="0"/>
              <a:t> </a:t>
            </a:r>
            <a:r>
              <a:rPr lang="en-US" sz="2600" dirty="0" err="1" smtClean="0"/>
              <a:t>funcție</a:t>
            </a:r>
            <a:r>
              <a:rPr lang="en-US" sz="2600" dirty="0" smtClean="0"/>
              <a:t> de </a:t>
            </a:r>
            <a:r>
              <a:rPr lang="en-US" sz="2600" dirty="0" err="1" smtClean="0"/>
              <a:t>atribuțiile</a:t>
            </a:r>
            <a:r>
              <a:rPr lang="en-US" sz="2600" dirty="0" smtClean="0"/>
              <a:t> </a:t>
            </a:r>
            <a:r>
              <a:rPr lang="en-US" sz="2600" dirty="0" err="1" smtClean="0"/>
              <a:t>serviciului</a:t>
            </a:r>
            <a:r>
              <a:rPr lang="en-US" sz="2600" dirty="0" smtClean="0"/>
              <a:t> </a:t>
            </a:r>
            <a:r>
              <a:rPr lang="en-US" sz="2600" dirty="0" err="1" smtClean="0"/>
              <a:t>resurse</a:t>
            </a:r>
            <a:r>
              <a:rPr lang="en-US" sz="2600" dirty="0" smtClean="0"/>
              <a:t> </a:t>
            </a:r>
            <a:r>
              <a:rPr lang="en-US" sz="2600" dirty="0" err="1" smtClean="0"/>
              <a:t>umane</a:t>
            </a:r>
            <a:r>
              <a:rPr lang="en-US" sz="2600" dirty="0" smtClean="0"/>
              <a:t>, de </a:t>
            </a:r>
            <a:r>
              <a:rPr lang="en-US" sz="2600" dirty="0" err="1" smtClean="0"/>
              <a:t>numărul</a:t>
            </a:r>
            <a:r>
              <a:rPr lang="en-US" sz="2600" dirty="0" smtClean="0"/>
              <a:t> de </a:t>
            </a:r>
            <a:r>
              <a:rPr lang="en-US" sz="2600" dirty="0" err="1" smtClean="0"/>
              <a:t>angajați</a:t>
            </a:r>
            <a:r>
              <a:rPr lang="en-US" sz="2600" dirty="0" smtClean="0"/>
              <a:t>, de </a:t>
            </a:r>
            <a:r>
              <a:rPr lang="en-US" sz="2600" dirty="0" err="1" smtClean="0"/>
              <a:t>volumul</a:t>
            </a:r>
            <a:r>
              <a:rPr lang="en-US" sz="2600" dirty="0" smtClean="0"/>
              <a:t> de </a:t>
            </a:r>
            <a:r>
              <a:rPr lang="en-US" sz="2600" dirty="0" err="1" smtClean="0"/>
              <a:t>muncă</a:t>
            </a:r>
            <a:r>
              <a:rPr lang="en-US" sz="2600" dirty="0" smtClean="0"/>
              <a:t>, </a:t>
            </a:r>
            <a:r>
              <a:rPr lang="en-US" sz="2600" dirty="0" err="1" smtClean="0"/>
              <a:t>acesta</a:t>
            </a:r>
            <a:r>
              <a:rPr lang="en-US" sz="2600" dirty="0" smtClean="0"/>
              <a:t> </a:t>
            </a:r>
            <a:r>
              <a:rPr lang="en-US" sz="2600" dirty="0" err="1" smtClean="0"/>
              <a:t>poate</a:t>
            </a:r>
            <a:r>
              <a:rPr lang="en-US" sz="2600" dirty="0" smtClean="0"/>
              <a:t> </a:t>
            </a:r>
            <a:r>
              <a:rPr lang="en-US" sz="2600" dirty="0" err="1" smtClean="0"/>
              <a:t>consta</a:t>
            </a:r>
            <a:r>
              <a:rPr lang="en-US" sz="2600" dirty="0" smtClean="0"/>
              <a:t> </a:t>
            </a:r>
            <a:r>
              <a:rPr lang="en-US" sz="2600" dirty="0" err="1" smtClean="0"/>
              <a:t>dintr</a:t>
            </a:r>
            <a:r>
              <a:rPr lang="en-US" sz="2600" dirty="0" smtClean="0"/>
              <a:t>-un </a:t>
            </a:r>
            <a:r>
              <a:rPr lang="ro-MO" sz="2600" dirty="0" smtClean="0"/>
              <a:t>manager</a:t>
            </a:r>
            <a:r>
              <a:rPr lang="en-US" sz="2600" dirty="0" smtClean="0"/>
              <a:t>, un </a:t>
            </a:r>
            <a:r>
              <a:rPr lang="en-US" sz="2600" dirty="0" err="1" smtClean="0"/>
              <a:t>departament</a:t>
            </a:r>
            <a:r>
              <a:rPr lang="en-US" sz="2600" dirty="0" smtClean="0"/>
              <a:t>, un </a:t>
            </a:r>
            <a:r>
              <a:rPr lang="en-US" sz="2600" dirty="0" err="1" smtClean="0"/>
              <a:t>serviciu</a:t>
            </a:r>
            <a:r>
              <a:rPr lang="en-US" sz="2600" dirty="0" smtClean="0"/>
              <a:t>, un </a:t>
            </a:r>
            <a:r>
              <a:rPr lang="en-US" sz="2600" dirty="0" err="1" smtClean="0"/>
              <a:t>grup</a:t>
            </a:r>
            <a:r>
              <a:rPr lang="en-US" sz="2600" dirty="0" smtClean="0"/>
              <a:t> de </a:t>
            </a:r>
            <a:r>
              <a:rPr lang="en-US" sz="2600" dirty="0" err="1" smtClean="0"/>
              <a:t>specialiști</a:t>
            </a:r>
            <a:r>
              <a:rPr lang="en-US" sz="2600" dirty="0" smtClean="0"/>
              <a:t> </a:t>
            </a:r>
            <a:r>
              <a:rPr lang="en-US" sz="2600" dirty="0" err="1" smtClean="0"/>
              <a:t>sau</a:t>
            </a:r>
            <a:r>
              <a:rPr lang="en-US" sz="2600" dirty="0" smtClean="0"/>
              <a:t> un </a:t>
            </a:r>
            <a:r>
              <a:rPr lang="en-US" sz="2600" dirty="0" err="1" smtClean="0"/>
              <a:t>angajat</a:t>
            </a:r>
            <a:r>
              <a:rPr lang="en-US" sz="2600" dirty="0" smtClean="0"/>
              <a:t>.</a:t>
            </a:r>
            <a:endParaRPr lang="ru-RU" sz="2600" dirty="0" smtClean="0"/>
          </a:p>
          <a:p>
            <a:r>
              <a:rPr lang="en-US" sz="2600" dirty="0" err="1" smtClean="0"/>
              <a:t>Conceperea</a:t>
            </a:r>
            <a:r>
              <a:rPr lang="en-US" sz="2600" dirty="0" smtClean="0"/>
              <a:t> </a:t>
            </a:r>
            <a:r>
              <a:rPr lang="en-US" sz="2600" dirty="0" err="1" smtClean="0"/>
              <a:t>si</a:t>
            </a:r>
            <a:r>
              <a:rPr lang="en-US" sz="2600" dirty="0" smtClean="0"/>
              <a:t> </a:t>
            </a:r>
            <a:r>
              <a:rPr lang="en-US" sz="2600" dirty="0" err="1" smtClean="0"/>
              <a:t>punerea</a:t>
            </a:r>
            <a:r>
              <a:rPr lang="en-US" sz="2600" dirty="0" smtClean="0"/>
              <a:t> in </a:t>
            </a:r>
            <a:r>
              <a:rPr lang="en-US" sz="2600" dirty="0" err="1" smtClean="0"/>
              <a:t>functiune</a:t>
            </a:r>
            <a:r>
              <a:rPr lang="en-US" sz="2600" dirty="0" smtClean="0"/>
              <a:t> a </a:t>
            </a:r>
            <a:r>
              <a:rPr lang="en-US" sz="2600" dirty="0" err="1" smtClean="0"/>
              <a:t>unui</a:t>
            </a:r>
            <a:r>
              <a:rPr lang="en-US" sz="2600" dirty="0" smtClean="0"/>
              <a:t> </a:t>
            </a:r>
            <a:r>
              <a:rPr lang="en-US" sz="2600" dirty="0" err="1" smtClean="0"/>
              <a:t>sistem</a:t>
            </a:r>
            <a:r>
              <a:rPr lang="en-US" sz="2600" dirty="0" smtClean="0"/>
              <a:t> </a:t>
            </a:r>
            <a:r>
              <a:rPr lang="en-US" sz="2600" dirty="0" err="1" smtClean="0"/>
              <a:t>eficient</a:t>
            </a:r>
            <a:r>
              <a:rPr lang="en-US" sz="2600" dirty="0" smtClean="0"/>
              <a:t> de </a:t>
            </a:r>
            <a:r>
              <a:rPr lang="en-US" sz="2600" dirty="0" err="1" smtClean="0"/>
              <a:t>gestionare</a:t>
            </a:r>
            <a:r>
              <a:rPr lang="en-US" sz="2600" dirty="0" smtClean="0"/>
              <a:t> a </a:t>
            </a:r>
            <a:r>
              <a:rPr lang="en-US" sz="2600" dirty="0" err="1" smtClean="0"/>
              <a:t>resurselor</a:t>
            </a:r>
            <a:r>
              <a:rPr lang="en-US" sz="2600" dirty="0" smtClean="0"/>
              <a:t> </a:t>
            </a:r>
            <a:r>
              <a:rPr lang="en-US" sz="2600" dirty="0" err="1" smtClean="0"/>
              <a:t>umane</a:t>
            </a:r>
            <a:r>
              <a:rPr lang="en-US" sz="2600" dirty="0" smtClean="0"/>
              <a:t> </a:t>
            </a:r>
            <a:r>
              <a:rPr lang="en-US" sz="2600" dirty="0" err="1" smtClean="0"/>
              <a:t>constituie</a:t>
            </a:r>
            <a:r>
              <a:rPr lang="en-US" sz="2600" dirty="0" smtClean="0"/>
              <a:t> un </a:t>
            </a:r>
            <a:r>
              <a:rPr lang="en-US" sz="2600" dirty="0" err="1" smtClean="0"/>
              <a:t>proces</a:t>
            </a:r>
            <a:r>
              <a:rPr lang="en-US" sz="2600" dirty="0" smtClean="0"/>
              <a:t> complex, </a:t>
            </a:r>
            <a:r>
              <a:rPr lang="en-US" sz="2600" dirty="0" err="1" smtClean="0"/>
              <a:t>impunandu</a:t>
            </a:r>
            <a:r>
              <a:rPr lang="en-US" sz="2600" dirty="0" smtClean="0"/>
              <a:t>-se o </a:t>
            </a:r>
            <a:r>
              <a:rPr lang="en-US" sz="2600" dirty="0" err="1" smtClean="0"/>
              <a:t>abordare</a:t>
            </a:r>
            <a:r>
              <a:rPr lang="en-US" sz="2600" dirty="0" smtClean="0"/>
              <a:t> </a:t>
            </a:r>
            <a:r>
              <a:rPr lang="en-US" sz="2600" dirty="0" err="1" smtClean="0"/>
              <a:t>sistematica</a:t>
            </a:r>
            <a:r>
              <a:rPr lang="en-US" sz="2600" dirty="0" smtClean="0"/>
              <a:t>, </a:t>
            </a:r>
            <a:r>
              <a:rPr lang="en-US" sz="2600" dirty="0" err="1" smtClean="0"/>
              <a:t>pe</a:t>
            </a:r>
            <a:r>
              <a:rPr lang="en-US" sz="2600" dirty="0" smtClean="0"/>
              <a:t> </a:t>
            </a:r>
            <a:r>
              <a:rPr lang="en-US" sz="2600" dirty="0" err="1" smtClean="0"/>
              <a:t>parcursul</a:t>
            </a:r>
            <a:r>
              <a:rPr lang="en-US" sz="2600" dirty="0" smtClean="0"/>
              <a:t> </a:t>
            </a:r>
            <a:r>
              <a:rPr lang="en-US" sz="2600" dirty="0" err="1" smtClean="0"/>
              <a:t>mai</a:t>
            </a:r>
            <a:r>
              <a:rPr lang="en-US" sz="2600" dirty="0" smtClean="0"/>
              <a:t> </a:t>
            </a:r>
            <a:r>
              <a:rPr lang="en-US" sz="2600" dirty="0" err="1" smtClean="0"/>
              <a:t>multor</a:t>
            </a:r>
            <a:r>
              <a:rPr lang="en-US" sz="2600" dirty="0" smtClean="0"/>
              <a:t> </a:t>
            </a:r>
            <a:r>
              <a:rPr lang="en-US" sz="2600" dirty="0" err="1" smtClean="0"/>
              <a:t>etape</a:t>
            </a:r>
            <a:r>
              <a:rPr lang="en-US" sz="2600" dirty="0" smtClean="0"/>
              <a:t>.</a:t>
            </a:r>
            <a:endParaRPr lang="ru-RU" sz="2600" dirty="0" smtClean="0"/>
          </a:p>
          <a:p>
            <a:r>
              <a:rPr lang="en-US" sz="2600" dirty="0" err="1" smtClean="0"/>
              <a:t>Angajatorul</a:t>
            </a:r>
            <a:r>
              <a:rPr lang="en-US" sz="2600" dirty="0" smtClean="0"/>
              <a:t> </a:t>
            </a:r>
            <a:r>
              <a:rPr lang="en-US" sz="2600" dirty="0" err="1" smtClean="0"/>
              <a:t>stabilește</a:t>
            </a:r>
            <a:r>
              <a:rPr lang="en-US" sz="2600" dirty="0" smtClean="0"/>
              <a:t> </a:t>
            </a:r>
            <a:r>
              <a:rPr lang="en-US" sz="2600" dirty="0" err="1" smtClean="0"/>
              <a:t>în</a:t>
            </a:r>
            <a:r>
              <a:rPr lang="en-US" sz="2600" dirty="0" smtClean="0"/>
              <a:t> mod independent </a:t>
            </a:r>
            <a:r>
              <a:rPr lang="en-US" sz="2600" dirty="0" err="1" smtClean="0"/>
              <a:t>numărul</a:t>
            </a:r>
            <a:r>
              <a:rPr lang="en-US" sz="2600" dirty="0" smtClean="0"/>
              <a:t> de personal din </a:t>
            </a:r>
            <a:r>
              <a:rPr lang="ro-MO" sz="2600" dirty="0" smtClean="0"/>
              <a:t>serviciul resurse umane</a:t>
            </a:r>
            <a:r>
              <a:rPr lang="en-US" sz="2600" dirty="0" smtClean="0"/>
              <a:t>.</a:t>
            </a:r>
            <a:endParaRPr lang="ru-RU" sz="2600" dirty="0" smtClean="0"/>
          </a:p>
          <a:p>
            <a:r>
              <a:rPr lang="en-US" sz="2600" dirty="0" err="1" smtClean="0"/>
              <a:t>Funcțiile</a:t>
            </a:r>
            <a:r>
              <a:rPr lang="en-US" sz="2600" dirty="0" smtClean="0"/>
              <a:t> </a:t>
            </a:r>
            <a:r>
              <a:rPr lang="ro-MO" sz="2600" dirty="0" smtClean="0"/>
              <a:t>serviciului resurse umane</a:t>
            </a:r>
            <a:r>
              <a:rPr lang="en-US" sz="2600" dirty="0" smtClean="0"/>
              <a:t>, </a:t>
            </a:r>
            <a:r>
              <a:rPr lang="en-US" sz="2600" dirty="0" err="1" smtClean="0"/>
              <a:t>sarcinile</a:t>
            </a:r>
            <a:r>
              <a:rPr lang="en-US" sz="2600" dirty="0" smtClean="0"/>
              <a:t>, </a:t>
            </a:r>
            <a:r>
              <a:rPr lang="en-US" sz="2600" dirty="0" err="1" smtClean="0"/>
              <a:t>drepturile</a:t>
            </a:r>
            <a:r>
              <a:rPr lang="en-US" sz="2600" dirty="0" smtClean="0"/>
              <a:t> </a:t>
            </a:r>
            <a:r>
              <a:rPr lang="en-US" sz="2600" dirty="0" err="1" smtClean="0"/>
              <a:t>și</a:t>
            </a:r>
            <a:r>
              <a:rPr lang="en-US" sz="2600" dirty="0" smtClean="0"/>
              <a:t> </a:t>
            </a:r>
            <a:r>
              <a:rPr lang="en-US" sz="2600" dirty="0" err="1" smtClean="0"/>
              <a:t>responsabilitățile</a:t>
            </a:r>
            <a:r>
              <a:rPr lang="en-US" sz="2600" dirty="0" smtClean="0"/>
              <a:t> </a:t>
            </a:r>
            <a:r>
              <a:rPr lang="en-US" sz="2600" dirty="0" err="1" smtClean="0"/>
              <a:t>acestuia</a:t>
            </a:r>
            <a:r>
              <a:rPr lang="en-US" sz="2600" dirty="0" smtClean="0"/>
              <a:t> </a:t>
            </a:r>
            <a:r>
              <a:rPr lang="en-US" sz="2600" dirty="0" err="1" smtClean="0"/>
              <a:t>sunt</a:t>
            </a:r>
            <a:r>
              <a:rPr lang="en-US" sz="2600" dirty="0" smtClean="0"/>
              <a:t> determinate </a:t>
            </a:r>
            <a:r>
              <a:rPr lang="en-US" sz="2600" dirty="0" err="1" smtClean="0"/>
              <a:t>în</a:t>
            </a:r>
            <a:r>
              <a:rPr lang="en-US" sz="2600" dirty="0" smtClean="0"/>
              <a:t> </a:t>
            </a:r>
            <a:r>
              <a:rPr lang="en-US" sz="2600" dirty="0" err="1" smtClean="0"/>
              <a:t>regulamentul</a:t>
            </a:r>
            <a:r>
              <a:rPr lang="en-US" sz="2600" dirty="0" smtClean="0"/>
              <a:t> </a:t>
            </a:r>
            <a:r>
              <a:rPr lang="en-US" sz="2600" dirty="0" err="1" smtClean="0"/>
              <a:t>corespunzător</a:t>
            </a:r>
            <a:r>
              <a:rPr lang="en-US" sz="2600" dirty="0" smtClean="0"/>
              <a:t>, care </a:t>
            </a:r>
            <a:r>
              <a:rPr lang="en-US" sz="2600" dirty="0" err="1" smtClean="0"/>
              <a:t>este</a:t>
            </a:r>
            <a:r>
              <a:rPr lang="en-US" sz="2600" dirty="0" smtClean="0"/>
              <a:t> </a:t>
            </a:r>
            <a:r>
              <a:rPr lang="en-US" sz="2600" dirty="0" err="1" smtClean="0"/>
              <a:t>aprobat</a:t>
            </a:r>
            <a:r>
              <a:rPr lang="en-US" sz="2600" dirty="0" smtClean="0"/>
              <a:t> de </a:t>
            </a:r>
            <a:r>
              <a:rPr lang="en-US" sz="2600" dirty="0" err="1" smtClean="0"/>
              <a:t>angajator</a:t>
            </a:r>
            <a:r>
              <a:rPr lang="en-US" sz="2600" dirty="0" smtClean="0"/>
              <a:t>.</a:t>
            </a:r>
            <a:endParaRPr lang="ru-RU" sz="2600" dirty="0" smtClean="0"/>
          </a:p>
          <a:p>
            <a:r>
              <a:rPr lang="ro-RO" sz="2600" dirty="0" smtClean="0"/>
              <a:t>Serviciul de personal este principala unitate structurală a întreprinderii pentru managementul personalului, căruia îi sunt încredințate funcțiile de angajare și concediere a angajaților, precum și de organizare a instruirii, formării avansate și recalificării acestora.</a:t>
            </a:r>
            <a:endParaRPr lang="ru-RU" sz="2600" dirty="0" smtClean="0"/>
          </a:p>
          <a:p>
            <a:endParaRPr lang="ru-RU" sz="2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268760"/>
            <a:ext cx="8229600" cy="5112568"/>
          </a:xfrm>
        </p:spPr>
        <p:txBody>
          <a:bodyPr>
            <a:normAutofit fontScale="92500" lnSpcReduction="20000"/>
          </a:bodyPr>
          <a:lstStyle/>
          <a:p>
            <a:pPr>
              <a:buNone/>
            </a:pPr>
            <a:endParaRPr lang="ro-MO" sz="1600" dirty="0" smtClean="0"/>
          </a:p>
          <a:p>
            <a:pPr algn="just"/>
            <a:r>
              <a:rPr lang="en-US" sz="1900" dirty="0" err="1" smtClean="0"/>
              <a:t>Articolele</a:t>
            </a:r>
            <a:r>
              <a:rPr lang="en-US" sz="1900" dirty="0" smtClean="0"/>
              <a:t> 45-65 din </a:t>
            </a:r>
            <a:r>
              <a:rPr lang="en-US" sz="1900" dirty="0" err="1" smtClean="0"/>
              <a:t>Codul</a:t>
            </a:r>
            <a:r>
              <a:rPr lang="en-US" sz="1900" dirty="0" smtClean="0"/>
              <a:t> </a:t>
            </a:r>
            <a:r>
              <a:rPr lang="en-US" sz="1900" dirty="0" err="1" smtClean="0"/>
              <a:t>muncii</a:t>
            </a:r>
            <a:r>
              <a:rPr lang="en-US" sz="1900" dirty="0" smtClean="0"/>
              <a:t> </a:t>
            </a:r>
            <a:r>
              <a:rPr lang="en-US" sz="1900" dirty="0" err="1" smtClean="0"/>
              <a:t>sunt</a:t>
            </a:r>
            <a:r>
              <a:rPr lang="en-US" sz="1900" dirty="0" smtClean="0"/>
              <a:t> dedicate </a:t>
            </a:r>
            <a:r>
              <a:rPr lang="en-US" sz="1900" dirty="0" err="1" smtClean="0"/>
              <a:t>procedurii</a:t>
            </a:r>
            <a:r>
              <a:rPr lang="en-US" sz="1900" dirty="0" smtClean="0"/>
              <a:t> de </a:t>
            </a:r>
            <a:r>
              <a:rPr lang="en-US" sz="1900" dirty="0" err="1" smtClean="0"/>
              <a:t>angajare</a:t>
            </a:r>
            <a:r>
              <a:rPr lang="en-US" sz="1900" dirty="0" smtClean="0"/>
              <a:t> a </a:t>
            </a:r>
            <a:r>
              <a:rPr lang="ro-MO" sz="1900" dirty="0" smtClean="0"/>
              <a:t>salariaților</a:t>
            </a:r>
            <a:r>
              <a:rPr lang="en-US" sz="1900" dirty="0" smtClean="0"/>
              <a:t>.</a:t>
            </a:r>
            <a:endParaRPr lang="ru-RU" sz="1900" dirty="0" smtClean="0"/>
          </a:p>
          <a:p>
            <a:pPr algn="just"/>
            <a:r>
              <a:rPr lang="ru-RU" sz="1900" dirty="0" err="1" smtClean="0"/>
              <a:t>Succesiunea</a:t>
            </a:r>
            <a:r>
              <a:rPr lang="ru-RU" sz="1900" dirty="0" smtClean="0"/>
              <a:t> </a:t>
            </a:r>
            <a:r>
              <a:rPr lang="ru-RU" sz="1900" dirty="0" err="1" smtClean="0"/>
              <a:t>acțiunilor angajatorului</a:t>
            </a:r>
            <a:r>
              <a:rPr lang="ru-RU" sz="1900" dirty="0" smtClean="0"/>
              <a:t> </a:t>
            </a:r>
            <a:r>
              <a:rPr lang="ru-RU" sz="1900" dirty="0" err="1" smtClean="0"/>
              <a:t>după</a:t>
            </a:r>
            <a:r>
              <a:rPr lang="ru-RU" sz="1900" dirty="0" smtClean="0"/>
              <a:t> </a:t>
            </a:r>
            <a:r>
              <a:rPr lang="ru-RU" sz="1900" dirty="0" err="1" smtClean="0"/>
              <a:t>ce</a:t>
            </a:r>
            <a:r>
              <a:rPr lang="ru-RU" sz="1900" dirty="0" smtClean="0"/>
              <a:t> </a:t>
            </a:r>
            <a:r>
              <a:rPr lang="ru-RU" sz="1900" dirty="0" err="1" smtClean="0"/>
              <a:t>acesta</a:t>
            </a:r>
            <a:r>
              <a:rPr lang="ru-RU" sz="1900" dirty="0" smtClean="0"/>
              <a:t> </a:t>
            </a:r>
            <a:r>
              <a:rPr lang="ru-RU" sz="1900" dirty="0" err="1" smtClean="0"/>
              <a:t>a</a:t>
            </a:r>
            <a:r>
              <a:rPr lang="ru-RU" sz="1900" dirty="0" smtClean="0"/>
              <a:t> </a:t>
            </a:r>
            <a:r>
              <a:rPr lang="ru-RU" sz="1900" dirty="0" err="1" smtClean="0"/>
              <a:t>decis</a:t>
            </a:r>
            <a:r>
              <a:rPr lang="ru-RU" sz="1900" dirty="0" smtClean="0"/>
              <a:t> </a:t>
            </a:r>
            <a:r>
              <a:rPr lang="ru-RU" sz="1900" dirty="0" err="1" smtClean="0"/>
              <a:t>un</a:t>
            </a:r>
            <a:r>
              <a:rPr lang="ru-RU" sz="1900" dirty="0" smtClean="0"/>
              <a:t> </a:t>
            </a:r>
            <a:r>
              <a:rPr lang="ru-RU" sz="1900" dirty="0" err="1" smtClean="0"/>
              <a:t>candidat</a:t>
            </a:r>
            <a:r>
              <a:rPr lang="ru-RU" sz="1900" dirty="0" smtClean="0"/>
              <a:t> </a:t>
            </a:r>
            <a:r>
              <a:rPr lang="ru-RU" sz="1900" dirty="0" err="1" smtClean="0"/>
              <a:t>pentru</a:t>
            </a:r>
            <a:r>
              <a:rPr lang="ru-RU" sz="1900" dirty="0" smtClean="0"/>
              <a:t> </a:t>
            </a:r>
            <a:r>
              <a:rPr lang="ru-RU" sz="1900" dirty="0" err="1" smtClean="0"/>
              <a:t>un</a:t>
            </a:r>
            <a:r>
              <a:rPr lang="ru-RU" sz="1900" dirty="0" smtClean="0"/>
              <a:t> </a:t>
            </a:r>
            <a:r>
              <a:rPr lang="ru-RU" sz="1900" dirty="0" err="1" smtClean="0"/>
              <a:t>post</a:t>
            </a:r>
            <a:r>
              <a:rPr lang="ru-RU" sz="1900" dirty="0" smtClean="0"/>
              <a:t> </a:t>
            </a:r>
            <a:r>
              <a:rPr lang="ru-RU" sz="1900" dirty="0" err="1" smtClean="0"/>
              <a:t>vacant</a:t>
            </a:r>
            <a:r>
              <a:rPr lang="ru-RU" sz="1900" dirty="0" smtClean="0"/>
              <a:t>:</a:t>
            </a:r>
          </a:p>
          <a:p>
            <a:pPr algn="just"/>
            <a:r>
              <a:rPr lang="ro-MO" sz="1800" dirty="0" smtClean="0"/>
              <a:t> </a:t>
            </a:r>
            <a:endParaRPr lang="ru-RU" sz="1800" dirty="0" smtClean="0"/>
          </a:p>
          <a:p>
            <a:pPr algn="just"/>
            <a:r>
              <a:rPr lang="ro-MO" sz="2200" b="1" i="1" dirty="0" smtClean="0"/>
              <a:t>I. </a:t>
            </a:r>
            <a:r>
              <a:rPr lang="en-US" sz="2200" b="1" i="1" dirty="0" err="1" smtClean="0"/>
              <a:t>Informarea</a:t>
            </a:r>
            <a:r>
              <a:rPr lang="en-US" sz="2200" b="1" i="1" dirty="0" smtClean="0"/>
              <a:t> </a:t>
            </a:r>
            <a:r>
              <a:rPr lang="en-US" sz="2200" b="1" i="1" dirty="0" err="1" smtClean="0"/>
              <a:t>privind</a:t>
            </a:r>
            <a:r>
              <a:rPr lang="en-US" sz="2200" b="1" i="1" dirty="0" smtClean="0"/>
              <a:t> </a:t>
            </a:r>
            <a:r>
              <a:rPr lang="en-US" sz="2200" b="1" i="1" dirty="0" err="1" smtClean="0"/>
              <a:t>condiţiile</a:t>
            </a:r>
            <a:r>
              <a:rPr lang="en-US" sz="2200" b="1" i="1" dirty="0" smtClean="0"/>
              <a:t> de </a:t>
            </a:r>
            <a:r>
              <a:rPr lang="en-US" sz="2200" b="1" i="1" dirty="0" err="1" smtClean="0"/>
              <a:t>activitate</a:t>
            </a:r>
            <a:endParaRPr lang="ru-RU" sz="2200" dirty="0" smtClean="0"/>
          </a:p>
          <a:p>
            <a:pPr algn="just"/>
            <a:r>
              <a:rPr lang="en-US" sz="1700" dirty="0" smtClean="0"/>
              <a:t>Anterior </a:t>
            </a:r>
            <a:r>
              <a:rPr lang="en-US" sz="1700" dirty="0" err="1" smtClean="0"/>
              <a:t>angajării</a:t>
            </a:r>
            <a:r>
              <a:rPr lang="en-US" sz="1700" dirty="0" smtClean="0"/>
              <a:t> </a:t>
            </a:r>
            <a:r>
              <a:rPr lang="en-US" sz="1700" dirty="0" err="1" smtClean="0"/>
              <a:t>angajatorul</a:t>
            </a:r>
            <a:r>
              <a:rPr lang="en-US" sz="1700" dirty="0" smtClean="0"/>
              <a:t> are </a:t>
            </a:r>
            <a:r>
              <a:rPr lang="en-US" sz="1700" dirty="0" err="1" smtClean="0"/>
              <a:t>obligaţia</a:t>
            </a:r>
            <a:r>
              <a:rPr lang="en-US" sz="1700" dirty="0" smtClean="0"/>
              <a:t> de a </a:t>
            </a:r>
            <a:r>
              <a:rPr lang="en-US" sz="1700" dirty="0" err="1" smtClean="0"/>
              <a:t>informa</a:t>
            </a:r>
            <a:r>
              <a:rPr lang="en-US" sz="1700" dirty="0" smtClean="0"/>
              <a:t> </a:t>
            </a:r>
            <a:r>
              <a:rPr lang="en-US" sz="1700" dirty="0" err="1" smtClean="0"/>
              <a:t>persoana</a:t>
            </a:r>
            <a:r>
              <a:rPr lang="en-US" sz="1700" dirty="0" smtClean="0"/>
              <a:t> care </a:t>
            </a:r>
            <a:r>
              <a:rPr lang="en-US" sz="1700" dirty="0" err="1" smtClean="0"/>
              <a:t>urmează</a:t>
            </a:r>
            <a:r>
              <a:rPr lang="en-US" sz="1700" dirty="0" smtClean="0"/>
              <a:t> a </a:t>
            </a:r>
            <a:r>
              <a:rPr lang="en-US" sz="1700" dirty="0" err="1" smtClean="0"/>
              <a:t>fi</a:t>
            </a:r>
            <a:r>
              <a:rPr lang="en-US" sz="1700" dirty="0" smtClean="0"/>
              <a:t> </a:t>
            </a:r>
            <a:r>
              <a:rPr lang="en-US" sz="1700" dirty="0" err="1" smtClean="0"/>
              <a:t>angajată</a:t>
            </a:r>
            <a:r>
              <a:rPr lang="en-US" sz="1700" dirty="0" smtClean="0"/>
              <a:t> </a:t>
            </a:r>
            <a:r>
              <a:rPr lang="en-US" sz="1700" dirty="0" err="1" smtClean="0"/>
              <a:t>sau</a:t>
            </a:r>
            <a:r>
              <a:rPr lang="en-US" sz="1700" dirty="0" smtClean="0"/>
              <a:t> </a:t>
            </a:r>
            <a:r>
              <a:rPr lang="en-US" sz="1700" dirty="0" err="1" smtClean="0"/>
              <a:t>transferată</a:t>
            </a:r>
            <a:r>
              <a:rPr lang="en-US" sz="1700" dirty="0" smtClean="0"/>
              <a:t> </a:t>
            </a:r>
            <a:r>
              <a:rPr lang="en-US" sz="1700" dirty="0" err="1" smtClean="0"/>
              <a:t>despre</a:t>
            </a:r>
            <a:r>
              <a:rPr lang="en-US" sz="1700" dirty="0" smtClean="0"/>
              <a:t> </a:t>
            </a:r>
            <a:r>
              <a:rPr lang="en-US" sz="1700" dirty="0" err="1" smtClean="0"/>
              <a:t>condiţiile</a:t>
            </a:r>
            <a:r>
              <a:rPr lang="en-US" sz="1700" dirty="0" smtClean="0"/>
              <a:t> de </a:t>
            </a:r>
            <a:r>
              <a:rPr lang="en-US" sz="1700" dirty="0" err="1" smtClean="0"/>
              <a:t>activitate</a:t>
            </a:r>
            <a:r>
              <a:rPr lang="en-US" sz="1700" dirty="0" smtClean="0"/>
              <a:t> </a:t>
            </a:r>
            <a:r>
              <a:rPr lang="en-US" sz="1700" dirty="0" err="1" smtClean="0"/>
              <a:t>în</a:t>
            </a:r>
            <a:r>
              <a:rPr lang="en-US" sz="1700" dirty="0" smtClean="0"/>
              <a:t> </a:t>
            </a:r>
            <a:r>
              <a:rPr lang="en-US" sz="1700" dirty="0" err="1" smtClean="0"/>
              <a:t>funcţia</a:t>
            </a:r>
            <a:r>
              <a:rPr lang="en-US" sz="1700" dirty="0" smtClean="0"/>
              <a:t> </a:t>
            </a:r>
            <a:r>
              <a:rPr lang="en-US" sz="1700" dirty="0" err="1" smtClean="0"/>
              <a:t>propusă</a:t>
            </a:r>
            <a:r>
              <a:rPr lang="en-US" sz="1700" dirty="0" smtClean="0"/>
              <a:t>, </a:t>
            </a:r>
            <a:r>
              <a:rPr lang="en-US" sz="1700" dirty="0" err="1" smtClean="0"/>
              <a:t>oferindu-i</a:t>
            </a:r>
            <a:r>
              <a:rPr lang="en-US" sz="1700" dirty="0" smtClean="0"/>
              <a:t> </a:t>
            </a:r>
            <a:r>
              <a:rPr lang="en-US" sz="1700" dirty="0" err="1" smtClean="0"/>
              <a:t>informaţia</a:t>
            </a:r>
            <a:r>
              <a:rPr lang="en-US" sz="1700" dirty="0" smtClean="0"/>
              <a:t> </a:t>
            </a:r>
            <a:r>
              <a:rPr lang="en-US" sz="1700" dirty="0" err="1" smtClean="0"/>
              <a:t>prevăzută</a:t>
            </a:r>
            <a:r>
              <a:rPr lang="en-US" sz="1700" dirty="0" smtClean="0"/>
              <a:t> la art. 49 </a:t>
            </a:r>
            <a:r>
              <a:rPr lang="en-US" sz="1700" dirty="0" err="1" smtClean="0"/>
              <a:t>alin</a:t>
            </a:r>
            <a:r>
              <a:rPr lang="en-US" sz="1700" dirty="0" smtClean="0"/>
              <a:t>. (1) din CM, </a:t>
            </a:r>
            <a:r>
              <a:rPr lang="en-US" sz="1700" dirty="0" err="1" smtClean="0"/>
              <a:t>precum</a:t>
            </a:r>
            <a:r>
              <a:rPr lang="en-US" sz="1700" dirty="0" smtClean="0"/>
              <a:t> </a:t>
            </a:r>
            <a:r>
              <a:rPr lang="en-US" sz="1700" dirty="0" err="1" smtClean="0"/>
              <a:t>şi</a:t>
            </a:r>
            <a:r>
              <a:rPr lang="en-US" sz="1700" dirty="0" smtClean="0"/>
              <a:t> </a:t>
            </a:r>
            <a:r>
              <a:rPr lang="en-US" sz="1700" dirty="0" err="1" smtClean="0"/>
              <a:t>informaţia</a:t>
            </a:r>
            <a:r>
              <a:rPr lang="en-US" sz="1700" dirty="0" smtClean="0"/>
              <a:t> </a:t>
            </a:r>
            <a:r>
              <a:rPr lang="en-US" sz="1700" dirty="0" err="1" smtClean="0"/>
              <a:t>privind</a:t>
            </a:r>
            <a:r>
              <a:rPr lang="en-US" sz="1700" dirty="0" smtClean="0"/>
              <a:t> </a:t>
            </a:r>
            <a:r>
              <a:rPr lang="en-US" sz="1700" dirty="0" err="1" smtClean="0"/>
              <a:t>perioadele</a:t>
            </a:r>
            <a:r>
              <a:rPr lang="en-US" sz="1700" dirty="0" smtClean="0"/>
              <a:t> de </a:t>
            </a:r>
            <a:r>
              <a:rPr lang="en-US" sz="1700" dirty="0" err="1" smtClean="0"/>
              <a:t>preaviz</a:t>
            </a:r>
            <a:r>
              <a:rPr lang="en-US" sz="1700" dirty="0" smtClean="0"/>
              <a:t> </a:t>
            </a:r>
            <a:r>
              <a:rPr lang="en-US" sz="1700" dirty="0" err="1" smtClean="0"/>
              <a:t>ce</a:t>
            </a:r>
            <a:r>
              <a:rPr lang="en-US" sz="1700" dirty="0" smtClean="0"/>
              <a:t> </a:t>
            </a:r>
            <a:r>
              <a:rPr lang="en-US" sz="1700" dirty="0" err="1" smtClean="0"/>
              <a:t>urmează</a:t>
            </a:r>
            <a:r>
              <a:rPr lang="en-US" sz="1700" dirty="0" smtClean="0"/>
              <a:t> a </a:t>
            </a:r>
            <a:r>
              <a:rPr lang="en-US" sz="1700" dirty="0" err="1" smtClean="0"/>
              <a:t>fi</a:t>
            </a:r>
            <a:r>
              <a:rPr lang="en-US" sz="1700" dirty="0" smtClean="0"/>
              <a:t> </a:t>
            </a:r>
            <a:r>
              <a:rPr lang="en-US" sz="1700" dirty="0" err="1" smtClean="0"/>
              <a:t>respectate</a:t>
            </a:r>
            <a:r>
              <a:rPr lang="en-US" sz="1700" dirty="0" smtClean="0"/>
              <a:t> de </a:t>
            </a:r>
            <a:r>
              <a:rPr lang="en-US" sz="1700" dirty="0" err="1" smtClean="0"/>
              <a:t>angajator</a:t>
            </a:r>
            <a:r>
              <a:rPr lang="en-US" sz="1700" dirty="0" smtClean="0"/>
              <a:t> </a:t>
            </a:r>
            <a:r>
              <a:rPr lang="en-US" sz="1700" dirty="0" err="1" smtClean="0"/>
              <a:t>şi</a:t>
            </a:r>
            <a:r>
              <a:rPr lang="en-US" sz="1700" dirty="0" smtClean="0"/>
              <a:t> </a:t>
            </a:r>
            <a:r>
              <a:rPr lang="en-US" sz="1700" dirty="0" err="1" smtClean="0"/>
              <a:t>salariat</a:t>
            </a:r>
            <a:r>
              <a:rPr lang="en-US" sz="1700" dirty="0" smtClean="0"/>
              <a:t> </a:t>
            </a:r>
            <a:r>
              <a:rPr lang="en-US" sz="1700" dirty="0" err="1" smtClean="0"/>
              <a:t>în</a:t>
            </a:r>
            <a:r>
              <a:rPr lang="en-US" sz="1700" dirty="0" smtClean="0"/>
              <a:t> </a:t>
            </a:r>
            <a:r>
              <a:rPr lang="en-US" sz="1700" dirty="0" err="1" smtClean="0"/>
              <a:t>cazul</a:t>
            </a:r>
            <a:r>
              <a:rPr lang="en-US" sz="1700" dirty="0" smtClean="0"/>
              <a:t> </a:t>
            </a:r>
            <a:r>
              <a:rPr lang="en-US" sz="1700" dirty="0" err="1" smtClean="0"/>
              <a:t>încetării</a:t>
            </a:r>
            <a:r>
              <a:rPr lang="en-US" sz="1700" dirty="0" smtClean="0"/>
              <a:t> </a:t>
            </a:r>
            <a:r>
              <a:rPr lang="en-US" sz="1700" dirty="0" err="1" smtClean="0"/>
              <a:t>activităţii</a:t>
            </a:r>
            <a:r>
              <a:rPr lang="en-US" sz="1700" dirty="0" smtClean="0"/>
              <a:t>. </a:t>
            </a:r>
            <a:r>
              <a:rPr lang="en-US" sz="1700" dirty="0" err="1" smtClean="0"/>
              <a:t>Informaţia</a:t>
            </a:r>
            <a:r>
              <a:rPr lang="en-US" sz="1700" dirty="0" smtClean="0"/>
              <a:t> </a:t>
            </a:r>
            <a:r>
              <a:rPr lang="en-US" sz="1700" dirty="0" err="1" smtClean="0"/>
              <a:t>în</a:t>
            </a:r>
            <a:r>
              <a:rPr lang="en-US" sz="1700" dirty="0" smtClean="0"/>
              <a:t> </a:t>
            </a:r>
            <a:r>
              <a:rPr lang="en-US" sz="1700" dirty="0" err="1" smtClean="0"/>
              <a:t>cauză</a:t>
            </a:r>
            <a:r>
              <a:rPr lang="en-US" sz="1700" dirty="0" smtClean="0"/>
              <a:t> </a:t>
            </a:r>
            <a:r>
              <a:rPr lang="en-US" sz="1700" dirty="0" err="1" smtClean="0"/>
              <a:t>va</a:t>
            </a:r>
            <a:r>
              <a:rPr lang="en-US" sz="1700" dirty="0" smtClean="0"/>
              <a:t> face </a:t>
            </a:r>
            <a:r>
              <a:rPr lang="en-US" sz="1700" dirty="0" err="1" smtClean="0"/>
              <a:t>obiectul</a:t>
            </a:r>
            <a:r>
              <a:rPr lang="en-US" sz="1700" dirty="0" smtClean="0"/>
              <a:t> </a:t>
            </a:r>
            <a:r>
              <a:rPr lang="en-US" sz="1700" dirty="0" err="1" smtClean="0"/>
              <a:t>unui</a:t>
            </a:r>
            <a:r>
              <a:rPr lang="en-US" sz="1700" dirty="0" smtClean="0"/>
              <a:t> </a:t>
            </a:r>
            <a:r>
              <a:rPr lang="en-US" sz="1700" dirty="0" err="1" smtClean="0"/>
              <a:t>proiect</a:t>
            </a:r>
            <a:r>
              <a:rPr lang="en-US" sz="1700" dirty="0" smtClean="0"/>
              <a:t> de contract individual de </a:t>
            </a:r>
            <a:r>
              <a:rPr lang="en-US" sz="1700" dirty="0" err="1" smtClean="0"/>
              <a:t>muncă</a:t>
            </a:r>
            <a:r>
              <a:rPr lang="en-US" sz="1700" dirty="0" smtClean="0"/>
              <a:t> </a:t>
            </a:r>
            <a:r>
              <a:rPr lang="en-US" sz="1700" dirty="0" err="1" smtClean="0"/>
              <a:t>sau</a:t>
            </a:r>
            <a:r>
              <a:rPr lang="en-US" sz="1700" dirty="0" smtClean="0"/>
              <a:t> al </a:t>
            </a:r>
            <a:r>
              <a:rPr lang="en-US" sz="1700" dirty="0" err="1" smtClean="0"/>
              <a:t>unei</a:t>
            </a:r>
            <a:r>
              <a:rPr lang="en-US" sz="1700" dirty="0" smtClean="0"/>
              <a:t> </a:t>
            </a:r>
            <a:r>
              <a:rPr lang="en-US" sz="1700" dirty="0" err="1" smtClean="0"/>
              <a:t>scrisori</a:t>
            </a:r>
            <a:r>
              <a:rPr lang="en-US" sz="1700" dirty="0" smtClean="0"/>
              <a:t> </a:t>
            </a:r>
            <a:r>
              <a:rPr lang="en-US" sz="1700" dirty="0" err="1" smtClean="0"/>
              <a:t>oficiale</a:t>
            </a:r>
            <a:r>
              <a:rPr lang="en-US" sz="1700" dirty="0" smtClean="0"/>
              <a:t>, </a:t>
            </a:r>
            <a:r>
              <a:rPr lang="en-US" sz="1700" dirty="0" err="1" smtClean="0"/>
              <a:t>ambele</a:t>
            </a:r>
            <a:r>
              <a:rPr lang="en-US" sz="1700" dirty="0" smtClean="0"/>
              <a:t> </a:t>
            </a:r>
            <a:r>
              <a:rPr lang="en-US" sz="1700" dirty="0" err="1" smtClean="0"/>
              <a:t>semnate</a:t>
            </a:r>
            <a:r>
              <a:rPr lang="en-US" sz="1700" dirty="0" smtClean="0"/>
              <a:t> de </a:t>
            </a:r>
            <a:r>
              <a:rPr lang="en-US" sz="1700" dirty="0" err="1" smtClean="0"/>
              <a:t>angajator</a:t>
            </a:r>
            <a:r>
              <a:rPr lang="en-US" sz="1700" dirty="0" smtClean="0"/>
              <a:t>.</a:t>
            </a:r>
            <a:endParaRPr lang="ru-RU" sz="1700" dirty="0" smtClean="0"/>
          </a:p>
          <a:p>
            <a:pPr algn="just"/>
            <a:r>
              <a:rPr lang="en-US" sz="1700" dirty="0" smtClean="0"/>
              <a:t>La </a:t>
            </a:r>
            <a:r>
              <a:rPr lang="en-US" sz="1700" dirty="0" err="1" smtClean="0"/>
              <a:t>angajare</a:t>
            </a:r>
            <a:r>
              <a:rPr lang="en-US" sz="1700" dirty="0" smtClean="0"/>
              <a:t>, </a:t>
            </a:r>
            <a:r>
              <a:rPr lang="en-US" sz="1700" dirty="0" err="1" smtClean="0"/>
              <a:t>salariatului</a:t>
            </a:r>
            <a:r>
              <a:rPr lang="en-US" sz="1700" dirty="0" smtClean="0"/>
              <a:t> </a:t>
            </a:r>
            <a:r>
              <a:rPr lang="en-US" sz="1700" dirty="0" err="1" smtClean="0"/>
              <a:t>îi</a:t>
            </a:r>
            <a:r>
              <a:rPr lang="en-US" sz="1700" dirty="0" smtClean="0"/>
              <a:t> </a:t>
            </a:r>
            <a:r>
              <a:rPr lang="en-US" sz="1700" dirty="0" err="1" smtClean="0"/>
              <a:t>vor</a:t>
            </a:r>
            <a:r>
              <a:rPr lang="en-US" sz="1700" dirty="0" smtClean="0"/>
              <a:t> </a:t>
            </a:r>
            <a:r>
              <a:rPr lang="en-US" sz="1700" dirty="0" err="1" smtClean="0"/>
              <a:t>fi</a:t>
            </a:r>
            <a:r>
              <a:rPr lang="en-US" sz="1700" dirty="0" smtClean="0"/>
              <a:t> </a:t>
            </a:r>
            <a:r>
              <a:rPr lang="en-US" sz="1700" dirty="0" err="1" smtClean="0"/>
              <a:t>puse</a:t>
            </a:r>
            <a:r>
              <a:rPr lang="en-US" sz="1700" dirty="0" smtClean="0"/>
              <a:t> la </a:t>
            </a:r>
            <a:r>
              <a:rPr lang="en-US" sz="1700" dirty="0" err="1" smtClean="0"/>
              <a:t>dispoziţie</a:t>
            </a:r>
            <a:r>
              <a:rPr lang="en-US" sz="1700" dirty="0" smtClean="0"/>
              <a:t>, </a:t>
            </a:r>
            <a:r>
              <a:rPr lang="en-US" sz="1700" dirty="0" err="1" smtClean="0"/>
              <a:t>suplimentar</a:t>
            </a:r>
            <a:r>
              <a:rPr lang="en-US" sz="1700" dirty="0" smtClean="0"/>
              <a:t>, </a:t>
            </a:r>
            <a:r>
              <a:rPr lang="en-US" sz="1700" dirty="0" err="1" smtClean="0"/>
              <a:t>convenţiile</a:t>
            </a:r>
            <a:r>
              <a:rPr lang="en-US" sz="1700" dirty="0" smtClean="0"/>
              <a:t> </a:t>
            </a:r>
            <a:r>
              <a:rPr lang="en-US" sz="1700" dirty="0" err="1" smtClean="0"/>
              <a:t>colective</a:t>
            </a:r>
            <a:r>
              <a:rPr lang="en-US" sz="1700" dirty="0" smtClean="0"/>
              <a:t> care-</a:t>
            </a:r>
            <a:r>
              <a:rPr lang="en-US" sz="1700" dirty="0" err="1" smtClean="0"/>
              <a:t>i</a:t>
            </a:r>
            <a:r>
              <a:rPr lang="en-US" sz="1700" dirty="0" smtClean="0"/>
              <a:t> </a:t>
            </a:r>
            <a:r>
              <a:rPr lang="en-US" sz="1700" dirty="0" err="1" smtClean="0"/>
              <a:t>sînt</a:t>
            </a:r>
            <a:r>
              <a:rPr lang="en-US" sz="1700" dirty="0" smtClean="0"/>
              <a:t> </a:t>
            </a:r>
            <a:r>
              <a:rPr lang="en-US" sz="1700" dirty="0" err="1" smtClean="0"/>
              <a:t>aplicabile</a:t>
            </a:r>
            <a:r>
              <a:rPr lang="en-US" sz="1700" dirty="0" smtClean="0"/>
              <a:t>, </a:t>
            </a:r>
            <a:r>
              <a:rPr lang="en-US" sz="1700" dirty="0" err="1" smtClean="0"/>
              <a:t>contractul</a:t>
            </a:r>
            <a:r>
              <a:rPr lang="en-US" sz="1700" dirty="0" smtClean="0"/>
              <a:t> </a:t>
            </a:r>
            <a:r>
              <a:rPr lang="en-US" sz="1700" dirty="0" err="1" smtClean="0"/>
              <a:t>colectiv</a:t>
            </a:r>
            <a:r>
              <a:rPr lang="en-US" sz="1700" dirty="0" smtClean="0"/>
              <a:t> de </a:t>
            </a:r>
            <a:r>
              <a:rPr lang="en-US" sz="1700" dirty="0" err="1" smtClean="0"/>
              <a:t>muncă</a:t>
            </a:r>
            <a:r>
              <a:rPr lang="en-US" sz="1700" dirty="0" smtClean="0"/>
              <a:t>, </a:t>
            </a:r>
            <a:r>
              <a:rPr lang="en-US" sz="1700" dirty="0" err="1" smtClean="0"/>
              <a:t>regulamentul</a:t>
            </a:r>
            <a:r>
              <a:rPr lang="en-US" sz="1700" dirty="0" smtClean="0"/>
              <a:t> intern al </a:t>
            </a:r>
            <a:r>
              <a:rPr lang="en-US" sz="1700" dirty="0" err="1" smtClean="0"/>
              <a:t>unităţii</a:t>
            </a:r>
            <a:r>
              <a:rPr lang="en-US" sz="1700" dirty="0" smtClean="0"/>
              <a:t>, </a:t>
            </a:r>
            <a:r>
              <a:rPr lang="en-US" sz="1700" dirty="0" err="1" smtClean="0"/>
              <a:t>precum</a:t>
            </a:r>
            <a:r>
              <a:rPr lang="en-US" sz="1700" dirty="0" smtClean="0"/>
              <a:t> </a:t>
            </a:r>
            <a:r>
              <a:rPr lang="en-US" sz="1700" dirty="0" err="1" smtClean="0"/>
              <a:t>şi</a:t>
            </a:r>
            <a:r>
              <a:rPr lang="en-US" sz="1700" dirty="0" smtClean="0"/>
              <a:t> </a:t>
            </a:r>
            <a:r>
              <a:rPr lang="en-US" sz="1700" dirty="0" err="1" smtClean="0"/>
              <a:t>informaţia</a:t>
            </a:r>
            <a:r>
              <a:rPr lang="en-US" sz="1700" dirty="0" smtClean="0"/>
              <a:t> </a:t>
            </a:r>
            <a:r>
              <a:rPr lang="en-US" sz="1700" dirty="0" err="1" smtClean="0"/>
              <a:t>privind</a:t>
            </a:r>
            <a:r>
              <a:rPr lang="en-US" sz="1700" dirty="0" smtClean="0"/>
              <a:t> </a:t>
            </a:r>
            <a:r>
              <a:rPr lang="en-US" sz="1700" dirty="0" err="1" smtClean="0"/>
              <a:t>cerinţele</a:t>
            </a:r>
            <a:r>
              <a:rPr lang="en-US" sz="1700" dirty="0" smtClean="0"/>
              <a:t> de </a:t>
            </a:r>
            <a:r>
              <a:rPr lang="en-US" sz="1700" dirty="0" err="1" smtClean="0"/>
              <a:t>securitate</a:t>
            </a:r>
            <a:r>
              <a:rPr lang="en-US" sz="1700" dirty="0" smtClean="0"/>
              <a:t> </a:t>
            </a:r>
            <a:r>
              <a:rPr lang="en-US" sz="1700" dirty="0" err="1" smtClean="0"/>
              <a:t>şi</a:t>
            </a:r>
            <a:r>
              <a:rPr lang="en-US" sz="1700" dirty="0" smtClean="0"/>
              <a:t> </a:t>
            </a:r>
            <a:r>
              <a:rPr lang="en-US" sz="1700" dirty="0" err="1" smtClean="0"/>
              <a:t>sănătate</a:t>
            </a:r>
            <a:r>
              <a:rPr lang="en-US" sz="1700" dirty="0" smtClean="0"/>
              <a:t> </a:t>
            </a:r>
            <a:r>
              <a:rPr lang="en-US" sz="1700" dirty="0" err="1" smtClean="0"/>
              <a:t>în</a:t>
            </a:r>
            <a:r>
              <a:rPr lang="en-US" sz="1700" dirty="0" smtClean="0"/>
              <a:t> </a:t>
            </a:r>
            <a:r>
              <a:rPr lang="en-US" sz="1700" dirty="0" err="1" smtClean="0"/>
              <a:t>muncă</a:t>
            </a:r>
            <a:r>
              <a:rPr lang="en-US" sz="1700" dirty="0" smtClean="0"/>
              <a:t> </a:t>
            </a:r>
            <a:r>
              <a:rPr lang="en-US" sz="1700" dirty="0" err="1" smtClean="0"/>
              <a:t>aferente</a:t>
            </a:r>
            <a:r>
              <a:rPr lang="en-US" sz="1700" dirty="0" smtClean="0"/>
              <a:t> </a:t>
            </a:r>
            <a:r>
              <a:rPr lang="en-US" sz="1700" dirty="0" err="1" smtClean="0"/>
              <a:t>activităţii</a:t>
            </a:r>
            <a:r>
              <a:rPr lang="en-US" sz="1700" dirty="0" smtClean="0"/>
              <a:t> sale.</a:t>
            </a:r>
            <a:endParaRPr lang="ru-RU" sz="1700" dirty="0" smtClean="0"/>
          </a:p>
          <a:p>
            <a:pPr>
              <a:buNone/>
            </a:pPr>
            <a:r>
              <a:rPr lang="ro-MO" sz="1700" dirty="0" smtClean="0"/>
              <a:t>   </a:t>
            </a:r>
            <a:r>
              <a:rPr lang="ru-RU" sz="1700" dirty="0" smtClean="0"/>
              <a:t> </a:t>
            </a:r>
            <a:r>
              <a:rPr lang="vi-VN" sz="1700" dirty="0" smtClean="0"/>
              <a:t>La angajarea în Republica Moldova a cetăţenilor străini se vor lua în considerare, de asemenea, prevederile legislaţiei în domeniul migraţiei de muncă, precum şi dispoziţiile relevante ale tratatelor internaţionale la care Republica Moldova este parte.</a:t>
            </a:r>
            <a:endParaRPr lang="ru-RU" sz="1700" dirty="0" smtClean="0"/>
          </a:p>
          <a:p>
            <a:endParaRPr lang="ru-RU" dirty="0"/>
          </a:p>
        </p:txBody>
      </p:sp>
      <p:sp>
        <p:nvSpPr>
          <p:cNvPr id="3" name="Заголовок 2"/>
          <p:cNvSpPr>
            <a:spLocks noGrp="1"/>
          </p:cNvSpPr>
          <p:nvPr>
            <p:ph type="title"/>
          </p:nvPr>
        </p:nvSpPr>
        <p:spPr>
          <a:xfrm>
            <a:off x="457200" y="404664"/>
            <a:ext cx="8229600" cy="648072"/>
          </a:xfrm>
        </p:spPr>
        <p:txBody>
          <a:bodyPr>
            <a:noAutofit/>
          </a:bodyPr>
          <a:lstStyle/>
          <a:p>
            <a:pPr algn="ctr"/>
            <a:r>
              <a:rPr lang="ro-MO" sz="2800" dirty="0" smtClean="0"/>
              <a:t>Procedura de angajare a salariaților</a:t>
            </a:r>
            <a:endParaRPr lang="ru-RU"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260648"/>
            <a:ext cx="8229600" cy="6192688"/>
          </a:xfrm>
        </p:spPr>
        <p:txBody>
          <a:bodyPr>
            <a:normAutofit fontScale="25000" lnSpcReduction="20000"/>
          </a:bodyPr>
          <a:lstStyle/>
          <a:p>
            <a:endParaRPr lang="ro-MO" sz="7200" b="1" i="1" dirty="0" smtClean="0"/>
          </a:p>
          <a:p>
            <a:r>
              <a:rPr lang="ro-MO" sz="7200" b="1" i="1" dirty="0" smtClean="0"/>
              <a:t>II</a:t>
            </a:r>
            <a:r>
              <a:rPr lang="ro-MO" sz="7200" b="1" i="1" dirty="0" smtClean="0"/>
              <a:t>. </a:t>
            </a:r>
            <a:r>
              <a:rPr lang="ro-RO" sz="7200" b="1" i="1" dirty="0" smtClean="0"/>
              <a:t>Documentele prezentate la </a:t>
            </a:r>
            <a:r>
              <a:rPr lang="ro-RO" sz="7200" b="1" i="1" dirty="0" smtClean="0"/>
              <a:t>angajare</a:t>
            </a:r>
            <a:r>
              <a:rPr lang="ru-RU" sz="7200" b="1" i="1" dirty="0" smtClean="0"/>
              <a:t>.</a:t>
            </a:r>
            <a:endParaRPr lang="ru-RU" sz="7200" b="1" i="1" dirty="0" smtClean="0"/>
          </a:p>
          <a:p>
            <a:pPr algn="just"/>
            <a:r>
              <a:rPr lang="ro-RO" sz="5600" dirty="0" smtClean="0"/>
              <a:t>Persoana care urmează să fie angajată prezintă  la </a:t>
            </a:r>
            <a:r>
              <a:rPr lang="en-US" sz="5600" dirty="0" smtClean="0"/>
              <a:t> </a:t>
            </a:r>
            <a:r>
              <a:rPr lang="en-US" sz="5600" dirty="0" err="1" smtClean="0"/>
              <a:t>încheierea</a:t>
            </a:r>
            <a:r>
              <a:rPr lang="en-US" sz="5600" dirty="0" smtClean="0"/>
              <a:t> </a:t>
            </a:r>
            <a:r>
              <a:rPr lang="en-US" sz="5600" dirty="0" err="1" smtClean="0"/>
              <a:t>contractului</a:t>
            </a:r>
            <a:r>
              <a:rPr lang="en-US" sz="5600" dirty="0" smtClean="0"/>
              <a:t> individual de </a:t>
            </a:r>
            <a:r>
              <a:rPr lang="en-US" sz="5600" dirty="0" err="1" smtClean="0"/>
              <a:t>muncă</a:t>
            </a:r>
            <a:r>
              <a:rPr lang="en-US" sz="5600" dirty="0" smtClean="0"/>
              <a:t> </a:t>
            </a:r>
            <a:r>
              <a:rPr lang="ro-RO" sz="5600" dirty="0" smtClean="0"/>
              <a:t>documente în conformitate cu articolul 57 din Codul muncii:</a:t>
            </a:r>
            <a:endParaRPr lang="ru-RU" sz="5600" dirty="0" smtClean="0"/>
          </a:p>
          <a:p>
            <a:pPr algn="just"/>
            <a:r>
              <a:rPr lang="en-US" sz="5600" dirty="0" smtClean="0"/>
              <a:t>a) </a:t>
            </a:r>
            <a:r>
              <a:rPr lang="en-US" sz="5600" dirty="0" err="1" smtClean="0"/>
              <a:t>buletinul</a:t>
            </a:r>
            <a:r>
              <a:rPr lang="en-US" sz="5600" dirty="0" smtClean="0"/>
              <a:t> de </a:t>
            </a:r>
            <a:r>
              <a:rPr lang="en-US" sz="5600" dirty="0" err="1" smtClean="0"/>
              <a:t>identitate</a:t>
            </a:r>
            <a:r>
              <a:rPr lang="en-US" sz="5600" dirty="0" smtClean="0"/>
              <a:t> </a:t>
            </a:r>
            <a:r>
              <a:rPr lang="en-US" sz="5600" dirty="0" err="1" smtClean="0"/>
              <a:t>sau</a:t>
            </a:r>
            <a:r>
              <a:rPr lang="en-US" sz="5600" dirty="0" smtClean="0"/>
              <a:t> un alt act de </a:t>
            </a:r>
            <a:r>
              <a:rPr lang="en-US" sz="5600" dirty="0" err="1" smtClean="0"/>
              <a:t>identitate</a:t>
            </a:r>
            <a:r>
              <a:rPr lang="en-US" sz="5600" dirty="0" smtClean="0"/>
              <a:t>;</a:t>
            </a:r>
            <a:endParaRPr lang="ru-RU" sz="5600" dirty="0" smtClean="0"/>
          </a:p>
          <a:p>
            <a:pPr algn="just"/>
            <a:r>
              <a:rPr lang="en-US" sz="5600" dirty="0" smtClean="0"/>
              <a:t>b) diploma de </a:t>
            </a:r>
            <a:r>
              <a:rPr lang="en-US" sz="5600" dirty="0" err="1" smtClean="0"/>
              <a:t>studii</a:t>
            </a:r>
            <a:r>
              <a:rPr lang="en-US" sz="5600" dirty="0" smtClean="0"/>
              <a:t>, </a:t>
            </a:r>
            <a:r>
              <a:rPr lang="en-US" sz="5600" dirty="0" err="1" smtClean="0"/>
              <a:t>certificatul</a:t>
            </a:r>
            <a:r>
              <a:rPr lang="en-US" sz="5600" dirty="0" smtClean="0"/>
              <a:t> de </a:t>
            </a:r>
            <a:r>
              <a:rPr lang="en-US" sz="5600" dirty="0" err="1" smtClean="0"/>
              <a:t>calificare</a:t>
            </a:r>
            <a:r>
              <a:rPr lang="en-US" sz="5600" dirty="0" smtClean="0"/>
              <a:t> </a:t>
            </a:r>
            <a:r>
              <a:rPr lang="en-US" sz="5600" dirty="0" err="1" smtClean="0"/>
              <a:t>ce</a:t>
            </a:r>
            <a:r>
              <a:rPr lang="en-US" sz="5600" dirty="0" smtClean="0"/>
              <a:t> </a:t>
            </a:r>
            <a:r>
              <a:rPr lang="en-US" sz="5600" dirty="0" err="1" smtClean="0"/>
              <a:t>confirmă</a:t>
            </a:r>
            <a:r>
              <a:rPr lang="en-US" sz="5600" dirty="0" smtClean="0"/>
              <a:t> </a:t>
            </a:r>
            <a:r>
              <a:rPr lang="en-US" sz="5600" dirty="0" err="1" smtClean="0"/>
              <a:t>pregătirea</a:t>
            </a:r>
            <a:r>
              <a:rPr lang="en-US" sz="5600" dirty="0" smtClean="0"/>
              <a:t> </a:t>
            </a:r>
            <a:r>
              <a:rPr lang="en-US" sz="5600" dirty="0" err="1" smtClean="0"/>
              <a:t>specială</a:t>
            </a:r>
            <a:r>
              <a:rPr lang="en-US" sz="5600" dirty="0" smtClean="0"/>
              <a:t> – </a:t>
            </a:r>
            <a:r>
              <a:rPr lang="en-US" sz="5600" dirty="0" err="1" smtClean="0"/>
              <a:t>pentru</a:t>
            </a:r>
            <a:r>
              <a:rPr lang="en-US" sz="5600" dirty="0" smtClean="0"/>
              <a:t> </a:t>
            </a:r>
            <a:r>
              <a:rPr lang="en-US" sz="5600" dirty="0" err="1" smtClean="0"/>
              <a:t>profesiile</a:t>
            </a:r>
            <a:r>
              <a:rPr lang="en-US" sz="5600" dirty="0" smtClean="0"/>
              <a:t> care </a:t>
            </a:r>
            <a:r>
              <a:rPr lang="en-US" sz="5600" dirty="0" err="1" smtClean="0"/>
              <a:t>cer</a:t>
            </a:r>
            <a:r>
              <a:rPr lang="en-US" sz="5600" dirty="0" smtClean="0"/>
              <a:t> </a:t>
            </a:r>
            <a:r>
              <a:rPr lang="en-US" sz="5600" dirty="0" err="1" smtClean="0"/>
              <a:t>cunoştinţe</a:t>
            </a:r>
            <a:r>
              <a:rPr lang="en-US" sz="5600" dirty="0" smtClean="0"/>
              <a:t> </a:t>
            </a:r>
            <a:r>
              <a:rPr lang="en-US" sz="5600" dirty="0" err="1" smtClean="0"/>
              <a:t>sau</a:t>
            </a:r>
            <a:r>
              <a:rPr lang="en-US" sz="5600" dirty="0" smtClean="0"/>
              <a:t> </a:t>
            </a:r>
            <a:r>
              <a:rPr lang="en-US" sz="5600" dirty="0" err="1" smtClean="0"/>
              <a:t>calităţi</a:t>
            </a:r>
            <a:r>
              <a:rPr lang="en-US" sz="5600" dirty="0" smtClean="0"/>
              <a:t> </a:t>
            </a:r>
            <a:r>
              <a:rPr lang="en-US" sz="5600" dirty="0" err="1" smtClean="0"/>
              <a:t>speciale</a:t>
            </a:r>
            <a:r>
              <a:rPr lang="en-US" sz="5600" dirty="0" smtClean="0"/>
              <a:t>;</a:t>
            </a:r>
            <a:endParaRPr lang="ru-RU" sz="5600" dirty="0" smtClean="0"/>
          </a:p>
          <a:p>
            <a:pPr algn="just"/>
            <a:r>
              <a:rPr lang="en-US" sz="5600" dirty="0" smtClean="0"/>
              <a:t>c) </a:t>
            </a:r>
            <a:r>
              <a:rPr lang="en-US" sz="5600" dirty="0" err="1" smtClean="0"/>
              <a:t>certificatul</a:t>
            </a:r>
            <a:r>
              <a:rPr lang="en-US" sz="5600" dirty="0" smtClean="0"/>
              <a:t> medical, </a:t>
            </a:r>
            <a:r>
              <a:rPr lang="en-US" sz="5600" dirty="0" err="1" smtClean="0"/>
              <a:t>în</a:t>
            </a:r>
            <a:r>
              <a:rPr lang="en-US" sz="5600" dirty="0" smtClean="0"/>
              <a:t> </a:t>
            </a:r>
            <a:r>
              <a:rPr lang="en-US" sz="5600" dirty="0" err="1" smtClean="0"/>
              <a:t>cazurile</a:t>
            </a:r>
            <a:r>
              <a:rPr lang="en-US" sz="5600" dirty="0" smtClean="0"/>
              <a:t> </a:t>
            </a:r>
            <a:r>
              <a:rPr lang="en-US" sz="5600" dirty="0" err="1" smtClean="0"/>
              <a:t>prevăzute</a:t>
            </a:r>
            <a:r>
              <a:rPr lang="en-US" sz="5600" dirty="0" smtClean="0"/>
              <a:t> de </a:t>
            </a:r>
            <a:r>
              <a:rPr lang="en-US" sz="5600" dirty="0" err="1" smtClean="0"/>
              <a:t>legislaţia</a:t>
            </a:r>
            <a:r>
              <a:rPr lang="en-US" sz="5600" dirty="0" smtClean="0"/>
              <a:t> </a:t>
            </a:r>
            <a:r>
              <a:rPr lang="en-US" sz="5600" dirty="0" err="1" smtClean="0"/>
              <a:t>în</a:t>
            </a:r>
            <a:r>
              <a:rPr lang="en-US" sz="5600" dirty="0" smtClean="0"/>
              <a:t> </a:t>
            </a:r>
            <a:r>
              <a:rPr lang="en-US" sz="5600" dirty="0" err="1" smtClean="0"/>
              <a:t>vigoare</a:t>
            </a:r>
            <a:r>
              <a:rPr lang="en-US" sz="5600" dirty="0" smtClean="0"/>
              <a:t>;</a:t>
            </a:r>
            <a:endParaRPr lang="ru-RU" sz="5600" dirty="0" smtClean="0"/>
          </a:p>
          <a:p>
            <a:pPr algn="just"/>
            <a:r>
              <a:rPr lang="en-US" sz="5600" dirty="0" smtClean="0"/>
              <a:t>d) </a:t>
            </a:r>
            <a:r>
              <a:rPr lang="en-US" sz="5600" dirty="0" err="1" smtClean="0"/>
              <a:t>declaraţia</a:t>
            </a:r>
            <a:r>
              <a:rPr lang="en-US" sz="5600" dirty="0" smtClean="0"/>
              <a:t> </a:t>
            </a:r>
            <a:r>
              <a:rPr lang="en-US" sz="5600" dirty="0" err="1" smtClean="0"/>
              <a:t>pe</a:t>
            </a:r>
            <a:r>
              <a:rPr lang="en-US" sz="5600" dirty="0" smtClean="0"/>
              <a:t> </a:t>
            </a:r>
            <a:r>
              <a:rPr lang="en-US" sz="5600" dirty="0" err="1" smtClean="0"/>
              <a:t>propria</a:t>
            </a:r>
            <a:r>
              <a:rPr lang="en-US" sz="5600" dirty="0" smtClean="0"/>
              <a:t> </a:t>
            </a:r>
            <a:r>
              <a:rPr lang="en-US" sz="5600" dirty="0" err="1" smtClean="0"/>
              <a:t>răspundere</a:t>
            </a:r>
            <a:r>
              <a:rPr lang="en-US" sz="5600" dirty="0" smtClean="0"/>
              <a:t> cu </a:t>
            </a:r>
            <a:r>
              <a:rPr lang="en-US" sz="5600" dirty="0" err="1" smtClean="0"/>
              <a:t>privire</a:t>
            </a:r>
            <a:r>
              <a:rPr lang="en-US" sz="5600" dirty="0" smtClean="0"/>
              <a:t> la </a:t>
            </a:r>
            <a:r>
              <a:rPr lang="en-US" sz="5600" dirty="0" err="1" smtClean="0"/>
              <a:t>faptul</a:t>
            </a:r>
            <a:r>
              <a:rPr lang="en-US" sz="5600" dirty="0" smtClean="0"/>
              <a:t> </a:t>
            </a:r>
            <a:r>
              <a:rPr lang="en-US" sz="5600" dirty="0" err="1" smtClean="0"/>
              <a:t>că</a:t>
            </a:r>
            <a:r>
              <a:rPr lang="en-US" sz="5600" dirty="0" smtClean="0"/>
              <a:t>, </a:t>
            </a:r>
            <a:r>
              <a:rPr lang="en-US" sz="5600" dirty="0" err="1" smtClean="0"/>
              <a:t>pe</a:t>
            </a:r>
            <a:r>
              <a:rPr lang="en-US" sz="5600" dirty="0" smtClean="0"/>
              <a:t> </a:t>
            </a:r>
            <a:r>
              <a:rPr lang="en-US" sz="5600" dirty="0" err="1" smtClean="0"/>
              <a:t>durata</a:t>
            </a:r>
            <a:r>
              <a:rPr lang="en-US" sz="5600" dirty="0" smtClean="0"/>
              <a:t> </a:t>
            </a:r>
            <a:r>
              <a:rPr lang="en-US" sz="5600" dirty="0" err="1" smtClean="0"/>
              <a:t>activităţii</a:t>
            </a:r>
            <a:r>
              <a:rPr lang="en-US" sz="5600" dirty="0" smtClean="0"/>
              <a:t> la </a:t>
            </a:r>
            <a:r>
              <a:rPr lang="en-US" sz="5600" dirty="0" err="1" smtClean="0"/>
              <a:t>locurile</a:t>
            </a:r>
            <a:r>
              <a:rPr lang="en-US" sz="5600" dirty="0" smtClean="0"/>
              <a:t> de </a:t>
            </a:r>
            <a:r>
              <a:rPr lang="en-US" sz="5600" dirty="0" err="1" smtClean="0"/>
              <a:t>muncă</a:t>
            </a:r>
            <a:r>
              <a:rPr lang="en-US" sz="5600" dirty="0" smtClean="0"/>
              <a:t> </a:t>
            </a:r>
            <a:r>
              <a:rPr lang="en-US" sz="5600" dirty="0" err="1" smtClean="0"/>
              <a:t>precedente</a:t>
            </a:r>
            <a:r>
              <a:rPr lang="en-US" sz="5600" dirty="0" smtClean="0"/>
              <a:t>, nu a </a:t>
            </a:r>
            <a:r>
              <a:rPr lang="en-US" sz="5600" dirty="0" err="1" smtClean="0"/>
              <a:t>încălcat</a:t>
            </a:r>
            <a:r>
              <a:rPr lang="en-US" sz="5600" dirty="0" smtClean="0"/>
              <a:t> </a:t>
            </a:r>
            <a:r>
              <a:rPr lang="en-US" sz="5600" dirty="0" err="1" smtClean="0"/>
              <a:t>prevederile</a:t>
            </a:r>
            <a:r>
              <a:rPr lang="en-US" sz="5600" dirty="0" smtClean="0"/>
              <a:t> art. 6 </a:t>
            </a:r>
            <a:r>
              <a:rPr lang="en-US" sz="5600" dirty="0" err="1" smtClean="0"/>
              <a:t>alin</a:t>
            </a:r>
            <a:r>
              <a:rPr lang="en-US" sz="5600" dirty="0" smtClean="0"/>
              <a:t>. (2) din </a:t>
            </a:r>
            <a:r>
              <a:rPr lang="en-US" sz="5600" dirty="0" err="1" smtClean="0"/>
              <a:t>Legea</a:t>
            </a:r>
            <a:r>
              <a:rPr lang="en-US" sz="5600" dirty="0" smtClean="0"/>
              <a:t> nr. 325 din 23 </a:t>
            </a:r>
            <a:r>
              <a:rPr lang="en-US" sz="5600" dirty="0" err="1" smtClean="0"/>
              <a:t>decembrie</a:t>
            </a:r>
            <a:r>
              <a:rPr lang="en-US" sz="5600" dirty="0" smtClean="0"/>
              <a:t> 2013 </a:t>
            </a:r>
            <a:r>
              <a:rPr lang="en-US" sz="5600" dirty="0" err="1" smtClean="0"/>
              <a:t>privind</a:t>
            </a:r>
            <a:r>
              <a:rPr lang="en-US" sz="5600" dirty="0" smtClean="0"/>
              <a:t> </a:t>
            </a:r>
            <a:r>
              <a:rPr lang="en-US" sz="5600" dirty="0" err="1" smtClean="0"/>
              <a:t>evaluarea</a:t>
            </a:r>
            <a:r>
              <a:rPr lang="en-US" sz="5600" dirty="0" smtClean="0"/>
              <a:t> </a:t>
            </a:r>
            <a:r>
              <a:rPr lang="en-US" sz="5600" dirty="0" err="1" smtClean="0"/>
              <a:t>integrităţii</a:t>
            </a:r>
            <a:r>
              <a:rPr lang="en-US" sz="5600" dirty="0" smtClean="0"/>
              <a:t> </a:t>
            </a:r>
            <a:r>
              <a:rPr lang="en-US" sz="5600" dirty="0" err="1" smtClean="0"/>
              <a:t>instituționale</a:t>
            </a:r>
            <a:r>
              <a:rPr lang="en-US" sz="5600" dirty="0" smtClean="0"/>
              <a:t>, cu </a:t>
            </a:r>
            <a:r>
              <a:rPr lang="en-US" sz="5600" dirty="0" err="1" smtClean="0"/>
              <a:t>excepţia</a:t>
            </a:r>
            <a:r>
              <a:rPr lang="en-US" sz="5600" dirty="0" smtClean="0"/>
              <a:t> </a:t>
            </a:r>
            <a:r>
              <a:rPr lang="en-US" sz="5600" dirty="0" err="1" smtClean="0"/>
              <a:t>cazurilor</a:t>
            </a:r>
            <a:r>
              <a:rPr lang="en-US" sz="5600" dirty="0" smtClean="0"/>
              <a:t> </a:t>
            </a:r>
            <a:r>
              <a:rPr lang="en-US" sz="5600" dirty="0" err="1" smtClean="0"/>
              <a:t>cînd</a:t>
            </a:r>
            <a:r>
              <a:rPr lang="en-US" sz="5600" dirty="0" smtClean="0"/>
              <a:t> </a:t>
            </a:r>
            <a:r>
              <a:rPr lang="en-US" sz="5600" dirty="0" err="1" smtClean="0"/>
              <a:t>persoana</a:t>
            </a:r>
            <a:r>
              <a:rPr lang="en-US" sz="5600" dirty="0" smtClean="0"/>
              <a:t> se </a:t>
            </a:r>
            <a:r>
              <a:rPr lang="en-US" sz="5600" dirty="0" err="1" smtClean="0"/>
              <a:t>încadrează</a:t>
            </a:r>
            <a:r>
              <a:rPr lang="en-US" sz="5600" dirty="0" smtClean="0"/>
              <a:t> </a:t>
            </a:r>
            <a:r>
              <a:rPr lang="en-US" sz="5600" dirty="0" err="1" smtClean="0"/>
              <a:t>în</a:t>
            </a:r>
            <a:r>
              <a:rPr lang="en-US" sz="5600" dirty="0" smtClean="0"/>
              <a:t> </a:t>
            </a:r>
            <a:r>
              <a:rPr lang="en-US" sz="5600" dirty="0" err="1" smtClean="0"/>
              <a:t>cîmpul</a:t>
            </a:r>
            <a:r>
              <a:rPr lang="en-US" sz="5600" dirty="0" smtClean="0"/>
              <a:t> </a:t>
            </a:r>
            <a:r>
              <a:rPr lang="en-US" sz="5600" dirty="0" err="1" smtClean="0"/>
              <a:t>muncii</a:t>
            </a:r>
            <a:r>
              <a:rPr lang="en-US" sz="5600" dirty="0" smtClean="0"/>
              <a:t> </a:t>
            </a:r>
            <a:r>
              <a:rPr lang="en-US" sz="5600" dirty="0" err="1" smtClean="0"/>
              <a:t>pentru</a:t>
            </a:r>
            <a:r>
              <a:rPr lang="en-US" sz="5600" dirty="0" smtClean="0"/>
              <a:t> prima </a:t>
            </a:r>
            <a:r>
              <a:rPr lang="en-US" sz="5600" dirty="0" err="1" smtClean="0"/>
              <a:t>dată</a:t>
            </a:r>
            <a:r>
              <a:rPr lang="en-US" sz="5600" dirty="0" smtClean="0"/>
              <a:t>.</a:t>
            </a:r>
            <a:endParaRPr lang="ru-RU" sz="5600" dirty="0" smtClean="0"/>
          </a:p>
          <a:p>
            <a:pPr algn="just"/>
            <a:r>
              <a:rPr lang="en-US" sz="5600" dirty="0" smtClean="0"/>
              <a:t>Se </a:t>
            </a:r>
            <a:r>
              <a:rPr lang="en-US" sz="5600" dirty="0" err="1" smtClean="0"/>
              <a:t>interzice</a:t>
            </a:r>
            <a:r>
              <a:rPr lang="en-US" sz="5600" dirty="0" smtClean="0"/>
              <a:t> </a:t>
            </a:r>
            <a:r>
              <a:rPr lang="en-US" sz="5600" dirty="0" err="1" smtClean="0"/>
              <a:t>angajatorilor</a:t>
            </a:r>
            <a:r>
              <a:rPr lang="en-US" sz="5600" dirty="0" smtClean="0"/>
              <a:t> </a:t>
            </a:r>
            <a:r>
              <a:rPr lang="en-US" sz="5600" dirty="0" err="1" smtClean="0"/>
              <a:t>să</a:t>
            </a:r>
            <a:r>
              <a:rPr lang="en-US" sz="5600" dirty="0" smtClean="0"/>
              <a:t> </a:t>
            </a:r>
            <a:r>
              <a:rPr lang="en-US" sz="5600" dirty="0" err="1" smtClean="0"/>
              <a:t>ceară</a:t>
            </a:r>
            <a:r>
              <a:rPr lang="en-US" sz="5600" dirty="0" smtClean="0"/>
              <a:t> de la </a:t>
            </a:r>
            <a:r>
              <a:rPr lang="en-US" sz="5600" dirty="0" err="1" smtClean="0"/>
              <a:t>persoanele</a:t>
            </a:r>
            <a:r>
              <a:rPr lang="en-US" sz="5600" dirty="0" smtClean="0"/>
              <a:t> care se </a:t>
            </a:r>
            <a:r>
              <a:rPr lang="en-US" sz="5600" dirty="0" err="1" smtClean="0"/>
              <a:t>angajează</a:t>
            </a:r>
            <a:r>
              <a:rPr lang="en-US" sz="5600" dirty="0" smtClean="0"/>
              <a:t> </a:t>
            </a:r>
            <a:r>
              <a:rPr lang="en-US" sz="5600" dirty="0" err="1" smtClean="0"/>
              <a:t>alte</a:t>
            </a:r>
            <a:r>
              <a:rPr lang="en-US" sz="5600" dirty="0" smtClean="0"/>
              <a:t> </a:t>
            </a:r>
            <a:r>
              <a:rPr lang="en-US" sz="5600" dirty="0" err="1" smtClean="0"/>
              <a:t>documente</a:t>
            </a:r>
            <a:r>
              <a:rPr lang="en-US" sz="5600" dirty="0" smtClean="0"/>
              <a:t> </a:t>
            </a:r>
            <a:r>
              <a:rPr lang="en-US" sz="5600" dirty="0" err="1" smtClean="0"/>
              <a:t>decît</a:t>
            </a:r>
            <a:r>
              <a:rPr lang="en-US" sz="5600" dirty="0" smtClean="0"/>
              <a:t> </a:t>
            </a:r>
            <a:r>
              <a:rPr lang="en-US" sz="5600" dirty="0" err="1" smtClean="0"/>
              <a:t>cele</a:t>
            </a:r>
            <a:r>
              <a:rPr lang="en-US" sz="5600" dirty="0" smtClean="0"/>
              <a:t> </a:t>
            </a:r>
            <a:r>
              <a:rPr lang="en-US" sz="5600" dirty="0" err="1" smtClean="0"/>
              <a:t>prevăzute</a:t>
            </a:r>
            <a:r>
              <a:rPr lang="en-US" sz="5600" dirty="0" smtClean="0"/>
              <a:t> </a:t>
            </a:r>
            <a:r>
              <a:rPr lang="en-US" sz="5600" dirty="0" err="1" smtClean="0"/>
              <a:t>în</a:t>
            </a:r>
            <a:r>
              <a:rPr lang="en-US" sz="5600" dirty="0" smtClean="0"/>
              <a:t> </a:t>
            </a:r>
            <a:r>
              <a:rPr lang="en-US" sz="5600" dirty="0" err="1" smtClean="0"/>
              <a:t>Codul</a:t>
            </a:r>
            <a:r>
              <a:rPr lang="en-US" sz="5600" dirty="0" smtClean="0"/>
              <a:t> </a:t>
            </a:r>
            <a:r>
              <a:rPr lang="en-US" sz="5600" dirty="0" err="1" smtClean="0"/>
              <a:t>muncii</a:t>
            </a:r>
            <a:r>
              <a:rPr lang="en-US" sz="5600" dirty="0" smtClean="0"/>
              <a:t>, </a:t>
            </a:r>
            <a:r>
              <a:rPr lang="en-US" sz="5600" dirty="0" err="1" smtClean="0"/>
              <a:t>precum</a:t>
            </a:r>
            <a:r>
              <a:rPr lang="en-US" sz="5600" dirty="0" smtClean="0"/>
              <a:t> </a:t>
            </a:r>
            <a:r>
              <a:rPr lang="en-US" sz="5600" dirty="0" err="1" smtClean="0"/>
              <a:t>şi</a:t>
            </a:r>
            <a:r>
              <a:rPr lang="en-US" sz="5600" dirty="0" smtClean="0"/>
              <a:t> de </a:t>
            </a:r>
            <a:r>
              <a:rPr lang="en-US" sz="5600" dirty="0" err="1" smtClean="0"/>
              <a:t>alte</a:t>
            </a:r>
            <a:r>
              <a:rPr lang="en-US" sz="5600" dirty="0" smtClean="0"/>
              <a:t> </a:t>
            </a:r>
            <a:r>
              <a:rPr lang="en-US" sz="5600" dirty="0" err="1" smtClean="0"/>
              <a:t>acte</a:t>
            </a:r>
            <a:r>
              <a:rPr lang="en-US" sz="5600" dirty="0" smtClean="0"/>
              <a:t> legislative.</a:t>
            </a:r>
            <a:endParaRPr lang="ru-RU" sz="5600" dirty="0" smtClean="0"/>
          </a:p>
          <a:p>
            <a:r>
              <a:rPr lang="ro-MO" sz="6400" dirty="0" smtClean="0"/>
              <a:t> </a:t>
            </a:r>
            <a:endParaRPr lang="ru-RU" sz="6400" dirty="0" smtClean="0"/>
          </a:p>
          <a:p>
            <a:r>
              <a:rPr lang="ro-MO" sz="7200" b="1" i="1" dirty="0" smtClean="0"/>
              <a:t>III. </a:t>
            </a:r>
            <a:r>
              <a:rPr lang="ro-RO" sz="7200" b="1" i="1" dirty="0" smtClean="0"/>
              <a:t>Obținerea acordului pentru prelucrarea  datelor cu caracter </a:t>
            </a:r>
            <a:r>
              <a:rPr lang="ro-RO" sz="7200" b="1" i="1" dirty="0" smtClean="0"/>
              <a:t>personal</a:t>
            </a:r>
            <a:endParaRPr lang="ru-RU" sz="7200" b="1" i="1" dirty="0" smtClean="0"/>
          </a:p>
          <a:p>
            <a:r>
              <a:rPr lang="ro-RO" sz="5600" dirty="0" smtClean="0"/>
              <a:t>Statul acordă o mare atenție protecției datelor cu caracter personal, astfel încât prelucrarea datelor cu caracter personal la angajare se execută în sctrictă conformitate cu legislația în vigoare.</a:t>
            </a:r>
            <a:endParaRPr lang="ru-RU" sz="5600" dirty="0" smtClean="0"/>
          </a:p>
          <a:p>
            <a:r>
              <a:rPr lang="ro-RO" sz="5600" dirty="0" smtClean="0"/>
              <a:t>Normele de  protecție a datelor cu caracter personal sunt specificate în capitolul VI din Codul muncii și în Legea nr. 133/2011 privind protecția datelor cu caracter personal.</a:t>
            </a:r>
            <a:endParaRPr lang="ru-RU" sz="5600" dirty="0" smtClean="0"/>
          </a:p>
          <a:p>
            <a:r>
              <a:rPr lang="ro-RO" sz="5600" dirty="0" smtClean="0"/>
              <a:t>Iată doar un exemplu de cât de ușor este să te împiedici de această problemă: când efectuează acte la angajare, unii lucrători în resurse umane își lasă copii buletinelor de identitate sau ale altor documente a angajaților. Acest lucru este interzis. Va fi suficient să scrieți datele pe în fișa personală a angajatului. Dacă, în timpul verificării, reprezentantul serviciului de personal nu poate argumenta necesitatea acestor copii, poate urma o amendă în conformitate cu art. 74 </a:t>
            </a:r>
            <a:r>
              <a:rPr lang="ro-RO" sz="5600" baseline="30000" dirty="0" smtClean="0"/>
              <a:t>1</a:t>
            </a:r>
            <a:r>
              <a:rPr lang="ro-RO" sz="5600" dirty="0" smtClean="0"/>
              <a:t> - 74 </a:t>
            </a:r>
            <a:r>
              <a:rPr lang="ro-RO" sz="5600" baseline="30000" dirty="0" smtClean="0"/>
              <a:t>3</a:t>
            </a:r>
            <a:r>
              <a:rPr lang="ro-RO" sz="5600" dirty="0" smtClean="0"/>
              <a:t> din Codul de încălcare a Republicii Moldova nr. 218-XVI din 24 octombrie 2008.</a:t>
            </a:r>
            <a:endParaRPr lang="ru-RU" sz="5600" dirty="0" smtClean="0"/>
          </a:p>
          <a:p>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836712"/>
            <a:ext cx="8229600" cy="5170579"/>
          </a:xfrm>
        </p:spPr>
        <p:txBody>
          <a:bodyPr>
            <a:normAutofit fontScale="85000" lnSpcReduction="20000"/>
          </a:bodyPr>
          <a:lstStyle/>
          <a:p>
            <a:pPr lvl="0"/>
            <a:r>
              <a:rPr lang="ro-MO" sz="2300" b="1" i="1" dirty="0" smtClean="0"/>
              <a:t>IV. </a:t>
            </a:r>
            <a:r>
              <a:rPr lang="ro-RO" sz="2300" b="1" i="1" dirty="0" smtClean="0"/>
              <a:t>Încheierea contractului individual de </a:t>
            </a:r>
            <a:r>
              <a:rPr lang="ro-RO" sz="2300" b="1" i="1" dirty="0" smtClean="0"/>
              <a:t>muncă</a:t>
            </a:r>
          </a:p>
          <a:p>
            <a:pPr lvl="0"/>
            <a:endParaRPr lang="ru-RU" sz="2100" b="1" i="1" dirty="0" smtClean="0"/>
          </a:p>
          <a:p>
            <a:pPr algn="just"/>
            <a:r>
              <a:rPr lang="ro-RO" sz="1900" dirty="0" smtClean="0"/>
              <a:t>Aceasta este cea mai importantă etapă de angajare. Articolul 49 din Codul muncii definește în mod clar ce informații sunt necesare pentru a fi incluse într-un contract individual de muncă și ce care informație poate fi opțională. Conform părții (3) a articolului 56 din Codul muncii, documentul este întocmit în două exemplare: unul este păstrat de angajator, al doilea de către angajat.</a:t>
            </a:r>
            <a:endParaRPr lang="ru-RU" sz="1900" dirty="0" smtClean="0"/>
          </a:p>
          <a:p>
            <a:pPr algn="just"/>
            <a:r>
              <a:rPr lang="ro-RO" sz="1900" dirty="0" smtClean="0"/>
              <a:t>Un contract individual de muncă se încheie în scris și intră în vigoare de la data semnării acestuia, dacă nu se prevede altfel în contract.</a:t>
            </a:r>
            <a:endParaRPr lang="ru-RU" sz="1900" dirty="0" smtClean="0"/>
          </a:p>
          <a:p>
            <a:pPr>
              <a:buNone/>
            </a:pPr>
            <a:endParaRPr lang="ro-MO" sz="2100" dirty="0" smtClean="0"/>
          </a:p>
          <a:p>
            <a:endParaRPr lang="ru-RU" sz="2100" dirty="0" smtClean="0"/>
          </a:p>
          <a:p>
            <a:r>
              <a:rPr lang="ro-MO" sz="2300" b="1" i="1" dirty="0" smtClean="0"/>
              <a:t>V. </a:t>
            </a:r>
            <a:r>
              <a:rPr lang="ro-RO" sz="2300" b="1" i="1" dirty="0" smtClean="0"/>
              <a:t>Emiterea unui ordin de angajare</a:t>
            </a:r>
            <a:endParaRPr lang="ru-RU" sz="2300" b="1" i="1" dirty="0" smtClean="0"/>
          </a:p>
          <a:p>
            <a:pPr lvl="0" algn="ctr"/>
            <a:endParaRPr lang="ru-RU" sz="2100" b="1" dirty="0" smtClean="0"/>
          </a:p>
          <a:p>
            <a:pPr algn="just"/>
            <a:r>
              <a:rPr lang="en-US" sz="1900" dirty="0" err="1" smtClean="0"/>
              <a:t>În</a:t>
            </a:r>
            <a:r>
              <a:rPr lang="en-US" sz="1900" dirty="0" smtClean="0"/>
              <a:t> </a:t>
            </a:r>
            <a:r>
              <a:rPr lang="en-US" sz="1900" dirty="0" err="1" smtClean="0"/>
              <a:t>baza</a:t>
            </a:r>
            <a:r>
              <a:rPr lang="en-US" sz="1900" dirty="0" smtClean="0"/>
              <a:t> </a:t>
            </a:r>
            <a:r>
              <a:rPr lang="en-US" sz="1900" dirty="0" err="1" smtClean="0"/>
              <a:t>contractului</a:t>
            </a:r>
            <a:r>
              <a:rPr lang="en-US" sz="1900" dirty="0" smtClean="0"/>
              <a:t> individual de </a:t>
            </a:r>
            <a:r>
              <a:rPr lang="en-US" sz="1900" dirty="0" err="1" smtClean="0"/>
              <a:t>muncă</a:t>
            </a:r>
            <a:r>
              <a:rPr lang="en-US" sz="1900" dirty="0" smtClean="0"/>
              <a:t> </a:t>
            </a:r>
            <a:r>
              <a:rPr lang="en-US" sz="1900" dirty="0" err="1" smtClean="0"/>
              <a:t>negociat</a:t>
            </a:r>
            <a:r>
              <a:rPr lang="en-US" sz="1900" dirty="0" smtClean="0"/>
              <a:t> </a:t>
            </a:r>
            <a:r>
              <a:rPr lang="en-US" sz="1900" dirty="0" err="1" smtClean="0"/>
              <a:t>şi</a:t>
            </a:r>
            <a:r>
              <a:rPr lang="en-US" sz="1900" dirty="0" smtClean="0"/>
              <a:t> </a:t>
            </a:r>
            <a:r>
              <a:rPr lang="en-US" sz="1900" dirty="0" err="1" smtClean="0"/>
              <a:t>semnat</a:t>
            </a:r>
            <a:r>
              <a:rPr lang="en-US" sz="1900" dirty="0" smtClean="0"/>
              <a:t> de </a:t>
            </a:r>
            <a:r>
              <a:rPr lang="en-US" sz="1900" dirty="0" err="1" smtClean="0"/>
              <a:t>părţi</a:t>
            </a:r>
            <a:r>
              <a:rPr lang="en-US" sz="1900" dirty="0" smtClean="0"/>
              <a:t>, </a:t>
            </a:r>
            <a:r>
              <a:rPr lang="en-US" sz="1900" dirty="0" err="1" smtClean="0"/>
              <a:t>angajatorul</a:t>
            </a:r>
            <a:r>
              <a:rPr lang="en-US" sz="1900" dirty="0" smtClean="0"/>
              <a:t> </a:t>
            </a:r>
            <a:r>
              <a:rPr lang="en-US" sz="1900" dirty="0" err="1" smtClean="0"/>
              <a:t>poate</a:t>
            </a:r>
            <a:r>
              <a:rPr lang="en-US" sz="1900" dirty="0" smtClean="0"/>
              <a:t> </a:t>
            </a:r>
            <a:r>
              <a:rPr lang="en-US" sz="1900" dirty="0" err="1" smtClean="0"/>
              <a:t>emite</a:t>
            </a:r>
            <a:r>
              <a:rPr lang="en-US" sz="1900" dirty="0" smtClean="0"/>
              <a:t> un </a:t>
            </a:r>
            <a:r>
              <a:rPr lang="en-US" sz="1900" dirty="0" err="1" smtClean="0"/>
              <a:t>ordin</a:t>
            </a:r>
            <a:r>
              <a:rPr lang="en-US" sz="1900" dirty="0" smtClean="0"/>
              <a:t> (</a:t>
            </a:r>
            <a:r>
              <a:rPr lang="en-US" sz="1900" dirty="0" err="1" smtClean="0"/>
              <a:t>dispoziţie</a:t>
            </a:r>
            <a:r>
              <a:rPr lang="en-US" sz="1900" dirty="0" smtClean="0"/>
              <a:t>, </a:t>
            </a:r>
            <a:r>
              <a:rPr lang="en-US" sz="1900" dirty="0" err="1" smtClean="0"/>
              <a:t>decizie</a:t>
            </a:r>
            <a:r>
              <a:rPr lang="en-US" sz="1900" dirty="0" smtClean="0"/>
              <a:t>, </a:t>
            </a:r>
            <a:r>
              <a:rPr lang="en-US" sz="1900" dirty="0" err="1" smtClean="0"/>
              <a:t>hotărîre</a:t>
            </a:r>
            <a:r>
              <a:rPr lang="en-US" sz="1900" dirty="0" smtClean="0"/>
              <a:t>) de </a:t>
            </a:r>
            <a:r>
              <a:rPr lang="en-US" sz="1900" dirty="0" err="1" smtClean="0"/>
              <a:t>angajare</a:t>
            </a:r>
            <a:r>
              <a:rPr lang="en-US" sz="1900" dirty="0" smtClean="0"/>
              <a:t>.</a:t>
            </a:r>
            <a:endParaRPr lang="ru-RU" sz="1900" dirty="0" smtClean="0"/>
          </a:p>
          <a:p>
            <a:pPr algn="just"/>
            <a:r>
              <a:rPr lang="en-US" sz="1900" dirty="0" err="1" smtClean="0"/>
              <a:t>În</a:t>
            </a:r>
            <a:r>
              <a:rPr lang="en-US" sz="1900" dirty="0" smtClean="0"/>
              <a:t> </a:t>
            </a:r>
            <a:r>
              <a:rPr lang="en-US" sz="1900" dirty="0" err="1" smtClean="0"/>
              <a:t>cazul</a:t>
            </a:r>
            <a:r>
              <a:rPr lang="en-US" sz="1900" dirty="0" smtClean="0"/>
              <a:t> </a:t>
            </a:r>
            <a:r>
              <a:rPr lang="en-US" sz="1900" dirty="0" err="1" smtClean="0"/>
              <a:t>în</a:t>
            </a:r>
            <a:r>
              <a:rPr lang="en-US" sz="1900" dirty="0" smtClean="0"/>
              <a:t> care </a:t>
            </a:r>
            <a:r>
              <a:rPr lang="en-US" sz="1900" dirty="0" err="1" smtClean="0"/>
              <a:t>angajatorul</a:t>
            </a:r>
            <a:r>
              <a:rPr lang="en-US" sz="1900" dirty="0" smtClean="0"/>
              <a:t> a </a:t>
            </a:r>
            <a:r>
              <a:rPr lang="en-US" sz="1900" dirty="0" err="1" smtClean="0"/>
              <a:t>emis</a:t>
            </a:r>
            <a:r>
              <a:rPr lang="en-US" sz="1900" dirty="0" smtClean="0"/>
              <a:t> </a:t>
            </a:r>
            <a:r>
              <a:rPr lang="en-US" sz="1900" dirty="0" err="1" smtClean="0"/>
              <a:t>ordin</a:t>
            </a:r>
            <a:r>
              <a:rPr lang="en-US" sz="1900" dirty="0" smtClean="0"/>
              <a:t> (</a:t>
            </a:r>
            <a:r>
              <a:rPr lang="en-US" sz="1900" dirty="0" err="1" smtClean="0"/>
              <a:t>dispoziţie</a:t>
            </a:r>
            <a:r>
              <a:rPr lang="en-US" sz="1900" dirty="0" smtClean="0"/>
              <a:t>, </a:t>
            </a:r>
            <a:r>
              <a:rPr lang="en-US" sz="1900" dirty="0" err="1" smtClean="0"/>
              <a:t>decizie</a:t>
            </a:r>
            <a:r>
              <a:rPr lang="en-US" sz="1900" dirty="0" smtClean="0"/>
              <a:t>, </a:t>
            </a:r>
            <a:r>
              <a:rPr lang="en-US" sz="1900" dirty="0" err="1" smtClean="0"/>
              <a:t>hotărîre</a:t>
            </a:r>
            <a:r>
              <a:rPr lang="en-US" sz="1900" dirty="0" smtClean="0"/>
              <a:t>) de </a:t>
            </a:r>
            <a:r>
              <a:rPr lang="en-US" sz="1900" dirty="0" err="1" smtClean="0"/>
              <a:t>angajare</a:t>
            </a:r>
            <a:r>
              <a:rPr lang="en-US" sz="1900" dirty="0" smtClean="0"/>
              <a:t>, </a:t>
            </a:r>
            <a:r>
              <a:rPr lang="en-US" sz="1900" dirty="0" err="1" smtClean="0"/>
              <a:t>acesta</a:t>
            </a:r>
            <a:r>
              <a:rPr lang="en-US" sz="1900" dirty="0" smtClean="0"/>
              <a:t> se </a:t>
            </a:r>
            <a:r>
              <a:rPr lang="en-US" sz="1900" dirty="0" err="1" smtClean="0"/>
              <a:t>aduce</a:t>
            </a:r>
            <a:r>
              <a:rPr lang="en-US" sz="1900" dirty="0" smtClean="0"/>
              <a:t> la </a:t>
            </a:r>
            <a:r>
              <a:rPr lang="en-US" sz="1900" dirty="0" err="1" smtClean="0"/>
              <a:t>cunoştinţă</a:t>
            </a:r>
            <a:r>
              <a:rPr lang="en-US" sz="1900" dirty="0" smtClean="0"/>
              <a:t> </a:t>
            </a:r>
            <a:r>
              <a:rPr lang="en-US" sz="1900" dirty="0" err="1" smtClean="0"/>
              <a:t>salariatului</a:t>
            </a:r>
            <a:r>
              <a:rPr lang="en-US" sz="1900" dirty="0" smtClean="0"/>
              <a:t>, sub </a:t>
            </a:r>
            <a:r>
              <a:rPr lang="en-US" sz="1900" dirty="0" err="1" smtClean="0"/>
              <a:t>semnătură</a:t>
            </a:r>
            <a:r>
              <a:rPr lang="en-US" sz="1900" dirty="0" smtClean="0"/>
              <a:t>, </a:t>
            </a:r>
            <a:r>
              <a:rPr lang="en-US" sz="1900" dirty="0" err="1" smtClean="0"/>
              <a:t>în</a:t>
            </a:r>
            <a:r>
              <a:rPr lang="en-US" sz="1900" dirty="0" smtClean="0"/>
              <a:t> </a:t>
            </a:r>
            <a:r>
              <a:rPr lang="en-US" sz="1900" dirty="0" err="1" smtClean="0"/>
              <a:t>termen</a:t>
            </a:r>
            <a:r>
              <a:rPr lang="en-US" sz="1900" dirty="0" smtClean="0"/>
              <a:t> de 3 </a:t>
            </a:r>
            <a:r>
              <a:rPr lang="en-US" sz="1900" dirty="0" err="1" smtClean="0"/>
              <a:t>zile</a:t>
            </a:r>
            <a:r>
              <a:rPr lang="en-US" sz="1900" dirty="0" smtClean="0"/>
              <a:t> </a:t>
            </a:r>
            <a:r>
              <a:rPr lang="en-US" sz="1900" dirty="0" err="1" smtClean="0"/>
              <a:t>lucrătoare</a:t>
            </a:r>
            <a:r>
              <a:rPr lang="en-US" sz="1900" dirty="0" smtClean="0"/>
              <a:t> de la data </a:t>
            </a:r>
            <a:r>
              <a:rPr lang="en-US" sz="1900" dirty="0" err="1" smtClean="0"/>
              <a:t>semnării</a:t>
            </a:r>
            <a:r>
              <a:rPr lang="en-US" sz="1900" dirty="0" smtClean="0"/>
              <a:t> de </a:t>
            </a:r>
            <a:r>
              <a:rPr lang="en-US" sz="1900" dirty="0" err="1" smtClean="0"/>
              <a:t>către</a:t>
            </a:r>
            <a:r>
              <a:rPr lang="en-US" sz="1900" dirty="0" smtClean="0"/>
              <a:t> </a:t>
            </a:r>
            <a:r>
              <a:rPr lang="en-US" sz="1900" dirty="0" err="1" smtClean="0"/>
              <a:t>părţi</a:t>
            </a:r>
            <a:r>
              <a:rPr lang="en-US" sz="1900" dirty="0" smtClean="0"/>
              <a:t> a </a:t>
            </a:r>
            <a:r>
              <a:rPr lang="en-US" sz="1900" dirty="0" err="1" smtClean="0"/>
              <a:t>contractului</a:t>
            </a:r>
            <a:r>
              <a:rPr lang="en-US" sz="1900" dirty="0" smtClean="0"/>
              <a:t> individual de </a:t>
            </a:r>
            <a:r>
              <a:rPr lang="en-US" sz="1900" dirty="0" err="1" smtClean="0"/>
              <a:t>muncă</a:t>
            </a:r>
            <a:r>
              <a:rPr lang="en-US" sz="1900" dirty="0" smtClean="0"/>
              <a:t>. La </a:t>
            </a:r>
            <a:r>
              <a:rPr lang="en-US" sz="1900" dirty="0" err="1" smtClean="0"/>
              <a:t>cererea</a:t>
            </a:r>
            <a:r>
              <a:rPr lang="en-US" sz="1900" dirty="0" smtClean="0"/>
              <a:t> </a:t>
            </a:r>
            <a:r>
              <a:rPr lang="en-US" sz="1900" dirty="0" err="1" smtClean="0"/>
              <a:t>scrisă</a:t>
            </a:r>
            <a:r>
              <a:rPr lang="en-US" sz="1900" dirty="0" smtClean="0"/>
              <a:t> a </a:t>
            </a:r>
            <a:r>
              <a:rPr lang="en-US" sz="1900" dirty="0" err="1" smtClean="0"/>
              <a:t>salariatului</a:t>
            </a:r>
            <a:r>
              <a:rPr lang="en-US" sz="1900" dirty="0" smtClean="0"/>
              <a:t>, </a:t>
            </a:r>
            <a:r>
              <a:rPr lang="en-US" sz="1900" dirty="0" err="1" smtClean="0"/>
              <a:t>angajatorul</a:t>
            </a:r>
            <a:r>
              <a:rPr lang="en-US" sz="1900" dirty="0" smtClean="0"/>
              <a:t> </a:t>
            </a:r>
            <a:r>
              <a:rPr lang="en-US" sz="1900" dirty="0" err="1" smtClean="0"/>
              <a:t>este</a:t>
            </a:r>
            <a:r>
              <a:rPr lang="en-US" sz="1900" dirty="0" smtClean="0"/>
              <a:t> </a:t>
            </a:r>
            <a:r>
              <a:rPr lang="en-US" sz="1900" dirty="0" err="1" smtClean="0"/>
              <a:t>obligat</a:t>
            </a:r>
            <a:r>
              <a:rPr lang="en-US" sz="1900" dirty="0" smtClean="0"/>
              <a:t> </a:t>
            </a:r>
            <a:r>
              <a:rPr lang="en-US" sz="1900" dirty="0" err="1" smtClean="0"/>
              <a:t>să-i</a:t>
            </a:r>
            <a:r>
              <a:rPr lang="en-US" sz="1900" dirty="0" smtClean="0"/>
              <a:t> </a:t>
            </a:r>
            <a:r>
              <a:rPr lang="en-US" sz="1900" dirty="0" err="1" smtClean="0"/>
              <a:t>elibereze</a:t>
            </a:r>
            <a:r>
              <a:rPr lang="en-US" sz="1900" dirty="0" smtClean="0"/>
              <a:t> </a:t>
            </a:r>
            <a:r>
              <a:rPr lang="en-US" sz="1900" dirty="0" err="1" smtClean="0"/>
              <a:t>acestuia</a:t>
            </a:r>
            <a:r>
              <a:rPr lang="en-US" sz="1900" dirty="0" smtClean="0"/>
              <a:t> o </a:t>
            </a:r>
            <a:r>
              <a:rPr lang="en-US" sz="1900" dirty="0" err="1" smtClean="0"/>
              <a:t>copie</a:t>
            </a:r>
            <a:r>
              <a:rPr lang="en-US" sz="1900" dirty="0" smtClean="0"/>
              <a:t> de </a:t>
            </a:r>
            <a:r>
              <a:rPr lang="en-US" sz="1900" dirty="0" err="1" smtClean="0"/>
              <a:t>pe</a:t>
            </a:r>
            <a:r>
              <a:rPr lang="en-US" sz="1900" dirty="0" smtClean="0"/>
              <a:t> </a:t>
            </a:r>
            <a:r>
              <a:rPr lang="en-US" sz="1900" dirty="0" err="1" smtClean="0"/>
              <a:t>ordin</a:t>
            </a:r>
            <a:r>
              <a:rPr lang="en-US" sz="1900" dirty="0" smtClean="0"/>
              <a:t> (</a:t>
            </a:r>
            <a:r>
              <a:rPr lang="en-US" sz="1900" dirty="0" err="1" smtClean="0"/>
              <a:t>dispoziţie</a:t>
            </a:r>
            <a:r>
              <a:rPr lang="en-US" sz="1900" dirty="0" smtClean="0"/>
              <a:t>, </a:t>
            </a:r>
            <a:r>
              <a:rPr lang="en-US" sz="1900" dirty="0" err="1" smtClean="0"/>
              <a:t>decizie</a:t>
            </a:r>
            <a:r>
              <a:rPr lang="en-US" sz="1900" dirty="0" smtClean="0"/>
              <a:t>, </a:t>
            </a:r>
            <a:r>
              <a:rPr lang="en-US" sz="1900" dirty="0" err="1" smtClean="0"/>
              <a:t>hotărîre</a:t>
            </a:r>
            <a:r>
              <a:rPr lang="en-US" sz="1900" dirty="0" smtClean="0"/>
              <a:t>), </a:t>
            </a:r>
            <a:r>
              <a:rPr lang="en-US" sz="1900" dirty="0" err="1" smtClean="0"/>
              <a:t>legalizată</a:t>
            </a:r>
            <a:r>
              <a:rPr lang="en-US" sz="1900" dirty="0" smtClean="0"/>
              <a:t> </a:t>
            </a:r>
            <a:r>
              <a:rPr lang="en-US" sz="1900" dirty="0" err="1" smtClean="0"/>
              <a:t>în</a:t>
            </a:r>
            <a:r>
              <a:rPr lang="en-US" sz="1900" dirty="0" smtClean="0"/>
              <a:t> </a:t>
            </a:r>
            <a:r>
              <a:rPr lang="en-US" sz="1900" dirty="0" err="1" smtClean="0"/>
              <a:t>modul</a:t>
            </a:r>
            <a:r>
              <a:rPr lang="en-US" sz="1900" dirty="0" smtClean="0"/>
              <a:t> </a:t>
            </a:r>
            <a:r>
              <a:rPr lang="en-US" sz="1900" dirty="0" err="1" smtClean="0"/>
              <a:t>stabilit</a:t>
            </a:r>
            <a:r>
              <a:rPr lang="en-US" sz="1900" dirty="0" smtClean="0"/>
              <a:t>, </a:t>
            </a:r>
            <a:r>
              <a:rPr lang="en-US" sz="1900" dirty="0" err="1" smtClean="0"/>
              <a:t>în</a:t>
            </a:r>
            <a:r>
              <a:rPr lang="en-US" sz="1900" dirty="0" smtClean="0"/>
              <a:t> </a:t>
            </a:r>
            <a:r>
              <a:rPr lang="en-US" sz="1900" dirty="0" err="1" smtClean="0"/>
              <a:t>termen</a:t>
            </a:r>
            <a:r>
              <a:rPr lang="en-US" sz="1900" dirty="0" smtClean="0"/>
              <a:t> de 3 </a:t>
            </a:r>
            <a:r>
              <a:rPr lang="en-US" sz="1900" dirty="0" err="1" smtClean="0"/>
              <a:t>zile</a:t>
            </a:r>
            <a:r>
              <a:rPr lang="en-US" sz="1900" dirty="0" smtClean="0"/>
              <a:t> </a:t>
            </a:r>
            <a:r>
              <a:rPr lang="en-US" sz="1900" dirty="0" err="1" smtClean="0"/>
              <a:t>lucrătoare</a:t>
            </a:r>
            <a:r>
              <a:rPr lang="en-US" sz="1900" dirty="0" smtClean="0"/>
              <a:t>.</a:t>
            </a:r>
            <a:endParaRPr lang="ru-RU" sz="1900" dirty="0" smtClean="0"/>
          </a:p>
          <a:p>
            <a:endParaRPr lang="ru-RU" sz="2900" dirty="0" smtClean="0"/>
          </a:p>
          <a:p>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332656"/>
            <a:ext cx="8229600" cy="5674635"/>
          </a:xfrm>
        </p:spPr>
        <p:txBody>
          <a:bodyPr>
            <a:normAutofit fontScale="92500" lnSpcReduction="20000"/>
          </a:bodyPr>
          <a:lstStyle/>
          <a:p>
            <a:r>
              <a:rPr lang="ro-MO" sz="1900" b="1" i="1" dirty="0" smtClean="0"/>
              <a:t>VI. </a:t>
            </a:r>
            <a:r>
              <a:rPr lang="ro-RO" sz="1900" b="1" i="1" dirty="0" smtClean="0"/>
              <a:t>Condiții suplimentare privind angajare </a:t>
            </a:r>
            <a:r>
              <a:rPr lang="ro-RO" sz="1900" b="1" i="1" dirty="0" smtClean="0"/>
              <a:t>salariaților</a:t>
            </a:r>
            <a:endParaRPr lang="ru-RU" sz="1900" b="1" i="1" dirty="0" smtClean="0"/>
          </a:p>
          <a:p>
            <a:endParaRPr lang="ro-RO" sz="2000" dirty="0" smtClean="0"/>
          </a:p>
          <a:p>
            <a:pPr algn="just"/>
            <a:r>
              <a:rPr lang="ro-RO" sz="1900" i="1" dirty="0" smtClean="0"/>
              <a:t>Familiarizarea </a:t>
            </a:r>
            <a:r>
              <a:rPr lang="ro-RO" sz="1900" i="1" dirty="0" smtClean="0"/>
              <a:t>angajatului cu actele normative interne.</a:t>
            </a:r>
            <a:endParaRPr lang="ru-RU" sz="1900" i="1" dirty="0" smtClean="0"/>
          </a:p>
          <a:p>
            <a:pPr algn="just"/>
            <a:r>
              <a:rPr lang="ro-RO" sz="1900" dirty="0" smtClean="0"/>
              <a:t>La angajare </a:t>
            </a:r>
            <a:r>
              <a:rPr lang="en-US" sz="1900" dirty="0" err="1" smtClean="0"/>
              <a:t>salariatului</a:t>
            </a:r>
            <a:r>
              <a:rPr lang="en-US" sz="1900" dirty="0" smtClean="0"/>
              <a:t> </a:t>
            </a:r>
            <a:r>
              <a:rPr lang="en-US" sz="1900" dirty="0" err="1" smtClean="0"/>
              <a:t>va</a:t>
            </a:r>
            <a:r>
              <a:rPr lang="en-US" sz="1900" dirty="0" smtClean="0"/>
              <a:t> </a:t>
            </a:r>
            <a:r>
              <a:rPr lang="en-US" sz="1900" dirty="0" err="1" smtClean="0"/>
              <a:t>fi</a:t>
            </a:r>
            <a:r>
              <a:rPr lang="en-US" sz="1900" dirty="0" smtClean="0"/>
              <a:t> </a:t>
            </a:r>
            <a:r>
              <a:rPr lang="en-US" sz="1900" dirty="0" err="1" smtClean="0"/>
              <a:t>famiarizat</a:t>
            </a:r>
            <a:r>
              <a:rPr lang="en-US" sz="1900" dirty="0" smtClean="0"/>
              <a:t> sub </a:t>
            </a:r>
            <a:r>
              <a:rPr lang="en-US" sz="1900" dirty="0" err="1" smtClean="0"/>
              <a:t>semnătură</a:t>
            </a:r>
            <a:r>
              <a:rPr lang="en-US" sz="1900" dirty="0" smtClean="0"/>
              <a:t> cu </a:t>
            </a:r>
            <a:r>
              <a:rPr lang="en-US" sz="1900" dirty="0" err="1" smtClean="0"/>
              <a:t>regulamentul</a:t>
            </a:r>
            <a:r>
              <a:rPr lang="en-US" sz="1900" dirty="0" smtClean="0"/>
              <a:t> intern al </a:t>
            </a:r>
            <a:r>
              <a:rPr lang="en-US" sz="1900" dirty="0" err="1" smtClean="0"/>
              <a:t>întreprinderii</a:t>
            </a:r>
            <a:r>
              <a:rPr lang="en-US" sz="1900" dirty="0" smtClean="0"/>
              <a:t>,  </a:t>
            </a:r>
            <a:r>
              <a:rPr lang="en-US" sz="1900" dirty="0" err="1" smtClean="0"/>
              <a:t>convenţiile</a:t>
            </a:r>
            <a:r>
              <a:rPr lang="en-US" sz="1900" dirty="0" smtClean="0"/>
              <a:t> </a:t>
            </a:r>
            <a:r>
              <a:rPr lang="en-US" sz="1900" dirty="0" err="1" smtClean="0"/>
              <a:t>colective</a:t>
            </a:r>
            <a:r>
              <a:rPr lang="en-US" sz="1900" dirty="0" smtClean="0"/>
              <a:t> care-</a:t>
            </a:r>
            <a:r>
              <a:rPr lang="en-US" sz="1900" dirty="0" err="1" smtClean="0"/>
              <a:t>i</a:t>
            </a:r>
            <a:r>
              <a:rPr lang="en-US" sz="1900" dirty="0" smtClean="0"/>
              <a:t> </a:t>
            </a:r>
            <a:r>
              <a:rPr lang="en-US" sz="1900" dirty="0" err="1" smtClean="0"/>
              <a:t>sînt</a:t>
            </a:r>
            <a:r>
              <a:rPr lang="en-US" sz="1900" dirty="0" smtClean="0"/>
              <a:t> </a:t>
            </a:r>
            <a:r>
              <a:rPr lang="en-US" sz="1900" dirty="0" err="1" smtClean="0"/>
              <a:t>aplicabile</a:t>
            </a:r>
            <a:r>
              <a:rPr lang="en-US" sz="1900" dirty="0" smtClean="0"/>
              <a:t>, </a:t>
            </a:r>
            <a:r>
              <a:rPr lang="en-US" sz="1900" dirty="0" err="1" smtClean="0"/>
              <a:t>contractul</a:t>
            </a:r>
            <a:r>
              <a:rPr lang="en-US" sz="1900" dirty="0" smtClean="0"/>
              <a:t> </a:t>
            </a:r>
            <a:r>
              <a:rPr lang="en-US" sz="1900" dirty="0" err="1" smtClean="0"/>
              <a:t>colectiv</a:t>
            </a:r>
            <a:r>
              <a:rPr lang="en-US" sz="1900" dirty="0" smtClean="0"/>
              <a:t> de </a:t>
            </a:r>
            <a:r>
              <a:rPr lang="en-US" sz="1900" dirty="0" err="1" smtClean="0"/>
              <a:t>muncă</a:t>
            </a:r>
            <a:r>
              <a:rPr lang="en-US" sz="1900" dirty="0" smtClean="0"/>
              <a:t>,  </a:t>
            </a:r>
            <a:r>
              <a:rPr lang="en-US" sz="1900" dirty="0" err="1" smtClean="0"/>
              <a:t>fișă</a:t>
            </a:r>
            <a:r>
              <a:rPr lang="en-US" sz="1900" dirty="0" smtClean="0"/>
              <a:t> </a:t>
            </a:r>
            <a:r>
              <a:rPr lang="en-US" sz="1900" dirty="0" err="1" smtClean="0"/>
              <a:t>postului</a:t>
            </a:r>
            <a:r>
              <a:rPr lang="en-US" sz="1900" dirty="0" smtClean="0"/>
              <a:t> </a:t>
            </a:r>
            <a:r>
              <a:rPr lang="ro-RO" sz="1900" dirty="0" smtClean="0"/>
              <a:t>și alte acte locale.</a:t>
            </a:r>
            <a:endParaRPr lang="ru-RU" sz="1900" dirty="0" smtClean="0"/>
          </a:p>
          <a:p>
            <a:pPr algn="just"/>
            <a:r>
              <a:rPr lang="ro-RO" sz="1900" i="1" dirty="0" smtClean="0"/>
              <a:t>Fișei personal MR-2. </a:t>
            </a:r>
            <a:endParaRPr lang="ru-RU" sz="1900" i="1" dirty="0" smtClean="0"/>
          </a:p>
          <a:p>
            <a:pPr algn="just"/>
            <a:r>
              <a:rPr lang="ro-RO" sz="1900" dirty="0" smtClean="0"/>
              <a:t>Fișa personală MR-2 se îndeplinește pentru fiecare nou angajat, se indică  datele personale a salariatului, iar în procesul activității de muncă pot apărea evidențe ale transferurilor, stimulărilor sau încălcărilor disciplinare; concediilor anuale, sociale și de altă natură.</a:t>
            </a:r>
            <a:endParaRPr lang="ru-RU" sz="1900" dirty="0" smtClean="0"/>
          </a:p>
          <a:p>
            <a:pPr algn="just"/>
            <a:r>
              <a:rPr lang="ro-RO" sz="1900" i="1" dirty="0" smtClean="0"/>
              <a:t>Dosarului personal al angajatului. </a:t>
            </a:r>
            <a:endParaRPr lang="ru-RU" sz="1900" i="1" dirty="0" smtClean="0"/>
          </a:p>
          <a:p>
            <a:pPr algn="just"/>
            <a:r>
              <a:rPr lang="ro-RO" sz="1900" dirty="0" smtClean="0"/>
              <a:t>Legislația muncii nu prevede o listă de documente care trebuie să fi  în dosarul personal al fiecărui angajat. Componența dosarului personal ar trebui prevăzută în Instrucțiunea privind evidența personalului, elaborată și aprobată de angajator.</a:t>
            </a:r>
            <a:endParaRPr lang="ru-RU" sz="1900" dirty="0" smtClean="0"/>
          </a:p>
          <a:p>
            <a:pPr algn="just"/>
            <a:r>
              <a:rPr lang="en-US" sz="1900" i="1" dirty="0" err="1" smtClean="0"/>
              <a:t>Informarea</a:t>
            </a:r>
            <a:r>
              <a:rPr lang="en-US" sz="1900" i="1" dirty="0" smtClean="0"/>
              <a:t>  </a:t>
            </a:r>
            <a:r>
              <a:rPr lang="en-US" sz="1900" i="1" dirty="0" err="1" smtClean="0"/>
              <a:t>privind</a:t>
            </a:r>
            <a:r>
              <a:rPr lang="en-US" sz="1900" i="1" dirty="0" smtClean="0"/>
              <a:t> </a:t>
            </a:r>
            <a:r>
              <a:rPr lang="en-US" sz="1900" i="1" dirty="0" err="1" smtClean="0"/>
              <a:t>cerinţele</a:t>
            </a:r>
            <a:r>
              <a:rPr lang="en-US" sz="1900" i="1" dirty="0" smtClean="0"/>
              <a:t> de </a:t>
            </a:r>
            <a:r>
              <a:rPr lang="en-US" sz="1900" i="1" dirty="0" err="1" smtClean="0"/>
              <a:t>securitate</a:t>
            </a:r>
            <a:r>
              <a:rPr lang="en-US" sz="1900" i="1" dirty="0" smtClean="0"/>
              <a:t> </a:t>
            </a:r>
            <a:r>
              <a:rPr lang="en-US" sz="1900" i="1" dirty="0" err="1" smtClean="0"/>
              <a:t>şi</a:t>
            </a:r>
            <a:r>
              <a:rPr lang="en-US" sz="1900" i="1" dirty="0" smtClean="0"/>
              <a:t> </a:t>
            </a:r>
            <a:r>
              <a:rPr lang="en-US" sz="1900" i="1" dirty="0" err="1" smtClean="0"/>
              <a:t>sănătate</a:t>
            </a:r>
            <a:r>
              <a:rPr lang="en-US" sz="1900" i="1" dirty="0" smtClean="0"/>
              <a:t> </a:t>
            </a:r>
            <a:r>
              <a:rPr lang="en-US" sz="1900" i="1" dirty="0" err="1" smtClean="0"/>
              <a:t>în</a:t>
            </a:r>
            <a:r>
              <a:rPr lang="en-US" sz="1900" i="1" dirty="0" smtClean="0"/>
              <a:t> </a:t>
            </a:r>
            <a:r>
              <a:rPr lang="en-US" sz="1900" i="1" dirty="0" err="1" smtClean="0"/>
              <a:t>muncă</a:t>
            </a:r>
            <a:endParaRPr lang="ru-RU" sz="1900" i="1" dirty="0" smtClean="0"/>
          </a:p>
          <a:p>
            <a:pPr algn="just"/>
            <a:r>
              <a:rPr lang="ro-RO" sz="1900" dirty="0" smtClean="0"/>
              <a:t>Legislația prevede pregătirea și înstruirea angajatului în domeniu securității și sănătății în muncă (instructaj introductiv-general și instructaj la locul de muncă).</a:t>
            </a:r>
            <a:endParaRPr lang="ru-RU" sz="1900" dirty="0" smtClean="0"/>
          </a:p>
          <a:p>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980728"/>
            <a:ext cx="8229600" cy="5400600"/>
          </a:xfrm>
        </p:spPr>
        <p:txBody>
          <a:bodyPr>
            <a:normAutofit fontScale="92500" lnSpcReduction="20000"/>
          </a:bodyPr>
          <a:lstStyle/>
          <a:p>
            <a:r>
              <a:rPr lang="ro-RO" sz="1500" dirty="0" smtClean="0"/>
              <a:t>Relațiile de muncă pot fi suspendate (întrerupte temporar) din în circumstanțe care nu depind de părți, prin acordul părților sau la inițiativa uneia dintre părți. În funcție de natura juridică a raportului de muncă, suspendarea poate fi din următoarele motive</a:t>
            </a:r>
            <a:r>
              <a:rPr lang="ro-RO" sz="1500" dirty="0" smtClean="0"/>
              <a:t>:</a:t>
            </a:r>
          </a:p>
          <a:p>
            <a:endParaRPr lang="ru-RU" sz="1500" dirty="0" smtClean="0"/>
          </a:p>
          <a:p>
            <a:r>
              <a:rPr lang="en-US" sz="1500" b="1" i="1" dirty="0" smtClean="0"/>
              <a:t>I. </a:t>
            </a:r>
            <a:r>
              <a:rPr lang="en-US" sz="1500" b="1" i="1" dirty="0" err="1" smtClean="0"/>
              <a:t>Contractul</a:t>
            </a:r>
            <a:r>
              <a:rPr lang="en-US" sz="1500" b="1" i="1" dirty="0" smtClean="0"/>
              <a:t> individual de </a:t>
            </a:r>
            <a:r>
              <a:rPr lang="en-US" sz="1500" b="1" i="1" dirty="0" err="1" smtClean="0"/>
              <a:t>muncă</a:t>
            </a:r>
            <a:r>
              <a:rPr lang="en-US" sz="1500" b="1" i="1" dirty="0" smtClean="0"/>
              <a:t> se </a:t>
            </a:r>
            <a:r>
              <a:rPr lang="en-US" sz="1500" b="1" i="1" dirty="0" err="1" smtClean="0"/>
              <a:t>suspendă</a:t>
            </a:r>
            <a:r>
              <a:rPr lang="en-US" sz="1500" b="1" i="1" dirty="0" smtClean="0"/>
              <a:t> </a:t>
            </a:r>
            <a:r>
              <a:rPr lang="en-US" sz="1500" b="1" i="1" dirty="0" err="1" smtClean="0"/>
              <a:t>în</a:t>
            </a:r>
            <a:r>
              <a:rPr lang="en-US" sz="1500" b="1" i="1" dirty="0" smtClean="0"/>
              <a:t> </a:t>
            </a:r>
            <a:r>
              <a:rPr lang="en-US" sz="1500" b="1" i="1" dirty="0" err="1" smtClean="0"/>
              <a:t>circumstanţe</a:t>
            </a:r>
            <a:r>
              <a:rPr lang="en-US" sz="1500" b="1" i="1" dirty="0" smtClean="0"/>
              <a:t> </a:t>
            </a:r>
            <a:r>
              <a:rPr lang="en-US" sz="1500" b="1" i="1" dirty="0" err="1" smtClean="0"/>
              <a:t>ce</a:t>
            </a:r>
            <a:r>
              <a:rPr lang="en-US" sz="1500" b="1" i="1" dirty="0" smtClean="0"/>
              <a:t> nu </a:t>
            </a:r>
            <a:r>
              <a:rPr lang="en-US" sz="1500" b="1" i="1" dirty="0" err="1" smtClean="0"/>
              <a:t>depind</a:t>
            </a:r>
            <a:r>
              <a:rPr lang="en-US" sz="1500" b="1" i="1" dirty="0" smtClean="0"/>
              <a:t> de </a:t>
            </a:r>
            <a:r>
              <a:rPr lang="en-US" sz="1500" b="1" i="1" dirty="0" err="1" smtClean="0"/>
              <a:t>voinţa</a:t>
            </a:r>
            <a:r>
              <a:rPr lang="en-US" sz="1500" b="1" i="1" dirty="0" smtClean="0"/>
              <a:t> </a:t>
            </a:r>
            <a:r>
              <a:rPr lang="en-US" sz="1500" b="1" i="1" dirty="0" err="1" smtClean="0"/>
              <a:t>părţilor</a:t>
            </a:r>
            <a:r>
              <a:rPr lang="en-US" sz="1500" b="1" i="1" dirty="0" smtClean="0"/>
              <a:t> </a:t>
            </a:r>
            <a:r>
              <a:rPr lang="en-US" sz="1500" b="1" i="1" dirty="0" err="1" smtClean="0"/>
              <a:t>în</a:t>
            </a:r>
            <a:r>
              <a:rPr lang="en-US" sz="1500" b="1" i="1" dirty="0" smtClean="0"/>
              <a:t> </a:t>
            </a:r>
            <a:r>
              <a:rPr lang="en-US" sz="1500" b="1" i="1" dirty="0" err="1" smtClean="0"/>
              <a:t>caz</a:t>
            </a:r>
            <a:r>
              <a:rPr lang="en-US" sz="1500" b="1" i="1" dirty="0" smtClean="0"/>
              <a:t> de:</a:t>
            </a:r>
            <a:endParaRPr lang="ru-RU" sz="1500" b="1" i="1" dirty="0" smtClean="0"/>
          </a:p>
          <a:p>
            <a:r>
              <a:rPr lang="en-US" sz="1400" dirty="0" smtClean="0"/>
              <a:t>a) </a:t>
            </a:r>
            <a:r>
              <a:rPr lang="en-US" sz="1400" dirty="0" err="1" smtClean="0"/>
              <a:t>concediu</a:t>
            </a:r>
            <a:r>
              <a:rPr lang="en-US" sz="1400" dirty="0" smtClean="0"/>
              <a:t> de </a:t>
            </a:r>
            <a:r>
              <a:rPr lang="en-US" sz="1400" dirty="0" err="1" smtClean="0"/>
              <a:t>maternitate</a:t>
            </a:r>
            <a:r>
              <a:rPr lang="en-US" sz="1400" dirty="0" smtClean="0"/>
              <a:t>;</a:t>
            </a:r>
            <a:endParaRPr lang="ru-RU" sz="1400" b="1" dirty="0" smtClean="0"/>
          </a:p>
          <a:p>
            <a:r>
              <a:rPr lang="en-US" sz="1400" dirty="0" smtClean="0"/>
              <a:t>b) </a:t>
            </a:r>
            <a:r>
              <a:rPr lang="en-US" sz="1400" dirty="0" err="1" smtClean="0"/>
              <a:t>boală</a:t>
            </a:r>
            <a:r>
              <a:rPr lang="en-US" sz="1400" dirty="0" smtClean="0"/>
              <a:t> </a:t>
            </a:r>
            <a:r>
              <a:rPr lang="en-US" sz="1400" dirty="0" err="1" smtClean="0"/>
              <a:t>sau</a:t>
            </a:r>
            <a:r>
              <a:rPr lang="en-US" sz="1400" dirty="0" smtClean="0"/>
              <a:t> traumatism;</a:t>
            </a:r>
            <a:endParaRPr lang="ru-RU" sz="1400" b="1" dirty="0" smtClean="0"/>
          </a:p>
          <a:p>
            <a:r>
              <a:rPr lang="en-US" sz="1400" dirty="0" smtClean="0"/>
              <a:t>c) </a:t>
            </a:r>
            <a:r>
              <a:rPr lang="en-US" sz="1400" dirty="0" err="1" smtClean="0"/>
              <a:t>carantină</a:t>
            </a:r>
            <a:r>
              <a:rPr lang="en-US" sz="1400" dirty="0" smtClean="0"/>
              <a:t>;</a:t>
            </a:r>
            <a:endParaRPr lang="ru-RU" sz="1400" b="1" dirty="0" smtClean="0"/>
          </a:p>
          <a:p>
            <a:r>
              <a:rPr lang="en-US" sz="1400" dirty="0" smtClean="0"/>
              <a:t>d) </a:t>
            </a:r>
            <a:r>
              <a:rPr lang="en-US" sz="1400" dirty="0" err="1" smtClean="0"/>
              <a:t>încorporarea</a:t>
            </a:r>
            <a:r>
              <a:rPr lang="en-US" sz="1400" dirty="0" smtClean="0"/>
              <a:t> </a:t>
            </a:r>
            <a:r>
              <a:rPr lang="en-US" sz="1400" dirty="0" err="1" smtClean="0"/>
              <a:t>în</a:t>
            </a:r>
            <a:r>
              <a:rPr lang="en-US" sz="1400" dirty="0" smtClean="0"/>
              <a:t> </a:t>
            </a:r>
            <a:r>
              <a:rPr lang="en-US" sz="1400" dirty="0" err="1" smtClean="0"/>
              <a:t>serviciul</a:t>
            </a:r>
            <a:r>
              <a:rPr lang="en-US" sz="1400" dirty="0" smtClean="0"/>
              <a:t> </a:t>
            </a:r>
            <a:r>
              <a:rPr lang="en-US" sz="1400" dirty="0" err="1" smtClean="0"/>
              <a:t>militar</a:t>
            </a:r>
            <a:r>
              <a:rPr lang="en-US" sz="1400" dirty="0" smtClean="0"/>
              <a:t> </a:t>
            </a:r>
            <a:r>
              <a:rPr lang="en-US" sz="1400" dirty="0" err="1" smtClean="0"/>
              <a:t>în</a:t>
            </a:r>
            <a:r>
              <a:rPr lang="en-US" sz="1400" dirty="0" smtClean="0"/>
              <a:t> </a:t>
            </a:r>
            <a:r>
              <a:rPr lang="en-US" sz="1400" dirty="0" err="1" smtClean="0"/>
              <a:t>termen</a:t>
            </a:r>
            <a:r>
              <a:rPr lang="en-US" sz="1400" dirty="0" smtClean="0"/>
              <a:t>, </a:t>
            </a:r>
            <a:r>
              <a:rPr lang="en-US" sz="1400" dirty="0" err="1" smtClean="0"/>
              <a:t>în</a:t>
            </a:r>
            <a:r>
              <a:rPr lang="en-US" sz="1400" dirty="0" smtClean="0"/>
              <a:t> </a:t>
            </a:r>
            <a:r>
              <a:rPr lang="en-US" sz="1400" dirty="0" err="1" smtClean="0"/>
              <a:t>serviciul</a:t>
            </a:r>
            <a:r>
              <a:rPr lang="en-US" sz="1400" dirty="0" smtClean="0"/>
              <a:t> </a:t>
            </a:r>
            <a:r>
              <a:rPr lang="en-US" sz="1400" dirty="0" err="1" smtClean="0"/>
              <a:t>militar</a:t>
            </a:r>
            <a:r>
              <a:rPr lang="en-US" sz="1400" dirty="0" smtClean="0"/>
              <a:t> cu </a:t>
            </a:r>
            <a:r>
              <a:rPr lang="en-US" sz="1400" dirty="0" err="1" smtClean="0"/>
              <a:t>termen</a:t>
            </a:r>
            <a:r>
              <a:rPr lang="en-US" sz="1400" dirty="0" smtClean="0"/>
              <a:t> </a:t>
            </a:r>
            <a:r>
              <a:rPr lang="en-US" sz="1400" dirty="0" err="1" smtClean="0"/>
              <a:t>redus</a:t>
            </a:r>
            <a:r>
              <a:rPr lang="en-US" sz="1400" dirty="0" smtClean="0"/>
              <a:t> </a:t>
            </a:r>
            <a:r>
              <a:rPr lang="en-US" sz="1400" dirty="0" err="1" smtClean="0"/>
              <a:t>sau</a:t>
            </a:r>
            <a:r>
              <a:rPr lang="en-US" sz="1400" dirty="0" smtClean="0"/>
              <a:t> </a:t>
            </a:r>
            <a:r>
              <a:rPr lang="en-US" sz="1400" dirty="0" err="1" smtClean="0"/>
              <a:t>în</a:t>
            </a:r>
            <a:r>
              <a:rPr lang="en-US" sz="1400" dirty="0" smtClean="0"/>
              <a:t> </a:t>
            </a:r>
            <a:r>
              <a:rPr lang="en-US" sz="1400" dirty="0" err="1" smtClean="0"/>
              <a:t>serviciul</a:t>
            </a:r>
            <a:r>
              <a:rPr lang="en-US" sz="1400" dirty="0" smtClean="0"/>
              <a:t> civil;</a:t>
            </a:r>
            <a:endParaRPr lang="ru-RU" sz="1400" b="1" dirty="0" smtClean="0"/>
          </a:p>
          <a:p>
            <a:r>
              <a:rPr lang="en-US" sz="1400" dirty="0" smtClean="0"/>
              <a:t>e) </a:t>
            </a:r>
            <a:r>
              <a:rPr lang="en-US" sz="1400" dirty="0" err="1" smtClean="0"/>
              <a:t>forţă</a:t>
            </a:r>
            <a:r>
              <a:rPr lang="en-US" sz="1400" dirty="0" smtClean="0"/>
              <a:t> </a:t>
            </a:r>
            <a:r>
              <a:rPr lang="en-US" sz="1400" dirty="0" err="1" smtClean="0"/>
              <a:t>majoră</a:t>
            </a:r>
            <a:r>
              <a:rPr lang="en-US" sz="1400" dirty="0" smtClean="0"/>
              <a:t>, </a:t>
            </a:r>
            <a:r>
              <a:rPr lang="en-US" sz="1400" dirty="0" err="1" smtClean="0"/>
              <a:t>confirmată</a:t>
            </a:r>
            <a:r>
              <a:rPr lang="en-US" sz="1400" dirty="0" smtClean="0"/>
              <a:t> </a:t>
            </a:r>
            <a:r>
              <a:rPr lang="en-US" sz="1400" dirty="0" err="1" smtClean="0"/>
              <a:t>în</a:t>
            </a:r>
            <a:r>
              <a:rPr lang="en-US" sz="1400" dirty="0" smtClean="0"/>
              <a:t> </a:t>
            </a:r>
            <a:r>
              <a:rPr lang="en-US" sz="1400" dirty="0" err="1" smtClean="0"/>
              <a:t>modul</a:t>
            </a:r>
            <a:r>
              <a:rPr lang="en-US" sz="1400" dirty="0" smtClean="0"/>
              <a:t> </a:t>
            </a:r>
            <a:r>
              <a:rPr lang="en-US" sz="1400" dirty="0" err="1" smtClean="0"/>
              <a:t>stabilit</a:t>
            </a:r>
            <a:r>
              <a:rPr lang="en-US" sz="1400" dirty="0" smtClean="0"/>
              <a:t>, </a:t>
            </a:r>
            <a:r>
              <a:rPr lang="en-US" sz="1400" dirty="0" err="1" smtClean="0"/>
              <a:t>ce</a:t>
            </a:r>
            <a:r>
              <a:rPr lang="en-US" sz="1400" dirty="0" smtClean="0"/>
              <a:t> nu </a:t>
            </a:r>
            <a:r>
              <a:rPr lang="en-US" sz="1400" dirty="0" err="1" smtClean="0"/>
              <a:t>impune</a:t>
            </a:r>
            <a:r>
              <a:rPr lang="en-US" sz="1400" dirty="0" smtClean="0"/>
              <a:t> </a:t>
            </a:r>
            <a:r>
              <a:rPr lang="en-US" sz="1400" dirty="0" err="1" smtClean="0"/>
              <a:t>încetarea</a:t>
            </a:r>
            <a:r>
              <a:rPr lang="en-US" sz="1400" dirty="0" smtClean="0"/>
              <a:t> </a:t>
            </a:r>
            <a:r>
              <a:rPr lang="en-US" sz="1400" dirty="0" err="1" smtClean="0"/>
              <a:t>raporturilor</a:t>
            </a:r>
            <a:r>
              <a:rPr lang="en-US" sz="1400" dirty="0" smtClean="0"/>
              <a:t> de </a:t>
            </a:r>
            <a:r>
              <a:rPr lang="en-US" sz="1400" dirty="0" err="1" smtClean="0"/>
              <a:t>muncă</a:t>
            </a:r>
            <a:r>
              <a:rPr lang="en-US" sz="1400" dirty="0" smtClean="0"/>
              <a:t>;</a:t>
            </a:r>
            <a:endParaRPr lang="ru-RU" sz="1400" b="1" dirty="0" smtClean="0"/>
          </a:p>
          <a:p>
            <a:r>
              <a:rPr lang="en-US" sz="1400" dirty="0" smtClean="0"/>
              <a:t>f) </a:t>
            </a:r>
            <a:r>
              <a:rPr lang="en-US" sz="1400" dirty="0" err="1" smtClean="0"/>
              <a:t>trimitere</a:t>
            </a:r>
            <a:r>
              <a:rPr lang="en-US" sz="1400" dirty="0" smtClean="0"/>
              <a:t> </a:t>
            </a:r>
            <a:r>
              <a:rPr lang="en-US" sz="1400" dirty="0" err="1" smtClean="0"/>
              <a:t>în</a:t>
            </a:r>
            <a:r>
              <a:rPr lang="en-US" sz="1400" dirty="0" smtClean="0"/>
              <a:t> </a:t>
            </a:r>
            <a:r>
              <a:rPr lang="en-US" sz="1400" dirty="0" err="1" smtClean="0"/>
              <a:t>instanţa</a:t>
            </a:r>
            <a:r>
              <a:rPr lang="en-US" sz="1400" dirty="0" smtClean="0"/>
              <a:t> de </a:t>
            </a:r>
            <a:r>
              <a:rPr lang="en-US" sz="1400" dirty="0" err="1" smtClean="0"/>
              <a:t>judecată</a:t>
            </a:r>
            <a:r>
              <a:rPr lang="en-US" sz="1400" dirty="0" smtClean="0"/>
              <a:t> a </a:t>
            </a:r>
            <a:r>
              <a:rPr lang="en-US" sz="1400" dirty="0" err="1" smtClean="0"/>
              <a:t>dosarului</a:t>
            </a:r>
            <a:r>
              <a:rPr lang="en-US" sz="1400" dirty="0" smtClean="0"/>
              <a:t> penal </a:t>
            </a:r>
            <a:r>
              <a:rPr lang="en-US" sz="1400" dirty="0" err="1" smtClean="0"/>
              <a:t>privind</a:t>
            </a:r>
            <a:r>
              <a:rPr lang="en-US" sz="1400" dirty="0" smtClean="0"/>
              <a:t> </a:t>
            </a:r>
            <a:r>
              <a:rPr lang="en-US" sz="1400" dirty="0" err="1" smtClean="0"/>
              <a:t>comiterea</a:t>
            </a:r>
            <a:r>
              <a:rPr lang="en-US" sz="1400" dirty="0" smtClean="0"/>
              <a:t> de </a:t>
            </a:r>
            <a:r>
              <a:rPr lang="en-US" sz="1400" dirty="0" err="1" smtClean="0"/>
              <a:t>către</a:t>
            </a:r>
            <a:r>
              <a:rPr lang="en-US" sz="1400" dirty="0" smtClean="0"/>
              <a:t> </a:t>
            </a:r>
            <a:r>
              <a:rPr lang="en-US" sz="1400" dirty="0" err="1" smtClean="0"/>
              <a:t>salariat</a:t>
            </a:r>
            <a:r>
              <a:rPr lang="en-US" sz="1400" dirty="0" smtClean="0"/>
              <a:t> a </a:t>
            </a:r>
            <a:r>
              <a:rPr lang="en-US" sz="1400" dirty="0" err="1" smtClean="0"/>
              <a:t>unei</a:t>
            </a:r>
            <a:r>
              <a:rPr lang="en-US" sz="1400" dirty="0" smtClean="0"/>
              <a:t> </a:t>
            </a:r>
            <a:r>
              <a:rPr lang="en-US" sz="1400" dirty="0" err="1" smtClean="0"/>
              <a:t>infracţiuni</a:t>
            </a:r>
            <a:r>
              <a:rPr lang="en-US" sz="1400" dirty="0" smtClean="0"/>
              <a:t> </a:t>
            </a:r>
            <a:r>
              <a:rPr lang="en-US" sz="1400" dirty="0" err="1" smtClean="0"/>
              <a:t>incompatibile</a:t>
            </a:r>
            <a:r>
              <a:rPr lang="en-US" sz="1400" dirty="0" smtClean="0"/>
              <a:t> cu </a:t>
            </a:r>
            <a:r>
              <a:rPr lang="en-US" sz="1400" dirty="0" err="1" smtClean="0"/>
              <a:t>munca</a:t>
            </a:r>
            <a:r>
              <a:rPr lang="en-US" sz="1400" dirty="0" smtClean="0"/>
              <a:t> </a:t>
            </a:r>
            <a:r>
              <a:rPr lang="en-US" sz="1400" dirty="0" err="1" smtClean="0"/>
              <a:t>prestată</a:t>
            </a:r>
            <a:r>
              <a:rPr lang="en-US" sz="1400" dirty="0" smtClean="0"/>
              <a:t>, </a:t>
            </a:r>
            <a:r>
              <a:rPr lang="en-US" sz="1400" dirty="0" err="1" smtClean="0"/>
              <a:t>pînă</a:t>
            </a:r>
            <a:r>
              <a:rPr lang="en-US" sz="1400" dirty="0" smtClean="0"/>
              <a:t> la </a:t>
            </a:r>
            <a:r>
              <a:rPr lang="en-US" sz="1400" dirty="0" err="1" smtClean="0"/>
              <a:t>rămînerea</a:t>
            </a:r>
            <a:r>
              <a:rPr lang="en-US" sz="1400" dirty="0" smtClean="0"/>
              <a:t> </a:t>
            </a:r>
            <a:r>
              <a:rPr lang="en-US" sz="1400" dirty="0" err="1" smtClean="0"/>
              <a:t>definitivă</a:t>
            </a:r>
            <a:r>
              <a:rPr lang="en-US" sz="1400" dirty="0" smtClean="0"/>
              <a:t> a </a:t>
            </a:r>
            <a:r>
              <a:rPr lang="en-US" sz="1400" dirty="0" err="1" smtClean="0"/>
              <a:t>hotărîrii</a:t>
            </a:r>
            <a:r>
              <a:rPr lang="en-US" sz="1400" dirty="0" smtClean="0"/>
              <a:t> </a:t>
            </a:r>
            <a:r>
              <a:rPr lang="en-US" sz="1400" dirty="0" err="1" smtClean="0"/>
              <a:t>judecătoreşti</a:t>
            </a:r>
            <a:r>
              <a:rPr lang="en-US" sz="1400" dirty="0" smtClean="0"/>
              <a:t>;</a:t>
            </a:r>
            <a:endParaRPr lang="ru-RU" sz="1400" b="1" dirty="0" smtClean="0"/>
          </a:p>
          <a:p>
            <a:r>
              <a:rPr lang="en-US" sz="1400" dirty="0" smtClean="0"/>
              <a:t>g) </a:t>
            </a:r>
            <a:r>
              <a:rPr lang="en-US" sz="1400" dirty="0" err="1" smtClean="0"/>
              <a:t>omiter</a:t>
            </a:r>
            <a:r>
              <a:rPr lang="ru-RU" sz="1400" dirty="0" smtClean="0"/>
              <a:t>е</a:t>
            </a:r>
            <a:r>
              <a:rPr lang="en-US" sz="1400" dirty="0" smtClean="0"/>
              <a:t>, din </a:t>
            </a:r>
            <a:r>
              <a:rPr lang="en-US" sz="1400" dirty="0" err="1" smtClean="0"/>
              <a:t>vina</a:t>
            </a:r>
            <a:r>
              <a:rPr lang="en-US" sz="1400" dirty="0" smtClean="0"/>
              <a:t> </a:t>
            </a:r>
            <a:r>
              <a:rPr lang="en-US" sz="1400" dirty="0" err="1" smtClean="0"/>
              <a:t>salariatului</a:t>
            </a:r>
            <a:r>
              <a:rPr lang="en-US" sz="1400" dirty="0" smtClean="0"/>
              <a:t>, a </a:t>
            </a:r>
            <a:r>
              <a:rPr lang="en-US" sz="1400" dirty="0" err="1" smtClean="0"/>
              <a:t>termenului</a:t>
            </a:r>
            <a:r>
              <a:rPr lang="en-US" sz="1400" dirty="0" smtClean="0"/>
              <a:t> de </a:t>
            </a:r>
            <a:r>
              <a:rPr lang="en-US" sz="1400" dirty="0" err="1" smtClean="0"/>
              <a:t>trecere</a:t>
            </a:r>
            <a:r>
              <a:rPr lang="en-US" sz="1400" dirty="0" smtClean="0"/>
              <a:t> a </a:t>
            </a:r>
            <a:r>
              <a:rPr lang="en-US" sz="1400" dirty="0" err="1" smtClean="0"/>
              <a:t>controlului</a:t>
            </a:r>
            <a:r>
              <a:rPr lang="en-US" sz="1400" dirty="0" smtClean="0"/>
              <a:t> medical;</a:t>
            </a:r>
            <a:endParaRPr lang="ru-RU" sz="1400" b="1" dirty="0" smtClean="0"/>
          </a:p>
          <a:p>
            <a:r>
              <a:rPr lang="en-US" sz="1400" dirty="0" smtClean="0"/>
              <a:t>h) </a:t>
            </a:r>
            <a:r>
              <a:rPr lang="en-US" sz="1400" dirty="0" err="1" smtClean="0"/>
              <a:t>depistare</a:t>
            </a:r>
            <a:r>
              <a:rPr lang="en-US" sz="1400" dirty="0" smtClean="0"/>
              <a:t>, conform </a:t>
            </a:r>
            <a:r>
              <a:rPr lang="en-US" sz="1400" dirty="0" err="1" smtClean="0"/>
              <a:t>certificatului</a:t>
            </a:r>
            <a:r>
              <a:rPr lang="en-US" sz="1400" dirty="0" smtClean="0"/>
              <a:t> medical, a </a:t>
            </a:r>
            <a:r>
              <a:rPr lang="en-US" sz="1400" dirty="0" err="1" smtClean="0"/>
              <a:t>contraindicaţiilor</a:t>
            </a:r>
            <a:r>
              <a:rPr lang="en-US" sz="1400" dirty="0" smtClean="0"/>
              <a:t> care nu permit </a:t>
            </a:r>
            <a:r>
              <a:rPr lang="en-US" sz="1400" dirty="0" err="1" smtClean="0"/>
              <a:t>îndeplinirea</a:t>
            </a:r>
            <a:r>
              <a:rPr lang="en-US" sz="1400" dirty="0" smtClean="0"/>
              <a:t> </a:t>
            </a:r>
            <a:r>
              <a:rPr lang="en-US" sz="1400" dirty="0" err="1" smtClean="0"/>
              <a:t>muncii</a:t>
            </a:r>
            <a:r>
              <a:rPr lang="en-US" sz="1400" dirty="0" smtClean="0"/>
              <a:t> </a:t>
            </a:r>
            <a:r>
              <a:rPr lang="en-US" sz="1400" dirty="0" err="1" smtClean="0"/>
              <a:t>specificate</a:t>
            </a:r>
            <a:r>
              <a:rPr lang="en-US" sz="1400" dirty="0" smtClean="0"/>
              <a:t> </a:t>
            </a:r>
            <a:r>
              <a:rPr lang="en-US" sz="1400" dirty="0" err="1" smtClean="0"/>
              <a:t>în</a:t>
            </a:r>
            <a:r>
              <a:rPr lang="en-US" sz="1400" dirty="0" smtClean="0"/>
              <a:t> </a:t>
            </a:r>
            <a:r>
              <a:rPr lang="en-US" sz="1400" dirty="0" err="1" smtClean="0"/>
              <a:t>contractul</a:t>
            </a:r>
            <a:r>
              <a:rPr lang="en-US" sz="1400" dirty="0" smtClean="0"/>
              <a:t> individual de </a:t>
            </a:r>
            <a:r>
              <a:rPr lang="en-US" sz="1400" dirty="0" err="1" smtClean="0"/>
              <a:t>muncă</a:t>
            </a:r>
            <a:r>
              <a:rPr lang="en-US" sz="1400" dirty="0" smtClean="0"/>
              <a:t>;</a:t>
            </a:r>
            <a:endParaRPr lang="ru-RU" sz="1400" b="1" dirty="0" smtClean="0"/>
          </a:p>
          <a:p>
            <a:r>
              <a:rPr lang="en-US" sz="1400" dirty="0" err="1" smtClean="0"/>
              <a:t>i</a:t>
            </a:r>
            <a:r>
              <a:rPr lang="en-US" sz="1400" dirty="0" smtClean="0"/>
              <a:t>) </a:t>
            </a:r>
            <a:r>
              <a:rPr lang="en-US" sz="1400" dirty="0" err="1" smtClean="0"/>
              <a:t>cerere</a:t>
            </a:r>
            <a:r>
              <a:rPr lang="en-US" sz="1400" dirty="0" smtClean="0"/>
              <a:t> a </a:t>
            </a:r>
            <a:r>
              <a:rPr lang="en-US" sz="1400" dirty="0" err="1" smtClean="0"/>
              <a:t>organelor</a:t>
            </a:r>
            <a:r>
              <a:rPr lang="en-US" sz="1400" dirty="0" smtClean="0"/>
              <a:t> de control </a:t>
            </a:r>
            <a:r>
              <a:rPr lang="en-US" sz="1400" dirty="0" err="1" smtClean="0"/>
              <a:t>sau</a:t>
            </a:r>
            <a:r>
              <a:rPr lang="en-US" sz="1400" dirty="0" smtClean="0"/>
              <a:t> de </a:t>
            </a:r>
            <a:r>
              <a:rPr lang="en-US" sz="1400" dirty="0" err="1" smtClean="0"/>
              <a:t>drept</a:t>
            </a:r>
            <a:r>
              <a:rPr lang="en-US" sz="1400" dirty="0" smtClean="0"/>
              <a:t>, conform </a:t>
            </a:r>
            <a:r>
              <a:rPr lang="en-US" sz="1400" dirty="0" err="1" smtClean="0"/>
              <a:t>legislaţiei</a:t>
            </a:r>
            <a:r>
              <a:rPr lang="en-US" sz="1400" dirty="0" smtClean="0"/>
              <a:t> </a:t>
            </a:r>
            <a:r>
              <a:rPr lang="en-US" sz="1400" dirty="0" err="1" smtClean="0"/>
              <a:t>în</a:t>
            </a:r>
            <a:r>
              <a:rPr lang="en-US" sz="1400" dirty="0" smtClean="0"/>
              <a:t> </a:t>
            </a:r>
            <a:r>
              <a:rPr lang="en-US" sz="1400" dirty="0" err="1" smtClean="0"/>
              <a:t>vigoare</a:t>
            </a:r>
            <a:r>
              <a:rPr lang="en-US" sz="1400" dirty="0" smtClean="0"/>
              <a:t>;</a:t>
            </a:r>
            <a:endParaRPr lang="ru-RU" sz="1400" b="1" dirty="0" smtClean="0"/>
          </a:p>
          <a:p>
            <a:r>
              <a:rPr lang="en-US" sz="1400" dirty="0" smtClean="0"/>
              <a:t>j) </a:t>
            </a:r>
            <a:r>
              <a:rPr lang="en-US" sz="1400" dirty="0" err="1" smtClean="0"/>
              <a:t>prezentare</a:t>
            </a:r>
            <a:r>
              <a:rPr lang="en-US" sz="1400" dirty="0" smtClean="0"/>
              <a:t> la </a:t>
            </a:r>
            <a:r>
              <a:rPr lang="en-US" sz="1400" dirty="0" err="1" smtClean="0"/>
              <a:t>locul</a:t>
            </a:r>
            <a:r>
              <a:rPr lang="en-US" sz="1400" dirty="0" smtClean="0"/>
              <a:t> de </a:t>
            </a:r>
            <a:r>
              <a:rPr lang="en-US" sz="1400" dirty="0" err="1" smtClean="0"/>
              <a:t>muncă</a:t>
            </a:r>
            <a:r>
              <a:rPr lang="en-US" sz="1400" dirty="0" smtClean="0"/>
              <a:t> </a:t>
            </a:r>
            <a:r>
              <a:rPr lang="en-US" sz="1400" dirty="0" err="1" smtClean="0"/>
              <a:t>în</a:t>
            </a:r>
            <a:r>
              <a:rPr lang="en-US" sz="1400" dirty="0" smtClean="0"/>
              <a:t> stare de </a:t>
            </a:r>
            <a:r>
              <a:rPr lang="en-US" sz="1400" dirty="0" err="1" smtClean="0"/>
              <a:t>ebrietate</a:t>
            </a:r>
            <a:r>
              <a:rPr lang="en-US" sz="1400" dirty="0" smtClean="0"/>
              <a:t> </a:t>
            </a:r>
            <a:r>
              <a:rPr lang="en-US" sz="1400" dirty="0" err="1" smtClean="0"/>
              <a:t>alcoolică</a:t>
            </a:r>
            <a:r>
              <a:rPr lang="en-US" sz="1400" dirty="0" smtClean="0"/>
              <a:t>, </a:t>
            </a:r>
            <a:r>
              <a:rPr lang="en-US" sz="1400" dirty="0" err="1" smtClean="0"/>
              <a:t>în</a:t>
            </a:r>
            <a:r>
              <a:rPr lang="en-US" sz="1400" dirty="0" smtClean="0"/>
              <a:t> stare </a:t>
            </a:r>
            <a:r>
              <a:rPr lang="en-US" sz="1400" dirty="0" err="1" smtClean="0"/>
              <a:t>cauzată</a:t>
            </a:r>
            <a:r>
              <a:rPr lang="en-US" sz="1400" dirty="0" smtClean="0"/>
              <a:t> de </a:t>
            </a:r>
            <a:r>
              <a:rPr lang="en-US" sz="1400" dirty="0" err="1" smtClean="0"/>
              <a:t>substanțe</a:t>
            </a:r>
            <a:r>
              <a:rPr lang="en-US" sz="1400" dirty="0" smtClean="0"/>
              <a:t> </a:t>
            </a:r>
            <a:r>
              <a:rPr lang="en-US" sz="1400" dirty="0" err="1" smtClean="0"/>
              <a:t>stupefiante</a:t>
            </a:r>
            <a:r>
              <a:rPr lang="en-US" sz="1400" dirty="0" smtClean="0"/>
              <a:t> </a:t>
            </a:r>
            <a:r>
              <a:rPr lang="en-US" sz="1400" dirty="0" err="1" smtClean="0"/>
              <a:t>sau</a:t>
            </a:r>
            <a:r>
              <a:rPr lang="en-US" sz="1400" dirty="0" smtClean="0"/>
              <a:t> </a:t>
            </a:r>
            <a:r>
              <a:rPr lang="en-US" sz="1400" dirty="0" err="1" smtClean="0"/>
              <a:t>toxice</a:t>
            </a:r>
            <a:r>
              <a:rPr lang="en-US" sz="1400" dirty="0" smtClean="0"/>
              <a:t>, </a:t>
            </a:r>
            <a:r>
              <a:rPr lang="en-US" sz="1400" dirty="0" err="1" smtClean="0"/>
              <a:t>constatată</a:t>
            </a:r>
            <a:r>
              <a:rPr lang="en-US" sz="1400" dirty="0" smtClean="0"/>
              <a:t> </a:t>
            </a:r>
            <a:r>
              <a:rPr lang="en-US" sz="1400" dirty="0" err="1" smtClean="0"/>
              <a:t>prin</a:t>
            </a:r>
            <a:r>
              <a:rPr lang="en-US" sz="1400" dirty="0" smtClean="0"/>
              <a:t> </a:t>
            </a:r>
            <a:r>
              <a:rPr lang="en-US" sz="1400" dirty="0" err="1" smtClean="0"/>
              <a:t>certificatul</a:t>
            </a:r>
            <a:r>
              <a:rPr lang="en-US" sz="1400" dirty="0" smtClean="0"/>
              <a:t> </a:t>
            </a:r>
            <a:r>
              <a:rPr lang="en-US" sz="1400" dirty="0" err="1" smtClean="0"/>
              <a:t>eliberat</a:t>
            </a:r>
            <a:r>
              <a:rPr lang="en-US" sz="1400" dirty="0" smtClean="0"/>
              <a:t> de </a:t>
            </a:r>
            <a:r>
              <a:rPr lang="en-US" sz="1400" dirty="0" err="1" smtClean="0"/>
              <a:t>instituţia</a:t>
            </a:r>
            <a:r>
              <a:rPr lang="en-US" sz="1400" dirty="0" smtClean="0"/>
              <a:t> </a:t>
            </a:r>
            <a:r>
              <a:rPr lang="en-US" sz="1400" dirty="0" err="1" smtClean="0"/>
              <a:t>medicală</a:t>
            </a:r>
            <a:r>
              <a:rPr lang="en-US" sz="1400" dirty="0" smtClean="0"/>
              <a:t> </a:t>
            </a:r>
            <a:r>
              <a:rPr lang="en-US" sz="1400" dirty="0" err="1" smtClean="0"/>
              <a:t>competentă</a:t>
            </a:r>
            <a:r>
              <a:rPr lang="en-US" sz="1400" dirty="0" smtClean="0"/>
              <a:t> </a:t>
            </a:r>
            <a:r>
              <a:rPr lang="en-US" sz="1400" dirty="0" err="1" smtClean="0"/>
              <a:t>sau</a:t>
            </a:r>
            <a:r>
              <a:rPr lang="en-US" sz="1400" dirty="0" smtClean="0"/>
              <a:t> </a:t>
            </a:r>
            <a:r>
              <a:rPr lang="en-US" sz="1400" dirty="0" err="1" smtClean="0"/>
              <a:t>prin</a:t>
            </a:r>
            <a:r>
              <a:rPr lang="en-US" sz="1400" dirty="0" smtClean="0"/>
              <a:t> </a:t>
            </a:r>
            <a:r>
              <a:rPr lang="en-US" sz="1400" dirty="0" err="1" smtClean="0"/>
              <a:t>actul</a:t>
            </a:r>
            <a:r>
              <a:rPr lang="en-US" sz="1400" dirty="0" smtClean="0"/>
              <a:t> </a:t>
            </a:r>
            <a:r>
              <a:rPr lang="en-US" sz="1400" dirty="0" err="1" smtClean="0"/>
              <a:t>comisiei</a:t>
            </a:r>
            <a:r>
              <a:rPr lang="en-US" sz="1400" dirty="0" smtClean="0"/>
              <a:t> </a:t>
            </a:r>
            <a:r>
              <a:rPr lang="en-US" sz="1400" dirty="0" err="1" smtClean="0"/>
              <a:t>formate</a:t>
            </a:r>
            <a:r>
              <a:rPr lang="en-US" sz="1400" dirty="0" smtClean="0"/>
              <a:t> </a:t>
            </a:r>
            <a:r>
              <a:rPr lang="en-US" sz="1400" dirty="0" err="1" smtClean="0"/>
              <a:t>dintr</a:t>
            </a:r>
            <a:r>
              <a:rPr lang="en-US" sz="1400" dirty="0" smtClean="0"/>
              <a:t>-un </a:t>
            </a:r>
            <a:r>
              <a:rPr lang="en-US" sz="1400" dirty="0" err="1" smtClean="0"/>
              <a:t>număr</a:t>
            </a:r>
            <a:r>
              <a:rPr lang="en-US" sz="1400" dirty="0" smtClean="0"/>
              <a:t> </a:t>
            </a:r>
            <a:r>
              <a:rPr lang="en-US" sz="1400" dirty="0" err="1" smtClean="0"/>
              <a:t>egal</a:t>
            </a:r>
            <a:r>
              <a:rPr lang="en-US" sz="1400" dirty="0" smtClean="0"/>
              <a:t> de </a:t>
            </a:r>
            <a:r>
              <a:rPr lang="en-US" sz="1400" dirty="0" err="1" smtClean="0"/>
              <a:t>reprezentanţi</a:t>
            </a:r>
            <a:r>
              <a:rPr lang="en-US" sz="1400" dirty="0" smtClean="0"/>
              <a:t> </a:t>
            </a:r>
            <a:r>
              <a:rPr lang="en-US" sz="1400" dirty="0" err="1" smtClean="0"/>
              <a:t>ai</a:t>
            </a:r>
            <a:r>
              <a:rPr lang="en-US" sz="1400" dirty="0" smtClean="0"/>
              <a:t> </a:t>
            </a:r>
            <a:r>
              <a:rPr lang="en-US" sz="1400" dirty="0" err="1" smtClean="0"/>
              <a:t>angajatorului</a:t>
            </a:r>
            <a:r>
              <a:rPr lang="en-US" sz="1400" dirty="0" smtClean="0"/>
              <a:t> </a:t>
            </a:r>
            <a:r>
              <a:rPr lang="en-US" sz="1400" dirty="0" err="1" smtClean="0"/>
              <a:t>şi</a:t>
            </a:r>
            <a:r>
              <a:rPr lang="en-US" sz="1400" dirty="0" smtClean="0"/>
              <a:t> </a:t>
            </a:r>
            <a:r>
              <a:rPr lang="en-US" sz="1400" dirty="0" err="1" smtClean="0"/>
              <a:t>ai</a:t>
            </a:r>
            <a:r>
              <a:rPr lang="en-US" sz="1400" dirty="0" smtClean="0"/>
              <a:t> </a:t>
            </a:r>
            <a:r>
              <a:rPr lang="en-US" sz="1400" dirty="0" err="1" smtClean="0"/>
              <a:t>salariaţilor</a:t>
            </a:r>
            <a:r>
              <a:rPr lang="en-US" sz="1400" dirty="0" smtClean="0"/>
              <a:t>;</a:t>
            </a:r>
            <a:endParaRPr lang="ru-RU" sz="1400" b="1" dirty="0" smtClean="0"/>
          </a:p>
          <a:p>
            <a:r>
              <a:rPr lang="en-US" sz="1400" dirty="0" smtClean="0"/>
              <a:t>k) </a:t>
            </a:r>
            <a:r>
              <a:rPr lang="en-US" sz="1400" dirty="0" err="1" smtClean="0"/>
              <a:t>aflare</a:t>
            </a:r>
            <a:r>
              <a:rPr lang="en-US" sz="1400" dirty="0" smtClean="0"/>
              <a:t> </a:t>
            </a:r>
            <a:r>
              <a:rPr lang="en-US" sz="1400" dirty="0" err="1" smtClean="0"/>
              <a:t>în</a:t>
            </a:r>
            <a:r>
              <a:rPr lang="en-US" sz="1400" dirty="0" smtClean="0"/>
              <a:t> </a:t>
            </a:r>
            <a:r>
              <a:rPr lang="en-US" sz="1400" dirty="0" err="1" smtClean="0"/>
              <a:t>grevă</a:t>
            </a:r>
            <a:r>
              <a:rPr lang="en-US" sz="1400" dirty="0" smtClean="0"/>
              <a:t>, </a:t>
            </a:r>
            <a:r>
              <a:rPr lang="en-US" sz="1400" dirty="0" err="1" smtClean="0"/>
              <a:t>decl</a:t>
            </a:r>
            <a:r>
              <a:rPr lang="ru-RU" sz="1400" dirty="0" smtClean="0"/>
              <a:t>а</a:t>
            </a:r>
            <a:r>
              <a:rPr lang="en-US" sz="1400" dirty="0" err="1" smtClean="0"/>
              <a:t>rată</a:t>
            </a:r>
            <a:r>
              <a:rPr lang="en-US" sz="1400" dirty="0" smtClean="0"/>
              <a:t> conform </a:t>
            </a:r>
            <a:r>
              <a:rPr lang="en-US" sz="1400" dirty="0" err="1" smtClean="0"/>
              <a:t>prezentului</a:t>
            </a:r>
            <a:r>
              <a:rPr lang="en-US" sz="1400" dirty="0" smtClean="0"/>
              <a:t> cod;</a:t>
            </a:r>
            <a:endParaRPr lang="ru-RU" sz="1400" b="1" dirty="0" smtClean="0"/>
          </a:p>
          <a:p>
            <a:r>
              <a:rPr lang="en-US" sz="1400" dirty="0" smtClean="0"/>
              <a:t>l) </a:t>
            </a:r>
            <a:r>
              <a:rPr lang="en-US" sz="1400" dirty="0" err="1" smtClean="0"/>
              <a:t>stabilire</a:t>
            </a:r>
            <a:r>
              <a:rPr lang="en-US" sz="1400" dirty="0" smtClean="0"/>
              <a:t> </a:t>
            </a:r>
            <a:r>
              <a:rPr lang="en-US" sz="1400" dirty="0" err="1" smtClean="0"/>
              <a:t>pe</a:t>
            </a:r>
            <a:r>
              <a:rPr lang="en-US" sz="1400" dirty="0" smtClean="0"/>
              <a:t> </a:t>
            </a:r>
            <a:r>
              <a:rPr lang="en-US" sz="1400" dirty="0" err="1" smtClean="0"/>
              <a:t>termen</a:t>
            </a:r>
            <a:r>
              <a:rPr lang="en-US" sz="1400" dirty="0" smtClean="0"/>
              <a:t> </a:t>
            </a:r>
            <a:r>
              <a:rPr lang="en-US" sz="1400" dirty="0" err="1" smtClean="0"/>
              <a:t>determinat</a:t>
            </a:r>
            <a:r>
              <a:rPr lang="en-US" sz="1400" dirty="0" smtClean="0"/>
              <a:t> a </a:t>
            </a:r>
            <a:r>
              <a:rPr lang="en-US" sz="1400" dirty="0" err="1" smtClean="0"/>
              <a:t>gradului</a:t>
            </a:r>
            <a:r>
              <a:rPr lang="en-US" sz="1400" dirty="0" smtClean="0"/>
              <a:t> de </a:t>
            </a:r>
            <a:r>
              <a:rPr lang="en-US" sz="1400" dirty="0" err="1" smtClean="0"/>
              <a:t>dizabilitate</a:t>
            </a:r>
            <a:r>
              <a:rPr lang="en-US" sz="1400" dirty="0" smtClean="0"/>
              <a:t> ca </a:t>
            </a:r>
            <a:r>
              <a:rPr lang="en-US" sz="1400" dirty="0" err="1" smtClean="0"/>
              <a:t>urmare</a:t>
            </a:r>
            <a:r>
              <a:rPr lang="en-US" sz="1400" dirty="0" smtClean="0"/>
              <a:t> a </a:t>
            </a:r>
            <a:r>
              <a:rPr lang="en-US" sz="1400" dirty="0" err="1" smtClean="0"/>
              <a:t>unui</a:t>
            </a:r>
            <a:r>
              <a:rPr lang="en-US" sz="1400" dirty="0" smtClean="0"/>
              <a:t> accident de </a:t>
            </a:r>
            <a:r>
              <a:rPr lang="en-US" sz="1400" dirty="0" err="1" smtClean="0"/>
              <a:t>muncă</a:t>
            </a:r>
            <a:r>
              <a:rPr lang="en-US" sz="1400" dirty="0" smtClean="0"/>
              <a:t> </a:t>
            </a:r>
            <a:r>
              <a:rPr lang="en-US" sz="1400" dirty="0" err="1" smtClean="0"/>
              <a:t>sau</a:t>
            </a:r>
            <a:r>
              <a:rPr lang="en-US" sz="1400" dirty="0" smtClean="0"/>
              <a:t> a </a:t>
            </a:r>
            <a:r>
              <a:rPr lang="en-US" sz="1400" dirty="0" err="1" smtClean="0"/>
              <a:t>unei</a:t>
            </a:r>
            <a:r>
              <a:rPr lang="en-US" sz="1400" dirty="0" smtClean="0"/>
              <a:t> </a:t>
            </a:r>
            <a:r>
              <a:rPr lang="en-US" sz="1400" dirty="0" err="1" smtClean="0"/>
              <a:t>boli</a:t>
            </a:r>
            <a:r>
              <a:rPr lang="en-US" sz="1400" dirty="0" smtClean="0"/>
              <a:t> </a:t>
            </a:r>
            <a:r>
              <a:rPr lang="en-US" sz="1400" dirty="0" err="1" smtClean="0"/>
              <a:t>profesionale</a:t>
            </a:r>
            <a:r>
              <a:rPr lang="en-US" sz="1400" dirty="0" smtClean="0"/>
              <a:t>; </a:t>
            </a:r>
            <a:r>
              <a:rPr lang="en-US" sz="1400" dirty="0" err="1" smtClean="0"/>
              <a:t>precum</a:t>
            </a:r>
            <a:r>
              <a:rPr lang="en-US" sz="1400" dirty="0" smtClean="0"/>
              <a:t> </a:t>
            </a:r>
            <a:r>
              <a:rPr lang="en-US" sz="1400" dirty="0" err="1" smtClean="0"/>
              <a:t>şi</a:t>
            </a:r>
            <a:endParaRPr lang="ru-RU" sz="1400" b="1" dirty="0" smtClean="0"/>
          </a:p>
          <a:p>
            <a:r>
              <a:rPr lang="en-US" sz="1400" dirty="0" smtClean="0"/>
              <a:t>m) </a:t>
            </a:r>
            <a:r>
              <a:rPr lang="en-US" sz="1400" dirty="0" err="1" smtClean="0"/>
              <a:t>în</a:t>
            </a:r>
            <a:r>
              <a:rPr lang="en-US" sz="1400" dirty="0" smtClean="0"/>
              <a:t> </a:t>
            </a:r>
            <a:r>
              <a:rPr lang="en-US" sz="1400" dirty="0" err="1" smtClean="0"/>
              <a:t>alte</a:t>
            </a:r>
            <a:r>
              <a:rPr lang="en-US" sz="1400" dirty="0" smtClean="0"/>
              <a:t> </a:t>
            </a:r>
            <a:r>
              <a:rPr lang="en-US" sz="1400" dirty="0" err="1" smtClean="0"/>
              <a:t>cazuri</a:t>
            </a:r>
            <a:r>
              <a:rPr lang="en-US" sz="1400" dirty="0" smtClean="0"/>
              <a:t> </a:t>
            </a:r>
            <a:r>
              <a:rPr lang="en-US" sz="1400" dirty="0" err="1" smtClean="0"/>
              <a:t>prevăzute</a:t>
            </a:r>
            <a:r>
              <a:rPr lang="en-US" sz="1400" dirty="0" smtClean="0"/>
              <a:t> de </a:t>
            </a:r>
            <a:r>
              <a:rPr lang="en-US" sz="1400" dirty="0" err="1" smtClean="0"/>
              <a:t>legislaţia</a:t>
            </a:r>
            <a:r>
              <a:rPr lang="en-US" sz="1400" dirty="0" smtClean="0"/>
              <a:t> </a:t>
            </a:r>
            <a:r>
              <a:rPr lang="en-US" sz="1400" dirty="0" err="1" smtClean="0"/>
              <a:t>în</a:t>
            </a:r>
            <a:r>
              <a:rPr lang="en-US" sz="1400" dirty="0" smtClean="0"/>
              <a:t> </a:t>
            </a:r>
            <a:r>
              <a:rPr lang="en-US" sz="1400" dirty="0" err="1" smtClean="0"/>
              <a:t>vigoare</a:t>
            </a:r>
            <a:r>
              <a:rPr lang="en-US" sz="1400" dirty="0" smtClean="0"/>
              <a:t>.</a:t>
            </a:r>
            <a:endParaRPr lang="ru-RU" sz="1400" b="1" dirty="0"/>
          </a:p>
        </p:txBody>
      </p:sp>
      <p:sp>
        <p:nvSpPr>
          <p:cNvPr id="3" name="Заголовок 2"/>
          <p:cNvSpPr>
            <a:spLocks noGrp="1"/>
          </p:cNvSpPr>
          <p:nvPr>
            <p:ph type="title"/>
          </p:nvPr>
        </p:nvSpPr>
        <p:spPr>
          <a:xfrm>
            <a:off x="395536" y="404664"/>
            <a:ext cx="8229600" cy="648072"/>
          </a:xfrm>
        </p:spPr>
        <p:txBody>
          <a:bodyPr>
            <a:normAutofit fontScale="90000"/>
          </a:bodyPr>
          <a:lstStyle/>
          <a:p>
            <a:pPr algn="ctr"/>
            <a:r>
              <a:rPr lang="ru-RU" sz="3600" dirty="0" smtClean="0"/>
              <a:t/>
            </a:r>
            <a:br>
              <a:rPr lang="ru-RU" sz="3600" dirty="0" smtClean="0"/>
            </a:br>
            <a:r>
              <a:rPr lang="en-US" sz="3200" dirty="0" smtClean="0"/>
              <a:t> </a:t>
            </a:r>
            <a:r>
              <a:rPr lang="ro-MO" sz="3200" dirty="0" smtClean="0"/>
              <a:t/>
            </a:r>
            <a:br>
              <a:rPr lang="ro-MO" sz="3200" dirty="0" smtClean="0"/>
            </a:br>
            <a:r>
              <a:rPr lang="en-US" sz="3100" dirty="0" err="1" smtClean="0"/>
              <a:t>Suspendarea</a:t>
            </a:r>
            <a:r>
              <a:rPr lang="en-US" sz="3100" dirty="0" smtClean="0"/>
              <a:t> </a:t>
            </a:r>
            <a:r>
              <a:rPr lang="en-US" sz="3100" dirty="0" err="1" smtClean="0"/>
              <a:t>contractului</a:t>
            </a:r>
            <a:r>
              <a:rPr lang="en-US" sz="3100" dirty="0" smtClean="0"/>
              <a:t> individual de </a:t>
            </a:r>
            <a:r>
              <a:rPr lang="en-US" sz="3100" dirty="0" err="1" smtClean="0"/>
              <a:t>muncă</a:t>
            </a:r>
            <a:r>
              <a:rPr lang="ru-RU" sz="3200" dirty="0" smtClean="0"/>
              <a:t/>
            </a:r>
            <a:br>
              <a:rPr lang="ru-RU" sz="3200" dirty="0" smtClean="0"/>
            </a:br>
            <a:r>
              <a:rPr lang="ru-RU" dirty="0" smtClean="0"/>
              <a:t/>
            </a:r>
            <a:br>
              <a:rPr lang="ru-RU" dirty="0" smtClean="0"/>
            </a:br>
            <a:endParaRPr lang="ru-RU"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969</TotalTime>
  <Words>3087</Words>
  <Application>Microsoft Office PowerPoint</Application>
  <PresentationFormat>Экран (4:3)</PresentationFormat>
  <Paragraphs>237</Paragraphs>
  <Slides>22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Открытая</vt:lpstr>
      <vt:lpstr> ORGANIZAREA  SERVICIULUI RESURSE UMANE </vt:lpstr>
      <vt:lpstr>Слайд 2</vt:lpstr>
      <vt:lpstr>Слайд 3</vt:lpstr>
      <vt:lpstr>Слайд 4</vt:lpstr>
      <vt:lpstr>Procedura de angajare a salariaților</vt:lpstr>
      <vt:lpstr>Слайд 6</vt:lpstr>
      <vt:lpstr>Слайд 7</vt:lpstr>
      <vt:lpstr>Слайд 8</vt:lpstr>
      <vt:lpstr>   Suspendarea contractului individual de muncă  </vt:lpstr>
      <vt:lpstr>Слайд 10</vt:lpstr>
      <vt:lpstr>Sancțiuni disciplinare</vt:lpstr>
      <vt:lpstr>Слайд 12</vt:lpstr>
      <vt:lpstr>   Încetarea rapoartelor de muncă  </vt:lpstr>
      <vt:lpstr>Слайд 14</vt:lpstr>
      <vt:lpstr>Слайд 15</vt:lpstr>
      <vt:lpstr>Слайд 16</vt:lpstr>
      <vt:lpstr>Statele de personal a unității</vt:lpstr>
      <vt:lpstr>Слайд 18</vt:lpstr>
      <vt:lpstr>   Acte normative interne la nivel de unitate  </vt:lpstr>
      <vt:lpstr>Слайд 20</vt:lpstr>
      <vt:lpstr>Слайд 21</vt:lpstr>
      <vt:lpstr>Слайд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Задачи кадровой работы на предприятии </dc:title>
  <dc:creator>Любовь</dc:creator>
  <cp:lastModifiedBy>Любовь</cp:lastModifiedBy>
  <cp:revision>90</cp:revision>
  <dcterms:created xsi:type="dcterms:W3CDTF">2021-05-11T18:37:45Z</dcterms:created>
  <dcterms:modified xsi:type="dcterms:W3CDTF">2021-07-22T21:41:32Z</dcterms:modified>
</cp:coreProperties>
</file>