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66" r:id="rId3"/>
    <p:sldId id="257" r:id="rId4"/>
    <p:sldId id="258" r:id="rId5"/>
    <p:sldId id="259" r:id="rId6"/>
    <p:sldId id="260" r:id="rId7"/>
    <p:sldId id="261" r:id="rId8"/>
    <p:sldId id="262" r:id="rId9"/>
    <p:sldId id="267"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21.07.2021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21.07.2021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21.07.2021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21.07.2021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rsc.gov.md/RSC/signin.jsp" TargetMode="External"/><Relationship Id="rId2" Type="http://schemas.openxmlformats.org/officeDocument/2006/relationships/hyperlink" Target="https://controale.gov.md/grafice-de-control" TargetMode="External"/><Relationship Id="rId1" Type="http://schemas.openxmlformats.org/officeDocument/2006/relationships/slideLayout" Target="../slideLayouts/slideLayout2.xml"/><Relationship Id="rId4" Type="http://schemas.openxmlformats.org/officeDocument/2006/relationships/hyperlink" Target="https://ism.gov.md/ro/content/lista-de-verificare"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ism.gov.md/ro/content/lista-de-verificar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260649"/>
            <a:ext cx="8352928" cy="1224135"/>
          </a:xfrm>
        </p:spPr>
        <p:txBody>
          <a:bodyPr>
            <a:noAutofit/>
          </a:bodyPr>
          <a:lstStyle/>
          <a:p>
            <a:pPr algn="ctr"/>
            <a:r>
              <a:rPr lang="ro-MO" sz="3600" dirty="0" smtClean="0"/>
              <a:t>Securitatea și sănătatea în muncă la întreprindere</a:t>
            </a:r>
            <a:endParaRPr lang="ru-RU" sz="3600" dirty="0"/>
          </a:p>
        </p:txBody>
      </p:sp>
      <p:sp>
        <p:nvSpPr>
          <p:cNvPr id="3" name="Подзаголовок 2"/>
          <p:cNvSpPr>
            <a:spLocks noGrp="1"/>
          </p:cNvSpPr>
          <p:nvPr>
            <p:ph type="subTitle" idx="1"/>
          </p:nvPr>
        </p:nvSpPr>
        <p:spPr>
          <a:xfrm>
            <a:off x="685800" y="1484784"/>
            <a:ext cx="7772400" cy="3326527"/>
          </a:xfrm>
        </p:spPr>
        <p:txBody>
          <a:bodyPr>
            <a:normAutofit/>
          </a:bodyPr>
          <a:lstStyle/>
          <a:p>
            <a:pPr algn="l"/>
            <a:endParaRPr lang="ru-RU" dirty="0" smtClean="0"/>
          </a:p>
        </p:txBody>
      </p:sp>
      <p:pic>
        <p:nvPicPr>
          <p:cNvPr id="5" name="Рисунок 4" descr="bd9bf85c8046d0021ca181d060f28819.jpg"/>
          <p:cNvPicPr>
            <a:picLocks noChangeAspect="1"/>
          </p:cNvPicPr>
          <p:nvPr/>
        </p:nvPicPr>
        <p:blipFill>
          <a:blip r:embed="rId2" cstate="print"/>
          <a:stretch>
            <a:fillRect/>
          </a:stretch>
        </p:blipFill>
        <p:spPr>
          <a:xfrm>
            <a:off x="683568" y="1484784"/>
            <a:ext cx="7920880" cy="475252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securitatea_muncii.jpg"/>
          <p:cNvPicPr>
            <a:picLocks noGrp="1" noChangeAspect="1"/>
          </p:cNvPicPr>
          <p:nvPr>
            <p:ph idx="1"/>
          </p:nvPr>
        </p:nvPicPr>
        <p:blipFill>
          <a:blip r:embed="rId2" cstate="print"/>
          <a:stretch>
            <a:fillRect/>
          </a:stretch>
        </p:blipFill>
        <p:spPr>
          <a:xfrm>
            <a:off x="457200" y="1344028"/>
            <a:ext cx="8229600" cy="4155656"/>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fontScale="55000" lnSpcReduction="20000"/>
          </a:bodyPr>
          <a:lstStyle/>
          <a:p>
            <a:pPr algn="just"/>
            <a:r>
              <a:rPr lang="en-US" sz="2900" b="1" dirty="0" err="1" smtClean="0"/>
              <a:t>Securitatea</a:t>
            </a:r>
            <a:r>
              <a:rPr lang="en-US" sz="2900" b="1" dirty="0" smtClean="0"/>
              <a:t> </a:t>
            </a:r>
            <a:r>
              <a:rPr lang="en-US" sz="2900" b="1" dirty="0" err="1" smtClean="0"/>
              <a:t>și</a:t>
            </a:r>
            <a:r>
              <a:rPr lang="en-US" sz="2900" b="1" dirty="0" smtClean="0"/>
              <a:t> </a:t>
            </a:r>
            <a:r>
              <a:rPr lang="en-US" sz="2900" b="1" dirty="0" err="1" smtClean="0"/>
              <a:t>sanătatea</a:t>
            </a:r>
            <a:r>
              <a:rPr lang="en-US" sz="2900" b="1" dirty="0" smtClean="0"/>
              <a:t> </a:t>
            </a:r>
            <a:r>
              <a:rPr lang="en-US" sz="2900" b="1" dirty="0" err="1" smtClean="0"/>
              <a:t>în</a:t>
            </a:r>
            <a:r>
              <a:rPr lang="en-US" sz="2900" b="1" dirty="0" smtClean="0"/>
              <a:t> </a:t>
            </a:r>
            <a:r>
              <a:rPr lang="en-US" sz="2900" b="1" dirty="0" err="1" smtClean="0"/>
              <a:t>muncă</a:t>
            </a:r>
            <a:r>
              <a:rPr lang="en-US" sz="2900" b="1" dirty="0" smtClean="0"/>
              <a:t> se </a:t>
            </a:r>
            <a:r>
              <a:rPr lang="en-US" sz="2900" b="1" dirty="0" err="1" smtClean="0"/>
              <a:t>referă</a:t>
            </a:r>
            <a:r>
              <a:rPr lang="en-US" sz="2900" b="1" dirty="0" smtClean="0"/>
              <a:t> la </a:t>
            </a:r>
            <a:r>
              <a:rPr lang="en-US" sz="2900" b="1" dirty="0" err="1" smtClean="0"/>
              <a:t>sistemul</a:t>
            </a:r>
            <a:r>
              <a:rPr lang="en-US" sz="2900" b="1" dirty="0" smtClean="0"/>
              <a:t> de </a:t>
            </a:r>
            <a:r>
              <a:rPr lang="en-US" sz="2900" b="1" dirty="0" err="1" smtClean="0"/>
              <a:t>măsuri</a:t>
            </a:r>
            <a:r>
              <a:rPr lang="en-US" sz="2900" b="1" dirty="0" smtClean="0"/>
              <a:t> </a:t>
            </a:r>
            <a:r>
              <a:rPr lang="en-US" sz="2900" b="1" dirty="0" err="1" smtClean="0"/>
              <a:t>luate</a:t>
            </a:r>
            <a:r>
              <a:rPr lang="en-US" sz="2900" b="1" dirty="0" smtClean="0"/>
              <a:t> </a:t>
            </a:r>
            <a:r>
              <a:rPr lang="en-US" sz="2900" b="1" dirty="0" err="1" smtClean="0"/>
              <a:t>pentru</a:t>
            </a:r>
            <a:r>
              <a:rPr lang="en-US" sz="2900" b="1" dirty="0" smtClean="0"/>
              <a:t> a </a:t>
            </a:r>
            <a:r>
              <a:rPr lang="en-US" sz="2900" b="1" dirty="0" err="1" smtClean="0"/>
              <a:t>deminua</a:t>
            </a:r>
            <a:r>
              <a:rPr lang="en-US" sz="2900" b="1" dirty="0" smtClean="0"/>
              <a:t>  </a:t>
            </a:r>
            <a:r>
              <a:rPr lang="en-US" sz="2900" b="1" dirty="0" err="1" smtClean="0"/>
              <a:t>riscurile</a:t>
            </a:r>
            <a:r>
              <a:rPr lang="en-US" sz="2900" b="1" dirty="0" smtClean="0"/>
              <a:t> de </a:t>
            </a:r>
            <a:r>
              <a:rPr lang="en-US" sz="2900" b="1" dirty="0" err="1" smtClean="0"/>
              <a:t>vatămare</a:t>
            </a:r>
            <a:r>
              <a:rPr lang="en-US" sz="2900" b="1" dirty="0" smtClean="0"/>
              <a:t> </a:t>
            </a:r>
            <a:r>
              <a:rPr lang="en-US" sz="2900" b="1" dirty="0" err="1" smtClean="0"/>
              <a:t>și</a:t>
            </a:r>
            <a:r>
              <a:rPr lang="en-US" sz="2900" b="1" dirty="0" smtClean="0"/>
              <a:t> </a:t>
            </a:r>
            <a:r>
              <a:rPr lang="en-US" sz="2900" b="1" dirty="0" err="1" smtClean="0"/>
              <a:t>imbolnavire</a:t>
            </a:r>
            <a:r>
              <a:rPr lang="en-US" sz="2900" b="1" dirty="0" smtClean="0"/>
              <a:t> a </a:t>
            </a:r>
            <a:r>
              <a:rPr lang="en-US" sz="2900" b="1" dirty="0" err="1" smtClean="0"/>
              <a:t>lucratorului</a:t>
            </a:r>
            <a:r>
              <a:rPr lang="en-US" sz="2900" b="1" dirty="0" smtClean="0"/>
              <a:t>, ca </a:t>
            </a:r>
            <a:r>
              <a:rPr lang="en-US" sz="2900" b="1" dirty="0" err="1" smtClean="0"/>
              <a:t>urmare</a:t>
            </a:r>
            <a:r>
              <a:rPr lang="en-US" sz="2900" b="1" dirty="0" smtClean="0"/>
              <a:t> a </a:t>
            </a:r>
            <a:r>
              <a:rPr lang="en-US" sz="2900" b="1" dirty="0" err="1" smtClean="0"/>
              <a:t>activității</a:t>
            </a:r>
            <a:r>
              <a:rPr lang="en-US" sz="2900" b="1" dirty="0" smtClean="0"/>
              <a:t> sale </a:t>
            </a:r>
            <a:r>
              <a:rPr lang="en-US" sz="2900" b="1" dirty="0" err="1" smtClean="0"/>
              <a:t>profesionale</a:t>
            </a:r>
            <a:r>
              <a:rPr lang="en-US" sz="2900" b="1" dirty="0" smtClean="0"/>
              <a:t>.</a:t>
            </a:r>
            <a:endParaRPr lang="ro-MO" sz="2900" b="1" dirty="0" smtClean="0"/>
          </a:p>
          <a:p>
            <a:pPr algn="just"/>
            <a:endParaRPr lang="ru-RU" sz="2900" dirty="0" smtClean="0"/>
          </a:p>
          <a:p>
            <a:pPr algn="just"/>
            <a:r>
              <a:rPr lang="ro-RO" sz="2900" dirty="0" smtClean="0"/>
              <a:t>Orice angajator ar trebui să fie pregătit pentru faptul că, mai devreme sau mai târziu, inspectoratul muncii va vizita întreprinderea</a:t>
            </a:r>
            <a:r>
              <a:rPr lang="ro-MO" sz="2900" dirty="0" smtClean="0"/>
              <a:t> pentru verificare masurilor de securitate și sănătate în muncă organizate</a:t>
            </a:r>
            <a:r>
              <a:rPr lang="ro-RO" sz="2900" dirty="0" smtClean="0"/>
              <a:t>. </a:t>
            </a:r>
            <a:endParaRPr lang="ru-RU" sz="2900" dirty="0" smtClean="0"/>
          </a:p>
          <a:p>
            <a:pPr algn="just"/>
            <a:r>
              <a:rPr lang="ro-RO" sz="2900" dirty="0" smtClean="0"/>
              <a:t>Începînd cu ianuarie 2021 supravegherea și controlul aplicării de către angajatori a actelor normative de securitate şi sănătate în muncă (siguranța ocupațională) se executată de Inspectoratul de Stat al Muncii. </a:t>
            </a:r>
            <a:endParaRPr lang="ru-RU" sz="2900" dirty="0" smtClean="0"/>
          </a:p>
          <a:p>
            <a:pPr algn="just"/>
            <a:r>
              <a:rPr lang="en-US" sz="2900" dirty="0" smtClean="0"/>
              <a:t> </a:t>
            </a:r>
            <a:endParaRPr lang="ru-RU" sz="2900" dirty="0" smtClean="0"/>
          </a:p>
          <a:p>
            <a:pPr algn="just"/>
            <a:r>
              <a:rPr lang="ro-RO" sz="2900" dirty="0" smtClean="0"/>
              <a:t>Inspectoratul de Stat al Muncii </a:t>
            </a:r>
            <a:r>
              <a:rPr lang="en-US" sz="2900" dirty="0" err="1" smtClean="0"/>
              <a:t>execută</a:t>
            </a:r>
            <a:r>
              <a:rPr lang="en-US" sz="2900" dirty="0" smtClean="0"/>
              <a:t> </a:t>
            </a:r>
            <a:r>
              <a:rPr lang="en-US" sz="2900" dirty="0" err="1" smtClean="0"/>
              <a:t>următoarele</a:t>
            </a:r>
            <a:r>
              <a:rPr lang="en-US" sz="2900" dirty="0" smtClean="0"/>
              <a:t> </a:t>
            </a:r>
            <a:r>
              <a:rPr lang="en-US" sz="2900" dirty="0" err="1" smtClean="0"/>
              <a:t>tipuri</a:t>
            </a:r>
            <a:r>
              <a:rPr lang="en-US" sz="2900" dirty="0" smtClean="0"/>
              <a:t> de </a:t>
            </a:r>
            <a:r>
              <a:rPr lang="en-US" sz="2900" dirty="0" err="1" smtClean="0"/>
              <a:t>controale</a:t>
            </a:r>
            <a:r>
              <a:rPr lang="en-US" sz="2900" dirty="0" smtClean="0"/>
              <a:t>:</a:t>
            </a:r>
            <a:endParaRPr lang="ru-RU" sz="2900" dirty="0" smtClean="0"/>
          </a:p>
          <a:p>
            <a:pPr algn="just"/>
            <a:r>
              <a:rPr lang="en-US" sz="2900" dirty="0" smtClean="0"/>
              <a:t>- </a:t>
            </a:r>
            <a:r>
              <a:rPr lang="en-US" sz="2900" i="1" dirty="0" smtClean="0"/>
              <a:t>control </a:t>
            </a:r>
            <a:r>
              <a:rPr lang="en-US" sz="2900" i="1" dirty="0" err="1" smtClean="0"/>
              <a:t>planificat</a:t>
            </a:r>
            <a:r>
              <a:rPr lang="en-US" sz="2900" dirty="0" smtClean="0"/>
              <a:t> – control </a:t>
            </a:r>
            <a:r>
              <a:rPr lang="en-US" sz="2900" dirty="0" err="1" smtClean="0"/>
              <a:t>efectuat</a:t>
            </a:r>
            <a:r>
              <a:rPr lang="en-US" sz="2900" dirty="0" smtClean="0"/>
              <a:t> conform </a:t>
            </a:r>
            <a:r>
              <a:rPr lang="en-US" sz="2900" dirty="0" err="1" smtClean="0"/>
              <a:t>planului</a:t>
            </a:r>
            <a:r>
              <a:rPr lang="en-US" sz="2900" dirty="0" smtClean="0"/>
              <a:t> </a:t>
            </a:r>
            <a:r>
              <a:rPr lang="en-US" sz="2900" dirty="0" err="1" smtClean="0"/>
              <a:t>anual</a:t>
            </a:r>
            <a:r>
              <a:rPr lang="en-US" sz="2900" dirty="0" smtClean="0"/>
              <a:t> al </a:t>
            </a:r>
            <a:r>
              <a:rPr lang="en-US" sz="2900" dirty="0" err="1" smtClean="0"/>
              <a:t>controalelor</a:t>
            </a:r>
            <a:r>
              <a:rPr lang="en-US" sz="2900" dirty="0" smtClean="0"/>
              <a:t>, </a:t>
            </a:r>
            <a:r>
              <a:rPr lang="en-US" sz="2900" dirty="0" err="1" smtClean="0"/>
              <a:t>în</a:t>
            </a:r>
            <a:r>
              <a:rPr lang="en-US" sz="2900" dirty="0" smtClean="0"/>
              <a:t> </a:t>
            </a:r>
            <a:r>
              <a:rPr lang="en-US" sz="2900" dirty="0" err="1" smtClean="0"/>
              <a:t>baza</a:t>
            </a:r>
            <a:r>
              <a:rPr lang="en-US" sz="2900" dirty="0" smtClean="0"/>
              <a:t> </a:t>
            </a:r>
            <a:r>
              <a:rPr lang="en-US" sz="2900" dirty="0" err="1" smtClean="0"/>
              <a:t>analizei</a:t>
            </a:r>
            <a:r>
              <a:rPr lang="en-US" sz="2900" dirty="0" smtClean="0"/>
              <a:t> </a:t>
            </a:r>
            <a:r>
              <a:rPr lang="en-US" sz="2900" dirty="0" err="1" smtClean="0"/>
              <a:t>și</a:t>
            </a:r>
            <a:r>
              <a:rPr lang="en-US" sz="2900" dirty="0" smtClean="0"/>
              <a:t> </a:t>
            </a:r>
            <a:r>
              <a:rPr lang="en-US" sz="2900" dirty="0" err="1" smtClean="0"/>
              <a:t>evaluării</a:t>
            </a:r>
            <a:r>
              <a:rPr lang="en-US" sz="2900" dirty="0" smtClean="0"/>
              <a:t> conform </a:t>
            </a:r>
            <a:r>
              <a:rPr lang="en-US" sz="2900" dirty="0" err="1" smtClean="0"/>
              <a:t>criteriilor</a:t>
            </a:r>
            <a:r>
              <a:rPr lang="en-US" sz="2900" dirty="0" smtClean="0"/>
              <a:t> de </a:t>
            </a:r>
            <a:r>
              <a:rPr lang="en-US" sz="2900" dirty="0" err="1" smtClean="0"/>
              <a:t>risc</a:t>
            </a:r>
            <a:r>
              <a:rPr lang="ro-RO" sz="2900" dirty="0" smtClean="0"/>
              <a:t>;</a:t>
            </a:r>
            <a:endParaRPr lang="ru-RU" sz="2900" dirty="0" smtClean="0"/>
          </a:p>
          <a:p>
            <a:pPr algn="just"/>
            <a:r>
              <a:rPr lang="en-US" sz="2900" dirty="0" smtClean="0"/>
              <a:t>- </a:t>
            </a:r>
            <a:r>
              <a:rPr lang="en-US" sz="2900" i="1" dirty="0" smtClean="0"/>
              <a:t>control </a:t>
            </a:r>
            <a:r>
              <a:rPr lang="en-US" sz="2900" i="1" dirty="0" err="1" smtClean="0"/>
              <a:t>inopinat</a:t>
            </a:r>
            <a:r>
              <a:rPr lang="en-US" sz="2900" dirty="0" smtClean="0"/>
              <a:t> – control care nu </a:t>
            </a:r>
            <a:r>
              <a:rPr lang="en-US" sz="2900" dirty="0" err="1" smtClean="0"/>
              <a:t>este</a:t>
            </a:r>
            <a:r>
              <a:rPr lang="en-US" sz="2900" dirty="0" smtClean="0"/>
              <a:t> </a:t>
            </a:r>
            <a:r>
              <a:rPr lang="en-US" sz="2900" dirty="0" err="1" smtClean="0"/>
              <a:t>inclus</a:t>
            </a:r>
            <a:r>
              <a:rPr lang="en-US" sz="2900" dirty="0" smtClean="0"/>
              <a:t> </a:t>
            </a:r>
            <a:r>
              <a:rPr lang="en-US" sz="2900" dirty="0" err="1" smtClean="0"/>
              <a:t>în</a:t>
            </a:r>
            <a:r>
              <a:rPr lang="en-US" sz="2900" dirty="0" smtClean="0"/>
              <a:t> </a:t>
            </a:r>
            <a:r>
              <a:rPr lang="en-US" sz="2900" dirty="0" err="1" smtClean="0"/>
              <a:t>planul</a:t>
            </a:r>
            <a:r>
              <a:rPr lang="en-US" sz="2900" dirty="0" smtClean="0"/>
              <a:t> </a:t>
            </a:r>
            <a:r>
              <a:rPr lang="en-US" sz="2900" dirty="0" err="1" smtClean="0"/>
              <a:t>anual</a:t>
            </a:r>
            <a:r>
              <a:rPr lang="en-US" sz="2900" dirty="0" smtClean="0"/>
              <a:t> al </a:t>
            </a:r>
            <a:r>
              <a:rPr lang="en-US" sz="2900" dirty="0" err="1" smtClean="0"/>
              <a:t>controalelor</a:t>
            </a:r>
            <a:r>
              <a:rPr lang="en-US" sz="2900" dirty="0" smtClean="0"/>
              <a:t>  </a:t>
            </a:r>
            <a:r>
              <a:rPr lang="en-US" sz="2900" dirty="0" err="1" smtClean="0"/>
              <a:t>și</a:t>
            </a:r>
            <a:r>
              <a:rPr lang="en-US" sz="2900" dirty="0" smtClean="0"/>
              <a:t> care se </a:t>
            </a:r>
            <a:r>
              <a:rPr lang="en-US" sz="2900" dirty="0" err="1" smtClean="0"/>
              <a:t>efectuează</a:t>
            </a:r>
            <a:r>
              <a:rPr lang="en-US" sz="2900" dirty="0" smtClean="0"/>
              <a:t> cu </a:t>
            </a:r>
            <a:r>
              <a:rPr lang="en-US" sz="2900" dirty="0" err="1" smtClean="0"/>
              <a:t>scopul</a:t>
            </a:r>
            <a:r>
              <a:rPr lang="en-US" sz="2900" dirty="0" smtClean="0"/>
              <a:t> </a:t>
            </a:r>
            <a:r>
              <a:rPr lang="en-US" sz="2900" dirty="0" err="1" smtClean="0"/>
              <a:t>verificării</a:t>
            </a:r>
            <a:r>
              <a:rPr lang="en-US" sz="2900" dirty="0" smtClean="0"/>
              <a:t> </a:t>
            </a:r>
            <a:r>
              <a:rPr lang="en-US" sz="2900" dirty="0" err="1" smtClean="0"/>
              <a:t>respectării</a:t>
            </a:r>
            <a:r>
              <a:rPr lang="en-US" sz="2900" dirty="0" smtClean="0"/>
              <a:t> </a:t>
            </a:r>
            <a:r>
              <a:rPr lang="en-US" sz="2900" dirty="0" err="1" smtClean="0"/>
              <a:t>cerințelor</a:t>
            </a:r>
            <a:r>
              <a:rPr lang="en-US" sz="2900" dirty="0" smtClean="0"/>
              <a:t> </a:t>
            </a:r>
            <a:r>
              <a:rPr lang="en-US" sz="2900" dirty="0" err="1" smtClean="0"/>
              <a:t>stabilite</a:t>
            </a:r>
            <a:r>
              <a:rPr lang="en-US" sz="2900" dirty="0" smtClean="0"/>
              <a:t> de </a:t>
            </a:r>
            <a:r>
              <a:rPr lang="en-US" sz="2900" dirty="0" err="1" smtClean="0"/>
              <a:t>legislație</a:t>
            </a:r>
            <a:r>
              <a:rPr lang="en-US" sz="2900" dirty="0" smtClean="0"/>
              <a:t> (</a:t>
            </a:r>
            <a:r>
              <a:rPr lang="en-US" sz="2900" dirty="0" err="1" smtClean="0"/>
              <a:t>controalele</a:t>
            </a:r>
            <a:r>
              <a:rPr lang="en-US" sz="2900" dirty="0" smtClean="0"/>
              <a:t> </a:t>
            </a:r>
            <a:r>
              <a:rPr lang="en-US" sz="2900" dirty="0" err="1" smtClean="0"/>
              <a:t>sunt</a:t>
            </a:r>
            <a:r>
              <a:rPr lang="en-US" sz="2900" dirty="0" smtClean="0"/>
              <a:t> </a:t>
            </a:r>
            <a:r>
              <a:rPr lang="en-US" sz="2900" dirty="0" err="1" smtClean="0"/>
              <a:t>efectuate</a:t>
            </a:r>
            <a:r>
              <a:rPr lang="en-US" sz="2900" dirty="0" smtClean="0"/>
              <a:t> fie ca </a:t>
            </a:r>
            <a:r>
              <a:rPr lang="en-US" sz="2900" dirty="0" err="1" smtClean="0"/>
              <a:t>răspuns</a:t>
            </a:r>
            <a:r>
              <a:rPr lang="en-US" sz="2900" dirty="0" smtClean="0"/>
              <a:t> la </a:t>
            </a:r>
            <a:r>
              <a:rPr lang="en-US" sz="2900" dirty="0" err="1" smtClean="0"/>
              <a:t>plângerile</a:t>
            </a:r>
            <a:r>
              <a:rPr lang="en-US" sz="2900" dirty="0" smtClean="0"/>
              <a:t> </a:t>
            </a:r>
            <a:r>
              <a:rPr lang="en-US" sz="2900" dirty="0" err="1" smtClean="0"/>
              <a:t>angajaților</a:t>
            </a:r>
            <a:r>
              <a:rPr lang="en-US" sz="2900" dirty="0" smtClean="0"/>
              <a:t> </a:t>
            </a:r>
            <a:r>
              <a:rPr lang="en-US" sz="2900" dirty="0" err="1" smtClean="0"/>
              <a:t>nemulțumiți</a:t>
            </a:r>
            <a:r>
              <a:rPr lang="en-US" sz="2900" dirty="0" smtClean="0"/>
              <a:t>; </a:t>
            </a:r>
            <a:r>
              <a:rPr lang="ro-MO" sz="2900" dirty="0" smtClean="0"/>
              <a:t>accidente de muncă; </a:t>
            </a:r>
            <a:r>
              <a:rPr lang="en-US" sz="2900" dirty="0" err="1" smtClean="0"/>
              <a:t>sau</a:t>
            </a:r>
            <a:r>
              <a:rPr lang="en-US" sz="2900" dirty="0" smtClean="0"/>
              <a:t> la </a:t>
            </a:r>
            <a:r>
              <a:rPr lang="en-US" sz="2900" dirty="0" err="1" smtClean="0"/>
              <a:t>inițiativa</a:t>
            </a:r>
            <a:r>
              <a:rPr lang="en-US" sz="2900" dirty="0" smtClean="0"/>
              <a:t> </a:t>
            </a:r>
            <a:r>
              <a:rPr lang="en-US" sz="2900" dirty="0" err="1" smtClean="0"/>
              <a:t>altor</a:t>
            </a:r>
            <a:r>
              <a:rPr lang="en-US" sz="2900" dirty="0" smtClean="0"/>
              <a:t> </a:t>
            </a:r>
            <a:r>
              <a:rPr lang="en-US" sz="2900" dirty="0" err="1" smtClean="0"/>
              <a:t>organe</a:t>
            </a:r>
            <a:r>
              <a:rPr lang="en-US" sz="2900" dirty="0" smtClean="0"/>
              <a:t> de stat).</a:t>
            </a:r>
            <a:endParaRPr lang="ru-RU" sz="2900" dirty="0" smtClean="0"/>
          </a:p>
          <a:p>
            <a:pPr algn="just"/>
            <a:r>
              <a:rPr lang="en-US" sz="2900" dirty="0" err="1" smtClean="0"/>
              <a:t>Planul</a:t>
            </a:r>
            <a:r>
              <a:rPr lang="en-US" sz="2900" dirty="0" smtClean="0"/>
              <a:t> </a:t>
            </a:r>
            <a:r>
              <a:rPr lang="en-US" sz="2900" dirty="0" err="1" smtClean="0"/>
              <a:t>controalele</a:t>
            </a:r>
            <a:r>
              <a:rPr lang="en-US" sz="2900" dirty="0" smtClean="0"/>
              <a:t> </a:t>
            </a:r>
            <a:r>
              <a:rPr lang="en-US" sz="2900" dirty="0" err="1" smtClean="0"/>
              <a:t>planificate</a:t>
            </a:r>
            <a:r>
              <a:rPr lang="en-US" sz="2900" dirty="0" smtClean="0"/>
              <a:t> </a:t>
            </a:r>
            <a:r>
              <a:rPr lang="en-US" sz="2900" dirty="0" err="1" smtClean="0"/>
              <a:t>este</a:t>
            </a:r>
            <a:r>
              <a:rPr lang="en-US" sz="2900" dirty="0" smtClean="0"/>
              <a:t> </a:t>
            </a:r>
            <a:r>
              <a:rPr lang="en-US" sz="2900" dirty="0" err="1" smtClean="0"/>
              <a:t>atașat</a:t>
            </a:r>
            <a:r>
              <a:rPr lang="en-US" sz="2900" dirty="0" smtClean="0"/>
              <a:t> </a:t>
            </a:r>
            <a:r>
              <a:rPr lang="en-US" sz="2900" dirty="0" err="1" smtClean="0"/>
              <a:t>anual</a:t>
            </a:r>
            <a:r>
              <a:rPr lang="en-US" sz="2900" dirty="0" smtClean="0"/>
              <a:t> </a:t>
            </a:r>
            <a:r>
              <a:rPr lang="en-US" sz="2900" dirty="0" err="1" smtClean="0"/>
              <a:t>pe</a:t>
            </a:r>
            <a:r>
              <a:rPr lang="en-US" sz="2900" dirty="0" smtClean="0"/>
              <a:t> </a:t>
            </a:r>
            <a:r>
              <a:rPr lang="en-US" sz="2900" dirty="0" err="1" smtClean="0"/>
              <a:t>pagina</a:t>
            </a:r>
            <a:r>
              <a:rPr lang="en-US" sz="2900" dirty="0" smtClean="0"/>
              <a:t> </a:t>
            </a:r>
            <a:r>
              <a:rPr lang="en-US" sz="2900" dirty="0" err="1" smtClean="0"/>
              <a:t>electronica</a:t>
            </a:r>
            <a:r>
              <a:rPr lang="en-US" sz="2900" dirty="0" smtClean="0"/>
              <a:t> al </a:t>
            </a:r>
            <a:r>
              <a:rPr lang="en-US" sz="2900" dirty="0" err="1" smtClean="0"/>
              <a:t>Registru</a:t>
            </a:r>
            <a:r>
              <a:rPr lang="en-US" sz="2900" dirty="0" smtClean="0"/>
              <a:t> de stat al </a:t>
            </a:r>
            <a:r>
              <a:rPr lang="en-US" sz="2900" dirty="0" err="1" smtClean="0"/>
              <a:t>controalelor</a:t>
            </a:r>
            <a:r>
              <a:rPr lang="en-US" sz="2900" dirty="0" smtClean="0"/>
              <a:t> al </a:t>
            </a:r>
            <a:r>
              <a:rPr lang="en-US" sz="2900" dirty="0" err="1" smtClean="0"/>
              <a:t>Guvernului</a:t>
            </a:r>
            <a:r>
              <a:rPr lang="en-US" sz="2900" dirty="0" smtClean="0"/>
              <a:t> RM (</a:t>
            </a:r>
            <a:r>
              <a:rPr lang="en-US" sz="2900" u="sng" dirty="0" smtClean="0">
                <a:hlinkClick r:id="rId2"/>
              </a:rPr>
              <a:t>https://controale.gov.md/grafice-de-control</a:t>
            </a:r>
            <a:r>
              <a:rPr lang="en-US" sz="2900" dirty="0" smtClean="0"/>
              <a:t>) </a:t>
            </a:r>
            <a:r>
              <a:rPr lang="en-US" sz="2900" dirty="0" err="1" smtClean="0"/>
              <a:t>sau</a:t>
            </a:r>
            <a:r>
              <a:rPr lang="en-US" sz="2900" dirty="0" smtClean="0"/>
              <a:t> (</a:t>
            </a:r>
            <a:r>
              <a:rPr lang="en-US" sz="2900" u="sng" dirty="0" smtClean="0">
                <a:hlinkClick r:id="rId3"/>
              </a:rPr>
              <a:t>https://rsc.gov.md/RSC/signin.jsp</a:t>
            </a:r>
            <a:r>
              <a:rPr lang="en-US" sz="2900" dirty="0" smtClean="0"/>
              <a:t>).</a:t>
            </a:r>
            <a:endParaRPr lang="ru-RU" sz="2900" dirty="0" smtClean="0"/>
          </a:p>
          <a:p>
            <a:pPr algn="just"/>
            <a:r>
              <a:rPr lang="en-US" sz="2900" dirty="0" err="1" smtClean="0"/>
              <a:t>Planul</a:t>
            </a:r>
            <a:r>
              <a:rPr lang="en-US" sz="2900" dirty="0" smtClean="0"/>
              <a:t> </a:t>
            </a:r>
            <a:r>
              <a:rPr lang="en-US" sz="2900" dirty="0" err="1" smtClean="0"/>
              <a:t>poate</a:t>
            </a:r>
            <a:r>
              <a:rPr lang="en-US" sz="2900" dirty="0" smtClean="0"/>
              <a:t> </a:t>
            </a:r>
            <a:r>
              <a:rPr lang="ro-RO" sz="2900" dirty="0" smtClean="0"/>
              <a:t>fi găsită și pe site-ul Inspectoratului de Stat al Muncii (</a:t>
            </a:r>
            <a:r>
              <a:rPr lang="ro-RO" sz="2900" u="sng" dirty="0" smtClean="0">
                <a:hlinkClick r:id="rId4"/>
              </a:rPr>
              <a:t>https://ism.gov.md/ro/content/lista-de-verificare</a:t>
            </a:r>
            <a:r>
              <a:rPr lang="ro-RO" sz="2900" dirty="0" smtClean="0"/>
              <a:t> în secțiunea „Controale de stat”).</a:t>
            </a:r>
            <a:endParaRPr lang="ru-RU" sz="2900" dirty="0" smtClean="0"/>
          </a:p>
          <a:p>
            <a:endParaRPr lang="ru-RU"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6048672"/>
          </a:xfrm>
        </p:spPr>
        <p:txBody>
          <a:bodyPr>
            <a:noAutofit/>
          </a:bodyPr>
          <a:lstStyle/>
          <a:p>
            <a:pPr algn="just"/>
            <a:r>
              <a:rPr lang="ro-RO" sz="1800" dirty="0" smtClean="0"/>
              <a:t>Cntroalele se efectuează în conformitate cu Legea nr. 140 din        10 mai 2001 „Cu privire la inspecția de stat a muncii” și Legea nr. 131 din  8 iunie 2012 „Cu privire la controlul de stat al activității antreprenoriale”.</a:t>
            </a:r>
            <a:endParaRPr lang="ru-RU" sz="1800" dirty="0" smtClean="0"/>
          </a:p>
          <a:p>
            <a:pPr algn="just"/>
            <a:r>
              <a:rPr lang="ro-RO" sz="1800" dirty="0" smtClean="0"/>
              <a:t>Dacă s-a aflat în prealabil despre control, atunci întreprinderea are o rezervă de timp pentru a efectua un audit intern. Este necesar să verificați treptat, într-o atmosferă calmă, starea de lucru pentru toate problemele de sănătate și sănătate în muncă enumerate și să eliminați neajunsurile dacă apar brusc. Pentru a executa acest lucru angajatorii pot să utilizeze  Listele </a:t>
            </a:r>
            <a:r>
              <a:rPr lang="en-US" sz="1800" dirty="0" smtClean="0"/>
              <a:t>de </a:t>
            </a:r>
            <a:r>
              <a:rPr lang="en-US" sz="1800" dirty="0" err="1" smtClean="0"/>
              <a:t>verificare</a:t>
            </a:r>
            <a:r>
              <a:rPr lang="en-US" sz="1800" dirty="0" smtClean="0"/>
              <a:t> </a:t>
            </a:r>
            <a:r>
              <a:rPr lang="en-US" sz="1800" dirty="0" err="1" smtClean="0"/>
              <a:t>în</a:t>
            </a:r>
            <a:r>
              <a:rPr lang="en-US" sz="1800" dirty="0" smtClean="0"/>
              <a:t> </a:t>
            </a:r>
            <a:r>
              <a:rPr lang="en-US" sz="1800" dirty="0" err="1" smtClean="0"/>
              <a:t>domeniul</a:t>
            </a:r>
            <a:r>
              <a:rPr lang="en-US" sz="1800" dirty="0" smtClean="0"/>
              <a:t> </a:t>
            </a:r>
            <a:r>
              <a:rPr lang="en-US" sz="1800" dirty="0" err="1" smtClean="0"/>
              <a:t>securității</a:t>
            </a:r>
            <a:r>
              <a:rPr lang="en-US" sz="1800" dirty="0" smtClean="0"/>
              <a:t> </a:t>
            </a:r>
            <a:r>
              <a:rPr lang="en-US" sz="1800" dirty="0" err="1" smtClean="0"/>
              <a:t>și</a:t>
            </a:r>
            <a:r>
              <a:rPr lang="en-US" sz="1800" dirty="0" smtClean="0"/>
              <a:t> </a:t>
            </a:r>
            <a:r>
              <a:rPr lang="en-US" sz="1800" dirty="0" err="1" smtClean="0"/>
              <a:t>sănătății</a:t>
            </a:r>
            <a:r>
              <a:rPr lang="en-US" sz="1800" dirty="0" smtClean="0"/>
              <a:t> </a:t>
            </a:r>
            <a:r>
              <a:rPr lang="en-US" sz="1800" dirty="0" err="1" smtClean="0"/>
              <a:t>în</a:t>
            </a:r>
            <a:r>
              <a:rPr lang="en-US" sz="1800" dirty="0" smtClean="0"/>
              <a:t> </a:t>
            </a:r>
            <a:r>
              <a:rPr lang="en-US" sz="1800" dirty="0" err="1" smtClean="0"/>
              <a:t>muncă</a:t>
            </a:r>
            <a:r>
              <a:rPr lang="en-US" sz="1800" dirty="0" smtClean="0"/>
              <a:t>  </a:t>
            </a:r>
            <a:r>
              <a:rPr lang="ro-RO" sz="1800" dirty="0" smtClean="0"/>
              <a:t>în conformitate cu tipul de activitate al întreprinderii.</a:t>
            </a:r>
            <a:endParaRPr lang="ru-RU" sz="1800" dirty="0" smtClean="0"/>
          </a:p>
          <a:p>
            <a:pPr algn="just"/>
            <a:r>
              <a:rPr lang="ro-RO" sz="1800" dirty="0" smtClean="0"/>
              <a:t>Listele </a:t>
            </a:r>
            <a:r>
              <a:rPr lang="en-US" sz="1800" dirty="0" smtClean="0"/>
              <a:t>de </a:t>
            </a:r>
            <a:r>
              <a:rPr lang="en-US" sz="1800" dirty="0" err="1" smtClean="0"/>
              <a:t>verificare</a:t>
            </a:r>
            <a:r>
              <a:rPr lang="en-US" sz="1800" dirty="0" smtClean="0"/>
              <a:t> </a:t>
            </a:r>
            <a:r>
              <a:rPr lang="en-US" sz="1800" dirty="0" err="1" smtClean="0"/>
              <a:t>în</a:t>
            </a:r>
            <a:r>
              <a:rPr lang="en-US" sz="1800" dirty="0" smtClean="0"/>
              <a:t> </a:t>
            </a:r>
            <a:r>
              <a:rPr lang="en-US" sz="1800" dirty="0" err="1" smtClean="0"/>
              <a:t>domeniul</a:t>
            </a:r>
            <a:r>
              <a:rPr lang="en-US" sz="1800" dirty="0" smtClean="0"/>
              <a:t> </a:t>
            </a:r>
            <a:r>
              <a:rPr lang="en-US" sz="1800" dirty="0" err="1" smtClean="0"/>
              <a:t>securității</a:t>
            </a:r>
            <a:r>
              <a:rPr lang="en-US" sz="1800" dirty="0" smtClean="0"/>
              <a:t> </a:t>
            </a:r>
            <a:r>
              <a:rPr lang="en-US" sz="1800" dirty="0" err="1" smtClean="0"/>
              <a:t>și</a:t>
            </a:r>
            <a:r>
              <a:rPr lang="en-US" sz="1800" dirty="0" smtClean="0"/>
              <a:t> </a:t>
            </a:r>
            <a:r>
              <a:rPr lang="en-US" sz="1800" dirty="0" err="1" smtClean="0"/>
              <a:t>sănătății</a:t>
            </a:r>
            <a:r>
              <a:rPr lang="en-US" sz="1800" dirty="0" smtClean="0"/>
              <a:t> </a:t>
            </a:r>
            <a:r>
              <a:rPr lang="en-US" sz="1800" dirty="0" err="1" smtClean="0"/>
              <a:t>în</a:t>
            </a:r>
            <a:r>
              <a:rPr lang="en-US" sz="1800" dirty="0" smtClean="0"/>
              <a:t> </a:t>
            </a:r>
            <a:r>
              <a:rPr lang="en-US" sz="1800" dirty="0" err="1" smtClean="0"/>
              <a:t>muncă</a:t>
            </a:r>
            <a:r>
              <a:rPr lang="en-US" sz="1800" dirty="0" smtClean="0"/>
              <a:t> au </a:t>
            </a:r>
            <a:r>
              <a:rPr lang="en-US" sz="1800" dirty="0" err="1" smtClean="0"/>
              <a:t>fost</a:t>
            </a:r>
            <a:r>
              <a:rPr lang="en-US" sz="1800" dirty="0" smtClean="0"/>
              <a:t> </a:t>
            </a:r>
            <a:r>
              <a:rPr lang="en-US" sz="1800" dirty="0" err="1" smtClean="0"/>
              <a:t>aprovate</a:t>
            </a:r>
            <a:r>
              <a:rPr lang="en-US" sz="1800" dirty="0" smtClean="0"/>
              <a:t> </a:t>
            </a:r>
            <a:r>
              <a:rPr lang="en-US" sz="1800" dirty="0" err="1" smtClean="0"/>
              <a:t>prin</a:t>
            </a:r>
            <a:r>
              <a:rPr lang="en-US" sz="1800" dirty="0" smtClean="0"/>
              <a:t> </a:t>
            </a:r>
            <a:r>
              <a:rPr lang="en-US" sz="1800" dirty="0" err="1" smtClean="0"/>
              <a:t>Ordinile</a:t>
            </a:r>
            <a:r>
              <a:rPr lang="en-US" sz="1800" dirty="0" smtClean="0"/>
              <a:t>  </a:t>
            </a:r>
            <a:r>
              <a:rPr lang="en-US" sz="1800" dirty="0" err="1" smtClean="0"/>
              <a:t>Ministerului</a:t>
            </a:r>
            <a:r>
              <a:rPr lang="en-US" sz="1800" dirty="0" smtClean="0"/>
              <a:t> </a:t>
            </a:r>
            <a:r>
              <a:rPr lang="en-US" sz="1800" dirty="0" err="1" smtClean="0"/>
              <a:t>Sănătății</a:t>
            </a:r>
            <a:r>
              <a:rPr lang="en-US" sz="1800" dirty="0" smtClean="0"/>
              <a:t>, </a:t>
            </a:r>
            <a:r>
              <a:rPr lang="en-US" sz="1800" dirty="0" err="1" smtClean="0"/>
              <a:t>Muncii</a:t>
            </a:r>
            <a:r>
              <a:rPr lang="en-US" sz="1800" dirty="0" smtClean="0"/>
              <a:t> </a:t>
            </a:r>
            <a:r>
              <a:rPr lang="en-US" sz="1800" dirty="0" err="1" smtClean="0"/>
              <a:t>și</a:t>
            </a:r>
            <a:r>
              <a:rPr lang="en-US" sz="1800" dirty="0" smtClean="0"/>
              <a:t> </a:t>
            </a:r>
            <a:r>
              <a:rPr lang="en-US" sz="1800" dirty="0" err="1" smtClean="0"/>
              <a:t>Protecției</a:t>
            </a:r>
            <a:r>
              <a:rPr lang="en-US" sz="1800" dirty="0" smtClean="0"/>
              <a:t> </a:t>
            </a:r>
            <a:r>
              <a:rPr lang="en-US" sz="1800" dirty="0" err="1" smtClean="0"/>
              <a:t>Sociale</a:t>
            </a:r>
            <a:r>
              <a:rPr lang="en-US" sz="1800" dirty="0" smtClean="0"/>
              <a:t> nr.1534 din 27.12.2018  </a:t>
            </a:r>
            <a:r>
              <a:rPr lang="en-US" sz="1800" dirty="0" err="1" smtClean="0"/>
              <a:t>și</a:t>
            </a:r>
            <a:r>
              <a:rPr lang="en-US" sz="1800" dirty="0" smtClean="0"/>
              <a:t> nr. 714 din 04.08.2020  „Cu </a:t>
            </a:r>
            <a:r>
              <a:rPr lang="en-US" sz="1800" dirty="0" err="1" smtClean="0"/>
              <a:t>privire</a:t>
            </a:r>
            <a:r>
              <a:rPr lang="en-US" sz="1800" dirty="0" smtClean="0"/>
              <a:t> la </a:t>
            </a:r>
            <a:r>
              <a:rPr lang="en-US" sz="1800" dirty="0" err="1" smtClean="0"/>
              <a:t>aprobarea</a:t>
            </a:r>
            <a:r>
              <a:rPr lang="en-US" sz="1800" dirty="0" smtClean="0"/>
              <a:t> </a:t>
            </a:r>
            <a:r>
              <a:rPr lang="en-US" sz="1800" dirty="0" err="1" smtClean="0"/>
              <a:t>listelor</a:t>
            </a:r>
            <a:r>
              <a:rPr lang="en-US" sz="1800" dirty="0" smtClean="0"/>
              <a:t> de </a:t>
            </a:r>
            <a:r>
              <a:rPr lang="en-US" sz="1800" dirty="0" err="1" smtClean="0"/>
              <a:t>verificare</a:t>
            </a:r>
            <a:r>
              <a:rPr lang="en-US" sz="1800" dirty="0" smtClean="0"/>
              <a:t> </a:t>
            </a:r>
            <a:r>
              <a:rPr lang="en-US" sz="1800" dirty="0" err="1" smtClean="0"/>
              <a:t>în</a:t>
            </a:r>
            <a:r>
              <a:rPr lang="en-US" sz="1800" dirty="0" smtClean="0"/>
              <a:t> </a:t>
            </a:r>
            <a:r>
              <a:rPr lang="en-US" sz="1800" dirty="0" err="1" smtClean="0"/>
              <a:t>domeniul</a:t>
            </a:r>
            <a:r>
              <a:rPr lang="en-US" sz="1800" dirty="0" smtClean="0"/>
              <a:t> </a:t>
            </a:r>
            <a:r>
              <a:rPr lang="en-US" sz="1800" dirty="0" err="1" smtClean="0"/>
              <a:t>securității</a:t>
            </a:r>
            <a:r>
              <a:rPr lang="en-US" sz="1800" dirty="0" smtClean="0"/>
              <a:t> </a:t>
            </a:r>
            <a:r>
              <a:rPr lang="en-US" sz="1800" dirty="0" err="1" smtClean="0"/>
              <a:t>și</a:t>
            </a:r>
            <a:r>
              <a:rPr lang="en-US" sz="1800" dirty="0" smtClean="0"/>
              <a:t> </a:t>
            </a:r>
            <a:r>
              <a:rPr lang="en-US" sz="1800" dirty="0" err="1" smtClean="0"/>
              <a:t>sănătății</a:t>
            </a:r>
            <a:r>
              <a:rPr lang="en-US" sz="1800" dirty="0" smtClean="0"/>
              <a:t> </a:t>
            </a:r>
            <a:r>
              <a:rPr lang="en-US" sz="1800" dirty="0" err="1" smtClean="0"/>
              <a:t>în</a:t>
            </a:r>
            <a:r>
              <a:rPr lang="en-US" sz="1800" dirty="0" smtClean="0"/>
              <a:t> </a:t>
            </a:r>
            <a:r>
              <a:rPr lang="en-US" sz="1800" dirty="0" err="1" smtClean="0"/>
              <a:t>muncă</a:t>
            </a:r>
            <a:r>
              <a:rPr lang="en-US" sz="1800" dirty="0" smtClean="0"/>
              <a:t>”</a:t>
            </a:r>
            <a:endParaRPr lang="ru-RU" sz="1800" dirty="0" smtClean="0"/>
          </a:p>
          <a:p>
            <a:pPr algn="just"/>
            <a:r>
              <a:rPr lang="ro-RO" sz="1800" dirty="0" smtClean="0"/>
              <a:t>Listele </a:t>
            </a:r>
            <a:r>
              <a:rPr lang="en-US" sz="1800" dirty="0" smtClean="0"/>
              <a:t>de </a:t>
            </a:r>
            <a:r>
              <a:rPr lang="en-US" sz="1800" dirty="0" err="1" smtClean="0"/>
              <a:t>verificare</a:t>
            </a:r>
            <a:r>
              <a:rPr lang="en-US" sz="1800" dirty="0" smtClean="0"/>
              <a:t> </a:t>
            </a:r>
            <a:r>
              <a:rPr lang="en-US" sz="1800" dirty="0" err="1" smtClean="0"/>
              <a:t>în</a:t>
            </a:r>
            <a:r>
              <a:rPr lang="en-US" sz="1800" dirty="0" smtClean="0"/>
              <a:t> </a:t>
            </a:r>
            <a:r>
              <a:rPr lang="en-US" sz="1800" dirty="0" err="1" smtClean="0"/>
              <a:t>domeniul</a:t>
            </a:r>
            <a:r>
              <a:rPr lang="en-US" sz="1800" dirty="0" smtClean="0"/>
              <a:t> </a:t>
            </a:r>
            <a:r>
              <a:rPr lang="en-US" sz="1800" dirty="0" err="1" smtClean="0"/>
              <a:t>securității</a:t>
            </a:r>
            <a:r>
              <a:rPr lang="en-US" sz="1800" dirty="0" smtClean="0"/>
              <a:t> </a:t>
            </a:r>
            <a:r>
              <a:rPr lang="en-US" sz="1800" dirty="0" err="1" smtClean="0"/>
              <a:t>și</a:t>
            </a:r>
            <a:r>
              <a:rPr lang="en-US" sz="1800" dirty="0" smtClean="0"/>
              <a:t> </a:t>
            </a:r>
            <a:r>
              <a:rPr lang="en-US" sz="1800" dirty="0" err="1" smtClean="0"/>
              <a:t>sănătății</a:t>
            </a:r>
            <a:r>
              <a:rPr lang="en-US" sz="1800" dirty="0" smtClean="0"/>
              <a:t> </a:t>
            </a:r>
            <a:r>
              <a:rPr lang="en-US" sz="1800" dirty="0" err="1" smtClean="0"/>
              <a:t>în</a:t>
            </a:r>
            <a:r>
              <a:rPr lang="en-US" sz="1800" dirty="0" smtClean="0"/>
              <a:t> </a:t>
            </a:r>
            <a:r>
              <a:rPr lang="en-US" sz="1800" dirty="0" err="1" smtClean="0"/>
              <a:t>muncă</a:t>
            </a:r>
            <a:r>
              <a:rPr lang="en-US" sz="1800" dirty="0" smtClean="0"/>
              <a:t> pot </a:t>
            </a:r>
            <a:r>
              <a:rPr lang="ro-RO" sz="1800" dirty="0" smtClean="0"/>
              <a:t>fi găsite </a:t>
            </a:r>
            <a:r>
              <a:rPr lang="en-US" sz="1800" dirty="0" err="1" smtClean="0"/>
              <a:t>pe</a:t>
            </a:r>
            <a:r>
              <a:rPr lang="en-US" sz="1800" dirty="0" smtClean="0"/>
              <a:t> </a:t>
            </a:r>
            <a:r>
              <a:rPr lang="en-US" sz="1800" dirty="0" err="1" smtClean="0"/>
              <a:t>pagina</a:t>
            </a:r>
            <a:r>
              <a:rPr lang="en-US" sz="1800" dirty="0" smtClean="0"/>
              <a:t> web-</a:t>
            </a:r>
            <a:r>
              <a:rPr lang="en-US" sz="1800" dirty="0" err="1" smtClean="0"/>
              <a:t>oficială</a:t>
            </a:r>
            <a:r>
              <a:rPr lang="en-US" sz="1800" dirty="0" smtClean="0"/>
              <a:t> </a:t>
            </a:r>
            <a:r>
              <a:rPr lang="ro-MO" sz="1800" dirty="0" smtClean="0"/>
              <a:t> al </a:t>
            </a:r>
            <a:r>
              <a:rPr lang="ro-RO" sz="1800" dirty="0" smtClean="0"/>
              <a:t>Inspectoratului de Stat al Muncii (</a:t>
            </a:r>
            <a:r>
              <a:rPr lang="en-US" sz="1800" u="sng" dirty="0" smtClean="0">
                <a:hlinkClick r:id="rId2"/>
              </a:rPr>
              <a:t>https://ism.gov.md/ro/content/lista-de-verificare</a:t>
            </a:r>
            <a:r>
              <a:rPr lang="en-US" sz="1800" dirty="0" smtClean="0"/>
              <a:t> </a:t>
            </a:r>
            <a:r>
              <a:rPr lang="ro-RO" sz="1800" dirty="0" smtClean="0"/>
              <a:t> în secțiunea „Lista de verificare </a:t>
            </a:r>
            <a:r>
              <a:rPr lang="en-US" sz="1800" dirty="0" err="1" smtClean="0"/>
              <a:t>în</a:t>
            </a:r>
            <a:r>
              <a:rPr lang="en-US" sz="1800" dirty="0" smtClean="0"/>
              <a:t> </a:t>
            </a:r>
            <a:r>
              <a:rPr lang="en-US" sz="1800" dirty="0" err="1" smtClean="0"/>
              <a:t>domeniul</a:t>
            </a:r>
            <a:r>
              <a:rPr lang="en-US" sz="1800" dirty="0" smtClean="0"/>
              <a:t> </a:t>
            </a:r>
            <a:r>
              <a:rPr lang="en-US" sz="1800" dirty="0" err="1" smtClean="0"/>
              <a:t>securității</a:t>
            </a:r>
            <a:r>
              <a:rPr lang="en-US" sz="1800" dirty="0" smtClean="0"/>
              <a:t> </a:t>
            </a:r>
            <a:r>
              <a:rPr lang="en-US" sz="1800" dirty="0" err="1" smtClean="0"/>
              <a:t>și</a:t>
            </a:r>
            <a:r>
              <a:rPr lang="en-US" sz="1800" dirty="0" smtClean="0"/>
              <a:t> </a:t>
            </a:r>
            <a:r>
              <a:rPr lang="en-US" sz="1800" dirty="0" err="1" smtClean="0"/>
              <a:t>sănătății</a:t>
            </a:r>
            <a:r>
              <a:rPr lang="en-US" sz="1800" dirty="0" smtClean="0"/>
              <a:t> </a:t>
            </a:r>
            <a:r>
              <a:rPr lang="en-US" sz="1800" dirty="0" err="1" smtClean="0"/>
              <a:t>în</a:t>
            </a:r>
            <a:r>
              <a:rPr lang="en-US" sz="1800" dirty="0" smtClean="0"/>
              <a:t> </a:t>
            </a:r>
            <a:r>
              <a:rPr lang="en-US" sz="1800" dirty="0" err="1" smtClean="0"/>
              <a:t>muncă</a:t>
            </a:r>
            <a:r>
              <a:rPr lang="ro-RO" sz="1800" dirty="0" smtClean="0"/>
              <a:t>”).</a:t>
            </a:r>
            <a:endParaRPr lang="ru-RU"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764704"/>
            <a:ext cx="8229600" cy="5472608"/>
          </a:xfrm>
        </p:spPr>
        <p:txBody>
          <a:bodyPr>
            <a:normAutofit fontScale="47500" lnSpcReduction="20000"/>
          </a:bodyPr>
          <a:lstStyle/>
          <a:p>
            <a:pPr algn="ctr"/>
            <a:r>
              <a:rPr lang="ro-RO" sz="3800" b="1" dirty="0" smtClean="0"/>
              <a:t>Listele de verificare </a:t>
            </a:r>
            <a:r>
              <a:rPr lang="en-US" sz="3800" b="1" dirty="0" err="1" smtClean="0"/>
              <a:t>în</a:t>
            </a:r>
            <a:r>
              <a:rPr lang="en-US" sz="3800" b="1" dirty="0" smtClean="0"/>
              <a:t> </a:t>
            </a:r>
            <a:r>
              <a:rPr lang="en-US" sz="3800" b="1" dirty="0" err="1" smtClean="0"/>
              <a:t>domeniul</a:t>
            </a:r>
            <a:r>
              <a:rPr lang="en-US" sz="3800" b="1" dirty="0" smtClean="0"/>
              <a:t> </a:t>
            </a:r>
            <a:r>
              <a:rPr lang="en-US" sz="3800" b="1" dirty="0" err="1" smtClean="0"/>
              <a:t>securității</a:t>
            </a:r>
            <a:r>
              <a:rPr lang="en-US" sz="3800" b="1" dirty="0" smtClean="0"/>
              <a:t> </a:t>
            </a:r>
            <a:r>
              <a:rPr lang="en-US" sz="3800" b="1" dirty="0" err="1" smtClean="0"/>
              <a:t>și</a:t>
            </a:r>
            <a:r>
              <a:rPr lang="en-US" sz="3800" b="1" dirty="0" smtClean="0"/>
              <a:t> </a:t>
            </a:r>
            <a:r>
              <a:rPr lang="en-US" sz="3800" b="1" dirty="0" err="1" smtClean="0"/>
              <a:t>sănătății</a:t>
            </a:r>
            <a:r>
              <a:rPr lang="en-US" sz="3800" b="1" dirty="0" smtClean="0"/>
              <a:t> </a:t>
            </a:r>
            <a:r>
              <a:rPr lang="en-US" sz="3800" b="1" dirty="0" err="1" smtClean="0"/>
              <a:t>în</a:t>
            </a:r>
            <a:r>
              <a:rPr lang="en-US" sz="3800" b="1" dirty="0" smtClean="0"/>
              <a:t> </a:t>
            </a:r>
            <a:r>
              <a:rPr lang="en-US" sz="3800" b="1" dirty="0" err="1" smtClean="0"/>
              <a:t>muncă</a:t>
            </a:r>
            <a:endParaRPr lang="ru-RU" sz="3800" dirty="0" smtClean="0"/>
          </a:p>
          <a:p>
            <a:r>
              <a:rPr lang="en-US" dirty="0" smtClean="0"/>
              <a:t> </a:t>
            </a:r>
            <a:endParaRPr lang="ru-RU" dirty="0" smtClean="0"/>
          </a:p>
          <a:p>
            <a:pPr algn="just"/>
            <a:r>
              <a:rPr lang="ro-RO" sz="3400" dirty="0" smtClean="0"/>
              <a:t>- LISTĂ </a:t>
            </a:r>
            <a:r>
              <a:rPr lang="ro-RO" sz="3400" dirty="0" smtClean="0"/>
              <a:t>DE VERIFICARE GENERALĂ nr. SSM-1 pentru controlul de stat al  securității și sănătății la locul de muncă</a:t>
            </a:r>
            <a:endParaRPr lang="ru-RU" sz="3400" dirty="0" smtClean="0"/>
          </a:p>
          <a:p>
            <a:pPr algn="just"/>
            <a:r>
              <a:rPr lang="ro-RO" sz="3400" dirty="0" smtClean="0"/>
              <a:t>- LISTĂ </a:t>
            </a:r>
            <a:r>
              <a:rPr lang="ro-RO" sz="3400" dirty="0" smtClean="0"/>
              <a:t>DE VERIFICARE GENERALĂ nr. SSM-2 pentru controlul de stat al respectării cerințelor minime de securitate și sănătate la locul de muncă pentru anumite domenii</a:t>
            </a:r>
            <a:endParaRPr lang="ru-RU" sz="3400" dirty="0" smtClean="0"/>
          </a:p>
          <a:p>
            <a:pPr algn="just"/>
            <a:r>
              <a:rPr lang="ro-RO" sz="3400" dirty="0" smtClean="0"/>
              <a:t>- LISTĂ </a:t>
            </a:r>
            <a:r>
              <a:rPr lang="ro-RO" sz="3400" dirty="0" smtClean="0"/>
              <a:t>DE VERIFICARE GENERALĂ nr. SSM-3 pentru controlul de stat al respectării legislației cu privire la securitatea și sănătatea în muncă </a:t>
            </a:r>
            <a:endParaRPr lang="ru-RU" sz="3400" dirty="0" smtClean="0"/>
          </a:p>
          <a:p>
            <a:pPr algn="just"/>
            <a:r>
              <a:rPr lang="ro-RO" sz="3400" dirty="0" smtClean="0"/>
              <a:t>la șantierele temporare și mobile</a:t>
            </a:r>
            <a:endParaRPr lang="ru-RU" sz="3400" dirty="0" smtClean="0"/>
          </a:p>
          <a:p>
            <a:pPr algn="just"/>
            <a:r>
              <a:rPr lang="ro-RO" sz="3400" dirty="0" smtClean="0"/>
              <a:t>- LISTĂ </a:t>
            </a:r>
            <a:r>
              <a:rPr lang="ro-RO" sz="3400" dirty="0" smtClean="0"/>
              <a:t>DE VERIFICARE GENERALĂ nr. SSM-4 pentru controlul de stat al respectării legislației cu privire la securitatea și sănătatea în muncă </a:t>
            </a:r>
            <a:endParaRPr lang="ru-RU" sz="3400" dirty="0" smtClean="0"/>
          </a:p>
          <a:p>
            <a:pPr algn="just"/>
            <a:r>
              <a:rPr lang="ro-RO" sz="3400" dirty="0" smtClean="0"/>
              <a:t>pentru asigurarea protecţiei lucrătorilor împotriva riscurilor legate de expunerea, la locul de muncă, la azbest, agenţi chimici sau la agenţi cancerigeni sau mutageni</a:t>
            </a:r>
            <a:endParaRPr lang="ru-RU" sz="3400" dirty="0" smtClean="0"/>
          </a:p>
          <a:p>
            <a:pPr algn="just"/>
            <a:r>
              <a:rPr lang="ro-RO" sz="3400" dirty="0" smtClean="0"/>
              <a:t>- LISTĂ </a:t>
            </a:r>
            <a:r>
              <a:rPr lang="ro-RO" sz="3400" dirty="0" smtClean="0"/>
              <a:t>DE VERIFICARE GENERALĂ nr. SSM-5 pentru controlul de stat al respectării cerințelor minime de securitatea și sănătatea în muncă pentru folosirea de către lucrători a echipamentului de muncă la locul de muncă</a:t>
            </a:r>
            <a:endParaRPr lang="ru-RU" sz="3400" dirty="0" smtClean="0"/>
          </a:p>
          <a:p>
            <a:pPr algn="just"/>
            <a:r>
              <a:rPr lang="ro-RO" sz="3400" dirty="0" smtClean="0"/>
              <a:t>- LISTĂ </a:t>
            </a:r>
            <a:r>
              <a:rPr lang="ro-RO" sz="3400" dirty="0" smtClean="0"/>
              <a:t>DE VERIFICARE GENERALĂ nr. SSM-6 pentru controlul de stat al respectării cerințelor minime de securitatea și sănătatea în muncă referitoare la expunerea lucrătorilor la riscuri generate de cîmpuri electromagnetice</a:t>
            </a:r>
            <a:endParaRPr lang="ru-RU" sz="3400" dirty="0" smtClean="0"/>
          </a:p>
          <a:p>
            <a:pPr algn="just"/>
            <a:r>
              <a:rPr lang="ro-RO" sz="3400" dirty="0" smtClean="0"/>
              <a:t>- LISTĂ </a:t>
            </a:r>
            <a:r>
              <a:rPr lang="ro-RO" sz="3400" dirty="0" smtClean="0"/>
              <a:t>DE VERIFICARE GENERALĂ nr. SSM-7 </a:t>
            </a:r>
            <a:r>
              <a:rPr lang="en-US" sz="3400" dirty="0" smtClean="0"/>
              <a:t>p</a:t>
            </a:r>
            <a:r>
              <a:rPr lang="en-GB" sz="3400" dirty="0" err="1" smtClean="0"/>
              <a:t>entru</a:t>
            </a:r>
            <a:r>
              <a:rPr lang="en-GB" sz="3400" dirty="0" smtClean="0"/>
              <a:t> </a:t>
            </a:r>
            <a:r>
              <a:rPr lang="en-GB" sz="3400" dirty="0" err="1" smtClean="0"/>
              <a:t>controlul</a:t>
            </a:r>
            <a:r>
              <a:rPr lang="en-GB" sz="3400" dirty="0" smtClean="0"/>
              <a:t> de stat al </a:t>
            </a:r>
            <a:r>
              <a:rPr lang="en-GB" sz="3400" dirty="0" err="1" smtClean="0"/>
              <a:t>respectării</a:t>
            </a:r>
            <a:r>
              <a:rPr lang="en-GB" sz="3400" dirty="0" smtClean="0"/>
              <a:t> </a:t>
            </a:r>
            <a:r>
              <a:rPr lang="en-US" sz="3400" dirty="0" err="1" smtClean="0"/>
              <a:t>cerinţelor</a:t>
            </a:r>
            <a:r>
              <a:rPr lang="en-US" sz="3400" dirty="0" smtClean="0"/>
              <a:t> </a:t>
            </a:r>
            <a:r>
              <a:rPr lang="en-US" sz="3400" dirty="0" err="1" smtClean="0"/>
              <a:t>minime</a:t>
            </a:r>
            <a:r>
              <a:rPr lang="en-US" sz="3400" dirty="0" smtClean="0"/>
              <a:t> de </a:t>
            </a:r>
            <a:r>
              <a:rPr lang="en-US" sz="3400" dirty="0" err="1" smtClean="0"/>
              <a:t>securitate</a:t>
            </a:r>
            <a:r>
              <a:rPr lang="en-US" sz="3400" dirty="0" smtClean="0"/>
              <a:t> </a:t>
            </a:r>
            <a:r>
              <a:rPr lang="en-US" sz="3400" dirty="0" err="1" smtClean="0"/>
              <a:t>şi</a:t>
            </a:r>
            <a:r>
              <a:rPr lang="en-US" sz="3400" dirty="0" smtClean="0"/>
              <a:t> </a:t>
            </a:r>
            <a:r>
              <a:rPr lang="en-US" sz="3400" dirty="0" err="1" smtClean="0"/>
              <a:t>sănătate</a:t>
            </a:r>
            <a:r>
              <a:rPr lang="en-US" sz="3400" dirty="0" smtClean="0"/>
              <a:t> </a:t>
            </a:r>
            <a:r>
              <a:rPr lang="en-US" sz="3400" dirty="0" err="1" smtClean="0"/>
              <a:t>în</a:t>
            </a:r>
            <a:r>
              <a:rPr lang="en-US" sz="3400" dirty="0" smtClean="0"/>
              <a:t> </a:t>
            </a:r>
            <a:r>
              <a:rPr lang="en-US" sz="3400" dirty="0" err="1" smtClean="0"/>
              <a:t>muncă</a:t>
            </a:r>
            <a:r>
              <a:rPr lang="en-US" sz="3400" dirty="0" smtClean="0"/>
              <a:t>  </a:t>
            </a:r>
            <a:r>
              <a:rPr lang="en-US" sz="3400" dirty="0" err="1" smtClean="0"/>
              <a:t>în</a:t>
            </a:r>
            <a:r>
              <a:rPr lang="en-US" sz="3400" dirty="0" smtClean="0"/>
              <a:t> </a:t>
            </a:r>
            <a:r>
              <a:rPr lang="en-US" sz="3400" dirty="0" err="1" smtClean="0"/>
              <a:t>industria</a:t>
            </a:r>
            <a:r>
              <a:rPr lang="en-US" sz="3400" dirty="0" smtClean="0"/>
              <a:t> </a:t>
            </a:r>
            <a:r>
              <a:rPr lang="en-US" sz="3400" dirty="0" err="1" smtClean="0"/>
              <a:t>extractivă</a:t>
            </a:r>
            <a:r>
              <a:rPr lang="en-US" sz="3400" dirty="0" smtClean="0"/>
              <a:t> </a:t>
            </a:r>
            <a:r>
              <a:rPr lang="en-US" sz="3400" dirty="0" err="1" smtClean="0"/>
              <a:t>prin</a:t>
            </a:r>
            <a:r>
              <a:rPr lang="en-US" sz="3400" dirty="0" smtClean="0"/>
              <a:t> </a:t>
            </a:r>
            <a:r>
              <a:rPr lang="en-US" sz="3400" dirty="0" err="1" smtClean="0"/>
              <a:t>lucrări</a:t>
            </a:r>
            <a:r>
              <a:rPr lang="en-US" sz="3400" dirty="0" smtClean="0"/>
              <a:t> </a:t>
            </a:r>
            <a:r>
              <a:rPr lang="en-US" sz="3400" dirty="0" err="1" smtClean="0"/>
              <a:t>miniere</a:t>
            </a:r>
            <a:r>
              <a:rPr lang="en-US" sz="3400" dirty="0" smtClean="0"/>
              <a:t> de </a:t>
            </a:r>
            <a:r>
              <a:rPr lang="en-US" sz="3400" dirty="0" err="1" smtClean="0"/>
              <a:t>suprafaţă</a:t>
            </a:r>
            <a:r>
              <a:rPr lang="en-US" sz="3400" dirty="0" smtClean="0"/>
              <a:t> </a:t>
            </a:r>
            <a:r>
              <a:rPr lang="en-US" sz="3400" dirty="0" err="1" smtClean="0"/>
              <a:t>sau</a:t>
            </a:r>
            <a:r>
              <a:rPr lang="en-US" sz="3400" dirty="0" smtClean="0"/>
              <a:t> </a:t>
            </a:r>
            <a:r>
              <a:rPr lang="en-US" sz="3400" dirty="0" err="1" smtClean="0"/>
              <a:t>subterane</a:t>
            </a:r>
            <a:r>
              <a:rPr lang="en-US" sz="3400" dirty="0" smtClean="0"/>
              <a:t> </a:t>
            </a:r>
            <a:r>
              <a:rPr lang="en-US" sz="3400" dirty="0" err="1" smtClean="0"/>
              <a:t>și</a:t>
            </a:r>
            <a:r>
              <a:rPr lang="en-US" sz="3400" dirty="0" smtClean="0"/>
              <a:t> </a:t>
            </a:r>
            <a:r>
              <a:rPr lang="en-US" sz="3400" dirty="0" err="1" smtClean="0"/>
              <a:t>în</a:t>
            </a:r>
            <a:r>
              <a:rPr lang="en-US" sz="3400" dirty="0" smtClean="0"/>
              <a:t> </a:t>
            </a:r>
            <a:r>
              <a:rPr lang="en-US" sz="3400" dirty="0" err="1" smtClean="0"/>
              <a:t>industria</a:t>
            </a:r>
            <a:r>
              <a:rPr lang="en-US" sz="3400" dirty="0" smtClean="0"/>
              <a:t> </a:t>
            </a:r>
            <a:r>
              <a:rPr lang="en-US" sz="3400" dirty="0" err="1" smtClean="0"/>
              <a:t>extractivă</a:t>
            </a:r>
            <a:r>
              <a:rPr lang="en-US" sz="3400" dirty="0" smtClean="0"/>
              <a:t> de </a:t>
            </a:r>
            <a:r>
              <a:rPr lang="en-US" sz="3400" dirty="0" err="1" smtClean="0"/>
              <a:t>foraj</a:t>
            </a:r>
            <a:endParaRPr lang="ru-RU" sz="3400" dirty="0" smtClean="0"/>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96752"/>
            <a:ext cx="8229600" cy="5328592"/>
          </a:xfrm>
        </p:spPr>
        <p:txBody>
          <a:bodyPr>
            <a:noAutofit/>
          </a:bodyPr>
          <a:lstStyle/>
          <a:p>
            <a:pPr algn="just"/>
            <a:r>
              <a:rPr lang="ro-RO" sz="1600" b="1" i="1" dirty="0" smtClean="0"/>
              <a:t>Pasul 1.</a:t>
            </a:r>
            <a:r>
              <a:rPr lang="ro-RO" sz="1600" dirty="0" smtClean="0"/>
              <a:t> Analizați lista de verificare și starea fiecărei probleme cu conducerea.</a:t>
            </a:r>
            <a:endParaRPr lang="ru-RU" sz="1600" dirty="0" smtClean="0"/>
          </a:p>
          <a:p>
            <a:pPr algn="just"/>
            <a:r>
              <a:rPr lang="ro-RO" sz="1600" b="1" i="1" dirty="0" smtClean="0"/>
              <a:t>Pasul 2.</a:t>
            </a:r>
            <a:r>
              <a:rPr lang="ro-RO" sz="1600" dirty="0" smtClean="0"/>
              <a:t> Desemnați un plan de acțiune și, în primul rând, evidențiați acele probleme, a căror soluție necesită o perioadă lungă de timp și cheltuieli de resurse financiare (elaborarea instrucțiunilor pentru sănătatea și securitatea muncii (ssm), familiarizarea cu instrucțiunile, efectuarea unui examinare medicală, eliberarea de echipamente de protecție individuală, instruire în domeniul ssm etc.).</a:t>
            </a:r>
            <a:endParaRPr lang="ru-RU" sz="1600" dirty="0" smtClean="0"/>
          </a:p>
          <a:p>
            <a:pPr algn="just"/>
            <a:r>
              <a:rPr lang="ro-RO" sz="1600" b="1" i="1" dirty="0" smtClean="0"/>
              <a:t>Pasul 3.</a:t>
            </a:r>
            <a:r>
              <a:rPr lang="ro-RO" sz="1600" dirty="0" smtClean="0"/>
              <a:t> Organizați o întâlnire cu toți managerii și specialiștii sub îndrumarea directorului. Avertizați toți managerii de la locul de muncă (șefii de servicii, departamente etc.) despre momentul în care se așteaptă controlul și ce probleme vor fi verificate. Dați fiecărei angajat sarcini și indicați în mod clar termenul limită pentru finalizarea lucrării.</a:t>
            </a:r>
            <a:endParaRPr lang="ru-RU" sz="1600" dirty="0" smtClean="0"/>
          </a:p>
          <a:p>
            <a:pPr algn="just"/>
            <a:r>
              <a:rPr lang="ro-RO" sz="1600" b="1" i="1" dirty="0" smtClean="0"/>
              <a:t>Pasul 4.</a:t>
            </a:r>
            <a:r>
              <a:rPr lang="ro-RO" sz="1600" dirty="0" smtClean="0"/>
              <a:t> Verificați toate locurile de muncă și teritoriile împreună cu conducătorii locurilor de muncă. Verificați disponibilitatea echipamentelor de protecție pentru angajați, starea acestora, avertizând toți angajații să fie îmbrăcați frumos, nu uitați de căști, ochelari de protecție, măști, încălțăminte de protecție, aparate de respirat (la întreprinderile cu condiții de muncă dăunătoare și periculoase). Verificați starea echipamentelor, zonele de depozitare, starea cablajului electric, a echipamentelor electrice, prezența semnelor de siguranță, inscripțiilor etc.</a:t>
            </a:r>
            <a:endParaRPr lang="ru-RU" sz="1600" dirty="0"/>
          </a:p>
        </p:txBody>
      </p:sp>
      <p:sp>
        <p:nvSpPr>
          <p:cNvPr id="3" name="Заголовок 2"/>
          <p:cNvSpPr>
            <a:spLocks noGrp="1"/>
          </p:cNvSpPr>
          <p:nvPr>
            <p:ph type="title"/>
          </p:nvPr>
        </p:nvSpPr>
        <p:spPr>
          <a:xfrm>
            <a:off x="457200" y="274638"/>
            <a:ext cx="8229600" cy="850106"/>
          </a:xfrm>
        </p:spPr>
        <p:txBody>
          <a:bodyPr>
            <a:normAutofit fontScale="90000"/>
          </a:bodyPr>
          <a:lstStyle/>
          <a:p>
            <a:pPr algn="ctr"/>
            <a:r>
              <a:rPr lang="ru-RU" sz="4000" i="1" dirty="0" smtClean="0"/>
              <a:t/>
            </a:r>
            <a:br>
              <a:rPr lang="ru-RU" sz="4000" i="1" dirty="0" smtClean="0"/>
            </a:br>
            <a:r>
              <a:rPr lang="ro-MO" sz="4000" i="1" dirty="0" smtClean="0"/>
              <a:t/>
            </a:r>
            <a:br>
              <a:rPr lang="ro-MO" sz="4000" i="1" dirty="0" smtClean="0"/>
            </a:br>
            <a:r>
              <a:rPr lang="ro-RO" sz="3600" dirty="0" smtClean="0"/>
              <a:t>Cum </a:t>
            </a:r>
            <a:r>
              <a:rPr lang="ro-RO" sz="3600" dirty="0" smtClean="0"/>
              <a:t>să vă pregătiți pentru verificare - algoritmul acțiunilor</a:t>
            </a:r>
            <a:r>
              <a:rPr lang="ru-RU" sz="3600" dirty="0" smtClean="0"/>
              <a:t/>
            </a:r>
            <a:br>
              <a:rPr lang="ru-RU" sz="3600" dirty="0" smtClean="0"/>
            </a:br>
            <a:r>
              <a:rPr lang="ru-RU" dirty="0" smtClean="0"/>
              <a:t/>
            </a:r>
            <a:br>
              <a:rPr lang="ru-RU" dirty="0" smtClean="0"/>
            </a:b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5602627"/>
          </a:xfrm>
        </p:spPr>
        <p:txBody>
          <a:bodyPr>
            <a:normAutofit/>
          </a:bodyPr>
          <a:lstStyle/>
          <a:p>
            <a:pPr algn="just"/>
            <a:r>
              <a:rPr lang="ro-RO" sz="1600" b="1" i="1" dirty="0" smtClean="0"/>
              <a:t>Pasul 5.</a:t>
            </a:r>
            <a:r>
              <a:rPr lang="ro-RO" sz="1600" dirty="0" smtClean="0"/>
              <a:t> Elaborați un plan pentru a elimina deficiențele. Pe baza rezultatelor verificării, este posibil să emiteți instrucțiuni managerilor și specialiștilor responsabili, indicând termenele pentru eliminarea deficiențelor.</a:t>
            </a:r>
            <a:endParaRPr lang="ru-RU" sz="1600" dirty="0" smtClean="0"/>
          </a:p>
          <a:p>
            <a:pPr algn="just"/>
            <a:r>
              <a:rPr lang="ro-RO" sz="1600" b="1" dirty="0" smtClean="0"/>
              <a:t>Important!</a:t>
            </a:r>
            <a:endParaRPr lang="ru-RU" sz="1600" dirty="0" smtClean="0"/>
          </a:p>
          <a:p>
            <a:pPr algn="just"/>
            <a:r>
              <a:rPr lang="ro-RO" sz="1600" dirty="0" smtClean="0"/>
              <a:t>Dacă starea anumitor tipuri de echipamente este absolut deplorabilă, atunci trebuie să îl deconectați de la rețea, să interziceți funcționarea, să postați semne adecvate, să sigilați etc. </a:t>
            </a:r>
            <a:endParaRPr lang="ru-RU" sz="1600" dirty="0" smtClean="0"/>
          </a:p>
          <a:p>
            <a:pPr algn="just"/>
            <a:r>
              <a:rPr lang="ro-RO" sz="1600" b="1" i="1" dirty="0" smtClean="0"/>
              <a:t>Pasul 6.</a:t>
            </a:r>
            <a:r>
              <a:rPr lang="ro-RO" sz="1600" dirty="0" smtClean="0"/>
              <a:t> Puneți în ordine toată documentația (ordine, instrucțiuni, instruirea personalului, registre). </a:t>
            </a:r>
            <a:endParaRPr lang="ru-RU" sz="1600" dirty="0" smtClean="0"/>
          </a:p>
          <a:p>
            <a:pPr algn="just"/>
            <a:r>
              <a:rPr lang="ro-RO" sz="1600" b="1" i="1" dirty="0" smtClean="0"/>
              <a:t>Pasul 7.</a:t>
            </a:r>
            <a:r>
              <a:rPr lang="ro-RO" sz="1600" dirty="0" smtClean="0"/>
              <a:t> Verificați dacă activitatea de instruire a angajaților este organizată corect. Asigurați-vă că instruirea angajaților în domeniu ssm este executată conform prevederilor legislației. Instruirile periodice ssm se efectuează nu mai rar decît o dată la 6 luni.</a:t>
            </a:r>
            <a:endParaRPr lang="ru-RU" sz="1600" dirty="0" smtClean="0"/>
          </a:p>
          <a:p>
            <a:pPr algn="just"/>
            <a:r>
              <a:rPr lang="ro-RO" sz="1600" dirty="0" smtClean="0"/>
              <a:t>Pregătirea conducătorului  întreprinderii, a conducătorilor locurilor de muncă, a specialiștilor, a lucrătorilor desemnați și a reprezentanților lucrătorilor cu responsabilități speciale în domeniul sănătății și securității la locul de muncă se efectuează imediat după numirea în funcțiile relevante și periodic, cel puțin o dată la 36 de luni, în formare cursuri efectuate de servicii  externe.</a:t>
            </a:r>
            <a:endParaRPr lang="ru-RU" sz="1600" dirty="0" smtClean="0"/>
          </a:p>
          <a:p>
            <a:pPr algn="just"/>
            <a:r>
              <a:rPr lang="ro-RO" sz="1600" b="1" i="1" dirty="0" smtClean="0"/>
              <a:t>Pasul 8.</a:t>
            </a:r>
            <a:r>
              <a:rPr lang="ro-RO" sz="1600" dirty="0" smtClean="0"/>
              <a:t> Verificați starea colțurilor sau standurilor ssm din birouri, zone, ateliere. Actualizați informațiile.</a:t>
            </a:r>
            <a:endParaRPr lang="ru-RU" sz="1600"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764704"/>
            <a:ext cx="8229600" cy="5242587"/>
          </a:xfrm>
        </p:spPr>
        <p:txBody>
          <a:bodyPr>
            <a:normAutofit lnSpcReduction="10000"/>
          </a:bodyPr>
          <a:lstStyle/>
          <a:p>
            <a:pPr algn="just"/>
            <a:r>
              <a:rPr lang="ro-RO" sz="1600" b="1" i="1" dirty="0" smtClean="0"/>
              <a:t>Pasul 9.</a:t>
            </a:r>
            <a:r>
              <a:rPr lang="ro-RO" sz="1600" dirty="0" smtClean="0"/>
              <a:t> Verificați dacă departamentele au instrucțiuni ssm  în conformitate cu lista aprobată și că nu sunt supuse revizuirii.</a:t>
            </a:r>
            <a:endParaRPr lang="ru-RU" sz="1600" dirty="0" smtClean="0"/>
          </a:p>
          <a:p>
            <a:pPr algn="just"/>
            <a:r>
              <a:rPr lang="ro-RO" sz="1600" dirty="0" smtClean="0"/>
              <a:t>Eliminați instrucțiunile neutilizate pe care conducătorii  locurilor le păstrează. Verificați dacă angajații sunt familiarizați cu instrucțiunile împotriva semnăturii.</a:t>
            </a:r>
            <a:endParaRPr lang="ru-RU" sz="1600" dirty="0" smtClean="0"/>
          </a:p>
          <a:p>
            <a:pPr algn="just"/>
            <a:r>
              <a:rPr lang="ro-RO" sz="1600" b="1" i="1" dirty="0" smtClean="0"/>
              <a:t>Pasul 10.</a:t>
            </a:r>
            <a:r>
              <a:rPr lang="ro-RO" sz="1600" dirty="0" smtClean="0"/>
              <a:t> Verificați disponibilitatea rezultatelor evaluării riscurilor la toate locurile de muncă. Verificați dacă angajații sunt familiarizați cu lista de evaluare a riscurilor împotriva semnăturii.</a:t>
            </a:r>
            <a:endParaRPr lang="ru-RU" sz="1600" dirty="0" smtClean="0"/>
          </a:p>
          <a:p>
            <a:pPr algn="just"/>
            <a:r>
              <a:rPr lang="ro-RO" sz="1600" b="1" i="1" dirty="0" smtClean="0"/>
              <a:t>Pasul 11.</a:t>
            </a:r>
            <a:r>
              <a:rPr lang="ro-RO" sz="1600" dirty="0" smtClean="0"/>
              <a:t> Verificați eliberarea EIP împotriva înregistrărilor personale EIP în conformitate cu standardele aprobate.</a:t>
            </a:r>
            <a:endParaRPr lang="ru-RU" sz="1600" dirty="0" smtClean="0"/>
          </a:p>
          <a:p>
            <a:pPr algn="just"/>
            <a:r>
              <a:rPr lang="ro-RO" sz="1600" b="1" dirty="0" smtClean="0"/>
              <a:t>Important!</a:t>
            </a:r>
            <a:r>
              <a:rPr lang="ro-RO" sz="1600" dirty="0" smtClean="0"/>
              <a:t> Nu trebue să existe muncitori care ar fi implicați în procesul de producție fără a primi EIP.</a:t>
            </a:r>
            <a:endParaRPr lang="ru-RU" sz="1600" dirty="0" smtClean="0"/>
          </a:p>
          <a:p>
            <a:pPr algn="just"/>
            <a:r>
              <a:rPr lang="ro-RO" sz="1600" b="1" i="1" dirty="0" smtClean="0"/>
              <a:t>Pasul 12.</a:t>
            </a:r>
            <a:r>
              <a:rPr lang="ro-RO" sz="1600" dirty="0" smtClean="0"/>
              <a:t> Trecerea examenului medical de către lucrători va fi verificată, în special pentru cei care lucrează în condiții de muncă dăunătoare și periculoase. La locul de muncă nu ar trebui să existe lucrători care să nu fi trecut un examen medical. </a:t>
            </a:r>
            <a:endParaRPr lang="ru-RU" sz="1600" dirty="0" smtClean="0"/>
          </a:p>
          <a:p>
            <a:pPr algn="just"/>
            <a:r>
              <a:rPr lang="ro-RO" sz="1600" b="1" i="1" dirty="0" smtClean="0"/>
              <a:t>Pasul 13.</a:t>
            </a:r>
            <a:r>
              <a:rPr lang="ro-RO" sz="1600" dirty="0" smtClean="0"/>
              <a:t> Verificați starea echipamentului de stingere a incendiilor și a primului ajutor (stingătoare, truse de prim ajutor etc.).</a:t>
            </a:r>
            <a:endParaRPr lang="ru-RU" sz="1600" dirty="0" smtClean="0"/>
          </a:p>
          <a:p>
            <a:pPr algn="just"/>
            <a:r>
              <a:rPr lang="ro-RO" sz="1600" b="1" i="1" dirty="0" smtClean="0"/>
              <a:t>Pasul 14.</a:t>
            </a:r>
            <a:r>
              <a:rPr lang="ro-RO" sz="1600" dirty="0" smtClean="0"/>
              <a:t> Verificați dacă activitatea de instruire a angajaților în materie de siguranță electrică pentru grupa 1 de personal pentru personalul neelectrotehnic este organizată corespunzător.</a:t>
            </a:r>
            <a:endParaRPr lang="ru-RU" sz="1600"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6048672"/>
          </a:xfrm>
        </p:spPr>
        <p:txBody>
          <a:bodyPr>
            <a:noAutofit/>
          </a:bodyPr>
          <a:lstStyle/>
          <a:p>
            <a:pPr lvl="1" algn="just">
              <a:buNone/>
            </a:pPr>
            <a:r>
              <a:rPr lang="ro-MO" sz="1050" b="1" dirty="0" smtClean="0"/>
              <a:t>     Sancțuni </a:t>
            </a:r>
            <a:r>
              <a:rPr lang="ro-MO" sz="1050" b="1" dirty="0" smtClean="0"/>
              <a:t>pentru încălcarea </a:t>
            </a:r>
            <a:r>
              <a:rPr lang="en-US" sz="1050" b="1" dirty="0" err="1" smtClean="0"/>
              <a:t>legislaţiei</a:t>
            </a:r>
            <a:r>
              <a:rPr lang="en-US" sz="1050" b="1" dirty="0" smtClean="0"/>
              <a:t> </a:t>
            </a:r>
            <a:r>
              <a:rPr lang="en-US" sz="1050" b="1" dirty="0" err="1" smtClean="0"/>
              <a:t>privind</a:t>
            </a:r>
            <a:r>
              <a:rPr lang="en-US" sz="1050" b="1" dirty="0" smtClean="0"/>
              <a:t> </a:t>
            </a:r>
            <a:r>
              <a:rPr lang="en-US" sz="1050" b="1" dirty="0" err="1" smtClean="0"/>
              <a:t>securitatea</a:t>
            </a:r>
            <a:r>
              <a:rPr lang="en-US" sz="1050" b="1" dirty="0" smtClean="0"/>
              <a:t> </a:t>
            </a:r>
            <a:r>
              <a:rPr lang="ru-RU" sz="1050" b="1" dirty="0" err="1" smtClean="0"/>
              <a:t>şi</a:t>
            </a:r>
            <a:r>
              <a:rPr lang="ru-RU" sz="1050" b="1" dirty="0" smtClean="0"/>
              <a:t> </a:t>
            </a:r>
            <a:r>
              <a:rPr lang="ru-RU" sz="1050" b="1" dirty="0" err="1" smtClean="0"/>
              <a:t>sănătatea</a:t>
            </a:r>
            <a:r>
              <a:rPr lang="ru-RU" sz="1050" b="1" dirty="0" smtClean="0"/>
              <a:t> </a:t>
            </a:r>
            <a:r>
              <a:rPr lang="ru-RU" sz="1050" b="1" dirty="0" err="1" smtClean="0"/>
              <a:t>în</a:t>
            </a:r>
            <a:r>
              <a:rPr lang="ru-RU" sz="1050" b="1" dirty="0" smtClean="0"/>
              <a:t> </a:t>
            </a:r>
            <a:r>
              <a:rPr lang="ru-RU" sz="1050" b="1" dirty="0" err="1" smtClean="0"/>
              <a:t>muncă</a:t>
            </a:r>
            <a:r>
              <a:rPr lang="ru-RU" sz="1050" dirty="0" smtClean="0"/>
              <a:t> </a:t>
            </a:r>
            <a:r>
              <a:rPr lang="ro-MO" sz="1050" b="1" dirty="0" smtClean="0"/>
              <a:t>conform art. 55</a:t>
            </a:r>
            <a:r>
              <a:rPr lang="ro-MO" sz="1050" b="1" baseline="30000" dirty="0" smtClean="0"/>
              <a:t>3</a:t>
            </a:r>
            <a:r>
              <a:rPr lang="ro-MO" sz="1050" b="1" dirty="0" smtClean="0"/>
              <a:t> din Codul Contravențional</a:t>
            </a:r>
            <a:endParaRPr lang="ru-RU" sz="1050" dirty="0" smtClean="0"/>
          </a:p>
          <a:p>
            <a:pPr lvl="1" algn="just">
              <a:buNone/>
            </a:pPr>
            <a:r>
              <a:rPr lang="en-US" sz="1050" dirty="0" smtClean="0"/>
              <a:t>1) </a:t>
            </a:r>
            <a:r>
              <a:rPr lang="en-US" sz="1050" dirty="0" err="1" smtClean="0"/>
              <a:t>Încălcarea</a:t>
            </a:r>
            <a:r>
              <a:rPr lang="en-US" sz="1050" dirty="0" smtClean="0"/>
              <a:t> de </a:t>
            </a:r>
            <a:r>
              <a:rPr lang="en-US" sz="1050" dirty="0" err="1" smtClean="0"/>
              <a:t>către</a:t>
            </a:r>
            <a:r>
              <a:rPr lang="en-US" sz="1050" dirty="0" smtClean="0"/>
              <a:t> </a:t>
            </a:r>
            <a:r>
              <a:rPr lang="en-US" sz="1050" dirty="0" err="1" smtClean="0"/>
              <a:t>angajator</a:t>
            </a:r>
            <a:r>
              <a:rPr lang="en-US" sz="1050" dirty="0" smtClean="0"/>
              <a:t> a </a:t>
            </a:r>
            <a:r>
              <a:rPr lang="en-US" sz="1050" dirty="0" err="1" smtClean="0"/>
              <a:t>legislaţiei</a:t>
            </a:r>
            <a:r>
              <a:rPr lang="en-US" sz="1050" dirty="0" smtClean="0"/>
              <a:t> </a:t>
            </a:r>
            <a:r>
              <a:rPr lang="en-US" sz="1050" dirty="0" err="1" smtClean="0"/>
              <a:t>privind</a:t>
            </a:r>
            <a:r>
              <a:rPr lang="en-US" sz="1050" dirty="0" smtClean="0"/>
              <a:t> </a:t>
            </a:r>
            <a:r>
              <a:rPr lang="en-US" sz="1050" dirty="0" err="1" smtClean="0"/>
              <a:t>securitatea</a:t>
            </a:r>
            <a:r>
              <a:rPr lang="en-US" sz="1050" dirty="0" smtClean="0"/>
              <a:t> </a:t>
            </a:r>
            <a:r>
              <a:rPr lang="en-US" sz="1050" dirty="0" err="1" smtClean="0"/>
              <a:t>şi</a:t>
            </a:r>
            <a:r>
              <a:rPr lang="en-US" sz="1050" dirty="0" smtClean="0"/>
              <a:t> </a:t>
            </a:r>
            <a:r>
              <a:rPr lang="en-US" sz="1050" dirty="0" err="1" smtClean="0"/>
              <a:t>sănătatea</a:t>
            </a:r>
            <a:r>
              <a:rPr lang="en-US" sz="1050" dirty="0" smtClean="0"/>
              <a:t> </a:t>
            </a:r>
            <a:r>
              <a:rPr lang="en-US" sz="1050" dirty="0" err="1" smtClean="0"/>
              <a:t>în</a:t>
            </a:r>
            <a:r>
              <a:rPr lang="en-US" sz="1050" dirty="0" smtClean="0"/>
              <a:t> </a:t>
            </a:r>
            <a:r>
              <a:rPr lang="en-US" sz="1050" dirty="0" err="1" smtClean="0"/>
              <a:t>muncă</a:t>
            </a:r>
            <a:r>
              <a:rPr lang="en-US" sz="1050" dirty="0" smtClean="0"/>
              <a:t>, </a:t>
            </a:r>
            <a:r>
              <a:rPr lang="en-US" sz="1050" dirty="0" err="1" smtClean="0"/>
              <a:t>dacă</a:t>
            </a:r>
            <a:r>
              <a:rPr lang="en-US" sz="1050" dirty="0" smtClean="0"/>
              <a:t> </a:t>
            </a:r>
            <a:r>
              <a:rPr lang="en-US" sz="1050" dirty="0" err="1" smtClean="0"/>
              <a:t>fapta</a:t>
            </a:r>
            <a:r>
              <a:rPr lang="en-US" sz="1050" dirty="0" smtClean="0"/>
              <a:t> nu </a:t>
            </a:r>
            <a:r>
              <a:rPr lang="en-US" sz="1050" dirty="0" err="1" smtClean="0"/>
              <a:t>constituie</a:t>
            </a:r>
            <a:r>
              <a:rPr lang="ro-MO" sz="1050" dirty="0" smtClean="0"/>
              <a:t> </a:t>
            </a:r>
            <a:r>
              <a:rPr lang="en-US" sz="1050" dirty="0" err="1" smtClean="0"/>
              <a:t>infracţiune</a:t>
            </a:r>
            <a:r>
              <a:rPr lang="en-US" sz="1050" dirty="0" smtClean="0"/>
              <a:t>, </a:t>
            </a:r>
            <a:r>
              <a:rPr lang="en-US" sz="1050" dirty="0" err="1" smtClean="0"/>
              <a:t>manifestată</a:t>
            </a:r>
            <a:r>
              <a:rPr lang="en-US" sz="1050" dirty="0" smtClean="0"/>
              <a:t> </a:t>
            </a:r>
            <a:r>
              <a:rPr lang="en-US" sz="1050" dirty="0" err="1" smtClean="0"/>
              <a:t>prin</a:t>
            </a:r>
            <a:r>
              <a:rPr lang="en-US" sz="1050" dirty="0" smtClean="0"/>
              <a:t>:</a:t>
            </a:r>
            <a:endParaRPr lang="ru-RU" sz="1050" dirty="0" smtClean="0"/>
          </a:p>
          <a:p>
            <a:pPr lvl="1" algn="just">
              <a:buNone/>
            </a:pPr>
            <a:r>
              <a:rPr lang="ro-MO" sz="1050" dirty="0" smtClean="0"/>
              <a:t>     </a:t>
            </a:r>
            <a:r>
              <a:rPr lang="en-US" sz="1050" dirty="0" smtClean="0"/>
              <a:t>a</a:t>
            </a:r>
            <a:r>
              <a:rPr lang="en-US" sz="1050" dirty="0" smtClean="0"/>
              <a:t>) </a:t>
            </a:r>
            <a:r>
              <a:rPr lang="en-US" sz="1050" dirty="0" err="1" smtClean="0"/>
              <a:t>neevaluarea</a:t>
            </a:r>
            <a:r>
              <a:rPr lang="en-US" sz="1050" dirty="0" smtClean="0"/>
              <a:t> </a:t>
            </a:r>
            <a:r>
              <a:rPr lang="en-US" sz="1050" dirty="0" err="1" smtClean="0"/>
              <a:t>riscurilor</a:t>
            </a:r>
            <a:r>
              <a:rPr lang="en-US" sz="1050" dirty="0" smtClean="0"/>
              <a:t> </a:t>
            </a:r>
            <a:r>
              <a:rPr lang="en-US" sz="1050" dirty="0" err="1" smtClean="0"/>
              <a:t>profesionale</a:t>
            </a:r>
            <a:r>
              <a:rPr lang="en-US" sz="1050" dirty="0" smtClean="0"/>
              <a:t> la </a:t>
            </a:r>
            <a:r>
              <a:rPr lang="en-US" sz="1050" dirty="0" err="1" smtClean="0"/>
              <a:t>locurile</a:t>
            </a:r>
            <a:r>
              <a:rPr lang="en-US" sz="1050" dirty="0" smtClean="0"/>
              <a:t> de </a:t>
            </a:r>
            <a:r>
              <a:rPr lang="en-US" sz="1050" dirty="0" err="1" smtClean="0"/>
              <a:t>muncă</a:t>
            </a:r>
            <a:r>
              <a:rPr lang="en-US" sz="1050" dirty="0" smtClean="0"/>
              <a:t>;</a:t>
            </a:r>
            <a:endParaRPr lang="ru-RU" sz="1050" dirty="0" smtClean="0"/>
          </a:p>
          <a:p>
            <a:pPr lvl="1" algn="just">
              <a:buNone/>
            </a:pPr>
            <a:r>
              <a:rPr lang="ro-MO" sz="1050" dirty="0" smtClean="0"/>
              <a:t>     </a:t>
            </a:r>
            <a:r>
              <a:rPr lang="en-US" sz="1050" dirty="0" smtClean="0"/>
              <a:t>b</a:t>
            </a:r>
            <a:r>
              <a:rPr lang="en-US" sz="1050" dirty="0" smtClean="0"/>
              <a:t>) </a:t>
            </a:r>
            <a:r>
              <a:rPr lang="en-US" sz="1050" dirty="0" err="1" smtClean="0"/>
              <a:t>neinformarea</a:t>
            </a:r>
            <a:r>
              <a:rPr lang="en-US" sz="1050" dirty="0" smtClean="0"/>
              <a:t> </a:t>
            </a:r>
            <a:r>
              <a:rPr lang="en-US" sz="1050" dirty="0" err="1" smtClean="0"/>
              <a:t>salariaţilor</a:t>
            </a:r>
            <a:r>
              <a:rPr lang="en-US" sz="1050" dirty="0" smtClean="0"/>
              <a:t> cu </a:t>
            </a:r>
            <a:r>
              <a:rPr lang="en-US" sz="1050" dirty="0" err="1" smtClean="0"/>
              <a:t>privire</a:t>
            </a:r>
            <a:r>
              <a:rPr lang="en-US" sz="1050" dirty="0" smtClean="0"/>
              <a:t> la </a:t>
            </a:r>
            <a:r>
              <a:rPr lang="en-US" sz="1050" dirty="0" err="1" smtClean="0"/>
              <a:t>riscurile</a:t>
            </a:r>
            <a:r>
              <a:rPr lang="en-US" sz="1050" dirty="0" smtClean="0"/>
              <a:t> </a:t>
            </a:r>
            <a:r>
              <a:rPr lang="en-US" sz="1050" dirty="0" err="1" smtClean="0"/>
              <a:t>profesionale</a:t>
            </a:r>
            <a:r>
              <a:rPr lang="en-US" sz="1050" dirty="0" smtClean="0"/>
              <a:t>;</a:t>
            </a:r>
            <a:endParaRPr lang="ru-RU" sz="1050" dirty="0" smtClean="0"/>
          </a:p>
          <a:p>
            <a:pPr lvl="1" algn="just">
              <a:buNone/>
            </a:pPr>
            <a:r>
              <a:rPr lang="ro-MO" sz="1050" dirty="0" smtClean="0"/>
              <a:t>     </a:t>
            </a:r>
            <a:r>
              <a:rPr lang="en-US" sz="1050" dirty="0" smtClean="0"/>
              <a:t>c</a:t>
            </a:r>
            <a:r>
              <a:rPr lang="en-US" sz="1050" dirty="0" smtClean="0"/>
              <a:t>) </a:t>
            </a:r>
            <a:r>
              <a:rPr lang="en-US" sz="1050" dirty="0" err="1" smtClean="0"/>
              <a:t>lipsa</a:t>
            </a:r>
            <a:r>
              <a:rPr lang="en-US" sz="1050" dirty="0" smtClean="0"/>
              <a:t> </a:t>
            </a:r>
            <a:r>
              <a:rPr lang="en-US" sz="1050" dirty="0" err="1" smtClean="0"/>
              <a:t>în</a:t>
            </a:r>
            <a:r>
              <a:rPr lang="en-US" sz="1050" dirty="0" smtClean="0"/>
              <a:t> </a:t>
            </a:r>
            <a:r>
              <a:rPr lang="en-US" sz="1050" dirty="0" err="1" smtClean="0"/>
              <a:t>unitatea</a:t>
            </a:r>
            <a:r>
              <a:rPr lang="en-US" sz="1050" dirty="0" smtClean="0"/>
              <a:t> </a:t>
            </a:r>
            <a:r>
              <a:rPr lang="en-US" sz="1050" dirty="0" err="1" smtClean="0"/>
              <a:t>economică</a:t>
            </a:r>
            <a:r>
              <a:rPr lang="en-US" sz="1050" dirty="0" smtClean="0"/>
              <a:t> a </a:t>
            </a:r>
            <a:r>
              <a:rPr lang="en-US" sz="1050" dirty="0" err="1" smtClean="0"/>
              <a:t>actelor</a:t>
            </a:r>
            <a:r>
              <a:rPr lang="en-US" sz="1050" dirty="0" smtClean="0"/>
              <a:t> </a:t>
            </a:r>
            <a:r>
              <a:rPr lang="en-US" sz="1050" dirty="0" err="1" smtClean="0"/>
              <a:t>în</a:t>
            </a:r>
            <a:r>
              <a:rPr lang="en-US" sz="1050" dirty="0" smtClean="0"/>
              <a:t> </a:t>
            </a:r>
            <a:r>
              <a:rPr lang="en-US" sz="1050" dirty="0" err="1" smtClean="0"/>
              <a:t>domeniul</a:t>
            </a:r>
            <a:r>
              <a:rPr lang="en-US" sz="1050" dirty="0" smtClean="0"/>
              <a:t> </a:t>
            </a:r>
            <a:r>
              <a:rPr lang="en-US" sz="1050" dirty="0" err="1" smtClean="0"/>
              <a:t>securităţii</a:t>
            </a:r>
            <a:r>
              <a:rPr lang="en-US" sz="1050" dirty="0" smtClean="0"/>
              <a:t> </a:t>
            </a:r>
            <a:r>
              <a:rPr lang="en-US" sz="1050" dirty="0" err="1" smtClean="0"/>
              <a:t>şi</a:t>
            </a:r>
            <a:r>
              <a:rPr lang="en-US" sz="1050" dirty="0" smtClean="0"/>
              <a:t> </a:t>
            </a:r>
            <a:r>
              <a:rPr lang="en-US" sz="1050" dirty="0" err="1" smtClean="0"/>
              <a:t>sănătăţii</a:t>
            </a:r>
            <a:r>
              <a:rPr lang="en-US" sz="1050" dirty="0" smtClean="0"/>
              <a:t> </a:t>
            </a:r>
            <a:r>
              <a:rPr lang="en-US" sz="1050" dirty="0" err="1" smtClean="0"/>
              <a:t>în</a:t>
            </a:r>
            <a:r>
              <a:rPr lang="en-US" sz="1050" dirty="0" smtClean="0"/>
              <a:t> </a:t>
            </a:r>
            <a:r>
              <a:rPr lang="en-US" sz="1050" dirty="0" err="1" smtClean="0"/>
              <a:t>muncă</a:t>
            </a:r>
            <a:r>
              <a:rPr lang="en-US" sz="1050" dirty="0" smtClean="0"/>
              <a:t>, </a:t>
            </a:r>
            <a:r>
              <a:rPr lang="en-US" sz="1050" dirty="0" err="1" smtClean="0"/>
              <a:t>ce</a:t>
            </a:r>
            <a:r>
              <a:rPr lang="en-US" sz="1050" dirty="0" smtClean="0"/>
              <a:t> </a:t>
            </a:r>
            <a:r>
              <a:rPr lang="en-US" sz="1050" dirty="0" err="1" smtClean="0"/>
              <a:t>trebuie</a:t>
            </a:r>
            <a:r>
              <a:rPr lang="en-US" sz="1050" dirty="0" smtClean="0"/>
              <a:t> </a:t>
            </a:r>
            <a:r>
              <a:rPr lang="en-US" sz="1050" dirty="0" err="1" smtClean="0"/>
              <a:t>să</a:t>
            </a:r>
            <a:r>
              <a:rPr lang="en-US" sz="1050" dirty="0" smtClean="0"/>
              <a:t> fie elaborate </a:t>
            </a:r>
            <a:r>
              <a:rPr lang="en-US" sz="1050" dirty="0" err="1" smtClean="0"/>
              <a:t>şi</a:t>
            </a:r>
            <a:r>
              <a:rPr lang="en-US" sz="1050" dirty="0" smtClean="0"/>
              <a:t>/</a:t>
            </a:r>
            <a:r>
              <a:rPr lang="en-US" sz="1050" dirty="0" err="1" smtClean="0"/>
              <a:t>sau</a:t>
            </a:r>
            <a:r>
              <a:rPr lang="ro-MO" sz="1050" dirty="0" smtClean="0"/>
              <a:t> </a:t>
            </a:r>
            <a:r>
              <a:rPr lang="en-US" sz="1050" dirty="0" err="1" smtClean="0"/>
              <a:t>deţinute</a:t>
            </a:r>
            <a:r>
              <a:rPr lang="en-US" sz="1050" dirty="0" smtClean="0"/>
              <a:t> </a:t>
            </a:r>
            <a:r>
              <a:rPr lang="en-US" sz="1050" dirty="0" smtClean="0"/>
              <a:t>de </a:t>
            </a:r>
            <a:r>
              <a:rPr lang="en-US" sz="1050" dirty="0" err="1" smtClean="0"/>
              <a:t>angajator</a:t>
            </a:r>
            <a:r>
              <a:rPr lang="en-US" sz="1050" dirty="0" smtClean="0"/>
              <a:t> conform </a:t>
            </a:r>
            <a:r>
              <a:rPr lang="en-US" sz="1050" dirty="0" err="1" smtClean="0"/>
              <a:t>legislaţiei</a:t>
            </a:r>
            <a:r>
              <a:rPr lang="en-US" sz="1050" dirty="0" smtClean="0"/>
              <a:t> </a:t>
            </a:r>
            <a:r>
              <a:rPr lang="en-US" sz="1050" dirty="0" err="1" smtClean="0"/>
              <a:t>în</a:t>
            </a:r>
            <a:r>
              <a:rPr lang="en-US" sz="1050" dirty="0" smtClean="0"/>
              <a:t> </a:t>
            </a:r>
            <a:r>
              <a:rPr lang="en-US" sz="1050" dirty="0" err="1" smtClean="0"/>
              <a:t>vigoare</a:t>
            </a:r>
            <a:r>
              <a:rPr lang="en-US" sz="1050" dirty="0" smtClean="0"/>
              <a:t>;</a:t>
            </a:r>
            <a:endParaRPr lang="ru-RU" sz="1050" dirty="0" smtClean="0"/>
          </a:p>
          <a:p>
            <a:pPr lvl="1" algn="just">
              <a:buNone/>
            </a:pPr>
            <a:r>
              <a:rPr lang="ro-MO" sz="1050" dirty="0" smtClean="0"/>
              <a:t>     </a:t>
            </a:r>
            <a:r>
              <a:rPr lang="en-US" sz="1050" dirty="0" smtClean="0"/>
              <a:t>d</a:t>
            </a:r>
            <a:r>
              <a:rPr lang="en-US" sz="1050" dirty="0" smtClean="0"/>
              <a:t>) </a:t>
            </a:r>
            <a:r>
              <a:rPr lang="en-US" sz="1050" dirty="0" err="1" smtClean="0"/>
              <a:t>neasigurarea</a:t>
            </a:r>
            <a:r>
              <a:rPr lang="en-US" sz="1050" dirty="0" smtClean="0"/>
              <a:t> </a:t>
            </a:r>
            <a:r>
              <a:rPr lang="en-US" sz="1050" dirty="0" err="1" smtClean="0"/>
              <a:t>salariaţilor</a:t>
            </a:r>
            <a:r>
              <a:rPr lang="en-US" sz="1050" dirty="0" smtClean="0"/>
              <a:t> cu </a:t>
            </a:r>
            <a:r>
              <a:rPr lang="en-US" sz="1050" dirty="0" err="1" smtClean="0"/>
              <a:t>instrucţiuni</a:t>
            </a:r>
            <a:r>
              <a:rPr lang="en-US" sz="1050" dirty="0" smtClean="0"/>
              <a:t> </a:t>
            </a:r>
            <a:r>
              <a:rPr lang="en-US" sz="1050" dirty="0" err="1" smtClean="0"/>
              <a:t>şi</a:t>
            </a:r>
            <a:r>
              <a:rPr lang="en-US" sz="1050" dirty="0" smtClean="0"/>
              <a:t> </a:t>
            </a:r>
            <a:r>
              <a:rPr lang="en-US" sz="1050" dirty="0" err="1" smtClean="0"/>
              <a:t>instruiri</a:t>
            </a:r>
            <a:r>
              <a:rPr lang="en-US" sz="1050" dirty="0" smtClean="0"/>
              <a:t> </a:t>
            </a:r>
            <a:r>
              <a:rPr lang="en-US" sz="1050" dirty="0" err="1" smtClean="0"/>
              <a:t>privind</a:t>
            </a:r>
            <a:r>
              <a:rPr lang="en-US" sz="1050" dirty="0" smtClean="0"/>
              <a:t> </a:t>
            </a:r>
            <a:r>
              <a:rPr lang="en-US" sz="1050" dirty="0" err="1" smtClean="0"/>
              <a:t>securitatea</a:t>
            </a:r>
            <a:r>
              <a:rPr lang="en-US" sz="1050" dirty="0" smtClean="0"/>
              <a:t> </a:t>
            </a:r>
            <a:r>
              <a:rPr lang="en-US" sz="1050" dirty="0" err="1" smtClean="0"/>
              <a:t>şi</a:t>
            </a:r>
            <a:r>
              <a:rPr lang="en-US" sz="1050" dirty="0" smtClean="0"/>
              <a:t> </a:t>
            </a:r>
            <a:r>
              <a:rPr lang="en-US" sz="1050" dirty="0" err="1" smtClean="0"/>
              <a:t>sănătatea</a:t>
            </a:r>
            <a:r>
              <a:rPr lang="en-US" sz="1050" dirty="0" smtClean="0"/>
              <a:t> </a:t>
            </a:r>
            <a:r>
              <a:rPr lang="en-US" sz="1050" dirty="0" err="1" smtClean="0"/>
              <a:t>în</a:t>
            </a:r>
            <a:r>
              <a:rPr lang="en-US" sz="1050" dirty="0" smtClean="0"/>
              <a:t> </a:t>
            </a:r>
            <a:r>
              <a:rPr lang="en-US" sz="1050" dirty="0" err="1" smtClean="0"/>
              <a:t>muncă</a:t>
            </a:r>
            <a:r>
              <a:rPr lang="en-US" sz="1050" dirty="0" smtClean="0"/>
              <a:t>;</a:t>
            </a:r>
            <a:endParaRPr lang="ru-RU" sz="1050" dirty="0" smtClean="0"/>
          </a:p>
          <a:p>
            <a:pPr lvl="1" algn="just">
              <a:buNone/>
            </a:pPr>
            <a:r>
              <a:rPr lang="ro-MO" sz="1050" dirty="0" smtClean="0"/>
              <a:t>     </a:t>
            </a:r>
            <a:r>
              <a:rPr lang="en-US" sz="1050" dirty="0" smtClean="0"/>
              <a:t>e</a:t>
            </a:r>
            <a:r>
              <a:rPr lang="en-US" sz="1050" dirty="0" smtClean="0"/>
              <a:t>) </a:t>
            </a:r>
            <a:r>
              <a:rPr lang="en-US" sz="1050" dirty="0" err="1" smtClean="0"/>
              <a:t>atragerea</a:t>
            </a:r>
            <a:r>
              <a:rPr lang="en-US" sz="1050" dirty="0" smtClean="0"/>
              <a:t> la </a:t>
            </a:r>
            <a:r>
              <a:rPr lang="en-US" sz="1050" dirty="0" err="1" smtClean="0"/>
              <a:t>munci</a:t>
            </a:r>
            <a:r>
              <a:rPr lang="en-US" sz="1050" dirty="0" smtClean="0"/>
              <a:t> </a:t>
            </a:r>
            <a:r>
              <a:rPr lang="en-US" sz="1050" dirty="0" err="1" smtClean="0"/>
              <a:t>interzise</a:t>
            </a:r>
            <a:r>
              <a:rPr lang="en-US" sz="1050" dirty="0" smtClean="0"/>
              <a:t> de </a:t>
            </a:r>
            <a:r>
              <a:rPr lang="en-US" sz="1050" dirty="0" err="1" smtClean="0"/>
              <a:t>lege</a:t>
            </a:r>
            <a:r>
              <a:rPr lang="en-US" sz="1050" dirty="0" smtClean="0"/>
              <a:t> a </a:t>
            </a:r>
            <a:r>
              <a:rPr lang="en-US" sz="1050" dirty="0" err="1" smtClean="0"/>
              <a:t>unor</a:t>
            </a:r>
            <a:r>
              <a:rPr lang="en-US" sz="1050" dirty="0" smtClean="0"/>
              <a:t> </a:t>
            </a:r>
            <a:r>
              <a:rPr lang="en-US" sz="1050" dirty="0" err="1" smtClean="0"/>
              <a:t>categorii</a:t>
            </a:r>
            <a:r>
              <a:rPr lang="en-US" sz="1050" dirty="0" smtClean="0"/>
              <a:t> de </a:t>
            </a:r>
            <a:r>
              <a:rPr lang="en-US" sz="1050" dirty="0" err="1" smtClean="0"/>
              <a:t>salariaţi</a:t>
            </a:r>
            <a:r>
              <a:rPr lang="en-US" sz="1050" dirty="0" smtClean="0"/>
              <a:t>;</a:t>
            </a:r>
            <a:endParaRPr lang="ru-RU" sz="1050" dirty="0" smtClean="0"/>
          </a:p>
          <a:p>
            <a:pPr lvl="1" algn="just">
              <a:buNone/>
            </a:pPr>
            <a:r>
              <a:rPr lang="ro-MO" sz="1050" dirty="0" smtClean="0"/>
              <a:t>     </a:t>
            </a:r>
            <a:r>
              <a:rPr lang="en-US" sz="1050" dirty="0" smtClean="0"/>
              <a:t>f</a:t>
            </a:r>
            <a:r>
              <a:rPr lang="en-US" sz="1050" dirty="0" smtClean="0"/>
              <a:t>) </a:t>
            </a:r>
            <a:r>
              <a:rPr lang="en-US" sz="1050" dirty="0" err="1" smtClean="0"/>
              <a:t>admiterea</a:t>
            </a:r>
            <a:r>
              <a:rPr lang="en-US" sz="1050" dirty="0" smtClean="0"/>
              <a:t> la </a:t>
            </a:r>
            <a:r>
              <a:rPr lang="en-US" sz="1050" dirty="0" err="1" smtClean="0"/>
              <a:t>muncă</a:t>
            </a:r>
            <a:r>
              <a:rPr lang="en-US" sz="1050" dirty="0" smtClean="0"/>
              <a:t> a </a:t>
            </a:r>
            <a:r>
              <a:rPr lang="en-US" sz="1050" dirty="0" err="1" smtClean="0"/>
              <a:t>salariaţilor</a:t>
            </a:r>
            <a:r>
              <a:rPr lang="en-US" sz="1050" dirty="0" smtClean="0"/>
              <a:t> </a:t>
            </a:r>
            <a:r>
              <a:rPr lang="en-US" sz="1050" dirty="0" err="1" smtClean="0"/>
              <a:t>fără</a:t>
            </a:r>
            <a:r>
              <a:rPr lang="en-US" sz="1050" dirty="0" smtClean="0"/>
              <a:t> </a:t>
            </a:r>
            <a:r>
              <a:rPr lang="en-US" sz="1050" dirty="0" err="1" smtClean="0"/>
              <a:t>pregătire</a:t>
            </a:r>
            <a:r>
              <a:rPr lang="en-US" sz="1050" dirty="0" smtClean="0"/>
              <a:t> </a:t>
            </a:r>
            <a:r>
              <a:rPr lang="en-US" sz="1050" dirty="0" err="1" smtClean="0"/>
              <a:t>profesională</a:t>
            </a:r>
            <a:r>
              <a:rPr lang="en-US" sz="1050" dirty="0" smtClean="0"/>
              <a:t> </a:t>
            </a:r>
            <a:r>
              <a:rPr lang="en-US" sz="1050" dirty="0" err="1" smtClean="0"/>
              <a:t>şi</a:t>
            </a:r>
            <a:r>
              <a:rPr lang="en-US" sz="1050" dirty="0" smtClean="0"/>
              <a:t>/</a:t>
            </a:r>
            <a:r>
              <a:rPr lang="en-US" sz="1050" dirty="0" err="1" smtClean="0"/>
              <a:t>sau</a:t>
            </a:r>
            <a:r>
              <a:rPr lang="en-US" sz="1050" dirty="0" smtClean="0"/>
              <a:t> </a:t>
            </a:r>
            <a:r>
              <a:rPr lang="en-US" sz="1050" dirty="0" err="1" smtClean="0"/>
              <a:t>instruirea</a:t>
            </a:r>
            <a:r>
              <a:rPr lang="en-US" sz="1050" dirty="0" smtClean="0"/>
              <a:t> </a:t>
            </a:r>
            <a:r>
              <a:rPr lang="en-US" sz="1050" dirty="0" err="1" smtClean="0"/>
              <a:t>necesare</a:t>
            </a:r>
            <a:r>
              <a:rPr lang="en-US" sz="1050" dirty="0" smtClean="0"/>
              <a:t> </a:t>
            </a:r>
            <a:r>
              <a:rPr lang="en-US" sz="1050" dirty="0" err="1" smtClean="0"/>
              <a:t>în</a:t>
            </a:r>
            <a:r>
              <a:rPr lang="en-US" sz="1050" dirty="0" smtClean="0"/>
              <a:t> </a:t>
            </a:r>
            <a:r>
              <a:rPr lang="en-US" sz="1050" dirty="0" err="1" smtClean="0"/>
              <a:t>domeniul</a:t>
            </a:r>
            <a:r>
              <a:rPr lang="en-US" sz="1050" dirty="0" smtClean="0"/>
              <a:t> </a:t>
            </a:r>
            <a:r>
              <a:rPr lang="en-US" sz="1050" dirty="0" err="1" smtClean="0"/>
              <a:t>securităţii</a:t>
            </a:r>
            <a:r>
              <a:rPr lang="en-US" sz="1050" dirty="0" smtClean="0"/>
              <a:t> </a:t>
            </a:r>
            <a:r>
              <a:rPr lang="en-US" sz="1050" dirty="0" err="1" smtClean="0"/>
              <a:t>şi</a:t>
            </a:r>
            <a:r>
              <a:rPr lang="en-US" sz="1050" dirty="0" smtClean="0"/>
              <a:t> </a:t>
            </a:r>
            <a:r>
              <a:rPr lang="en-US" sz="1050" dirty="0" err="1" smtClean="0"/>
              <a:t>sănătăţii</a:t>
            </a:r>
            <a:r>
              <a:rPr lang="en-US" sz="1050" dirty="0" smtClean="0"/>
              <a:t> </a:t>
            </a:r>
            <a:r>
              <a:rPr lang="en-US" sz="1050" dirty="0" err="1" smtClean="0"/>
              <a:t>în</a:t>
            </a:r>
            <a:r>
              <a:rPr lang="en-US" sz="1050" dirty="0" smtClean="0"/>
              <a:t> </a:t>
            </a:r>
            <a:r>
              <a:rPr lang="en-US" sz="1050" dirty="0" err="1" smtClean="0"/>
              <a:t>muncă</a:t>
            </a:r>
            <a:r>
              <a:rPr lang="en-US" sz="1050" dirty="0" smtClean="0"/>
              <a:t>;</a:t>
            </a:r>
            <a:endParaRPr lang="ru-RU" sz="1050" dirty="0" smtClean="0"/>
          </a:p>
          <a:p>
            <a:pPr lvl="1" algn="just">
              <a:buNone/>
            </a:pPr>
            <a:r>
              <a:rPr lang="ro-MO" sz="1050" dirty="0" smtClean="0"/>
              <a:t>     </a:t>
            </a:r>
            <a:r>
              <a:rPr lang="en-US" sz="1050" dirty="0" smtClean="0"/>
              <a:t>g</a:t>
            </a:r>
            <a:r>
              <a:rPr lang="en-US" sz="1050" dirty="0" smtClean="0"/>
              <a:t>) </a:t>
            </a:r>
            <a:r>
              <a:rPr lang="en-US" sz="1050" dirty="0" err="1" smtClean="0"/>
              <a:t>nerespectarea</a:t>
            </a:r>
            <a:r>
              <a:rPr lang="en-US" sz="1050" dirty="0" smtClean="0"/>
              <a:t> </a:t>
            </a:r>
            <a:r>
              <a:rPr lang="en-US" sz="1050" dirty="0" err="1" smtClean="0"/>
              <a:t>obligaţiei</a:t>
            </a:r>
            <a:r>
              <a:rPr lang="en-US" sz="1050" dirty="0" smtClean="0"/>
              <a:t> de </a:t>
            </a:r>
            <a:r>
              <a:rPr lang="en-US" sz="1050" dirty="0" err="1" smtClean="0"/>
              <a:t>stabilire</a:t>
            </a:r>
            <a:r>
              <a:rPr lang="en-US" sz="1050" dirty="0" smtClean="0"/>
              <a:t> </a:t>
            </a:r>
            <a:r>
              <a:rPr lang="en-US" sz="1050" dirty="0" err="1" smtClean="0"/>
              <a:t>pentru</a:t>
            </a:r>
            <a:r>
              <a:rPr lang="en-US" sz="1050" dirty="0" smtClean="0"/>
              <a:t> </a:t>
            </a:r>
            <a:r>
              <a:rPr lang="en-US" sz="1050" dirty="0" err="1" smtClean="0"/>
              <a:t>salariaţi</a:t>
            </a:r>
            <a:r>
              <a:rPr lang="en-US" sz="1050" dirty="0" smtClean="0"/>
              <a:t> a </a:t>
            </a:r>
            <a:r>
              <a:rPr lang="en-US" sz="1050" dirty="0" err="1" smtClean="0"/>
              <a:t>atribuţiilor</a:t>
            </a:r>
            <a:r>
              <a:rPr lang="en-US" sz="1050" dirty="0" smtClean="0"/>
              <a:t> </a:t>
            </a:r>
            <a:r>
              <a:rPr lang="en-US" sz="1050" dirty="0" err="1" smtClean="0"/>
              <a:t>ce</a:t>
            </a:r>
            <a:r>
              <a:rPr lang="en-US" sz="1050" dirty="0" smtClean="0"/>
              <a:t> le </a:t>
            </a:r>
            <a:r>
              <a:rPr lang="en-US" sz="1050" dirty="0" err="1" smtClean="0"/>
              <a:t>revin</a:t>
            </a:r>
            <a:r>
              <a:rPr lang="en-US" sz="1050" dirty="0" smtClean="0"/>
              <a:t> </a:t>
            </a:r>
            <a:r>
              <a:rPr lang="en-US" sz="1050" dirty="0" err="1" smtClean="0"/>
              <a:t>în</a:t>
            </a:r>
            <a:r>
              <a:rPr lang="en-US" sz="1050" dirty="0" smtClean="0"/>
              <a:t> </a:t>
            </a:r>
            <a:r>
              <a:rPr lang="en-US" sz="1050" dirty="0" err="1" smtClean="0"/>
              <a:t>domeniul</a:t>
            </a:r>
            <a:r>
              <a:rPr lang="en-US" sz="1050" dirty="0" smtClean="0"/>
              <a:t> </a:t>
            </a:r>
            <a:r>
              <a:rPr lang="en-US" sz="1050" dirty="0" err="1" smtClean="0"/>
              <a:t>securităţii</a:t>
            </a:r>
            <a:r>
              <a:rPr lang="en-US" sz="1050" dirty="0" smtClean="0"/>
              <a:t> </a:t>
            </a:r>
            <a:r>
              <a:rPr lang="en-US" sz="1050" dirty="0" err="1" smtClean="0"/>
              <a:t>şi</a:t>
            </a:r>
            <a:r>
              <a:rPr lang="en-US" sz="1050" dirty="0" smtClean="0"/>
              <a:t> </a:t>
            </a:r>
            <a:r>
              <a:rPr lang="en-US" sz="1050" dirty="0" err="1" smtClean="0"/>
              <a:t>sănătăţii</a:t>
            </a:r>
            <a:r>
              <a:rPr lang="en-US" sz="1050" dirty="0" smtClean="0"/>
              <a:t> </a:t>
            </a:r>
            <a:r>
              <a:rPr lang="en-US" sz="1050" dirty="0" err="1" smtClean="0"/>
              <a:t>în</a:t>
            </a:r>
            <a:r>
              <a:rPr lang="en-US" sz="1050" dirty="0" smtClean="0"/>
              <a:t> </a:t>
            </a:r>
            <a:r>
              <a:rPr lang="en-US" sz="1050" dirty="0" err="1" smtClean="0"/>
              <a:t>muncă</a:t>
            </a:r>
            <a:r>
              <a:rPr lang="en-US" sz="1050" dirty="0" smtClean="0"/>
              <a:t>;</a:t>
            </a:r>
            <a:endParaRPr lang="ru-RU" sz="1050" dirty="0" smtClean="0"/>
          </a:p>
          <a:p>
            <a:pPr lvl="1" algn="just">
              <a:buNone/>
            </a:pPr>
            <a:r>
              <a:rPr lang="ro-MO" sz="1050" dirty="0" smtClean="0"/>
              <a:t>     </a:t>
            </a:r>
            <a:r>
              <a:rPr lang="en-US" sz="1050" dirty="0" smtClean="0"/>
              <a:t>h</a:t>
            </a:r>
            <a:r>
              <a:rPr lang="en-US" sz="1050" dirty="0" smtClean="0"/>
              <a:t>) </a:t>
            </a:r>
            <a:r>
              <a:rPr lang="en-US" sz="1050" dirty="0" err="1" smtClean="0"/>
              <a:t>nerespectarea</a:t>
            </a:r>
            <a:r>
              <a:rPr lang="en-US" sz="1050" dirty="0" smtClean="0"/>
              <a:t> </a:t>
            </a:r>
            <a:r>
              <a:rPr lang="en-US" sz="1050" dirty="0" err="1" smtClean="0"/>
              <a:t>obligaţiei</a:t>
            </a:r>
            <a:r>
              <a:rPr lang="en-US" sz="1050" dirty="0" smtClean="0"/>
              <a:t> de </a:t>
            </a:r>
            <a:r>
              <a:rPr lang="en-US" sz="1050" dirty="0" err="1" smtClean="0"/>
              <a:t>creare</a:t>
            </a:r>
            <a:r>
              <a:rPr lang="en-US" sz="1050" dirty="0" smtClean="0"/>
              <a:t> </a:t>
            </a:r>
            <a:r>
              <a:rPr lang="en-US" sz="1050" dirty="0" err="1" smtClean="0"/>
              <a:t>şi</a:t>
            </a:r>
            <a:r>
              <a:rPr lang="en-US" sz="1050" dirty="0" smtClean="0"/>
              <a:t> </a:t>
            </a:r>
            <a:r>
              <a:rPr lang="en-US" sz="1050" dirty="0" err="1" smtClean="0"/>
              <a:t>menţinere</a:t>
            </a:r>
            <a:r>
              <a:rPr lang="en-US" sz="1050" dirty="0" smtClean="0"/>
              <a:t> a </a:t>
            </a:r>
            <a:r>
              <a:rPr lang="en-US" sz="1050" dirty="0" err="1" smtClean="0"/>
              <a:t>condiţiilor</a:t>
            </a:r>
            <a:r>
              <a:rPr lang="en-US" sz="1050" dirty="0" smtClean="0"/>
              <a:t> </a:t>
            </a:r>
            <a:r>
              <a:rPr lang="en-US" sz="1050" dirty="0" err="1" smtClean="0"/>
              <a:t>igienice</a:t>
            </a:r>
            <a:r>
              <a:rPr lang="en-US" sz="1050" dirty="0" smtClean="0"/>
              <a:t> </a:t>
            </a:r>
            <a:r>
              <a:rPr lang="en-US" sz="1050" dirty="0" err="1" smtClean="0"/>
              <a:t>şi</a:t>
            </a:r>
            <a:r>
              <a:rPr lang="en-US" sz="1050" dirty="0" smtClean="0"/>
              <a:t> </a:t>
            </a:r>
            <a:r>
              <a:rPr lang="en-US" sz="1050" dirty="0" err="1" smtClean="0"/>
              <a:t>sanitare</a:t>
            </a:r>
            <a:r>
              <a:rPr lang="en-US" sz="1050" dirty="0" smtClean="0"/>
              <a:t> de </a:t>
            </a:r>
            <a:r>
              <a:rPr lang="en-US" sz="1050" dirty="0" err="1" smtClean="0"/>
              <a:t>muncă</a:t>
            </a:r>
            <a:r>
              <a:rPr lang="en-US" sz="1050" dirty="0" smtClean="0"/>
              <a:t>;</a:t>
            </a:r>
            <a:endParaRPr lang="ru-RU" sz="1050" dirty="0" smtClean="0"/>
          </a:p>
          <a:p>
            <a:pPr lvl="1" algn="just">
              <a:buNone/>
            </a:pPr>
            <a:r>
              <a:rPr lang="ro-MO" sz="1050" dirty="0" smtClean="0"/>
              <a:t>     </a:t>
            </a:r>
            <a:r>
              <a:rPr lang="en-US" sz="1050" dirty="0" err="1" smtClean="0"/>
              <a:t>i</a:t>
            </a:r>
            <a:r>
              <a:rPr lang="en-US" sz="1050" dirty="0" smtClean="0"/>
              <a:t>) </a:t>
            </a:r>
            <a:r>
              <a:rPr lang="en-US" sz="1050" dirty="0" err="1" smtClean="0"/>
              <a:t>nerespectarea</a:t>
            </a:r>
            <a:r>
              <a:rPr lang="en-US" sz="1050" dirty="0" smtClean="0"/>
              <a:t> </a:t>
            </a:r>
            <a:r>
              <a:rPr lang="en-US" sz="1050" dirty="0" err="1" smtClean="0"/>
              <a:t>obligaţiei</a:t>
            </a:r>
            <a:r>
              <a:rPr lang="en-US" sz="1050" dirty="0" smtClean="0"/>
              <a:t> de </a:t>
            </a:r>
            <a:r>
              <a:rPr lang="en-US" sz="1050" dirty="0" err="1" smtClean="0"/>
              <a:t>acordare</a:t>
            </a:r>
            <a:r>
              <a:rPr lang="en-US" sz="1050" dirty="0" smtClean="0"/>
              <a:t> </a:t>
            </a:r>
            <a:r>
              <a:rPr lang="en-US" sz="1050" dirty="0" err="1" smtClean="0"/>
              <a:t>gratuită</a:t>
            </a:r>
            <a:r>
              <a:rPr lang="en-US" sz="1050" dirty="0" smtClean="0"/>
              <a:t> a </a:t>
            </a:r>
            <a:r>
              <a:rPr lang="en-US" sz="1050" dirty="0" err="1" smtClean="0"/>
              <a:t>echipamentului</a:t>
            </a:r>
            <a:r>
              <a:rPr lang="en-US" sz="1050" dirty="0" smtClean="0"/>
              <a:t> de </a:t>
            </a:r>
            <a:r>
              <a:rPr lang="en-US" sz="1050" dirty="0" err="1" smtClean="0"/>
              <a:t>protecţie</a:t>
            </a:r>
            <a:r>
              <a:rPr lang="en-US" sz="1050" dirty="0" smtClean="0"/>
              <a:t>;</a:t>
            </a:r>
            <a:endParaRPr lang="ru-RU" sz="1050" dirty="0" smtClean="0"/>
          </a:p>
          <a:p>
            <a:pPr lvl="1" algn="just">
              <a:buNone/>
            </a:pPr>
            <a:r>
              <a:rPr lang="ro-MO" sz="1050" dirty="0" smtClean="0"/>
              <a:t>     </a:t>
            </a:r>
            <a:r>
              <a:rPr lang="en-US" sz="1050" dirty="0" smtClean="0"/>
              <a:t>j</a:t>
            </a:r>
            <a:r>
              <a:rPr lang="en-US" sz="1050" dirty="0" smtClean="0"/>
              <a:t>) </a:t>
            </a:r>
            <a:r>
              <a:rPr lang="en-US" sz="1050" dirty="0" err="1" smtClean="0"/>
              <a:t>neasigurarea</a:t>
            </a:r>
            <a:r>
              <a:rPr lang="en-US" sz="1050" dirty="0" smtClean="0"/>
              <a:t> </a:t>
            </a:r>
            <a:r>
              <a:rPr lang="en-US" sz="1050" dirty="0" err="1" smtClean="0"/>
              <a:t>condiţiilor</a:t>
            </a:r>
            <a:r>
              <a:rPr lang="en-US" sz="1050" dirty="0" smtClean="0"/>
              <a:t> de </a:t>
            </a:r>
            <a:r>
              <a:rPr lang="en-US" sz="1050" dirty="0" err="1" smtClean="0"/>
              <a:t>efectuare</a:t>
            </a:r>
            <a:r>
              <a:rPr lang="en-US" sz="1050" dirty="0" smtClean="0"/>
              <a:t> a </a:t>
            </a:r>
            <a:r>
              <a:rPr lang="en-US" sz="1050" dirty="0" err="1" smtClean="0"/>
              <a:t>examenului</a:t>
            </a:r>
            <a:r>
              <a:rPr lang="en-US" sz="1050" dirty="0" smtClean="0"/>
              <a:t> medical periodic </a:t>
            </a:r>
            <a:r>
              <a:rPr lang="en-US" sz="1050" dirty="0" err="1" smtClean="0"/>
              <a:t>în</a:t>
            </a:r>
            <a:r>
              <a:rPr lang="en-US" sz="1050" dirty="0" smtClean="0"/>
              <a:t> </a:t>
            </a:r>
            <a:r>
              <a:rPr lang="en-US" sz="1050" dirty="0" err="1" smtClean="0"/>
              <a:t>modul</a:t>
            </a:r>
            <a:r>
              <a:rPr lang="en-US" sz="1050" dirty="0" smtClean="0"/>
              <a:t> </a:t>
            </a:r>
            <a:r>
              <a:rPr lang="en-US" sz="1050" dirty="0" err="1" smtClean="0"/>
              <a:t>stabilit</a:t>
            </a:r>
            <a:r>
              <a:rPr lang="en-US" sz="1050" dirty="0" smtClean="0"/>
              <a:t> de </a:t>
            </a:r>
            <a:r>
              <a:rPr lang="en-US" sz="1050" dirty="0" err="1" smtClean="0"/>
              <a:t>lege</a:t>
            </a:r>
            <a:r>
              <a:rPr lang="en-US" sz="1050" dirty="0" smtClean="0"/>
              <a:t> </a:t>
            </a:r>
            <a:r>
              <a:rPr lang="en-US" sz="1050" dirty="0" err="1" smtClean="0"/>
              <a:t>şi</a:t>
            </a:r>
            <a:r>
              <a:rPr lang="en-US" sz="1050" dirty="0" smtClean="0"/>
              <a:t>, </a:t>
            </a:r>
            <a:r>
              <a:rPr lang="en-US" sz="1050" dirty="0" err="1" smtClean="0"/>
              <a:t>după</a:t>
            </a:r>
            <a:r>
              <a:rPr lang="en-US" sz="1050" dirty="0" smtClean="0"/>
              <a:t> </a:t>
            </a:r>
            <a:r>
              <a:rPr lang="en-US" sz="1050" dirty="0" err="1" smtClean="0"/>
              <a:t>caz</a:t>
            </a:r>
            <a:r>
              <a:rPr lang="en-US" sz="1050" dirty="0" smtClean="0"/>
              <a:t>, a </a:t>
            </a:r>
            <a:r>
              <a:rPr lang="en-US" sz="1050" dirty="0" err="1" smtClean="0"/>
              <a:t>testării</a:t>
            </a:r>
            <a:r>
              <a:rPr lang="en-US" sz="1050" dirty="0" smtClean="0"/>
              <a:t> </a:t>
            </a:r>
            <a:r>
              <a:rPr lang="en-US" sz="1050" dirty="0" err="1" smtClean="0"/>
              <a:t>psihologice</a:t>
            </a:r>
            <a:r>
              <a:rPr lang="en-US" sz="1050" dirty="0" smtClean="0"/>
              <a:t> </a:t>
            </a:r>
            <a:r>
              <a:rPr lang="en-US" sz="1050" dirty="0" err="1" smtClean="0"/>
              <a:t>periodice</a:t>
            </a:r>
            <a:r>
              <a:rPr lang="en-US" sz="1050" dirty="0" smtClean="0"/>
              <a:t> a </a:t>
            </a:r>
            <a:r>
              <a:rPr lang="en-US" sz="1050" dirty="0" err="1" smtClean="0"/>
              <a:t>salariaţilor</a:t>
            </a:r>
            <a:r>
              <a:rPr lang="en-US" sz="1050" dirty="0" smtClean="0"/>
              <a:t>;</a:t>
            </a:r>
            <a:endParaRPr lang="ru-RU" sz="1050" dirty="0" smtClean="0"/>
          </a:p>
          <a:p>
            <a:pPr lvl="1" algn="just">
              <a:buNone/>
            </a:pPr>
            <a:r>
              <a:rPr lang="ro-MO" sz="1050" dirty="0" smtClean="0"/>
              <a:t>     </a:t>
            </a:r>
            <a:r>
              <a:rPr lang="en-US" sz="1050" dirty="0" smtClean="0"/>
              <a:t>k</a:t>
            </a:r>
            <a:r>
              <a:rPr lang="en-US" sz="1050" dirty="0" smtClean="0"/>
              <a:t>) </a:t>
            </a:r>
            <a:r>
              <a:rPr lang="en-US" sz="1050" dirty="0" err="1" smtClean="0"/>
              <a:t>nerespectarea</a:t>
            </a:r>
            <a:r>
              <a:rPr lang="en-US" sz="1050" dirty="0" smtClean="0"/>
              <a:t> </a:t>
            </a:r>
            <a:r>
              <a:rPr lang="en-US" sz="1050" dirty="0" err="1" smtClean="0"/>
              <a:t>obligaţiei</a:t>
            </a:r>
            <a:r>
              <a:rPr lang="en-US" sz="1050" dirty="0" smtClean="0"/>
              <a:t> de a </a:t>
            </a:r>
            <a:r>
              <a:rPr lang="en-US" sz="1050" dirty="0" err="1" smtClean="0"/>
              <a:t>lua</a:t>
            </a:r>
            <a:r>
              <a:rPr lang="en-US" sz="1050" dirty="0" smtClean="0"/>
              <a:t> </a:t>
            </a:r>
            <a:r>
              <a:rPr lang="en-US" sz="1050" dirty="0" err="1" smtClean="0"/>
              <a:t>măsurile</a:t>
            </a:r>
            <a:r>
              <a:rPr lang="en-US" sz="1050" dirty="0" smtClean="0"/>
              <a:t> </a:t>
            </a:r>
            <a:r>
              <a:rPr lang="en-US" sz="1050" dirty="0" err="1" smtClean="0"/>
              <a:t>necesare</a:t>
            </a:r>
            <a:r>
              <a:rPr lang="en-US" sz="1050" dirty="0" smtClean="0"/>
              <a:t> </a:t>
            </a:r>
            <a:r>
              <a:rPr lang="en-US" sz="1050" dirty="0" err="1" smtClean="0"/>
              <a:t>pentru</a:t>
            </a:r>
            <a:r>
              <a:rPr lang="en-US" sz="1050" dirty="0" smtClean="0"/>
              <a:t> </a:t>
            </a:r>
            <a:r>
              <a:rPr lang="en-US" sz="1050" dirty="0" err="1" smtClean="0"/>
              <a:t>acordarea</a:t>
            </a:r>
            <a:r>
              <a:rPr lang="en-US" sz="1050" dirty="0" smtClean="0"/>
              <a:t> </a:t>
            </a:r>
            <a:r>
              <a:rPr lang="en-US" sz="1050" dirty="0" err="1" smtClean="0"/>
              <a:t>primului</a:t>
            </a:r>
            <a:r>
              <a:rPr lang="en-US" sz="1050" dirty="0" smtClean="0"/>
              <a:t> </a:t>
            </a:r>
            <a:r>
              <a:rPr lang="en-US" sz="1050" dirty="0" err="1" smtClean="0"/>
              <a:t>ajutor</a:t>
            </a:r>
            <a:r>
              <a:rPr lang="en-US" sz="1050" dirty="0" smtClean="0"/>
              <a:t>, </a:t>
            </a:r>
            <a:r>
              <a:rPr lang="en-US" sz="1050" dirty="0" err="1" smtClean="0"/>
              <a:t>stingerea</a:t>
            </a:r>
            <a:r>
              <a:rPr lang="en-US" sz="1050" dirty="0" smtClean="0"/>
              <a:t> </a:t>
            </a:r>
            <a:r>
              <a:rPr lang="en-US" sz="1050" dirty="0" err="1" smtClean="0"/>
              <a:t>incendiilor</a:t>
            </a:r>
            <a:r>
              <a:rPr lang="en-US" sz="1050" dirty="0" smtClean="0"/>
              <a:t> </a:t>
            </a:r>
            <a:r>
              <a:rPr lang="en-US" sz="1050" dirty="0" err="1" smtClean="0"/>
              <a:t>şi</a:t>
            </a:r>
            <a:r>
              <a:rPr lang="en-US" sz="1050" dirty="0" smtClean="0"/>
              <a:t> </a:t>
            </a:r>
            <a:r>
              <a:rPr lang="en-US" sz="1050" dirty="0" err="1" smtClean="0"/>
              <a:t>evacuarea</a:t>
            </a:r>
            <a:r>
              <a:rPr lang="en-US" sz="1050" dirty="0" smtClean="0"/>
              <a:t> </a:t>
            </a:r>
            <a:r>
              <a:rPr lang="en-US" sz="1050" dirty="0" err="1" smtClean="0"/>
              <a:t>lucrătorilor</a:t>
            </a:r>
            <a:r>
              <a:rPr lang="en-US" sz="1050" dirty="0" smtClean="0"/>
              <a:t>;</a:t>
            </a:r>
            <a:endParaRPr lang="ru-RU" sz="1050" dirty="0" smtClean="0"/>
          </a:p>
          <a:p>
            <a:pPr lvl="1" algn="just">
              <a:buNone/>
            </a:pPr>
            <a:r>
              <a:rPr lang="ro-MO" sz="1050" dirty="0" smtClean="0"/>
              <a:t>     </a:t>
            </a:r>
            <a:r>
              <a:rPr lang="en-US" sz="1050" dirty="0" smtClean="0"/>
              <a:t>l</a:t>
            </a:r>
            <a:r>
              <a:rPr lang="en-US" sz="1050" dirty="0" smtClean="0"/>
              <a:t>) </a:t>
            </a:r>
            <a:r>
              <a:rPr lang="en-US" sz="1050" dirty="0" err="1" smtClean="0"/>
              <a:t>nerespectarea</a:t>
            </a:r>
            <a:r>
              <a:rPr lang="en-US" sz="1050" dirty="0" smtClean="0"/>
              <a:t> </a:t>
            </a:r>
            <a:r>
              <a:rPr lang="en-US" sz="1050" dirty="0" err="1" smtClean="0"/>
              <a:t>obligaţiei</a:t>
            </a:r>
            <a:r>
              <a:rPr lang="en-US" sz="1050" dirty="0" smtClean="0"/>
              <a:t> de a </a:t>
            </a:r>
            <a:r>
              <a:rPr lang="en-US" sz="1050" dirty="0" err="1" smtClean="0"/>
              <a:t>asigura</a:t>
            </a:r>
            <a:r>
              <a:rPr lang="en-US" sz="1050" dirty="0" smtClean="0"/>
              <a:t> </a:t>
            </a:r>
            <a:r>
              <a:rPr lang="en-US" sz="1050" dirty="0" err="1" smtClean="0"/>
              <a:t>funcţionarea</a:t>
            </a:r>
            <a:r>
              <a:rPr lang="en-US" sz="1050" dirty="0" smtClean="0"/>
              <a:t> </a:t>
            </a:r>
            <a:r>
              <a:rPr lang="en-US" sz="1050" dirty="0" err="1" smtClean="0"/>
              <a:t>permanentă</a:t>
            </a:r>
            <a:r>
              <a:rPr lang="en-US" sz="1050" dirty="0" smtClean="0"/>
              <a:t> </a:t>
            </a:r>
            <a:r>
              <a:rPr lang="en-US" sz="1050" dirty="0" err="1" smtClean="0"/>
              <a:t>şi</a:t>
            </a:r>
            <a:r>
              <a:rPr lang="en-US" sz="1050" dirty="0" smtClean="0"/>
              <a:t> </a:t>
            </a:r>
            <a:r>
              <a:rPr lang="en-US" sz="1050" dirty="0" err="1" smtClean="0"/>
              <a:t>corespunzătoare</a:t>
            </a:r>
            <a:r>
              <a:rPr lang="en-US" sz="1050" dirty="0" smtClean="0"/>
              <a:t> a </a:t>
            </a:r>
            <a:r>
              <a:rPr lang="en-US" sz="1050" dirty="0" err="1" smtClean="0"/>
              <a:t>sistemelor</a:t>
            </a:r>
            <a:r>
              <a:rPr lang="en-US" sz="1050" dirty="0" smtClean="0"/>
              <a:t> </a:t>
            </a:r>
            <a:r>
              <a:rPr lang="en-US" sz="1050" dirty="0" err="1" smtClean="0"/>
              <a:t>şi</a:t>
            </a:r>
            <a:r>
              <a:rPr lang="en-US" sz="1050" dirty="0" smtClean="0"/>
              <a:t> </a:t>
            </a:r>
            <a:r>
              <a:rPr lang="en-US" sz="1050" dirty="0" err="1" smtClean="0"/>
              <a:t>dispozitivelor</a:t>
            </a:r>
            <a:r>
              <a:rPr lang="en-US" sz="1050" dirty="0" smtClean="0"/>
              <a:t> de </a:t>
            </a:r>
            <a:r>
              <a:rPr lang="en-US" sz="1050" dirty="0" err="1" smtClean="0"/>
              <a:t>protecţie</a:t>
            </a:r>
            <a:r>
              <a:rPr lang="en-US" sz="1050" dirty="0" smtClean="0"/>
              <a:t>, a </a:t>
            </a:r>
            <a:r>
              <a:rPr lang="en-US" sz="1050" dirty="0" err="1" smtClean="0"/>
              <a:t>aparaturii</a:t>
            </a:r>
            <a:r>
              <a:rPr lang="en-US" sz="1050" dirty="0" smtClean="0"/>
              <a:t> de </a:t>
            </a:r>
            <a:r>
              <a:rPr lang="en-US" sz="1050" dirty="0" err="1" smtClean="0"/>
              <a:t>măsurare</a:t>
            </a:r>
            <a:r>
              <a:rPr lang="en-US" sz="1050" dirty="0" smtClean="0"/>
              <a:t> </a:t>
            </a:r>
            <a:r>
              <a:rPr lang="en-US" sz="1050" dirty="0" err="1" smtClean="0"/>
              <a:t>şi</a:t>
            </a:r>
            <a:r>
              <a:rPr lang="en-US" sz="1050" dirty="0" smtClean="0"/>
              <a:t> de control, </a:t>
            </a:r>
            <a:r>
              <a:rPr lang="en-US" sz="1050" dirty="0" err="1" smtClean="0"/>
              <a:t>precum</a:t>
            </a:r>
            <a:r>
              <a:rPr lang="en-US" sz="1050" dirty="0" smtClean="0"/>
              <a:t> </a:t>
            </a:r>
            <a:r>
              <a:rPr lang="en-US" sz="1050" dirty="0" err="1" smtClean="0"/>
              <a:t>şi</a:t>
            </a:r>
            <a:r>
              <a:rPr lang="en-US" sz="1050" dirty="0" smtClean="0"/>
              <a:t> a </a:t>
            </a:r>
            <a:r>
              <a:rPr lang="en-US" sz="1050" dirty="0" err="1" smtClean="0"/>
              <a:t>instalaţiilor</a:t>
            </a:r>
            <a:r>
              <a:rPr lang="en-US" sz="1050" dirty="0" smtClean="0"/>
              <a:t> de </a:t>
            </a:r>
            <a:r>
              <a:rPr lang="en-US" sz="1050" dirty="0" err="1" smtClean="0"/>
              <a:t>captare</a:t>
            </a:r>
            <a:r>
              <a:rPr lang="en-US" sz="1050" dirty="0" smtClean="0"/>
              <a:t>, de </a:t>
            </a:r>
            <a:r>
              <a:rPr lang="en-US" sz="1050" dirty="0" err="1" smtClean="0"/>
              <a:t>reţinere</a:t>
            </a:r>
            <a:r>
              <a:rPr lang="en-US" sz="1050" dirty="0" smtClean="0"/>
              <a:t> </a:t>
            </a:r>
            <a:r>
              <a:rPr lang="en-US" sz="1050" dirty="0" err="1" smtClean="0"/>
              <a:t>şi</a:t>
            </a:r>
            <a:r>
              <a:rPr lang="en-US" sz="1050" dirty="0" smtClean="0"/>
              <a:t> de </a:t>
            </a:r>
            <a:r>
              <a:rPr lang="en-US" sz="1050" dirty="0" err="1" smtClean="0"/>
              <a:t>neutralizare</a:t>
            </a:r>
            <a:r>
              <a:rPr lang="en-US" sz="1050" dirty="0" smtClean="0"/>
              <a:t> a </a:t>
            </a:r>
            <a:r>
              <a:rPr lang="en-US" sz="1050" dirty="0" err="1" smtClean="0"/>
              <a:t>substanţelor</a:t>
            </a:r>
            <a:r>
              <a:rPr lang="en-US" sz="1050" dirty="0" smtClean="0"/>
              <a:t> </a:t>
            </a:r>
            <a:r>
              <a:rPr lang="en-US" sz="1050" dirty="0" err="1" smtClean="0"/>
              <a:t>nocive</a:t>
            </a:r>
            <a:r>
              <a:rPr lang="en-US" sz="1050" dirty="0" smtClean="0"/>
              <a:t> </a:t>
            </a:r>
            <a:r>
              <a:rPr lang="en-US" sz="1050" dirty="0" err="1" smtClean="0"/>
              <a:t>degajate</a:t>
            </a:r>
            <a:r>
              <a:rPr lang="en-US" sz="1050" dirty="0" smtClean="0"/>
              <a:t> </a:t>
            </a:r>
            <a:r>
              <a:rPr lang="en-US" sz="1050" dirty="0" err="1" smtClean="0"/>
              <a:t>în</a:t>
            </a:r>
            <a:r>
              <a:rPr lang="en-US" sz="1050" dirty="0" smtClean="0"/>
              <a:t> </a:t>
            </a:r>
            <a:r>
              <a:rPr lang="en-US" sz="1050" dirty="0" err="1" smtClean="0"/>
              <a:t>timpul</a:t>
            </a:r>
            <a:r>
              <a:rPr lang="en-US" sz="1050" dirty="0" smtClean="0"/>
              <a:t> </a:t>
            </a:r>
            <a:r>
              <a:rPr lang="en-US" sz="1050" dirty="0" err="1" smtClean="0"/>
              <a:t>proceselor</a:t>
            </a:r>
            <a:r>
              <a:rPr lang="en-US" sz="1050" dirty="0" smtClean="0"/>
              <a:t> </a:t>
            </a:r>
            <a:r>
              <a:rPr lang="en-US" sz="1050" dirty="0" err="1" smtClean="0"/>
              <a:t>tehnologice</a:t>
            </a:r>
            <a:r>
              <a:rPr lang="en-US" sz="1050" dirty="0" smtClean="0"/>
              <a:t>,</a:t>
            </a:r>
            <a:endParaRPr lang="ru-RU" sz="1050" dirty="0" smtClean="0"/>
          </a:p>
          <a:p>
            <a:pPr lvl="1" algn="just">
              <a:buNone/>
            </a:pPr>
            <a:r>
              <a:rPr lang="ro-MO" sz="1050" b="1" dirty="0" smtClean="0"/>
              <a:t>     </a:t>
            </a:r>
            <a:r>
              <a:rPr lang="en-US" sz="1050" b="1" dirty="0" smtClean="0"/>
              <a:t>se </a:t>
            </a:r>
            <a:r>
              <a:rPr lang="en-US" sz="1050" b="1" dirty="0" err="1" smtClean="0"/>
              <a:t>sancţionează</a:t>
            </a:r>
            <a:r>
              <a:rPr lang="en-US" sz="1050" b="1" dirty="0" smtClean="0"/>
              <a:t> cu </a:t>
            </a:r>
            <a:r>
              <a:rPr lang="en-US" sz="1050" b="1" dirty="0" err="1" smtClean="0"/>
              <a:t>amendă</a:t>
            </a:r>
            <a:r>
              <a:rPr lang="en-US" sz="1050" b="1" dirty="0" smtClean="0"/>
              <a:t> de la 100 la 200 de </a:t>
            </a:r>
            <a:r>
              <a:rPr lang="en-US" sz="1050" b="1" dirty="0" err="1" smtClean="0"/>
              <a:t>unităţi</a:t>
            </a:r>
            <a:r>
              <a:rPr lang="en-US" sz="1050" b="1" dirty="0" smtClean="0"/>
              <a:t> </a:t>
            </a:r>
            <a:r>
              <a:rPr lang="en-US" sz="1050" b="1" dirty="0" err="1" smtClean="0"/>
              <a:t>convenţionale</a:t>
            </a:r>
            <a:r>
              <a:rPr lang="en-US" sz="1050" b="1" dirty="0" smtClean="0"/>
              <a:t> </a:t>
            </a:r>
            <a:r>
              <a:rPr lang="en-US" sz="1050" b="1" dirty="0" err="1" smtClean="0"/>
              <a:t>aplicată</a:t>
            </a:r>
            <a:r>
              <a:rPr lang="en-US" sz="1050" b="1" dirty="0" smtClean="0"/>
              <a:t> </a:t>
            </a:r>
            <a:r>
              <a:rPr lang="en-US" sz="1050" b="1" dirty="0" err="1" smtClean="0"/>
              <a:t>persoanei</a:t>
            </a:r>
            <a:r>
              <a:rPr lang="en-US" sz="1050" b="1" dirty="0" smtClean="0"/>
              <a:t> cu </a:t>
            </a:r>
            <a:r>
              <a:rPr lang="en-US" sz="1050" b="1" dirty="0" err="1" smtClean="0"/>
              <a:t>funcţie</a:t>
            </a:r>
            <a:r>
              <a:rPr lang="en-US" sz="1050" b="1" dirty="0" smtClean="0"/>
              <a:t> de </a:t>
            </a:r>
            <a:r>
              <a:rPr lang="en-US" sz="1050" b="1" dirty="0" err="1" smtClean="0"/>
              <a:t>răspundere</a:t>
            </a:r>
            <a:r>
              <a:rPr lang="en-US" sz="1050" b="1" dirty="0" smtClean="0"/>
              <a:t>, cu </a:t>
            </a:r>
            <a:r>
              <a:rPr lang="en-US" sz="1050" b="1" dirty="0" err="1" smtClean="0"/>
              <a:t>amendă</a:t>
            </a:r>
            <a:r>
              <a:rPr lang="en-US" sz="1050" b="1" dirty="0" smtClean="0"/>
              <a:t> de la 250 la 400 de </a:t>
            </a:r>
            <a:r>
              <a:rPr lang="en-US" sz="1050" b="1" dirty="0" err="1" smtClean="0"/>
              <a:t>unităţi</a:t>
            </a:r>
            <a:r>
              <a:rPr lang="en-US" sz="1050" b="1" dirty="0" smtClean="0"/>
              <a:t> </a:t>
            </a:r>
            <a:r>
              <a:rPr lang="en-US" sz="1050" b="1" dirty="0" err="1" smtClean="0"/>
              <a:t>convenţionale</a:t>
            </a:r>
            <a:r>
              <a:rPr lang="en-US" sz="1050" b="1" dirty="0" smtClean="0"/>
              <a:t> </a:t>
            </a:r>
            <a:r>
              <a:rPr lang="en-US" sz="1050" b="1" dirty="0" err="1" smtClean="0"/>
              <a:t>aplicată</a:t>
            </a:r>
            <a:r>
              <a:rPr lang="en-US" sz="1050" b="1" dirty="0" smtClean="0"/>
              <a:t> </a:t>
            </a:r>
            <a:r>
              <a:rPr lang="en-US" sz="1050" b="1" dirty="0" err="1" smtClean="0"/>
              <a:t>persoanei</a:t>
            </a:r>
            <a:r>
              <a:rPr lang="en-US" sz="1050" b="1" dirty="0" smtClean="0"/>
              <a:t> </a:t>
            </a:r>
            <a:r>
              <a:rPr lang="en-US" sz="1050" b="1" dirty="0" err="1" smtClean="0"/>
              <a:t>juridice</a:t>
            </a:r>
            <a:r>
              <a:rPr lang="en-US" sz="1050" b="1" dirty="0" smtClean="0"/>
              <a:t>.</a:t>
            </a:r>
            <a:endParaRPr lang="ru-RU" sz="1050" dirty="0" smtClean="0"/>
          </a:p>
          <a:p>
            <a:pPr lvl="1" algn="just">
              <a:buNone/>
            </a:pPr>
            <a:r>
              <a:rPr lang="en-US" sz="1050" dirty="0" smtClean="0"/>
              <a:t>2) </a:t>
            </a:r>
            <a:r>
              <a:rPr lang="en-US" sz="1050" dirty="0" err="1" smtClean="0"/>
              <a:t>Aceleaşi</a:t>
            </a:r>
            <a:r>
              <a:rPr lang="en-US" sz="1050" dirty="0" smtClean="0"/>
              <a:t> </a:t>
            </a:r>
            <a:r>
              <a:rPr lang="en-US" sz="1050" dirty="0" err="1" smtClean="0"/>
              <a:t>încălcări</a:t>
            </a:r>
            <a:r>
              <a:rPr lang="en-US" sz="1050" dirty="0" smtClean="0"/>
              <a:t> </a:t>
            </a:r>
            <a:r>
              <a:rPr lang="en-US" sz="1050" dirty="0" err="1" smtClean="0"/>
              <a:t>săvîrşite</a:t>
            </a:r>
            <a:r>
              <a:rPr lang="en-US" sz="1050" dirty="0" smtClean="0"/>
              <a:t> </a:t>
            </a:r>
            <a:r>
              <a:rPr lang="en-US" sz="1050" dirty="0" err="1" smtClean="0"/>
              <a:t>asupra</a:t>
            </a:r>
            <a:r>
              <a:rPr lang="en-US" sz="1050" dirty="0" smtClean="0"/>
              <a:t> </a:t>
            </a:r>
            <a:r>
              <a:rPr lang="en-US" sz="1050" dirty="0" err="1" smtClean="0"/>
              <a:t>minorului</a:t>
            </a:r>
            <a:endParaRPr lang="ru-RU" sz="1050" dirty="0" smtClean="0"/>
          </a:p>
          <a:p>
            <a:pPr lvl="1" algn="just">
              <a:buNone/>
            </a:pPr>
            <a:r>
              <a:rPr lang="ro-MO" sz="1050" b="1" dirty="0" smtClean="0"/>
              <a:t>     </a:t>
            </a:r>
            <a:r>
              <a:rPr lang="en-US" sz="1050" b="1" dirty="0" smtClean="0"/>
              <a:t>se </a:t>
            </a:r>
            <a:r>
              <a:rPr lang="en-US" sz="1050" b="1" dirty="0" err="1" smtClean="0"/>
              <a:t>sancţionează</a:t>
            </a:r>
            <a:r>
              <a:rPr lang="en-US" sz="1050" b="1" dirty="0" smtClean="0"/>
              <a:t> cu </a:t>
            </a:r>
            <a:r>
              <a:rPr lang="en-US" sz="1050" b="1" dirty="0" err="1" smtClean="0"/>
              <a:t>amendă</a:t>
            </a:r>
            <a:r>
              <a:rPr lang="en-US" sz="1050" b="1" dirty="0" smtClean="0"/>
              <a:t> de la 240 la 300 de </a:t>
            </a:r>
            <a:r>
              <a:rPr lang="en-US" sz="1050" b="1" dirty="0" err="1" smtClean="0"/>
              <a:t>unităţi</a:t>
            </a:r>
            <a:r>
              <a:rPr lang="en-US" sz="1050" b="1" dirty="0" smtClean="0"/>
              <a:t> </a:t>
            </a:r>
            <a:r>
              <a:rPr lang="en-US" sz="1050" b="1" dirty="0" err="1" smtClean="0"/>
              <a:t>convenţionale</a:t>
            </a:r>
            <a:r>
              <a:rPr lang="en-US" sz="1050" b="1" dirty="0" smtClean="0"/>
              <a:t> </a:t>
            </a:r>
            <a:r>
              <a:rPr lang="en-US" sz="1050" b="1" dirty="0" err="1" smtClean="0"/>
              <a:t>aplicată</a:t>
            </a:r>
            <a:r>
              <a:rPr lang="en-US" sz="1050" b="1" dirty="0" smtClean="0"/>
              <a:t> </a:t>
            </a:r>
            <a:r>
              <a:rPr lang="en-US" sz="1050" b="1" dirty="0" err="1" smtClean="0"/>
              <a:t>persoanei</a:t>
            </a:r>
            <a:r>
              <a:rPr lang="en-US" sz="1050" b="1" dirty="0" smtClean="0"/>
              <a:t> cu </a:t>
            </a:r>
            <a:r>
              <a:rPr lang="en-US" sz="1050" b="1" dirty="0" err="1" smtClean="0"/>
              <a:t>funcţie</a:t>
            </a:r>
            <a:r>
              <a:rPr lang="en-US" sz="1050" b="1" dirty="0" smtClean="0"/>
              <a:t> de </a:t>
            </a:r>
            <a:r>
              <a:rPr lang="en-US" sz="1050" b="1" dirty="0" err="1" smtClean="0"/>
              <a:t>răspundere</a:t>
            </a:r>
            <a:r>
              <a:rPr lang="en-US" sz="1050" b="1" dirty="0" smtClean="0"/>
              <a:t>, cu </a:t>
            </a:r>
            <a:r>
              <a:rPr lang="en-US" sz="1050" b="1" dirty="0" err="1" smtClean="0"/>
              <a:t>amendă</a:t>
            </a:r>
            <a:r>
              <a:rPr lang="en-US" sz="1050" b="1" dirty="0" smtClean="0"/>
              <a:t> de la 400 la 500 de </a:t>
            </a:r>
            <a:r>
              <a:rPr lang="en-US" sz="1050" b="1" dirty="0" err="1" smtClean="0"/>
              <a:t>unităţi</a:t>
            </a:r>
            <a:r>
              <a:rPr lang="en-US" sz="1050" b="1" dirty="0" smtClean="0"/>
              <a:t> </a:t>
            </a:r>
            <a:r>
              <a:rPr lang="en-US" sz="1050" b="1" dirty="0" err="1" smtClean="0"/>
              <a:t>convenţionale</a:t>
            </a:r>
            <a:r>
              <a:rPr lang="en-US" sz="1050" b="1" dirty="0" smtClean="0"/>
              <a:t> </a:t>
            </a:r>
            <a:r>
              <a:rPr lang="en-US" sz="1050" b="1" dirty="0" err="1" smtClean="0"/>
              <a:t>aplicată</a:t>
            </a:r>
            <a:r>
              <a:rPr lang="en-US" sz="1050" b="1" dirty="0" smtClean="0"/>
              <a:t> </a:t>
            </a:r>
            <a:r>
              <a:rPr lang="en-US" sz="1050" b="1" dirty="0" err="1" smtClean="0"/>
              <a:t>persoanei</a:t>
            </a:r>
            <a:r>
              <a:rPr lang="en-US" sz="1050" b="1" dirty="0" smtClean="0"/>
              <a:t> </a:t>
            </a:r>
            <a:r>
              <a:rPr lang="en-US" sz="1050" b="1" dirty="0" err="1" smtClean="0"/>
              <a:t>juridice</a:t>
            </a:r>
            <a:r>
              <a:rPr lang="en-US" sz="1050" b="1" dirty="0" smtClean="0"/>
              <a:t>.</a:t>
            </a:r>
            <a:endParaRPr lang="ru-RU" sz="1050" dirty="0" smtClean="0"/>
          </a:p>
          <a:p>
            <a:pPr lvl="1" algn="just">
              <a:buNone/>
            </a:pPr>
            <a:r>
              <a:rPr lang="en-US" sz="1050" dirty="0" smtClean="0"/>
              <a:t>3) </a:t>
            </a:r>
            <a:r>
              <a:rPr lang="en-US" sz="1050" dirty="0" err="1" smtClean="0"/>
              <a:t>Neasigurarea</a:t>
            </a:r>
            <a:r>
              <a:rPr lang="en-US" sz="1050" dirty="0" smtClean="0"/>
              <a:t> </a:t>
            </a:r>
            <a:r>
              <a:rPr lang="en-US" sz="1050" dirty="0" err="1" smtClean="0"/>
              <a:t>comunicării</a:t>
            </a:r>
            <a:r>
              <a:rPr lang="en-US" sz="1050" dirty="0" smtClean="0"/>
              <a:t>, </a:t>
            </a:r>
            <a:r>
              <a:rPr lang="en-US" sz="1050" dirty="0" err="1" smtClean="0"/>
              <a:t>cercetării</a:t>
            </a:r>
            <a:r>
              <a:rPr lang="en-US" sz="1050" dirty="0" smtClean="0"/>
              <a:t>, </a:t>
            </a:r>
            <a:r>
              <a:rPr lang="en-US" sz="1050" dirty="0" err="1" smtClean="0"/>
              <a:t>evidenţei</a:t>
            </a:r>
            <a:r>
              <a:rPr lang="en-US" sz="1050" dirty="0" smtClean="0"/>
              <a:t> </a:t>
            </a:r>
            <a:r>
              <a:rPr lang="en-US" sz="1050" dirty="0" err="1" smtClean="0"/>
              <a:t>şi</a:t>
            </a:r>
            <a:r>
              <a:rPr lang="en-US" sz="1050" dirty="0" smtClean="0"/>
              <a:t> a </a:t>
            </a:r>
            <a:r>
              <a:rPr lang="en-US" sz="1050" dirty="0" err="1" smtClean="0"/>
              <a:t>raportării</a:t>
            </a:r>
            <a:r>
              <a:rPr lang="en-US" sz="1050" dirty="0" smtClean="0"/>
              <a:t> </a:t>
            </a:r>
            <a:r>
              <a:rPr lang="en-US" sz="1050" dirty="0" err="1" smtClean="0"/>
              <a:t>în</a:t>
            </a:r>
            <a:r>
              <a:rPr lang="en-US" sz="1050" dirty="0" smtClean="0"/>
              <a:t> </a:t>
            </a:r>
            <a:r>
              <a:rPr lang="en-US" sz="1050" dirty="0" err="1" smtClean="0"/>
              <a:t>modul</a:t>
            </a:r>
            <a:r>
              <a:rPr lang="en-US" sz="1050" dirty="0" smtClean="0"/>
              <a:t> </a:t>
            </a:r>
            <a:r>
              <a:rPr lang="en-US" sz="1050" dirty="0" err="1" smtClean="0"/>
              <a:t>stabilit</a:t>
            </a:r>
            <a:r>
              <a:rPr lang="en-US" sz="1050" dirty="0" smtClean="0"/>
              <a:t> a </a:t>
            </a:r>
            <a:r>
              <a:rPr lang="en-US" sz="1050" dirty="0" err="1" smtClean="0"/>
              <a:t>accidentelor</a:t>
            </a:r>
            <a:r>
              <a:rPr lang="en-US" sz="1050" dirty="0" smtClean="0"/>
              <a:t> de </a:t>
            </a:r>
            <a:r>
              <a:rPr lang="en-US" sz="1050" dirty="0" err="1" smtClean="0"/>
              <a:t>muncă</a:t>
            </a:r>
            <a:r>
              <a:rPr lang="en-US" sz="1050" dirty="0" smtClean="0"/>
              <a:t> </a:t>
            </a:r>
            <a:r>
              <a:rPr lang="en-US" sz="1050" dirty="0" err="1" smtClean="0"/>
              <a:t>produse</a:t>
            </a:r>
            <a:r>
              <a:rPr lang="en-US" sz="1050" dirty="0" smtClean="0"/>
              <a:t> </a:t>
            </a:r>
            <a:r>
              <a:rPr lang="en-US" sz="1050" dirty="0" err="1" smtClean="0"/>
              <a:t>în</a:t>
            </a:r>
            <a:r>
              <a:rPr lang="en-US" sz="1050" dirty="0" smtClean="0"/>
              <a:t> </a:t>
            </a:r>
            <a:r>
              <a:rPr lang="en-US" sz="1050" dirty="0" err="1" smtClean="0"/>
              <a:t>unitatea</a:t>
            </a:r>
            <a:r>
              <a:rPr lang="en-US" sz="1050" dirty="0" smtClean="0"/>
              <a:t> </a:t>
            </a:r>
            <a:r>
              <a:rPr lang="en-US" sz="1050" dirty="0" err="1" smtClean="0"/>
              <a:t>economică</a:t>
            </a:r>
            <a:r>
              <a:rPr lang="en-US" sz="1050" dirty="0" smtClean="0"/>
              <a:t> </a:t>
            </a:r>
            <a:r>
              <a:rPr lang="en-US" sz="1050" dirty="0" err="1" smtClean="0"/>
              <a:t>sau</a:t>
            </a:r>
            <a:r>
              <a:rPr lang="en-US" sz="1050" dirty="0" smtClean="0"/>
              <a:t> </a:t>
            </a:r>
            <a:r>
              <a:rPr lang="en-US" sz="1050" dirty="0" err="1" smtClean="0"/>
              <a:t>modificarea</a:t>
            </a:r>
            <a:r>
              <a:rPr lang="en-US" sz="1050" dirty="0" smtClean="0"/>
              <a:t> </a:t>
            </a:r>
            <a:r>
              <a:rPr lang="en-US" sz="1050" dirty="0" err="1" smtClean="0"/>
              <a:t>stării</a:t>
            </a:r>
            <a:r>
              <a:rPr lang="en-US" sz="1050" dirty="0" smtClean="0"/>
              <a:t> de </a:t>
            </a:r>
            <a:r>
              <a:rPr lang="en-US" sz="1050" dirty="0" err="1" smtClean="0"/>
              <a:t>fapt</a:t>
            </a:r>
            <a:r>
              <a:rPr lang="en-US" sz="1050" dirty="0" smtClean="0"/>
              <a:t> </a:t>
            </a:r>
            <a:r>
              <a:rPr lang="en-US" sz="1050" dirty="0" err="1" smtClean="0"/>
              <a:t>rezultată</a:t>
            </a:r>
            <a:r>
              <a:rPr lang="en-US" sz="1050" dirty="0" smtClean="0"/>
              <a:t> din </a:t>
            </a:r>
            <a:r>
              <a:rPr lang="en-US" sz="1050" dirty="0" err="1" smtClean="0"/>
              <a:t>producerea</a:t>
            </a:r>
            <a:r>
              <a:rPr lang="en-US" sz="1050" dirty="0" smtClean="0"/>
              <a:t> </a:t>
            </a:r>
            <a:r>
              <a:rPr lang="en-US" sz="1050" dirty="0" err="1" smtClean="0"/>
              <a:t>unui</a:t>
            </a:r>
            <a:r>
              <a:rPr lang="en-US" sz="1050" dirty="0" smtClean="0"/>
              <a:t> accident de </a:t>
            </a:r>
            <a:r>
              <a:rPr lang="en-US" sz="1050" dirty="0" err="1" smtClean="0"/>
              <a:t>muncă</a:t>
            </a:r>
            <a:r>
              <a:rPr lang="en-US" sz="1050" dirty="0" smtClean="0"/>
              <a:t>, cu </a:t>
            </a:r>
            <a:r>
              <a:rPr lang="en-US" sz="1050" dirty="0" err="1" smtClean="0"/>
              <a:t>excepţia</a:t>
            </a:r>
            <a:r>
              <a:rPr lang="en-US" sz="1050" dirty="0" smtClean="0"/>
              <a:t> </a:t>
            </a:r>
            <a:r>
              <a:rPr lang="en-US" sz="1050" dirty="0" err="1" smtClean="0"/>
              <a:t>cazurilor</a:t>
            </a:r>
            <a:r>
              <a:rPr lang="en-US" sz="1050" dirty="0" smtClean="0"/>
              <a:t> </a:t>
            </a:r>
            <a:r>
              <a:rPr lang="en-US" sz="1050" dirty="0" err="1" smtClean="0"/>
              <a:t>în</a:t>
            </a:r>
            <a:r>
              <a:rPr lang="en-US" sz="1050" dirty="0" smtClean="0"/>
              <a:t> care </a:t>
            </a:r>
            <a:r>
              <a:rPr lang="en-US" sz="1050" dirty="0" err="1" smtClean="0"/>
              <a:t>menţinerea</a:t>
            </a:r>
            <a:r>
              <a:rPr lang="en-US" sz="1050" dirty="0" smtClean="0"/>
              <a:t> </a:t>
            </a:r>
            <a:r>
              <a:rPr lang="en-US" sz="1050" dirty="0" err="1" smtClean="0"/>
              <a:t>acestei</a:t>
            </a:r>
            <a:r>
              <a:rPr lang="en-US" sz="1050" dirty="0" smtClean="0"/>
              <a:t> </a:t>
            </a:r>
            <a:r>
              <a:rPr lang="en-US" sz="1050" dirty="0" err="1" smtClean="0"/>
              <a:t>stări</a:t>
            </a:r>
            <a:r>
              <a:rPr lang="en-US" sz="1050" dirty="0" smtClean="0"/>
              <a:t> </a:t>
            </a:r>
            <a:r>
              <a:rPr lang="en-US" sz="1050" dirty="0" err="1" smtClean="0"/>
              <a:t>poate</a:t>
            </a:r>
            <a:r>
              <a:rPr lang="en-US" sz="1050" dirty="0" smtClean="0"/>
              <a:t> genera </a:t>
            </a:r>
            <a:r>
              <a:rPr lang="en-US" sz="1050" dirty="0" err="1" smtClean="0"/>
              <a:t>alte</a:t>
            </a:r>
            <a:r>
              <a:rPr lang="en-US" sz="1050" dirty="0" smtClean="0"/>
              <a:t> </a:t>
            </a:r>
            <a:r>
              <a:rPr lang="en-US" sz="1050" dirty="0" err="1" smtClean="0"/>
              <a:t>accidente</a:t>
            </a:r>
            <a:r>
              <a:rPr lang="en-US" sz="1050" dirty="0" smtClean="0"/>
              <a:t> de </a:t>
            </a:r>
            <a:r>
              <a:rPr lang="en-US" sz="1050" dirty="0" err="1" smtClean="0"/>
              <a:t>muncă</a:t>
            </a:r>
            <a:r>
              <a:rPr lang="en-US" sz="1050" dirty="0" smtClean="0"/>
              <a:t> </a:t>
            </a:r>
            <a:r>
              <a:rPr lang="en-US" sz="1050" dirty="0" err="1" smtClean="0"/>
              <a:t>ori</a:t>
            </a:r>
            <a:r>
              <a:rPr lang="en-US" sz="1050" dirty="0" smtClean="0"/>
              <a:t> </a:t>
            </a:r>
            <a:r>
              <a:rPr lang="en-US" sz="1050" dirty="0" err="1" smtClean="0"/>
              <a:t>poate</a:t>
            </a:r>
            <a:r>
              <a:rPr lang="en-US" sz="1050" dirty="0" smtClean="0"/>
              <a:t> </a:t>
            </a:r>
            <a:r>
              <a:rPr lang="en-US" sz="1050" dirty="0" err="1" smtClean="0"/>
              <a:t>pune</a:t>
            </a:r>
            <a:r>
              <a:rPr lang="en-US" sz="1050" dirty="0" smtClean="0"/>
              <a:t> </a:t>
            </a:r>
            <a:r>
              <a:rPr lang="en-US" sz="1050" dirty="0" err="1" smtClean="0"/>
              <a:t>în</a:t>
            </a:r>
            <a:r>
              <a:rPr lang="en-US" sz="1050" dirty="0" smtClean="0"/>
              <a:t> </a:t>
            </a:r>
            <a:r>
              <a:rPr lang="en-US" sz="1050" dirty="0" err="1" smtClean="0"/>
              <a:t>pericol</a:t>
            </a:r>
            <a:r>
              <a:rPr lang="en-US" sz="1050" dirty="0" smtClean="0"/>
              <a:t> </a:t>
            </a:r>
            <a:r>
              <a:rPr lang="en-US" sz="1050" dirty="0" err="1" smtClean="0"/>
              <a:t>viaţa</a:t>
            </a:r>
            <a:r>
              <a:rPr lang="en-US" sz="1050" dirty="0" smtClean="0"/>
              <a:t> </a:t>
            </a:r>
            <a:r>
              <a:rPr lang="en-US" sz="1050" dirty="0" err="1" smtClean="0"/>
              <a:t>accidentaţilor</a:t>
            </a:r>
            <a:r>
              <a:rPr lang="en-US" sz="1050" dirty="0" smtClean="0"/>
              <a:t> </a:t>
            </a:r>
            <a:r>
              <a:rPr lang="en-US" sz="1050" dirty="0" err="1" smtClean="0"/>
              <a:t>sau</a:t>
            </a:r>
            <a:r>
              <a:rPr lang="en-US" sz="1050" dirty="0" smtClean="0"/>
              <a:t> a </a:t>
            </a:r>
            <a:r>
              <a:rPr lang="en-US" sz="1050" dirty="0" err="1" smtClean="0"/>
              <a:t>altor</a:t>
            </a:r>
            <a:r>
              <a:rPr lang="en-US" sz="1050" dirty="0" smtClean="0"/>
              <a:t> </a:t>
            </a:r>
            <a:r>
              <a:rPr lang="en-US" sz="1050" dirty="0" err="1" smtClean="0"/>
              <a:t>persoane</a:t>
            </a:r>
            <a:r>
              <a:rPr lang="en-US" sz="1050" dirty="0" smtClean="0"/>
              <a:t>,</a:t>
            </a:r>
            <a:endParaRPr lang="ru-RU" sz="1050" dirty="0" smtClean="0"/>
          </a:p>
          <a:p>
            <a:pPr lvl="1" algn="just">
              <a:buNone/>
            </a:pPr>
            <a:r>
              <a:rPr lang="ro-MO" sz="1050" b="1" dirty="0" smtClean="0"/>
              <a:t>      </a:t>
            </a:r>
            <a:r>
              <a:rPr lang="en-US" sz="1050" b="1" dirty="0" smtClean="0"/>
              <a:t>se </a:t>
            </a:r>
            <a:r>
              <a:rPr lang="en-US" sz="1050" b="1" dirty="0" err="1" smtClean="0"/>
              <a:t>sancţionează</a:t>
            </a:r>
            <a:r>
              <a:rPr lang="en-US" sz="1050" b="1" dirty="0" smtClean="0"/>
              <a:t> cu </a:t>
            </a:r>
            <a:r>
              <a:rPr lang="en-US" sz="1050" b="1" dirty="0" err="1" smtClean="0"/>
              <a:t>amendă</a:t>
            </a:r>
            <a:r>
              <a:rPr lang="en-US" sz="1050" b="1" dirty="0" smtClean="0"/>
              <a:t> de la 300 la 400 de </a:t>
            </a:r>
            <a:r>
              <a:rPr lang="en-US" sz="1050" b="1" dirty="0" err="1" smtClean="0"/>
              <a:t>unităţi</a:t>
            </a:r>
            <a:r>
              <a:rPr lang="en-US" sz="1050" b="1" dirty="0" smtClean="0"/>
              <a:t> </a:t>
            </a:r>
            <a:r>
              <a:rPr lang="en-US" sz="1050" b="1" dirty="0" err="1" smtClean="0"/>
              <a:t>convenţionale</a:t>
            </a:r>
            <a:r>
              <a:rPr lang="en-US" sz="1050" b="1" dirty="0" smtClean="0"/>
              <a:t> </a:t>
            </a:r>
            <a:r>
              <a:rPr lang="en-US" sz="1050" b="1" dirty="0" err="1" smtClean="0"/>
              <a:t>aplicată</a:t>
            </a:r>
            <a:r>
              <a:rPr lang="en-US" sz="1050" b="1" dirty="0" smtClean="0"/>
              <a:t> </a:t>
            </a:r>
            <a:r>
              <a:rPr lang="en-US" sz="1050" b="1" dirty="0" err="1" smtClean="0"/>
              <a:t>persoanei</a:t>
            </a:r>
            <a:r>
              <a:rPr lang="en-US" sz="1050" b="1" dirty="0" smtClean="0"/>
              <a:t> cu </a:t>
            </a:r>
            <a:r>
              <a:rPr lang="en-US" sz="1050" b="1" dirty="0" err="1" smtClean="0"/>
              <a:t>funcţie</a:t>
            </a:r>
            <a:r>
              <a:rPr lang="en-US" sz="1050" b="1" dirty="0" smtClean="0"/>
              <a:t> de </a:t>
            </a:r>
            <a:r>
              <a:rPr lang="en-US" sz="1050" b="1" dirty="0" err="1" smtClean="0"/>
              <a:t>răspundere</a:t>
            </a:r>
            <a:r>
              <a:rPr lang="en-US" sz="1050" b="1" dirty="0" smtClean="0"/>
              <a:t>.</a:t>
            </a:r>
            <a:r>
              <a:rPr lang="ru-RU" sz="1050" b="1" dirty="0" smtClean="0"/>
              <a:t> </a:t>
            </a:r>
            <a:endParaRPr lang="ru-RU" sz="1050" dirty="0"/>
          </a:p>
        </p:txBody>
      </p:sp>
      <p:sp>
        <p:nvSpPr>
          <p:cNvPr id="3" name="Заголовок 2"/>
          <p:cNvSpPr>
            <a:spLocks noGrp="1"/>
          </p:cNvSpPr>
          <p:nvPr>
            <p:ph type="title"/>
          </p:nvPr>
        </p:nvSpPr>
        <p:spPr>
          <a:xfrm>
            <a:off x="457200" y="274638"/>
            <a:ext cx="8229600" cy="418058"/>
          </a:xfrm>
        </p:spPr>
        <p:txBody>
          <a:bodyPr>
            <a:normAutofit fontScale="90000"/>
          </a:bodyPr>
          <a:lstStyle/>
          <a:p>
            <a:pPr algn="ctr"/>
            <a:r>
              <a:rPr lang="ro-MO" sz="2800" dirty="0" smtClean="0"/>
              <a:t>Sanctiuni pentru incălcarea legislației muncii</a:t>
            </a:r>
            <a:endParaRPr lang="ru-RU"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idx="1"/>
          </p:nvPr>
        </p:nvSpPr>
        <p:spPr>
          <a:xfrm>
            <a:off x="457200" y="404813"/>
            <a:ext cx="8229600" cy="5602287"/>
          </a:xfrm>
        </p:spPr>
        <p:txBody>
          <a:bodyPr>
            <a:normAutofit fontScale="55000" lnSpcReduction="20000"/>
          </a:bodyPr>
          <a:lstStyle/>
          <a:p>
            <a:pPr>
              <a:buNone/>
            </a:pPr>
            <a:r>
              <a:rPr lang="ro-RO" dirty="0" smtClean="0"/>
              <a:t>    </a:t>
            </a:r>
            <a:r>
              <a:rPr lang="ro-RO" sz="2900" dirty="0" smtClean="0"/>
              <a:t>Asigurarea </a:t>
            </a:r>
            <a:r>
              <a:rPr lang="ro-RO" sz="2900" dirty="0" smtClean="0"/>
              <a:t>siguranței muncii este imposibilă fără participarea directă a angajaților întreprinderii. O parte semnificativă a accidentelor de muncă se datorează încălcărilor comise de angajați</a:t>
            </a:r>
            <a:r>
              <a:rPr lang="ro-RO" sz="2900" dirty="0" smtClean="0"/>
              <a:t>.</a:t>
            </a:r>
          </a:p>
          <a:p>
            <a:pPr>
              <a:buNone/>
            </a:pPr>
            <a:endParaRPr lang="ru-RU" sz="2900" dirty="0" smtClean="0"/>
          </a:p>
          <a:p>
            <a:pPr algn="ctr">
              <a:buNone/>
            </a:pPr>
            <a:r>
              <a:rPr lang="ro-RO" sz="2900" dirty="0" smtClean="0"/>
              <a:t>     </a:t>
            </a:r>
            <a:r>
              <a:rPr lang="ro-RO" sz="2900" b="1" dirty="0" smtClean="0"/>
              <a:t>Toți </a:t>
            </a:r>
            <a:r>
              <a:rPr lang="ro-RO" sz="2900" b="1" dirty="0" smtClean="0"/>
              <a:t>angajații, indiferent de funcția lor, sunt obligați să:</a:t>
            </a:r>
            <a:endParaRPr lang="ru-RU" sz="2900" b="1" dirty="0" smtClean="0"/>
          </a:p>
          <a:p>
            <a:pPr>
              <a:buNone/>
            </a:pPr>
            <a:r>
              <a:rPr lang="ro-RO" sz="2900" dirty="0" smtClean="0"/>
              <a:t>a) cunoască caracteristicile procesului tehnologic la locul de muncă;</a:t>
            </a:r>
            <a:endParaRPr lang="ru-RU" sz="2900" dirty="0" smtClean="0"/>
          </a:p>
          <a:p>
            <a:pPr>
              <a:buNone/>
            </a:pPr>
            <a:r>
              <a:rPr lang="ro-RO" sz="2900" dirty="0" smtClean="0"/>
              <a:t>b) cunoască și să respecte toate cerințele aplicabile pentru funcționarea în siguranța echipamentelor la locul de muncă;</a:t>
            </a:r>
            <a:endParaRPr lang="ru-RU" sz="2900" dirty="0" smtClean="0"/>
          </a:p>
          <a:p>
            <a:pPr>
              <a:buNone/>
            </a:pPr>
            <a:r>
              <a:rPr lang="ro-RO" sz="2900" dirty="0" smtClean="0"/>
              <a:t>c) să aibă cunoștințe complete în cadrul instruirii privind sănătatea și secjuritatea la locul de muncă;</a:t>
            </a:r>
            <a:endParaRPr lang="ru-RU" sz="2900" dirty="0" smtClean="0"/>
          </a:p>
          <a:p>
            <a:pPr>
              <a:buNone/>
            </a:pPr>
            <a:r>
              <a:rPr lang="ro-RO" sz="2900" dirty="0" smtClean="0"/>
              <a:t>d) să poarte uniforme, salopete acceptate la întreprindere, să utilizeze echipament de protecție individuală;</a:t>
            </a:r>
            <a:endParaRPr lang="ru-RU" sz="2900" dirty="0" smtClean="0"/>
          </a:p>
          <a:p>
            <a:pPr>
              <a:buNone/>
            </a:pPr>
            <a:r>
              <a:rPr lang="ro-RO" sz="2900" dirty="0" smtClean="0"/>
              <a:t>e) să respecte cerințele de securitate și sănătate în muncă  în vigoare;</a:t>
            </a:r>
            <a:endParaRPr lang="ru-RU" sz="2900" dirty="0" smtClean="0"/>
          </a:p>
          <a:p>
            <a:pPr>
              <a:buNone/>
            </a:pPr>
            <a:r>
              <a:rPr lang="ro-RO" sz="2900" dirty="0" smtClean="0"/>
              <a:t>f) să cunoască și să respecte cerințele prescrise de semnele de siguranță instalate la locul de muncă;</a:t>
            </a:r>
            <a:endParaRPr lang="ru-RU" sz="2900" dirty="0" smtClean="0"/>
          </a:p>
          <a:p>
            <a:pPr>
              <a:buNone/>
            </a:pPr>
            <a:r>
              <a:rPr lang="ro-RO" sz="2900" dirty="0" smtClean="0"/>
              <a:t>g) să respecte cerințele de siguranță la incendiu și de siguranță electrică.</a:t>
            </a:r>
            <a:endParaRPr lang="ru-RU" sz="2900" dirty="0" smtClean="0"/>
          </a:p>
          <a:p>
            <a:pPr>
              <a:buNone/>
            </a:pPr>
            <a:r>
              <a:rPr lang="en-US" sz="2900" dirty="0" smtClean="0"/>
              <a:t> </a:t>
            </a:r>
            <a:endParaRPr lang="ru-RU" sz="2900" dirty="0" smtClean="0"/>
          </a:p>
          <a:p>
            <a:pPr>
              <a:buNone/>
            </a:pPr>
            <a:r>
              <a:rPr lang="ro-MO" sz="2900" dirty="0" smtClean="0"/>
              <a:t>    </a:t>
            </a:r>
            <a:r>
              <a:rPr lang="en-US" sz="2900" dirty="0" err="1" smtClean="0"/>
              <a:t>Securitatea</a:t>
            </a:r>
            <a:r>
              <a:rPr lang="en-US" sz="2900" dirty="0" smtClean="0"/>
              <a:t> </a:t>
            </a:r>
            <a:r>
              <a:rPr lang="en-US" sz="2900" dirty="0" err="1" smtClean="0"/>
              <a:t>și</a:t>
            </a:r>
            <a:r>
              <a:rPr lang="en-US" sz="2900" dirty="0" smtClean="0"/>
              <a:t> </a:t>
            </a:r>
            <a:r>
              <a:rPr lang="en-US" sz="2900" dirty="0" err="1" smtClean="0"/>
              <a:t>sănătatea</a:t>
            </a:r>
            <a:r>
              <a:rPr lang="en-US" sz="2900" dirty="0" smtClean="0"/>
              <a:t> </a:t>
            </a:r>
            <a:r>
              <a:rPr lang="en-US" sz="2900" dirty="0" err="1" smtClean="0"/>
              <a:t>muncii</a:t>
            </a:r>
            <a:r>
              <a:rPr lang="en-US" sz="2900" dirty="0" smtClean="0"/>
              <a:t> </a:t>
            </a:r>
            <a:r>
              <a:rPr lang="en-US" sz="2900" dirty="0" err="1" smtClean="0"/>
              <a:t>oferă</a:t>
            </a:r>
            <a:r>
              <a:rPr lang="en-US" sz="2900" dirty="0" smtClean="0"/>
              <a:t> </a:t>
            </a:r>
            <a:r>
              <a:rPr lang="en-US" sz="2900" dirty="0" err="1" smtClean="0"/>
              <a:t>angajatului</a:t>
            </a:r>
            <a:r>
              <a:rPr lang="en-US" sz="2900" dirty="0" smtClean="0"/>
              <a:t> </a:t>
            </a:r>
            <a:r>
              <a:rPr lang="en-US" sz="2900" dirty="0" err="1" smtClean="0"/>
              <a:t>siguranța</a:t>
            </a:r>
            <a:r>
              <a:rPr lang="en-US" sz="2900" dirty="0" smtClean="0"/>
              <a:t> </a:t>
            </a:r>
            <a:r>
              <a:rPr lang="en-US" sz="2900" dirty="0" err="1" smtClean="0"/>
              <a:t>necesară</a:t>
            </a:r>
            <a:r>
              <a:rPr lang="en-US" sz="2900" dirty="0" smtClean="0"/>
              <a:t> </a:t>
            </a:r>
            <a:r>
              <a:rPr lang="en-US" sz="2900" dirty="0" err="1" smtClean="0"/>
              <a:t>în</a:t>
            </a:r>
            <a:r>
              <a:rPr lang="en-US" sz="2900" dirty="0" smtClean="0"/>
              <a:t> </a:t>
            </a:r>
            <a:r>
              <a:rPr lang="en-US" sz="2900" dirty="0" err="1" smtClean="0"/>
              <a:t>timpul</a:t>
            </a:r>
            <a:r>
              <a:rPr lang="en-US" sz="2900" dirty="0" smtClean="0"/>
              <a:t> </a:t>
            </a:r>
            <a:r>
              <a:rPr lang="en-US" sz="2900" dirty="0" err="1" smtClean="0"/>
              <a:t>îndeplinirea</a:t>
            </a:r>
            <a:r>
              <a:rPr lang="en-US" sz="2900" dirty="0" smtClean="0"/>
              <a:t> </a:t>
            </a:r>
            <a:r>
              <a:rPr lang="en-US" sz="2900" dirty="0" err="1" smtClean="0"/>
              <a:t>obligațiunilor</a:t>
            </a:r>
            <a:r>
              <a:rPr lang="en-US" sz="2900" dirty="0" smtClean="0"/>
              <a:t> de </a:t>
            </a:r>
            <a:r>
              <a:rPr lang="en-US" sz="2900" dirty="0" err="1" smtClean="0"/>
              <a:t>serviciu</a:t>
            </a:r>
            <a:r>
              <a:rPr lang="en-US" sz="2900" dirty="0" smtClean="0"/>
              <a:t>, </a:t>
            </a:r>
            <a:r>
              <a:rPr lang="en-US" sz="2900" dirty="0" err="1" smtClean="0"/>
              <a:t>îl</a:t>
            </a:r>
            <a:r>
              <a:rPr lang="en-US" sz="2900" dirty="0" smtClean="0"/>
              <a:t> </a:t>
            </a:r>
            <a:r>
              <a:rPr lang="en-US" sz="2900" dirty="0" err="1" smtClean="0"/>
              <a:t>ajută</a:t>
            </a:r>
            <a:r>
              <a:rPr lang="en-US" sz="2900" dirty="0" smtClean="0"/>
              <a:t> </a:t>
            </a:r>
            <a:r>
              <a:rPr lang="en-US" sz="2900" dirty="0" err="1" smtClean="0"/>
              <a:t>să</a:t>
            </a:r>
            <a:r>
              <a:rPr lang="en-US" sz="2900" dirty="0" smtClean="0"/>
              <a:t> </a:t>
            </a:r>
            <a:r>
              <a:rPr lang="en-US" sz="2900" dirty="0" err="1" smtClean="0"/>
              <a:t>își</a:t>
            </a:r>
            <a:r>
              <a:rPr lang="en-US" sz="2900" dirty="0" smtClean="0"/>
              <a:t> </a:t>
            </a:r>
            <a:r>
              <a:rPr lang="en-US" sz="2900" dirty="0" err="1" smtClean="0"/>
              <a:t>păstreze</a:t>
            </a:r>
            <a:r>
              <a:rPr lang="en-US" sz="2900" dirty="0" smtClean="0"/>
              <a:t> </a:t>
            </a:r>
            <a:r>
              <a:rPr lang="en-US" sz="2900" dirty="0" err="1" smtClean="0"/>
              <a:t>sănătatea</a:t>
            </a:r>
            <a:r>
              <a:rPr lang="en-US" sz="2900" dirty="0" smtClean="0"/>
              <a:t> </a:t>
            </a:r>
            <a:r>
              <a:rPr lang="en-US" sz="2900" dirty="0" err="1" smtClean="0"/>
              <a:t>și</a:t>
            </a:r>
            <a:r>
              <a:rPr lang="en-US" sz="2900" dirty="0" smtClean="0"/>
              <a:t> </a:t>
            </a:r>
            <a:r>
              <a:rPr lang="en-US" sz="2900" dirty="0" err="1" smtClean="0"/>
              <a:t>capacitatea</a:t>
            </a:r>
            <a:r>
              <a:rPr lang="en-US" sz="2900" dirty="0" smtClean="0"/>
              <a:t> de </a:t>
            </a:r>
            <a:r>
              <a:rPr lang="en-US" sz="2900" dirty="0" err="1" smtClean="0"/>
              <a:t>muncă</a:t>
            </a:r>
            <a:r>
              <a:rPr lang="en-US" sz="2900" dirty="0" smtClean="0"/>
              <a:t> </a:t>
            </a:r>
            <a:r>
              <a:rPr lang="en-US" sz="2900" dirty="0" err="1" smtClean="0"/>
              <a:t>în</a:t>
            </a:r>
            <a:r>
              <a:rPr lang="en-US" sz="2900" dirty="0" smtClean="0"/>
              <a:t> </a:t>
            </a:r>
            <a:r>
              <a:rPr lang="en-US" sz="2900" dirty="0" err="1" smtClean="0"/>
              <a:t>programul</a:t>
            </a:r>
            <a:r>
              <a:rPr lang="en-US" sz="2900" dirty="0" smtClean="0"/>
              <a:t> de </a:t>
            </a:r>
            <a:r>
              <a:rPr lang="en-US" sz="2900" dirty="0" err="1" smtClean="0"/>
              <a:t>lucru</a:t>
            </a:r>
            <a:r>
              <a:rPr lang="en-US" sz="2900" dirty="0" smtClean="0"/>
              <a:t>. </a:t>
            </a:r>
            <a:r>
              <a:rPr lang="en-US" sz="2900" dirty="0" err="1" smtClean="0"/>
              <a:t>Totodată</a:t>
            </a:r>
            <a:r>
              <a:rPr lang="en-US" sz="2900" dirty="0" smtClean="0"/>
              <a:t> </a:t>
            </a:r>
            <a:r>
              <a:rPr lang="en-US" sz="2900" dirty="0" err="1" smtClean="0"/>
              <a:t>protecția</a:t>
            </a:r>
            <a:r>
              <a:rPr lang="en-US" sz="2900" dirty="0" smtClean="0"/>
              <a:t> </a:t>
            </a:r>
            <a:r>
              <a:rPr lang="en-US" sz="2900" dirty="0" err="1" smtClean="0"/>
              <a:t>muncii</a:t>
            </a:r>
            <a:r>
              <a:rPr lang="en-US" sz="2900" dirty="0" smtClean="0"/>
              <a:t> </a:t>
            </a:r>
            <a:r>
              <a:rPr lang="en-US" sz="2900" dirty="0" err="1" smtClean="0"/>
              <a:t>previne</a:t>
            </a:r>
            <a:r>
              <a:rPr lang="en-US" sz="2900" dirty="0" smtClean="0"/>
              <a:t> </a:t>
            </a:r>
            <a:r>
              <a:rPr lang="en-US" sz="2900" dirty="0" err="1" smtClean="0"/>
              <a:t>accidentele</a:t>
            </a:r>
            <a:r>
              <a:rPr lang="en-US" sz="2900" dirty="0" smtClean="0"/>
              <a:t> la </a:t>
            </a:r>
            <a:r>
              <a:rPr lang="en-US" sz="2900" dirty="0" err="1" smtClean="0"/>
              <a:t>locul</a:t>
            </a:r>
            <a:r>
              <a:rPr lang="en-US" sz="2900" dirty="0" smtClean="0"/>
              <a:t> de </a:t>
            </a:r>
            <a:r>
              <a:rPr lang="en-US" sz="2900" dirty="0" err="1" smtClean="0"/>
              <a:t>muncă</a:t>
            </a:r>
            <a:r>
              <a:rPr lang="en-US" sz="2900" dirty="0" smtClean="0"/>
              <a:t>, </a:t>
            </a:r>
            <a:r>
              <a:rPr lang="en-US" sz="2900" dirty="0" err="1" smtClean="0"/>
              <a:t>previne</a:t>
            </a:r>
            <a:r>
              <a:rPr lang="en-US" sz="2900" dirty="0" smtClean="0"/>
              <a:t> </a:t>
            </a:r>
            <a:r>
              <a:rPr lang="en-US" sz="2900" dirty="0" err="1" smtClean="0"/>
              <a:t>bolile</a:t>
            </a:r>
            <a:r>
              <a:rPr lang="en-US" sz="2900" dirty="0" smtClean="0"/>
              <a:t> </a:t>
            </a:r>
            <a:r>
              <a:rPr lang="en-US" sz="2900" dirty="0" err="1" smtClean="0"/>
              <a:t>cauzate</a:t>
            </a:r>
            <a:r>
              <a:rPr lang="en-US" sz="2900" dirty="0" smtClean="0"/>
              <a:t> de </a:t>
            </a:r>
            <a:r>
              <a:rPr lang="en-US" sz="2900" dirty="0" err="1" smtClean="0"/>
              <a:t>tipul</a:t>
            </a:r>
            <a:r>
              <a:rPr lang="en-US" sz="2900" dirty="0" smtClean="0"/>
              <a:t> de </a:t>
            </a:r>
            <a:r>
              <a:rPr lang="en-US" sz="2900" dirty="0" err="1" smtClean="0"/>
              <a:t>activitate</a:t>
            </a:r>
            <a:r>
              <a:rPr lang="en-US" sz="2900" dirty="0" smtClean="0"/>
              <a:t> </a:t>
            </a:r>
            <a:r>
              <a:rPr lang="en-US" sz="2900" dirty="0" err="1" smtClean="0"/>
              <a:t>și</a:t>
            </a:r>
            <a:r>
              <a:rPr lang="en-US" sz="2900" dirty="0" smtClean="0"/>
              <a:t> </a:t>
            </a:r>
            <a:r>
              <a:rPr lang="en-US" sz="2900" dirty="0" err="1" smtClean="0"/>
              <a:t>identifică</a:t>
            </a:r>
            <a:r>
              <a:rPr lang="en-US" sz="2900" dirty="0" smtClean="0"/>
              <a:t> </a:t>
            </a:r>
            <a:r>
              <a:rPr lang="en-US" sz="2900" dirty="0" err="1" smtClean="0"/>
              <a:t>pericolele</a:t>
            </a:r>
            <a:r>
              <a:rPr lang="en-US" sz="2900" dirty="0" smtClean="0"/>
              <a:t> la care </a:t>
            </a:r>
            <a:r>
              <a:rPr lang="en-US" sz="2900" dirty="0" err="1" smtClean="0"/>
              <a:t>este</a:t>
            </a:r>
            <a:r>
              <a:rPr lang="en-US" sz="2900" dirty="0" smtClean="0"/>
              <a:t> </a:t>
            </a:r>
            <a:r>
              <a:rPr lang="en-US" sz="2900" dirty="0" err="1" smtClean="0"/>
              <a:t>supus</a:t>
            </a:r>
            <a:r>
              <a:rPr lang="en-US" sz="2900" dirty="0" smtClean="0"/>
              <a:t> </a:t>
            </a:r>
            <a:r>
              <a:rPr lang="en-US" sz="2900" dirty="0" err="1" smtClean="0"/>
              <a:t>angajatul</a:t>
            </a:r>
            <a:r>
              <a:rPr lang="en-US" sz="2900" dirty="0" smtClean="0"/>
              <a:t>. </a:t>
            </a:r>
            <a:endParaRPr lang="ru-RU" sz="2900" dirty="0" smtClean="0"/>
          </a:p>
          <a:p>
            <a:pPr>
              <a:buNone/>
            </a:pPr>
            <a:r>
              <a:rPr lang="ro-MO" sz="2900" dirty="0" smtClean="0"/>
              <a:t>    </a:t>
            </a:r>
            <a:r>
              <a:rPr lang="en-US" sz="2900" dirty="0" err="1" smtClean="0"/>
              <a:t>Ținta</a:t>
            </a:r>
            <a:r>
              <a:rPr lang="en-US" sz="2900" dirty="0" smtClean="0"/>
              <a:t> </a:t>
            </a:r>
            <a:r>
              <a:rPr lang="en-US" sz="2900" dirty="0" err="1" smtClean="0"/>
              <a:t>pe</a:t>
            </a:r>
            <a:r>
              <a:rPr lang="en-US" sz="2900" dirty="0" smtClean="0"/>
              <a:t> care </a:t>
            </a:r>
            <a:r>
              <a:rPr lang="en-US" sz="2900" dirty="0" err="1" smtClean="0"/>
              <a:t>securitatea</a:t>
            </a:r>
            <a:r>
              <a:rPr lang="en-US" sz="2900" dirty="0" smtClean="0"/>
              <a:t> </a:t>
            </a:r>
            <a:r>
              <a:rPr lang="en-US" sz="2900" dirty="0" err="1" smtClean="0"/>
              <a:t>și</a:t>
            </a:r>
            <a:r>
              <a:rPr lang="en-US" sz="2900" dirty="0" smtClean="0"/>
              <a:t> </a:t>
            </a:r>
            <a:r>
              <a:rPr lang="en-US" sz="2900" dirty="0" err="1" smtClean="0"/>
              <a:t>sănătatea</a:t>
            </a:r>
            <a:r>
              <a:rPr lang="en-US" sz="2900" dirty="0" smtClean="0"/>
              <a:t> </a:t>
            </a:r>
            <a:r>
              <a:rPr lang="en-US" sz="2900" dirty="0" err="1" smtClean="0"/>
              <a:t>muncii</a:t>
            </a:r>
            <a:r>
              <a:rPr lang="en-US" sz="2900" dirty="0" smtClean="0"/>
              <a:t> </a:t>
            </a:r>
            <a:r>
              <a:rPr lang="en-US" sz="2900" dirty="0" err="1" smtClean="0"/>
              <a:t>trebuie</a:t>
            </a:r>
            <a:r>
              <a:rPr lang="en-US" sz="2900" dirty="0" smtClean="0"/>
              <a:t> </a:t>
            </a:r>
            <a:r>
              <a:rPr lang="en-US" sz="2900" dirty="0" err="1" smtClean="0"/>
              <a:t>să</a:t>
            </a:r>
            <a:r>
              <a:rPr lang="en-US" sz="2900" dirty="0" smtClean="0"/>
              <a:t> o </a:t>
            </a:r>
            <a:r>
              <a:rPr lang="en-US" sz="2900" dirty="0" err="1" smtClean="0"/>
              <a:t>atingă</a:t>
            </a:r>
            <a:r>
              <a:rPr lang="en-US" sz="2900" dirty="0" smtClean="0"/>
              <a:t> </a:t>
            </a:r>
            <a:r>
              <a:rPr lang="en-US" sz="2900" dirty="0" err="1" smtClean="0"/>
              <a:t>este</a:t>
            </a:r>
            <a:r>
              <a:rPr lang="en-US" sz="2900" dirty="0" smtClean="0"/>
              <a:t> de a se </a:t>
            </a:r>
            <a:r>
              <a:rPr lang="en-US" sz="2900" dirty="0" err="1" smtClean="0"/>
              <a:t>asigura</a:t>
            </a:r>
            <a:r>
              <a:rPr lang="en-US" sz="2900" dirty="0" smtClean="0"/>
              <a:t> </a:t>
            </a:r>
            <a:r>
              <a:rPr lang="en-US" sz="2900" dirty="0" err="1" smtClean="0"/>
              <a:t>că</a:t>
            </a:r>
            <a:r>
              <a:rPr lang="en-US" sz="2900" dirty="0" smtClean="0"/>
              <a:t> </a:t>
            </a:r>
            <a:r>
              <a:rPr lang="en-US" sz="2900" dirty="0" err="1" smtClean="0"/>
              <a:t>angajatul</a:t>
            </a:r>
            <a:r>
              <a:rPr lang="en-US" sz="2900" dirty="0" smtClean="0"/>
              <a:t> </a:t>
            </a:r>
            <a:r>
              <a:rPr lang="en-US" sz="2900" dirty="0" err="1" smtClean="0"/>
              <a:t>este</a:t>
            </a:r>
            <a:r>
              <a:rPr lang="en-US" sz="2900" dirty="0" smtClean="0"/>
              <a:t> </a:t>
            </a:r>
            <a:r>
              <a:rPr lang="en-US" sz="2900" dirty="0" err="1" smtClean="0"/>
              <a:t>în</a:t>
            </a:r>
            <a:r>
              <a:rPr lang="en-US" sz="2900" dirty="0" smtClean="0"/>
              <a:t> </a:t>
            </a:r>
            <a:r>
              <a:rPr lang="en-US" sz="2900" dirty="0" err="1" smtClean="0"/>
              <a:t>afara</a:t>
            </a:r>
            <a:r>
              <a:rPr lang="en-US" sz="2900" dirty="0" smtClean="0"/>
              <a:t> </a:t>
            </a:r>
            <a:r>
              <a:rPr lang="en-US" sz="2900" dirty="0" err="1" smtClean="0"/>
              <a:t>oricărui</a:t>
            </a:r>
            <a:r>
              <a:rPr lang="en-US" sz="2900" dirty="0" smtClean="0"/>
              <a:t> </a:t>
            </a:r>
            <a:r>
              <a:rPr lang="en-US" sz="2900" dirty="0" err="1" smtClean="0"/>
              <a:t>pericol</a:t>
            </a:r>
            <a:r>
              <a:rPr lang="en-US" sz="2900" dirty="0" smtClean="0"/>
              <a:t>. </a:t>
            </a:r>
            <a:r>
              <a:rPr lang="en-US" sz="2900" dirty="0" err="1" smtClean="0"/>
              <a:t>Securitatea</a:t>
            </a:r>
            <a:r>
              <a:rPr lang="en-US" sz="2900" dirty="0" smtClean="0"/>
              <a:t> </a:t>
            </a:r>
            <a:r>
              <a:rPr lang="en-US" sz="2900" dirty="0" err="1" smtClean="0"/>
              <a:t>și</a:t>
            </a:r>
            <a:r>
              <a:rPr lang="en-US" sz="2900" dirty="0" smtClean="0"/>
              <a:t> </a:t>
            </a:r>
            <a:r>
              <a:rPr lang="en-US" sz="2900" dirty="0" err="1" smtClean="0"/>
              <a:t>sănătatea</a:t>
            </a:r>
            <a:r>
              <a:rPr lang="en-US" sz="2900" dirty="0" smtClean="0"/>
              <a:t> </a:t>
            </a:r>
            <a:r>
              <a:rPr lang="en-US" sz="2900" dirty="0" err="1" smtClean="0"/>
              <a:t>muncii</a:t>
            </a:r>
            <a:r>
              <a:rPr lang="en-US" sz="2900" dirty="0" smtClean="0"/>
              <a:t> </a:t>
            </a:r>
            <a:r>
              <a:rPr lang="en-US" sz="2900" dirty="0" err="1" smtClean="0"/>
              <a:t>prevede</a:t>
            </a:r>
            <a:r>
              <a:rPr lang="en-US" sz="2900" dirty="0" smtClean="0"/>
              <a:t> </a:t>
            </a:r>
            <a:r>
              <a:rPr lang="en-US" sz="2900" dirty="0" err="1" smtClean="0"/>
              <a:t>și</a:t>
            </a:r>
            <a:r>
              <a:rPr lang="en-US" sz="2900" dirty="0" smtClean="0"/>
              <a:t> </a:t>
            </a:r>
            <a:r>
              <a:rPr lang="en-US" sz="2900" dirty="0" err="1" smtClean="0"/>
              <a:t>creea</a:t>
            </a:r>
            <a:r>
              <a:rPr lang="ro-MO" sz="2900" dirty="0" smtClean="0"/>
              <a:t>ză</a:t>
            </a:r>
            <a:r>
              <a:rPr lang="en-US" sz="2900" dirty="0" smtClean="0"/>
              <a:t> un </a:t>
            </a:r>
            <a:r>
              <a:rPr lang="ro-MO" sz="2900" dirty="0" smtClean="0"/>
              <a:t>mediu </a:t>
            </a:r>
            <a:r>
              <a:rPr lang="en-US" sz="2900" dirty="0" err="1" smtClean="0"/>
              <a:t>plăcut</a:t>
            </a:r>
            <a:r>
              <a:rPr lang="ro-MO" sz="2900" dirty="0" smtClean="0"/>
              <a:t> </a:t>
            </a:r>
            <a:r>
              <a:rPr lang="ro-MO" sz="2900" dirty="0" smtClean="0"/>
              <a:t>și sănătos</a:t>
            </a:r>
            <a:r>
              <a:rPr lang="en-US" sz="2900" dirty="0" smtClean="0"/>
              <a:t> </a:t>
            </a:r>
            <a:r>
              <a:rPr lang="en-US" sz="2900" dirty="0" smtClean="0"/>
              <a:t>la </a:t>
            </a:r>
            <a:r>
              <a:rPr lang="en-US" sz="2900" dirty="0" err="1" smtClean="0"/>
              <a:t>locul</a:t>
            </a:r>
            <a:r>
              <a:rPr lang="en-US" sz="2900" dirty="0" smtClean="0"/>
              <a:t> de </a:t>
            </a:r>
            <a:r>
              <a:rPr lang="en-US" sz="2900" dirty="0" err="1" smtClean="0"/>
              <a:t>muncă</a:t>
            </a:r>
            <a:r>
              <a:rPr lang="en-US" sz="2900" dirty="0" smtClean="0"/>
              <a:t>.</a:t>
            </a:r>
            <a:endParaRPr lang="ru-RU" sz="2900" dirty="0" smtClean="0"/>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294</TotalTime>
  <Words>1100</Words>
  <Application>Microsoft Office PowerPoint</Application>
  <PresentationFormat>Экран (4:3)</PresentationFormat>
  <Paragraphs>79</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Открытая</vt:lpstr>
      <vt:lpstr>Securitatea și sănătatea în muncă la întreprindere</vt:lpstr>
      <vt:lpstr>Слайд 2</vt:lpstr>
      <vt:lpstr>Слайд 3</vt:lpstr>
      <vt:lpstr>Слайд 4</vt:lpstr>
      <vt:lpstr>  Cum să vă pregătiți pentru verificare - algoritmul acțiunilor  </vt:lpstr>
      <vt:lpstr>Слайд 6</vt:lpstr>
      <vt:lpstr>Слайд 7</vt:lpstr>
      <vt:lpstr>Sanctiuni pentru incălcarea legislației muncii</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39</cp:revision>
  <dcterms:created xsi:type="dcterms:W3CDTF">2021-05-11T18:37:45Z</dcterms:created>
  <dcterms:modified xsi:type="dcterms:W3CDTF">2021-07-21T09:30:34Z</dcterms:modified>
</cp:coreProperties>
</file>