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5"/>
  </p:notesMasterIdLst>
  <p:sldIdLst>
    <p:sldId id="265" r:id="rId2"/>
    <p:sldId id="266" r:id="rId3"/>
    <p:sldId id="257" r:id="rId4"/>
    <p:sldId id="258" r:id="rId5"/>
    <p:sldId id="268" r:id="rId6"/>
    <p:sldId id="260" r:id="rId7"/>
    <p:sldId id="261" r:id="rId8"/>
    <p:sldId id="269" r:id="rId9"/>
    <p:sldId id="270" r:id="rId10"/>
    <p:sldId id="271" r:id="rId11"/>
    <p:sldId id="264" r:id="rId12"/>
    <p:sldId id="272" r:id="rId13"/>
    <p:sldId id="273"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713" autoAdjust="0"/>
  </p:normalViewPr>
  <p:slideViewPr>
    <p:cSldViewPr>
      <p:cViewPr varScale="1">
        <p:scale>
          <a:sx n="110" d="100"/>
          <a:sy n="110" d="100"/>
        </p:scale>
        <p:origin x="-164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DEEF3A-3625-46EA-8951-AC6ACAFE35EA}" type="datetimeFigureOut">
              <a:rPr lang="ru-RU" smtClean="0"/>
              <a:pPr/>
              <a:t>20.07.2021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47B344-72C4-4B4B-B377-D95BDD5045B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E263C33-45A5-4226-AA0F-91E6C161D786}" type="datetimeFigureOut">
              <a:rPr lang="ru-RU" smtClean="0"/>
              <a:pPr/>
              <a:t>20.07.2021</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ADD277D-B8E7-4F34-8842-C86379ADB4C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ADD277D-B8E7-4F34-8842-C86379ADB4C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E263C33-45A5-4226-AA0F-91E6C161D786}" type="datetimeFigureOut">
              <a:rPr lang="ru-RU" smtClean="0"/>
              <a:pPr/>
              <a:t>20.07.2021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ADD277D-B8E7-4F34-8842-C86379ADB4C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E263C33-45A5-4226-AA0F-91E6C161D786}" type="datetimeFigureOut">
              <a:rPr lang="ru-RU" smtClean="0"/>
              <a:pPr/>
              <a:t>20.07.2021</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ADD277D-B8E7-4F34-8842-C86379ADB4C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E263C33-45A5-4226-AA0F-91E6C161D786}" type="datetimeFigureOut">
              <a:rPr lang="ru-RU" smtClean="0"/>
              <a:pPr/>
              <a:t>20.07.2021</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ADD277D-B8E7-4F34-8842-C86379ADB4C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1570186"/>
          </a:xfrm>
        </p:spPr>
        <p:txBody>
          <a:bodyPr>
            <a:noAutofit/>
          </a:bodyPr>
          <a:lstStyle/>
          <a:p>
            <a:pPr algn="ctr"/>
            <a:r>
              <a:rPr lang="ro-MO" sz="3600" dirty="0" smtClean="0"/>
              <a:t>Reglamentări privind concediile anuale și concediile sociale</a:t>
            </a:r>
            <a:endParaRPr lang="ru-RU" sz="3600" dirty="0"/>
          </a:p>
        </p:txBody>
      </p:sp>
      <p:pic>
        <p:nvPicPr>
          <p:cNvPr id="6" name="Содержимое 5" descr="model-cerere-concediu.png"/>
          <p:cNvPicPr>
            <a:picLocks noGrp="1" noChangeAspect="1"/>
          </p:cNvPicPr>
          <p:nvPr>
            <p:ph idx="1"/>
          </p:nvPr>
        </p:nvPicPr>
        <p:blipFill>
          <a:blip r:embed="rId2" cstate="print"/>
          <a:stretch>
            <a:fillRect/>
          </a:stretch>
        </p:blipFill>
        <p:spPr>
          <a:xfrm>
            <a:off x="688775" y="1689788"/>
            <a:ext cx="7766449" cy="4108661"/>
          </a:xfr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548680"/>
            <a:ext cx="8229600" cy="5544616"/>
          </a:xfrm>
        </p:spPr>
        <p:txBody>
          <a:bodyPr>
            <a:normAutofit fontScale="55000" lnSpcReduction="20000"/>
          </a:bodyPr>
          <a:lstStyle/>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o-MO" dirty="0" smtClean="0"/>
          </a:p>
          <a:p>
            <a:endParaRPr lang="ru-RU" dirty="0" smtClean="0"/>
          </a:p>
          <a:p>
            <a:pPr algn="just"/>
            <a:r>
              <a:rPr lang="ro-RO" sz="2600" dirty="0" smtClean="0"/>
              <a:t>Metoda de calcul a perioadei de concediu pentru fiecare zi lucrată este considerată mai exactă, dar este și mai grea de calculat datorită faptului că lunile anului au un număr diferit de zile. </a:t>
            </a:r>
            <a:endParaRPr lang="ro-RO" sz="2600" dirty="0" smtClean="0"/>
          </a:p>
          <a:p>
            <a:pPr algn="just"/>
            <a:r>
              <a:rPr lang="ro-RO" sz="2600" dirty="0" smtClean="0"/>
              <a:t>Diferența </a:t>
            </a:r>
            <a:r>
              <a:rPr lang="ro-RO" sz="2600" dirty="0" smtClean="0"/>
              <a:t>în calcule pentru fiecare lună lucrată și fiecare zi lucrată este de plus/munis 1 zi calendaristică.Metoda de calcul a perioadei de concediu pentru fiecare lună lucrată este mai des utilizată la întreprinderi. </a:t>
            </a:r>
            <a:endParaRPr lang="ro-RO" sz="2600" dirty="0" smtClean="0"/>
          </a:p>
          <a:p>
            <a:pPr algn="just"/>
            <a:endParaRPr lang="ro-RO" sz="2600" dirty="0" smtClean="0"/>
          </a:p>
          <a:p>
            <a:pPr algn="just"/>
            <a:r>
              <a:rPr lang="ro-RO" sz="2600" b="1" i="1" dirty="0" smtClean="0"/>
              <a:t>Important!</a:t>
            </a:r>
          </a:p>
          <a:p>
            <a:pPr algn="just"/>
            <a:r>
              <a:rPr lang="ro-RO" sz="2600" dirty="0" smtClean="0"/>
              <a:t>Regulile </a:t>
            </a:r>
            <a:r>
              <a:rPr lang="ro-RO" sz="2600" dirty="0" smtClean="0"/>
              <a:t>privind concediile anuale și suplimentare plătite,  au fost aprobate prin  hotărirea nr. 169 al NKT din URSS la 30 aprilie 1930. </a:t>
            </a:r>
            <a:endParaRPr lang="ro-RO" sz="2600" dirty="0" smtClean="0"/>
          </a:p>
          <a:p>
            <a:pPr algn="just"/>
            <a:r>
              <a:rPr lang="ro-RO" sz="2600" dirty="0" smtClean="0"/>
              <a:t>Ele </a:t>
            </a:r>
            <a:r>
              <a:rPr lang="ro-RO" sz="2600" dirty="0" smtClean="0"/>
              <a:t>prevăd înclusiv și reguli de rotunjire la calcularea numărului de zile ded odihnă. Pentru o lună întreagă lucrată, se ia o perioadă egală sau mai mare de jumătate de lună. Iar perioada lucrată mai puțin  de o jumătate de lună este exclus din calcul.</a:t>
            </a:r>
            <a:endParaRPr lang="ru-RU" sz="2600" dirty="0"/>
          </a:p>
        </p:txBody>
      </p:sp>
      <p:sp>
        <p:nvSpPr>
          <p:cNvPr id="4" name="Скругленный прямоугольник 3"/>
          <p:cNvSpPr/>
          <p:nvPr/>
        </p:nvSpPr>
        <p:spPr>
          <a:xfrm>
            <a:off x="827584" y="764704"/>
            <a:ext cx="6696744" cy="20665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73" name="Rectangle 1"/>
          <p:cNvSpPr>
            <a:spLocks noChangeArrowheads="1"/>
          </p:cNvSpPr>
          <p:nvPr/>
        </p:nvSpPr>
        <p:spPr bwMode="auto">
          <a:xfrm>
            <a:off x="971600" y="782526"/>
            <a:ext cx="6408712" cy="19984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ro-RO" sz="1200" b="1" dirty="0" smtClean="0"/>
              <a:t>Metoda II.</a:t>
            </a:r>
            <a:r>
              <a:rPr lang="ro-RO" sz="1200" dirty="0" smtClean="0"/>
              <a:t> Procedăm din următoarele: concediu anual pătit cu durata de 28 de zile calndaristice pentru fiecarean lucrat, salariatul are dreptul la 0.0767 zile de concediu anual pcățite pentru 1 zi lucrată  (28 de zile / 365 de zile</a:t>
            </a:r>
            <a:r>
              <a:rPr lang="ro-RO" sz="1200" dirty="0" smtClean="0"/>
              <a:t>).</a:t>
            </a:r>
          </a:p>
          <a:p>
            <a:pPr lvl="0" fontAlgn="base">
              <a:spcBef>
                <a:spcPct val="0"/>
              </a:spcBef>
              <a:spcAft>
                <a:spcPct val="0"/>
              </a:spcAft>
            </a:pPr>
            <a:r>
              <a:rPr lang="ro-RO" sz="1200" dirty="0" smtClean="0"/>
              <a:t>La </a:t>
            </a:r>
            <a:r>
              <a:rPr lang="ro-RO" sz="1200" dirty="0" smtClean="0"/>
              <a:t>primirea valorilor neintegrale, zilele de concediu anuale plătite sunt, de asemenea, determinate în conformitate cu regulile de rotunjire</a:t>
            </a:r>
            <a:r>
              <a:rPr lang="ro-RO" sz="1200" dirty="0" smtClean="0"/>
              <a:t>.</a:t>
            </a:r>
          </a:p>
          <a:p>
            <a:pPr lvl="0" fontAlgn="base">
              <a:spcBef>
                <a:spcPct val="0"/>
              </a:spcBef>
              <a:spcAft>
                <a:spcPct val="0"/>
              </a:spcAft>
            </a:pPr>
            <a:r>
              <a:rPr lang="ro-RO" sz="1200" dirty="0" smtClean="0"/>
              <a:t>De </a:t>
            </a:r>
            <a:r>
              <a:rPr lang="ro-RO" sz="1200" dirty="0" smtClean="0"/>
              <a:t>exemplu</a:t>
            </a:r>
            <a:r>
              <a:rPr lang="ro-RO" sz="1200" dirty="0" smtClean="0"/>
              <a:t>:</a:t>
            </a:r>
          </a:p>
          <a:p>
            <a:pPr lvl="0" fontAlgn="base">
              <a:spcBef>
                <a:spcPct val="0"/>
              </a:spcBef>
              <a:spcAft>
                <a:spcPct val="0"/>
              </a:spcAft>
              <a:buFontTx/>
              <a:buChar char="-"/>
            </a:pPr>
            <a:r>
              <a:rPr lang="ro-RO" sz="1200" dirty="0" smtClean="0"/>
              <a:t> pentru </a:t>
            </a:r>
            <a:r>
              <a:rPr lang="ro-RO" sz="1200" dirty="0" smtClean="0"/>
              <a:t>180 de zile, s-au acumulat 13.81 zile - rotunjire 14 zile</a:t>
            </a:r>
            <a:r>
              <a:rPr lang="ro-RO" sz="1200" dirty="0" smtClean="0"/>
              <a:t>;</a:t>
            </a:r>
          </a:p>
          <a:p>
            <a:pPr lvl="0" fontAlgn="base">
              <a:spcBef>
                <a:spcPct val="0"/>
              </a:spcBef>
              <a:spcAft>
                <a:spcPct val="0"/>
              </a:spcAft>
              <a:buFontTx/>
              <a:buChar char="-"/>
            </a:pPr>
            <a:r>
              <a:rPr lang="ro-RO" sz="1200" dirty="0" smtClean="0"/>
              <a:t> </a:t>
            </a:r>
            <a:r>
              <a:rPr lang="ro-RO" sz="1200" dirty="0" smtClean="0"/>
              <a:t>pentru </a:t>
            </a:r>
            <a:r>
              <a:rPr lang="ro-RO" sz="1200" dirty="0" smtClean="0"/>
              <a:t>250 de zile, s-au acumulat 19.17 - rotunjire de 19 zile</a:t>
            </a:r>
            <a:r>
              <a:rPr lang="ro-RO" sz="1200" dirty="0" smtClean="0"/>
              <a:t>.</a:t>
            </a:r>
          </a:p>
          <a:p>
            <a:pPr lvl="0" fontAlgn="base">
              <a:spcBef>
                <a:spcPct val="0"/>
              </a:spcBef>
              <a:spcAft>
                <a:spcPct val="0"/>
              </a:spcAft>
            </a:pPr>
            <a:r>
              <a:rPr lang="ro-RO" sz="1200" dirty="0" smtClean="0"/>
              <a:t>Rotunjirea </a:t>
            </a:r>
            <a:r>
              <a:rPr lang="ro-RO" sz="1200" dirty="0" smtClean="0"/>
              <a:t>se poate face în conformitate cu regulile adoptate în regulamentele întreprinderii în favoarea angajatului</a:t>
            </a:r>
            <a:endParaRPr kumimoji="0" lang="ru-RU" sz="18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484784"/>
            <a:ext cx="8229600" cy="4968552"/>
          </a:xfrm>
        </p:spPr>
        <p:txBody>
          <a:bodyPr>
            <a:normAutofit fontScale="62500" lnSpcReduction="20000"/>
          </a:bodyPr>
          <a:lstStyle/>
          <a:p>
            <a:endParaRPr lang="ro-RO" sz="2300" dirty="0" smtClean="0"/>
          </a:p>
          <a:p>
            <a:r>
              <a:rPr lang="ro-RO" sz="2300" dirty="0" smtClean="0"/>
              <a:t>Concediul </a:t>
            </a:r>
            <a:r>
              <a:rPr lang="ro-RO" sz="2300" dirty="0" smtClean="0"/>
              <a:t>suplimentar plătit în zilele lucrătoare poate fi asigurat prin Convenția colectivă (la nivel național) „Programul de lucru și orele de odihnă” nr. 2/2004 (în continuare - CC nr. 2/2004) în cazurile prevăzute la art. 11 la prezentarea documentelor relevante. </a:t>
            </a:r>
            <a:endParaRPr lang="ru-RU" sz="2300" dirty="0" smtClean="0"/>
          </a:p>
          <a:p>
            <a:endParaRPr lang="ro-RO" sz="2300" dirty="0" smtClean="0"/>
          </a:p>
          <a:p>
            <a:r>
              <a:rPr lang="ro-RO" sz="2300" dirty="0" smtClean="0"/>
              <a:t>Concediile </a:t>
            </a:r>
            <a:r>
              <a:rPr lang="ro-RO" sz="2300" dirty="0" smtClean="0"/>
              <a:t>suplimentare plătite sunt acordata  strict în momentul evenimentului și nu pot fi transferate într-o altă perioadă.</a:t>
            </a:r>
            <a:endParaRPr lang="ru-RU" sz="2300" dirty="0" smtClean="0"/>
          </a:p>
          <a:p>
            <a:r>
              <a:rPr lang="ro-RO" sz="2300" dirty="0" smtClean="0"/>
              <a:t>Conform art. 11 CC nr. 2/2004, la prezentarea documentelor relevante, salariaților li se poate acorda concediu suplimentar plătit în zilele lucrătoare în următoarele cazuri:</a:t>
            </a:r>
            <a:endParaRPr lang="ru-RU" sz="2300" dirty="0" smtClean="0"/>
          </a:p>
          <a:p>
            <a:r>
              <a:rPr lang="ru-RU" sz="2300" dirty="0" smtClean="0"/>
              <a:t>- </a:t>
            </a:r>
            <a:r>
              <a:rPr lang="ru-RU" sz="2300" dirty="0" err="1" smtClean="0"/>
              <a:t>căsătoria</a:t>
            </a:r>
            <a:r>
              <a:rPr lang="ru-RU" sz="2300" dirty="0" smtClean="0"/>
              <a:t> </a:t>
            </a:r>
            <a:r>
              <a:rPr lang="ru-RU" sz="2300" dirty="0" err="1" smtClean="0"/>
              <a:t>salariatului</a:t>
            </a:r>
            <a:r>
              <a:rPr lang="ro-MO" sz="2300" dirty="0" smtClean="0"/>
              <a:t>  </a:t>
            </a:r>
            <a:r>
              <a:rPr lang="ru-RU" sz="2300" dirty="0" smtClean="0"/>
              <a:t>- </a:t>
            </a:r>
            <a:r>
              <a:rPr lang="ru-RU" sz="2300" dirty="0" smtClean="0"/>
              <a:t>3 </a:t>
            </a:r>
            <a:r>
              <a:rPr lang="ru-RU" sz="2300" dirty="0" err="1" smtClean="0"/>
              <a:t>zile</a:t>
            </a:r>
            <a:r>
              <a:rPr lang="ru-RU" sz="2300" dirty="0" smtClean="0"/>
              <a:t>;   </a:t>
            </a:r>
          </a:p>
          <a:p>
            <a:r>
              <a:rPr lang="ru-RU" sz="2300" dirty="0" smtClean="0"/>
              <a:t>- </a:t>
            </a:r>
            <a:r>
              <a:rPr lang="ru-RU" sz="2300" dirty="0" err="1" smtClean="0"/>
              <a:t>căsătoria</a:t>
            </a:r>
            <a:r>
              <a:rPr lang="ru-RU" sz="2300" dirty="0" smtClean="0"/>
              <a:t> </a:t>
            </a:r>
            <a:r>
              <a:rPr lang="ru-RU" sz="2300" dirty="0" err="1" smtClean="0"/>
              <a:t>copilului</a:t>
            </a:r>
            <a:r>
              <a:rPr lang="ru-RU" sz="2300" dirty="0" smtClean="0"/>
              <a:t> </a:t>
            </a:r>
            <a:r>
              <a:rPr lang="ru-RU" sz="2300" dirty="0" err="1" smtClean="0"/>
              <a:t>salariatului</a:t>
            </a:r>
            <a:r>
              <a:rPr lang="ro-MO" sz="2300" dirty="0" smtClean="0"/>
              <a:t> </a:t>
            </a:r>
            <a:r>
              <a:rPr lang="ru-RU" sz="2300" dirty="0" smtClean="0"/>
              <a:t>- </a:t>
            </a:r>
            <a:r>
              <a:rPr lang="ru-RU" sz="2300" dirty="0" smtClean="0"/>
              <a:t>1 </a:t>
            </a:r>
            <a:r>
              <a:rPr lang="ru-RU" sz="2300" dirty="0" err="1" smtClean="0"/>
              <a:t>zi</a:t>
            </a:r>
            <a:r>
              <a:rPr lang="ru-RU" sz="2300" dirty="0" smtClean="0"/>
              <a:t>;</a:t>
            </a:r>
          </a:p>
          <a:p>
            <a:r>
              <a:rPr lang="ru-RU" sz="2300" dirty="0" smtClean="0"/>
              <a:t>- </a:t>
            </a:r>
            <a:r>
              <a:rPr lang="ru-RU" sz="2300" dirty="0" err="1" smtClean="0"/>
              <a:t>înfierea</a:t>
            </a:r>
            <a:r>
              <a:rPr lang="ru-RU" sz="2300" dirty="0" smtClean="0"/>
              <a:t> </a:t>
            </a:r>
            <a:r>
              <a:rPr lang="ru-RU" sz="2300" dirty="0" err="1" smtClean="0"/>
              <a:t>copilului</a:t>
            </a:r>
            <a:r>
              <a:rPr lang="ro-MO" sz="2300" dirty="0" smtClean="0"/>
              <a:t> </a:t>
            </a:r>
            <a:r>
              <a:rPr lang="ru-RU" sz="2300" dirty="0" smtClean="0"/>
              <a:t>- </a:t>
            </a:r>
            <a:r>
              <a:rPr lang="ru-RU" sz="2300" dirty="0" smtClean="0"/>
              <a:t>1 </a:t>
            </a:r>
            <a:r>
              <a:rPr lang="ru-RU" sz="2300" dirty="0" err="1" smtClean="0"/>
              <a:t>zi</a:t>
            </a:r>
            <a:r>
              <a:rPr lang="ru-RU" sz="2300" dirty="0" smtClean="0"/>
              <a:t>;</a:t>
            </a:r>
          </a:p>
          <a:p>
            <a:r>
              <a:rPr lang="ru-RU" sz="2300" dirty="0" smtClean="0"/>
              <a:t>- </a:t>
            </a:r>
            <a:r>
              <a:rPr lang="ru-RU" sz="2300" dirty="0" err="1" smtClean="0"/>
              <a:t>decesul</a:t>
            </a:r>
            <a:r>
              <a:rPr lang="ru-RU" sz="2300" dirty="0" smtClean="0"/>
              <a:t> </a:t>
            </a:r>
            <a:r>
              <a:rPr lang="ru-RU" sz="2300" dirty="0" err="1" smtClean="0"/>
              <a:t>părinţilor</a:t>
            </a:r>
            <a:r>
              <a:rPr lang="ru-RU" sz="2300" dirty="0" smtClean="0"/>
              <a:t> </a:t>
            </a:r>
            <a:r>
              <a:rPr lang="ru-RU" sz="2300" dirty="0" err="1" smtClean="0"/>
              <a:t>socrilor</a:t>
            </a:r>
            <a:r>
              <a:rPr lang="ru-RU" sz="2300" dirty="0" smtClean="0"/>
              <a:t>, </a:t>
            </a:r>
            <a:r>
              <a:rPr lang="ru-RU" sz="2300" dirty="0" err="1" smtClean="0"/>
              <a:t>soţului</a:t>
            </a:r>
            <a:r>
              <a:rPr lang="ru-RU" sz="2300" dirty="0" smtClean="0"/>
              <a:t> (</a:t>
            </a:r>
            <a:r>
              <a:rPr lang="ru-RU" sz="2300" dirty="0" err="1" smtClean="0"/>
              <a:t>soţiei</a:t>
            </a:r>
            <a:r>
              <a:rPr lang="ru-RU" sz="2300" dirty="0" smtClean="0"/>
              <a:t>), </a:t>
            </a:r>
            <a:r>
              <a:rPr lang="ru-RU" sz="2300" dirty="0" err="1" smtClean="0"/>
              <a:t>copilului</a:t>
            </a:r>
            <a:r>
              <a:rPr lang="ro-MO" sz="2300" dirty="0" smtClean="0"/>
              <a:t> </a:t>
            </a:r>
            <a:r>
              <a:rPr lang="ru-RU" sz="2300" dirty="0" smtClean="0"/>
              <a:t>- </a:t>
            </a:r>
            <a:r>
              <a:rPr lang="ru-RU" sz="2300" dirty="0" smtClean="0"/>
              <a:t>3 </a:t>
            </a:r>
            <a:r>
              <a:rPr lang="ru-RU" sz="2300" dirty="0" err="1" smtClean="0"/>
              <a:t>zile</a:t>
            </a:r>
            <a:r>
              <a:rPr lang="ru-RU" sz="2300" dirty="0" smtClean="0"/>
              <a:t>;   </a:t>
            </a:r>
          </a:p>
          <a:p>
            <a:r>
              <a:rPr lang="ru-RU" sz="2300" dirty="0" smtClean="0"/>
              <a:t>- </a:t>
            </a:r>
            <a:r>
              <a:rPr lang="ru-RU" sz="2300" dirty="0" err="1" smtClean="0"/>
              <a:t>decesul</a:t>
            </a:r>
            <a:r>
              <a:rPr lang="ru-RU" sz="2300" dirty="0" smtClean="0"/>
              <a:t> </a:t>
            </a:r>
            <a:r>
              <a:rPr lang="ru-RU" sz="2300" dirty="0" err="1" smtClean="0"/>
              <a:t>fratelui</a:t>
            </a:r>
            <a:r>
              <a:rPr lang="ru-RU" sz="2300" dirty="0" smtClean="0"/>
              <a:t>/</a:t>
            </a:r>
            <a:r>
              <a:rPr lang="ru-RU" sz="2300" dirty="0" err="1" smtClean="0"/>
              <a:t>surorii</a:t>
            </a:r>
            <a:r>
              <a:rPr lang="ru-RU" sz="2300" dirty="0" smtClean="0"/>
              <a:t>; </a:t>
            </a:r>
            <a:r>
              <a:rPr lang="ru-RU" sz="2300" dirty="0" err="1" smtClean="0"/>
              <a:t>bunicului</a:t>
            </a:r>
            <a:r>
              <a:rPr lang="ru-RU" sz="2300" dirty="0" smtClean="0"/>
              <a:t>/</a:t>
            </a:r>
            <a:r>
              <a:rPr lang="ru-RU" sz="2300" dirty="0" err="1" smtClean="0"/>
              <a:t>bunicii</a:t>
            </a:r>
            <a:r>
              <a:rPr lang="ro-MO" sz="2300" dirty="0" smtClean="0"/>
              <a:t> </a:t>
            </a:r>
            <a:r>
              <a:rPr lang="ru-RU" sz="2300" dirty="0" smtClean="0"/>
              <a:t>- </a:t>
            </a:r>
            <a:r>
              <a:rPr lang="ru-RU" sz="2300" dirty="0" smtClean="0"/>
              <a:t>1 </a:t>
            </a:r>
            <a:r>
              <a:rPr lang="ru-RU" sz="2300" dirty="0" err="1" smtClean="0"/>
              <a:t>zi</a:t>
            </a:r>
            <a:r>
              <a:rPr lang="ru-RU" sz="2300" dirty="0" smtClean="0"/>
              <a:t>;</a:t>
            </a:r>
          </a:p>
          <a:p>
            <a:r>
              <a:rPr lang="ru-RU" sz="2300" dirty="0" smtClean="0"/>
              <a:t>- </a:t>
            </a:r>
            <a:r>
              <a:rPr lang="ru-RU" sz="2300" dirty="0" err="1" smtClean="0"/>
              <a:t>părinților  care</a:t>
            </a:r>
            <a:r>
              <a:rPr lang="ru-RU" sz="2300" dirty="0" smtClean="0"/>
              <a:t> </a:t>
            </a:r>
            <a:r>
              <a:rPr lang="ru-RU" sz="2300" dirty="0" err="1" smtClean="0"/>
              <a:t>au</a:t>
            </a:r>
            <a:r>
              <a:rPr lang="ru-RU" sz="2300" dirty="0" smtClean="0"/>
              <a:t> </a:t>
            </a:r>
            <a:r>
              <a:rPr lang="ru-RU" sz="2300" dirty="0" err="1" smtClean="0"/>
              <a:t>copii</a:t>
            </a:r>
            <a:r>
              <a:rPr lang="ru-RU" sz="2300" dirty="0" smtClean="0"/>
              <a:t> </a:t>
            </a:r>
            <a:r>
              <a:rPr lang="ru-RU" sz="2300" dirty="0" err="1" smtClean="0"/>
              <a:t>în</a:t>
            </a:r>
            <a:r>
              <a:rPr lang="ru-RU" sz="2300" dirty="0" smtClean="0"/>
              <a:t> </a:t>
            </a:r>
            <a:r>
              <a:rPr lang="ru-RU" sz="2300" dirty="0" err="1" smtClean="0"/>
              <a:t>clasele</a:t>
            </a:r>
            <a:r>
              <a:rPr lang="ru-RU" sz="2300" dirty="0" smtClean="0"/>
              <a:t> I </a:t>
            </a:r>
            <a:r>
              <a:rPr lang="ru-RU" sz="2300" dirty="0" err="1" smtClean="0"/>
              <a:t>şi</a:t>
            </a:r>
            <a:r>
              <a:rPr lang="ru-RU" sz="2300" dirty="0" smtClean="0"/>
              <a:t> </a:t>
            </a:r>
            <a:r>
              <a:rPr lang="ru-RU" sz="2300" dirty="0" smtClean="0"/>
              <a:t>II</a:t>
            </a:r>
            <a:r>
              <a:rPr lang="ro-MO" sz="2300" dirty="0" smtClean="0"/>
              <a:t> </a:t>
            </a:r>
            <a:r>
              <a:rPr lang="ru-RU" sz="2300" dirty="0" smtClean="0"/>
              <a:t>- </a:t>
            </a:r>
            <a:r>
              <a:rPr lang="ru-RU" sz="2300" dirty="0" smtClean="0"/>
              <a:t>1 </a:t>
            </a:r>
            <a:r>
              <a:rPr lang="ru-RU" sz="2300" dirty="0" err="1" smtClean="0"/>
              <a:t>zi</a:t>
            </a:r>
            <a:r>
              <a:rPr lang="ru-RU" sz="2300" dirty="0" smtClean="0"/>
              <a:t> </a:t>
            </a:r>
            <a:r>
              <a:rPr lang="ru-RU" sz="2300" dirty="0" err="1" smtClean="0"/>
              <a:t>la</a:t>
            </a:r>
            <a:r>
              <a:rPr lang="ru-RU" sz="2300" dirty="0" smtClean="0"/>
              <a:t> </a:t>
            </a:r>
            <a:r>
              <a:rPr lang="ru-RU" sz="2300" dirty="0" err="1" smtClean="0"/>
              <a:t>începutul</a:t>
            </a:r>
            <a:r>
              <a:rPr lang="ru-RU" sz="2300" dirty="0" smtClean="0"/>
              <a:t> </a:t>
            </a:r>
            <a:r>
              <a:rPr lang="ru-RU" sz="2300" dirty="0" err="1" smtClean="0"/>
              <a:t>anului</a:t>
            </a:r>
            <a:r>
              <a:rPr lang="ro-MO" sz="2300" dirty="0" smtClean="0"/>
              <a:t> </a:t>
            </a:r>
            <a:r>
              <a:rPr lang="ru-RU" sz="2300" dirty="0" err="1" smtClean="0"/>
              <a:t>școlar </a:t>
            </a:r>
            <a:r>
              <a:rPr lang="ru-RU" sz="2300" dirty="0" err="1" smtClean="0"/>
              <a:t>și </a:t>
            </a:r>
            <a:r>
              <a:rPr lang="ru-RU" sz="2300" dirty="0" smtClean="0"/>
              <a:t>1 </a:t>
            </a:r>
            <a:r>
              <a:rPr lang="ru-RU" sz="2300" dirty="0" err="1" smtClean="0"/>
              <a:t>zila</a:t>
            </a:r>
            <a:r>
              <a:rPr lang="ru-RU" sz="2300" dirty="0" smtClean="0"/>
              <a:t> </a:t>
            </a:r>
            <a:r>
              <a:rPr lang="ru-RU" sz="2300" dirty="0" err="1" smtClean="0"/>
              <a:t>sfîrșitul anului</a:t>
            </a:r>
            <a:r>
              <a:rPr lang="ru-RU" sz="2300" dirty="0" smtClean="0"/>
              <a:t> </a:t>
            </a:r>
            <a:r>
              <a:rPr lang="ru-RU" sz="2300" dirty="0" err="1" smtClean="0"/>
              <a:t>școlar</a:t>
            </a:r>
            <a:endParaRPr lang="ru-RU" sz="2300" dirty="0" smtClean="0"/>
          </a:p>
          <a:p>
            <a:r>
              <a:rPr lang="ru-RU" sz="2300" dirty="0" smtClean="0"/>
              <a:t>- </a:t>
            </a:r>
            <a:r>
              <a:rPr lang="ru-RU" sz="2300" dirty="0" err="1" smtClean="0"/>
              <a:t>încorporarea</a:t>
            </a:r>
            <a:r>
              <a:rPr lang="ru-RU" sz="2300" dirty="0" smtClean="0"/>
              <a:t> </a:t>
            </a:r>
            <a:r>
              <a:rPr lang="ru-RU" sz="2300" dirty="0" err="1" smtClean="0"/>
              <a:t>în</a:t>
            </a:r>
            <a:r>
              <a:rPr lang="ru-RU" sz="2300" dirty="0" smtClean="0"/>
              <a:t> </a:t>
            </a:r>
            <a:r>
              <a:rPr lang="ru-RU" sz="2300" dirty="0" err="1" smtClean="0"/>
              <a:t>rîndurile</a:t>
            </a:r>
            <a:r>
              <a:rPr lang="ru-RU" sz="2300" dirty="0" smtClean="0"/>
              <a:t> </a:t>
            </a:r>
            <a:r>
              <a:rPr lang="ru-RU" sz="2300" dirty="0" err="1" smtClean="0"/>
              <a:t>Armatei</a:t>
            </a:r>
            <a:r>
              <a:rPr lang="ru-RU" sz="2300" dirty="0" smtClean="0"/>
              <a:t> </a:t>
            </a:r>
            <a:r>
              <a:rPr lang="ru-RU" sz="2300" dirty="0" err="1" smtClean="0"/>
              <a:t>Naţionale</a:t>
            </a:r>
            <a:r>
              <a:rPr lang="ru-RU" sz="2300" dirty="0" smtClean="0"/>
              <a:t> </a:t>
            </a:r>
            <a:r>
              <a:rPr lang="ru-RU" sz="2300" dirty="0" err="1" smtClean="0"/>
              <a:t>a</a:t>
            </a:r>
            <a:r>
              <a:rPr lang="ru-RU" sz="2300" dirty="0" smtClean="0"/>
              <a:t> </a:t>
            </a:r>
            <a:r>
              <a:rPr lang="ru-RU" sz="2300" dirty="0" err="1" smtClean="0"/>
              <a:t>membrului</a:t>
            </a:r>
            <a:r>
              <a:rPr lang="ru-RU" sz="2300" dirty="0" smtClean="0"/>
              <a:t> </a:t>
            </a:r>
            <a:r>
              <a:rPr lang="ru-RU" sz="2300" dirty="0" err="1" smtClean="0"/>
              <a:t>familiei</a:t>
            </a:r>
            <a:r>
              <a:rPr lang="ro-MO" sz="2300" dirty="0" smtClean="0"/>
              <a:t> </a:t>
            </a:r>
            <a:r>
              <a:rPr lang="ru-RU" sz="2300" dirty="0" smtClean="0"/>
              <a:t> - 1 </a:t>
            </a:r>
            <a:r>
              <a:rPr lang="ru-RU" sz="2300" dirty="0" err="1" smtClean="0"/>
              <a:t>zi</a:t>
            </a:r>
            <a:r>
              <a:rPr lang="ru-RU" sz="2300" dirty="0" smtClean="0"/>
              <a:t>.</a:t>
            </a:r>
          </a:p>
          <a:p>
            <a:r>
              <a:rPr lang="en-US" sz="2300" dirty="0" smtClean="0"/>
              <a:t> </a:t>
            </a:r>
            <a:endParaRPr lang="ru-RU" sz="2300" dirty="0" smtClean="0"/>
          </a:p>
          <a:p>
            <a:r>
              <a:rPr lang="ro-RO" sz="2300" dirty="0" smtClean="0"/>
              <a:t>Tatălui unui nou-născut i se acordă dreptul la un concediu parental de 3 zile calendaristice cu păstrarea salariului mediu în conformitate cu art. 11 CC nr. 2/2004. Concediul paternal se acordă în primele 56 de zile după nașterea copilului, în baza unei cereri scrise a salariatului</a:t>
            </a:r>
            <a:r>
              <a:rPr lang="ro-RO" sz="2300" dirty="0" smtClean="0"/>
              <a:t>.</a:t>
            </a:r>
            <a:r>
              <a:rPr lang="ru-RU" sz="2300" baseline="30000" dirty="0" smtClean="0"/>
              <a:t>	</a:t>
            </a:r>
            <a:endParaRPr lang="ru-RU" sz="2300" dirty="0" smtClean="0"/>
          </a:p>
          <a:p>
            <a:endParaRPr lang="ru-RU" dirty="0"/>
          </a:p>
        </p:txBody>
      </p:sp>
      <p:sp>
        <p:nvSpPr>
          <p:cNvPr id="3" name="Заголовок 2"/>
          <p:cNvSpPr>
            <a:spLocks noGrp="1"/>
          </p:cNvSpPr>
          <p:nvPr>
            <p:ph type="title"/>
          </p:nvPr>
        </p:nvSpPr>
        <p:spPr>
          <a:xfrm>
            <a:off x="457200" y="274638"/>
            <a:ext cx="8229600" cy="922114"/>
          </a:xfrm>
        </p:spPr>
        <p:txBody>
          <a:bodyPr>
            <a:normAutofit fontScale="90000"/>
          </a:bodyPr>
          <a:lstStyle/>
          <a:p>
            <a:pPr algn="ctr"/>
            <a:r>
              <a:rPr lang="ru-RU" dirty="0" smtClean="0"/>
              <a:t/>
            </a:r>
            <a:br>
              <a:rPr lang="ru-RU" dirty="0" smtClean="0"/>
            </a:br>
            <a:r>
              <a:rPr lang="ro-RO" sz="2800" dirty="0" smtClean="0"/>
              <a:t> Concediu suplimentar plătit în conformitate cu convențiile colective </a:t>
            </a:r>
            <a:r>
              <a:rPr lang="ru-RU" i="1" dirty="0" smtClean="0"/>
              <a:t/>
            </a:r>
            <a:br>
              <a:rPr lang="ru-RU" i="1" dirty="0" smtClean="0"/>
            </a:b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24744"/>
            <a:ext cx="8229600" cy="5400600"/>
          </a:xfrm>
        </p:spPr>
        <p:txBody>
          <a:bodyPr>
            <a:normAutofit fontScale="62500" lnSpcReduction="20000"/>
          </a:bodyPr>
          <a:lstStyle/>
          <a:p>
            <a:endParaRPr lang="ro-RO" dirty="0" smtClean="0"/>
          </a:p>
          <a:p>
            <a:r>
              <a:rPr lang="ro-RO" dirty="0" smtClean="0"/>
              <a:t>Codul </a:t>
            </a:r>
            <a:r>
              <a:rPr lang="ro-RO" dirty="0" smtClean="0"/>
              <a:t>muncii interzice plata despăgubirilor în locul concediului anual plătit în perioada de angajare a angajatului. Această interdicție se aplică și cazurilor în care există o acumulare de concediu anula  pe parcursul mai multor ani.</a:t>
            </a:r>
            <a:endParaRPr lang="ru-RU" dirty="0" smtClean="0"/>
          </a:p>
          <a:p>
            <a:r>
              <a:rPr lang="ro-RO" dirty="0" smtClean="0"/>
              <a:t>Calculul și plata indemnizației de concediu se efectuează cu cel mult 3 zile înainte de începerea acestuia (art. 117, alin.(3) din CM).</a:t>
            </a:r>
            <a:endParaRPr lang="ru-RU" dirty="0" smtClean="0"/>
          </a:p>
          <a:p>
            <a:r>
              <a:rPr lang="en-US" dirty="0" smtClean="0"/>
              <a:t> </a:t>
            </a:r>
            <a:r>
              <a:rPr lang="en-US" dirty="0" err="1" smtClean="0"/>
              <a:t>În</a:t>
            </a:r>
            <a:r>
              <a:rPr lang="en-US" dirty="0" smtClean="0"/>
              <a:t> </a:t>
            </a:r>
            <a:r>
              <a:rPr lang="en-US" dirty="0" err="1" smtClean="0"/>
              <a:t>caz</a:t>
            </a:r>
            <a:r>
              <a:rPr lang="en-US" dirty="0" smtClean="0"/>
              <a:t> de </a:t>
            </a:r>
            <a:r>
              <a:rPr lang="en-US" dirty="0" err="1" smtClean="0"/>
              <a:t>suspendare</a:t>
            </a:r>
            <a:r>
              <a:rPr lang="en-US" dirty="0" smtClean="0"/>
              <a:t> (art.76 </a:t>
            </a:r>
            <a:r>
              <a:rPr lang="en-US" dirty="0" err="1" smtClean="0"/>
              <a:t>lit.e</a:t>
            </a:r>
            <a:r>
              <a:rPr lang="en-US" dirty="0" smtClean="0"/>
              <a:t>) </a:t>
            </a:r>
            <a:r>
              <a:rPr lang="en-US" dirty="0" err="1" smtClean="0"/>
              <a:t>şi</a:t>
            </a:r>
            <a:r>
              <a:rPr lang="en-US" dirty="0" smtClean="0"/>
              <a:t> m), art.77 </a:t>
            </a:r>
            <a:r>
              <a:rPr lang="en-US" dirty="0" err="1" smtClean="0"/>
              <a:t>lit.d</a:t>
            </a:r>
            <a:r>
              <a:rPr lang="en-US" dirty="0" smtClean="0"/>
              <a:t>) </a:t>
            </a:r>
            <a:r>
              <a:rPr lang="en-US" dirty="0" err="1" smtClean="0"/>
              <a:t>şi</a:t>
            </a:r>
            <a:r>
              <a:rPr lang="en-US" dirty="0" smtClean="0"/>
              <a:t> e) </a:t>
            </a:r>
            <a:r>
              <a:rPr lang="en-US" dirty="0" err="1" smtClean="0"/>
              <a:t>şi</a:t>
            </a:r>
            <a:r>
              <a:rPr lang="en-US" dirty="0" smtClean="0"/>
              <a:t> art.78 </a:t>
            </a:r>
            <a:r>
              <a:rPr lang="en-US" dirty="0" err="1" smtClean="0"/>
              <a:t>alin</a:t>
            </a:r>
            <a:r>
              <a:rPr lang="en-US" dirty="0" smtClean="0"/>
              <a:t>.(1) </a:t>
            </a:r>
            <a:r>
              <a:rPr lang="en-US" dirty="0" err="1" smtClean="0"/>
              <a:t>lit.a</a:t>
            </a:r>
            <a:r>
              <a:rPr lang="en-US" dirty="0" smtClean="0"/>
              <a:t>) </a:t>
            </a:r>
            <a:r>
              <a:rPr lang="en-US" dirty="0" err="1" smtClean="0"/>
              <a:t>şi</a:t>
            </a:r>
            <a:r>
              <a:rPr lang="en-US" dirty="0" smtClean="0"/>
              <a:t> d)) din CM </a:t>
            </a:r>
            <a:r>
              <a:rPr lang="en-US" dirty="0" err="1" smtClean="0"/>
              <a:t>sau</a:t>
            </a:r>
            <a:r>
              <a:rPr lang="en-US" dirty="0" smtClean="0"/>
              <a:t> </a:t>
            </a:r>
            <a:r>
              <a:rPr lang="en-US" dirty="0" err="1" smtClean="0"/>
              <a:t>încetare</a:t>
            </a:r>
            <a:r>
              <a:rPr lang="en-US" dirty="0" smtClean="0"/>
              <a:t> a </a:t>
            </a:r>
            <a:r>
              <a:rPr lang="en-US" dirty="0" err="1" smtClean="0"/>
              <a:t>contractului</a:t>
            </a:r>
            <a:r>
              <a:rPr lang="en-US" dirty="0" smtClean="0"/>
              <a:t> individual de </a:t>
            </a:r>
            <a:r>
              <a:rPr lang="en-US" dirty="0" err="1" smtClean="0"/>
              <a:t>muncă</a:t>
            </a:r>
            <a:r>
              <a:rPr lang="en-US" dirty="0" smtClean="0"/>
              <a:t>, </a:t>
            </a:r>
            <a:r>
              <a:rPr lang="en-US" dirty="0" err="1" smtClean="0"/>
              <a:t>salariatul</a:t>
            </a:r>
            <a:r>
              <a:rPr lang="en-US" dirty="0" smtClean="0"/>
              <a:t> are </a:t>
            </a:r>
            <a:r>
              <a:rPr lang="en-US" dirty="0" err="1" smtClean="0"/>
              <a:t>dreptul</a:t>
            </a:r>
            <a:r>
              <a:rPr lang="en-US" dirty="0" smtClean="0"/>
              <a:t> la </a:t>
            </a:r>
            <a:r>
              <a:rPr lang="en-US" dirty="0" err="1" smtClean="0"/>
              <a:t>compensarea</a:t>
            </a:r>
            <a:r>
              <a:rPr lang="en-US" dirty="0" smtClean="0"/>
              <a:t> </a:t>
            </a:r>
            <a:r>
              <a:rPr lang="en-US" dirty="0" err="1" smtClean="0"/>
              <a:t>tuturor</a:t>
            </a:r>
            <a:r>
              <a:rPr lang="en-US" dirty="0" smtClean="0"/>
              <a:t> </a:t>
            </a:r>
            <a:r>
              <a:rPr lang="en-US" dirty="0" err="1" smtClean="0"/>
              <a:t>concediilor</a:t>
            </a:r>
            <a:r>
              <a:rPr lang="en-US" dirty="0" smtClean="0"/>
              <a:t> de </a:t>
            </a:r>
            <a:r>
              <a:rPr lang="en-US" dirty="0" err="1" smtClean="0"/>
              <a:t>odihnă</a:t>
            </a:r>
            <a:r>
              <a:rPr lang="en-US" dirty="0" smtClean="0"/>
              <a:t> </a:t>
            </a:r>
            <a:r>
              <a:rPr lang="en-US" dirty="0" err="1" smtClean="0"/>
              <a:t>anuale</a:t>
            </a:r>
            <a:r>
              <a:rPr lang="en-US" dirty="0" smtClean="0"/>
              <a:t> </a:t>
            </a:r>
            <a:r>
              <a:rPr lang="en-US" dirty="0" err="1" smtClean="0"/>
              <a:t>nefolosite</a:t>
            </a:r>
            <a:r>
              <a:rPr lang="en-US" dirty="0" smtClean="0"/>
              <a:t>.</a:t>
            </a:r>
            <a:endParaRPr lang="ru-RU" dirty="0" smtClean="0"/>
          </a:p>
          <a:p>
            <a:r>
              <a:rPr lang="ro-RO" dirty="0" smtClean="0"/>
              <a:t>Mecanismul de calcul al indemnizației de concediu este aprobată prin Hotărârea Guvernului nr. 426/2004</a:t>
            </a:r>
            <a:endParaRPr lang="ru-RU" dirty="0" smtClean="0"/>
          </a:p>
          <a:p>
            <a:r>
              <a:rPr lang="ro-RO" dirty="0" smtClean="0"/>
              <a:t>Dreptul la concediu anual plătit face parte din statutul juridic al oricărui salariat. Salariații nu pot renunța la drepturile prevăzute de Codul muncii,  convențiile colective la nivel de ramură și / sau la nivel de întreprindere, precum și alte regulamente interne ale întreprinderii. </a:t>
            </a:r>
            <a:endParaRPr lang="ru-RU" dirty="0" smtClean="0"/>
          </a:p>
          <a:p>
            <a:r>
              <a:rPr lang="ro-RO" dirty="0" smtClean="0"/>
              <a:t>Orice acord care vizează renunțarea sau restricționarea drepturilor de angajare ale unui salatiat este nul.</a:t>
            </a:r>
            <a:endParaRPr lang="ru-RU" dirty="0" smtClean="0"/>
          </a:p>
          <a:p>
            <a:r>
              <a:rPr lang="ro-RO" dirty="0" smtClean="0"/>
              <a:t>Dacă nu sunt îndeplinite cerințele legislației muncii care limitează sau nu oferă garanții salariaților în asigurarea concediilor anuale sau suplimentare plătite, angajatorul poate fi amendat în conformitate cu Codul contravențional.</a:t>
            </a:r>
            <a:endParaRPr lang="ru-RU" dirty="0" smtClean="0"/>
          </a:p>
          <a:p>
            <a:endParaRPr lang="ru-RU" dirty="0"/>
          </a:p>
        </p:txBody>
      </p:sp>
      <p:sp>
        <p:nvSpPr>
          <p:cNvPr id="3" name="Заголовок 2"/>
          <p:cNvSpPr>
            <a:spLocks noGrp="1"/>
          </p:cNvSpPr>
          <p:nvPr>
            <p:ph type="title"/>
          </p:nvPr>
        </p:nvSpPr>
        <p:spPr>
          <a:xfrm>
            <a:off x="457200" y="274638"/>
            <a:ext cx="8229600" cy="778098"/>
          </a:xfrm>
        </p:spPr>
        <p:txBody>
          <a:bodyPr>
            <a:normAutofit/>
          </a:bodyPr>
          <a:lstStyle/>
          <a:p>
            <a:pPr algn="ctr"/>
            <a:r>
              <a:rPr lang="ro-RO" sz="2800" dirty="0" smtClean="0"/>
              <a:t>Plata indemnizației de concediu</a:t>
            </a:r>
            <a:endParaRPr lang="ru-RU"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angajatorii-vor-fi-obligati-sa-ofere-salariatilor-cel-putin-14-zile-de-concediu-anual-36012.jpg"/>
          <p:cNvPicPr>
            <a:picLocks noGrp="1" noChangeAspect="1"/>
          </p:cNvPicPr>
          <p:nvPr>
            <p:ph idx="1"/>
          </p:nvPr>
        </p:nvPicPr>
        <p:blipFill>
          <a:blip r:embed="rId2" cstate="print"/>
          <a:stretch>
            <a:fillRect/>
          </a:stretch>
        </p:blipFill>
        <p:spPr>
          <a:xfrm>
            <a:off x="611560" y="980728"/>
            <a:ext cx="8058093" cy="5030018"/>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556792"/>
            <a:ext cx="8229600" cy="4680520"/>
          </a:xfrm>
        </p:spPr>
        <p:txBody>
          <a:bodyPr>
            <a:normAutofit fontScale="62500" lnSpcReduction="20000"/>
          </a:bodyPr>
          <a:lstStyle/>
          <a:p>
            <a:pPr algn="just">
              <a:buNone/>
            </a:pPr>
            <a:r>
              <a:rPr lang="ru-RU" dirty="0" smtClean="0"/>
              <a:t>    </a:t>
            </a:r>
            <a:r>
              <a:rPr lang="ro-RO" sz="2900" dirty="0" smtClean="0"/>
              <a:t>Concediul anual plătit este dreptul, garantat de Constituție și Codul muncii, la un anumit număr de zile prevăzute anual pentru odihnă și restabilirea capacității de muncă, menținând în același timp locul de muncă (funcția) tuturor celor care lucrează în baza unui contract individual de muncă, indiferent de forma organizatorică și juridică a întreprinderii.    </a:t>
            </a:r>
            <a:endParaRPr lang="ro-RO" sz="2900" dirty="0" smtClean="0"/>
          </a:p>
          <a:p>
            <a:pPr algn="just">
              <a:buNone/>
            </a:pPr>
            <a:r>
              <a:rPr lang="ro-RO" sz="2900" dirty="0" smtClean="0"/>
              <a:t> </a:t>
            </a:r>
            <a:r>
              <a:rPr lang="ro-RO" sz="2900" dirty="0" smtClean="0"/>
              <a:t>  Concediu </a:t>
            </a:r>
            <a:r>
              <a:rPr lang="ro-RO" sz="2900" dirty="0" smtClean="0"/>
              <a:t>este o odihnă neîntreruptă pentru câteva zile lucrătoare la rând, cu păstrarea locului de muncă și a câștigurilor medii. Alături de concediul anual de odihnă, există și alte tipuri de concediu: pentru incapacitate de muncă temporară, concediu de maternitate, concediu pentru îngrijirea copilului pînă la </a:t>
            </a:r>
            <a:r>
              <a:rPr lang="ro-RO" sz="2900" dirty="0" smtClean="0"/>
              <a:t>vîrsta de 3 </a:t>
            </a:r>
            <a:r>
              <a:rPr lang="ro-RO" sz="2900" dirty="0" smtClean="0"/>
              <a:t>ani și altele</a:t>
            </a:r>
            <a:r>
              <a:rPr lang="ro-RO" sz="2900" dirty="0" smtClean="0"/>
              <a:t>. Există </a:t>
            </a:r>
            <a:r>
              <a:rPr lang="ro-RO" sz="2900" dirty="0" smtClean="0"/>
              <a:t>concedii de studii pentru angajații care combimă munca cu studiile. </a:t>
            </a:r>
            <a:endParaRPr lang="ro-RO" sz="2900" dirty="0" smtClean="0"/>
          </a:p>
          <a:p>
            <a:pPr algn="just">
              <a:buNone/>
            </a:pPr>
            <a:r>
              <a:rPr lang="ro-RO" sz="2900" dirty="0" smtClean="0"/>
              <a:t> </a:t>
            </a:r>
            <a:r>
              <a:rPr lang="ro-RO" sz="2900" dirty="0" smtClean="0"/>
              <a:t>   Pe </a:t>
            </a:r>
            <a:r>
              <a:rPr lang="ro-RO" sz="2900" dirty="0" smtClean="0"/>
              <a:t>lângă concediul plătit, se acordă și concediul fără plată</a:t>
            </a:r>
            <a:r>
              <a:rPr lang="ro-RO" sz="2900" dirty="0" smtClean="0"/>
              <a:t>.</a:t>
            </a:r>
          </a:p>
          <a:p>
            <a:pPr algn="just">
              <a:buNone/>
            </a:pPr>
            <a:r>
              <a:rPr lang="ro-RO" sz="2900" dirty="0" smtClean="0"/>
              <a:t> </a:t>
            </a:r>
            <a:r>
              <a:rPr lang="ro-RO" sz="2900" dirty="0" smtClean="0"/>
              <a:t>   Concediul </a:t>
            </a:r>
            <a:r>
              <a:rPr lang="ro-RO" sz="2900" dirty="0" smtClean="0"/>
              <a:t>se acordă tuturor angajaților întreprinderii care lucrează pe baza unui contract individual de muncă, inclusiv lucrătorilor cu fracțiune de normă, lucrătorilor sezonieri, persoanelor cu care a fost încheiat un contract individual de muncă pe durată determinată, angajaților prin </a:t>
            </a:r>
            <a:r>
              <a:rPr lang="ro-RO" sz="2900" dirty="0" smtClean="0"/>
              <a:t>cumul.</a:t>
            </a:r>
            <a:endParaRPr lang="ru-RU" sz="2900" dirty="0"/>
          </a:p>
        </p:txBody>
      </p:sp>
      <p:sp>
        <p:nvSpPr>
          <p:cNvPr id="3" name="Заголовок 2"/>
          <p:cNvSpPr>
            <a:spLocks noGrp="1"/>
          </p:cNvSpPr>
          <p:nvPr>
            <p:ph type="title"/>
          </p:nvPr>
        </p:nvSpPr>
        <p:spPr>
          <a:xfrm>
            <a:off x="467544" y="188640"/>
            <a:ext cx="8229600" cy="1368152"/>
          </a:xfrm>
        </p:spPr>
        <p:txBody>
          <a:bodyPr>
            <a:normAutofit fontScale="90000"/>
          </a:bodyPr>
          <a:lstStyle/>
          <a:p>
            <a:pPr algn="ctr"/>
            <a:r>
              <a:rPr lang="ro-RO" sz="2800" dirty="0" smtClean="0"/>
              <a:t>Tipuri de concedii. </a:t>
            </a:r>
            <a:r>
              <a:rPr lang="ro-RO" sz="2800" dirty="0" smtClean="0"/>
              <a:t/>
            </a:r>
            <a:br>
              <a:rPr lang="ro-RO" sz="2800" dirty="0" smtClean="0"/>
            </a:br>
            <a:r>
              <a:rPr lang="ro-RO" sz="2800" dirty="0" smtClean="0"/>
              <a:t>Caracteristici </a:t>
            </a:r>
            <a:r>
              <a:rPr lang="ro-RO" sz="2800" dirty="0" smtClean="0"/>
              <a:t>și </a:t>
            </a:r>
            <a:r>
              <a:rPr lang="ro-RO" sz="2800" dirty="0" smtClean="0"/>
              <a:t>proceduri </a:t>
            </a:r>
            <a:r>
              <a:rPr lang="ro-RO" sz="2800" dirty="0" smtClean="0"/>
              <a:t>de acordare a concediilor</a:t>
            </a:r>
            <a:endParaRPr lang="ru-RU"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96752"/>
            <a:ext cx="8229600" cy="5328592"/>
          </a:xfrm>
        </p:spPr>
        <p:txBody>
          <a:bodyPr>
            <a:noAutofit/>
          </a:bodyPr>
          <a:lstStyle/>
          <a:p>
            <a:pPr algn="just"/>
            <a:r>
              <a:rPr lang="ro-RO" sz="1800" dirty="0" smtClean="0"/>
              <a:t>Conform Codului muncii, tuturor angajaților li se oferă o vacanță minimă plătită de cel puțin 28 de zile calendaristice pe an, excluzând zilele de sărbătorile nelucrătoare (și anume zilele calendaristice, nu zilele lucrătoare!). Perioadă concediilor de odihnă anuale poate fi reglementată printr-un contract colectiv de muncă, contract individual de muncă și acte normative interne ale întreprinderii</a:t>
            </a:r>
            <a:r>
              <a:rPr lang="ro-RO" sz="1800" dirty="0" smtClean="0"/>
              <a:t>. Dreptul </a:t>
            </a:r>
            <a:r>
              <a:rPr lang="ro-RO" sz="1800" dirty="0" smtClean="0"/>
              <a:t>la concediu de odihnă anual nu poate fi limitat, anulat sau pierdut în perioada de muncă la întreprindere. Acest drept se asigură prin prin acordarea de concedii în natură, care este unul dintre principiile de bază ale reglementării legale a concediilor de odihnă  anuale</a:t>
            </a:r>
            <a:r>
              <a:rPr lang="ro-RO" sz="1800" dirty="0" smtClean="0"/>
              <a:t>. </a:t>
            </a:r>
          </a:p>
          <a:p>
            <a:pPr algn="just"/>
            <a:r>
              <a:rPr lang="ro-RO" sz="1800" dirty="0" smtClean="0"/>
              <a:t>Concediu </a:t>
            </a:r>
            <a:r>
              <a:rPr lang="ro-RO" sz="1800" dirty="0" smtClean="0"/>
              <a:t>de odihnă este un concediu  anual și este obligatoriu sa se acorde în fiecare an. Întrebarea principală este ce an se subînțelege? Calendaristic (de la 1 ianuarie până la 31 decembrie) sau de lucru (care se va calcula de la data angajării)? Răspunsul corect este un lucrător. Fiecare angajat al întreprinderii are propriul calcul al stajiului de muncă, de exemplu: angajatul a început activitatea  de muncă pe 2 martie 2020, anul estimat va fi din 2 martie 2020 până la 1 martie 2021.</a:t>
            </a:r>
            <a:endParaRPr lang="ru-RU" sz="1800" dirty="0"/>
          </a:p>
        </p:txBody>
      </p:sp>
      <p:sp>
        <p:nvSpPr>
          <p:cNvPr id="3" name="Заголовок 2"/>
          <p:cNvSpPr>
            <a:spLocks noGrp="1"/>
          </p:cNvSpPr>
          <p:nvPr>
            <p:ph type="title"/>
          </p:nvPr>
        </p:nvSpPr>
        <p:spPr/>
        <p:txBody>
          <a:bodyPr>
            <a:normAutofit/>
          </a:bodyPr>
          <a:lstStyle/>
          <a:p>
            <a:pPr algn="ctr"/>
            <a:r>
              <a:rPr lang="pt-BR" sz="2800" b="0" dirty="0" smtClean="0"/>
              <a:t>Durata concediului de odihnă anual</a:t>
            </a:r>
            <a:endParaRPr lang="ru-RU" sz="28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980728"/>
            <a:ext cx="8229600" cy="5544616"/>
          </a:xfrm>
        </p:spPr>
        <p:txBody>
          <a:bodyPr>
            <a:normAutofit fontScale="85000" lnSpcReduction="20000"/>
          </a:bodyPr>
          <a:lstStyle/>
          <a:p>
            <a:pPr>
              <a:buNone/>
            </a:pPr>
            <a:r>
              <a:rPr lang="ro-MO" dirty="0" smtClean="0"/>
              <a:t>  </a:t>
            </a:r>
            <a:r>
              <a:rPr lang="en-US" sz="1500" b="1" dirty="0" err="1" smtClean="0"/>
              <a:t>În</a:t>
            </a:r>
            <a:r>
              <a:rPr lang="en-US" sz="1500" b="1" dirty="0" smtClean="0"/>
              <a:t> </a:t>
            </a:r>
            <a:r>
              <a:rPr lang="en-US" sz="1500" b="1" dirty="0" err="1" smtClean="0"/>
              <a:t>vechimea</a:t>
            </a:r>
            <a:r>
              <a:rPr lang="en-US" sz="1500" b="1" dirty="0" smtClean="0"/>
              <a:t> </a:t>
            </a:r>
            <a:r>
              <a:rPr lang="en-US" sz="1500" b="1" dirty="0" err="1" smtClean="0"/>
              <a:t>în</a:t>
            </a:r>
            <a:r>
              <a:rPr lang="en-US" sz="1500" b="1" dirty="0" smtClean="0"/>
              <a:t> </a:t>
            </a:r>
            <a:r>
              <a:rPr lang="en-US" sz="1500" b="1" dirty="0" err="1" smtClean="0"/>
              <a:t>muncă</a:t>
            </a:r>
            <a:r>
              <a:rPr lang="en-US" sz="1500" b="1" dirty="0" smtClean="0"/>
              <a:t> care </a:t>
            </a:r>
            <a:r>
              <a:rPr lang="en-US" sz="1500" b="1" dirty="0" err="1" smtClean="0"/>
              <a:t>dă</a:t>
            </a:r>
            <a:r>
              <a:rPr lang="en-US" sz="1500" b="1" dirty="0" smtClean="0"/>
              <a:t> </a:t>
            </a:r>
            <a:r>
              <a:rPr lang="en-US" sz="1500" b="1" dirty="0" err="1" smtClean="0"/>
              <a:t>dreptul</a:t>
            </a:r>
            <a:r>
              <a:rPr lang="en-US" sz="1500" b="1" dirty="0" smtClean="0"/>
              <a:t> la </a:t>
            </a:r>
            <a:r>
              <a:rPr lang="en-US" sz="1500" b="1" dirty="0" err="1" smtClean="0"/>
              <a:t>concediu</a:t>
            </a:r>
            <a:r>
              <a:rPr lang="en-US" sz="1500" b="1" dirty="0" smtClean="0"/>
              <a:t> de </a:t>
            </a:r>
            <a:r>
              <a:rPr lang="en-US" sz="1500" b="1" dirty="0" err="1" smtClean="0"/>
              <a:t>odihnă</a:t>
            </a:r>
            <a:r>
              <a:rPr lang="en-US" sz="1500" b="1" dirty="0" smtClean="0"/>
              <a:t> </a:t>
            </a:r>
            <a:r>
              <a:rPr lang="en-US" sz="1500" b="1" dirty="0" err="1" smtClean="0"/>
              <a:t>anual</a:t>
            </a:r>
            <a:r>
              <a:rPr lang="en-US" sz="1500" b="1" dirty="0" smtClean="0"/>
              <a:t> se </a:t>
            </a:r>
            <a:r>
              <a:rPr lang="en-US" sz="1500" b="1" dirty="0" err="1" smtClean="0"/>
              <a:t>includ</a:t>
            </a:r>
            <a:r>
              <a:rPr lang="en-US" sz="1500" b="1" dirty="0" smtClean="0"/>
              <a:t> </a:t>
            </a:r>
            <a:r>
              <a:rPr lang="en-US" sz="1500" b="1" dirty="0" err="1" smtClean="0"/>
              <a:t>următoarele</a:t>
            </a:r>
            <a:r>
              <a:rPr lang="en-US" sz="1500" b="1" dirty="0" smtClean="0"/>
              <a:t> </a:t>
            </a:r>
            <a:r>
              <a:rPr lang="en-US" sz="1500" b="1" dirty="0" err="1" smtClean="0"/>
              <a:t>perioade</a:t>
            </a:r>
            <a:r>
              <a:rPr lang="en-US" sz="1500" b="1" dirty="0" smtClean="0"/>
              <a:t>:</a:t>
            </a:r>
            <a:endParaRPr lang="ru-RU" sz="1500" b="1" dirty="0" smtClean="0"/>
          </a:p>
          <a:p>
            <a:r>
              <a:rPr lang="en-US" sz="1500" dirty="0" smtClean="0"/>
              <a:t>a) </a:t>
            </a:r>
            <a:r>
              <a:rPr lang="en-US" sz="1500" dirty="0" err="1" smtClean="0"/>
              <a:t>timpul</a:t>
            </a:r>
            <a:r>
              <a:rPr lang="en-US" sz="1500" dirty="0" smtClean="0"/>
              <a:t> </a:t>
            </a:r>
            <a:r>
              <a:rPr lang="en-US" sz="1500" dirty="0" err="1" smtClean="0"/>
              <a:t>cînd</a:t>
            </a:r>
            <a:r>
              <a:rPr lang="en-US" sz="1500" dirty="0" smtClean="0"/>
              <a:t> </a:t>
            </a:r>
            <a:r>
              <a:rPr lang="en-US" sz="1500" dirty="0" err="1" smtClean="0"/>
              <a:t>salariatul</a:t>
            </a:r>
            <a:r>
              <a:rPr lang="en-US" sz="1500" dirty="0" smtClean="0"/>
              <a:t> a </a:t>
            </a:r>
            <a:r>
              <a:rPr lang="en-US" sz="1500" dirty="0" err="1" smtClean="0"/>
              <a:t>lucrat</a:t>
            </a:r>
            <a:r>
              <a:rPr lang="en-US" sz="1500" dirty="0" smtClean="0"/>
              <a:t> </a:t>
            </a:r>
            <a:r>
              <a:rPr lang="en-US" sz="1500" dirty="0" err="1" smtClean="0"/>
              <a:t>efectiv</a:t>
            </a:r>
            <a:r>
              <a:rPr lang="en-US" sz="1500" dirty="0" smtClean="0"/>
              <a:t>;</a:t>
            </a:r>
            <a:endParaRPr lang="ru-RU" sz="1500" dirty="0" smtClean="0"/>
          </a:p>
          <a:p>
            <a:r>
              <a:rPr lang="en-US" sz="1500" dirty="0" smtClean="0"/>
              <a:t>b) </a:t>
            </a:r>
            <a:r>
              <a:rPr lang="en-US" sz="1500" dirty="0" err="1" smtClean="0"/>
              <a:t>timpul</a:t>
            </a:r>
            <a:r>
              <a:rPr lang="en-US" sz="1500" dirty="0" smtClean="0"/>
              <a:t> </a:t>
            </a:r>
            <a:r>
              <a:rPr lang="en-US" sz="1500" dirty="0" err="1" smtClean="0"/>
              <a:t>cînd</a:t>
            </a:r>
            <a:r>
              <a:rPr lang="en-US" sz="1500" dirty="0" smtClean="0"/>
              <a:t> </a:t>
            </a:r>
            <a:r>
              <a:rPr lang="en-US" sz="1500" dirty="0" err="1" smtClean="0"/>
              <a:t>salariatul</a:t>
            </a:r>
            <a:r>
              <a:rPr lang="en-US" sz="1500" dirty="0" smtClean="0"/>
              <a:t> nu a </a:t>
            </a:r>
            <a:r>
              <a:rPr lang="en-US" sz="1500" dirty="0" err="1" smtClean="0"/>
              <a:t>lucrat</a:t>
            </a:r>
            <a:r>
              <a:rPr lang="en-US" sz="1500" dirty="0" smtClean="0"/>
              <a:t> de </a:t>
            </a:r>
            <a:r>
              <a:rPr lang="en-US" sz="1500" dirty="0" err="1" smtClean="0"/>
              <a:t>fapt</a:t>
            </a:r>
            <a:r>
              <a:rPr lang="en-US" sz="1500" dirty="0" smtClean="0"/>
              <a:t>, </a:t>
            </a:r>
            <a:r>
              <a:rPr lang="en-US" sz="1500" dirty="0" err="1" smtClean="0"/>
              <a:t>dar</a:t>
            </a:r>
            <a:r>
              <a:rPr lang="en-US" sz="1500" dirty="0" smtClean="0"/>
              <a:t> </a:t>
            </a:r>
            <a:r>
              <a:rPr lang="en-US" sz="1500" dirty="0" err="1" smtClean="0"/>
              <a:t>i</a:t>
            </a:r>
            <a:r>
              <a:rPr lang="en-US" sz="1500" dirty="0" smtClean="0"/>
              <a:t> s-a </a:t>
            </a:r>
            <a:r>
              <a:rPr lang="en-US" sz="1500" dirty="0" err="1" smtClean="0"/>
              <a:t>menţinut</a:t>
            </a:r>
            <a:r>
              <a:rPr lang="en-US" sz="1500" dirty="0" smtClean="0"/>
              <a:t> </a:t>
            </a:r>
            <a:r>
              <a:rPr lang="en-US" sz="1500" dirty="0" err="1" smtClean="0"/>
              <a:t>locul</a:t>
            </a:r>
            <a:r>
              <a:rPr lang="en-US" sz="1500" dirty="0" smtClean="0"/>
              <a:t> de </a:t>
            </a:r>
            <a:r>
              <a:rPr lang="en-US" sz="1500" dirty="0" err="1" smtClean="0"/>
              <a:t>muncă</a:t>
            </a:r>
            <a:r>
              <a:rPr lang="en-US" sz="1500" dirty="0" smtClean="0"/>
              <a:t> (</a:t>
            </a:r>
            <a:r>
              <a:rPr lang="en-US" sz="1500" dirty="0" err="1" smtClean="0"/>
              <a:t>funcţia</a:t>
            </a:r>
            <a:r>
              <a:rPr lang="en-US" sz="1500" dirty="0" smtClean="0"/>
              <a:t>) </a:t>
            </a:r>
            <a:r>
              <a:rPr lang="en-US" sz="1500" dirty="0" err="1" smtClean="0"/>
              <a:t>şi</a:t>
            </a:r>
            <a:r>
              <a:rPr lang="en-US" sz="1500" dirty="0" smtClean="0"/>
              <a:t> </a:t>
            </a:r>
            <a:r>
              <a:rPr lang="en-US" sz="1500" dirty="0" err="1" smtClean="0"/>
              <a:t>salariul</a:t>
            </a:r>
            <a:r>
              <a:rPr lang="en-US" sz="1500" dirty="0" smtClean="0"/>
              <a:t> </a:t>
            </a:r>
            <a:r>
              <a:rPr lang="en-US" sz="1500" dirty="0" err="1" smtClean="0"/>
              <a:t>mediu</a:t>
            </a:r>
            <a:r>
              <a:rPr lang="en-US" sz="1500" dirty="0" smtClean="0"/>
              <a:t> integral </a:t>
            </a:r>
            <a:r>
              <a:rPr lang="en-US" sz="1500" dirty="0" err="1" smtClean="0"/>
              <a:t>sau</a:t>
            </a:r>
            <a:r>
              <a:rPr lang="en-US" sz="1500" dirty="0" smtClean="0"/>
              <a:t> </a:t>
            </a:r>
            <a:r>
              <a:rPr lang="en-US" sz="1500" dirty="0" err="1" smtClean="0"/>
              <a:t>parţial</a:t>
            </a:r>
            <a:r>
              <a:rPr lang="en-US" sz="1500" dirty="0" smtClean="0"/>
              <a:t>;</a:t>
            </a:r>
            <a:endParaRPr lang="ru-RU" sz="1500" dirty="0" smtClean="0"/>
          </a:p>
          <a:p>
            <a:r>
              <a:rPr lang="en-US" sz="1500" dirty="0" smtClean="0"/>
              <a:t>c) </a:t>
            </a:r>
            <a:r>
              <a:rPr lang="en-US" sz="1500" dirty="0" err="1" smtClean="0"/>
              <a:t>timpul</a:t>
            </a:r>
            <a:r>
              <a:rPr lang="en-US" sz="1500" dirty="0" smtClean="0"/>
              <a:t> </a:t>
            </a:r>
            <a:r>
              <a:rPr lang="en-US" sz="1500" dirty="0" err="1" smtClean="0"/>
              <a:t>absenţei</a:t>
            </a:r>
            <a:r>
              <a:rPr lang="en-US" sz="1500" dirty="0" smtClean="0"/>
              <a:t> </a:t>
            </a:r>
            <a:r>
              <a:rPr lang="en-US" sz="1500" dirty="0" err="1" smtClean="0"/>
              <a:t>forţate</a:t>
            </a:r>
            <a:r>
              <a:rPr lang="en-US" sz="1500" dirty="0" smtClean="0"/>
              <a:t> de la </a:t>
            </a:r>
            <a:r>
              <a:rPr lang="en-US" sz="1500" dirty="0" err="1" smtClean="0"/>
              <a:t>lucru</a:t>
            </a:r>
            <a:r>
              <a:rPr lang="en-US" sz="1500" dirty="0" smtClean="0"/>
              <a:t> – </a:t>
            </a:r>
            <a:r>
              <a:rPr lang="en-US" sz="1500" dirty="0" err="1" smtClean="0"/>
              <a:t>în</a:t>
            </a:r>
            <a:r>
              <a:rPr lang="en-US" sz="1500" dirty="0" smtClean="0"/>
              <a:t> </a:t>
            </a:r>
            <a:r>
              <a:rPr lang="en-US" sz="1500" dirty="0" err="1" smtClean="0"/>
              <a:t>cazul</a:t>
            </a:r>
            <a:r>
              <a:rPr lang="en-US" sz="1500" dirty="0" smtClean="0"/>
              <a:t> </a:t>
            </a:r>
            <a:r>
              <a:rPr lang="en-US" sz="1500" dirty="0" err="1" smtClean="0"/>
              <a:t>eliberării</a:t>
            </a:r>
            <a:r>
              <a:rPr lang="en-US" sz="1500" dirty="0" smtClean="0"/>
              <a:t> </a:t>
            </a:r>
            <a:r>
              <a:rPr lang="en-US" sz="1500" dirty="0" err="1" smtClean="0"/>
              <a:t>nelegitime</a:t>
            </a:r>
            <a:r>
              <a:rPr lang="en-US" sz="1500" dirty="0" smtClean="0"/>
              <a:t> din </a:t>
            </a:r>
            <a:r>
              <a:rPr lang="en-US" sz="1500" dirty="0" err="1" smtClean="0"/>
              <a:t>serviciu</a:t>
            </a:r>
            <a:r>
              <a:rPr lang="en-US" sz="1500" dirty="0" smtClean="0"/>
              <a:t> </a:t>
            </a:r>
            <a:r>
              <a:rPr lang="en-US" sz="1500" dirty="0" err="1" smtClean="0"/>
              <a:t>sau</a:t>
            </a:r>
            <a:r>
              <a:rPr lang="en-US" sz="1500" dirty="0" smtClean="0"/>
              <a:t> </a:t>
            </a:r>
            <a:r>
              <a:rPr lang="en-US" sz="1500" dirty="0" err="1" smtClean="0"/>
              <a:t>transferului</a:t>
            </a:r>
            <a:r>
              <a:rPr lang="en-US" sz="1500" dirty="0" smtClean="0"/>
              <a:t> </a:t>
            </a:r>
            <a:r>
              <a:rPr lang="en-US" sz="1500" dirty="0" err="1" smtClean="0"/>
              <a:t>nelegitim</a:t>
            </a:r>
            <a:r>
              <a:rPr lang="en-US" sz="1500" dirty="0" smtClean="0"/>
              <a:t> la o </a:t>
            </a:r>
            <a:r>
              <a:rPr lang="en-US" sz="1500" dirty="0" err="1" smtClean="0"/>
              <a:t>altă</a:t>
            </a:r>
            <a:r>
              <a:rPr lang="en-US" sz="1500" dirty="0" smtClean="0"/>
              <a:t> </a:t>
            </a:r>
            <a:r>
              <a:rPr lang="en-US" sz="1500" dirty="0" err="1" smtClean="0"/>
              <a:t>muncă</a:t>
            </a:r>
            <a:r>
              <a:rPr lang="en-US" sz="1500" dirty="0" smtClean="0"/>
              <a:t> </a:t>
            </a:r>
            <a:r>
              <a:rPr lang="en-US" sz="1500" dirty="0" err="1" smtClean="0"/>
              <a:t>şi</a:t>
            </a:r>
            <a:r>
              <a:rPr lang="en-US" sz="1500" dirty="0" smtClean="0"/>
              <a:t> al </a:t>
            </a:r>
            <a:r>
              <a:rPr lang="en-US" sz="1500" dirty="0" err="1" smtClean="0"/>
              <a:t>restabilirii</a:t>
            </a:r>
            <a:r>
              <a:rPr lang="en-US" sz="1500" dirty="0" smtClean="0"/>
              <a:t> </a:t>
            </a:r>
            <a:r>
              <a:rPr lang="en-US" sz="1500" dirty="0" err="1" smtClean="0"/>
              <a:t>ulterioare</a:t>
            </a:r>
            <a:r>
              <a:rPr lang="en-US" sz="1500" dirty="0" smtClean="0"/>
              <a:t> la </a:t>
            </a:r>
            <a:r>
              <a:rPr lang="en-US" sz="1500" dirty="0" err="1" smtClean="0"/>
              <a:t>locul</a:t>
            </a:r>
            <a:r>
              <a:rPr lang="en-US" sz="1500" dirty="0" smtClean="0"/>
              <a:t> de </a:t>
            </a:r>
            <a:r>
              <a:rPr lang="en-US" sz="1500" dirty="0" err="1" smtClean="0"/>
              <a:t>muncă</a:t>
            </a:r>
            <a:r>
              <a:rPr lang="en-US" sz="1500" dirty="0" smtClean="0"/>
              <a:t>;</a:t>
            </a:r>
            <a:endParaRPr lang="ru-RU" sz="1500" dirty="0" smtClean="0"/>
          </a:p>
          <a:p>
            <a:r>
              <a:rPr lang="en-US" sz="1500" dirty="0" smtClean="0"/>
              <a:t>d) </a:t>
            </a:r>
            <a:r>
              <a:rPr lang="en-US" sz="1500" dirty="0" err="1" smtClean="0"/>
              <a:t>timpul</a:t>
            </a:r>
            <a:r>
              <a:rPr lang="en-US" sz="1500" dirty="0" smtClean="0"/>
              <a:t> </a:t>
            </a:r>
            <a:r>
              <a:rPr lang="en-US" sz="1500" dirty="0" err="1" smtClean="0"/>
              <a:t>cînd</a:t>
            </a:r>
            <a:r>
              <a:rPr lang="en-US" sz="1500" dirty="0" smtClean="0"/>
              <a:t> </a:t>
            </a:r>
            <a:r>
              <a:rPr lang="en-US" sz="1500" dirty="0" err="1" smtClean="0"/>
              <a:t>salariatul</a:t>
            </a:r>
            <a:r>
              <a:rPr lang="en-US" sz="1500" dirty="0" smtClean="0"/>
              <a:t> nu a </a:t>
            </a:r>
            <a:r>
              <a:rPr lang="en-US" sz="1500" dirty="0" err="1" smtClean="0"/>
              <a:t>lucrat</a:t>
            </a:r>
            <a:r>
              <a:rPr lang="en-US" sz="1500" dirty="0" smtClean="0"/>
              <a:t> de </a:t>
            </a:r>
            <a:r>
              <a:rPr lang="en-US" sz="1500" dirty="0" err="1" smtClean="0"/>
              <a:t>fapt</a:t>
            </a:r>
            <a:r>
              <a:rPr lang="en-US" sz="1500" dirty="0" smtClean="0"/>
              <a:t>, </a:t>
            </a:r>
            <a:r>
              <a:rPr lang="en-US" sz="1500" dirty="0" err="1" smtClean="0"/>
              <a:t>dar</a:t>
            </a:r>
            <a:r>
              <a:rPr lang="en-US" sz="1500" dirty="0" smtClean="0"/>
              <a:t> </a:t>
            </a:r>
            <a:r>
              <a:rPr lang="en-US" sz="1500" dirty="0" err="1" smtClean="0"/>
              <a:t>şi</a:t>
            </a:r>
            <a:r>
              <a:rPr lang="en-US" sz="1500" dirty="0" smtClean="0"/>
              <a:t>-a </a:t>
            </a:r>
            <a:r>
              <a:rPr lang="en-US" sz="1500" dirty="0" err="1" smtClean="0"/>
              <a:t>menţinut</a:t>
            </a:r>
            <a:r>
              <a:rPr lang="en-US" sz="1500" dirty="0" smtClean="0"/>
              <a:t> </a:t>
            </a:r>
            <a:r>
              <a:rPr lang="en-US" sz="1500" dirty="0" err="1" smtClean="0"/>
              <a:t>locul</a:t>
            </a:r>
            <a:r>
              <a:rPr lang="en-US" sz="1500" dirty="0" smtClean="0"/>
              <a:t> de </a:t>
            </a:r>
            <a:r>
              <a:rPr lang="en-US" sz="1500" dirty="0" err="1" smtClean="0"/>
              <a:t>muncă</a:t>
            </a:r>
            <a:r>
              <a:rPr lang="en-US" sz="1500" dirty="0" smtClean="0"/>
              <a:t> (</a:t>
            </a:r>
            <a:r>
              <a:rPr lang="en-US" sz="1500" dirty="0" err="1" smtClean="0"/>
              <a:t>funcţia</a:t>
            </a:r>
            <a:r>
              <a:rPr lang="en-US" sz="1500" dirty="0" smtClean="0"/>
              <a:t>) </a:t>
            </a:r>
            <a:r>
              <a:rPr lang="en-US" sz="1500" dirty="0" err="1" smtClean="0"/>
              <a:t>şi</a:t>
            </a:r>
            <a:r>
              <a:rPr lang="en-US" sz="1500" dirty="0" smtClean="0"/>
              <a:t> a </a:t>
            </a:r>
            <a:r>
              <a:rPr lang="en-US" sz="1500" dirty="0" err="1" smtClean="0"/>
              <a:t>primit</a:t>
            </a:r>
            <a:r>
              <a:rPr lang="en-US" sz="1500" dirty="0" smtClean="0"/>
              <a:t> </a:t>
            </a:r>
            <a:r>
              <a:rPr lang="en-US" sz="1500" dirty="0" err="1" smtClean="0"/>
              <a:t>diferite</a:t>
            </a:r>
            <a:r>
              <a:rPr lang="en-US" sz="1500" dirty="0" smtClean="0"/>
              <a:t> </a:t>
            </a:r>
            <a:r>
              <a:rPr lang="en-US" sz="1500" dirty="0" err="1" smtClean="0"/>
              <a:t>plăţi</a:t>
            </a:r>
            <a:r>
              <a:rPr lang="en-US" sz="1500" dirty="0" smtClean="0"/>
              <a:t> din </a:t>
            </a:r>
            <a:r>
              <a:rPr lang="en-US" sz="1500" dirty="0" err="1" smtClean="0"/>
              <a:t>bugetul</a:t>
            </a:r>
            <a:r>
              <a:rPr lang="en-US" sz="1500" dirty="0" smtClean="0"/>
              <a:t> </a:t>
            </a:r>
            <a:r>
              <a:rPr lang="en-US" sz="1500" dirty="0" err="1" smtClean="0"/>
              <a:t>asigurărilor</a:t>
            </a:r>
            <a:r>
              <a:rPr lang="en-US" sz="1500" dirty="0" smtClean="0"/>
              <a:t> </a:t>
            </a:r>
            <a:r>
              <a:rPr lang="en-US" sz="1500" dirty="0" err="1" smtClean="0"/>
              <a:t>sociale</a:t>
            </a:r>
            <a:r>
              <a:rPr lang="en-US" sz="1500" dirty="0" smtClean="0"/>
              <a:t> de stat, cu </a:t>
            </a:r>
            <a:r>
              <a:rPr lang="en-US" sz="1500" dirty="0" err="1" smtClean="0"/>
              <a:t>excepţia</a:t>
            </a:r>
            <a:r>
              <a:rPr lang="en-US" sz="1500" dirty="0" smtClean="0"/>
              <a:t> </a:t>
            </a:r>
            <a:r>
              <a:rPr lang="en-US" sz="1500" dirty="0" err="1" smtClean="0"/>
              <a:t>concediului</a:t>
            </a:r>
            <a:r>
              <a:rPr lang="en-US" sz="1500" dirty="0" smtClean="0"/>
              <a:t> </a:t>
            </a:r>
            <a:r>
              <a:rPr lang="en-US" sz="1500" dirty="0" err="1" smtClean="0"/>
              <a:t>parţial</a:t>
            </a:r>
            <a:r>
              <a:rPr lang="en-US" sz="1500" dirty="0" smtClean="0"/>
              <a:t> </a:t>
            </a:r>
            <a:r>
              <a:rPr lang="en-US" sz="1500" dirty="0" err="1" smtClean="0"/>
              <a:t>plătit</a:t>
            </a:r>
            <a:r>
              <a:rPr lang="en-US" sz="1500" dirty="0" smtClean="0"/>
              <a:t> </a:t>
            </a:r>
            <a:r>
              <a:rPr lang="en-US" sz="1500" dirty="0" err="1" smtClean="0"/>
              <a:t>pentru</a:t>
            </a:r>
            <a:r>
              <a:rPr lang="en-US" sz="1500" dirty="0" smtClean="0"/>
              <a:t> </a:t>
            </a:r>
            <a:r>
              <a:rPr lang="en-US" sz="1500" dirty="0" err="1" smtClean="0"/>
              <a:t>îngrijirea</a:t>
            </a:r>
            <a:r>
              <a:rPr lang="en-US" sz="1500" dirty="0" smtClean="0"/>
              <a:t> </a:t>
            </a:r>
            <a:r>
              <a:rPr lang="en-US" sz="1500" dirty="0" err="1" smtClean="0"/>
              <a:t>copilului</a:t>
            </a:r>
            <a:r>
              <a:rPr lang="en-US" sz="1500" dirty="0" smtClean="0"/>
              <a:t> </a:t>
            </a:r>
            <a:r>
              <a:rPr lang="en-US" sz="1500" dirty="0" err="1" smtClean="0"/>
              <a:t>pînă</a:t>
            </a:r>
            <a:r>
              <a:rPr lang="en-US" sz="1500" dirty="0" smtClean="0"/>
              <a:t> la </a:t>
            </a:r>
            <a:r>
              <a:rPr lang="en-US" sz="1500" dirty="0" err="1" smtClean="0"/>
              <a:t>vîrsta</a:t>
            </a:r>
            <a:r>
              <a:rPr lang="en-US" sz="1500" dirty="0" smtClean="0"/>
              <a:t> de 3 </a:t>
            </a:r>
            <a:r>
              <a:rPr lang="en-US" sz="1500" dirty="0" err="1" smtClean="0"/>
              <a:t>ani</a:t>
            </a:r>
            <a:r>
              <a:rPr lang="en-US" sz="1500" dirty="0" smtClean="0"/>
              <a:t>;</a:t>
            </a:r>
            <a:endParaRPr lang="ru-RU" sz="1500" dirty="0" smtClean="0"/>
          </a:p>
          <a:p>
            <a:r>
              <a:rPr lang="en-US" sz="1500" dirty="0" smtClean="0"/>
              <a:t>e) </a:t>
            </a:r>
            <a:r>
              <a:rPr lang="en-US" sz="1500" dirty="0" err="1" smtClean="0"/>
              <a:t>alte</a:t>
            </a:r>
            <a:r>
              <a:rPr lang="en-US" sz="1500" dirty="0" smtClean="0"/>
              <a:t> </a:t>
            </a:r>
            <a:r>
              <a:rPr lang="en-US" sz="1500" dirty="0" err="1" smtClean="0"/>
              <a:t>perioade</a:t>
            </a:r>
            <a:r>
              <a:rPr lang="en-US" sz="1500" dirty="0" smtClean="0"/>
              <a:t> de </a:t>
            </a:r>
            <a:r>
              <a:rPr lang="en-US" sz="1500" dirty="0" err="1" smtClean="0"/>
              <a:t>timp</a:t>
            </a:r>
            <a:r>
              <a:rPr lang="en-US" sz="1500" dirty="0" smtClean="0"/>
              <a:t> </a:t>
            </a:r>
            <a:r>
              <a:rPr lang="en-US" sz="1500" dirty="0" err="1" smtClean="0"/>
              <a:t>prevăzute</a:t>
            </a:r>
            <a:r>
              <a:rPr lang="en-US" sz="1500" dirty="0" smtClean="0"/>
              <a:t> de </a:t>
            </a:r>
            <a:r>
              <a:rPr lang="en-US" sz="1500" dirty="0" err="1" smtClean="0"/>
              <a:t>convenţiile</a:t>
            </a:r>
            <a:r>
              <a:rPr lang="en-US" sz="1500" dirty="0" smtClean="0"/>
              <a:t> </a:t>
            </a:r>
            <a:r>
              <a:rPr lang="en-US" sz="1500" dirty="0" err="1" smtClean="0"/>
              <a:t>colective</a:t>
            </a:r>
            <a:r>
              <a:rPr lang="en-US" sz="1500" dirty="0" smtClean="0"/>
              <a:t>, de </a:t>
            </a:r>
            <a:r>
              <a:rPr lang="en-US" sz="1500" dirty="0" err="1" smtClean="0"/>
              <a:t>contractul</a:t>
            </a:r>
            <a:r>
              <a:rPr lang="en-US" sz="1500" dirty="0" smtClean="0"/>
              <a:t> </a:t>
            </a:r>
            <a:r>
              <a:rPr lang="en-US" sz="1500" dirty="0" err="1" smtClean="0"/>
              <a:t>colectiv</a:t>
            </a:r>
            <a:r>
              <a:rPr lang="en-US" sz="1500" dirty="0" smtClean="0"/>
              <a:t> </a:t>
            </a:r>
            <a:r>
              <a:rPr lang="en-US" sz="1500" dirty="0" err="1" smtClean="0"/>
              <a:t>sau</a:t>
            </a:r>
            <a:r>
              <a:rPr lang="en-US" sz="1500" dirty="0" smtClean="0"/>
              <a:t> de </a:t>
            </a:r>
            <a:r>
              <a:rPr lang="en-US" sz="1500" dirty="0" err="1" smtClean="0"/>
              <a:t>cel</a:t>
            </a:r>
            <a:r>
              <a:rPr lang="en-US" sz="1500" dirty="0" smtClean="0"/>
              <a:t> individual de </a:t>
            </a:r>
            <a:r>
              <a:rPr lang="en-US" sz="1500" dirty="0" err="1" smtClean="0"/>
              <a:t>muncă</a:t>
            </a:r>
            <a:r>
              <a:rPr lang="en-US" sz="1500" dirty="0" smtClean="0"/>
              <a:t>, de </a:t>
            </a:r>
            <a:r>
              <a:rPr lang="en-US" sz="1500" dirty="0" err="1" smtClean="0"/>
              <a:t>regulamentul</a:t>
            </a:r>
            <a:r>
              <a:rPr lang="en-US" sz="1500" dirty="0" smtClean="0"/>
              <a:t> intern al </a:t>
            </a:r>
            <a:r>
              <a:rPr lang="en-US" sz="1500" dirty="0" err="1" smtClean="0"/>
              <a:t>unităţii</a:t>
            </a:r>
            <a:r>
              <a:rPr lang="en-US" sz="1500" dirty="0" smtClean="0"/>
              <a:t>.</a:t>
            </a:r>
            <a:endParaRPr lang="ro-MO" sz="1500" dirty="0" smtClean="0"/>
          </a:p>
          <a:p>
            <a:endParaRPr lang="ro-MO" sz="1500" dirty="0" smtClean="0"/>
          </a:p>
          <a:p>
            <a:r>
              <a:rPr lang="en-US" sz="1500" b="1" dirty="0" err="1" smtClean="0"/>
              <a:t>În</a:t>
            </a:r>
            <a:r>
              <a:rPr lang="en-US" sz="1500" b="1" dirty="0" smtClean="0"/>
              <a:t> </a:t>
            </a:r>
            <a:r>
              <a:rPr lang="en-US" sz="1500" b="1" dirty="0" err="1" smtClean="0"/>
              <a:t>vechimea</a:t>
            </a:r>
            <a:r>
              <a:rPr lang="en-US" sz="1500" b="1" dirty="0" smtClean="0"/>
              <a:t> </a:t>
            </a:r>
            <a:r>
              <a:rPr lang="en-US" sz="1500" b="1" dirty="0" err="1" smtClean="0"/>
              <a:t>în</a:t>
            </a:r>
            <a:r>
              <a:rPr lang="en-US" sz="1500" b="1" dirty="0" smtClean="0"/>
              <a:t> </a:t>
            </a:r>
            <a:r>
              <a:rPr lang="en-US" sz="1500" b="1" dirty="0" err="1" smtClean="0"/>
              <a:t>muncă</a:t>
            </a:r>
            <a:r>
              <a:rPr lang="en-US" sz="1500" b="1" dirty="0" smtClean="0"/>
              <a:t> care </a:t>
            </a:r>
            <a:r>
              <a:rPr lang="en-US" sz="1500" b="1" dirty="0" err="1" smtClean="0"/>
              <a:t>dă</a:t>
            </a:r>
            <a:r>
              <a:rPr lang="en-US" sz="1500" b="1" dirty="0" smtClean="0"/>
              <a:t> </a:t>
            </a:r>
            <a:r>
              <a:rPr lang="en-US" sz="1500" b="1" dirty="0" err="1" smtClean="0"/>
              <a:t>dreptul</a:t>
            </a:r>
            <a:r>
              <a:rPr lang="en-US" sz="1500" b="1" dirty="0" smtClean="0"/>
              <a:t> la </a:t>
            </a:r>
            <a:r>
              <a:rPr lang="en-US" sz="1500" b="1" dirty="0" err="1" smtClean="0"/>
              <a:t>concediu</a:t>
            </a:r>
            <a:r>
              <a:rPr lang="en-US" sz="1500" b="1" dirty="0" smtClean="0"/>
              <a:t> de </a:t>
            </a:r>
            <a:r>
              <a:rPr lang="en-US" sz="1500" b="1" dirty="0" err="1" smtClean="0"/>
              <a:t>odihnă</a:t>
            </a:r>
            <a:r>
              <a:rPr lang="en-US" sz="1500" b="1" dirty="0" smtClean="0"/>
              <a:t> </a:t>
            </a:r>
            <a:r>
              <a:rPr lang="en-US" sz="1500" b="1" dirty="0" err="1" smtClean="0"/>
              <a:t>anual</a:t>
            </a:r>
            <a:r>
              <a:rPr lang="en-US" sz="1500" b="1" dirty="0" smtClean="0"/>
              <a:t> </a:t>
            </a:r>
            <a:r>
              <a:rPr lang="en-US" sz="1500" b="1" dirty="0" err="1" smtClean="0"/>
              <a:t>nuse</a:t>
            </a:r>
            <a:r>
              <a:rPr lang="en-US" sz="1500" b="1" dirty="0" smtClean="0"/>
              <a:t> </a:t>
            </a:r>
            <a:r>
              <a:rPr lang="en-US" sz="1500" b="1" dirty="0" err="1" smtClean="0"/>
              <a:t>includ</a:t>
            </a:r>
            <a:r>
              <a:rPr lang="en-US" sz="1500" b="1" dirty="0" smtClean="0"/>
              <a:t> </a:t>
            </a:r>
            <a:r>
              <a:rPr lang="en-US" sz="1500" b="1" dirty="0" err="1" smtClean="0"/>
              <a:t>următoarele</a:t>
            </a:r>
            <a:r>
              <a:rPr lang="en-US" sz="1500" b="1" dirty="0" smtClean="0"/>
              <a:t> </a:t>
            </a:r>
            <a:r>
              <a:rPr lang="en-US" sz="1500" b="1" dirty="0" err="1" smtClean="0"/>
              <a:t>perioade</a:t>
            </a:r>
            <a:r>
              <a:rPr lang="en-US" sz="1500" b="1" dirty="0" smtClean="0"/>
              <a:t>, </a:t>
            </a:r>
            <a:r>
              <a:rPr lang="en-US" sz="1500" b="1" dirty="0" err="1" smtClean="0"/>
              <a:t>dacă</a:t>
            </a:r>
            <a:r>
              <a:rPr lang="en-US" sz="1500" b="1" dirty="0" smtClean="0"/>
              <a:t> </a:t>
            </a:r>
            <a:r>
              <a:rPr lang="en-US" sz="1500" b="1" dirty="0" err="1" smtClean="0"/>
              <a:t>convenţiile</a:t>
            </a:r>
            <a:r>
              <a:rPr lang="en-US" sz="1500" b="1" dirty="0" smtClean="0"/>
              <a:t> </a:t>
            </a:r>
            <a:r>
              <a:rPr lang="en-US" sz="1500" b="1" dirty="0" err="1" smtClean="0"/>
              <a:t>colective</a:t>
            </a:r>
            <a:r>
              <a:rPr lang="en-US" sz="1500" b="1" dirty="0" smtClean="0"/>
              <a:t>, </a:t>
            </a:r>
            <a:r>
              <a:rPr lang="en-US" sz="1500" b="1" dirty="0" err="1" smtClean="0"/>
              <a:t>contractul</a:t>
            </a:r>
            <a:r>
              <a:rPr lang="en-US" sz="1500" b="1" dirty="0" smtClean="0"/>
              <a:t> </a:t>
            </a:r>
            <a:r>
              <a:rPr lang="en-US" sz="1500" b="1" dirty="0" err="1" smtClean="0"/>
              <a:t>colectiv</a:t>
            </a:r>
            <a:r>
              <a:rPr lang="en-US" sz="1500" b="1" dirty="0" smtClean="0"/>
              <a:t> </a:t>
            </a:r>
            <a:r>
              <a:rPr lang="en-US" sz="1500" b="1" dirty="0" err="1" smtClean="0"/>
              <a:t>sau</a:t>
            </a:r>
            <a:r>
              <a:rPr lang="en-US" sz="1500" b="1" dirty="0" smtClean="0"/>
              <a:t> </a:t>
            </a:r>
            <a:r>
              <a:rPr lang="en-US" sz="1500" b="1" dirty="0" err="1" smtClean="0"/>
              <a:t>cel</a:t>
            </a:r>
            <a:r>
              <a:rPr lang="en-US" sz="1500" b="1" dirty="0" smtClean="0"/>
              <a:t> individual de </a:t>
            </a:r>
            <a:r>
              <a:rPr lang="en-US" sz="1500" b="1" dirty="0" err="1" smtClean="0"/>
              <a:t>muncă</a:t>
            </a:r>
            <a:r>
              <a:rPr lang="en-US" sz="1500" b="1" dirty="0" smtClean="0"/>
              <a:t> nu </a:t>
            </a:r>
            <a:r>
              <a:rPr lang="en-US" sz="1500" b="1" dirty="0" err="1" smtClean="0"/>
              <a:t>prevăd</a:t>
            </a:r>
            <a:r>
              <a:rPr lang="en-US" sz="1500" b="1" dirty="0" smtClean="0"/>
              <a:t> </a:t>
            </a:r>
            <a:r>
              <a:rPr lang="en-US" sz="1500" b="1" dirty="0" err="1" smtClean="0"/>
              <a:t>altfel</a:t>
            </a:r>
            <a:r>
              <a:rPr lang="en-US" sz="1500" b="1" dirty="0" smtClean="0"/>
              <a:t>:</a:t>
            </a:r>
            <a:endParaRPr lang="ru-RU" sz="1500" b="1" dirty="0" smtClean="0"/>
          </a:p>
          <a:p>
            <a:r>
              <a:rPr lang="en-US" sz="1500" dirty="0" smtClean="0"/>
              <a:t>a) </a:t>
            </a:r>
            <a:r>
              <a:rPr lang="en-US" sz="1500" dirty="0" err="1" smtClean="0"/>
              <a:t>timpul</a:t>
            </a:r>
            <a:r>
              <a:rPr lang="en-US" sz="1500" dirty="0" smtClean="0"/>
              <a:t> </a:t>
            </a:r>
            <a:r>
              <a:rPr lang="en-US" sz="1500" dirty="0" err="1" smtClean="0"/>
              <a:t>absenţei</a:t>
            </a:r>
            <a:r>
              <a:rPr lang="en-US" sz="1500" dirty="0" smtClean="0"/>
              <a:t> </a:t>
            </a:r>
            <a:r>
              <a:rPr lang="en-US" sz="1500" dirty="0" err="1" smtClean="0"/>
              <a:t>nemotivate</a:t>
            </a:r>
            <a:r>
              <a:rPr lang="en-US" sz="1500" dirty="0" smtClean="0"/>
              <a:t> de la </a:t>
            </a:r>
            <a:r>
              <a:rPr lang="en-US" sz="1500" dirty="0" err="1" smtClean="0"/>
              <a:t>lucru</a:t>
            </a:r>
            <a:r>
              <a:rPr lang="en-US" sz="1500" dirty="0" smtClean="0"/>
              <a:t>;</a:t>
            </a:r>
            <a:endParaRPr lang="ru-RU" sz="1500" dirty="0" smtClean="0"/>
          </a:p>
          <a:p>
            <a:r>
              <a:rPr lang="en-US" sz="1500" dirty="0" smtClean="0"/>
              <a:t>b) </a:t>
            </a:r>
            <a:r>
              <a:rPr lang="en-US" sz="1500" dirty="0" err="1" smtClean="0"/>
              <a:t>perioada</a:t>
            </a:r>
            <a:r>
              <a:rPr lang="en-US" sz="1500" dirty="0" smtClean="0"/>
              <a:t> </a:t>
            </a:r>
            <a:r>
              <a:rPr lang="en-US" sz="1500" dirty="0" err="1" smtClean="0"/>
              <a:t>aflării</a:t>
            </a:r>
            <a:r>
              <a:rPr lang="en-US" sz="1500" dirty="0" smtClean="0"/>
              <a:t> </a:t>
            </a:r>
            <a:r>
              <a:rPr lang="en-US" sz="1500" dirty="0" err="1" smtClean="0"/>
              <a:t>în</a:t>
            </a:r>
            <a:r>
              <a:rPr lang="en-US" sz="1500" dirty="0" smtClean="0"/>
              <a:t> </a:t>
            </a:r>
            <a:r>
              <a:rPr lang="en-US" sz="1500" dirty="0" err="1" smtClean="0"/>
              <a:t>concediu</a:t>
            </a:r>
            <a:r>
              <a:rPr lang="en-US" sz="1500" dirty="0" smtClean="0"/>
              <a:t> </a:t>
            </a:r>
            <a:r>
              <a:rPr lang="en-US" sz="1500" dirty="0" err="1" smtClean="0"/>
              <a:t>pentru</a:t>
            </a:r>
            <a:r>
              <a:rPr lang="en-US" sz="1500" dirty="0" smtClean="0"/>
              <a:t> </a:t>
            </a:r>
            <a:r>
              <a:rPr lang="en-US" sz="1500" dirty="0" err="1" smtClean="0"/>
              <a:t>îngrijirea</a:t>
            </a:r>
            <a:r>
              <a:rPr lang="en-US" sz="1500" dirty="0" smtClean="0"/>
              <a:t> </a:t>
            </a:r>
            <a:r>
              <a:rPr lang="en-US" sz="1500" dirty="0" err="1" smtClean="0"/>
              <a:t>copilului</a:t>
            </a:r>
            <a:r>
              <a:rPr lang="en-US" sz="1500" dirty="0" smtClean="0"/>
              <a:t> </a:t>
            </a:r>
            <a:r>
              <a:rPr lang="en-US" sz="1500" dirty="0" err="1" smtClean="0"/>
              <a:t>pînă</a:t>
            </a:r>
            <a:r>
              <a:rPr lang="en-US" sz="1500" dirty="0" smtClean="0"/>
              <a:t> la </a:t>
            </a:r>
            <a:r>
              <a:rPr lang="en-US" sz="1500" dirty="0" err="1" smtClean="0"/>
              <a:t>vîrsta</a:t>
            </a:r>
            <a:r>
              <a:rPr lang="en-US" sz="1500" dirty="0" smtClean="0"/>
              <a:t> de 4 </a:t>
            </a:r>
            <a:r>
              <a:rPr lang="en-US" sz="1500" dirty="0" err="1" smtClean="0"/>
              <a:t>ani</a:t>
            </a:r>
            <a:r>
              <a:rPr lang="en-US" sz="1500" dirty="0" smtClean="0"/>
              <a:t>;</a:t>
            </a:r>
            <a:endParaRPr lang="ru-RU" sz="1500" dirty="0" smtClean="0"/>
          </a:p>
          <a:p>
            <a:r>
              <a:rPr lang="en-US" sz="1500" dirty="0" smtClean="0"/>
              <a:t>c) </a:t>
            </a:r>
            <a:r>
              <a:rPr lang="en-US" sz="1500" dirty="0" err="1" smtClean="0"/>
              <a:t>perioada</a:t>
            </a:r>
            <a:r>
              <a:rPr lang="en-US" sz="1500" dirty="0" smtClean="0"/>
              <a:t> </a:t>
            </a:r>
            <a:r>
              <a:rPr lang="en-US" sz="1500" dirty="0" err="1" smtClean="0"/>
              <a:t>aflării</a:t>
            </a:r>
            <a:r>
              <a:rPr lang="en-US" sz="1500" dirty="0" smtClean="0"/>
              <a:t> </a:t>
            </a:r>
            <a:r>
              <a:rPr lang="en-US" sz="1500" dirty="0" err="1" smtClean="0"/>
              <a:t>în</a:t>
            </a:r>
            <a:r>
              <a:rPr lang="en-US" sz="1500" dirty="0" smtClean="0"/>
              <a:t> </a:t>
            </a:r>
            <a:r>
              <a:rPr lang="en-US" sz="1500" dirty="0" err="1" smtClean="0"/>
              <a:t>concediu</a:t>
            </a:r>
            <a:r>
              <a:rPr lang="en-US" sz="1500" dirty="0" smtClean="0"/>
              <a:t> </a:t>
            </a:r>
            <a:r>
              <a:rPr lang="en-US" sz="1500" dirty="0" err="1" smtClean="0"/>
              <a:t>neplătit</a:t>
            </a:r>
            <a:r>
              <a:rPr lang="en-US" sz="1500" dirty="0" smtClean="0"/>
              <a:t> cu o </a:t>
            </a:r>
            <a:r>
              <a:rPr lang="en-US" sz="1500" dirty="0" err="1" smtClean="0"/>
              <a:t>durată</a:t>
            </a:r>
            <a:r>
              <a:rPr lang="en-US" sz="1500" dirty="0" smtClean="0"/>
              <a:t> </a:t>
            </a:r>
            <a:r>
              <a:rPr lang="en-US" sz="1500" dirty="0" err="1" smtClean="0"/>
              <a:t>mai</a:t>
            </a:r>
            <a:r>
              <a:rPr lang="en-US" sz="1500" dirty="0" smtClean="0"/>
              <a:t> mare de 14 </a:t>
            </a:r>
            <a:r>
              <a:rPr lang="en-US" sz="1500" dirty="0" err="1" smtClean="0"/>
              <a:t>zile</a:t>
            </a:r>
            <a:r>
              <a:rPr lang="en-US" sz="1500" dirty="0" smtClean="0"/>
              <a:t> </a:t>
            </a:r>
            <a:r>
              <a:rPr lang="en-US" sz="1500" dirty="0" err="1" smtClean="0"/>
              <a:t>calendaristice</a:t>
            </a:r>
            <a:r>
              <a:rPr lang="en-US" sz="1500" dirty="0" smtClean="0"/>
              <a:t>;</a:t>
            </a:r>
            <a:endParaRPr lang="ru-RU" sz="1500" dirty="0" smtClean="0"/>
          </a:p>
          <a:p>
            <a:r>
              <a:rPr lang="en-US" sz="1500" dirty="0" smtClean="0"/>
              <a:t>d) </a:t>
            </a:r>
            <a:r>
              <a:rPr lang="en-US" sz="1500" dirty="0" err="1" smtClean="0"/>
              <a:t>perioada</a:t>
            </a:r>
            <a:r>
              <a:rPr lang="en-US" sz="1500" dirty="0" smtClean="0"/>
              <a:t> </a:t>
            </a:r>
            <a:r>
              <a:rPr lang="en-US" sz="1500" dirty="0" err="1" smtClean="0"/>
              <a:t>suspendării</a:t>
            </a:r>
            <a:r>
              <a:rPr lang="en-US" sz="1500" dirty="0" smtClean="0"/>
              <a:t> </a:t>
            </a:r>
            <a:r>
              <a:rPr lang="en-US" sz="1500" dirty="0" err="1" smtClean="0"/>
              <a:t>contractului</a:t>
            </a:r>
            <a:r>
              <a:rPr lang="en-US" sz="1500" dirty="0" smtClean="0"/>
              <a:t> individual de </a:t>
            </a:r>
            <a:r>
              <a:rPr lang="en-US" sz="1500" dirty="0" err="1" smtClean="0"/>
              <a:t>muncă</a:t>
            </a:r>
            <a:r>
              <a:rPr lang="en-US" sz="1500" dirty="0" smtClean="0"/>
              <a:t>, cu </a:t>
            </a:r>
            <a:r>
              <a:rPr lang="en-US" sz="1500" dirty="0" err="1" smtClean="0"/>
              <a:t>excepţia</a:t>
            </a:r>
            <a:r>
              <a:rPr lang="en-US" sz="1500" dirty="0" smtClean="0"/>
              <a:t> </a:t>
            </a:r>
            <a:r>
              <a:rPr lang="en-US" sz="1500" dirty="0" err="1" smtClean="0"/>
              <a:t>cazurilor</a:t>
            </a:r>
            <a:r>
              <a:rPr lang="en-US" sz="1500" dirty="0" smtClean="0"/>
              <a:t> </a:t>
            </a:r>
            <a:r>
              <a:rPr lang="en-US" sz="1500" dirty="0" err="1" smtClean="0"/>
              <a:t>prevăzute</a:t>
            </a:r>
            <a:r>
              <a:rPr lang="en-US" sz="1500" dirty="0" smtClean="0"/>
              <a:t> la art.76 </a:t>
            </a:r>
            <a:r>
              <a:rPr lang="en-US" sz="1500" dirty="0" err="1" smtClean="0"/>
              <a:t>lit.a</a:t>
            </a:r>
            <a:r>
              <a:rPr lang="en-US" sz="1500" dirty="0" smtClean="0"/>
              <a:t>)-d) </a:t>
            </a:r>
            <a:r>
              <a:rPr lang="en-US" sz="1500" dirty="0" err="1" smtClean="0"/>
              <a:t>şi</a:t>
            </a:r>
            <a:r>
              <a:rPr lang="en-US" sz="1500" dirty="0" smtClean="0"/>
              <a:t> la art.77 </a:t>
            </a:r>
            <a:r>
              <a:rPr lang="en-US" sz="1500" dirty="0" err="1" smtClean="0"/>
              <a:t>lit.b</a:t>
            </a:r>
            <a:r>
              <a:rPr lang="en-US" sz="1500" dirty="0" smtClean="0"/>
              <a:t>) din CM.</a:t>
            </a:r>
            <a:endParaRPr lang="ru-RU" sz="1500" dirty="0" smtClean="0"/>
          </a:p>
          <a:p>
            <a:r>
              <a:rPr lang="en-US" sz="1500" b="1" dirty="0" smtClean="0"/>
              <a:t> </a:t>
            </a:r>
            <a:endParaRPr lang="ro-MO" sz="1500" b="1" dirty="0" smtClean="0"/>
          </a:p>
          <a:p>
            <a:r>
              <a:rPr lang="ro-RO" sz="1600" dirty="0" smtClean="0"/>
              <a:t>Contractele </a:t>
            </a:r>
            <a:r>
              <a:rPr lang="ro-RO" sz="1600" dirty="0" smtClean="0"/>
              <a:t>colective, reglementările interne, contractele individuale de muncă sau alte reglementări interne pot prevedea alte perioade </a:t>
            </a:r>
            <a:r>
              <a:rPr lang="ro-RO" sz="1600" dirty="0" smtClean="0"/>
              <a:t>a stajiului de </a:t>
            </a:r>
            <a:r>
              <a:rPr lang="ro-RO" sz="1600" dirty="0" smtClean="0"/>
              <a:t>muncă care </a:t>
            </a:r>
            <a:r>
              <a:rPr lang="ro-RO" sz="1600" dirty="0" smtClean="0"/>
              <a:t>dă </a:t>
            </a:r>
            <a:r>
              <a:rPr lang="ro-RO" sz="1600" dirty="0" smtClean="0"/>
              <a:t>dreptul la concediul anual plătit. </a:t>
            </a:r>
            <a:r>
              <a:rPr lang="ro-RO" sz="1600" dirty="0" smtClean="0"/>
              <a:t> De </a:t>
            </a:r>
            <a:r>
              <a:rPr lang="ro-RO" sz="1600" dirty="0" smtClean="0"/>
              <a:t>exemplu: timpul petrecut în concediu fără plată de mai puțin de 30 de zile calendaristice pe parcursul unui an calendaristic.</a:t>
            </a:r>
            <a:endParaRPr lang="ru-RU" sz="1400" dirty="0"/>
          </a:p>
        </p:txBody>
      </p:sp>
      <p:sp>
        <p:nvSpPr>
          <p:cNvPr id="3" name="Заголовок 2"/>
          <p:cNvSpPr>
            <a:spLocks noGrp="1"/>
          </p:cNvSpPr>
          <p:nvPr>
            <p:ph type="title"/>
          </p:nvPr>
        </p:nvSpPr>
        <p:spPr>
          <a:xfrm>
            <a:off x="457200" y="274638"/>
            <a:ext cx="8229600" cy="778098"/>
          </a:xfrm>
        </p:spPr>
        <p:txBody>
          <a:bodyPr>
            <a:normAutofit fontScale="90000"/>
          </a:bodyPr>
          <a:lstStyle/>
          <a:p>
            <a:pPr algn="ctr"/>
            <a:r>
              <a:rPr lang="ru-RU" sz="3100" dirty="0" smtClean="0"/>
              <a:t/>
            </a:r>
            <a:br>
              <a:rPr lang="ru-RU" sz="3100" dirty="0" smtClean="0"/>
            </a:br>
            <a:r>
              <a:rPr lang="ro-MO" sz="3100" dirty="0" smtClean="0"/>
              <a:t>Vechimea în muncă care dă dreptul la concediu de odihnă anual</a:t>
            </a:r>
            <a:r>
              <a:rPr lang="ru-RU" i="1" dirty="0" smtClean="0"/>
              <a:t/>
            </a:r>
            <a:br>
              <a:rPr lang="ru-RU" i="1" dirty="0" smtClean="0"/>
            </a:b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340768"/>
            <a:ext cx="8229600" cy="4896544"/>
          </a:xfrm>
        </p:spPr>
        <p:txBody>
          <a:bodyPr>
            <a:normAutofit fontScale="92500" lnSpcReduction="10000"/>
          </a:bodyPr>
          <a:lstStyle/>
          <a:p>
            <a:r>
              <a:rPr lang="en-US" sz="1600" dirty="0" err="1" smtClean="0"/>
              <a:t>Concediul</a:t>
            </a:r>
            <a:r>
              <a:rPr lang="en-US" sz="1600" dirty="0" smtClean="0"/>
              <a:t> de </a:t>
            </a:r>
            <a:r>
              <a:rPr lang="en-US" sz="1600" dirty="0" err="1" smtClean="0"/>
              <a:t>odihnă</a:t>
            </a:r>
            <a:r>
              <a:rPr lang="en-US" sz="1600" dirty="0" smtClean="0"/>
              <a:t> </a:t>
            </a:r>
            <a:r>
              <a:rPr lang="en-US" sz="1600" dirty="0" err="1" smtClean="0"/>
              <a:t>pentru</a:t>
            </a:r>
            <a:r>
              <a:rPr lang="en-US" sz="1600" dirty="0" smtClean="0"/>
              <a:t> </a:t>
            </a:r>
            <a:r>
              <a:rPr lang="en-US" sz="1600" dirty="0" err="1" smtClean="0"/>
              <a:t>primul</a:t>
            </a:r>
            <a:r>
              <a:rPr lang="en-US" sz="1600" dirty="0" smtClean="0"/>
              <a:t> an de </a:t>
            </a:r>
            <a:r>
              <a:rPr lang="en-US" sz="1600" dirty="0" err="1" smtClean="0"/>
              <a:t>muncă</a:t>
            </a:r>
            <a:r>
              <a:rPr lang="en-US" sz="1600" dirty="0" smtClean="0"/>
              <a:t> se </a:t>
            </a:r>
            <a:r>
              <a:rPr lang="en-US" sz="1600" dirty="0" err="1" smtClean="0"/>
              <a:t>acordă</a:t>
            </a:r>
            <a:r>
              <a:rPr lang="en-US" sz="1600" dirty="0" smtClean="0"/>
              <a:t> </a:t>
            </a:r>
            <a:r>
              <a:rPr lang="en-US" sz="1600" dirty="0" err="1" smtClean="0"/>
              <a:t>salariaţilor</a:t>
            </a:r>
            <a:r>
              <a:rPr lang="en-US" sz="1600" dirty="0" smtClean="0"/>
              <a:t> </a:t>
            </a:r>
            <a:r>
              <a:rPr lang="en-US" sz="1600" dirty="0" err="1" smtClean="0"/>
              <a:t>după</a:t>
            </a:r>
            <a:r>
              <a:rPr lang="en-US" sz="1600" dirty="0" smtClean="0"/>
              <a:t> </a:t>
            </a:r>
            <a:r>
              <a:rPr lang="en-US" sz="1600" dirty="0" err="1" smtClean="0"/>
              <a:t>expirarea</a:t>
            </a:r>
            <a:r>
              <a:rPr lang="en-US" sz="1600" dirty="0" smtClean="0"/>
              <a:t> a 6 </a:t>
            </a:r>
            <a:r>
              <a:rPr lang="en-US" sz="1600" dirty="0" err="1" smtClean="0"/>
              <a:t>luni</a:t>
            </a:r>
            <a:r>
              <a:rPr lang="en-US" sz="1600" dirty="0" smtClean="0"/>
              <a:t> de </a:t>
            </a:r>
            <a:r>
              <a:rPr lang="en-US" sz="1600" dirty="0" err="1" smtClean="0"/>
              <a:t>muncă</a:t>
            </a:r>
            <a:r>
              <a:rPr lang="en-US" sz="1600" dirty="0" smtClean="0"/>
              <a:t> la </a:t>
            </a:r>
            <a:r>
              <a:rPr lang="en-US" sz="1600" dirty="0" err="1" smtClean="0"/>
              <a:t>unitatea</a:t>
            </a:r>
            <a:r>
              <a:rPr lang="en-US" sz="1600" dirty="0" smtClean="0"/>
              <a:t> </a:t>
            </a:r>
            <a:r>
              <a:rPr lang="en-US" sz="1600" dirty="0" err="1" smtClean="0"/>
              <a:t>respectivă</a:t>
            </a:r>
            <a:r>
              <a:rPr lang="en-US" sz="1600" dirty="0" smtClean="0"/>
              <a:t>.</a:t>
            </a:r>
            <a:endParaRPr lang="ru-RU" sz="1600" dirty="0" smtClean="0"/>
          </a:p>
          <a:p>
            <a:r>
              <a:rPr lang="en-US" sz="1600" dirty="0" err="1" smtClean="0"/>
              <a:t>Înainte</a:t>
            </a:r>
            <a:r>
              <a:rPr lang="en-US" sz="1600" dirty="0" smtClean="0"/>
              <a:t> de </a:t>
            </a:r>
            <a:r>
              <a:rPr lang="en-US" sz="1600" dirty="0" err="1" smtClean="0"/>
              <a:t>expirarea</a:t>
            </a:r>
            <a:r>
              <a:rPr lang="en-US" sz="1600" dirty="0" smtClean="0"/>
              <a:t> a 6 </a:t>
            </a:r>
            <a:r>
              <a:rPr lang="en-US" sz="1600" dirty="0" err="1" smtClean="0"/>
              <a:t>luni</a:t>
            </a:r>
            <a:r>
              <a:rPr lang="en-US" sz="1600" dirty="0" smtClean="0"/>
              <a:t> de </a:t>
            </a:r>
            <a:r>
              <a:rPr lang="en-US" sz="1600" dirty="0" err="1" smtClean="0"/>
              <a:t>muncă</a:t>
            </a:r>
            <a:r>
              <a:rPr lang="en-US" sz="1600" dirty="0" smtClean="0"/>
              <a:t> la </a:t>
            </a:r>
            <a:r>
              <a:rPr lang="en-US" sz="1600" dirty="0" err="1" smtClean="0"/>
              <a:t>unitate</a:t>
            </a:r>
            <a:r>
              <a:rPr lang="en-US" sz="1600" dirty="0" smtClean="0"/>
              <a:t>, </a:t>
            </a:r>
            <a:r>
              <a:rPr lang="en-US" sz="1600" dirty="0" err="1" smtClean="0"/>
              <a:t>concediul</a:t>
            </a:r>
            <a:r>
              <a:rPr lang="en-US" sz="1600" dirty="0" smtClean="0"/>
              <a:t> de </a:t>
            </a:r>
            <a:r>
              <a:rPr lang="en-US" sz="1600" dirty="0" err="1" smtClean="0"/>
              <a:t>odihnă</a:t>
            </a:r>
            <a:r>
              <a:rPr lang="en-US" sz="1600" dirty="0" smtClean="0"/>
              <a:t> </a:t>
            </a:r>
            <a:r>
              <a:rPr lang="en-US" sz="1600" dirty="0" err="1" smtClean="0"/>
              <a:t>pentru</a:t>
            </a:r>
            <a:r>
              <a:rPr lang="en-US" sz="1600" dirty="0" smtClean="0"/>
              <a:t> </a:t>
            </a:r>
            <a:r>
              <a:rPr lang="en-US" sz="1600" dirty="0" err="1" smtClean="0"/>
              <a:t>primul</a:t>
            </a:r>
            <a:r>
              <a:rPr lang="en-US" sz="1600" dirty="0" smtClean="0"/>
              <a:t> an de </a:t>
            </a:r>
            <a:r>
              <a:rPr lang="en-US" sz="1600" dirty="0" err="1" smtClean="0"/>
              <a:t>muncă</a:t>
            </a:r>
            <a:r>
              <a:rPr lang="en-US" sz="1600" dirty="0" smtClean="0"/>
              <a:t> se </a:t>
            </a:r>
            <a:r>
              <a:rPr lang="en-US" sz="1600" dirty="0" err="1" smtClean="0"/>
              <a:t>acordă</a:t>
            </a:r>
            <a:r>
              <a:rPr lang="en-US" sz="1600" dirty="0" smtClean="0"/>
              <a:t>, </a:t>
            </a:r>
            <a:r>
              <a:rPr lang="en-US" sz="1600" dirty="0" err="1" smtClean="0"/>
              <a:t>în</a:t>
            </a:r>
            <a:r>
              <a:rPr lang="en-US" sz="1600" dirty="0" smtClean="0"/>
              <a:t> </a:t>
            </a:r>
            <a:r>
              <a:rPr lang="en-US" sz="1600" dirty="0" err="1" smtClean="0"/>
              <a:t>baza</a:t>
            </a:r>
            <a:r>
              <a:rPr lang="en-US" sz="1600" dirty="0" smtClean="0"/>
              <a:t> </a:t>
            </a:r>
            <a:r>
              <a:rPr lang="en-US" sz="1600" dirty="0" err="1" smtClean="0"/>
              <a:t>unei</a:t>
            </a:r>
            <a:r>
              <a:rPr lang="en-US" sz="1600" dirty="0" smtClean="0"/>
              <a:t> </a:t>
            </a:r>
            <a:r>
              <a:rPr lang="en-US" sz="1600" dirty="0" err="1" smtClean="0"/>
              <a:t>cereri</a:t>
            </a:r>
            <a:r>
              <a:rPr lang="en-US" sz="1600" dirty="0" smtClean="0"/>
              <a:t> </a:t>
            </a:r>
            <a:r>
              <a:rPr lang="en-US" sz="1600" dirty="0" err="1" smtClean="0"/>
              <a:t>scrise</a:t>
            </a:r>
            <a:r>
              <a:rPr lang="en-US" sz="1600" dirty="0" smtClean="0"/>
              <a:t>, </a:t>
            </a:r>
            <a:r>
              <a:rPr lang="en-US" sz="1600" dirty="0" err="1" smtClean="0"/>
              <a:t>următoarelor</a:t>
            </a:r>
            <a:r>
              <a:rPr lang="en-US" sz="1600" dirty="0" smtClean="0"/>
              <a:t> </a:t>
            </a:r>
            <a:r>
              <a:rPr lang="en-US" sz="1600" dirty="0" err="1" smtClean="0"/>
              <a:t>categorii</a:t>
            </a:r>
            <a:r>
              <a:rPr lang="en-US" sz="1600" dirty="0" smtClean="0"/>
              <a:t> de </a:t>
            </a:r>
            <a:r>
              <a:rPr lang="en-US" sz="1600" dirty="0" err="1" smtClean="0"/>
              <a:t>salariaţi</a:t>
            </a:r>
            <a:r>
              <a:rPr lang="en-US" sz="1600" dirty="0" smtClean="0"/>
              <a:t>:</a:t>
            </a:r>
            <a:endParaRPr lang="ru-RU" sz="1600" dirty="0" smtClean="0"/>
          </a:p>
          <a:p>
            <a:r>
              <a:rPr lang="en-US" sz="1600" dirty="0" smtClean="0"/>
              <a:t>a) </a:t>
            </a:r>
            <a:r>
              <a:rPr lang="en-US" sz="1600" dirty="0" err="1" smtClean="0"/>
              <a:t>femeilor</a:t>
            </a:r>
            <a:r>
              <a:rPr lang="en-US" sz="1600" dirty="0" smtClean="0"/>
              <a:t> – </a:t>
            </a:r>
            <a:r>
              <a:rPr lang="en-US" sz="1600" dirty="0" err="1" smtClean="0"/>
              <a:t>înainte</a:t>
            </a:r>
            <a:r>
              <a:rPr lang="en-US" sz="1600" dirty="0" smtClean="0"/>
              <a:t> de </a:t>
            </a:r>
            <a:r>
              <a:rPr lang="en-US" sz="1600" dirty="0" err="1" smtClean="0"/>
              <a:t>concediul</a:t>
            </a:r>
            <a:r>
              <a:rPr lang="en-US" sz="1600" dirty="0" smtClean="0"/>
              <a:t> de </a:t>
            </a:r>
            <a:r>
              <a:rPr lang="en-US" sz="1600" dirty="0" err="1" smtClean="0"/>
              <a:t>maternitate</a:t>
            </a:r>
            <a:r>
              <a:rPr lang="en-US" sz="1600" dirty="0" smtClean="0"/>
              <a:t> </a:t>
            </a:r>
            <a:r>
              <a:rPr lang="en-US" sz="1600" dirty="0" err="1" smtClean="0"/>
              <a:t>sau</a:t>
            </a:r>
            <a:r>
              <a:rPr lang="en-US" sz="1600" dirty="0" smtClean="0"/>
              <a:t> </a:t>
            </a:r>
            <a:r>
              <a:rPr lang="en-US" sz="1600" dirty="0" err="1" smtClean="0"/>
              <a:t>imediat</a:t>
            </a:r>
            <a:r>
              <a:rPr lang="en-US" sz="1600" dirty="0" smtClean="0"/>
              <a:t> </a:t>
            </a:r>
            <a:r>
              <a:rPr lang="en-US" sz="1600" dirty="0" err="1" smtClean="0"/>
              <a:t>după</a:t>
            </a:r>
            <a:r>
              <a:rPr lang="en-US" sz="1600" dirty="0" smtClean="0"/>
              <a:t> el;</a:t>
            </a:r>
            <a:endParaRPr lang="ru-RU" sz="1600" dirty="0" smtClean="0"/>
          </a:p>
          <a:p>
            <a:r>
              <a:rPr lang="en-US" sz="1600" dirty="0" smtClean="0"/>
              <a:t>b) </a:t>
            </a:r>
            <a:r>
              <a:rPr lang="en-US" sz="1600" dirty="0" err="1" smtClean="0"/>
              <a:t>salariaţilor</a:t>
            </a:r>
            <a:r>
              <a:rPr lang="en-US" sz="1600" dirty="0" smtClean="0"/>
              <a:t> </a:t>
            </a:r>
            <a:r>
              <a:rPr lang="en-US" sz="1600" dirty="0" err="1" smtClean="0"/>
              <a:t>în</a:t>
            </a:r>
            <a:r>
              <a:rPr lang="en-US" sz="1600" dirty="0" smtClean="0"/>
              <a:t> </a:t>
            </a:r>
            <a:r>
              <a:rPr lang="en-US" sz="1600" dirty="0" err="1" smtClean="0"/>
              <a:t>vîrstă</a:t>
            </a:r>
            <a:r>
              <a:rPr lang="en-US" sz="1600" dirty="0" smtClean="0"/>
              <a:t> de </a:t>
            </a:r>
            <a:r>
              <a:rPr lang="en-US" sz="1600" dirty="0" err="1" smtClean="0"/>
              <a:t>pînă</a:t>
            </a:r>
            <a:r>
              <a:rPr lang="en-US" sz="1600" dirty="0" smtClean="0"/>
              <a:t> la 18 </a:t>
            </a:r>
            <a:r>
              <a:rPr lang="en-US" sz="1600" dirty="0" err="1" smtClean="0"/>
              <a:t>ani</a:t>
            </a:r>
            <a:r>
              <a:rPr lang="en-US" sz="1600" dirty="0" smtClean="0"/>
              <a:t>;</a:t>
            </a:r>
            <a:endParaRPr lang="ru-RU" sz="1600" dirty="0" smtClean="0"/>
          </a:p>
          <a:p>
            <a:r>
              <a:rPr lang="en-US" sz="1600" dirty="0" smtClean="0"/>
              <a:t>c) </a:t>
            </a:r>
            <a:r>
              <a:rPr lang="en-US" sz="1600" dirty="0" err="1" smtClean="0"/>
              <a:t>altor</a:t>
            </a:r>
            <a:r>
              <a:rPr lang="en-US" sz="1600" dirty="0" smtClean="0"/>
              <a:t> </a:t>
            </a:r>
            <a:r>
              <a:rPr lang="en-US" sz="1600" dirty="0" err="1" smtClean="0"/>
              <a:t>salariaţi</a:t>
            </a:r>
            <a:r>
              <a:rPr lang="en-US" sz="1600" dirty="0" smtClean="0"/>
              <a:t>, conform </a:t>
            </a:r>
            <a:r>
              <a:rPr lang="en-US" sz="1600" dirty="0" err="1" smtClean="0"/>
              <a:t>legislaţiei</a:t>
            </a:r>
            <a:r>
              <a:rPr lang="en-US" sz="1600" dirty="0" smtClean="0"/>
              <a:t> </a:t>
            </a:r>
            <a:r>
              <a:rPr lang="en-US" sz="1600" dirty="0" err="1" smtClean="0"/>
              <a:t>în</a:t>
            </a:r>
            <a:r>
              <a:rPr lang="en-US" sz="1600" dirty="0" smtClean="0"/>
              <a:t> </a:t>
            </a:r>
            <a:r>
              <a:rPr lang="en-US" sz="1600" dirty="0" err="1" smtClean="0"/>
              <a:t>vigoare</a:t>
            </a:r>
            <a:r>
              <a:rPr lang="en-US" sz="1600" dirty="0" smtClean="0"/>
              <a:t>.</a:t>
            </a:r>
            <a:endParaRPr lang="ru-RU" sz="1600" dirty="0" smtClean="0"/>
          </a:p>
          <a:p>
            <a:r>
              <a:rPr lang="en-US" sz="1600" dirty="0" err="1" smtClean="0"/>
              <a:t>Concediul</a:t>
            </a:r>
            <a:r>
              <a:rPr lang="en-US" sz="1600" dirty="0" smtClean="0"/>
              <a:t> de </a:t>
            </a:r>
            <a:r>
              <a:rPr lang="en-US" sz="1600" dirty="0" err="1" smtClean="0"/>
              <a:t>odihnă</a:t>
            </a:r>
            <a:r>
              <a:rPr lang="en-US" sz="1600" dirty="0" smtClean="0"/>
              <a:t> </a:t>
            </a:r>
            <a:r>
              <a:rPr lang="en-US" sz="1600" dirty="0" err="1" smtClean="0"/>
              <a:t>pentru</a:t>
            </a:r>
            <a:r>
              <a:rPr lang="en-US" sz="1600" dirty="0" smtClean="0"/>
              <a:t> </a:t>
            </a:r>
            <a:r>
              <a:rPr lang="en-US" sz="1600" dirty="0" err="1" smtClean="0"/>
              <a:t>primul</a:t>
            </a:r>
            <a:r>
              <a:rPr lang="en-US" sz="1600" dirty="0" smtClean="0"/>
              <a:t> an de </a:t>
            </a:r>
            <a:r>
              <a:rPr lang="en-US" sz="1600" dirty="0" err="1" smtClean="0"/>
              <a:t>muncă</a:t>
            </a:r>
            <a:r>
              <a:rPr lang="en-US" sz="1600" dirty="0" smtClean="0"/>
              <a:t> </a:t>
            </a:r>
            <a:r>
              <a:rPr lang="en-US" sz="1600" dirty="0" err="1" smtClean="0"/>
              <a:t>poate</a:t>
            </a:r>
            <a:r>
              <a:rPr lang="en-US" sz="1600" dirty="0" smtClean="0"/>
              <a:t> </a:t>
            </a:r>
            <a:r>
              <a:rPr lang="en-US" sz="1600" dirty="0" err="1" smtClean="0"/>
              <a:t>fi</a:t>
            </a:r>
            <a:r>
              <a:rPr lang="en-US" sz="1600" dirty="0" smtClean="0"/>
              <a:t> </a:t>
            </a:r>
            <a:r>
              <a:rPr lang="en-US" sz="1600" dirty="0" err="1" smtClean="0"/>
              <a:t>acordat</a:t>
            </a:r>
            <a:r>
              <a:rPr lang="en-US" sz="1600" dirty="0" smtClean="0"/>
              <a:t> </a:t>
            </a:r>
            <a:r>
              <a:rPr lang="en-US" sz="1600" dirty="0" err="1" smtClean="0"/>
              <a:t>salariatului</a:t>
            </a:r>
            <a:r>
              <a:rPr lang="en-US" sz="1600" dirty="0" smtClean="0"/>
              <a:t> </a:t>
            </a:r>
            <a:r>
              <a:rPr lang="en-US" sz="1600" dirty="0" err="1" smtClean="0"/>
              <a:t>şi</a:t>
            </a:r>
            <a:r>
              <a:rPr lang="en-US" sz="1600" dirty="0" smtClean="0"/>
              <a:t> </a:t>
            </a:r>
            <a:r>
              <a:rPr lang="en-US" sz="1600" dirty="0" err="1" smtClean="0"/>
              <a:t>înainte</a:t>
            </a:r>
            <a:r>
              <a:rPr lang="en-US" sz="1600" dirty="0" smtClean="0"/>
              <a:t> de </a:t>
            </a:r>
            <a:r>
              <a:rPr lang="en-US" sz="1600" dirty="0" err="1" smtClean="0"/>
              <a:t>expirarea</a:t>
            </a:r>
            <a:r>
              <a:rPr lang="en-US" sz="1600" dirty="0" smtClean="0"/>
              <a:t> a 6 </a:t>
            </a:r>
            <a:r>
              <a:rPr lang="en-US" sz="1600" dirty="0" err="1" smtClean="0"/>
              <a:t>luni</a:t>
            </a:r>
            <a:r>
              <a:rPr lang="en-US" sz="1600" dirty="0" smtClean="0"/>
              <a:t> de </a:t>
            </a:r>
            <a:r>
              <a:rPr lang="en-US" sz="1600" dirty="0" err="1" smtClean="0"/>
              <a:t>muncă</a:t>
            </a:r>
            <a:r>
              <a:rPr lang="en-US" sz="1600" dirty="0" smtClean="0"/>
              <a:t> la </a:t>
            </a:r>
            <a:r>
              <a:rPr lang="en-US" sz="1600" dirty="0" err="1" smtClean="0"/>
              <a:t>unitate</a:t>
            </a:r>
            <a:r>
              <a:rPr lang="en-US" sz="1600" dirty="0" smtClean="0"/>
              <a:t>.</a:t>
            </a:r>
            <a:endParaRPr lang="ru-RU" sz="1600" dirty="0" smtClean="0"/>
          </a:p>
          <a:p>
            <a:r>
              <a:rPr lang="en-US" sz="1600" dirty="0" err="1" smtClean="0"/>
              <a:t>Salariaţilor</a:t>
            </a:r>
            <a:r>
              <a:rPr lang="en-US" sz="1600" dirty="0" smtClean="0"/>
              <a:t> </a:t>
            </a:r>
            <a:r>
              <a:rPr lang="en-US" sz="1600" dirty="0" err="1" smtClean="0"/>
              <a:t>transferaţi</a:t>
            </a:r>
            <a:r>
              <a:rPr lang="en-US" sz="1600" dirty="0" smtClean="0"/>
              <a:t> </a:t>
            </a:r>
            <a:r>
              <a:rPr lang="en-US" sz="1600" dirty="0" err="1" smtClean="0"/>
              <a:t>dintr</a:t>
            </a:r>
            <a:r>
              <a:rPr lang="en-US" sz="1600" dirty="0" smtClean="0"/>
              <a:t>-o </a:t>
            </a:r>
            <a:r>
              <a:rPr lang="en-US" sz="1600" dirty="0" err="1" smtClean="0"/>
              <a:t>unitate</a:t>
            </a:r>
            <a:r>
              <a:rPr lang="en-US" sz="1600" dirty="0" smtClean="0"/>
              <a:t> </a:t>
            </a:r>
            <a:r>
              <a:rPr lang="en-US" sz="1600" dirty="0" err="1" smtClean="0"/>
              <a:t>în</a:t>
            </a:r>
            <a:r>
              <a:rPr lang="en-US" sz="1600" dirty="0" smtClean="0"/>
              <a:t> </a:t>
            </a:r>
            <a:r>
              <a:rPr lang="en-US" sz="1600" dirty="0" err="1" smtClean="0"/>
              <a:t>alta</a:t>
            </a:r>
            <a:r>
              <a:rPr lang="en-US" sz="1600" dirty="0" smtClean="0"/>
              <a:t> </a:t>
            </a:r>
            <a:r>
              <a:rPr lang="en-US" sz="1600" dirty="0" err="1" smtClean="0"/>
              <a:t>concediul</a:t>
            </a:r>
            <a:r>
              <a:rPr lang="en-US" sz="1600" dirty="0" smtClean="0"/>
              <a:t> de </a:t>
            </a:r>
            <a:r>
              <a:rPr lang="en-US" sz="1600" dirty="0" err="1" smtClean="0"/>
              <a:t>odihnă</a:t>
            </a:r>
            <a:r>
              <a:rPr lang="en-US" sz="1600" dirty="0" smtClean="0"/>
              <a:t> </a:t>
            </a:r>
            <a:r>
              <a:rPr lang="en-US" sz="1600" dirty="0" err="1" smtClean="0"/>
              <a:t>anual</a:t>
            </a:r>
            <a:r>
              <a:rPr lang="en-US" sz="1600" dirty="0" smtClean="0"/>
              <a:t> </a:t>
            </a:r>
            <a:r>
              <a:rPr lang="en-US" sz="1600" dirty="0" err="1" smtClean="0"/>
              <a:t>li</a:t>
            </a:r>
            <a:r>
              <a:rPr lang="en-US" sz="1600" dirty="0" smtClean="0"/>
              <a:t> se </a:t>
            </a:r>
            <a:r>
              <a:rPr lang="en-US" sz="1600" dirty="0" err="1" smtClean="0"/>
              <a:t>poate</a:t>
            </a:r>
            <a:r>
              <a:rPr lang="en-US" sz="1600" dirty="0" smtClean="0"/>
              <a:t> </a:t>
            </a:r>
            <a:r>
              <a:rPr lang="en-US" sz="1600" dirty="0" err="1" smtClean="0"/>
              <a:t>acorda</a:t>
            </a:r>
            <a:r>
              <a:rPr lang="en-US" sz="1600" dirty="0" smtClean="0"/>
              <a:t> </a:t>
            </a:r>
            <a:r>
              <a:rPr lang="en-US" sz="1600" dirty="0" err="1" smtClean="0"/>
              <a:t>şi</a:t>
            </a:r>
            <a:r>
              <a:rPr lang="en-US" sz="1600" dirty="0" smtClean="0"/>
              <a:t> </a:t>
            </a:r>
            <a:r>
              <a:rPr lang="en-US" sz="1600" dirty="0" err="1" smtClean="0"/>
              <a:t>înainte</a:t>
            </a:r>
            <a:r>
              <a:rPr lang="en-US" sz="1600" dirty="0" smtClean="0"/>
              <a:t> de </a:t>
            </a:r>
            <a:r>
              <a:rPr lang="en-US" sz="1600" dirty="0" err="1" smtClean="0"/>
              <a:t>expirarea</a:t>
            </a:r>
            <a:r>
              <a:rPr lang="en-US" sz="1600" dirty="0" smtClean="0"/>
              <a:t> a 6 </a:t>
            </a:r>
            <a:r>
              <a:rPr lang="en-US" sz="1600" dirty="0" err="1" smtClean="0"/>
              <a:t>luni</a:t>
            </a:r>
            <a:r>
              <a:rPr lang="en-US" sz="1600" dirty="0" smtClean="0"/>
              <a:t> de </a:t>
            </a:r>
            <a:r>
              <a:rPr lang="en-US" sz="1600" dirty="0" err="1" smtClean="0"/>
              <a:t>muncă</a:t>
            </a:r>
            <a:r>
              <a:rPr lang="en-US" sz="1600" dirty="0" smtClean="0"/>
              <a:t> </a:t>
            </a:r>
            <a:r>
              <a:rPr lang="en-US" sz="1600" dirty="0" err="1" smtClean="0"/>
              <a:t>după</a:t>
            </a:r>
            <a:r>
              <a:rPr lang="en-US" sz="1600" dirty="0" smtClean="0"/>
              <a:t> transfer.</a:t>
            </a:r>
            <a:endParaRPr lang="ru-RU" sz="1600" dirty="0" smtClean="0"/>
          </a:p>
          <a:p>
            <a:r>
              <a:rPr lang="en-US" sz="1600" dirty="0" err="1" smtClean="0"/>
              <a:t>Concediul</a:t>
            </a:r>
            <a:r>
              <a:rPr lang="en-US" sz="1600" dirty="0" smtClean="0"/>
              <a:t> de </a:t>
            </a:r>
            <a:r>
              <a:rPr lang="en-US" sz="1600" dirty="0" err="1" smtClean="0"/>
              <a:t>odihnă</a:t>
            </a:r>
            <a:r>
              <a:rPr lang="en-US" sz="1600" dirty="0" smtClean="0"/>
              <a:t> </a:t>
            </a:r>
            <a:r>
              <a:rPr lang="en-US" sz="1600" dirty="0" err="1" smtClean="0"/>
              <a:t>anual</a:t>
            </a:r>
            <a:r>
              <a:rPr lang="en-US" sz="1600" dirty="0" smtClean="0"/>
              <a:t> </a:t>
            </a:r>
            <a:r>
              <a:rPr lang="en-US" sz="1600" dirty="0" err="1" smtClean="0"/>
              <a:t>pentru</a:t>
            </a:r>
            <a:r>
              <a:rPr lang="en-US" sz="1600" dirty="0" smtClean="0"/>
              <a:t> </a:t>
            </a:r>
            <a:r>
              <a:rPr lang="en-US" sz="1600" dirty="0" err="1" smtClean="0"/>
              <a:t>următorii</a:t>
            </a:r>
            <a:r>
              <a:rPr lang="en-US" sz="1600" dirty="0" smtClean="0"/>
              <a:t> </a:t>
            </a:r>
            <a:r>
              <a:rPr lang="en-US" sz="1600" dirty="0" err="1" smtClean="0"/>
              <a:t>ani</a:t>
            </a:r>
            <a:r>
              <a:rPr lang="en-US" sz="1600" dirty="0" smtClean="0"/>
              <a:t> de </a:t>
            </a:r>
            <a:r>
              <a:rPr lang="en-US" sz="1600" dirty="0" err="1" smtClean="0"/>
              <a:t>muncă</a:t>
            </a:r>
            <a:r>
              <a:rPr lang="en-US" sz="1600" dirty="0" smtClean="0"/>
              <a:t> </a:t>
            </a:r>
            <a:r>
              <a:rPr lang="en-US" sz="1600" dirty="0" err="1" smtClean="0"/>
              <a:t>poate</a:t>
            </a:r>
            <a:r>
              <a:rPr lang="en-US" sz="1600" dirty="0" smtClean="0"/>
              <a:t> </a:t>
            </a:r>
            <a:r>
              <a:rPr lang="en-US" sz="1600" dirty="0" err="1" smtClean="0"/>
              <a:t>fi</a:t>
            </a:r>
            <a:r>
              <a:rPr lang="en-US" sz="1600" dirty="0" smtClean="0"/>
              <a:t> </a:t>
            </a:r>
            <a:r>
              <a:rPr lang="en-US" sz="1600" dirty="0" err="1" smtClean="0"/>
              <a:t>acordat</a:t>
            </a:r>
            <a:r>
              <a:rPr lang="en-US" sz="1600" dirty="0" smtClean="0"/>
              <a:t> </a:t>
            </a:r>
            <a:r>
              <a:rPr lang="en-US" sz="1600" dirty="0" err="1" smtClean="0"/>
              <a:t>salariatului</a:t>
            </a:r>
            <a:r>
              <a:rPr lang="en-US" sz="1600" dirty="0" smtClean="0"/>
              <a:t>, </a:t>
            </a:r>
            <a:r>
              <a:rPr lang="en-US" sz="1600" dirty="0" err="1" smtClean="0"/>
              <a:t>în</a:t>
            </a:r>
            <a:r>
              <a:rPr lang="en-US" sz="1600" dirty="0" smtClean="0"/>
              <a:t> </a:t>
            </a:r>
            <a:r>
              <a:rPr lang="en-US" sz="1600" dirty="0" err="1" smtClean="0"/>
              <a:t>baza</a:t>
            </a:r>
            <a:r>
              <a:rPr lang="en-US" sz="1600" dirty="0" smtClean="0"/>
              <a:t> </a:t>
            </a:r>
            <a:r>
              <a:rPr lang="en-US" sz="1600" dirty="0" err="1" smtClean="0"/>
              <a:t>unei</a:t>
            </a:r>
            <a:r>
              <a:rPr lang="en-US" sz="1600" dirty="0" smtClean="0"/>
              <a:t> </a:t>
            </a:r>
            <a:r>
              <a:rPr lang="en-US" sz="1600" dirty="0" err="1" smtClean="0"/>
              <a:t>cereri</a:t>
            </a:r>
            <a:r>
              <a:rPr lang="en-US" sz="1600" dirty="0" smtClean="0"/>
              <a:t> </a:t>
            </a:r>
            <a:r>
              <a:rPr lang="en-US" sz="1600" dirty="0" err="1" smtClean="0"/>
              <a:t>scrise</a:t>
            </a:r>
            <a:r>
              <a:rPr lang="en-US" sz="1600" dirty="0" smtClean="0"/>
              <a:t>, </a:t>
            </a:r>
            <a:r>
              <a:rPr lang="en-US" sz="1600" dirty="0" err="1" smtClean="0"/>
              <a:t>în</a:t>
            </a:r>
            <a:r>
              <a:rPr lang="en-US" sz="1600" dirty="0" smtClean="0"/>
              <a:t> </a:t>
            </a:r>
            <a:r>
              <a:rPr lang="en-US" sz="1600" dirty="0" err="1" smtClean="0"/>
              <a:t>orice</a:t>
            </a:r>
            <a:r>
              <a:rPr lang="en-US" sz="1600" dirty="0" smtClean="0"/>
              <a:t> </a:t>
            </a:r>
            <a:r>
              <a:rPr lang="en-US" sz="1600" dirty="0" err="1" smtClean="0"/>
              <a:t>timp</a:t>
            </a:r>
            <a:r>
              <a:rPr lang="en-US" sz="1600" dirty="0" smtClean="0"/>
              <a:t> al </a:t>
            </a:r>
            <a:r>
              <a:rPr lang="en-US" sz="1600" dirty="0" err="1" smtClean="0"/>
              <a:t>anului</a:t>
            </a:r>
            <a:r>
              <a:rPr lang="en-US" sz="1600" dirty="0" smtClean="0"/>
              <a:t>, conform </a:t>
            </a:r>
            <a:r>
              <a:rPr lang="en-US" sz="1600" dirty="0" err="1" smtClean="0"/>
              <a:t>programării</a:t>
            </a:r>
            <a:r>
              <a:rPr lang="en-US" sz="1600" dirty="0" smtClean="0"/>
              <a:t> </a:t>
            </a:r>
            <a:r>
              <a:rPr lang="en-US" sz="1600" dirty="0" err="1" smtClean="0"/>
              <a:t>stabilite</a:t>
            </a:r>
            <a:r>
              <a:rPr lang="en-US" sz="1600" dirty="0" smtClean="0"/>
              <a:t>.</a:t>
            </a:r>
            <a:endParaRPr lang="ru-RU" sz="1600" dirty="0" smtClean="0"/>
          </a:p>
          <a:p>
            <a:r>
              <a:rPr lang="en-US" sz="1600" dirty="0" err="1" smtClean="0"/>
              <a:t>Concediul</a:t>
            </a:r>
            <a:r>
              <a:rPr lang="en-US" sz="1600" dirty="0" smtClean="0"/>
              <a:t> de </a:t>
            </a:r>
            <a:r>
              <a:rPr lang="en-US" sz="1600" dirty="0" err="1" smtClean="0"/>
              <a:t>odihnă</a:t>
            </a:r>
            <a:r>
              <a:rPr lang="en-US" sz="1600" dirty="0" smtClean="0"/>
              <a:t> </a:t>
            </a:r>
            <a:r>
              <a:rPr lang="en-US" sz="1600" dirty="0" err="1" smtClean="0"/>
              <a:t>anual</a:t>
            </a:r>
            <a:r>
              <a:rPr lang="en-US" sz="1600" dirty="0" smtClean="0"/>
              <a:t> </a:t>
            </a:r>
            <a:r>
              <a:rPr lang="en-US" sz="1600" dirty="0" err="1" smtClean="0"/>
              <a:t>poate</a:t>
            </a:r>
            <a:r>
              <a:rPr lang="en-US" sz="1600" dirty="0" smtClean="0"/>
              <a:t> </a:t>
            </a:r>
            <a:r>
              <a:rPr lang="en-US" sz="1600" dirty="0" err="1" smtClean="0"/>
              <a:t>fi</a:t>
            </a:r>
            <a:r>
              <a:rPr lang="en-US" sz="1600" dirty="0" smtClean="0"/>
              <a:t> </a:t>
            </a:r>
            <a:r>
              <a:rPr lang="en-US" sz="1600" dirty="0" err="1" smtClean="0"/>
              <a:t>acordat</a:t>
            </a:r>
            <a:r>
              <a:rPr lang="en-US" sz="1600" dirty="0" smtClean="0"/>
              <a:t> integral </a:t>
            </a:r>
            <a:r>
              <a:rPr lang="en-US" sz="1600" dirty="0" err="1" smtClean="0"/>
              <a:t>sau</a:t>
            </a:r>
            <a:r>
              <a:rPr lang="en-US" sz="1600" dirty="0" smtClean="0"/>
              <a:t>, </a:t>
            </a:r>
            <a:r>
              <a:rPr lang="en-US" sz="1600" dirty="0" err="1" smtClean="0"/>
              <a:t>în</a:t>
            </a:r>
            <a:r>
              <a:rPr lang="en-US" sz="1600" dirty="0" smtClean="0"/>
              <a:t> </a:t>
            </a:r>
            <a:r>
              <a:rPr lang="en-US" sz="1600" dirty="0" err="1" smtClean="0"/>
              <a:t>baza</a:t>
            </a:r>
            <a:r>
              <a:rPr lang="en-US" sz="1600" dirty="0" smtClean="0"/>
              <a:t> </a:t>
            </a:r>
            <a:r>
              <a:rPr lang="en-US" sz="1600" dirty="0" err="1" smtClean="0"/>
              <a:t>unei</a:t>
            </a:r>
            <a:r>
              <a:rPr lang="en-US" sz="1600" dirty="0" smtClean="0"/>
              <a:t> </a:t>
            </a:r>
            <a:r>
              <a:rPr lang="en-US" sz="1600" dirty="0" err="1" smtClean="0"/>
              <a:t>cereri</a:t>
            </a:r>
            <a:r>
              <a:rPr lang="en-US" sz="1600" dirty="0" smtClean="0"/>
              <a:t> </a:t>
            </a:r>
            <a:r>
              <a:rPr lang="en-US" sz="1600" dirty="0" err="1" smtClean="0"/>
              <a:t>scrise</a:t>
            </a:r>
            <a:r>
              <a:rPr lang="en-US" sz="1600" dirty="0" smtClean="0"/>
              <a:t> a </a:t>
            </a:r>
            <a:r>
              <a:rPr lang="en-US" sz="1600" dirty="0" err="1" smtClean="0"/>
              <a:t>salariatului</a:t>
            </a:r>
            <a:r>
              <a:rPr lang="en-US" sz="1600" dirty="0" smtClean="0"/>
              <a:t>, </a:t>
            </a:r>
            <a:r>
              <a:rPr lang="en-US" sz="1600" dirty="0" err="1" smtClean="0"/>
              <a:t>poate</a:t>
            </a:r>
            <a:r>
              <a:rPr lang="en-US" sz="1600" dirty="0" smtClean="0"/>
              <a:t> </a:t>
            </a:r>
            <a:r>
              <a:rPr lang="en-US" sz="1600" dirty="0" err="1" smtClean="0"/>
              <a:t>fi</a:t>
            </a:r>
            <a:r>
              <a:rPr lang="en-US" sz="1600" dirty="0" smtClean="0"/>
              <a:t> </a:t>
            </a:r>
            <a:r>
              <a:rPr lang="en-US" sz="1600" dirty="0" err="1" smtClean="0"/>
              <a:t>divizat</a:t>
            </a:r>
            <a:r>
              <a:rPr lang="en-US" sz="1600" dirty="0" smtClean="0"/>
              <a:t> </a:t>
            </a:r>
            <a:r>
              <a:rPr lang="en-US" sz="1600" dirty="0" err="1" smtClean="0"/>
              <a:t>în</a:t>
            </a:r>
            <a:r>
              <a:rPr lang="en-US" sz="1600" dirty="0" smtClean="0"/>
              <a:t> </a:t>
            </a:r>
            <a:r>
              <a:rPr lang="en-US" sz="1600" dirty="0" err="1" smtClean="0"/>
              <a:t>părţi</a:t>
            </a:r>
            <a:r>
              <a:rPr lang="en-US" sz="1600" dirty="0" smtClean="0"/>
              <a:t>, </a:t>
            </a:r>
            <a:r>
              <a:rPr lang="en-US" sz="1600" dirty="0" err="1" smtClean="0"/>
              <a:t>una</a:t>
            </a:r>
            <a:r>
              <a:rPr lang="en-US" sz="1600" dirty="0" smtClean="0"/>
              <a:t> </a:t>
            </a:r>
            <a:r>
              <a:rPr lang="en-US" sz="1600" dirty="0" err="1" smtClean="0"/>
              <a:t>dintre</a:t>
            </a:r>
            <a:r>
              <a:rPr lang="en-US" sz="1600" dirty="0" smtClean="0"/>
              <a:t> care </a:t>
            </a:r>
            <a:r>
              <a:rPr lang="en-US" sz="1600" dirty="0" err="1" smtClean="0"/>
              <a:t>va</a:t>
            </a:r>
            <a:r>
              <a:rPr lang="en-US" sz="1600" dirty="0" smtClean="0"/>
              <a:t> </a:t>
            </a:r>
            <a:r>
              <a:rPr lang="en-US" sz="1600" dirty="0" err="1" smtClean="0"/>
              <a:t>avea</a:t>
            </a:r>
            <a:r>
              <a:rPr lang="en-US" sz="1600" dirty="0" smtClean="0"/>
              <a:t> o </a:t>
            </a:r>
            <a:r>
              <a:rPr lang="en-US" sz="1600" dirty="0" err="1" smtClean="0"/>
              <a:t>durată</a:t>
            </a:r>
            <a:r>
              <a:rPr lang="en-US" sz="1600" dirty="0" smtClean="0"/>
              <a:t> de </a:t>
            </a:r>
            <a:r>
              <a:rPr lang="en-US" sz="1600" dirty="0" err="1" smtClean="0"/>
              <a:t>cel</a:t>
            </a:r>
            <a:r>
              <a:rPr lang="en-US" sz="1600" dirty="0" smtClean="0"/>
              <a:t> </a:t>
            </a:r>
            <a:r>
              <a:rPr lang="en-US" sz="1600" dirty="0" err="1" smtClean="0"/>
              <a:t>puţin</a:t>
            </a:r>
            <a:r>
              <a:rPr lang="en-US" sz="1600" dirty="0" smtClean="0"/>
              <a:t> 14 </a:t>
            </a:r>
            <a:r>
              <a:rPr lang="en-US" sz="1600" dirty="0" err="1" smtClean="0"/>
              <a:t>zile</a:t>
            </a:r>
            <a:r>
              <a:rPr lang="en-US" sz="1600" dirty="0" smtClean="0"/>
              <a:t> </a:t>
            </a:r>
            <a:r>
              <a:rPr lang="en-US" sz="1600" dirty="0" err="1" smtClean="0"/>
              <a:t>calendaristice</a:t>
            </a:r>
            <a:r>
              <a:rPr lang="en-US" sz="1600" dirty="0" smtClean="0"/>
              <a:t>.</a:t>
            </a:r>
            <a:endParaRPr lang="ru-RU" sz="1600" dirty="0" smtClean="0"/>
          </a:p>
          <a:p>
            <a:r>
              <a:rPr lang="en-US" sz="1600" dirty="0" err="1" smtClean="0"/>
              <a:t>Concediul</a:t>
            </a:r>
            <a:r>
              <a:rPr lang="en-US" sz="1600" dirty="0" smtClean="0"/>
              <a:t> de </a:t>
            </a:r>
            <a:r>
              <a:rPr lang="en-US" sz="1600" dirty="0" err="1" smtClean="0"/>
              <a:t>odihnă</a:t>
            </a:r>
            <a:r>
              <a:rPr lang="en-US" sz="1600" dirty="0" smtClean="0"/>
              <a:t> </a:t>
            </a:r>
            <a:r>
              <a:rPr lang="en-US" sz="1600" dirty="0" err="1" smtClean="0"/>
              <a:t>anual</a:t>
            </a:r>
            <a:r>
              <a:rPr lang="en-US" sz="1600" dirty="0" smtClean="0"/>
              <a:t> se </a:t>
            </a:r>
            <a:r>
              <a:rPr lang="en-US" sz="1600" dirty="0" err="1" smtClean="0"/>
              <a:t>acordă</a:t>
            </a:r>
            <a:r>
              <a:rPr lang="en-US" sz="1600" dirty="0" smtClean="0"/>
              <a:t> </a:t>
            </a:r>
            <a:r>
              <a:rPr lang="en-US" sz="1600" dirty="0" err="1" smtClean="0"/>
              <a:t>salariatului</a:t>
            </a:r>
            <a:r>
              <a:rPr lang="en-US" sz="1600" dirty="0" smtClean="0"/>
              <a:t> </a:t>
            </a:r>
            <a:r>
              <a:rPr lang="en-US" sz="1600" dirty="0" err="1" smtClean="0"/>
              <a:t>în</a:t>
            </a:r>
            <a:r>
              <a:rPr lang="en-US" sz="1600" dirty="0" smtClean="0"/>
              <a:t> </a:t>
            </a:r>
            <a:r>
              <a:rPr lang="en-US" sz="1600" dirty="0" err="1" smtClean="0"/>
              <a:t>temeiul</a:t>
            </a:r>
            <a:r>
              <a:rPr lang="en-US" sz="1600" dirty="0" smtClean="0"/>
              <a:t> </a:t>
            </a:r>
            <a:r>
              <a:rPr lang="en-US" sz="1600" dirty="0" err="1" smtClean="0"/>
              <a:t>ordinului</a:t>
            </a:r>
            <a:r>
              <a:rPr lang="en-US" sz="1600" dirty="0" smtClean="0"/>
              <a:t> (</a:t>
            </a:r>
            <a:r>
              <a:rPr lang="en-US" sz="1600" dirty="0" err="1" smtClean="0"/>
              <a:t>dispoziţiei</a:t>
            </a:r>
            <a:r>
              <a:rPr lang="en-US" sz="1600" dirty="0" smtClean="0"/>
              <a:t>, </a:t>
            </a:r>
            <a:r>
              <a:rPr lang="en-US" sz="1600" dirty="0" err="1" smtClean="0"/>
              <a:t>deciziei</a:t>
            </a:r>
            <a:r>
              <a:rPr lang="en-US" sz="1600" dirty="0" smtClean="0"/>
              <a:t>, </a:t>
            </a:r>
            <a:r>
              <a:rPr lang="en-US" sz="1600" dirty="0" err="1" smtClean="0"/>
              <a:t>hotărîrii</a:t>
            </a:r>
            <a:r>
              <a:rPr lang="en-US" sz="1600" dirty="0" smtClean="0"/>
              <a:t>) </a:t>
            </a:r>
            <a:r>
              <a:rPr lang="en-US" sz="1600" dirty="0" err="1" smtClean="0"/>
              <a:t>emis</a:t>
            </a:r>
            <a:r>
              <a:rPr lang="en-US" sz="1600" dirty="0" smtClean="0"/>
              <a:t> de </a:t>
            </a:r>
            <a:r>
              <a:rPr lang="en-US" sz="1600" dirty="0" err="1" smtClean="0"/>
              <a:t>angajator</a:t>
            </a:r>
            <a:r>
              <a:rPr lang="en-US" sz="1600" dirty="0" smtClean="0"/>
              <a:t>.</a:t>
            </a:r>
            <a:endParaRPr lang="ru-RU" sz="1600" dirty="0" smtClean="0"/>
          </a:p>
          <a:p>
            <a:endParaRPr lang="ru-RU" dirty="0"/>
          </a:p>
        </p:txBody>
      </p:sp>
      <p:sp>
        <p:nvSpPr>
          <p:cNvPr id="3" name="Заголовок 2"/>
          <p:cNvSpPr>
            <a:spLocks noGrp="1"/>
          </p:cNvSpPr>
          <p:nvPr>
            <p:ph type="title"/>
          </p:nvPr>
        </p:nvSpPr>
        <p:spPr>
          <a:xfrm>
            <a:off x="457200" y="274638"/>
            <a:ext cx="8363272" cy="1143000"/>
          </a:xfrm>
        </p:spPr>
        <p:txBody>
          <a:bodyPr>
            <a:normAutofit/>
          </a:bodyPr>
          <a:lstStyle/>
          <a:p>
            <a:pPr algn="ctr"/>
            <a:r>
              <a:rPr lang="pt-BR" sz="2800" b="0" dirty="0" smtClean="0"/>
              <a:t>Modul de acordare a concediului de odihnă anual</a:t>
            </a:r>
            <a:endParaRPr lang="ru-RU"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052736"/>
            <a:ext cx="8229600" cy="5688632"/>
          </a:xfrm>
        </p:spPr>
        <p:txBody>
          <a:bodyPr>
            <a:normAutofit lnSpcReduction="10000"/>
          </a:bodyPr>
          <a:lstStyle/>
          <a:p>
            <a:r>
              <a:rPr lang="ro-RO" sz="1400" b="1" dirty="0" smtClean="0"/>
              <a:t>Calculul indemnizației de concediu se efectuează în baza punctului 5 din HG nr. 426 din 26 aprilie 2004 (</a:t>
            </a:r>
            <a:r>
              <a:rPr lang="en-US" sz="1400" b="1" dirty="0" err="1" smtClean="0"/>
              <a:t>calcularea</a:t>
            </a:r>
            <a:r>
              <a:rPr lang="en-US" sz="1400" b="1" dirty="0" smtClean="0"/>
              <a:t> </a:t>
            </a:r>
            <a:r>
              <a:rPr lang="en-US" sz="1400" b="1" dirty="0" err="1" smtClean="0"/>
              <a:t>salariului</a:t>
            </a:r>
            <a:r>
              <a:rPr lang="en-US" sz="1400" b="1" dirty="0" smtClean="0"/>
              <a:t> </a:t>
            </a:r>
            <a:r>
              <a:rPr lang="en-US" sz="1400" b="1" dirty="0" err="1" smtClean="0"/>
              <a:t>mediu</a:t>
            </a:r>
            <a:r>
              <a:rPr lang="en-US" sz="1400" b="1" dirty="0" smtClean="0"/>
              <a:t> </a:t>
            </a:r>
            <a:r>
              <a:rPr lang="ro-MO" sz="1400" b="1" dirty="0" smtClean="0"/>
              <a:t>)</a:t>
            </a:r>
            <a:r>
              <a:rPr lang="ro-RO" sz="1400" b="1" dirty="0" smtClean="0"/>
              <a:t>:</a:t>
            </a:r>
            <a:r>
              <a:rPr lang="ru-RU" sz="1400" b="1" dirty="0" smtClean="0"/>
              <a:t> </a:t>
            </a:r>
            <a:endParaRPr lang="ro-MO" sz="1400" b="1" dirty="0" smtClean="0"/>
          </a:p>
          <a:p>
            <a:r>
              <a:rPr lang="en-US" sz="1400" dirty="0" smtClean="0"/>
              <a:t>1</a:t>
            </a:r>
            <a:r>
              <a:rPr lang="en-US" sz="1400" dirty="0" smtClean="0"/>
              <a:t>) </a:t>
            </a:r>
            <a:r>
              <a:rPr lang="en-US" sz="1400" dirty="0" err="1" smtClean="0"/>
              <a:t>pentru</a:t>
            </a:r>
            <a:r>
              <a:rPr lang="en-US" sz="1400" dirty="0" smtClean="0"/>
              <a:t> </a:t>
            </a:r>
            <a:r>
              <a:rPr lang="en-US" sz="1400" dirty="0" err="1" smtClean="0"/>
              <a:t>lucrătorii</a:t>
            </a:r>
            <a:r>
              <a:rPr lang="en-US" sz="1400" dirty="0" smtClean="0"/>
              <a:t> din </a:t>
            </a:r>
            <a:r>
              <a:rPr lang="en-US" sz="1400" dirty="0" err="1" smtClean="0"/>
              <a:t>unităţile</a:t>
            </a:r>
            <a:r>
              <a:rPr lang="en-US" sz="1400" dirty="0" smtClean="0"/>
              <a:t> </a:t>
            </a:r>
            <a:r>
              <a:rPr lang="en-US" sz="1400" dirty="0" err="1" smtClean="0"/>
              <a:t>agricole</a:t>
            </a:r>
            <a:r>
              <a:rPr lang="en-US" sz="1400" dirty="0" smtClean="0"/>
              <a:t> </a:t>
            </a:r>
            <a:r>
              <a:rPr lang="en-US" sz="1400" dirty="0" err="1" smtClean="0"/>
              <a:t>şi</a:t>
            </a:r>
            <a:r>
              <a:rPr lang="en-US" sz="1400" dirty="0" smtClean="0"/>
              <a:t> </a:t>
            </a:r>
            <a:r>
              <a:rPr lang="en-US" sz="1400" dirty="0" err="1" smtClean="0"/>
              <a:t>pentru</a:t>
            </a:r>
            <a:r>
              <a:rPr lang="en-US" sz="1400" dirty="0" smtClean="0"/>
              <a:t> </a:t>
            </a:r>
            <a:r>
              <a:rPr lang="en-US" sz="1400" dirty="0" err="1" smtClean="0"/>
              <a:t>lucrătorii</a:t>
            </a:r>
            <a:r>
              <a:rPr lang="en-US" sz="1400" dirty="0" smtClean="0"/>
              <a:t> al </a:t>
            </a:r>
            <a:r>
              <a:rPr lang="en-US" sz="1400" dirty="0" err="1" smtClean="0"/>
              <a:t>căror</a:t>
            </a:r>
            <a:r>
              <a:rPr lang="en-US" sz="1400" dirty="0" smtClean="0"/>
              <a:t> </a:t>
            </a:r>
            <a:r>
              <a:rPr lang="en-US" sz="1400" dirty="0" err="1" smtClean="0"/>
              <a:t>timp</a:t>
            </a:r>
            <a:r>
              <a:rPr lang="en-US" sz="1400" dirty="0" smtClean="0"/>
              <a:t> de </a:t>
            </a:r>
            <a:r>
              <a:rPr lang="en-US" sz="1400" dirty="0" err="1" smtClean="0"/>
              <a:t>lucru</a:t>
            </a:r>
            <a:r>
              <a:rPr lang="en-US" sz="1400" dirty="0" smtClean="0"/>
              <a:t> nu se </a:t>
            </a:r>
            <a:r>
              <a:rPr lang="en-US" sz="1400" dirty="0" err="1" smtClean="0"/>
              <a:t>supune</a:t>
            </a:r>
            <a:r>
              <a:rPr lang="en-US" sz="1400" dirty="0" smtClean="0"/>
              <a:t> </a:t>
            </a:r>
            <a:r>
              <a:rPr lang="en-US" sz="1400" dirty="0" err="1" smtClean="0"/>
              <a:t>evidenţei</a:t>
            </a:r>
            <a:r>
              <a:rPr lang="en-US" sz="1400" dirty="0" smtClean="0"/>
              <a:t> (</a:t>
            </a:r>
            <a:r>
              <a:rPr lang="en-US" sz="1400" dirty="0" err="1" smtClean="0"/>
              <a:t>lucrătorii</a:t>
            </a:r>
            <a:r>
              <a:rPr lang="en-US" sz="1400" dirty="0" smtClean="0"/>
              <a:t> la </a:t>
            </a:r>
            <a:r>
              <a:rPr lang="en-US" sz="1400" dirty="0" err="1" smtClean="0"/>
              <a:t>domiciliu</a:t>
            </a:r>
            <a:r>
              <a:rPr lang="en-US" sz="1400" dirty="0" smtClean="0"/>
              <a:t>), </a:t>
            </a:r>
            <a:r>
              <a:rPr lang="en-US" sz="1400" dirty="0" err="1" smtClean="0"/>
              <a:t>recepționerii</a:t>
            </a:r>
            <a:r>
              <a:rPr lang="en-US" sz="1400" dirty="0" smtClean="0"/>
              <a:t> de </a:t>
            </a:r>
            <a:r>
              <a:rPr lang="en-US" sz="1400" dirty="0" err="1" smtClean="0"/>
              <a:t>producţie</a:t>
            </a:r>
            <a:r>
              <a:rPr lang="en-US" sz="1400" dirty="0" smtClean="0"/>
              <a:t> </a:t>
            </a:r>
            <a:r>
              <a:rPr lang="en-US" sz="1400" dirty="0" err="1" smtClean="0"/>
              <a:t>agricolă</a:t>
            </a:r>
            <a:r>
              <a:rPr lang="en-US" sz="1400" dirty="0" smtClean="0"/>
              <a:t>, de </a:t>
            </a:r>
            <a:r>
              <a:rPr lang="en-US" sz="1400" dirty="0" err="1" smtClean="0"/>
              <a:t>materii</a:t>
            </a:r>
            <a:r>
              <a:rPr lang="en-US" sz="1400" dirty="0" smtClean="0"/>
              <a:t> prime </a:t>
            </a:r>
            <a:r>
              <a:rPr lang="en-US" sz="1400" dirty="0" err="1" smtClean="0"/>
              <a:t>secundare</a:t>
            </a:r>
            <a:r>
              <a:rPr lang="en-US" sz="1400" dirty="0" smtClean="0"/>
              <a:t> </a:t>
            </a:r>
            <a:r>
              <a:rPr lang="en-US" sz="1400" dirty="0" err="1" smtClean="0"/>
              <a:t>şi</a:t>
            </a:r>
            <a:r>
              <a:rPr lang="en-US" sz="1400" dirty="0" smtClean="0"/>
              <a:t> de alt gen </a:t>
            </a:r>
            <a:r>
              <a:rPr lang="en-US" sz="1400" dirty="0" err="1" smtClean="0"/>
              <a:t>încadraţi</a:t>
            </a:r>
            <a:r>
              <a:rPr lang="en-US" sz="1400" dirty="0" smtClean="0"/>
              <a:t> </a:t>
            </a:r>
            <a:r>
              <a:rPr lang="en-US" sz="1400" dirty="0" err="1" smtClean="0"/>
              <a:t>în</a:t>
            </a:r>
            <a:r>
              <a:rPr lang="en-US" sz="1400" dirty="0" smtClean="0"/>
              <a:t> state, </a:t>
            </a:r>
            <a:r>
              <a:rPr lang="en-US" sz="1400" dirty="0" err="1" smtClean="0"/>
              <a:t>vînzătorii</a:t>
            </a:r>
            <a:r>
              <a:rPr lang="en-US" sz="1400" dirty="0" smtClean="0"/>
              <a:t> </a:t>
            </a:r>
            <a:r>
              <a:rPr lang="en-US" sz="1400" dirty="0" err="1" smtClean="0"/>
              <a:t>comerţului</a:t>
            </a:r>
            <a:r>
              <a:rPr lang="en-US" sz="1400" dirty="0" smtClean="0"/>
              <a:t> ambulant, </a:t>
            </a:r>
            <a:r>
              <a:rPr lang="en-US" sz="1400" dirty="0" err="1" smtClean="0"/>
              <a:t>agenţii</a:t>
            </a:r>
            <a:r>
              <a:rPr lang="en-US" sz="1400" dirty="0" smtClean="0"/>
              <a:t> </a:t>
            </a:r>
            <a:r>
              <a:rPr lang="en-US" sz="1400" dirty="0" err="1" smtClean="0"/>
              <a:t>întreprinderilor</a:t>
            </a:r>
            <a:r>
              <a:rPr lang="en-US" sz="1400" dirty="0" smtClean="0"/>
              <a:t> </a:t>
            </a:r>
            <a:r>
              <a:rPr lang="en-US" sz="1400" dirty="0" err="1" smtClean="0"/>
              <a:t>foto</a:t>
            </a:r>
            <a:r>
              <a:rPr lang="en-US" sz="1400" dirty="0" smtClean="0"/>
              <a:t>, </a:t>
            </a:r>
            <a:r>
              <a:rPr lang="en-US" sz="1400" dirty="0" err="1" smtClean="0"/>
              <a:t>alte</a:t>
            </a:r>
            <a:r>
              <a:rPr lang="en-US" sz="1400" dirty="0" smtClean="0"/>
              <a:t> </a:t>
            </a:r>
            <a:r>
              <a:rPr lang="en-US" sz="1400" dirty="0" err="1" smtClean="0"/>
              <a:t>categorii</a:t>
            </a:r>
            <a:r>
              <a:rPr lang="en-US" sz="1400" dirty="0" smtClean="0"/>
              <a:t> </a:t>
            </a:r>
            <a:r>
              <a:rPr lang="en-US" sz="1400" dirty="0" err="1" smtClean="0"/>
              <a:t>similare</a:t>
            </a:r>
            <a:r>
              <a:rPr lang="en-US" sz="1400" dirty="0" smtClean="0"/>
              <a:t> de </a:t>
            </a:r>
            <a:r>
              <a:rPr lang="en-US" sz="1400" dirty="0" err="1" smtClean="0"/>
              <a:t>lucrători</a:t>
            </a:r>
            <a:r>
              <a:rPr lang="en-US" sz="1400" dirty="0" smtClean="0"/>
              <a:t>), </a:t>
            </a:r>
            <a:r>
              <a:rPr lang="en-US" sz="1400" dirty="0" err="1" smtClean="0"/>
              <a:t>pentru</a:t>
            </a:r>
            <a:r>
              <a:rPr lang="en-US" sz="1400" dirty="0" smtClean="0"/>
              <a:t> </a:t>
            </a:r>
            <a:r>
              <a:rPr lang="en-US" sz="1400" dirty="0" err="1" smtClean="0"/>
              <a:t>cadrele</a:t>
            </a:r>
            <a:r>
              <a:rPr lang="en-US" sz="1400" dirty="0" smtClean="0"/>
              <a:t> </a:t>
            </a:r>
            <a:r>
              <a:rPr lang="en-US" sz="1400" dirty="0" err="1" smtClean="0"/>
              <a:t>didactice</a:t>
            </a:r>
            <a:r>
              <a:rPr lang="en-US" sz="1400" dirty="0" smtClean="0"/>
              <a:t> din </a:t>
            </a:r>
            <a:r>
              <a:rPr lang="en-US" sz="1400" dirty="0" err="1" smtClean="0"/>
              <a:t>învăţămîntul</a:t>
            </a:r>
            <a:r>
              <a:rPr lang="en-US" sz="1400" dirty="0" smtClean="0"/>
              <a:t> </a:t>
            </a:r>
            <a:r>
              <a:rPr lang="en-US" sz="1400" dirty="0" err="1" smtClean="0"/>
              <a:t>preuniversitar</a:t>
            </a:r>
            <a:r>
              <a:rPr lang="en-US" sz="1400" dirty="0" smtClean="0"/>
              <a:t>, </a:t>
            </a:r>
            <a:r>
              <a:rPr lang="en-US" sz="1400" dirty="0" err="1" smtClean="0"/>
              <a:t>pentru</a:t>
            </a:r>
            <a:r>
              <a:rPr lang="en-US" sz="1400" dirty="0" smtClean="0"/>
              <a:t> </a:t>
            </a:r>
            <a:r>
              <a:rPr lang="en-US" sz="1400" dirty="0" err="1" smtClean="0"/>
              <a:t>angajaţii</a:t>
            </a:r>
            <a:r>
              <a:rPr lang="en-US" sz="1400" dirty="0" smtClean="0"/>
              <a:t> </a:t>
            </a:r>
            <a:r>
              <a:rPr lang="en-US" sz="1400" dirty="0" err="1" smtClean="0"/>
              <a:t>salarizaţi</a:t>
            </a:r>
            <a:r>
              <a:rPr lang="en-US" sz="1400" dirty="0" smtClean="0"/>
              <a:t> </a:t>
            </a:r>
            <a:r>
              <a:rPr lang="en-US" sz="1400" dirty="0" err="1" smtClean="0"/>
              <a:t>în</a:t>
            </a:r>
            <a:r>
              <a:rPr lang="en-US" sz="1400" dirty="0" smtClean="0"/>
              <a:t> </a:t>
            </a:r>
            <a:r>
              <a:rPr lang="en-US" sz="1400" dirty="0" err="1" smtClean="0"/>
              <a:t>acord</a:t>
            </a:r>
            <a:r>
              <a:rPr lang="en-US" sz="1400" dirty="0" smtClean="0"/>
              <a:t> </a:t>
            </a:r>
            <a:r>
              <a:rPr lang="en-US" sz="1400" dirty="0" err="1" smtClean="0"/>
              <a:t>în</a:t>
            </a:r>
            <a:r>
              <a:rPr lang="en-US" sz="1400" dirty="0" smtClean="0"/>
              <a:t> </a:t>
            </a:r>
            <a:r>
              <a:rPr lang="en-US" sz="1400" dirty="0" err="1" smtClean="0"/>
              <a:t>cazurile</a:t>
            </a:r>
            <a:r>
              <a:rPr lang="en-US" sz="1400" dirty="0" smtClean="0"/>
              <a:t> </a:t>
            </a:r>
            <a:r>
              <a:rPr lang="en-US" sz="1400" dirty="0" err="1" smtClean="0"/>
              <a:t>în</a:t>
            </a:r>
            <a:r>
              <a:rPr lang="en-US" sz="1400" dirty="0" smtClean="0"/>
              <a:t> care </a:t>
            </a:r>
            <a:r>
              <a:rPr lang="en-US" sz="1400" dirty="0" err="1" smtClean="0"/>
              <a:t>sînt</a:t>
            </a:r>
            <a:r>
              <a:rPr lang="en-US" sz="1400" dirty="0" smtClean="0"/>
              <a:t> </a:t>
            </a:r>
            <a:r>
              <a:rPr lang="en-US" sz="1400" dirty="0" err="1" smtClean="0"/>
              <a:t>retribuiţi</a:t>
            </a:r>
            <a:r>
              <a:rPr lang="en-US" sz="1400" dirty="0" smtClean="0"/>
              <a:t> o </a:t>
            </a:r>
            <a:r>
              <a:rPr lang="en-US" sz="1400" dirty="0" err="1" smtClean="0"/>
              <a:t>singură</a:t>
            </a:r>
            <a:r>
              <a:rPr lang="en-US" sz="1400" dirty="0" smtClean="0"/>
              <a:t> </a:t>
            </a:r>
            <a:r>
              <a:rPr lang="en-US" sz="1400" dirty="0" err="1" smtClean="0"/>
              <a:t>dată</a:t>
            </a:r>
            <a:r>
              <a:rPr lang="en-US" sz="1400" dirty="0" smtClean="0"/>
              <a:t> la </a:t>
            </a:r>
            <a:r>
              <a:rPr lang="en-US" sz="1400" dirty="0" err="1" smtClean="0"/>
              <a:t>momentul</a:t>
            </a:r>
            <a:r>
              <a:rPr lang="en-US" sz="1400" dirty="0" smtClean="0"/>
              <a:t> </a:t>
            </a:r>
            <a:r>
              <a:rPr lang="en-US" sz="1400" dirty="0" err="1" smtClean="0"/>
              <a:t>finalizării</a:t>
            </a:r>
            <a:r>
              <a:rPr lang="en-US" sz="1400" dirty="0" smtClean="0"/>
              <a:t> </a:t>
            </a:r>
            <a:r>
              <a:rPr lang="en-US" sz="1400" dirty="0" err="1" smtClean="0"/>
              <a:t>lucrărilor</a:t>
            </a:r>
            <a:r>
              <a:rPr lang="en-US" sz="1400" dirty="0" smtClean="0"/>
              <a:t> </a:t>
            </a:r>
            <a:r>
              <a:rPr lang="en-US" sz="1400" dirty="0" err="1" smtClean="0"/>
              <a:t>pentru</a:t>
            </a:r>
            <a:r>
              <a:rPr lang="en-US" sz="1400" dirty="0" smtClean="0"/>
              <a:t> </a:t>
            </a:r>
            <a:r>
              <a:rPr lang="en-US" sz="1400" dirty="0" err="1" smtClean="0"/>
              <a:t>toată</a:t>
            </a:r>
            <a:r>
              <a:rPr lang="en-US" sz="1400" dirty="0" smtClean="0"/>
              <a:t> </a:t>
            </a:r>
            <a:r>
              <a:rPr lang="en-US" sz="1400" dirty="0" err="1" smtClean="0"/>
              <a:t>perioada</a:t>
            </a:r>
            <a:r>
              <a:rPr lang="en-US" sz="1400" dirty="0" smtClean="0"/>
              <a:t> de </a:t>
            </a:r>
            <a:r>
              <a:rPr lang="en-US" sz="1400" dirty="0" err="1" smtClean="0"/>
              <a:t>executare</a:t>
            </a:r>
            <a:r>
              <a:rPr lang="en-US" sz="1400" dirty="0" smtClean="0"/>
              <a:t> a </a:t>
            </a:r>
            <a:r>
              <a:rPr lang="en-US" sz="1400" dirty="0" err="1" smtClean="0"/>
              <a:t>lor</a:t>
            </a:r>
            <a:r>
              <a:rPr lang="en-US" sz="1400" dirty="0" smtClean="0"/>
              <a:t>, </a:t>
            </a:r>
            <a:r>
              <a:rPr lang="en-US" sz="1400" dirty="0" err="1" smtClean="0"/>
              <a:t>precum</a:t>
            </a:r>
            <a:r>
              <a:rPr lang="en-US" sz="1400" dirty="0" smtClean="0"/>
              <a:t> </a:t>
            </a:r>
            <a:r>
              <a:rPr lang="en-US" sz="1400" dirty="0" err="1" smtClean="0"/>
              <a:t>şi</a:t>
            </a:r>
            <a:r>
              <a:rPr lang="en-US" sz="1400" dirty="0" smtClean="0"/>
              <a:t> </a:t>
            </a:r>
            <a:r>
              <a:rPr lang="en-US" sz="1400" dirty="0" err="1" smtClean="0"/>
              <a:t>pentru</a:t>
            </a:r>
            <a:r>
              <a:rPr lang="en-US" sz="1400" dirty="0" smtClean="0"/>
              <a:t> </a:t>
            </a:r>
            <a:r>
              <a:rPr lang="en-US" sz="1400" dirty="0" err="1" smtClean="0"/>
              <a:t>salariaţii</a:t>
            </a:r>
            <a:r>
              <a:rPr lang="en-US" sz="1400" dirty="0" smtClean="0"/>
              <a:t> </a:t>
            </a:r>
            <a:r>
              <a:rPr lang="en-US" sz="1400" dirty="0" err="1" smtClean="0"/>
              <a:t>unităţilor</a:t>
            </a:r>
            <a:r>
              <a:rPr lang="en-US" sz="1400" dirty="0" smtClean="0"/>
              <a:t>, </a:t>
            </a:r>
            <a:r>
              <a:rPr lang="en-US" sz="1400" dirty="0" err="1" smtClean="0"/>
              <a:t>inclusiv</a:t>
            </a:r>
            <a:r>
              <a:rPr lang="en-US" sz="1400" dirty="0" smtClean="0"/>
              <a:t> </a:t>
            </a:r>
            <a:r>
              <a:rPr lang="en-US" sz="1400" dirty="0" err="1" smtClean="0"/>
              <a:t>pentru</a:t>
            </a:r>
            <a:r>
              <a:rPr lang="en-US" sz="1400" dirty="0" smtClean="0"/>
              <a:t> </a:t>
            </a:r>
            <a:r>
              <a:rPr lang="en-US" sz="1400" dirty="0" err="1" smtClean="0"/>
              <a:t>personalul</a:t>
            </a:r>
            <a:r>
              <a:rPr lang="en-US" sz="1400" dirty="0" smtClean="0"/>
              <a:t> medical </a:t>
            </a:r>
            <a:r>
              <a:rPr lang="en-US" sz="1400" dirty="0" err="1" smtClean="0"/>
              <a:t>şi</a:t>
            </a:r>
            <a:r>
              <a:rPr lang="en-US" sz="1400" dirty="0" smtClean="0"/>
              <a:t> </a:t>
            </a:r>
            <a:r>
              <a:rPr lang="en-US" sz="1400" dirty="0" err="1" smtClean="0"/>
              <a:t>farmaceutic</a:t>
            </a:r>
            <a:r>
              <a:rPr lang="en-US" sz="1400" dirty="0" smtClean="0"/>
              <a:t>, care </a:t>
            </a:r>
            <a:r>
              <a:rPr lang="en-US" sz="1400" dirty="0" err="1" smtClean="0"/>
              <a:t>pe</a:t>
            </a:r>
            <a:r>
              <a:rPr lang="en-US" sz="1400" dirty="0" smtClean="0"/>
              <a:t> </a:t>
            </a:r>
            <a:r>
              <a:rPr lang="en-US" sz="1400" dirty="0" err="1" smtClean="0"/>
              <a:t>parcursul</a:t>
            </a:r>
            <a:r>
              <a:rPr lang="en-US" sz="1400" dirty="0" smtClean="0"/>
              <a:t> </a:t>
            </a:r>
            <a:r>
              <a:rPr lang="en-US" sz="1400" dirty="0" err="1" smtClean="0"/>
              <a:t>anului</a:t>
            </a:r>
            <a:r>
              <a:rPr lang="en-US" sz="1400" dirty="0" smtClean="0"/>
              <a:t>, au </a:t>
            </a:r>
            <a:r>
              <a:rPr lang="en-US" sz="1400" dirty="0" err="1" smtClean="0"/>
              <a:t>funcţionat</a:t>
            </a:r>
            <a:r>
              <a:rPr lang="en-US" sz="1400" dirty="0" smtClean="0"/>
              <a:t> </a:t>
            </a:r>
            <a:r>
              <a:rPr lang="en-US" sz="1400" dirty="0" err="1" smtClean="0"/>
              <a:t>în</a:t>
            </a:r>
            <a:r>
              <a:rPr lang="en-US" sz="1400" dirty="0" smtClean="0"/>
              <a:t> </a:t>
            </a:r>
            <a:r>
              <a:rPr lang="en-US" sz="1400" dirty="0" err="1" smtClean="0"/>
              <a:t>regimul</a:t>
            </a:r>
            <a:r>
              <a:rPr lang="en-US" sz="1400" dirty="0" smtClean="0"/>
              <a:t> </a:t>
            </a:r>
            <a:r>
              <a:rPr lang="en-US" sz="1400" dirty="0" err="1" smtClean="0"/>
              <a:t>zilei</a:t>
            </a:r>
            <a:r>
              <a:rPr lang="en-US" sz="1400" dirty="0" smtClean="0"/>
              <a:t> </a:t>
            </a:r>
            <a:r>
              <a:rPr lang="en-US" sz="1400" dirty="0" err="1" smtClean="0"/>
              <a:t>sau</a:t>
            </a:r>
            <a:r>
              <a:rPr lang="en-US" sz="1400" dirty="0" smtClean="0"/>
              <a:t> </a:t>
            </a:r>
            <a:r>
              <a:rPr lang="en-US" sz="1400" dirty="0" err="1" smtClean="0"/>
              <a:t>săptămînii</a:t>
            </a:r>
            <a:r>
              <a:rPr lang="en-US" sz="1400" dirty="0" smtClean="0"/>
              <a:t> de </a:t>
            </a:r>
            <a:r>
              <a:rPr lang="en-US" sz="1400" dirty="0" err="1" smtClean="0"/>
              <a:t>muncă</a:t>
            </a:r>
            <a:r>
              <a:rPr lang="en-US" sz="1400" dirty="0" smtClean="0"/>
              <a:t> incomplete cu o </a:t>
            </a:r>
            <a:r>
              <a:rPr lang="en-US" sz="1400" dirty="0" err="1" smtClean="0"/>
              <a:t>durată</a:t>
            </a:r>
            <a:r>
              <a:rPr lang="en-US" sz="1400" dirty="0" smtClean="0"/>
              <a:t> </a:t>
            </a:r>
            <a:r>
              <a:rPr lang="en-US" sz="1400" dirty="0" err="1" smtClean="0"/>
              <a:t>diferită</a:t>
            </a:r>
            <a:r>
              <a:rPr lang="en-US" sz="1400" dirty="0" smtClean="0"/>
              <a:t> - </a:t>
            </a:r>
            <a:r>
              <a:rPr lang="en-US" sz="1400" dirty="0" err="1" smtClean="0"/>
              <a:t>ultimele</a:t>
            </a:r>
            <a:r>
              <a:rPr lang="en-US" sz="1400" dirty="0" smtClean="0"/>
              <a:t> 12 </a:t>
            </a:r>
            <a:r>
              <a:rPr lang="en-US" sz="1400" dirty="0" err="1" smtClean="0"/>
              <a:t>luni</a:t>
            </a:r>
            <a:r>
              <a:rPr lang="en-US" sz="1400" dirty="0" smtClean="0"/>
              <a:t> </a:t>
            </a:r>
            <a:r>
              <a:rPr lang="en-US" sz="1400" dirty="0" err="1" smtClean="0"/>
              <a:t>calendaristice</a:t>
            </a:r>
            <a:r>
              <a:rPr lang="en-US" sz="1400" dirty="0" smtClean="0"/>
              <a:t> </a:t>
            </a:r>
            <a:r>
              <a:rPr lang="en-US" sz="1400" dirty="0" err="1" smtClean="0"/>
              <a:t>precedente</a:t>
            </a:r>
            <a:r>
              <a:rPr lang="en-US" sz="1400" dirty="0" smtClean="0"/>
              <a:t> </a:t>
            </a:r>
            <a:r>
              <a:rPr lang="en-US" sz="1400" dirty="0" err="1" smtClean="0"/>
              <a:t>evenimentului</a:t>
            </a:r>
            <a:r>
              <a:rPr lang="en-US" sz="1400" dirty="0" smtClean="0"/>
              <a:t> de care </a:t>
            </a:r>
            <a:r>
              <a:rPr lang="en-US" sz="1400" dirty="0" err="1" smtClean="0"/>
              <a:t>depinde</a:t>
            </a:r>
            <a:r>
              <a:rPr lang="en-US" sz="1400" dirty="0" smtClean="0"/>
              <a:t> </a:t>
            </a:r>
            <a:r>
              <a:rPr lang="en-US" sz="1400" dirty="0" err="1" smtClean="0"/>
              <a:t>plata</a:t>
            </a:r>
            <a:r>
              <a:rPr lang="en-US" sz="1400" dirty="0" smtClean="0"/>
              <a:t> </a:t>
            </a:r>
            <a:r>
              <a:rPr lang="en-US" sz="1400" dirty="0" err="1" smtClean="0"/>
              <a:t>respectivă</a:t>
            </a:r>
            <a:r>
              <a:rPr lang="en-US" sz="1400" dirty="0" smtClean="0"/>
              <a:t> (de la data de 1 </a:t>
            </a:r>
            <a:r>
              <a:rPr lang="en-US" sz="1400" dirty="0" err="1" smtClean="0"/>
              <a:t>pînă</a:t>
            </a:r>
            <a:r>
              <a:rPr lang="en-US" sz="1400" dirty="0" smtClean="0"/>
              <a:t> la data de 1 ). </a:t>
            </a:r>
            <a:r>
              <a:rPr lang="en-US" sz="1400" dirty="0" err="1" smtClean="0"/>
              <a:t>Angajaţilor</a:t>
            </a:r>
            <a:r>
              <a:rPr lang="en-US" sz="1400" dirty="0" smtClean="0"/>
              <a:t> care au </a:t>
            </a:r>
            <a:r>
              <a:rPr lang="en-US" sz="1400" dirty="0" err="1" smtClean="0"/>
              <a:t>lucrat</a:t>
            </a:r>
            <a:r>
              <a:rPr lang="en-US" sz="1400" dirty="0" smtClean="0"/>
              <a:t> la </a:t>
            </a:r>
            <a:r>
              <a:rPr lang="en-US" sz="1400" dirty="0" err="1" smtClean="0"/>
              <a:t>întreprinderea</a:t>
            </a:r>
            <a:r>
              <a:rPr lang="en-US" sz="1400" dirty="0" smtClean="0"/>
              <a:t> </a:t>
            </a:r>
            <a:r>
              <a:rPr lang="en-US" sz="1400" dirty="0" err="1" smtClean="0"/>
              <a:t>respectivă</a:t>
            </a:r>
            <a:r>
              <a:rPr lang="en-US" sz="1400" dirty="0" smtClean="0"/>
              <a:t> </a:t>
            </a:r>
            <a:r>
              <a:rPr lang="en-US" sz="1400" dirty="0" err="1" smtClean="0"/>
              <a:t>mai</a:t>
            </a:r>
            <a:r>
              <a:rPr lang="en-US" sz="1400" dirty="0" smtClean="0"/>
              <a:t> </a:t>
            </a:r>
            <a:r>
              <a:rPr lang="en-US" sz="1400" dirty="0" err="1" smtClean="0"/>
              <a:t>puţin</a:t>
            </a:r>
            <a:r>
              <a:rPr lang="en-US" sz="1400" dirty="0" smtClean="0"/>
              <a:t> de un an </a:t>
            </a:r>
            <a:r>
              <a:rPr lang="en-US" sz="1400" dirty="0" err="1" smtClean="0"/>
              <a:t>salariul</a:t>
            </a:r>
            <a:r>
              <a:rPr lang="en-US" sz="1400" dirty="0" smtClean="0"/>
              <a:t> </a:t>
            </a:r>
            <a:r>
              <a:rPr lang="en-US" sz="1400" dirty="0" err="1" smtClean="0"/>
              <a:t>mediu</a:t>
            </a:r>
            <a:r>
              <a:rPr lang="en-US" sz="1400" dirty="0" smtClean="0"/>
              <a:t> se </a:t>
            </a:r>
            <a:r>
              <a:rPr lang="en-US" sz="1400" dirty="0" err="1" smtClean="0"/>
              <a:t>calculează</a:t>
            </a:r>
            <a:r>
              <a:rPr lang="en-US" sz="1400" dirty="0" smtClean="0"/>
              <a:t> </a:t>
            </a:r>
            <a:r>
              <a:rPr lang="en-US" sz="1400" dirty="0" err="1" smtClean="0"/>
              <a:t>pentru</a:t>
            </a:r>
            <a:r>
              <a:rPr lang="en-US" sz="1400" dirty="0" smtClean="0"/>
              <a:t> </a:t>
            </a:r>
            <a:r>
              <a:rPr lang="en-US" sz="1400" dirty="0" err="1" smtClean="0"/>
              <a:t>lunile</a:t>
            </a:r>
            <a:r>
              <a:rPr lang="en-US" sz="1400" dirty="0" smtClean="0"/>
              <a:t> </a:t>
            </a:r>
            <a:r>
              <a:rPr lang="en-US" sz="1400" dirty="0" err="1" smtClean="0"/>
              <a:t>calendaristice</a:t>
            </a:r>
            <a:r>
              <a:rPr lang="en-US" sz="1400" dirty="0" smtClean="0"/>
              <a:t> </a:t>
            </a:r>
            <a:r>
              <a:rPr lang="en-US" sz="1400" dirty="0" err="1" smtClean="0"/>
              <a:t>efectiv</a:t>
            </a:r>
            <a:r>
              <a:rPr lang="en-US" sz="1400" dirty="0" smtClean="0"/>
              <a:t> </a:t>
            </a:r>
            <a:r>
              <a:rPr lang="en-US" sz="1400" dirty="0" err="1" smtClean="0"/>
              <a:t>lucrate</a:t>
            </a:r>
            <a:r>
              <a:rPr lang="en-US" sz="1400" dirty="0" smtClean="0"/>
              <a:t>. </a:t>
            </a:r>
            <a:r>
              <a:rPr lang="en-US" sz="1400" dirty="0" err="1" smtClean="0"/>
              <a:t>În</a:t>
            </a:r>
            <a:r>
              <a:rPr lang="en-US" sz="1400" dirty="0" smtClean="0"/>
              <a:t> </a:t>
            </a:r>
            <a:r>
              <a:rPr lang="en-US" sz="1400" dirty="0" err="1" smtClean="0"/>
              <a:t>lipsa</a:t>
            </a:r>
            <a:r>
              <a:rPr lang="en-US" sz="1400" dirty="0" smtClean="0"/>
              <a:t> </a:t>
            </a:r>
            <a:r>
              <a:rPr lang="en-US" sz="1400" dirty="0" err="1" smtClean="0"/>
              <a:t>datelor</a:t>
            </a:r>
            <a:r>
              <a:rPr lang="en-US" sz="1400" dirty="0" smtClean="0"/>
              <a:t> operative </a:t>
            </a:r>
            <a:r>
              <a:rPr lang="en-US" sz="1400" dirty="0" err="1" smtClean="0"/>
              <a:t>pentru</a:t>
            </a:r>
            <a:r>
              <a:rPr lang="en-US" sz="1400" dirty="0" smtClean="0"/>
              <a:t> </a:t>
            </a:r>
            <a:r>
              <a:rPr lang="en-US" sz="1400" dirty="0" err="1" smtClean="0"/>
              <a:t>ultima</a:t>
            </a:r>
            <a:r>
              <a:rPr lang="en-US" sz="1400" dirty="0" smtClean="0"/>
              <a:t> </a:t>
            </a:r>
            <a:r>
              <a:rPr lang="en-US" sz="1400" dirty="0" err="1" smtClean="0"/>
              <a:t>lună</a:t>
            </a:r>
            <a:r>
              <a:rPr lang="en-US" sz="1400" dirty="0" smtClean="0"/>
              <a:t>, la </a:t>
            </a:r>
            <a:r>
              <a:rPr lang="en-US" sz="1400" dirty="0" err="1" smtClean="0"/>
              <a:t>determinarea</a:t>
            </a:r>
            <a:r>
              <a:rPr lang="en-US" sz="1400" dirty="0" smtClean="0"/>
              <a:t> </a:t>
            </a:r>
            <a:r>
              <a:rPr lang="en-US" sz="1400" dirty="0" err="1" smtClean="0"/>
              <a:t>sumei</a:t>
            </a:r>
            <a:r>
              <a:rPr lang="en-US" sz="1400" dirty="0" smtClean="0"/>
              <a:t> </a:t>
            </a:r>
            <a:r>
              <a:rPr lang="en-US" sz="1400" dirty="0" err="1" smtClean="0"/>
              <a:t>plăţilor</a:t>
            </a:r>
            <a:r>
              <a:rPr lang="en-US" sz="1400" dirty="0" smtClean="0"/>
              <a:t> </a:t>
            </a:r>
            <a:r>
              <a:rPr lang="en-US" sz="1400" dirty="0" err="1" smtClean="0"/>
              <a:t>salariaţilor</a:t>
            </a:r>
            <a:r>
              <a:rPr lang="en-US" sz="1400" dirty="0" smtClean="0"/>
              <a:t> </a:t>
            </a:r>
            <a:r>
              <a:rPr lang="en-US" sz="1400" dirty="0" err="1" smtClean="0"/>
              <a:t>în</a:t>
            </a:r>
            <a:r>
              <a:rPr lang="en-US" sz="1400" dirty="0" smtClean="0"/>
              <a:t> </a:t>
            </a:r>
            <a:r>
              <a:rPr lang="en-US" sz="1400" dirty="0" err="1" smtClean="0"/>
              <a:t>acord</a:t>
            </a:r>
            <a:r>
              <a:rPr lang="en-US" sz="1400" dirty="0" smtClean="0"/>
              <a:t> se </a:t>
            </a:r>
            <a:r>
              <a:rPr lang="en-US" sz="1400" dirty="0" err="1" smtClean="0"/>
              <a:t>va</a:t>
            </a:r>
            <a:r>
              <a:rPr lang="en-US" sz="1400" dirty="0" smtClean="0"/>
              <a:t> </a:t>
            </a:r>
            <a:r>
              <a:rPr lang="en-US" sz="1400" dirty="0" err="1" smtClean="0"/>
              <a:t>lua</a:t>
            </a:r>
            <a:r>
              <a:rPr lang="en-US" sz="1400" dirty="0" smtClean="0"/>
              <a:t> </a:t>
            </a:r>
            <a:r>
              <a:rPr lang="en-US" sz="1400" dirty="0" err="1" smtClean="0"/>
              <a:t>în</a:t>
            </a:r>
            <a:r>
              <a:rPr lang="en-US" sz="1400" dirty="0" smtClean="0"/>
              <a:t> </a:t>
            </a:r>
            <a:r>
              <a:rPr lang="en-US" sz="1400" dirty="0" err="1" smtClean="0"/>
              <a:t>calcul</a:t>
            </a:r>
            <a:r>
              <a:rPr lang="en-US" sz="1400" dirty="0" smtClean="0"/>
              <a:t> </a:t>
            </a:r>
            <a:r>
              <a:rPr lang="en-US" sz="1400" dirty="0" err="1" smtClean="0"/>
              <a:t>salariul</a:t>
            </a:r>
            <a:r>
              <a:rPr lang="en-US" sz="1400" dirty="0" smtClean="0"/>
              <a:t> </a:t>
            </a:r>
            <a:r>
              <a:rPr lang="en-US" sz="1400" dirty="0" err="1" smtClean="0"/>
              <a:t>mediu</a:t>
            </a:r>
            <a:r>
              <a:rPr lang="en-US" sz="1400" dirty="0" smtClean="0"/>
              <a:t> </a:t>
            </a:r>
            <a:r>
              <a:rPr lang="en-US" sz="1400" dirty="0" err="1" smtClean="0"/>
              <a:t>pe</a:t>
            </a:r>
            <a:r>
              <a:rPr lang="en-US" sz="1400" dirty="0" smtClean="0"/>
              <a:t> 12 </a:t>
            </a:r>
            <a:r>
              <a:rPr lang="en-US" sz="1400" dirty="0" err="1" smtClean="0"/>
              <a:t>luni</a:t>
            </a:r>
            <a:r>
              <a:rPr lang="en-US" sz="1400" dirty="0" smtClean="0"/>
              <a:t> </a:t>
            </a:r>
            <a:r>
              <a:rPr lang="en-US" sz="1400" dirty="0" err="1" smtClean="0"/>
              <a:t>premergătoare</a:t>
            </a:r>
            <a:r>
              <a:rPr lang="en-US" sz="1400" dirty="0" smtClean="0"/>
              <a:t> </a:t>
            </a:r>
            <a:r>
              <a:rPr lang="en-US" sz="1400" dirty="0" err="1" smtClean="0"/>
              <a:t>evenimentului</a:t>
            </a:r>
            <a:r>
              <a:rPr lang="en-US" sz="1400" dirty="0" smtClean="0"/>
              <a:t>, </a:t>
            </a:r>
            <a:r>
              <a:rPr lang="en-US" sz="1400" dirty="0" err="1" smtClean="0"/>
              <a:t>fără</a:t>
            </a:r>
            <a:r>
              <a:rPr lang="en-US" sz="1400" dirty="0" smtClean="0"/>
              <a:t> </a:t>
            </a:r>
            <a:r>
              <a:rPr lang="en-US" sz="1400" dirty="0" err="1" smtClean="0"/>
              <a:t>ultima</a:t>
            </a:r>
            <a:r>
              <a:rPr lang="en-US" sz="1400" dirty="0" smtClean="0"/>
              <a:t> </a:t>
            </a:r>
            <a:r>
              <a:rPr lang="en-US" sz="1400" dirty="0" err="1" smtClean="0"/>
              <a:t>lună</a:t>
            </a:r>
            <a:r>
              <a:rPr lang="en-US" sz="1400" dirty="0" smtClean="0"/>
              <a:t>, care se </a:t>
            </a:r>
            <a:r>
              <a:rPr lang="en-US" sz="1400" dirty="0" err="1" smtClean="0"/>
              <a:t>înlocuieşte</a:t>
            </a:r>
            <a:r>
              <a:rPr lang="en-US" sz="1400" dirty="0" smtClean="0"/>
              <a:t> cu </a:t>
            </a:r>
            <a:r>
              <a:rPr lang="en-US" sz="1400" dirty="0" err="1" smtClean="0"/>
              <a:t>luna</a:t>
            </a:r>
            <a:r>
              <a:rPr lang="en-US" sz="1400" dirty="0" smtClean="0"/>
              <a:t> </a:t>
            </a:r>
            <a:r>
              <a:rPr lang="en-US" sz="1400" dirty="0" err="1" smtClean="0"/>
              <a:t>nemijlocit</a:t>
            </a:r>
            <a:r>
              <a:rPr lang="en-US" sz="1400" dirty="0" smtClean="0"/>
              <a:t> </a:t>
            </a:r>
            <a:r>
              <a:rPr lang="en-US" sz="1400" dirty="0" err="1" smtClean="0"/>
              <a:t>premergătoare</a:t>
            </a:r>
            <a:r>
              <a:rPr lang="en-US" sz="1400" dirty="0" smtClean="0"/>
              <a:t> </a:t>
            </a:r>
            <a:r>
              <a:rPr lang="en-US" sz="1400" dirty="0" err="1" smtClean="0"/>
              <a:t>perioadei</a:t>
            </a:r>
            <a:r>
              <a:rPr lang="en-US" sz="1400" dirty="0" smtClean="0"/>
              <a:t> de 12 </a:t>
            </a:r>
            <a:r>
              <a:rPr lang="en-US" sz="1400" dirty="0" err="1" smtClean="0"/>
              <a:t>luni</a:t>
            </a:r>
            <a:r>
              <a:rPr lang="en-US" sz="1400" dirty="0" smtClean="0"/>
              <a:t>;</a:t>
            </a:r>
            <a:endParaRPr lang="ru-RU" sz="1400" dirty="0" smtClean="0"/>
          </a:p>
          <a:p>
            <a:r>
              <a:rPr lang="en-US" sz="1400" dirty="0" smtClean="0"/>
              <a:t>2) </a:t>
            </a:r>
            <a:r>
              <a:rPr lang="en-US" sz="1400" dirty="0" err="1" smtClean="0"/>
              <a:t>pentru</a:t>
            </a:r>
            <a:r>
              <a:rPr lang="en-US" sz="1400" dirty="0" smtClean="0"/>
              <a:t> </a:t>
            </a:r>
            <a:r>
              <a:rPr lang="en-US" sz="1400" dirty="0" err="1" smtClean="0"/>
              <a:t>salariaţii</a:t>
            </a:r>
            <a:r>
              <a:rPr lang="en-US" sz="1400" dirty="0" smtClean="0"/>
              <a:t> </a:t>
            </a:r>
            <a:r>
              <a:rPr lang="en-US" sz="1400" dirty="0" err="1" smtClean="0"/>
              <a:t>angajaţi</a:t>
            </a:r>
            <a:r>
              <a:rPr lang="en-US" sz="1400" dirty="0" smtClean="0"/>
              <a:t> la </a:t>
            </a:r>
            <a:r>
              <a:rPr lang="en-US" sz="1400" dirty="0" err="1" smtClean="0"/>
              <a:t>lucrări</a:t>
            </a:r>
            <a:r>
              <a:rPr lang="en-US" sz="1400" dirty="0" smtClean="0"/>
              <a:t> </a:t>
            </a:r>
            <a:r>
              <a:rPr lang="en-US" sz="1400" dirty="0" err="1" smtClean="0"/>
              <a:t>sezoniere</a:t>
            </a:r>
            <a:r>
              <a:rPr lang="en-US" sz="1400" dirty="0" smtClean="0"/>
              <a:t>, la </a:t>
            </a:r>
            <a:r>
              <a:rPr lang="en-US" sz="1400" dirty="0" err="1" smtClean="0"/>
              <a:t>calcularea</a:t>
            </a:r>
            <a:r>
              <a:rPr lang="en-US" sz="1400" dirty="0" smtClean="0"/>
              <a:t> </a:t>
            </a:r>
            <a:r>
              <a:rPr lang="en-US" sz="1400" dirty="0" err="1" smtClean="0"/>
              <a:t>indemnizaţiei</a:t>
            </a:r>
            <a:r>
              <a:rPr lang="en-US" sz="1400" dirty="0" smtClean="0"/>
              <a:t> </a:t>
            </a:r>
            <a:r>
              <a:rPr lang="en-US" sz="1400" dirty="0" err="1" smtClean="0"/>
              <a:t>pentru</a:t>
            </a:r>
            <a:r>
              <a:rPr lang="en-US" sz="1400" dirty="0" smtClean="0"/>
              <a:t> </a:t>
            </a:r>
            <a:r>
              <a:rPr lang="en-US" sz="1400" dirty="0" err="1" smtClean="0"/>
              <a:t>zilele</a:t>
            </a:r>
            <a:r>
              <a:rPr lang="en-US" sz="1400" dirty="0" smtClean="0"/>
              <a:t> de </a:t>
            </a:r>
            <a:r>
              <a:rPr lang="en-US" sz="1400" dirty="0" err="1" smtClean="0"/>
              <a:t>concediu</a:t>
            </a:r>
            <a:r>
              <a:rPr lang="en-US" sz="1400" dirty="0" smtClean="0"/>
              <a:t> </a:t>
            </a:r>
            <a:r>
              <a:rPr lang="en-US" sz="1400" dirty="0" err="1" smtClean="0"/>
              <a:t>nefolosite</a:t>
            </a:r>
            <a:r>
              <a:rPr lang="en-US" sz="1400" dirty="0" smtClean="0"/>
              <a:t> - </a:t>
            </a:r>
            <a:r>
              <a:rPr lang="en-US" sz="1400" dirty="0" err="1" smtClean="0"/>
              <a:t>durata</a:t>
            </a:r>
            <a:r>
              <a:rPr lang="en-US" sz="1400" dirty="0" smtClean="0"/>
              <a:t> </a:t>
            </a:r>
            <a:r>
              <a:rPr lang="en-US" sz="1400" dirty="0" err="1" smtClean="0"/>
              <a:t>sezonului</a:t>
            </a:r>
            <a:r>
              <a:rPr lang="en-US" sz="1400" dirty="0" smtClean="0"/>
              <a:t> (</a:t>
            </a:r>
            <a:r>
              <a:rPr lang="en-US" sz="1400" dirty="0" err="1" smtClean="0"/>
              <a:t>pînă</a:t>
            </a:r>
            <a:r>
              <a:rPr lang="en-US" sz="1400" dirty="0" smtClean="0"/>
              <a:t> la 6 </a:t>
            </a:r>
            <a:r>
              <a:rPr lang="en-US" sz="1400" dirty="0" err="1" smtClean="0"/>
              <a:t>luni</a:t>
            </a:r>
            <a:r>
              <a:rPr lang="en-US" sz="1400" dirty="0" smtClean="0"/>
              <a:t>);</a:t>
            </a:r>
            <a:endParaRPr lang="ru-RU" sz="1400" dirty="0" smtClean="0"/>
          </a:p>
          <a:p>
            <a:r>
              <a:rPr lang="en-US" sz="1400" dirty="0" err="1" smtClean="0"/>
              <a:t>pentru</a:t>
            </a:r>
            <a:r>
              <a:rPr lang="en-US" sz="1400" dirty="0" smtClean="0"/>
              <a:t> </a:t>
            </a:r>
            <a:r>
              <a:rPr lang="en-US" sz="1400" dirty="0" err="1" smtClean="0"/>
              <a:t>salariaţii</a:t>
            </a:r>
            <a:r>
              <a:rPr lang="en-US" sz="1400" dirty="0" smtClean="0"/>
              <a:t> cu contract individual de </a:t>
            </a:r>
            <a:r>
              <a:rPr lang="en-US" sz="1400" dirty="0" err="1" smtClean="0"/>
              <a:t>muncă</a:t>
            </a:r>
            <a:r>
              <a:rPr lang="en-US" sz="1400" dirty="0" smtClean="0"/>
              <a:t> </a:t>
            </a:r>
            <a:r>
              <a:rPr lang="en-US" sz="1400" dirty="0" err="1" smtClean="0"/>
              <a:t>pe</a:t>
            </a:r>
            <a:r>
              <a:rPr lang="en-US" sz="1400" dirty="0" smtClean="0"/>
              <a:t> un </a:t>
            </a:r>
            <a:r>
              <a:rPr lang="en-US" sz="1400" dirty="0" err="1" smtClean="0"/>
              <a:t>termen</a:t>
            </a:r>
            <a:r>
              <a:rPr lang="en-US" sz="1400" dirty="0" smtClean="0"/>
              <a:t> de </a:t>
            </a:r>
            <a:r>
              <a:rPr lang="en-US" sz="1400" dirty="0" err="1" smtClean="0"/>
              <a:t>pînă</a:t>
            </a:r>
            <a:r>
              <a:rPr lang="en-US" sz="1400" dirty="0" smtClean="0"/>
              <a:t> la 2 </a:t>
            </a:r>
            <a:r>
              <a:rPr lang="en-US" sz="1400" dirty="0" err="1" smtClean="0"/>
              <a:t>luni</a:t>
            </a:r>
            <a:r>
              <a:rPr lang="en-US" sz="1400" dirty="0" smtClean="0"/>
              <a:t> – </a:t>
            </a:r>
            <a:r>
              <a:rPr lang="en-US" sz="1400" dirty="0" err="1" smtClean="0"/>
              <a:t>termenul</a:t>
            </a:r>
            <a:r>
              <a:rPr lang="en-US" sz="1400" dirty="0" smtClean="0"/>
              <a:t> </a:t>
            </a:r>
            <a:r>
              <a:rPr lang="en-US" sz="1400" dirty="0" err="1" smtClean="0"/>
              <a:t>contractului</a:t>
            </a:r>
            <a:r>
              <a:rPr lang="en-US" sz="1400" dirty="0" smtClean="0"/>
              <a:t>;</a:t>
            </a:r>
            <a:endParaRPr lang="ru-RU" sz="1400" dirty="0" smtClean="0"/>
          </a:p>
          <a:p>
            <a:r>
              <a:rPr lang="en-US" sz="1400" dirty="0" smtClean="0"/>
              <a:t>3) </a:t>
            </a:r>
            <a:r>
              <a:rPr lang="en-US" sz="1400" dirty="0" err="1" smtClean="0"/>
              <a:t>în</a:t>
            </a:r>
            <a:r>
              <a:rPr lang="en-US" sz="1400" dirty="0" smtClean="0"/>
              <a:t> </a:t>
            </a:r>
            <a:r>
              <a:rPr lang="en-US" sz="1400" dirty="0" err="1" smtClean="0"/>
              <a:t>celelalte</a:t>
            </a:r>
            <a:r>
              <a:rPr lang="en-US" sz="1400" dirty="0" smtClean="0"/>
              <a:t> </a:t>
            </a:r>
            <a:r>
              <a:rPr lang="en-US" sz="1400" dirty="0" err="1" smtClean="0"/>
              <a:t>cazuri</a:t>
            </a:r>
            <a:r>
              <a:rPr lang="en-US" sz="1400" dirty="0" smtClean="0"/>
              <a:t>, la </a:t>
            </a:r>
            <a:r>
              <a:rPr lang="en-US" sz="1400" dirty="0" err="1" smtClean="0"/>
              <a:t>determinarea</a:t>
            </a:r>
            <a:r>
              <a:rPr lang="en-US" sz="1400" dirty="0" smtClean="0"/>
              <a:t> </a:t>
            </a:r>
            <a:r>
              <a:rPr lang="en-US" sz="1400" dirty="0" err="1" smtClean="0"/>
              <a:t>salariului</a:t>
            </a:r>
            <a:r>
              <a:rPr lang="en-US" sz="1400" dirty="0" smtClean="0"/>
              <a:t> </a:t>
            </a:r>
            <a:r>
              <a:rPr lang="en-US" sz="1400" dirty="0" err="1" smtClean="0"/>
              <a:t>mediu</a:t>
            </a:r>
            <a:r>
              <a:rPr lang="en-US" sz="1400" dirty="0" smtClean="0"/>
              <a:t>, se </a:t>
            </a:r>
            <a:r>
              <a:rPr lang="en-US" sz="1400" dirty="0" err="1" smtClean="0"/>
              <a:t>iau</a:t>
            </a:r>
            <a:r>
              <a:rPr lang="en-US" sz="1400" dirty="0" smtClean="0"/>
              <a:t> </a:t>
            </a:r>
            <a:r>
              <a:rPr lang="en-US" sz="1400" dirty="0" err="1" smtClean="0"/>
              <a:t>în</a:t>
            </a:r>
            <a:r>
              <a:rPr lang="en-US" sz="1400" dirty="0" smtClean="0"/>
              <a:t> </a:t>
            </a:r>
            <a:r>
              <a:rPr lang="en-US" sz="1400" dirty="0" err="1" smtClean="0"/>
              <a:t>calcul</a:t>
            </a:r>
            <a:r>
              <a:rPr lang="en-US" sz="1400" dirty="0" smtClean="0"/>
              <a:t> </a:t>
            </a:r>
            <a:r>
              <a:rPr lang="en-US" sz="1400" dirty="0" err="1" smtClean="0"/>
              <a:t>ultimele</a:t>
            </a:r>
            <a:r>
              <a:rPr lang="en-US" sz="1400" dirty="0" smtClean="0"/>
              <a:t> 3 </a:t>
            </a:r>
            <a:r>
              <a:rPr lang="en-US" sz="1400" dirty="0" err="1" smtClean="0"/>
              <a:t>luni</a:t>
            </a:r>
            <a:r>
              <a:rPr lang="en-US" sz="1400" dirty="0" smtClean="0"/>
              <a:t> </a:t>
            </a:r>
            <a:r>
              <a:rPr lang="en-US" sz="1400" dirty="0" err="1" smtClean="0"/>
              <a:t>calendaristice</a:t>
            </a:r>
            <a:r>
              <a:rPr lang="en-US" sz="1400" dirty="0" smtClean="0"/>
              <a:t> de </a:t>
            </a:r>
            <a:r>
              <a:rPr lang="en-US" sz="1400" dirty="0" err="1" smtClean="0"/>
              <a:t>lucru</a:t>
            </a:r>
            <a:r>
              <a:rPr lang="en-US" sz="1400" dirty="0" smtClean="0"/>
              <a:t> </a:t>
            </a:r>
            <a:r>
              <a:rPr lang="en-US" sz="1400" dirty="0" err="1" smtClean="0"/>
              <a:t>premergătoare</a:t>
            </a:r>
            <a:r>
              <a:rPr lang="en-US" sz="1400" dirty="0" smtClean="0"/>
              <a:t> </a:t>
            </a:r>
            <a:r>
              <a:rPr lang="en-US" sz="1400" dirty="0" err="1" smtClean="0"/>
              <a:t>evenimentului</a:t>
            </a:r>
            <a:r>
              <a:rPr lang="en-US" sz="1400" dirty="0" smtClean="0"/>
              <a:t> de care </a:t>
            </a:r>
            <a:r>
              <a:rPr lang="en-US" sz="1400" dirty="0" err="1" smtClean="0"/>
              <a:t>depinde</a:t>
            </a:r>
            <a:r>
              <a:rPr lang="en-US" sz="1400" dirty="0" smtClean="0"/>
              <a:t> </a:t>
            </a:r>
            <a:r>
              <a:rPr lang="en-US" sz="1400" dirty="0" err="1" smtClean="0"/>
              <a:t>plata</a:t>
            </a:r>
            <a:r>
              <a:rPr lang="en-US" sz="1400" dirty="0" smtClean="0"/>
              <a:t> </a:t>
            </a:r>
            <a:r>
              <a:rPr lang="en-US" sz="1400" dirty="0" err="1" smtClean="0"/>
              <a:t>respectivă</a:t>
            </a:r>
            <a:r>
              <a:rPr lang="en-US" sz="1400" dirty="0" smtClean="0"/>
              <a:t> ( de la data de 1 </a:t>
            </a:r>
            <a:r>
              <a:rPr lang="en-US" sz="1400" dirty="0" err="1" smtClean="0"/>
              <a:t>pînă</a:t>
            </a:r>
            <a:r>
              <a:rPr lang="en-US" sz="1400" dirty="0" smtClean="0"/>
              <a:t> la data de 1). </a:t>
            </a:r>
            <a:r>
              <a:rPr lang="en-US" sz="1400" dirty="0" err="1" smtClean="0"/>
              <a:t>Pentru</a:t>
            </a:r>
            <a:r>
              <a:rPr lang="en-US" sz="1400" dirty="0" smtClean="0"/>
              <a:t> </a:t>
            </a:r>
            <a:r>
              <a:rPr lang="en-US" sz="1400" dirty="0" err="1" smtClean="0"/>
              <a:t>salariaţii</a:t>
            </a:r>
            <a:r>
              <a:rPr lang="en-US" sz="1400" dirty="0" smtClean="0"/>
              <a:t> care au </a:t>
            </a:r>
            <a:r>
              <a:rPr lang="en-US" sz="1400" dirty="0" err="1" smtClean="0"/>
              <a:t>lucrat</a:t>
            </a:r>
            <a:r>
              <a:rPr lang="en-US" sz="1400" dirty="0" smtClean="0"/>
              <a:t> la </a:t>
            </a:r>
            <a:r>
              <a:rPr lang="en-US" sz="1400" dirty="0" err="1" smtClean="0"/>
              <a:t>întreprinderea</a:t>
            </a:r>
            <a:r>
              <a:rPr lang="en-US" sz="1400" dirty="0" smtClean="0"/>
              <a:t> </a:t>
            </a:r>
            <a:r>
              <a:rPr lang="en-US" sz="1400" dirty="0" err="1" smtClean="0"/>
              <a:t>respectivă</a:t>
            </a:r>
            <a:r>
              <a:rPr lang="en-US" sz="1400" dirty="0" smtClean="0"/>
              <a:t> </a:t>
            </a:r>
            <a:r>
              <a:rPr lang="en-US" sz="1400" dirty="0" err="1" smtClean="0"/>
              <a:t>mai</a:t>
            </a:r>
            <a:r>
              <a:rPr lang="en-US" sz="1400" dirty="0" smtClean="0"/>
              <a:t> </a:t>
            </a:r>
            <a:r>
              <a:rPr lang="en-US" sz="1400" dirty="0" err="1" smtClean="0"/>
              <a:t>puţin</a:t>
            </a:r>
            <a:r>
              <a:rPr lang="en-US" sz="1400" dirty="0" smtClean="0"/>
              <a:t> de 3 </a:t>
            </a:r>
            <a:r>
              <a:rPr lang="en-US" sz="1400" dirty="0" err="1" smtClean="0"/>
              <a:t>luni</a:t>
            </a:r>
            <a:r>
              <a:rPr lang="en-US" sz="1400" dirty="0" smtClean="0"/>
              <a:t> </a:t>
            </a:r>
            <a:r>
              <a:rPr lang="en-US" sz="1400" dirty="0" err="1" smtClean="0"/>
              <a:t>perioada</a:t>
            </a:r>
            <a:r>
              <a:rPr lang="en-US" sz="1400" dirty="0" smtClean="0"/>
              <a:t> de </a:t>
            </a:r>
            <a:r>
              <a:rPr lang="en-US" sz="1400" dirty="0" err="1" smtClean="0"/>
              <a:t>decontare</a:t>
            </a:r>
            <a:r>
              <a:rPr lang="en-US" sz="1400" dirty="0" smtClean="0"/>
              <a:t> se </a:t>
            </a:r>
            <a:r>
              <a:rPr lang="en-US" sz="1400" dirty="0" err="1" smtClean="0"/>
              <a:t>stabileşte</a:t>
            </a:r>
            <a:r>
              <a:rPr lang="en-US" sz="1400" dirty="0" smtClean="0"/>
              <a:t> </a:t>
            </a:r>
            <a:r>
              <a:rPr lang="en-US" sz="1400" dirty="0" err="1" smtClean="0"/>
              <a:t>reieşind</a:t>
            </a:r>
            <a:r>
              <a:rPr lang="en-US" sz="1400" dirty="0" smtClean="0"/>
              <a:t> din </a:t>
            </a:r>
            <a:r>
              <a:rPr lang="en-US" sz="1400" dirty="0" err="1" smtClean="0"/>
              <a:t>timpul</a:t>
            </a:r>
            <a:r>
              <a:rPr lang="en-US" sz="1400" dirty="0" smtClean="0"/>
              <a:t> </a:t>
            </a:r>
            <a:r>
              <a:rPr lang="en-US" sz="1400" dirty="0" err="1" smtClean="0"/>
              <a:t>efectiv</a:t>
            </a:r>
            <a:r>
              <a:rPr lang="en-US" sz="1400" dirty="0" smtClean="0"/>
              <a:t> </a:t>
            </a:r>
            <a:r>
              <a:rPr lang="en-US" sz="1400" dirty="0" err="1" smtClean="0"/>
              <a:t>lucrat</a:t>
            </a:r>
            <a:r>
              <a:rPr lang="en-US" sz="1400" dirty="0" smtClean="0"/>
              <a:t>.</a:t>
            </a:r>
            <a:endParaRPr lang="ru-RU" sz="1400" dirty="0" smtClean="0"/>
          </a:p>
          <a:p>
            <a:endParaRPr lang="ru-RU" dirty="0"/>
          </a:p>
        </p:txBody>
      </p:sp>
      <p:sp>
        <p:nvSpPr>
          <p:cNvPr id="3" name="Заголовок 2"/>
          <p:cNvSpPr>
            <a:spLocks noGrp="1"/>
          </p:cNvSpPr>
          <p:nvPr>
            <p:ph type="title"/>
          </p:nvPr>
        </p:nvSpPr>
        <p:spPr>
          <a:xfrm>
            <a:off x="467544" y="332656"/>
            <a:ext cx="8229600" cy="589458"/>
          </a:xfrm>
        </p:spPr>
        <p:txBody>
          <a:bodyPr>
            <a:normAutofit/>
          </a:bodyPr>
          <a:lstStyle/>
          <a:p>
            <a:pPr algn="ctr"/>
            <a:r>
              <a:rPr lang="ro-MO" sz="2800" dirty="0" smtClean="0"/>
              <a:t>Calculul i</a:t>
            </a:r>
            <a:r>
              <a:rPr lang="ru-RU" sz="2800" dirty="0" err="1" smtClean="0"/>
              <a:t>ndemnizaţi</a:t>
            </a:r>
            <a:r>
              <a:rPr lang="ro-MO" sz="2800" dirty="0" smtClean="0"/>
              <a:t>ei</a:t>
            </a:r>
            <a:r>
              <a:rPr lang="ru-RU" sz="2800" dirty="0" smtClean="0"/>
              <a:t> </a:t>
            </a:r>
            <a:r>
              <a:rPr lang="ru-RU" sz="2800" dirty="0" err="1" smtClean="0"/>
              <a:t>de</a:t>
            </a:r>
            <a:r>
              <a:rPr lang="ru-RU" sz="2800" dirty="0" smtClean="0"/>
              <a:t> </a:t>
            </a:r>
            <a:r>
              <a:rPr lang="ru-RU" sz="2800" dirty="0" err="1" smtClean="0"/>
              <a:t>concediu</a:t>
            </a:r>
            <a:endParaRPr lang="ru-RU"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sz="1600" dirty="0" err="1" smtClean="0"/>
              <a:t>Anumite</a:t>
            </a:r>
            <a:r>
              <a:rPr lang="ru-RU" sz="1600" dirty="0" smtClean="0"/>
              <a:t> </a:t>
            </a:r>
            <a:r>
              <a:rPr lang="ru-RU" sz="1600" dirty="0" err="1" smtClean="0"/>
              <a:t>categorii</a:t>
            </a:r>
            <a:r>
              <a:rPr lang="ru-RU" sz="1600" dirty="0" smtClean="0"/>
              <a:t> </a:t>
            </a:r>
            <a:r>
              <a:rPr lang="ru-RU" sz="1600" dirty="0" err="1" smtClean="0"/>
              <a:t>de</a:t>
            </a:r>
            <a:r>
              <a:rPr lang="ru-RU" sz="1600" dirty="0" smtClean="0"/>
              <a:t> </a:t>
            </a:r>
            <a:r>
              <a:rPr lang="ru-RU" sz="1600" dirty="0" err="1" smtClean="0"/>
              <a:t>angajați au</a:t>
            </a:r>
            <a:r>
              <a:rPr lang="ru-RU" sz="1600" dirty="0" smtClean="0"/>
              <a:t> </a:t>
            </a:r>
            <a:r>
              <a:rPr lang="ru-RU" sz="1600" dirty="0" err="1" smtClean="0"/>
              <a:t>dreptul</a:t>
            </a:r>
            <a:r>
              <a:rPr lang="ru-RU" sz="1600" dirty="0" smtClean="0"/>
              <a:t> </a:t>
            </a:r>
            <a:r>
              <a:rPr lang="ru-RU" sz="1600" dirty="0" err="1" smtClean="0"/>
              <a:t>la</a:t>
            </a:r>
            <a:r>
              <a:rPr lang="ru-RU" sz="1600" dirty="0" smtClean="0"/>
              <a:t> </a:t>
            </a:r>
            <a:r>
              <a:rPr lang="ru-RU" sz="1600" dirty="0" err="1" smtClean="0"/>
              <a:t>zile</a:t>
            </a:r>
            <a:r>
              <a:rPr lang="ru-RU" sz="1600" dirty="0" smtClean="0"/>
              <a:t>  </a:t>
            </a:r>
            <a:r>
              <a:rPr lang="ru-RU" sz="1600" dirty="0" err="1" smtClean="0"/>
              <a:t>de</a:t>
            </a:r>
            <a:r>
              <a:rPr lang="ru-RU" sz="1600" dirty="0" smtClean="0"/>
              <a:t> </a:t>
            </a:r>
            <a:r>
              <a:rPr lang="ru-RU" sz="1600" dirty="0" err="1" smtClean="0"/>
              <a:t>concediu</a:t>
            </a:r>
            <a:r>
              <a:rPr lang="ru-RU" sz="1600" dirty="0" smtClean="0"/>
              <a:t> </a:t>
            </a:r>
            <a:r>
              <a:rPr lang="ru-RU" sz="1600" dirty="0" err="1" smtClean="0"/>
              <a:t>anual</a:t>
            </a:r>
            <a:r>
              <a:rPr lang="ru-RU" sz="1600" dirty="0" smtClean="0"/>
              <a:t> </a:t>
            </a:r>
            <a:r>
              <a:rPr lang="ru-RU" sz="1600" dirty="0" err="1" smtClean="0"/>
              <a:t>plătite</a:t>
            </a:r>
            <a:r>
              <a:rPr lang="ru-RU" sz="1600" dirty="0" smtClean="0"/>
              <a:t> </a:t>
            </a:r>
            <a:r>
              <a:rPr lang="ru-RU" sz="1600" dirty="0" err="1" smtClean="0"/>
              <a:t>suplimentare</a:t>
            </a:r>
            <a:r>
              <a:rPr lang="ru-RU" sz="1600" dirty="0" smtClean="0"/>
              <a:t>.</a:t>
            </a:r>
          </a:p>
          <a:p>
            <a:r>
              <a:rPr lang="ru-RU" sz="1600" dirty="0" err="1" smtClean="0"/>
              <a:t>Conform</a:t>
            </a:r>
            <a:r>
              <a:rPr lang="ru-RU" sz="1600" dirty="0" smtClean="0"/>
              <a:t> </a:t>
            </a:r>
            <a:r>
              <a:rPr lang="ru-RU" sz="1600" dirty="0" err="1" smtClean="0"/>
              <a:t>art</a:t>
            </a:r>
            <a:r>
              <a:rPr lang="ru-RU" sz="1600" dirty="0" smtClean="0"/>
              <a:t>. 121 </a:t>
            </a:r>
            <a:r>
              <a:rPr lang="ru-RU" sz="1600" dirty="0" err="1" smtClean="0"/>
              <a:t>din</a:t>
            </a:r>
            <a:r>
              <a:rPr lang="ru-RU" sz="1600" dirty="0" smtClean="0"/>
              <a:t> </a:t>
            </a:r>
            <a:r>
              <a:rPr lang="ru-RU" sz="1600" dirty="0" err="1" smtClean="0"/>
              <a:t>Codul</a:t>
            </a:r>
            <a:r>
              <a:rPr lang="ru-RU" sz="1600" dirty="0" smtClean="0"/>
              <a:t> </a:t>
            </a:r>
            <a:r>
              <a:rPr lang="ru-RU" sz="1600" dirty="0" err="1" smtClean="0"/>
              <a:t>muncii</a:t>
            </a:r>
            <a:r>
              <a:rPr lang="ru-RU" sz="1600" dirty="0" smtClean="0"/>
              <a:t>, </a:t>
            </a:r>
            <a:r>
              <a:rPr lang="ru-RU" sz="1600" dirty="0" err="1" smtClean="0"/>
              <a:t>salariaţii</a:t>
            </a:r>
            <a:r>
              <a:rPr lang="ru-RU" sz="1600" dirty="0" smtClean="0"/>
              <a:t> </a:t>
            </a:r>
            <a:r>
              <a:rPr lang="ru-RU" sz="1600" dirty="0" err="1" smtClean="0"/>
              <a:t>care</a:t>
            </a:r>
            <a:r>
              <a:rPr lang="ru-RU" sz="1600" dirty="0" smtClean="0"/>
              <a:t> </a:t>
            </a:r>
            <a:r>
              <a:rPr lang="ru-RU" sz="1600" dirty="0" err="1" smtClean="0"/>
              <a:t>lucrează</a:t>
            </a:r>
            <a:r>
              <a:rPr lang="ru-RU" sz="1600" dirty="0" smtClean="0"/>
              <a:t> </a:t>
            </a:r>
            <a:r>
              <a:rPr lang="ru-RU" sz="1600" dirty="0" err="1" smtClean="0"/>
              <a:t>în</a:t>
            </a:r>
            <a:r>
              <a:rPr lang="ru-RU" sz="1600" dirty="0" smtClean="0"/>
              <a:t> </a:t>
            </a:r>
            <a:r>
              <a:rPr lang="ru-RU" sz="1600" dirty="0" err="1" smtClean="0"/>
              <a:t>condiţii</a:t>
            </a:r>
            <a:r>
              <a:rPr lang="ru-RU" sz="1600" dirty="0" smtClean="0"/>
              <a:t> </a:t>
            </a:r>
            <a:r>
              <a:rPr lang="ru-RU" sz="1600" dirty="0" err="1" smtClean="0"/>
              <a:t>vătămătoare</a:t>
            </a:r>
            <a:r>
              <a:rPr lang="ru-RU" sz="1600" dirty="0" smtClean="0"/>
              <a:t>, </a:t>
            </a:r>
            <a:r>
              <a:rPr lang="ru-RU" sz="1600" dirty="0" err="1" smtClean="0"/>
              <a:t>persoanele</a:t>
            </a:r>
            <a:r>
              <a:rPr lang="ru-RU" sz="1600" dirty="0" smtClean="0"/>
              <a:t> </a:t>
            </a:r>
            <a:r>
              <a:rPr lang="ru-RU" sz="1600" dirty="0" err="1" smtClean="0"/>
              <a:t>cu</a:t>
            </a:r>
            <a:r>
              <a:rPr lang="ru-RU" sz="1600" dirty="0" smtClean="0"/>
              <a:t> </a:t>
            </a:r>
            <a:r>
              <a:rPr lang="ru-RU" sz="1600" dirty="0" err="1" smtClean="0"/>
              <a:t>dizabilităţi</a:t>
            </a:r>
            <a:r>
              <a:rPr lang="ru-RU" sz="1600" dirty="0" smtClean="0"/>
              <a:t> </a:t>
            </a:r>
            <a:r>
              <a:rPr lang="ru-RU" sz="1600" dirty="0" err="1" smtClean="0"/>
              <a:t>de</a:t>
            </a:r>
            <a:r>
              <a:rPr lang="ru-RU" sz="1600" dirty="0" smtClean="0"/>
              <a:t> </a:t>
            </a:r>
            <a:r>
              <a:rPr lang="ru-RU" sz="1600" dirty="0" err="1" smtClean="0"/>
              <a:t>vedere</a:t>
            </a:r>
            <a:r>
              <a:rPr lang="ru-RU" sz="1600" dirty="0" smtClean="0"/>
              <a:t> </a:t>
            </a:r>
            <a:r>
              <a:rPr lang="ru-RU" sz="1600" dirty="0" err="1" smtClean="0"/>
              <a:t>severe</a:t>
            </a:r>
            <a:r>
              <a:rPr lang="ru-RU" sz="1600" dirty="0" smtClean="0"/>
              <a:t> </a:t>
            </a:r>
            <a:r>
              <a:rPr lang="ru-RU" sz="1600" dirty="0" err="1" smtClean="0"/>
              <a:t>şi</a:t>
            </a:r>
            <a:r>
              <a:rPr lang="ru-RU" sz="1600" dirty="0" smtClean="0"/>
              <a:t> </a:t>
            </a:r>
            <a:r>
              <a:rPr lang="ru-RU" sz="1600" dirty="0" err="1" smtClean="0"/>
              <a:t>tinerii</a:t>
            </a:r>
            <a:r>
              <a:rPr lang="ru-RU" sz="1600" dirty="0" smtClean="0"/>
              <a:t> </a:t>
            </a:r>
            <a:r>
              <a:rPr lang="ru-RU" sz="1600" dirty="0" err="1" smtClean="0"/>
              <a:t>în</a:t>
            </a:r>
            <a:r>
              <a:rPr lang="ru-RU" sz="1600" dirty="0" smtClean="0"/>
              <a:t> </a:t>
            </a:r>
            <a:r>
              <a:rPr lang="ru-RU" sz="1600" dirty="0" err="1" smtClean="0"/>
              <a:t>vîrstă</a:t>
            </a:r>
            <a:r>
              <a:rPr lang="ru-RU" sz="1600" dirty="0" smtClean="0"/>
              <a:t> </a:t>
            </a:r>
            <a:r>
              <a:rPr lang="ru-RU" sz="1600" dirty="0" err="1" smtClean="0"/>
              <a:t>de</a:t>
            </a:r>
            <a:r>
              <a:rPr lang="ru-RU" sz="1600" dirty="0" smtClean="0"/>
              <a:t> </a:t>
            </a:r>
            <a:r>
              <a:rPr lang="ru-RU" sz="1600" dirty="0" err="1" smtClean="0"/>
              <a:t>pînă</a:t>
            </a:r>
            <a:r>
              <a:rPr lang="ru-RU" sz="1600" dirty="0" smtClean="0"/>
              <a:t> </a:t>
            </a:r>
            <a:r>
              <a:rPr lang="ru-RU" sz="1600" dirty="0" err="1" smtClean="0"/>
              <a:t>la</a:t>
            </a:r>
            <a:r>
              <a:rPr lang="ru-RU" sz="1600" dirty="0" smtClean="0"/>
              <a:t> 18 </a:t>
            </a:r>
            <a:r>
              <a:rPr lang="ru-RU" sz="1600" dirty="0" err="1" smtClean="0"/>
              <a:t>ani</a:t>
            </a:r>
            <a:r>
              <a:rPr lang="ru-RU" sz="1600" dirty="0" smtClean="0"/>
              <a:t> </a:t>
            </a:r>
            <a:r>
              <a:rPr lang="ru-RU" sz="1600" dirty="0" err="1" smtClean="0"/>
              <a:t>beneficiază</a:t>
            </a:r>
            <a:r>
              <a:rPr lang="ru-RU" sz="1600" dirty="0" smtClean="0"/>
              <a:t> </a:t>
            </a:r>
            <a:r>
              <a:rPr lang="ru-RU" sz="1600" dirty="0" err="1" smtClean="0"/>
              <a:t>de</a:t>
            </a:r>
            <a:r>
              <a:rPr lang="ru-RU" sz="1600" dirty="0" smtClean="0"/>
              <a:t> </a:t>
            </a:r>
            <a:r>
              <a:rPr lang="ru-RU" sz="1600" dirty="0" err="1" smtClean="0"/>
              <a:t>un</a:t>
            </a:r>
            <a:r>
              <a:rPr lang="ru-RU" sz="1600" dirty="0" smtClean="0"/>
              <a:t> </a:t>
            </a:r>
            <a:r>
              <a:rPr lang="ru-RU" sz="1600" dirty="0" err="1" smtClean="0"/>
              <a:t>concediu</a:t>
            </a:r>
            <a:r>
              <a:rPr lang="ru-RU" sz="1600" dirty="0" smtClean="0"/>
              <a:t> </a:t>
            </a:r>
            <a:r>
              <a:rPr lang="ru-RU" sz="1600" dirty="0" err="1" smtClean="0"/>
              <a:t>de</a:t>
            </a:r>
            <a:r>
              <a:rPr lang="ru-RU" sz="1600" dirty="0" smtClean="0"/>
              <a:t> </a:t>
            </a:r>
            <a:r>
              <a:rPr lang="ru-RU" sz="1600" dirty="0" err="1" smtClean="0"/>
              <a:t>odihnă</a:t>
            </a:r>
            <a:r>
              <a:rPr lang="ru-RU" sz="1600" dirty="0" smtClean="0"/>
              <a:t> </a:t>
            </a:r>
            <a:r>
              <a:rPr lang="ru-RU" sz="1600" dirty="0" err="1" smtClean="0"/>
              <a:t>anual</a:t>
            </a:r>
            <a:r>
              <a:rPr lang="ru-RU" sz="1600" dirty="0" smtClean="0"/>
              <a:t> </a:t>
            </a:r>
            <a:r>
              <a:rPr lang="ru-RU" sz="1600" dirty="0" err="1" smtClean="0"/>
              <a:t>suplimentar</a:t>
            </a:r>
            <a:r>
              <a:rPr lang="ru-RU" sz="1600" dirty="0" smtClean="0"/>
              <a:t> </a:t>
            </a:r>
            <a:r>
              <a:rPr lang="ru-RU" sz="1600" dirty="0" err="1" smtClean="0"/>
              <a:t>plătit</a:t>
            </a:r>
            <a:r>
              <a:rPr lang="ru-RU" sz="1600" dirty="0" smtClean="0"/>
              <a:t> </a:t>
            </a:r>
            <a:r>
              <a:rPr lang="ru-RU" sz="1600" dirty="0" err="1" smtClean="0"/>
              <a:t>cu</a:t>
            </a:r>
            <a:r>
              <a:rPr lang="ru-RU" sz="1600" dirty="0" smtClean="0"/>
              <a:t> </a:t>
            </a:r>
            <a:r>
              <a:rPr lang="ru-RU" sz="1600" dirty="0" err="1" smtClean="0"/>
              <a:t>durata</a:t>
            </a:r>
            <a:r>
              <a:rPr lang="ru-RU" sz="1600" dirty="0" smtClean="0"/>
              <a:t> </a:t>
            </a:r>
            <a:r>
              <a:rPr lang="ru-RU" sz="1600" dirty="0" err="1" smtClean="0"/>
              <a:t>de</a:t>
            </a:r>
            <a:r>
              <a:rPr lang="ru-RU" sz="1600" dirty="0" smtClean="0"/>
              <a:t> </a:t>
            </a:r>
            <a:r>
              <a:rPr lang="ru-RU" sz="1600" dirty="0" err="1" smtClean="0"/>
              <a:t>cel</a:t>
            </a:r>
            <a:r>
              <a:rPr lang="ru-RU" sz="1600" dirty="0" smtClean="0"/>
              <a:t> </a:t>
            </a:r>
            <a:r>
              <a:rPr lang="ru-RU" sz="1600" dirty="0" err="1" smtClean="0"/>
              <a:t>puţin</a:t>
            </a:r>
            <a:r>
              <a:rPr lang="ru-RU" sz="1600" dirty="0" smtClean="0"/>
              <a:t> 4 </a:t>
            </a:r>
            <a:r>
              <a:rPr lang="ru-RU" sz="1600" dirty="0" err="1" smtClean="0"/>
              <a:t>zile</a:t>
            </a:r>
            <a:r>
              <a:rPr lang="ru-RU" sz="1600" dirty="0" smtClean="0"/>
              <a:t> </a:t>
            </a:r>
            <a:r>
              <a:rPr lang="ru-RU" sz="1600" dirty="0" err="1" smtClean="0"/>
              <a:t>calendaristice</a:t>
            </a:r>
            <a:r>
              <a:rPr lang="ru-RU" sz="1600" dirty="0" smtClean="0"/>
              <a:t>.</a:t>
            </a:r>
          </a:p>
          <a:p>
            <a:r>
              <a:rPr lang="ru-RU" sz="1600" dirty="0" err="1" smtClean="0"/>
              <a:t>La</a:t>
            </a:r>
            <a:r>
              <a:rPr lang="ru-RU" sz="1600" dirty="0" smtClean="0"/>
              <a:t> </a:t>
            </a:r>
            <a:r>
              <a:rPr lang="ru-RU" sz="1600" dirty="0" err="1" smtClean="0"/>
              <a:t>cererea</a:t>
            </a:r>
            <a:r>
              <a:rPr lang="ru-RU" sz="1600" dirty="0" smtClean="0"/>
              <a:t> </a:t>
            </a:r>
            <a:r>
              <a:rPr lang="ru-RU" sz="1600" dirty="0" err="1" smtClean="0"/>
              <a:t>scrisă</a:t>
            </a:r>
            <a:r>
              <a:rPr lang="ru-RU" sz="1600" dirty="0" smtClean="0"/>
              <a:t>, </a:t>
            </a:r>
            <a:r>
              <a:rPr lang="ru-RU" sz="1600" dirty="0" err="1" smtClean="0"/>
              <a:t>unul</a:t>
            </a:r>
            <a:r>
              <a:rPr lang="ru-RU" sz="1600" dirty="0" smtClean="0"/>
              <a:t> </a:t>
            </a:r>
            <a:r>
              <a:rPr lang="ru-RU" sz="1600" dirty="0" err="1" smtClean="0"/>
              <a:t>dintre</a:t>
            </a:r>
            <a:r>
              <a:rPr lang="ru-RU" sz="1600" dirty="0" smtClean="0"/>
              <a:t> </a:t>
            </a:r>
            <a:r>
              <a:rPr lang="ru-RU" sz="1600" dirty="0" err="1" smtClean="0"/>
              <a:t>părinții cu</a:t>
            </a:r>
            <a:r>
              <a:rPr lang="ru-RU" sz="1600" dirty="0" smtClean="0"/>
              <a:t> </a:t>
            </a:r>
            <a:r>
              <a:rPr lang="ru-RU" sz="1600" dirty="0" err="1" smtClean="0"/>
              <a:t>doi</a:t>
            </a:r>
            <a:r>
              <a:rPr lang="ru-RU" sz="1600" dirty="0" smtClean="0"/>
              <a:t> </a:t>
            </a:r>
            <a:r>
              <a:rPr lang="ru-RU" sz="1600" dirty="0" err="1" smtClean="0"/>
              <a:t>sau</a:t>
            </a:r>
            <a:r>
              <a:rPr lang="ru-RU" sz="1600" dirty="0" smtClean="0"/>
              <a:t> </a:t>
            </a:r>
            <a:r>
              <a:rPr lang="ru-RU" sz="1600" dirty="0" err="1" smtClean="0"/>
              <a:t>mai</a:t>
            </a:r>
            <a:r>
              <a:rPr lang="ru-RU" sz="1600" dirty="0" smtClean="0"/>
              <a:t> </a:t>
            </a:r>
            <a:r>
              <a:rPr lang="ru-RU" sz="1600" dirty="0" err="1" smtClean="0"/>
              <a:t>mulți copii</a:t>
            </a:r>
            <a:r>
              <a:rPr lang="ru-RU" sz="1600" dirty="0" smtClean="0"/>
              <a:t> </a:t>
            </a:r>
            <a:r>
              <a:rPr lang="ru-RU" sz="1600" dirty="0" err="1" smtClean="0"/>
              <a:t>cu</a:t>
            </a:r>
            <a:r>
              <a:rPr lang="ru-RU" sz="1600" dirty="0" smtClean="0"/>
              <a:t> </a:t>
            </a:r>
            <a:r>
              <a:rPr lang="ru-RU" sz="1600" dirty="0" err="1" smtClean="0"/>
              <a:t>vârsta</a:t>
            </a:r>
            <a:r>
              <a:rPr lang="ru-RU" sz="1600" dirty="0" smtClean="0"/>
              <a:t> </a:t>
            </a:r>
            <a:r>
              <a:rPr lang="ru-RU" sz="1600" dirty="0" err="1" smtClean="0"/>
              <a:t>sub</a:t>
            </a:r>
            <a:r>
              <a:rPr lang="ru-RU" sz="1600" dirty="0" smtClean="0"/>
              <a:t> 14 </a:t>
            </a:r>
            <a:r>
              <a:rPr lang="ru-RU" sz="1600" dirty="0" err="1" smtClean="0"/>
              <a:t>ani</a:t>
            </a:r>
            <a:r>
              <a:rPr lang="ru-RU" sz="1600" dirty="0" smtClean="0"/>
              <a:t> </a:t>
            </a:r>
            <a:r>
              <a:rPr lang="ru-RU" sz="1600" dirty="0" err="1" smtClean="0"/>
              <a:t>sau</a:t>
            </a:r>
            <a:r>
              <a:rPr lang="ru-RU" sz="1600" dirty="0" smtClean="0"/>
              <a:t> </a:t>
            </a:r>
            <a:r>
              <a:rPr lang="ru-RU" sz="1600" dirty="0" err="1" smtClean="0"/>
              <a:t>un</a:t>
            </a:r>
            <a:r>
              <a:rPr lang="ru-RU" sz="1600" dirty="0" smtClean="0"/>
              <a:t> </a:t>
            </a:r>
            <a:r>
              <a:rPr lang="ru-RU" sz="1600" dirty="0" err="1" smtClean="0"/>
              <a:t>copil</a:t>
            </a:r>
            <a:r>
              <a:rPr lang="ru-RU" sz="1600" dirty="0" smtClean="0"/>
              <a:t> </a:t>
            </a:r>
            <a:r>
              <a:rPr lang="ru-RU" sz="1600" dirty="0" err="1" smtClean="0"/>
              <a:t>cu</a:t>
            </a:r>
            <a:r>
              <a:rPr lang="ru-RU" sz="1600" dirty="0" smtClean="0"/>
              <a:t> </a:t>
            </a:r>
            <a:r>
              <a:rPr lang="ru-RU" sz="1600" dirty="0" err="1" smtClean="0"/>
              <a:t>dizabilități </a:t>
            </a:r>
            <a:r>
              <a:rPr lang="ru-RU" sz="1600" dirty="0" smtClean="0"/>
              <a:t>(</a:t>
            </a:r>
            <a:r>
              <a:rPr lang="ru-RU" sz="1600" dirty="0" err="1" smtClean="0"/>
              <a:t>sub</a:t>
            </a:r>
            <a:r>
              <a:rPr lang="ru-RU" sz="1600" dirty="0" smtClean="0"/>
              <a:t> 18 </a:t>
            </a:r>
            <a:r>
              <a:rPr lang="ru-RU" sz="1600" dirty="0" err="1" smtClean="0"/>
              <a:t>ani</a:t>
            </a:r>
            <a:r>
              <a:rPr lang="ru-RU" sz="1600" dirty="0" smtClean="0"/>
              <a:t>) </a:t>
            </a:r>
            <a:r>
              <a:rPr lang="ru-RU" sz="1600" dirty="0" err="1" smtClean="0"/>
              <a:t>are</a:t>
            </a:r>
            <a:r>
              <a:rPr lang="ru-RU" sz="1600" dirty="0" smtClean="0"/>
              <a:t> </a:t>
            </a:r>
            <a:r>
              <a:rPr lang="ru-RU" sz="1600" dirty="0" err="1" smtClean="0"/>
              <a:t>dreptul</a:t>
            </a:r>
            <a:r>
              <a:rPr lang="ru-RU" sz="1600" dirty="0" smtClean="0"/>
              <a:t> </a:t>
            </a:r>
            <a:r>
              <a:rPr lang="ru-RU" sz="1600" dirty="0" err="1" smtClean="0"/>
              <a:t>să</a:t>
            </a:r>
            <a:r>
              <a:rPr lang="ru-RU" sz="1600" dirty="0" smtClean="0"/>
              <a:t> </a:t>
            </a:r>
            <a:r>
              <a:rPr lang="ru-RU" sz="1600" dirty="0" err="1" smtClean="0"/>
              <a:t>primească</a:t>
            </a:r>
            <a:r>
              <a:rPr lang="ru-RU" sz="1600" dirty="0" smtClean="0"/>
              <a:t> 4 </a:t>
            </a:r>
            <a:r>
              <a:rPr lang="ru-RU" sz="1600" dirty="0" err="1" smtClean="0"/>
              <a:t>zile</a:t>
            </a:r>
            <a:r>
              <a:rPr lang="ru-RU" sz="1600" dirty="0" smtClean="0"/>
              <a:t> </a:t>
            </a:r>
            <a:r>
              <a:rPr lang="ru-RU" sz="1600" dirty="0" err="1" smtClean="0"/>
              <a:t>suplimentare</a:t>
            </a:r>
            <a:r>
              <a:rPr lang="ru-RU" sz="1600" dirty="0" smtClean="0"/>
              <a:t> </a:t>
            </a:r>
            <a:r>
              <a:rPr lang="ru-RU" sz="1600" dirty="0" err="1" smtClean="0"/>
              <a:t>la</a:t>
            </a:r>
            <a:r>
              <a:rPr lang="ru-RU" sz="1600" dirty="0" smtClean="0"/>
              <a:t> </a:t>
            </a:r>
            <a:r>
              <a:rPr lang="ru-RU" sz="1600" dirty="0" err="1" smtClean="0"/>
              <a:t>concediul</a:t>
            </a:r>
            <a:r>
              <a:rPr lang="ru-RU" sz="1600" dirty="0" smtClean="0"/>
              <a:t> </a:t>
            </a:r>
            <a:r>
              <a:rPr lang="ru-RU" sz="1600" dirty="0" err="1" smtClean="0"/>
              <a:t>anual</a:t>
            </a:r>
            <a:r>
              <a:rPr lang="ru-RU" sz="1600" dirty="0" smtClean="0"/>
              <a:t> </a:t>
            </a:r>
            <a:r>
              <a:rPr lang="ru-RU" sz="1600" dirty="0" err="1" smtClean="0"/>
              <a:t>plătit</a:t>
            </a:r>
            <a:r>
              <a:rPr lang="ru-RU" sz="1600" dirty="0" smtClean="0"/>
              <a:t>.</a:t>
            </a:r>
          </a:p>
          <a:p>
            <a:r>
              <a:rPr lang="ru-RU" sz="1600" dirty="0" err="1" smtClean="0"/>
              <a:t>Concediile</a:t>
            </a:r>
            <a:r>
              <a:rPr lang="ru-RU" sz="1600" dirty="0" smtClean="0"/>
              <a:t> </a:t>
            </a:r>
            <a:r>
              <a:rPr lang="ru-RU" sz="1600" dirty="0" err="1" smtClean="0"/>
              <a:t>de</a:t>
            </a:r>
            <a:r>
              <a:rPr lang="ru-RU" sz="1600" dirty="0" smtClean="0"/>
              <a:t> </a:t>
            </a:r>
            <a:r>
              <a:rPr lang="ru-RU" sz="1600" dirty="0" err="1" smtClean="0"/>
              <a:t>odihnă</a:t>
            </a:r>
            <a:r>
              <a:rPr lang="ru-RU" sz="1600" dirty="0" smtClean="0"/>
              <a:t> </a:t>
            </a:r>
            <a:r>
              <a:rPr lang="ru-RU" sz="1600" dirty="0" err="1" smtClean="0"/>
              <a:t>anuale</a:t>
            </a:r>
            <a:r>
              <a:rPr lang="ru-RU" sz="1600" dirty="0" smtClean="0"/>
              <a:t> </a:t>
            </a:r>
            <a:r>
              <a:rPr lang="ru-RU" sz="1600" dirty="0" err="1" smtClean="0"/>
              <a:t>suplimentare</a:t>
            </a:r>
            <a:r>
              <a:rPr lang="ru-RU" sz="1600" dirty="0" smtClean="0"/>
              <a:t> </a:t>
            </a:r>
            <a:r>
              <a:rPr lang="ru-RU" sz="1600" dirty="0" err="1" smtClean="0"/>
              <a:t>se</a:t>
            </a:r>
            <a:r>
              <a:rPr lang="ru-RU" sz="1600" dirty="0" smtClean="0"/>
              <a:t> </a:t>
            </a:r>
            <a:r>
              <a:rPr lang="ru-RU" sz="1600" dirty="0" err="1" smtClean="0"/>
              <a:t>alipesc</a:t>
            </a:r>
            <a:r>
              <a:rPr lang="ru-RU" sz="1600" dirty="0" smtClean="0"/>
              <a:t> </a:t>
            </a:r>
            <a:r>
              <a:rPr lang="ru-RU" sz="1600" dirty="0" err="1" smtClean="0"/>
              <a:t>la</a:t>
            </a:r>
            <a:r>
              <a:rPr lang="ru-RU" sz="1600" dirty="0" smtClean="0"/>
              <a:t> </a:t>
            </a:r>
            <a:r>
              <a:rPr lang="ru-RU" sz="1600" dirty="0" err="1" smtClean="0"/>
              <a:t>concediul</a:t>
            </a:r>
            <a:r>
              <a:rPr lang="ru-RU" sz="1600" dirty="0" smtClean="0"/>
              <a:t> </a:t>
            </a:r>
            <a:r>
              <a:rPr lang="ru-RU" sz="1600" dirty="0" err="1" smtClean="0"/>
              <a:t>de</a:t>
            </a:r>
            <a:r>
              <a:rPr lang="ru-RU" sz="1600" dirty="0" smtClean="0"/>
              <a:t> </a:t>
            </a:r>
            <a:r>
              <a:rPr lang="ru-RU" sz="1600" dirty="0" err="1" smtClean="0"/>
              <a:t>odihnă</a:t>
            </a:r>
            <a:r>
              <a:rPr lang="ru-RU" sz="1600" dirty="0" smtClean="0"/>
              <a:t> </a:t>
            </a:r>
            <a:r>
              <a:rPr lang="ru-RU" sz="1600" dirty="0" err="1" smtClean="0"/>
              <a:t>anual</a:t>
            </a:r>
            <a:r>
              <a:rPr lang="ru-RU" sz="1600" dirty="0" smtClean="0"/>
              <a:t> </a:t>
            </a:r>
            <a:r>
              <a:rPr lang="ru-RU" sz="1600" dirty="0" err="1" smtClean="0"/>
              <a:t>de</a:t>
            </a:r>
            <a:r>
              <a:rPr lang="ru-RU" sz="1600" dirty="0" smtClean="0"/>
              <a:t> </a:t>
            </a:r>
            <a:r>
              <a:rPr lang="ru-RU" sz="1600" dirty="0" err="1" smtClean="0"/>
              <a:t>bază</a:t>
            </a:r>
            <a:r>
              <a:rPr lang="ru-RU" sz="1600" dirty="0" smtClean="0"/>
              <a:t>.</a:t>
            </a:r>
          </a:p>
          <a:p>
            <a:r>
              <a:rPr lang="ro-RO" sz="1600" dirty="0" smtClean="0"/>
              <a:t>Salariaților angajați în anumite sectoare ale economiei (industrie, transporturi, construcții etc.) li se oferă concediu anual suplimentar plătit pentru experiență de muncă la întreprindere, muncă în schimburi, factori de risc la locul de muncă și / sau condiții de muncă dăunătoare în conformitate cu Contractele colective la nivel de ramură, Contractul colectiv de muncă la nivel de întreprindere și conform alrot prevederi a  legislației în vigoare.</a:t>
            </a:r>
            <a:endParaRPr lang="ru-RU" dirty="0"/>
          </a:p>
        </p:txBody>
      </p:sp>
      <p:sp>
        <p:nvSpPr>
          <p:cNvPr id="3" name="Заголовок 2"/>
          <p:cNvSpPr>
            <a:spLocks noGrp="1"/>
          </p:cNvSpPr>
          <p:nvPr>
            <p:ph type="title"/>
          </p:nvPr>
        </p:nvSpPr>
        <p:spPr/>
        <p:txBody>
          <a:bodyPr>
            <a:normAutofit/>
          </a:bodyPr>
          <a:lstStyle/>
          <a:p>
            <a:pPr algn="ctr"/>
            <a:r>
              <a:rPr lang="ro-MO" sz="2800" dirty="0" smtClean="0"/>
              <a:t>Concediile anuale suplimentare</a:t>
            </a:r>
            <a:endParaRPr lang="ru-RU"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1412776"/>
            <a:ext cx="8229600" cy="4738531"/>
          </a:xfrm>
        </p:spPr>
        <p:txBody>
          <a:bodyPr/>
          <a:lstStyle/>
          <a:p>
            <a:r>
              <a:rPr lang="ro-RO" sz="1400" dirty="0" smtClean="0"/>
              <a:t>La încetarea relaților de muncă, </a:t>
            </a:r>
            <a:r>
              <a:rPr lang="ro-RO" sz="1400" dirty="0" smtClean="0"/>
              <a:t>indiferent de </a:t>
            </a:r>
            <a:r>
              <a:rPr lang="ro-RO" sz="1400" dirty="0" smtClean="0"/>
              <a:t>bază încetării lor, </a:t>
            </a:r>
            <a:r>
              <a:rPr lang="ro-RO" sz="1400" dirty="0" smtClean="0"/>
              <a:t>se calculează și </a:t>
            </a:r>
            <a:r>
              <a:rPr lang="ro-RO" sz="1400" dirty="0" smtClean="0"/>
              <a:t>se achită </a:t>
            </a:r>
            <a:r>
              <a:rPr lang="en-US" sz="1400" dirty="0" err="1" smtClean="0"/>
              <a:t>compensarea</a:t>
            </a:r>
            <a:r>
              <a:rPr lang="en-US" sz="1400" dirty="0" smtClean="0"/>
              <a:t> </a:t>
            </a:r>
            <a:r>
              <a:rPr lang="ro-MO" sz="1400" dirty="0" smtClean="0"/>
              <a:t>pentru </a:t>
            </a:r>
            <a:r>
              <a:rPr lang="en-US" sz="1400" dirty="0" err="1" smtClean="0"/>
              <a:t>concediil</a:t>
            </a:r>
            <a:r>
              <a:rPr lang="ro-MO" sz="1400" dirty="0" smtClean="0"/>
              <a:t>e</a:t>
            </a:r>
            <a:r>
              <a:rPr lang="en-US" sz="1400" dirty="0" smtClean="0"/>
              <a:t> </a:t>
            </a:r>
            <a:r>
              <a:rPr lang="en-US" sz="1400" dirty="0" smtClean="0"/>
              <a:t>de </a:t>
            </a:r>
            <a:r>
              <a:rPr lang="en-US" sz="1400" dirty="0" err="1" smtClean="0"/>
              <a:t>odihnă</a:t>
            </a:r>
            <a:r>
              <a:rPr lang="en-US" sz="1400" dirty="0" smtClean="0"/>
              <a:t> </a:t>
            </a:r>
            <a:r>
              <a:rPr lang="en-US" sz="1400" dirty="0" err="1" smtClean="0"/>
              <a:t>anuale</a:t>
            </a:r>
            <a:r>
              <a:rPr lang="en-US" sz="1400" dirty="0" smtClean="0"/>
              <a:t> </a:t>
            </a:r>
            <a:r>
              <a:rPr lang="en-US" sz="1400" dirty="0" err="1" smtClean="0"/>
              <a:t>nefolosite</a:t>
            </a:r>
            <a:r>
              <a:rPr lang="en-US" sz="1400" dirty="0" smtClean="0"/>
              <a:t>  </a:t>
            </a:r>
            <a:r>
              <a:rPr lang="ro-RO" sz="1400" dirty="0" smtClean="0"/>
              <a:t>proporțional cu durata perioadei de muncă, pentru care nu </a:t>
            </a:r>
            <a:r>
              <a:rPr lang="ro-RO" sz="1400" dirty="0" smtClean="0"/>
              <a:t>a fost folosit </a:t>
            </a:r>
            <a:r>
              <a:rPr lang="ro-RO" sz="1400" dirty="0" smtClean="0"/>
              <a:t>dreptul la concediu anual plătit.</a:t>
            </a:r>
            <a:endParaRPr lang="ru-RU" dirty="0"/>
          </a:p>
        </p:txBody>
      </p:sp>
      <p:sp>
        <p:nvSpPr>
          <p:cNvPr id="3" name="Заголовок 2"/>
          <p:cNvSpPr>
            <a:spLocks noGrp="1"/>
          </p:cNvSpPr>
          <p:nvPr>
            <p:ph type="title"/>
          </p:nvPr>
        </p:nvSpPr>
        <p:spPr/>
        <p:txBody>
          <a:bodyPr>
            <a:normAutofit fontScale="90000"/>
          </a:bodyPr>
          <a:lstStyle/>
          <a:p>
            <a:pPr algn="ctr"/>
            <a:r>
              <a:rPr lang="ru-RU" sz="3100" i="1" dirty="0" smtClean="0"/>
              <a:t/>
            </a:r>
            <a:br>
              <a:rPr lang="ru-RU" sz="3100" i="1" dirty="0" smtClean="0"/>
            </a:br>
            <a:r>
              <a:rPr lang="ro-MO" sz="3100" dirty="0" smtClean="0"/>
              <a:t>Calculul stajiului de muncă pentru acordarea îndemnizației pentru concediu nefolosit la incetarea relațiilor de muncă</a:t>
            </a:r>
            <a:r>
              <a:rPr lang="ru-RU" dirty="0" smtClean="0"/>
              <a:t/>
            </a:r>
            <a:br>
              <a:rPr lang="ru-RU" dirty="0" smtClean="0"/>
            </a:br>
            <a:endParaRPr lang="ru-RU" dirty="0"/>
          </a:p>
        </p:txBody>
      </p:sp>
      <p:sp>
        <p:nvSpPr>
          <p:cNvPr id="4" name="Прямоугольник 3"/>
          <p:cNvSpPr/>
          <p:nvPr/>
        </p:nvSpPr>
        <p:spPr>
          <a:xfrm>
            <a:off x="755576" y="2492896"/>
            <a:ext cx="7776864" cy="38884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25" name="Rectangle 1"/>
          <p:cNvSpPr>
            <a:spLocks noChangeArrowheads="1"/>
          </p:cNvSpPr>
          <p:nvPr/>
        </p:nvSpPr>
        <p:spPr bwMode="auto">
          <a:xfrm>
            <a:off x="899592" y="2672033"/>
            <a:ext cx="7488832"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sz="1200" b="1" dirty="0" err="1" smtClean="0"/>
              <a:t>Instrucțiunea pas</a:t>
            </a:r>
            <a:r>
              <a:rPr lang="ru-RU" sz="1200" b="1" dirty="0" smtClean="0"/>
              <a:t> </a:t>
            </a:r>
            <a:r>
              <a:rPr lang="ru-RU" sz="1200" b="1" dirty="0" err="1" smtClean="0"/>
              <a:t>cu</a:t>
            </a:r>
            <a:r>
              <a:rPr lang="ru-RU" sz="1200" b="1" dirty="0" smtClean="0"/>
              <a:t> </a:t>
            </a:r>
            <a:r>
              <a:rPr lang="ru-RU" sz="1200" b="1" dirty="0" err="1" smtClean="0"/>
              <a:t>pas</a:t>
            </a:r>
            <a:r>
              <a:rPr lang="ru-RU" sz="1200" b="1" dirty="0" smtClean="0"/>
              <a:t> </a:t>
            </a:r>
            <a:r>
              <a:rPr lang="ru-RU" sz="1200" b="1" dirty="0" err="1" smtClean="0"/>
              <a:t>pentru</a:t>
            </a:r>
            <a:r>
              <a:rPr lang="ru-RU" sz="1200" b="1" dirty="0" smtClean="0"/>
              <a:t> </a:t>
            </a:r>
            <a:r>
              <a:rPr lang="ru-RU" sz="1200" b="1" dirty="0" err="1" smtClean="0"/>
              <a:t>calcularea</a:t>
            </a:r>
            <a:r>
              <a:rPr lang="ru-RU" sz="1200" b="1" dirty="0" smtClean="0"/>
              <a:t> </a:t>
            </a:r>
            <a:r>
              <a:rPr lang="ru-RU" sz="1200" b="1" dirty="0" err="1" smtClean="0"/>
              <a:t>perioadei</a:t>
            </a:r>
            <a:r>
              <a:rPr lang="ru-RU" sz="1200" b="1" dirty="0" smtClean="0"/>
              <a:t> </a:t>
            </a:r>
            <a:r>
              <a:rPr lang="ru-RU" sz="1200" b="1" dirty="0" err="1" smtClean="0"/>
              <a:t>de</a:t>
            </a:r>
            <a:r>
              <a:rPr lang="ru-RU" sz="1200" b="1" dirty="0" smtClean="0"/>
              <a:t> </a:t>
            </a:r>
            <a:r>
              <a:rPr lang="ru-RU" sz="1200" b="1" dirty="0" err="1" smtClean="0"/>
              <a:t>concediu</a:t>
            </a:r>
            <a:r>
              <a:rPr lang="ru-RU" sz="1200" b="1" dirty="0" smtClean="0"/>
              <a:t> </a:t>
            </a:r>
            <a:r>
              <a:rPr lang="ru-RU" sz="1200" b="1" dirty="0" err="1" smtClean="0"/>
              <a:t>și compensarea</a:t>
            </a:r>
            <a:r>
              <a:rPr lang="ru-RU" sz="1200" b="1" dirty="0" smtClean="0"/>
              <a:t> </a:t>
            </a:r>
            <a:r>
              <a:rPr lang="ru-RU" sz="1200" b="1" dirty="0" err="1" smtClean="0"/>
              <a:t>conncediilor</a:t>
            </a:r>
            <a:r>
              <a:rPr lang="ru-RU" sz="1200" b="1" dirty="0" smtClean="0"/>
              <a:t> </a:t>
            </a:r>
            <a:r>
              <a:rPr lang="ru-RU" sz="1200" b="1" dirty="0" err="1" smtClean="0"/>
              <a:t>de</a:t>
            </a:r>
            <a:r>
              <a:rPr lang="ru-RU" sz="1200" b="1" dirty="0" smtClean="0"/>
              <a:t> </a:t>
            </a:r>
            <a:r>
              <a:rPr lang="ru-RU" sz="1200" b="1" dirty="0" err="1" smtClean="0"/>
              <a:t>odihnă</a:t>
            </a:r>
            <a:r>
              <a:rPr lang="ru-RU" sz="1200" b="1" dirty="0" smtClean="0"/>
              <a:t> </a:t>
            </a:r>
            <a:r>
              <a:rPr lang="ru-RU" sz="1200" b="1" dirty="0" err="1" smtClean="0"/>
              <a:t>anuale</a:t>
            </a:r>
            <a:r>
              <a:rPr lang="ru-RU" sz="1200" b="1" dirty="0" smtClean="0"/>
              <a:t> </a:t>
            </a:r>
            <a:endParaRPr lang="ro-MO" sz="1200" b="1" dirty="0" smtClean="0"/>
          </a:p>
          <a:p>
            <a:pPr algn="just"/>
            <a:endParaRPr lang="ru-RU" sz="1200" b="1" dirty="0" smtClean="0"/>
          </a:p>
          <a:p>
            <a:pPr algn="just"/>
            <a:r>
              <a:rPr lang="ru-RU" sz="1200" b="1" i="1" dirty="0" err="1" smtClean="0"/>
              <a:t>Pasul</a:t>
            </a:r>
            <a:r>
              <a:rPr lang="ru-RU" sz="1200" b="1" i="1" dirty="0" smtClean="0"/>
              <a:t> 1</a:t>
            </a:r>
            <a:r>
              <a:rPr lang="ru-RU" sz="1200" dirty="0" smtClean="0"/>
              <a:t>. </a:t>
            </a:r>
            <a:r>
              <a:rPr lang="ro-MO" sz="1200" dirty="0" smtClean="0"/>
              <a:t>Se stabilește data angajarii</a:t>
            </a:r>
            <a:r>
              <a:rPr lang="en-US" sz="1200" dirty="0" smtClean="0"/>
              <a:t> </a:t>
            </a:r>
            <a:r>
              <a:rPr lang="en-US" sz="1200" dirty="0" smtClean="0"/>
              <a:t>a</a:t>
            </a:r>
            <a:r>
              <a:rPr lang="ro-MO" sz="1200" dirty="0" smtClean="0"/>
              <a:t> </a:t>
            </a:r>
            <a:r>
              <a:rPr lang="en-US" sz="1200" dirty="0" err="1" smtClean="0"/>
              <a:t>salariatului</a:t>
            </a:r>
            <a:r>
              <a:rPr lang="en-US" sz="1200" dirty="0" smtClean="0"/>
              <a:t>.</a:t>
            </a:r>
            <a:endParaRPr lang="ru-RU" sz="1200" dirty="0" smtClean="0"/>
          </a:p>
          <a:p>
            <a:pPr algn="just"/>
            <a:r>
              <a:rPr lang="ru-RU" sz="1200" dirty="0" err="1" smtClean="0"/>
              <a:t>Data</a:t>
            </a:r>
            <a:r>
              <a:rPr lang="ru-RU" sz="1200" dirty="0" smtClean="0"/>
              <a:t> </a:t>
            </a:r>
            <a:r>
              <a:rPr lang="ru-RU" sz="1200" dirty="0" err="1" smtClean="0"/>
              <a:t>poate</a:t>
            </a:r>
            <a:r>
              <a:rPr lang="ru-RU" sz="1200" dirty="0" smtClean="0"/>
              <a:t> </a:t>
            </a:r>
            <a:r>
              <a:rPr lang="ru-RU" sz="1200" dirty="0" err="1" smtClean="0"/>
              <a:t>fi</a:t>
            </a:r>
            <a:r>
              <a:rPr lang="ru-RU" sz="1200" dirty="0" smtClean="0"/>
              <a:t> </a:t>
            </a:r>
            <a:r>
              <a:rPr lang="ru-RU" sz="1200" dirty="0" err="1" smtClean="0"/>
              <a:t>specificată</a:t>
            </a:r>
            <a:r>
              <a:rPr lang="ru-RU" sz="1200" dirty="0" smtClean="0"/>
              <a:t> </a:t>
            </a:r>
            <a:r>
              <a:rPr lang="ru-RU" sz="1200" dirty="0" err="1" smtClean="0"/>
              <a:t>în</a:t>
            </a:r>
            <a:r>
              <a:rPr lang="ru-RU" sz="1200" dirty="0" smtClean="0"/>
              <a:t> </a:t>
            </a:r>
            <a:r>
              <a:rPr lang="ru-RU" sz="1200" dirty="0" err="1" smtClean="0"/>
              <a:t>Contractul</a:t>
            </a:r>
            <a:r>
              <a:rPr lang="ru-RU" sz="1200" dirty="0" smtClean="0"/>
              <a:t> </a:t>
            </a:r>
            <a:r>
              <a:rPr lang="ru-RU" sz="1200" dirty="0" err="1" smtClean="0"/>
              <a:t>individual</a:t>
            </a:r>
            <a:r>
              <a:rPr lang="ru-RU" sz="1200" dirty="0" smtClean="0"/>
              <a:t> </a:t>
            </a:r>
            <a:r>
              <a:rPr lang="ru-RU" sz="1200" dirty="0" err="1" smtClean="0"/>
              <a:t>de</a:t>
            </a:r>
            <a:r>
              <a:rPr lang="ru-RU" sz="1200" dirty="0" smtClean="0"/>
              <a:t> </a:t>
            </a:r>
            <a:r>
              <a:rPr lang="ru-RU" sz="1200" dirty="0" err="1" smtClean="0"/>
              <a:t>muncă</a:t>
            </a:r>
            <a:r>
              <a:rPr lang="ru-RU" sz="1200" dirty="0" smtClean="0"/>
              <a:t> </a:t>
            </a:r>
            <a:r>
              <a:rPr lang="ru-RU" sz="1200" dirty="0" err="1" smtClean="0"/>
              <a:t>sau</a:t>
            </a:r>
            <a:r>
              <a:rPr lang="ru-RU" sz="1200" dirty="0" smtClean="0"/>
              <a:t> </a:t>
            </a:r>
            <a:r>
              <a:rPr lang="ru-RU" sz="1200" dirty="0" err="1" smtClean="0"/>
              <a:t>în</a:t>
            </a:r>
            <a:r>
              <a:rPr lang="ru-RU" sz="1200" dirty="0" smtClean="0"/>
              <a:t> </a:t>
            </a:r>
            <a:r>
              <a:rPr lang="ru-RU" sz="1200" dirty="0" err="1" smtClean="0"/>
              <a:t>ordinul</a:t>
            </a:r>
            <a:r>
              <a:rPr lang="ru-RU" sz="1200" dirty="0" smtClean="0"/>
              <a:t> </a:t>
            </a:r>
            <a:r>
              <a:rPr lang="ru-RU" sz="1200" dirty="0" err="1" smtClean="0"/>
              <a:t>de</a:t>
            </a:r>
            <a:r>
              <a:rPr lang="ru-RU" sz="1200" dirty="0" smtClean="0"/>
              <a:t> </a:t>
            </a:r>
            <a:r>
              <a:rPr lang="ru-RU" sz="1200" dirty="0" err="1" smtClean="0"/>
              <a:t>angajare</a:t>
            </a:r>
            <a:r>
              <a:rPr lang="ru-RU" sz="1200" dirty="0" smtClean="0"/>
              <a:t>.</a:t>
            </a:r>
          </a:p>
          <a:p>
            <a:pPr algn="just"/>
            <a:r>
              <a:rPr lang="en-US" sz="1200" b="1" i="1" dirty="0" err="1" smtClean="0"/>
              <a:t>Pasul</a:t>
            </a:r>
            <a:r>
              <a:rPr lang="en-US" sz="1200" b="1" i="1" dirty="0" smtClean="0"/>
              <a:t> 2</a:t>
            </a:r>
            <a:r>
              <a:rPr lang="en-US" sz="1200" dirty="0" smtClean="0"/>
              <a:t>. </a:t>
            </a:r>
            <a:r>
              <a:rPr lang="ro-MO" sz="1200" dirty="0" smtClean="0"/>
              <a:t> Se stabilește perioada totală de lucru la întreprindere de la data angajarii pină la data încetării rapoartelor de muncă</a:t>
            </a:r>
            <a:r>
              <a:rPr lang="en-US" sz="1200" dirty="0" smtClean="0"/>
              <a:t>.</a:t>
            </a:r>
            <a:endParaRPr lang="ru-RU" sz="1200" dirty="0" smtClean="0"/>
          </a:p>
          <a:p>
            <a:pPr algn="just"/>
            <a:r>
              <a:rPr lang="ru-RU" sz="1200" b="1" i="1" dirty="0" err="1" smtClean="0"/>
              <a:t>Pasul</a:t>
            </a:r>
            <a:r>
              <a:rPr lang="ru-RU" sz="1200" b="1" i="1" dirty="0" smtClean="0"/>
              <a:t> 3</a:t>
            </a:r>
            <a:r>
              <a:rPr lang="ru-RU" sz="1200" dirty="0" smtClean="0"/>
              <a:t>. </a:t>
            </a:r>
            <a:r>
              <a:rPr lang="ro-MO" sz="1200" dirty="0" smtClean="0"/>
              <a:t>Se stabilesc perioasele de muncă care </a:t>
            </a:r>
            <a:r>
              <a:rPr lang="ro-MO" sz="1200" dirty="0" smtClean="0"/>
              <a:t>nu se </a:t>
            </a:r>
            <a:r>
              <a:rPr lang="ro-MO" sz="1200" dirty="0" smtClean="0"/>
              <a:t>includ în stajul de mncă pentru calcului concediului</a:t>
            </a:r>
            <a:r>
              <a:rPr lang="en-US" sz="1200" dirty="0" smtClean="0"/>
              <a:t>.</a:t>
            </a:r>
            <a:endParaRPr lang="ru-RU" sz="1200" dirty="0" smtClean="0"/>
          </a:p>
          <a:p>
            <a:pPr algn="just"/>
            <a:r>
              <a:rPr lang="en-US" sz="1200" b="1" i="1" dirty="0" err="1" smtClean="0"/>
              <a:t>Pasul</a:t>
            </a:r>
            <a:r>
              <a:rPr lang="en-US" sz="1200" b="1" i="1" dirty="0" smtClean="0"/>
              <a:t> 4</a:t>
            </a:r>
            <a:r>
              <a:rPr lang="en-US" sz="1200" dirty="0" smtClean="0"/>
              <a:t>. </a:t>
            </a:r>
            <a:r>
              <a:rPr lang="en-US" sz="1200" dirty="0" err="1" smtClean="0"/>
              <a:t>Întreaga</a:t>
            </a:r>
            <a:r>
              <a:rPr lang="en-US" sz="1200" dirty="0" smtClean="0"/>
              <a:t> </a:t>
            </a:r>
            <a:r>
              <a:rPr lang="en-US" sz="1200" dirty="0" err="1" smtClean="0"/>
              <a:t>perioadă</a:t>
            </a:r>
            <a:r>
              <a:rPr lang="en-US" sz="1200" dirty="0" smtClean="0"/>
              <a:t> </a:t>
            </a:r>
            <a:r>
              <a:rPr lang="en-US" sz="1200" dirty="0" err="1" smtClean="0"/>
              <a:t>lucrată</a:t>
            </a:r>
            <a:r>
              <a:rPr lang="en-US" sz="1200" dirty="0" smtClean="0"/>
              <a:t> </a:t>
            </a:r>
            <a:r>
              <a:rPr lang="en-US" sz="1200" dirty="0" err="1" smtClean="0"/>
              <a:t>este</a:t>
            </a:r>
            <a:r>
              <a:rPr lang="en-US" sz="1200" dirty="0" smtClean="0"/>
              <a:t> </a:t>
            </a:r>
            <a:r>
              <a:rPr lang="en-US" sz="1200" dirty="0" err="1" smtClean="0"/>
              <a:t>împărțită</a:t>
            </a:r>
            <a:r>
              <a:rPr lang="en-US" sz="1200" dirty="0" smtClean="0"/>
              <a:t> </a:t>
            </a:r>
            <a:r>
              <a:rPr lang="en-US" sz="1200" dirty="0" err="1" smtClean="0"/>
              <a:t>în</a:t>
            </a:r>
            <a:r>
              <a:rPr lang="en-US" sz="1200" dirty="0" smtClean="0"/>
              <a:t> </a:t>
            </a:r>
            <a:r>
              <a:rPr lang="en-US" sz="1200" dirty="0" err="1" smtClean="0"/>
              <a:t>ani</a:t>
            </a:r>
            <a:r>
              <a:rPr lang="en-US" sz="1200" dirty="0" smtClean="0"/>
              <a:t> de </a:t>
            </a:r>
            <a:r>
              <a:rPr lang="en-US" sz="1200" dirty="0" err="1" smtClean="0"/>
              <a:t>lucru</a:t>
            </a:r>
            <a:r>
              <a:rPr lang="en-US" sz="1200" dirty="0" smtClean="0"/>
              <a:t>, </a:t>
            </a:r>
            <a:r>
              <a:rPr lang="en-US" sz="1200" dirty="0" err="1" smtClean="0"/>
              <a:t>ținând</a:t>
            </a:r>
            <a:r>
              <a:rPr lang="en-US" sz="1200" dirty="0" smtClean="0"/>
              <a:t> </a:t>
            </a:r>
            <a:r>
              <a:rPr lang="en-US" sz="1200" dirty="0" err="1" smtClean="0"/>
              <a:t>seama</a:t>
            </a:r>
            <a:r>
              <a:rPr lang="en-US" sz="1200" dirty="0" smtClean="0"/>
              <a:t> de </a:t>
            </a:r>
            <a:r>
              <a:rPr lang="en-US" sz="1200" dirty="0" err="1" smtClean="0"/>
              <a:t>prezența</a:t>
            </a:r>
            <a:r>
              <a:rPr lang="en-US" sz="1200" dirty="0" smtClean="0"/>
              <a:t> </a:t>
            </a:r>
            <a:r>
              <a:rPr lang="en-US" sz="1200" dirty="0" err="1" smtClean="0"/>
              <a:t>perioadelor</a:t>
            </a:r>
            <a:r>
              <a:rPr lang="en-US" sz="1200" dirty="0" smtClean="0"/>
              <a:t> </a:t>
            </a:r>
            <a:r>
              <a:rPr lang="ro-MO" sz="1200" dirty="0" smtClean="0"/>
              <a:t>ne incluse in stajiul de muncă pentru calculul concediului anual </a:t>
            </a:r>
            <a:r>
              <a:rPr lang="en-US" sz="1200" dirty="0" smtClean="0"/>
              <a:t> de la </a:t>
            </a:r>
            <a:r>
              <a:rPr lang="en-US" sz="1200" dirty="0" err="1" smtClean="0"/>
              <a:t>pasul</a:t>
            </a:r>
            <a:r>
              <a:rPr lang="en-US" sz="1200" dirty="0" smtClean="0"/>
              <a:t> 3.</a:t>
            </a:r>
            <a:endParaRPr lang="ru-RU" sz="1200" dirty="0" smtClean="0"/>
          </a:p>
          <a:p>
            <a:pPr algn="just"/>
            <a:r>
              <a:rPr lang="ru-RU" sz="1200" b="1" i="1" dirty="0" err="1" smtClean="0"/>
              <a:t>Pasul</a:t>
            </a:r>
            <a:r>
              <a:rPr lang="ru-RU" sz="1200" b="1" i="1" dirty="0" smtClean="0"/>
              <a:t> 5</a:t>
            </a:r>
            <a:r>
              <a:rPr lang="ru-RU" sz="1200" dirty="0" smtClean="0"/>
              <a:t>. </a:t>
            </a:r>
            <a:r>
              <a:rPr lang="en-US" sz="1200" dirty="0" err="1" smtClean="0"/>
              <a:t>Numărul</a:t>
            </a:r>
            <a:r>
              <a:rPr lang="en-US" sz="1200" dirty="0" smtClean="0"/>
              <a:t> de </a:t>
            </a:r>
            <a:r>
              <a:rPr lang="en-US" sz="1200" dirty="0" err="1" smtClean="0"/>
              <a:t>zile</a:t>
            </a:r>
            <a:r>
              <a:rPr lang="en-US" sz="1200" dirty="0" smtClean="0"/>
              <a:t> de </a:t>
            </a:r>
            <a:r>
              <a:rPr lang="ro-MO" sz="1200" dirty="0" smtClean="0"/>
              <a:t>concediu anual </a:t>
            </a:r>
            <a:r>
              <a:rPr lang="en-US" sz="1200" dirty="0" smtClean="0"/>
              <a:t> </a:t>
            </a:r>
            <a:r>
              <a:rPr lang="en-US" sz="1200" dirty="0" err="1" smtClean="0"/>
              <a:t>este</a:t>
            </a:r>
            <a:r>
              <a:rPr lang="en-US" sz="1200" dirty="0" smtClean="0"/>
              <a:t> </a:t>
            </a:r>
            <a:r>
              <a:rPr lang="en-US" sz="1200" dirty="0" err="1" smtClean="0"/>
              <a:t>calculat</a:t>
            </a:r>
            <a:r>
              <a:rPr lang="en-US" sz="1200" dirty="0" smtClean="0"/>
              <a:t>, </a:t>
            </a:r>
            <a:r>
              <a:rPr lang="en-US" sz="1200" dirty="0" err="1" smtClean="0"/>
              <a:t>luând</a:t>
            </a:r>
            <a:r>
              <a:rPr lang="en-US" sz="1200" dirty="0" smtClean="0"/>
              <a:t> </a:t>
            </a:r>
            <a:r>
              <a:rPr lang="en-US" sz="1200" dirty="0" err="1" smtClean="0"/>
              <a:t>în</a:t>
            </a:r>
            <a:r>
              <a:rPr lang="en-US" sz="1200" dirty="0" smtClean="0"/>
              <a:t> </a:t>
            </a:r>
            <a:r>
              <a:rPr lang="en-US" sz="1200" dirty="0" err="1" smtClean="0"/>
              <a:t>considerare</a:t>
            </a:r>
            <a:r>
              <a:rPr lang="en-US" sz="1200" dirty="0" smtClean="0"/>
              <a:t> </a:t>
            </a:r>
            <a:r>
              <a:rPr lang="en-US" sz="1200" dirty="0" err="1" smtClean="0"/>
              <a:t>anii</a:t>
            </a:r>
            <a:r>
              <a:rPr lang="en-US" sz="1200" dirty="0" smtClean="0"/>
              <a:t> de </a:t>
            </a:r>
            <a:r>
              <a:rPr lang="en-US" sz="1200" dirty="0" err="1" smtClean="0"/>
              <a:t>lucru</a:t>
            </a:r>
            <a:r>
              <a:rPr lang="en-US" sz="1200" dirty="0" smtClean="0"/>
              <a:t> </a:t>
            </a:r>
            <a:r>
              <a:rPr lang="en-US" sz="1200" dirty="0" err="1" smtClean="0"/>
              <a:t>calculați</a:t>
            </a:r>
            <a:r>
              <a:rPr lang="en-US" sz="1200" dirty="0" smtClean="0"/>
              <a:t>.</a:t>
            </a:r>
            <a:endParaRPr lang="ru-RU" sz="1200" dirty="0" smtClean="0"/>
          </a:p>
          <a:p>
            <a:pPr algn="just"/>
            <a:r>
              <a:rPr lang="en-US" sz="1200" dirty="0" err="1" smtClean="0"/>
              <a:t>Pentru</a:t>
            </a:r>
            <a:r>
              <a:rPr lang="en-US" sz="1200" dirty="0" smtClean="0"/>
              <a:t> </a:t>
            </a:r>
            <a:r>
              <a:rPr lang="en-US" sz="1200" dirty="0" err="1" smtClean="0"/>
              <a:t>fiecare</a:t>
            </a:r>
            <a:r>
              <a:rPr lang="en-US" sz="1200" dirty="0" smtClean="0"/>
              <a:t> an de </a:t>
            </a:r>
            <a:r>
              <a:rPr lang="en-US" sz="1200" dirty="0" err="1" smtClean="0"/>
              <a:t>lucru</a:t>
            </a:r>
            <a:r>
              <a:rPr lang="en-US" sz="1200" dirty="0" smtClean="0"/>
              <a:t> </a:t>
            </a:r>
            <a:r>
              <a:rPr lang="en-US" sz="1200" dirty="0" err="1" smtClean="0"/>
              <a:t>complet</a:t>
            </a:r>
            <a:r>
              <a:rPr lang="en-US" sz="1200" dirty="0" smtClean="0"/>
              <a:t> - 28 de </a:t>
            </a:r>
            <a:r>
              <a:rPr lang="en-US" sz="1200" dirty="0" err="1" smtClean="0"/>
              <a:t>zile</a:t>
            </a:r>
            <a:r>
              <a:rPr lang="en-US" sz="1200" dirty="0" smtClean="0"/>
              <a:t> </a:t>
            </a:r>
            <a:r>
              <a:rPr lang="en-US" sz="1200" dirty="0" err="1" smtClean="0"/>
              <a:t>calendaristice</a:t>
            </a:r>
            <a:r>
              <a:rPr lang="en-US" sz="1200" dirty="0" smtClean="0"/>
              <a:t> </a:t>
            </a:r>
            <a:r>
              <a:rPr lang="en-US" sz="1200" dirty="0" err="1" smtClean="0"/>
              <a:t>sau</a:t>
            </a:r>
            <a:r>
              <a:rPr lang="en-US" sz="1200" dirty="0" smtClean="0"/>
              <a:t> </a:t>
            </a:r>
            <a:r>
              <a:rPr lang="en-US" sz="1200" dirty="0" err="1" smtClean="0"/>
              <a:t>mai</a:t>
            </a:r>
            <a:r>
              <a:rPr lang="en-US" sz="1200" dirty="0" smtClean="0"/>
              <a:t> </a:t>
            </a:r>
            <a:r>
              <a:rPr lang="en-US" sz="1200" dirty="0" err="1" smtClean="0"/>
              <a:t>mult</a:t>
            </a:r>
            <a:r>
              <a:rPr lang="en-US" sz="1200" dirty="0" smtClean="0"/>
              <a:t> </a:t>
            </a:r>
            <a:r>
              <a:rPr lang="en-US" sz="1200" dirty="0" err="1" smtClean="0"/>
              <a:t>dacă</a:t>
            </a:r>
            <a:r>
              <a:rPr lang="en-US" sz="1200" dirty="0" smtClean="0"/>
              <a:t> </a:t>
            </a:r>
            <a:r>
              <a:rPr lang="en-US" sz="1200" dirty="0" err="1" smtClean="0"/>
              <a:t>este</a:t>
            </a:r>
            <a:r>
              <a:rPr lang="en-US" sz="1200" dirty="0" smtClean="0"/>
              <a:t> </a:t>
            </a:r>
            <a:r>
              <a:rPr lang="en-US" sz="1200" dirty="0" err="1" smtClean="0"/>
              <a:t>stabilit</a:t>
            </a:r>
            <a:r>
              <a:rPr lang="en-US" sz="1200" dirty="0" smtClean="0"/>
              <a:t> de </a:t>
            </a:r>
            <a:r>
              <a:rPr lang="en-US" sz="1200" dirty="0" err="1" smtClean="0"/>
              <a:t>Codul</a:t>
            </a:r>
            <a:r>
              <a:rPr lang="en-US" sz="1200" dirty="0" smtClean="0"/>
              <a:t> </a:t>
            </a:r>
            <a:r>
              <a:rPr lang="en-US" sz="1200" dirty="0" err="1" smtClean="0"/>
              <a:t>muncii</a:t>
            </a:r>
            <a:r>
              <a:rPr lang="en-US" sz="1200" dirty="0" smtClean="0"/>
              <a:t>, </a:t>
            </a:r>
            <a:r>
              <a:rPr lang="en-US" sz="1200" dirty="0" err="1" smtClean="0"/>
              <a:t>contractele</a:t>
            </a:r>
            <a:r>
              <a:rPr lang="en-US" sz="1200" dirty="0" smtClean="0"/>
              <a:t> </a:t>
            </a:r>
            <a:r>
              <a:rPr lang="en-US" sz="1200" dirty="0" err="1" smtClean="0"/>
              <a:t>colective</a:t>
            </a:r>
            <a:r>
              <a:rPr lang="ro-MO" sz="1200" dirty="0" smtClean="0"/>
              <a:t> de muncă</a:t>
            </a:r>
            <a:r>
              <a:rPr lang="en-US" sz="1200" dirty="0" smtClean="0"/>
              <a:t>, </a:t>
            </a:r>
            <a:r>
              <a:rPr lang="en-US" sz="1200" dirty="0" err="1" smtClean="0"/>
              <a:t>contractele</a:t>
            </a:r>
            <a:r>
              <a:rPr lang="en-US" sz="1200" dirty="0" smtClean="0"/>
              <a:t> </a:t>
            </a:r>
            <a:r>
              <a:rPr lang="en-US" sz="1200" dirty="0" err="1" smtClean="0"/>
              <a:t>individuale</a:t>
            </a:r>
            <a:r>
              <a:rPr lang="en-US" sz="1200" dirty="0" smtClean="0"/>
              <a:t> de </a:t>
            </a:r>
            <a:r>
              <a:rPr lang="en-US" sz="1200" dirty="0" err="1" smtClean="0"/>
              <a:t>muncă</a:t>
            </a:r>
            <a:r>
              <a:rPr lang="en-US" sz="1200" dirty="0" smtClean="0"/>
              <a:t> </a:t>
            </a:r>
            <a:r>
              <a:rPr lang="en-US" sz="1200" dirty="0" err="1" smtClean="0"/>
              <a:t>sau</a:t>
            </a:r>
            <a:r>
              <a:rPr lang="en-US" sz="1200" dirty="0" smtClean="0"/>
              <a:t> </a:t>
            </a:r>
            <a:r>
              <a:rPr lang="en-US" sz="1200" dirty="0" err="1" smtClean="0"/>
              <a:t>alte</a:t>
            </a:r>
            <a:r>
              <a:rPr lang="en-US" sz="1200" dirty="0" smtClean="0"/>
              <a:t> </a:t>
            </a:r>
            <a:r>
              <a:rPr lang="en-US" sz="1200" dirty="0" err="1" smtClean="0"/>
              <a:t>reglementări</a:t>
            </a:r>
            <a:r>
              <a:rPr lang="en-US" sz="1200" dirty="0" smtClean="0"/>
              <a:t> interne ale </a:t>
            </a:r>
            <a:r>
              <a:rPr lang="en-US" sz="1200" dirty="0" err="1" smtClean="0"/>
              <a:t>întreprinderii</a:t>
            </a:r>
            <a:r>
              <a:rPr lang="en-US" sz="1200" dirty="0" smtClean="0"/>
              <a:t>.</a:t>
            </a:r>
            <a:endParaRPr lang="ru-RU" sz="1200" dirty="0" smtClean="0"/>
          </a:p>
          <a:p>
            <a:pPr algn="just"/>
            <a:r>
              <a:rPr lang="en-US" sz="1200" dirty="0" err="1" smtClean="0"/>
              <a:t>După</a:t>
            </a:r>
            <a:r>
              <a:rPr lang="en-US" sz="1200" dirty="0" smtClean="0"/>
              <a:t> </a:t>
            </a:r>
            <a:r>
              <a:rPr lang="en-US" sz="1200" dirty="0" err="1" smtClean="0"/>
              <a:t>calcularea</a:t>
            </a:r>
            <a:r>
              <a:rPr lang="en-US" sz="1200" dirty="0" smtClean="0"/>
              <a:t> </a:t>
            </a:r>
            <a:r>
              <a:rPr lang="en-US" sz="1200" dirty="0" err="1" smtClean="0"/>
              <a:t>duratei</a:t>
            </a:r>
            <a:r>
              <a:rPr lang="en-US" sz="1200" dirty="0" smtClean="0"/>
              <a:t> </a:t>
            </a:r>
            <a:r>
              <a:rPr lang="ro-MO" sz="1200" dirty="0" smtClean="0"/>
              <a:t>stajului de muncă pentru calculul concediului anual</a:t>
            </a:r>
            <a:r>
              <a:rPr lang="en-US" sz="1200" dirty="0" smtClean="0"/>
              <a:t>, </a:t>
            </a:r>
            <a:r>
              <a:rPr lang="en-US" sz="1200" dirty="0" err="1" smtClean="0"/>
              <a:t>determinăm</a:t>
            </a:r>
            <a:r>
              <a:rPr lang="en-US" sz="1200" dirty="0" smtClean="0"/>
              <a:t> </a:t>
            </a:r>
            <a:r>
              <a:rPr lang="en-US" sz="1200" dirty="0" err="1" smtClean="0"/>
              <a:t>numărul</a:t>
            </a:r>
            <a:r>
              <a:rPr lang="en-US" sz="1200" dirty="0" smtClean="0"/>
              <a:t> de </a:t>
            </a:r>
            <a:r>
              <a:rPr lang="en-US" sz="1200" dirty="0" err="1" smtClean="0"/>
              <a:t>zile</a:t>
            </a:r>
            <a:r>
              <a:rPr lang="en-US" sz="1200" dirty="0" smtClean="0"/>
              <a:t> de </a:t>
            </a:r>
            <a:r>
              <a:rPr lang="en-US" sz="1200" dirty="0" err="1" smtClean="0"/>
              <a:t>concediu</a:t>
            </a:r>
            <a:r>
              <a:rPr lang="en-US" sz="1200" dirty="0" smtClean="0"/>
              <a:t> care </a:t>
            </a:r>
            <a:r>
              <a:rPr lang="en-US" sz="1200" dirty="0" err="1" smtClean="0"/>
              <a:t>sunt</a:t>
            </a:r>
            <a:r>
              <a:rPr lang="en-US" sz="1200" dirty="0" smtClean="0"/>
              <a:t> </a:t>
            </a:r>
            <a:r>
              <a:rPr lang="en-US" sz="1200" dirty="0" err="1" smtClean="0"/>
              <a:t>atribuite</a:t>
            </a:r>
            <a:r>
              <a:rPr lang="en-US" sz="1200" dirty="0" smtClean="0"/>
              <a:t> </a:t>
            </a:r>
            <a:r>
              <a:rPr lang="en-US" sz="1200" dirty="0" err="1" smtClean="0"/>
              <a:t>angajatului</a:t>
            </a:r>
            <a:r>
              <a:rPr lang="en-US" sz="1200" dirty="0" smtClean="0"/>
              <a:t>.</a:t>
            </a:r>
            <a:endParaRPr lang="ru-RU" sz="1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o-RO" sz="1400" dirty="0" smtClean="0"/>
              <a:t>În Moldova, în practică, sunt utilizate două metode pentru a calcula numărul de zile neutilizate de concediu anual plătit</a:t>
            </a:r>
            <a:r>
              <a:rPr lang="ro-RO" sz="1400" dirty="0" smtClean="0"/>
              <a:t>:</a:t>
            </a:r>
          </a:p>
          <a:p>
            <a:r>
              <a:rPr lang="ro-RO" sz="1400" dirty="0" smtClean="0"/>
              <a:t>- </a:t>
            </a:r>
            <a:r>
              <a:rPr lang="ro-RO" sz="1400" dirty="0" smtClean="0"/>
              <a:t>Metoda de calcul pentru fiecare lună lucrată</a:t>
            </a:r>
            <a:r>
              <a:rPr lang="ro-RO" sz="1400" dirty="0" smtClean="0"/>
              <a:t>.</a:t>
            </a:r>
          </a:p>
          <a:p>
            <a:r>
              <a:rPr lang="ro-RO" sz="1400" dirty="0" smtClean="0"/>
              <a:t>- </a:t>
            </a:r>
            <a:r>
              <a:rPr lang="ro-RO" sz="1400" dirty="0" smtClean="0"/>
              <a:t>Metoda de calcul pentru fiecare zi lucrată.</a:t>
            </a:r>
            <a:endParaRPr lang="ru-RU" sz="1400" dirty="0" smtClean="0"/>
          </a:p>
          <a:p>
            <a:endParaRPr lang="ru-RU" sz="1400" dirty="0" smtClean="0"/>
          </a:p>
          <a:p>
            <a:endParaRPr lang="ru-RU" dirty="0"/>
          </a:p>
        </p:txBody>
      </p:sp>
      <p:sp>
        <p:nvSpPr>
          <p:cNvPr id="3" name="Заголовок 2"/>
          <p:cNvSpPr>
            <a:spLocks noGrp="1"/>
          </p:cNvSpPr>
          <p:nvPr>
            <p:ph type="title"/>
          </p:nvPr>
        </p:nvSpPr>
        <p:spPr>
          <a:xfrm>
            <a:off x="457200" y="404664"/>
            <a:ext cx="8229600" cy="1012974"/>
          </a:xfrm>
        </p:spPr>
        <p:txBody>
          <a:bodyPr>
            <a:normAutofit fontScale="90000"/>
          </a:bodyPr>
          <a:lstStyle/>
          <a:p>
            <a:pPr algn="ctr"/>
            <a:r>
              <a:rPr lang="ru-RU" sz="3100" dirty="0" smtClean="0"/>
              <a:t/>
            </a:r>
            <a:br>
              <a:rPr lang="ru-RU" sz="3100" dirty="0" smtClean="0"/>
            </a:br>
            <a:r>
              <a:rPr lang="ro-RO" sz="2800" dirty="0" smtClean="0"/>
              <a:t> Calculul numărului de zile de concediu anual plătit </a:t>
            </a:r>
            <a:r>
              <a:rPr lang="ro-RO" sz="2800" dirty="0" smtClean="0"/>
              <a:t>neutilizate</a:t>
            </a:r>
            <a:r>
              <a:rPr lang="ru-RU" dirty="0" smtClean="0"/>
              <a:t/>
            </a:r>
            <a:br>
              <a:rPr lang="ru-RU" dirty="0" smtClean="0"/>
            </a:br>
            <a:endParaRPr lang="ru-RU" dirty="0"/>
          </a:p>
        </p:txBody>
      </p:sp>
      <p:sp>
        <p:nvSpPr>
          <p:cNvPr id="4" name="Скругленный прямоугольник 3"/>
          <p:cNvSpPr/>
          <p:nvPr/>
        </p:nvSpPr>
        <p:spPr>
          <a:xfrm>
            <a:off x="827584" y="2924944"/>
            <a:ext cx="6624736" cy="2808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49" name="Rectangle 1"/>
          <p:cNvSpPr>
            <a:spLocks noChangeArrowheads="1"/>
          </p:cNvSpPr>
          <p:nvPr/>
        </p:nvSpPr>
        <p:spPr bwMode="auto">
          <a:xfrm>
            <a:off x="899592" y="3113459"/>
            <a:ext cx="640871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ro-RO" sz="1200" b="1" dirty="0" smtClean="0"/>
              <a:t>Metoda I. </a:t>
            </a:r>
            <a:r>
              <a:rPr lang="ro-RO" sz="1200" dirty="0" smtClean="0"/>
              <a:t>Procedăm din următoarele: concediu anual pătit cu durata de 28 de zile calndaristice pentru fiecarean lucrat. Pentru fiecare lună lucrată, salariatul are dreptul la 2,33 zile de concediu anual </a:t>
            </a:r>
            <a:r>
              <a:rPr lang="ro-RO" sz="1200" dirty="0" smtClean="0"/>
              <a:t>plătit (</a:t>
            </a:r>
            <a:r>
              <a:rPr lang="ro-RO" sz="1200" dirty="0" smtClean="0"/>
              <a:t>28 de zile / 12 luni</a:t>
            </a:r>
            <a:r>
              <a:rPr lang="ro-RO" sz="1200" dirty="0" smtClean="0"/>
              <a:t>).</a:t>
            </a:r>
          </a:p>
          <a:p>
            <a:pPr lvl="0" fontAlgn="base">
              <a:spcBef>
                <a:spcPct val="0"/>
              </a:spcBef>
              <a:spcAft>
                <a:spcPct val="0"/>
              </a:spcAft>
            </a:pPr>
            <a:r>
              <a:rPr lang="ro-RO" sz="1200" dirty="0" smtClean="0"/>
              <a:t>La </a:t>
            </a:r>
            <a:r>
              <a:rPr lang="ro-RO" sz="1200" dirty="0" smtClean="0"/>
              <a:t>calcul, o lună incompletă este considerată completă dacă au fost lucrate 15 sau mai multe zile în ea, altfel nu este luată în considerare</a:t>
            </a:r>
            <a:r>
              <a:rPr lang="ro-RO" sz="1200" dirty="0" smtClean="0"/>
              <a:t>.</a:t>
            </a:r>
          </a:p>
          <a:p>
            <a:pPr lvl="0" fontAlgn="base">
              <a:spcBef>
                <a:spcPct val="0"/>
              </a:spcBef>
              <a:spcAft>
                <a:spcPct val="0"/>
              </a:spcAft>
            </a:pPr>
            <a:r>
              <a:rPr lang="ro-RO" sz="1200" dirty="0" smtClean="0"/>
              <a:t>La </a:t>
            </a:r>
            <a:r>
              <a:rPr lang="ro-RO" sz="1200" dirty="0" smtClean="0"/>
              <a:t>primirea valorilor neintegrale, zilele de concediu anual plătit sunt determinate conform regulilor de rotunjire</a:t>
            </a:r>
            <a:r>
              <a:rPr lang="ro-RO" sz="1200" dirty="0" smtClean="0"/>
              <a:t>.</a:t>
            </a:r>
          </a:p>
          <a:p>
            <a:pPr lvl="0" fontAlgn="base">
              <a:spcBef>
                <a:spcPct val="0"/>
              </a:spcBef>
              <a:spcAft>
                <a:spcPct val="0"/>
              </a:spcAft>
            </a:pPr>
            <a:r>
              <a:rPr lang="ro-RO" sz="1200" dirty="0" smtClean="0"/>
              <a:t>De </a:t>
            </a:r>
            <a:r>
              <a:rPr lang="ro-RO" sz="1200" dirty="0" smtClean="0"/>
              <a:t>exemplu</a:t>
            </a:r>
            <a:r>
              <a:rPr lang="ro-RO" sz="1200" dirty="0" smtClean="0"/>
              <a:t>:</a:t>
            </a:r>
          </a:p>
          <a:p>
            <a:pPr lvl="0" fontAlgn="base">
              <a:spcBef>
                <a:spcPct val="0"/>
              </a:spcBef>
              <a:spcAft>
                <a:spcPct val="0"/>
              </a:spcAft>
              <a:buFontTx/>
              <a:buChar char="-"/>
            </a:pPr>
            <a:r>
              <a:rPr lang="ro-RO" sz="1200" dirty="0" smtClean="0"/>
              <a:t> 23,34 </a:t>
            </a:r>
            <a:r>
              <a:rPr lang="ro-RO" sz="1200" dirty="0" smtClean="0"/>
              <a:t>zile acumulate timp de 10 luni - rotunjire 23 </a:t>
            </a:r>
            <a:r>
              <a:rPr lang="ro-RO" sz="1200" dirty="0" smtClean="0"/>
              <a:t>zile;</a:t>
            </a:r>
          </a:p>
          <a:p>
            <a:pPr lvl="0" fontAlgn="base">
              <a:spcBef>
                <a:spcPct val="0"/>
              </a:spcBef>
              <a:spcAft>
                <a:spcPct val="0"/>
              </a:spcAft>
            </a:pPr>
            <a:r>
              <a:rPr lang="ro-RO" sz="1200" dirty="0" smtClean="0"/>
              <a:t>- </a:t>
            </a:r>
            <a:r>
              <a:rPr lang="ro-RO" sz="1200" dirty="0" smtClean="0"/>
              <a:t>18,72 zile acumulate timp de 8 luni - rotunjire 19 </a:t>
            </a:r>
            <a:r>
              <a:rPr lang="ro-RO" sz="1200" dirty="0" smtClean="0"/>
              <a:t>zile.</a:t>
            </a:r>
          </a:p>
          <a:p>
            <a:pPr lvl="0" fontAlgn="base">
              <a:spcBef>
                <a:spcPct val="0"/>
              </a:spcBef>
              <a:spcAft>
                <a:spcPct val="0"/>
              </a:spcAft>
            </a:pPr>
            <a:r>
              <a:rPr lang="ro-RO" sz="1200" dirty="0" smtClean="0"/>
              <a:t>Rotunjirea </a:t>
            </a:r>
            <a:r>
              <a:rPr lang="ro-RO" sz="1200" dirty="0" smtClean="0"/>
              <a:t>se poate face conform regulilor adoptate în regulamentele întreprinderii în favoarea angajatului.</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361</TotalTime>
  <Words>1981</Words>
  <Application>Microsoft Office PowerPoint</Application>
  <PresentationFormat>Экран (4:3)</PresentationFormat>
  <Paragraphs>118</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Открытая</vt:lpstr>
      <vt:lpstr>Reglamentări privind concediile anuale și concediile sociale</vt:lpstr>
      <vt:lpstr>Tipuri de concedii.  Caracteristici și proceduri de acordare a concediilor</vt:lpstr>
      <vt:lpstr>Durata concediului de odihnă anual</vt:lpstr>
      <vt:lpstr> Vechimea în muncă care dă dreptul la concediu de odihnă anual </vt:lpstr>
      <vt:lpstr>Modul de acordare a concediului de odihnă anual</vt:lpstr>
      <vt:lpstr>Calculul indemnizaţiei de concediu</vt:lpstr>
      <vt:lpstr>Concediile anuale suplimentare</vt:lpstr>
      <vt:lpstr> Calculul stajiului de muncă pentru acordarea îndemnizației pentru concediu nefolosit la incetarea relațiilor de muncă </vt:lpstr>
      <vt:lpstr>  Calculul numărului de zile de concediu anual plătit neutilizate </vt:lpstr>
      <vt:lpstr>Слайд 10</vt:lpstr>
      <vt:lpstr>  Concediu suplimentar plătit în conformitate cu convențiile colective  </vt:lpstr>
      <vt:lpstr>Plata indemnizației de concediu</vt:lpstr>
      <vt:lpstr>Слайд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Задачи кадровой работы на предприятии </dc:title>
  <dc:creator>Любовь</dc:creator>
  <cp:lastModifiedBy>Любовь</cp:lastModifiedBy>
  <cp:revision>66</cp:revision>
  <dcterms:created xsi:type="dcterms:W3CDTF">2021-05-11T18:37:45Z</dcterms:created>
  <dcterms:modified xsi:type="dcterms:W3CDTF">2021-07-20T19:47:58Z</dcterms:modified>
</cp:coreProperties>
</file>