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2"/>
  </p:notesMasterIdLst>
  <p:sldIdLst>
    <p:sldId id="256" r:id="rId2"/>
    <p:sldId id="257" r:id="rId3"/>
    <p:sldId id="258" r:id="rId4"/>
    <p:sldId id="267" r:id="rId5"/>
    <p:sldId id="260" r:id="rId6"/>
    <p:sldId id="261" r:id="rId7"/>
    <p:sldId id="262" r:id="rId8"/>
    <p:sldId id="263" r:id="rId9"/>
    <p:sldId id="266"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3"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DEEF3A-3625-46EA-8951-AC6ACAFE35EA}" type="datetimeFigureOut">
              <a:rPr lang="ru-RU" smtClean="0"/>
              <a:pPr/>
              <a:t>20.07.2021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7B344-72C4-4B4B-B377-D95BDD5045B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20.07.2021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20.07.2021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ism.gov.md/" TargetMode="External"/><Relationship Id="rId2" Type="http://schemas.openxmlformats.org/officeDocument/2006/relationships/hyperlink" Target="http://ism.gov.md/?lang=ro&amp;menu_id=1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ontroale.gov.md/grafice-de-control" TargetMode="External"/><Relationship Id="rId2" Type="http://schemas.openxmlformats.org/officeDocument/2006/relationships/hyperlink" Target="http://controale.md/controlul-de-stat-pompieri-ansa-inspectia-muncii-cnsp-etc/ce-trebuie-sa-cunosc-despre-controal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file:///C:\Users\User\Desktop\Diverse\Articole\(%20http:\lex.justice.md\index.ph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lex.justice.md/index.php?action=view&amp;view=doc&amp;lang=1&amp;id=353186" TargetMode="External"/><Relationship Id="rId2" Type="http://schemas.openxmlformats.org/officeDocument/2006/relationships/hyperlink" Target="https://ism.gov.md/ro/content/lista-de-verificare"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404664"/>
            <a:ext cx="8496944" cy="1728192"/>
          </a:xfrm>
        </p:spPr>
        <p:txBody>
          <a:bodyPr>
            <a:normAutofit fontScale="90000"/>
          </a:bodyPr>
          <a:lstStyle/>
          <a:p>
            <a:pPr algn="ct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400" dirty="0" smtClean="0"/>
              <a:t/>
            </a:r>
            <a:br>
              <a:rPr lang="ro-MO" sz="4400" dirty="0" smtClean="0"/>
            </a:br>
            <a:r>
              <a:rPr lang="ro-MO" sz="4000" dirty="0" smtClean="0"/>
              <a:t>Supravegherea și controlul asupra respectării legislației muncii</a:t>
            </a:r>
            <a:r>
              <a:rPr lang="ru-RU" dirty="0" smtClean="0"/>
              <a:t/>
            </a:r>
            <a:br>
              <a:rPr lang="ru-RU" dirty="0" smtClean="0"/>
            </a:br>
            <a:endParaRPr lang="ru-RU" dirty="0"/>
          </a:p>
        </p:txBody>
      </p:sp>
      <p:sp>
        <p:nvSpPr>
          <p:cNvPr id="3" name="Подзаголовок 2"/>
          <p:cNvSpPr>
            <a:spLocks noGrp="1"/>
          </p:cNvSpPr>
          <p:nvPr>
            <p:ph type="subTitle" idx="1"/>
          </p:nvPr>
        </p:nvSpPr>
        <p:spPr>
          <a:xfrm>
            <a:off x="685800" y="2060848"/>
            <a:ext cx="7772400" cy="2750463"/>
          </a:xfrm>
        </p:spPr>
        <p:txBody>
          <a:bodyPr/>
          <a:lstStyle/>
          <a:p>
            <a:pPr algn="l"/>
            <a:endParaRPr lang="ru-RU" dirty="0"/>
          </a:p>
        </p:txBody>
      </p:sp>
      <p:pic>
        <p:nvPicPr>
          <p:cNvPr id="5" name="Рисунок 4" descr="INSPECTORI-ITM-600x350.jpg"/>
          <p:cNvPicPr>
            <a:picLocks noChangeAspect="1"/>
          </p:cNvPicPr>
          <p:nvPr/>
        </p:nvPicPr>
        <p:blipFill>
          <a:blip r:embed="rId2" cstate="print"/>
          <a:stretch>
            <a:fillRect/>
          </a:stretch>
        </p:blipFill>
        <p:spPr>
          <a:xfrm>
            <a:off x="611560" y="1762124"/>
            <a:ext cx="7920880" cy="404313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48680"/>
            <a:ext cx="8229600" cy="5458611"/>
          </a:xfrm>
        </p:spPr>
        <p:txBody>
          <a:bodyPr/>
          <a:lstStyle/>
          <a:p>
            <a:r>
              <a:rPr lang="ro-RO" sz="1400" dirty="0" smtClean="0"/>
              <a:t>În concluzie, trebuie remarcat faptul că, în ciuda introducerii unei noi abordări a controalelor, a adoptării Listei de verificare în domeniul relațiilor de muncă cu privire la toate întrebările inspecțiilor de muncă, cursul controlului în sine, periodicitatea, precum și procedura de contestare nu s-a schimbat. Aceasta înseamnă că  întreprinderile trebuie să utilizeze atât prevederile legislației vechi cât și noi pentru controale.</a:t>
            </a:r>
            <a:endParaRPr lang="ru-RU" dirty="0"/>
          </a:p>
        </p:txBody>
      </p:sp>
      <p:pic>
        <p:nvPicPr>
          <p:cNvPr id="5" name="Рисунок 4" descr="assessor.jpg"/>
          <p:cNvPicPr>
            <a:picLocks noChangeAspect="1"/>
          </p:cNvPicPr>
          <p:nvPr/>
        </p:nvPicPr>
        <p:blipFill>
          <a:blip r:embed="rId2" cstate="print"/>
          <a:stretch>
            <a:fillRect/>
          </a:stretch>
        </p:blipFill>
        <p:spPr>
          <a:xfrm>
            <a:off x="2667000" y="2420888"/>
            <a:ext cx="3810000" cy="36724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481328"/>
            <a:ext cx="8229600" cy="4972008"/>
          </a:xfrm>
        </p:spPr>
        <p:txBody>
          <a:bodyPr>
            <a:normAutofit fontScale="70000" lnSpcReduction="20000"/>
          </a:bodyPr>
          <a:lstStyle/>
          <a:p>
            <a:r>
              <a:rPr lang="en-US" dirty="0" err="1" smtClean="0"/>
              <a:t>Inspectoratul</a:t>
            </a:r>
            <a:r>
              <a:rPr lang="en-US" dirty="0" smtClean="0"/>
              <a:t> de Stat al </a:t>
            </a:r>
            <a:r>
              <a:rPr lang="en-US" dirty="0" err="1" smtClean="0"/>
              <a:t>Muncii</a:t>
            </a:r>
            <a:r>
              <a:rPr lang="en-US" dirty="0" smtClean="0"/>
              <a:t>  (ISM) </a:t>
            </a:r>
            <a:r>
              <a:rPr lang="en-US" dirty="0" err="1" smtClean="0"/>
              <a:t>este</a:t>
            </a:r>
            <a:r>
              <a:rPr lang="en-US" dirty="0" smtClean="0"/>
              <a:t> </a:t>
            </a:r>
            <a:r>
              <a:rPr lang="en-US" dirty="0" err="1" smtClean="0"/>
              <a:t>autoritate</a:t>
            </a:r>
            <a:r>
              <a:rPr lang="en-US" dirty="0" smtClean="0"/>
              <a:t> </a:t>
            </a:r>
            <a:r>
              <a:rPr lang="en-US" dirty="0" err="1" smtClean="0"/>
              <a:t>administrativă</a:t>
            </a:r>
            <a:r>
              <a:rPr lang="en-US" dirty="0" smtClean="0"/>
              <a:t> care </a:t>
            </a:r>
            <a:r>
              <a:rPr lang="en-US" dirty="0" err="1" smtClean="0"/>
              <a:t>exercită</a:t>
            </a:r>
            <a:r>
              <a:rPr lang="en-US" dirty="0" smtClean="0"/>
              <a:t> </a:t>
            </a:r>
            <a:r>
              <a:rPr lang="en-US" dirty="0" err="1" smtClean="0"/>
              <a:t>controlul</a:t>
            </a:r>
            <a:r>
              <a:rPr lang="en-US" dirty="0" smtClean="0"/>
              <a:t> de stat </a:t>
            </a:r>
            <a:r>
              <a:rPr lang="en-US" dirty="0" err="1" smtClean="0"/>
              <a:t>asupra</a:t>
            </a:r>
            <a:r>
              <a:rPr lang="en-US" dirty="0" smtClean="0"/>
              <a:t> </a:t>
            </a:r>
            <a:r>
              <a:rPr lang="en-US" dirty="0" err="1" smtClean="0"/>
              <a:t>respectării</a:t>
            </a:r>
            <a:r>
              <a:rPr lang="en-US" dirty="0" smtClean="0"/>
              <a:t> </a:t>
            </a:r>
            <a:r>
              <a:rPr lang="en-US" dirty="0" err="1" smtClean="0"/>
              <a:t>actelor</a:t>
            </a:r>
            <a:r>
              <a:rPr lang="en-US" dirty="0" smtClean="0"/>
              <a:t> legislative </a:t>
            </a:r>
            <a:r>
              <a:rPr lang="en-US" dirty="0" err="1" smtClean="0"/>
              <a:t>şi</a:t>
            </a:r>
            <a:r>
              <a:rPr lang="en-US" dirty="0" smtClean="0"/>
              <a:t> a </a:t>
            </a:r>
            <a:r>
              <a:rPr lang="en-US" dirty="0" err="1" smtClean="0"/>
              <a:t>altor</a:t>
            </a:r>
            <a:r>
              <a:rPr lang="en-US" dirty="0" smtClean="0"/>
              <a:t> </a:t>
            </a:r>
            <a:r>
              <a:rPr lang="en-US" dirty="0" err="1" smtClean="0"/>
              <a:t>acte</a:t>
            </a:r>
            <a:r>
              <a:rPr lang="en-US" dirty="0" smtClean="0"/>
              <a:t> normative </a:t>
            </a:r>
            <a:r>
              <a:rPr lang="en-US" dirty="0" err="1" smtClean="0"/>
              <a:t>ce</a:t>
            </a:r>
            <a:r>
              <a:rPr lang="en-US" dirty="0" smtClean="0"/>
              <a:t> </a:t>
            </a:r>
            <a:r>
              <a:rPr lang="en-US" dirty="0" err="1" smtClean="0"/>
              <a:t>conţin</a:t>
            </a:r>
            <a:r>
              <a:rPr lang="en-US" dirty="0" smtClean="0"/>
              <a:t> </a:t>
            </a:r>
            <a:r>
              <a:rPr lang="en-US" dirty="0" err="1" smtClean="0"/>
              <a:t>norme</a:t>
            </a:r>
            <a:r>
              <a:rPr lang="en-US" dirty="0" smtClean="0"/>
              <a:t> ale </a:t>
            </a:r>
            <a:r>
              <a:rPr lang="en-US" dirty="0" err="1" smtClean="0"/>
              <a:t>dreptului</a:t>
            </a:r>
            <a:r>
              <a:rPr lang="en-US" dirty="0" smtClean="0"/>
              <a:t> </a:t>
            </a:r>
            <a:r>
              <a:rPr lang="en-US" dirty="0" err="1" smtClean="0"/>
              <a:t>muncii</a:t>
            </a:r>
            <a:r>
              <a:rPr lang="en-US" dirty="0" smtClean="0"/>
              <a:t>, a </a:t>
            </a:r>
            <a:r>
              <a:rPr lang="en-US" dirty="0" err="1" smtClean="0"/>
              <a:t>convenţiilor</a:t>
            </a:r>
            <a:r>
              <a:rPr lang="en-US" dirty="0" smtClean="0"/>
              <a:t> </a:t>
            </a:r>
            <a:r>
              <a:rPr lang="en-US" dirty="0" err="1" smtClean="0"/>
              <a:t>colective</a:t>
            </a:r>
            <a:r>
              <a:rPr lang="en-US" dirty="0" smtClean="0"/>
              <a:t> </a:t>
            </a:r>
            <a:r>
              <a:rPr lang="en-US" dirty="0" err="1" smtClean="0"/>
              <a:t>şi</a:t>
            </a:r>
            <a:r>
              <a:rPr lang="en-US" dirty="0" smtClean="0"/>
              <a:t> a </a:t>
            </a:r>
            <a:r>
              <a:rPr lang="en-US" dirty="0" err="1" smtClean="0"/>
              <a:t>contractelor</a:t>
            </a:r>
            <a:r>
              <a:rPr lang="en-US" dirty="0" smtClean="0"/>
              <a:t> </a:t>
            </a:r>
            <a:r>
              <a:rPr lang="en-US" dirty="0" err="1" smtClean="0"/>
              <a:t>colective</a:t>
            </a:r>
            <a:r>
              <a:rPr lang="en-US" dirty="0" smtClean="0"/>
              <a:t> de </a:t>
            </a:r>
            <a:r>
              <a:rPr lang="en-US" dirty="0" err="1" smtClean="0"/>
              <a:t>muncă</a:t>
            </a:r>
            <a:r>
              <a:rPr lang="en-US" dirty="0" smtClean="0"/>
              <a:t> la </a:t>
            </a:r>
            <a:r>
              <a:rPr lang="en-US" dirty="0" err="1" smtClean="0"/>
              <a:t>toate</a:t>
            </a:r>
            <a:r>
              <a:rPr lang="en-US" dirty="0" smtClean="0"/>
              <a:t> </a:t>
            </a:r>
            <a:r>
              <a:rPr lang="en-US" dirty="0" err="1" smtClean="0"/>
              <a:t>unităţile</a:t>
            </a:r>
            <a:r>
              <a:rPr lang="en-US" dirty="0" smtClean="0"/>
              <a:t>, de </a:t>
            </a:r>
            <a:r>
              <a:rPr lang="en-US" dirty="0" err="1" smtClean="0"/>
              <a:t>către</a:t>
            </a:r>
            <a:r>
              <a:rPr lang="en-US" dirty="0" smtClean="0"/>
              <a:t> </a:t>
            </a:r>
            <a:r>
              <a:rPr lang="en-US" dirty="0" err="1" smtClean="0"/>
              <a:t>angajatori</a:t>
            </a:r>
            <a:r>
              <a:rPr lang="en-US" dirty="0" smtClean="0"/>
              <a:t> </a:t>
            </a:r>
            <a:r>
              <a:rPr lang="en-US" dirty="0" err="1" smtClean="0"/>
              <a:t>persoane</a:t>
            </a:r>
            <a:r>
              <a:rPr lang="en-US" dirty="0" smtClean="0"/>
              <a:t> </a:t>
            </a:r>
            <a:r>
              <a:rPr lang="en-US" dirty="0" err="1" smtClean="0"/>
              <a:t>fizice</a:t>
            </a:r>
            <a:r>
              <a:rPr lang="en-US" dirty="0" smtClean="0"/>
              <a:t>, </a:t>
            </a:r>
            <a:r>
              <a:rPr lang="en-US" dirty="0" err="1" smtClean="0"/>
              <a:t>precum</a:t>
            </a:r>
            <a:r>
              <a:rPr lang="en-US" dirty="0" smtClean="0"/>
              <a:t> </a:t>
            </a:r>
            <a:r>
              <a:rPr lang="en-US" dirty="0" err="1" smtClean="0"/>
              <a:t>şi</a:t>
            </a:r>
            <a:r>
              <a:rPr lang="en-US" dirty="0" smtClean="0"/>
              <a:t> </a:t>
            </a:r>
            <a:r>
              <a:rPr lang="en-US" dirty="0" err="1" smtClean="0"/>
              <a:t>în</a:t>
            </a:r>
            <a:r>
              <a:rPr lang="en-US" dirty="0" smtClean="0"/>
              <a:t> </a:t>
            </a:r>
            <a:r>
              <a:rPr lang="en-US" dirty="0" err="1" smtClean="0"/>
              <a:t>autorităţile</a:t>
            </a:r>
            <a:r>
              <a:rPr lang="en-US" dirty="0" smtClean="0"/>
              <a:t> </a:t>
            </a:r>
            <a:r>
              <a:rPr lang="en-US" dirty="0" err="1" smtClean="0"/>
              <a:t>publice</a:t>
            </a:r>
            <a:r>
              <a:rPr lang="en-US" dirty="0" smtClean="0"/>
              <a:t> </a:t>
            </a:r>
            <a:r>
              <a:rPr lang="en-US" dirty="0" err="1" smtClean="0"/>
              <a:t>centrale</a:t>
            </a:r>
            <a:r>
              <a:rPr lang="en-US" dirty="0" smtClean="0"/>
              <a:t> </a:t>
            </a:r>
            <a:r>
              <a:rPr lang="en-US" dirty="0" err="1" smtClean="0"/>
              <a:t>şi</a:t>
            </a:r>
            <a:r>
              <a:rPr lang="en-US" dirty="0" smtClean="0"/>
              <a:t> locale cu </a:t>
            </a:r>
            <a:r>
              <a:rPr lang="en-US" dirty="0" err="1" smtClean="0"/>
              <a:t>exeptia</a:t>
            </a:r>
            <a:r>
              <a:rPr lang="en-US" dirty="0" smtClean="0"/>
              <a:t> </a:t>
            </a:r>
            <a:r>
              <a:rPr lang="en-US" dirty="0" err="1" smtClean="0"/>
              <a:t>institutiilor</a:t>
            </a:r>
            <a:r>
              <a:rPr lang="en-US" dirty="0" smtClean="0"/>
              <a:t> </a:t>
            </a:r>
            <a:r>
              <a:rPr lang="en-US" dirty="0" err="1" smtClean="0"/>
              <a:t>prevazute</a:t>
            </a:r>
            <a:r>
              <a:rPr lang="en-US" dirty="0" smtClean="0"/>
              <a:t> in </a:t>
            </a:r>
            <a:r>
              <a:rPr lang="en-US" dirty="0" err="1" smtClean="0"/>
              <a:t>prevederile</a:t>
            </a:r>
            <a:r>
              <a:rPr lang="en-US" dirty="0" smtClean="0"/>
              <a:t> </a:t>
            </a:r>
            <a:r>
              <a:rPr lang="en-US" dirty="0" err="1" smtClean="0"/>
              <a:t>alin</a:t>
            </a:r>
            <a:r>
              <a:rPr lang="en-US" dirty="0" smtClean="0"/>
              <a:t>. 2 al art. 372 din </a:t>
            </a:r>
            <a:r>
              <a:rPr lang="en-US" dirty="0" err="1" smtClean="0"/>
              <a:t>Codul</a:t>
            </a:r>
            <a:r>
              <a:rPr lang="en-US" dirty="0" smtClean="0"/>
              <a:t> </a:t>
            </a:r>
            <a:r>
              <a:rPr lang="en-US" dirty="0" err="1" smtClean="0"/>
              <a:t>Muncii</a:t>
            </a:r>
            <a:endParaRPr lang="ru-RU" dirty="0" smtClean="0"/>
          </a:p>
          <a:p>
            <a:r>
              <a:rPr lang="en-US" dirty="0" err="1" smtClean="0"/>
              <a:t>Controalele</a:t>
            </a:r>
            <a:r>
              <a:rPr lang="en-US" dirty="0" smtClean="0"/>
              <a:t> se </a:t>
            </a:r>
            <a:r>
              <a:rPr lang="en-US" dirty="0" err="1" smtClean="0"/>
              <a:t>executa</a:t>
            </a:r>
            <a:r>
              <a:rPr lang="en-US" dirty="0" smtClean="0"/>
              <a:t> in </a:t>
            </a:r>
            <a:r>
              <a:rPr lang="en-US" dirty="0" err="1" smtClean="0"/>
              <a:t>stricta</a:t>
            </a:r>
            <a:r>
              <a:rPr lang="en-US" dirty="0" smtClean="0"/>
              <a:t> </a:t>
            </a:r>
            <a:r>
              <a:rPr lang="en-US" dirty="0" err="1" smtClean="0"/>
              <a:t>conformitate</a:t>
            </a:r>
            <a:r>
              <a:rPr lang="en-US" dirty="0" smtClean="0"/>
              <a:t> cu </a:t>
            </a:r>
            <a:r>
              <a:rPr lang="en-US" dirty="0" err="1" smtClean="0"/>
              <a:t>prevederile</a:t>
            </a:r>
            <a:r>
              <a:rPr lang="en-US" dirty="0" smtClean="0"/>
              <a:t> </a:t>
            </a:r>
            <a:r>
              <a:rPr lang="en-US" dirty="0" err="1" smtClean="0"/>
              <a:t>Legii</a:t>
            </a:r>
            <a:r>
              <a:rPr lang="en-US" dirty="0" smtClean="0"/>
              <a:t> 131-XIX din 8.06.12.</a:t>
            </a:r>
            <a:endParaRPr lang="ru-RU" dirty="0" smtClean="0"/>
          </a:p>
          <a:p>
            <a:r>
              <a:rPr lang="en-US" dirty="0" smtClean="0"/>
              <a:t>Conform </a:t>
            </a:r>
            <a:r>
              <a:rPr lang="en-US" dirty="0" err="1" smtClean="0"/>
              <a:t>modificarilor</a:t>
            </a:r>
            <a:r>
              <a:rPr lang="en-US" dirty="0" smtClean="0"/>
              <a:t> </a:t>
            </a:r>
            <a:r>
              <a:rPr lang="en-US" dirty="0" err="1" smtClean="0"/>
              <a:t>survenite</a:t>
            </a:r>
            <a:r>
              <a:rPr lang="en-US" dirty="0" smtClean="0"/>
              <a:t> </a:t>
            </a:r>
            <a:r>
              <a:rPr lang="en-US" dirty="0" err="1" smtClean="0"/>
              <a:t>pe</a:t>
            </a:r>
            <a:r>
              <a:rPr lang="en-US" dirty="0" smtClean="0"/>
              <a:t> </a:t>
            </a:r>
            <a:r>
              <a:rPr lang="en-US" dirty="0" err="1" smtClean="0"/>
              <a:t>parcursul</a:t>
            </a:r>
            <a:r>
              <a:rPr lang="en-US" dirty="0" smtClean="0"/>
              <a:t> </a:t>
            </a:r>
            <a:r>
              <a:rPr lang="en-US" dirty="0" err="1" smtClean="0"/>
              <a:t>anului</a:t>
            </a:r>
            <a:r>
              <a:rPr lang="en-US" dirty="0" smtClean="0"/>
              <a:t> 2017 in </a:t>
            </a:r>
            <a:r>
              <a:rPr lang="en-US" dirty="0" err="1" smtClean="0"/>
              <a:t>mai</a:t>
            </a:r>
            <a:r>
              <a:rPr lang="en-US" dirty="0" smtClean="0"/>
              <a:t> </a:t>
            </a:r>
            <a:r>
              <a:rPr lang="en-US" dirty="0" err="1" smtClean="0"/>
              <a:t>multe</a:t>
            </a:r>
            <a:r>
              <a:rPr lang="en-US" dirty="0" smtClean="0"/>
              <a:t> </a:t>
            </a:r>
            <a:r>
              <a:rPr lang="en-US" dirty="0" err="1" smtClean="0"/>
              <a:t>acte</a:t>
            </a:r>
            <a:r>
              <a:rPr lang="en-US" dirty="0" smtClean="0"/>
              <a:t> legislative ISM </a:t>
            </a:r>
            <a:r>
              <a:rPr lang="en-US" dirty="0" err="1" smtClean="0"/>
              <a:t>verifica</a:t>
            </a:r>
            <a:r>
              <a:rPr lang="en-US" dirty="0" smtClean="0"/>
              <a:t> </a:t>
            </a:r>
            <a:r>
              <a:rPr lang="en-US" dirty="0" err="1" smtClean="0"/>
              <a:t>numai</a:t>
            </a:r>
            <a:r>
              <a:rPr lang="en-US" dirty="0" smtClean="0"/>
              <a:t> </a:t>
            </a:r>
            <a:r>
              <a:rPr lang="en-US" dirty="0" err="1" smtClean="0"/>
              <a:t>respectarea</a:t>
            </a:r>
            <a:r>
              <a:rPr lang="en-US" dirty="0" smtClean="0"/>
              <a:t>  </a:t>
            </a:r>
            <a:r>
              <a:rPr lang="en-US" dirty="0" err="1" smtClean="0"/>
              <a:t>raporturile</a:t>
            </a:r>
            <a:r>
              <a:rPr lang="en-US" dirty="0" smtClean="0"/>
              <a:t> de </a:t>
            </a:r>
            <a:r>
              <a:rPr lang="en-US" dirty="0" err="1" smtClean="0"/>
              <a:t>muncă</a:t>
            </a:r>
            <a:r>
              <a:rPr lang="en-US" dirty="0" smtClean="0"/>
              <a:t>, </a:t>
            </a:r>
            <a:r>
              <a:rPr lang="en-US" dirty="0" err="1" smtClean="0"/>
              <a:t>iar</a:t>
            </a:r>
            <a:r>
              <a:rPr lang="en-US" dirty="0" smtClean="0"/>
              <a:t> </a:t>
            </a:r>
            <a:r>
              <a:rPr lang="en-US" dirty="0" err="1" smtClean="0"/>
              <a:t>respectarea</a:t>
            </a:r>
            <a:r>
              <a:rPr lang="en-US" dirty="0" smtClean="0"/>
              <a:t> </a:t>
            </a:r>
            <a:r>
              <a:rPr lang="en-US" dirty="0" err="1" smtClean="0"/>
              <a:t>regulilor</a:t>
            </a:r>
            <a:r>
              <a:rPr lang="en-US" dirty="0" smtClean="0"/>
              <a:t> de </a:t>
            </a:r>
            <a:r>
              <a:rPr lang="en-US" dirty="0" err="1" smtClean="0"/>
              <a:t>securitate</a:t>
            </a:r>
            <a:r>
              <a:rPr lang="en-US" dirty="0" smtClean="0"/>
              <a:t> </a:t>
            </a:r>
            <a:r>
              <a:rPr lang="en-US" dirty="0" err="1" smtClean="0"/>
              <a:t>si</a:t>
            </a:r>
            <a:r>
              <a:rPr lang="en-US" dirty="0" smtClean="0"/>
              <a:t> </a:t>
            </a:r>
            <a:r>
              <a:rPr lang="en-US" dirty="0" err="1" smtClean="0"/>
              <a:t>sanatate</a:t>
            </a:r>
            <a:r>
              <a:rPr lang="en-US" dirty="0" smtClean="0"/>
              <a:t> in </a:t>
            </a:r>
            <a:r>
              <a:rPr lang="en-US" dirty="0" err="1" smtClean="0"/>
              <a:t>munca</a:t>
            </a:r>
            <a:r>
              <a:rPr lang="en-US" dirty="0" smtClean="0"/>
              <a:t> a </a:t>
            </a:r>
            <a:r>
              <a:rPr lang="en-US" dirty="0" err="1" smtClean="0"/>
              <a:t>fost</a:t>
            </a:r>
            <a:r>
              <a:rPr lang="en-US" dirty="0" smtClean="0"/>
              <a:t> </a:t>
            </a:r>
            <a:r>
              <a:rPr lang="en-US" dirty="0" err="1" smtClean="0"/>
              <a:t>exlusa</a:t>
            </a:r>
            <a:r>
              <a:rPr lang="en-US" dirty="0" smtClean="0"/>
              <a:t> din </a:t>
            </a:r>
            <a:r>
              <a:rPr lang="en-US" dirty="0" err="1" smtClean="0"/>
              <a:t>obiectele</a:t>
            </a:r>
            <a:r>
              <a:rPr lang="en-US" dirty="0" smtClean="0"/>
              <a:t> de </a:t>
            </a:r>
            <a:r>
              <a:rPr lang="en-US" dirty="0" err="1" smtClean="0"/>
              <a:t>verificare</a:t>
            </a:r>
            <a:r>
              <a:rPr lang="en-US" dirty="0" smtClean="0"/>
              <a:t>.                          </a:t>
            </a:r>
            <a:endParaRPr lang="ru-RU" dirty="0" smtClean="0"/>
          </a:p>
          <a:p>
            <a:r>
              <a:rPr lang="ro-RO" dirty="0" smtClean="0"/>
              <a:t>Orice angajator ar trebui să fie pregătit pentru faptul că, mai devreme sau mai târziu, inspectoratul muncii va vizita întreprindere. </a:t>
            </a:r>
            <a:endParaRPr lang="ru-RU" dirty="0" smtClean="0"/>
          </a:p>
          <a:p>
            <a:r>
              <a:rPr lang="ro-RO" dirty="0" smtClean="0"/>
              <a:t>Angajatorii pot afla despre controale  planificată, consultând site-ul web al ISM în compartimentu </a:t>
            </a:r>
            <a:r>
              <a:rPr lang="en-US" dirty="0" smtClean="0"/>
              <a:t>«</a:t>
            </a:r>
            <a:r>
              <a:rPr lang="en-US" u="sng" dirty="0" err="1" smtClean="0">
                <a:hlinkClick r:id="rId2"/>
              </a:rPr>
              <a:t>Graficul</a:t>
            </a:r>
            <a:r>
              <a:rPr lang="en-US" u="sng" dirty="0" smtClean="0">
                <a:hlinkClick r:id="rId2"/>
              </a:rPr>
              <a:t> </a:t>
            </a:r>
            <a:r>
              <a:rPr lang="en-US" u="sng" dirty="0" err="1" smtClean="0">
                <a:hlinkClick r:id="rId2"/>
              </a:rPr>
              <a:t>controalelor</a:t>
            </a:r>
            <a:r>
              <a:rPr lang="en-US" u="sng" dirty="0" smtClean="0">
                <a:hlinkClick r:id="rId2"/>
              </a:rPr>
              <a:t> </a:t>
            </a:r>
            <a:r>
              <a:rPr lang="en-US" u="sng" dirty="0" err="1" smtClean="0">
                <a:hlinkClick r:id="rId2"/>
              </a:rPr>
              <a:t>planificate</a:t>
            </a:r>
            <a:r>
              <a:rPr lang="en-US" dirty="0" smtClean="0"/>
              <a:t>» (</a:t>
            </a:r>
            <a:r>
              <a:rPr lang="en-US" u="sng" dirty="0" smtClean="0">
                <a:hlinkClick r:id="rId3"/>
              </a:rPr>
              <a:t>http://ism.gov.md</a:t>
            </a:r>
            <a:r>
              <a:rPr lang="en-US" dirty="0" smtClean="0"/>
              <a:t>)</a:t>
            </a:r>
            <a:endParaRPr lang="ru-RU" dirty="0"/>
          </a:p>
        </p:txBody>
      </p:sp>
      <p:sp>
        <p:nvSpPr>
          <p:cNvPr id="3" name="Заголовок 2"/>
          <p:cNvSpPr>
            <a:spLocks noGrp="1"/>
          </p:cNvSpPr>
          <p:nvPr>
            <p:ph type="title"/>
          </p:nvPr>
        </p:nvSpPr>
        <p:spPr>
          <a:xfrm>
            <a:off x="467544" y="116632"/>
            <a:ext cx="8229600" cy="1080120"/>
          </a:xfrm>
        </p:spPr>
        <p:txBody>
          <a:bodyPr>
            <a:normAutofit fontScale="90000"/>
          </a:bodyPr>
          <a:lstStyle/>
          <a:p>
            <a:pPr algn="ctr"/>
            <a:r>
              <a:rPr lang="ru-RU" dirty="0" smtClean="0"/>
              <a:t/>
            </a:r>
            <a:br>
              <a:rPr lang="ru-RU" dirty="0" smtClean="0"/>
            </a:br>
            <a:r>
              <a:rPr lang="ro-MO" dirty="0" smtClean="0"/>
              <a:t/>
            </a:r>
            <a:br>
              <a:rPr lang="ro-MO" dirty="0" smtClean="0"/>
            </a:br>
            <a:r>
              <a:rPr lang="ro-RO" dirty="0" smtClean="0"/>
              <a:t>Motivele  </a:t>
            </a:r>
            <a:r>
              <a:rPr lang="ro-RO" dirty="0" smtClean="0"/>
              <a:t>controlului întreprins de Inspectoratul </a:t>
            </a:r>
            <a:r>
              <a:rPr lang="ro-RO" dirty="0" smtClean="0"/>
              <a:t>de Stat al Muncii </a:t>
            </a:r>
            <a:r>
              <a:rPr lang="ru-RU" dirty="0" smtClean="0"/>
              <a:t/>
            </a:r>
            <a:br>
              <a:rPr lang="ru-RU" dirty="0" smtClean="0"/>
            </a:br>
            <a:r>
              <a:rPr lang="ru-RU" dirty="0" smtClean="0"/>
              <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908720"/>
            <a:ext cx="8229600" cy="5098571"/>
          </a:xfrm>
        </p:spPr>
        <p:txBody>
          <a:bodyPr>
            <a:noAutofit/>
          </a:bodyPr>
          <a:lstStyle/>
          <a:p>
            <a:r>
              <a:rPr lang="en-US" sz="1600" dirty="0" smtClean="0"/>
              <a:t>ISM </a:t>
            </a:r>
            <a:r>
              <a:rPr lang="en-US" sz="1600" dirty="0" err="1" smtClean="0"/>
              <a:t>executa</a:t>
            </a:r>
            <a:r>
              <a:rPr lang="en-US" sz="1600" dirty="0" smtClean="0"/>
              <a:t> </a:t>
            </a:r>
            <a:r>
              <a:rPr lang="en-US" sz="1600" dirty="0" err="1" smtClean="0"/>
              <a:t>doua</a:t>
            </a:r>
            <a:r>
              <a:rPr lang="en-US" sz="1600" dirty="0" smtClean="0"/>
              <a:t> </a:t>
            </a:r>
            <a:r>
              <a:rPr lang="en-US" sz="1600" dirty="0" err="1" smtClean="0"/>
              <a:t>tipuri</a:t>
            </a:r>
            <a:r>
              <a:rPr lang="en-US" sz="1600" dirty="0" smtClean="0"/>
              <a:t> de </a:t>
            </a:r>
            <a:r>
              <a:rPr lang="en-US" sz="1600" dirty="0" err="1" smtClean="0"/>
              <a:t>controale</a:t>
            </a:r>
            <a:r>
              <a:rPr lang="en-US" sz="1600" dirty="0" smtClean="0"/>
              <a:t>  </a:t>
            </a:r>
            <a:r>
              <a:rPr lang="en-US" sz="1600" dirty="0" err="1" smtClean="0"/>
              <a:t>planificate</a:t>
            </a:r>
            <a:r>
              <a:rPr lang="en-US" sz="1600" dirty="0" smtClean="0"/>
              <a:t> </a:t>
            </a:r>
            <a:r>
              <a:rPr lang="en-US" sz="1600" dirty="0" err="1" smtClean="0"/>
              <a:t>si</a:t>
            </a:r>
            <a:r>
              <a:rPr lang="en-US" sz="1600" dirty="0" smtClean="0"/>
              <a:t> </a:t>
            </a:r>
            <a:r>
              <a:rPr lang="en-US" sz="1600" dirty="0" err="1" smtClean="0"/>
              <a:t>inopinate</a:t>
            </a:r>
            <a:r>
              <a:rPr lang="en-US" sz="1600" dirty="0" smtClean="0"/>
              <a:t> in </a:t>
            </a:r>
            <a:r>
              <a:rPr lang="en-US" sz="1600" dirty="0" err="1" smtClean="0"/>
              <a:t>domeniu</a:t>
            </a:r>
            <a:r>
              <a:rPr lang="en-US" sz="1600" dirty="0" smtClean="0"/>
              <a:t> </a:t>
            </a:r>
            <a:r>
              <a:rPr lang="en-US" sz="1600" dirty="0" err="1" smtClean="0"/>
              <a:t>respectarii</a:t>
            </a:r>
            <a:r>
              <a:rPr lang="en-US" sz="1600" dirty="0" smtClean="0"/>
              <a:t> </a:t>
            </a:r>
            <a:r>
              <a:rPr lang="en-US" sz="1600" dirty="0" err="1" smtClean="0"/>
              <a:t>normelor</a:t>
            </a:r>
            <a:r>
              <a:rPr lang="en-US" sz="1600" dirty="0" smtClean="0"/>
              <a:t> </a:t>
            </a:r>
            <a:r>
              <a:rPr lang="en-US" sz="1600" dirty="0" err="1" smtClean="0"/>
              <a:t>legislatiei</a:t>
            </a:r>
            <a:r>
              <a:rPr lang="en-US" sz="1600" dirty="0" smtClean="0"/>
              <a:t> </a:t>
            </a:r>
            <a:r>
              <a:rPr lang="en-US" sz="1600" dirty="0" err="1" smtClean="0"/>
              <a:t>muncii</a:t>
            </a:r>
            <a:r>
              <a:rPr lang="en-US" sz="1600" dirty="0" smtClean="0"/>
              <a:t>.</a:t>
            </a:r>
            <a:endParaRPr lang="ru-RU" sz="1600" dirty="0" smtClean="0"/>
          </a:p>
          <a:p>
            <a:r>
              <a:rPr lang="en-US" sz="1600" dirty="0" smtClean="0"/>
              <a:t> </a:t>
            </a:r>
            <a:endParaRPr lang="ru-RU" sz="1600" dirty="0" smtClean="0"/>
          </a:p>
          <a:p>
            <a:r>
              <a:rPr lang="en-US" sz="1600" b="1" i="1" dirty="0" smtClean="0"/>
              <a:t>1. </a:t>
            </a:r>
            <a:r>
              <a:rPr lang="en-US" sz="1600" b="1" i="1" dirty="0" err="1" smtClean="0"/>
              <a:t>Controlul</a:t>
            </a:r>
            <a:r>
              <a:rPr lang="en-US" sz="1600" b="1" i="1" dirty="0" smtClean="0"/>
              <a:t> </a:t>
            </a:r>
            <a:r>
              <a:rPr lang="en-US" sz="1600" b="1" i="1" dirty="0" err="1" smtClean="0"/>
              <a:t>planificat</a:t>
            </a:r>
            <a:endParaRPr lang="ru-RU" sz="1600" dirty="0" smtClean="0"/>
          </a:p>
          <a:p>
            <a:r>
              <a:rPr lang="en-US" sz="1600" dirty="0" err="1" smtClean="0"/>
              <a:t>Pînă</a:t>
            </a:r>
            <a:r>
              <a:rPr lang="en-US" sz="1600" dirty="0" smtClean="0"/>
              <a:t> la </a:t>
            </a:r>
            <a:r>
              <a:rPr lang="en-US" sz="1600" dirty="0" err="1" smtClean="0"/>
              <a:t>finele</a:t>
            </a:r>
            <a:r>
              <a:rPr lang="en-US" sz="1600" dirty="0" smtClean="0"/>
              <a:t> </a:t>
            </a:r>
            <a:r>
              <a:rPr lang="en-US" sz="1600" dirty="0" err="1" smtClean="0"/>
              <a:t>fiecărui</a:t>
            </a:r>
            <a:r>
              <a:rPr lang="en-US" sz="1600" dirty="0" smtClean="0"/>
              <a:t> an, ISM </a:t>
            </a:r>
            <a:r>
              <a:rPr lang="en-US" sz="1600" dirty="0" err="1" smtClean="0"/>
              <a:t>aprobă</a:t>
            </a:r>
            <a:r>
              <a:rPr lang="en-US" sz="1600" dirty="0" smtClean="0"/>
              <a:t> un </a:t>
            </a:r>
            <a:r>
              <a:rPr lang="en-US" sz="1600" dirty="0" err="1" smtClean="0"/>
              <a:t>grafic</a:t>
            </a:r>
            <a:r>
              <a:rPr lang="en-US" sz="1600" dirty="0" smtClean="0"/>
              <a:t> al </a:t>
            </a:r>
            <a:r>
              <a:rPr lang="en-US" sz="1600" dirty="0" err="1" smtClean="0"/>
              <a:t>controalelor</a:t>
            </a:r>
            <a:r>
              <a:rPr lang="en-US" sz="1600" dirty="0" smtClean="0"/>
              <a:t> </a:t>
            </a:r>
            <a:r>
              <a:rPr lang="en-US" sz="1600" dirty="0" err="1" smtClean="0"/>
              <a:t>pentru</a:t>
            </a:r>
            <a:r>
              <a:rPr lang="en-US" sz="1600" dirty="0" smtClean="0"/>
              <a:t> </a:t>
            </a:r>
            <a:r>
              <a:rPr lang="en-US" sz="1600" dirty="0" err="1" smtClean="0"/>
              <a:t>anul</a:t>
            </a:r>
            <a:r>
              <a:rPr lang="en-US" sz="1600" dirty="0" smtClean="0"/>
              <a:t> </a:t>
            </a:r>
            <a:r>
              <a:rPr lang="en-US" sz="1600" dirty="0" err="1" smtClean="0"/>
              <a:t>următor</a:t>
            </a:r>
            <a:r>
              <a:rPr lang="en-US" sz="1600" dirty="0" smtClean="0"/>
              <a:t>, </a:t>
            </a:r>
            <a:r>
              <a:rPr lang="en-US" sz="1600" dirty="0" err="1" smtClean="0"/>
              <a:t>pe</a:t>
            </a:r>
            <a:r>
              <a:rPr lang="en-US" sz="1600" dirty="0" smtClean="0"/>
              <a:t> care </a:t>
            </a:r>
            <a:r>
              <a:rPr lang="en-US" sz="1600" dirty="0" err="1" smtClean="0"/>
              <a:t>îl</a:t>
            </a:r>
            <a:r>
              <a:rPr lang="en-US" sz="1600" dirty="0" smtClean="0"/>
              <a:t> </a:t>
            </a:r>
            <a:r>
              <a:rPr lang="en-US" sz="1600" dirty="0" err="1" smtClean="0"/>
              <a:t>publică</a:t>
            </a:r>
            <a:r>
              <a:rPr lang="en-US" sz="1600" dirty="0" smtClean="0"/>
              <a:t> </a:t>
            </a:r>
            <a:r>
              <a:rPr lang="en-US" sz="1600" dirty="0" err="1" smtClean="0"/>
              <a:t>pe</a:t>
            </a:r>
            <a:r>
              <a:rPr lang="en-US" sz="1600" dirty="0" smtClean="0"/>
              <a:t> </a:t>
            </a:r>
            <a:r>
              <a:rPr lang="en-US" sz="1600" dirty="0" err="1" smtClean="0"/>
              <a:t>pagina</a:t>
            </a:r>
            <a:r>
              <a:rPr lang="en-US" sz="1600" dirty="0" smtClean="0"/>
              <a:t> </a:t>
            </a:r>
            <a:r>
              <a:rPr lang="en-US" sz="1600" dirty="0" err="1" smtClean="0"/>
              <a:t>sa</a:t>
            </a:r>
            <a:r>
              <a:rPr lang="en-US" sz="1600" dirty="0" smtClean="0"/>
              <a:t> </a:t>
            </a:r>
            <a:r>
              <a:rPr lang="en-US" sz="1600" dirty="0" err="1" smtClean="0"/>
              <a:t>electronică</a:t>
            </a:r>
            <a:r>
              <a:rPr lang="en-US" sz="1600" dirty="0" smtClean="0"/>
              <a:t> </a:t>
            </a:r>
            <a:r>
              <a:rPr lang="en-US" sz="1600" dirty="0" err="1" smtClean="0"/>
              <a:t>și</a:t>
            </a:r>
            <a:r>
              <a:rPr lang="en-US" sz="1600" dirty="0" smtClean="0"/>
              <a:t> </a:t>
            </a:r>
            <a:r>
              <a:rPr lang="en-US" sz="1600" dirty="0" err="1" smtClean="0"/>
              <a:t>în</a:t>
            </a:r>
            <a:r>
              <a:rPr lang="en-US" sz="1600" dirty="0" smtClean="0"/>
              <a:t> </a:t>
            </a:r>
            <a:r>
              <a:rPr lang="en-US" sz="1600" dirty="0" err="1" smtClean="0">
                <a:hlinkClick r:id="rId2"/>
              </a:rPr>
              <a:t>Registrul</a:t>
            </a:r>
            <a:r>
              <a:rPr lang="en-US" sz="1600" dirty="0" smtClean="0">
                <a:hlinkClick r:id="rId2"/>
              </a:rPr>
              <a:t> de stat al </a:t>
            </a:r>
            <a:r>
              <a:rPr lang="en-US" sz="1600" dirty="0" err="1" smtClean="0">
                <a:hlinkClick r:id="rId2"/>
              </a:rPr>
              <a:t>controalelor</a:t>
            </a:r>
            <a:r>
              <a:rPr lang="en-US" sz="1600" dirty="0" smtClean="0"/>
              <a:t> (</a:t>
            </a:r>
            <a:r>
              <a:rPr lang="en-US" sz="1600" dirty="0" smtClean="0">
                <a:hlinkClick r:id="rId3"/>
              </a:rPr>
              <a:t>https://controale.gov.md/grafice-de-control</a:t>
            </a:r>
            <a:r>
              <a:rPr lang="en-US" sz="1600" dirty="0" smtClean="0"/>
              <a:t>). </a:t>
            </a:r>
            <a:r>
              <a:rPr lang="en-US" sz="1600" dirty="0" err="1" smtClean="0"/>
              <a:t>Graficul</a:t>
            </a:r>
            <a:r>
              <a:rPr lang="en-US" sz="1600" dirty="0" smtClean="0"/>
              <a:t> </a:t>
            </a:r>
            <a:r>
              <a:rPr lang="en-US" sz="1600" dirty="0" err="1" smtClean="0"/>
              <a:t>stabileste</a:t>
            </a:r>
            <a:r>
              <a:rPr lang="en-US" sz="1600" dirty="0" smtClean="0"/>
              <a:t>  </a:t>
            </a:r>
            <a:r>
              <a:rPr lang="en-US" sz="1600" dirty="0" err="1" smtClean="0"/>
              <a:t>unitatile</a:t>
            </a:r>
            <a:r>
              <a:rPr lang="en-US" sz="1600" dirty="0" smtClean="0"/>
              <a:t> </a:t>
            </a:r>
            <a:r>
              <a:rPr lang="en-US" sz="1600" i="1" dirty="0" smtClean="0"/>
              <a:t>(</a:t>
            </a:r>
            <a:r>
              <a:rPr lang="en-US" sz="1600" i="1" dirty="0" err="1" smtClean="0"/>
              <a:t>denumirea</a:t>
            </a:r>
            <a:r>
              <a:rPr lang="en-US" sz="1600" i="1" dirty="0" smtClean="0"/>
              <a:t>, IDNO, </a:t>
            </a:r>
            <a:r>
              <a:rPr lang="en-US" sz="1600" i="1" dirty="0" err="1" smtClean="0"/>
              <a:t>adresa</a:t>
            </a:r>
            <a:r>
              <a:rPr lang="en-US" sz="1600" i="1" dirty="0" smtClean="0"/>
              <a:t>)</a:t>
            </a:r>
            <a:r>
              <a:rPr lang="en-US" sz="1600" dirty="0" smtClean="0"/>
              <a:t> care </a:t>
            </a:r>
            <a:r>
              <a:rPr lang="en-US" sz="1600" dirty="0" err="1" smtClean="0"/>
              <a:t>urmează</a:t>
            </a:r>
            <a:r>
              <a:rPr lang="en-US" sz="1600" dirty="0" smtClean="0"/>
              <a:t> </a:t>
            </a:r>
            <a:r>
              <a:rPr lang="en-US" sz="1600" dirty="0" err="1" smtClean="0"/>
              <a:t>să</a:t>
            </a:r>
            <a:r>
              <a:rPr lang="en-US" sz="1600" dirty="0" smtClean="0"/>
              <a:t> fie </a:t>
            </a:r>
            <a:r>
              <a:rPr lang="en-US" sz="1600" dirty="0" err="1" smtClean="0"/>
              <a:t>supuse</a:t>
            </a:r>
            <a:r>
              <a:rPr lang="en-US" sz="1600" dirty="0" smtClean="0"/>
              <a:t> </a:t>
            </a:r>
            <a:r>
              <a:rPr lang="en-US" sz="1600" dirty="0" err="1" smtClean="0"/>
              <a:t>controlului</a:t>
            </a:r>
            <a:r>
              <a:rPr lang="en-US" sz="1600" dirty="0" smtClean="0"/>
              <a:t> </a:t>
            </a:r>
            <a:r>
              <a:rPr lang="en-US" sz="1600" dirty="0" err="1" smtClean="0"/>
              <a:t>pe</a:t>
            </a:r>
            <a:r>
              <a:rPr lang="en-US" sz="1600" dirty="0" smtClean="0"/>
              <a:t> </a:t>
            </a:r>
            <a:r>
              <a:rPr lang="en-US" sz="1600" dirty="0" err="1" smtClean="0"/>
              <a:t>parcursul</a:t>
            </a:r>
            <a:r>
              <a:rPr lang="en-US" sz="1600" dirty="0" smtClean="0"/>
              <a:t> </a:t>
            </a:r>
            <a:r>
              <a:rPr lang="en-US" sz="1600" dirty="0" err="1" smtClean="0"/>
              <a:t>anului</a:t>
            </a:r>
            <a:r>
              <a:rPr lang="en-US" sz="1600" dirty="0" smtClean="0"/>
              <a:t> </a:t>
            </a:r>
            <a:r>
              <a:rPr lang="en-US" sz="1600" dirty="0" err="1" smtClean="0"/>
              <a:t>următor</a:t>
            </a:r>
            <a:r>
              <a:rPr lang="en-US" sz="1600" dirty="0" smtClean="0"/>
              <a:t>.</a:t>
            </a:r>
            <a:endParaRPr lang="ro-MO" sz="1600" dirty="0" smtClean="0"/>
          </a:p>
          <a:p>
            <a:endParaRPr lang="ru-RU" sz="1600" dirty="0" smtClean="0"/>
          </a:p>
          <a:p>
            <a:r>
              <a:rPr lang="en-US" sz="1600" b="1" dirty="0" smtClean="0"/>
              <a:t>Important:</a:t>
            </a:r>
            <a:r>
              <a:rPr lang="en-US" sz="1600" dirty="0" smtClean="0"/>
              <a:t> </a:t>
            </a:r>
            <a:r>
              <a:rPr lang="en-US" sz="1600" dirty="0" err="1" smtClean="0"/>
              <a:t>inspectorul</a:t>
            </a:r>
            <a:r>
              <a:rPr lang="en-US" sz="1600" dirty="0" smtClean="0"/>
              <a:t> ISM </a:t>
            </a:r>
            <a:r>
              <a:rPr lang="en-US" sz="1600" dirty="0" err="1" smtClean="0"/>
              <a:t>este</a:t>
            </a:r>
            <a:r>
              <a:rPr lang="en-US" sz="1600" dirty="0" smtClean="0"/>
              <a:t> </a:t>
            </a:r>
            <a:r>
              <a:rPr lang="en-US" sz="1600" dirty="0" err="1" smtClean="0"/>
              <a:t>obligat</a:t>
            </a:r>
            <a:r>
              <a:rPr lang="en-US" sz="1600" dirty="0" smtClean="0"/>
              <a:t> </a:t>
            </a:r>
            <a:r>
              <a:rPr lang="en-US" sz="1600" dirty="0" err="1" smtClean="0"/>
              <a:t>să</a:t>
            </a:r>
            <a:r>
              <a:rPr lang="en-US" sz="1600" dirty="0" smtClean="0"/>
              <a:t>  </a:t>
            </a:r>
            <a:r>
              <a:rPr lang="en-US" sz="1600" dirty="0" err="1" smtClean="0"/>
              <a:t>informeze</a:t>
            </a:r>
            <a:r>
              <a:rPr lang="en-US" sz="1600" dirty="0" smtClean="0"/>
              <a:t> </a:t>
            </a:r>
            <a:r>
              <a:rPr lang="en-US" sz="1600" dirty="0" err="1" smtClean="0"/>
              <a:t>unitatea</a:t>
            </a:r>
            <a:r>
              <a:rPr lang="en-US" sz="1600" dirty="0" smtClean="0"/>
              <a:t> care </a:t>
            </a:r>
            <a:r>
              <a:rPr lang="en-US" sz="1600" dirty="0" err="1" smtClean="0"/>
              <a:t>urmeaza</a:t>
            </a:r>
            <a:r>
              <a:rPr lang="en-US" sz="1600" dirty="0" smtClean="0"/>
              <a:t> a </a:t>
            </a:r>
            <a:r>
              <a:rPr lang="en-US" sz="1600" dirty="0" err="1" smtClean="0"/>
              <a:t>fi</a:t>
            </a:r>
            <a:r>
              <a:rPr lang="en-US" sz="1600" dirty="0" smtClean="0"/>
              <a:t> </a:t>
            </a:r>
            <a:r>
              <a:rPr lang="en-US" sz="1600" dirty="0" err="1" smtClean="0"/>
              <a:t>verificata</a:t>
            </a:r>
            <a:r>
              <a:rPr lang="en-US" sz="1600" dirty="0" smtClean="0"/>
              <a:t> </a:t>
            </a:r>
            <a:r>
              <a:rPr lang="en-US" sz="1600" dirty="0" err="1" smtClean="0"/>
              <a:t>despre</a:t>
            </a:r>
            <a:r>
              <a:rPr lang="en-US" sz="1600" dirty="0" smtClean="0"/>
              <a:t> </a:t>
            </a:r>
            <a:r>
              <a:rPr lang="en-US" sz="1600" dirty="0" err="1" smtClean="0"/>
              <a:t>controlul</a:t>
            </a:r>
            <a:r>
              <a:rPr lang="en-US" sz="1600" dirty="0" smtClean="0"/>
              <a:t> </a:t>
            </a:r>
            <a:r>
              <a:rPr lang="en-US" sz="1600" dirty="0" err="1" smtClean="0"/>
              <a:t>planificat</a:t>
            </a:r>
            <a:r>
              <a:rPr lang="en-US" sz="1600" dirty="0" smtClean="0"/>
              <a:t> cu </a:t>
            </a:r>
            <a:r>
              <a:rPr lang="en-US" sz="1600" dirty="0" err="1" smtClean="0"/>
              <a:t>cel</a:t>
            </a:r>
            <a:r>
              <a:rPr lang="en-US" sz="1600" dirty="0" smtClean="0"/>
              <a:t> </a:t>
            </a:r>
            <a:r>
              <a:rPr lang="en-US" sz="1600" dirty="0" err="1" smtClean="0"/>
              <a:t>puțin</a:t>
            </a:r>
            <a:r>
              <a:rPr lang="en-US" sz="1600" dirty="0" smtClean="0"/>
              <a:t> 5 </a:t>
            </a:r>
            <a:r>
              <a:rPr lang="en-US" sz="1600" dirty="0" err="1" smtClean="0"/>
              <a:t>zile</a:t>
            </a:r>
            <a:r>
              <a:rPr lang="en-US" sz="1600" dirty="0" smtClean="0"/>
              <a:t> </a:t>
            </a:r>
            <a:r>
              <a:rPr lang="en-US" sz="1600" dirty="0" err="1" smtClean="0"/>
              <a:t>lucrătoare</a:t>
            </a:r>
            <a:r>
              <a:rPr lang="en-US" sz="1600" dirty="0" smtClean="0"/>
              <a:t> </a:t>
            </a:r>
            <a:r>
              <a:rPr lang="en-US" sz="1600" dirty="0" err="1" smtClean="0"/>
              <a:t>pînă</a:t>
            </a:r>
            <a:r>
              <a:rPr lang="en-US" sz="1600" dirty="0" smtClean="0"/>
              <a:t> la data </a:t>
            </a:r>
            <a:r>
              <a:rPr lang="en-US" sz="1600" dirty="0" err="1" smtClean="0"/>
              <a:t>inițierii</a:t>
            </a:r>
            <a:r>
              <a:rPr lang="en-US" sz="1600" dirty="0" smtClean="0"/>
              <a:t> </a:t>
            </a:r>
            <a:r>
              <a:rPr lang="en-US" sz="1600" dirty="0" err="1" smtClean="0"/>
              <a:t>controlului</a:t>
            </a:r>
            <a:r>
              <a:rPr lang="en-US" sz="1600" dirty="0" smtClean="0"/>
              <a:t>, cu </a:t>
            </a:r>
            <a:r>
              <a:rPr lang="en-US" sz="1600" dirty="0" err="1" smtClean="0"/>
              <a:t>expedierea</a:t>
            </a:r>
            <a:r>
              <a:rPr lang="en-US" sz="1600" dirty="0" smtClean="0"/>
              <a:t> </a:t>
            </a:r>
            <a:r>
              <a:rPr lang="en-US" sz="1600" dirty="0" err="1" smtClean="0"/>
              <a:t>unui</a:t>
            </a:r>
            <a:r>
              <a:rPr lang="en-US" sz="1600" dirty="0" smtClean="0"/>
              <a:t> exemplar al </a:t>
            </a:r>
            <a:r>
              <a:rPr lang="en-US" sz="1600" dirty="0" err="1" smtClean="0"/>
              <a:t>deciziei</a:t>
            </a:r>
            <a:r>
              <a:rPr lang="en-US" sz="1600" dirty="0" smtClean="0"/>
              <a:t> de control </a:t>
            </a:r>
            <a:r>
              <a:rPr lang="en-US" sz="1600" dirty="0" err="1" smtClean="0"/>
              <a:t>prin</a:t>
            </a:r>
            <a:r>
              <a:rPr lang="en-US" sz="1600" dirty="0" smtClean="0"/>
              <a:t> </a:t>
            </a:r>
            <a:r>
              <a:rPr lang="en-US" sz="1600" dirty="0" err="1" smtClean="0"/>
              <a:t>posta</a:t>
            </a:r>
            <a:r>
              <a:rPr lang="en-US" sz="1600" dirty="0" smtClean="0"/>
              <a:t> </a:t>
            </a:r>
            <a:r>
              <a:rPr lang="en-US" sz="1600" dirty="0" err="1" smtClean="0"/>
              <a:t>electronica</a:t>
            </a:r>
            <a:r>
              <a:rPr lang="en-US" sz="1600" dirty="0" smtClean="0"/>
              <a:t>, fax </a:t>
            </a:r>
            <a:r>
              <a:rPr lang="en-US" sz="1600" dirty="0" err="1" smtClean="0"/>
              <a:t>sau</a:t>
            </a:r>
            <a:r>
              <a:rPr lang="en-US" sz="1600" dirty="0" smtClean="0"/>
              <a:t> personal.</a:t>
            </a:r>
            <a:endParaRPr lang="ru-RU" sz="1600" dirty="0" smtClean="0"/>
          </a:p>
          <a:p>
            <a:r>
              <a:rPr lang="en-US" sz="1600" dirty="0" err="1" smtClean="0"/>
              <a:t>Unitatea</a:t>
            </a:r>
            <a:r>
              <a:rPr lang="en-US" sz="1600" dirty="0" smtClean="0"/>
              <a:t> </a:t>
            </a:r>
            <a:r>
              <a:rPr lang="en-US" sz="1600" dirty="0" err="1" smtClean="0"/>
              <a:t>poate</a:t>
            </a:r>
            <a:r>
              <a:rPr lang="en-US" sz="1600" dirty="0" smtClean="0"/>
              <a:t> </a:t>
            </a:r>
            <a:r>
              <a:rPr lang="en-US" sz="1600" dirty="0" err="1" smtClean="0"/>
              <a:t>fi</a:t>
            </a:r>
            <a:r>
              <a:rPr lang="en-US" sz="1600" dirty="0" smtClean="0"/>
              <a:t> </a:t>
            </a:r>
            <a:r>
              <a:rPr lang="en-US" sz="1600" dirty="0" err="1" smtClean="0"/>
              <a:t>supusa</a:t>
            </a:r>
            <a:r>
              <a:rPr lang="en-US" sz="1600" dirty="0" smtClean="0"/>
              <a:t> </a:t>
            </a:r>
            <a:r>
              <a:rPr lang="en-US" sz="1600" dirty="0" err="1" smtClean="0"/>
              <a:t>controlului</a:t>
            </a:r>
            <a:r>
              <a:rPr lang="en-US" sz="1600" dirty="0" smtClean="0"/>
              <a:t> </a:t>
            </a:r>
            <a:r>
              <a:rPr lang="en-US" sz="1600" dirty="0" err="1" smtClean="0"/>
              <a:t>planificat</a:t>
            </a:r>
            <a:r>
              <a:rPr lang="en-US" sz="1600" dirty="0" smtClean="0"/>
              <a:t> </a:t>
            </a:r>
            <a:r>
              <a:rPr lang="en-US" sz="1600" dirty="0" err="1" smtClean="0"/>
              <a:t>doar</a:t>
            </a:r>
            <a:r>
              <a:rPr lang="en-US" sz="1600" dirty="0" smtClean="0"/>
              <a:t> o </a:t>
            </a:r>
            <a:r>
              <a:rPr lang="en-US" sz="1600" dirty="0" err="1" smtClean="0"/>
              <a:t>singură</a:t>
            </a:r>
            <a:r>
              <a:rPr lang="en-US" sz="1600" dirty="0" smtClean="0"/>
              <a:t> </a:t>
            </a:r>
            <a:r>
              <a:rPr lang="en-US" sz="1600" dirty="0" err="1" smtClean="0"/>
              <a:t>dată</a:t>
            </a:r>
            <a:r>
              <a:rPr lang="en-US" sz="1600" dirty="0" smtClean="0"/>
              <a:t> </a:t>
            </a:r>
            <a:r>
              <a:rPr lang="en-US" sz="1600" dirty="0" err="1" smtClean="0"/>
              <a:t>pe</a:t>
            </a:r>
            <a:r>
              <a:rPr lang="en-US" sz="1600" dirty="0" smtClean="0"/>
              <a:t> </a:t>
            </a:r>
            <a:r>
              <a:rPr lang="en-US" sz="1600" dirty="0" err="1" smtClean="0"/>
              <a:t>parcursul</a:t>
            </a:r>
            <a:r>
              <a:rPr lang="en-US" sz="1600" dirty="0" smtClean="0"/>
              <a:t> </a:t>
            </a:r>
            <a:r>
              <a:rPr lang="en-US" sz="1600" dirty="0" err="1" smtClean="0"/>
              <a:t>unui</a:t>
            </a:r>
            <a:r>
              <a:rPr lang="en-US" sz="1600" dirty="0" smtClean="0"/>
              <a:t> an </a:t>
            </a:r>
            <a:r>
              <a:rPr lang="en-US" sz="1600" dirty="0" err="1" smtClean="0"/>
              <a:t>calendaristic</a:t>
            </a:r>
            <a:r>
              <a:rPr lang="en-US" sz="1600" dirty="0" smtClean="0"/>
              <a:t>.</a:t>
            </a:r>
            <a:endParaRPr lang="ru-RU" sz="1600" dirty="0" smtClean="0"/>
          </a:p>
          <a:p>
            <a:r>
              <a:rPr lang="en-US" sz="1600" dirty="0" smtClean="0"/>
              <a:t>ISM </a:t>
            </a:r>
            <a:r>
              <a:rPr lang="en-US" sz="1600" b="1" dirty="0" smtClean="0"/>
              <a:t>nu </a:t>
            </a:r>
            <a:r>
              <a:rPr lang="en-US" sz="1600" b="1" dirty="0" err="1" smtClean="0"/>
              <a:t>este</a:t>
            </a:r>
            <a:r>
              <a:rPr lang="en-US" sz="1600" b="1" dirty="0" smtClean="0"/>
              <a:t> </a:t>
            </a:r>
            <a:r>
              <a:rPr lang="en-US" sz="1600" b="1" dirty="0" err="1" smtClean="0"/>
              <a:t>în</a:t>
            </a:r>
            <a:r>
              <a:rPr lang="en-US" sz="1600" b="1" dirty="0" smtClean="0"/>
              <a:t> </a:t>
            </a:r>
            <a:r>
              <a:rPr lang="en-US" sz="1600" b="1" dirty="0" err="1" smtClean="0"/>
              <a:t>drept</a:t>
            </a:r>
            <a:r>
              <a:rPr lang="en-US" sz="1600" dirty="0" smtClean="0"/>
              <a:t>:</a:t>
            </a:r>
            <a:endParaRPr lang="ru-RU" sz="1600" dirty="0" smtClean="0"/>
          </a:p>
          <a:p>
            <a:r>
              <a:rPr lang="ro-MO" sz="1600" dirty="0" smtClean="0"/>
              <a:t>- </a:t>
            </a:r>
            <a:r>
              <a:rPr lang="en-US" sz="1600" dirty="0" err="1" smtClean="0"/>
              <a:t>să</a:t>
            </a:r>
            <a:r>
              <a:rPr lang="en-US" sz="1600" dirty="0" smtClean="0"/>
              <a:t> </a:t>
            </a:r>
            <a:r>
              <a:rPr lang="en-US" sz="1600" dirty="0" err="1" smtClean="0"/>
              <a:t>modifice</a:t>
            </a:r>
            <a:r>
              <a:rPr lang="en-US" sz="1600" dirty="0" smtClean="0"/>
              <a:t> </a:t>
            </a:r>
            <a:r>
              <a:rPr lang="en-US" sz="1600" dirty="0" err="1" smtClean="0"/>
              <a:t>graficul</a:t>
            </a:r>
            <a:r>
              <a:rPr lang="en-US" sz="1600" dirty="0" smtClean="0"/>
              <a:t> </a:t>
            </a:r>
            <a:r>
              <a:rPr lang="en-US" sz="1600" dirty="0" err="1" smtClean="0"/>
              <a:t>controalelor</a:t>
            </a:r>
            <a:r>
              <a:rPr lang="en-US" sz="1600" dirty="0" smtClean="0"/>
              <a:t> </a:t>
            </a:r>
            <a:r>
              <a:rPr lang="en-US" sz="1600" dirty="0" err="1" smtClean="0"/>
              <a:t>planificate</a:t>
            </a:r>
            <a:r>
              <a:rPr lang="en-US" sz="1600" dirty="0" smtClean="0"/>
              <a:t>;</a:t>
            </a:r>
            <a:endParaRPr lang="ru-RU" sz="1600" dirty="0" smtClean="0"/>
          </a:p>
          <a:p>
            <a:r>
              <a:rPr lang="ro-MO" sz="1600" dirty="0" smtClean="0"/>
              <a:t>- </a:t>
            </a:r>
            <a:r>
              <a:rPr lang="en-US" sz="1600" dirty="0" err="1" smtClean="0"/>
              <a:t>să</a:t>
            </a:r>
            <a:r>
              <a:rPr lang="en-US" sz="1600" dirty="0" smtClean="0"/>
              <a:t> </a:t>
            </a:r>
            <a:r>
              <a:rPr lang="en-US" sz="1600" dirty="0" err="1" smtClean="0"/>
              <a:t>efectueze</a:t>
            </a:r>
            <a:r>
              <a:rPr lang="en-US" sz="1600" dirty="0" smtClean="0"/>
              <a:t> un control </a:t>
            </a:r>
            <a:r>
              <a:rPr lang="en-US" sz="1600" dirty="0" err="1" smtClean="0"/>
              <a:t>planificat</a:t>
            </a:r>
            <a:r>
              <a:rPr lang="en-US" sz="1600" dirty="0" smtClean="0"/>
              <a:t>, </a:t>
            </a:r>
            <a:r>
              <a:rPr lang="en-US" sz="1600" dirty="0" err="1" smtClean="0"/>
              <a:t>dacă</a:t>
            </a:r>
            <a:r>
              <a:rPr lang="en-US" sz="1600" dirty="0" smtClean="0"/>
              <a:t> </a:t>
            </a:r>
            <a:r>
              <a:rPr lang="en-US" sz="1600" dirty="0" err="1" smtClean="0"/>
              <a:t>acesta</a:t>
            </a:r>
            <a:r>
              <a:rPr lang="en-US" sz="1600" dirty="0" smtClean="0"/>
              <a:t> nu </a:t>
            </a:r>
            <a:r>
              <a:rPr lang="en-US" sz="1600" dirty="0" err="1" smtClean="0"/>
              <a:t>este</a:t>
            </a:r>
            <a:r>
              <a:rPr lang="en-US" sz="1600" dirty="0" smtClean="0"/>
              <a:t> </a:t>
            </a:r>
            <a:r>
              <a:rPr lang="en-US" sz="1600" dirty="0" err="1" smtClean="0"/>
              <a:t>prevăzut</a:t>
            </a:r>
            <a:r>
              <a:rPr lang="en-US" sz="1600" dirty="0" smtClean="0"/>
              <a:t> de </a:t>
            </a:r>
            <a:r>
              <a:rPr lang="en-US" sz="1600" dirty="0" err="1" smtClean="0"/>
              <a:t>grafic</a:t>
            </a:r>
            <a:r>
              <a:rPr lang="en-US" sz="1600" dirty="0" smtClean="0"/>
              <a:t>.</a:t>
            </a:r>
            <a:endParaRPr lang="ru-RU" sz="1600" dirty="0"/>
          </a:p>
        </p:txBody>
      </p:sp>
      <p:sp>
        <p:nvSpPr>
          <p:cNvPr id="3" name="Заголовок 2"/>
          <p:cNvSpPr>
            <a:spLocks noGrp="1"/>
          </p:cNvSpPr>
          <p:nvPr>
            <p:ph type="title"/>
          </p:nvPr>
        </p:nvSpPr>
        <p:spPr>
          <a:xfrm>
            <a:off x="457200" y="274638"/>
            <a:ext cx="8229600" cy="706090"/>
          </a:xfrm>
        </p:spPr>
        <p:txBody>
          <a:bodyPr>
            <a:normAutofit fontScale="90000"/>
          </a:bodyPr>
          <a:lstStyle/>
          <a:p>
            <a:pPr algn="ctr"/>
            <a:r>
              <a:rPr lang="ro-MO" dirty="0" smtClean="0"/>
              <a:t/>
            </a:r>
            <a:br>
              <a:rPr lang="ro-MO" dirty="0" smtClean="0"/>
            </a:br>
            <a:r>
              <a:rPr lang="ro-MO" dirty="0" smtClean="0"/>
              <a:t>Tipurile de controale</a:t>
            </a:r>
            <a:r>
              <a:rPr lang="ru-RU" dirty="0" smtClean="0"/>
              <a:t/>
            </a:r>
            <a:br>
              <a:rPr lang="ru-RU" dirty="0" smtClean="0"/>
            </a:b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04664"/>
            <a:ext cx="8229600" cy="6120680"/>
          </a:xfrm>
        </p:spPr>
        <p:txBody>
          <a:bodyPr>
            <a:normAutofit fontScale="47500" lnSpcReduction="20000"/>
          </a:bodyPr>
          <a:lstStyle/>
          <a:p>
            <a:pPr>
              <a:buNone/>
            </a:pPr>
            <a:r>
              <a:rPr lang="ro-MO" sz="2200" dirty="0" smtClean="0"/>
              <a:t>      </a:t>
            </a:r>
            <a:r>
              <a:rPr lang="en-US" sz="3400" b="1" i="1" dirty="0" smtClean="0"/>
              <a:t>2</a:t>
            </a:r>
            <a:r>
              <a:rPr lang="en-US" sz="3400" b="1" i="1" dirty="0" smtClean="0"/>
              <a:t>. </a:t>
            </a:r>
            <a:r>
              <a:rPr lang="en-US" sz="3400" b="1" i="1" dirty="0" err="1" smtClean="0"/>
              <a:t>Controlul</a:t>
            </a:r>
            <a:r>
              <a:rPr lang="en-US" sz="3400" b="1" i="1" dirty="0" smtClean="0"/>
              <a:t> </a:t>
            </a:r>
            <a:r>
              <a:rPr lang="en-US" sz="3400" b="1" i="1" dirty="0" err="1" smtClean="0"/>
              <a:t>inopinat</a:t>
            </a:r>
            <a:endParaRPr lang="ru-RU" sz="3400" dirty="0" smtClean="0"/>
          </a:p>
          <a:p>
            <a:r>
              <a:rPr lang="en-US" sz="3400" dirty="0" err="1" smtClean="0"/>
              <a:t>Orice</a:t>
            </a:r>
            <a:r>
              <a:rPr lang="en-US" sz="3400" dirty="0" smtClean="0"/>
              <a:t> control </a:t>
            </a:r>
            <a:r>
              <a:rPr lang="en-US" sz="3400" dirty="0" err="1" smtClean="0"/>
              <a:t>efectuat</a:t>
            </a:r>
            <a:r>
              <a:rPr lang="en-US" sz="3400" dirty="0" smtClean="0"/>
              <a:t> </a:t>
            </a:r>
            <a:r>
              <a:rPr lang="en-US" sz="3400" dirty="0" err="1" smtClean="0"/>
              <a:t>în</a:t>
            </a:r>
            <a:r>
              <a:rPr lang="en-US" sz="3400" dirty="0" smtClean="0"/>
              <a:t> </a:t>
            </a:r>
            <a:r>
              <a:rPr lang="en-US" sz="3400" dirty="0" err="1" smtClean="0"/>
              <a:t>afara</a:t>
            </a:r>
            <a:r>
              <a:rPr lang="en-US" sz="3400" dirty="0" smtClean="0"/>
              <a:t> </a:t>
            </a:r>
            <a:r>
              <a:rPr lang="en-US" sz="3400" dirty="0" err="1" smtClean="0"/>
              <a:t>graficului</a:t>
            </a:r>
            <a:r>
              <a:rPr lang="en-US" sz="3400" dirty="0" smtClean="0"/>
              <a:t> de control </a:t>
            </a:r>
            <a:r>
              <a:rPr lang="en-US" sz="3400" dirty="0" err="1" smtClean="0"/>
              <a:t>este</a:t>
            </a:r>
            <a:r>
              <a:rPr lang="en-US" sz="3400" dirty="0" smtClean="0"/>
              <a:t> un control </a:t>
            </a:r>
            <a:r>
              <a:rPr lang="en-US" sz="3400" dirty="0" err="1" smtClean="0"/>
              <a:t>inopinat</a:t>
            </a:r>
            <a:r>
              <a:rPr lang="en-US" sz="3400" dirty="0" smtClean="0"/>
              <a:t>. </a:t>
            </a:r>
            <a:r>
              <a:rPr lang="en-US" sz="3400" dirty="0" err="1" smtClean="0"/>
              <a:t>Unitatea</a:t>
            </a:r>
            <a:r>
              <a:rPr lang="en-US" sz="3400" dirty="0" smtClean="0"/>
              <a:t> nu </a:t>
            </a:r>
            <a:r>
              <a:rPr lang="en-US" sz="3400" dirty="0" err="1" smtClean="0"/>
              <a:t>va</a:t>
            </a:r>
            <a:r>
              <a:rPr lang="en-US" sz="3400" dirty="0" smtClean="0"/>
              <a:t> </a:t>
            </a:r>
            <a:r>
              <a:rPr lang="en-US" sz="3400" dirty="0" err="1" smtClean="0"/>
              <a:t>fi</a:t>
            </a:r>
            <a:r>
              <a:rPr lang="en-US" sz="3400" dirty="0" smtClean="0"/>
              <a:t> </a:t>
            </a:r>
            <a:r>
              <a:rPr lang="en-US" sz="3400" dirty="0" err="1" smtClean="0"/>
              <a:t>informata</a:t>
            </a:r>
            <a:r>
              <a:rPr lang="en-US" sz="3400" dirty="0" smtClean="0"/>
              <a:t> </a:t>
            </a:r>
            <a:r>
              <a:rPr lang="en-US" sz="3400" dirty="0" err="1" smtClean="0"/>
              <a:t>preventiv</a:t>
            </a:r>
            <a:r>
              <a:rPr lang="en-US" sz="3400" dirty="0" smtClean="0"/>
              <a:t> </a:t>
            </a:r>
            <a:r>
              <a:rPr lang="en-US" sz="3400" dirty="0" err="1" smtClean="0"/>
              <a:t>despre</a:t>
            </a:r>
            <a:r>
              <a:rPr lang="en-US" sz="3400" dirty="0" smtClean="0"/>
              <a:t> </a:t>
            </a:r>
            <a:r>
              <a:rPr lang="en-US" sz="3400" dirty="0" err="1" smtClean="0"/>
              <a:t>controlul</a:t>
            </a:r>
            <a:r>
              <a:rPr lang="en-US" sz="3400" dirty="0" smtClean="0"/>
              <a:t> </a:t>
            </a:r>
            <a:r>
              <a:rPr lang="en-US" sz="3400" dirty="0" err="1" smtClean="0"/>
              <a:t>inopinat</a:t>
            </a:r>
            <a:r>
              <a:rPr lang="en-US" sz="3400" dirty="0" smtClean="0"/>
              <a:t>; </a:t>
            </a:r>
            <a:r>
              <a:rPr lang="en-US" sz="3400" dirty="0" err="1" smtClean="0"/>
              <a:t>toate</a:t>
            </a:r>
            <a:r>
              <a:rPr lang="en-US" sz="3400" dirty="0" smtClean="0"/>
              <a:t> </a:t>
            </a:r>
            <a:r>
              <a:rPr lang="en-US" sz="3400" dirty="0" err="1" smtClean="0"/>
              <a:t>documentele</a:t>
            </a:r>
            <a:r>
              <a:rPr lang="en-US" sz="3400" dirty="0" smtClean="0"/>
              <a:t> </a:t>
            </a:r>
            <a:r>
              <a:rPr lang="en-US" sz="3400" dirty="0" err="1" smtClean="0"/>
              <a:t>în</a:t>
            </a:r>
            <a:r>
              <a:rPr lang="en-US" sz="3400" dirty="0" smtClean="0"/>
              <a:t> </a:t>
            </a:r>
            <a:r>
              <a:rPr lang="en-US" sz="3400" dirty="0" err="1" smtClean="0"/>
              <a:t>legătură</a:t>
            </a:r>
            <a:r>
              <a:rPr lang="en-US" sz="3400" dirty="0" smtClean="0"/>
              <a:t> cu </a:t>
            </a:r>
            <a:r>
              <a:rPr lang="en-US" sz="3400" dirty="0" err="1" smtClean="0"/>
              <a:t>controlul</a:t>
            </a:r>
            <a:r>
              <a:rPr lang="en-US" sz="3400" dirty="0" smtClean="0"/>
              <a:t> </a:t>
            </a:r>
            <a:r>
              <a:rPr lang="en-US" sz="3400" dirty="0" err="1" smtClean="0"/>
              <a:t>inopinat</a:t>
            </a:r>
            <a:r>
              <a:rPr lang="en-US" sz="3400" dirty="0" smtClean="0"/>
              <a:t>  </a:t>
            </a:r>
            <a:r>
              <a:rPr lang="en-US" sz="3400" dirty="0" err="1" smtClean="0"/>
              <a:t>vor</a:t>
            </a:r>
            <a:r>
              <a:rPr lang="en-US" sz="3400" dirty="0" smtClean="0"/>
              <a:t> </a:t>
            </a:r>
            <a:r>
              <a:rPr lang="en-US" sz="3400" dirty="0" err="1" smtClean="0"/>
              <a:t>fi</a:t>
            </a:r>
            <a:r>
              <a:rPr lang="en-US" sz="3400" dirty="0" smtClean="0"/>
              <a:t> </a:t>
            </a:r>
            <a:r>
              <a:rPr lang="en-US" sz="3400" dirty="0" err="1" smtClean="0"/>
              <a:t>prezentate</a:t>
            </a:r>
            <a:r>
              <a:rPr lang="en-US" sz="3400" dirty="0" smtClean="0"/>
              <a:t> la </a:t>
            </a:r>
            <a:r>
              <a:rPr lang="en-US" sz="3400" dirty="0" err="1" smtClean="0"/>
              <a:t>momentul</a:t>
            </a:r>
            <a:r>
              <a:rPr lang="en-US" sz="3400" dirty="0" smtClean="0"/>
              <a:t> </a:t>
            </a:r>
            <a:r>
              <a:rPr lang="en-US" sz="3400" dirty="0" err="1" smtClean="0"/>
              <a:t>inițierii</a:t>
            </a:r>
            <a:r>
              <a:rPr lang="en-US" sz="3400" dirty="0" smtClean="0"/>
              <a:t> </a:t>
            </a:r>
            <a:r>
              <a:rPr lang="en-US" sz="3400" dirty="0" err="1" smtClean="0"/>
              <a:t>controlului</a:t>
            </a:r>
            <a:r>
              <a:rPr lang="en-US" sz="3400" dirty="0" smtClean="0"/>
              <a:t>.</a:t>
            </a:r>
            <a:endParaRPr lang="ru-RU" sz="3400" dirty="0" smtClean="0"/>
          </a:p>
          <a:p>
            <a:r>
              <a:rPr lang="en-US" sz="3400" dirty="0" err="1" smtClean="0"/>
              <a:t>Controlul</a:t>
            </a:r>
            <a:r>
              <a:rPr lang="en-US" sz="3400" dirty="0" smtClean="0"/>
              <a:t> </a:t>
            </a:r>
            <a:r>
              <a:rPr lang="en-US" sz="3400" dirty="0" err="1" smtClean="0"/>
              <a:t>inopinat</a:t>
            </a:r>
            <a:r>
              <a:rPr lang="en-US" sz="3400" dirty="0" smtClean="0"/>
              <a:t> al </a:t>
            </a:r>
            <a:r>
              <a:rPr lang="en-US" sz="3400" dirty="0" err="1" smtClean="0"/>
              <a:t>unitatii</a:t>
            </a:r>
            <a:r>
              <a:rPr lang="en-US" sz="3400" dirty="0" smtClean="0"/>
              <a:t> </a:t>
            </a:r>
            <a:r>
              <a:rPr lang="en-US" sz="3400" dirty="0" err="1" smtClean="0"/>
              <a:t>poate</a:t>
            </a:r>
            <a:r>
              <a:rPr lang="en-US" sz="3400" dirty="0" smtClean="0"/>
              <a:t> </a:t>
            </a:r>
            <a:r>
              <a:rPr lang="en-US" sz="3400" dirty="0" err="1" smtClean="0"/>
              <a:t>fi</a:t>
            </a:r>
            <a:r>
              <a:rPr lang="en-US" sz="3400" dirty="0" smtClean="0"/>
              <a:t> </a:t>
            </a:r>
            <a:r>
              <a:rPr lang="en-US" sz="3400" dirty="0" err="1" smtClean="0"/>
              <a:t>inițiat</a:t>
            </a:r>
            <a:r>
              <a:rPr lang="en-US" sz="3400" dirty="0" smtClean="0"/>
              <a:t> </a:t>
            </a:r>
            <a:r>
              <a:rPr lang="en-US" sz="3400" dirty="0" err="1" smtClean="0"/>
              <a:t>într</a:t>
            </a:r>
            <a:r>
              <a:rPr lang="en-US" sz="3400" dirty="0" smtClean="0"/>
              <a:t>-un </a:t>
            </a:r>
            <a:r>
              <a:rPr lang="en-US" sz="3400" dirty="0" err="1" smtClean="0"/>
              <a:t>număr</a:t>
            </a:r>
            <a:r>
              <a:rPr lang="en-US" sz="3400" dirty="0" smtClean="0"/>
              <a:t> </a:t>
            </a:r>
            <a:r>
              <a:rPr lang="en-US" sz="3400" dirty="0" err="1" smtClean="0"/>
              <a:t>limitat</a:t>
            </a:r>
            <a:r>
              <a:rPr lang="en-US" sz="3400" dirty="0" smtClean="0"/>
              <a:t> de </a:t>
            </a:r>
            <a:r>
              <a:rPr lang="en-US" sz="3400" dirty="0" err="1" smtClean="0"/>
              <a:t>cazuri</a:t>
            </a:r>
            <a:r>
              <a:rPr lang="en-US" sz="3400" dirty="0" smtClean="0"/>
              <a:t>. </a:t>
            </a:r>
            <a:r>
              <a:rPr lang="en-US" sz="3400" dirty="0" err="1" smtClean="0"/>
              <a:t>Pentru</a:t>
            </a:r>
            <a:r>
              <a:rPr lang="en-US" sz="3400" dirty="0" smtClean="0"/>
              <a:t> a </a:t>
            </a:r>
            <a:r>
              <a:rPr lang="en-US" sz="3400" dirty="0" err="1" smtClean="0"/>
              <a:t>stabili</a:t>
            </a:r>
            <a:r>
              <a:rPr lang="en-US" sz="3400" dirty="0" smtClean="0"/>
              <a:t> </a:t>
            </a:r>
            <a:r>
              <a:rPr lang="en-US" sz="3400" dirty="0" err="1" smtClean="0"/>
              <a:t>dacă</a:t>
            </a:r>
            <a:r>
              <a:rPr lang="en-US" sz="3400" dirty="0" smtClean="0"/>
              <a:t> </a:t>
            </a:r>
            <a:r>
              <a:rPr lang="en-US" sz="3400" dirty="0" err="1" smtClean="0"/>
              <a:t>organul</a:t>
            </a:r>
            <a:r>
              <a:rPr lang="en-US" sz="3400" dirty="0" smtClean="0"/>
              <a:t> de control </a:t>
            </a:r>
            <a:r>
              <a:rPr lang="en-US" sz="3400" dirty="0" err="1" smtClean="0"/>
              <a:t>este</a:t>
            </a:r>
            <a:r>
              <a:rPr lang="en-US" sz="3400" dirty="0" smtClean="0"/>
              <a:t> </a:t>
            </a:r>
            <a:r>
              <a:rPr lang="en-US" sz="3400" dirty="0" err="1" smtClean="0"/>
              <a:t>în</a:t>
            </a:r>
            <a:r>
              <a:rPr lang="en-US" sz="3400" dirty="0" smtClean="0"/>
              <a:t> </a:t>
            </a:r>
            <a:r>
              <a:rPr lang="en-US" sz="3400" dirty="0" err="1" smtClean="0"/>
              <a:t>drept</a:t>
            </a:r>
            <a:r>
              <a:rPr lang="en-US" sz="3400" dirty="0" smtClean="0"/>
              <a:t> </a:t>
            </a:r>
            <a:r>
              <a:rPr lang="en-US" sz="3400" dirty="0" err="1" smtClean="0"/>
              <a:t>să</a:t>
            </a:r>
            <a:r>
              <a:rPr lang="en-US" sz="3400" dirty="0" smtClean="0"/>
              <a:t> </a:t>
            </a:r>
            <a:r>
              <a:rPr lang="en-US" sz="3400" dirty="0" err="1" smtClean="0"/>
              <a:t>efectueze</a:t>
            </a:r>
            <a:r>
              <a:rPr lang="en-US" sz="3400" dirty="0" smtClean="0"/>
              <a:t> un control </a:t>
            </a:r>
            <a:r>
              <a:rPr lang="en-US" sz="3400" dirty="0" err="1" smtClean="0"/>
              <a:t>inopinat</a:t>
            </a:r>
            <a:r>
              <a:rPr lang="en-US" sz="3400" dirty="0" smtClean="0"/>
              <a:t> al </a:t>
            </a:r>
            <a:r>
              <a:rPr lang="en-US" sz="3400" dirty="0" err="1" smtClean="0"/>
              <a:t>unitatii</a:t>
            </a:r>
            <a:r>
              <a:rPr lang="en-US" sz="3400" dirty="0" smtClean="0"/>
              <a:t> se </a:t>
            </a:r>
            <a:r>
              <a:rPr lang="en-US" sz="3400" dirty="0" err="1" smtClean="0"/>
              <a:t>poate</a:t>
            </a:r>
            <a:r>
              <a:rPr lang="en-US" sz="3400" dirty="0" smtClean="0"/>
              <a:t> </a:t>
            </a:r>
            <a:r>
              <a:rPr lang="en-US" sz="3400" dirty="0" err="1" smtClean="0"/>
              <a:t>folosi</a:t>
            </a:r>
            <a:r>
              <a:rPr lang="en-US" sz="3400" dirty="0" smtClean="0"/>
              <a:t> </a:t>
            </a:r>
            <a:r>
              <a:rPr lang="en-US" sz="3400" dirty="0" err="1" smtClean="0"/>
              <a:t>lista</a:t>
            </a:r>
            <a:r>
              <a:rPr lang="en-US" sz="3400" dirty="0" smtClean="0"/>
              <a:t> de </a:t>
            </a:r>
            <a:r>
              <a:rPr lang="en-US" sz="3400" dirty="0" err="1" smtClean="0"/>
              <a:t>verificare</a:t>
            </a:r>
            <a:r>
              <a:rPr lang="en-US" sz="3400" dirty="0" smtClean="0"/>
              <a:t> </a:t>
            </a:r>
            <a:r>
              <a:rPr lang="en-US" sz="3400" u="sng" dirty="0" smtClean="0">
                <a:hlinkClick r:id="rId2"/>
              </a:rPr>
              <a:t>(http</a:t>
            </a:r>
            <a:r>
              <a:rPr lang="en-US" sz="3400" u="sng" dirty="0" smtClean="0">
                <a:hlinkClick r:id="rId2"/>
              </a:rPr>
              <a:t>://lex.justice.md/index.php?action=view&amp;view=doc&amp;lang=1&amp;id=353186) </a:t>
            </a:r>
            <a:r>
              <a:rPr lang="en-US" sz="3400" dirty="0" smtClean="0"/>
              <a:t>.</a:t>
            </a:r>
            <a:endParaRPr lang="ru-RU" sz="3400" dirty="0" smtClean="0"/>
          </a:p>
          <a:p>
            <a:r>
              <a:rPr lang="en-US" sz="3400" dirty="0" smtClean="0"/>
              <a:t> </a:t>
            </a:r>
            <a:endParaRPr lang="ru-RU" sz="3400" dirty="0" smtClean="0"/>
          </a:p>
          <a:p>
            <a:r>
              <a:rPr lang="en-US" sz="3400" b="1" dirty="0" smtClean="0"/>
              <a:t>Important:</a:t>
            </a:r>
            <a:r>
              <a:rPr lang="en-US" sz="3400" dirty="0" smtClean="0"/>
              <a:t> la </a:t>
            </a:r>
            <a:r>
              <a:rPr lang="en-US" sz="3400" dirty="0" err="1" smtClean="0"/>
              <a:t>controalele</a:t>
            </a:r>
            <a:r>
              <a:rPr lang="en-US" sz="3400" dirty="0" smtClean="0"/>
              <a:t> </a:t>
            </a:r>
            <a:r>
              <a:rPr lang="en-US" sz="3400" dirty="0" err="1" smtClean="0"/>
              <a:t>inopinate</a:t>
            </a:r>
            <a:r>
              <a:rPr lang="en-US" sz="3400" dirty="0" smtClean="0"/>
              <a:t> se </a:t>
            </a:r>
            <a:r>
              <a:rPr lang="en-US" sz="3400" dirty="0" err="1" smtClean="0"/>
              <a:t>verifica</a:t>
            </a:r>
            <a:r>
              <a:rPr lang="en-US" sz="3400" dirty="0" smtClean="0"/>
              <a:t> </a:t>
            </a:r>
            <a:r>
              <a:rPr lang="en-US" sz="3400" dirty="0" err="1" smtClean="0"/>
              <a:t>numai</a:t>
            </a:r>
            <a:r>
              <a:rPr lang="en-US" sz="3400" dirty="0" smtClean="0"/>
              <a:t> </a:t>
            </a:r>
            <a:r>
              <a:rPr lang="en-US" sz="3400" dirty="0" err="1" smtClean="0"/>
              <a:t>cazul</a:t>
            </a:r>
            <a:r>
              <a:rPr lang="en-US" sz="3400" dirty="0" smtClean="0"/>
              <a:t> </a:t>
            </a:r>
            <a:r>
              <a:rPr lang="en-US" sz="3400" dirty="0" err="1" smtClean="0"/>
              <a:t>pentru</a:t>
            </a:r>
            <a:r>
              <a:rPr lang="en-US" sz="3400" dirty="0" smtClean="0"/>
              <a:t> care a </a:t>
            </a:r>
            <a:r>
              <a:rPr lang="en-US" sz="3400" dirty="0" err="1" smtClean="0"/>
              <a:t>fost</a:t>
            </a:r>
            <a:r>
              <a:rPr lang="en-US" sz="3400" dirty="0" smtClean="0"/>
              <a:t> </a:t>
            </a:r>
            <a:r>
              <a:rPr lang="en-US" sz="3400" dirty="0" err="1" smtClean="0"/>
              <a:t>inițiat</a:t>
            </a:r>
            <a:r>
              <a:rPr lang="en-US" sz="3400" dirty="0" smtClean="0"/>
              <a:t> </a:t>
            </a:r>
            <a:r>
              <a:rPr lang="en-US" sz="3400" dirty="0" err="1" smtClean="0"/>
              <a:t>acest</a:t>
            </a:r>
            <a:r>
              <a:rPr lang="en-US" sz="3400" dirty="0" smtClean="0"/>
              <a:t> control.</a:t>
            </a:r>
            <a:endParaRPr lang="ru-RU" sz="3400" dirty="0" smtClean="0"/>
          </a:p>
          <a:p>
            <a:endParaRPr lang="ro-MO" sz="3400" b="1" i="1" dirty="0" smtClean="0"/>
          </a:p>
          <a:p>
            <a:r>
              <a:rPr lang="en-US" sz="3400" b="1" i="1" dirty="0" err="1" smtClean="0"/>
              <a:t>Inspectorii</a:t>
            </a:r>
            <a:r>
              <a:rPr lang="en-US" sz="3400" b="1" i="1" dirty="0" smtClean="0"/>
              <a:t> </a:t>
            </a:r>
            <a:r>
              <a:rPr lang="en-US" sz="3400" b="1" i="1" dirty="0" smtClean="0"/>
              <a:t>ISM </a:t>
            </a:r>
            <a:r>
              <a:rPr lang="en-US" sz="3400" b="1" i="1" dirty="0" err="1" smtClean="0"/>
              <a:t>executa</a:t>
            </a:r>
            <a:r>
              <a:rPr lang="en-US" sz="3400" b="1" i="1" dirty="0" smtClean="0"/>
              <a:t> </a:t>
            </a:r>
            <a:r>
              <a:rPr lang="en-US" sz="3400" b="1" i="1" dirty="0" err="1" smtClean="0"/>
              <a:t>controlul</a:t>
            </a:r>
            <a:r>
              <a:rPr lang="en-US" sz="3400" b="1" i="1" dirty="0" smtClean="0"/>
              <a:t> </a:t>
            </a:r>
            <a:r>
              <a:rPr lang="en-US" sz="3400" b="1" i="1" dirty="0" err="1" smtClean="0"/>
              <a:t>asupra</a:t>
            </a:r>
            <a:r>
              <a:rPr lang="en-US" sz="3400" b="1" i="1" dirty="0" smtClean="0"/>
              <a:t> </a:t>
            </a:r>
            <a:r>
              <a:rPr lang="en-US" sz="3400" b="1" i="1" dirty="0" err="1" smtClean="0"/>
              <a:t>unitatii</a:t>
            </a:r>
            <a:r>
              <a:rPr lang="en-US" sz="3400" b="1" i="1" dirty="0" smtClean="0"/>
              <a:t>/</a:t>
            </a:r>
            <a:r>
              <a:rPr lang="en-US" sz="3400" b="1" i="1" dirty="0" err="1" smtClean="0"/>
              <a:t>persoanei</a:t>
            </a:r>
            <a:r>
              <a:rPr lang="en-US" sz="3400" b="1" i="1" dirty="0" smtClean="0"/>
              <a:t> </a:t>
            </a:r>
            <a:r>
              <a:rPr lang="en-US" sz="3400" b="1" i="1" dirty="0" err="1" smtClean="0"/>
              <a:t>supuse</a:t>
            </a:r>
            <a:r>
              <a:rPr lang="en-US" sz="3400" b="1" i="1" dirty="0" smtClean="0"/>
              <a:t> </a:t>
            </a:r>
            <a:r>
              <a:rPr lang="en-US" sz="3400" b="1" i="1" dirty="0" err="1" smtClean="0"/>
              <a:t>controlului</a:t>
            </a:r>
            <a:r>
              <a:rPr lang="en-US" sz="3400" b="1" i="1" dirty="0" smtClean="0"/>
              <a:t> </a:t>
            </a:r>
            <a:r>
              <a:rPr lang="en-US" sz="3400" b="1" i="1" dirty="0" err="1" smtClean="0"/>
              <a:t>doar</a:t>
            </a:r>
            <a:r>
              <a:rPr lang="en-US" sz="3400" b="1" i="1" dirty="0" smtClean="0"/>
              <a:t> </a:t>
            </a:r>
            <a:r>
              <a:rPr lang="en-US" sz="3400" b="1" i="1" dirty="0" err="1" smtClean="0"/>
              <a:t>în</a:t>
            </a:r>
            <a:r>
              <a:rPr lang="en-US" sz="3400" b="1" i="1" dirty="0" smtClean="0"/>
              <a:t> </a:t>
            </a:r>
            <a:r>
              <a:rPr lang="en-US" sz="3400" b="1" i="1" dirty="0" err="1" smtClean="0"/>
              <a:t>limitele</a:t>
            </a:r>
            <a:r>
              <a:rPr lang="en-US" sz="3400" b="1" i="1" dirty="0" smtClean="0"/>
              <a:t> </a:t>
            </a:r>
            <a:r>
              <a:rPr lang="en-US" sz="3400" b="1" i="1" dirty="0" err="1" smtClean="0"/>
              <a:t>competentei</a:t>
            </a:r>
            <a:r>
              <a:rPr lang="en-US" sz="3400" b="1" i="1" dirty="0" smtClean="0"/>
              <a:t> </a:t>
            </a:r>
            <a:r>
              <a:rPr lang="en-US" sz="3400" b="1" i="1" dirty="0" err="1" smtClean="0"/>
              <a:t>atribuite</a:t>
            </a:r>
            <a:r>
              <a:rPr lang="en-US" sz="3400" b="1" i="1" dirty="0" smtClean="0"/>
              <a:t> </a:t>
            </a:r>
            <a:r>
              <a:rPr lang="en-US" sz="3400" b="1" i="1" dirty="0" err="1" smtClean="0"/>
              <a:t>prin</a:t>
            </a:r>
            <a:r>
              <a:rPr lang="en-US" sz="3400" b="1" i="1" dirty="0" smtClean="0"/>
              <a:t> </a:t>
            </a:r>
            <a:r>
              <a:rPr lang="en-US" sz="3400" b="1" i="1" dirty="0" err="1" smtClean="0"/>
              <a:t>lege</a:t>
            </a:r>
            <a:r>
              <a:rPr lang="en-US" sz="3400" b="1" i="1" dirty="0" smtClean="0"/>
              <a:t>. </a:t>
            </a:r>
            <a:r>
              <a:rPr lang="en-US" sz="3400" b="1" i="1" dirty="0" err="1" smtClean="0"/>
              <a:t>Încălcările</a:t>
            </a:r>
            <a:r>
              <a:rPr lang="en-US" sz="3400" b="1" i="1" dirty="0" smtClean="0"/>
              <a:t> care nu </a:t>
            </a:r>
            <a:r>
              <a:rPr lang="en-US" sz="3400" b="1" i="1" dirty="0" err="1" smtClean="0"/>
              <a:t>țin</a:t>
            </a:r>
            <a:r>
              <a:rPr lang="en-US" sz="3400" b="1" i="1" dirty="0" smtClean="0"/>
              <a:t> de </a:t>
            </a:r>
            <a:r>
              <a:rPr lang="en-US" sz="3400" b="1" i="1" dirty="0" err="1" smtClean="0"/>
              <a:t>obiectul</a:t>
            </a:r>
            <a:r>
              <a:rPr lang="en-US" sz="3400" b="1" i="1" dirty="0" smtClean="0"/>
              <a:t> </a:t>
            </a:r>
            <a:r>
              <a:rPr lang="en-US" sz="3400" b="1" i="1" dirty="0" err="1" smtClean="0"/>
              <a:t>controlului</a:t>
            </a:r>
            <a:r>
              <a:rPr lang="en-US" sz="3400" b="1" i="1" dirty="0" smtClean="0"/>
              <a:t>, </a:t>
            </a:r>
            <a:r>
              <a:rPr lang="en-US" sz="3400" b="1" i="1" dirty="0" err="1" smtClean="0"/>
              <a:t>depistate</a:t>
            </a:r>
            <a:r>
              <a:rPr lang="en-US" sz="3400" b="1" i="1" dirty="0" smtClean="0"/>
              <a:t> de </a:t>
            </a:r>
            <a:r>
              <a:rPr lang="en-US" sz="3400" b="1" i="1" dirty="0" err="1" smtClean="0"/>
              <a:t>controlori</a:t>
            </a:r>
            <a:r>
              <a:rPr lang="en-US" sz="3400" b="1" i="1" dirty="0" smtClean="0"/>
              <a:t>, nu pot </a:t>
            </a:r>
            <a:r>
              <a:rPr lang="en-US" sz="3400" b="1" i="1" dirty="0" err="1" smtClean="0"/>
              <a:t>servi</a:t>
            </a:r>
            <a:r>
              <a:rPr lang="en-US" sz="3400" b="1" i="1" dirty="0" smtClean="0"/>
              <a:t> ca </a:t>
            </a:r>
            <a:r>
              <a:rPr lang="en-US" sz="3400" b="1" i="1" dirty="0" err="1" smtClean="0"/>
              <a:t>temei</a:t>
            </a:r>
            <a:r>
              <a:rPr lang="en-US" sz="3400" b="1" i="1" dirty="0" smtClean="0"/>
              <a:t> </a:t>
            </a:r>
            <a:r>
              <a:rPr lang="en-US" sz="3400" b="1" i="1" dirty="0" err="1" smtClean="0"/>
              <a:t>pentru</a:t>
            </a:r>
            <a:r>
              <a:rPr lang="en-US" sz="3400" b="1" i="1" dirty="0" smtClean="0"/>
              <a:t> </a:t>
            </a:r>
            <a:r>
              <a:rPr lang="en-US" sz="3400" b="1" i="1" dirty="0" err="1" smtClean="0"/>
              <a:t>aplicarea</a:t>
            </a:r>
            <a:r>
              <a:rPr lang="en-US" sz="3400" b="1" i="1" dirty="0" smtClean="0"/>
              <a:t> </a:t>
            </a:r>
            <a:r>
              <a:rPr lang="en-US" sz="3400" b="1" i="1" dirty="0" err="1" smtClean="0"/>
              <a:t>sancțiunilor</a:t>
            </a:r>
            <a:r>
              <a:rPr lang="en-US" sz="3400" b="1" i="1" dirty="0" smtClean="0"/>
              <a:t>. </a:t>
            </a:r>
            <a:endParaRPr lang="ro-MO" sz="3400" b="1" i="1" dirty="0" smtClean="0"/>
          </a:p>
          <a:p>
            <a:endParaRPr lang="ro-MO" sz="3400" dirty="0" smtClean="0"/>
          </a:p>
          <a:p>
            <a:r>
              <a:rPr lang="en-US" sz="3400" b="1" dirty="0" err="1" smtClean="0"/>
              <a:t>Actele</a:t>
            </a:r>
            <a:r>
              <a:rPr lang="en-US" sz="3400" b="1" dirty="0" smtClean="0"/>
              <a:t> </a:t>
            </a:r>
            <a:r>
              <a:rPr lang="en-US" sz="3400" b="1" dirty="0" smtClean="0"/>
              <a:t>legislative </a:t>
            </a:r>
            <a:r>
              <a:rPr lang="en-US" sz="3400" b="1" dirty="0" err="1" smtClean="0"/>
              <a:t>ce</a:t>
            </a:r>
            <a:r>
              <a:rPr lang="en-US" sz="3400" b="1" dirty="0" smtClean="0"/>
              <a:t> </a:t>
            </a:r>
            <a:r>
              <a:rPr lang="en-US" sz="3400" b="1" dirty="0" err="1" smtClean="0"/>
              <a:t>reglamenteaza</a:t>
            </a:r>
            <a:r>
              <a:rPr lang="en-US" sz="3400" b="1" dirty="0" smtClean="0"/>
              <a:t> </a:t>
            </a:r>
            <a:r>
              <a:rPr lang="en-US" sz="3400" b="1" dirty="0" err="1" smtClean="0"/>
              <a:t>procesul</a:t>
            </a:r>
            <a:r>
              <a:rPr lang="en-US" sz="3400" b="1" dirty="0" smtClean="0"/>
              <a:t> de control al ISM la </a:t>
            </a:r>
            <a:r>
              <a:rPr lang="en-US" sz="3400" b="1" dirty="0" err="1" smtClean="0"/>
              <a:t>unitatile</a:t>
            </a:r>
            <a:r>
              <a:rPr lang="en-US" sz="3400" b="1" dirty="0" smtClean="0"/>
              <a:t> </a:t>
            </a:r>
            <a:r>
              <a:rPr lang="en-US" sz="3400" b="1" dirty="0" err="1" smtClean="0"/>
              <a:t>di</a:t>
            </a:r>
            <a:r>
              <a:rPr lang="en-US" sz="3400" b="1" dirty="0" smtClean="0"/>
              <a:t> RM </a:t>
            </a:r>
            <a:r>
              <a:rPr lang="en-US" sz="3400" b="1" dirty="0" err="1" smtClean="0"/>
              <a:t>sunt</a:t>
            </a:r>
            <a:r>
              <a:rPr lang="ro-MO" sz="3400" b="1" dirty="0" smtClean="0"/>
              <a:t>:</a:t>
            </a:r>
            <a:endParaRPr lang="ru-RU" sz="3400" b="1" dirty="0" smtClean="0"/>
          </a:p>
          <a:p>
            <a:r>
              <a:rPr lang="en-US" sz="3400" dirty="0" smtClean="0"/>
              <a:t>- </a:t>
            </a:r>
            <a:r>
              <a:rPr lang="en-US" sz="3400" dirty="0" err="1" smtClean="0"/>
              <a:t>Legii</a:t>
            </a:r>
            <a:r>
              <a:rPr lang="en-US" sz="3400" dirty="0" smtClean="0"/>
              <a:t> nr.131-XIX din 08.06.2012 </a:t>
            </a:r>
            <a:r>
              <a:rPr lang="en-US" sz="3400" dirty="0" err="1" smtClean="0"/>
              <a:t>privind</a:t>
            </a:r>
            <a:r>
              <a:rPr lang="en-US" sz="3400" dirty="0" smtClean="0"/>
              <a:t> </a:t>
            </a:r>
            <a:r>
              <a:rPr lang="en-US" sz="3400" dirty="0" err="1" smtClean="0"/>
              <a:t>controlul</a:t>
            </a:r>
            <a:r>
              <a:rPr lang="en-US" sz="3400" dirty="0" smtClean="0"/>
              <a:t> de stat </a:t>
            </a:r>
            <a:r>
              <a:rPr lang="en-US" sz="3400" dirty="0" err="1" smtClean="0"/>
              <a:t>asupra</a:t>
            </a:r>
            <a:r>
              <a:rPr lang="en-US" sz="3400" dirty="0" smtClean="0"/>
              <a:t> </a:t>
            </a:r>
            <a:r>
              <a:rPr lang="en-US" sz="3400" dirty="0" err="1" smtClean="0"/>
              <a:t>activității</a:t>
            </a:r>
            <a:r>
              <a:rPr lang="en-US" sz="3400" dirty="0" smtClean="0"/>
              <a:t> de </a:t>
            </a:r>
            <a:r>
              <a:rPr lang="en-US" sz="3400" dirty="0" err="1" smtClean="0"/>
              <a:t>întreprinzător</a:t>
            </a:r>
            <a:r>
              <a:rPr lang="en-US" sz="3400" dirty="0" smtClean="0"/>
              <a:t>;</a:t>
            </a:r>
            <a:endParaRPr lang="ru-RU" sz="3400" dirty="0" smtClean="0"/>
          </a:p>
          <a:p>
            <a:r>
              <a:rPr lang="en-US" sz="3400" dirty="0" smtClean="0"/>
              <a:t>- </a:t>
            </a:r>
            <a:r>
              <a:rPr lang="en-US" sz="3400" dirty="0" err="1" smtClean="0"/>
              <a:t>Legea</a:t>
            </a:r>
            <a:r>
              <a:rPr lang="en-US" sz="3400" dirty="0" smtClean="0"/>
              <a:t> nr.140-XV din10.05.2001 </a:t>
            </a:r>
            <a:r>
              <a:rPr lang="en-US" sz="3400" dirty="0" err="1" smtClean="0"/>
              <a:t>privind</a:t>
            </a:r>
            <a:r>
              <a:rPr lang="en-US" sz="3400" dirty="0" smtClean="0"/>
              <a:t> </a:t>
            </a:r>
            <a:r>
              <a:rPr lang="en-US" sz="3400" dirty="0" err="1" smtClean="0"/>
              <a:t>Inspectoratul</a:t>
            </a:r>
            <a:r>
              <a:rPr lang="en-US" sz="3400" dirty="0" smtClean="0"/>
              <a:t> de Stat al </a:t>
            </a:r>
            <a:r>
              <a:rPr lang="en-US" sz="3400" dirty="0" err="1" smtClean="0"/>
              <a:t>Muncii</a:t>
            </a:r>
            <a:r>
              <a:rPr lang="en-US" sz="3400" dirty="0" smtClean="0"/>
              <a:t>;</a:t>
            </a:r>
            <a:endParaRPr lang="ru-RU" sz="3400" dirty="0" smtClean="0"/>
          </a:p>
          <a:p>
            <a:r>
              <a:rPr lang="en-US" sz="3400" dirty="0" smtClean="0"/>
              <a:t>- </a:t>
            </a:r>
            <a:r>
              <a:rPr lang="en-US" sz="3400" dirty="0" err="1" smtClean="0"/>
              <a:t>Regulamentul</a:t>
            </a:r>
            <a:r>
              <a:rPr lang="en-US" sz="3400" dirty="0" smtClean="0"/>
              <a:t> de </a:t>
            </a:r>
            <a:r>
              <a:rPr lang="en-US" sz="3400" dirty="0" err="1" smtClean="0"/>
              <a:t>organizare</a:t>
            </a:r>
            <a:r>
              <a:rPr lang="en-US" sz="3400" dirty="0" smtClean="0"/>
              <a:t> </a:t>
            </a:r>
            <a:r>
              <a:rPr lang="en-US" sz="3400" dirty="0" err="1" smtClean="0"/>
              <a:t>şi</a:t>
            </a:r>
            <a:r>
              <a:rPr lang="en-US" sz="3400" dirty="0" smtClean="0"/>
              <a:t> </a:t>
            </a:r>
            <a:r>
              <a:rPr lang="en-US" sz="3400" dirty="0" err="1" smtClean="0"/>
              <a:t>funcţionare</a:t>
            </a:r>
            <a:r>
              <a:rPr lang="en-US" sz="3400" dirty="0" smtClean="0"/>
              <a:t> a </a:t>
            </a:r>
            <a:r>
              <a:rPr lang="en-US" sz="3400" dirty="0" err="1" smtClean="0"/>
              <a:t>Inspectoratului</a:t>
            </a:r>
            <a:r>
              <a:rPr lang="en-US" sz="3400" dirty="0" smtClean="0"/>
              <a:t> de Stat al </a:t>
            </a:r>
            <a:r>
              <a:rPr lang="en-US" sz="3400" dirty="0" err="1" smtClean="0"/>
              <a:t>Muncii</a:t>
            </a:r>
            <a:r>
              <a:rPr lang="en-US" sz="3400" dirty="0" smtClean="0"/>
              <a:t>, </a:t>
            </a:r>
            <a:r>
              <a:rPr lang="en-US" sz="3400" dirty="0" err="1" smtClean="0"/>
              <a:t>aprobat</a:t>
            </a:r>
            <a:r>
              <a:rPr lang="en-US" sz="3400" dirty="0" smtClean="0"/>
              <a:t> </a:t>
            </a:r>
            <a:r>
              <a:rPr lang="en-US" sz="3400" dirty="0" err="1" smtClean="0"/>
              <a:t>prin</a:t>
            </a:r>
            <a:endParaRPr lang="ru-RU" sz="3400" dirty="0" smtClean="0"/>
          </a:p>
          <a:p>
            <a:r>
              <a:rPr lang="ro-MO" sz="3400" dirty="0" smtClean="0"/>
              <a:t>- </a:t>
            </a:r>
            <a:r>
              <a:rPr lang="en-US" sz="3400" dirty="0" err="1" smtClean="0"/>
              <a:t>Hotărîrea</a:t>
            </a:r>
            <a:r>
              <a:rPr lang="en-US" sz="3400" dirty="0" smtClean="0"/>
              <a:t> </a:t>
            </a:r>
            <a:r>
              <a:rPr lang="en-US" sz="3400" dirty="0" err="1" smtClean="0"/>
              <a:t>Guvernului</a:t>
            </a:r>
            <a:r>
              <a:rPr lang="en-US" sz="3400" dirty="0" smtClean="0"/>
              <a:t> </a:t>
            </a:r>
            <a:r>
              <a:rPr lang="en-US" sz="3400" dirty="0" err="1" smtClean="0"/>
              <a:t>Republicii</a:t>
            </a:r>
            <a:r>
              <a:rPr lang="en-US" sz="3400" dirty="0" smtClean="0"/>
              <a:t> Moldova nr.788 din 07 </a:t>
            </a:r>
            <a:r>
              <a:rPr lang="en-US" sz="3400" dirty="0" err="1" smtClean="0"/>
              <a:t>octombrie</a:t>
            </a:r>
            <a:r>
              <a:rPr lang="en-US" sz="3400" dirty="0" smtClean="0"/>
              <a:t> </a:t>
            </a:r>
            <a:r>
              <a:rPr lang="en-US" sz="3400" dirty="0" smtClean="0"/>
              <a:t>2013</a:t>
            </a:r>
            <a:r>
              <a:rPr lang="ro-MO" sz="3400" dirty="0" smtClean="0"/>
              <a:t>.</a:t>
            </a:r>
            <a:endParaRPr lang="ru-RU" sz="3400" dirty="0" smtClean="0"/>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7500" lnSpcReduction="20000"/>
          </a:bodyPr>
          <a:lstStyle/>
          <a:p>
            <a:r>
              <a:rPr lang="ro-RO" sz="2400" dirty="0" smtClean="0"/>
              <a:t>Prin Ordinul nr. 102 din 9 februarie 2021, Ministerul Sănătății, Muncii și Protecției Sociale a adoptat „Lista de verificare în domeniul relațiilor de muncă”, această Listă poate fi găsită și pe site-ul Inspectoratului de Stat al Muncii (</a:t>
            </a:r>
            <a:r>
              <a:rPr lang="ro-RO" sz="2400" u="sng" dirty="0" smtClean="0">
                <a:hlinkClick r:id="rId2"/>
              </a:rPr>
              <a:t>https://ism.gov.md/ro/content/lista-de-verificare</a:t>
            </a:r>
            <a:r>
              <a:rPr lang="ro-RO" sz="2400" dirty="0" smtClean="0"/>
              <a:t> în secțiunea „Controale de stat</a:t>
            </a:r>
            <a:r>
              <a:rPr lang="ro-RO" sz="2400" dirty="0" smtClean="0"/>
              <a:t>”).</a:t>
            </a:r>
          </a:p>
          <a:p>
            <a:r>
              <a:rPr lang="ro-RO" sz="2400" dirty="0" smtClean="0"/>
              <a:t>„</a:t>
            </a:r>
            <a:r>
              <a:rPr lang="ro-RO" sz="2400" dirty="0" smtClean="0"/>
              <a:t>Lista de verificare în domeniul rapoartelor de muncă” poate fi utilizată cu succes nu numai în timpul controalelor  de către ISM, ci și în timpul controlului intern al întreprinderii fără a aștepta verificarea executată de inspectorii ISM.</a:t>
            </a:r>
            <a:r>
              <a:rPr lang="ru-RU" sz="2400" dirty="0" smtClean="0"/>
              <a:t> </a:t>
            </a:r>
            <a:r>
              <a:rPr lang="en-US" sz="2400" dirty="0" err="1" smtClean="0"/>
              <a:t>Unitatile</a:t>
            </a:r>
            <a:r>
              <a:rPr lang="en-US" sz="2400" dirty="0" smtClean="0"/>
              <a:t> </a:t>
            </a:r>
            <a:r>
              <a:rPr lang="en-US" sz="2400" dirty="0" err="1" smtClean="0"/>
              <a:t>sunt</a:t>
            </a:r>
            <a:r>
              <a:rPr lang="en-US" sz="2400" dirty="0" smtClean="0"/>
              <a:t> </a:t>
            </a:r>
            <a:r>
              <a:rPr lang="en-US" sz="2400" dirty="0" err="1" smtClean="0"/>
              <a:t>incluse</a:t>
            </a:r>
            <a:r>
              <a:rPr lang="en-US" sz="2400" dirty="0" smtClean="0"/>
              <a:t> in </a:t>
            </a:r>
            <a:r>
              <a:rPr lang="en-US" sz="2400" dirty="0" err="1" smtClean="0"/>
              <a:t>graficul</a:t>
            </a:r>
            <a:r>
              <a:rPr lang="en-US" sz="2400" dirty="0" smtClean="0"/>
              <a:t> </a:t>
            </a:r>
            <a:r>
              <a:rPr lang="en-US" sz="2400" dirty="0" err="1" smtClean="0"/>
              <a:t>controalelor</a:t>
            </a:r>
            <a:r>
              <a:rPr lang="en-US" sz="2400" dirty="0" smtClean="0"/>
              <a:t> </a:t>
            </a:r>
            <a:r>
              <a:rPr lang="en-US" sz="2400" dirty="0" err="1" smtClean="0"/>
              <a:t>planificate</a:t>
            </a:r>
            <a:r>
              <a:rPr lang="en-US" sz="2400" dirty="0" smtClean="0"/>
              <a:t> in </a:t>
            </a:r>
            <a:r>
              <a:rPr lang="en-US" sz="2400" dirty="0" err="1" smtClean="0"/>
              <a:t>baza</a:t>
            </a:r>
            <a:r>
              <a:rPr lang="en-US" sz="2400" dirty="0" smtClean="0"/>
              <a:t> </a:t>
            </a:r>
            <a:r>
              <a:rPr lang="en-US" sz="2400" dirty="0" err="1" smtClean="0"/>
              <a:t>criteriilor</a:t>
            </a:r>
            <a:r>
              <a:rPr lang="en-US" sz="2400" dirty="0" smtClean="0"/>
              <a:t> </a:t>
            </a:r>
            <a:r>
              <a:rPr lang="en-US" sz="2400" dirty="0" err="1" smtClean="0"/>
              <a:t>generale</a:t>
            </a:r>
            <a:r>
              <a:rPr lang="en-US" sz="2400" dirty="0" smtClean="0"/>
              <a:t> de </a:t>
            </a:r>
            <a:r>
              <a:rPr lang="en-US" sz="2400" dirty="0" err="1" smtClean="0"/>
              <a:t>risc</a:t>
            </a:r>
            <a:r>
              <a:rPr lang="en-US" sz="2400" dirty="0" smtClean="0"/>
              <a:t>.  </a:t>
            </a:r>
            <a:endParaRPr lang="ro-MO" sz="2400" dirty="0" smtClean="0"/>
          </a:p>
          <a:p>
            <a:r>
              <a:rPr lang="en-US" sz="2400" dirty="0" err="1" smtClean="0"/>
              <a:t>Pentru</a:t>
            </a:r>
            <a:r>
              <a:rPr lang="en-US" sz="2400" b="1" dirty="0" smtClean="0"/>
              <a:t> </a:t>
            </a:r>
            <a:r>
              <a:rPr lang="en-US" sz="2400" dirty="0" err="1" smtClean="0"/>
              <a:t>controlul</a:t>
            </a:r>
            <a:r>
              <a:rPr lang="en-US" sz="2400" dirty="0" smtClean="0"/>
              <a:t> </a:t>
            </a:r>
            <a:r>
              <a:rPr lang="en-US" sz="2400" dirty="0" err="1" smtClean="0"/>
              <a:t>efectuat</a:t>
            </a:r>
            <a:r>
              <a:rPr lang="en-US" sz="2400" dirty="0" smtClean="0"/>
              <a:t> de ISM </a:t>
            </a:r>
            <a:r>
              <a:rPr lang="en-US" sz="2400" dirty="0" err="1" smtClean="0"/>
              <a:t>criteriile</a:t>
            </a:r>
            <a:r>
              <a:rPr lang="en-US" sz="2400" dirty="0" smtClean="0"/>
              <a:t> de </a:t>
            </a:r>
            <a:r>
              <a:rPr lang="en-US" sz="2400" dirty="0" err="1" smtClean="0"/>
              <a:t>risc</a:t>
            </a:r>
            <a:r>
              <a:rPr lang="en-US" sz="2400" dirty="0" smtClean="0"/>
              <a:t> </a:t>
            </a:r>
            <a:r>
              <a:rPr lang="en-US" sz="2400" dirty="0" err="1" smtClean="0"/>
              <a:t>sunt</a:t>
            </a:r>
            <a:r>
              <a:rPr lang="en-US" sz="2400" dirty="0" smtClean="0"/>
              <a:t> </a:t>
            </a:r>
            <a:r>
              <a:rPr lang="en-US" sz="2400" dirty="0" err="1" smtClean="0"/>
              <a:t>aprobate</a:t>
            </a:r>
            <a:r>
              <a:rPr lang="en-US" sz="2400" dirty="0" smtClean="0"/>
              <a:t> </a:t>
            </a:r>
            <a:r>
              <a:rPr lang="en-US" sz="2400" dirty="0" err="1" smtClean="0"/>
              <a:t>prin</a:t>
            </a:r>
            <a:r>
              <a:rPr lang="en-US" sz="2400" dirty="0" smtClean="0"/>
              <a:t> </a:t>
            </a:r>
            <a:r>
              <a:rPr lang="en-US" sz="2400" dirty="0" err="1" smtClean="0">
                <a:hlinkClick r:id="rId3"/>
              </a:rPr>
              <a:t>Hotărîrea</a:t>
            </a:r>
            <a:r>
              <a:rPr lang="en-US" sz="2400" dirty="0" smtClean="0">
                <a:hlinkClick r:id="rId3"/>
              </a:rPr>
              <a:t> </a:t>
            </a:r>
            <a:r>
              <a:rPr lang="en-US" sz="2400" dirty="0" err="1" smtClean="0">
                <a:hlinkClick r:id="rId3"/>
              </a:rPr>
              <a:t>Guvernului</a:t>
            </a:r>
            <a:r>
              <a:rPr lang="en-US" sz="2400" dirty="0" smtClean="0">
                <a:hlinkClick r:id="rId3"/>
              </a:rPr>
              <a:t> nr.894/2018</a:t>
            </a:r>
            <a:r>
              <a:rPr lang="en-US" sz="2400" dirty="0" smtClean="0"/>
              <a:t>,</a:t>
            </a:r>
            <a:endParaRPr lang="ru-RU" sz="2400" dirty="0" smtClean="0"/>
          </a:p>
          <a:p>
            <a:r>
              <a:rPr lang="en-US" sz="2400" dirty="0" err="1" smtClean="0"/>
              <a:t>Procedura</a:t>
            </a:r>
            <a:r>
              <a:rPr lang="en-US" sz="2400" dirty="0" smtClean="0"/>
              <a:t> de </a:t>
            </a:r>
            <a:r>
              <a:rPr lang="en-US" sz="2400" dirty="0" err="1" smtClean="0"/>
              <a:t>efectuare</a:t>
            </a:r>
            <a:r>
              <a:rPr lang="en-US" sz="2400" dirty="0" smtClean="0"/>
              <a:t> a </a:t>
            </a:r>
            <a:r>
              <a:rPr lang="en-US" sz="2400" dirty="0" err="1" smtClean="0"/>
              <a:t>controlulu</a:t>
            </a:r>
            <a:r>
              <a:rPr lang="en-US" sz="2400" dirty="0" smtClean="0"/>
              <a:t> de stat </a:t>
            </a:r>
            <a:r>
              <a:rPr lang="en-US" sz="2400" dirty="0" err="1" smtClean="0"/>
              <a:t>asupra</a:t>
            </a:r>
            <a:r>
              <a:rPr lang="en-US" sz="2400" dirty="0" smtClean="0"/>
              <a:t>  </a:t>
            </a:r>
            <a:r>
              <a:rPr lang="en-US" sz="2400" dirty="0" err="1" smtClean="0"/>
              <a:t>respectării</a:t>
            </a:r>
            <a:r>
              <a:rPr lang="en-US" sz="2400" dirty="0" smtClean="0"/>
              <a:t> </a:t>
            </a:r>
            <a:r>
              <a:rPr lang="en-US" sz="2400" dirty="0" err="1" smtClean="0"/>
              <a:t>actelor</a:t>
            </a:r>
            <a:r>
              <a:rPr lang="en-US" sz="2400" dirty="0" smtClean="0"/>
              <a:t> legislative </a:t>
            </a:r>
            <a:r>
              <a:rPr lang="en-US" sz="2400" dirty="0" err="1" smtClean="0"/>
              <a:t>şi</a:t>
            </a:r>
            <a:r>
              <a:rPr lang="en-US" sz="2400" dirty="0" smtClean="0"/>
              <a:t> a </a:t>
            </a:r>
            <a:r>
              <a:rPr lang="en-US" sz="2400" dirty="0" err="1" smtClean="0"/>
              <a:t>altor</a:t>
            </a:r>
            <a:r>
              <a:rPr lang="en-US" sz="2400" dirty="0" smtClean="0"/>
              <a:t> </a:t>
            </a:r>
            <a:r>
              <a:rPr lang="en-US" sz="2400" dirty="0" err="1" smtClean="0"/>
              <a:t>acte</a:t>
            </a:r>
            <a:r>
              <a:rPr lang="en-US" sz="2400" dirty="0" smtClean="0"/>
              <a:t> normative din </a:t>
            </a:r>
            <a:r>
              <a:rPr lang="en-US" sz="2400" dirty="0" err="1" smtClean="0"/>
              <a:t>domeniul</a:t>
            </a:r>
            <a:r>
              <a:rPr lang="en-US" sz="2400" dirty="0" smtClean="0"/>
              <a:t> </a:t>
            </a:r>
            <a:r>
              <a:rPr lang="en-US" sz="2400" dirty="0" err="1" smtClean="0"/>
              <a:t>muncii</a:t>
            </a:r>
            <a:r>
              <a:rPr lang="en-US" sz="2400" dirty="0" smtClean="0"/>
              <a:t> se </a:t>
            </a:r>
            <a:r>
              <a:rPr lang="en-US" sz="2400" dirty="0" err="1" smtClean="0"/>
              <a:t>reglamenteaza</a:t>
            </a:r>
            <a:r>
              <a:rPr lang="en-US" sz="2400" dirty="0" smtClean="0"/>
              <a:t> </a:t>
            </a:r>
            <a:r>
              <a:rPr lang="en-US" sz="2400" dirty="0" err="1" smtClean="0"/>
              <a:t>prin</a:t>
            </a:r>
            <a:r>
              <a:rPr lang="en-US" sz="2400" dirty="0" smtClean="0"/>
              <a:t> art. 11</a:t>
            </a:r>
            <a:r>
              <a:rPr lang="en-US" sz="2400" baseline="30000" dirty="0" smtClean="0"/>
              <a:t>3 </a:t>
            </a:r>
            <a:r>
              <a:rPr lang="en-US" sz="2400" dirty="0" smtClean="0"/>
              <a:t> din  </a:t>
            </a:r>
            <a:r>
              <a:rPr lang="en-US" sz="2400" dirty="0" err="1" smtClean="0"/>
              <a:t>Legea</a:t>
            </a:r>
            <a:r>
              <a:rPr lang="en-US" sz="2400" dirty="0" smtClean="0"/>
              <a:t> nr.140-XV</a:t>
            </a:r>
            <a:endParaRPr lang="ru-RU" sz="2400" dirty="0" smtClean="0"/>
          </a:p>
          <a:p>
            <a:endParaRPr lang="ru-RU" dirty="0"/>
          </a:p>
        </p:txBody>
      </p:sp>
      <p:sp>
        <p:nvSpPr>
          <p:cNvPr id="3" name="Заголовок 2"/>
          <p:cNvSpPr>
            <a:spLocks noGrp="1"/>
          </p:cNvSpPr>
          <p:nvPr>
            <p:ph type="title"/>
          </p:nvPr>
        </p:nvSpPr>
        <p:spPr/>
        <p:txBody>
          <a:bodyPr>
            <a:noAutofit/>
          </a:bodyPr>
          <a:lstStyle/>
          <a:p>
            <a:pPr algn="ctr"/>
            <a:r>
              <a:rPr lang="ro-MO" sz="3600" i="1" dirty="0" smtClean="0"/>
              <a:t>Lista de verificare în domeniu relațiilor de muncă</a:t>
            </a:r>
            <a:endParaRPr lang="ru-RU"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8229600" cy="5386603"/>
          </a:xfrm>
        </p:spPr>
        <p:txBody>
          <a:bodyPr>
            <a:normAutofit fontScale="70000" lnSpcReduction="20000"/>
          </a:bodyPr>
          <a:lstStyle/>
          <a:p>
            <a:r>
              <a:rPr lang="ro-RO" sz="2600" dirty="0" smtClean="0"/>
              <a:t>Procedura de control se încheie cu întocmirea unui proces verbal de verificare în forma aprobată de directorul ISM. În procesul verbal de verificare, inspectorul de muncă rezumă esența încălcărilor identificate, indică prevederile reglementărilor legislative și de altă natură care au fost încălcate și dispune ca abaterile identificate să fie puse în conformitate cu legislația imediat sau, în funcție de circumstanțe, în intervalul de timp optim.</a:t>
            </a:r>
            <a:endParaRPr lang="ru-RU" sz="2600" dirty="0" smtClean="0"/>
          </a:p>
          <a:p>
            <a:r>
              <a:rPr lang="en-US" sz="2600" dirty="0" smtClean="0"/>
              <a:t> </a:t>
            </a:r>
            <a:endParaRPr lang="ru-RU" sz="2600" dirty="0" smtClean="0"/>
          </a:p>
          <a:p>
            <a:r>
              <a:rPr lang="ro-RO" sz="2600" dirty="0" smtClean="0"/>
              <a:t>În cazul în care inspectorul muncii stabilește un termen pentru a asigura respectarea cerințelor legale, acesta solicită angajatorului (o persoană care acționează în numele său) să informeze inspectoratul teritorial de muncă sau ISM după expirarea termenului, că încălcările specificate în procesul verbal de verificare  au fost eliminate.</a:t>
            </a:r>
            <a:endParaRPr lang="ru-RU" sz="2600" dirty="0" smtClean="0"/>
          </a:p>
          <a:p>
            <a:r>
              <a:rPr lang="ro-RO" sz="2600" dirty="0" smtClean="0"/>
              <a:t>Dacă nu s-au constatat încălcări în timpul controlului, inspectorul muncii notează în raportul inspecției faptul conformității cu reglementările legislative și cu alte reglementări ale muncii.</a:t>
            </a:r>
            <a:endParaRPr lang="ru-RU" sz="2600" dirty="0" smtClean="0"/>
          </a:p>
          <a:p>
            <a:r>
              <a:rPr lang="ro-RO" sz="2600" dirty="0" smtClean="0"/>
              <a:t>         La efectuarea icontrolului, inspectorii muncii trebuie să ia în considerare prevederile art. 16 alin. (6) p. c) din Legea nr. 235 din 20.07.2006 „Cu privire la principiile de bază ale reglementării activității antreprenoriale”</a:t>
            </a:r>
            <a:endParaRPr lang="ru-RU" sz="2600" dirty="0" smtClean="0"/>
          </a:p>
          <a:p>
            <a:pPr algn="ctr"/>
            <a:r>
              <a:rPr lang="ro-RO" b="1" dirty="0" smtClean="0"/>
              <a:t>„</a:t>
            </a:r>
            <a:r>
              <a:rPr lang="en-US" b="1" dirty="0" err="1" smtClean="0"/>
              <a:t>tratarea</a:t>
            </a:r>
            <a:r>
              <a:rPr lang="en-US" b="1" dirty="0" smtClean="0"/>
              <a:t> </a:t>
            </a:r>
            <a:r>
              <a:rPr lang="en-US" b="1" dirty="0" err="1" smtClean="0"/>
              <a:t>dubiilor</a:t>
            </a:r>
            <a:r>
              <a:rPr lang="en-US" b="1" dirty="0" smtClean="0"/>
              <a:t> </a:t>
            </a:r>
            <a:r>
              <a:rPr lang="en-US" b="1" dirty="0" err="1" smtClean="0"/>
              <a:t>apărute</a:t>
            </a:r>
            <a:r>
              <a:rPr lang="en-US" b="1" dirty="0" smtClean="0"/>
              <a:t> la </a:t>
            </a:r>
            <a:r>
              <a:rPr lang="en-US" b="1" dirty="0" err="1" smtClean="0"/>
              <a:t>aplicarea</a:t>
            </a:r>
            <a:r>
              <a:rPr lang="en-US" b="1" dirty="0" smtClean="0"/>
              <a:t> </a:t>
            </a:r>
            <a:r>
              <a:rPr lang="en-US" b="1" dirty="0" err="1" smtClean="0"/>
              <a:t>legislaţiei</a:t>
            </a:r>
            <a:r>
              <a:rPr lang="en-US" b="1" dirty="0" smtClean="0"/>
              <a:t> </a:t>
            </a:r>
            <a:r>
              <a:rPr lang="en-US" b="1" dirty="0" err="1" smtClean="0"/>
              <a:t>în</a:t>
            </a:r>
            <a:r>
              <a:rPr lang="en-US" b="1" dirty="0" smtClean="0"/>
              <a:t> </a:t>
            </a:r>
            <a:r>
              <a:rPr lang="en-US" b="1" dirty="0" err="1" smtClean="0"/>
              <a:t>favoarea</a:t>
            </a:r>
            <a:r>
              <a:rPr lang="en-US" b="1" dirty="0" smtClean="0"/>
              <a:t> </a:t>
            </a:r>
            <a:r>
              <a:rPr lang="en-US" b="1" dirty="0" err="1" smtClean="0"/>
              <a:t>întreprinzătorului</a:t>
            </a:r>
            <a:r>
              <a:rPr lang="ro-RO" b="1" dirty="0" smtClean="0"/>
              <a:t>”</a:t>
            </a:r>
            <a:endParaRPr lang="ru-RU"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764704"/>
            <a:ext cx="8229600" cy="5976664"/>
          </a:xfrm>
        </p:spPr>
        <p:txBody>
          <a:bodyPr>
            <a:normAutofit fontScale="92500" lnSpcReduction="10000"/>
          </a:bodyPr>
          <a:lstStyle/>
          <a:p>
            <a:r>
              <a:rPr lang="ro-MO" sz="1200" b="1" dirty="0" smtClean="0"/>
              <a:t>Sancțuni pentru încălcarea legislației muncii conform art. 55 din Codul Contravențional</a:t>
            </a:r>
          </a:p>
          <a:p>
            <a:r>
              <a:rPr lang="en-US" sz="1200" dirty="0" smtClean="0"/>
              <a:t>1</a:t>
            </a:r>
            <a:r>
              <a:rPr lang="en-US" sz="1200" dirty="0" smtClean="0"/>
              <a:t>. </a:t>
            </a:r>
            <a:r>
              <a:rPr lang="en-US" sz="1200" dirty="0" err="1" smtClean="0"/>
              <a:t>Încălcarea</a:t>
            </a:r>
            <a:r>
              <a:rPr lang="en-US" sz="1200" dirty="0" smtClean="0"/>
              <a:t> </a:t>
            </a:r>
            <a:r>
              <a:rPr lang="en-US" sz="1200" dirty="0" err="1" smtClean="0"/>
              <a:t>legislaţiei</a:t>
            </a:r>
            <a:r>
              <a:rPr lang="en-US" sz="1200" dirty="0" smtClean="0"/>
              <a:t> </a:t>
            </a:r>
            <a:r>
              <a:rPr lang="en-US" sz="1200" dirty="0" err="1" smtClean="0"/>
              <a:t>muncii</a:t>
            </a:r>
            <a:r>
              <a:rPr lang="en-US" sz="1200" dirty="0" smtClean="0"/>
              <a:t>, </a:t>
            </a:r>
            <a:r>
              <a:rPr lang="en-US" sz="1200" dirty="0" err="1" smtClean="0"/>
              <a:t>manifestată</a:t>
            </a:r>
            <a:r>
              <a:rPr lang="en-US" sz="1200" dirty="0" smtClean="0"/>
              <a:t> </a:t>
            </a:r>
            <a:r>
              <a:rPr lang="en-US" sz="1200" dirty="0" err="1" smtClean="0"/>
              <a:t>prin</a:t>
            </a:r>
            <a:r>
              <a:rPr lang="en-US" sz="1200" dirty="0" smtClean="0"/>
              <a:t>:</a:t>
            </a:r>
            <a:endParaRPr lang="ru-RU" sz="1200" dirty="0" smtClean="0"/>
          </a:p>
          <a:p>
            <a:r>
              <a:rPr lang="en-US" sz="1200" dirty="0" smtClean="0"/>
              <a:t>a) </a:t>
            </a:r>
            <a:r>
              <a:rPr lang="en-US" sz="1200" dirty="0" err="1" smtClean="0"/>
              <a:t>nerespectarea</a:t>
            </a:r>
            <a:r>
              <a:rPr lang="en-US" sz="1200" dirty="0" smtClean="0"/>
              <a:t> de </a:t>
            </a:r>
            <a:r>
              <a:rPr lang="en-US" sz="1200" dirty="0" err="1" smtClean="0"/>
              <a:t>către</a:t>
            </a:r>
            <a:r>
              <a:rPr lang="en-US" sz="1200" dirty="0" smtClean="0"/>
              <a:t> </a:t>
            </a:r>
            <a:r>
              <a:rPr lang="en-US" sz="1200" dirty="0" err="1" smtClean="0"/>
              <a:t>angajator</a:t>
            </a:r>
            <a:r>
              <a:rPr lang="en-US" sz="1200" dirty="0" smtClean="0"/>
              <a:t> a </a:t>
            </a:r>
            <a:r>
              <a:rPr lang="en-US" sz="1200" dirty="0" err="1" smtClean="0"/>
              <a:t>duratei</a:t>
            </a:r>
            <a:r>
              <a:rPr lang="en-US" sz="1200" dirty="0" smtClean="0"/>
              <a:t> </a:t>
            </a:r>
            <a:r>
              <a:rPr lang="en-US" sz="1200" dirty="0" err="1" smtClean="0"/>
              <a:t>normale</a:t>
            </a:r>
            <a:r>
              <a:rPr lang="en-US" sz="1200" dirty="0" smtClean="0"/>
              <a:t> a </a:t>
            </a:r>
            <a:r>
              <a:rPr lang="en-US" sz="1200" dirty="0" err="1" smtClean="0"/>
              <a:t>timpului</a:t>
            </a:r>
            <a:r>
              <a:rPr lang="en-US" sz="1200" dirty="0" smtClean="0"/>
              <a:t> de </a:t>
            </a:r>
            <a:r>
              <a:rPr lang="en-US" sz="1200" dirty="0" err="1" smtClean="0"/>
              <a:t>muncă</a:t>
            </a:r>
            <a:r>
              <a:rPr lang="en-US" sz="1200" dirty="0" smtClean="0"/>
              <a:t>;</a:t>
            </a:r>
            <a:endParaRPr lang="ro-MO" sz="1200" dirty="0" smtClean="0"/>
          </a:p>
          <a:p>
            <a:r>
              <a:rPr lang="en-US" sz="1200" dirty="0" smtClean="0"/>
              <a:t>b</a:t>
            </a:r>
            <a:r>
              <a:rPr lang="en-US" sz="1200" dirty="0" smtClean="0"/>
              <a:t>) </a:t>
            </a:r>
            <a:r>
              <a:rPr lang="en-US" sz="1200" dirty="0" err="1" smtClean="0"/>
              <a:t>atragerea</a:t>
            </a:r>
            <a:r>
              <a:rPr lang="en-US" sz="1200" dirty="0" smtClean="0"/>
              <a:t> la </a:t>
            </a:r>
            <a:r>
              <a:rPr lang="en-US" sz="1200" dirty="0" err="1" smtClean="0"/>
              <a:t>muncă</a:t>
            </a:r>
            <a:r>
              <a:rPr lang="en-US" sz="1200" dirty="0" smtClean="0"/>
              <a:t> </a:t>
            </a:r>
            <a:r>
              <a:rPr lang="en-US" sz="1200" dirty="0" err="1" smtClean="0"/>
              <a:t>suplimentară</a:t>
            </a:r>
            <a:r>
              <a:rPr lang="en-US" sz="1200" dirty="0" smtClean="0"/>
              <a:t>, </a:t>
            </a:r>
            <a:r>
              <a:rPr lang="en-US" sz="1200" dirty="0" err="1" smtClean="0"/>
              <a:t>în</a:t>
            </a:r>
            <a:r>
              <a:rPr lang="en-US" sz="1200" dirty="0" smtClean="0"/>
              <a:t> </a:t>
            </a:r>
            <a:r>
              <a:rPr lang="en-US" sz="1200" dirty="0" err="1" smtClean="0"/>
              <a:t>zilele</a:t>
            </a:r>
            <a:r>
              <a:rPr lang="en-US" sz="1200" dirty="0" smtClean="0"/>
              <a:t> de </a:t>
            </a:r>
            <a:r>
              <a:rPr lang="en-US" sz="1200" dirty="0" err="1" smtClean="0"/>
              <a:t>repaus</a:t>
            </a:r>
            <a:r>
              <a:rPr lang="en-US" sz="1200" dirty="0" smtClean="0"/>
              <a:t> </a:t>
            </a:r>
            <a:r>
              <a:rPr lang="en-US" sz="1200" dirty="0" err="1" smtClean="0"/>
              <a:t>şi</a:t>
            </a:r>
            <a:r>
              <a:rPr lang="en-US" sz="1200" dirty="0" smtClean="0"/>
              <a:t> de </a:t>
            </a:r>
            <a:r>
              <a:rPr lang="en-US" sz="1200" dirty="0" err="1" smtClean="0"/>
              <a:t>sărbătoare</a:t>
            </a:r>
            <a:r>
              <a:rPr lang="en-US" sz="1200" dirty="0" smtClean="0"/>
              <a:t> </a:t>
            </a:r>
            <a:r>
              <a:rPr lang="en-US" sz="1200" dirty="0" err="1" smtClean="0"/>
              <a:t>nelucrătoare</a:t>
            </a:r>
            <a:r>
              <a:rPr lang="en-US" sz="1200" dirty="0" smtClean="0"/>
              <a:t> </a:t>
            </a:r>
            <a:r>
              <a:rPr lang="en-US" sz="1200" dirty="0" err="1" smtClean="0"/>
              <a:t>în</a:t>
            </a:r>
            <a:r>
              <a:rPr lang="en-US" sz="1200" dirty="0" smtClean="0"/>
              <a:t> </a:t>
            </a:r>
            <a:r>
              <a:rPr lang="en-US" sz="1200" dirty="0" err="1" smtClean="0"/>
              <a:t>lipsa</a:t>
            </a:r>
            <a:r>
              <a:rPr lang="en-US" sz="1200" dirty="0" smtClean="0"/>
              <a:t> </a:t>
            </a:r>
            <a:r>
              <a:rPr lang="en-US" sz="1200" dirty="0" err="1" smtClean="0"/>
              <a:t>acordului</a:t>
            </a:r>
            <a:r>
              <a:rPr lang="en-US" sz="1200" dirty="0" smtClean="0"/>
              <a:t> </a:t>
            </a:r>
            <a:r>
              <a:rPr lang="en-US" sz="1200" dirty="0" err="1" smtClean="0"/>
              <a:t>scris</a:t>
            </a:r>
            <a:r>
              <a:rPr lang="en-US" sz="1200" dirty="0" smtClean="0"/>
              <a:t> al </a:t>
            </a:r>
            <a:r>
              <a:rPr lang="en-US" sz="1200" dirty="0" err="1" smtClean="0"/>
              <a:t>salariatului</a:t>
            </a:r>
            <a:r>
              <a:rPr lang="en-US" sz="1200" dirty="0" smtClean="0"/>
              <a:t>;</a:t>
            </a:r>
            <a:r>
              <a:rPr lang="ru-RU" sz="1200" dirty="0" smtClean="0"/>
              <a:t> </a:t>
            </a:r>
            <a:endParaRPr lang="ro-MO" sz="1200" dirty="0" smtClean="0"/>
          </a:p>
          <a:p>
            <a:r>
              <a:rPr lang="en-US" sz="1200" dirty="0" smtClean="0"/>
              <a:t>c</a:t>
            </a:r>
            <a:r>
              <a:rPr lang="en-US" sz="1200" dirty="0" smtClean="0"/>
              <a:t>) </a:t>
            </a:r>
            <a:r>
              <a:rPr lang="en-US" sz="1200" dirty="0" err="1" smtClean="0"/>
              <a:t>refuzul</a:t>
            </a:r>
            <a:r>
              <a:rPr lang="en-US" sz="1200" dirty="0" smtClean="0"/>
              <a:t> </a:t>
            </a:r>
            <a:r>
              <a:rPr lang="en-US" sz="1200" dirty="0" err="1" smtClean="0"/>
              <a:t>angajatorului</a:t>
            </a:r>
            <a:r>
              <a:rPr lang="en-US" sz="1200" dirty="0" smtClean="0"/>
              <a:t> de a </a:t>
            </a:r>
            <a:r>
              <a:rPr lang="en-US" sz="1200" dirty="0" err="1" smtClean="0"/>
              <a:t>acorda</a:t>
            </a:r>
            <a:r>
              <a:rPr lang="en-US" sz="1200" dirty="0" smtClean="0"/>
              <a:t> </a:t>
            </a:r>
            <a:r>
              <a:rPr lang="en-US" sz="1200" dirty="0" err="1" smtClean="0"/>
              <a:t>pauze</a:t>
            </a:r>
            <a:r>
              <a:rPr lang="en-US" sz="1200" dirty="0" smtClean="0"/>
              <a:t> </a:t>
            </a:r>
            <a:r>
              <a:rPr lang="en-US" sz="1200" dirty="0" err="1" smtClean="0"/>
              <a:t>suplimentare</a:t>
            </a:r>
            <a:r>
              <a:rPr lang="en-US" sz="1200" dirty="0" smtClean="0"/>
              <a:t> </a:t>
            </a:r>
            <a:r>
              <a:rPr lang="en-US" sz="1200" dirty="0" err="1" smtClean="0"/>
              <a:t>pentru</a:t>
            </a:r>
            <a:r>
              <a:rPr lang="en-US" sz="1200" dirty="0" smtClean="0"/>
              <a:t> </a:t>
            </a:r>
            <a:r>
              <a:rPr lang="en-US" sz="1200" dirty="0" err="1" smtClean="0"/>
              <a:t>alimentarea</a:t>
            </a:r>
            <a:r>
              <a:rPr lang="en-US" sz="1200" dirty="0" smtClean="0"/>
              <a:t> </a:t>
            </a:r>
            <a:r>
              <a:rPr lang="en-US" sz="1200" dirty="0" err="1" smtClean="0"/>
              <a:t>copilului</a:t>
            </a:r>
            <a:r>
              <a:rPr lang="en-US" sz="1200" dirty="0" smtClean="0"/>
              <a:t>;</a:t>
            </a:r>
            <a:r>
              <a:rPr lang="ru-RU" sz="1200" dirty="0" smtClean="0"/>
              <a:t> </a:t>
            </a:r>
            <a:endParaRPr lang="ro-MO" sz="1200" dirty="0" smtClean="0"/>
          </a:p>
          <a:p>
            <a:r>
              <a:rPr lang="en-US" sz="1200" dirty="0" smtClean="0"/>
              <a:t>d</a:t>
            </a:r>
            <a:r>
              <a:rPr lang="en-US" sz="1200" dirty="0" smtClean="0"/>
              <a:t>) </a:t>
            </a:r>
            <a:r>
              <a:rPr lang="en-US" sz="1200" dirty="0" err="1" smtClean="0"/>
              <a:t>refuzul</a:t>
            </a:r>
            <a:r>
              <a:rPr lang="en-US" sz="1200" dirty="0" smtClean="0"/>
              <a:t> </a:t>
            </a:r>
            <a:r>
              <a:rPr lang="en-US" sz="1200" dirty="0" err="1" smtClean="0"/>
              <a:t>angajatorului</a:t>
            </a:r>
            <a:r>
              <a:rPr lang="en-US" sz="1200" dirty="0" smtClean="0"/>
              <a:t> de a </a:t>
            </a:r>
            <a:r>
              <a:rPr lang="en-US" sz="1200" dirty="0" err="1" smtClean="0"/>
              <a:t>acorda</a:t>
            </a:r>
            <a:r>
              <a:rPr lang="en-US" sz="1200" dirty="0" smtClean="0"/>
              <a:t> </a:t>
            </a:r>
            <a:r>
              <a:rPr lang="en-US" sz="1200" dirty="0" err="1" smtClean="0"/>
              <a:t>concedii</a:t>
            </a:r>
            <a:r>
              <a:rPr lang="en-US" sz="1200" dirty="0" smtClean="0"/>
              <a:t> </a:t>
            </a:r>
            <a:r>
              <a:rPr lang="en-US" sz="1200" dirty="0" err="1" smtClean="0"/>
              <a:t>anuale</a:t>
            </a:r>
            <a:r>
              <a:rPr lang="en-US" sz="1200" dirty="0" smtClean="0"/>
              <a:t> de </a:t>
            </a:r>
            <a:r>
              <a:rPr lang="en-US" sz="1200" dirty="0" err="1" smtClean="0"/>
              <a:t>odihnă</a:t>
            </a:r>
            <a:r>
              <a:rPr lang="en-US" sz="1200" dirty="0" smtClean="0"/>
              <a:t> </a:t>
            </a:r>
            <a:r>
              <a:rPr lang="en-US" sz="1200" dirty="0" err="1" smtClean="0"/>
              <a:t>potrivit</a:t>
            </a:r>
            <a:r>
              <a:rPr lang="en-US" sz="1200" dirty="0" smtClean="0"/>
              <a:t> </a:t>
            </a:r>
            <a:r>
              <a:rPr lang="en-US" sz="1200" dirty="0" err="1" smtClean="0"/>
              <a:t>modului</a:t>
            </a:r>
            <a:r>
              <a:rPr lang="en-US" sz="1200" dirty="0" smtClean="0"/>
              <a:t> </a:t>
            </a:r>
            <a:r>
              <a:rPr lang="en-US" sz="1200" dirty="0" err="1" smtClean="0"/>
              <a:t>stabilit</a:t>
            </a:r>
            <a:r>
              <a:rPr lang="en-US" sz="1200" dirty="0" smtClean="0"/>
              <a:t> de </a:t>
            </a:r>
            <a:r>
              <a:rPr lang="en-US" sz="1200" dirty="0" err="1" smtClean="0"/>
              <a:t>lege</a:t>
            </a:r>
            <a:r>
              <a:rPr lang="en-US" sz="1200" dirty="0" smtClean="0"/>
              <a:t>;</a:t>
            </a:r>
            <a:r>
              <a:rPr lang="ru-RU" sz="1200" dirty="0" smtClean="0"/>
              <a:t> </a:t>
            </a:r>
            <a:endParaRPr lang="ro-MO" sz="1200" dirty="0" smtClean="0"/>
          </a:p>
          <a:p>
            <a:r>
              <a:rPr lang="en-US" sz="1200" dirty="0" smtClean="0"/>
              <a:t>e</a:t>
            </a:r>
            <a:r>
              <a:rPr lang="en-US" sz="1200" dirty="0" smtClean="0"/>
              <a:t>) </a:t>
            </a:r>
            <a:r>
              <a:rPr lang="en-US" sz="1200" dirty="0" err="1" smtClean="0"/>
              <a:t>refuzul</a:t>
            </a:r>
            <a:r>
              <a:rPr lang="en-US" sz="1200" dirty="0" smtClean="0"/>
              <a:t> </a:t>
            </a:r>
            <a:r>
              <a:rPr lang="en-US" sz="1200" dirty="0" err="1" smtClean="0"/>
              <a:t>angajatorului</a:t>
            </a:r>
            <a:r>
              <a:rPr lang="en-US" sz="1200" dirty="0" smtClean="0"/>
              <a:t> de a </a:t>
            </a:r>
            <a:r>
              <a:rPr lang="en-US" sz="1200" dirty="0" err="1" smtClean="0"/>
              <a:t>acorda</a:t>
            </a:r>
            <a:r>
              <a:rPr lang="en-US" sz="1200" dirty="0" smtClean="0"/>
              <a:t> </a:t>
            </a:r>
            <a:r>
              <a:rPr lang="en-US" sz="1200" dirty="0" err="1" smtClean="0"/>
              <a:t>concedii</a:t>
            </a:r>
            <a:r>
              <a:rPr lang="en-US" sz="1200" dirty="0" smtClean="0"/>
              <a:t> </a:t>
            </a:r>
            <a:r>
              <a:rPr lang="en-US" sz="1200" dirty="0" err="1" smtClean="0"/>
              <a:t>sociale</a:t>
            </a:r>
            <a:r>
              <a:rPr lang="en-US" sz="1200" dirty="0" smtClean="0"/>
              <a:t>, de </a:t>
            </a:r>
            <a:r>
              <a:rPr lang="en-US" sz="1200" dirty="0" err="1" smtClean="0"/>
              <a:t>studii</a:t>
            </a:r>
            <a:r>
              <a:rPr lang="en-US" sz="1200" dirty="0" smtClean="0"/>
              <a:t>, </a:t>
            </a:r>
            <a:r>
              <a:rPr lang="en-US" sz="1200" dirty="0" err="1" smtClean="0"/>
              <a:t>garantate</a:t>
            </a:r>
            <a:r>
              <a:rPr lang="en-US" sz="1200" dirty="0" smtClean="0"/>
              <a:t> de </a:t>
            </a:r>
            <a:r>
              <a:rPr lang="en-US" sz="1200" dirty="0" err="1" smtClean="0"/>
              <a:t>lege</a:t>
            </a:r>
            <a:r>
              <a:rPr lang="en-US" sz="1200" dirty="0" smtClean="0"/>
              <a:t>;</a:t>
            </a:r>
            <a:r>
              <a:rPr lang="ru-RU" sz="1200" dirty="0" smtClean="0"/>
              <a:t> </a:t>
            </a:r>
            <a:endParaRPr lang="ro-MO" sz="1200" dirty="0" smtClean="0"/>
          </a:p>
          <a:p>
            <a:r>
              <a:rPr lang="en-US" sz="1200" dirty="0" smtClean="0"/>
              <a:t>f</a:t>
            </a:r>
            <a:r>
              <a:rPr lang="en-US" sz="1200" dirty="0" smtClean="0"/>
              <a:t>) </a:t>
            </a:r>
            <a:r>
              <a:rPr lang="en-US" sz="1200" dirty="0" err="1" smtClean="0"/>
              <a:t>efectuarea</a:t>
            </a:r>
            <a:r>
              <a:rPr lang="en-US" sz="1200" dirty="0" smtClean="0"/>
              <a:t> </a:t>
            </a:r>
            <a:r>
              <a:rPr lang="en-US" sz="1200" dirty="0" err="1" smtClean="0"/>
              <a:t>reţinerilor</a:t>
            </a:r>
            <a:r>
              <a:rPr lang="en-US" sz="1200" dirty="0" smtClean="0"/>
              <a:t> </a:t>
            </a:r>
            <a:r>
              <a:rPr lang="en-US" sz="1200" dirty="0" err="1" smtClean="0"/>
              <a:t>neîntemeiate</a:t>
            </a:r>
            <a:r>
              <a:rPr lang="en-US" sz="1200" dirty="0" smtClean="0"/>
              <a:t> din </a:t>
            </a:r>
            <a:r>
              <a:rPr lang="en-US" sz="1200" dirty="0" err="1" smtClean="0"/>
              <a:t>salariu</a:t>
            </a:r>
            <a:r>
              <a:rPr lang="en-US" sz="1200" dirty="0" smtClean="0"/>
              <a:t>;</a:t>
            </a:r>
            <a:r>
              <a:rPr lang="ru-RU" sz="1200" dirty="0" smtClean="0"/>
              <a:t> </a:t>
            </a:r>
            <a:endParaRPr lang="ro-MO" sz="1200" dirty="0" smtClean="0"/>
          </a:p>
          <a:p>
            <a:r>
              <a:rPr lang="en-US" sz="1200" dirty="0" smtClean="0"/>
              <a:t>g</a:t>
            </a:r>
            <a:r>
              <a:rPr lang="en-US" sz="1200" dirty="0" smtClean="0"/>
              <a:t>) </a:t>
            </a:r>
            <a:r>
              <a:rPr lang="en-US" sz="1200" dirty="0" err="1" smtClean="0"/>
              <a:t>neacordarea</a:t>
            </a:r>
            <a:r>
              <a:rPr lang="en-US" sz="1200" dirty="0" smtClean="0"/>
              <a:t> </a:t>
            </a:r>
            <a:r>
              <a:rPr lang="en-US" sz="1200" dirty="0" err="1" smtClean="0"/>
              <a:t>garanţiilor</a:t>
            </a:r>
            <a:r>
              <a:rPr lang="en-US" sz="1200" dirty="0" smtClean="0"/>
              <a:t> </a:t>
            </a:r>
            <a:r>
              <a:rPr lang="en-US" sz="1200" dirty="0" err="1" smtClean="0"/>
              <a:t>şi</a:t>
            </a:r>
            <a:r>
              <a:rPr lang="en-US" sz="1200" dirty="0" smtClean="0"/>
              <a:t> a </a:t>
            </a:r>
            <a:r>
              <a:rPr lang="en-US" sz="1200" dirty="0" err="1" smtClean="0"/>
              <a:t>compensaţiilor</a:t>
            </a:r>
            <a:r>
              <a:rPr lang="en-US" sz="1200" dirty="0" smtClean="0"/>
              <a:t> </a:t>
            </a:r>
            <a:r>
              <a:rPr lang="en-US" sz="1200" dirty="0" err="1" smtClean="0"/>
              <a:t>prevăzute</a:t>
            </a:r>
            <a:r>
              <a:rPr lang="en-US" sz="1200" dirty="0" smtClean="0"/>
              <a:t> de </a:t>
            </a:r>
            <a:r>
              <a:rPr lang="en-US" sz="1200" dirty="0" err="1" smtClean="0"/>
              <a:t>lege</a:t>
            </a:r>
            <a:r>
              <a:rPr lang="en-US" sz="1200" dirty="0" smtClean="0"/>
              <a:t>;</a:t>
            </a:r>
            <a:endParaRPr lang="ro-MO" sz="1200" dirty="0" smtClean="0"/>
          </a:p>
          <a:p>
            <a:r>
              <a:rPr lang="en-US" sz="1200" dirty="0" smtClean="0"/>
              <a:t>h</a:t>
            </a:r>
            <a:r>
              <a:rPr lang="en-US" sz="1200" dirty="0" smtClean="0"/>
              <a:t>) </a:t>
            </a:r>
            <a:r>
              <a:rPr lang="en-US" sz="1200" dirty="0" err="1" smtClean="0"/>
              <a:t>refuzul</a:t>
            </a:r>
            <a:r>
              <a:rPr lang="en-US" sz="1200" dirty="0" smtClean="0"/>
              <a:t> </a:t>
            </a:r>
            <a:r>
              <a:rPr lang="en-US" sz="1200" dirty="0" err="1" smtClean="0"/>
              <a:t>angajatorului</a:t>
            </a:r>
            <a:r>
              <a:rPr lang="en-US" sz="1200" dirty="0" smtClean="0"/>
              <a:t> de a </a:t>
            </a:r>
            <a:r>
              <a:rPr lang="en-US" sz="1200" dirty="0" err="1" smtClean="0"/>
              <a:t>elibera</a:t>
            </a:r>
            <a:r>
              <a:rPr lang="en-US" sz="1200" dirty="0" smtClean="0"/>
              <a:t> </a:t>
            </a:r>
            <a:r>
              <a:rPr lang="en-US" sz="1200" dirty="0" err="1" smtClean="0"/>
              <a:t>certificatul</a:t>
            </a:r>
            <a:r>
              <a:rPr lang="en-US" sz="1200" dirty="0" smtClean="0"/>
              <a:t> cu </a:t>
            </a:r>
            <a:r>
              <a:rPr lang="en-US" sz="1200" dirty="0" err="1" smtClean="0"/>
              <a:t>privire</a:t>
            </a:r>
            <a:r>
              <a:rPr lang="en-US" sz="1200" dirty="0" smtClean="0"/>
              <a:t> la </a:t>
            </a:r>
            <a:r>
              <a:rPr lang="en-US" sz="1200" dirty="0" err="1" smtClean="0"/>
              <a:t>muncă</a:t>
            </a:r>
            <a:r>
              <a:rPr lang="en-US" sz="1200" dirty="0" smtClean="0"/>
              <a:t> </a:t>
            </a:r>
            <a:r>
              <a:rPr lang="en-US" sz="1200" dirty="0" err="1" smtClean="0"/>
              <a:t>şi</a:t>
            </a:r>
            <a:r>
              <a:rPr lang="en-US" sz="1200" dirty="0" smtClean="0"/>
              <a:t> </a:t>
            </a:r>
            <a:r>
              <a:rPr lang="en-US" sz="1200" dirty="0" err="1" smtClean="0"/>
              <a:t>salariu</a:t>
            </a:r>
            <a:r>
              <a:rPr lang="en-US" sz="1200" dirty="0" smtClean="0"/>
              <a:t>,</a:t>
            </a:r>
            <a:r>
              <a:rPr lang="ru-RU" sz="1200" dirty="0" smtClean="0"/>
              <a:t> </a:t>
            </a:r>
            <a:endParaRPr lang="ro-MO" sz="1200" dirty="0" smtClean="0"/>
          </a:p>
          <a:p>
            <a:r>
              <a:rPr lang="en-US" sz="1200" b="1" i="1" dirty="0" smtClean="0"/>
              <a:t>se </a:t>
            </a:r>
            <a:r>
              <a:rPr lang="en-US" sz="1200" b="1" i="1" dirty="0" err="1" smtClean="0"/>
              <a:t>sancţionează</a:t>
            </a:r>
            <a:r>
              <a:rPr lang="en-US" sz="1200" b="1" i="1" dirty="0" smtClean="0"/>
              <a:t> cu </a:t>
            </a:r>
            <a:r>
              <a:rPr lang="en-US" sz="1200" b="1" i="1" dirty="0" err="1" smtClean="0"/>
              <a:t>amendă</a:t>
            </a:r>
            <a:r>
              <a:rPr lang="en-US" sz="1200" b="1" i="1" dirty="0" smtClean="0"/>
              <a:t> de la 30 la 60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fizice</a:t>
            </a:r>
            <a:r>
              <a:rPr lang="en-US" sz="1200" b="1" i="1" dirty="0" smtClean="0"/>
              <a:t>, cu </a:t>
            </a:r>
            <a:r>
              <a:rPr lang="en-US" sz="1200" b="1" i="1" dirty="0" err="1" smtClean="0"/>
              <a:t>amendă</a:t>
            </a:r>
            <a:r>
              <a:rPr lang="en-US" sz="1200" b="1" i="1" dirty="0" smtClean="0"/>
              <a:t> de la 70 la 120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cu </a:t>
            </a:r>
            <a:r>
              <a:rPr lang="en-US" sz="1200" b="1" i="1" dirty="0" err="1" smtClean="0"/>
              <a:t>amendă</a:t>
            </a:r>
            <a:r>
              <a:rPr lang="en-US" sz="1200" b="1" i="1" dirty="0" smtClean="0"/>
              <a:t> de la 150 la 240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r>
              <a:rPr lang="ru-RU" sz="1200" i="1" dirty="0" smtClean="0"/>
              <a:t> </a:t>
            </a:r>
            <a:endParaRPr lang="ro-MO" sz="1200" i="1" dirty="0" smtClean="0"/>
          </a:p>
          <a:p>
            <a:r>
              <a:rPr lang="en-US" sz="1200" dirty="0" smtClean="0"/>
              <a:t>2</a:t>
            </a:r>
            <a:r>
              <a:rPr lang="en-US" sz="1200" dirty="0" smtClean="0"/>
              <a:t>. </a:t>
            </a:r>
            <a:r>
              <a:rPr lang="en-US" sz="1200" dirty="0" err="1" smtClean="0"/>
              <a:t>Aceleaşi</a:t>
            </a:r>
            <a:r>
              <a:rPr lang="en-US" sz="1200" dirty="0" smtClean="0"/>
              <a:t> </a:t>
            </a:r>
            <a:r>
              <a:rPr lang="en-US" sz="1200" dirty="0" err="1" smtClean="0"/>
              <a:t>încălcări</a:t>
            </a:r>
            <a:r>
              <a:rPr lang="en-US" sz="1200" dirty="0" smtClean="0"/>
              <a:t> </a:t>
            </a:r>
            <a:r>
              <a:rPr lang="en-US" sz="1200" dirty="0" err="1" smtClean="0"/>
              <a:t>săvîrşite</a:t>
            </a:r>
            <a:r>
              <a:rPr lang="en-US" sz="1200" dirty="0" smtClean="0"/>
              <a:t> </a:t>
            </a:r>
            <a:r>
              <a:rPr lang="en-US" sz="1200" dirty="0" err="1" smtClean="0"/>
              <a:t>asupra</a:t>
            </a:r>
            <a:r>
              <a:rPr lang="en-US" sz="1200" dirty="0" smtClean="0"/>
              <a:t> </a:t>
            </a:r>
            <a:r>
              <a:rPr lang="en-US" sz="1200" dirty="0" err="1" smtClean="0"/>
              <a:t>minorului</a:t>
            </a:r>
            <a:r>
              <a:rPr lang="ru-RU" sz="1200" dirty="0" smtClean="0"/>
              <a:t> </a:t>
            </a:r>
            <a:endParaRPr lang="ro-MO" sz="1200" dirty="0" smtClean="0"/>
          </a:p>
          <a:p>
            <a:r>
              <a:rPr lang="en-US" sz="1200" b="1" i="1" dirty="0" smtClean="0"/>
              <a:t>se </a:t>
            </a:r>
            <a:r>
              <a:rPr lang="en-US" sz="1200" b="1" i="1" dirty="0" err="1" smtClean="0"/>
              <a:t>sancţionează</a:t>
            </a:r>
            <a:r>
              <a:rPr lang="en-US" sz="1200" b="1" i="1" dirty="0" smtClean="0"/>
              <a:t> cu </a:t>
            </a:r>
            <a:r>
              <a:rPr lang="en-US" sz="1200" b="1" i="1" dirty="0" err="1" smtClean="0"/>
              <a:t>amendă</a:t>
            </a:r>
            <a:r>
              <a:rPr lang="en-US" sz="1200" b="1" i="1" dirty="0" smtClean="0"/>
              <a:t> de la 50 la 80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fizice</a:t>
            </a:r>
            <a:r>
              <a:rPr lang="en-US" sz="1200" b="1" i="1" dirty="0" smtClean="0"/>
              <a:t>, cu </a:t>
            </a:r>
            <a:r>
              <a:rPr lang="en-US" sz="1200" b="1" i="1" dirty="0" err="1" smtClean="0"/>
              <a:t>amendă</a:t>
            </a:r>
            <a:r>
              <a:rPr lang="en-US" sz="1200" b="1" i="1" dirty="0" smtClean="0"/>
              <a:t> de la 100 la 140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cu </a:t>
            </a:r>
            <a:r>
              <a:rPr lang="en-US" sz="1200" b="1" i="1" dirty="0" err="1" smtClean="0"/>
              <a:t>amendă</a:t>
            </a:r>
            <a:r>
              <a:rPr lang="en-US" sz="1200" b="1" i="1" dirty="0" smtClean="0"/>
              <a:t> de la 200 la 300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r>
              <a:rPr lang="ru-RU" sz="1200" i="1" dirty="0" smtClean="0"/>
              <a:t> </a:t>
            </a:r>
            <a:endParaRPr lang="ro-MO" sz="1200" i="1" dirty="0" smtClean="0"/>
          </a:p>
          <a:p>
            <a:r>
              <a:rPr lang="en-US" sz="1200" dirty="0" smtClean="0"/>
              <a:t>3</a:t>
            </a:r>
            <a:r>
              <a:rPr lang="en-US" sz="1200" dirty="0" smtClean="0"/>
              <a:t>. </a:t>
            </a:r>
            <a:r>
              <a:rPr lang="en-US" sz="1200" dirty="0" err="1" smtClean="0"/>
              <a:t>Încălcarea</a:t>
            </a:r>
            <a:r>
              <a:rPr lang="en-US" sz="1200" dirty="0" smtClean="0"/>
              <a:t> </a:t>
            </a:r>
            <a:r>
              <a:rPr lang="en-US" sz="1200" dirty="0" err="1" smtClean="0"/>
              <a:t>legislaţiei</a:t>
            </a:r>
            <a:r>
              <a:rPr lang="en-US" sz="1200" dirty="0" smtClean="0"/>
              <a:t> </a:t>
            </a:r>
            <a:r>
              <a:rPr lang="en-US" sz="1200" dirty="0" err="1" smtClean="0"/>
              <a:t>muncii</a:t>
            </a:r>
            <a:r>
              <a:rPr lang="en-US" sz="1200" dirty="0" smtClean="0"/>
              <a:t>, </a:t>
            </a:r>
            <a:r>
              <a:rPr lang="en-US" sz="1200" dirty="0" err="1" smtClean="0"/>
              <a:t>manifestată</a:t>
            </a:r>
            <a:r>
              <a:rPr lang="en-US" sz="1200" dirty="0" smtClean="0"/>
              <a:t> </a:t>
            </a:r>
            <a:r>
              <a:rPr lang="en-US" sz="1200" dirty="0" err="1" smtClean="0"/>
              <a:t>prin</a:t>
            </a:r>
            <a:r>
              <a:rPr lang="en-US" sz="1200" dirty="0" smtClean="0"/>
              <a:t>:</a:t>
            </a:r>
            <a:r>
              <a:rPr lang="ru-RU" sz="1200" dirty="0" smtClean="0"/>
              <a:t> </a:t>
            </a:r>
            <a:endParaRPr lang="ro-MO" sz="1200" dirty="0" smtClean="0"/>
          </a:p>
          <a:p>
            <a:r>
              <a:rPr lang="en-US" sz="1200" dirty="0" smtClean="0"/>
              <a:t>a</a:t>
            </a:r>
            <a:r>
              <a:rPr lang="en-US" sz="1200" dirty="0" smtClean="0"/>
              <a:t>) </a:t>
            </a:r>
            <a:r>
              <a:rPr lang="en-US" sz="1200" dirty="0" err="1" smtClean="0"/>
              <a:t>prestarea</a:t>
            </a:r>
            <a:r>
              <a:rPr lang="en-US" sz="1200" dirty="0" smtClean="0"/>
              <a:t> </a:t>
            </a:r>
            <a:r>
              <a:rPr lang="en-US" sz="1200" dirty="0" err="1" smtClean="0"/>
              <a:t>muncii</a:t>
            </a:r>
            <a:r>
              <a:rPr lang="en-US" sz="1200" dirty="0" smtClean="0"/>
              <a:t> de </a:t>
            </a:r>
            <a:r>
              <a:rPr lang="en-US" sz="1200" dirty="0" err="1" smtClean="0"/>
              <a:t>către</a:t>
            </a:r>
            <a:r>
              <a:rPr lang="en-US" sz="1200" dirty="0" smtClean="0"/>
              <a:t> o </a:t>
            </a:r>
            <a:r>
              <a:rPr lang="en-US" sz="1200" dirty="0" err="1" smtClean="0"/>
              <a:t>persoană</a:t>
            </a:r>
            <a:r>
              <a:rPr lang="en-US" sz="1200" dirty="0" smtClean="0"/>
              <a:t> </a:t>
            </a:r>
            <a:r>
              <a:rPr lang="en-US" sz="1200" dirty="0" err="1" smtClean="0"/>
              <a:t>fără</a:t>
            </a:r>
            <a:r>
              <a:rPr lang="en-US" sz="1200" dirty="0" smtClean="0"/>
              <a:t> a </a:t>
            </a:r>
            <a:r>
              <a:rPr lang="en-US" sz="1200" dirty="0" err="1" smtClean="0"/>
              <a:t>avea</a:t>
            </a:r>
            <a:r>
              <a:rPr lang="en-US" sz="1200" dirty="0" smtClean="0"/>
              <a:t> </a:t>
            </a:r>
            <a:r>
              <a:rPr lang="en-US" sz="1200" dirty="0" err="1" smtClean="0"/>
              <a:t>încheiat</a:t>
            </a:r>
            <a:r>
              <a:rPr lang="en-US" sz="1200" dirty="0" smtClean="0"/>
              <a:t> un contract individual de </a:t>
            </a:r>
            <a:r>
              <a:rPr lang="en-US" sz="1200" dirty="0" err="1" smtClean="0"/>
              <a:t>munca</a:t>
            </a:r>
            <a:r>
              <a:rPr lang="en-US" sz="1200" dirty="0" smtClean="0"/>
              <a:t> </a:t>
            </a:r>
            <a:r>
              <a:rPr lang="en-US" sz="1200" dirty="0" err="1" smtClean="0"/>
              <a:t>în</a:t>
            </a:r>
            <a:r>
              <a:rPr lang="en-US" sz="1200" dirty="0" smtClean="0"/>
              <a:t> </a:t>
            </a:r>
            <a:r>
              <a:rPr lang="en-US" sz="1200" dirty="0" err="1" smtClean="0"/>
              <a:t>formă</a:t>
            </a:r>
            <a:r>
              <a:rPr lang="en-US" sz="1200" dirty="0" smtClean="0"/>
              <a:t> </a:t>
            </a:r>
            <a:r>
              <a:rPr lang="en-US" sz="1200" dirty="0" err="1" smtClean="0"/>
              <a:t>scrisă</a:t>
            </a:r>
            <a:r>
              <a:rPr lang="en-US" sz="1200" dirty="0" smtClean="0"/>
              <a:t>;</a:t>
            </a:r>
            <a:r>
              <a:rPr lang="ru-RU" sz="1200" dirty="0" smtClean="0"/>
              <a:t> </a:t>
            </a:r>
            <a:endParaRPr lang="ro-MO" sz="1200" dirty="0" smtClean="0"/>
          </a:p>
          <a:p>
            <a:r>
              <a:rPr lang="en-US" sz="1200" dirty="0" smtClean="0"/>
              <a:t>b</a:t>
            </a:r>
            <a:r>
              <a:rPr lang="en-US" sz="1200" dirty="0" smtClean="0"/>
              <a:t>) </a:t>
            </a:r>
            <a:r>
              <a:rPr lang="en-US" sz="1200" dirty="0" err="1" smtClean="0"/>
              <a:t>stabilirea</a:t>
            </a:r>
            <a:r>
              <a:rPr lang="en-US" sz="1200" dirty="0" smtClean="0"/>
              <a:t> </a:t>
            </a:r>
            <a:r>
              <a:rPr lang="en-US" sz="1200" dirty="0" err="1" smtClean="0"/>
              <a:t>şi</a:t>
            </a:r>
            <a:r>
              <a:rPr lang="en-US" sz="1200" dirty="0" smtClean="0"/>
              <a:t> </a:t>
            </a:r>
            <a:r>
              <a:rPr lang="en-US" sz="1200" dirty="0" err="1" smtClean="0"/>
              <a:t>achitarea</a:t>
            </a:r>
            <a:r>
              <a:rPr lang="en-US" sz="1200" dirty="0" smtClean="0"/>
              <a:t> </a:t>
            </a:r>
            <a:r>
              <a:rPr lang="en-US" sz="1200" dirty="0" err="1" smtClean="0"/>
              <a:t>unui</a:t>
            </a:r>
            <a:r>
              <a:rPr lang="en-US" sz="1200" dirty="0" smtClean="0"/>
              <a:t> </a:t>
            </a:r>
            <a:r>
              <a:rPr lang="en-US" sz="1200" dirty="0" err="1" smtClean="0"/>
              <a:t>salariu</a:t>
            </a:r>
            <a:r>
              <a:rPr lang="en-US" sz="1200" dirty="0" smtClean="0"/>
              <a:t> sub </a:t>
            </a:r>
            <a:r>
              <a:rPr lang="en-US" sz="1200" dirty="0" err="1" smtClean="0"/>
              <a:t>nivelul</a:t>
            </a:r>
            <a:r>
              <a:rPr lang="en-US" sz="1200" dirty="0" smtClean="0"/>
              <a:t> minim </a:t>
            </a:r>
            <a:r>
              <a:rPr lang="en-US" sz="1200" dirty="0" err="1" smtClean="0"/>
              <a:t>garantat</a:t>
            </a:r>
            <a:r>
              <a:rPr lang="en-US" sz="1200" dirty="0" smtClean="0"/>
              <a:t> de stat </a:t>
            </a:r>
            <a:r>
              <a:rPr lang="en-US" sz="1200" dirty="0" err="1" smtClean="0"/>
              <a:t>sau</a:t>
            </a:r>
            <a:r>
              <a:rPr lang="en-US" sz="1200" dirty="0" smtClean="0"/>
              <a:t> </a:t>
            </a:r>
            <a:r>
              <a:rPr lang="en-US" sz="1200" dirty="0" err="1" smtClean="0"/>
              <a:t>stabilit</a:t>
            </a:r>
            <a:r>
              <a:rPr lang="en-US" sz="1200" dirty="0" smtClean="0"/>
              <a:t> </a:t>
            </a:r>
            <a:r>
              <a:rPr lang="en-US" sz="1200" dirty="0" err="1" smtClean="0"/>
              <a:t>prin</a:t>
            </a:r>
            <a:r>
              <a:rPr lang="en-US" sz="1200" dirty="0" smtClean="0"/>
              <a:t> </a:t>
            </a:r>
            <a:r>
              <a:rPr lang="en-US" sz="1200" dirty="0" err="1" smtClean="0"/>
              <a:t>contractul</a:t>
            </a:r>
            <a:r>
              <a:rPr lang="en-US" sz="1200" dirty="0" smtClean="0"/>
              <a:t> </a:t>
            </a:r>
            <a:r>
              <a:rPr lang="en-US" sz="1200" dirty="0" err="1" smtClean="0"/>
              <a:t>colectiv</a:t>
            </a:r>
            <a:r>
              <a:rPr lang="en-US" sz="1200" dirty="0" smtClean="0"/>
              <a:t>/</a:t>
            </a:r>
            <a:r>
              <a:rPr lang="en-US" sz="1200" dirty="0" err="1" smtClean="0"/>
              <a:t>convenţia</a:t>
            </a:r>
            <a:r>
              <a:rPr lang="en-US" sz="1200" dirty="0" smtClean="0"/>
              <a:t> de </a:t>
            </a:r>
            <a:r>
              <a:rPr lang="en-US" sz="1200" dirty="0" err="1" smtClean="0"/>
              <a:t>muncă</a:t>
            </a:r>
            <a:r>
              <a:rPr lang="en-US" sz="1200" dirty="0" smtClean="0"/>
              <a:t>;</a:t>
            </a:r>
            <a:r>
              <a:rPr lang="ru-RU" sz="1200" dirty="0" smtClean="0"/>
              <a:t> </a:t>
            </a:r>
            <a:endParaRPr lang="ro-MO" sz="1200" dirty="0" smtClean="0"/>
          </a:p>
          <a:p>
            <a:r>
              <a:rPr lang="en-US" sz="1200" dirty="0" smtClean="0"/>
              <a:t>c</a:t>
            </a:r>
            <a:r>
              <a:rPr lang="en-US" sz="1200" dirty="0" smtClean="0"/>
              <a:t>) </a:t>
            </a:r>
            <a:r>
              <a:rPr lang="en-US" sz="1200" dirty="0" err="1" smtClean="0"/>
              <a:t>neretribuirea</a:t>
            </a:r>
            <a:r>
              <a:rPr lang="en-US" sz="1200" dirty="0" smtClean="0"/>
              <a:t> </a:t>
            </a:r>
            <a:r>
              <a:rPr lang="en-US" sz="1200" dirty="0" err="1" smtClean="0"/>
              <a:t>muncii</a:t>
            </a:r>
            <a:r>
              <a:rPr lang="en-US" sz="1200" dirty="0" smtClean="0"/>
              <a:t> </a:t>
            </a:r>
            <a:r>
              <a:rPr lang="en-US" sz="1200" dirty="0" err="1" smtClean="0"/>
              <a:t>suplimentare</a:t>
            </a:r>
            <a:r>
              <a:rPr lang="en-US" sz="1200" dirty="0" smtClean="0"/>
              <a:t>, a </a:t>
            </a:r>
            <a:r>
              <a:rPr lang="en-US" sz="1200" dirty="0" err="1" smtClean="0"/>
              <a:t>muncii</a:t>
            </a:r>
            <a:r>
              <a:rPr lang="en-US" sz="1200" dirty="0" smtClean="0"/>
              <a:t> </a:t>
            </a:r>
            <a:r>
              <a:rPr lang="en-US" sz="1200" dirty="0" err="1" smtClean="0"/>
              <a:t>prestate</a:t>
            </a:r>
            <a:r>
              <a:rPr lang="en-US" sz="1200" dirty="0" smtClean="0"/>
              <a:t> </a:t>
            </a:r>
            <a:r>
              <a:rPr lang="en-US" sz="1200" dirty="0" err="1" smtClean="0"/>
              <a:t>în</a:t>
            </a:r>
            <a:r>
              <a:rPr lang="en-US" sz="1200" dirty="0" smtClean="0"/>
              <a:t> </a:t>
            </a:r>
            <a:r>
              <a:rPr lang="en-US" sz="1200" dirty="0" err="1" smtClean="0"/>
              <a:t>zilele</a:t>
            </a:r>
            <a:r>
              <a:rPr lang="en-US" sz="1200" dirty="0" smtClean="0"/>
              <a:t> de </a:t>
            </a:r>
            <a:r>
              <a:rPr lang="en-US" sz="1200" dirty="0" err="1" smtClean="0"/>
              <a:t>repaus</a:t>
            </a:r>
            <a:r>
              <a:rPr lang="en-US" sz="1200" dirty="0" smtClean="0"/>
              <a:t> </a:t>
            </a:r>
            <a:r>
              <a:rPr lang="en-US" sz="1200" dirty="0" err="1" smtClean="0"/>
              <a:t>şi</a:t>
            </a:r>
            <a:r>
              <a:rPr lang="en-US" sz="1200" dirty="0" smtClean="0"/>
              <a:t> de </a:t>
            </a:r>
            <a:r>
              <a:rPr lang="en-US" sz="1200" dirty="0" err="1" smtClean="0"/>
              <a:t>sărbătoare</a:t>
            </a:r>
            <a:r>
              <a:rPr lang="en-US" sz="1200" dirty="0" smtClean="0"/>
              <a:t> </a:t>
            </a:r>
            <a:r>
              <a:rPr lang="en-US" sz="1200" dirty="0" err="1" smtClean="0"/>
              <a:t>nelucrătoare</a:t>
            </a:r>
            <a:r>
              <a:rPr lang="en-US" sz="1200" dirty="0" smtClean="0"/>
              <a:t> </a:t>
            </a:r>
            <a:r>
              <a:rPr lang="en-US" sz="1200" dirty="0" err="1" smtClean="0"/>
              <a:t>şi</a:t>
            </a:r>
            <a:r>
              <a:rPr lang="en-US" sz="1200" dirty="0" smtClean="0"/>
              <a:t>/</a:t>
            </a:r>
            <a:r>
              <a:rPr lang="en-US" sz="1200" dirty="0" err="1" smtClean="0"/>
              <a:t>sau</a:t>
            </a:r>
            <a:r>
              <a:rPr lang="en-US" sz="1200" dirty="0" smtClean="0"/>
              <a:t> a </a:t>
            </a:r>
            <a:r>
              <a:rPr lang="en-US" sz="1200" dirty="0" err="1" smtClean="0"/>
              <a:t>muncii</a:t>
            </a:r>
            <a:r>
              <a:rPr lang="en-US" sz="1200" dirty="0" smtClean="0"/>
              <a:t> de </a:t>
            </a:r>
            <a:r>
              <a:rPr lang="en-US" sz="1200" dirty="0" err="1" smtClean="0"/>
              <a:t>noapte</a:t>
            </a:r>
            <a:r>
              <a:rPr lang="en-US" sz="1200" dirty="0" smtClean="0"/>
              <a:t>;</a:t>
            </a:r>
            <a:r>
              <a:rPr lang="ru-RU" sz="1200" dirty="0" smtClean="0"/>
              <a:t> </a:t>
            </a:r>
            <a:endParaRPr lang="ro-MO" sz="1200" dirty="0" smtClean="0"/>
          </a:p>
          <a:p>
            <a:r>
              <a:rPr lang="en-US" sz="1200" dirty="0" smtClean="0"/>
              <a:t>d</a:t>
            </a:r>
            <a:r>
              <a:rPr lang="en-US" sz="1200" dirty="0" smtClean="0"/>
              <a:t>) </a:t>
            </a:r>
            <a:r>
              <a:rPr lang="en-US" sz="1200" dirty="0" err="1" smtClean="0"/>
              <a:t>neachitarea</a:t>
            </a:r>
            <a:r>
              <a:rPr lang="en-US" sz="1200" dirty="0" smtClean="0"/>
              <a:t> </a:t>
            </a:r>
            <a:r>
              <a:rPr lang="en-US" sz="1200" dirty="0" err="1" smtClean="0"/>
              <a:t>adaosurilor</a:t>
            </a:r>
            <a:r>
              <a:rPr lang="en-US" sz="1200" dirty="0" smtClean="0"/>
              <a:t>, a </a:t>
            </a:r>
            <a:r>
              <a:rPr lang="en-US" sz="1200" dirty="0" err="1" smtClean="0"/>
              <a:t>sporurilor</a:t>
            </a:r>
            <a:r>
              <a:rPr lang="en-US" sz="1200" dirty="0" smtClean="0"/>
              <a:t>, a </a:t>
            </a:r>
            <a:r>
              <a:rPr lang="en-US" sz="1200" dirty="0" err="1" smtClean="0"/>
              <a:t>plăţilor</a:t>
            </a:r>
            <a:r>
              <a:rPr lang="en-US" sz="1200" dirty="0" smtClean="0"/>
              <a:t> de </a:t>
            </a:r>
            <a:r>
              <a:rPr lang="en-US" sz="1200" dirty="0" err="1" smtClean="0"/>
              <a:t>compensare</a:t>
            </a:r>
            <a:r>
              <a:rPr lang="en-US" sz="1200" dirty="0" smtClean="0"/>
              <a:t>, </a:t>
            </a:r>
            <a:r>
              <a:rPr lang="en-US" sz="1200" dirty="0" err="1" smtClean="0"/>
              <a:t>inclusiv</a:t>
            </a:r>
            <a:r>
              <a:rPr lang="en-US" sz="1200" dirty="0" smtClean="0"/>
              <a:t> a </a:t>
            </a:r>
            <a:r>
              <a:rPr lang="en-US" sz="1200" dirty="0" err="1" smtClean="0"/>
              <a:t>premiilor</a:t>
            </a:r>
            <a:r>
              <a:rPr lang="en-US" sz="1200" dirty="0" smtClean="0"/>
              <a:t> </a:t>
            </a:r>
            <a:r>
              <a:rPr lang="en-US" sz="1200" dirty="0" err="1" smtClean="0"/>
              <a:t>prevăzute</a:t>
            </a:r>
            <a:r>
              <a:rPr lang="en-US" sz="1200" dirty="0" smtClean="0"/>
              <a:t> de </a:t>
            </a:r>
            <a:r>
              <a:rPr lang="en-US" sz="1200" dirty="0" err="1" smtClean="0"/>
              <a:t>lege</a:t>
            </a:r>
            <a:r>
              <a:rPr lang="en-US" sz="1200" dirty="0" smtClean="0"/>
              <a:t>, de </a:t>
            </a:r>
            <a:r>
              <a:rPr lang="en-US" sz="1200" dirty="0" err="1" smtClean="0"/>
              <a:t>regulamentele</a:t>
            </a:r>
            <a:r>
              <a:rPr lang="en-US" sz="1200" dirty="0" smtClean="0"/>
              <a:t> </a:t>
            </a:r>
            <a:r>
              <a:rPr lang="en-US" sz="1200" dirty="0" err="1" smtClean="0"/>
              <a:t>aprobate</a:t>
            </a:r>
            <a:r>
              <a:rPr lang="en-US" sz="1200" dirty="0" smtClean="0"/>
              <a:t> de </a:t>
            </a:r>
            <a:r>
              <a:rPr lang="en-US" sz="1200" dirty="0" err="1" smtClean="0"/>
              <a:t>angajator</a:t>
            </a:r>
            <a:r>
              <a:rPr lang="en-US" sz="1200" dirty="0" smtClean="0"/>
              <a:t>, de </a:t>
            </a:r>
            <a:r>
              <a:rPr lang="en-US" sz="1200" dirty="0" err="1" smtClean="0"/>
              <a:t>contractul</a:t>
            </a:r>
            <a:r>
              <a:rPr lang="en-US" sz="1200" dirty="0" smtClean="0"/>
              <a:t> </a:t>
            </a:r>
            <a:r>
              <a:rPr lang="en-US" sz="1200" dirty="0" err="1" smtClean="0"/>
              <a:t>colectiv</a:t>
            </a:r>
            <a:r>
              <a:rPr lang="en-US" sz="1200" dirty="0" smtClean="0"/>
              <a:t>/</a:t>
            </a:r>
            <a:r>
              <a:rPr lang="en-US" sz="1200" dirty="0" err="1" smtClean="0"/>
              <a:t>convenţia</a:t>
            </a:r>
            <a:r>
              <a:rPr lang="en-US" sz="1200" dirty="0" smtClean="0"/>
              <a:t> de </a:t>
            </a:r>
            <a:r>
              <a:rPr lang="en-US" sz="1200" dirty="0" err="1" smtClean="0"/>
              <a:t>muncă</a:t>
            </a:r>
            <a:r>
              <a:rPr lang="en-US" sz="1200" dirty="0" smtClean="0"/>
              <a:t>, de </a:t>
            </a:r>
            <a:r>
              <a:rPr lang="en-US" sz="1200" dirty="0" err="1" smtClean="0"/>
              <a:t>contractul</a:t>
            </a:r>
            <a:r>
              <a:rPr lang="en-US" sz="1200" dirty="0" smtClean="0"/>
              <a:t> individual de </a:t>
            </a:r>
            <a:r>
              <a:rPr lang="en-US" sz="1200" dirty="0" err="1" smtClean="0"/>
              <a:t>muncă</a:t>
            </a:r>
            <a:r>
              <a:rPr lang="en-US" sz="1200" dirty="0" smtClean="0"/>
              <a:t>,</a:t>
            </a:r>
            <a:r>
              <a:rPr lang="ru-RU" sz="1200" dirty="0" smtClean="0"/>
              <a:t> </a:t>
            </a:r>
            <a:endParaRPr lang="ro-MO" sz="1200" dirty="0" smtClean="0"/>
          </a:p>
          <a:p>
            <a:r>
              <a:rPr lang="en-US" sz="1200" b="1" i="1" dirty="0" smtClean="0"/>
              <a:t>se </a:t>
            </a:r>
            <a:r>
              <a:rPr lang="en-US" sz="1200" b="1" i="1" dirty="0" err="1" smtClean="0"/>
              <a:t>sancţionează</a:t>
            </a:r>
            <a:r>
              <a:rPr lang="en-US" sz="1200" b="1" i="1" dirty="0" smtClean="0"/>
              <a:t> cu </a:t>
            </a:r>
            <a:r>
              <a:rPr lang="en-US" sz="1200" b="1" i="1" dirty="0" err="1" smtClean="0"/>
              <a:t>amendă</a:t>
            </a:r>
            <a:r>
              <a:rPr lang="en-US" sz="1200" b="1" i="1" dirty="0" smtClean="0"/>
              <a:t> de la 70 la 120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fizice</a:t>
            </a:r>
            <a:r>
              <a:rPr lang="en-US" sz="1200" b="1" i="1" dirty="0" smtClean="0"/>
              <a:t>, cu </a:t>
            </a:r>
            <a:r>
              <a:rPr lang="en-US" sz="1200" b="1" i="1" dirty="0" err="1" smtClean="0"/>
              <a:t>amendă</a:t>
            </a:r>
            <a:r>
              <a:rPr lang="en-US" sz="1200" b="1" i="1" dirty="0" smtClean="0"/>
              <a:t> de la 150 la 240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cu </a:t>
            </a:r>
            <a:r>
              <a:rPr lang="en-US" sz="1200" b="1" i="1" dirty="0" err="1" smtClean="0"/>
              <a:t>amendă</a:t>
            </a:r>
            <a:r>
              <a:rPr lang="en-US" sz="1200" b="1" i="1" dirty="0" smtClean="0"/>
              <a:t> de la 260 la 400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r>
              <a:rPr lang="ru-RU" sz="1200" i="1" dirty="0" smtClean="0"/>
              <a:t> </a:t>
            </a:r>
            <a:endParaRPr lang="ru-RU" sz="1200" i="1" dirty="0"/>
          </a:p>
        </p:txBody>
      </p:sp>
      <p:sp>
        <p:nvSpPr>
          <p:cNvPr id="3" name="Заголовок 2"/>
          <p:cNvSpPr>
            <a:spLocks noGrp="1"/>
          </p:cNvSpPr>
          <p:nvPr>
            <p:ph type="title"/>
          </p:nvPr>
        </p:nvSpPr>
        <p:spPr>
          <a:xfrm>
            <a:off x="457200" y="274638"/>
            <a:ext cx="8229600" cy="562074"/>
          </a:xfrm>
        </p:spPr>
        <p:txBody>
          <a:bodyPr>
            <a:normAutofit/>
          </a:bodyPr>
          <a:lstStyle/>
          <a:p>
            <a:pPr algn="ctr"/>
            <a:r>
              <a:rPr lang="ro-MO" sz="2400" dirty="0" smtClean="0"/>
              <a:t>Sanctiuni pentru incălcarea legislației muncii</a:t>
            </a:r>
            <a:endParaRPr lang="ru-RU"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6048672"/>
          </a:xfrm>
        </p:spPr>
        <p:txBody>
          <a:bodyPr>
            <a:normAutofit lnSpcReduction="10000"/>
          </a:bodyPr>
          <a:lstStyle/>
          <a:p>
            <a:pPr>
              <a:buNone/>
            </a:pPr>
            <a:r>
              <a:rPr lang="ro-MO" sz="2500" b="1" dirty="0" smtClean="0"/>
              <a:t>  </a:t>
            </a:r>
            <a:r>
              <a:rPr lang="ro-MO" sz="1200" b="1" dirty="0" smtClean="0"/>
              <a:t>Sancțuni </a:t>
            </a:r>
            <a:r>
              <a:rPr lang="ro-MO" sz="1200" b="1" dirty="0" smtClean="0"/>
              <a:t>pentru încălcarea legislației muncii </a:t>
            </a:r>
            <a:r>
              <a:rPr lang="ro-MO" sz="1200" b="1" dirty="0" smtClean="0"/>
              <a:t>conform art. </a:t>
            </a:r>
            <a:r>
              <a:rPr lang="ro-MO" sz="1200" b="1" dirty="0" smtClean="0"/>
              <a:t>55</a:t>
            </a:r>
            <a:r>
              <a:rPr lang="ro-MO" sz="1200" b="1" baseline="30000" dirty="0" smtClean="0"/>
              <a:t>1</a:t>
            </a:r>
            <a:r>
              <a:rPr lang="ro-MO" sz="1200" b="1" dirty="0" smtClean="0"/>
              <a:t> din Codul Contravențional</a:t>
            </a:r>
            <a:endParaRPr lang="ru-RU" sz="1200" dirty="0" smtClean="0"/>
          </a:p>
          <a:p>
            <a:r>
              <a:rPr lang="en-US" sz="1200" dirty="0" err="1" smtClean="0"/>
              <a:t>Utilizarea</a:t>
            </a:r>
            <a:r>
              <a:rPr lang="en-US" sz="1200" dirty="0" smtClean="0"/>
              <a:t> </a:t>
            </a:r>
            <a:r>
              <a:rPr lang="en-US" sz="1200" dirty="0" err="1" smtClean="0"/>
              <a:t>muncii</a:t>
            </a:r>
            <a:r>
              <a:rPr lang="en-US" sz="1200" dirty="0" smtClean="0"/>
              <a:t> </a:t>
            </a:r>
            <a:r>
              <a:rPr lang="en-US" sz="1200" dirty="0" err="1" smtClean="0"/>
              <a:t>nedeclarate</a:t>
            </a:r>
            <a:r>
              <a:rPr lang="ru-RU" sz="1200" dirty="0" smtClean="0"/>
              <a:t> </a:t>
            </a:r>
            <a:r>
              <a:rPr lang="en-US" sz="1200" dirty="0" smtClean="0"/>
              <a:t>se </a:t>
            </a:r>
            <a:r>
              <a:rPr lang="en-US" sz="1200" dirty="0" err="1" smtClean="0"/>
              <a:t>sancţionează</a:t>
            </a:r>
            <a:r>
              <a:rPr lang="en-US" sz="1200" dirty="0" smtClean="0"/>
              <a:t> </a:t>
            </a:r>
            <a:r>
              <a:rPr lang="en-US" sz="1200" dirty="0" err="1" smtClean="0"/>
              <a:t>pentru</a:t>
            </a:r>
            <a:r>
              <a:rPr lang="en-US" sz="1200" dirty="0" smtClean="0"/>
              <a:t> </a:t>
            </a:r>
            <a:r>
              <a:rPr lang="en-US" sz="1200" dirty="0" err="1" smtClean="0"/>
              <a:t>fiecare</a:t>
            </a:r>
            <a:r>
              <a:rPr lang="en-US" sz="1200" dirty="0" smtClean="0"/>
              <a:t> </a:t>
            </a:r>
            <a:r>
              <a:rPr lang="en-US" sz="1200" dirty="0" err="1" smtClean="0"/>
              <a:t>persoană</a:t>
            </a:r>
            <a:r>
              <a:rPr lang="en-US" sz="1200" dirty="0" smtClean="0"/>
              <a:t> </a:t>
            </a:r>
            <a:r>
              <a:rPr lang="en-US" sz="1200" dirty="0" err="1" smtClean="0"/>
              <a:t>identificată</a:t>
            </a:r>
            <a:r>
              <a:rPr lang="en-US" sz="1200" dirty="0" smtClean="0"/>
              <a:t> cu </a:t>
            </a:r>
            <a:r>
              <a:rPr lang="en-US" sz="1200" dirty="0" err="1" smtClean="0"/>
              <a:t>amendă</a:t>
            </a:r>
            <a:r>
              <a:rPr lang="en-US" sz="1200" dirty="0" smtClean="0"/>
              <a:t> </a:t>
            </a:r>
            <a:endParaRPr lang="ro-MO" sz="1200" dirty="0" smtClean="0"/>
          </a:p>
          <a:p>
            <a:r>
              <a:rPr lang="en-US" sz="1200" b="1" i="1" dirty="0" smtClean="0"/>
              <a:t>de </a:t>
            </a:r>
            <a:r>
              <a:rPr lang="en-US" sz="1200" b="1" i="1" dirty="0" smtClean="0"/>
              <a:t>la 60 la 90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fizice</a:t>
            </a:r>
            <a:r>
              <a:rPr lang="en-US" sz="1200" b="1" i="1" dirty="0" smtClean="0"/>
              <a:t>, cu </a:t>
            </a:r>
            <a:r>
              <a:rPr lang="en-US" sz="1200" b="1" i="1" dirty="0" err="1" smtClean="0"/>
              <a:t>amendă</a:t>
            </a:r>
            <a:r>
              <a:rPr lang="en-US" sz="1200" b="1" i="1" dirty="0" smtClean="0"/>
              <a:t> de la 150 la 210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cu </a:t>
            </a:r>
            <a:r>
              <a:rPr lang="en-US" sz="1200" b="1" i="1" dirty="0" err="1" smtClean="0"/>
              <a:t>amendă</a:t>
            </a:r>
            <a:r>
              <a:rPr lang="en-US" sz="1200" b="1" i="1" dirty="0" smtClean="0"/>
              <a:t> de la 210 la 300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endParaRPr lang="ru-RU" sz="1200" b="1" i="1" dirty="0" smtClean="0"/>
          </a:p>
          <a:p>
            <a:r>
              <a:rPr lang="en-US" sz="1200" b="1" dirty="0" smtClean="0"/>
              <a:t> </a:t>
            </a:r>
            <a:endParaRPr lang="ru-RU" sz="1200" dirty="0" smtClean="0"/>
          </a:p>
          <a:p>
            <a:r>
              <a:rPr lang="ro-MO" sz="1200" b="1" dirty="0" smtClean="0"/>
              <a:t>Sancțuni pentru încălcarea legislației muncii </a:t>
            </a:r>
            <a:r>
              <a:rPr lang="ro-MO" sz="1200" b="1" dirty="0" smtClean="0"/>
              <a:t>conform art. </a:t>
            </a:r>
            <a:r>
              <a:rPr lang="ro-MO" sz="1200" b="1" dirty="0" smtClean="0"/>
              <a:t>55</a:t>
            </a:r>
            <a:r>
              <a:rPr lang="ro-MO" sz="1200" b="1" baseline="30000" dirty="0" smtClean="0"/>
              <a:t>2</a:t>
            </a:r>
            <a:r>
              <a:rPr lang="ro-MO" sz="1200" b="1" dirty="0" smtClean="0"/>
              <a:t> din Codul Contravențional</a:t>
            </a:r>
            <a:endParaRPr lang="ru-RU" sz="1200" dirty="0" smtClean="0"/>
          </a:p>
          <a:p>
            <a:r>
              <a:rPr lang="en-US" sz="1200" dirty="0" err="1" smtClean="0"/>
              <a:t>Achitarea</a:t>
            </a:r>
            <a:r>
              <a:rPr lang="en-US" sz="1200" dirty="0" smtClean="0"/>
              <a:t> </a:t>
            </a:r>
            <a:r>
              <a:rPr lang="en-US" sz="1200" dirty="0" err="1" smtClean="0"/>
              <a:t>salariului</a:t>
            </a:r>
            <a:r>
              <a:rPr lang="en-US" sz="1200" dirty="0" smtClean="0"/>
              <a:t> </a:t>
            </a:r>
            <a:r>
              <a:rPr lang="en-US" sz="1200" dirty="0" err="1" smtClean="0"/>
              <a:t>sau</a:t>
            </a:r>
            <a:r>
              <a:rPr lang="en-US" sz="1200" dirty="0" smtClean="0"/>
              <a:t> a </a:t>
            </a:r>
            <a:r>
              <a:rPr lang="en-US" sz="1200" dirty="0" err="1" smtClean="0"/>
              <a:t>altor</a:t>
            </a:r>
            <a:r>
              <a:rPr lang="en-US" sz="1200" dirty="0" smtClean="0"/>
              <a:t> </a:t>
            </a:r>
            <a:r>
              <a:rPr lang="en-US" sz="1200" dirty="0" err="1" smtClean="0"/>
              <a:t>plăți</a:t>
            </a:r>
            <a:r>
              <a:rPr lang="en-US" sz="1200" dirty="0" smtClean="0"/>
              <a:t> </a:t>
            </a:r>
            <a:r>
              <a:rPr lang="en-US" sz="1200" dirty="0" err="1" smtClean="0"/>
              <a:t>fără</a:t>
            </a:r>
            <a:r>
              <a:rPr lang="en-US" sz="1200" dirty="0" smtClean="0"/>
              <a:t> </a:t>
            </a:r>
            <a:r>
              <a:rPr lang="en-US" sz="1200" dirty="0" err="1" smtClean="0"/>
              <a:t>reflectarea</a:t>
            </a:r>
            <a:r>
              <a:rPr lang="en-US" sz="1200" dirty="0" smtClean="0"/>
              <a:t> </a:t>
            </a:r>
            <a:r>
              <a:rPr lang="en-US" sz="1200" dirty="0" err="1" smtClean="0"/>
              <a:t>acestora</a:t>
            </a:r>
            <a:r>
              <a:rPr lang="en-US" sz="1200" dirty="0" smtClean="0"/>
              <a:t> </a:t>
            </a:r>
            <a:r>
              <a:rPr lang="en-US" sz="1200" dirty="0" err="1" smtClean="0"/>
              <a:t>în</a:t>
            </a:r>
            <a:r>
              <a:rPr lang="en-US" sz="1200" dirty="0" smtClean="0"/>
              <a:t> </a:t>
            </a:r>
            <a:r>
              <a:rPr lang="en-US" sz="1200" dirty="0" err="1" smtClean="0"/>
              <a:t>evidența</a:t>
            </a:r>
            <a:r>
              <a:rPr lang="en-US" sz="1200" dirty="0" smtClean="0"/>
              <a:t> </a:t>
            </a:r>
            <a:r>
              <a:rPr lang="en-US" sz="1200" dirty="0" err="1" smtClean="0"/>
              <a:t>contabilă</a:t>
            </a:r>
            <a:r>
              <a:rPr lang="ru-RU" sz="1200" dirty="0" smtClean="0"/>
              <a:t> </a:t>
            </a:r>
            <a:r>
              <a:rPr lang="en-US" sz="1200" dirty="0" smtClean="0"/>
              <a:t>se </a:t>
            </a:r>
            <a:r>
              <a:rPr lang="en-US" sz="1200" dirty="0" err="1" smtClean="0"/>
              <a:t>sancţionează</a:t>
            </a:r>
            <a:r>
              <a:rPr lang="en-US" sz="1200" dirty="0" smtClean="0"/>
              <a:t>, </a:t>
            </a:r>
            <a:r>
              <a:rPr lang="en-US" sz="1200" dirty="0" err="1" smtClean="0"/>
              <a:t>pentru</a:t>
            </a:r>
            <a:r>
              <a:rPr lang="en-US" sz="1200" dirty="0" smtClean="0"/>
              <a:t> </a:t>
            </a:r>
            <a:r>
              <a:rPr lang="en-US" sz="1200" dirty="0" err="1" smtClean="0"/>
              <a:t>fiecare</a:t>
            </a:r>
            <a:r>
              <a:rPr lang="en-US" sz="1200" dirty="0" smtClean="0"/>
              <a:t> </a:t>
            </a:r>
            <a:r>
              <a:rPr lang="en-US" sz="1200" dirty="0" err="1" smtClean="0"/>
              <a:t>persoană</a:t>
            </a:r>
            <a:r>
              <a:rPr lang="en-US" sz="1200" dirty="0" smtClean="0"/>
              <a:t> </a:t>
            </a:r>
            <a:r>
              <a:rPr lang="en-US" sz="1200" dirty="0" err="1" smtClean="0"/>
              <a:t>identificată</a:t>
            </a:r>
            <a:r>
              <a:rPr lang="en-US" sz="1200" dirty="0" smtClean="0"/>
              <a:t>, cu </a:t>
            </a:r>
            <a:r>
              <a:rPr lang="en-US" sz="1200" dirty="0" err="1" smtClean="0"/>
              <a:t>amendă</a:t>
            </a:r>
            <a:r>
              <a:rPr lang="en-US" sz="1200" dirty="0" smtClean="0"/>
              <a:t> </a:t>
            </a:r>
            <a:endParaRPr lang="ro-MO" sz="1200" dirty="0" smtClean="0"/>
          </a:p>
          <a:p>
            <a:r>
              <a:rPr lang="en-US" sz="1200" b="1" i="1" dirty="0" smtClean="0"/>
              <a:t>de </a:t>
            </a:r>
            <a:r>
              <a:rPr lang="en-US" sz="1200" b="1" i="1" dirty="0" smtClean="0"/>
              <a:t>la 400 la 500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fizice</a:t>
            </a:r>
            <a:r>
              <a:rPr lang="en-US" sz="1200" b="1" i="1" dirty="0" smtClean="0"/>
              <a:t>, cu </a:t>
            </a:r>
            <a:r>
              <a:rPr lang="en-US" sz="1200" b="1" i="1" dirty="0" err="1" smtClean="0"/>
              <a:t>amendă</a:t>
            </a:r>
            <a:r>
              <a:rPr lang="en-US" sz="1200" b="1" i="1" dirty="0" smtClean="0"/>
              <a:t> de la 1000 la 1500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cu </a:t>
            </a:r>
            <a:r>
              <a:rPr lang="en-US" sz="1200" b="1" i="1" dirty="0" err="1" smtClean="0"/>
              <a:t>amendă</a:t>
            </a:r>
            <a:r>
              <a:rPr lang="en-US" sz="1200" b="1" i="1" dirty="0" smtClean="0"/>
              <a:t> de la 1000 la 1500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endParaRPr lang="ru-RU" sz="1200" b="1" i="1" dirty="0" smtClean="0"/>
          </a:p>
          <a:p>
            <a:r>
              <a:rPr lang="en-US" sz="1200" dirty="0" smtClean="0"/>
              <a:t> </a:t>
            </a:r>
            <a:endParaRPr lang="ru-RU" sz="1200" dirty="0" smtClean="0"/>
          </a:p>
          <a:p>
            <a:r>
              <a:rPr lang="ro-MO" sz="1200" b="1" dirty="0" smtClean="0"/>
              <a:t>Sancțuni pentru încălcarea legislației </a:t>
            </a:r>
            <a:r>
              <a:rPr lang="en-US" sz="1200" b="1" dirty="0" err="1" smtClean="0"/>
              <a:t>privind</a:t>
            </a:r>
            <a:r>
              <a:rPr lang="en-US" sz="1200" b="1" dirty="0" smtClean="0"/>
              <a:t> </a:t>
            </a:r>
            <a:r>
              <a:rPr lang="en-US" sz="1200" b="1" dirty="0" err="1" smtClean="0"/>
              <a:t>ocuparea</a:t>
            </a:r>
            <a:r>
              <a:rPr lang="en-US" sz="1200" b="1" dirty="0" smtClean="0"/>
              <a:t> </a:t>
            </a:r>
            <a:r>
              <a:rPr lang="en-US" sz="1200" b="1" dirty="0" err="1" smtClean="0"/>
              <a:t>forţei</a:t>
            </a:r>
            <a:r>
              <a:rPr lang="en-US" sz="1200" b="1" dirty="0" smtClean="0"/>
              <a:t> de </a:t>
            </a:r>
            <a:r>
              <a:rPr lang="en-US" sz="1200" b="1" dirty="0" err="1" smtClean="0"/>
              <a:t>muncă</a:t>
            </a:r>
            <a:r>
              <a:rPr lang="en-US" sz="1200" b="1" dirty="0" smtClean="0"/>
              <a:t> </a:t>
            </a:r>
            <a:r>
              <a:rPr lang="en-US" sz="1200" b="1" dirty="0" err="1" smtClean="0"/>
              <a:t>şi</a:t>
            </a:r>
            <a:r>
              <a:rPr lang="en-US" sz="1200" b="1" dirty="0" smtClean="0"/>
              <a:t> </a:t>
            </a:r>
            <a:r>
              <a:rPr lang="en-US" sz="1200" b="1" dirty="0" err="1" smtClean="0"/>
              <a:t>protecţia</a:t>
            </a:r>
            <a:r>
              <a:rPr lang="ru-RU" sz="1200" b="1" dirty="0" smtClean="0"/>
              <a:t> </a:t>
            </a:r>
            <a:r>
              <a:rPr lang="ru-RU" sz="1200" b="1" dirty="0" err="1" smtClean="0"/>
              <a:t>socială</a:t>
            </a:r>
            <a:r>
              <a:rPr lang="ru-RU" sz="1200" b="1" dirty="0" smtClean="0"/>
              <a:t> </a:t>
            </a:r>
            <a:r>
              <a:rPr lang="ru-RU" sz="1200" b="1" dirty="0" err="1" smtClean="0"/>
              <a:t>a</a:t>
            </a:r>
            <a:r>
              <a:rPr lang="ru-RU" sz="1200" b="1" dirty="0" smtClean="0"/>
              <a:t> </a:t>
            </a:r>
            <a:r>
              <a:rPr lang="ru-RU" sz="1200" b="1" dirty="0" err="1" smtClean="0"/>
              <a:t>persoanelor</a:t>
            </a:r>
            <a:r>
              <a:rPr lang="ru-RU" sz="1200" b="1" dirty="0" smtClean="0"/>
              <a:t> </a:t>
            </a:r>
            <a:r>
              <a:rPr lang="ru-RU" sz="1200" b="1" dirty="0" err="1" smtClean="0"/>
              <a:t>aflate</a:t>
            </a:r>
            <a:r>
              <a:rPr lang="ru-RU" sz="1200" b="1" dirty="0" smtClean="0"/>
              <a:t> </a:t>
            </a:r>
            <a:r>
              <a:rPr lang="ru-RU" sz="1200" b="1" dirty="0" err="1" smtClean="0"/>
              <a:t>în</a:t>
            </a:r>
            <a:r>
              <a:rPr lang="ru-RU" sz="1200" b="1" dirty="0" smtClean="0"/>
              <a:t> </a:t>
            </a:r>
            <a:r>
              <a:rPr lang="ru-RU" sz="1200" b="1" dirty="0" err="1" smtClean="0"/>
              <a:t>căutarea</a:t>
            </a:r>
            <a:r>
              <a:rPr lang="ru-RU" sz="1200" b="1" dirty="0" smtClean="0"/>
              <a:t> </a:t>
            </a:r>
            <a:r>
              <a:rPr lang="ru-RU" sz="1200" b="1" dirty="0" err="1" smtClean="0"/>
              <a:t>unui</a:t>
            </a:r>
            <a:r>
              <a:rPr lang="ru-RU" sz="1200" b="1" dirty="0" smtClean="0"/>
              <a:t> </a:t>
            </a:r>
            <a:r>
              <a:rPr lang="ru-RU" sz="1200" b="1" dirty="0" err="1" smtClean="0"/>
              <a:t>loc</a:t>
            </a:r>
            <a:r>
              <a:rPr lang="ru-RU" sz="1200" b="1" dirty="0" smtClean="0"/>
              <a:t> </a:t>
            </a:r>
            <a:r>
              <a:rPr lang="ru-RU" sz="1200" b="1" dirty="0" err="1" smtClean="0"/>
              <a:t>de</a:t>
            </a:r>
            <a:r>
              <a:rPr lang="ru-RU" sz="1200" b="1" dirty="0" smtClean="0"/>
              <a:t> </a:t>
            </a:r>
            <a:r>
              <a:rPr lang="ru-RU" sz="1200" b="1" dirty="0" err="1" smtClean="0"/>
              <a:t>muncă</a:t>
            </a:r>
            <a:r>
              <a:rPr lang="ru-RU" sz="1200" dirty="0" smtClean="0"/>
              <a:t> </a:t>
            </a:r>
            <a:r>
              <a:rPr lang="ro-MO" sz="1200" b="1" dirty="0" smtClean="0"/>
              <a:t>conform art. </a:t>
            </a:r>
            <a:r>
              <a:rPr lang="ro-MO" sz="1200" b="1" dirty="0" smtClean="0"/>
              <a:t>56 din Codul Contravențional</a:t>
            </a:r>
            <a:endParaRPr lang="ru-RU" sz="1200" dirty="0" smtClean="0"/>
          </a:p>
          <a:p>
            <a:r>
              <a:rPr lang="en-US" sz="1200" dirty="0" smtClean="0"/>
              <a:t>1. </a:t>
            </a:r>
            <a:r>
              <a:rPr lang="en-US" sz="1200" dirty="0" err="1" smtClean="0"/>
              <a:t>Utilizarea</a:t>
            </a:r>
            <a:r>
              <a:rPr lang="en-US" sz="1200" dirty="0" smtClean="0"/>
              <a:t> de </a:t>
            </a:r>
            <a:r>
              <a:rPr lang="en-US" sz="1200" dirty="0" err="1" smtClean="0"/>
              <a:t>către</a:t>
            </a:r>
            <a:r>
              <a:rPr lang="en-US" sz="1200" dirty="0" smtClean="0"/>
              <a:t> </a:t>
            </a:r>
            <a:r>
              <a:rPr lang="en-US" sz="1200" dirty="0" err="1" smtClean="0"/>
              <a:t>persoanele</a:t>
            </a:r>
            <a:r>
              <a:rPr lang="en-US" sz="1200" dirty="0" smtClean="0"/>
              <a:t> cu </a:t>
            </a:r>
            <a:r>
              <a:rPr lang="en-US" sz="1200" dirty="0" err="1" smtClean="0"/>
              <a:t>funcţie</a:t>
            </a:r>
            <a:r>
              <a:rPr lang="en-US" sz="1200" dirty="0" smtClean="0"/>
              <a:t> de </a:t>
            </a:r>
            <a:r>
              <a:rPr lang="en-US" sz="1200" dirty="0" err="1" smtClean="0"/>
              <a:t>răspundere</a:t>
            </a:r>
            <a:r>
              <a:rPr lang="en-US" sz="1200" dirty="0" smtClean="0"/>
              <a:t>, la </a:t>
            </a:r>
            <a:r>
              <a:rPr lang="en-US" sz="1200" dirty="0" err="1" smtClean="0"/>
              <a:t>completarea</a:t>
            </a:r>
            <a:r>
              <a:rPr lang="en-US" sz="1200" dirty="0" smtClean="0"/>
              <a:t> </a:t>
            </a:r>
            <a:r>
              <a:rPr lang="en-US" sz="1200" dirty="0" err="1" smtClean="0"/>
              <a:t>documentelor</a:t>
            </a:r>
            <a:r>
              <a:rPr lang="en-US" sz="1200" dirty="0" smtClean="0"/>
              <a:t> </a:t>
            </a:r>
            <a:r>
              <a:rPr lang="en-US" sz="1200" dirty="0" err="1" smtClean="0"/>
              <a:t>oficiale</a:t>
            </a:r>
            <a:r>
              <a:rPr lang="en-US" sz="1200" dirty="0" smtClean="0"/>
              <a:t>, a </a:t>
            </a:r>
            <a:r>
              <a:rPr lang="en-US" sz="1200" dirty="0" err="1" smtClean="0"/>
              <a:t>denumirilor</a:t>
            </a:r>
            <a:r>
              <a:rPr lang="en-US" sz="1200" dirty="0" smtClean="0"/>
              <a:t> de </a:t>
            </a:r>
            <a:r>
              <a:rPr lang="en-US" sz="1200" dirty="0" err="1" smtClean="0"/>
              <a:t>profesii</a:t>
            </a:r>
            <a:r>
              <a:rPr lang="en-US" sz="1200" dirty="0" smtClean="0"/>
              <a:t> </a:t>
            </a:r>
            <a:r>
              <a:rPr lang="en-US" sz="1200" dirty="0" err="1" smtClean="0"/>
              <a:t>sau</a:t>
            </a:r>
            <a:r>
              <a:rPr lang="en-US" sz="1200" dirty="0" smtClean="0"/>
              <a:t> de </a:t>
            </a:r>
            <a:r>
              <a:rPr lang="en-US" sz="1200" dirty="0" err="1" smtClean="0"/>
              <a:t>funcţii</a:t>
            </a:r>
            <a:r>
              <a:rPr lang="en-US" sz="1200" dirty="0" smtClean="0"/>
              <a:t> care nu </a:t>
            </a:r>
            <a:r>
              <a:rPr lang="en-US" sz="1200" dirty="0" err="1" smtClean="0"/>
              <a:t>corespund</a:t>
            </a:r>
            <a:r>
              <a:rPr lang="en-US" sz="1200" dirty="0" smtClean="0"/>
              <a:t> </a:t>
            </a:r>
            <a:r>
              <a:rPr lang="en-US" sz="1200" dirty="0" err="1" smtClean="0"/>
              <a:t>Clasificatorului</a:t>
            </a:r>
            <a:r>
              <a:rPr lang="en-US" sz="1200" dirty="0" smtClean="0"/>
              <a:t> </a:t>
            </a:r>
            <a:r>
              <a:rPr lang="en-US" sz="1200" dirty="0" err="1" smtClean="0"/>
              <a:t>ocupaţiilor</a:t>
            </a:r>
            <a:r>
              <a:rPr lang="en-US" sz="1200" dirty="0" smtClean="0"/>
              <a:t> din </a:t>
            </a:r>
            <a:r>
              <a:rPr lang="en-US" sz="1200" dirty="0" err="1" smtClean="0"/>
              <a:t>Republica</a:t>
            </a:r>
            <a:r>
              <a:rPr lang="en-US" sz="1200" dirty="0" smtClean="0"/>
              <a:t> Moldova</a:t>
            </a:r>
            <a:r>
              <a:rPr lang="ru-RU" sz="1200" dirty="0" smtClean="0"/>
              <a:t> </a:t>
            </a:r>
            <a:r>
              <a:rPr lang="en-US" sz="1200" dirty="0" smtClean="0"/>
              <a:t>se </a:t>
            </a:r>
            <a:r>
              <a:rPr lang="en-US" sz="1200" dirty="0" err="1" smtClean="0"/>
              <a:t>sancţionează</a:t>
            </a:r>
            <a:r>
              <a:rPr lang="en-US" sz="1200" dirty="0" smtClean="0"/>
              <a:t> cu </a:t>
            </a:r>
            <a:r>
              <a:rPr lang="en-US" sz="1200" dirty="0" err="1" smtClean="0"/>
              <a:t>amendă</a:t>
            </a:r>
            <a:r>
              <a:rPr lang="en-US" sz="1200" dirty="0" smtClean="0"/>
              <a:t> </a:t>
            </a:r>
            <a:endParaRPr lang="ro-MO" sz="1200" dirty="0" smtClean="0"/>
          </a:p>
          <a:p>
            <a:r>
              <a:rPr lang="en-US" sz="1200" b="1" i="1" dirty="0" smtClean="0"/>
              <a:t>de </a:t>
            </a:r>
            <a:r>
              <a:rPr lang="en-US" sz="1200" b="1" i="1" dirty="0" smtClean="0"/>
              <a:t>la 6 la 30 de </a:t>
            </a:r>
            <a:r>
              <a:rPr lang="en-US" sz="1200" b="1" i="1" dirty="0" err="1" smtClean="0"/>
              <a:t>unităţi</a:t>
            </a:r>
            <a:r>
              <a:rPr lang="en-US" sz="1200" b="1" i="1" dirty="0" smtClean="0"/>
              <a:t> </a:t>
            </a:r>
            <a:r>
              <a:rPr lang="en-US" sz="1200" b="1" i="1" dirty="0" err="1" smtClean="0"/>
              <a:t>convenţionale</a:t>
            </a:r>
            <a:r>
              <a:rPr lang="en-US" sz="1200" dirty="0" smtClean="0"/>
              <a:t>.</a:t>
            </a:r>
            <a:endParaRPr lang="ru-RU" sz="1200" dirty="0" smtClean="0"/>
          </a:p>
          <a:p>
            <a:r>
              <a:rPr lang="en-US" sz="1200" dirty="0" smtClean="0"/>
              <a:t>2. </a:t>
            </a:r>
            <a:r>
              <a:rPr lang="en-US" sz="1200" dirty="0" err="1" smtClean="0"/>
              <a:t>Necomunicarea</a:t>
            </a:r>
            <a:r>
              <a:rPr lang="en-US" sz="1200" dirty="0" smtClean="0"/>
              <a:t>, </a:t>
            </a:r>
            <a:r>
              <a:rPr lang="en-US" sz="1200" dirty="0" err="1" smtClean="0"/>
              <a:t>în</a:t>
            </a:r>
            <a:r>
              <a:rPr lang="en-US" sz="1200" dirty="0" smtClean="0"/>
              <a:t> </a:t>
            </a:r>
            <a:r>
              <a:rPr lang="en-US" sz="1200" dirty="0" err="1" smtClean="0"/>
              <a:t>termenul</a:t>
            </a:r>
            <a:r>
              <a:rPr lang="en-US" sz="1200" dirty="0" smtClean="0"/>
              <a:t> </a:t>
            </a:r>
            <a:r>
              <a:rPr lang="en-US" sz="1200" dirty="0" err="1" smtClean="0"/>
              <a:t>stabilit</a:t>
            </a:r>
            <a:r>
              <a:rPr lang="en-US" sz="1200" dirty="0" smtClean="0"/>
              <a:t> de </a:t>
            </a:r>
            <a:r>
              <a:rPr lang="en-US" sz="1200" dirty="0" err="1" smtClean="0"/>
              <a:t>legislaţie</a:t>
            </a:r>
            <a:r>
              <a:rPr lang="en-US" sz="1200" dirty="0" smtClean="0"/>
              <a:t>, de </a:t>
            </a:r>
            <a:r>
              <a:rPr lang="en-US" sz="1200" dirty="0" err="1" smtClean="0"/>
              <a:t>către</a:t>
            </a:r>
            <a:r>
              <a:rPr lang="en-US" sz="1200" dirty="0" smtClean="0"/>
              <a:t> </a:t>
            </a:r>
            <a:r>
              <a:rPr lang="en-US" sz="1200" dirty="0" err="1" smtClean="0"/>
              <a:t>beneficiarul</a:t>
            </a:r>
            <a:r>
              <a:rPr lang="en-US" sz="1200" dirty="0" smtClean="0"/>
              <a:t> de </a:t>
            </a:r>
            <a:r>
              <a:rPr lang="en-US" sz="1200" dirty="0" err="1" smtClean="0"/>
              <a:t>ajutor</a:t>
            </a:r>
            <a:r>
              <a:rPr lang="en-US" sz="1200" dirty="0" smtClean="0"/>
              <a:t> de </a:t>
            </a:r>
            <a:r>
              <a:rPr lang="en-US" sz="1200" dirty="0" err="1" smtClean="0"/>
              <a:t>şomaj</a:t>
            </a:r>
            <a:r>
              <a:rPr lang="en-US" sz="1200" dirty="0" smtClean="0"/>
              <a:t> </a:t>
            </a:r>
            <a:r>
              <a:rPr lang="en-US" sz="1200" dirty="0" err="1" smtClean="0"/>
              <a:t>şi</a:t>
            </a:r>
            <a:r>
              <a:rPr lang="en-US" sz="1200" dirty="0" smtClean="0"/>
              <a:t>/</a:t>
            </a:r>
            <a:r>
              <a:rPr lang="en-US" sz="1200" dirty="0" err="1" smtClean="0"/>
              <a:t>sau</a:t>
            </a:r>
            <a:r>
              <a:rPr lang="en-US" sz="1200" dirty="0" smtClean="0"/>
              <a:t> de </a:t>
            </a:r>
            <a:r>
              <a:rPr lang="en-US" sz="1200" dirty="0" err="1" smtClean="0"/>
              <a:t>alocaţii</a:t>
            </a:r>
            <a:r>
              <a:rPr lang="en-US" sz="1200" dirty="0" smtClean="0"/>
              <a:t> de </a:t>
            </a:r>
            <a:r>
              <a:rPr lang="en-US" sz="1200" dirty="0" err="1" smtClean="0"/>
              <a:t>integrare</a:t>
            </a:r>
            <a:r>
              <a:rPr lang="en-US" sz="1200" dirty="0" smtClean="0"/>
              <a:t> </a:t>
            </a:r>
            <a:r>
              <a:rPr lang="en-US" sz="1200" dirty="0" err="1" smtClean="0"/>
              <a:t>ori</a:t>
            </a:r>
            <a:r>
              <a:rPr lang="en-US" sz="1200" dirty="0" smtClean="0"/>
              <a:t> de </a:t>
            </a:r>
            <a:r>
              <a:rPr lang="en-US" sz="1200" dirty="0" err="1" smtClean="0"/>
              <a:t>reintegrare</a:t>
            </a:r>
            <a:r>
              <a:rPr lang="en-US" sz="1200" dirty="0" smtClean="0"/>
              <a:t> </a:t>
            </a:r>
            <a:r>
              <a:rPr lang="en-US" sz="1200" dirty="0" err="1" smtClean="0"/>
              <a:t>profesională</a:t>
            </a:r>
            <a:r>
              <a:rPr lang="en-US" sz="1200" dirty="0" smtClean="0"/>
              <a:t> </a:t>
            </a:r>
            <a:r>
              <a:rPr lang="en-US" sz="1200" dirty="0" err="1" smtClean="0"/>
              <a:t>agenţiei</a:t>
            </a:r>
            <a:r>
              <a:rPr lang="en-US" sz="1200" dirty="0" smtClean="0"/>
              <a:t> </a:t>
            </a:r>
            <a:r>
              <a:rPr lang="en-US" sz="1200" dirty="0" err="1" smtClean="0"/>
              <a:t>teritoriale</a:t>
            </a:r>
            <a:r>
              <a:rPr lang="en-US" sz="1200" dirty="0" smtClean="0"/>
              <a:t> de </a:t>
            </a:r>
            <a:r>
              <a:rPr lang="en-US" sz="1200" dirty="0" err="1" smtClean="0"/>
              <a:t>ocupare</a:t>
            </a:r>
            <a:r>
              <a:rPr lang="en-US" sz="1200" dirty="0" smtClean="0"/>
              <a:t> a </a:t>
            </a:r>
            <a:r>
              <a:rPr lang="en-US" sz="1200" dirty="0" err="1" smtClean="0"/>
              <a:t>forţei</a:t>
            </a:r>
            <a:r>
              <a:rPr lang="en-US" sz="1200" dirty="0" smtClean="0"/>
              <a:t> de </a:t>
            </a:r>
            <a:r>
              <a:rPr lang="en-US" sz="1200" dirty="0" err="1" smtClean="0"/>
              <a:t>muncă</a:t>
            </a:r>
            <a:r>
              <a:rPr lang="en-US" sz="1200" dirty="0" smtClean="0"/>
              <a:t> la care </a:t>
            </a:r>
            <a:r>
              <a:rPr lang="en-US" sz="1200" dirty="0" err="1" smtClean="0"/>
              <a:t>este</a:t>
            </a:r>
            <a:r>
              <a:rPr lang="en-US" sz="1200" dirty="0" smtClean="0"/>
              <a:t> </a:t>
            </a:r>
            <a:r>
              <a:rPr lang="en-US" sz="1200" dirty="0" err="1" smtClean="0"/>
              <a:t>înregistrat</a:t>
            </a:r>
            <a:r>
              <a:rPr lang="en-US" sz="1200" dirty="0" smtClean="0"/>
              <a:t> a </a:t>
            </a:r>
            <a:r>
              <a:rPr lang="en-US" sz="1200" dirty="0" err="1" smtClean="0"/>
              <a:t>oricărei</a:t>
            </a:r>
            <a:r>
              <a:rPr lang="en-US" sz="1200" dirty="0" smtClean="0"/>
              <a:t> </a:t>
            </a:r>
            <a:r>
              <a:rPr lang="en-US" sz="1200" dirty="0" err="1" smtClean="0"/>
              <a:t>modificări</a:t>
            </a:r>
            <a:r>
              <a:rPr lang="en-US" sz="1200" dirty="0" smtClean="0"/>
              <a:t> din </a:t>
            </a:r>
            <a:r>
              <a:rPr lang="en-US" sz="1200" dirty="0" err="1" smtClean="0"/>
              <a:t>condiţiile</a:t>
            </a:r>
            <a:r>
              <a:rPr lang="en-US" sz="1200" dirty="0" smtClean="0"/>
              <a:t> care au </a:t>
            </a:r>
            <a:r>
              <a:rPr lang="en-US" sz="1200" dirty="0" err="1" smtClean="0"/>
              <a:t>condus</a:t>
            </a:r>
            <a:r>
              <a:rPr lang="en-US" sz="1200" dirty="0" smtClean="0"/>
              <a:t> la </a:t>
            </a:r>
            <a:r>
              <a:rPr lang="en-US" sz="1200" dirty="0" err="1" smtClean="0"/>
              <a:t>stabilirea</a:t>
            </a:r>
            <a:r>
              <a:rPr lang="en-US" sz="1200" dirty="0" smtClean="0"/>
              <a:t> </a:t>
            </a:r>
            <a:r>
              <a:rPr lang="en-US" sz="1200" dirty="0" err="1" smtClean="0"/>
              <a:t>dreptului</a:t>
            </a:r>
            <a:r>
              <a:rPr lang="en-US" sz="1200" dirty="0" smtClean="0"/>
              <a:t> de </a:t>
            </a:r>
            <a:r>
              <a:rPr lang="en-US" sz="1200" dirty="0" err="1" smtClean="0"/>
              <a:t>beneficiar</a:t>
            </a:r>
            <a:r>
              <a:rPr lang="ru-RU" sz="1200" dirty="0" smtClean="0"/>
              <a:t> </a:t>
            </a:r>
            <a:r>
              <a:rPr lang="en-US" sz="1200" dirty="0" smtClean="0"/>
              <a:t>se </a:t>
            </a:r>
            <a:r>
              <a:rPr lang="en-US" sz="1200" dirty="0" err="1" smtClean="0"/>
              <a:t>sancţionează</a:t>
            </a:r>
            <a:r>
              <a:rPr lang="en-US" sz="1200" dirty="0" smtClean="0"/>
              <a:t> cu </a:t>
            </a:r>
            <a:r>
              <a:rPr lang="en-US" sz="1200" dirty="0" err="1" smtClean="0"/>
              <a:t>amendă</a:t>
            </a:r>
            <a:r>
              <a:rPr lang="en-US" sz="1200" dirty="0" smtClean="0"/>
              <a:t> </a:t>
            </a:r>
            <a:endParaRPr lang="ro-MO" sz="1200" dirty="0" smtClean="0"/>
          </a:p>
          <a:p>
            <a:r>
              <a:rPr lang="en-US" sz="1200" b="1" i="1" dirty="0" smtClean="0"/>
              <a:t>de </a:t>
            </a:r>
            <a:r>
              <a:rPr lang="en-US" sz="1200" b="1" i="1" dirty="0" smtClean="0"/>
              <a:t>la 2 la 6 </a:t>
            </a:r>
            <a:r>
              <a:rPr lang="en-US" sz="1200" b="1" i="1" dirty="0" err="1" smtClean="0"/>
              <a:t>unităţi</a:t>
            </a:r>
            <a:r>
              <a:rPr lang="en-US" sz="1200" b="1" i="1" dirty="0" smtClean="0"/>
              <a:t> </a:t>
            </a:r>
            <a:r>
              <a:rPr lang="en-US" sz="1200" b="1" i="1" dirty="0" err="1" smtClean="0"/>
              <a:t>convenţionale</a:t>
            </a:r>
            <a:r>
              <a:rPr lang="en-US" sz="1200" b="1" i="1" dirty="0" smtClean="0"/>
              <a:t>.</a:t>
            </a:r>
            <a:endParaRPr lang="ru-RU" sz="1200" b="1" i="1" dirty="0" smtClean="0"/>
          </a:p>
          <a:p>
            <a:r>
              <a:rPr lang="en-US" sz="1200" dirty="0" smtClean="0"/>
              <a:t>3. </a:t>
            </a:r>
            <a:r>
              <a:rPr lang="en-US" sz="1200" dirty="0" err="1" smtClean="0"/>
              <a:t>Neoferirea</a:t>
            </a:r>
            <a:r>
              <a:rPr lang="en-US" sz="1200" dirty="0" smtClean="0"/>
              <a:t> de </a:t>
            </a:r>
            <a:r>
              <a:rPr lang="en-US" sz="1200" dirty="0" err="1" smtClean="0"/>
              <a:t>către</a:t>
            </a:r>
            <a:r>
              <a:rPr lang="en-US" sz="1200" dirty="0" smtClean="0"/>
              <a:t> </a:t>
            </a:r>
            <a:r>
              <a:rPr lang="en-US" sz="1200" dirty="0" err="1" smtClean="0"/>
              <a:t>autoritatea</a:t>
            </a:r>
            <a:r>
              <a:rPr lang="en-US" sz="1200" dirty="0" smtClean="0"/>
              <a:t> </a:t>
            </a:r>
            <a:r>
              <a:rPr lang="en-US" sz="1200" dirty="0" err="1" smtClean="0"/>
              <a:t>publică</a:t>
            </a:r>
            <a:r>
              <a:rPr lang="en-US" sz="1200" dirty="0" smtClean="0"/>
              <a:t>, </a:t>
            </a:r>
            <a:r>
              <a:rPr lang="en-US" sz="1200" dirty="0" err="1" smtClean="0"/>
              <a:t>instituţia</a:t>
            </a:r>
            <a:r>
              <a:rPr lang="en-US" sz="1200" dirty="0" smtClean="0"/>
              <a:t> </a:t>
            </a:r>
            <a:r>
              <a:rPr lang="en-US" sz="1200" dirty="0" err="1" smtClean="0"/>
              <a:t>publică</a:t>
            </a:r>
            <a:r>
              <a:rPr lang="en-US" sz="1200" dirty="0" smtClean="0"/>
              <a:t> </a:t>
            </a:r>
            <a:r>
              <a:rPr lang="en-US" sz="1200" dirty="0" err="1" smtClean="0"/>
              <a:t>sau</a:t>
            </a:r>
            <a:r>
              <a:rPr lang="en-US" sz="1200" dirty="0" smtClean="0"/>
              <a:t> </a:t>
            </a:r>
            <a:r>
              <a:rPr lang="en-US" sz="1200" dirty="0" err="1" smtClean="0"/>
              <a:t>întreprinderea</a:t>
            </a:r>
            <a:r>
              <a:rPr lang="en-US" sz="1200" dirty="0" smtClean="0"/>
              <a:t> de stat a </a:t>
            </a:r>
            <a:r>
              <a:rPr lang="en-US" sz="1200" dirty="0" err="1" smtClean="0"/>
              <a:t>locurilor</a:t>
            </a:r>
            <a:r>
              <a:rPr lang="en-US" sz="1200" dirty="0" smtClean="0"/>
              <a:t> </a:t>
            </a:r>
            <a:r>
              <a:rPr lang="en-US" sz="1200" dirty="0" err="1" smtClean="0"/>
              <a:t>planificate</a:t>
            </a:r>
            <a:r>
              <a:rPr lang="en-US" sz="1200" dirty="0" smtClean="0"/>
              <a:t> </a:t>
            </a:r>
            <a:r>
              <a:rPr lang="en-US" sz="1200" dirty="0" err="1" smtClean="0"/>
              <a:t>pentru</a:t>
            </a:r>
            <a:r>
              <a:rPr lang="en-US" sz="1200" dirty="0" smtClean="0"/>
              <a:t> </a:t>
            </a:r>
            <a:r>
              <a:rPr lang="en-US" sz="1200" dirty="0" err="1" smtClean="0"/>
              <a:t>stagii</a:t>
            </a:r>
            <a:r>
              <a:rPr lang="en-US" sz="1200" dirty="0" smtClean="0"/>
              <a:t> de </a:t>
            </a:r>
            <a:r>
              <a:rPr lang="en-US" sz="1200" dirty="0" err="1" smtClean="0"/>
              <a:t>practică</a:t>
            </a:r>
            <a:r>
              <a:rPr lang="en-US" sz="1200" dirty="0" smtClean="0"/>
              <a:t> de </a:t>
            </a:r>
            <a:r>
              <a:rPr lang="en-US" sz="1200" dirty="0" err="1" smtClean="0"/>
              <a:t>cel</a:t>
            </a:r>
            <a:r>
              <a:rPr lang="en-US" sz="1200" dirty="0" smtClean="0"/>
              <a:t> </a:t>
            </a:r>
            <a:r>
              <a:rPr lang="en-US" sz="1200" dirty="0" err="1" smtClean="0"/>
              <a:t>puţin</a:t>
            </a:r>
            <a:r>
              <a:rPr lang="en-US" sz="1200" dirty="0" smtClean="0"/>
              <a:t> 10% din </a:t>
            </a:r>
            <a:r>
              <a:rPr lang="en-US" sz="1200" dirty="0" err="1" smtClean="0"/>
              <a:t>efectivul</a:t>
            </a:r>
            <a:r>
              <a:rPr lang="en-US" sz="1200" dirty="0" smtClean="0"/>
              <a:t> de personal</a:t>
            </a:r>
            <a:endParaRPr lang="ru-RU" sz="1200" dirty="0" smtClean="0"/>
          </a:p>
          <a:p>
            <a:r>
              <a:rPr lang="en-US" sz="1200" dirty="0" smtClean="0"/>
              <a:t>se </a:t>
            </a:r>
            <a:r>
              <a:rPr lang="en-US" sz="1200" dirty="0" err="1" smtClean="0"/>
              <a:t>sancţionează</a:t>
            </a:r>
            <a:r>
              <a:rPr lang="en-US" sz="1200" dirty="0" smtClean="0"/>
              <a:t> cu </a:t>
            </a:r>
            <a:r>
              <a:rPr lang="en-US" sz="1200" dirty="0" err="1" smtClean="0"/>
              <a:t>amendă</a:t>
            </a:r>
            <a:r>
              <a:rPr lang="en-US" sz="1200" dirty="0" smtClean="0"/>
              <a:t> </a:t>
            </a:r>
            <a:endParaRPr lang="ro-MO" sz="1200" dirty="0" smtClean="0"/>
          </a:p>
          <a:p>
            <a:r>
              <a:rPr lang="en-US" sz="1200" b="1" i="1" dirty="0" smtClean="0"/>
              <a:t>de </a:t>
            </a:r>
            <a:r>
              <a:rPr lang="en-US" sz="1200" b="1" i="1" dirty="0" smtClean="0"/>
              <a:t>la 60 la 90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a:t>
            </a:r>
            <a:endParaRPr lang="ru-RU" b="1" i="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88640"/>
            <a:ext cx="8229600" cy="6408712"/>
          </a:xfrm>
        </p:spPr>
        <p:txBody>
          <a:bodyPr>
            <a:normAutofit lnSpcReduction="10000"/>
          </a:bodyPr>
          <a:lstStyle/>
          <a:p>
            <a:pPr>
              <a:buNone/>
            </a:pPr>
            <a:r>
              <a:rPr lang="ro-MO" sz="1200" b="1" dirty="0" smtClean="0"/>
              <a:t>     Sancțuni </a:t>
            </a:r>
            <a:r>
              <a:rPr lang="ro-MO" sz="1200" b="1" dirty="0" smtClean="0"/>
              <a:t>pentru încălcarea legislației </a:t>
            </a:r>
            <a:r>
              <a:rPr lang="en-US" sz="1200" b="1" dirty="0" err="1" smtClean="0"/>
              <a:t>privind</a:t>
            </a:r>
            <a:r>
              <a:rPr lang="en-US" sz="1200" b="1" dirty="0" smtClean="0"/>
              <a:t> </a:t>
            </a:r>
            <a:r>
              <a:rPr lang="en-US" sz="1200" b="1" dirty="0" err="1" smtClean="0"/>
              <a:t>încadrarea</a:t>
            </a:r>
            <a:r>
              <a:rPr lang="en-US" sz="1200" b="1" dirty="0" smtClean="0"/>
              <a:t> </a:t>
            </a:r>
            <a:r>
              <a:rPr lang="en-US" sz="1200" b="1" dirty="0" err="1" smtClean="0"/>
              <a:t>în</a:t>
            </a:r>
            <a:r>
              <a:rPr lang="en-US" sz="1200" b="1" dirty="0" smtClean="0"/>
              <a:t> </a:t>
            </a:r>
            <a:r>
              <a:rPr lang="en-US" sz="1200" b="1" dirty="0" err="1" smtClean="0"/>
              <a:t>cîmpul</a:t>
            </a:r>
            <a:r>
              <a:rPr lang="en-US" sz="1200" b="1" dirty="0" smtClean="0"/>
              <a:t> </a:t>
            </a:r>
            <a:r>
              <a:rPr lang="en-US" sz="1200" b="1" dirty="0" err="1" smtClean="0"/>
              <a:t>muncii</a:t>
            </a:r>
            <a:r>
              <a:rPr lang="en-US" sz="1200" b="1" dirty="0" smtClean="0"/>
              <a:t> </a:t>
            </a:r>
            <a:r>
              <a:rPr lang="ru-RU" sz="1200" b="1" dirty="0" err="1" smtClean="0"/>
              <a:t>a</a:t>
            </a:r>
            <a:r>
              <a:rPr lang="ru-RU" sz="1200" b="1" dirty="0" smtClean="0"/>
              <a:t> </a:t>
            </a:r>
            <a:r>
              <a:rPr lang="ru-RU" sz="1200" b="1" dirty="0" err="1" smtClean="0"/>
              <a:t>persoanelor</a:t>
            </a:r>
            <a:r>
              <a:rPr lang="ru-RU" sz="1200" b="1" dirty="0" smtClean="0"/>
              <a:t> </a:t>
            </a:r>
            <a:r>
              <a:rPr lang="ru-RU" sz="1200" b="1" dirty="0" err="1" smtClean="0"/>
              <a:t>cu</a:t>
            </a:r>
            <a:r>
              <a:rPr lang="ru-RU" sz="1200" b="1" dirty="0" smtClean="0"/>
              <a:t> </a:t>
            </a:r>
            <a:r>
              <a:rPr lang="ru-RU" sz="1200" b="1" dirty="0" err="1" smtClean="0"/>
              <a:t>dizabilităţi</a:t>
            </a:r>
            <a:r>
              <a:rPr lang="ru-RU" sz="1200" b="1" dirty="0" smtClean="0"/>
              <a:t> </a:t>
            </a:r>
            <a:r>
              <a:rPr lang="ro-MO" sz="1200" b="1" dirty="0" smtClean="0"/>
              <a:t>conform art. 56</a:t>
            </a:r>
            <a:r>
              <a:rPr lang="ro-MO" sz="1200" b="1" baseline="30000" dirty="0" smtClean="0"/>
              <a:t>1</a:t>
            </a:r>
            <a:r>
              <a:rPr lang="ro-MO" sz="1200" b="1" dirty="0" smtClean="0"/>
              <a:t> din Codul Contravențional</a:t>
            </a:r>
            <a:endParaRPr lang="ru-RU" sz="1200" dirty="0" smtClean="0"/>
          </a:p>
          <a:p>
            <a:r>
              <a:rPr lang="en-US" sz="1200" dirty="0" smtClean="0"/>
              <a:t>1. </a:t>
            </a:r>
            <a:r>
              <a:rPr lang="en-US" sz="1200" dirty="0" err="1" smtClean="0"/>
              <a:t>Eschivarea</a:t>
            </a:r>
            <a:r>
              <a:rPr lang="en-US" sz="1200" dirty="0" smtClean="0"/>
              <a:t> </a:t>
            </a:r>
            <a:r>
              <a:rPr lang="en-US" sz="1200" dirty="0" err="1" smtClean="0"/>
              <a:t>sau</a:t>
            </a:r>
            <a:r>
              <a:rPr lang="en-US" sz="1200" dirty="0" smtClean="0"/>
              <a:t> </a:t>
            </a:r>
            <a:r>
              <a:rPr lang="en-US" sz="1200" dirty="0" err="1" smtClean="0"/>
              <a:t>refuzul</a:t>
            </a:r>
            <a:r>
              <a:rPr lang="en-US" sz="1200" dirty="0" smtClean="0"/>
              <a:t> de a </a:t>
            </a:r>
            <a:r>
              <a:rPr lang="en-US" sz="1200" dirty="0" err="1" smtClean="0"/>
              <a:t>încheia</a:t>
            </a:r>
            <a:r>
              <a:rPr lang="en-US" sz="1200" dirty="0" smtClean="0"/>
              <a:t> contract de </a:t>
            </a:r>
            <a:r>
              <a:rPr lang="en-US" sz="1200" dirty="0" err="1" smtClean="0"/>
              <a:t>muncă</a:t>
            </a:r>
            <a:r>
              <a:rPr lang="en-US" sz="1200" dirty="0" smtClean="0"/>
              <a:t> cu o </a:t>
            </a:r>
            <a:r>
              <a:rPr lang="en-US" sz="1200" dirty="0" err="1" smtClean="0"/>
              <a:t>persoană</a:t>
            </a:r>
            <a:r>
              <a:rPr lang="en-US" sz="1200" dirty="0" smtClean="0"/>
              <a:t> cu </a:t>
            </a:r>
            <a:r>
              <a:rPr lang="en-US" sz="1200" dirty="0" err="1" smtClean="0"/>
              <a:t>dizabilităţi</a:t>
            </a:r>
            <a:r>
              <a:rPr lang="en-US" sz="1200" dirty="0" smtClean="0"/>
              <a:t> care </a:t>
            </a:r>
            <a:r>
              <a:rPr lang="en-US" sz="1200" dirty="0" err="1" smtClean="0"/>
              <a:t>dispune</a:t>
            </a:r>
            <a:r>
              <a:rPr lang="en-US" sz="1200" dirty="0" smtClean="0"/>
              <a:t> de </a:t>
            </a:r>
            <a:r>
              <a:rPr lang="en-US" sz="1200" dirty="0" err="1" smtClean="0"/>
              <a:t>recomandări</a:t>
            </a:r>
            <a:r>
              <a:rPr lang="en-US" sz="1200" dirty="0" smtClean="0"/>
              <a:t> </a:t>
            </a:r>
            <a:r>
              <a:rPr lang="en-US" sz="1200" dirty="0" err="1" smtClean="0"/>
              <a:t>privind</a:t>
            </a:r>
            <a:r>
              <a:rPr lang="en-US" sz="1200" dirty="0" smtClean="0"/>
              <a:t> </a:t>
            </a:r>
            <a:r>
              <a:rPr lang="en-US" sz="1200" dirty="0" err="1" smtClean="0"/>
              <a:t>plasarea</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din </a:t>
            </a:r>
            <a:r>
              <a:rPr lang="en-US" sz="1200" dirty="0" err="1" smtClean="0"/>
              <a:t>partea</a:t>
            </a:r>
            <a:r>
              <a:rPr lang="en-US" sz="1200" dirty="0" smtClean="0"/>
              <a:t> </a:t>
            </a:r>
            <a:r>
              <a:rPr lang="en-US" sz="1200" dirty="0" err="1" smtClean="0"/>
              <a:t>instituţiei</a:t>
            </a:r>
            <a:r>
              <a:rPr lang="en-US" sz="1200" dirty="0" smtClean="0"/>
              <a:t> </a:t>
            </a:r>
            <a:r>
              <a:rPr lang="en-US" sz="1200" dirty="0" err="1" smtClean="0"/>
              <a:t>abilitate</a:t>
            </a:r>
            <a:r>
              <a:rPr lang="en-US" sz="1200" dirty="0" smtClean="0"/>
              <a:t> </a:t>
            </a:r>
            <a:r>
              <a:rPr lang="en-US" sz="1200" dirty="0" err="1" smtClean="0"/>
              <a:t>prin</a:t>
            </a:r>
            <a:r>
              <a:rPr lang="en-US" sz="1200" dirty="0" smtClean="0"/>
              <a:t> </a:t>
            </a:r>
            <a:r>
              <a:rPr lang="en-US" sz="1200" dirty="0" err="1" smtClean="0"/>
              <a:t>legislaţie</a:t>
            </a:r>
            <a:endParaRPr lang="ru-RU" sz="1200" dirty="0" smtClean="0"/>
          </a:p>
          <a:p>
            <a:r>
              <a:rPr lang="en-US" sz="1200" dirty="0" smtClean="0"/>
              <a:t>se </a:t>
            </a:r>
            <a:r>
              <a:rPr lang="en-US" sz="1200" dirty="0" err="1" smtClean="0"/>
              <a:t>sancţionează</a:t>
            </a:r>
            <a:r>
              <a:rPr lang="en-US" sz="1200" dirty="0" smtClean="0"/>
              <a:t> cu </a:t>
            </a:r>
            <a:r>
              <a:rPr lang="en-US" sz="1200" dirty="0" err="1" smtClean="0"/>
              <a:t>amendă</a:t>
            </a:r>
            <a:r>
              <a:rPr lang="en-US" sz="1200" dirty="0" smtClean="0"/>
              <a:t> </a:t>
            </a:r>
            <a:r>
              <a:rPr lang="en-US" sz="1200" b="1" i="1" dirty="0" smtClean="0"/>
              <a:t>de la 180 la 210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endParaRPr lang="en-US" sz="1200" dirty="0" smtClean="0"/>
          </a:p>
          <a:p>
            <a:r>
              <a:rPr lang="en-US" sz="1200" dirty="0" smtClean="0"/>
              <a:t>2. </a:t>
            </a:r>
            <a:r>
              <a:rPr lang="en-US" sz="1200" dirty="0" err="1" smtClean="0"/>
              <a:t>Eschivarea</a:t>
            </a:r>
            <a:r>
              <a:rPr lang="en-US" sz="1200" dirty="0" smtClean="0"/>
              <a:t> </a:t>
            </a:r>
            <a:r>
              <a:rPr lang="en-US" sz="1200" dirty="0" err="1" smtClean="0"/>
              <a:t>sau</a:t>
            </a:r>
            <a:r>
              <a:rPr lang="en-US" sz="1200" dirty="0" smtClean="0"/>
              <a:t> </a:t>
            </a:r>
            <a:r>
              <a:rPr lang="en-US" sz="1200" dirty="0" err="1" smtClean="0"/>
              <a:t>refuzul</a:t>
            </a:r>
            <a:r>
              <a:rPr lang="en-US" sz="1200" dirty="0" smtClean="0"/>
              <a:t> de a </a:t>
            </a:r>
            <a:r>
              <a:rPr lang="en-US" sz="1200" dirty="0" err="1" smtClean="0"/>
              <a:t>repartiza</a:t>
            </a:r>
            <a:r>
              <a:rPr lang="en-US" sz="1200" dirty="0" smtClean="0"/>
              <a:t> </a:t>
            </a:r>
            <a:r>
              <a:rPr lang="en-US" sz="1200" dirty="0" err="1" smtClean="0"/>
              <a:t>locurile</a:t>
            </a:r>
            <a:r>
              <a:rPr lang="en-US" sz="1200" dirty="0" smtClean="0"/>
              <a:t> de </a:t>
            </a:r>
            <a:r>
              <a:rPr lang="en-US" sz="1200" dirty="0" err="1" smtClean="0"/>
              <a:t>muncă</a:t>
            </a:r>
            <a:r>
              <a:rPr lang="en-US" sz="1200" dirty="0" smtClean="0"/>
              <a:t> </a:t>
            </a:r>
            <a:r>
              <a:rPr lang="en-US" sz="1200" dirty="0" err="1" smtClean="0"/>
              <a:t>disponibile</a:t>
            </a:r>
            <a:r>
              <a:rPr lang="en-US" sz="1200" dirty="0" smtClean="0"/>
              <a:t> </a:t>
            </a:r>
            <a:r>
              <a:rPr lang="en-US" sz="1200" dirty="0" err="1" smtClean="0"/>
              <a:t>sau</a:t>
            </a:r>
            <a:r>
              <a:rPr lang="en-US" sz="1200" dirty="0" smtClean="0"/>
              <a:t> de a </a:t>
            </a:r>
            <a:r>
              <a:rPr lang="en-US" sz="1200" dirty="0" err="1" smtClean="0"/>
              <a:t>crea</a:t>
            </a:r>
            <a:r>
              <a:rPr lang="en-US" sz="1200" dirty="0" smtClean="0"/>
              <a:t> </a:t>
            </a:r>
            <a:r>
              <a:rPr lang="en-US" sz="1200" dirty="0" err="1" smtClean="0"/>
              <a:t>locuri</a:t>
            </a:r>
            <a:r>
              <a:rPr lang="en-US" sz="1200" dirty="0" smtClean="0"/>
              <a:t> </a:t>
            </a:r>
            <a:r>
              <a:rPr lang="en-US" sz="1200" dirty="0" err="1" smtClean="0"/>
              <a:t>noi</a:t>
            </a:r>
            <a:r>
              <a:rPr lang="en-US" sz="1200" dirty="0" smtClean="0"/>
              <a:t> de </a:t>
            </a:r>
            <a:r>
              <a:rPr lang="en-US" sz="1200" dirty="0" err="1" smtClean="0"/>
              <a:t>muncă</a:t>
            </a:r>
            <a:r>
              <a:rPr lang="en-US" sz="1200" dirty="0" smtClean="0"/>
              <a:t> </a:t>
            </a:r>
            <a:r>
              <a:rPr lang="en-US" sz="1200" dirty="0" err="1" smtClean="0"/>
              <a:t>pentru</a:t>
            </a:r>
            <a:r>
              <a:rPr lang="en-US" sz="1200" dirty="0" smtClean="0"/>
              <a:t> </a:t>
            </a:r>
            <a:r>
              <a:rPr lang="en-US" sz="1200" dirty="0" err="1" smtClean="0"/>
              <a:t>plasarea</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a </a:t>
            </a:r>
            <a:r>
              <a:rPr lang="en-US" sz="1200" dirty="0" err="1" smtClean="0"/>
              <a:t>persoanelor</a:t>
            </a:r>
            <a:r>
              <a:rPr lang="en-US" sz="1200" dirty="0" smtClean="0"/>
              <a:t> care </a:t>
            </a:r>
            <a:r>
              <a:rPr lang="en-US" sz="1200" dirty="0" err="1" smtClean="0"/>
              <a:t>şi</a:t>
            </a:r>
            <a:r>
              <a:rPr lang="en-US" sz="1200" dirty="0" smtClean="0"/>
              <a:t>-au </a:t>
            </a:r>
            <a:r>
              <a:rPr lang="en-US" sz="1200" dirty="0" err="1" smtClean="0"/>
              <a:t>pierdut</a:t>
            </a:r>
            <a:r>
              <a:rPr lang="en-US" sz="1200" dirty="0" smtClean="0"/>
              <a:t> </a:t>
            </a:r>
            <a:r>
              <a:rPr lang="en-US" sz="1200" dirty="0" err="1" smtClean="0"/>
              <a:t>parţial</a:t>
            </a:r>
            <a:r>
              <a:rPr lang="en-US" sz="1200" dirty="0" smtClean="0"/>
              <a:t> </a:t>
            </a:r>
            <a:r>
              <a:rPr lang="en-US" sz="1200" dirty="0" err="1" smtClean="0"/>
              <a:t>capacitatea</a:t>
            </a:r>
            <a:r>
              <a:rPr lang="en-US" sz="1200" dirty="0" smtClean="0"/>
              <a:t> de </a:t>
            </a:r>
            <a:r>
              <a:rPr lang="en-US" sz="1200" dirty="0" err="1" smtClean="0"/>
              <a:t>muncă</a:t>
            </a:r>
            <a:r>
              <a:rPr lang="en-US" sz="1200" dirty="0" smtClean="0"/>
              <a:t> </a:t>
            </a:r>
            <a:r>
              <a:rPr lang="en-US" sz="1200" dirty="0" err="1" smtClean="0"/>
              <a:t>în</a:t>
            </a:r>
            <a:r>
              <a:rPr lang="en-US" sz="1200" dirty="0" smtClean="0"/>
              <a:t> </a:t>
            </a:r>
            <a:r>
              <a:rPr lang="en-US" sz="1200" dirty="0" err="1" smtClean="0"/>
              <a:t>urma</a:t>
            </a:r>
            <a:r>
              <a:rPr lang="en-US" sz="1200" dirty="0" smtClean="0"/>
              <a:t> </a:t>
            </a:r>
            <a:r>
              <a:rPr lang="en-US" sz="1200" dirty="0" err="1" smtClean="0"/>
              <a:t>unui</a:t>
            </a:r>
            <a:r>
              <a:rPr lang="en-US" sz="1200" dirty="0" smtClean="0"/>
              <a:t> accident de </a:t>
            </a:r>
            <a:r>
              <a:rPr lang="en-US" sz="1200" dirty="0" err="1" smtClean="0"/>
              <a:t>muncă</a:t>
            </a:r>
            <a:r>
              <a:rPr lang="en-US" sz="1200" dirty="0" smtClean="0"/>
              <a:t> </a:t>
            </a:r>
            <a:r>
              <a:rPr lang="en-US" sz="1200" dirty="0" err="1" smtClean="0"/>
              <a:t>sau</a:t>
            </a:r>
            <a:r>
              <a:rPr lang="en-US" sz="1200" dirty="0" smtClean="0"/>
              <a:t> au </a:t>
            </a:r>
            <a:r>
              <a:rPr lang="en-US" sz="1200" dirty="0" err="1" smtClean="0"/>
              <a:t>căpătat</a:t>
            </a:r>
            <a:r>
              <a:rPr lang="en-US" sz="1200" dirty="0" smtClean="0"/>
              <a:t> o </a:t>
            </a:r>
            <a:r>
              <a:rPr lang="en-US" sz="1200" dirty="0" err="1" smtClean="0"/>
              <a:t>boală</a:t>
            </a:r>
            <a:r>
              <a:rPr lang="en-US" sz="1200" dirty="0" smtClean="0"/>
              <a:t> </a:t>
            </a:r>
            <a:r>
              <a:rPr lang="en-US" sz="1200" dirty="0" err="1" smtClean="0"/>
              <a:t>profesională</a:t>
            </a:r>
            <a:r>
              <a:rPr lang="en-US" sz="1200" dirty="0" smtClean="0"/>
              <a:t>, la </a:t>
            </a:r>
            <a:r>
              <a:rPr lang="en-US" sz="1200" dirty="0" err="1" smtClean="0"/>
              <a:t>angajatorul</a:t>
            </a:r>
            <a:r>
              <a:rPr lang="en-US" sz="1200" dirty="0" smtClean="0"/>
              <a:t> </a:t>
            </a:r>
            <a:r>
              <a:rPr lang="en-US" sz="1200" dirty="0" err="1" smtClean="0"/>
              <a:t>respectiv</a:t>
            </a:r>
            <a:r>
              <a:rPr lang="en-US" sz="1200" dirty="0" smtClean="0"/>
              <a:t>, </a:t>
            </a:r>
            <a:r>
              <a:rPr lang="en-US" sz="1200" dirty="0" err="1" smtClean="0"/>
              <a:t>în</a:t>
            </a:r>
            <a:r>
              <a:rPr lang="en-US" sz="1200" dirty="0" smtClean="0"/>
              <a:t> </a:t>
            </a:r>
            <a:r>
              <a:rPr lang="en-US" sz="1200" dirty="0" err="1" smtClean="0"/>
              <a:t>urma</a:t>
            </a:r>
            <a:r>
              <a:rPr lang="en-US" sz="1200" dirty="0" smtClean="0"/>
              <a:t> </a:t>
            </a:r>
            <a:r>
              <a:rPr lang="en-US" sz="1200" dirty="0" err="1" smtClean="0"/>
              <a:t>cărui</a:t>
            </a:r>
            <a:r>
              <a:rPr lang="en-US" sz="1200" dirty="0" smtClean="0"/>
              <a:t> </a:t>
            </a:r>
            <a:r>
              <a:rPr lang="en-US" sz="1200" dirty="0" err="1" smtClean="0"/>
              <a:t>fapt</a:t>
            </a:r>
            <a:r>
              <a:rPr lang="en-US" sz="1200" dirty="0" smtClean="0"/>
              <a:t> au </a:t>
            </a:r>
            <a:r>
              <a:rPr lang="en-US" sz="1200" dirty="0" err="1" smtClean="0"/>
              <a:t>fost</a:t>
            </a:r>
            <a:r>
              <a:rPr lang="en-US" sz="1200" dirty="0" smtClean="0"/>
              <a:t> </a:t>
            </a:r>
            <a:r>
              <a:rPr lang="en-US" sz="1200" dirty="0" err="1" smtClean="0"/>
              <a:t>recunoscute</a:t>
            </a:r>
            <a:r>
              <a:rPr lang="en-US" sz="1200" dirty="0" smtClean="0"/>
              <a:t> ca </a:t>
            </a:r>
            <a:r>
              <a:rPr lang="en-US" sz="1200" dirty="0" err="1" smtClean="0"/>
              <a:t>persoane</a:t>
            </a:r>
            <a:r>
              <a:rPr lang="en-US" sz="1200" dirty="0" smtClean="0"/>
              <a:t> cu </a:t>
            </a:r>
            <a:r>
              <a:rPr lang="en-US" sz="1200" dirty="0" err="1" smtClean="0"/>
              <a:t>dizabilităţi</a:t>
            </a:r>
            <a:r>
              <a:rPr lang="en-US" sz="1200" dirty="0" smtClean="0"/>
              <a:t>,</a:t>
            </a:r>
            <a:r>
              <a:rPr lang="ru-RU" sz="1200" dirty="0" smtClean="0"/>
              <a:t> </a:t>
            </a:r>
            <a:r>
              <a:rPr lang="ru-RU" sz="1200" dirty="0" err="1" smtClean="0"/>
              <a:t>se</a:t>
            </a:r>
            <a:r>
              <a:rPr lang="ru-RU" sz="1200" dirty="0" smtClean="0"/>
              <a:t> </a:t>
            </a:r>
            <a:r>
              <a:rPr lang="ru-RU" sz="1200" dirty="0" err="1" smtClean="0"/>
              <a:t>sancţionează</a:t>
            </a:r>
            <a:r>
              <a:rPr lang="ru-RU" sz="1200" dirty="0" smtClean="0"/>
              <a:t> </a:t>
            </a:r>
            <a:r>
              <a:rPr lang="ru-RU" sz="1200" dirty="0" err="1" smtClean="0"/>
              <a:t>cu</a:t>
            </a:r>
            <a:r>
              <a:rPr lang="ru-RU" sz="1200" dirty="0" smtClean="0"/>
              <a:t> </a:t>
            </a:r>
            <a:r>
              <a:rPr lang="ru-RU" sz="1200" dirty="0" err="1" smtClean="0"/>
              <a:t>amendă</a:t>
            </a:r>
            <a:r>
              <a:rPr lang="ru-RU" sz="1200" dirty="0" smtClean="0"/>
              <a:t> </a:t>
            </a:r>
          </a:p>
          <a:p>
            <a:r>
              <a:rPr lang="en-US" sz="1200" b="1" i="1" dirty="0" smtClean="0"/>
              <a:t>de la 240 la 300 de </a:t>
            </a:r>
            <a:r>
              <a:rPr lang="en-US" sz="1200" b="1" i="1" dirty="0" err="1" smtClean="0"/>
              <a:t>unităţi</a:t>
            </a:r>
            <a:r>
              <a:rPr lang="en-US" sz="1200" b="1" i="1" dirty="0" smtClean="0"/>
              <a:t> </a:t>
            </a:r>
            <a:r>
              <a:rPr lang="en-US" sz="1200" b="1" i="1" dirty="0" err="1" smtClean="0"/>
              <a:t>convenţionale</a:t>
            </a:r>
            <a:r>
              <a:rPr lang="en-US" sz="1200" b="1" i="1" dirty="0" smtClean="0"/>
              <a:t>.</a:t>
            </a:r>
            <a:endParaRPr lang="ru-RU" sz="1200" dirty="0" smtClean="0"/>
          </a:p>
          <a:p>
            <a:r>
              <a:rPr lang="en-US" sz="1200" dirty="0" smtClean="0"/>
              <a:t>3. </a:t>
            </a:r>
            <a:r>
              <a:rPr lang="en-US" sz="1200" dirty="0" err="1" smtClean="0"/>
              <a:t>Eschivarea</a:t>
            </a:r>
            <a:r>
              <a:rPr lang="en-US" sz="1200" dirty="0" smtClean="0"/>
              <a:t> </a:t>
            </a:r>
            <a:r>
              <a:rPr lang="en-US" sz="1200" dirty="0" err="1" smtClean="0"/>
              <a:t>sau</a:t>
            </a:r>
            <a:r>
              <a:rPr lang="en-US" sz="1200" dirty="0" smtClean="0"/>
              <a:t> </a:t>
            </a:r>
            <a:r>
              <a:rPr lang="en-US" sz="1200" dirty="0" err="1" smtClean="0"/>
              <a:t>refuzul</a:t>
            </a:r>
            <a:r>
              <a:rPr lang="en-US" sz="1200" dirty="0" smtClean="0"/>
              <a:t> de a </a:t>
            </a:r>
            <a:r>
              <a:rPr lang="en-US" sz="1200" dirty="0" err="1" smtClean="0"/>
              <a:t>rezerva</a:t>
            </a:r>
            <a:r>
              <a:rPr lang="en-US" sz="1200" dirty="0" smtClean="0"/>
              <a:t> </a:t>
            </a:r>
            <a:r>
              <a:rPr lang="en-US" sz="1200" dirty="0" err="1" smtClean="0"/>
              <a:t>locuri</a:t>
            </a:r>
            <a:r>
              <a:rPr lang="en-US" sz="1200" dirty="0" smtClean="0"/>
              <a:t> de </a:t>
            </a:r>
            <a:r>
              <a:rPr lang="en-US" sz="1200" dirty="0" err="1" smtClean="0"/>
              <a:t>muncă</a:t>
            </a:r>
            <a:r>
              <a:rPr lang="en-US" sz="1200" dirty="0" smtClean="0"/>
              <a:t> </a:t>
            </a:r>
            <a:r>
              <a:rPr lang="en-US" sz="1200" dirty="0" err="1" smtClean="0"/>
              <a:t>şi</a:t>
            </a:r>
            <a:r>
              <a:rPr lang="en-US" sz="1200" dirty="0" smtClean="0"/>
              <a:t> de a </a:t>
            </a:r>
            <a:r>
              <a:rPr lang="en-US" sz="1200" dirty="0" err="1" smtClean="0"/>
              <a:t>angaja</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a:t>
            </a:r>
            <a:r>
              <a:rPr lang="en-US" sz="1200" dirty="0" err="1" smtClean="0"/>
              <a:t>persoane</a:t>
            </a:r>
            <a:r>
              <a:rPr lang="en-US" sz="1200" dirty="0" smtClean="0"/>
              <a:t> cu </a:t>
            </a:r>
            <a:r>
              <a:rPr lang="en-US" sz="1200" dirty="0" err="1" smtClean="0"/>
              <a:t>dizabilităţi</a:t>
            </a:r>
            <a:r>
              <a:rPr lang="en-US" sz="1200" dirty="0" smtClean="0"/>
              <a:t> </a:t>
            </a:r>
            <a:r>
              <a:rPr lang="en-US" sz="1200" dirty="0" err="1" smtClean="0"/>
              <a:t>în</a:t>
            </a:r>
            <a:r>
              <a:rPr lang="en-US" sz="1200" dirty="0" smtClean="0"/>
              <a:t> </a:t>
            </a:r>
            <a:r>
              <a:rPr lang="en-US" sz="1200" dirty="0" err="1" smtClean="0"/>
              <a:t>proporţie</a:t>
            </a:r>
            <a:r>
              <a:rPr lang="en-US" sz="1200" dirty="0" smtClean="0"/>
              <a:t> de </a:t>
            </a:r>
            <a:r>
              <a:rPr lang="en-US" sz="1200" dirty="0" err="1" smtClean="0"/>
              <a:t>cel</a:t>
            </a:r>
            <a:r>
              <a:rPr lang="en-US" sz="1200" dirty="0" smtClean="0"/>
              <a:t> </a:t>
            </a:r>
            <a:r>
              <a:rPr lang="en-US" sz="1200" dirty="0" err="1" smtClean="0"/>
              <a:t>puţin</a:t>
            </a:r>
            <a:r>
              <a:rPr lang="en-US" sz="1200" dirty="0" smtClean="0"/>
              <a:t> 5 la </a:t>
            </a:r>
            <a:r>
              <a:rPr lang="en-US" sz="1200" dirty="0" err="1" smtClean="0"/>
              <a:t>sută</a:t>
            </a:r>
            <a:r>
              <a:rPr lang="en-US" sz="1200" dirty="0" smtClean="0"/>
              <a:t> din </a:t>
            </a:r>
            <a:r>
              <a:rPr lang="en-US" sz="1200" dirty="0" err="1" smtClean="0"/>
              <a:t>numărul</a:t>
            </a:r>
            <a:r>
              <a:rPr lang="en-US" sz="1200" dirty="0" smtClean="0"/>
              <a:t> total al </a:t>
            </a:r>
            <a:r>
              <a:rPr lang="en-US" sz="1200" dirty="0" err="1" smtClean="0"/>
              <a:t>salariaţilor</a:t>
            </a:r>
            <a:r>
              <a:rPr lang="en-US" sz="1200" dirty="0" smtClean="0"/>
              <a:t>, </a:t>
            </a:r>
            <a:r>
              <a:rPr lang="en-US" sz="1200" dirty="0" err="1" smtClean="0"/>
              <a:t>pe</a:t>
            </a:r>
            <a:r>
              <a:rPr lang="en-US" sz="1200" dirty="0" smtClean="0"/>
              <a:t> </a:t>
            </a:r>
            <a:r>
              <a:rPr lang="en-US" sz="1200" dirty="0" err="1" smtClean="0"/>
              <a:t>parcursul</a:t>
            </a:r>
            <a:r>
              <a:rPr lang="en-US" sz="1200" dirty="0" smtClean="0"/>
              <a:t> </a:t>
            </a:r>
            <a:r>
              <a:rPr lang="en-US" sz="1200" dirty="0" err="1" smtClean="0"/>
              <a:t>unui</a:t>
            </a:r>
            <a:r>
              <a:rPr lang="en-US" sz="1200" dirty="0" smtClean="0"/>
              <a:t> an </a:t>
            </a:r>
            <a:r>
              <a:rPr lang="en-US" sz="1200" dirty="0" err="1" smtClean="0"/>
              <a:t>financiar</a:t>
            </a:r>
            <a:r>
              <a:rPr lang="en-US" sz="1200" dirty="0" smtClean="0"/>
              <a:t>, </a:t>
            </a:r>
            <a:r>
              <a:rPr lang="en-US" sz="1200" dirty="0" err="1" smtClean="0"/>
              <a:t>dacă</a:t>
            </a:r>
            <a:r>
              <a:rPr lang="en-US" sz="1200" dirty="0" smtClean="0"/>
              <a:t>, conform </a:t>
            </a:r>
            <a:r>
              <a:rPr lang="en-US" sz="1200" dirty="0" err="1" smtClean="0"/>
              <a:t>statelor</a:t>
            </a:r>
            <a:r>
              <a:rPr lang="en-US" sz="1200" dirty="0" smtClean="0"/>
              <a:t> de personal </a:t>
            </a:r>
            <a:r>
              <a:rPr lang="en-US" sz="1200" dirty="0" err="1" smtClean="0"/>
              <a:t>sunt</a:t>
            </a:r>
            <a:r>
              <a:rPr lang="en-US" sz="1200" dirty="0" smtClean="0"/>
              <a:t> 20 de </a:t>
            </a:r>
            <a:r>
              <a:rPr lang="en-US" sz="1200" dirty="0" err="1" smtClean="0"/>
              <a:t>salariaţi</a:t>
            </a:r>
            <a:r>
              <a:rPr lang="en-US" sz="1200" dirty="0" smtClean="0"/>
              <a:t> </a:t>
            </a:r>
            <a:r>
              <a:rPr lang="en-US" sz="1200" dirty="0" err="1" smtClean="0"/>
              <a:t>şi</a:t>
            </a:r>
            <a:r>
              <a:rPr lang="en-US" sz="1200" dirty="0" smtClean="0"/>
              <a:t> </a:t>
            </a:r>
            <a:r>
              <a:rPr lang="en-US" sz="1200" dirty="0" err="1" smtClean="0"/>
              <a:t>mai</a:t>
            </a:r>
            <a:r>
              <a:rPr lang="en-US" sz="1200" dirty="0" smtClean="0"/>
              <a:t> </a:t>
            </a:r>
            <a:r>
              <a:rPr lang="en-US" sz="1200" dirty="0" err="1" smtClean="0"/>
              <a:t>mult</a:t>
            </a:r>
            <a:r>
              <a:rPr lang="en-US" sz="1200" dirty="0" smtClean="0"/>
              <a:t>,</a:t>
            </a:r>
            <a:r>
              <a:rPr lang="ru-RU" sz="1200" dirty="0" smtClean="0"/>
              <a:t> </a:t>
            </a:r>
            <a:r>
              <a:rPr lang="ru-RU" sz="1200" dirty="0" err="1" smtClean="0"/>
              <a:t>se</a:t>
            </a:r>
            <a:r>
              <a:rPr lang="ru-RU" sz="1200" dirty="0" smtClean="0"/>
              <a:t> </a:t>
            </a:r>
            <a:r>
              <a:rPr lang="ru-RU" sz="1200" dirty="0" err="1" smtClean="0"/>
              <a:t>sancţionează</a:t>
            </a:r>
            <a:r>
              <a:rPr lang="ru-RU" sz="1200" dirty="0" smtClean="0"/>
              <a:t> </a:t>
            </a:r>
            <a:r>
              <a:rPr lang="ru-RU" sz="1200" dirty="0" err="1" smtClean="0"/>
              <a:t>cu</a:t>
            </a:r>
            <a:r>
              <a:rPr lang="ru-RU" sz="1200" dirty="0" smtClean="0"/>
              <a:t> </a:t>
            </a:r>
            <a:r>
              <a:rPr lang="ru-RU" sz="1200" dirty="0" err="1" smtClean="0"/>
              <a:t>amendă</a:t>
            </a:r>
            <a:r>
              <a:rPr lang="ru-RU" sz="1200" dirty="0" smtClean="0"/>
              <a:t> </a:t>
            </a:r>
            <a:r>
              <a:rPr lang="ru-RU" sz="1200" b="1" i="1" dirty="0" err="1" smtClean="0"/>
              <a:t>de</a:t>
            </a:r>
            <a:r>
              <a:rPr lang="ru-RU" sz="1200" b="1" i="1" dirty="0" smtClean="0"/>
              <a:t> </a:t>
            </a:r>
            <a:r>
              <a:rPr lang="ru-RU" sz="1200" b="1" i="1" dirty="0" err="1" smtClean="0"/>
              <a:t>la</a:t>
            </a:r>
            <a:r>
              <a:rPr lang="ru-RU" sz="1200" b="1" i="1" dirty="0" smtClean="0"/>
              <a:t> 240 </a:t>
            </a:r>
            <a:r>
              <a:rPr lang="ru-RU" sz="1200" b="1" i="1" dirty="0" err="1" smtClean="0"/>
              <a:t>la</a:t>
            </a:r>
            <a:r>
              <a:rPr lang="ru-RU" sz="1200" b="1" i="1" dirty="0" smtClean="0"/>
              <a:t> 300 </a:t>
            </a:r>
            <a:r>
              <a:rPr lang="ru-RU" sz="1200" b="1" i="1" dirty="0" err="1" smtClean="0"/>
              <a:t>de</a:t>
            </a:r>
            <a:r>
              <a:rPr lang="ru-RU" sz="1200" b="1" i="1" dirty="0" smtClean="0"/>
              <a:t> </a:t>
            </a:r>
            <a:r>
              <a:rPr lang="ru-RU" sz="1200" b="1" i="1" dirty="0" err="1" smtClean="0"/>
              <a:t>unităţi</a:t>
            </a:r>
            <a:r>
              <a:rPr lang="ru-RU" sz="1200" b="1" i="1" dirty="0" smtClean="0"/>
              <a:t> </a:t>
            </a:r>
            <a:r>
              <a:rPr lang="ru-RU" sz="1200" b="1" i="1" dirty="0" err="1" smtClean="0"/>
              <a:t>convenţionale</a:t>
            </a:r>
            <a:r>
              <a:rPr lang="ru-RU" sz="1200" b="1" i="1" dirty="0" smtClean="0"/>
              <a:t> </a:t>
            </a:r>
            <a:r>
              <a:rPr lang="ru-RU" sz="1200" b="1" i="1" dirty="0" err="1" smtClean="0"/>
              <a:t>aplicată</a:t>
            </a:r>
            <a:r>
              <a:rPr lang="ru-RU" sz="1200" b="1" i="1" dirty="0" smtClean="0"/>
              <a:t> </a:t>
            </a:r>
            <a:r>
              <a:rPr lang="ru-RU" sz="1200" b="1" i="1" dirty="0" err="1" smtClean="0"/>
              <a:t>persoanei</a:t>
            </a:r>
            <a:r>
              <a:rPr lang="ru-RU" sz="1200" b="1" i="1" dirty="0" smtClean="0"/>
              <a:t> </a:t>
            </a:r>
            <a:r>
              <a:rPr lang="ru-RU" sz="1200" b="1" i="1" dirty="0" err="1" smtClean="0"/>
              <a:t>juridice</a:t>
            </a:r>
            <a:r>
              <a:rPr lang="ru-RU" sz="1200" dirty="0" smtClean="0"/>
              <a:t>.</a:t>
            </a:r>
          </a:p>
          <a:p>
            <a:r>
              <a:rPr lang="en-US" sz="1200" dirty="0" smtClean="0"/>
              <a:t>4. </a:t>
            </a:r>
            <a:r>
              <a:rPr lang="en-US" sz="1200" dirty="0" err="1" smtClean="0"/>
              <a:t>Necomunicarea</a:t>
            </a:r>
            <a:r>
              <a:rPr lang="en-US" sz="1200" dirty="0" smtClean="0"/>
              <a:t> </a:t>
            </a:r>
            <a:r>
              <a:rPr lang="en-US" sz="1200" dirty="0" err="1" smtClean="0"/>
              <a:t>agenţiei</a:t>
            </a:r>
            <a:r>
              <a:rPr lang="en-US" sz="1200" dirty="0" smtClean="0"/>
              <a:t> </a:t>
            </a:r>
            <a:r>
              <a:rPr lang="en-US" sz="1200" dirty="0" err="1" smtClean="0"/>
              <a:t>teritoriale</a:t>
            </a:r>
            <a:r>
              <a:rPr lang="en-US" sz="1200" dirty="0" smtClean="0"/>
              <a:t> </a:t>
            </a:r>
            <a:r>
              <a:rPr lang="en-US" sz="1200" dirty="0" err="1" smtClean="0"/>
              <a:t>pentru</a:t>
            </a:r>
            <a:r>
              <a:rPr lang="en-US" sz="1200" dirty="0" smtClean="0"/>
              <a:t> </a:t>
            </a:r>
            <a:r>
              <a:rPr lang="en-US" sz="1200" dirty="0" err="1" smtClean="0"/>
              <a:t>ocuparea</a:t>
            </a:r>
            <a:r>
              <a:rPr lang="en-US" sz="1200" dirty="0" smtClean="0"/>
              <a:t> </a:t>
            </a:r>
            <a:r>
              <a:rPr lang="en-US" sz="1200" dirty="0" err="1" smtClean="0"/>
              <a:t>forţei</a:t>
            </a:r>
            <a:r>
              <a:rPr lang="en-US" sz="1200" dirty="0" smtClean="0"/>
              <a:t> de </a:t>
            </a:r>
            <a:r>
              <a:rPr lang="en-US" sz="1200" dirty="0" err="1" smtClean="0"/>
              <a:t>muncă</a:t>
            </a:r>
            <a:r>
              <a:rPr lang="en-US" sz="1200" dirty="0" smtClean="0"/>
              <a:t> de </a:t>
            </a:r>
            <a:r>
              <a:rPr lang="en-US" sz="1200" dirty="0" err="1" smtClean="0"/>
              <a:t>către</a:t>
            </a:r>
            <a:r>
              <a:rPr lang="en-US" sz="1200" dirty="0" smtClean="0"/>
              <a:t> </a:t>
            </a:r>
            <a:r>
              <a:rPr lang="en-US" sz="1200" dirty="0" err="1" smtClean="0"/>
              <a:t>angajatori</a:t>
            </a:r>
            <a:r>
              <a:rPr lang="en-US" sz="1200" dirty="0" smtClean="0"/>
              <a:t>, </a:t>
            </a:r>
            <a:r>
              <a:rPr lang="en-US" sz="1200" dirty="0" err="1" smtClean="0"/>
              <a:t>în</a:t>
            </a:r>
            <a:r>
              <a:rPr lang="en-US" sz="1200" dirty="0" smtClean="0"/>
              <a:t> </a:t>
            </a:r>
            <a:r>
              <a:rPr lang="en-US" sz="1200" dirty="0" err="1" smtClean="0"/>
              <a:t>termenul</a:t>
            </a:r>
            <a:r>
              <a:rPr lang="en-US" sz="1200" dirty="0" smtClean="0"/>
              <a:t> </a:t>
            </a:r>
            <a:r>
              <a:rPr lang="en-US" sz="1200" dirty="0" err="1" smtClean="0"/>
              <a:t>stabilit</a:t>
            </a:r>
            <a:r>
              <a:rPr lang="en-US" sz="1200" dirty="0" smtClean="0"/>
              <a:t> de </a:t>
            </a:r>
            <a:r>
              <a:rPr lang="en-US" sz="1200" dirty="0" err="1" smtClean="0"/>
              <a:t>legislaţie</a:t>
            </a:r>
            <a:r>
              <a:rPr lang="en-US" sz="1200" dirty="0" smtClean="0"/>
              <a:t>, a </a:t>
            </a:r>
            <a:r>
              <a:rPr lang="en-US" sz="1200" dirty="0" err="1" smtClean="0"/>
              <a:t>informaţiei</a:t>
            </a:r>
            <a:r>
              <a:rPr lang="en-US" sz="1200" dirty="0" smtClean="0"/>
              <a:t> </a:t>
            </a:r>
            <a:r>
              <a:rPr lang="en-US" sz="1200" dirty="0" err="1" smtClean="0"/>
              <a:t>privind</a:t>
            </a:r>
            <a:r>
              <a:rPr lang="en-US" sz="1200" dirty="0" smtClean="0"/>
              <a:t> </a:t>
            </a:r>
            <a:r>
              <a:rPr lang="en-US" sz="1200" dirty="0" err="1" smtClean="0"/>
              <a:t>locurile</a:t>
            </a:r>
            <a:r>
              <a:rPr lang="en-US" sz="1200" dirty="0" smtClean="0"/>
              <a:t> de </a:t>
            </a:r>
            <a:r>
              <a:rPr lang="en-US" sz="1200" dirty="0" err="1" smtClean="0"/>
              <a:t>muncă</a:t>
            </a:r>
            <a:r>
              <a:rPr lang="en-US" sz="1200" dirty="0" smtClean="0"/>
              <a:t> </a:t>
            </a:r>
            <a:r>
              <a:rPr lang="en-US" sz="1200" dirty="0" err="1" smtClean="0"/>
              <a:t>rezervate</a:t>
            </a:r>
            <a:r>
              <a:rPr lang="en-US" sz="1200" dirty="0" smtClean="0"/>
              <a:t> </a:t>
            </a:r>
            <a:r>
              <a:rPr lang="en-US" sz="1200" dirty="0" err="1" smtClean="0"/>
              <a:t>pentru</a:t>
            </a:r>
            <a:r>
              <a:rPr lang="en-US" sz="1200" dirty="0" smtClean="0"/>
              <a:t> </a:t>
            </a:r>
            <a:r>
              <a:rPr lang="en-US" sz="1200" dirty="0" err="1" smtClean="0"/>
              <a:t>angajarea</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a </a:t>
            </a:r>
            <a:r>
              <a:rPr lang="en-US" sz="1200" dirty="0" err="1" smtClean="0"/>
              <a:t>persoanelor</a:t>
            </a:r>
            <a:r>
              <a:rPr lang="en-US" sz="1200" dirty="0" smtClean="0"/>
              <a:t> cu </a:t>
            </a:r>
            <a:r>
              <a:rPr lang="en-US" sz="1200" dirty="0" err="1" smtClean="0"/>
              <a:t>dizabilităţi</a:t>
            </a:r>
            <a:r>
              <a:rPr lang="en-US" sz="1200" dirty="0" smtClean="0"/>
              <a:t>, </a:t>
            </a:r>
            <a:r>
              <a:rPr lang="en-US" sz="1200" dirty="0" err="1" smtClean="0"/>
              <a:t>precum</a:t>
            </a:r>
            <a:r>
              <a:rPr lang="en-US" sz="1200" dirty="0" smtClean="0"/>
              <a:t> </a:t>
            </a:r>
            <a:r>
              <a:rPr lang="en-US" sz="1200" dirty="0" err="1" smtClean="0"/>
              <a:t>şi</a:t>
            </a:r>
            <a:r>
              <a:rPr lang="en-US" sz="1200" dirty="0" smtClean="0"/>
              <a:t> a </a:t>
            </a:r>
            <a:r>
              <a:rPr lang="en-US" sz="1200" dirty="0" err="1" smtClean="0"/>
              <a:t>informației</a:t>
            </a:r>
            <a:r>
              <a:rPr lang="en-US" sz="1200" dirty="0" smtClean="0"/>
              <a:t> </a:t>
            </a:r>
            <a:r>
              <a:rPr lang="en-US" sz="1200" dirty="0" err="1" smtClean="0"/>
              <a:t>privind</a:t>
            </a:r>
            <a:r>
              <a:rPr lang="en-US" sz="1200" dirty="0" smtClean="0"/>
              <a:t> </a:t>
            </a:r>
            <a:r>
              <a:rPr lang="en-US" sz="1200" dirty="0" err="1" smtClean="0"/>
              <a:t>angajările</a:t>
            </a:r>
            <a:r>
              <a:rPr lang="en-US" sz="1200" dirty="0" smtClean="0"/>
              <a:t> </a:t>
            </a:r>
            <a:r>
              <a:rPr lang="en-US" sz="1200" dirty="0" err="1" smtClean="0"/>
              <a:t>persoanelor</a:t>
            </a:r>
            <a:r>
              <a:rPr lang="en-US" sz="1200" dirty="0" smtClean="0"/>
              <a:t> cu </a:t>
            </a:r>
            <a:r>
              <a:rPr lang="en-US" sz="1200" dirty="0" err="1" smtClean="0"/>
              <a:t>dizabilităţi</a:t>
            </a:r>
            <a:r>
              <a:rPr lang="en-US" sz="1200" dirty="0" smtClean="0"/>
              <a:t> </a:t>
            </a:r>
            <a:r>
              <a:rPr lang="en-US" sz="1200" dirty="0" err="1" smtClean="0"/>
              <a:t>efectuate</a:t>
            </a:r>
            <a:r>
              <a:rPr lang="en-US" sz="1200" dirty="0" smtClean="0"/>
              <a:t> la </a:t>
            </a:r>
            <a:r>
              <a:rPr lang="en-US" sz="1200" dirty="0" err="1" smtClean="0"/>
              <a:t>locurile</a:t>
            </a:r>
            <a:r>
              <a:rPr lang="en-US" sz="1200" dirty="0" smtClean="0"/>
              <a:t> de </a:t>
            </a:r>
            <a:r>
              <a:rPr lang="en-US" sz="1200" dirty="0" err="1" smtClean="0"/>
              <a:t>muncă</a:t>
            </a:r>
            <a:r>
              <a:rPr lang="en-US" sz="1200" dirty="0" smtClean="0"/>
              <a:t> </a:t>
            </a:r>
            <a:r>
              <a:rPr lang="en-US" sz="1200" dirty="0" err="1" smtClean="0"/>
              <a:t>rezervate</a:t>
            </a:r>
            <a:r>
              <a:rPr lang="en-US" sz="1200" dirty="0" smtClean="0"/>
              <a:t>,</a:t>
            </a:r>
            <a:r>
              <a:rPr lang="ru-RU" sz="1200" dirty="0" smtClean="0"/>
              <a:t> </a:t>
            </a:r>
            <a:r>
              <a:rPr lang="ru-RU" sz="1200" dirty="0" err="1" smtClean="0"/>
              <a:t>se</a:t>
            </a:r>
            <a:r>
              <a:rPr lang="ru-RU" sz="1200" dirty="0" smtClean="0"/>
              <a:t> </a:t>
            </a:r>
            <a:r>
              <a:rPr lang="ru-RU" sz="1200" dirty="0" err="1" smtClean="0"/>
              <a:t>sancţionează</a:t>
            </a:r>
            <a:r>
              <a:rPr lang="ru-RU" sz="1200" dirty="0" smtClean="0"/>
              <a:t> </a:t>
            </a:r>
            <a:r>
              <a:rPr lang="ru-RU" sz="1200" dirty="0" err="1" smtClean="0"/>
              <a:t>cu</a:t>
            </a:r>
            <a:r>
              <a:rPr lang="ru-RU" sz="1200" dirty="0" smtClean="0"/>
              <a:t> </a:t>
            </a:r>
            <a:r>
              <a:rPr lang="ru-RU" sz="1200" dirty="0" err="1" smtClean="0"/>
              <a:t>amendă</a:t>
            </a:r>
            <a:r>
              <a:rPr lang="ru-RU" sz="1200" dirty="0" smtClean="0"/>
              <a:t> </a:t>
            </a:r>
          </a:p>
          <a:p>
            <a:r>
              <a:rPr lang="en-US" sz="1200" b="1" i="1" dirty="0" smtClean="0"/>
              <a:t>de la 180 la 210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endParaRPr lang="ru-RU" sz="1200" dirty="0" smtClean="0"/>
          </a:p>
          <a:p>
            <a:r>
              <a:rPr lang="en-US" sz="1200" dirty="0" smtClean="0"/>
              <a:t>5. </a:t>
            </a:r>
            <a:r>
              <a:rPr lang="en-US" sz="1200" dirty="0" err="1" smtClean="0"/>
              <a:t>Neîndeplinirea</a:t>
            </a:r>
            <a:r>
              <a:rPr lang="en-US" sz="1200" dirty="0" smtClean="0"/>
              <a:t> </a:t>
            </a:r>
            <a:r>
              <a:rPr lang="en-US" sz="1200" dirty="0" err="1" smtClean="0"/>
              <a:t>şi</a:t>
            </a:r>
            <a:r>
              <a:rPr lang="en-US" sz="1200" dirty="0" smtClean="0"/>
              <a:t> </a:t>
            </a:r>
            <a:r>
              <a:rPr lang="en-US" sz="1200" dirty="0" err="1" smtClean="0"/>
              <a:t>nerespectarea</a:t>
            </a:r>
            <a:r>
              <a:rPr lang="en-US" sz="1200" dirty="0" smtClean="0"/>
              <a:t> </a:t>
            </a:r>
            <a:r>
              <a:rPr lang="en-US" sz="1200" dirty="0" err="1" smtClean="0"/>
              <a:t>normativelor</a:t>
            </a:r>
            <a:r>
              <a:rPr lang="en-US" sz="1200" dirty="0" smtClean="0"/>
              <a:t> </a:t>
            </a:r>
            <a:r>
              <a:rPr lang="en-US" sz="1200" dirty="0" err="1" smtClean="0"/>
              <a:t>în</a:t>
            </a:r>
            <a:r>
              <a:rPr lang="en-US" sz="1200" dirty="0" smtClean="0"/>
              <a:t> </a:t>
            </a:r>
            <a:r>
              <a:rPr lang="en-US" sz="1200" dirty="0" err="1" smtClean="0"/>
              <a:t>vigoare</a:t>
            </a:r>
            <a:r>
              <a:rPr lang="en-US" sz="1200" dirty="0" smtClean="0"/>
              <a:t> </a:t>
            </a:r>
            <a:r>
              <a:rPr lang="en-US" sz="1200" dirty="0" err="1" smtClean="0"/>
              <a:t>privind</a:t>
            </a:r>
            <a:r>
              <a:rPr lang="en-US" sz="1200" dirty="0" smtClean="0"/>
              <a:t> </a:t>
            </a:r>
            <a:r>
              <a:rPr lang="en-US" sz="1200" dirty="0" err="1" smtClean="0"/>
              <a:t>integrarea</a:t>
            </a:r>
            <a:r>
              <a:rPr lang="en-US" sz="1200" dirty="0" smtClean="0"/>
              <a:t> </a:t>
            </a:r>
            <a:r>
              <a:rPr lang="en-US" sz="1200" dirty="0" err="1" smtClean="0"/>
              <a:t>în</a:t>
            </a:r>
            <a:r>
              <a:rPr lang="en-US" sz="1200" dirty="0" smtClean="0"/>
              <a:t> </a:t>
            </a:r>
            <a:r>
              <a:rPr lang="en-US" sz="1200" dirty="0" err="1" smtClean="0"/>
              <a:t>cîmpul</a:t>
            </a:r>
            <a:r>
              <a:rPr lang="en-US" sz="1200" dirty="0" smtClean="0"/>
              <a:t> </a:t>
            </a:r>
            <a:r>
              <a:rPr lang="en-US" sz="1200" dirty="0" err="1" smtClean="0"/>
              <a:t>muncii</a:t>
            </a:r>
            <a:r>
              <a:rPr lang="en-US" sz="1200" dirty="0" smtClean="0"/>
              <a:t> a </a:t>
            </a:r>
            <a:r>
              <a:rPr lang="en-US" sz="1200" dirty="0" err="1" smtClean="0"/>
              <a:t>persoanelor</a:t>
            </a:r>
            <a:r>
              <a:rPr lang="en-US" sz="1200" dirty="0" smtClean="0"/>
              <a:t> cu </a:t>
            </a:r>
            <a:r>
              <a:rPr lang="en-US" sz="1200" dirty="0" err="1" smtClean="0"/>
              <a:t>dizabilităţi</a:t>
            </a:r>
            <a:r>
              <a:rPr lang="en-US" sz="1200" dirty="0" smtClean="0"/>
              <a:t> </a:t>
            </a:r>
            <a:r>
              <a:rPr lang="en-US" sz="1200" dirty="0" err="1" smtClean="0"/>
              <a:t>prin</a:t>
            </a:r>
            <a:r>
              <a:rPr lang="en-US" sz="1200" dirty="0" smtClean="0"/>
              <a:t> </a:t>
            </a:r>
            <a:r>
              <a:rPr lang="en-US" sz="1200" dirty="0" err="1" smtClean="0"/>
              <a:t>amenajarea</a:t>
            </a:r>
            <a:r>
              <a:rPr lang="en-US" sz="1200" dirty="0" smtClean="0"/>
              <a:t> </a:t>
            </a:r>
            <a:r>
              <a:rPr lang="en-US" sz="1200" dirty="0" err="1" smtClean="0"/>
              <a:t>şi</a:t>
            </a:r>
            <a:r>
              <a:rPr lang="en-US" sz="1200" dirty="0" smtClean="0"/>
              <a:t> </a:t>
            </a:r>
            <a:r>
              <a:rPr lang="en-US" sz="1200" dirty="0" err="1" smtClean="0"/>
              <a:t>adaptarea</a:t>
            </a:r>
            <a:r>
              <a:rPr lang="en-US" sz="1200" dirty="0" smtClean="0"/>
              <a:t> </a:t>
            </a:r>
            <a:r>
              <a:rPr lang="en-US" sz="1200" dirty="0" err="1" smtClean="0"/>
              <a:t>rezonabilă</a:t>
            </a:r>
            <a:r>
              <a:rPr lang="en-US" sz="1200" dirty="0" smtClean="0"/>
              <a:t> a </a:t>
            </a:r>
            <a:r>
              <a:rPr lang="en-US" sz="1200" dirty="0" err="1" smtClean="0"/>
              <a:t>locurilor</a:t>
            </a:r>
            <a:r>
              <a:rPr lang="en-US" sz="1200" dirty="0" smtClean="0"/>
              <a:t> de </a:t>
            </a:r>
            <a:r>
              <a:rPr lang="en-US" sz="1200" dirty="0" err="1" smtClean="0"/>
              <a:t>muncă</a:t>
            </a:r>
            <a:r>
              <a:rPr lang="en-US" sz="1200" dirty="0" smtClean="0"/>
              <a:t> </a:t>
            </a:r>
            <a:r>
              <a:rPr lang="en-US" sz="1200" dirty="0" err="1" smtClean="0"/>
              <a:t>pentru</a:t>
            </a:r>
            <a:r>
              <a:rPr lang="en-US" sz="1200" dirty="0" smtClean="0"/>
              <a:t> a </a:t>
            </a:r>
            <a:r>
              <a:rPr lang="en-US" sz="1200" dirty="0" err="1" smtClean="0"/>
              <a:t>asigura</a:t>
            </a:r>
            <a:r>
              <a:rPr lang="en-US" sz="1200" dirty="0" smtClean="0"/>
              <a:t> </a:t>
            </a:r>
            <a:r>
              <a:rPr lang="en-US" sz="1200" dirty="0" err="1" smtClean="0"/>
              <a:t>accesul</a:t>
            </a:r>
            <a:r>
              <a:rPr lang="en-US" sz="1200" dirty="0" smtClean="0"/>
              <a:t> </a:t>
            </a:r>
            <a:r>
              <a:rPr lang="en-US" sz="1200" dirty="0" err="1" smtClean="0"/>
              <a:t>şi</a:t>
            </a:r>
            <a:r>
              <a:rPr lang="en-US" sz="1200" dirty="0" smtClean="0"/>
              <a:t> </a:t>
            </a:r>
            <a:r>
              <a:rPr lang="en-US" sz="1200" dirty="0" err="1" smtClean="0"/>
              <a:t>folosirea</a:t>
            </a:r>
            <a:r>
              <a:rPr lang="en-US" sz="1200" dirty="0" smtClean="0"/>
              <a:t> </a:t>
            </a:r>
            <a:r>
              <a:rPr lang="en-US" sz="1200" dirty="0" err="1" smtClean="0"/>
              <a:t>acestora</a:t>
            </a:r>
            <a:r>
              <a:rPr lang="en-US" sz="1200" dirty="0" smtClean="0"/>
              <a:t> de </a:t>
            </a:r>
            <a:r>
              <a:rPr lang="en-US" sz="1200" dirty="0" err="1" smtClean="0"/>
              <a:t>către</a:t>
            </a:r>
            <a:r>
              <a:rPr lang="en-US" sz="1200" dirty="0" smtClean="0"/>
              <a:t> </a:t>
            </a:r>
            <a:r>
              <a:rPr lang="en-US" sz="1200" dirty="0" err="1" smtClean="0"/>
              <a:t>persoanele</a:t>
            </a:r>
            <a:r>
              <a:rPr lang="en-US" sz="1200" dirty="0" smtClean="0"/>
              <a:t> cu </a:t>
            </a:r>
            <a:r>
              <a:rPr lang="en-US" sz="1200" dirty="0" err="1" smtClean="0"/>
              <a:t>dizabilităţi</a:t>
            </a:r>
            <a:r>
              <a:rPr lang="ru-RU" sz="1200" dirty="0" smtClean="0"/>
              <a:t> </a:t>
            </a:r>
            <a:r>
              <a:rPr lang="ru-RU" sz="1200" dirty="0" err="1" smtClean="0"/>
              <a:t>se</a:t>
            </a:r>
            <a:r>
              <a:rPr lang="ru-RU" sz="1200" dirty="0" smtClean="0"/>
              <a:t> </a:t>
            </a:r>
            <a:r>
              <a:rPr lang="ru-RU" sz="1200" dirty="0" err="1" smtClean="0"/>
              <a:t>sancţionează</a:t>
            </a:r>
            <a:r>
              <a:rPr lang="ru-RU" sz="1200" dirty="0" smtClean="0"/>
              <a:t> </a:t>
            </a:r>
            <a:r>
              <a:rPr lang="ru-RU" sz="1200" dirty="0" err="1" smtClean="0"/>
              <a:t>cu</a:t>
            </a:r>
            <a:r>
              <a:rPr lang="ru-RU" sz="1200" dirty="0" smtClean="0"/>
              <a:t> </a:t>
            </a:r>
            <a:r>
              <a:rPr lang="ru-RU" sz="1200" dirty="0" err="1" smtClean="0"/>
              <a:t>amendă</a:t>
            </a:r>
            <a:r>
              <a:rPr lang="ru-RU" sz="1200" dirty="0" smtClean="0"/>
              <a:t> </a:t>
            </a:r>
          </a:p>
          <a:p>
            <a:r>
              <a:rPr lang="en-US" sz="1200" b="1" i="1" dirty="0" smtClean="0"/>
              <a:t>de la 240 la 300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endParaRPr lang="ru-RU" sz="1200" dirty="0" smtClean="0"/>
          </a:p>
          <a:p>
            <a:r>
              <a:rPr lang="en-US" sz="1200" b="1" dirty="0" smtClean="0"/>
              <a:t> </a:t>
            </a:r>
            <a:endParaRPr lang="ru-RU" sz="1200" dirty="0" smtClean="0"/>
          </a:p>
          <a:p>
            <a:r>
              <a:rPr lang="ro-MO" sz="1200" b="1" dirty="0" smtClean="0"/>
              <a:t>Sancțuni pentru încălcarea </a:t>
            </a:r>
            <a:r>
              <a:rPr lang="en-US" sz="1200" b="1" dirty="0" err="1" smtClean="0"/>
              <a:t>termenelor</a:t>
            </a:r>
            <a:r>
              <a:rPr lang="en-US" sz="1200" b="1" dirty="0" smtClean="0"/>
              <a:t> de </a:t>
            </a:r>
            <a:r>
              <a:rPr lang="en-US" sz="1200" b="1" dirty="0" err="1" smtClean="0"/>
              <a:t>plată</a:t>
            </a:r>
            <a:r>
              <a:rPr lang="en-US" sz="1200" b="1" dirty="0" smtClean="0"/>
              <a:t> a </a:t>
            </a:r>
            <a:r>
              <a:rPr lang="en-US" sz="1200" b="1" dirty="0" err="1" smtClean="0"/>
              <a:t>salariilor</a:t>
            </a:r>
            <a:r>
              <a:rPr lang="en-US" sz="1200" b="1" dirty="0" smtClean="0"/>
              <a:t>, </a:t>
            </a:r>
            <a:r>
              <a:rPr lang="en-US" sz="1200" b="1" dirty="0" err="1" smtClean="0"/>
              <a:t>indemnizaţiilor</a:t>
            </a:r>
            <a:r>
              <a:rPr lang="en-US" sz="1200" b="1" dirty="0" smtClean="0"/>
              <a:t> </a:t>
            </a:r>
            <a:r>
              <a:rPr lang="en-US" sz="1200" b="1" dirty="0" err="1" smtClean="0"/>
              <a:t>şi</a:t>
            </a:r>
            <a:r>
              <a:rPr lang="en-US" sz="1200" b="1" dirty="0" smtClean="0"/>
              <a:t> de </a:t>
            </a:r>
            <a:r>
              <a:rPr lang="en-US" sz="1200" b="1" dirty="0" err="1" smtClean="0"/>
              <a:t>efectuare</a:t>
            </a:r>
            <a:r>
              <a:rPr lang="en-US" sz="1200" b="1" dirty="0" smtClean="0"/>
              <a:t> a </a:t>
            </a:r>
            <a:r>
              <a:rPr lang="en-US" sz="1200" b="1" dirty="0" err="1" smtClean="0"/>
              <a:t>altor</a:t>
            </a:r>
            <a:r>
              <a:rPr lang="en-US" sz="1200" b="1" dirty="0" smtClean="0"/>
              <a:t> </a:t>
            </a:r>
            <a:r>
              <a:rPr lang="en-US" sz="1200" b="1" dirty="0" err="1" smtClean="0"/>
              <a:t>plăţi</a:t>
            </a:r>
            <a:r>
              <a:rPr lang="en-US" sz="1200" b="1" dirty="0" smtClean="0"/>
              <a:t> cu </a:t>
            </a:r>
            <a:r>
              <a:rPr lang="en-US" sz="1200" b="1" dirty="0" err="1" smtClean="0"/>
              <a:t>caracter</a:t>
            </a:r>
            <a:r>
              <a:rPr lang="en-US" sz="1200" b="1" dirty="0" smtClean="0"/>
              <a:t> permanent, </a:t>
            </a:r>
            <a:r>
              <a:rPr lang="ru-RU" sz="1200" b="1" dirty="0" err="1" smtClean="0"/>
              <a:t>stabilite</a:t>
            </a:r>
            <a:r>
              <a:rPr lang="ru-RU" sz="1200" b="1" dirty="0" smtClean="0"/>
              <a:t> </a:t>
            </a:r>
            <a:r>
              <a:rPr lang="ru-RU" sz="1200" b="1" dirty="0" err="1" smtClean="0"/>
              <a:t>prin</a:t>
            </a:r>
            <a:r>
              <a:rPr lang="ru-RU" sz="1200" b="1" dirty="0" smtClean="0"/>
              <a:t> </a:t>
            </a:r>
            <a:r>
              <a:rPr lang="ru-RU" sz="1200" b="1" dirty="0" err="1" smtClean="0"/>
              <a:t>legislaţie</a:t>
            </a:r>
            <a:r>
              <a:rPr lang="ru-RU" sz="1200" b="1" dirty="0" smtClean="0"/>
              <a:t> </a:t>
            </a:r>
            <a:r>
              <a:rPr lang="ro-MO" sz="1200" b="1" dirty="0" smtClean="0"/>
              <a:t>conform art. 57 din Codul Contravențional</a:t>
            </a:r>
            <a:endParaRPr lang="ru-RU" sz="1200" dirty="0" smtClean="0"/>
          </a:p>
          <a:p>
            <a:r>
              <a:rPr lang="en-US" sz="1200" dirty="0" err="1" smtClean="0"/>
              <a:t>Încălcarea</a:t>
            </a:r>
            <a:r>
              <a:rPr lang="en-US" sz="1200" dirty="0" smtClean="0"/>
              <a:t> </a:t>
            </a:r>
            <a:r>
              <a:rPr lang="en-US" sz="1200" dirty="0" err="1" smtClean="0"/>
              <a:t>intenţionată</a:t>
            </a:r>
            <a:r>
              <a:rPr lang="en-US" sz="1200" dirty="0" smtClean="0"/>
              <a:t> cu </a:t>
            </a:r>
            <a:r>
              <a:rPr lang="en-US" sz="1200" dirty="0" err="1" smtClean="0"/>
              <a:t>mai</a:t>
            </a:r>
            <a:r>
              <a:rPr lang="en-US" sz="1200" dirty="0" smtClean="0"/>
              <a:t> </a:t>
            </a:r>
            <a:r>
              <a:rPr lang="en-US" sz="1200" dirty="0" err="1" smtClean="0"/>
              <a:t>mult</a:t>
            </a:r>
            <a:r>
              <a:rPr lang="en-US" sz="1200" dirty="0" smtClean="0"/>
              <a:t> de 2 </a:t>
            </a:r>
            <a:r>
              <a:rPr lang="en-US" sz="1200" dirty="0" err="1" smtClean="0"/>
              <a:t>luni</a:t>
            </a:r>
            <a:r>
              <a:rPr lang="en-US" sz="1200" dirty="0" smtClean="0"/>
              <a:t> a </a:t>
            </a:r>
            <a:r>
              <a:rPr lang="en-US" sz="1200" dirty="0" err="1" smtClean="0"/>
              <a:t>termenului</a:t>
            </a:r>
            <a:r>
              <a:rPr lang="en-US" sz="1200" dirty="0" smtClean="0"/>
              <a:t> </a:t>
            </a:r>
            <a:r>
              <a:rPr lang="en-US" sz="1200" dirty="0" err="1" smtClean="0"/>
              <a:t>stabilit</a:t>
            </a:r>
            <a:r>
              <a:rPr lang="en-US" sz="1200" dirty="0" smtClean="0"/>
              <a:t> </a:t>
            </a:r>
            <a:r>
              <a:rPr lang="en-US" sz="1200" dirty="0" err="1" smtClean="0"/>
              <a:t>pentru</a:t>
            </a:r>
            <a:r>
              <a:rPr lang="en-US" sz="1200" dirty="0" smtClean="0"/>
              <a:t> </a:t>
            </a:r>
            <a:r>
              <a:rPr lang="en-US" sz="1200" dirty="0" err="1" smtClean="0"/>
              <a:t>plata</a:t>
            </a:r>
            <a:r>
              <a:rPr lang="en-US" sz="1200" dirty="0" smtClean="0"/>
              <a:t> </a:t>
            </a:r>
            <a:r>
              <a:rPr lang="en-US" sz="1200" dirty="0" err="1" smtClean="0"/>
              <a:t>salariilor</a:t>
            </a:r>
            <a:r>
              <a:rPr lang="en-US" sz="1200" dirty="0" smtClean="0"/>
              <a:t>, </a:t>
            </a:r>
            <a:r>
              <a:rPr lang="en-US" sz="1200" dirty="0" err="1" smtClean="0"/>
              <a:t>precum</a:t>
            </a:r>
            <a:r>
              <a:rPr lang="en-US" sz="1200" dirty="0" smtClean="0"/>
              <a:t> </a:t>
            </a:r>
            <a:r>
              <a:rPr lang="en-US" sz="1200" dirty="0" err="1" smtClean="0"/>
              <a:t>şi</a:t>
            </a:r>
            <a:r>
              <a:rPr lang="en-US" sz="1200" dirty="0" smtClean="0"/>
              <a:t> </a:t>
            </a:r>
            <a:r>
              <a:rPr lang="en-US" sz="1200" dirty="0" err="1" smtClean="0"/>
              <a:t>pentru</a:t>
            </a:r>
            <a:r>
              <a:rPr lang="en-US" sz="1200" dirty="0" smtClean="0"/>
              <a:t> </a:t>
            </a:r>
            <a:r>
              <a:rPr lang="en-US" sz="1200" dirty="0" err="1" smtClean="0"/>
              <a:t>efectuarea</a:t>
            </a:r>
            <a:r>
              <a:rPr lang="en-US" sz="1200" dirty="0" smtClean="0"/>
              <a:t> </a:t>
            </a:r>
            <a:r>
              <a:rPr lang="en-US" sz="1200" dirty="0" err="1" smtClean="0"/>
              <a:t>altor</a:t>
            </a:r>
            <a:r>
              <a:rPr lang="en-US" sz="1200" dirty="0" smtClean="0"/>
              <a:t> </a:t>
            </a:r>
            <a:r>
              <a:rPr lang="en-US" sz="1200" dirty="0" err="1" smtClean="0"/>
              <a:t>plăţi</a:t>
            </a:r>
            <a:r>
              <a:rPr lang="en-US" sz="1200" dirty="0" smtClean="0"/>
              <a:t> cu </a:t>
            </a:r>
            <a:r>
              <a:rPr lang="en-US" sz="1200" dirty="0" err="1" smtClean="0"/>
              <a:t>caracter</a:t>
            </a:r>
            <a:r>
              <a:rPr lang="en-US" sz="1200" dirty="0" smtClean="0"/>
              <a:t> permanent, </a:t>
            </a:r>
            <a:r>
              <a:rPr lang="en-US" sz="1200" dirty="0" err="1" smtClean="0"/>
              <a:t>stabilite</a:t>
            </a:r>
            <a:r>
              <a:rPr lang="en-US" sz="1200" dirty="0" smtClean="0"/>
              <a:t> </a:t>
            </a:r>
            <a:r>
              <a:rPr lang="en-US" sz="1200" dirty="0" err="1" smtClean="0"/>
              <a:t>prin</a:t>
            </a:r>
            <a:r>
              <a:rPr lang="en-US" sz="1200" dirty="0" smtClean="0"/>
              <a:t> </a:t>
            </a:r>
            <a:r>
              <a:rPr lang="en-US" sz="1200" dirty="0" err="1" smtClean="0"/>
              <a:t>legislaţie</a:t>
            </a:r>
            <a:r>
              <a:rPr lang="en-US" sz="1200" dirty="0" smtClean="0"/>
              <a:t>,</a:t>
            </a:r>
            <a:r>
              <a:rPr lang="ru-RU" sz="1200" dirty="0" smtClean="0"/>
              <a:t> </a:t>
            </a:r>
            <a:r>
              <a:rPr lang="ru-RU" sz="1200" dirty="0" err="1" smtClean="0"/>
              <a:t>se</a:t>
            </a:r>
            <a:r>
              <a:rPr lang="ru-RU" sz="1200" dirty="0" smtClean="0"/>
              <a:t> </a:t>
            </a:r>
            <a:r>
              <a:rPr lang="ru-RU" sz="1200" dirty="0" err="1" smtClean="0"/>
              <a:t>sancţionează</a:t>
            </a:r>
            <a:r>
              <a:rPr lang="ru-RU" sz="1200" dirty="0" smtClean="0"/>
              <a:t> </a:t>
            </a:r>
            <a:r>
              <a:rPr lang="ru-RU" sz="1200" dirty="0" err="1" smtClean="0"/>
              <a:t>cu</a:t>
            </a:r>
            <a:r>
              <a:rPr lang="ru-RU" sz="1200" dirty="0" smtClean="0"/>
              <a:t> </a:t>
            </a:r>
            <a:r>
              <a:rPr lang="ru-RU" sz="1200" dirty="0" err="1" smtClean="0"/>
              <a:t>amendă</a:t>
            </a:r>
            <a:r>
              <a:rPr lang="ru-RU" sz="1200" dirty="0" smtClean="0"/>
              <a:t> </a:t>
            </a:r>
          </a:p>
          <a:p>
            <a:r>
              <a:rPr lang="en-US" sz="1200" b="1" i="1" dirty="0" smtClean="0"/>
              <a:t>de la 30 la 60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fizice</a:t>
            </a:r>
            <a:r>
              <a:rPr lang="en-US" sz="1200" b="1" i="1" dirty="0" smtClean="0"/>
              <a:t>, cu </a:t>
            </a:r>
            <a:r>
              <a:rPr lang="en-US" sz="1200" b="1" i="1" dirty="0" err="1" smtClean="0"/>
              <a:t>amendă</a:t>
            </a:r>
            <a:r>
              <a:rPr lang="en-US" sz="1200" b="1" i="1" dirty="0" smtClean="0"/>
              <a:t> de la 60 la 120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cu </a:t>
            </a:r>
            <a:r>
              <a:rPr lang="en-US" sz="1200" b="1" i="1" dirty="0" err="1" smtClean="0"/>
              <a:t>funcţie</a:t>
            </a:r>
            <a:r>
              <a:rPr lang="en-US" sz="1200" b="1" i="1" dirty="0" smtClean="0"/>
              <a:t> de </a:t>
            </a:r>
            <a:r>
              <a:rPr lang="en-US" sz="1200" b="1" i="1" dirty="0" err="1" smtClean="0"/>
              <a:t>răspundere</a:t>
            </a:r>
            <a:r>
              <a:rPr lang="en-US" sz="1200" b="1" i="1" dirty="0" smtClean="0"/>
              <a:t>, cu </a:t>
            </a:r>
            <a:r>
              <a:rPr lang="en-US" sz="1200" b="1" i="1" dirty="0" err="1" smtClean="0"/>
              <a:t>amendă</a:t>
            </a:r>
            <a:r>
              <a:rPr lang="en-US" sz="1200" b="1" i="1" dirty="0" smtClean="0"/>
              <a:t> de la 120 la 180 de </a:t>
            </a:r>
            <a:r>
              <a:rPr lang="en-US" sz="1200" b="1" i="1" dirty="0" err="1" smtClean="0"/>
              <a:t>unităţi</a:t>
            </a:r>
            <a:r>
              <a:rPr lang="en-US" sz="1200" b="1" i="1" dirty="0" smtClean="0"/>
              <a:t> </a:t>
            </a:r>
            <a:r>
              <a:rPr lang="en-US" sz="1200" b="1" i="1" dirty="0" err="1" smtClean="0"/>
              <a:t>convenţionale</a:t>
            </a:r>
            <a:r>
              <a:rPr lang="en-US" sz="1200" b="1" i="1" dirty="0" smtClean="0"/>
              <a:t> </a:t>
            </a:r>
            <a:r>
              <a:rPr lang="en-US" sz="1200" b="1" i="1" dirty="0" err="1" smtClean="0"/>
              <a:t>aplicată</a:t>
            </a:r>
            <a:r>
              <a:rPr lang="en-US" sz="1200" b="1" i="1" dirty="0" smtClean="0"/>
              <a:t> </a:t>
            </a:r>
            <a:r>
              <a:rPr lang="en-US" sz="1200" b="1" i="1" dirty="0" err="1" smtClean="0"/>
              <a:t>persoanei</a:t>
            </a:r>
            <a:r>
              <a:rPr lang="en-US" sz="1200" b="1" i="1" dirty="0" smtClean="0"/>
              <a:t> </a:t>
            </a:r>
            <a:r>
              <a:rPr lang="en-US" sz="1200" b="1" i="1" dirty="0" err="1" smtClean="0"/>
              <a:t>juridice</a:t>
            </a:r>
            <a:r>
              <a:rPr lang="en-US" sz="1200" b="1" i="1" dirty="0" smtClean="0"/>
              <a:t>.</a:t>
            </a:r>
            <a:endParaRPr lang="ru-RU" sz="1200" dirty="0" smtClean="0"/>
          </a:p>
          <a:p>
            <a:r>
              <a:rPr lang="en-US" sz="1200" b="1" dirty="0" smtClean="0"/>
              <a:t> </a:t>
            </a:r>
            <a:endParaRPr lang="ru-RU" sz="1200" dirty="0" smtClean="0"/>
          </a:p>
          <a:p>
            <a:pPr>
              <a:buNone/>
            </a:pP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371</TotalTime>
  <Words>1052</Words>
  <Application>Microsoft Office PowerPoint</Application>
  <PresentationFormat>Экран (4:3)</PresentationFormat>
  <Paragraphs>94</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Открытая</vt:lpstr>
      <vt:lpstr>          Supravegherea și controlul asupra respectării legislației muncii </vt:lpstr>
      <vt:lpstr>  Motivele  controlului întreprins de Inspectoratul de Stat al Muncii   </vt:lpstr>
      <vt:lpstr> Tipurile de controale </vt:lpstr>
      <vt:lpstr>Слайд 4</vt:lpstr>
      <vt:lpstr>Lista de verificare în domeniu relațiilor de muncă</vt:lpstr>
      <vt:lpstr>Слайд 6</vt:lpstr>
      <vt:lpstr>Sanctiuni pentru incălcarea legislației muncii</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56</cp:revision>
  <dcterms:created xsi:type="dcterms:W3CDTF">2021-05-11T18:37:45Z</dcterms:created>
  <dcterms:modified xsi:type="dcterms:W3CDTF">2021-07-20T21:09:16Z</dcterms:modified>
</cp:coreProperties>
</file>