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EEF3A-3625-46EA-8951-AC6ACAFE35EA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7B344-72C4-4B4B-B377-D95BDD504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4400" i="1" dirty="0" smtClean="0"/>
              <a:t>Правовое регулирование оплаты труда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132856"/>
            <a:ext cx="8206680" cy="41044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empleos_sueldo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060848"/>
            <a:ext cx="8280920" cy="42256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746750"/>
          </a:xfrm>
        </p:spPr>
        <p:txBody>
          <a:bodyPr>
            <a:normAutofit fontScale="47500" lnSpcReduction="20000"/>
          </a:bodyPr>
          <a:lstStyle/>
          <a:p>
            <a:endParaRPr lang="ru-RU" sz="2900" dirty="0" smtClean="0"/>
          </a:p>
          <a:p>
            <a:pPr algn="just"/>
            <a:r>
              <a:rPr lang="ru-RU" sz="2900" dirty="0" smtClean="0"/>
              <a:t>Основная задача организации оплаты труда состоит в том, чтобы поставить ее в зависимость от качества трудового вклада каждого работника и тем самым повысить стимулирующую функцию вклада каждого.</a:t>
            </a:r>
          </a:p>
          <a:p>
            <a:pPr algn="just"/>
            <a:r>
              <a:rPr lang="ru-RU" sz="2900" dirty="0" smtClean="0"/>
              <a:t>Заработная плата тесно связана с производительностью труда. Производительность труда – важнейший показатель эффективности процесса труда, представляет собой способность конкретного труда воздавать в единицу времени определенное  количество продукции. А заработная плата, относящаяся к денежному вознаграждению, выплачиваемому работнику за выполненную работу.</a:t>
            </a:r>
          </a:p>
          <a:p>
            <a:pPr algn="just"/>
            <a:r>
              <a:rPr lang="ru-RU" sz="2900" dirty="0" smtClean="0"/>
              <a:t>В соответствии с трудовым законодательством каждый работник имеет право на гарантированную минимальную заработную плату.</a:t>
            </a:r>
          </a:p>
          <a:p>
            <a:pPr algn="just"/>
            <a:r>
              <a:rPr lang="ru-RU" sz="2900" dirty="0" smtClean="0"/>
              <a:t>Минимальная заработная плата – это установленный государством минимальный размер платы в национальной валюте за простую, неквалифицированную работу, ниже уровня которого работодатель не вправе заплатить за выполненную работником месячную или часовую норму труда.</a:t>
            </a:r>
          </a:p>
          <a:p>
            <a:pPr algn="just"/>
            <a:r>
              <a:rPr lang="ru-RU" sz="2900" dirty="0" smtClean="0"/>
              <a:t>В размер минимальной заработной платы не включаются доплаты, надбавки, стимулирующие и компенсационные выплаты.</a:t>
            </a:r>
          </a:p>
          <a:p>
            <a:pPr algn="just"/>
            <a:r>
              <a:rPr lang="ru-RU" sz="2900" dirty="0" smtClean="0"/>
              <a:t>Размер минимальной заработной платы является обязательным для всех работодателей – юридических и физических лиц, использующих наемный труд, независимо от вида собственности и организационно-правовой формы. Этот размер не может быть уменьшен ни коллективным, ни индивидуальным трудовым договором.</a:t>
            </a:r>
          </a:p>
          <a:p>
            <a:pPr algn="just"/>
            <a:r>
              <a:rPr lang="ru-RU" sz="2900" dirty="0" smtClean="0"/>
              <a:t>Минимальная месячная заработная плата и минимальная часовая заработная плата, исчисленные исходя из месячной нормы рабочего времени, устанавливаются постановлением Правительства после консультаций с патронатами и профессиональными союзами.</a:t>
            </a:r>
          </a:p>
          <a:p>
            <a:pPr algn="just"/>
            <a:r>
              <a:rPr lang="ru-RU" sz="2900" dirty="0" smtClean="0"/>
              <a:t>Размер минимальной заработной платы определяется и пересматривается в зависимости от конкретных экономических условий, уровня средней заработной платы по национальной экономике, прогнозируемого уровня инфляции, а также других социально-экономических факторов.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363272" cy="6264696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/>
              <a:t>Начиная с 1 января 2021 года гарантированный минимальный размер заработной платы в реальном секторе (на хозрасчетных предприятиях, организациях, учреждениях, независимо от вида собственности и организационно-правовой формы, в дальнейшем) составляет 17,37 лея в час, или 2935 леев в месяц, исчисленный из средней продолжительности рабочего времени 169 часов в месяц </a:t>
            </a:r>
            <a:r>
              <a:rPr lang="ro-MO" sz="1400" dirty="0" smtClean="0"/>
              <a:t>(</a:t>
            </a:r>
            <a:r>
              <a:rPr lang="ru-RU" sz="1400" dirty="0" smtClean="0"/>
              <a:t>ПП №  922 от 22.12.20, МО359/24.12.20</a:t>
            </a:r>
            <a:r>
              <a:rPr lang="ru-RU" sz="1400" i="1" dirty="0" smtClean="0"/>
              <a:t>).</a:t>
            </a:r>
            <a:endParaRPr lang="ru-RU" sz="1400" dirty="0" smtClean="0"/>
          </a:p>
          <a:p>
            <a:pPr algn="just"/>
            <a:r>
              <a:rPr lang="ru-RU" sz="1400" dirty="0" smtClean="0"/>
              <a:t>Минимальный размер оплаты  представляет собой  низшую границу стоимости неквалифицированной рабочей силы, исчисляемой  в виде денежных выплат в расчете на месяц, которые получают лица, работающие по найму, за выполнение простых работ в нормальных условиях труда. Минимальный размер оплаты определяется с учетом стоимости жизни и экономических возможностей государства.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Основные правовые - нормативные акты регулирующие оплату труда в реальном секторе являются:</a:t>
            </a:r>
          </a:p>
          <a:p>
            <a:pPr algn="just"/>
            <a:r>
              <a:rPr lang="ro-MO" sz="1400" dirty="0" smtClean="0"/>
              <a:t>a</a:t>
            </a:r>
            <a:r>
              <a:rPr lang="ru-RU" sz="1400" dirty="0" smtClean="0"/>
              <a:t>) Трудовой кодекс РМ;</a:t>
            </a:r>
          </a:p>
          <a:p>
            <a:pPr algn="just"/>
            <a:r>
              <a:rPr lang="ro-MO" sz="1400" dirty="0" smtClean="0"/>
              <a:t>b)</a:t>
            </a:r>
            <a:r>
              <a:rPr lang="ru-RU" sz="1400" dirty="0" smtClean="0"/>
              <a:t> Законом об оплате труда № 847/2002;</a:t>
            </a:r>
          </a:p>
          <a:p>
            <a:pPr algn="just"/>
            <a:r>
              <a:rPr lang="ro-MO" sz="1400" dirty="0" smtClean="0"/>
              <a:t>c)</a:t>
            </a:r>
            <a:r>
              <a:rPr lang="ru-RU" sz="1400" dirty="0" smtClean="0"/>
              <a:t> ПП</a:t>
            </a:r>
            <a:r>
              <a:rPr lang="ru-RU" sz="1400" b="1" dirty="0" smtClean="0"/>
              <a:t> </a:t>
            </a:r>
            <a:r>
              <a:rPr lang="ru-RU" sz="1400" dirty="0" smtClean="0"/>
              <a:t>№</a:t>
            </a:r>
            <a:r>
              <a:rPr lang="ro-MO" sz="1400" dirty="0" smtClean="0"/>
              <a:t> </a:t>
            </a:r>
            <a:r>
              <a:rPr lang="ru-RU" sz="1400" dirty="0" smtClean="0"/>
              <a:t>165/2010 о гарантированном минимальном размере</a:t>
            </a:r>
            <a:br>
              <a:rPr lang="ru-RU" sz="1400" dirty="0" smtClean="0"/>
            </a:br>
            <a:r>
              <a:rPr lang="ru-RU" sz="1400" dirty="0" smtClean="0"/>
              <a:t>заработной платы в реальном секторе;</a:t>
            </a:r>
          </a:p>
          <a:p>
            <a:pPr algn="just"/>
            <a:r>
              <a:rPr lang="ro-MO" sz="1400" dirty="0" smtClean="0"/>
              <a:t>d) </a:t>
            </a:r>
            <a:r>
              <a:rPr lang="ru-RU" sz="1400" dirty="0" smtClean="0"/>
              <a:t> ПП № 743/ 2002 об оплате труда работников хозрасчетных предприятий.</a:t>
            </a:r>
          </a:p>
          <a:p>
            <a:r>
              <a:rPr lang="ru-RU" sz="1400" dirty="0" smtClean="0"/>
              <a:t>Организация оплаты труда на предприятии осуществляется на основании:</a:t>
            </a:r>
          </a:p>
          <a:p>
            <a:r>
              <a:rPr lang="ru-RU" sz="1400" dirty="0" smtClean="0"/>
              <a:t>а) законов и постановлений Парламента, указов Президента Республики Молдова, постановлений и распоряжений Правительства, а также других нормативных актов в области оплаты труда;</a:t>
            </a:r>
          </a:p>
          <a:p>
            <a:r>
              <a:rPr lang="ru-RU" sz="1400" dirty="0" err="1" smtClean="0"/>
              <a:t>b</a:t>
            </a:r>
            <a:r>
              <a:rPr lang="ru-RU" sz="1400" dirty="0" smtClean="0"/>
              <a:t>) коллективного соглашения на национальном уровне;</a:t>
            </a:r>
          </a:p>
          <a:p>
            <a:r>
              <a:rPr lang="ru-RU" sz="1400" dirty="0" err="1" smtClean="0"/>
              <a:t>c</a:t>
            </a:r>
            <a:r>
              <a:rPr lang="ru-RU" sz="1400" dirty="0" smtClean="0"/>
              <a:t>) коллективного соглашения на отраслевом уровне;</a:t>
            </a:r>
          </a:p>
          <a:p>
            <a:r>
              <a:rPr lang="ro-MO" sz="1400" dirty="0" smtClean="0"/>
              <a:t>d</a:t>
            </a:r>
            <a:r>
              <a:rPr lang="ru-RU" sz="1400" dirty="0" smtClean="0"/>
              <a:t>) коллективного договора на уровне предприятия;</a:t>
            </a:r>
          </a:p>
          <a:p>
            <a:r>
              <a:rPr lang="ro-MO" sz="1400" dirty="0" smtClean="0"/>
              <a:t>e</a:t>
            </a:r>
            <a:r>
              <a:rPr lang="ru-RU" sz="1400" dirty="0" smtClean="0"/>
              <a:t>) индивидуального трудового договора.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6064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500" dirty="0" smtClean="0"/>
              <a:t>Система оплаты труда, на основе которой определяется заработная плата работников, устанавливается законом или иными нормативными актами в зависимости от организационно-правовой формы предприятия, порядка финансирования и характера его деятельности.</a:t>
            </a:r>
          </a:p>
          <a:p>
            <a:pPr algn="just"/>
            <a:r>
              <a:rPr lang="ru-RU" sz="2500" dirty="0" smtClean="0"/>
              <a:t>В соответствии со ст. 136 и ст. 136</a:t>
            </a:r>
            <a:r>
              <a:rPr lang="ru-RU" sz="2500" baseline="30000" dirty="0" smtClean="0"/>
              <a:t>1 </a:t>
            </a:r>
            <a:r>
              <a:rPr lang="ru-RU" sz="2500" dirty="0" smtClean="0"/>
              <a:t>Трудового кодекса  существуют две системы оплаты туда:</a:t>
            </a:r>
          </a:p>
          <a:p>
            <a:pPr algn="just"/>
            <a:r>
              <a:rPr lang="ru-RU" sz="2500" dirty="0" smtClean="0"/>
              <a:t>- Тарифная система оплаты труда, которая включает  тарифные сетки, тарифные ставки, вилки должностных окладов и тарифно-квалификационные справочники.</a:t>
            </a:r>
          </a:p>
          <a:p>
            <a:pPr algn="just"/>
            <a:r>
              <a:rPr lang="ru-RU" sz="2500" dirty="0" smtClean="0"/>
              <a:t>Главным и обязательным элементом тарифной системы является тарифная ставка для I квалификационного разряда (I разряда оплаты труда) тарифной сетки, служащая основой для установления в коллективных и индивидуальных трудовых договорах конкретных тарифных ставок и должностных окладов. Тарифная ставка для I квалификационного разряда в реальном секторе устанавливается на отраслевом уровне и на уровне предприятия в порядке, предусмотренном Законом об оплате труда № 847/2002.</a:t>
            </a:r>
          </a:p>
          <a:p>
            <a:pPr algn="just"/>
            <a:r>
              <a:rPr lang="ru-RU" sz="2500" dirty="0" smtClean="0"/>
              <a:t> </a:t>
            </a:r>
          </a:p>
          <a:p>
            <a:pPr algn="just"/>
            <a:r>
              <a:rPr lang="ru-RU" sz="2500" dirty="0" smtClean="0"/>
              <a:t>- Бестарифные системы оплаты труда, которые  представляют собой способы дифференциации оплаты труда в зависимости от индивидуальных и/или коллективных достижений и занимаемой работником должности.</a:t>
            </a:r>
          </a:p>
          <a:p>
            <a:pPr algn="just"/>
            <a:r>
              <a:rPr lang="ru-RU" sz="2500" dirty="0" smtClean="0"/>
              <a:t>Установление размера заработной платы каждому работнику в рамках бестарифных систем оплаты труда осуществляется работодателем. При этом минимальным уровнем оплаты и государственной гарантией служит гарантированный минимальный размер заработной платы в реальном секторе.</a:t>
            </a:r>
          </a:p>
          <a:p>
            <a:pPr algn="just"/>
            <a:r>
              <a:rPr lang="ru-RU" sz="2500" dirty="0" smtClean="0"/>
              <a:t>Для работников бестарифной системы оплаты труда размер заработной платы определяется ежемесячно работодателем согласно порядку дифференциации заработной платы, установленному на предприятии, с соблюдением минимального уровня оплаты труда, установленного в пункте 2</a:t>
            </a:r>
            <a:r>
              <a:rPr lang="ru-RU" sz="2500" baseline="30000" dirty="0" smtClean="0"/>
              <a:t>1</a:t>
            </a:r>
            <a:r>
              <a:rPr lang="ru-RU" sz="2500" dirty="0" smtClean="0"/>
              <a:t>  ПП № 743/ 2002 об оплате труда работников хозрасчетных предприятий.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Порядок установления заработной платы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r>
              <a:rPr lang="ru-RU" sz="1400" dirty="0" smtClean="0"/>
              <a:t>Основой для дифференциации должностных окладов/тарифных ставок в зависимости от квалификации, уровня профессиональной подготовки и компетентности работника, а также от уровня ответственности и сложности, который предполагают выполняемые обязанности/работы, служит коэффициент кратности к гарантированному минимальному размеру заработной платы в реальном секторе согласно критериям, </a:t>
            </a:r>
            <a:r>
              <a:rPr lang="ru-RU" sz="1400" dirty="0" smtClean="0"/>
              <a:t>указанны </a:t>
            </a:r>
            <a:r>
              <a:rPr lang="ru-RU" sz="1400" dirty="0" smtClean="0"/>
              <a:t>в пункте 2</a:t>
            </a:r>
            <a:r>
              <a:rPr lang="ru-RU" sz="1400" baseline="30000" dirty="0" smtClean="0"/>
              <a:t>1</a:t>
            </a:r>
            <a:r>
              <a:rPr lang="ru-RU" sz="1400" dirty="0" smtClean="0"/>
              <a:t> </a:t>
            </a:r>
            <a:r>
              <a:rPr lang="ru-RU" sz="1400" dirty="0" smtClean="0"/>
              <a:t>ПП </a:t>
            </a:r>
            <a:r>
              <a:rPr lang="ru-RU" sz="1400" dirty="0" smtClean="0"/>
              <a:t>№ 743/ 2002: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4" y="1772816"/>
          <a:ext cx="7632848" cy="475780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/>
                <a:gridCol w="3816424"/>
              </a:tblGrid>
              <a:tr h="1567816">
                <a:tc>
                  <a:txBody>
                    <a:bodyPr/>
                    <a:lstStyle/>
                    <a:p>
                      <a:r>
                        <a:rPr kumimoji="0" lang="ru-RU" kern="1200" dirty="0" smtClean="0"/>
                        <a:t>Категории работников по уровню профессиональной подготовки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/>
                        <a:t>Коэффициент кратности к гарантированному минимальному размеру заработной платы в реальном секторе</a:t>
                      </a:r>
                      <a:endParaRPr lang="ru-RU" dirty="0"/>
                    </a:p>
                  </a:txBody>
                  <a:tcPr/>
                </a:tc>
              </a:tr>
              <a:tr h="636610"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Неквалифицированные рабочие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1,00</a:t>
                      </a:r>
                      <a:endParaRPr lang="ru-RU" dirty="0"/>
                    </a:p>
                  </a:txBody>
                  <a:tcPr/>
                </a:tc>
              </a:tr>
              <a:tr h="636610"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Рабочие средней квалификации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1,20</a:t>
                      </a:r>
                      <a:endParaRPr lang="ru-RU" dirty="0"/>
                    </a:p>
                  </a:txBody>
                  <a:tcPr/>
                </a:tc>
              </a:tr>
              <a:tr h="636610"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Рабочие высшей квалификации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1,40</a:t>
                      </a:r>
                      <a:endParaRPr lang="ru-RU" dirty="0"/>
                    </a:p>
                  </a:txBody>
                  <a:tcPr/>
                </a:tc>
              </a:tr>
              <a:tr h="636610"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Специалисты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1,50</a:t>
                      </a:r>
                      <a:endParaRPr lang="ru-RU" dirty="0"/>
                    </a:p>
                  </a:txBody>
                  <a:tcPr/>
                </a:tc>
              </a:tr>
              <a:tr h="636610"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Руководящий персонал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04897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Система оплаты труда принятая на предприятие утверждается локальным правовым актом (Правила внутреннего трудового распорядка, Регламент о заработной плате, Коллективным трудовым договором). В тех случаях, когда в отношении работников действует одновременно несколько соглашений, применяются условия соглашений, наиболее благоприятные для работников.</a:t>
            </a:r>
          </a:p>
          <a:p>
            <a:r>
              <a:rPr lang="ru-RU" dirty="0" smtClean="0"/>
              <a:t>Заработная плата выплачивается в национальной валюте. Выплата заработной платы в натуре запрещается.</a:t>
            </a:r>
          </a:p>
          <a:p>
            <a:r>
              <a:rPr lang="ru-RU" dirty="0" smtClean="0"/>
              <a:t>Введение новых или изменение существующих условий оплаты труда допускается только на основании подписанного сторонами дополнительного соглашения, прилагаемого к договору и являющегося его составной частью.</a:t>
            </a:r>
          </a:p>
          <a:p>
            <a:r>
              <a:rPr lang="ru-RU" dirty="0" smtClean="0"/>
              <a:t>Снижение размеров заработной платы, предусмотренных индивидуальными трудовыми договорами, коллективными трудовыми договорами и/или коллективными соглашениями, не допускается до истечения одного года со дня их установления.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За работу в неблагоприятных условиях устанавливаются компенсационные надбавки. Конкретные размеры компенсационных надбавок за работу в неблагоприятных условиях устанавливаются в зависимости от степени тяжести и вредности в пределах, оговоренных социальными партнерами и закрепленных коллективным соглашением на национальном и отраслевом уровнях.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Работодатель имеет право устанавливать различные системы премирования, доплат и надбавок к основной заработной плате, других стимулирующих выплат после консультаций с представителями работников. Указанные системы могут устанавливаться также коллективным трудовым договором.</a:t>
            </a:r>
          </a:p>
          <a:p>
            <a:r>
              <a:rPr lang="ru-RU" dirty="0" smtClean="0"/>
              <a:t>В дополнение к выплатам, предусмотренным системами оплаты труда, работникам предприятия может устанавливаться вознаграждение по итогам работы за год из фонда, образуемого за счет прибыли предприятия.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d39c2daf9b9ec037e071ff6822874aa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" y="549275"/>
            <a:ext cx="8186738" cy="545782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316</TotalTime>
  <Words>403</Words>
  <Application>Microsoft Office PowerPoint</Application>
  <PresentationFormat>Экран (4:3)</PresentationFormat>
  <Paragraphs>58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                Правовое регулирование оплаты труда</vt:lpstr>
      <vt:lpstr>Слайд 2</vt:lpstr>
      <vt:lpstr>Слайд 3</vt:lpstr>
      <vt:lpstr> Порядок установления заработной платы 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Задачи кадровой работы на предприятии </dc:title>
  <dc:creator>Любовь</dc:creator>
  <cp:lastModifiedBy>Любовь</cp:lastModifiedBy>
  <cp:revision>52</cp:revision>
  <dcterms:created xsi:type="dcterms:W3CDTF">2021-05-11T18:37:45Z</dcterms:created>
  <dcterms:modified xsi:type="dcterms:W3CDTF">2021-07-20T15:37:03Z</dcterms:modified>
</cp:coreProperties>
</file>