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71" r:id="rId5"/>
    <p:sldId id="272" r:id="rId6"/>
    <p:sldId id="259" r:id="rId7"/>
    <p:sldId id="260" r:id="rId8"/>
    <p:sldId id="261" r:id="rId9"/>
    <p:sldId id="262" r:id="rId10"/>
    <p:sldId id="263" r:id="rId11"/>
    <p:sldId id="265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21.07.2021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20162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0" dirty="0" smtClean="0">
                <a:latin typeface="Arial Black" pitchFamily="34" charset="0"/>
              </a:rPr>
              <a:t/>
            </a:r>
            <a:br>
              <a:rPr lang="ru-RU" sz="3600" b="0" dirty="0" smtClean="0">
                <a:latin typeface="Arial Black" pitchFamily="34" charset="0"/>
              </a:rPr>
            </a:br>
            <a:r>
              <a:rPr lang="ru-RU" sz="3600" b="0" dirty="0" smtClean="0">
                <a:latin typeface="Arial Black" pitchFamily="34" charset="0"/>
              </a:rPr>
              <a:t/>
            </a:r>
            <a:br>
              <a:rPr lang="ru-RU" sz="3600" b="0" dirty="0" smtClean="0">
                <a:latin typeface="Arial Black" pitchFamily="34" charset="0"/>
              </a:rPr>
            </a:br>
            <a:r>
              <a:rPr lang="ru-RU" sz="3600" b="0" dirty="0" smtClean="0">
                <a:latin typeface="Arial Black" pitchFamily="34" charset="0"/>
              </a:rPr>
              <a:t/>
            </a:r>
            <a:br>
              <a:rPr lang="ru-RU" sz="3600" b="0" dirty="0" smtClean="0">
                <a:latin typeface="Arial Black" pitchFamily="34" charset="0"/>
              </a:rPr>
            </a:br>
            <a:r>
              <a:rPr lang="en-US" sz="3600" dirty="0" err="1" smtClean="0"/>
              <a:t>Accidente</a:t>
            </a:r>
            <a:r>
              <a:rPr lang="en-US" sz="3600" dirty="0" smtClean="0"/>
              <a:t> de </a:t>
            </a:r>
            <a:r>
              <a:rPr lang="en-US" sz="3600" dirty="0" err="1" smtClean="0"/>
              <a:t>muncă</a:t>
            </a:r>
            <a:r>
              <a:rPr lang="en-US" sz="3600" dirty="0" smtClean="0"/>
              <a:t>.</a:t>
            </a:r>
            <a:r>
              <a:rPr lang="ro-MO" sz="3600" dirty="0" smtClean="0"/>
              <a:t/>
            </a:r>
            <a:br>
              <a:rPr lang="ro-MO" sz="3600" dirty="0" smtClean="0"/>
            </a:br>
            <a:r>
              <a:rPr lang="en-US" sz="3600" dirty="0" err="1" smtClean="0"/>
              <a:t>Modul</a:t>
            </a:r>
            <a:r>
              <a:rPr lang="en-US" sz="3600" dirty="0" smtClean="0"/>
              <a:t> </a:t>
            </a:r>
            <a:r>
              <a:rPr lang="en-US" sz="3600" dirty="0" smtClean="0"/>
              <a:t>de </a:t>
            </a:r>
            <a:r>
              <a:rPr lang="en-US" sz="3600" dirty="0" err="1" smtClean="0"/>
              <a:t>cercetare</a:t>
            </a:r>
            <a:r>
              <a:rPr lang="en-US" sz="3600" dirty="0" smtClean="0"/>
              <a:t> a </a:t>
            </a:r>
            <a:r>
              <a:rPr lang="en-US" sz="3600" dirty="0" err="1" smtClean="0"/>
              <a:t>accidentelor</a:t>
            </a:r>
            <a:r>
              <a:rPr lang="en-US" sz="3600" dirty="0" smtClean="0"/>
              <a:t> </a:t>
            </a:r>
            <a:r>
              <a:rPr lang="en-US" sz="3600" dirty="0" smtClean="0"/>
              <a:t>de</a:t>
            </a:r>
            <a:r>
              <a:rPr lang="ro-MO" sz="3600" dirty="0" smtClean="0"/>
              <a:t> </a:t>
            </a:r>
            <a:r>
              <a:rPr lang="en-US" sz="3600" dirty="0" err="1" smtClean="0"/>
              <a:t>muncă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276872"/>
            <a:ext cx="7772400" cy="25344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Без названия.jf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7776864" cy="3960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5400600"/>
          </a:xfrm>
        </p:spPr>
        <p:txBody>
          <a:bodyPr>
            <a:noAutofit/>
          </a:bodyPr>
          <a:lstStyle/>
          <a:p>
            <a:pPr algn="just"/>
            <a:r>
              <a:rPr lang="en-US" sz="1500" dirty="0" err="1" smtClean="0"/>
              <a:t>În</a:t>
            </a:r>
            <a:r>
              <a:rPr lang="en-US" sz="1500" dirty="0" smtClean="0"/>
              <a:t>  </a:t>
            </a:r>
            <a:r>
              <a:rPr lang="en-US" sz="1500" dirty="0" err="1" smtClean="0"/>
              <a:t>termen</a:t>
            </a:r>
            <a:r>
              <a:rPr lang="en-US" sz="1500" dirty="0" smtClean="0"/>
              <a:t> de </a:t>
            </a:r>
            <a:r>
              <a:rPr lang="en-US" sz="1500" dirty="0" err="1" smtClean="0"/>
              <a:t>cel</a:t>
            </a:r>
            <a:r>
              <a:rPr lang="en-US" sz="1500" dirty="0" smtClean="0"/>
              <a:t> </a:t>
            </a:r>
            <a:r>
              <a:rPr lang="en-US" sz="1500" dirty="0" err="1" smtClean="0"/>
              <a:t>mult</a:t>
            </a:r>
            <a:r>
              <a:rPr lang="en-US" sz="1500" dirty="0" smtClean="0"/>
              <a:t> 24 de ore din </a:t>
            </a:r>
            <a:r>
              <a:rPr lang="en-US" sz="1500" dirty="0" err="1" smtClean="0"/>
              <a:t>momentul</a:t>
            </a:r>
            <a:r>
              <a:rPr lang="en-US" sz="1500" dirty="0" smtClean="0"/>
              <a:t> </a:t>
            </a:r>
            <a:r>
              <a:rPr lang="en-US" sz="1500" dirty="0" err="1" smtClean="0"/>
              <a:t>primirii</a:t>
            </a:r>
            <a:r>
              <a:rPr lang="en-US" sz="1500" dirty="0" smtClean="0"/>
              <a:t> </a:t>
            </a:r>
            <a:r>
              <a:rPr lang="en-US" sz="1500" dirty="0" err="1" smtClean="0"/>
              <a:t>comunicării</a:t>
            </a:r>
            <a:r>
              <a:rPr lang="en-US" sz="1500" dirty="0" smtClean="0"/>
              <a:t> </a:t>
            </a:r>
            <a:r>
              <a:rPr lang="en-US" sz="1500" dirty="0" err="1" smtClean="0"/>
              <a:t>despre</a:t>
            </a:r>
            <a:r>
              <a:rPr lang="en-US" sz="1500" dirty="0" smtClean="0"/>
              <a:t> accident cu incapacitate </a:t>
            </a:r>
            <a:r>
              <a:rPr lang="en-US" sz="1500" dirty="0" err="1" smtClean="0"/>
              <a:t>temporară</a:t>
            </a:r>
            <a:r>
              <a:rPr lang="en-US" sz="1500" dirty="0" smtClean="0"/>
              <a:t> de </a:t>
            </a:r>
            <a:r>
              <a:rPr lang="en-US" sz="1500" dirty="0" err="1" smtClean="0"/>
              <a:t>muncă</a:t>
            </a:r>
            <a:r>
              <a:rPr lang="en-US" sz="1500" dirty="0" smtClean="0"/>
              <a:t>, </a:t>
            </a:r>
            <a:r>
              <a:rPr lang="en-US" sz="1500" dirty="0" err="1" smtClean="0"/>
              <a:t>angajatorul</a:t>
            </a:r>
            <a:r>
              <a:rPr lang="en-US" sz="1500" dirty="0" smtClean="0"/>
              <a:t>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desemna</a:t>
            </a:r>
            <a:r>
              <a:rPr lang="en-US" sz="1500" dirty="0" smtClean="0"/>
              <a:t> </a:t>
            </a:r>
            <a:r>
              <a:rPr lang="en-US" sz="1500" dirty="0" err="1" smtClean="0"/>
              <a:t>prin</a:t>
            </a:r>
            <a:r>
              <a:rPr lang="en-US" sz="1500" dirty="0" smtClean="0"/>
              <a:t> </a:t>
            </a:r>
            <a:r>
              <a:rPr lang="en-US" sz="1500" dirty="0" err="1" smtClean="0"/>
              <a:t>dispoziţie</a:t>
            </a:r>
            <a:r>
              <a:rPr lang="en-US" sz="1500" dirty="0" smtClean="0"/>
              <a:t> </a:t>
            </a:r>
            <a:r>
              <a:rPr lang="en-US" sz="1500" dirty="0" err="1" smtClean="0"/>
              <a:t>scrisă</a:t>
            </a:r>
            <a:r>
              <a:rPr lang="en-US" sz="1500" dirty="0" smtClean="0"/>
              <a:t> </a:t>
            </a:r>
            <a:r>
              <a:rPr lang="en-US" sz="1500" dirty="0" err="1" smtClean="0"/>
              <a:t>comisia</a:t>
            </a:r>
            <a:r>
              <a:rPr lang="en-US" sz="1500" dirty="0" smtClean="0"/>
              <a:t> de </a:t>
            </a:r>
            <a:r>
              <a:rPr lang="en-US" sz="1500" dirty="0" err="1" smtClean="0"/>
              <a:t>cercetare</a:t>
            </a:r>
            <a:r>
              <a:rPr lang="en-US" sz="1500" dirty="0" smtClean="0"/>
              <a:t>. </a:t>
            </a:r>
            <a:r>
              <a:rPr lang="en-US" sz="1500" dirty="0" err="1" smtClean="0"/>
              <a:t>Această</a:t>
            </a:r>
            <a:r>
              <a:rPr lang="en-US" sz="1500" dirty="0" smtClean="0"/>
              <a:t> </a:t>
            </a:r>
            <a:r>
              <a:rPr lang="en-US" sz="1500" dirty="0" err="1" smtClean="0"/>
              <a:t>comisie</a:t>
            </a:r>
            <a:r>
              <a:rPr lang="en-US" sz="1500" dirty="0" smtClean="0"/>
              <a:t> </a:t>
            </a:r>
            <a:r>
              <a:rPr lang="ro-MO" sz="1500" dirty="0" smtClean="0"/>
              <a:t>se</a:t>
            </a:r>
            <a:r>
              <a:rPr lang="en-US" sz="1500" dirty="0" smtClean="0"/>
              <a:t> </a:t>
            </a:r>
            <a:r>
              <a:rPr lang="en-US" sz="1500" dirty="0" err="1" smtClean="0"/>
              <a:t>formează</a:t>
            </a:r>
            <a:r>
              <a:rPr lang="en-US" sz="1500" dirty="0" smtClean="0"/>
              <a:t> din </a:t>
            </a:r>
            <a:r>
              <a:rPr lang="en-US" sz="1500" dirty="0" err="1" smtClean="0"/>
              <a:t>cel</a:t>
            </a:r>
            <a:r>
              <a:rPr lang="en-US" sz="1500" dirty="0" smtClean="0"/>
              <a:t> </a:t>
            </a:r>
            <a:r>
              <a:rPr lang="en-US" sz="1500" dirty="0" err="1" smtClean="0"/>
              <a:t>puţin</a:t>
            </a:r>
            <a:r>
              <a:rPr lang="en-US" sz="1500" dirty="0" smtClean="0"/>
              <a:t> </a:t>
            </a:r>
            <a:r>
              <a:rPr lang="en-US" sz="1500" dirty="0" err="1" smtClean="0"/>
              <a:t>trei</a:t>
            </a:r>
            <a:r>
              <a:rPr lang="en-US" sz="1500" dirty="0" smtClean="0"/>
              <a:t> </a:t>
            </a:r>
            <a:r>
              <a:rPr lang="en-US" sz="1500" dirty="0" err="1" smtClean="0"/>
              <a:t>persoane</a:t>
            </a:r>
            <a:r>
              <a:rPr lang="en-US" sz="1500" dirty="0" smtClean="0"/>
              <a:t>, </a:t>
            </a:r>
            <a:r>
              <a:rPr lang="en-US" sz="1500" dirty="0" err="1" smtClean="0"/>
              <a:t>în</a:t>
            </a:r>
            <a:r>
              <a:rPr lang="en-US" sz="1500" dirty="0" smtClean="0"/>
              <a:t> </a:t>
            </a:r>
            <a:r>
              <a:rPr lang="en-US" sz="1500" dirty="0" err="1" smtClean="0"/>
              <a:t>componenţa</a:t>
            </a:r>
            <a:r>
              <a:rPr lang="en-US" sz="1500" dirty="0" smtClean="0"/>
              <a:t> </a:t>
            </a:r>
            <a:r>
              <a:rPr lang="en-US" sz="1500" dirty="0" err="1" smtClean="0"/>
              <a:t>căreia</a:t>
            </a:r>
            <a:r>
              <a:rPr lang="en-US" sz="1500" dirty="0" smtClean="0"/>
              <a:t> </a:t>
            </a:r>
            <a:r>
              <a:rPr lang="en-US" sz="1500" dirty="0" err="1" smtClean="0"/>
              <a:t>vor</a:t>
            </a:r>
            <a:r>
              <a:rPr lang="en-US" sz="1500" dirty="0" smtClean="0"/>
              <a:t> intra </a:t>
            </a:r>
            <a:r>
              <a:rPr lang="en-US" sz="1500" dirty="0" err="1" smtClean="0"/>
              <a:t>conducătorul</a:t>
            </a:r>
            <a:r>
              <a:rPr lang="en-US" sz="1500" dirty="0" smtClean="0"/>
              <a:t> </a:t>
            </a:r>
            <a:r>
              <a:rPr lang="en-US" sz="1500" dirty="0" err="1" smtClean="0"/>
              <a:t>serviciului</a:t>
            </a:r>
            <a:r>
              <a:rPr lang="en-US" sz="1500" dirty="0" smtClean="0"/>
              <a:t> (specialist) </a:t>
            </a:r>
            <a:r>
              <a:rPr lang="en-US" sz="1500" dirty="0" err="1" smtClean="0"/>
              <a:t>pentru</a:t>
            </a:r>
            <a:r>
              <a:rPr lang="en-US" sz="1500" dirty="0" smtClean="0"/>
              <a:t> </a:t>
            </a:r>
            <a:r>
              <a:rPr lang="en-US" sz="1500" dirty="0" err="1" smtClean="0"/>
              <a:t>securitatea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sănătatea</a:t>
            </a:r>
            <a:r>
              <a:rPr lang="en-US" sz="1500" dirty="0" smtClean="0"/>
              <a:t> </a:t>
            </a:r>
            <a:r>
              <a:rPr lang="en-US" sz="1500" dirty="0" err="1" smtClean="0"/>
              <a:t>în</a:t>
            </a:r>
            <a:r>
              <a:rPr lang="en-US" sz="1500" dirty="0" smtClean="0"/>
              <a:t> </a:t>
            </a:r>
            <a:r>
              <a:rPr lang="en-US" sz="1500" dirty="0" err="1" smtClean="0"/>
              <a:t>muncă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cîte</a:t>
            </a:r>
            <a:r>
              <a:rPr lang="en-US" sz="1500" dirty="0" smtClean="0"/>
              <a:t> un </a:t>
            </a:r>
            <a:r>
              <a:rPr lang="en-US" sz="1500" dirty="0" err="1" smtClean="0"/>
              <a:t>reprezentant</a:t>
            </a:r>
            <a:r>
              <a:rPr lang="en-US" sz="1500" dirty="0" smtClean="0"/>
              <a:t> al </a:t>
            </a:r>
            <a:r>
              <a:rPr lang="en-US" sz="1500" dirty="0" err="1" smtClean="0"/>
              <a:t>angajatorului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al </a:t>
            </a:r>
            <a:r>
              <a:rPr lang="en-US" sz="1500" dirty="0" err="1" smtClean="0"/>
              <a:t>sindicatului</a:t>
            </a:r>
            <a:r>
              <a:rPr lang="en-US" sz="1500" dirty="0" smtClean="0"/>
              <a:t> (</a:t>
            </a:r>
            <a:r>
              <a:rPr lang="en-US" sz="1500" dirty="0" err="1" smtClean="0"/>
              <a:t>salariaţilor</a:t>
            </a:r>
            <a:r>
              <a:rPr lang="en-US" sz="1500" dirty="0" smtClean="0"/>
              <a:t>). </a:t>
            </a:r>
            <a:endParaRPr lang="ru-RU" sz="1500" dirty="0" smtClean="0"/>
          </a:p>
          <a:p>
            <a:pPr algn="just"/>
            <a:r>
              <a:rPr lang="en-US" sz="1500" dirty="0" err="1" smtClean="0"/>
              <a:t>Comisia</a:t>
            </a:r>
            <a:r>
              <a:rPr lang="en-US" sz="1500" dirty="0" smtClean="0"/>
              <a:t> 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cerceta</a:t>
            </a:r>
            <a:r>
              <a:rPr lang="en-US" sz="1500" dirty="0" smtClean="0"/>
              <a:t> </a:t>
            </a:r>
            <a:r>
              <a:rPr lang="en-US" sz="1500" dirty="0" err="1" smtClean="0"/>
              <a:t>circumstanţele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cauzele</a:t>
            </a:r>
            <a:r>
              <a:rPr lang="en-US" sz="1500" dirty="0" smtClean="0"/>
              <a:t> </a:t>
            </a:r>
            <a:r>
              <a:rPr lang="en-US" sz="1500" dirty="0" err="1" smtClean="0"/>
              <a:t>producerii</a:t>
            </a:r>
            <a:r>
              <a:rPr lang="en-US" sz="1500" dirty="0" smtClean="0"/>
              <a:t> </a:t>
            </a:r>
            <a:r>
              <a:rPr lang="en-US" sz="1500" dirty="0" err="1" smtClean="0"/>
              <a:t>accidentului</a:t>
            </a:r>
            <a:r>
              <a:rPr lang="en-US" sz="1500" dirty="0" smtClean="0"/>
              <a:t>,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întocmi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semna</a:t>
            </a:r>
            <a:r>
              <a:rPr lang="en-US" sz="1500" dirty="0" smtClean="0"/>
              <a:t>, </a:t>
            </a:r>
            <a:r>
              <a:rPr lang="en-US" sz="1500" dirty="0" err="1" smtClean="0"/>
              <a:t>în</a:t>
            </a:r>
            <a:r>
              <a:rPr lang="en-US" sz="1500" dirty="0" smtClean="0"/>
              <a:t> </a:t>
            </a:r>
            <a:r>
              <a:rPr lang="en-US" sz="1500" dirty="0" err="1" smtClean="0"/>
              <a:t>termen</a:t>
            </a:r>
            <a:r>
              <a:rPr lang="en-US" sz="1500" dirty="0" smtClean="0"/>
              <a:t> de </a:t>
            </a:r>
            <a:r>
              <a:rPr lang="en-US" sz="1500" dirty="0" err="1" smtClean="0"/>
              <a:t>cel</a:t>
            </a:r>
            <a:r>
              <a:rPr lang="en-US" sz="1500" dirty="0" smtClean="0"/>
              <a:t> </a:t>
            </a:r>
            <a:r>
              <a:rPr lang="en-US" sz="1500" dirty="0" err="1" smtClean="0"/>
              <a:t>mult</a:t>
            </a:r>
            <a:r>
              <a:rPr lang="en-US" sz="1500" dirty="0" smtClean="0"/>
              <a:t> 5 </a:t>
            </a:r>
            <a:r>
              <a:rPr lang="en-US" sz="1500" dirty="0" err="1" smtClean="0"/>
              <a:t>zile</a:t>
            </a:r>
            <a:r>
              <a:rPr lang="en-US" sz="1500" dirty="0" smtClean="0"/>
              <a:t> </a:t>
            </a:r>
            <a:r>
              <a:rPr lang="en-US" sz="1500" dirty="0" err="1" smtClean="0"/>
              <a:t>lucrătoare</a:t>
            </a:r>
            <a:r>
              <a:rPr lang="en-US" sz="1500" dirty="0" smtClean="0"/>
              <a:t>, </a:t>
            </a:r>
            <a:r>
              <a:rPr lang="en-US" sz="1500" dirty="0" err="1" smtClean="0"/>
              <a:t>procesul</a:t>
            </a:r>
            <a:r>
              <a:rPr lang="en-US" sz="1500" dirty="0" smtClean="0"/>
              <a:t>-verbal de </a:t>
            </a:r>
            <a:r>
              <a:rPr lang="en-US" sz="1500" dirty="0" err="1" smtClean="0"/>
              <a:t>cercetare</a:t>
            </a:r>
            <a:r>
              <a:rPr lang="en-US" sz="1500" dirty="0" smtClean="0"/>
              <a:t>, care ulterior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fi</a:t>
            </a:r>
            <a:r>
              <a:rPr lang="en-US" sz="1500" dirty="0" smtClean="0"/>
              <a:t> </a:t>
            </a:r>
            <a:r>
              <a:rPr lang="en-US" sz="1500" dirty="0" err="1" smtClean="0"/>
              <a:t>aprobat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semnat</a:t>
            </a:r>
            <a:r>
              <a:rPr lang="en-US" sz="1500" dirty="0" smtClean="0"/>
              <a:t> de </a:t>
            </a:r>
            <a:r>
              <a:rPr lang="en-US" sz="1500" dirty="0" err="1" smtClean="0"/>
              <a:t>către</a:t>
            </a:r>
            <a:r>
              <a:rPr lang="en-US" sz="1500" dirty="0" smtClean="0"/>
              <a:t> </a:t>
            </a:r>
            <a:r>
              <a:rPr lang="en-US" sz="1500" dirty="0" err="1" smtClean="0"/>
              <a:t>angajator</a:t>
            </a:r>
            <a:r>
              <a:rPr lang="en-US" sz="1500" dirty="0" smtClean="0"/>
              <a:t> </a:t>
            </a:r>
            <a:r>
              <a:rPr lang="en-US" sz="1500" dirty="0" err="1" smtClean="0"/>
              <a:t>în</a:t>
            </a:r>
            <a:r>
              <a:rPr lang="en-US" sz="1500" dirty="0" smtClean="0"/>
              <a:t> </a:t>
            </a:r>
            <a:r>
              <a:rPr lang="en-US" sz="1500" dirty="0" err="1" smtClean="0"/>
              <a:t>termen</a:t>
            </a:r>
            <a:r>
              <a:rPr lang="en-US" sz="1500" dirty="0" smtClean="0"/>
              <a:t> de 24 de ore. </a:t>
            </a:r>
            <a:r>
              <a:rPr lang="ru-RU" sz="1500" dirty="0" err="1" smtClean="0"/>
              <a:t>Accidentele</a:t>
            </a:r>
            <a:r>
              <a:rPr lang="ru-RU" sz="1500" dirty="0" smtClean="0"/>
              <a:t> </a:t>
            </a:r>
            <a:r>
              <a:rPr lang="ru-RU" sz="1500" dirty="0" err="1" smtClean="0"/>
              <a:t>cercetate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Inspectoratul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Stat</a:t>
            </a:r>
            <a:r>
              <a:rPr lang="ru-RU" sz="1500" dirty="0" smtClean="0"/>
              <a:t> </a:t>
            </a:r>
            <a:r>
              <a:rPr lang="ru-RU" sz="1500" dirty="0" err="1" smtClean="0"/>
              <a:t>al</a:t>
            </a:r>
            <a:r>
              <a:rPr lang="ru-RU" sz="1500" dirty="0" smtClean="0"/>
              <a:t> </a:t>
            </a:r>
            <a:r>
              <a:rPr lang="ru-RU" sz="1500" dirty="0" err="1" smtClean="0"/>
              <a:t>Muncii</a:t>
            </a:r>
            <a:r>
              <a:rPr lang="ru-RU" sz="1500" dirty="0" smtClean="0"/>
              <a:t> </a:t>
            </a:r>
            <a:r>
              <a:rPr lang="ru-RU" sz="1500" dirty="0" err="1" smtClean="0"/>
              <a:t>se</a:t>
            </a:r>
            <a:r>
              <a:rPr lang="ru-RU" sz="1500" dirty="0" smtClean="0"/>
              <a:t> </a:t>
            </a:r>
            <a:r>
              <a:rPr lang="ru-RU" sz="1500" dirty="0" err="1" smtClean="0"/>
              <a:t>vor</a:t>
            </a:r>
            <a:r>
              <a:rPr lang="ru-RU" sz="1500" dirty="0" smtClean="0"/>
              <a:t> </a:t>
            </a:r>
            <a:r>
              <a:rPr lang="ru-RU" sz="1500" dirty="0" err="1" smtClean="0"/>
              <a:t>finaliza</a:t>
            </a:r>
            <a:r>
              <a:rPr lang="ru-RU" sz="1500" dirty="0" smtClean="0"/>
              <a:t> </a:t>
            </a:r>
            <a:r>
              <a:rPr lang="ru-RU" sz="1500" dirty="0" err="1" smtClean="0"/>
              <a:t>cu</a:t>
            </a:r>
            <a:r>
              <a:rPr lang="ru-RU" sz="1500" dirty="0" smtClean="0"/>
              <a:t> </a:t>
            </a:r>
            <a:r>
              <a:rPr lang="ru-RU" sz="1500" dirty="0" err="1" smtClean="0"/>
              <a:t>întocmirea</a:t>
            </a:r>
            <a:r>
              <a:rPr lang="ru-RU" sz="1500" dirty="0" smtClean="0"/>
              <a:t> </a:t>
            </a:r>
            <a:r>
              <a:rPr lang="ru-RU" sz="1500" dirty="0" err="1" smtClean="0"/>
              <a:t>unui</a:t>
            </a:r>
            <a:r>
              <a:rPr lang="ru-RU" sz="1500" dirty="0" smtClean="0"/>
              <a:t> </a:t>
            </a:r>
            <a:r>
              <a:rPr lang="ru-RU" sz="1500" dirty="0" err="1" smtClean="0"/>
              <a:t>proces-verbal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cercetare</a:t>
            </a:r>
            <a:r>
              <a:rPr lang="ru-RU" sz="1500" dirty="0" smtClean="0"/>
              <a:t> </a:t>
            </a:r>
            <a:r>
              <a:rPr lang="ru-RU" sz="1500" dirty="0" err="1" smtClean="0"/>
              <a:t>pe</a:t>
            </a:r>
            <a:r>
              <a:rPr lang="ru-RU" sz="1500" dirty="0" smtClean="0"/>
              <a:t> </a:t>
            </a:r>
            <a:r>
              <a:rPr lang="ru-RU" sz="1500" dirty="0" err="1" smtClean="0"/>
              <a:t>blancheta</a:t>
            </a:r>
            <a:r>
              <a:rPr lang="ru-RU" sz="1500" dirty="0" smtClean="0"/>
              <a:t> </a:t>
            </a:r>
            <a:r>
              <a:rPr lang="ru-RU" sz="1500" dirty="0" err="1" smtClean="0"/>
              <a:t>cu</a:t>
            </a:r>
            <a:r>
              <a:rPr lang="ru-RU" sz="1500" dirty="0" smtClean="0"/>
              <a:t> </a:t>
            </a:r>
            <a:r>
              <a:rPr lang="ru-RU" sz="1500" dirty="0" err="1" smtClean="0"/>
              <a:t>antet</a:t>
            </a:r>
            <a:r>
              <a:rPr lang="ru-RU" sz="1500" dirty="0" smtClean="0"/>
              <a:t> </a:t>
            </a:r>
            <a:r>
              <a:rPr lang="ru-RU" sz="1500" dirty="0" err="1" smtClean="0"/>
              <a:t>a</a:t>
            </a:r>
            <a:r>
              <a:rPr lang="ru-RU" sz="1500" dirty="0" smtClean="0"/>
              <a:t> </a:t>
            </a:r>
            <a:r>
              <a:rPr lang="ru-RU" sz="1500" dirty="0" err="1" smtClean="0"/>
              <a:t>inspecţiei</a:t>
            </a:r>
            <a:r>
              <a:rPr lang="ru-RU" sz="1500" dirty="0" smtClean="0"/>
              <a:t> </a:t>
            </a:r>
            <a:r>
              <a:rPr lang="ru-RU" sz="1500" dirty="0" err="1" smtClean="0"/>
              <a:t>teritoriale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muncă</a:t>
            </a:r>
            <a:r>
              <a:rPr lang="ru-RU" sz="1500" dirty="0" smtClean="0"/>
              <a:t>.</a:t>
            </a:r>
          </a:p>
          <a:p>
            <a:pPr algn="just"/>
            <a:r>
              <a:rPr lang="en-US" sz="1500" dirty="0" err="1" smtClean="0"/>
              <a:t>Cercetarea</a:t>
            </a:r>
            <a:r>
              <a:rPr lang="en-US" sz="1500" dirty="0" smtClean="0"/>
              <a:t> </a:t>
            </a:r>
            <a:r>
              <a:rPr lang="en-US" sz="1500" dirty="0" err="1" smtClean="0"/>
              <a:t>accidentelor</a:t>
            </a:r>
            <a:r>
              <a:rPr lang="en-US" sz="1500" dirty="0" smtClean="0"/>
              <a:t> se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finaliza</a:t>
            </a:r>
            <a:r>
              <a:rPr lang="en-US" sz="1500" dirty="0" smtClean="0"/>
              <a:t> cu </a:t>
            </a:r>
            <a:r>
              <a:rPr lang="en-US" sz="1500" dirty="0" err="1" smtClean="0"/>
              <a:t>întocmirea</a:t>
            </a:r>
            <a:r>
              <a:rPr lang="en-US" sz="1500" dirty="0" smtClean="0"/>
              <a:t> </a:t>
            </a:r>
            <a:r>
              <a:rPr lang="en-US" sz="1500" dirty="0" err="1" smtClean="0"/>
              <a:t>dosarului</a:t>
            </a:r>
            <a:r>
              <a:rPr lang="en-US" sz="1500" dirty="0" smtClean="0"/>
              <a:t> de </a:t>
            </a:r>
            <a:r>
              <a:rPr lang="en-US" sz="1500" dirty="0" err="1" smtClean="0"/>
              <a:t>cercetare</a:t>
            </a:r>
            <a:r>
              <a:rPr lang="en-US" sz="1500" dirty="0" smtClean="0"/>
              <a:t> care </a:t>
            </a:r>
            <a:r>
              <a:rPr lang="en-US" sz="1500" dirty="0" err="1" smtClean="0"/>
              <a:t>va</a:t>
            </a:r>
            <a:r>
              <a:rPr lang="en-US" sz="1500" dirty="0" smtClean="0"/>
              <a:t> </a:t>
            </a:r>
            <a:r>
              <a:rPr lang="en-US" sz="1500" dirty="0" err="1" smtClean="0"/>
              <a:t>cuprinde</a:t>
            </a:r>
            <a:r>
              <a:rPr lang="en-US" sz="1500" i="1" dirty="0" smtClean="0"/>
              <a:t>:</a:t>
            </a:r>
            <a:r>
              <a:rPr lang="en-US" sz="1500" dirty="0" smtClean="0"/>
              <a:t> </a:t>
            </a:r>
            <a:r>
              <a:rPr lang="en-US" sz="1500" dirty="0" err="1" smtClean="0"/>
              <a:t>procesul</a:t>
            </a:r>
            <a:r>
              <a:rPr lang="en-US" sz="1500" dirty="0" smtClean="0"/>
              <a:t>-verbal de </a:t>
            </a:r>
            <a:r>
              <a:rPr lang="en-US" sz="1500" dirty="0" err="1" smtClean="0"/>
              <a:t>cercetare</a:t>
            </a:r>
            <a:r>
              <a:rPr lang="en-US" sz="1500" dirty="0" smtClean="0"/>
              <a:t> a </a:t>
            </a:r>
            <a:r>
              <a:rPr lang="en-US" sz="1500" dirty="0" err="1" smtClean="0"/>
              <a:t>accidentului</a:t>
            </a:r>
            <a:r>
              <a:rPr lang="en-US" sz="1500" dirty="0" smtClean="0"/>
              <a:t> de </a:t>
            </a:r>
            <a:r>
              <a:rPr lang="en-US" sz="1500" dirty="0" err="1" smtClean="0"/>
              <a:t>muncă</a:t>
            </a:r>
            <a:r>
              <a:rPr lang="en-US" sz="1500" dirty="0" smtClean="0"/>
              <a:t>; </a:t>
            </a:r>
            <a:r>
              <a:rPr lang="en-US" sz="1500" dirty="0" err="1" smtClean="0"/>
              <a:t>declaraţiile</a:t>
            </a:r>
            <a:r>
              <a:rPr lang="en-US" sz="1500" dirty="0" smtClean="0"/>
              <a:t> </a:t>
            </a:r>
            <a:r>
              <a:rPr lang="en-US" sz="1500" dirty="0" err="1" smtClean="0"/>
              <a:t>martorilor</a:t>
            </a:r>
            <a:r>
              <a:rPr lang="en-US" sz="1500" dirty="0" smtClean="0"/>
              <a:t> ocular </a:t>
            </a:r>
            <a:r>
              <a:rPr lang="en-US" sz="1500" dirty="0" err="1" smtClean="0"/>
              <a:t>și</a:t>
            </a:r>
            <a:r>
              <a:rPr lang="en-US" sz="1500" dirty="0" smtClean="0"/>
              <a:t> </a:t>
            </a:r>
            <a:r>
              <a:rPr lang="en-US" sz="1500" dirty="0" err="1" smtClean="0"/>
              <a:t>accidentaților</a:t>
            </a:r>
            <a:r>
              <a:rPr lang="en-US" sz="1500" dirty="0" smtClean="0"/>
              <a:t> (</a:t>
            </a:r>
            <a:r>
              <a:rPr lang="en-US" sz="1500" dirty="0" err="1" smtClean="0"/>
              <a:t>accidentatului</a:t>
            </a:r>
            <a:r>
              <a:rPr lang="en-US" sz="1500" dirty="0" smtClean="0"/>
              <a:t>); </a:t>
            </a:r>
            <a:r>
              <a:rPr lang="en-US" sz="1500" dirty="0" err="1" smtClean="0"/>
              <a:t>alte</a:t>
            </a:r>
            <a:r>
              <a:rPr lang="en-US" sz="1500" dirty="0" smtClean="0"/>
              <a:t> </a:t>
            </a:r>
            <a:r>
              <a:rPr lang="en-US" sz="1500" dirty="0" err="1" smtClean="0"/>
              <a:t>acte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documente</a:t>
            </a:r>
            <a:r>
              <a:rPr lang="en-US" sz="1500" dirty="0" smtClean="0"/>
              <a:t> </a:t>
            </a:r>
            <a:r>
              <a:rPr lang="en-US" sz="1500" dirty="0" err="1" smtClean="0"/>
              <a:t>necesare</a:t>
            </a:r>
            <a:r>
              <a:rPr lang="en-US" sz="1500" dirty="0" smtClean="0"/>
              <a:t> </a:t>
            </a:r>
            <a:r>
              <a:rPr lang="en-US" sz="1500" dirty="0" err="1" smtClean="0"/>
              <a:t>pentru</a:t>
            </a:r>
            <a:r>
              <a:rPr lang="en-US" sz="1500" dirty="0" smtClean="0"/>
              <a:t> </a:t>
            </a:r>
            <a:r>
              <a:rPr lang="en-US" sz="1500" dirty="0" err="1" smtClean="0"/>
              <a:t>clarificarea</a:t>
            </a:r>
            <a:r>
              <a:rPr lang="en-US" sz="1500" dirty="0" smtClean="0"/>
              <a:t> </a:t>
            </a:r>
            <a:r>
              <a:rPr lang="en-US" sz="1500" dirty="0" err="1" smtClean="0"/>
              <a:t>circumstanţelor</a:t>
            </a:r>
            <a:r>
              <a:rPr lang="en-US" sz="1500" dirty="0" smtClean="0"/>
              <a:t> </a:t>
            </a:r>
            <a:r>
              <a:rPr lang="en-US" sz="1500" dirty="0" err="1" smtClean="0"/>
              <a:t>şi</a:t>
            </a:r>
            <a:r>
              <a:rPr lang="en-US" sz="1500" dirty="0" smtClean="0"/>
              <a:t> </a:t>
            </a:r>
            <a:r>
              <a:rPr lang="en-US" sz="1500" dirty="0" err="1" smtClean="0"/>
              <a:t>cauzelor</a:t>
            </a:r>
            <a:r>
              <a:rPr lang="en-US" sz="1500" dirty="0" smtClean="0"/>
              <a:t> </a:t>
            </a:r>
            <a:r>
              <a:rPr lang="en-US" sz="1500" dirty="0" err="1" smtClean="0"/>
              <a:t>ce</a:t>
            </a:r>
            <a:r>
              <a:rPr lang="en-US" sz="1500" dirty="0" smtClean="0"/>
              <a:t> au </a:t>
            </a:r>
            <a:r>
              <a:rPr lang="en-US" sz="1500" dirty="0" err="1" smtClean="0"/>
              <a:t>condus</a:t>
            </a:r>
            <a:r>
              <a:rPr lang="en-US" sz="1500" dirty="0" smtClean="0"/>
              <a:t> la </a:t>
            </a:r>
            <a:r>
              <a:rPr lang="en-US" sz="1500" dirty="0" err="1" smtClean="0"/>
              <a:t>producerea</a:t>
            </a:r>
            <a:r>
              <a:rPr lang="en-US" sz="1500" dirty="0" smtClean="0"/>
              <a:t> </a:t>
            </a:r>
            <a:r>
              <a:rPr lang="en-US" sz="1500" dirty="0" err="1" smtClean="0"/>
              <a:t>accidentului</a:t>
            </a:r>
            <a:r>
              <a:rPr lang="en-US" sz="1500" dirty="0" smtClean="0"/>
              <a:t>).</a:t>
            </a:r>
            <a:endParaRPr lang="ru-RU" sz="1500" dirty="0" smtClean="0"/>
          </a:p>
          <a:p>
            <a:pPr algn="just"/>
            <a:r>
              <a:rPr lang="ru-RU" sz="1500" dirty="0" smtClean="0"/>
              <a:t> </a:t>
            </a:r>
          </a:p>
          <a:p>
            <a:pPr algn="just"/>
            <a:r>
              <a:rPr lang="ru-RU" sz="1500" dirty="0" err="1" smtClean="0"/>
              <a:t>Dosarele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cercetare</a:t>
            </a:r>
            <a:r>
              <a:rPr lang="ru-RU" sz="1500" dirty="0" smtClean="0"/>
              <a:t> </a:t>
            </a:r>
            <a:r>
              <a:rPr lang="ru-RU" sz="1500" dirty="0" err="1" smtClean="0"/>
              <a:t>a</a:t>
            </a:r>
            <a:r>
              <a:rPr lang="ru-RU" sz="1500" dirty="0" smtClean="0"/>
              <a:t> </a:t>
            </a:r>
            <a:r>
              <a:rPr lang="ru-RU" sz="1500" dirty="0" err="1" smtClean="0"/>
              <a:t>accidentelor</a:t>
            </a:r>
            <a:r>
              <a:rPr lang="ru-RU" sz="1500" dirty="0" smtClean="0"/>
              <a:t> </a:t>
            </a:r>
            <a:r>
              <a:rPr lang="ru-RU" sz="1500" dirty="0" err="1" smtClean="0"/>
              <a:t>se</a:t>
            </a:r>
            <a:r>
              <a:rPr lang="ru-RU" sz="1500" dirty="0" smtClean="0"/>
              <a:t> </a:t>
            </a:r>
            <a:r>
              <a:rPr lang="ru-RU" sz="1500" dirty="0" err="1" smtClean="0"/>
              <a:t>ţin</a:t>
            </a:r>
            <a:r>
              <a:rPr lang="ru-RU" sz="1500" dirty="0" smtClean="0"/>
              <a:t> </a:t>
            </a:r>
            <a:r>
              <a:rPr lang="ru-RU" sz="1500" dirty="0" err="1" smtClean="0"/>
              <a:t>în</a:t>
            </a:r>
            <a:r>
              <a:rPr lang="ru-RU" sz="1500" dirty="0" smtClean="0"/>
              <a:t> </a:t>
            </a:r>
            <a:r>
              <a:rPr lang="ru-RU" sz="1500" dirty="0" err="1" smtClean="0"/>
              <a:t>evidenţă</a:t>
            </a:r>
            <a:r>
              <a:rPr lang="ru-RU" sz="1500" dirty="0" smtClean="0"/>
              <a:t> </a:t>
            </a:r>
            <a:r>
              <a:rPr lang="ru-RU" sz="1500" dirty="0" err="1" smtClean="0"/>
              <a:t>şi</a:t>
            </a:r>
            <a:r>
              <a:rPr lang="ru-RU" sz="1500" dirty="0" smtClean="0"/>
              <a:t> </a:t>
            </a:r>
            <a:r>
              <a:rPr lang="ru-RU" sz="1500" dirty="0" err="1" smtClean="0"/>
              <a:t>se</a:t>
            </a:r>
            <a:r>
              <a:rPr lang="ru-RU" sz="1500" dirty="0" smtClean="0"/>
              <a:t> </a:t>
            </a:r>
            <a:r>
              <a:rPr lang="ru-RU" sz="1500" dirty="0" err="1" smtClean="0"/>
              <a:t>păstrează</a:t>
            </a:r>
            <a:r>
              <a:rPr lang="ru-RU" sz="1500" dirty="0" smtClean="0"/>
              <a:t> </a:t>
            </a:r>
            <a:r>
              <a:rPr lang="ru-RU" sz="1500" dirty="0" err="1" smtClean="0"/>
              <a:t>la</a:t>
            </a:r>
            <a:r>
              <a:rPr lang="ru-RU" sz="1500" dirty="0" smtClean="0"/>
              <a:t> </a:t>
            </a:r>
            <a:r>
              <a:rPr lang="ru-RU" sz="1500" dirty="0" err="1" smtClean="0"/>
              <a:t>unitate</a:t>
            </a:r>
            <a:r>
              <a:rPr lang="ru-RU" sz="1500" dirty="0" smtClean="0"/>
              <a:t> (</a:t>
            </a:r>
            <a:r>
              <a:rPr lang="ru-RU" sz="1500" dirty="0" err="1" smtClean="0"/>
              <a:t>primărie</a:t>
            </a:r>
            <a:r>
              <a:rPr lang="ru-RU" sz="1500" dirty="0" smtClean="0"/>
              <a:t>) </a:t>
            </a:r>
            <a:r>
              <a:rPr lang="ru-RU" sz="1500" dirty="0" err="1" smtClean="0"/>
              <a:t>timp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50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ani</a:t>
            </a:r>
            <a:r>
              <a:rPr lang="ru-RU" sz="1500" dirty="0" smtClean="0"/>
              <a:t>, </a:t>
            </a:r>
            <a:r>
              <a:rPr lang="ru-RU" sz="1500" dirty="0" err="1" smtClean="0"/>
              <a:t>iar</a:t>
            </a:r>
            <a:r>
              <a:rPr lang="ru-RU" sz="1500" dirty="0" smtClean="0"/>
              <a:t> </a:t>
            </a:r>
            <a:r>
              <a:rPr lang="ru-RU" sz="1500" dirty="0" err="1" smtClean="0"/>
              <a:t>la</a:t>
            </a:r>
            <a:r>
              <a:rPr lang="ru-RU" sz="1500" dirty="0" smtClean="0"/>
              <a:t> </a:t>
            </a:r>
            <a:r>
              <a:rPr lang="ru-RU" sz="1500" dirty="0" err="1" smtClean="0"/>
              <a:t>organele</a:t>
            </a:r>
            <a:r>
              <a:rPr lang="ru-RU" sz="1500" dirty="0" smtClean="0"/>
              <a:t> </a:t>
            </a:r>
            <a:r>
              <a:rPr lang="ru-RU" sz="1500" dirty="0" err="1" smtClean="0"/>
              <a:t>interesate</a:t>
            </a:r>
            <a:r>
              <a:rPr lang="ru-RU" sz="1500" dirty="0" smtClean="0"/>
              <a:t> – </a:t>
            </a:r>
            <a:r>
              <a:rPr lang="ru-RU" sz="1500" dirty="0" err="1" smtClean="0"/>
              <a:t>în</a:t>
            </a:r>
            <a:r>
              <a:rPr lang="ru-RU" sz="1500" dirty="0" smtClean="0"/>
              <a:t> </a:t>
            </a:r>
            <a:r>
              <a:rPr lang="ru-RU" sz="1500" dirty="0" err="1" smtClean="0"/>
              <a:t>funcţie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necesitate</a:t>
            </a:r>
            <a:r>
              <a:rPr lang="ru-RU" sz="1500" dirty="0" smtClean="0"/>
              <a:t>. </a:t>
            </a:r>
            <a:r>
              <a:rPr lang="ru-RU" sz="1500" dirty="0" err="1" smtClean="0"/>
              <a:t>În</a:t>
            </a:r>
            <a:r>
              <a:rPr lang="ru-RU" sz="1500" dirty="0" smtClean="0"/>
              <a:t> </a:t>
            </a:r>
            <a:r>
              <a:rPr lang="ru-RU" sz="1500" dirty="0" err="1" smtClean="0"/>
              <a:t>cazul</a:t>
            </a:r>
            <a:r>
              <a:rPr lang="ru-RU" sz="1500" dirty="0" smtClean="0"/>
              <a:t> </a:t>
            </a:r>
            <a:r>
              <a:rPr lang="ru-RU" sz="1500" dirty="0" err="1" smtClean="0"/>
              <a:t>lichidării</a:t>
            </a:r>
            <a:r>
              <a:rPr lang="ru-RU" sz="1500" dirty="0" smtClean="0"/>
              <a:t> </a:t>
            </a:r>
            <a:r>
              <a:rPr lang="ru-RU" sz="1500" dirty="0" err="1" smtClean="0"/>
              <a:t>unităţii</a:t>
            </a:r>
            <a:r>
              <a:rPr lang="ru-RU" sz="1500" dirty="0" smtClean="0"/>
              <a:t> (</a:t>
            </a:r>
            <a:r>
              <a:rPr lang="ru-RU" sz="1500" dirty="0" err="1" smtClean="0"/>
              <a:t>primăriei</a:t>
            </a:r>
            <a:r>
              <a:rPr lang="ru-RU" sz="1500" dirty="0" smtClean="0"/>
              <a:t>) </a:t>
            </a:r>
            <a:r>
              <a:rPr lang="ru-RU" sz="1500" dirty="0" err="1" smtClean="0"/>
              <a:t>sau</a:t>
            </a:r>
            <a:r>
              <a:rPr lang="ru-RU" sz="1500" dirty="0" smtClean="0"/>
              <a:t> </a:t>
            </a:r>
            <a:r>
              <a:rPr lang="ru-RU" sz="1500" dirty="0" err="1" smtClean="0"/>
              <a:t>neasigurării</a:t>
            </a:r>
            <a:r>
              <a:rPr lang="ru-RU" sz="1500" dirty="0" smtClean="0"/>
              <a:t> </a:t>
            </a:r>
            <a:r>
              <a:rPr lang="ru-RU" sz="1500" dirty="0" err="1" smtClean="0"/>
              <a:t>integrităţii</a:t>
            </a:r>
            <a:r>
              <a:rPr lang="ru-RU" sz="1500" dirty="0" smtClean="0"/>
              <a:t> </a:t>
            </a:r>
            <a:r>
              <a:rPr lang="ru-RU" sz="1500" dirty="0" err="1" smtClean="0"/>
              <a:t>documentelor</a:t>
            </a:r>
            <a:r>
              <a:rPr lang="ru-RU" sz="1500" dirty="0" smtClean="0"/>
              <a:t>, </a:t>
            </a:r>
            <a:r>
              <a:rPr lang="ru-RU" sz="1500" dirty="0" err="1" smtClean="0"/>
              <a:t>dosarele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cercetare</a:t>
            </a:r>
            <a:r>
              <a:rPr lang="ru-RU" sz="1500" dirty="0" smtClean="0"/>
              <a:t> </a:t>
            </a:r>
            <a:r>
              <a:rPr lang="ru-RU" sz="1500" dirty="0" err="1" smtClean="0"/>
              <a:t>a</a:t>
            </a:r>
            <a:r>
              <a:rPr lang="ru-RU" sz="1500" dirty="0" smtClean="0"/>
              <a:t> </a:t>
            </a:r>
            <a:r>
              <a:rPr lang="ru-RU" sz="1500" dirty="0" err="1" smtClean="0"/>
              <a:t>accidentelor</a:t>
            </a:r>
            <a:r>
              <a:rPr lang="ru-RU" sz="1500" dirty="0" smtClean="0"/>
              <a:t> </a:t>
            </a:r>
            <a:r>
              <a:rPr lang="ru-RU" sz="1500" dirty="0" err="1" smtClean="0"/>
              <a:t>se</a:t>
            </a:r>
            <a:r>
              <a:rPr lang="ru-RU" sz="1500" dirty="0" smtClean="0"/>
              <a:t> </a:t>
            </a:r>
            <a:r>
              <a:rPr lang="ru-RU" sz="1500" dirty="0" err="1" smtClean="0"/>
              <a:t>vor</a:t>
            </a:r>
            <a:r>
              <a:rPr lang="ru-RU" sz="1500" dirty="0" smtClean="0"/>
              <a:t> </a:t>
            </a:r>
            <a:r>
              <a:rPr lang="ru-RU" sz="1500" dirty="0" err="1" smtClean="0"/>
              <a:t>transmite</a:t>
            </a:r>
            <a:r>
              <a:rPr lang="ru-RU" sz="1500" dirty="0" smtClean="0"/>
              <a:t> </a:t>
            </a:r>
            <a:r>
              <a:rPr lang="ru-RU" sz="1500" dirty="0" err="1" smtClean="0"/>
              <a:t>spre</a:t>
            </a:r>
            <a:r>
              <a:rPr lang="ru-RU" sz="1500" dirty="0" smtClean="0"/>
              <a:t> </a:t>
            </a:r>
            <a:r>
              <a:rPr lang="ru-RU" sz="1500" dirty="0" err="1" smtClean="0"/>
              <a:t>păstrare</a:t>
            </a:r>
            <a:r>
              <a:rPr lang="ru-RU" sz="1500" dirty="0" smtClean="0"/>
              <a:t> </a:t>
            </a:r>
            <a:r>
              <a:rPr lang="ru-RU" sz="1500" dirty="0" err="1" smtClean="0"/>
              <a:t>arhivei</a:t>
            </a:r>
            <a:r>
              <a:rPr lang="ru-RU" sz="1500" dirty="0" smtClean="0"/>
              <a:t> </a:t>
            </a:r>
            <a:r>
              <a:rPr lang="ru-RU" sz="1500" dirty="0" err="1" smtClean="0"/>
              <a:t>de</a:t>
            </a:r>
            <a:r>
              <a:rPr lang="ru-RU" sz="1500" dirty="0" smtClean="0"/>
              <a:t> </a:t>
            </a:r>
            <a:r>
              <a:rPr lang="ru-RU" sz="1500" dirty="0" err="1" smtClean="0"/>
              <a:t>stat</a:t>
            </a:r>
            <a:r>
              <a:rPr lang="ru-RU" sz="1500" dirty="0" smtClean="0"/>
              <a:t>.</a:t>
            </a:r>
            <a:endParaRPr lang="ru-RU" sz="15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1080120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/>
              <a:t>Cercetare</a:t>
            </a:r>
            <a:r>
              <a:rPr lang="ru-RU" sz="2800" dirty="0" smtClean="0"/>
              <a:t>  </a:t>
            </a:r>
            <a:r>
              <a:rPr lang="ru-RU" sz="2800" dirty="0" err="1" smtClean="0"/>
              <a:t>a</a:t>
            </a:r>
            <a:r>
              <a:rPr lang="ru-RU" sz="2800" dirty="0" smtClean="0"/>
              <a:t> </a:t>
            </a:r>
            <a:r>
              <a:rPr lang="ru-RU" sz="2800" dirty="0" err="1" smtClean="0"/>
              <a:t>accidentelor</a:t>
            </a:r>
            <a:r>
              <a:rPr lang="ru-RU" sz="2800" dirty="0" smtClean="0"/>
              <a:t> </a:t>
            </a:r>
            <a:r>
              <a:rPr lang="ru-RU" sz="2800" dirty="0" err="1" smtClean="0"/>
              <a:t>soldate</a:t>
            </a:r>
            <a:r>
              <a:rPr lang="ru-RU" sz="2800" dirty="0" smtClean="0"/>
              <a:t> </a:t>
            </a:r>
            <a:r>
              <a:rPr lang="ru-RU" sz="2800" dirty="0" err="1" smtClean="0"/>
              <a:t>cu</a:t>
            </a:r>
            <a:r>
              <a:rPr lang="ru-RU" sz="2800" dirty="0" smtClean="0"/>
              <a:t> </a:t>
            </a:r>
            <a:r>
              <a:rPr lang="ru-RU" sz="2800" dirty="0" err="1" smtClean="0"/>
              <a:t>incapacitate</a:t>
            </a:r>
            <a:r>
              <a:rPr lang="ru-RU" sz="2800" dirty="0" smtClean="0"/>
              <a:t> </a:t>
            </a:r>
            <a:r>
              <a:rPr lang="ru-RU" sz="2800" dirty="0" err="1" smtClean="0"/>
              <a:t>temporară</a:t>
            </a:r>
            <a:r>
              <a:rPr lang="ru-RU" sz="2800" dirty="0" smtClean="0"/>
              <a:t> </a:t>
            </a:r>
            <a:r>
              <a:rPr lang="ru-RU" sz="2800" dirty="0" err="1" smtClean="0"/>
              <a:t>de</a:t>
            </a:r>
            <a:r>
              <a:rPr lang="ru-RU" sz="2800" dirty="0" smtClean="0"/>
              <a:t> </a:t>
            </a:r>
            <a:r>
              <a:rPr lang="ru-RU" sz="2800" dirty="0" err="1" smtClean="0"/>
              <a:t>muncă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400" dirty="0" err="1" smtClean="0"/>
              <a:t>Accidentele</a:t>
            </a:r>
            <a:r>
              <a:rPr lang="ru-RU" sz="1400" dirty="0" smtClean="0"/>
              <a:t> </a:t>
            </a:r>
            <a:r>
              <a:rPr lang="ru-RU" sz="1400" dirty="0" err="1" smtClean="0"/>
              <a:t>grave</a:t>
            </a:r>
            <a:r>
              <a:rPr lang="ru-RU" sz="1400" dirty="0" smtClean="0"/>
              <a:t> </a:t>
            </a:r>
            <a:r>
              <a:rPr lang="ru-RU" sz="1400" dirty="0" err="1" smtClean="0"/>
              <a:t>și mortale</a:t>
            </a:r>
            <a:r>
              <a:rPr lang="ru-RU" sz="1400" dirty="0" smtClean="0"/>
              <a:t> </a:t>
            </a:r>
            <a:r>
              <a:rPr lang="ru-RU" sz="1400" dirty="0" err="1" smtClean="0"/>
              <a:t>sunt</a:t>
            </a:r>
            <a:r>
              <a:rPr lang="ru-RU" sz="1400" dirty="0" smtClean="0"/>
              <a:t> </a:t>
            </a:r>
            <a:r>
              <a:rPr lang="ru-RU" sz="1400" dirty="0" err="1" smtClean="0"/>
              <a:t>cercetate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inspectori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 </a:t>
            </a:r>
            <a:r>
              <a:rPr lang="ru-RU" sz="1400" dirty="0" err="1" smtClean="0"/>
              <a:t>desemnați de</a:t>
            </a:r>
            <a:r>
              <a:rPr lang="ru-RU" sz="1400" dirty="0" smtClean="0"/>
              <a:t> </a:t>
            </a:r>
            <a:r>
              <a:rPr lang="ru-RU" sz="1400" dirty="0" err="1" smtClean="0"/>
              <a:t>autoritatea</a:t>
            </a:r>
            <a:r>
              <a:rPr lang="ru-RU" sz="1400" dirty="0" smtClean="0"/>
              <a:t> </a:t>
            </a:r>
            <a:r>
              <a:rPr lang="ru-RU" sz="1400" dirty="0" err="1" smtClean="0"/>
              <a:t>competentă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domeniul</a:t>
            </a:r>
            <a:r>
              <a:rPr lang="ru-RU" sz="1400" dirty="0" smtClean="0"/>
              <a:t> </a:t>
            </a:r>
            <a:r>
              <a:rPr lang="ru-RU" sz="1400" dirty="0" err="1" smtClean="0"/>
              <a:t>securității și sănătății în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, </a:t>
            </a:r>
            <a:r>
              <a:rPr lang="ru-RU" sz="1400" dirty="0" err="1" smtClean="0"/>
              <a:t>care</a:t>
            </a:r>
            <a:r>
              <a:rPr lang="ru-RU" sz="1400" dirty="0" smtClean="0"/>
              <a:t> </a:t>
            </a:r>
            <a:r>
              <a:rPr lang="ru-RU" sz="1400" dirty="0" err="1" smtClean="0"/>
              <a:t>trebuie</a:t>
            </a:r>
            <a:r>
              <a:rPr lang="ru-RU" sz="1400" dirty="0" smtClean="0"/>
              <a:t> </a:t>
            </a:r>
            <a:r>
              <a:rPr lang="ru-RU" sz="1400" dirty="0" err="1" smtClean="0"/>
              <a:t>să</a:t>
            </a:r>
            <a:r>
              <a:rPr lang="ru-RU" sz="1400" dirty="0" smtClean="0"/>
              <a:t> </a:t>
            </a:r>
            <a:r>
              <a:rPr lang="ru-RU" sz="1400" dirty="0" err="1" smtClean="0"/>
              <a:t>investigheze</a:t>
            </a:r>
            <a:r>
              <a:rPr lang="ru-RU" sz="1400" dirty="0" smtClean="0"/>
              <a:t> </a:t>
            </a:r>
            <a:r>
              <a:rPr lang="ru-RU" sz="1400" dirty="0" err="1" smtClean="0"/>
              <a:t>aceste</a:t>
            </a:r>
            <a:r>
              <a:rPr lang="ru-RU" sz="1400" dirty="0" smtClean="0"/>
              <a:t> </a:t>
            </a:r>
            <a:r>
              <a:rPr lang="ru-RU" sz="1400" dirty="0" err="1" smtClean="0"/>
              <a:t>evenimente</a:t>
            </a:r>
            <a:r>
              <a:rPr lang="ru-RU" sz="1400" dirty="0" smtClean="0"/>
              <a:t> </a:t>
            </a:r>
            <a:r>
              <a:rPr lang="ru-RU" sz="1400" dirty="0" err="1" smtClean="0"/>
              <a:t>indiferent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orice</a:t>
            </a:r>
            <a:r>
              <a:rPr lang="ru-RU" sz="1400" dirty="0" smtClean="0"/>
              <a:t> </a:t>
            </a:r>
            <a:r>
              <a:rPr lang="ru-RU" sz="1400" dirty="0" err="1" smtClean="0"/>
              <a:t>influență.</a:t>
            </a:r>
            <a:endParaRPr lang="ru-RU" sz="1400" dirty="0" smtClean="0"/>
          </a:p>
          <a:p>
            <a:pPr algn="just"/>
            <a:r>
              <a:rPr lang="ru-RU" sz="1400" dirty="0" err="1" smtClean="0"/>
              <a:t>Actele</a:t>
            </a:r>
            <a:r>
              <a:rPr lang="ru-RU" sz="1400" dirty="0" smtClean="0"/>
              <a:t> </a:t>
            </a:r>
            <a:r>
              <a:rPr lang="ru-RU" sz="1400" dirty="0" err="1" smtClean="0"/>
              <a:t>privind</a:t>
            </a:r>
            <a:r>
              <a:rPr lang="ru-RU" sz="1400" dirty="0" smtClean="0"/>
              <a:t> </a:t>
            </a:r>
            <a:r>
              <a:rPr lang="ru-RU" sz="1400" dirty="0" err="1" smtClean="0"/>
              <a:t>procedura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organizare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activităților de</a:t>
            </a:r>
            <a:r>
              <a:rPr lang="ru-RU" sz="1400" dirty="0" smtClean="0"/>
              <a:t> </a:t>
            </a:r>
            <a:r>
              <a:rPr lang="ru-RU" sz="1400" dirty="0" err="1" smtClean="0"/>
              <a:t>securitate</a:t>
            </a:r>
            <a:r>
              <a:rPr lang="ru-RU" sz="1400" dirty="0" smtClean="0"/>
              <a:t> </a:t>
            </a:r>
            <a:r>
              <a:rPr lang="ru-RU" sz="1400" dirty="0" err="1" smtClean="0"/>
              <a:t>și sănătate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 </a:t>
            </a:r>
            <a:r>
              <a:rPr lang="ru-RU" sz="1400" dirty="0" err="1" smtClean="0"/>
              <a:t>(instrucțiuni, fișe de</a:t>
            </a:r>
            <a:r>
              <a:rPr lang="ru-RU" sz="1400" dirty="0" smtClean="0"/>
              <a:t> </a:t>
            </a:r>
            <a:r>
              <a:rPr lang="ru-RU" sz="1400" dirty="0" err="1" smtClean="0"/>
              <a:t>instruire</a:t>
            </a:r>
            <a:r>
              <a:rPr lang="ru-RU" sz="1400" dirty="0" smtClean="0"/>
              <a:t> </a:t>
            </a:r>
            <a:r>
              <a:rPr lang="ru-RU" sz="1400" dirty="0" err="1" smtClean="0"/>
              <a:t>personală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domeniul</a:t>
            </a:r>
            <a:r>
              <a:rPr lang="ru-RU" sz="1400" dirty="0" smtClean="0"/>
              <a:t> </a:t>
            </a:r>
            <a:r>
              <a:rPr lang="ru-RU" sz="1400" dirty="0" err="1" smtClean="0"/>
              <a:t>sănătății și securității la</a:t>
            </a:r>
            <a:r>
              <a:rPr lang="ru-RU" sz="1400" dirty="0" smtClean="0"/>
              <a:t> </a:t>
            </a:r>
            <a:r>
              <a:rPr lang="ru-RU" sz="1400" dirty="0" err="1" smtClean="0"/>
              <a:t>locul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, </a:t>
            </a:r>
            <a:r>
              <a:rPr lang="ru-RU" sz="1400" dirty="0" err="1" smtClean="0"/>
              <a:t>fișe de</a:t>
            </a:r>
            <a:r>
              <a:rPr lang="ru-RU" sz="1400" dirty="0" smtClean="0"/>
              <a:t> </a:t>
            </a:r>
            <a:r>
              <a:rPr lang="ru-RU" sz="1400" dirty="0" err="1" smtClean="0"/>
              <a:t>evaluare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riscurilor</a:t>
            </a:r>
            <a:r>
              <a:rPr lang="ru-RU" sz="1400" dirty="0" smtClean="0"/>
              <a:t>, </a:t>
            </a:r>
            <a:r>
              <a:rPr lang="ru-RU" sz="1400" dirty="0" err="1" smtClean="0"/>
              <a:t>jurnale</a:t>
            </a:r>
            <a:r>
              <a:rPr lang="ru-RU" sz="1400" dirty="0" smtClean="0"/>
              <a:t> </a:t>
            </a:r>
            <a:r>
              <a:rPr lang="ru-RU" sz="1400" dirty="0" err="1" smtClean="0"/>
              <a:t>etc</a:t>
            </a:r>
            <a:r>
              <a:rPr lang="ru-RU" sz="1400" dirty="0" smtClean="0"/>
              <a:t>.),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original</a:t>
            </a:r>
            <a:r>
              <a:rPr lang="ru-RU" sz="1400" dirty="0" smtClean="0"/>
              <a:t>, </a:t>
            </a:r>
            <a:r>
              <a:rPr lang="ru-RU" sz="1400" dirty="0" err="1" smtClean="0"/>
              <a:t>pot</a:t>
            </a:r>
            <a:r>
              <a:rPr lang="ru-RU" sz="1400" dirty="0" smtClean="0"/>
              <a:t> </a:t>
            </a:r>
            <a:r>
              <a:rPr lang="ru-RU" sz="1400" dirty="0" err="1" smtClean="0"/>
              <a:t>fi</a:t>
            </a:r>
            <a:r>
              <a:rPr lang="ru-RU" sz="1400" dirty="0" smtClean="0"/>
              <a:t> </a:t>
            </a:r>
            <a:r>
              <a:rPr lang="ru-RU" sz="1400" dirty="0" err="1" smtClean="0"/>
              <a:t>retrase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alte</a:t>
            </a:r>
            <a:r>
              <a:rPr lang="ru-RU" sz="1400" dirty="0" smtClean="0"/>
              <a:t> </a:t>
            </a:r>
            <a:r>
              <a:rPr lang="ru-RU" sz="1400" dirty="0" err="1" smtClean="0"/>
              <a:t>organe</a:t>
            </a:r>
            <a:r>
              <a:rPr lang="ru-RU" sz="1400" dirty="0" smtClean="0"/>
              <a:t> </a:t>
            </a:r>
            <a:r>
              <a:rPr lang="ru-RU" sz="1400" dirty="0" err="1" smtClean="0"/>
              <a:t>numai</a:t>
            </a:r>
            <a:r>
              <a:rPr lang="ru-RU" sz="1400" dirty="0" smtClean="0"/>
              <a:t> </a:t>
            </a:r>
            <a:r>
              <a:rPr lang="ru-RU" sz="1400" dirty="0" err="1" smtClean="0"/>
              <a:t>cu</a:t>
            </a:r>
            <a:r>
              <a:rPr lang="ru-RU" sz="1400" dirty="0" smtClean="0"/>
              <a:t> </a:t>
            </a:r>
            <a:r>
              <a:rPr lang="ru-RU" sz="1400" dirty="0" err="1" smtClean="0"/>
              <a:t>acordul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inspectorului</a:t>
            </a:r>
            <a:r>
              <a:rPr lang="ru-RU" sz="1400" dirty="0" smtClean="0"/>
              <a:t> </a:t>
            </a:r>
            <a:r>
              <a:rPr lang="ru-RU" sz="1400" dirty="0" err="1" smtClean="0"/>
              <a:t>nuncii</a:t>
            </a:r>
            <a:r>
              <a:rPr lang="ru-RU" sz="1400" dirty="0" smtClean="0"/>
              <a:t> </a:t>
            </a:r>
            <a:r>
              <a:rPr lang="ru-RU" sz="1400" dirty="0" err="1" smtClean="0"/>
              <a:t>autorizat</a:t>
            </a:r>
            <a:r>
              <a:rPr lang="ru-RU" sz="1400" dirty="0" smtClean="0"/>
              <a:t> </a:t>
            </a:r>
            <a:r>
              <a:rPr lang="ru-RU" sz="1400" dirty="0" err="1" smtClean="0"/>
              <a:t>să</a:t>
            </a:r>
            <a:r>
              <a:rPr lang="ru-RU" sz="1400" dirty="0" smtClean="0"/>
              <a:t> </a:t>
            </a:r>
            <a:r>
              <a:rPr lang="ru-RU" sz="1400" dirty="0" err="1" smtClean="0"/>
              <a:t>investigheze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accidentul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> </a:t>
            </a:r>
          </a:p>
          <a:p>
            <a:pPr algn="just"/>
            <a:r>
              <a:rPr lang="ru-RU" sz="1400" dirty="0" err="1" smtClean="0"/>
              <a:t>La</a:t>
            </a:r>
            <a:r>
              <a:rPr lang="ru-RU" sz="1400" dirty="0" smtClean="0"/>
              <a:t> </a:t>
            </a:r>
            <a:r>
              <a:rPr lang="ru-RU" sz="1400" dirty="0" err="1" smtClean="0"/>
              <a:t>cererea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Inspectoratului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Stat</a:t>
            </a:r>
            <a:r>
              <a:rPr lang="ru-RU" sz="1400" dirty="0" smtClean="0"/>
              <a:t> </a:t>
            </a:r>
            <a:r>
              <a:rPr lang="ru-RU" sz="1400" dirty="0" err="1" smtClean="0"/>
              <a:t>al</a:t>
            </a:r>
            <a:r>
              <a:rPr lang="ru-RU" sz="1400" dirty="0" smtClean="0"/>
              <a:t> </a:t>
            </a:r>
            <a:r>
              <a:rPr lang="ru-RU" sz="1400" dirty="0" err="1" smtClean="0"/>
              <a:t>Muncii</a:t>
            </a:r>
            <a:r>
              <a:rPr lang="ru-RU" sz="1400" dirty="0" smtClean="0"/>
              <a:t> </a:t>
            </a:r>
            <a:r>
              <a:rPr lang="ru-RU" sz="1400" dirty="0" err="1" smtClean="0"/>
              <a:t>sau</a:t>
            </a:r>
            <a:r>
              <a:rPr lang="ru-RU" sz="1400" dirty="0" smtClean="0"/>
              <a:t> </a:t>
            </a:r>
            <a:r>
              <a:rPr lang="ru-RU" sz="1400" dirty="0" err="1" smtClean="0"/>
              <a:t>unităţii</a:t>
            </a:r>
            <a:r>
              <a:rPr lang="ru-RU" sz="1400" dirty="0" smtClean="0"/>
              <a:t>, </a:t>
            </a:r>
            <a:r>
              <a:rPr lang="ru-RU" sz="1400" dirty="0" err="1" smtClean="0"/>
              <a:t>instituţia</a:t>
            </a:r>
            <a:r>
              <a:rPr lang="ru-RU" sz="1400" dirty="0" smtClean="0"/>
              <a:t> </a:t>
            </a:r>
            <a:r>
              <a:rPr lang="ru-RU" sz="1400" dirty="0" err="1" smtClean="0"/>
              <a:t>medicală</a:t>
            </a:r>
            <a:r>
              <a:rPr lang="ru-RU" sz="1400" dirty="0" smtClean="0"/>
              <a:t> </a:t>
            </a:r>
            <a:r>
              <a:rPr lang="ru-RU" sz="1400" dirty="0" err="1" smtClean="0"/>
              <a:t>care</a:t>
            </a:r>
            <a:r>
              <a:rPr lang="ru-RU" sz="1400" dirty="0" smtClean="0"/>
              <a:t> </a:t>
            </a:r>
            <a:r>
              <a:rPr lang="ru-RU" sz="1400" dirty="0" err="1" smtClean="0"/>
              <a:t>acordă</a:t>
            </a:r>
            <a:r>
              <a:rPr lang="ru-RU" sz="1400" dirty="0" smtClean="0"/>
              <a:t> </a:t>
            </a:r>
            <a:r>
              <a:rPr lang="ru-RU" sz="1400" dirty="0" err="1" smtClean="0"/>
              <a:t>asistenţă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accidentatului</a:t>
            </a:r>
            <a:r>
              <a:rPr lang="ru-RU" sz="1400" dirty="0" smtClean="0"/>
              <a:t> </a:t>
            </a:r>
            <a:r>
              <a:rPr lang="ru-RU" sz="1400" dirty="0" err="1" smtClean="0"/>
              <a:t>va</a:t>
            </a:r>
            <a:r>
              <a:rPr lang="ru-RU" sz="1400" dirty="0" smtClean="0"/>
              <a:t> </a:t>
            </a:r>
            <a:r>
              <a:rPr lang="ru-RU" sz="1400" dirty="0" err="1" smtClean="0"/>
              <a:t>elibera</a:t>
            </a:r>
            <a:r>
              <a:rPr lang="ru-RU" sz="1400" dirty="0" smtClean="0"/>
              <a:t>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termen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24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ore</a:t>
            </a:r>
            <a:r>
              <a:rPr lang="ru-RU" sz="1400" dirty="0" smtClean="0"/>
              <a:t>, </a:t>
            </a:r>
            <a:r>
              <a:rPr lang="ru-RU" sz="1400" dirty="0" err="1" smtClean="0"/>
              <a:t>certificatul</a:t>
            </a:r>
            <a:r>
              <a:rPr lang="ru-RU" sz="1400" dirty="0" smtClean="0"/>
              <a:t> </a:t>
            </a:r>
            <a:r>
              <a:rPr lang="ru-RU" sz="1400" dirty="0" err="1" smtClean="0"/>
              <a:t>medical</a:t>
            </a:r>
            <a:r>
              <a:rPr lang="ru-RU" sz="1400" dirty="0" smtClean="0"/>
              <a:t> </a:t>
            </a:r>
            <a:r>
              <a:rPr lang="ru-RU" sz="1400" dirty="0" err="1" smtClean="0"/>
              <a:t>cu</a:t>
            </a:r>
            <a:r>
              <a:rPr lang="ru-RU" sz="1400" dirty="0" smtClean="0"/>
              <a:t> </a:t>
            </a:r>
            <a:r>
              <a:rPr lang="ru-RU" sz="1400" dirty="0" err="1" smtClean="0"/>
              <a:t>privire</a:t>
            </a:r>
            <a:r>
              <a:rPr lang="ru-RU" sz="1400" dirty="0" smtClean="0"/>
              <a:t> </a:t>
            </a:r>
            <a:r>
              <a:rPr lang="ru-RU" sz="1400" dirty="0" err="1" smtClean="0"/>
              <a:t>la</a:t>
            </a:r>
            <a:r>
              <a:rPr lang="ru-RU" sz="1400" dirty="0" smtClean="0"/>
              <a:t> </a:t>
            </a:r>
            <a:r>
              <a:rPr lang="ru-RU" sz="1400" dirty="0" err="1" smtClean="0"/>
              <a:t>caracterul</a:t>
            </a:r>
            <a:r>
              <a:rPr lang="ru-RU" sz="1400" dirty="0" smtClean="0"/>
              <a:t> </a:t>
            </a:r>
            <a:r>
              <a:rPr lang="ru-RU" sz="1400" dirty="0" err="1" smtClean="0"/>
              <a:t>vătămării</a:t>
            </a:r>
            <a:r>
              <a:rPr lang="ru-RU" sz="1400" dirty="0" smtClean="0"/>
              <a:t> </a:t>
            </a:r>
            <a:r>
              <a:rPr lang="ru-RU" sz="1400" dirty="0" err="1" smtClean="0"/>
              <a:t>violente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organismului</a:t>
            </a:r>
            <a:r>
              <a:rPr lang="ru-RU" sz="1400" dirty="0" smtClean="0"/>
              <a:t> </a:t>
            </a:r>
            <a:r>
              <a:rPr lang="ru-RU" sz="1400" dirty="0" err="1" smtClean="0"/>
              <a:t>acestuia</a:t>
            </a:r>
            <a:r>
              <a:rPr lang="ru-RU" sz="1400" dirty="0" smtClean="0"/>
              <a:t>, </a:t>
            </a:r>
            <a:r>
              <a:rPr lang="ru-RU" sz="1400" dirty="0" err="1" smtClean="0"/>
              <a:t>iar</a:t>
            </a:r>
            <a:r>
              <a:rPr lang="ru-RU" sz="1400" dirty="0" smtClean="0"/>
              <a:t> </a:t>
            </a:r>
            <a:r>
              <a:rPr lang="ru-RU" sz="1400" dirty="0" err="1" smtClean="0"/>
              <a:t>instituţia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expertiză</a:t>
            </a:r>
            <a:r>
              <a:rPr lang="ru-RU" sz="1400" dirty="0" smtClean="0"/>
              <a:t> </a:t>
            </a:r>
            <a:r>
              <a:rPr lang="ru-RU" sz="1400" dirty="0" err="1" smtClean="0"/>
              <a:t>medico-legală</a:t>
            </a:r>
            <a:r>
              <a:rPr lang="ru-RU" sz="1400" dirty="0" smtClean="0"/>
              <a:t>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termen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5 </a:t>
            </a:r>
            <a:r>
              <a:rPr lang="ru-RU" sz="1400" dirty="0" err="1" smtClean="0"/>
              <a:t>zile</a:t>
            </a:r>
            <a:r>
              <a:rPr lang="ru-RU" sz="1400" dirty="0" smtClean="0"/>
              <a:t> </a:t>
            </a:r>
            <a:r>
              <a:rPr lang="ru-RU" sz="1400" dirty="0" err="1" smtClean="0"/>
              <a:t>după</a:t>
            </a:r>
            <a:r>
              <a:rPr lang="ru-RU" sz="1400" dirty="0" smtClean="0"/>
              <a:t> </a:t>
            </a:r>
            <a:r>
              <a:rPr lang="ru-RU" sz="1400" dirty="0" err="1" smtClean="0"/>
              <a:t>finalizarea</a:t>
            </a:r>
            <a:r>
              <a:rPr lang="ru-RU" sz="1400" dirty="0" smtClean="0"/>
              <a:t> </a:t>
            </a:r>
            <a:r>
              <a:rPr lang="ru-RU" sz="1400" dirty="0" err="1" smtClean="0"/>
              <a:t>expertizei</a:t>
            </a:r>
            <a:r>
              <a:rPr lang="ru-RU" sz="1400" dirty="0" smtClean="0"/>
              <a:t>, </a:t>
            </a:r>
            <a:r>
              <a:rPr lang="ru-RU" sz="1400" dirty="0" err="1" smtClean="0"/>
              <a:t>va</a:t>
            </a:r>
            <a:r>
              <a:rPr lang="ru-RU" sz="1400" dirty="0" smtClean="0"/>
              <a:t> </a:t>
            </a:r>
            <a:r>
              <a:rPr lang="ru-RU" sz="1400" dirty="0" err="1" smtClean="0"/>
              <a:t>elibera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Inspectoratului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Stat</a:t>
            </a:r>
            <a:r>
              <a:rPr lang="ru-RU" sz="1400" dirty="0" smtClean="0"/>
              <a:t> </a:t>
            </a:r>
            <a:r>
              <a:rPr lang="ru-RU" sz="1400" dirty="0" err="1" smtClean="0"/>
              <a:t>al</a:t>
            </a:r>
            <a:r>
              <a:rPr lang="ru-RU" sz="1400" dirty="0" smtClean="0"/>
              <a:t> </a:t>
            </a:r>
            <a:r>
              <a:rPr lang="ru-RU" sz="1400" dirty="0" err="1" smtClean="0"/>
              <a:t>Muncii</a:t>
            </a:r>
            <a:r>
              <a:rPr lang="ru-RU" sz="1400" dirty="0" smtClean="0"/>
              <a:t>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mod</a:t>
            </a:r>
            <a:r>
              <a:rPr lang="ru-RU" sz="1400" dirty="0" smtClean="0"/>
              <a:t> </a:t>
            </a:r>
            <a:r>
              <a:rPr lang="ru-RU" sz="1400" dirty="0" err="1" smtClean="0"/>
              <a:t>gratuit</a:t>
            </a:r>
            <a:r>
              <a:rPr lang="ru-RU" sz="1400" dirty="0" smtClean="0"/>
              <a:t>, </a:t>
            </a:r>
            <a:r>
              <a:rPr lang="ru-RU" sz="1400" dirty="0" err="1" smtClean="0"/>
              <a:t>concluzia</a:t>
            </a:r>
            <a:r>
              <a:rPr lang="ru-RU" sz="1400" dirty="0" smtClean="0"/>
              <a:t> </a:t>
            </a:r>
            <a:r>
              <a:rPr lang="ru-RU" sz="1400" dirty="0" err="1" smtClean="0"/>
              <a:t>din</a:t>
            </a:r>
            <a:r>
              <a:rPr lang="ru-RU" sz="1400" dirty="0" smtClean="0"/>
              <a:t> </a:t>
            </a:r>
            <a:r>
              <a:rPr lang="ru-RU" sz="1400" dirty="0" err="1" smtClean="0"/>
              <a:t>raportul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expertiză</a:t>
            </a:r>
            <a:r>
              <a:rPr lang="ru-RU" sz="1400" dirty="0" smtClean="0"/>
              <a:t> </a:t>
            </a:r>
            <a:r>
              <a:rPr lang="ru-RU" sz="1400" dirty="0" err="1" smtClean="0"/>
              <a:t>medico-legală</a:t>
            </a:r>
            <a:r>
              <a:rPr lang="ru-RU" sz="1400" dirty="0" smtClean="0"/>
              <a:t> </a:t>
            </a:r>
            <a:r>
              <a:rPr lang="ru-RU" sz="1400" dirty="0" err="1" smtClean="0"/>
              <a:t>asupra</a:t>
            </a:r>
            <a:r>
              <a:rPr lang="ru-RU" sz="1400" dirty="0" smtClean="0"/>
              <a:t> </a:t>
            </a:r>
            <a:r>
              <a:rPr lang="ru-RU" sz="1400" dirty="0" err="1" smtClean="0"/>
              <a:t>cauzelor</a:t>
            </a:r>
            <a:r>
              <a:rPr lang="ru-RU" sz="1400" dirty="0" smtClean="0"/>
              <a:t> </a:t>
            </a:r>
            <a:r>
              <a:rPr lang="ru-RU" sz="1400" dirty="0" err="1" smtClean="0"/>
              <a:t>decesului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accidentatului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err="1" smtClean="0"/>
              <a:t>Evenimentul</a:t>
            </a:r>
            <a:r>
              <a:rPr lang="ru-RU" sz="1400" dirty="0" smtClean="0"/>
              <a:t> </a:t>
            </a:r>
            <a:r>
              <a:rPr lang="ru-RU" sz="1400" dirty="0" err="1" smtClean="0"/>
              <a:t>produs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timpul</a:t>
            </a:r>
            <a:r>
              <a:rPr lang="ru-RU" sz="1400" dirty="0" smtClean="0"/>
              <a:t> </a:t>
            </a:r>
            <a:r>
              <a:rPr lang="ru-RU" sz="1400" dirty="0" err="1" smtClean="0"/>
              <a:t>îndeplinirii</a:t>
            </a:r>
            <a:r>
              <a:rPr lang="ru-RU" sz="1400" dirty="0" smtClean="0"/>
              <a:t> </a:t>
            </a:r>
            <a:r>
              <a:rPr lang="ru-RU" sz="1400" dirty="0" err="1" smtClean="0"/>
              <a:t>obligaţiilor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serviciu</a:t>
            </a:r>
            <a:r>
              <a:rPr lang="ru-RU" sz="1400" dirty="0" smtClean="0"/>
              <a:t> </a:t>
            </a:r>
            <a:r>
              <a:rPr lang="ru-RU" sz="1400" dirty="0" err="1" smtClean="0"/>
              <a:t>cu</a:t>
            </a:r>
            <a:r>
              <a:rPr lang="ru-RU" sz="1400" dirty="0" smtClean="0"/>
              <a:t> </a:t>
            </a:r>
            <a:r>
              <a:rPr lang="ru-RU" sz="1400" dirty="0" err="1" smtClean="0"/>
              <a:t>transport</a:t>
            </a:r>
            <a:r>
              <a:rPr lang="ru-RU" sz="1400" dirty="0" smtClean="0"/>
              <a:t> </a:t>
            </a:r>
            <a:r>
              <a:rPr lang="ru-RU" sz="1400" dirty="0" err="1" smtClean="0"/>
              <a:t>auto</a:t>
            </a:r>
            <a:r>
              <a:rPr lang="ru-RU" sz="1400" dirty="0" smtClean="0"/>
              <a:t>, </a:t>
            </a:r>
            <a:r>
              <a:rPr lang="ru-RU" sz="1400" dirty="0" err="1" smtClean="0"/>
              <a:t>aerian</a:t>
            </a:r>
            <a:r>
              <a:rPr lang="ru-RU" sz="1400" dirty="0" smtClean="0"/>
              <a:t>, </a:t>
            </a:r>
            <a:r>
              <a:rPr lang="ru-RU" sz="1400" dirty="0" err="1" smtClean="0"/>
              <a:t>fluvial</a:t>
            </a:r>
            <a:r>
              <a:rPr lang="ru-RU" sz="1400" dirty="0" smtClean="0"/>
              <a:t>, </a:t>
            </a:r>
            <a:r>
              <a:rPr lang="ru-RU" sz="1400" dirty="0" err="1" smtClean="0"/>
              <a:t>naval</a:t>
            </a:r>
            <a:r>
              <a:rPr lang="ru-RU" sz="1400" dirty="0" smtClean="0"/>
              <a:t> </a:t>
            </a:r>
            <a:r>
              <a:rPr lang="ru-RU" sz="1400" dirty="0" err="1" smtClean="0"/>
              <a:t>sau</a:t>
            </a:r>
            <a:r>
              <a:rPr lang="ru-RU" sz="1400" dirty="0" smtClean="0"/>
              <a:t> </a:t>
            </a:r>
            <a:r>
              <a:rPr lang="ru-RU" sz="1400" dirty="0" err="1" smtClean="0"/>
              <a:t>feroviar</a:t>
            </a:r>
            <a:r>
              <a:rPr lang="ru-RU" sz="1400" dirty="0" smtClean="0"/>
              <a:t> </a:t>
            </a:r>
            <a:r>
              <a:rPr lang="ru-RU" sz="1400" dirty="0" err="1" smtClean="0"/>
              <a:t>va</a:t>
            </a:r>
            <a:r>
              <a:rPr lang="ru-RU" sz="1400" dirty="0" smtClean="0"/>
              <a:t> </a:t>
            </a:r>
            <a:r>
              <a:rPr lang="ru-RU" sz="1400" dirty="0" err="1" smtClean="0"/>
              <a:t>fi</a:t>
            </a:r>
            <a:r>
              <a:rPr lang="ru-RU" sz="1400" dirty="0" smtClean="0"/>
              <a:t> </a:t>
            </a:r>
            <a:r>
              <a:rPr lang="ru-RU" sz="1400" dirty="0" err="1" smtClean="0"/>
              <a:t>cercetat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conformitate</a:t>
            </a:r>
            <a:r>
              <a:rPr lang="ru-RU" sz="1400" dirty="0" smtClean="0"/>
              <a:t> </a:t>
            </a:r>
            <a:r>
              <a:rPr lang="ru-RU" sz="1400" dirty="0" err="1" smtClean="0"/>
              <a:t>cu</a:t>
            </a:r>
            <a:r>
              <a:rPr lang="ru-RU" sz="1400" dirty="0" smtClean="0"/>
              <a:t> </a:t>
            </a:r>
            <a:r>
              <a:rPr lang="ru-RU" sz="1400" dirty="0" err="1" smtClean="0"/>
              <a:t>prevederile</a:t>
            </a:r>
            <a:r>
              <a:rPr lang="ru-RU" sz="1400" dirty="0" smtClean="0"/>
              <a:t> </a:t>
            </a:r>
            <a:r>
              <a:rPr lang="ru-RU" sz="1400" dirty="0" err="1" smtClean="0"/>
              <a:t>Regulamentului</a:t>
            </a:r>
            <a:r>
              <a:rPr lang="ru-RU" sz="1400" dirty="0" smtClean="0"/>
              <a:t> </a:t>
            </a:r>
            <a:r>
              <a:rPr lang="ru-RU" sz="1400" dirty="0" err="1" smtClean="0"/>
              <a:t>privind</a:t>
            </a:r>
            <a:r>
              <a:rPr lang="ru-RU" sz="1400" dirty="0" smtClean="0"/>
              <a:t> </a:t>
            </a:r>
            <a:r>
              <a:rPr lang="ru-RU" sz="1400" dirty="0" err="1" smtClean="0"/>
              <a:t>modul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cercetare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accidentelor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, </a:t>
            </a:r>
            <a:r>
              <a:rPr lang="ru-RU" sz="1400" dirty="0" err="1" smtClean="0"/>
              <a:t>folosind</a:t>
            </a:r>
            <a:r>
              <a:rPr lang="ru-RU" sz="1400" dirty="0" smtClean="0"/>
              <a:t>, </a:t>
            </a:r>
            <a:r>
              <a:rPr lang="ru-RU" sz="1400" dirty="0" err="1" smtClean="0"/>
              <a:t>după</a:t>
            </a:r>
            <a:r>
              <a:rPr lang="ru-RU" sz="1400" dirty="0" smtClean="0"/>
              <a:t> </a:t>
            </a:r>
            <a:r>
              <a:rPr lang="ru-RU" sz="1400" dirty="0" err="1" smtClean="0"/>
              <a:t>caz</a:t>
            </a:r>
            <a:r>
              <a:rPr lang="ru-RU" sz="1400" dirty="0" smtClean="0"/>
              <a:t>, </a:t>
            </a:r>
            <a:r>
              <a:rPr lang="ru-RU" sz="1400" dirty="0" err="1" smtClean="0"/>
              <a:t>materialele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cercetare</a:t>
            </a:r>
            <a:r>
              <a:rPr lang="ru-RU" sz="1400" dirty="0" smtClean="0"/>
              <a:t> </a:t>
            </a:r>
            <a:r>
              <a:rPr lang="ru-RU" sz="1400" dirty="0" err="1" smtClean="0"/>
              <a:t>întocmite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organele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supraveghere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traficului</a:t>
            </a:r>
            <a:r>
              <a:rPr lang="ru-RU" sz="1400" dirty="0" smtClean="0"/>
              <a:t>.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acest</a:t>
            </a:r>
            <a:r>
              <a:rPr lang="ru-RU" sz="1400" dirty="0" smtClean="0"/>
              <a:t> </a:t>
            </a:r>
            <a:r>
              <a:rPr lang="ru-RU" sz="1400" dirty="0" err="1" smtClean="0"/>
              <a:t>caz</a:t>
            </a:r>
            <a:r>
              <a:rPr lang="ru-RU" sz="1400" dirty="0" smtClean="0"/>
              <a:t>, </a:t>
            </a:r>
            <a:r>
              <a:rPr lang="ru-RU" sz="1400" dirty="0" err="1" smtClean="0"/>
              <a:t>organele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supraveghere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traficului</a:t>
            </a:r>
            <a:r>
              <a:rPr lang="ru-RU" sz="1400" dirty="0" smtClean="0"/>
              <a:t>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temeiul</a:t>
            </a:r>
            <a:r>
              <a:rPr lang="ru-RU" sz="1400" dirty="0" smtClean="0"/>
              <a:t> </a:t>
            </a:r>
            <a:r>
              <a:rPr lang="ru-RU" sz="1400" dirty="0" err="1" smtClean="0"/>
              <a:t>unui</a:t>
            </a:r>
            <a:r>
              <a:rPr lang="ru-RU" sz="1400" dirty="0" smtClean="0"/>
              <a:t> </a:t>
            </a:r>
            <a:r>
              <a:rPr lang="ru-RU" sz="1400" dirty="0" err="1" smtClean="0"/>
              <a:t>demers</a:t>
            </a:r>
            <a:r>
              <a:rPr lang="ru-RU" sz="1400" dirty="0" smtClean="0"/>
              <a:t>, </a:t>
            </a:r>
            <a:r>
              <a:rPr lang="ru-RU" sz="1400" dirty="0" err="1" smtClean="0"/>
              <a:t>vor</a:t>
            </a:r>
            <a:r>
              <a:rPr lang="ru-RU" sz="1400" dirty="0" smtClean="0"/>
              <a:t> </a:t>
            </a:r>
            <a:r>
              <a:rPr lang="ru-RU" sz="1400" dirty="0" err="1" smtClean="0"/>
              <a:t>elibera</a:t>
            </a:r>
            <a:r>
              <a:rPr lang="ru-RU" sz="1400" dirty="0" smtClean="0"/>
              <a:t> </a:t>
            </a:r>
            <a:r>
              <a:rPr lang="ru-RU" sz="1400" dirty="0" err="1" smtClean="0"/>
              <a:t>angajatorului</a:t>
            </a:r>
            <a:r>
              <a:rPr lang="ru-RU" sz="1400" dirty="0" smtClean="0"/>
              <a:t> </a:t>
            </a:r>
            <a:r>
              <a:rPr lang="ru-RU" sz="1400" dirty="0" err="1" smtClean="0"/>
              <a:t>sau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inspectorului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,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termen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5 </a:t>
            </a:r>
            <a:r>
              <a:rPr lang="ru-RU" sz="1400" dirty="0" err="1" smtClean="0"/>
              <a:t>zile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la</a:t>
            </a:r>
            <a:r>
              <a:rPr lang="ru-RU" sz="1400" dirty="0" smtClean="0"/>
              <a:t> </a:t>
            </a:r>
            <a:r>
              <a:rPr lang="ru-RU" sz="1400" dirty="0" err="1" smtClean="0"/>
              <a:t>momentul</a:t>
            </a:r>
            <a:r>
              <a:rPr lang="ru-RU" sz="1400" dirty="0" smtClean="0"/>
              <a:t> </a:t>
            </a:r>
            <a:r>
              <a:rPr lang="ru-RU" sz="1400" dirty="0" err="1" smtClean="0"/>
              <a:t>finalizării</a:t>
            </a:r>
            <a:r>
              <a:rPr lang="ru-RU" sz="1400" dirty="0" smtClean="0"/>
              <a:t> </a:t>
            </a:r>
            <a:r>
              <a:rPr lang="ru-RU" sz="1400" dirty="0" err="1" smtClean="0"/>
              <a:t>cercetării</a:t>
            </a:r>
            <a:r>
              <a:rPr lang="ru-RU" sz="1400" dirty="0" smtClean="0"/>
              <a:t>, </a:t>
            </a:r>
            <a:r>
              <a:rPr lang="ru-RU" sz="1400" dirty="0" err="1" smtClean="0"/>
              <a:t>concluzia</a:t>
            </a:r>
            <a:r>
              <a:rPr lang="ru-RU" sz="1400" dirty="0" smtClean="0"/>
              <a:t> </a:t>
            </a:r>
            <a:r>
              <a:rPr lang="ru-RU" sz="1400" dirty="0" err="1" smtClean="0"/>
              <a:t>asupra</a:t>
            </a:r>
            <a:r>
              <a:rPr lang="ru-RU" sz="1400" dirty="0" smtClean="0"/>
              <a:t> </a:t>
            </a:r>
            <a:r>
              <a:rPr lang="ru-RU" sz="1400" dirty="0" err="1" smtClean="0"/>
              <a:t>cauzelor</a:t>
            </a:r>
            <a:r>
              <a:rPr lang="ru-RU" sz="1400" dirty="0" smtClean="0"/>
              <a:t> </a:t>
            </a:r>
            <a:r>
              <a:rPr lang="ru-RU" sz="1400" dirty="0" err="1" smtClean="0"/>
              <a:t>producerii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accidentului</a:t>
            </a:r>
            <a:r>
              <a:rPr lang="ru-RU" sz="1400" dirty="0" smtClean="0"/>
              <a:t> </a:t>
            </a:r>
            <a:r>
              <a:rPr lang="ru-RU" sz="1400" dirty="0" err="1" smtClean="0"/>
              <a:t>şi</a:t>
            </a:r>
            <a:r>
              <a:rPr lang="ru-RU" sz="1400" dirty="0" smtClean="0"/>
              <a:t> </a:t>
            </a:r>
            <a:r>
              <a:rPr lang="ru-RU" sz="1400" dirty="0" err="1" smtClean="0"/>
              <a:t>persoanelor</a:t>
            </a:r>
            <a:r>
              <a:rPr lang="ru-RU" sz="1400" dirty="0" smtClean="0"/>
              <a:t> </a:t>
            </a:r>
            <a:r>
              <a:rPr lang="ru-RU" sz="1400" dirty="0" err="1" smtClean="0"/>
              <a:t>care</a:t>
            </a:r>
            <a:r>
              <a:rPr lang="ru-RU" sz="1400" dirty="0" smtClean="0"/>
              <a:t> </a:t>
            </a:r>
            <a:r>
              <a:rPr lang="ru-RU" sz="1400" dirty="0" err="1" smtClean="0"/>
              <a:t>au</a:t>
            </a:r>
            <a:r>
              <a:rPr lang="ru-RU" sz="1400" dirty="0" smtClean="0"/>
              <a:t> </a:t>
            </a:r>
            <a:r>
              <a:rPr lang="ru-RU" sz="1400" dirty="0" err="1" smtClean="0"/>
              <a:t>încălcat</a:t>
            </a:r>
            <a:r>
              <a:rPr lang="ru-RU" sz="1400" dirty="0" smtClean="0"/>
              <a:t> </a:t>
            </a:r>
            <a:r>
              <a:rPr lang="ru-RU" sz="1400" dirty="0" err="1" smtClean="0"/>
              <a:t>prevederile</a:t>
            </a:r>
            <a:r>
              <a:rPr lang="ru-RU" sz="1400" dirty="0" smtClean="0"/>
              <a:t> </a:t>
            </a:r>
            <a:r>
              <a:rPr lang="ru-RU" sz="1400" dirty="0" err="1" smtClean="0"/>
              <a:t>actelor</a:t>
            </a:r>
            <a:r>
              <a:rPr lang="ru-RU" sz="1400" dirty="0" smtClean="0"/>
              <a:t> </a:t>
            </a:r>
            <a:r>
              <a:rPr lang="ru-RU" sz="1400" dirty="0" err="1" smtClean="0"/>
              <a:t>normative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termen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cel</a:t>
            </a:r>
            <a:r>
              <a:rPr lang="ru-RU" sz="1400" dirty="0" smtClean="0"/>
              <a:t> </a:t>
            </a:r>
            <a:r>
              <a:rPr lang="ru-RU" sz="1400" dirty="0" err="1" smtClean="0"/>
              <a:t>mult</a:t>
            </a:r>
            <a:r>
              <a:rPr lang="ru-RU" sz="1400" dirty="0" smtClean="0"/>
              <a:t> 30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zile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la</a:t>
            </a:r>
            <a:r>
              <a:rPr lang="ru-RU" sz="1400" dirty="0" smtClean="0"/>
              <a:t> </a:t>
            </a:r>
            <a:r>
              <a:rPr lang="ru-RU" sz="1400" dirty="0" err="1" smtClean="0"/>
              <a:t>data</a:t>
            </a:r>
            <a:r>
              <a:rPr lang="ru-RU" sz="1400" dirty="0" smtClean="0"/>
              <a:t> </a:t>
            </a:r>
            <a:r>
              <a:rPr lang="ru-RU" sz="1400" dirty="0" err="1" smtClean="0"/>
              <a:t>emiterii</a:t>
            </a:r>
            <a:r>
              <a:rPr lang="ru-RU" sz="1400" dirty="0" smtClean="0"/>
              <a:t> </a:t>
            </a:r>
            <a:r>
              <a:rPr lang="ru-RU" sz="1400" dirty="0" err="1" smtClean="0"/>
              <a:t>ordinului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investigare</a:t>
            </a:r>
            <a:r>
              <a:rPr lang="ru-RU" sz="1400" dirty="0" smtClean="0"/>
              <a:t> </a:t>
            </a:r>
            <a:r>
              <a:rPr lang="ru-RU" sz="1400" dirty="0" err="1" smtClean="0"/>
              <a:t>a</a:t>
            </a:r>
            <a:r>
              <a:rPr lang="ru-RU" sz="1400" dirty="0" smtClean="0"/>
              <a:t> </a:t>
            </a:r>
            <a:r>
              <a:rPr lang="ru-RU" sz="1400" dirty="0" err="1" smtClean="0"/>
              <a:t>accidentului</a:t>
            </a:r>
            <a:r>
              <a:rPr lang="ru-RU" sz="1400" dirty="0" smtClean="0"/>
              <a:t> (</a:t>
            </a:r>
            <a:r>
              <a:rPr lang="ru-RU" sz="1400" dirty="0" err="1" smtClean="0"/>
              <a:t>cu</a:t>
            </a:r>
            <a:r>
              <a:rPr lang="ru-RU" sz="1400" dirty="0" smtClean="0"/>
              <a:t> </a:t>
            </a:r>
            <a:r>
              <a:rPr lang="ru-RU" sz="1400" dirty="0" err="1" smtClean="0"/>
              <a:t>excepția cazurilor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care</a:t>
            </a:r>
            <a:r>
              <a:rPr lang="ru-RU" sz="1400" dirty="0" smtClean="0"/>
              <a:t> </a:t>
            </a:r>
            <a:r>
              <a:rPr lang="ru-RU" sz="1400" dirty="0" err="1" smtClean="0"/>
              <a:t>este</a:t>
            </a:r>
            <a:r>
              <a:rPr lang="ru-RU" sz="1400" dirty="0" smtClean="0"/>
              <a:t> </a:t>
            </a:r>
            <a:r>
              <a:rPr lang="ru-RU" sz="1400" dirty="0" err="1" smtClean="0"/>
              <a:t>necesară</a:t>
            </a:r>
            <a:r>
              <a:rPr lang="ru-RU" sz="1400" dirty="0" smtClean="0"/>
              <a:t> </a:t>
            </a:r>
            <a:r>
              <a:rPr lang="ru-RU" sz="1400" dirty="0" err="1" smtClean="0"/>
              <a:t>o</a:t>
            </a:r>
            <a:r>
              <a:rPr lang="ru-RU" sz="1400" dirty="0" smtClean="0"/>
              <a:t> </a:t>
            </a:r>
            <a:r>
              <a:rPr lang="ru-RU" sz="1400" dirty="0" err="1" smtClean="0"/>
              <a:t>examinare</a:t>
            </a:r>
            <a:r>
              <a:rPr lang="ru-RU" sz="1400" dirty="0" smtClean="0"/>
              <a:t> </a:t>
            </a:r>
            <a:r>
              <a:rPr lang="ru-RU" sz="1400" dirty="0" err="1" smtClean="0"/>
              <a:t>tehnică</a:t>
            </a:r>
            <a:r>
              <a:rPr lang="ru-RU" sz="1400" dirty="0" smtClean="0"/>
              <a:t>, </a:t>
            </a:r>
            <a:r>
              <a:rPr lang="ru-RU" sz="1400" dirty="0" err="1" smtClean="0"/>
              <a:t>situații în</a:t>
            </a:r>
            <a:r>
              <a:rPr lang="ru-RU" sz="1400" dirty="0" smtClean="0"/>
              <a:t> </a:t>
            </a:r>
            <a:r>
              <a:rPr lang="ru-RU" sz="1400" dirty="0" err="1" smtClean="0"/>
              <a:t>care</a:t>
            </a:r>
            <a:r>
              <a:rPr lang="ru-RU" sz="1400" dirty="0" smtClean="0"/>
              <a:t> </a:t>
            </a:r>
            <a:r>
              <a:rPr lang="ru-RU" sz="1400" dirty="0" err="1" smtClean="0"/>
              <a:t>Inspectoratul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Stat</a:t>
            </a:r>
            <a:r>
              <a:rPr lang="ru-RU" sz="1400" dirty="0" smtClean="0"/>
              <a:t> </a:t>
            </a:r>
            <a:r>
              <a:rPr lang="ru-RU" sz="1400" dirty="0" err="1" smtClean="0"/>
              <a:t>al</a:t>
            </a:r>
            <a:r>
              <a:rPr lang="ru-RU" sz="1400" dirty="0" smtClean="0"/>
              <a:t> </a:t>
            </a:r>
            <a:r>
              <a:rPr lang="ru-RU" sz="1400" dirty="0" err="1" smtClean="0"/>
              <a:t>Muncii</a:t>
            </a:r>
            <a:r>
              <a:rPr lang="ru-RU" sz="1400" dirty="0" smtClean="0"/>
              <a:t> </a:t>
            </a:r>
            <a:r>
              <a:rPr lang="ru-RU" sz="1400" dirty="0" err="1" smtClean="0"/>
              <a:t>poate</a:t>
            </a:r>
            <a:r>
              <a:rPr lang="ru-RU" sz="1400" dirty="0" smtClean="0"/>
              <a:t> </a:t>
            </a:r>
            <a:r>
              <a:rPr lang="ru-RU" sz="1400" dirty="0" err="1" smtClean="0"/>
              <a:t>prelungi</a:t>
            </a:r>
            <a:r>
              <a:rPr lang="ru-RU" sz="1400" dirty="0" smtClean="0"/>
              <a:t> </a:t>
            </a:r>
            <a:r>
              <a:rPr lang="ru-RU" sz="1400" dirty="0" err="1" smtClean="0"/>
              <a:t>perioada</a:t>
            </a:r>
            <a:r>
              <a:rPr lang="ru-RU" sz="1400" dirty="0" smtClean="0"/>
              <a:t> </a:t>
            </a:r>
            <a:r>
              <a:rPr lang="ru-RU" sz="1400" dirty="0" err="1" smtClean="0"/>
              <a:t>până</a:t>
            </a:r>
            <a:r>
              <a:rPr lang="ru-RU" sz="1400" dirty="0" smtClean="0"/>
              <a:t> </a:t>
            </a:r>
            <a:r>
              <a:rPr lang="ru-RU" sz="1400" dirty="0" err="1" smtClean="0"/>
              <a:t>la</a:t>
            </a:r>
            <a:r>
              <a:rPr lang="ru-RU" sz="1400" dirty="0" smtClean="0"/>
              <a:t> </a:t>
            </a:r>
            <a:r>
              <a:rPr lang="ru-RU" sz="1400" dirty="0" err="1" smtClean="0"/>
              <a:t>primirea</a:t>
            </a:r>
            <a:r>
              <a:rPr lang="ru-RU" sz="1400" dirty="0" smtClean="0"/>
              <a:t> </a:t>
            </a:r>
            <a:r>
              <a:rPr lang="ru-RU" sz="1400" dirty="0" err="1" smtClean="0"/>
              <a:t>necesarului</a:t>
            </a:r>
            <a:r>
              <a:rPr lang="ru-RU" sz="1400" dirty="0" smtClean="0"/>
              <a:t> </a:t>
            </a:r>
            <a:r>
              <a:rPr lang="ru-RU" sz="1400" dirty="0" err="1" smtClean="0"/>
              <a:t>documentele</a:t>
            </a:r>
            <a:r>
              <a:rPr lang="ru-RU" sz="1400" dirty="0" smtClean="0"/>
              <a:t> </a:t>
            </a:r>
            <a:r>
              <a:rPr lang="ru-RU" sz="1400" dirty="0" err="1" smtClean="0"/>
              <a:t>și rezultatele</a:t>
            </a:r>
            <a:r>
              <a:rPr lang="ru-RU" sz="1400" dirty="0" smtClean="0"/>
              <a:t> </a:t>
            </a:r>
            <a:r>
              <a:rPr lang="ru-RU" sz="1400" dirty="0" err="1" smtClean="0"/>
              <a:t>examinării</a:t>
            </a:r>
            <a:r>
              <a:rPr lang="ru-RU" sz="1400" dirty="0" smtClean="0"/>
              <a:t>), </a:t>
            </a:r>
            <a:r>
              <a:rPr lang="ru-RU" sz="1400" dirty="0" err="1" smtClean="0"/>
              <a:t>inspectorul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muncă</a:t>
            </a:r>
            <a:r>
              <a:rPr lang="ru-RU" sz="1400" dirty="0" smtClean="0"/>
              <a:t> </a:t>
            </a:r>
            <a:r>
              <a:rPr lang="ru-RU" sz="1400" dirty="0" err="1" smtClean="0"/>
              <a:t>întocmește și semnează</a:t>
            </a:r>
            <a:r>
              <a:rPr lang="ru-RU" sz="1400" dirty="0" smtClean="0"/>
              <a:t> </a:t>
            </a:r>
            <a:r>
              <a:rPr lang="ru-RU" sz="1400" dirty="0" err="1" smtClean="0"/>
              <a:t>un</a:t>
            </a:r>
            <a:r>
              <a:rPr lang="ru-RU" sz="1400" dirty="0" smtClean="0"/>
              <a:t> </a:t>
            </a:r>
            <a:r>
              <a:rPr lang="ru-RU" sz="1400" dirty="0" err="1" smtClean="0"/>
              <a:t>proces</a:t>
            </a:r>
            <a:r>
              <a:rPr lang="ru-RU" sz="1400" dirty="0" smtClean="0"/>
              <a:t> </a:t>
            </a:r>
            <a:r>
              <a:rPr lang="ru-RU" sz="1400" dirty="0" err="1" smtClean="0"/>
              <a:t>verbal</a:t>
            </a:r>
            <a:r>
              <a:rPr lang="ru-RU" sz="1400" dirty="0" smtClean="0"/>
              <a:t> </a:t>
            </a:r>
            <a:r>
              <a:rPr lang="ru-RU" sz="1400" dirty="0" err="1" smtClean="0"/>
              <a:t>de</a:t>
            </a:r>
            <a:r>
              <a:rPr lang="ru-RU" sz="1400" dirty="0" smtClean="0"/>
              <a:t> </a:t>
            </a:r>
            <a:r>
              <a:rPr lang="ru-RU" sz="1400" dirty="0" err="1" smtClean="0"/>
              <a:t>cercetare</a:t>
            </a:r>
            <a:r>
              <a:rPr lang="ru-RU" sz="1400" dirty="0" smtClean="0"/>
              <a:t> </a:t>
            </a:r>
            <a:r>
              <a:rPr lang="ru-RU" sz="1400" dirty="0" err="1" smtClean="0"/>
              <a:t>pe</a:t>
            </a:r>
            <a:r>
              <a:rPr lang="ru-RU" sz="1400" dirty="0" smtClean="0"/>
              <a:t> </a:t>
            </a:r>
            <a:r>
              <a:rPr lang="ru-RU" sz="1400" dirty="0" err="1" smtClean="0"/>
              <a:t>antetul</a:t>
            </a:r>
            <a:r>
              <a:rPr lang="ru-RU" sz="1400" dirty="0" smtClean="0"/>
              <a:t> </a:t>
            </a:r>
            <a:r>
              <a:rPr lang="ru-RU" sz="1400" dirty="0" err="1" smtClean="0"/>
              <a:t>autorității competente</a:t>
            </a:r>
            <a:r>
              <a:rPr lang="ru-RU" sz="1400" dirty="0" smtClean="0"/>
              <a:t> </a:t>
            </a:r>
            <a:r>
              <a:rPr lang="ru-RU" sz="1400" dirty="0" err="1" smtClean="0"/>
              <a:t>în</a:t>
            </a:r>
            <a:r>
              <a:rPr lang="ru-RU" sz="1400" dirty="0" smtClean="0"/>
              <a:t> </a:t>
            </a:r>
            <a:r>
              <a:rPr lang="ru-RU" sz="1400" dirty="0" err="1" smtClean="0"/>
              <a:t>domeniul</a:t>
            </a:r>
            <a:r>
              <a:rPr lang="ru-RU" sz="1400" dirty="0" smtClean="0"/>
              <a:t> </a:t>
            </a:r>
            <a:r>
              <a:rPr lang="ru-RU" sz="1400" dirty="0" err="1" smtClean="0"/>
              <a:t>controlului</a:t>
            </a:r>
            <a:r>
              <a:rPr lang="ru-RU" sz="1400" dirty="0" smtClean="0"/>
              <a:t> </a:t>
            </a:r>
            <a:r>
              <a:rPr lang="ru-RU" sz="1400" dirty="0" err="1" smtClean="0"/>
              <a:t>securității și sănătății muncii</a:t>
            </a:r>
            <a:r>
              <a:rPr lang="ru-RU" sz="14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Cercetare</a:t>
            </a:r>
            <a:r>
              <a:rPr lang="en-US" sz="2800" dirty="0" smtClean="0"/>
              <a:t>  a </a:t>
            </a:r>
            <a:r>
              <a:rPr lang="en-US" sz="2800" dirty="0" err="1" smtClean="0"/>
              <a:t>accidentelor</a:t>
            </a:r>
            <a:r>
              <a:rPr lang="en-US" sz="2800" dirty="0" smtClean="0"/>
              <a:t> </a:t>
            </a:r>
            <a:r>
              <a:rPr lang="en-US" sz="2800" dirty="0" err="1" smtClean="0"/>
              <a:t>grele</a:t>
            </a:r>
            <a:r>
              <a:rPr lang="en-US" sz="2800" dirty="0" smtClean="0"/>
              <a:t> </a:t>
            </a:r>
            <a:r>
              <a:rPr lang="en-US" sz="2800" dirty="0" err="1" smtClean="0"/>
              <a:t>șau</a:t>
            </a:r>
            <a:r>
              <a:rPr lang="en-US" sz="2800" dirty="0" smtClean="0"/>
              <a:t> </a:t>
            </a:r>
            <a:r>
              <a:rPr lang="en-US" sz="2800" dirty="0" err="1" smtClean="0"/>
              <a:t>mortale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544616"/>
          </a:xfrm>
        </p:spPr>
        <p:txBody>
          <a:bodyPr>
            <a:noAutofit/>
          </a:bodyPr>
          <a:lstStyle/>
          <a:p>
            <a:pPr algn="just"/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urma</a:t>
            </a:r>
            <a:r>
              <a:rPr lang="ru-RU" sz="1300" dirty="0" smtClean="0"/>
              <a:t> </a:t>
            </a:r>
            <a:r>
              <a:rPr lang="ru-RU" sz="1300" dirty="0" err="1" smtClean="0"/>
              <a:t>cercetărilor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accidentului</a:t>
            </a:r>
            <a:r>
              <a:rPr lang="ru-RU" sz="1300" dirty="0" smtClean="0"/>
              <a:t> 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emite</a:t>
            </a:r>
            <a:r>
              <a:rPr lang="ru-RU" sz="1300" dirty="0" smtClean="0"/>
              <a:t> </a:t>
            </a:r>
            <a:r>
              <a:rPr lang="ru-RU" sz="1300" dirty="0" err="1" smtClean="0"/>
              <a:t>acte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constatare</a:t>
            </a:r>
            <a:r>
              <a:rPr lang="ru-RU" sz="1300" dirty="0" smtClean="0"/>
              <a:t>, </a:t>
            </a:r>
            <a:r>
              <a:rPr lang="ru-RU" sz="1300" dirty="0" err="1" smtClean="0"/>
              <a:t>prin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va</a:t>
            </a:r>
            <a:r>
              <a:rPr lang="ru-RU" sz="1300" dirty="0" smtClean="0"/>
              <a:t> </a:t>
            </a:r>
            <a:r>
              <a:rPr lang="ru-RU" sz="1300" dirty="0" err="1" smtClean="0"/>
              <a:t>dovedi</a:t>
            </a:r>
            <a:r>
              <a:rPr lang="ru-RU" sz="1300" dirty="0" smtClean="0"/>
              <a:t> </a:t>
            </a:r>
            <a:r>
              <a:rPr lang="ru-RU" sz="1300" dirty="0" err="1" smtClean="0"/>
              <a:t>cine</a:t>
            </a:r>
            <a:r>
              <a:rPr lang="ru-RU" sz="1300" dirty="0" smtClean="0"/>
              <a:t> </a:t>
            </a:r>
            <a:r>
              <a:rPr lang="ru-RU" sz="1300" dirty="0" err="1" smtClean="0"/>
              <a:t>poartă</a:t>
            </a:r>
            <a:r>
              <a:rPr lang="ru-RU" sz="1300" dirty="0" smtClean="0"/>
              <a:t> </a:t>
            </a:r>
            <a:r>
              <a:rPr lang="ru-RU" sz="1300" dirty="0" err="1" smtClean="0"/>
              <a:t>răspunderea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producerea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accidentului</a:t>
            </a:r>
            <a:r>
              <a:rPr lang="ru-RU" sz="1300" dirty="0" smtClean="0"/>
              <a:t>: </a:t>
            </a:r>
            <a:r>
              <a:rPr lang="ru-RU" sz="1300" dirty="0" err="1" smtClean="0"/>
              <a:t>angajatorul</a:t>
            </a:r>
            <a:r>
              <a:rPr lang="ru-RU" sz="1300" dirty="0" smtClean="0"/>
              <a:t>, </a:t>
            </a:r>
            <a:r>
              <a:rPr lang="ru-RU" sz="1300" dirty="0" err="1" smtClean="0"/>
              <a:t>angajatul</a:t>
            </a:r>
            <a:r>
              <a:rPr lang="ru-RU" sz="1300" dirty="0" smtClean="0"/>
              <a:t> (</a:t>
            </a:r>
            <a:r>
              <a:rPr lang="ru-RU" sz="1300" dirty="0" err="1" smtClean="0"/>
              <a:t>accidentatul</a:t>
            </a:r>
            <a:r>
              <a:rPr lang="ru-RU" sz="1300" dirty="0" smtClean="0"/>
              <a:t>)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ambii</a:t>
            </a:r>
            <a:r>
              <a:rPr lang="ru-RU" sz="1300" dirty="0" smtClean="0"/>
              <a:t> (</a:t>
            </a:r>
            <a:r>
              <a:rPr lang="ru-RU" sz="1300" dirty="0" err="1" smtClean="0"/>
              <a:t>răspundere</a:t>
            </a:r>
            <a:r>
              <a:rPr lang="ru-RU" sz="1300" dirty="0" smtClean="0"/>
              <a:t> </a:t>
            </a:r>
            <a:r>
              <a:rPr lang="ru-RU" sz="1300" dirty="0" err="1" smtClean="0"/>
              <a:t>mixtă</a:t>
            </a:r>
            <a:r>
              <a:rPr lang="ru-RU" sz="1300" dirty="0" smtClean="0"/>
              <a:t>).</a:t>
            </a:r>
          </a:p>
          <a:p>
            <a:pPr algn="just"/>
            <a:r>
              <a:rPr lang="ru-RU" sz="1300" dirty="0" err="1" smtClean="0"/>
              <a:t>Lucrătorului</a:t>
            </a:r>
            <a:r>
              <a:rPr lang="ru-RU" sz="1300" dirty="0" smtClean="0"/>
              <a:t> </a:t>
            </a:r>
            <a:r>
              <a:rPr lang="ru-RU" sz="1300" dirty="0" err="1" smtClean="0"/>
              <a:t>căruia</a:t>
            </a:r>
            <a:r>
              <a:rPr lang="ru-RU" sz="1300" dirty="0" smtClean="0"/>
              <a:t> </a:t>
            </a:r>
            <a:r>
              <a:rPr lang="ru-RU" sz="1300" dirty="0" err="1" smtClean="0"/>
              <a:t>i</a:t>
            </a:r>
            <a:r>
              <a:rPr lang="ru-RU" sz="1300" dirty="0" smtClean="0"/>
              <a:t> </a:t>
            </a:r>
            <a:r>
              <a:rPr lang="ru-RU" sz="1300" dirty="0" err="1" smtClean="0"/>
              <a:t>s-a</a:t>
            </a:r>
            <a:r>
              <a:rPr lang="ru-RU" sz="1300" dirty="0" smtClean="0"/>
              <a:t> </a:t>
            </a:r>
            <a:r>
              <a:rPr lang="ru-RU" sz="1300" dirty="0" err="1" smtClean="0"/>
              <a:t>evaluat</a:t>
            </a:r>
            <a:r>
              <a:rPr lang="ru-RU" sz="1300" dirty="0" smtClean="0"/>
              <a:t> </a:t>
            </a:r>
            <a:r>
              <a:rPr lang="ru-RU" sz="1300" dirty="0" err="1" smtClean="0"/>
              <a:t>procentul</a:t>
            </a:r>
            <a:r>
              <a:rPr lang="ru-RU" sz="1300" dirty="0" smtClean="0"/>
              <a:t> </a:t>
            </a:r>
            <a:r>
              <a:rPr lang="ru-RU" sz="1300" dirty="0" err="1" smtClean="0"/>
              <a:t>capacităţii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păstrată</a:t>
            </a:r>
            <a:r>
              <a:rPr lang="ru-RU" sz="1300" dirty="0" smtClean="0"/>
              <a:t> </a:t>
            </a:r>
            <a:r>
              <a:rPr lang="ru-RU" sz="1300" dirty="0" err="1" smtClean="0"/>
              <a:t>ca</a:t>
            </a:r>
            <a:r>
              <a:rPr lang="ru-RU" sz="1300" dirty="0" smtClean="0"/>
              <a:t> </a:t>
            </a:r>
            <a:r>
              <a:rPr lang="ru-RU" sz="1300" dirty="0" err="1" smtClean="0"/>
              <a:t>urmare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unui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unei</a:t>
            </a:r>
            <a:r>
              <a:rPr lang="ru-RU" sz="1300" dirty="0" smtClean="0"/>
              <a:t> </a:t>
            </a:r>
            <a:r>
              <a:rPr lang="ru-RU" sz="1300" dirty="0" err="1" smtClean="0"/>
              <a:t>boli</a:t>
            </a:r>
            <a:r>
              <a:rPr lang="ru-RU" sz="1300" dirty="0" smtClean="0"/>
              <a:t> </a:t>
            </a:r>
            <a:r>
              <a:rPr lang="ru-RU" sz="1300" dirty="0" err="1" smtClean="0"/>
              <a:t>profesionale</a:t>
            </a:r>
            <a:r>
              <a:rPr lang="ru-RU" sz="1300" dirty="0" smtClean="0"/>
              <a:t> </a:t>
            </a:r>
            <a:r>
              <a:rPr lang="ru-RU" sz="1300" dirty="0" err="1" smtClean="0"/>
              <a:t>i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plăteşte</a:t>
            </a:r>
            <a:r>
              <a:rPr lang="ru-RU" sz="1300" dirty="0" smtClean="0"/>
              <a:t>, </a:t>
            </a:r>
            <a:r>
              <a:rPr lang="ru-RU" sz="1300" dirty="0" err="1" smtClean="0"/>
              <a:t>din</a:t>
            </a:r>
            <a:r>
              <a:rPr lang="ru-RU" sz="1300" dirty="0" smtClean="0"/>
              <a:t> </a:t>
            </a:r>
            <a:r>
              <a:rPr lang="ru-RU" sz="1300" dirty="0" err="1" smtClean="0"/>
              <a:t>contul</a:t>
            </a:r>
            <a:r>
              <a:rPr lang="ru-RU" sz="1300" dirty="0" smtClean="0"/>
              <a:t> </a:t>
            </a:r>
            <a:r>
              <a:rPr lang="ru-RU" sz="1300" dirty="0" err="1" smtClean="0"/>
              <a:t>unităţii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poartă</a:t>
            </a:r>
            <a:r>
              <a:rPr lang="ru-RU" sz="1300" dirty="0" smtClean="0"/>
              <a:t> </a:t>
            </a:r>
            <a:r>
              <a:rPr lang="ru-RU" sz="1300" dirty="0" err="1" smtClean="0"/>
              <a:t>vina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accidentul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boala</a:t>
            </a:r>
            <a:r>
              <a:rPr lang="ru-RU" sz="1300" dirty="0" smtClean="0"/>
              <a:t> </a:t>
            </a:r>
            <a:r>
              <a:rPr lang="ru-RU" sz="1300" dirty="0" err="1" smtClean="0"/>
              <a:t>profesională</a:t>
            </a:r>
            <a:r>
              <a:rPr lang="ru-RU" sz="1300" dirty="0" smtClean="0"/>
              <a:t>, </a:t>
            </a:r>
            <a:r>
              <a:rPr lang="ru-RU" sz="1300" dirty="0" err="1" smtClean="0"/>
              <a:t>pe</a:t>
            </a:r>
            <a:r>
              <a:rPr lang="ru-RU" sz="1300" dirty="0" smtClean="0"/>
              <a:t> </a:t>
            </a:r>
            <a:r>
              <a:rPr lang="ru-RU" sz="1300" dirty="0" err="1" smtClean="0"/>
              <a:t>lîngă</a:t>
            </a:r>
            <a:r>
              <a:rPr lang="ru-RU" sz="1300" dirty="0" smtClean="0"/>
              <a:t> </a:t>
            </a:r>
            <a:r>
              <a:rPr lang="ru-RU" sz="1300" dirty="0" err="1" smtClean="0"/>
              <a:t>despăgubirea</a:t>
            </a:r>
            <a:r>
              <a:rPr lang="ru-RU" sz="1300" dirty="0" smtClean="0"/>
              <a:t> </a:t>
            </a:r>
            <a:r>
              <a:rPr lang="ru-RU" sz="1300" dirty="0" err="1" smtClean="0"/>
              <a:t>stabilită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lege</a:t>
            </a:r>
            <a:r>
              <a:rPr lang="ru-RU" sz="1300" dirty="0" smtClean="0"/>
              <a:t>, </a:t>
            </a:r>
            <a:r>
              <a:rPr lang="ru-RU" sz="1300" dirty="0" err="1" smtClean="0"/>
              <a:t>o</a:t>
            </a:r>
            <a:r>
              <a:rPr lang="ru-RU" sz="1300" dirty="0" smtClean="0"/>
              <a:t> </a:t>
            </a:r>
            <a:r>
              <a:rPr lang="ru-RU" sz="1300" dirty="0" err="1" smtClean="0"/>
              <a:t>indemnizaţie</a:t>
            </a:r>
            <a:r>
              <a:rPr lang="ru-RU" sz="1300" dirty="0" smtClean="0"/>
              <a:t> </a:t>
            </a:r>
            <a:r>
              <a:rPr lang="ru-RU" sz="1300" dirty="0" err="1" smtClean="0"/>
              <a:t>unică</a:t>
            </a:r>
            <a:r>
              <a:rPr lang="ru-RU" sz="1300" dirty="0" smtClean="0"/>
              <a:t>, </a:t>
            </a:r>
            <a:r>
              <a:rPr lang="ru-RU" sz="1300" dirty="0" err="1" smtClean="0"/>
              <a:t>luîndu-se</a:t>
            </a:r>
            <a:r>
              <a:rPr lang="ru-RU" sz="1300" dirty="0" smtClean="0"/>
              <a:t> </a:t>
            </a:r>
            <a:r>
              <a:rPr lang="ru-RU" sz="1300" dirty="0" err="1" smtClean="0"/>
              <a:t>ca</a:t>
            </a:r>
            <a:r>
              <a:rPr lang="ru-RU" sz="1300" dirty="0" smtClean="0"/>
              <a:t> </a:t>
            </a:r>
            <a:r>
              <a:rPr lang="ru-RU" sz="1300" dirty="0" err="1" smtClean="0"/>
              <a:t>bază</a:t>
            </a:r>
            <a:r>
              <a:rPr lang="ru-RU" sz="1300" dirty="0" smtClean="0"/>
              <a:t> </a:t>
            </a:r>
            <a:r>
              <a:rPr lang="ru-RU" sz="1300" dirty="0" err="1" smtClean="0"/>
              <a:t>salariul</a:t>
            </a:r>
            <a:r>
              <a:rPr lang="ru-RU" sz="1300" dirty="0" smtClean="0"/>
              <a:t> </a:t>
            </a:r>
            <a:r>
              <a:rPr lang="ru-RU" sz="1300" dirty="0" err="1" smtClean="0"/>
              <a:t>mediu</a:t>
            </a:r>
            <a:r>
              <a:rPr lang="ru-RU" sz="1300" dirty="0" smtClean="0"/>
              <a:t> </a:t>
            </a:r>
            <a:r>
              <a:rPr lang="ru-RU" sz="1300" dirty="0" err="1" smtClean="0"/>
              <a:t>lunar</a:t>
            </a:r>
            <a:r>
              <a:rPr lang="ru-RU" sz="1300" dirty="0" smtClean="0"/>
              <a:t> </a:t>
            </a:r>
            <a:r>
              <a:rPr lang="ru-RU" sz="1300" dirty="0" err="1" smtClean="0"/>
              <a:t>pe</a:t>
            </a:r>
            <a:r>
              <a:rPr lang="ru-RU" sz="1300" dirty="0" smtClean="0"/>
              <a:t> </a:t>
            </a:r>
            <a:r>
              <a:rPr lang="ru-RU" sz="1300" dirty="0" err="1" smtClean="0"/>
              <a:t>ţară</a:t>
            </a:r>
            <a:r>
              <a:rPr lang="ru-RU" sz="1300" dirty="0" smtClean="0"/>
              <a:t>,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fiecare</a:t>
            </a:r>
            <a:r>
              <a:rPr lang="ru-RU" sz="1300" dirty="0" smtClean="0"/>
              <a:t> </a:t>
            </a:r>
            <a:r>
              <a:rPr lang="ru-RU" sz="1300" dirty="0" err="1" smtClean="0"/>
              <a:t>procent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pierdere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capacităţii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, </a:t>
            </a:r>
            <a:r>
              <a:rPr lang="ru-RU" sz="1300" dirty="0" err="1" smtClean="0"/>
              <a:t>dar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mai</a:t>
            </a:r>
            <a:r>
              <a:rPr lang="ru-RU" sz="1300" dirty="0" smtClean="0"/>
              <a:t> </a:t>
            </a:r>
            <a:r>
              <a:rPr lang="ru-RU" sz="1300" dirty="0" err="1" smtClean="0"/>
              <a:t>puţin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un</a:t>
            </a:r>
            <a:r>
              <a:rPr lang="ru-RU" sz="1300" dirty="0" smtClean="0"/>
              <a:t> </a:t>
            </a:r>
            <a:r>
              <a:rPr lang="ru-RU" sz="1300" dirty="0" err="1" smtClean="0"/>
              <a:t>salariu</a:t>
            </a:r>
            <a:r>
              <a:rPr lang="ru-RU" sz="1300" dirty="0" smtClean="0"/>
              <a:t> </a:t>
            </a:r>
            <a:r>
              <a:rPr lang="ru-RU" sz="1300" dirty="0" err="1" smtClean="0"/>
              <a:t>anual</a:t>
            </a:r>
            <a:r>
              <a:rPr lang="ru-RU" sz="1300" dirty="0" smtClean="0"/>
              <a:t> </a:t>
            </a:r>
            <a:r>
              <a:rPr lang="ru-RU" sz="1300" dirty="0" err="1" smtClean="0"/>
              <a:t>al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accidentatului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300" dirty="0" smtClean="0"/>
              <a:t> </a:t>
            </a:r>
          </a:p>
          <a:p>
            <a:pPr algn="just"/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conformitate</a:t>
            </a:r>
            <a:r>
              <a:rPr lang="ru-RU" sz="1300" dirty="0" smtClean="0"/>
              <a:t> </a:t>
            </a:r>
            <a:r>
              <a:rPr lang="ru-RU" sz="1300" dirty="0" err="1" smtClean="0"/>
              <a:t>cu</a:t>
            </a:r>
            <a:r>
              <a:rPr lang="ru-RU" sz="1300" dirty="0" smtClean="0"/>
              <a:t> </a:t>
            </a:r>
            <a:r>
              <a:rPr lang="ru-RU" sz="1300" dirty="0" err="1" smtClean="0"/>
              <a:t>art</a:t>
            </a:r>
            <a:r>
              <a:rPr lang="ru-RU" sz="1300" dirty="0" smtClean="0"/>
              <a:t>. 18, </a:t>
            </a:r>
            <a:r>
              <a:rPr lang="ru-RU" sz="1300" dirty="0" err="1" smtClean="0"/>
              <a:t>din</a:t>
            </a:r>
            <a:r>
              <a:rPr lang="ru-RU" sz="1300" dirty="0" smtClean="0"/>
              <a:t> </a:t>
            </a:r>
            <a:r>
              <a:rPr lang="ru-RU" sz="1300" dirty="0" err="1" smtClean="0"/>
              <a:t>Legea</a:t>
            </a:r>
            <a:r>
              <a:rPr lang="ru-RU" sz="1300" dirty="0" smtClean="0"/>
              <a:t> </a:t>
            </a:r>
            <a:r>
              <a:rPr lang="ru-RU" sz="1300" dirty="0" err="1" smtClean="0"/>
              <a:t>securității și sănătății în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nr</a:t>
            </a:r>
            <a:r>
              <a:rPr lang="ru-RU" sz="1300" dirty="0" smtClean="0"/>
              <a:t>. 186/2008,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caz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deces</a:t>
            </a:r>
            <a:r>
              <a:rPr lang="ru-RU" sz="1300" dirty="0" smtClean="0"/>
              <a:t> </a:t>
            </a:r>
            <a:r>
              <a:rPr lang="ru-RU" sz="1300" dirty="0" err="1" smtClean="0"/>
              <a:t>al</a:t>
            </a:r>
            <a:r>
              <a:rPr lang="ru-RU" sz="1300" dirty="0" smtClean="0"/>
              <a:t> </a:t>
            </a:r>
            <a:r>
              <a:rPr lang="ru-RU" sz="1300" dirty="0" err="1" smtClean="0"/>
              <a:t>lucrătorului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urma</a:t>
            </a:r>
            <a:r>
              <a:rPr lang="ru-RU" sz="1300" dirty="0" smtClean="0"/>
              <a:t> </a:t>
            </a:r>
            <a:r>
              <a:rPr lang="ru-RU" sz="1300" dirty="0" err="1" smtClean="0"/>
              <a:t>unui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unei</a:t>
            </a:r>
            <a:r>
              <a:rPr lang="ru-RU" sz="1300" dirty="0" smtClean="0"/>
              <a:t> </a:t>
            </a:r>
            <a:r>
              <a:rPr lang="ru-RU" sz="1300" dirty="0" err="1" smtClean="0"/>
              <a:t>boli</a:t>
            </a:r>
            <a:r>
              <a:rPr lang="ru-RU" sz="1300" dirty="0" smtClean="0"/>
              <a:t> </a:t>
            </a:r>
            <a:r>
              <a:rPr lang="ru-RU" sz="1300" dirty="0" err="1" smtClean="0"/>
              <a:t>profesionale</a:t>
            </a:r>
            <a:r>
              <a:rPr lang="ru-RU" sz="1300" dirty="0" smtClean="0"/>
              <a:t>, </a:t>
            </a:r>
            <a:r>
              <a:rPr lang="ru-RU" sz="1300" dirty="0" err="1" smtClean="0"/>
              <a:t>unitatea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poartă</a:t>
            </a:r>
            <a:r>
              <a:rPr lang="ru-RU" sz="1300" dirty="0" smtClean="0"/>
              <a:t> </a:t>
            </a:r>
            <a:r>
              <a:rPr lang="ru-RU" sz="1300" dirty="0" err="1" smtClean="0"/>
              <a:t>vina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accidentul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boala</a:t>
            </a:r>
            <a:r>
              <a:rPr lang="ru-RU" sz="1300" dirty="0" smtClean="0"/>
              <a:t> </a:t>
            </a:r>
            <a:r>
              <a:rPr lang="ru-RU" sz="1300" dirty="0" err="1" smtClean="0"/>
              <a:t>profesională</a:t>
            </a:r>
            <a:r>
              <a:rPr lang="ru-RU" sz="1300" dirty="0" smtClean="0"/>
              <a:t> </a:t>
            </a:r>
            <a:r>
              <a:rPr lang="ru-RU" sz="1300" dirty="0" err="1" smtClean="0"/>
              <a:t>repară</a:t>
            </a:r>
            <a:r>
              <a:rPr lang="ru-RU" sz="1300" dirty="0" smtClean="0"/>
              <a:t> </a:t>
            </a:r>
            <a:r>
              <a:rPr lang="ru-RU" sz="1300" dirty="0" err="1" smtClean="0"/>
              <a:t>prejudiciul</a:t>
            </a:r>
            <a:r>
              <a:rPr lang="ru-RU" sz="1300" dirty="0" smtClean="0"/>
              <a:t> </a:t>
            </a:r>
            <a:r>
              <a:rPr lang="ru-RU" sz="1300" dirty="0" err="1" smtClean="0"/>
              <a:t>material</a:t>
            </a:r>
            <a:r>
              <a:rPr lang="ru-RU" sz="1300" dirty="0" smtClean="0"/>
              <a:t> </a:t>
            </a:r>
            <a:r>
              <a:rPr lang="ru-RU" sz="1300" dirty="0" err="1" smtClean="0"/>
              <a:t>persoanelor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au</a:t>
            </a:r>
            <a:r>
              <a:rPr lang="ru-RU" sz="1300" dirty="0" smtClean="0"/>
              <a:t> </a:t>
            </a:r>
            <a:r>
              <a:rPr lang="ru-RU" sz="1300" dirty="0" err="1" smtClean="0"/>
              <a:t>dreptul</a:t>
            </a:r>
            <a:r>
              <a:rPr lang="ru-RU" sz="1300" dirty="0" smtClean="0"/>
              <a:t> </a:t>
            </a:r>
            <a:r>
              <a:rPr lang="ru-RU" sz="1300" dirty="0" err="1" smtClean="0"/>
              <a:t>la</a:t>
            </a:r>
            <a:r>
              <a:rPr lang="ru-RU" sz="1300" dirty="0" smtClean="0"/>
              <a:t> </a:t>
            </a:r>
            <a:r>
              <a:rPr lang="ru-RU" sz="1300" dirty="0" err="1" smtClean="0"/>
              <a:t>aceasta</a:t>
            </a:r>
            <a:r>
              <a:rPr lang="ru-RU" sz="1300" dirty="0" smtClean="0"/>
              <a:t>,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modul</a:t>
            </a:r>
            <a:r>
              <a:rPr lang="ru-RU" sz="1300" dirty="0" smtClean="0"/>
              <a:t> </a:t>
            </a:r>
            <a:r>
              <a:rPr lang="ru-RU" sz="1300" dirty="0" err="1" smtClean="0"/>
              <a:t>și în</a:t>
            </a:r>
            <a:r>
              <a:rPr lang="ru-RU" sz="1300" dirty="0" smtClean="0"/>
              <a:t> </a:t>
            </a:r>
            <a:r>
              <a:rPr lang="ru-RU" sz="1300" dirty="0" err="1" smtClean="0"/>
              <a:t>mărimea</a:t>
            </a:r>
            <a:r>
              <a:rPr lang="ru-RU" sz="1300" dirty="0" smtClean="0"/>
              <a:t> </a:t>
            </a:r>
            <a:r>
              <a:rPr lang="ru-RU" sz="1300" dirty="0" err="1" smtClean="0"/>
              <a:t>stabilită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lege</a:t>
            </a:r>
            <a:r>
              <a:rPr lang="ru-RU" sz="1300" dirty="0" smtClean="0"/>
              <a:t>, </a:t>
            </a:r>
            <a:r>
              <a:rPr lang="ru-RU" sz="1300" dirty="0" err="1" smtClean="0"/>
              <a:t>și, în</a:t>
            </a:r>
            <a:r>
              <a:rPr lang="ru-RU" sz="1300" dirty="0" smtClean="0"/>
              <a:t> </a:t>
            </a:r>
            <a:r>
              <a:rPr lang="ru-RU" sz="1300" dirty="0" err="1" smtClean="0"/>
              <a:t>plus</a:t>
            </a:r>
            <a:r>
              <a:rPr lang="ru-RU" sz="1300" dirty="0" smtClean="0"/>
              <a:t>, </a:t>
            </a:r>
            <a:r>
              <a:rPr lang="ru-RU" sz="1300" dirty="0" err="1" smtClean="0"/>
              <a:t>le</a:t>
            </a:r>
            <a:r>
              <a:rPr lang="ru-RU" sz="1300" dirty="0" smtClean="0"/>
              <a:t> </a:t>
            </a:r>
            <a:r>
              <a:rPr lang="ru-RU" sz="1300" dirty="0" err="1" smtClean="0"/>
              <a:t>plătește, din</a:t>
            </a:r>
            <a:r>
              <a:rPr lang="ru-RU" sz="1300" dirty="0" smtClean="0"/>
              <a:t> </a:t>
            </a:r>
            <a:r>
              <a:rPr lang="ru-RU" sz="1300" dirty="0" err="1" smtClean="0"/>
              <a:t>contul</a:t>
            </a:r>
            <a:r>
              <a:rPr lang="ru-RU" sz="1300" dirty="0" smtClean="0"/>
              <a:t> </a:t>
            </a:r>
            <a:r>
              <a:rPr lang="ru-RU" sz="1300" dirty="0" err="1" smtClean="0"/>
              <a:t>mijloacelor</a:t>
            </a:r>
            <a:r>
              <a:rPr lang="ru-RU" sz="1300" dirty="0" smtClean="0"/>
              <a:t> </a:t>
            </a:r>
            <a:r>
              <a:rPr lang="ru-RU" sz="1300" dirty="0" err="1" smtClean="0"/>
              <a:t>proprii</a:t>
            </a:r>
            <a:r>
              <a:rPr lang="ru-RU" sz="1300" dirty="0" smtClean="0"/>
              <a:t>, </a:t>
            </a:r>
            <a:r>
              <a:rPr lang="ru-RU" sz="1300" dirty="0" err="1" smtClean="0"/>
              <a:t>o</a:t>
            </a:r>
            <a:r>
              <a:rPr lang="ru-RU" sz="1300" dirty="0" smtClean="0"/>
              <a:t> </a:t>
            </a:r>
            <a:r>
              <a:rPr lang="ru-RU" sz="1300" dirty="0" err="1" smtClean="0"/>
              <a:t>indemnizație unică</a:t>
            </a:r>
            <a:r>
              <a:rPr lang="ru-RU" sz="1300" dirty="0" smtClean="0"/>
              <a:t>, </a:t>
            </a:r>
            <a:r>
              <a:rPr lang="ru-RU" sz="1300" dirty="0" err="1" smtClean="0"/>
              <a:t>luându-se</a:t>
            </a:r>
            <a:r>
              <a:rPr lang="ru-RU" sz="1300" dirty="0" smtClean="0"/>
              <a:t> </a:t>
            </a:r>
            <a:r>
              <a:rPr lang="ru-RU" sz="1300" dirty="0" err="1" smtClean="0"/>
              <a:t>ca</a:t>
            </a:r>
            <a:r>
              <a:rPr lang="ru-RU" sz="1300" dirty="0" smtClean="0"/>
              <a:t> </a:t>
            </a:r>
            <a:r>
              <a:rPr lang="ru-RU" sz="1300" dirty="0" err="1" smtClean="0"/>
              <a:t>bază</a:t>
            </a:r>
            <a:r>
              <a:rPr lang="ru-RU" sz="1300" dirty="0" smtClean="0"/>
              <a:t> </a:t>
            </a:r>
            <a:r>
              <a:rPr lang="ru-RU" sz="1300" dirty="0" err="1" smtClean="0"/>
              <a:t>salariul</a:t>
            </a:r>
            <a:r>
              <a:rPr lang="ru-RU" sz="1300" dirty="0" smtClean="0"/>
              <a:t> </a:t>
            </a:r>
            <a:r>
              <a:rPr lang="ru-RU" sz="1300" dirty="0" err="1" smtClean="0"/>
              <a:t>mediu</a:t>
            </a:r>
            <a:r>
              <a:rPr lang="ru-RU" sz="1300" dirty="0" smtClean="0"/>
              <a:t> </a:t>
            </a:r>
            <a:r>
              <a:rPr lang="ru-RU" sz="1300" dirty="0" err="1" smtClean="0"/>
              <a:t>anual</a:t>
            </a:r>
            <a:r>
              <a:rPr lang="ru-RU" sz="1300" dirty="0" smtClean="0"/>
              <a:t> </a:t>
            </a:r>
            <a:r>
              <a:rPr lang="ru-RU" sz="1300" dirty="0" err="1" smtClean="0"/>
              <a:t>al</a:t>
            </a:r>
            <a:r>
              <a:rPr lang="ru-RU" sz="1300" dirty="0" smtClean="0"/>
              <a:t> </a:t>
            </a:r>
            <a:r>
              <a:rPr lang="ru-RU" sz="1300" dirty="0" err="1" smtClean="0"/>
              <a:t>celui</a:t>
            </a:r>
            <a:r>
              <a:rPr lang="ru-RU" sz="1300" dirty="0" smtClean="0"/>
              <a:t> </a:t>
            </a:r>
            <a:r>
              <a:rPr lang="ru-RU" sz="1300" dirty="0" err="1" smtClean="0"/>
              <a:t>decedat</a:t>
            </a:r>
            <a:r>
              <a:rPr lang="ru-RU" sz="1300" dirty="0" smtClean="0"/>
              <a:t>, </a:t>
            </a:r>
            <a:r>
              <a:rPr lang="ru-RU" sz="1300" dirty="0" err="1" smtClean="0"/>
              <a:t>înmulțit la</a:t>
            </a:r>
            <a:r>
              <a:rPr lang="ru-RU" sz="1300" dirty="0" smtClean="0"/>
              <a:t> </a:t>
            </a:r>
            <a:r>
              <a:rPr lang="ru-RU" sz="1300" dirty="0" err="1" smtClean="0"/>
              <a:t>numărul</a:t>
            </a:r>
            <a:r>
              <a:rPr lang="ru-RU" sz="1300" dirty="0" smtClean="0"/>
              <a:t> </a:t>
            </a:r>
            <a:r>
              <a:rPr lang="ru-RU" sz="1300" dirty="0" err="1" smtClean="0"/>
              <a:t>anilor</a:t>
            </a:r>
            <a:r>
              <a:rPr lang="ru-RU" sz="1300" dirty="0" smtClean="0"/>
              <a:t> </a:t>
            </a:r>
            <a:r>
              <a:rPr lang="ru-RU" sz="1300" dirty="0" err="1" smtClean="0"/>
              <a:t>compleți pe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acesta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i-a</a:t>
            </a:r>
            <a:r>
              <a:rPr lang="ru-RU" sz="1300" dirty="0" smtClean="0"/>
              <a:t> </a:t>
            </a:r>
            <a:r>
              <a:rPr lang="ru-RU" sz="1300" dirty="0" err="1" smtClean="0"/>
              <a:t>trăit</a:t>
            </a:r>
            <a:r>
              <a:rPr lang="ru-RU" sz="1300" dirty="0" smtClean="0"/>
              <a:t> </a:t>
            </a:r>
            <a:r>
              <a:rPr lang="ru-RU" sz="1300" dirty="0" err="1" smtClean="0"/>
              <a:t>până</a:t>
            </a:r>
            <a:r>
              <a:rPr lang="ru-RU" sz="1300" dirty="0" smtClean="0"/>
              <a:t> </a:t>
            </a:r>
            <a:r>
              <a:rPr lang="ru-RU" sz="1300" dirty="0" err="1" smtClean="0"/>
              <a:t>la</a:t>
            </a:r>
            <a:r>
              <a:rPr lang="ru-RU" sz="1300" dirty="0" smtClean="0"/>
              <a:t> </a:t>
            </a:r>
            <a:r>
              <a:rPr lang="ru-RU" sz="1300" dirty="0" err="1" smtClean="0"/>
              <a:t>vârsta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62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ani</a:t>
            </a:r>
            <a:r>
              <a:rPr lang="ru-RU" sz="1300" dirty="0" smtClean="0"/>
              <a:t>, </a:t>
            </a:r>
            <a:r>
              <a:rPr lang="ru-RU" sz="1300" dirty="0" err="1" smtClean="0"/>
              <a:t>dar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mai</a:t>
            </a:r>
            <a:r>
              <a:rPr lang="ru-RU" sz="1300" dirty="0" smtClean="0"/>
              <a:t> </a:t>
            </a:r>
            <a:r>
              <a:rPr lang="ru-RU" sz="1300" dirty="0" err="1" smtClean="0"/>
              <a:t>puțin de</a:t>
            </a:r>
            <a:r>
              <a:rPr lang="ru-RU" sz="1300" dirty="0" smtClean="0"/>
              <a:t> 10 </a:t>
            </a:r>
            <a:r>
              <a:rPr lang="ru-RU" sz="1300" dirty="0" err="1" smtClean="0"/>
              <a:t>salarii</a:t>
            </a:r>
            <a:r>
              <a:rPr lang="ru-RU" sz="1300" dirty="0" smtClean="0"/>
              <a:t> </a:t>
            </a:r>
            <a:r>
              <a:rPr lang="ru-RU" sz="1300" dirty="0" err="1" smtClean="0"/>
              <a:t>medii</a:t>
            </a:r>
            <a:r>
              <a:rPr lang="ru-RU" sz="1300" dirty="0" smtClean="0"/>
              <a:t> </a:t>
            </a:r>
            <a:r>
              <a:rPr lang="ru-RU" sz="1300" dirty="0" err="1" smtClean="0"/>
              <a:t>anuale</a:t>
            </a:r>
            <a:r>
              <a:rPr lang="ru-RU" sz="1300" dirty="0" smtClean="0"/>
              <a:t>.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dependență de</a:t>
            </a:r>
            <a:r>
              <a:rPr lang="ru-RU" sz="1300" dirty="0" smtClean="0"/>
              <a:t> </a:t>
            </a:r>
            <a:r>
              <a:rPr lang="ru-RU" sz="1300" dirty="0" err="1" smtClean="0"/>
              <a:t>faptul</a:t>
            </a:r>
            <a:r>
              <a:rPr lang="ru-RU" sz="1300" dirty="0" smtClean="0"/>
              <a:t> </a:t>
            </a:r>
            <a:r>
              <a:rPr lang="ru-RU" sz="1300" dirty="0" err="1" smtClean="0"/>
              <a:t>dacă</a:t>
            </a:r>
            <a:r>
              <a:rPr lang="ru-RU" sz="1300" dirty="0" smtClean="0"/>
              <a:t> </a:t>
            </a:r>
            <a:r>
              <a:rPr lang="ru-RU" sz="1300" dirty="0" err="1" smtClean="0"/>
              <a:t>decesul</a:t>
            </a:r>
            <a:r>
              <a:rPr lang="ru-RU" sz="1300" dirty="0" smtClean="0"/>
              <a:t> </a:t>
            </a:r>
            <a:r>
              <a:rPr lang="ru-RU" sz="1300" dirty="0" err="1" smtClean="0"/>
              <a:t>lucrătorului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survenit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urma</a:t>
            </a:r>
            <a:r>
              <a:rPr lang="ru-RU" sz="1300" dirty="0" smtClean="0"/>
              <a:t> </a:t>
            </a:r>
            <a:r>
              <a:rPr lang="ru-RU" sz="1300" dirty="0" err="1" smtClean="0"/>
              <a:t>unui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numai</a:t>
            </a:r>
            <a:r>
              <a:rPr lang="ru-RU" sz="1300" dirty="0" smtClean="0"/>
              <a:t> </a:t>
            </a:r>
            <a:r>
              <a:rPr lang="ru-RU" sz="1300" dirty="0" err="1" smtClean="0"/>
              <a:t>din</a:t>
            </a:r>
            <a:r>
              <a:rPr lang="ru-RU" sz="1300" dirty="0" smtClean="0"/>
              <a:t> </a:t>
            </a:r>
            <a:r>
              <a:rPr lang="ru-RU" sz="1300" dirty="0" err="1" smtClean="0"/>
              <a:t>vina</a:t>
            </a:r>
            <a:r>
              <a:rPr lang="ru-RU" sz="1300" dirty="0" smtClean="0"/>
              <a:t> </a:t>
            </a:r>
            <a:r>
              <a:rPr lang="ru-RU" sz="1300" dirty="0" err="1" smtClean="0"/>
              <a:t>entităţii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ci</a:t>
            </a:r>
            <a:r>
              <a:rPr lang="ru-RU" sz="1300" dirty="0" smtClean="0"/>
              <a:t> </a:t>
            </a:r>
            <a:r>
              <a:rPr lang="ru-RU" sz="1300" dirty="0" err="1" smtClean="0"/>
              <a:t>și a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accidentatului</a:t>
            </a:r>
            <a:r>
              <a:rPr lang="ru-RU" sz="1300" dirty="0" smtClean="0"/>
              <a:t>,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aplică</a:t>
            </a:r>
            <a:r>
              <a:rPr lang="ru-RU" sz="1300" dirty="0" smtClean="0"/>
              <a:t> </a:t>
            </a:r>
            <a:r>
              <a:rPr lang="ru-RU" sz="1300" dirty="0" err="1" smtClean="0"/>
              <a:t>răspunderea</a:t>
            </a:r>
            <a:r>
              <a:rPr lang="ru-RU" sz="1300" dirty="0" smtClean="0"/>
              <a:t> </a:t>
            </a:r>
            <a:r>
              <a:rPr lang="ru-RU" sz="1300" dirty="0" err="1" smtClean="0"/>
              <a:t>mixtă</a:t>
            </a:r>
            <a:r>
              <a:rPr lang="ru-RU" sz="1300" dirty="0" smtClean="0"/>
              <a:t> </a:t>
            </a:r>
            <a:r>
              <a:rPr lang="ru-RU" sz="1300" dirty="0" err="1" smtClean="0"/>
              <a:t>conform</a:t>
            </a:r>
            <a:r>
              <a:rPr lang="ru-RU" sz="1300" dirty="0" smtClean="0"/>
              <a:t> </a:t>
            </a:r>
            <a:r>
              <a:rPr lang="ru-RU" sz="1300" dirty="0" err="1" smtClean="0"/>
              <a:t>legii</a:t>
            </a:r>
            <a:r>
              <a:rPr lang="ru-RU" sz="1300" dirty="0" smtClean="0"/>
              <a:t> </a:t>
            </a:r>
            <a:r>
              <a:rPr lang="ru-RU" sz="1300" dirty="0" err="1" smtClean="0"/>
              <a:t>și mărimea</a:t>
            </a:r>
            <a:r>
              <a:rPr lang="ru-RU" sz="1300" dirty="0" smtClean="0"/>
              <a:t> </a:t>
            </a:r>
            <a:r>
              <a:rPr lang="ru-RU" sz="1300" dirty="0" err="1" smtClean="0"/>
              <a:t>indemnizației unice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reduce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dependență de</a:t>
            </a:r>
            <a:r>
              <a:rPr lang="ru-RU" sz="1300" dirty="0" smtClean="0"/>
              <a:t> </a:t>
            </a:r>
            <a:r>
              <a:rPr lang="ru-RU" sz="1300" dirty="0" err="1" smtClean="0"/>
              <a:t>gradul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vinovăție a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accidentatului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300" dirty="0" err="1" smtClean="0"/>
              <a:t>Dacă</a:t>
            </a:r>
            <a:r>
              <a:rPr lang="ru-RU" sz="1300" dirty="0" smtClean="0"/>
              <a:t> </a:t>
            </a:r>
            <a:r>
              <a:rPr lang="ru-RU" sz="1300" dirty="0" err="1" smtClean="0"/>
              <a:t>reducerea</a:t>
            </a:r>
            <a:r>
              <a:rPr lang="ru-RU" sz="1300" dirty="0" smtClean="0"/>
              <a:t> </a:t>
            </a:r>
            <a:r>
              <a:rPr lang="ru-RU" sz="1300" dirty="0" err="1" smtClean="0"/>
              <a:t>capacităţii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decesul</a:t>
            </a:r>
            <a:r>
              <a:rPr lang="ru-RU" sz="1300" dirty="0" smtClean="0"/>
              <a:t> </a:t>
            </a:r>
            <a:r>
              <a:rPr lang="ru-RU" sz="1300" dirty="0" err="1" smtClean="0"/>
              <a:t>lucrătorului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survenit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urma</a:t>
            </a:r>
            <a:r>
              <a:rPr lang="ru-RU" sz="1300" dirty="0" smtClean="0"/>
              <a:t> </a:t>
            </a:r>
            <a:r>
              <a:rPr lang="ru-RU" sz="1300" dirty="0" err="1" smtClean="0"/>
              <a:t>unui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numai</a:t>
            </a:r>
            <a:r>
              <a:rPr lang="ru-RU" sz="1300" dirty="0" smtClean="0"/>
              <a:t> </a:t>
            </a:r>
            <a:r>
              <a:rPr lang="ru-RU" sz="1300" dirty="0" err="1" smtClean="0"/>
              <a:t>din</a:t>
            </a:r>
            <a:r>
              <a:rPr lang="ru-RU" sz="1300" dirty="0" smtClean="0"/>
              <a:t> </a:t>
            </a:r>
            <a:r>
              <a:rPr lang="ru-RU" sz="1300" dirty="0" err="1" smtClean="0"/>
              <a:t>vina</a:t>
            </a:r>
            <a:r>
              <a:rPr lang="ru-RU" sz="1300" dirty="0" smtClean="0"/>
              <a:t> </a:t>
            </a:r>
            <a:r>
              <a:rPr lang="ru-RU" sz="1300" dirty="0" err="1" smtClean="0"/>
              <a:t>unităţii</a:t>
            </a:r>
            <a:r>
              <a:rPr lang="ru-RU" sz="1300" dirty="0" smtClean="0"/>
              <a:t> </a:t>
            </a:r>
            <a:r>
              <a:rPr lang="ru-RU" sz="1300" dirty="0" err="1" smtClean="0"/>
              <a:t>ci</a:t>
            </a:r>
            <a:r>
              <a:rPr lang="ru-RU" sz="1300" dirty="0" smtClean="0"/>
              <a:t> </a:t>
            </a:r>
            <a:r>
              <a:rPr lang="ru-RU" sz="1300" dirty="0" err="1" smtClean="0"/>
              <a:t>şi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accidentatului</a:t>
            </a:r>
            <a:r>
              <a:rPr lang="ru-RU" sz="1300" dirty="0" smtClean="0"/>
              <a:t>,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aplică</a:t>
            </a:r>
            <a:r>
              <a:rPr lang="ru-RU" sz="1300" dirty="0" smtClean="0"/>
              <a:t> </a:t>
            </a:r>
            <a:r>
              <a:rPr lang="ru-RU" sz="1300" dirty="0" err="1" smtClean="0"/>
              <a:t>răspunderea</a:t>
            </a:r>
            <a:r>
              <a:rPr lang="ru-RU" sz="1300" dirty="0" smtClean="0"/>
              <a:t> </a:t>
            </a:r>
            <a:r>
              <a:rPr lang="ru-RU" sz="1300" dirty="0" err="1" smtClean="0"/>
              <a:t>mixtă</a:t>
            </a:r>
            <a:r>
              <a:rPr lang="ru-RU" sz="1300" dirty="0" smtClean="0"/>
              <a:t> </a:t>
            </a:r>
            <a:r>
              <a:rPr lang="ru-RU" sz="1300" dirty="0" err="1" smtClean="0"/>
              <a:t>conform</a:t>
            </a:r>
            <a:r>
              <a:rPr lang="ru-RU" sz="1300" dirty="0" smtClean="0"/>
              <a:t> </a:t>
            </a:r>
            <a:r>
              <a:rPr lang="ru-RU" sz="1300" dirty="0" err="1" smtClean="0"/>
              <a:t>legii</a:t>
            </a:r>
            <a:r>
              <a:rPr lang="ru-RU" sz="1300" dirty="0" smtClean="0"/>
              <a:t> </a:t>
            </a:r>
            <a:r>
              <a:rPr lang="ru-RU" sz="1300" dirty="0" err="1" smtClean="0"/>
              <a:t>şi</a:t>
            </a:r>
            <a:r>
              <a:rPr lang="ru-RU" sz="1300" dirty="0" smtClean="0"/>
              <a:t> </a:t>
            </a:r>
            <a:r>
              <a:rPr lang="ru-RU" sz="1300" dirty="0" err="1" smtClean="0"/>
              <a:t>mărimea</a:t>
            </a:r>
            <a:r>
              <a:rPr lang="ru-RU" sz="1300" dirty="0" smtClean="0"/>
              <a:t> </a:t>
            </a:r>
            <a:r>
              <a:rPr lang="ru-RU" sz="1300" dirty="0" err="1" smtClean="0"/>
              <a:t>indemnizaţiei</a:t>
            </a:r>
            <a:r>
              <a:rPr lang="ru-RU" sz="1300" dirty="0" smtClean="0"/>
              <a:t> </a:t>
            </a:r>
            <a:r>
              <a:rPr lang="ru-RU" sz="1300" dirty="0" err="1" smtClean="0"/>
              <a:t>unice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reduce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dependenţă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gradul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vinovăţie</a:t>
            </a:r>
            <a:r>
              <a:rPr lang="ru-RU" sz="1300" dirty="0" smtClean="0"/>
              <a:t> </a:t>
            </a:r>
            <a:r>
              <a:rPr lang="ru-RU" sz="1300" dirty="0" err="1" smtClean="0"/>
              <a:t>a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accidentatului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300" dirty="0" err="1" smtClean="0"/>
              <a:t>Indemnizaţia</a:t>
            </a:r>
            <a:r>
              <a:rPr lang="ru-RU" sz="1300" dirty="0" smtClean="0"/>
              <a:t> </a:t>
            </a:r>
            <a:r>
              <a:rPr lang="ru-RU" sz="1300" dirty="0" err="1" smtClean="0"/>
              <a:t>unică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plăteşte</a:t>
            </a:r>
            <a:r>
              <a:rPr lang="ru-RU" sz="1300" dirty="0" smtClean="0"/>
              <a:t> </a:t>
            </a:r>
            <a:r>
              <a:rPr lang="ru-RU" sz="1300" dirty="0" err="1" smtClean="0"/>
              <a:t>persoanelor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au</a:t>
            </a:r>
            <a:r>
              <a:rPr lang="ru-RU" sz="1300" dirty="0" smtClean="0"/>
              <a:t> </a:t>
            </a:r>
            <a:r>
              <a:rPr lang="ru-RU" sz="1300" dirty="0" err="1" smtClean="0"/>
              <a:t>dreptul</a:t>
            </a:r>
            <a:r>
              <a:rPr lang="ru-RU" sz="1300" dirty="0" smtClean="0"/>
              <a:t> </a:t>
            </a:r>
            <a:r>
              <a:rPr lang="ru-RU" sz="1300" dirty="0" err="1" smtClean="0"/>
              <a:t>la</a:t>
            </a:r>
            <a:r>
              <a:rPr lang="ru-RU" sz="1300" dirty="0" smtClean="0"/>
              <a:t> </a:t>
            </a:r>
            <a:r>
              <a:rPr lang="ru-RU" sz="1300" dirty="0" err="1" smtClean="0"/>
              <a:t>aceasta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către</a:t>
            </a:r>
            <a:r>
              <a:rPr lang="ru-RU" sz="1300" dirty="0" smtClean="0"/>
              <a:t> </a:t>
            </a:r>
            <a:r>
              <a:rPr lang="ru-RU" sz="1300" dirty="0" err="1" smtClean="0"/>
              <a:t>unitatea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poartă</a:t>
            </a:r>
            <a:r>
              <a:rPr lang="ru-RU" sz="1300" dirty="0" smtClean="0"/>
              <a:t> </a:t>
            </a:r>
            <a:r>
              <a:rPr lang="ru-RU" sz="1300" dirty="0" err="1" smtClean="0"/>
              <a:t>vina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accidentul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muncă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pentru</a:t>
            </a:r>
            <a:r>
              <a:rPr lang="ru-RU" sz="1300" dirty="0" smtClean="0"/>
              <a:t> </a:t>
            </a:r>
            <a:r>
              <a:rPr lang="ru-RU" sz="1300" dirty="0" err="1" smtClean="0"/>
              <a:t>boala</a:t>
            </a:r>
            <a:r>
              <a:rPr lang="ru-RU" sz="1300" dirty="0" smtClean="0"/>
              <a:t> </a:t>
            </a:r>
            <a:r>
              <a:rPr lang="ru-RU" sz="1300" dirty="0" err="1" smtClean="0"/>
              <a:t>profesională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cazul</a:t>
            </a:r>
            <a:r>
              <a:rPr lang="ru-RU" sz="1300" dirty="0" smtClean="0"/>
              <a:t>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care</a:t>
            </a:r>
            <a:r>
              <a:rPr lang="ru-RU" sz="1300" dirty="0" smtClean="0"/>
              <a:t> </a:t>
            </a:r>
            <a:r>
              <a:rPr lang="ru-RU" sz="1300" dirty="0" err="1" smtClean="0"/>
              <a:t>unitatea</a:t>
            </a:r>
            <a:r>
              <a:rPr lang="ru-RU" sz="1300" dirty="0" smtClean="0"/>
              <a:t> </a:t>
            </a:r>
            <a:r>
              <a:rPr lang="ru-RU" sz="1300" dirty="0" err="1" smtClean="0"/>
              <a:t>nu</a:t>
            </a:r>
            <a:r>
              <a:rPr lang="ru-RU" sz="1300" dirty="0" smtClean="0"/>
              <a:t> </a:t>
            </a:r>
            <a:r>
              <a:rPr lang="ru-RU" sz="1300" dirty="0" err="1" smtClean="0"/>
              <a:t>dispune</a:t>
            </a:r>
            <a:r>
              <a:rPr lang="ru-RU" sz="1300" dirty="0" smtClean="0"/>
              <a:t> </a:t>
            </a:r>
            <a:r>
              <a:rPr lang="ru-RU" sz="1300" dirty="0" err="1" smtClean="0"/>
              <a:t>de</a:t>
            </a:r>
            <a:r>
              <a:rPr lang="ru-RU" sz="1300" dirty="0" smtClean="0"/>
              <a:t> </a:t>
            </a:r>
            <a:r>
              <a:rPr lang="ru-RU" sz="1300" dirty="0" err="1" smtClean="0"/>
              <a:t>mijloacele</a:t>
            </a:r>
            <a:r>
              <a:rPr lang="ru-RU" sz="1300" dirty="0" smtClean="0"/>
              <a:t> </a:t>
            </a:r>
            <a:r>
              <a:rPr lang="ru-RU" sz="1300" dirty="0" err="1" smtClean="0"/>
              <a:t>respective</a:t>
            </a:r>
            <a:r>
              <a:rPr lang="ru-RU" sz="1300" dirty="0" smtClean="0"/>
              <a:t>, </a:t>
            </a:r>
            <a:r>
              <a:rPr lang="ru-RU" sz="1300" dirty="0" err="1" smtClean="0"/>
              <a:t>plata</a:t>
            </a:r>
            <a:r>
              <a:rPr lang="ru-RU" sz="1300" dirty="0" smtClean="0"/>
              <a:t> </a:t>
            </a:r>
            <a:r>
              <a:rPr lang="ru-RU" sz="1300" dirty="0" err="1" smtClean="0"/>
              <a:t>indemnizaţiei</a:t>
            </a:r>
            <a:r>
              <a:rPr lang="ru-RU" sz="1300" dirty="0" smtClean="0"/>
              <a:t> </a:t>
            </a:r>
            <a:r>
              <a:rPr lang="ru-RU" sz="1300" dirty="0" err="1" smtClean="0"/>
              <a:t>unice</a:t>
            </a:r>
            <a:r>
              <a:rPr lang="ru-RU" sz="1300" dirty="0" smtClean="0"/>
              <a:t> </a:t>
            </a:r>
            <a:r>
              <a:rPr lang="ru-RU" sz="1300" dirty="0" err="1" smtClean="0"/>
              <a:t>se</a:t>
            </a:r>
            <a:r>
              <a:rPr lang="ru-RU" sz="1300" dirty="0" smtClean="0"/>
              <a:t> </a:t>
            </a:r>
            <a:r>
              <a:rPr lang="ru-RU" sz="1300" dirty="0" err="1" smtClean="0"/>
              <a:t>efectuează</a:t>
            </a:r>
            <a:r>
              <a:rPr lang="ru-RU" sz="1300" dirty="0" smtClean="0"/>
              <a:t>, </a:t>
            </a:r>
            <a:r>
              <a:rPr lang="ru-RU" sz="1300" dirty="0" err="1" smtClean="0"/>
              <a:t>în</a:t>
            </a:r>
            <a:r>
              <a:rPr lang="ru-RU" sz="1300" dirty="0" smtClean="0"/>
              <a:t> </a:t>
            </a:r>
            <a:r>
              <a:rPr lang="ru-RU" sz="1300" dirty="0" err="1" smtClean="0"/>
              <a:t>baza</a:t>
            </a:r>
            <a:r>
              <a:rPr lang="ru-RU" sz="1300" dirty="0" smtClean="0"/>
              <a:t> </a:t>
            </a:r>
            <a:r>
              <a:rPr lang="ru-RU" sz="1300" dirty="0" err="1" smtClean="0"/>
              <a:t>hotărîrii</a:t>
            </a:r>
            <a:r>
              <a:rPr lang="ru-RU" sz="1300" dirty="0" smtClean="0"/>
              <a:t> </a:t>
            </a:r>
            <a:r>
              <a:rPr lang="ru-RU" sz="1300" dirty="0" err="1" smtClean="0"/>
              <a:t>instanţei</a:t>
            </a:r>
            <a:r>
              <a:rPr lang="ru-RU" sz="1300" dirty="0" smtClean="0"/>
              <a:t> </a:t>
            </a:r>
            <a:r>
              <a:rPr lang="ru-RU" sz="1300" dirty="0" err="1" smtClean="0"/>
              <a:t>judecătoreşti</a:t>
            </a:r>
            <a:r>
              <a:rPr lang="ru-RU" sz="1300" dirty="0" smtClean="0"/>
              <a:t>, </a:t>
            </a:r>
            <a:r>
              <a:rPr lang="ru-RU" sz="1300" dirty="0" err="1" smtClean="0"/>
              <a:t>din</a:t>
            </a:r>
            <a:r>
              <a:rPr lang="ru-RU" sz="1300" dirty="0" smtClean="0"/>
              <a:t> </a:t>
            </a:r>
            <a:r>
              <a:rPr lang="ru-RU" sz="1300" dirty="0" err="1" smtClean="0"/>
              <a:t>contul</a:t>
            </a:r>
            <a:r>
              <a:rPr lang="ru-RU" sz="1300" dirty="0" smtClean="0"/>
              <a:t> </a:t>
            </a:r>
            <a:r>
              <a:rPr lang="ru-RU" sz="1300" dirty="0" err="1" smtClean="0"/>
              <a:t>oricăror</a:t>
            </a:r>
            <a:r>
              <a:rPr lang="ru-RU" sz="1300" dirty="0" smtClean="0"/>
              <a:t> </a:t>
            </a:r>
            <a:r>
              <a:rPr lang="ru-RU" sz="1300" dirty="0" err="1" smtClean="0"/>
              <a:t>bunuri</a:t>
            </a:r>
            <a:r>
              <a:rPr lang="ru-RU" sz="1300" dirty="0" smtClean="0"/>
              <a:t> </a:t>
            </a:r>
            <a:r>
              <a:rPr lang="ru-RU" sz="1300" dirty="0" err="1" smtClean="0"/>
              <a:t>sau</a:t>
            </a:r>
            <a:r>
              <a:rPr lang="ru-RU" sz="1300" dirty="0" smtClean="0"/>
              <a:t> </a:t>
            </a:r>
            <a:r>
              <a:rPr lang="ru-RU" sz="1300" dirty="0" err="1" smtClean="0"/>
              <a:t>mijloace</a:t>
            </a:r>
            <a:r>
              <a:rPr lang="ru-RU" sz="1300" dirty="0" smtClean="0"/>
              <a:t> </a:t>
            </a:r>
            <a:r>
              <a:rPr lang="ru-RU" sz="1300" dirty="0" err="1" smtClean="0"/>
              <a:t>ale</a:t>
            </a:r>
            <a:r>
              <a:rPr lang="ru-RU" sz="1300" dirty="0" smtClean="0"/>
              <a:t> </a:t>
            </a:r>
            <a:r>
              <a:rPr lang="ru-RU" sz="1300" dirty="0" err="1" smtClean="0"/>
              <a:t>unităţii</a:t>
            </a:r>
            <a:r>
              <a:rPr lang="ru-RU" sz="1300" dirty="0" smtClean="0"/>
              <a:t>.</a:t>
            </a:r>
            <a:endParaRPr lang="ru-RU" sz="13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> </a:t>
            </a:r>
            <a:r>
              <a:rPr lang="en-US" sz="2800" dirty="0" err="1" smtClean="0"/>
              <a:t>Modul</a:t>
            </a:r>
            <a:r>
              <a:rPr lang="en-US" sz="2800" dirty="0" smtClean="0"/>
              <a:t>  de </a:t>
            </a:r>
            <a:r>
              <a:rPr lang="en-US" sz="2800" dirty="0" err="1" smtClean="0"/>
              <a:t>determinare</a:t>
            </a:r>
            <a:r>
              <a:rPr lang="en-US" sz="2800" dirty="0" smtClean="0"/>
              <a:t> a </a:t>
            </a:r>
            <a:r>
              <a:rPr lang="en-US" sz="2800" dirty="0" err="1" smtClean="0"/>
              <a:t>indemnizației</a:t>
            </a:r>
            <a:r>
              <a:rPr lang="en-US" sz="2800" dirty="0" smtClean="0"/>
              <a:t> </a:t>
            </a:r>
            <a:r>
              <a:rPr lang="en-US" sz="2800" dirty="0" err="1" smtClean="0"/>
              <a:t>unice</a:t>
            </a:r>
            <a:r>
              <a:rPr lang="en-US" sz="2800" dirty="0" smtClean="0"/>
              <a:t> ca </a:t>
            </a:r>
            <a:r>
              <a:rPr lang="en-US" sz="2800" dirty="0" err="1" smtClean="0"/>
              <a:t>urmare</a:t>
            </a:r>
            <a:r>
              <a:rPr lang="en-US" sz="2800" dirty="0" smtClean="0"/>
              <a:t> a </a:t>
            </a:r>
            <a:r>
              <a:rPr lang="en-US" sz="2800" dirty="0" err="1" smtClean="0"/>
              <a:t>accidentului</a:t>
            </a:r>
            <a:r>
              <a:rPr lang="en-US" sz="2800" dirty="0" smtClean="0"/>
              <a:t> de </a:t>
            </a:r>
            <a:r>
              <a:rPr lang="en-US" sz="2800" dirty="0" err="1" smtClean="0"/>
              <a:t>muncă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o-MO" b="1" dirty="0" smtClean="0"/>
              <a:t>Î</a:t>
            </a:r>
            <a:r>
              <a:rPr lang="ro-MO" b="1" dirty="0" smtClean="0"/>
              <a:t>ncălcarea </a:t>
            </a:r>
            <a:r>
              <a:rPr lang="en-US" b="1" dirty="0" err="1" smtClean="0"/>
              <a:t>legislaţiei</a:t>
            </a:r>
            <a:r>
              <a:rPr lang="en-US" b="1" dirty="0" smtClean="0"/>
              <a:t> </a:t>
            </a:r>
            <a:r>
              <a:rPr lang="ro-MO" b="1" dirty="0" smtClean="0"/>
              <a:t>securității și sănățății muncii </a:t>
            </a:r>
            <a:r>
              <a:rPr lang="en-US" b="1" dirty="0" smtClean="0"/>
              <a:t>care </a:t>
            </a:r>
            <a:r>
              <a:rPr lang="en-US" b="1" dirty="0" smtClean="0"/>
              <a:t>a </a:t>
            </a:r>
            <a:r>
              <a:rPr lang="en-US" b="1" dirty="0" err="1" smtClean="0"/>
              <a:t>provocat</a:t>
            </a:r>
            <a:r>
              <a:rPr lang="en-US" b="1" dirty="0" smtClean="0"/>
              <a:t> </a:t>
            </a:r>
            <a:r>
              <a:rPr lang="en-US" b="1" dirty="0" err="1" smtClean="0"/>
              <a:t>accidente</a:t>
            </a:r>
            <a:r>
              <a:rPr lang="en-US" b="1" dirty="0" smtClean="0"/>
              <a:t> cu </a:t>
            </a:r>
            <a:r>
              <a:rPr lang="en-US" b="1" dirty="0" err="1" smtClean="0"/>
              <a:t>oameni</a:t>
            </a:r>
            <a:r>
              <a:rPr lang="en-US" b="1" dirty="0" smtClean="0"/>
              <a:t> </a:t>
            </a:r>
            <a:r>
              <a:rPr lang="en-US" b="1" dirty="0" err="1" smtClean="0"/>
              <a:t>sau</a:t>
            </a:r>
            <a:r>
              <a:rPr lang="en-US" b="1" dirty="0" smtClean="0"/>
              <a:t> </a:t>
            </a:r>
            <a:r>
              <a:rPr lang="en-US" b="1" dirty="0" err="1" smtClean="0"/>
              <a:t>alte</a:t>
            </a:r>
            <a:r>
              <a:rPr lang="en-US" b="1" dirty="0" smtClean="0"/>
              <a:t> </a:t>
            </a:r>
            <a:r>
              <a:rPr lang="en-US" b="1" dirty="0" err="1" smtClean="0"/>
              <a:t>urmări</a:t>
            </a:r>
            <a:r>
              <a:rPr lang="en-US" b="1" dirty="0" smtClean="0"/>
              <a:t> grave</a:t>
            </a:r>
            <a:r>
              <a:rPr lang="en-US" dirty="0" smtClean="0"/>
              <a:t> </a:t>
            </a:r>
            <a:r>
              <a:rPr lang="ro-MO" b="1" dirty="0" smtClean="0"/>
              <a:t>conform art. 183 din Codul Penal (</a:t>
            </a:r>
            <a:r>
              <a:rPr lang="en-US" b="1" dirty="0" smtClean="0"/>
              <a:t>№ 985 </a:t>
            </a:r>
            <a:r>
              <a:rPr lang="ro-MO" b="1" dirty="0" smtClean="0"/>
              <a:t>din</a:t>
            </a:r>
            <a:r>
              <a:rPr lang="en-US" b="1" dirty="0" smtClean="0"/>
              <a:t> 18.04.2002</a:t>
            </a:r>
            <a:r>
              <a:rPr lang="en-US" b="1" dirty="0" smtClean="0"/>
              <a:t>)</a:t>
            </a:r>
            <a:r>
              <a:rPr lang="ro-MO" b="1" dirty="0" smtClean="0"/>
              <a:t> se scncționează :</a:t>
            </a:r>
            <a:endParaRPr lang="ru-RU" dirty="0" smtClean="0"/>
          </a:p>
          <a:p>
            <a:r>
              <a:rPr lang="en-US" dirty="0" smtClean="0"/>
              <a:t>1) </a:t>
            </a:r>
            <a:r>
              <a:rPr lang="en-US" dirty="0" err="1" smtClean="0"/>
              <a:t>Încălcarea</a:t>
            </a:r>
            <a:r>
              <a:rPr lang="en-US" dirty="0" smtClean="0"/>
              <a:t> de </a:t>
            </a:r>
            <a:r>
              <a:rPr lang="en-US" dirty="0" err="1" smtClean="0"/>
              <a:t>către</a:t>
            </a:r>
            <a:r>
              <a:rPr lang="en-US" dirty="0" smtClean="0"/>
              <a:t> o </a:t>
            </a:r>
            <a:r>
              <a:rPr lang="en-US" dirty="0" err="1" smtClean="0"/>
              <a:t>persoană</a:t>
            </a:r>
            <a:r>
              <a:rPr lang="en-US" dirty="0" smtClean="0"/>
              <a:t> cu </a:t>
            </a:r>
            <a:r>
              <a:rPr lang="en-US" dirty="0" err="1" smtClean="0"/>
              <a:t>funcţie</a:t>
            </a:r>
            <a:r>
              <a:rPr lang="en-US" dirty="0" smtClean="0"/>
              <a:t> de </a:t>
            </a:r>
            <a:r>
              <a:rPr lang="en-US" dirty="0" err="1" smtClean="0"/>
              <a:t>răspundere</a:t>
            </a:r>
            <a:r>
              <a:rPr lang="en-US" dirty="0" smtClean="0"/>
              <a:t> </a:t>
            </a:r>
            <a:r>
              <a:rPr lang="en-US" dirty="0" err="1" smtClean="0"/>
              <a:t>ori</a:t>
            </a:r>
            <a:r>
              <a:rPr lang="en-US" dirty="0" smtClean="0"/>
              <a:t> de </a:t>
            </a:r>
            <a:r>
              <a:rPr lang="en-US" dirty="0" err="1" smtClean="0"/>
              <a:t>către</a:t>
            </a:r>
            <a:r>
              <a:rPr lang="en-US" dirty="0" smtClean="0"/>
              <a:t> o </a:t>
            </a:r>
            <a:r>
              <a:rPr lang="en-US" dirty="0" err="1" smtClean="0"/>
              <a:t>persoană</a:t>
            </a:r>
            <a:r>
              <a:rPr lang="en-US" dirty="0" smtClean="0"/>
              <a:t> care </a:t>
            </a:r>
            <a:r>
              <a:rPr lang="en-US" dirty="0" err="1" smtClean="0"/>
              <a:t>gestionează</a:t>
            </a:r>
            <a:r>
              <a:rPr lang="en-US" dirty="0" smtClean="0"/>
              <a:t> o </a:t>
            </a:r>
            <a:r>
              <a:rPr lang="en-US" dirty="0" err="1" smtClean="0"/>
              <a:t>organizaţie</a:t>
            </a:r>
            <a:r>
              <a:rPr lang="en-US" dirty="0" smtClean="0"/>
              <a:t> </a:t>
            </a:r>
            <a:r>
              <a:rPr lang="en-US" dirty="0" err="1" smtClean="0"/>
              <a:t>comercială</a:t>
            </a:r>
            <a:r>
              <a:rPr lang="en-US" dirty="0" smtClean="0"/>
              <a:t>, </a:t>
            </a:r>
            <a:r>
              <a:rPr lang="en-US" dirty="0" err="1" smtClean="0"/>
              <a:t>obştească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altă</a:t>
            </a:r>
            <a:r>
              <a:rPr lang="en-US" dirty="0" smtClean="0"/>
              <a:t> </a:t>
            </a:r>
            <a:r>
              <a:rPr lang="en-US" dirty="0" err="1" smtClean="0"/>
              <a:t>organizaţie</a:t>
            </a:r>
            <a:r>
              <a:rPr lang="en-US" dirty="0" smtClean="0"/>
              <a:t> </a:t>
            </a:r>
            <a:r>
              <a:rPr lang="en-US" dirty="0" err="1" smtClean="0"/>
              <a:t>nestatală</a:t>
            </a:r>
            <a:r>
              <a:rPr lang="en-US" dirty="0" smtClean="0"/>
              <a:t> a </a:t>
            </a:r>
            <a:r>
              <a:rPr lang="en-US" dirty="0" err="1" smtClean="0"/>
              <a:t>tehnicii</a:t>
            </a:r>
            <a:r>
              <a:rPr lang="en-US" dirty="0" smtClean="0"/>
              <a:t> </a:t>
            </a:r>
            <a:r>
              <a:rPr lang="en-US" dirty="0" err="1" smtClean="0"/>
              <a:t>securităţii</a:t>
            </a:r>
            <a:r>
              <a:rPr lang="en-US" dirty="0" smtClean="0"/>
              <a:t>, a </a:t>
            </a:r>
            <a:r>
              <a:rPr lang="en-US" dirty="0" err="1" smtClean="0"/>
              <a:t>igienei</a:t>
            </a:r>
            <a:r>
              <a:rPr lang="en-US" dirty="0" smtClean="0"/>
              <a:t> </a:t>
            </a:r>
            <a:r>
              <a:rPr lang="en-US" dirty="0" err="1" smtClean="0"/>
              <a:t>industriale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a </a:t>
            </a:r>
            <a:r>
              <a:rPr lang="en-US" dirty="0" err="1" smtClean="0"/>
              <a:t>altor</a:t>
            </a:r>
            <a:r>
              <a:rPr lang="en-US" dirty="0" smtClean="0"/>
              <a:t> </a:t>
            </a:r>
            <a:r>
              <a:rPr lang="en-US" dirty="0" err="1" smtClean="0"/>
              <a:t>reguli</a:t>
            </a:r>
            <a:r>
              <a:rPr lang="en-US" dirty="0" smtClean="0"/>
              <a:t> de </a:t>
            </a:r>
            <a:r>
              <a:rPr lang="en-US" dirty="0" err="1" smtClean="0"/>
              <a:t>protecţie</a:t>
            </a:r>
            <a:r>
              <a:rPr lang="en-US" dirty="0" smtClean="0"/>
              <a:t> a </a:t>
            </a:r>
            <a:r>
              <a:rPr lang="en-US" dirty="0" err="1" smtClean="0"/>
              <a:t>muncii</a:t>
            </a:r>
            <a:r>
              <a:rPr lang="en-US" dirty="0" smtClean="0"/>
              <a:t>, </a:t>
            </a:r>
            <a:r>
              <a:rPr lang="en-US" dirty="0" err="1" smtClean="0"/>
              <a:t>dacă</a:t>
            </a:r>
            <a:r>
              <a:rPr lang="en-US" dirty="0" smtClean="0"/>
              <a:t> </a:t>
            </a:r>
            <a:r>
              <a:rPr lang="en-US" dirty="0" err="1" smtClean="0"/>
              <a:t>această</a:t>
            </a:r>
            <a:r>
              <a:rPr lang="en-US" dirty="0" smtClean="0"/>
              <a:t> </a:t>
            </a:r>
            <a:r>
              <a:rPr lang="en-US" dirty="0" err="1" smtClean="0"/>
              <a:t>încălcare</a:t>
            </a:r>
            <a:r>
              <a:rPr lang="en-US" dirty="0" smtClean="0"/>
              <a:t> a </a:t>
            </a:r>
            <a:r>
              <a:rPr lang="en-US" dirty="0" err="1" smtClean="0"/>
              <a:t>provocat</a:t>
            </a:r>
            <a:r>
              <a:rPr lang="en-US" dirty="0" smtClean="0"/>
              <a:t> </a:t>
            </a:r>
            <a:r>
              <a:rPr lang="en-US" dirty="0" err="1" smtClean="0"/>
              <a:t>accidente</a:t>
            </a:r>
            <a:r>
              <a:rPr lang="en-US" dirty="0" smtClean="0"/>
              <a:t> cu </a:t>
            </a:r>
            <a:r>
              <a:rPr lang="en-US" dirty="0" err="1" smtClean="0"/>
              <a:t>oameni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alte</a:t>
            </a:r>
            <a:r>
              <a:rPr lang="en-US" dirty="0" smtClean="0"/>
              <a:t> </a:t>
            </a:r>
            <a:r>
              <a:rPr lang="en-US" dirty="0" err="1" smtClean="0"/>
              <a:t>urmări</a:t>
            </a:r>
            <a:r>
              <a:rPr lang="en-US" dirty="0" smtClean="0"/>
              <a:t> grave,</a:t>
            </a:r>
            <a:endParaRPr lang="ru-RU" dirty="0" smtClean="0"/>
          </a:p>
          <a:p>
            <a:r>
              <a:rPr lang="en-US" b="1" dirty="0" smtClean="0"/>
              <a:t>se </a:t>
            </a:r>
            <a:r>
              <a:rPr lang="en-US" b="1" dirty="0" err="1" smtClean="0"/>
              <a:t>pedepseşte</a:t>
            </a:r>
            <a:r>
              <a:rPr lang="en-US" b="1" dirty="0" smtClean="0"/>
              <a:t> cu </a:t>
            </a:r>
            <a:r>
              <a:rPr lang="en-US" b="1" dirty="0" err="1" smtClean="0"/>
              <a:t>amendă</a:t>
            </a:r>
            <a:r>
              <a:rPr lang="en-US" b="1" dirty="0" smtClean="0"/>
              <a:t> </a:t>
            </a:r>
            <a:r>
              <a:rPr lang="en-US" b="1" dirty="0" err="1" smtClean="0"/>
              <a:t>în</a:t>
            </a:r>
            <a:r>
              <a:rPr lang="en-US" b="1" dirty="0" smtClean="0"/>
              <a:t> </a:t>
            </a:r>
            <a:r>
              <a:rPr lang="en-US" b="1" dirty="0" err="1" smtClean="0"/>
              <a:t>mărime</a:t>
            </a:r>
            <a:r>
              <a:rPr lang="en-US" b="1" dirty="0" smtClean="0"/>
              <a:t> de la 550 la 850 </a:t>
            </a:r>
            <a:r>
              <a:rPr lang="en-US" b="1" dirty="0" err="1" smtClean="0"/>
              <a:t>unităţi</a:t>
            </a:r>
            <a:r>
              <a:rPr lang="en-US" b="1" dirty="0" smtClean="0"/>
              <a:t> </a:t>
            </a:r>
            <a:r>
              <a:rPr lang="en-US" b="1" dirty="0" err="1" smtClean="0"/>
              <a:t>convenţionale</a:t>
            </a:r>
            <a:r>
              <a:rPr lang="en-US" b="1" dirty="0" smtClean="0"/>
              <a:t> </a:t>
            </a:r>
            <a:r>
              <a:rPr lang="en-US" b="1" dirty="0" err="1" smtClean="0"/>
              <a:t>sau</a:t>
            </a:r>
            <a:r>
              <a:rPr lang="en-US" b="1" dirty="0" smtClean="0"/>
              <a:t> cu </a:t>
            </a:r>
            <a:r>
              <a:rPr lang="en-US" b="1" dirty="0" err="1" smtClean="0"/>
              <a:t>muncă</a:t>
            </a:r>
            <a:r>
              <a:rPr lang="en-US" b="1" dirty="0" smtClean="0"/>
              <a:t> </a:t>
            </a:r>
            <a:r>
              <a:rPr lang="en-US" b="1" dirty="0" err="1" smtClean="0"/>
              <a:t>neremunerată</a:t>
            </a:r>
            <a:r>
              <a:rPr lang="en-US" b="1" dirty="0" smtClean="0"/>
              <a:t> </a:t>
            </a:r>
            <a:r>
              <a:rPr lang="en-US" b="1" dirty="0" err="1" smtClean="0"/>
              <a:t>în</a:t>
            </a:r>
            <a:r>
              <a:rPr lang="en-US" b="1" dirty="0" smtClean="0"/>
              <a:t> </a:t>
            </a:r>
            <a:r>
              <a:rPr lang="en-US" b="1" dirty="0" err="1" smtClean="0"/>
              <a:t>folosul</a:t>
            </a:r>
            <a:r>
              <a:rPr lang="en-US" b="1" dirty="0" smtClean="0"/>
              <a:t> </a:t>
            </a:r>
            <a:r>
              <a:rPr lang="en-US" b="1" dirty="0" err="1" smtClean="0"/>
              <a:t>comunităţii</a:t>
            </a:r>
            <a:r>
              <a:rPr lang="en-US" b="1" dirty="0" smtClean="0"/>
              <a:t> de la 100 la 200 de ore, </a:t>
            </a:r>
            <a:r>
              <a:rPr lang="en-US" b="1" dirty="0" err="1" smtClean="0"/>
              <a:t>sau</a:t>
            </a:r>
            <a:r>
              <a:rPr lang="en-US" b="1" dirty="0" smtClean="0"/>
              <a:t> cu </a:t>
            </a:r>
            <a:r>
              <a:rPr lang="en-US" b="1" dirty="0" err="1" smtClean="0"/>
              <a:t>închisoare</a:t>
            </a:r>
            <a:r>
              <a:rPr lang="en-US" b="1" dirty="0" smtClean="0"/>
              <a:t> de </a:t>
            </a:r>
            <a:r>
              <a:rPr lang="en-US" b="1" dirty="0" err="1" smtClean="0"/>
              <a:t>pînă</a:t>
            </a:r>
            <a:r>
              <a:rPr lang="en-US" b="1" dirty="0" smtClean="0"/>
              <a:t> la 2 </a:t>
            </a:r>
            <a:r>
              <a:rPr lang="en-US" b="1" dirty="0" err="1" smtClean="0"/>
              <a:t>ani</a:t>
            </a:r>
            <a:r>
              <a:rPr lang="en-US" b="1" dirty="0" smtClean="0"/>
              <a:t>.</a:t>
            </a:r>
            <a:r>
              <a:rPr lang="ru-RU" dirty="0" smtClean="0"/>
              <a:t> </a:t>
            </a:r>
            <a:r>
              <a:rPr lang="en-US" dirty="0" smtClean="0"/>
              <a:t>2) </a:t>
            </a:r>
            <a:r>
              <a:rPr lang="en-US" dirty="0" err="1" smtClean="0"/>
              <a:t>Aceeaşi</a:t>
            </a:r>
            <a:r>
              <a:rPr lang="en-US" dirty="0" smtClean="0"/>
              <a:t> </a:t>
            </a:r>
            <a:r>
              <a:rPr lang="en-US" dirty="0" err="1" smtClean="0"/>
              <a:t>acţiune</a:t>
            </a:r>
            <a:r>
              <a:rPr lang="en-US" dirty="0" smtClean="0"/>
              <a:t> care a </a:t>
            </a:r>
            <a:r>
              <a:rPr lang="en-US" dirty="0" err="1" smtClean="0"/>
              <a:t>provocat</a:t>
            </a:r>
            <a:r>
              <a:rPr lang="en-US" dirty="0" smtClean="0"/>
              <a:t> din </a:t>
            </a:r>
            <a:r>
              <a:rPr lang="en-US" dirty="0" err="1" smtClean="0"/>
              <a:t>imprudenţă</a:t>
            </a:r>
            <a:r>
              <a:rPr lang="en-US" dirty="0" smtClean="0"/>
              <a:t> </a:t>
            </a:r>
            <a:r>
              <a:rPr lang="en-US" dirty="0" err="1" smtClean="0"/>
              <a:t>decesul</a:t>
            </a:r>
            <a:r>
              <a:rPr lang="en-US" dirty="0" smtClean="0"/>
              <a:t> </a:t>
            </a:r>
            <a:r>
              <a:rPr lang="en-US" dirty="0" err="1" smtClean="0"/>
              <a:t>unei</a:t>
            </a:r>
            <a:r>
              <a:rPr lang="en-US" dirty="0" smtClean="0"/>
              <a:t> </a:t>
            </a:r>
            <a:r>
              <a:rPr lang="en-US" dirty="0" err="1" smtClean="0"/>
              <a:t>persoane</a:t>
            </a:r>
            <a:r>
              <a:rPr lang="ru-RU" dirty="0" smtClean="0"/>
              <a:t> </a:t>
            </a:r>
            <a:r>
              <a:rPr lang="en-US" b="1" dirty="0" smtClean="0"/>
              <a:t>se </a:t>
            </a:r>
            <a:r>
              <a:rPr lang="en-US" b="1" dirty="0" err="1" smtClean="0"/>
              <a:t>pedepseşte</a:t>
            </a:r>
            <a:r>
              <a:rPr lang="en-US" b="1" dirty="0" smtClean="0"/>
              <a:t> cu </a:t>
            </a:r>
            <a:r>
              <a:rPr lang="en-US" b="1" dirty="0" err="1" smtClean="0"/>
              <a:t>închisoare</a:t>
            </a:r>
            <a:r>
              <a:rPr lang="en-US" b="1" dirty="0" smtClean="0"/>
              <a:t> de la 2 la 6 </a:t>
            </a:r>
            <a:r>
              <a:rPr lang="en-US" b="1" dirty="0" err="1" smtClean="0"/>
              <a:t>ani</a:t>
            </a:r>
            <a:r>
              <a:rPr lang="en-US" b="1" dirty="0" smtClean="0"/>
              <a:t> cu </a:t>
            </a:r>
            <a:r>
              <a:rPr lang="en-US" b="1" dirty="0" err="1" smtClean="0"/>
              <a:t>privarea</a:t>
            </a:r>
            <a:r>
              <a:rPr lang="en-US" b="1" dirty="0" smtClean="0"/>
              <a:t> de </a:t>
            </a:r>
            <a:r>
              <a:rPr lang="en-US" b="1" dirty="0" err="1" smtClean="0"/>
              <a:t>dreptul</a:t>
            </a:r>
            <a:r>
              <a:rPr lang="en-US" b="1" dirty="0" smtClean="0"/>
              <a:t> de a </a:t>
            </a:r>
            <a:r>
              <a:rPr lang="en-US" b="1" dirty="0" err="1" smtClean="0"/>
              <a:t>ocupa</a:t>
            </a:r>
            <a:r>
              <a:rPr lang="en-US" b="1" dirty="0" smtClean="0"/>
              <a:t> </a:t>
            </a:r>
            <a:r>
              <a:rPr lang="en-US" b="1" dirty="0" err="1" smtClean="0"/>
              <a:t>anumite</a:t>
            </a:r>
            <a:r>
              <a:rPr lang="en-US" b="1" dirty="0" smtClean="0"/>
              <a:t> </a:t>
            </a:r>
            <a:r>
              <a:rPr lang="en-US" b="1" dirty="0" err="1" smtClean="0"/>
              <a:t>funcţii</a:t>
            </a:r>
            <a:r>
              <a:rPr lang="en-US" b="1" dirty="0" smtClean="0"/>
              <a:t> </a:t>
            </a:r>
            <a:r>
              <a:rPr lang="en-US" b="1" dirty="0" err="1" smtClean="0"/>
              <a:t>sau</a:t>
            </a:r>
            <a:r>
              <a:rPr lang="en-US" b="1" dirty="0" smtClean="0"/>
              <a:t> de a </a:t>
            </a:r>
            <a:r>
              <a:rPr lang="en-US" b="1" dirty="0" err="1" smtClean="0"/>
              <a:t>exercita</a:t>
            </a:r>
            <a:r>
              <a:rPr lang="en-US" b="1" dirty="0" smtClean="0"/>
              <a:t> o </a:t>
            </a:r>
            <a:r>
              <a:rPr lang="en-US" b="1" dirty="0" err="1" smtClean="0"/>
              <a:t>anumită</a:t>
            </a:r>
            <a:r>
              <a:rPr lang="en-US" b="1" dirty="0" smtClean="0"/>
              <a:t> </a:t>
            </a:r>
            <a:r>
              <a:rPr lang="en-US" b="1" dirty="0" err="1" smtClean="0"/>
              <a:t>activitate</a:t>
            </a:r>
            <a:r>
              <a:rPr lang="en-US" b="1" dirty="0" smtClean="0"/>
              <a:t> </a:t>
            </a:r>
            <a:r>
              <a:rPr lang="en-US" b="1" dirty="0" err="1" smtClean="0"/>
              <a:t>pe</a:t>
            </a:r>
            <a:r>
              <a:rPr lang="en-US" b="1" dirty="0" smtClean="0"/>
              <a:t> un </a:t>
            </a:r>
            <a:r>
              <a:rPr lang="en-US" b="1" dirty="0" err="1" smtClean="0"/>
              <a:t>termen</a:t>
            </a:r>
            <a:r>
              <a:rPr lang="en-US" b="1" dirty="0" smtClean="0"/>
              <a:t> de </a:t>
            </a:r>
            <a:r>
              <a:rPr lang="en-US" b="1" dirty="0" err="1" smtClean="0"/>
              <a:t>pînă</a:t>
            </a:r>
            <a:r>
              <a:rPr lang="en-US" b="1" dirty="0" smtClean="0"/>
              <a:t> la 3 </a:t>
            </a:r>
            <a:r>
              <a:rPr lang="en-US" b="1" dirty="0" err="1" smtClean="0"/>
              <a:t>ani</a:t>
            </a:r>
            <a:r>
              <a:rPr lang="en-US" b="1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MO" sz="2800" dirty="0" smtClean="0"/>
              <a:t>Sancțuni pentru încălcarea </a:t>
            </a:r>
            <a:r>
              <a:rPr lang="en-US" sz="2800" dirty="0" err="1" smtClean="0"/>
              <a:t>legislaţiei</a:t>
            </a:r>
            <a:r>
              <a:rPr lang="en-US" sz="2800" dirty="0" smtClean="0"/>
              <a:t> care a </a:t>
            </a:r>
            <a:r>
              <a:rPr lang="en-US" sz="2800" dirty="0" err="1" smtClean="0"/>
              <a:t>provocat</a:t>
            </a:r>
            <a:r>
              <a:rPr lang="en-US" sz="2800" dirty="0" smtClean="0"/>
              <a:t> </a:t>
            </a:r>
            <a:r>
              <a:rPr lang="en-US" sz="2800" dirty="0" err="1" smtClean="0"/>
              <a:t>accidente</a:t>
            </a:r>
            <a:r>
              <a:rPr lang="en-US" sz="2800" dirty="0" smtClean="0"/>
              <a:t> cu </a:t>
            </a:r>
            <a:r>
              <a:rPr lang="en-US" sz="2800" dirty="0" err="1" smtClean="0"/>
              <a:t>oameni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alte</a:t>
            </a:r>
            <a:r>
              <a:rPr lang="en-US" sz="2800" dirty="0" smtClean="0"/>
              <a:t> </a:t>
            </a:r>
            <a:r>
              <a:rPr lang="en-US" sz="2800" dirty="0" err="1" smtClean="0"/>
              <a:t>urmări</a:t>
            </a:r>
            <a:r>
              <a:rPr lang="en-US" sz="2800" dirty="0" smtClean="0"/>
              <a:t> grave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732edcd5825e7474da1f0f1f92e82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7920880" cy="576064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dirty="0" smtClean="0"/>
              <a:t>- </a:t>
            </a:r>
            <a:r>
              <a:rPr lang="ru-RU" sz="1800" dirty="0" err="1" smtClean="0"/>
              <a:t>Legea</a:t>
            </a:r>
            <a:r>
              <a:rPr lang="ru-RU" sz="1800" dirty="0" smtClean="0"/>
              <a:t> </a:t>
            </a:r>
            <a:r>
              <a:rPr lang="ru-RU" sz="1800" dirty="0" err="1" smtClean="0"/>
              <a:t>privind</a:t>
            </a:r>
            <a:r>
              <a:rPr lang="ru-RU" sz="1800" dirty="0" smtClean="0"/>
              <a:t> </a:t>
            </a:r>
            <a:r>
              <a:rPr lang="ru-RU" sz="1800" dirty="0" err="1" smtClean="0"/>
              <a:t>sănătatea</a:t>
            </a:r>
            <a:r>
              <a:rPr lang="ru-RU" sz="1800" dirty="0" smtClean="0"/>
              <a:t> </a:t>
            </a:r>
            <a:r>
              <a:rPr lang="ru-RU" sz="1800" dirty="0" err="1" smtClean="0"/>
              <a:t>și siguranța la</a:t>
            </a:r>
            <a:r>
              <a:rPr lang="ru-RU" sz="1800" dirty="0" smtClean="0"/>
              <a:t> </a:t>
            </a:r>
            <a:r>
              <a:rPr lang="ru-RU" sz="1800" dirty="0" err="1" smtClean="0"/>
              <a:t>locul</a:t>
            </a:r>
            <a:r>
              <a:rPr lang="ru-RU" sz="1800" dirty="0" smtClean="0"/>
              <a:t> </a:t>
            </a:r>
            <a:r>
              <a:rPr lang="ru-RU" sz="1800" dirty="0" err="1" smtClean="0"/>
              <a:t>de</a:t>
            </a:r>
            <a:r>
              <a:rPr lang="ru-RU" sz="1800" dirty="0" smtClean="0"/>
              <a:t> </a:t>
            </a:r>
            <a:r>
              <a:rPr lang="ru-RU" sz="1800" dirty="0" err="1" smtClean="0"/>
              <a:t>muncă</a:t>
            </a:r>
            <a:r>
              <a:rPr lang="ru-RU" sz="1800" dirty="0" smtClean="0"/>
              <a:t> (</a:t>
            </a:r>
            <a:r>
              <a:rPr lang="ru-RU" sz="1800" dirty="0" err="1" smtClean="0"/>
              <a:t>nr</a:t>
            </a:r>
            <a:r>
              <a:rPr lang="ru-RU" sz="1800" dirty="0" smtClean="0"/>
              <a:t>. 186-XVI </a:t>
            </a:r>
            <a:r>
              <a:rPr lang="ru-RU" sz="1800" dirty="0" err="1" smtClean="0"/>
              <a:t>din</a:t>
            </a:r>
            <a:r>
              <a:rPr lang="ru-RU" sz="1800" dirty="0" smtClean="0"/>
              <a:t> 10.07.2008</a:t>
            </a:r>
            <a:r>
              <a:rPr lang="ru-RU" sz="1800" dirty="0" smtClean="0"/>
              <a:t>);</a:t>
            </a:r>
            <a:endParaRPr lang="ro-MO" sz="1800" dirty="0" smtClean="0"/>
          </a:p>
          <a:p>
            <a:pPr algn="just"/>
            <a:r>
              <a:rPr lang="ro-MO" sz="1800" dirty="0" smtClean="0"/>
              <a:t>- </a:t>
            </a:r>
            <a:r>
              <a:rPr lang="en-US" sz="1800" dirty="0" err="1" smtClean="0"/>
              <a:t>Legea</a:t>
            </a:r>
            <a:r>
              <a:rPr lang="en-US" sz="1800" dirty="0" smtClean="0"/>
              <a:t> </a:t>
            </a:r>
            <a:r>
              <a:rPr lang="en-US" sz="1800" dirty="0" err="1" smtClean="0"/>
              <a:t>asigurării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accidente</a:t>
            </a:r>
            <a:r>
              <a:rPr lang="en-US" sz="1800" dirty="0" smtClean="0"/>
              <a:t> de </a:t>
            </a:r>
            <a:r>
              <a:rPr lang="en-US" sz="1800" dirty="0" err="1" smtClean="0"/>
              <a:t>muncă</a:t>
            </a:r>
            <a:r>
              <a:rPr lang="en-US" sz="1800" dirty="0" smtClean="0"/>
              <a:t> </a:t>
            </a:r>
            <a:r>
              <a:rPr lang="en-US" sz="1800" dirty="0" err="1" smtClean="0"/>
              <a:t>şi</a:t>
            </a:r>
            <a:r>
              <a:rPr lang="en-US" sz="1800" dirty="0" smtClean="0"/>
              <a:t> </a:t>
            </a:r>
            <a:r>
              <a:rPr lang="en-US" sz="1800" dirty="0" err="1" smtClean="0"/>
              <a:t>boli</a:t>
            </a:r>
            <a:r>
              <a:rPr lang="en-US" sz="1800" dirty="0" smtClean="0"/>
              <a:t> </a:t>
            </a:r>
            <a:r>
              <a:rPr lang="en-US" sz="1800" dirty="0" err="1" smtClean="0"/>
              <a:t>profesionale</a:t>
            </a:r>
            <a:r>
              <a:rPr lang="en-US" sz="1800" dirty="0" smtClean="0"/>
              <a:t> (nr. 756-XIV din 24.12.1999</a:t>
            </a:r>
            <a:r>
              <a:rPr lang="en-US" sz="1800" dirty="0" smtClean="0"/>
              <a:t>);</a:t>
            </a:r>
            <a:endParaRPr lang="ru-RU" sz="1800" dirty="0" smtClean="0"/>
          </a:p>
          <a:p>
            <a:pPr algn="just"/>
            <a:r>
              <a:rPr lang="ru-RU" sz="1800" dirty="0" smtClean="0"/>
              <a:t>- </a:t>
            </a:r>
            <a:r>
              <a:rPr lang="ru-RU" sz="1800" dirty="0" err="1" smtClean="0"/>
              <a:t>Regulamentul</a:t>
            </a:r>
            <a:r>
              <a:rPr lang="ru-RU" sz="1800" dirty="0" smtClean="0"/>
              <a:t> </a:t>
            </a:r>
            <a:r>
              <a:rPr lang="ru-RU" sz="1800" dirty="0" err="1" smtClean="0"/>
              <a:t>privind</a:t>
            </a:r>
            <a:r>
              <a:rPr lang="ru-RU" sz="1800" dirty="0" smtClean="0"/>
              <a:t> </a:t>
            </a:r>
            <a:r>
              <a:rPr lang="ru-RU" sz="1800" dirty="0" err="1" smtClean="0"/>
              <a:t>modul</a:t>
            </a:r>
            <a:r>
              <a:rPr lang="ru-RU" sz="1800" dirty="0" smtClean="0"/>
              <a:t> </a:t>
            </a:r>
            <a:r>
              <a:rPr lang="ru-RU" sz="1800" dirty="0" err="1" smtClean="0"/>
              <a:t>de</a:t>
            </a:r>
            <a:r>
              <a:rPr lang="ru-RU" sz="1800" dirty="0" smtClean="0"/>
              <a:t> </a:t>
            </a:r>
            <a:r>
              <a:rPr lang="ru-RU" sz="1800" dirty="0" err="1" smtClean="0"/>
              <a:t>cercetare</a:t>
            </a:r>
            <a:r>
              <a:rPr lang="ru-RU" sz="1800" dirty="0" smtClean="0"/>
              <a:t> </a:t>
            </a:r>
            <a:r>
              <a:rPr lang="ru-RU" sz="1800" dirty="0" err="1" smtClean="0"/>
              <a:t>a</a:t>
            </a:r>
            <a:r>
              <a:rPr lang="ru-RU" sz="1800" dirty="0" smtClean="0"/>
              <a:t> </a:t>
            </a:r>
            <a:r>
              <a:rPr lang="ru-RU" sz="1800" dirty="0" err="1" smtClean="0"/>
              <a:t>accidentelor</a:t>
            </a:r>
            <a:r>
              <a:rPr lang="ru-RU" sz="1800" dirty="0" smtClean="0"/>
              <a:t> </a:t>
            </a:r>
            <a:r>
              <a:rPr lang="ru-RU" sz="1800" dirty="0" err="1" smtClean="0"/>
              <a:t>de</a:t>
            </a:r>
            <a:r>
              <a:rPr lang="ru-RU" sz="1800" dirty="0" smtClean="0"/>
              <a:t> </a:t>
            </a:r>
            <a:r>
              <a:rPr lang="ru-RU" sz="1800" dirty="0" err="1" smtClean="0"/>
              <a:t>muncă</a:t>
            </a:r>
            <a:r>
              <a:rPr lang="ru-RU" sz="1800" dirty="0" smtClean="0"/>
              <a:t> (HG </a:t>
            </a:r>
            <a:r>
              <a:rPr lang="ru-RU" sz="1800" dirty="0" err="1" smtClean="0"/>
              <a:t>Republicii</a:t>
            </a:r>
            <a:r>
              <a:rPr lang="ru-RU" sz="1800" dirty="0" smtClean="0"/>
              <a:t> </a:t>
            </a:r>
            <a:r>
              <a:rPr lang="ru-RU" sz="1800" dirty="0" err="1" smtClean="0"/>
              <a:t>Moldova</a:t>
            </a:r>
            <a:r>
              <a:rPr lang="ru-RU" sz="1800" dirty="0" smtClean="0"/>
              <a:t> </a:t>
            </a:r>
            <a:r>
              <a:rPr lang="ru-RU" sz="1800" dirty="0" err="1" smtClean="0"/>
              <a:t>nr</a:t>
            </a:r>
            <a:r>
              <a:rPr lang="ru-RU" sz="1800" dirty="0" smtClean="0"/>
              <a:t>. 1361 </a:t>
            </a:r>
            <a:r>
              <a:rPr lang="ru-RU" sz="1800" dirty="0" err="1" smtClean="0"/>
              <a:t>din</a:t>
            </a:r>
            <a:r>
              <a:rPr lang="ru-RU" sz="1800" dirty="0" smtClean="0"/>
              <a:t> 22.12.2005);</a:t>
            </a:r>
          </a:p>
          <a:p>
            <a:pPr algn="just"/>
            <a:r>
              <a:rPr lang="ru-RU" sz="1800" b="1" dirty="0" smtClean="0"/>
              <a:t>- </a:t>
            </a:r>
            <a:r>
              <a:rPr lang="ru-RU" sz="1800" dirty="0" err="1" smtClean="0"/>
              <a:t>Regulamentului</a:t>
            </a:r>
            <a:r>
              <a:rPr lang="ru-RU" sz="1800" dirty="0" smtClean="0"/>
              <a:t> </a:t>
            </a:r>
            <a:r>
              <a:rPr lang="ru-RU" sz="1800" dirty="0" err="1" smtClean="0"/>
              <a:t>cu</a:t>
            </a:r>
            <a:r>
              <a:rPr lang="ru-RU" sz="1800" dirty="0" smtClean="0"/>
              <a:t> </a:t>
            </a:r>
            <a:r>
              <a:rPr lang="ru-RU" sz="1800" dirty="0" err="1" smtClean="0"/>
              <a:t>privire</a:t>
            </a:r>
            <a:r>
              <a:rPr lang="ru-RU" sz="1800" dirty="0" smtClean="0"/>
              <a:t> </a:t>
            </a:r>
            <a:r>
              <a:rPr lang="ru-RU" sz="1800" dirty="0" err="1" smtClean="0"/>
              <a:t>la</a:t>
            </a:r>
            <a:r>
              <a:rPr lang="ru-RU" sz="1800" dirty="0" smtClean="0"/>
              <a:t> </a:t>
            </a:r>
            <a:r>
              <a:rPr lang="ru-RU" sz="1800" dirty="0" err="1" smtClean="0"/>
              <a:t>plata</a:t>
            </a:r>
            <a:r>
              <a:rPr lang="ru-RU" sz="1800" dirty="0" smtClean="0"/>
              <a:t> </a:t>
            </a:r>
            <a:r>
              <a:rPr lang="ru-RU" sz="1800" dirty="0" err="1" smtClean="0"/>
              <a:t>decătre</a:t>
            </a:r>
            <a:r>
              <a:rPr lang="ru-RU" sz="1800" dirty="0" smtClean="0"/>
              <a:t> </a:t>
            </a:r>
            <a:r>
              <a:rPr lang="ru-RU" sz="1800" dirty="0" err="1" smtClean="0"/>
              <a:t>întreprinderi</a:t>
            </a:r>
            <a:r>
              <a:rPr lang="ru-RU" sz="1800" dirty="0" smtClean="0"/>
              <a:t>, </a:t>
            </a:r>
            <a:r>
              <a:rPr lang="ru-RU" sz="1800" dirty="0" err="1" smtClean="0"/>
              <a:t>organizaţii</a:t>
            </a:r>
            <a:r>
              <a:rPr lang="ru-RU" sz="1800" dirty="0" smtClean="0"/>
              <a:t> </a:t>
            </a:r>
            <a:r>
              <a:rPr lang="ru-RU" sz="1800" dirty="0" err="1" smtClean="0"/>
              <a:t>şi</a:t>
            </a:r>
            <a:r>
              <a:rPr lang="ru-RU" sz="1800" dirty="0" smtClean="0"/>
              <a:t> </a:t>
            </a:r>
            <a:r>
              <a:rPr lang="ru-RU" sz="1800" dirty="0" err="1" smtClean="0"/>
              <a:t>instituţii</a:t>
            </a:r>
            <a:r>
              <a:rPr lang="ru-RU" sz="1800" dirty="0" smtClean="0"/>
              <a:t> </a:t>
            </a:r>
            <a:r>
              <a:rPr lang="ru-RU" sz="1800" dirty="0" err="1" smtClean="0"/>
              <a:t>a</a:t>
            </a:r>
            <a:r>
              <a:rPr lang="ru-RU" sz="1800" dirty="0" smtClean="0"/>
              <a:t> </a:t>
            </a:r>
            <a:r>
              <a:rPr lang="ru-RU" sz="1800" dirty="0" err="1" smtClean="0"/>
              <a:t>indemnizaţiei</a:t>
            </a:r>
            <a:r>
              <a:rPr lang="ru-RU" sz="1800" dirty="0" smtClean="0"/>
              <a:t> </a:t>
            </a:r>
            <a:r>
              <a:rPr lang="ru-RU" sz="1800" dirty="0" err="1" smtClean="0"/>
              <a:t>unice</a:t>
            </a:r>
            <a:r>
              <a:rPr lang="ru-RU" sz="1800" dirty="0" smtClean="0"/>
              <a:t> </a:t>
            </a:r>
            <a:r>
              <a:rPr lang="ru-RU" sz="1800" dirty="0" err="1" smtClean="0"/>
              <a:t>pentru</a:t>
            </a:r>
            <a:r>
              <a:rPr lang="ru-RU" sz="1800" dirty="0" smtClean="0"/>
              <a:t> </a:t>
            </a:r>
            <a:r>
              <a:rPr lang="ru-RU" sz="1800" dirty="0" err="1" smtClean="0"/>
              <a:t>pierderea</a:t>
            </a:r>
            <a:r>
              <a:rPr lang="ru-RU" sz="1800" dirty="0" smtClean="0"/>
              <a:t> </a:t>
            </a:r>
            <a:r>
              <a:rPr lang="ru-RU" sz="1800" dirty="0" err="1" smtClean="0"/>
              <a:t>capacităcii</a:t>
            </a:r>
            <a:r>
              <a:rPr lang="ru-RU" sz="1800" dirty="0" smtClean="0"/>
              <a:t> </a:t>
            </a:r>
            <a:r>
              <a:rPr lang="ru-RU" sz="1800" dirty="0" err="1" smtClean="0"/>
              <a:t>de</a:t>
            </a:r>
            <a:r>
              <a:rPr lang="ru-RU" sz="1800" dirty="0" smtClean="0"/>
              <a:t> </a:t>
            </a:r>
            <a:r>
              <a:rPr lang="ru-RU" sz="1800" dirty="0" err="1" smtClean="0"/>
              <a:t>muncă</a:t>
            </a:r>
            <a:r>
              <a:rPr lang="ru-RU" sz="1800" dirty="0" smtClean="0"/>
              <a:t> </a:t>
            </a:r>
            <a:r>
              <a:rPr lang="ru-RU" sz="1800" dirty="0" err="1" smtClean="0"/>
              <a:t>sau</a:t>
            </a:r>
            <a:r>
              <a:rPr lang="ru-RU" sz="1800" dirty="0" smtClean="0"/>
              <a:t> </a:t>
            </a:r>
            <a:r>
              <a:rPr lang="ru-RU" sz="1800" dirty="0" err="1" smtClean="0"/>
              <a:t>decesul</a:t>
            </a:r>
            <a:r>
              <a:rPr lang="ru-RU" sz="1800" dirty="0" smtClean="0"/>
              <a:t> </a:t>
            </a:r>
            <a:r>
              <a:rPr lang="ru-RU" sz="1800" dirty="0" err="1" smtClean="0"/>
              <a:t>angajatului</a:t>
            </a:r>
            <a:r>
              <a:rPr lang="ru-RU" sz="1800" dirty="0" smtClean="0"/>
              <a:t> </a:t>
            </a:r>
            <a:r>
              <a:rPr lang="ru-RU" sz="1800" dirty="0" err="1" smtClean="0"/>
              <a:t>în</a:t>
            </a:r>
            <a:r>
              <a:rPr lang="ru-RU" sz="1800" dirty="0" smtClean="0"/>
              <a:t> </a:t>
            </a:r>
            <a:r>
              <a:rPr lang="ru-RU" sz="1800" dirty="0" err="1" smtClean="0"/>
              <a:t>urma</a:t>
            </a:r>
            <a:r>
              <a:rPr lang="ru-RU" sz="1800" dirty="0" smtClean="0"/>
              <a:t> </a:t>
            </a:r>
            <a:r>
              <a:rPr lang="ru-RU" sz="1800" dirty="0" err="1" smtClean="0"/>
              <a:t>unui</a:t>
            </a:r>
            <a:r>
              <a:rPr lang="ru-RU" sz="1800" dirty="0" smtClean="0"/>
              <a:t> </a:t>
            </a:r>
            <a:r>
              <a:rPr lang="ru-RU" sz="1800" dirty="0" err="1" smtClean="0"/>
              <a:t>accident</a:t>
            </a:r>
            <a:r>
              <a:rPr lang="ru-RU" sz="1800" dirty="0" smtClean="0"/>
              <a:t> </a:t>
            </a:r>
            <a:r>
              <a:rPr lang="ru-RU" sz="1800" dirty="0" err="1" smtClean="0"/>
              <a:t>de</a:t>
            </a:r>
            <a:r>
              <a:rPr lang="ru-RU" sz="1800" dirty="0" smtClean="0"/>
              <a:t> </a:t>
            </a:r>
            <a:r>
              <a:rPr lang="ru-RU" sz="1800" dirty="0" err="1" smtClean="0"/>
              <a:t>muncă</a:t>
            </a:r>
            <a:r>
              <a:rPr lang="ru-RU" sz="1800" dirty="0" smtClean="0"/>
              <a:t> </a:t>
            </a:r>
            <a:r>
              <a:rPr lang="ru-RU" sz="1800" dirty="0" err="1" smtClean="0"/>
              <a:t>sau</a:t>
            </a:r>
            <a:r>
              <a:rPr lang="ru-RU" sz="1800" dirty="0" smtClean="0"/>
              <a:t> </a:t>
            </a:r>
            <a:r>
              <a:rPr lang="ru-RU" sz="1800" dirty="0" err="1" smtClean="0"/>
              <a:t>unei</a:t>
            </a:r>
            <a:r>
              <a:rPr lang="ru-RU" sz="1800" dirty="0" smtClean="0"/>
              <a:t> </a:t>
            </a:r>
            <a:r>
              <a:rPr lang="ru-RU" sz="1800" dirty="0" err="1" smtClean="0"/>
              <a:t>afecţiuni</a:t>
            </a:r>
            <a:r>
              <a:rPr lang="ru-RU" sz="1800" dirty="0" smtClean="0"/>
              <a:t> </a:t>
            </a:r>
            <a:r>
              <a:rPr lang="ru-RU" sz="1800" dirty="0" err="1" smtClean="0"/>
              <a:t>profesionale</a:t>
            </a:r>
            <a:r>
              <a:rPr lang="ru-RU" sz="1800" dirty="0" smtClean="0"/>
              <a:t> (HG </a:t>
            </a:r>
            <a:r>
              <a:rPr lang="ru-RU" sz="1800" dirty="0" err="1" smtClean="0"/>
              <a:t>Republicii</a:t>
            </a:r>
            <a:r>
              <a:rPr lang="ru-RU" sz="1800" dirty="0" smtClean="0"/>
              <a:t> </a:t>
            </a:r>
            <a:r>
              <a:rPr lang="ru-RU" sz="1800" dirty="0" err="1" smtClean="0"/>
              <a:t>Moldova</a:t>
            </a:r>
            <a:r>
              <a:rPr lang="ru-RU" sz="1800" dirty="0" smtClean="0"/>
              <a:t> </a:t>
            </a:r>
            <a:r>
              <a:rPr lang="ru-RU" sz="1800" dirty="0" err="1" smtClean="0"/>
              <a:t>nr</a:t>
            </a:r>
            <a:r>
              <a:rPr lang="ru-RU" sz="1800" dirty="0" smtClean="0"/>
              <a:t>. 513 </a:t>
            </a:r>
            <a:r>
              <a:rPr lang="ru-RU" sz="1800" dirty="0" err="1" smtClean="0"/>
              <a:t>din</a:t>
            </a:r>
            <a:r>
              <a:rPr lang="ru-RU" sz="1800" dirty="0" smtClean="0"/>
              <a:t> 11.08.1993);</a:t>
            </a:r>
          </a:p>
          <a:p>
            <a:pPr algn="just"/>
            <a:r>
              <a:rPr lang="en-US" sz="1800" dirty="0" smtClean="0"/>
              <a:t>- </a:t>
            </a:r>
            <a:r>
              <a:rPr lang="en-US" sz="1800" dirty="0" err="1" smtClean="0"/>
              <a:t>Regulamentul</a:t>
            </a:r>
            <a:r>
              <a:rPr lang="en-US" sz="1800" dirty="0" smtClean="0"/>
              <a:t> cu </a:t>
            </a:r>
            <a:r>
              <a:rPr lang="en-US" sz="1800" dirty="0" err="1" smtClean="0"/>
              <a:t>privire</a:t>
            </a:r>
            <a:r>
              <a:rPr lang="en-US" sz="1800" dirty="0" smtClean="0"/>
              <a:t> la </a:t>
            </a:r>
            <a:r>
              <a:rPr lang="en-US" sz="1800" dirty="0" err="1" smtClean="0"/>
              <a:t>condiţiile</a:t>
            </a:r>
            <a:r>
              <a:rPr lang="en-US" sz="1800" dirty="0" smtClean="0"/>
              <a:t> de </a:t>
            </a:r>
            <a:r>
              <a:rPr lang="en-US" sz="1800" dirty="0" err="1" smtClean="0"/>
              <a:t>stabilire</a:t>
            </a:r>
            <a:r>
              <a:rPr lang="en-US" sz="1800" dirty="0" smtClean="0"/>
              <a:t>, </a:t>
            </a:r>
            <a:r>
              <a:rPr lang="en-US" sz="1800" dirty="0" err="1" smtClean="0"/>
              <a:t>modul</a:t>
            </a:r>
            <a:r>
              <a:rPr lang="en-US" sz="1800" dirty="0" smtClean="0"/>
              <a:t> de </a:t>
            </a:r>
            <a:r>
              <a:rPr lang="en-US" sz="1800" dirty="0" err="1" smtClean="0"/>
              <a:t>calcul</a:t>
            </a:r>
            <a:r>
              <a:rPr lang="en-US" sz="1800" dirty="0" smtClean="0"/>
              <a:t> </a:t>
            </a:r>
            <a:r>
              <a:rPr lang="en-US" sz="1800" dirty="0" err="1" smtClean="0"/>
              <a:t>şi</a:t>
            </a:r>
            <a:r>
              <a:rPr lang="en-US" sz="1800" dirty="0" smtClean="0"/>
              <a:t> de </a:t>
            </a:r>
            <a:r>
              <a:rPr lang="en-US" sz="1800" dirty="0" err="1" smtClean="0"/>
              <a:t>plată</a:t>
            </a:r>
            <a:r>
              <a:rPr lang="en-US" sz="1800" dirty="0" smtClean="0"/>
              <a:t> a </a:t>
            </a:r>
            <a:r>
              <a:rPr lang="en-US" sz="1800" dirty="0" err="1" smtClean="0"/>
              <a:t>indemnizaţiilor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incapacitate </a:t>
            </a:r>
            <a:r>
              <a:rPr lang="en-US" sz="1800" dirty="0" err="1" smtClean="0"/>
              <a:t>temporară</a:t>
            </a:r>
            <a:r>
              <a:rPr lang="en-US" sz="1800" dirty="0" smtClean="0"/>
              <a:t> de </a:t>
            </a:r>
            <a:r>
              <a:rPr lang="en-US" sz="1800" dirty="0" err="1" smtClean="0"/>
              <a:t>muncă</a:t>
            </a:r>
            <a:r>
              <a:rPr lang="en-US" sz="1800" dirty="0" smtClean="0"/>
              <a:t>  (HG nr. 108 din 03.02.2005)</a:t>
            </a:r>
            <a:endParaRPr lang="ru-RU" sz="1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Cadru</a:t>
            </a:r>
            <a:r>
              <a:rPr lang="en-US" sz="2800" dirty="0" smtClean="0"/>
              <a:t> </a:t>
            </a:r>
            <a:r>
              <a:rPr lang="ro-MO" sz="2800" dirty="0" smtClean="0"/>
              <a:t> </a:t>
            </a:r>
            <a:r>
              <a:rPr lang="ro-MO" sz="2800" dirty="0" smtClean="0"/>
              <a:t>legislativ </a:t>
            </a:r>
            <a:r>
              <a:rPr lang="en-US" sz="2800" dirty="0" err="1" smtClean="0"/>
              <a:t>pentru</a:t>
            </a:r>
            <a:r>
              <a:rPr lang="en-US" sz="2800" dirty="0" smtClean="0"/>
              <a:t> </a:t>
            </a:r>
            <a:r>
              <a:rPr lang="en-US" sz="2800" dirty="0" err="1" smtClean="0"/>
              <a:t>cercetarea</a:t>
            </a:r>
            <a:r>
              <a:rPr lang="en-US" sz="2800" dirty="0" smtClean="0"/>
              <a:t> </a:t>
            </a:r>
            <a:r>
              <a:rPr lang="en-US" sz="2800" dirty="0" err="1" smtClean="0"/>
              <a:t>accidentelor</a:t>
            </a:r>
            <a:r>
              <a:rPr lang="en-US" sz="2800" dirty="0" smtClean="0"/>
              <a:t> de </a:t>
            </a:r>
            <a:r>
              <a:rPr lang="en-US" sz="2800" dirty="0" err="1" smtClean="0"/>
              <a:t>muncă</a:t>
            </a:r>
            <a:r>
              <a:rPr lang="en-US" sz="2800" dirty="0" smtClean="0"/>
              <a:t>: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/>
          </a:bodyPr>
          <a:lstStyle/>
          <a:p>
            <a:r>
              <a:rPr lang="en-US" sz="1600" dirty="0" err="1" smtClean="0"/>
              <a:t>Atat</a:t>
            </a:r>
            <a:r>
              <a:rPr lang="en-US" sz="1600" dirty="0" smtClean="0"/>
              <a:t> </a:t>
            </a:r>
            <a:r>
              <a:rPr lang="en-US" sz="1600" dirty="0" err="1" smtClean="0"/>
              <a:t>angajatii</a:t>
            </a:r>
            <a:r>
              <a:rPr lang="en-US" sz="1600" dirty="0" smtClean="0"/>
              <a:t>, cat </a:t>
            </a:r>
            <a:r>
              <a:rPr lang="en-US" sz="1600" dirty="0" err="1" smtClean="0"/>
              <a:t>si</a:t>
            </a:r>
            <a:r>
              <a:rPr lang="en-US" sz="1600" dirty="0" smtClean="0"/>
              <a:t> </a:t>
            </a:r>
            <a:r>
              <a:rPr lang="en-US" sz="1600" dirty="0" err="1" smtClean="0"/>
              <a:t>angajatorii</a:t>
            </a:r>
            <a:r>
              <a:rPr lang="en-US" sz="1600" dirty="0" smtClean="0"/>
              <a:t> </a:t>
            </a:r>
            <a:r>
              <a:rPr lang="en-US" sz="1600" dirty="0" err="1" smtClean="0"/>
              <a:t>trebuie</a:t>
            </a:r>
            <a:r>
              <a:rPr lang="en-US" sz="1600" dirty="0" smtClean="0"/>
              <a:t> </a:t>
            </a:r>
            <a:r>
              <a:rPr lang="en-US" sz="1600" dirty="0" err="1" smtClean="0"/>
              <a:t>sa</a:t>
            </a:r>
            <a:r>
              <a:rPr lang="en-US" sz="1600" dirty="0" smtClean="0"/>
              <a:t> </a:t>
            </a:r>
            <a:r>
              <a:rPr lang="en-US" sz="1600" dirty="0" err="1" smtClean="0"/>
              <a:t>consulte</a:t>
            </a:r>
            <a:r>
              <a:rPr lang="en-US" sz="1600" dirty="0" smtClean="0"/>
              <a:t> </a:t>
            </a:r>
            <a:r>
              <a:rPr lang="en-US" sz="1600" dirty="0" err="1" smtClean="0"/>
              <a:t>legea</a:t>
            </a:r>
            <a:r>
              <a:rPr lang="en-US" sz="1600" dirty="0" smtClean="0"/>
              <a:t> </a:t>
            </a:r>
            <a:r>
              <a:rPr lang="en-US" sz="1600" dirty="0" err="1" smtClean="0"/>
              <a:t>atunci</a:t>
            </a:r>
            <a:r>
              <a:rPr lang="en-US" sz="1600" dirty="0" smtClean="0"/>
              <a:t> </a:t>
            </a:r>
            <a:r>
              <a:rPr lang="en-US" sz="1600" dirty="0" err="1" smtClean="0"/>
              <a:t>cand</a:t>
            </a:r>
            <a:r>
              <a:rPr lang="en-US" sz="1600" dirty="0" smtClean="0"/>
              <a:t> vine </a:t>
            </a:r>
            <a:r>
              <a:rPr lang="en-US" sz="1600" dirty="0" err="1" smtClean="0"/>
              <a:t>vorba</a:t>
            </a:r>
            <a:r>
              <a:rPr lang="en-US" sz="1600" dirty="0" smtClean="0"/>
              <a:t> de </a:t>
            </a:r>
            <a:r>
              <a:rPr lang="en-US" sz="1600" dirty="0" err="1" smtClean="0"/>
              <a:t>producerea</a:t>
            </a:r>
            <a:r>
              <a:rPr lang="en-US" sz="1600" dirty="0" smtClean="0"/>
              <a:t> </a:t>
            </a:r>
            <a:r>
              <a:rPr lang="en-US" sz="1600" dirty="0" err="1" smtClean="0"/>
              <a:t>unui</a:t>
            </a:r>
            <a:r>
              <a:rPr lang="en-US" sz="1600" dirty="0" smtClean="0"/>
              <a:t> accident la </a:t>
            </a:r>
            <a:r>
              <a:rPr lang="en-US" sz="1600" dirty="0" err="1" smtClean="0"/>
              <a:t>locul</a:t>
            </a:r>
            <a:r>
              <a:rPr lang="en-US" sz="1600" dirty="0" smtClean="0"/>
              <a:t> de </a:t>
            </a:r>
            <a:r>
              <a:rPr lang="en-US" sz="1600" dirty="0" err="1" smtClean="0"/>
              <a:t>munca</a:t>
            </a:r>
            <a:r>
              <a:rPr lang="en-US" sz="1600" dirty="0" smtClean="0"/>
              <a:t>. </a:t>
            </a:r>
            <a:r>
              <a:rPr lang="en-US" sz="1600" dirty="0" err="1" smtClean="0"/>
              <a:t>Astfel</a:t>
            </a:r>
            <a:r>
              <a:rPr lang="en-US" sz="1600" dirty="0" smtClean="0"/>
              <a:t>, </a:t>
            </a:r>
            <a:r>
              <a:rPr lang="en-US" sz="1600" dirty="0" err="1" smtClean="0"/>
              <a:t>angajatul</a:t>
            </a:r>
            <a:r>
              <a:rPr lang="en-US" sz="1600" dirty="0" smtClean="0"/>
              <a:t> </a:t>
            </a:r>
            <a:r>
              <a:rPr lang="en-US" sz="1600" dirty="0" err="1" smtClean="0"/>
              <a:t>trebuie</a:t>
            </a:r>
            <a:r>
              <a:rPr lang="en-US" sz="1600" dirty="0" smtClean="0"/>
              <a:t> </a:t>
            </a:r>
            <a:r>
              <a:rPr lang="en-US" sz="1600" dirty="0" err="1" smtClean="0"/>
              <a:t>sa</a:t>
            </a:r>
            <a:r>
              <a:rPr lang="en-US" sz="1600" dirty="0" smtClean="0"/>
              <a:t> </a:t>
            </a:r>
            <a:r>
              <a:rPr lang="en-US" sz="1600" dirty="0" err="1" smtClean="0"/>
              <a:t>stie</a:t>
            </a:r>
            <a:r>
              <a:rPr lang="en-US" sz="1600" dirty="0" smtClean="0"/>
              <a:t> care </a:t>
            </a:r>
            <a:r>
              <a:rPr lang="en-US" sz="1600" dirty="0" err="1" smtClean="0"/>
              <a:t>sunt</a:t>
            </a:r>
            <a:r>
              <a:rPr lang="en-US" sz="1600" dirty="0" smtClean="0"/>
              <a:t> </a:t>
            </a:r>
            <a:r>
              <a:rPr lang="en-US" sz="1600" dirty="0" err="1" smtClean="0"/>
              <a:t>drepturile</a:t>
            </a:r>
            <a:r>
              <a:rPr lang="en-US" sz="1600" dirty="0" smtClean="0"/>
              <a:t> sale, </a:t>
            </a:r>
            <a:r>
              <a:rPr lang="en-US" sz="1600" dirty="0" err="1" smtClean="0"/>
              <a:t>iar</a:t>
            </a:r>
            <a:r>
              <a:rPr lang="en-US" sz="1600" dirty="0" smtClean="0"/>
              <a:t> </a:t>
            </a:r>
            <a:r>
              <a:rPr lang="en-US" sz="1600" dirty="0" err="1" smtClean="0"/>
              <a:t>angajatorul</a:t>
            </a:r>
            <a:r>
              <a:rPr lang="en-US" sz="1600" dirty="0" smtClean="0"/>
              <a:t> </a:t>
            </a:r>
            <a:r>
              <a:rPr lang="en-US" sz="1600" dirty="0" err="1" smtClean="0"/>
              <a:t>trebuie</a:t>
            </a:r>
            <a:r>
              <a:rPr lang="en-US" sz="1600" dirty="0" smtClean="0"/>
              <a:t> </a:t>
            </a:r>
            <a:r>
              <a:rPr lang="en-US" sz="1600" dirty="0" err="1" smtClean="0"/>
              <a:t>sa</a:t>
            </a:r>
            <a:r>
              <a:rPr lang="en-US" sz="1600" dirty="0" smtClean="0"/>
              <a:t> </a:t>
            </a:r>
            <a:r>
              <a:rPr lang="en-US" sz="1600" dirty="0" err="1" smtClean="0"/>
              <a:t>stie</a:t>
            </a:r>
            <a:r>
              <a:rPr lang="en-US" sz="1600" dirty="0" smtClean="0"/>
              <a:t> cum </a:t>
            </a:r>
            <a:r>
              <a:rPr lang="en-US" sz="1600" dirty="0" err="1" smtClean="0"/>
              <a:t>trebuie</a:t>
            </a:r>
            <a:r>
              <a:rPr lang="en-US" sz="1600" dirty="0" smtClean="0"/>
              <a:t> </a:t>
            </a:r>
            <a:r>
              <a:rPr lang="en-US" sz="1600" dirty="0" err="1" smtClean="0"/>
              <a:t>sa</a:t>
            </a:r>
            <a:r>
              <a:rPr lang="en-US" sz="1600" dirty="0" smtClean="0"/>
              <a:t> </a:t>
            </a:r>
            <a:r>
              <a:rPr lang="en-US" sz="1600" dirty="0" err="1" smtClean="0"/>
              <a:t>procedeze</a:t>
            </a:r>
            <a:r>
              <a:rPr lang="en-US" sz="1600" dirty="0" smtClean="0"/>
              <a:t> </a:t>
            </a:r>
            <a:r>
              <a:rPr lang="en-US" sz="1600" dirty="0" err="1" smtClean="0"/>
              <a:t>si</a:t>
            </a:r>
            <a:r>
              <a:rPr lang="en-US" sz="1600" dirty="0" smtClean="0"/>
              <a:t> care </a:t>
            </a:r>
            <a:r>
              <a:rPr lang="en-US" sz="1600" dirty="0" err="1" smtClean="0"/>
              <a:t>sunt</a:t>
            </a:r>
            <a:r>
              <a:rPr lang="en-US" sz="1600" dirty="0" smtClean="0"/>
              <a:t> </a:t>
            </a:r>
            <a:r>
              <a:rPr lang="en-US" sz="1600" dirty="0" err="1" smtClean="0"/>
              <a:t>obligatiile</a:t>
            </a:r>
            <a:r>
              <a:rPr lang="en-US" sz="1600" dirty="0" smtClean="0"/>
              <a:t> </a:t>
            </a:r>
            <a:r>
              <a:rPr lang="en-US" sz="1600" dirty="0" err="1" smtClean="0"/>
              <a:t>sau</a:t>
            </a:r>
            <a:r>
              <a:rPr lang="en-US" sz="1600" dirty="0" smtClean="0"/>
              <a:t> </a:t>
            </a:r>
            <a:r>
              <a:rPr lang="en-US" sz="1600" dirty="0" err="1" smtClean="0"/>
              <a:t>responsabilitatile</a:t>
            </a:r>
            <a:r>
              <a:rPr lang="en-US" sz="1600" dirty="0" smtClean="0"/>
              <a:t> sale.</a:t>
            </a:r>
            <a:endParaRPr lang="ru-RU" sz="1600" dirty="0" smtClean="0"/>
          </a:p>
          <a:p>
            <a:r>
              <a:rPr lang="en-US" sz="1600" dirty="0" err="1" smtClean="0"/>
              <a:t>Fiecare</a:t>
            </a:r>
            <a:r>
              <a:rPr lang="en-US" sz="1600" dirty="0" smtClean="0"/>
              <a:t>  </a:t>
            </a:r>
            <a:r>
              <a:rPr lang="en-US" sz="1600" dirty="0" err="1" smtClean="0"/>
              <a:t>accidentat</a:t>
            </a:r>
            <a:r>
              <a:rPr lang="en-US" sz="1600" dirty="0" smtClean="0"/>
              <a:t> </a:t>
            </a:r>
            <a:r>
              <a:rPr lang="en-US" sz="1600" dirty="0" err="1" smtClean="0"/>
              <a:t>sau</a:t>
            </a:r>
            <a:r>
              <a:rPr lang="en-US" sz="1600" dirty="0" smtClean="0"/>
              <a:t> </a:t>
            </a:r>
            <a:r>
              <a:rPr lang="en-US" sz="1600" dirty="0" err="1" smtClean="0"/>
              <a:t>martor</a:t>
            </a:r>
            <a:r>
              <a:rPr lang="en-US" sz="1600" dirty="0" smtClean="0"/>
              <a:t> ocular </a:t>
            </a:r>
            <a:r>
              <a:rPr lang="en-US" sz="1600" dirty="0" err="1" smtClean="0"/>
              <a:t>este</a:t>
            </a:r>
            <a:r>
              <a:rPr lang="en-US" sz="1600" dirty="0" smtClean="0"/>
              <a:t> </a:t>
            </a:r>
            <a:r>
              <a:rPr lang="en-US" sz="1600" dirty="0" err="1" smtClean="0"/>
              <a:t>obligat</a:t>
            </a:r>
            <a:r>
              <a:rPr lang="en-US" sz="1600" dirty="0" smtClean="0"/>
              <a:t> </a:t>
            </a:r>
            <a:r>
              <a:rPr lang="en-US" sz="1600" dirty="0" err="1" smtClean="0"/>
              <a:t>să</a:t>
            </a:r>
            <a:r>
              <a:rPr lang="en-US" sz="1600" dirty="0" smtClean="0"/>
              <a:t> </a:t>
            </a:r>
            <a:r>
              <a:rPr lang="en-US" sz="1600" dirty="0" err="1" smtClean="0"/>
              <a:t>anunţe</a:t>
            </a:r>
            <a:r>
              <a:rPr lang="en-US" sz="1600" dirty="0" smtClean="0"/>
              <a:t> </a:t>
            </a:r>
            <a:r>
              <a:rPr lang="en-US" sz="1600" dirty="0" err="1" smtClean="0"/>
              <a:t>imediat</a:t>
            </a:r>
            <a:r>
              <a:rPr lang="en-US" sz="1600" dirty="0" smtClean="0"/>
              <a:t> </a:t>
            </a:r>
            <a:r>
              <a:rPr lang="en-US" sz="1600" dirty="0" err="1" smtClean="0"/>
              <a:t>accidentul</a:t>
            </a:r>
            <a:r>
              <a:rPr lang="en-US" sz="1600" dirty="0" smtClean="0"/>
              <a:t> </a:t>
            </a:r>
            <a:r>
              <a:rPr lang="en-US" sz="1600" dirty="0" err="1" smtClean="0"/>
              <a:t>produs</a:t>
            </a:r>
            <a:r>
              <a:rPr lang="en-US" sz="1600" dirty="0" smtClean="0"/>
              <a:t> </a:t>
            </a:r>
            <a:r>
              <a:rPr lang="en-US" sz="1600" dirty="0" err="1" smtClean="0"/>
              <a:t>conducătorului</a:t>
            </a:r>
            <a:r>
              <a:rPr lang="en-US" sz="1600" dirty="0" smtClean="0"/>
              <a:t> </a:t>
            </a:r>
            <a:r>
              <a:rPr lang="en-US" sz="1600" dirty="0" err="1" smtClean="0"/>
              <a:t>său</a:t>
            </a:r>
            <a:r>
              <a:rPr lang="en-US" sz="1600" dirty="0" smtClean="0"/>
              <a:t> direct </a:t>
            </a:r>
            <a:r>
              <a:rPr lang="en-US" sz="1600" dirty="0" err="1" smtClean="0"/>
              <a:t>sau</a:t>
            </a:r>
            <a:r>
              <a:rPr lang="en-US" sz="1600" dirty="0" smtClean="0"/>
              <a:t> </a:t>
            </a:r>
            <a:r>
              <a:rPr lang="en-US" sz="1600" dirty="0" err="1" smtClean="0"/>
              <a:t>oricărui</a:t>
            </a:r>
            <a:r>
              <a:rPr lang="en-US" sz="1600" dirty="0" smtClean="0"/>
              <a:t> </a:t>
            </a:r>
            <a:r>
              <a:rPr lang="en-US" sz="1600" dirty="0" err="1" smtClean="0"/>
              <a:t>conducător</a:t>
            </a:r>
            <a:r>
              <a:rPr lang="en-US" sz="1600" dirty="0" smtClean="0"/>
              <a:t> superior al </a:t>
            </a:r>
            <a:r>
              <a:rPr lang="en-US" sz="1600" dirty="0" err="1" smtClean="0"/>
              <a:t>acestuia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să</a:t>
            </a:r>
            <a:r>
              <a:rPr lang="en-US" sz="1600" dirty="0" smtClean="0"/>
              <a:t> </a:t>
            </a:r>
            <a:r>
              <a:rPr lang="en-US" sz="1600" dirty="0" err="1" smtClean="0"/>
              <a:t>acorde</a:t>
            </a:r>
            <a:r>
              <a:rPr lang="en-US" sz="1600" dirty="0" smtClean="0"/>
              <a:t>, </a:t>
            </a:r>
            <a:r>
              <a:rPr lang="en-US" sz="1600" dirty="0" err="1" smtClean="0"/>
              <a:t>după</a:t>
            </a:r>
            <a:r>
              <a:rPr lang="en-US" sz="1600" dirty="0" smtClean="0"/>
              <a:t> </a:t>
            </a:r>
            <a:r>
              <a:rPr lang="en-US" sz="1600" dirty="0" err="1" smtClean="0"/>
              <a:t>caz</a:t>
            </a:r>
            <a:r>
              <a:rPr lang="en-US" sz="1600" dirty="0" smtClean="0"/>
              <a:t>, </a:t>
            </a:r>
            <a:r>
              <a:rPr lang="en-US" sz="1600" dirty="0" err="1" smtClean="0"/>
              <a:t>primul</a:t>
            </a:r>
            <a:r>
              <a:rPr lang="en-US" sz="1600" dirty="0" smtClean="0"/>
              <a:t> </a:t>
            </a:r>
            <a:r>
              <a:rPr lang="en-US" sz="1600" dirty="0" err="1" smtClean="0"/>
              <a:t>ajutor</a:t>
            </a:r>
            <a:r>
              <a:rPr lang="en-US" sz="1600" dirty="0" smtClean="0"/>
              <a:t>.</a:t>
            </a:r>
            <a:endParaRPr lang="ru-RU" sz="1600" dirty="0" smtClean="0"/>
          </a:p>
          <a:p>
            <a:r>
              <a:rPr lang="ru-RU" sz="1600" dirty="0" err="1" smtClean="0"/>
              <a:t>Conducătorul</a:t>
            </a:r>
            <a:r>
              <a:rPr lang="ru-RU" sz="1600" dirty="0" smtClean="0"/>
              <a:t>, </a:t>
            </a:r>
            <a:r>
              <a:rPr lang="ru-RU" sz="1600" dirty="0" err="1" smtClean="0"/>
              <a:t>fiind</a:t>
            </a:r>
            <a:r>
              <a:rPr lang="ru-RU" sz="1600" dirty="0" smtClean="0"/>
              <a:t> </a:t>
            </a:r>
            <a:r>
              <a:rPr lang="ru-RU" sz="1600" dirty="0" err="1" smtClean="0"/>
              <a:t>anunţat</a:t>
            </a:r>
            <a:r>
              <a:rPr lang="ru-RU" sz="1600" dirty="0" smtClean="0"/>
              <a:t> </a:t>
            </a:r>
            <a:r>
              <a:rPr lang="ru-RU" sz="1600" dirty="0" err="1" smtClean="0"/>
              <a:t>despre</a:t>
            </a:r>
            <a:r>
              <a:rPr lang="ru-RU" sz="1600" dirty="0" smtClean="0"/>
              <a:t> </a:t>
            </a:r>
            <a:r>
              <a:rPr lang="ru-RU" sz="1600" dirty="0" err="1" smtClean="0"/>
              <a:t>accident</a:t>
            </a:r>
            <a:r>
              <a:rPr lang="ru-RU" sz="1600" dirty="0" smtClean="0"/>
              <a:t>, </a:t>
            </a:r>
            <a:r>
              <a:rPr lang="ru-RU" sz="1600" dirty="0" err="1" smtClean="0"/>
              <a:t>va</a:t>
            </a:r>
            <a:r>
              <a:rPr lang="ru-RU" sz="1600" dirty="0" smtClean="0"/>
              <a:t> </a:t>
            </a:r>
            <a:r>
              <a:rPr lang="ru-RU" sz="1600" dirty="0" err="1" smtClean="0"/>
              <a:t>îndeplini</a:t>
            </a:r>
            <a:r>
              <a:rPr lang="ru-RU" sz="1600" dirty="0" smtClean="0"/>
              <a:t> </a:t>
            </a:r>
            <a:r>
              <a:rPr lang="ru-RU" sz="1600" dirty="0" err="1" smtClean="0"/>
              <a:t>următoarele</a:t>
            </a:r>
            <a:r>
              <a:rPr lang="ru-RU" sz="1600" dirty="0" smtClean="0"/>
              <a:t> </a:t>
            </a:r>
            <a:r>
              <a:rPr lang="ru-RU" sz="1600" dirty="0" err="1" smtClean="0"/>
              <a:t>acţiuni</a:t>
            </a:r>
            <a:r>
              <a:rPr lang="ru-RU" sz="1600" dirty="0" smtClean="0"/>
              <a:t>: </a:t>
            </a:r>
          </a:p>
          <a:p>
            <a:r>
              <a:rPr lang="en-US" sz="1600" dirty="0" smtClean="0"/>
              <a:t>a)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organiza</a:t>
            </a:r>
            <a:r>
              <a:rPr lang="en-US" sz="1600" dirty="0" smtClean="0"/>
              <a:t> </a:t>
            </a:r>
            <a:r>
              <a:rPr lang="en-US" sz="1600" dirty="0" err="1" smtClean="0"/>
              <a:t>acordarea</a:t>
            </a:r>
            <a:r>
              <a:rPr lang="en-US" sz="1600" dirty="0" smtClean="0"/>
              <a:t> </a:t>
            </a:r>
            <a:r>
              <a:rPr lang="en-US" sz="1600" dirty="0" err="1" smtClean="0"/>
              <a:t>ajutorului</a:t>
            </a:r>
            <a:r>
              <a:rPr lang="en-US" sz="1600" dirty="0" smtClean="0"/>
              <a:t> medical </a:t>
            </a:r>
            <a:r>
              <a:rPr lang="en-US" sz="1600" dirty="0" err="1" smtClean="0"/>
              <a:t>accidentatului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, </a:t>
            </a:r>
            <a:r>
              <a:rPr lang="en-US" sz="1600" dirty="0" err="1" smtClean="0"/>
              <a:t>dacă</a:t>
            </a:r>
            <a:r>
              <a:rPr lang="en-US" sz="1600" dirty="0" smtClean="0"/>
              <a:t>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fi</a:t>
            </a:r>
            <a:r>
              <a:rPr lang="en-US" sz="1600" dirty="0" smtClean="0"/>
              <a:t> </a:t>
            </a:r>
            <a:r>
              <a:rPr lang="en-US" sz="1600" dirty="0" err="1" smtClean="0"/>
              <a:t>necesar</a:t>
            </a:r>
            <a:r>
              <a:rPr lang="en-US" sz="1600" dirty="0" smtClean="0"/>
              <a:t>, </a:t>
            </a:r>
            <a:r>
              <a:rPr lang="en-US" sz="1600" dirty="0" err="1" smtClean="0"/>
              <a:t>îl</a:t>
            </a:r>
            <a:r>
              <a:rPr lang="en-US" sz="1600" dirty="0" smtClean="0"/>
              <a:t>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transporta</a:t>
            </a:r>
            <a:r>
              <a:rPr lang="en-US" sz="1600" dirty="0" smtClean="0"/>
              <a:t> la o </a:t>
            </a:r>
            <a:r>
              <a:rPr lang="en-US" sz="1600" dirty="0" err="1" smtClean="0"/>
              <a:t>instituţie</a:t>
            </a:r>
            <a:r>
              <a:rPr lang="en-US" sz="1600" dirty="0" smtClean="0"/>
              <a:t> </a:t>
            </a:r>
            <a:r>
              <a:rPr lang="en-US" sz="1600" dirty="0" err="1" smtClean="0"/>
              <a:t>medicală</a:t>
            </a:r>
            <a:r>
              <a:rPr lang="en-US" sz="1600" dirty="0" smtClean="0"/>
              <a:t> de la care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solicita</a:t>
            </a:r>
            <a:r>
              <a:rPr lang="en-US" sz="1600" dirty="0" smtClean="0"/>
              <a:t> </a:t>
            </a:r>
            <a:r>
              <a:rPr lang="en-US" sz="1600" dirty="0" err="1" smtClean="0"/>
              <a:t>certificatul</a:t>
            </a:r>
            <a:r>
              <a:rPr lang="en-US" sz="1600" dirty="0" smtClean="0"/>
              <a:t> medical cu </a:t>
            </a:r>
            <a:r>
              <a:rPr lang="en-US" sz="1600" dirty="0" err="1" smtClean="0"/>
              <a:t>privire</a:t>
            </a:r>
            <a:r>
              <a:rPr lang="en-US" sz="1600" dirty="0" smtClean="0"/>
              <a:t> la </a:t>
            </a:r>
            <a:r>
              <a:rPr lang="en-US" sz="1600" dirty="0" err="1" smtClean="0"/>
              <a:t>caracterul</a:t>
            </a:r>
            <a:r>
              <a:rPr lang="en-US" sz="1600" dirty="0" smtClean="0"/>
              <a:t> </a:t>
            </a:r>
            <a:r>
              <a:rPr lang="en-US" sz="1600" dirty="0" err="1" smtClean="0"/>
              <a:t>vătămării</a:t>
            </a:r>
            <a:r>
              <a:rPr lang="en-US" sz="1600" dirty="0" smtClean="0"/>
              <a:t> </a:t>
            </a:r>
            <a:r>
              <a:rPr lang="en-US" sz="1600" dirty="0" err="1" smtClean="0"/>
              <a:t>violente</a:t>
            </a:r>
            <a:r>
              <a:rPr lang="en-US" sz="1600" dirty="0" smtClean="0"/>
              <a:t> a </a:t>
            </a:r>
            <a:r>
              <a:rPr lang="en-US" sz="1600" dirty="0" err="1" smtClean="0"/>
              <a:t>organismului</a:t>
            </a:r>
            <a:r>
              <a:rPr lang="en-US" sz="1600" dirty="0" smtClean="0"/>
              <a:t> </a:t>
            </a:r>
            <a:r>
              <a:rPr lang="en-US" sz="1600" dirty="0" err="1" smtClean="0"/>
              <a:t>acestuia</a:t>
            </a:r>
            <a:r>
              <a:rPr lang="en-US" sz="1600" dirty="0" smtClean="0"/>
              <a:t>; </a:t>
            </a:r>
            <a:endParaRPr lang="ru-RU" sz="1600" dirty="0" smtClean="0"/>
          </a:p>
          <a:p>
            <a:r>
              <a:rPr lang="en-US" sz="1600" dirty="0" smtClean="0"/>
              <a:t>b)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evacua</a:t>
            </a:r>
            <a:r>
              <a:rPr lang="en-US" sz="1600" dirty="0" smtClean="0"/>
              <a:t>, </a:t>
            </a:r>
            <a:r>
              <a:rPr lang="en-US" sz="1600" dirty="0" err="1" smtClean="0"/>
              <a:t>după</a:t>
            </a:r>
            <a:r>
              <a:rPr lang="en-US" sz="1600" dirty="0" smtClean="0"/>
              <a:t> </a:t>
            </a:r>
            <a:r>
              <a:rPr lang="en-US" sz="1600" dirty="0" err="1" smtClean="0"/>
              <a:t>caz</a:t>
            </a:r>
            <a:r>
              <a:rPr lang="en-US" sz="1600" dirty="0" smtClean="0"/>
              <a:t>, </a:t>
            </a:r>
            <a:r>
              <a:rPr lang="en-US" sz="1600" dirty="0" err="1" smtClean="0"/>
              <a:t>personalul</a:t>
            </a:r>
            <a:r>
              <a:rPr lang="en-US" sz="1600" dirty="0" smtClean="0"/>
              <a:t> de la </a:t>
            </a:r>
            <a:r>
              <a:rPr lang="en-US" sz="1600" dirty="0" err="1" smtClean="0"/>
              <a:t>locul</a:t>
            </a:r>
            <a:r>
              <a:rPr lang="en-US" sz="1600" dirty="0" smtClean="0"/>
              <a:t> </a:t>
            </a:r>
            <a:r>
              <a:rPr lang="en-US" sz="1600" dirty="0" err="1" smtClean="0"/>
              <a:t>accidentului</a:t>
            </a:r>
            <a:r>
              <a:rPr lang="en-US" sz="1600" dirty="0" smtClean="0"/>
              <a:t>; </a:t>
            </a:r>
            <a:endParaRPr lang="ru-RU" sz="1600" dirty="0" smtClean="0"/>
          </a:p>
          <a:p>
            <a:r>
              <a:rPr lang="en-US" sz="1600" dirty="0" smtClean="0"/>
              <a:t>c)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informa</a:t>
            </a:r>
            <a:r>
              <a:rPr lang="en-US" sz="1600" dirty="0" smtClean="0"/>
              <a:t> </a:t>
            </a:r>
            <a:r>
              <a:rPr lang="en-US" sz="1600" dirty="0" err="1" smtClean="0"/>
              <a:t>angajatorul</a:t>
            </a:r>
            <a:r>
              <a:rPr lang="en-US" sz="1600" dirty="0" smtClean="0"/>
              <a:t> </a:t>
            </a:r>
            <a:r>
              <a:rPr lang="en-US" sz="1600" dirty="0" err="1" smtClean="0"/>
              <a:t>despre</a:t>
            </a:r>
            <a:r>
              <a:rPr lang="en-US" sz="1600" dirty="0" smtClean="0"/>
              <a:t> </a:t>
            </a:r>
            <a:r>
              <a:rPr lang="en-US" sz="1600" dirty="0" err="1" smtClean="0"/>
              <a:t>accidentul</a:t>
            </a:r>
            <a:r>
              <a:rPr lang="en-US" sz="1600" dirty="0" smtClean="0"/>
              <a:t> </a:t>
            </a:r>
            <a:r>
              <a:rPr lang="en-US" sz="1600" dirty="0" err="1" smtClean="0"/>
              <a:t>produs</a:t>
            </a:r>
            <a:r>
              <a:rPr lang="en-US" sz="1600" dirty="0" smtClean="0"/>
              <a:t>; </a:t>
            </a:r>
            <a:endParaRPr lang="ru-RU" sz="1600" dirty="0" smtClean="0"/>
          </a:p>
          <a:p>
            <a:r>
              <a:rPr lang="en-US" sz="1600" dirty="0" smtClean="0"/>
              <a:t>d)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menţine</a:t>
            </a:r>
            <a:r>
              <a:rPr lang="en-US" sz="1600" dirty="0" smtClean="0"/>
              <a:t> </a:t>
            </a:r>
            <a:r>
              <a:rPr lang="en-US" sz="1600" dirty="0" err="1" smtClean="0"/>
              <a:t>neschimbată</a:t>
            </a:r>
            <a:r>
              <a:rPr lang="en-US" sz="1600" dirty="0" smtClean="0"/>
              <a:t> </a:t>
            </a:r>
            <a:r>
              <a:rPr lang="en-US" sz="1600" dirty="0" err="1" smtClean="0"/>
              <a:t>situaţia</a:t>
            </a:r>
            <a:r>
              <a:rPr lang="en-US" sz="1600" dirty="0" smtClean="0"/>
              <a:t> </a:t>
            </a:r>
            <a:r>
              <a:rPr lang="en-US" sz="1600" dirty="0" err="1" smtClean="0"/>
              <a:t>reală</a:t>
            </a:r>
            <a:r>
              <a:rPr lang="en-US" sz="1600" dirty="0" smtClean="0"/>
              <a:t>, </a:t>
            </a:r>
            <a:r>
              <a:rPr lang="en-US" sz="1600" dirty="0" err="1" smtClean="0"/>
              <a:t>în</a:t>
            </a:r>
            <a:r>
              <a:rPr lang="en-US" sz="1600" dirty="0" smtClean="0"/>
              <a:t> care s-a </a:t>
            </a:r>
            <a:r>
              <a:rPr lang="en-US" sz="1600" dirty="0" err="1" smtClean="0"/>
              <a:t>produs</a:t>
            </a:r>
            <a:r>
              <a:rPr lang="en-US" sz="1600" dirty="0" smtClean="0"/>
              <a:t> </a:t>
            </a:r>
            <a:r>
              <a:rPr lang="en-US" sz="1600" dirty="0" err="1" smtClean="0"/>
              <a:t>accidentul</a:t>
            </a:r>
            <a:r>
              <a:rPr lang="en-US" sz="1600" dirty="0" smtClean="0"/>
              <a:t>, </a:t>
            </a:r>
            <a:r>
              <a:rPr lang="en-US" sz="1600" dirty="0" err="1" smtClean="0"/>
              <a:t>pînă</a:t>
            </a:r>
            <a:r>
              <a:rPr lang="en-US" sz="1600" dirty="0" smtClean="0"/>
              <a:t> la </a:t>
            </a:r>
            <a:r>
              <a:rPr lang="en-US" sz="1600" dirty="0" err="1" smtClean="0"/>
              <a:t>primirea</a:t>
            </a:r>
            <a:r>
              <a:rPr lang="en-US" sz="1600" dirty="0" smtClean="0"/>
              <a:t> </a:t>
            </a:r>
            <a:r>
              <a:rPr lang="en-US" sz="1600" dirty="0" err="1" smtClean="0"/>
              <a:t>acordului</a:t>
            </a:r>
            <a:r>
              <a:rPr lang="en-US" sz="1600" dirty="0" smtClean="0"/>
              <a:t> </a:t>
            </a:r>
            <a:r>
              <a:rPr lang="en-US" sz="1600" dirty="0" err="1" smtClean="0"/>
              <a:t>persoanelor</a:t>
            </a:r>
            <a:r>
              <a:rPr lang="en-US" sz="1600" dirty="0" smtClean="0"/>
              <a:t> care </a:t>
            </a:r>
            <a:r>
              <a:rPr lang="en-US" sz="1600" dirty="0" err="1" smtClean="0"/>
              <a:t>efectuează</a:t>
            </a:r>
            <a:r>
              <a:rPr lang="en-US" sz="1600" dirty="0" smtClean="0"/>
              <a:t> </a:t>
            </a:r>
            <a:r>
              <a:rPr lang="en-US" sz="1600" dirty="0" err="1" smtClean="0"/>
              <a:t>cercetarea</a:t>
            </a:r>
            <a:r>
              <a:rPr lang="en-US" sz="1600" dirty="0" smtClean="0"/>
              <a:t>, cu </a:t>
            </a:r>
            <a:r>
              <a:rPr lang="en-US" sz="1600" dirty="0" err="1" smtClean="0"/>
              <a:t>excepţia</a:t>
            </a:r>
            <a:r>
              <a:rPr lang="en-US" sz="1600" dirty="0" smtClean="0"/>
              <a:t> </a:t>
            </a:r>
            <a:r>
              <a:rPr lang="en-US" sz="1600" dirty="0" err="1" smtClean="0"/>
              <a:t>cazurilor</a:t>
            </a:r>
            <a:r>
              <a:rPr lang="en-US" sz="1600" dirty="0" smtClean="0"/>
              <a:t> </a:t>
            </a:r>
            <a:r>
              <a:rPr lang="en-US" sz="1600" dirty="0" err="1" smtClean="0"/>
              <a:t>în</a:t>
            </a:r>
            <a:r>
              <a:rPr lang="en-US" sz="1600" dirty="0" smtClean="0"/>
              <a:t> care </a:t>
            </a:r>
            <a:r>
              <a:rPr lang="en-US" sz="1600" dirty="0" err="1" smtClean="0"/>
              <a:t>menţinerea</a:t>
            </a:r>
            <a:r>
              <a:rPr lang="en-US" sz="1600" dirty="0" smtClean="0"/>
              <a:t> </a:t>
            </a:r>
            <a:r>
              <a:rPr lang="en-US" sz="1600" dirty="0" err="1" smtClean="0"/>
              <a:t>acestei</a:t>
            </a:r>
            <a:r>
              <a:rPr lang="en-US" sz="1600" dirty="0" smtClean="0"/>
              <a:t> </a:t>
            </a:r>
            <a:r>
              <a:rPr lang="en-US" sz="1600" dirty="0" err="1" smtClean="0"/>
              <a:t>situaţii</a:t>
            </a:r>
            <a:r>
              <a:rPr lang="en-US" sz="1600" dirty="0" smtClean="0"/>
              <a:t> </a:t>
            </a:r>
            <a:r>
              <a:rPr lang="en-US" sz="1600" dirty="0" err="1" smtClean="0"/>
              <a:t>ar</a:t>
            </a:r>
            <a:r>
              <a:rPr lang="en-US" sz="1600" dirty="0" smtClean="0"/>
              <a:t> </a:t>
            </a:r>
            <a:r>
              <a:rPr lang="en-US" sz="1600" dirty="0" err="1" smtClean="0"/>
              <a:t>provoca</a:t>
            </a:r>
            <a:r>
              <a:rPr lang="en-US" sz="1600" dirty="0" smtClean="0"/>
              <a:t> </a:t>
            </a:r>
            <a:r>
              <a:rPr lang="en-US" sz="1600" dirty="0" err="1" smtClean="0"/>
              <a:t>alte</a:t>
            </a:r>
            <a:r>
              <a:rPr lang="en-US" sz="1600" dirty="0" smtClean="0"/>
              <a:t> </a:t>
            </a:r>
            <a:r>
              <a:rPr lang="en-US" sz="1600" dirty="0" err="1" smtClean="0"/>
              <a:t>accidente</a:t>
            </a:r>
            <a:r>
              <a:rPr lang="en-US" sz="1600" dirty="0" smtClean="0"/>
              <a:t> </a:t>
            </a:r>
            <a:r>
              <a:rPr lang="en-US" sz="1600" dirty="0" err="1" smtClean="0"/>
              <a:t>ori</a:t>
            </a:r>
            <a:r>
              <a:rPr lang="en-US" sz="1600" dirty="0" smtClean="0"/>
              <a:t> </a:t>
            </a:r>
            <a:r>
              <a:rPr lang="en-US" sz="1600" dirty="0" err="1" smtClean="0"/>
              <a:t>ar</a:t>
            </a:r>
            <a:r>
              <a:rPr lang="en-US" sz="1600" dirty="0" smtClean="0"/>
              <a:t> </a:t>
            </a:r>
            <a:r>
              <a:rPr lang="en-US" sz="1600" dirty="0" err="1" smtClean="0"/>
              <a:t>periclita</a:t>
            </a:r>
            <a:r>
              <a:rPr lang="en-US" sz="1600" dirty="0" smtClean="0"/>
              <a:t> </a:t>
            </a:r>
            <a:r>
              <a:rPr lang="en-US" sz="1600" dirty="0" err="1" smtClean="0"/>
              <a:t>viaţa</a:t>
            </a:r>
            <a:r>
              <a:rPr lang="en-US" sz="1600" dirty="0" smtClean="0"/>
              <a:t> </a:t>
            </a:r>
            <a:r>
              <a:rPr lang="en-US" sz="1600" dirty="0" err="1" smtClean="0"/>
              <a:t>sau</a:t>
            </a:r>
            <a:r>
              <a:rPr lang="en-US" sz="1600" dirty="0" smtClean="0"/>
              <a:t> </a:t>
            </a:r>
            <a:r>
              <a:rPr lang="en-US" sz="1600" dirty="0" err="1" smtClean="0"/>
              <a:t>sănătatea</a:t>
            </a:r>
            <a:r>
              <a:rPr lang="en-US" sz="1600" dirty="0" smtClean="0"/>
              <a:t> </a:t>
            </a:r>
            <a:r>
              <a:rPr lang="en-US" sz="1600" dirty="0" err="1" smtClean="0"/>
              <a:t>altor</a:t>
            </a:r>
            <a:r>
              <a:rPr lang="en-US" sz="1600" dirty="0" smtClean="0"/>
              <a:t> </a:t>
            </a:r>
            <a:r>
              <a:rPr lang="en-US" sz="1600" dirty="0" err="1" smtClean="0"/>
              <a:t>persoane</a:t>
            </a:r>
            <a:r>
              <a:rPr lang="en-US" sz="1600" dirty="0" smtClean="0"/>
              <a:t>. </a:t>
            </a:r>
            <a:endParaRPr lang="ro-MO" sz="1600" dirty="0" smtClean="0"/>
          </a:p>
          <a:p>
            <a:endParaRPr lang="ru-RU" sz="1600" dirty="0" smtClean="0"/>
          </a:p>
          <a:p>
            <a:r>
              <a:rPr lang="en-US" sz="1600" b="1" dirty="0" err="1" smtClean="0"/>
              <a:t>Accidentele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sunt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clasificate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în</a:t>
            </a:r>
            <a:r>
              <a:rPr lang="en-US" sz="1600" b="1" dirty="0" smtClean="0"/>
              <a:t>:</a:t>
            </a:r>
            <a:endParaRPr lang="ru-RU" sz="1600" b="1" dirty="0" smtClean="0"/>
          </a:p>
          <a:p>
            <a:r>
              <a:rPr lang="en-US" sz="1600" dirty="0" smtClean="0"/>
              <a:t>- </a:t>
            </a:r>
            <a:r>
              <a:rPr lang="en-US" sz="1600" dirty="0" err="1" smtClean="0"/>
              <a:t>Accidente</a:t>
            </a:r>
            <a:r>
              <a:rPr lang="en-US" sz="1600" dirty="0" smtClean="0"/>
              <a:t> de </a:t>
            </a:r>
            <a:r>
              <a:rPr lang="en-US" sz="1600" dirty="0" err="1" smtClean="0"/>
              <a:t>muncă</a:t>
            </a:r>
            <a:r>
              <a:rPr lang="en-US" sz="1600" dirty="0" smtClean="0"/>
              <a:t>;</a:t>
            </a:r>
            <a:endParaRPr lang="ru-RU" sz="1600" dirty="0" smtClean="0"/>
          </a:p>
          <a:p>
            <a:r>
              <a:rPr lang="en-US" sz="1600" dirty="0" smtClean="0"/>
              <a:t>- </a:t>
            </a:r>
            <a:r>
              <a:rPr lang="en-US" sz="1600" dirty="0" err="1" smtClean="0"/>
              <a:t>Accidente</a:t>
            </a:r>
            <a:r>
              <a:rPr lang="en-US" sz="1600" dirty="0" smtClean="0"/>
              <a:t> </a:t>
            </a:r>
            <a:r>
              <a:rPr lang="en-US" sz="1600" dirty="0" err="1" smtClean="0"/>
              <a:t>în</a:t>
            </a:r>
            <a:r>
              <a:rPr lang="en-US" sz="1600" dirty="0" smtClean="0"/>
              <a:t> </a:t>
            </a:r>
            <a:r>
              <a:rPr lang="en-US" sz="1600" dirty="0" err="1" smtClean="0"/>
              <a:t>afara</a:t>
            </a:r>
            <a:r>
              <a:rPr lang="en-US" sz="1600" dirty="0" smtClean="0"/>
              <a:t> </a:t>
            </a:r>
            <a:r>
              <a:rPr lang="en-US" sz="1600" dirty="0" err="1" smtClean="0"/>
              <a:t>muncii</a:t>
            </a:r>
            <a:r>
              <a:rPr lang="en-US" sz="1600" dirty="0" smtClean="0"/>
              <a:t>.</a:t>
            </a:r>
            <a:endParaRPr lang="ru-RU" sz="1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Autofit/>
          </a:bodyPr>
          <a:lstStyle/>
          <a:p>
            <a:r>
              <a:rPr lang="en-US" sz="1400" b="1" i="1" dirty="0" smtClean="0"/>
              <a:t>Accident de </a:t>
            </a:r>
            <a:r>
              <a:rPr lang="en-US" sz="1400" b="1" i="1" dirty="0" err="1" smtClean="0"/>
              <a:t>muncă</a:t>
            </a:r>
            <a:r>
              <a:rPr lang="en-US" sz="1400" dirty="0" smtClean="0"/>
              <a:t> -  </a:t>
            </a:r>
            <a:r>
              <a:rPr lang="en-US" sz="1400" dirty="0" err="1" smtClean="0"/>
              <a:t>eveniment</a:t>
            </a:r>
            <a:r>
              <a:rPr lang="en-US" sz="1400" dirty="0" smtClean="0"/>
              <a:t> care a </a:t>
            </a:r>
            <a:r>
              <a:rPr lang="en-US" sz="1400" dirty="0" err="1" smtClean="0"/>
              <a:t>produs</a:t>
            </a:r>
            <a:r>
              <a:rPr lang="en-US" sz="1400" dirty="0" smtClean="0"/>
              <a:t> </a:t>
            </a:r>
            <a:r>
              <a:rPr lang="en-US" sz="1400" dirty="0" err="1" smtClean="0"/>
              <a:t>vătămarea</a:t>
            </a:r>
            <a:r>
              <a:rPr lang="en-US" sz="1400" dirty="0" smtClean="0"/>
              <a:t> </a:t>
            </a:r>
            <a:r>
              <a:rPr lang="en-US" sz="1400" dirty="0" err="1" smtClean="0"/>
              <a:t>violentă</a:t>
            </a:r>
            <a:r>
              <a:rPr lang="en-US" sz="1400" dirty="0" smtClean="0"/>
              <a:t> a </a:t>
            </a:r>
            <a:r>
              <a:rPr lang="en-US" sz="1400" dirty="0" err="1" smtClean="0"/>
              <a:t>organismului</a:t>
            </a:r>
            <a:r>
              <a:rPr lang="en-US" sz="1400" dirty="0" smtClean="0"/>
              <a:t> </a:t>
            </a:r>
            <a:r>
              <a:rPr lang="en-US" sz="1400" dirty="0" err="1" smtClean="0"/>
              <a:t>salariatului</a:t>
            </a:r>
            <a:r>
              <a:rPr lang="en-US" sz="1400" dirty="0" smtClean="0"/>
              <a:t> (</a:t>
            </a:r>
            <a:r>
              <a:rPr lang="en-US" sz="1400" dirty="0" err="1" smtClean="0"/>
              <a:t>leziune</a:t>
            </a:r>
            <a:r>
              <a:rPr lang="en-US" sz="1400" dirty="0" smtClean="0"/>
              <a:t>, </a:t>
            </a:r>
            <a:r>
              <a:rPr lang="en-US" sz="1400" dirty="0" err="1" smtClean="0"/>
              <a:t>stres</a:t>
            </a:r>
            <a:r>
              <a:rPr lang="en-US" sz="1400" dirty="0" smtClean="0"/>
              <a:t> </a:t>
            </a:r>
            <a:r>
              <a:rPr lang="en-US" sz="1400" dirty="0" err="1" smtClean="0"/>
              <a:t>psihologic</a:t>
            </a:r>
            <a:r>
              <a:rPr lang="en-US" sz="1400" dirty="0" smtClean="0"/>
              <a:t>, </a:t>
            </a:r>
            <a:r>
              <a:rPr lang="en-US" sz="1400" dirty="0" err="1" smtClean="0"/>
              <a:t>electrocutare</a:t>
            </a:r>
            <a:r>
              <a:rPr lang="en-US" sz="1400" dirty="0" smtClean="0"/>
              <a:t>, </a:t>
            </a:r>
            <a:r>
              <a:rPr lang="en-US" sz="1400" dirty="0" err="1" smtClean="0"/>
              <a:t>arsură</a:t>
            </a:r>
            <a:r>
              <a:rPr lang="en-US" sz="1400" dirty="0" smtClean="0"/>
              <a:t>, </a:t>
            </a:r>
            <a:r>
              <a:rPr lang="en-US" sz="1400" dirty="0" err="1" smtClean="0"/>
              <a:t>degerare</a:t>
            </a:r>
            <a:r>
              <a:rPr lang="en-US" sz="1400" dirty="0" smtClean="0"/>
              <a:t>, </a:t>
            </a:r>
            <a:r>
              <a:rPr lang="en-US" sz="1400" dirty="0" err="1" smtClean="0"/>
              <a:t>asfixiere</a:t>
            </a:r>
            <a:r>
              <a:rPr lang="en-US" sz="1400" dirty="0" smtClean="0"/>
              <a:t>, </a:t>
            </a:r>
            <a:r>
              <a:rPr lang="en-US" sz="1400" dirty="0" err="1" smtClean="0"/>
              <a:t>intoxicaţie</a:t>
            </a:r>
            <a:r>
              <a:rPr lang="en-US" sz="1400" dirty="0" smtClean="0"/>
              <a:t> </a:t>
            </a:r>
            <a:r>
              <a:rPr lang="en-US" sz="1400" dirty="0" err="1" smtClean="0"/>
              <a:t>acută</a:t>
            </a:r>
            <a:r>
              <a:rPr lang="en-US" sz="1400" dirty="0" smtClean="0"/>
              <a:t>, </a:t>
            </a:r>
            <a:r>
              <a:rPr lang="en-US" sz="1400" dirty="0" err="1" smtClean="0"/>
              <a:t>leziuni</a:t>
            </a:r>
            <a:r>
              <a:rPr lang="en-US" sz="1400" dirty="0" smtClean="0"/>
              <a:t> </a:t>
            </a:r>
            <a:r>
              <a:rPr lang="en-US" sz="1400" dirty="0" err="1" smtClean="0"/>
              <a:t>corporale</a:t>
            </a:r>
            <a:r>
              <a:rPr lang="en-US" sz="1400" dirty="0" smtClean="0"/>
              <a:t> </a:t>
            </a:r>
            <a:r>
              <a:rPr lang="en-US" sz="1400" dirty="0" err="1" smtClean="0"/>
              <a:t>provocate</a:t>
            </a:r>
            <a:r>
              <a:rPr lang="en-US" sz="1400" dirty="0" smtClean="0"/>
              <a:t> de </a:t>
            </a:r>
            <a:r>
              <a:rPr lang="en-US" sz="1400" dirty="0" err="1" smtClean="0"/>
              <a:t>insecte</a:t>
            </a:r>
            <a:r>
              <a:rPr lang="en-US" sz="1400" dirty="0" smtClean="0"/>
              <a:t> </a:t>
            </a:r>
            <a:r>
              <a:rPr lang="en-US" sz="1400" dirty="0" err="1" smtClean="0"/>
              <a:t>şi</a:t>
            </a:r>
            <a:r>
              <a:rPr lang="en-US" sz="1400" dirty="0" smtClean="0"/>
              <a:t> </a:t>
            </a:r>
            <a:r>
              <a:rPr lang="en-US" sz="1400" dirty="0" err="1" smtClean="0"/>
              <a:t>animale</a:t>
            </a:r>
            <a:r>
              <a:rPr lang="en-US" sz="1400" dirty="0" smtClean="0"/>
              <a:t>, de </a:t>
            </a:r>
            <a:r>
              <a:rPr lang="en-US" sz="1400" dirty="0" err="1" smtClean="0"/>
              <a:t>calamităţi</a:t>
            </a:r>
            <a:r>
              <a:rPr lang="en-US" sz="1400" dirty="0" smtClean="0"/>
              <a:t> </a:t>
            </a:r>
            <a:r>
              <a:rPr lang="en-US" sz="1400" dirty="0" err="1" smtClean="0"/>
              <a:t>naturale</a:t>
            </a:r>
            <a:r>
              <a:rPr lang="en-US" sz="1400" dirty="0" smtClean="0"/>
              <a:t> etc.), ca </a:t>
            </a:r>
            <a:r>
              <a:rPr lang="en-US" sz="1400" dirty="0" err="1" smtClean="0"/>
              <a:t>urmare</a:t>
            </a:r>
            <a:r>
              <a:rPr lang="en-US" sz="1400" dirty="0" smtClean="0"/>
              <a:t> a </a:t>
            </a:r>
            <a:r>
              <a:rPr lang="en-US" sz="1400" dirty="0" err="1" smtClean="0"/>
              <a:t>acţiunii</a:t>
            </a:r>
            <a:r>
              <a:rPr lang="en-US" sz="1400" dirty="0" smtClean="0"/>
              <a:t> </a:t>
            </a:r>
            <a:r>
              <a:rPr lang="en-US" sz="1400" dirty="0" err="1" smtClean="0"/>
              <a:t>unui</a:t>
            </a:r>
            <a:r>
              <a:rPr lang="en-US" sz="1400" dirty="0" smtClean="0"/>
              <a:t> factor de </a:t>
            </a:r>
            <a:r>
              <a:rPr lang="en-US" sz="1400" dirty="0" err="1" smtClean="0"/>
              <a:t>risc</a:t>
            </a:r>
            <a:r>
              <a:rPr lang="en-US" sz="1400" dirty="0" smtClean="0"/>
              <a:t> (</a:t>
            </a:r>
            <a:r>
              <a:rPr lang="en-US" sz="1400" dirty="0" err="1" smtClean="0"/>
              <a:t>însuşire</a:t>
            </a:r>
            <a:r>
              <a:rPr lang="en-US" sz="1400" dirty="0" smtClean="0"/>
              <a:t>, stare, </a:t>
            </a:r>
            <a:r>
              <a:rPr lang="en-US" sz="1400" dirty="0" err="1" smtClean="0"/>
              <a:t>proces</a:t>
            </a:r>
            <a:r>
              <a:rPr lang="en-US" sz="1400" dirty="0" smtClean="0"/>
              <a:t>, </a:t>
            </a:r>
            <a:r>
              <a:rPr lang="en-US" sz="1400" dirty="0" err="1" smtClean="0"/>
              <a:t>fenomen</a:t>
            </a:r>
            <a:r>
              <a:rPr lang="en-US" sz="1400" dirty="0" smtClean="0"/>
              <a:t>, </a:t>
            </a:r>
            <a:r>
              <a:rPr lang="en-US" sz="1400" dirty="0" err="1" smtClean="0"/>
              <a:t>comportament</a:t>
            </a:r>
            <a:r>
              <a:rPr lang="en-US" sz="1400" dirty="0" smtClean="0"/>
              <a:t>) </a:t>
            </a:r>
            <a:r>
              <a:rPr lang="en-US" sz="1400" dirty="0" err="1" smtClean="0"/>
              <a:t>propriu</a:t>
            </a:r>
            <a:r>
              <a:rPr lang="en-US" sz="1400" dirty="0" smtClean="0"/>
              <a:t> </a:t>
            </a:r>
            <a:r>
              <a:rPr lang="en-US" sz="1400" dirty="0" err="1" smtClean="0"/>
              <a:t>unui</a:t>
            </a:r>
            <a:r>
              <a:rPr lang="en-US" sz="1400" dirty="0" smtClean="0"/>
              <a:t> element al </a:t>
            </a:r>
            <a:r>
              <a:rPr lang="en-US" sz="1400" dirty="0" err="1" smtClean="0"/>
              <a:t>sistemului</a:t>
            </a:r>
            <a:r>
              <a:rPr lang="en-US" sz="1400" dirty="0" smtClean="0"/>
              <a:t> de </a:t>
            </a:r>
            <a:r>
              <a:rPr lang="en-US" sz="1400" dirty="0" err="1" smtClean="0"/>
              <a:t>muncă</a:t>
            </a:r>
            <a:r>
              <a:rPr lang="en-US" sz="1400" dirty="0" smtClean="0"/>
              <a:t> (</a:t>
            </a:r>
            <a:r>
              <a:rPr lang="en-US" sz="1400" dirty="0" err="1" smtClean="0"/>
              <a:t>executant</a:t>
            </a:r>
            <a:r>
              <a:rPr lang="en-US" sz="1400" dirty="0" smtClean="0"/>
              <a:t>, </a:t>
            </a:r>
            <a:r>
              <a:rPr lang="en-US" sz="1400" dirty="0" err="1" smtClean="0"/>
              <a:t>sarcini</a:t>
            </a:r>
            <a:r>
              <a:rPr lang="en-US" sz="1400" dirty="0" smtClean="0"/>
              <a:t> de </a:t>
            </a:r>
            <a:r>
              <a:rPr lang="en-US" sz="1400" dirty="0" err="1" smtClean="0"/>
              <a:t>muncă</a:t>
            </a:r>
            <a:r>
              <a:rPr lang="en-US" sz="1400" dirty="0" smtClean="0"/>
              <a:t>, </a:t>
            </a:r>
            <a:r>
              <a:rPr lang="en-US" sz="1400" dirty="0" err="1" smtClean="0"/>
              <a:t>mijloace</a:t>
            </a:r>
            <a:r>
              <a:rPr lang="en-US" sz="1400" dirty="0" smtClean="0"/>
              <a:t> de </a:t>
            </a:r>
            <a:r>
              <a:rPr lang="en-US" sz="1400" dirty="0" err="1" smtClean="0"/>
              <a:t>producţie</a:t>
            </a:r>
            <a:r>
              <a:rPr lang="en-US" sz="1400" dirty="0" smtClean="0"/>
              <a:t>, </a:t>
            </a:r>
            <a:r>
              <a:rPr lang="en-US" sz="1400" dirty="0" err="1" smtClean="0"/>
              <a:t>mediu</a:t>
            </a:r>
            <a:r>
              <a:rPr lang="en-US" sz="1400" dirty="0" smtClean="0"/>
              <a:t> de </a:t>
            </a:r>
            <a:r>
              <a:rPr lang="en-US" sz="1400" dirty="0" err="1" smtClean="0"/>
              <a:t>muncă</a:t>
            </a:r>
            <a:r>
              <a:rPr lang="en-US" sz="1400" dirty="0" smtClean="0"/>
              <a:t>) </a:t>
            </a:r>
            <a:r>
              <a:rPr lang="en-US" sz="1400" dirty="0" err="1" smtClean="0"/>
              <a:t>şi</a:t>
            </a:r>
            <a:r>
              <a:rPr lang="en-US" sz="1400" dirty="0" smtClean="0"/>
              <a:t> care a </a:t>
            </a:r>
            <a:r>
              <a:rPr lang="en-US" sz="1400" dirty="0" err="1" smtClean="0"/>
              <a:t>condus</a:t>
            </a:r>
            <a:r>
              <a:rPr lang="en-US" sz="1400" dirty="0" smtClean="0"/>
              <a:t> la </a:t>
            </a:r>
            <a:r>
              <a:rPr lang="en-US" sz="1400" dirty="0" err="1" smtClean="0"/>
              <a:t>pierderea</a:t>
            </a:r>
            <a:r>
              <a:rPr lang="en-US" sz="1400" dirty="0" smtClean="0"/>
              <a:t> </a:t>
            </a:r>
            <a:r>
              <a:rPr lang="en-US" sz="1400" dirty="0" err="1" smtClean="0"/>
              <a:t>temporară</a:t>
            </a:r>
            <a:r>
              <a:rPr lang="en-US" sz="1400" dirty="0" smtClean="0"/>
              <a:t> </a:t>
            </a:r>
            <a:r>
              <a:rPr lang="en-US" sz="1400" dirty="0" err="1" smtClean="0"/>
              <a:t>sau</a:t>
            </a:r>
            <a:r>
              <a:rPr lang="en-US" sz="1400" dirty="0" smtClean="0"/>
              <a:t> </a:t>
            </a:r>
            <a:r>
              <a:rPr lang="en-US" sz="1400" dirty="0" err="1" smtClean="0"/>
              <a:t>permanentă</a:t>
            </a:r>
            <a:r>
              <a:rPr lang="en-US" sz="1400" dirty="0" smtClean="0"/>
              <a:t> a </a:t>
            </a:r>
            <a:r>
              <a:rPr lang="en-US" sz="1400" dirty="0" err="1" smtClean="0"/>
              <a:t>capacităţii</a:t>
            </a:r>
            <a:r>
              <a:rPr lang="en-US" sz="1400" dirty="0" smtClean="0"/>
              <a:t> de </a:t>
            </a:r>
            <a:r>
              <a:rPr lang="en-US" sz="1400" dirty="0" err="1" smtClean="0"/>
              <a:t>muncă</a:t>
            </a:r>
            <a:r>
              <a:rPr lang="en-US" sz="1400" dirty="0" smtClean="0"/>
              <a:t> </a:t>
            </a:r>
            <a:r>
              <a:rPr lang="en-US" sz="1400" dirty="0" err="1" smtClean="0"/>
              <a:t>ori</a:t>
            </a:r>
            <a:r>
              <a:rPr lang="en-US" sz="1400" dirty="0" smtClean="0"/>
              <a:t> la </a:t>
            </a:r>
            <a:r>
              <a:rPr lang="en-US" sz="1400" dirty="0" err="1" smtClean="0"/>
              <a:t>decesul</a:t>
            </a:r>
            <a:r>
              <a:rPr lang="en-US" sz="1400" dirty="0" smtClean="0"/>
              <a:t> </a:t>
            </a:r>
            <a:r>
              <a:rPr lang="en-US" sz="1400" dirty="0" err="1" smtClean="0"/>
              <a:t>salariatului</a:t>
            </a:r>
            <a:r>
              <a:rPr lang="en-US" sz="1400" dirty="0" smtClean="0"/>
              <a:t>, </a:t>
            </a:r>
            <a:r>
              <a:rPr lang="en-US" sz="1400" dirty="0" err="1" smtClean="0"/>
              <a:t>survenit</a:t>
            </a:r>
            <a:r>
              <a:rPr lang="en-US" sz="1400" dirty="0" smtClean="0"/>
              <a:t>:</a:t>
            </a:r>
            <a:endParaRPr lang="ro-MO" sz="1400" dirty="0" smtClean="0"/>
          </a:p>
          <a:p>
            <a:endParaRPr lang="ru-RU" sz="1400" dirty="0" smtClean="0"/>
          </a:p>
          <a:p>
            <a:r>
              <a:rPr lang="en-US" sz="1200" i="1" dirty="0" smtClean="0"/>
              <a:t>a)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îndeplinirii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sarcinii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obligaţiilor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serviciu</a:t>
            </a:r>
            <a:r>
              <a:rPr lang="en-US" sz="1200" i="1" dirty="0" smtClean="0"/>
              <a:t>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b) </a:t>
            </a:r>
            <a:r>
              <a:rPr lang="en-US" sz="1200" i="1" dirty="0" err="1" smtClean="0"/>
              <a:t>înainte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începerea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după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încetarea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lucrului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cînd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salariatul</a:t>
            </a:r>
            <a:r>
              <a:rPr lang="en-US" sz="1200" i="1" dirty="0" smtClean="0"/>
              <a:t> se </a:t>
            </a:r>
            <a:r>
              <a:rPr lang="en-US" sz="1200" i="1" dirty="0" err="1" smtClean="0"/>
              <a:t>deplasează</a:t>
            </a:r>
            <a:r>
              <a:rPr lang="en-US" sz="1200" i="1" dirty="0" smtClean="0"/>
              <a:t> de la </a:t>
            </a:r>
            <a:r>
              <a:rPr lang="en-US" sz="1200" i="1" dirty="0" err="1" smtClean="0"/>
              <a:t>intrarea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incinta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întreprinderii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instituţiei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organizaţiei</a:t>
            </a:r>
            <a:r>
              <a:rPr lang="en-US" sz="1200" i="1" dirty="0" smtClean="0"/>
              <a:t> (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continuare</a:t>
            </a:r>
            <a:r>
              <a:rPr lang="en-US" sz="1200" i="1" dirty="0" smtClean="0"/>
              <a:t> – </a:t>
            </a:r>
            <a:r>
              <a:rPr lang="en-US" sz="1200" i="1" dirty="0" err="1" smtClean="0"/>
              <a:t>unitate</a:t>
            </a:r>
            <a:r>
              <a:rPr lang="en-US" sz="1200" i="1" dirty="0" smtClean="0"/>
              <a:t>) </a:t>
            </a:r>
            <a:r>
              <a:rPr lang="en-US" sz="1200" i="1" dirty="0" err="1" smtClean="0"/>
              <a:t>pînă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locul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invers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îşi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schimbă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îmbrăcămintea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personală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echipamentul</a:t>
            </a:r>
            <a:r>
              <a:rPr lang="en-US" sz="1200" i="1" dirty="0" smtClean="0"/>
              <a:t> individual de </a:t>
            </a:r>
            <a:r>
              <a:rPr lang="en-US" sz="1200" i="1" dirty="0" err="1" smtClean="0"/>
              <a:t>protecţie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lucru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invers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preia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predă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locul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mijloacele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producţie</a:t>
            </a:r>
            <a:r>
              <a:rPr lang="en-US" sz="1200" i="1" dirty="0" smtClean="0"/>
              <a:t>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c)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pauzelor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stabilite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cînd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salariatul</a:t>
            </a:r>
            <a:r>
              <a:rPr lang="en-US" sz="1200" i="1" dirty="0" smtClean="0"/>
              <a:t> se </a:t>
            </a:r>
            <a:r>
              <a:rPr lang="en-US" sz="1200" i="1" dirty="0" err="1" smtClean="0"/>
              <a:t>află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teritoriul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unităţii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locul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său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precum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frecventării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încăperilor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sanitaro-igienice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auxiliare</a:t>
            </a:r>
            <a:r>
              <a:rPr lang="en-US" sz="1200" i="1" dirty="0" smtClean="0"/>
              <a:t>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d)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deplasării</a:t>
            </a:r>
            <a:r>
              <a:rPr lang="en-US" sz="1200" i="1" dirty="0" smtClean="0"/>
              <a:t> de la </a:t>
            </a:r>
            <a:r>
              <a:rPr lang="en-US" sz="1200" i="1" dirty="0" err="1" smtClean="0"/>
              <a:t>domiciliu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lucru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invers</a:t>
            </a:r>
            <a:r>
              <a:rPr lang="en-US" sz="1200" i="1" dirty="0" smtClean="0"/>
              <a:t>, cu </a:t>
            </a:r>
            <a:r>
              <a:rPr lang="en-US" sz="1200" i="1" dirty="0" err="1" smtClean="0"/>
              <a:t>transportul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oferit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unitate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modul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stabilit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precum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îmbarcării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debarcării</a:t>
            </a:r>
            <a:r>
              <a:rPr lang="en-US" sz="1200" i="1" dirty="0" smtClean="0"/>
              <a:t> din </a:t>
            </a:r>
            <a:r>
              <a:rPr lang="en-US" sz="1200" i="1" dirty="0" err="1" smtClean="0"/>
              <a:t>acest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mijloc</a:t>
            </a:r>
            <a:r>
              <a:rPr lang="en-US" sz="1200" i="1" dirty="0" smtClean="0"/>
              <a:t> de transport;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e)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deplasării</a:t>
            </a:r>
            <a:r>
              <a:rPr lang="en-US" sz="1200" i="1" dirty="0" smtClean="0"/>
              <a:t> de la </a:t>
            </a:r>
            <a:r>
              <a:rPr lang="en-US" sz="1200" i="1" dirty="0" err="1" smtClean="0"/>
              <a:t>unitatea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care </a:t>
            </a:r>
            <a:r>
              <a:rPr lang="en-US" sz="1200" i="1" dirty="0" err="1" smtClean="0"/>
              <a:t>este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încadrat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salariatul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pînă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locul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organizat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afara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teritoriului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unităţii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pînă</a:t>
            </a:r>
            <a:r>
              <a:rPr lang="en-US" sz="1200" i="1" dirty="0" smtClean="0"/>
              <a:t> la o </a:t>
            </a:r>
            <a:r>
              <a:rPr lang="en-US" sz="1200" i="1" dirty="0" err="1" smtClean="0"/>
              <a:t>altă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unitate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invers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pentru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îndeplinirea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unei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sarcini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muncă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a </a:t>
            </a:r>
            <a:r>
              <a:rPr lang="en-US" sz="1200" i="1" dirty="0" err="1" smtClean="0"/>
              <a:t>obligaţiilor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serviciu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util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pentru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aceasta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traseul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stabilit</a:t>
            </a:r>
            <a:r>
              <a:rPr lang="en-US" sz="1200" i="1" dirty="0" smtClean="0"/>
              <a:t> al </a:t>
            </a:r>
            <a:r>
              <a:rPr lang="en-US" sz="1200" i="1" dirty="0" err="1" smtClean="0"/>
              <a:t>deplasării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indiferent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modul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deplasare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mijlocul</a:t>
            </a:r>
            <a:r>
              <a:rPr lang="en-US" sz="1200" i="1" dirty="0" smtClean="0"/>
              <a:t> de transport </a:t>
            </a:r>
            <a:r>
              <a:rPr lang="en-US" sz="1200" i="1" dirty="0" err="1" smtClean="0"/>
              <a:t>utilizat</a:t>
            </a:r>
            <a:r>
              <a:rPr lang="en-US" sz="1200" i="1" dirty="0" smtClean="0"/>
              <a:t>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f)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cadrul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participării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acţiuni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culturale</a:t>
            </a:r>
            <a:r>
              <a:rPr lang="en-US" sz="1200" i="1" dirty="0" smtClean="0"/>
              <a:t>, sportive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alte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activităţi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organizate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unitate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baza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ordinului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dispoziţiei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emise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angajator</a:t>
            </a:r>
            <a:r>
              <a:rPr lang="en-US" sz="1200" i="1" dirty="0" smtClean="0"/>
              <a:t>;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i="1" dirty="0" smtClean="0"/>
              <a:t>g)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cadrul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acţiunii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întreprinse</a:t>
            </a:r>
            <a:r>
              <a:rPr lang="en-US" sz="1200" i="1" dirty="0" smtClean="0"/>
              <a:t> din </a:t>
            </a:r>
            <a:r>
              <a:rPr lang="en-US" sz="1200" i="1" dirty="0" err="1" smtClean="0"/>
              <a:t>proprie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iniţiativă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pentru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prevenirea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înlăturarea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unui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pericol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ori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pentru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salvarea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altui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salariat</a:t>
            </a:r>
            <a:r>
              <a:rPr lang="en-US" sz="1200" i="1" dirty="0" smtClean="0"/>
              <a:t> de la un </a:t>
            </a:r>
            <a:r>
              <a:rPr lang="en-US" sz="1200" i="1" dirty="0" err="1" smtClean="0"/>
              <a:t>pericol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circumstanţele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specificate</a:t>
            </a:r>
            <a:r>
              <a:rPr lang="en-US" sz="1200" i="1" dirty="0" smtClean="0"/>
              <a:t> la </a:t>
            </a:r>
            <a:r>
              <a:rPr lang="en-US" sz="1200" i="1" dirty="0" err="1" smtClean="0"/>
              <a:t>literele</a:t>
            </a:r>
            <a:r>
              <a:rPr lang="en-US" sz="1200" i="1" dirty="0" smtClean="0"/>
              <a:t> a),b),</a:t>
            </a:r>
            <a:r>
              <a:rPr lang="ru-RU" sz="1200" i="1" dirty="0" smtClean="0"/>
              <a:t>с</a:t>
            </a:r>
            <a:r>
              <a:rPr lang="en-US" sz="1200" i="1" dirty="0" smtClean="0"/>
              <a:t>),d)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f);</a:t>
            </a:r>
            <a:endParaRPr lang="ru-RU" sz="1200" dirty="0" smtClean="0"/>
          </a:p>
          <a:p>
            <a:r>
              <a:rPr lang="en-US" sz="1200" i="1" dirty="0" smtClean="0"/>
              <a:t>h)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timpul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instruirii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producţie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sau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practicii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profesionale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bază</a:t>
            </a:r>
            <a:r>
              <a:rPr lang="en-US" sz="1200" i="1" dirty="0" smtClean="0"/>
              <a:t> de contract </a:t>
            </a:r>
            <a:r>
              <a:rPr lang="en-US" sz="1200" i="1" dirty="0" err="1" smtClean="0"/>
              <a:t>încheiat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între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angajator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instituţia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învăţămînt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între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angajator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elevi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şi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studenţi</a:t>
            </a:r>
            <a:r>
              <a:rPr lang="en-US" sz="1200" i="1" dirty="0" smtClean="0"/>
              <a:t>.</a:t>
            </a:r>
            <a:endParaRPr lang="ru-RU" sz="12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70000" lnSpcReduction="20000"/>
          </a:bodyPr>
          <a:lstStyle/>
          <a:p>
            <a:r>
              <a:rPr lang="en-US" b="1" i="1" dirty="0" smtClean="0"/>
              <a:t>Accident </a:t>
            </a:r>
            <a:r>
              <a:rPr lang="en-US" b="1" i="1" dirty="0" err="1" smtClean="0"/>
              <a:t>în</a:t>
            </a:r>
            <a:r>
              <a:rPr lang="en-US" b="1" i="1" dirty="0" smtClean="0"/>
              <a:t> </a:t>
            </a:r>
            <a:r>
              <a:rPr lang="en-US" b="1" i="1" dirty="0" err="1" smtClean="0"/>
              <a:t>afara</a:t>
            </a:r>
            <a:r>
              <a:rPr lang="en-US" b="1" i="1" dirty="0" smtClean="0"/>
              <a:t> </a:t>
            </a:r>
            <a:r>
              <a:rPr lang="en-US" b="1" i="1" dirty="0" err="1" smtClean="0"/>
              <a:t>muncii</a:t>
            </a:r>
            <a:r>
              <a:rPr lang="en-US" i="1" dirty="0" smtClean="0"/>
              <a:t> </a:t>
            </a:r>
            <a:r>
              <a:rPr lang="en-US" dirty="0" smtClean="0"/>
              <a:t>-  un </a:t>
            </a:r>
            <a:r>
              <a:rPr lang="en-US" dirty="0" err="1" smtClean="0"/>
              <a:t>eveniment</a:t>
            </a:r>
            <a:r>
              <a:rPr lang="en-US" dirty="0" smtClean="0"/>
              <a:t> care a </a:t>
            </a:r>
            <a:r>
              <a:rPr lang="en-US" dirty="0" err="1" smtClean="0"/>
              <a:t>provocat</a:t>
            </a:r>
            <a:r>
              <a:rPr lang="en-US" dirty="0" smtClean="0"/>
              <a:t> </a:t>
            </a:r>
            <a:r>
              <a:rPr lang="en-US" dirty="0" err="1" smtClean="0"/>
              <a:t>vătămarea</a:t>
            </a:r>
            <a:r>
              <a:rPr lang="en-US" dirty="0" smtClean="0"/>
              <a:t> </a:t>
            </a:r>
            <a:r>
              <a:rPr lang="en-US" dirty="0" err="1" smtClean="0"/>
              <a:t>violentă</a:t>
            </a:r>
            <a:r>
              <a:rPr lang="en-US" dirty="0" smtClean="0"/>
              <a:t> a </a:t>
            </a:r>
            <a:r>
              <a:rPr lang="en-US" dirty="0" err="1" smtClean="0"/>
              <a:t>organismului</a:t>
            </a:r>
            <a:r>
              <a:rPr lang="en-US" dirty="0" smtClean="0"/>
              <a:t> </a:t>
            </a:r>
            <a:r>
              <a:rPr lang="en-US" dirty="0" err="1" smtClean="0"/>
              <a:t>salariatului</a:t>
            </a:r>
            <a:r>
              <a:rPr lang="en-US" dirty="0" smtClean="0"/>
              <a:t>, </a:t>
            </a:r>
            <a:r>
              <a:rPr lang="en-US" dirty="0" err="1" smtClean="0"/>
              <a:t>chiar</a:t>
            </a:r>
            <a:r>
              <a:rPr lang="en-US" dirty="0" smtClean="0"/>
              <a:t> </a:t>
            </a:r>
            <a:r>
              <a:rPr lang="en-US" dirty="0" err="1" smtClean="0"/>
              <a:t>dacă</a:t>
            </a:r>
            <a:r>
              <a:rPr lang="en-US" dirty="0" smtClean="0"/>
              <a:t> s-a </a:t>
            </a:r>
            <a:r>
              <a:rPr lang="en-US" dirty="0" err="1" smtClean="0"/>
              <a:t>produs</a:t>
            </a:r>
            <a:r>
              <a:rPr lang="en-US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timpul</a:t>
            </a:r>
            <a:r>
              <a:rPr lang="en-US" dirty="0" smtClean="0"/>
              <a:t> de </a:t>
            </a:r>
            <a:r>
              <a:rPr lang="en-US" dirty="0" err="1" smtClean="0"/>
              <a:t>muncă</a:t>
            </a:r>
            <a:r>
              <a:rPr lang="en-US" dirty="0" smtClean="0"/>
              <a:t> al </a:t>
            </a:r>
            <a:r>
              <a:rPr lang="en-US" dirty="0" err="1" smtClean="0"/>
              <a:t>acestuia</a:t>
            </a:r>
            <a:r>
              <a:rPr lang="en-US" dirty="0" smtClean="0"/>
              <a:t>, la </a:t>
            </a:r>
            <a:r>
              <a:rPr lang="en-US" dirty="0" err="1" smtClean="0"/>
              <a:t>locul</a:t>
            </a:r>
            <a:r>
              <a:rPr lang="en-US" dirty="0" smtClean="0"/>
              <a:t> de </a:t>
            </a:r>
            <a:r>
              <a:rPr lang="en-US" dirty="0" err="1" smtClean="0"/>
              <a:t>muncă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teritoriul</a:t>
            </a:r>
            <a:r>
              <a:rPr lang="en-US" dirty="0" smtClean="0"/>
              <a:t> </a:t>
            </a:r>
            <a:r>
              <a:rPr lang="en-US" dirty="0" err="1" smtClean="0"/>
              <a:t>unităţii</a:t>
            </a:r>
            <a:r>
              <a:rPr lang="en-US" dirty="0" smtClean="0"/>
              <a:t>, </a:t>
            </a:r>
            <a:r>
              <a:rPr lang="en-US" dirty="0" err="1" smtClean="0"/>
              <a:t>cauza</a:t>
            </a:r>
            <a:r>
              <a:rPr lang="en-US" dirty="0" smtClean="0"/>
              <a:t> </a:t>
            </a:r>
            <a:r>
              <a:rPr lang="en-US" dirty="0" err="1" smtClean="0"/>
              <a:t>directă</a:t>
            </a:r>
            <a:r>
              <a:rPr lang="en-US" dirty="0" smtClean="0"/>
              <a:t> a </a:t>
            </a:r>
            <a:r>
              <a:rPr lang="en-US" dirty="0" err="1" smtClean="0"/>
              <a:t>căruia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determinată</a:t>
            </a:r>
            <a:r>
              <a:rPr lang="en-US" dirty="0" smtClean="0"/>
              <a:t> de </a:t>
            </a:r>
            <a:r>
              <a:rPr lang="en-US" dirty="0" err="1" smtClean="0"/>
              <a:t>fapte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nu au </a:t>
            </a:r>
            <a:r>
              <a:rPr lang="en-US" dirty="0" err="1" smtClean="0"/>
              <a:t>legătură</a:t>
            </a:r>
            <a:r>
              <a:rPr lang="en-US" dirty="0" smtClean="0"/>
              <a:t> cu </a:t>
            </a:r>
            <a:r>
              <a:rPr lang="en-US" dirty="0" err="1" smtClean="0"/>
              <a:t>îndeplinirea</a:t>
            </a:r>
            <a:r>
              <a:rPr lang="en-US" dirty="0" smtClean="0"/>
              <a:t> </a:t>
            </a:r>
            <a:r>
              <a:rPr lang="en-US" dirty="0" err="1" smtClean="0"/>
              <a:t>sarcinii</a:t>
            </a:r>
            <a:r>
              <a:rPr lang="en-US" dirty="0" smtClean="0"/>
              <a:t> de </a:t>
            </a:r>
            <a:r>
              <a:rPr lang="en-US" dirty="0" err="1" smtClean="0"/>
              <a:t>muncă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obligaţiilor</a:t>
            </a:r>
            <a:r>
              <a:rPr lang="en-US" dirty="0" smtClean="0"/>
              <a:t> de </a:t>
            </a:r>
            <a:r>
              <a:rPr lang="en-US" dirty="0" err="1" smtClean="0"/>
              <a:t>serviciu</a:t>
            </a:r>
            <a:r>
              <a:rPr lang="en-US" dirty="0" smtClean="0"/>
              <a:t> (</a:t>
            </a:r>
            <a:r>
              <a:rPr lang="en-US" dirty="0" err="1" smtClean="0"/>
              <a:t>joacă</a:t>
            </a:r>
            <a:r>
              <a:rPr lang="en-US" dirty="0" smtClean="0"/>
              <a:t>, </a:t>
            </a:r>
            <a:r>
              <a:rPr lang="en-US" dirty="0" err="1" smtClean="0"/>
              <a:t>încăierare</a:t>
            </a:r>
            <a:r>
              <a:rPr lang="en-US" dirty="0" smtClean="0"/>
              <a:t>, </a:t>
            </a:r>
            <a:r>
              <a:rPr lang="en-US" dirty="0" err="1" smtClean="0"/>
              <a:t>automutilare</a:t>
            </a:r>
            <a:r>
              <a:rPr lang="en-US" dirty="0" smtClean="0"/>
              <a:t> </a:t>
            </a:r>
            <a:r>
              <a:rPr lang="en-US" dirty="0" err="1" smtClean="0"/>
              <a:t>intenţionată</a:t>
            </a:r>
            <a:r>
              <a:rPr lang="en-US" dirty="0" smtClean="0"/>
              <a:t>, </a:t>
            </a:r>
            <a:r>
              <a:rPr lang="en-US" dirty="0" err="1" smtClean="0"/>
              <a:t>sinucidere</a:t>
            </a:r>
            <a:r>
              <a:rPr lang="en-US" dirty="0" smtClean="0"/>
              <a:t>, </a:t>
            </a:r>
            <a:r>
              <a:rPr lang="en-US" dirty="0" err="1" smtClean="0"/>
              <a:t>cazuri</a:t>
            </a:r>
            <a:r>
              <a:rPr lang="en-US" dirty="0" smtClean="0"/>
              <a:t> de </a:t>
            </a:r>
            <a:r>
              <a:rPr lang="en-US" dirty="0" err="1" smtClean="0"/>
              <a:t>boală</a:t>
            </a:r>
            <a:r>
              <a:rPr lang="en-US" dirty="0" smtClean="0"/>
              <a:t> </a:t>
            </a:r>
            <a:r>
              <a:rPr lang="en-US" dirty="0" err="1" smtClean="0"/>
              <a:t>latentă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moarte</a:t>
            </a:r>
            <a:r>
              <a:rPr lang="en-US" dirty="0" smtClean="0"/>
              <a:t> </a:t>
            </a:r>
            <a:r>
              <a:rPr lang="en-US" dirty="0" err="1" smtClean="0"/>
              <a:t>naturală</a:t>
            </a:r>
            <a:r>
              <a:rPr lang="en-US" dirty="0" smtClean="0"/>
              <a:t>, </a:t>
            </a:r>
            <a:r>
              <a:rPr lang="en-US" dirty="0" err="1" smtClean="0"/>
              <a:t>folosire</a:t>
            </a:r>
            <a:r>
              <a:rPr lang="en-US" dirty="0" smtClean="0"/>
              <a:t> a </a:t>
            </a:r>
            <a:r>
              <a:rPr lang="en-US" dirty="0" err="1" smtClean="0"/>
              <a:t>mijloacelor</a:t>
            </a:r>
            <a:r>
              <a:rPr lang="en-US" dirty="0" smtClean="0"/>
              <a:t> de </a:t>
            </a:r>
            <a:r>
              <a:rPr lang="en-US" dirty="0" err="1" smtClean="0"/>
              <a:t>producţie</a:t>
            </a:r>
            <a:r>
              <a:rPr lang="en-US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scopuri</a:t>
            </a:r>
            <a:r>
              <a:rPr lang="en-US" dirty="0" smtClean="0"/>
              <a:t> </a:t>
            </a:r>
            <a:r>
              <a:rPr lang="en-US" dirty="0" err="1" smtClean="0"/>
              <a:t>personale</a:t>
            </a:r>
            <a:r>
              <a:rPr lang="en-US" dirty="0" smtClean="0"/>
              <a:t> </a:t>
            </a:r>
            <a:r>
              <a:rPr lang="en-US" dirty="0" err="1" smtClean="0"/>
              <a:t>fără</a:t>
            </a:r>
            <a:r>
              <a:rPr lang="en-US" dirty="0" smtClean="0"/>
              <a:t> </a:t>
            </a:r>
            <a:r>
              <a:rPr lang="en-US" dirty="0" err="1" smtClean="0"/>
              <a:t>permisiunea</a:t>
            </a:r>
            <a:r>
              <a:rPr lang="en-US" dirty="0" smtClean="0"/>
              <a:t> </a:t>
            </a:r>
            <a:r>
              <a:rPr lang="en-US" dirty="0" err="1" smtClean="0"/>
              <a:t>angajatorului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conducătorului</a:t>
            </a:r>
            <a:r>
              <a:rPr lang="en-US" dirty="0" smtClean="0"/>
              <a:t>, </a:t>
            </a:r>
            <a:r>
              <a:rPr lang="en-US" dirty="0" err="1" smtClean="0"/>
              <a:t>comitere</a:t>
            </a:r>
            <a:r>
              <a:rPr lang="en-US" dirty="0" smtClean="0"/>
              <a:t> a </a:t>
            </a:r>
            <a:r>
              <a:rPr lang="en-US" dirty="0" err="1" smtClean="0"/>
              <a:t>unui</a:t>
            </a:r>
            <a:r>
              <a:rPr lang="en-US" dirty="0" smtClean="0"/>
              <a:t> </a:t>
            </a:r>
            <a:r>
              <a:rPr lang="en-US" dirty="0" err="1" smtClean="0"/>
              <a:t>furt</a:t>
            </a:r>
            <a:r>
              <a:rPr lang="en-US" dirty="0" smtClean="0"/>
              <a:t> din </a:t>
            </a:r>
            <a:r>
              <a:rPr lang="en-US" dirty="0" err="1" smtClean="0"/>
              <a:t>avutul</a:t>
            </a:r>
            <a:r>
              <a:rPr lang="en-US" dirty="0" smtClean="0"/>
              <a:t> </a:t>
            </a:r>
            <a:r>
              <a:rPr lang="en-US" dirty="0" err="1" smtClean="0"/>
              <a:t>unităţii</a:t>
            </a:r>
            <a:r>
              <a:rPr lang="en-US" dirty="0" smtClean="0"/>
              <a:t>, </a:t>
            </a:r>
            <a:r>
              <a:rPr lang="en-US" dirty="0" err="1" smtClean="0"/>
              <a:t>angajatorului</a:t>
            </a:r>
            <a:r>
              <a:rPr lang="en-US" dirty="0" smtClean="0"/>
              <a:t> </a:t>
            </a:r>
            <a:r>
              <a:rPr lang="en-US" dirty="0" err="1" smtClean="0"/>
              <a:t>persoană</a:t>
            </a:r>
            <a:r>
              <a:rPr lang="en-US" dirty="0" smtClean="0"/>
              <a:t> </a:t>
            </a:r>
            <a:r>
              <a:rPr lang="en-US" dirty="0" err="1" smtClean="0"/>
              <a:t>fizică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altele</a:t>
            </a:r>
            <a:r>
              <a:rPr lang="en-US" dirty="0" smtClean="0"/>
              <a:t> de </a:t>
            </a:r>
            <a:r>
              <a:rPr lang="en-US" dirty="0" err="1" smtClean="0"/>
              <a:t>acest</a:t>
            </a:r>
            <a:r>
              <a:rPr lang="en-US" dirty="0" smtClean="0"/>
              <a:t> gen).</a:t>
            </a:r>
            <a:endParaRPr lang="ru-RU" dirty="0" smtClean="0"/>
          </a:p>
          <a:p>
            <a:r>
              <a:rPr lang="ro-MO" dirty="0" smtClean="0"/>
              <a:t> </a:t>
            </a:r>
            <a:endParaRPr lang="ru-RU" dirty="0" smtClean="0"/>
          </a:p>
          <a:p>
            <a:r>
              <a:rPr lang="ru-RU" dirty="0" err="1" smtClean="0"/>
              <a:t>În</a:t>
            </a:r>
            <a:r>
              <a:rPr lang="ru-RU" dirty="0" smtClean="0"/>
              <a:t> </a:t>
            </a:r>
            <a:r>
              <a:rPr lang="ru-RU" dirty="0" err="1" smtClean="0"/>
              <a:t>legislaţia</a:t>
            </a:r>
            <a:r>
              <a:rPr lang="ru-RU" dirty="0" smtClean="0"/>
              <a:t> </a:t>
            </a:r>
            <a:r>
              <a:rPr lang="ru-RU" dirty="0" err="1" smtClean="0"/>
              <a:t>în</a:t>
            </a:r>
            <a:r>
              <a:rPr lang="ru-RU" dirty="0" smtClean="0"/>
              <a:t> </a:t>
            </a:r>
            <a:r>
              <a:rPr lang="ru-RU" dirty="0" err="1" smtClean="0"/>
              <a:t>vigoare</a:t>
            </a:r>
            <a:r>
              <a:rPr lang="ru-RU" dirty="0" smtClean="0"/>
              <a:t> </a:t>
            </a:r>
            <a:r>
              <a:rPr lang="ru-RU" dirty="0" err="1" smtClean="0"/>
              <a:t>sunt</a:t>
            </a:r>
            <a:r>
              <a:rPr lang="ru-RU" dirty="0" smtClean="0"/>
              <a:t> </a:t>
            </a:r>
            <a:r>
              <a:rPr lang="ru-RU" dirty="0" err="1" smtClean="0"/>
              <a:t>enunţate</a:t>
            </a:r>
            <a:r>
              <a:rPr lang="ru-RU" dirty="0" smtClean="0"/>
              <a:t> </a:t>
            </a:r>
            <a:r>
              <a:rPr lang="ru-RU" dirty="0" err="1" smtClean="0"/>
              <a:t>mai</a:t>
            </a:r>
            <a:r>
              <a:rPr lang="ru-RU" dirty="0" smtClean="0"/>
              <a:t> </a:t>
            </a:r>
            <a:r>
              <a:rPr lang="ru-RU" dirty="0" err="1" smtClean="0"/>
              <a:t>multe</a:t>
            </a:r>
            <a:r>
              <a:rPr lang="ru-RU" dirty="0" smtClean="0"/>
              <a:t> </a:t>
            </a:r>
            <a:r>
              <a:rPr lang="ru-RU" dirty="0" err="1" smtClean="0"/>
              <a:t>criterii</a:t>
            </a:r>
            <a:r>
              <a:rPr lang="ru-RU" dirty="0" smtClean="0"/>
              <a:t> </a:t>
            </a:r>
            <a:r>
              <a:rPr lang="ru-RU" dirty="0" err="1" smtClean="0"/>
              <a:t>pentru</a:t>
            </a:r>
            <a:r>
              <a:rPr lang="ru-RU" dirty="0" smtClean="0"/>
              <a:t> </a:t>
            </a:r>
            <a:r>
              <a:rPr lang="ru-RU" dirty="0" err="1" smtClean="0"/>
              <a:t>clasificarea</a:t>
            </a:r>
            <a:r>
              <a:rPr lang="ru-RU" dirty="0" smtClean="0"/>
              <a:t> </a:t>
            </a:r>
            <a:r>
              <a:rPr lang="ru-RU" dirty="0" err="1" smtClean="0"/>
              <a:t>accidentelor</a:t>
            </a:r>
            <a:r>
              <a:rPr lang="ru-RU" dirty="0" smtClean="0"/>
              <a:t> </a:t>
            </a:r>
            <a:r>
              <a:rPr lang="ru-RU" dirty="0" err="1" smtClean="0"/>
              <a:t>de</a:t>
            </a:r>
            <a:r>
              <a:rPr lang="ru-RU" dirty="0" smtClean="0"/>
              <a:t> </a:t>
            </a:r>
            <a:r>
              <a:rPr lang="ru-RU" dirty="0" err="1" smtClean="0"/>
              <a:t>muncă</a:t>
            </a:r>
            <a:r>
              <a:rPr lang="ru-RU" dirty="0" smtClean="0"/>
              <a:t> </a:t>
            </a:r>
            <a:r>
              <a:rPr lang="ru-RU" dirty="0" err="1" smtClean="0"/>
              <a:t>şi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celor</a:t>
            </a:r>
            <a:r>
              <a:rPr lang="ru-RU" dirty="0" smtClean="0"/>
              <a:t> </a:t>
            </a:r>
            <a:r>
              <a:rPr lang="ru-RU" dirty="0" err="1" smtClean="0"/>
              <a:t>în</a:t>
            </a:r>
            <a:r>
              <a:rPr lang="ru-RU" dirty="0" smtClean="0"/>
              <a:t> </a:t>
            </a:r>
            <a:r>
              <a:rPr lang="ru-RU" dirty="0" err="1" smtClean="0"/>
              <a:t>afara</a:t>
            </a:r>
            <a:r>
              <a:rPr lang="ru-RU" dirty="0" smtClean="0"/>
              <a:t> </a:t>
            </a:r>
            <a:r>
              <a:rPr lang="ru-RU" dirty="0" err="1" smtClean="0"/>
              <a:t>muncii</a:t>
            </a:r>
            <a:r>
              <a:rPr lang="ru-RU" dirty="0" smtClean="0"/>
              <a:t>. </a:t>
            </a:r>
          </a:p>
          <a:p>
            <a:r>
              <a:rPr lang="ro-MO" dirty="0" smtClean="0"/>
              <a:t>C</a:t>
            </a:r>
            <a:r>
              <a:rPr lang="en-US" dirty="0" err="1" smtClean="0"/>
              <a:t>lasificarea</a:t>
            </a:r>
            <a:r>
              <a:rPr lang="en-US" dirty="0" smtClean="0"/>
              <a:t> </a:t>
            </a:r>
            <a:r>
              <a:rPr lang="en-US" dirty="0" err="1" smtClean="0"/>
              <a:t>accidentelor</a:t>
            </a:r>
            <a:r>
              <a:rPr lang="en-US" dirty="0" smtClean="0"/>
              <a:t> de </a:t>
            </a:r>
            <a:r>
              <a:rPr lang="en-US" dirty="0" err="1" smtClean="0"/>
              <a:t>muncă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importantă</a:t>
            </a:r>
            <a:r>
              <a:rPr lang="en-US" dirty="0" smtClean="0"/>
              <a:t> </a:t>
            </a:r>
            <a:r>
              <a:rPr lang="en-US" dirty="0" err="1" smtClean="0"/>
              <a:t>atît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determinarea</a:t>
            </a:r>
            <a:r>
              <a:rPr lang="en-US" dirty="0" smtClean="0"/>
              <a:t> </a:t>
            </a:r>
            <a:r>
              <a:rPr lang="en-US" dirty="0" err="1" smtClean="0"/>
              <a:t>condiţiilor</a:t>
            </a:r>
            <a:r>
              <a:rPr lang="en-US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care </a:t>
            </a:r>
            <a:r>
              <a:rPr lang="en-US" dirty="0" err="1" smtClean="0"/>
              <a:t>acestea</a:t>
            </a:r>
            <a:r>
              <a:rPr lang="en-US" dirty="0" smtClean="0"/>
              <a:t> </a:t>
            </a:r>
            <a:r>
              <a:rPr lang="en-US" dirty="0" err="1" smtClean="0"/>
              <a:t>trebuie</a:t>
            </a:r>
            <a:r>
              <a:rPr lang="en-US" dirty="0" smtClean="0"/>
              <a:t> </a:t>
            </a:r>
            <a:r>
              <a:rPr lang="en-US" dirty="0" err="1" smtClean="0"/>
              <a:t>comunicate</a:t>
            </a:r>
            <a:r>
              <a:rPr lang="en-US" dirty="0" smtClean="0"/>
              <a:t>, </a:t>
            </a:r>
            <a:r>
              <a:rPr lang="en-US" dirty="0" err="1" smtClean="0"/>
              <a:t>cercetate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înregistrate</a:t>
            </a:r>
            <a:r>
              <a:rPr lang="en-US" dirty="0" smtClean="0"/>
              <a:t>, </a:t>
            </a:r>
            <a:r>
              <a:rPr lang="en-US" dirty="0" err="1" smtClean="0"/>
              <a:t>cît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stabilirea</a:t>
            </a:r>
            <a:r>
              <a:rPr lang="en-US" dirty="0" smtClean="0"/>
              <a:t> </a:t>
            </a:r>
            <a:r>
              <a:rPr lang="en-US" dirty="0" err="1" smtClean="0"/>
              <a:t>răspunderii</a:t>
            </a:r>
            <a:r>
              <a:rPr lang="en-US" dirty="0" smtClean="0"/>
              <a:t> </a:t>
            </a:r>
            <a:r>
              <a:rPr lang="en-US" dirty="0" err="1" smtClean="0"/>
              <a:t>juridice</a:t>
            </a:r>
            <a:r>
              <a:rPr lang="en-US" dirty="0" smtClean="0"/>
              <a:t> a </a:t>
            </a:r>
            <a:r>
              <a:rPr lang="en-US" dirty="0" err="1" smtClean="0"/>
              <a:t>celor</a:t>
            </a:r>
            <a:r>
              <a:rPr lang="en-US" dirty="0" smtClean="0"/>
              <a:t> </a:t>
            </a:r>
            <a:r>
              <a:rPr lang="en-US" dirty="0" err="1" smtClean="0"/>
              <a:t>vinovaţi</a:t>
            </a:r>
            <a:r>
              <a:rPr lang="en-US" dirty="0" smtClean="0"/>
              <a:t> de </a:t>
            </a:r>
            <a:r>
              <a:rPr lang="en-US" dirty="0" err="1" smtClean="0"/>
              <a:t>producerea</a:t>
            </a:r>
            <a:r>
              <a:rPr lang="en-US" dirty="0" smtClean="0"/>
              <a:t> </a:t>
            </a:r>
            <a:r>
              <a:rPr lang="en-US" dirty="0" err="1" smtClean="0"/>
              <a:t>lor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, </a:t>
            </a:r>
            <a:r>
              <a:rPr lang="en-US" dirty="0" err="1" smtClean="0"/>
              <a:t>totodată</a:t>
            </a:r>
            <a:r>
              <a:rPr lang="en-US" dirty="0" smtClean="0"/>
              <a:t>, a </a:t>
            </a:r>
            <a:r>
              <a:rPr lang="en-US" dirty="0" err="1" smtClean="0"/>
              <a:t>despăgubirilor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persoanele</a:t>
            </a:r>
            <a:r>
              <a:rPr lang="en-US" dirty="0" smtClean="0"/>
              <a:t> </a:t>
            </a:r>
            <a:r>
              <a:rPr lang="en-US" dirty="0" err="1" smtClean="0"/>
              <a:t>accidentate</a:t>
            </a:r>
            <a:r>
              <a:rPr lang="en-US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 fontScale="92500" lnSpcReduction="20000"/>
          </a:bodyPr>
          <a:lstStyle/>
          <a:p>
            <a:r>
              <a:rPr lang="ro-MO" dirty="0" smtClean="0"/>
              <a:t>   </a:t>
            </a:r>
            <a:r>
              <a:rPr lang="ro-MO" sz="1800" dirty="0" smtClean="0"/>
              <a:t>A</a:t>
            </a:r>
            <a:r>
              <a:rPr lang="en-US" sz="1800" dirty="0" err="1" smtClean="0"/>
              <a:t>ccidentele</a:t>
            </a:r>
            <a:r>
              <a:rPr lang="en-US" sz="1800" dirty="0" smtClean="0"/>
              <a:t> de </a:t>
            </a:r>
            <a:r>
              <a:rPr lang="en-US" sz="1800" dirty="0" err="1" smtClean="0"/>
              <a:t>muncă</a:t>
            </a:r>
            <a:r>
              <a:rPr lang="en-US" sz="1800" dirty="0" smtClean="0"/>
              <a:t> </a:t>
            </a:r>
            <a:r>
              <a:rPr lang="en-US" sz="1800" dirty="0" err="1" smtClean="0"/>
              <a:t>şi</a:t>
            </a:r>
            <a:r>
              <a:rPr lang="en-US" sz="1800" dirty="0" smtClean="0"/>
              <a:t> </a:t>
            </a:r>
            <a:r>
              <a:rPr lang="en-US" sz="1800" dirty="0" err="1" smtClean="0"/>
              <a:t>accidentele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afara</a:t>
            </a:r>
            <a:r>
              <a:rPr lang="en-US" sz="1800" dirty="0" smtClean="0"/>
              <a:t> </a:t>
            </a:r>
            <a:r>
              <a:rPr lang="en-US" sz="1800" dirty="0" err="1" smtClean="0"/>
              <a:t>muncii</a:t>
            </a:r>
            <a:r>
              <a:rPr lang="en-US" sz="1800" dirty="0" smtClean="0"/>
              <a:t> (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continuare</a:t>
            </a:r>
            <a:r>
              <a:rPr lang="en-US" sz="1800" dirty="0" smtClean="0"/>
              <a:t> – </a:t>
            </a:r>
            <a:r>
              <a:rPr lang="en-US" sz="1800" i="1" dirty="0" err="1" smtClean="0"/>
              <a:t>accidente</a:t>
            </a:r>
            <a:r>
              <a:rPr lang="en-US" sz="1800" dirty="0" smtClean="0"/>
              <a:t>) se </a:t>
            </a:r>
            <a:r>
              <a:rPr lang="en-US" sz="1800" dirty="0" err="1" smtClean="0"/>
              <a:t>divizează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trei</a:t>
            </a:r>
            <a:r>
              <a:rPr lang="en-US" sz="1800" dirty="0" smtClean="0"/>
              <a:t> </a:t>
            </a:r>
            <a:r>
              <a:rPr lang="en-US" sz="1800" dirty="0" err="1" smtClean="0"/>
              <a:t>categorii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funcţie</a:t>
            </a:r>
            <a:r>
              <a:rPr lang="en-US" sz="1800" dirty="0" smtClean="0"/>
              <a:t> de </a:t>
            </a:r>
            <a:r>
              <a:rPr lang="en-US" sz="1800" dirty="0" err="1" smtClean="0"/>
              <a:t>urmările</a:t>
            </a:r>
            <a:r>
              <a:rPr lang="en-US" sz="1800" dirty="0" smtClean="0"/>
              <a:t> </a:t>
            </a:r>
            <a:r>
              <a:rPr lang="en-US" sz="1800" dirty="0" err="1" smtClean="0"/>
              <a:t>produse</a:t>
            </a:r>
            <a:r>
              <a:rPr lang="en-US" sz="1800" dirty="0" smtClean="0"/>
              <a:t> </a:t>
            </a:r>
            <a:r>
              <a:rPr lang="en-US" sz="1800" dirty="0" err="1" smtClean="0"/>
              <a:t>asupra</a:t>
            </a:r>
            <a:r>
              <a:rPr lang="en-US" sz="1800" dirty="0" smtClean="0"/>
              <a:t> </a:t>
            </a:r>
            <a:r>
              <a:rPr lang="en-US" sz="1800" dirty="0" err="1" smtClean="0"/>
              <a:t>persoanei</a:t>
            </a:r>
            <a:r>
              <a:rPr lang="en-US" sz="1800" dirty="0" smtClean="0"/>
              <a:t> </a:t>
            </a:r>
            <a:r>
              <a:rPr lang="en-US" sz="1800" dirty="0" err="1" smtClean="0"/>
              <a:t>accidentate</a:t>
            </a:r>
            <a:r>
              <a:rPr lang="en-US" sz="1800" dirty="0" smtClean="0"/>
              <a:t>:</a:t>
            </a:r>
            <a:endParaRPr lang="ru-RU" sz="1800" dirty="0" smtClean="0"/>
          </a:p>
          <a:p>
            <a:r>
              <a:rPr lang="en-US" sz="1800" b="1" i="1" dirty="0" smtClean="0"/>
              <a:t>a)</a:t>
            </a:r>
            <a:r>
              <a:rPr lang="en-US" sz="1800" b="1" dirty="0" smtClean="0"/>
              <a:t> </a:t>
            </a:r>
            <a:r>
              <a:rPr lang="en-US" sz="1800" b="1" i="1" dirty="0" smtClean="0"/>
              <a:t>accident care produce incapacitate </a:t>
            </a:r>
            <a:r>
              <a:rPr lang="en-US" sz="1800" b="1" i="1" dirty="0" err="1" smtClean="0"/>
              <a:t>temporară</a:t>
            </a:r>
            <a:r>
              <a:rPr lang="en-US" sz="1800" b="1" i="1" dirty="0" smtClean="0"/>
              <a:t> de </a:t>
            </a:r>
            <a:r>
              <a:rPr lang="en-US" sz="1800" b="1" i="1" dirty="0" err="1" smtClean="0"/>
              <a:t>muncă</a:t>
            </a:r>
            <a:r>
              <a:rPr lang="en-US" sz="1800" dirty="0" smtClean="0"/>
              <a:t> – </a:t>
            </a:r>
            <a:r>
              <a:rPr lang="en-US" sz="1800" dirty="0" err="1" smtClean="0"/>
              <a:t>eveniment</a:t>
            </a:r>
            <a:r>
              <a:rPr lang="en-US" sz="1800" dirty="0" smtClean="0"/>
              <a:t> </a:t>
            </a:r>
            <a:r>
              <a:rPr lang="en-US" sz="1800" dirty="0" err="1" smtClean="0"/>
              <a:t>ce</a:t>
            </a:r>
            <a:r>
              <a:rPr lang="en-US" sz="1800" dirty="0" smtClean="0"/>
              <a:t> a </a:t>
            </a:r>
            <a:r>
              <a:rPr lang="en-US" sz="1800" dirty="0" err="1" smtClean="0"/>
              <a:t>provocat</a:t>
            </a:r>
            <a:r>
              <a:rPr lang="en-US" sz="1800" dirty="0" smtClean="0"/>
              <a:t> </a:t>
            </a:r>
            <a:r>
              <a:rPr lang="en-US" sz="1800" dirty="0" err="1" smtClean="0"/>
              <a:t>pierderea</a:t>
            </a:r>
            <a:r>
              <a:rPr lang="en-US" sz="1800" dirty="0" smtClean="0"/>
              <a:t> </a:t>
            </a:r>
            <a:r>
              <a:rPr lang="en-US" sz="1800" dirty="0" err="1" smtClean="0"/>
              <a:t>parţială</a:t>
            </a:r>
            <a:r>
              <a:rPr lang="en-US" sz="1800" dirty="0" smtClean="0"/>
              <a:t> </a:t>
            </a:r>
            <a:r>
              <a:rPr lang="en-US" sz="1800" dirty="0" err="1" smtClean="0"/>
              <a:t>sau</a:t>
            </a:r>
            <a:r>
              <a:rPr lang="en-US" sz="1800" dirty="0" smtClean="0"/>
              <a:t> </a:t>
            </a:r>
            <a:r>
              <a:rPr lang="en-US" sz="1800" dirty="0" err="1" smtClean="0"/>
              <a:t>totală</a:t>
            </a:r>
            <a:r>
              <a:rPr lang="en-US" sz="1800" dirty="0" smtClean="0"/>
              <a:t> de </a:t>
            </a:r>
            <a:r>
              <a:rPr lang="en-US" sz="1800" dirty="0" err="1" smtClean="0"/>
              <a:t>către</a:t>
            </a:r>
            <a:r>
              <a:rPr lang="en-US" sz="1800" dirty="0" smtClean="0"/>
              <a:t> </a:t>
            </a:r>
            <a:r>
              <a:rPr lang="en-US" sz="1800" dirty="0" err="1" smtClean="0"/>
              <a:t>salariat</a:t>
            </a:r>
            <a:r>
              <a:rPr lang="en-US" sz="1800" dirty="0" smtClean="0"/>
              <a:t> a </a:t>
            </a:r>
            <a:r>
              <a:rPr lang="en-US" sz="1800" dirty="0" err="1" smtClean="0"/>
              <a:t>capacităţii</a:t>
            </a:r>
            <a:r>
              <a:rPr lang="en-US" sz="1800" dirty="0" smtClean="0"/>
              <a:t> de </a:t>
            </a:r>
            <a:r>
              <a:rPr lang="en-US" sz="1800" dirty="0" err="1" smtClean="0"/>
              <a:t>muncă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un interval de </a:t>
            </a:r>
            <a:r>
              <a:rPr lang="en-US" sz="1800" dirty="0" err="1" smtClean="0"/>
              <a:t>timp</a:t>
            </a:r>
            <a:r>
              <a:rPr lang="en-US" sz="1800" dirty="0" smtClean="0"/>
              <a:t> de </a:t>
            </a:r>
            <a:r>
              <a:rPr lang="en-US" sz="1800" dirty="0" err="1" smtClean="0"/>
              <a:t>cel</a:t>
            </a:r>
            <a:r>
              <a:rPr lang="en-US" sz="1800" dirty="0" smtClean="0"/>
              <a:t> </a:t>
            </a:r>
            <a:r>
              <a:rPr lang="en-US" sz="1800" dirty="0" err="1" smtClean="0"/>
              <a:t>puţin</a:t>
            </a:r>
            <a:r>
              <a:rPr lang="en-US" sz="1800" dirty="0" smtClean="0"/>
              <a:t> o </a:t>
            </a:r>
            <a:r>
              <a:rPr lang="en-US" sz="1800" dirty="0" err="1" smtClean="0"/>
              <a:t>zi</a:t>
            </a:r>
            <a:r>
              <a:rPr lang="en-US" sz="1800" dirty="0" smtClean="0"/>
              <a:t>, cu </a:t>
            </a:r>
            <a:r>
              <a:rPr lang="en-US" sz="1800" dirty="0" err="1" smtClean="0"/>
              <a:t>caracter</a:t>
            </a:r>
            <a:r>
              <a:rPr lang="en-US" sz="1800" dirty="0" smtClean="0"/>
              <a:t> </a:t>
            </a:r>
            <a:r>
              <a:rPr lang="en-US" sz="1800" dirty="0" err="1" smtClean="0"/>
              <a:t>reversibil</a:t>
            </a:r>
            <a:r>
              <a:rPr lang="en-US" sz="1800" dirty="0" smtClean="0"/>
              <a:t> </a:t>
            </a:r>
            <a:r>
              <a:rPr lang="en-US" sz="1800" dirty="0" err="1" smtClean="0"/>
              <a:t>după</a:t>
            </a:r>
            <a:r>
              <a:rPr lang="en-US" sz="1800" dirty="0" smtClean="0"/>
              <a:t> </a:t>
            </a:r>
            <a:r>
              <a:rPr lang="en-US" sz="1800" dirty="0" err="1" smtClean="0"/>
              <a:t>terminarea</a:t>
            </a:r>
            <a:r>
              <a:rPr lang="en-US" sz="1800" dirty="0" smtClean="0"/>
              <a:t> </a:t>
            </a:r>
            <a:r>
              <a:rPr lang="en-US" sz="1800" dirty="0" err="1" smtClean="0"/>
              <a:t>tratamentului</a:t>
            </a:r>
            <a:r>
              <a:rPr lang="en-US" sz="1800" dirty="0" smtClean="0"/>
              <a:t> medical, </a:t>
            </a:r>
            <a:r>
              <a:rPr lang="en-US" sz="1800" dirty="0" err="1" smtClean="0"/>
              <a:t>confirmată</a:t>
            </a:r>
            <a:r>
              <a:rPr lang="en-US" sz="1800" dirty="0" smtClean="0"/>
              <a:t> de </a:t>
            </a:r>
            <a:r>
              <a:rPr lang="en-US" sz="1800" dirty="0" err="1" smtClean="0"/>
              <a:t>instituţia</a:t>
            </a:r>
            <a:r>
              <a:rPr lang="en-US" sz="1800" dirty="0" smtClean="0"/>
              <a:t> </a:t>
            </a:r>
            <a:r>
              <a:rPr lang="en-US" sz="1800" dirty="0" err="1" smtClean="0"/>
              <a:t>medicală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modul</a:t>
            </a:r>
            <a:r>
              <a:rPr lang="en-US" sz="1800" dirty="0" smtClean="0"/>
              <a:t> </a:t>
            </a:r>
            <a:r>
              <a:rPr lang="en-US" sz="1800" dirty="0" err="1" smtClean="0"/>
              <a:t>stabilit</a:t>
            </a:r>
            <a:r>
              <a:rPr lang="en-US" sz="1800" dirty="0" smtClean="0"/>
              <a:t>;</a:t>
            </a:r>
            <a:br>
              <a:rPr lang="en-US" sz="1800" dirty="0" smtClean="0"/>
            </a:br>
            <a:r>
              <a:rPr lang="en-US" sz="1800" b="1" i="1" dirty="0" smtClean="0"/>
              <a:t>b) </a:t>
            </a:r>
            <a:r>
              <a:rPr lang="en-US" sz="1800" b="1" dirty="0" smtClean="0"/>
              <a:t>accident </a:t>
            </a:r>
            <a:r>
              <a:rPr lang="en-US" sz="1800" b="1" dirty="0" err="1" smtClean="0"/>
              <a:t>grav</a:t>
            </a:r>
            <a:r>
              <a:rPr lang="en-US" sz="1800" dirty="0" smtClean="0"/>
              <a:t> – </a:t>
            </a:r>
            <a:r>
              <a:rPr lang="en-US" sz="1800" dirty="0" err="1" smtClean="0"/>
              <a:t>eveniment</a:t>
            </a:r>
            <a:r>
              <a:rPr lang="en-US" sz="1800" dirty="0" smtClean="0"/>
              <a:t> care a </a:t>
            </a:r>
            <a:r>
              <a:rPr lang="en-US" sz="1800" dirty="0" err="1" smtClean="0"/>
              <a:t>provocat</a:t>
            </a:r>
            <a:r>
              <a:rPr lang="en-US" sz="1800" dirty="0" smtClean="0"/>
              <a:t> </a:t>
            </a:r>
            <a:r>
              <a:rPr lang="en-US" sz="1800" dirty="0" err="1" smtClean="0"/>
              <a:t>vătămarea</a:t>
            </a:r>
            <a:r>
              <a:rPr lang="en-US" sz="1800" dirty="0" smtClean="0"/>
              <a:t> </a:t>
            </a:r>
            <a:r>
              <a:rPr lang="en-US" sz="1800" dirty="0" err="1" smtClean="0"/>
              <a:t>gravă</a:t>
            </a:r>
            <a:r>
              <a:rPr lang="en-US" sz="1800" dirty="0" smtClean="0"/>
              <a:t> a </a:t>
            </a:r>
            <a:r>
              <a:rPr lang="en-US" sz="1800" dirty="0" err="1" smtClean="0"/>
              <a:t>organismului</a:t>
            </a:r>
            <a:r>
              <a:rPr lang="en-US" sz="1800" dirty="0" smtClean="0"/>
              <a:t> </a:t>
            </a:r>
            <a:r>
              <a:rPr lang="en-US" sz="1800" dirty="0" err="1" smtClean="0"/>
              <a:t>salariatului</a:t>
            </a:r>
            <a:r>
              <a:rPr lang="en-US" sz="1800" dirty="0" smtClean="0"/>
              <a:t>, </a:t>
            </a:r>
            <a:r>
              <a:rPr lang="en-US" sz="1800" dirty="0" err="1" smtClean="0"/>
              <a:t>confirmată</a:t>
            </a:r>
            <a:r>
              <a:rPr lang="en-US" sz="1800" dirty="0" smtClean="0"/>
              <a:t> de </a:t>
            </a:r>
            <a:r>
              <a:rPr lang="en-US" sz="1800" dirty="0" err="1" smtClean="0"/>
              <a:t>instituţia</a:t>
            </a:r>
            <a:r>
              <a:rPr lang="en-US" sz="1800" dirty="0" smtClean="0"/>
              <a:t> </a:t>
            </a:r>
            <a:r>
              <a:rPr lang="en-US" sz="1800" dirty="0" err="1" smtClean="0"/>
              <a:t>medicală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modul</a:t>
            </a:r>
            <a:r>
              <a:rPr lang="en-US" sz="1800" dirty="0" smtClean="0"/>
              <a:t> </a:t>
            </a:r>
            <a:r>
              <a:rPr lang="en-US" sz="1800" dirty="0" err="1" smtClean="0"/>
              <a:t>stabilit</a:t>
            </a:r>
            <a:r>
              <a:rPr lang="en-US" sz="1800" dirty="0" smtClean="0"/>
              <a:t>;</a:t>
            </a:r>
            <a:br>
              <a:rPr lang="en-US" sz="1800" dirty="0" smtClean="0"/>
            </a:br>
            <a:r>
              <a:rPr lang="en-US" sz="1800" b="1" i="1" dirty="0" smtClean="0"/>
              <a:t>c)</a:t>
            </a:r>
            <a:r>
              <a:rPr lang="en-US" sz="1800" b="1" dirty="0" smtClean="0"/>
              <a:t> </a:t>
            </a:r>
            <a:r>
              <a:rPr lang="en-US" sz="1800" b="1" i="1" dirty="0" smtClean="0"/>
              <a:t>accident mortal</a:t>
            </a:r>
            <a:r>
              <a:rPr lang="en-US" sz="1800" dirty="0" smtClean="0"/>
              <a:t> – </a:t>
            </a:r>
            <a:r>
              <a:rPr lang="en-US" sz="1800" dirty="0" err="1" smtClean="0"/>
              <a:t>eveniment</a:t>
            </a:r>
            <a:r>
              <a:rPr lang="en-US" sz="1800" dirty="0" smtClean="0"/>
              <a:t> care a </a:t>
            </a:r>
            <a:r>
              <a:rPr lang="en-US" sz="1800" dirty="0" err="1" smtClean="0"/>
              <a:t>cauzat</a:t>
            </a:r>
            <a:r>
              <a:rPr lang="en-US" sz="1800" dirty="0" smtClean="0"/>
              <a:t>, </a:t>
            </a:r>
            <a:r>
              <a:rPr lang="en-US" sz="1800" dirty="0" err="1" smtClean="0"/>
              <a:t>imediat</a:t>
            </a:r>
            <a:r>
              <a:rPr lang="en-US" sz="1800" dirty="0" smtClean="0"/>
              <a:t> </a:t>
            </a:r>
            <a:r>
              <a:rPr lang="en-US" sz="1800" dirty="0" err="1" smtClean="0"/>
              <a:t>sau</a:t>
            </a:r>
            <a:r>
              <a:rPr lang="en-US" sz="1800" dirty="0" smtClean="0"/>
              <a:t> </a:t>
            </a:r>
            <a:r>
              <a:rPr lang="en-US" sz="1800" dirty="0" err="1" smtClean="0"/>
              <a:t>după</a:t>
            </a:r>
            <a:r>
              <a:rPr lang="en-US" sz="1800" dirty="0" smtClean="0"/>
              <a:t> un </a:t>
            </a:r>
            <a:r>
              <a:rPr lang="en-US" sz="1800" dirty="0" err="1" smtClean="0"/>
              <a:t>anumit</a:t>
            </a:r>
            <a:r>
              <a:rPr lang="en-US" sz="1800" dirty="0" smtClean="0"/>
              <a:t> interval de </a:t>
            </a:r>
            <a:r>
              <a:rPr lang="en-US" sz="1800" dirty="0" err="1" smtClean="0"/>
              <a:t>timp</a:t>
            </a:r>
            <a:r>
              <a:rPr lang="en-US" sz="1800" dirty="0" smtClean="0"/>
              <a:t> de la </a:t>
            </a:r>
            <a:r>
              <a:rPr lang="en-US" sz="1800" dirty="0" err="1" smtClean="0"/>
              <a:t>producerea</a:t>
            </a:r>
            <a:r>
              <a:rPr lang="en-US" sz="1800" dirty="0" smtClean="0"/>
              <a:t> </a:t>
            </a:r>
            <a:r>
              <a:rPr lang="en-US" sz="1800" dirty="0" err="1" smtClean="0"/>
              <a:t>lui</a:t>
            </a:r>
            <a:r>
              <a:rPr lang="en-US" sz="1800" dirty="0" smtClean="0"/>
              <a:t>, </a:t>
            </a:r>
            <a:r>
              <a:rPr lang="en-US" sz="1800" dirty="0" err="1" smtClean="0"/>
              <a:t>decesul</a:t>
            </a:r>
            <a:r>
              <a:rPr lang="en-US" sz="1800" dirty="0" smtClean="0"/>
              <a:t> </a:t>
            </a:r>
            <a:r>
              <a:rPr lang="en-US" sz="1800" dirty="0" err="1" smtClean="0"/>
              <a:t>salariatului</a:t>
            </a:r>
            <a:r>
              <a:rPr lang="en-US" sz="1800" dirty="0" smtClean="0"/>
              <a:t>, </a:t>
            </a:r>
            <a:r>
              <a:rPr lang="en-US" sz="1800" dirty="0" err="1" smtClean="0"/>
              <a:t>confirmat</a:t>
            </a:r>
            <a:r>
              <a:rPr lang="en-US" sz="1800" dirty="0" smtClean="0"/>
              <a:t> de </a:t>
            </a:r>
            <a:r>
              <a:rPr lang="en-US" sz="1800" dirty="0" err="1" smtClean="0"/>
              <a:t>instituţia</a:t>
            </a:r>
            <a:r>
              <a:rPr lang="en-US" sz="1800" dirty="0" smtClean="0"/>
              <a:t> de </a:t>
            </a:r>
            <a:r>
              <a:rPr lang="en-US" sz="1800" dirty="0" err="1" smtClean="0"/>
              <a:t>expertiză</a:t>
            </a:r>
            <a:r>
              <a:rPr lang="en-US" sz="1800" dirty="0" smtClean="0"/>
              <a:t> medico-</a:t>
            </a:r>
            <a:r>
              <a:rPr lang="en-US" sz="1800" dirty="0" err="1" smtClean="0"/>
              <a:t>legală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modul</a:t>
            </a:r>
            <a:r>
              <a:rPr lang="en-US" sz="1800" dirty="0" smtClean="0"/>
              <a:t> </a:t>
            </a:r>
            <a:r>
              <a:rPr lang="en-US" sz="1800" dirty="0" err="1" smtClean="0"/>
              <a:t>stabilit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r>
              <a:rPr lang="ro-MO" sz="1800" dirty="0" smtClean="0"/>
              <a:t> </a:t>
            </a:r>
            <a:endParaRPr lang="ru-RU" sz="1800" dirty="0" smtClean="0"/>
          </a:p>
          <a:p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funcţie</a:t>
            </a:r>
            <a:r>
              <a:rPr lang="en-US" sz="1800" dirty="0" smtClean="0"/>
              <a:t> de </a:t>
            </a:r>
            <a:r>
              <a:rPr lang="en-US" sz="1800" dirty="0" err="1" smtClean="0"/>
              <a:t>numărul</a:t>
            </a:r>
            <a:r>
              <a:rPr lang="en-US" sz="1800" dirty="0" smtClean="0"/>
              <a:t> </a:t>
            </a:r>
            <a:r>
              <a:rPr lang="en-US" sz="1800" dirty="0" err="1" smtClean="0"/>
              <a:t>persoanelor</a:t>
            </a:r>
            <a:r>
              <a:rPr lang="en-US" sz="1800" dirty="0" smtClean="0"/>
              <a:t> </a:t>
            </a:r>
            <a:r>
              <a:rPr lang="en-US" sz="1800" dirty="0" err="1" smtClean="0"/>
              <a:t>afectate</a:t>
            </a:r>
            <a:r>
              <a:rPr lang="en-US" sz="1800" dirty="0" smtClean="0"/>
              <a:t>, </a:t>
            </a:r>
            <a:r>
              <a:rPr lang="en-US" sz="1800" dirty="0" err="1" smtClean="0"/>
              <a:t>accidentele</a:t>
            </a:r>
            <a:r>
              <a:rPr lang="en-US" sz="1800" dirty="0" smtClean="0"/>
              <a:t> se </a:t>
            </a:r>
            <a:r>
              <a:rPr lang="en-US" sz="1800" dirty="0" err="1" smtClean="0"/>
              <a:t>clasifică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:</a:t>
            </a:r>
            <a:endParaRPr lang="ru-RU" sz="1800" dirty="0" smtClean="0"/>
          </a:p>
          <a:p>
            <a:r>
              <a:rPr lang="en-US" sz="1800" dirty="0" smtClean="0"/>
              <a:t>a) </a:t>
            </a:r>
            <a:r>
              <a:rPr lang="en-US" sz="1800" i="1" dirty="0" smtClean="0"/>
              <a:t>accident individual</a:t>
            </a:r>
            <a:r>
              <a:rPr lang="en-US" sz="1800" dirty="0" smtClean="0"/>
              <a:t>,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urma</a:t>
            </a:r>
            <a:r>
              <a:rPr lang="en-US" sz="1800" dirty="0" smtClean="0"/>
              <a:t> </a:t>
            </a:r>
            <a:r>
              <a:rPr lang="en-US" sz="1800" dirty="0" err="1" smtClean="0"/>
              <a:t>căruia</a:t>
            </a:r>
            <a:r>
              <a:rPr lang="en-US" sz="1800" dirty="0" smtClean="0"/>
              <a:t> </a:t>
            </a:r>
            <a:r>
              <a:rPr lang="en-US" sz="1800" dirty="0" err="1" smtClean="0"/>
              <a:t>este</a:t>
            </a:r>
            <a:r>
              <a:rPr lang="en-US" sz="1800" dirty="0" smtClean="0"/>
              <a:t> </a:t>
            </a:r>
            <a:r>
              <a:rPr lang="en-US" sz="1800" dirty="0" err="1" smtClean="0"/>
              <a:t>afectat</a:t>
            </a:r>
            <a:r>
              <a:rPr lang="en-US" sz="1800" dirty="0" smtClean="0"/>
              <a:t> un </a:t>
            </a:r>
            <a:r>
              <a:rPr lang="en-US" sz="1800" dirty="0" err="1" smtClean="0"/>
              <a:t>singur</a:t>
            </a:r>
            <a:r>
              <a:rPr lang="en-US" sz="1800" dirty="0" smtClean="0"/>
              <a:t> </a:t>
            </a:r>
            <a:r>
              <a:rPr lang="en-US" sz="1800" dirty="0" err="1" smtClean="0"/>
              <a:t>salariat</a:t>
            </a:r>
            <a:r>
              <a:rPr lang="en-US" sz="1800" dirty="0" smtClean="0"/>
              <a:t>;</a:t>
            </a:r>
            <a:br>
              <a:rPr lang="en-US" sz="1800" dirty="0" smtClean="0"/>
            </a:br>
            <a:r>
              <a:rPr lang="en-US" sz="1800" dirty="0" smtClean="0"/>
              <a:t>b) </a:t>
            </a:r>
            <a:r>
              <a:rPr lang="en-US" sz="1800" i="1" dirty="0" smtClean="0"/>
              <a:t>accident </a:t>
            </a:r>
            <a:r>
              <a:rPr lang="en-US" sz="1800" i="1" dirty="0" err="1" smtClean="0"/>
              <a:t>colectiv</a:t>
            </a:r>
            <a:r>
              <a:rPr lang="en-US" sz="1800" dirty="0" smtClean="0"/>
              <a:t>,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urma</a:t>
            </a:r>
            <a:r>
              <a:rPr lang="en-US" sz="1800" dirty="0" smtClean="0"/>
              <a:t> </a:t>
            </a:r>
            <a:r>
              <a:rPr lang="en-US" sz="1800" dirty="0" err="1" smtClean="0"/>
              <a:t>căruia</a:t>
            </a:r>
            <a:r>
              <a:rPr lang="en-US" sz="1800" dirty="0" smtClean="0"/>
              <a:t> </a:t>
            </a:r>
            <a:r>
              <a:rPr lang="en-US" sz="1800" dirty="0" err="1" smtClean="0"/>
              <a:t>sunt</a:t>
            </a:r>
            <a:r>
              <a:rPr lang="en-US" sz="1800" dirty="0" smtClean="0"/>
              <a:t> </a:t>
            </a:r>
            <a:r>
              <a:rPr lang="en-US" sz="1800" dirty="0" err="1" smtClean="0"/>
              <a:t>afectaţi</a:t>
            </a:r>
            <a:r>
              <a:rPr lang="en-US" sz="1800" dirty="0" smtClean="0"/>
              <a:t>,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acelaşi</a:t>
            </a:r>
            <a:r>
              <a:rPr lang="en-US" sz="1800" dirty="0" smtClean="0"/>
              <a:t> </a:t>
            </a:r>
            <a:r>
              <a:rPr lang="en-US" sz="1800" dirty="0" err="1" smtClean="0"/>
              <a:t>timp</a:t>
            </a:r>
            <a:r>
              <a:rPr lang="en-US" sz="1800" dirty="0" smtClean="0"/>
              <a:t>,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acelaşi</a:t>
            </a:r>
            <a:r>
              <a:rPr lang="en-US" sz="1800" dirty="0" smtClean="0"/>
              <a:t> loc </a:t>
            </a:r>
            <a:r>
              <a:rPr lang="en-US" sz="1800" dirty="0" err="1" smtClean="0"/>
              <a:t>şi</a:t>
            </a:r>
            <a:r>
              <a:rPr lang="en-US" sz="1800" dirty="0" smtClean="0"/>
              <a:t> din </a:t>
            </a:r>
            <a:r>
              <a:rPr lang="en-US" sz="1800" dirty="0" err="1" smtClean="0"/>
              <a:t>aceeaşi</a:t>
            </a:r>
            <a:r>
              <a:rPr lang="en-US" sz="1800" dirty="0" smtClean="0"/>
              <a:t> </a:t>
            </a:r>
            <a:r>
              <a:rPr lang="en-US" sz="1800" dirty="0" err="1" smtClean="0"/>
              <a:t>cauză</a:t>
            </a:r>
            <a:r>
              <a:rPr lang="en-US" sz="1800" dirty="0" smtClean="0"/>
              <a:t>, minimum </a:t>
            </a:r>
            <a:r>
              <a:rPr lang="en-US" sz="1800" dirty="0" err="1" smtClean="0"/>
              <a:t>doi</a:t>
            </a:r>
            <a:r>
              <a:rPr lang="en-US" sz="1800" dirty="0" smtClean="0"/>
              <a:t> </a:t>
            </a:r>
            <a:r>
              <a:rPr lang="en-US" sz="1800" dirty="0" err="1" smtClean="0"/>
              <a:t>salariaţi</a:t>
            </a:r>
            <a:r>
              <a:rPr lang="ro-MO" sz="1800" dirty="0" smtClean="0"/>
              <a:t>.</a:t>
            </a:r>
            <a:endParaRPr lang="ru-RU" sz="1800" dirty="0" smtClean="0"/>
          </a:p>
          <a:p>
            <a:r>
              <a:rPr lang="ro-MO" sz="1800" dirty="0" smtClean="0"/>
              <a:t> </a:t>
            </a:r>
            <a:endParaRPr lang="ru-RU" sz="1800" dirty="0" smtClean="0"/>
          </a:p>
          <a:p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funcţie</a:t>
            </a:r>
            <a:r>
              <a:rPr lang="en-US" sz="1800" dirty="0" smtClean="0"/>
              <a:t> de </a:t>
            </a:r>
            <a:r>
              <a:rPr lang="en-US" sz="1800" dirty="0" err="1" smtClean="0"/>
              <a:t>momentul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care s-au </a:t>
            </a:r>
            <a:r>
              <a:rPr lang="en-US" sz="1800" dirty="0" err="1" smtClean="0"/>
              <a:t>produs</a:t>
            </a:r>
            <a:r>
              <a:rPr lang="en-US" sz="1800" dirty="0" smtClean="0"/>
              <a:t> </a:t>
            </a:r>
            <a:r>
              <a:rPr lang="en-US" sz="1800" dirty="0" err="1" smtClean="0"/>
              <a:t>efectele</a:t>
            </a:r>
            <a:r>
              <a:rPr lang="en-US" sz="1800" dirty="0" smtClean="0"/>
              <a:t>, </a:t>
            </a:r>
            <a:r>
              <a:rPr lang="en-US" sz="1800" dirty="0" err="1" smtClean="0"/>
              <a:t>accidentele</a:t>
            </a:r>
            <a:r>
              <a:rPr lang="en-US" sz="1800" dirty="0" smtClean="0"/>
              <a:t> de </a:t>
            </a:r>
            <a:r>
              <a:rPr lang="en-US" sz="1800" dirty="0" err="1" smtClean="0"/>
              <a:t>muncă</a:t>
            </a:r>
            <a:r>
              <a:rPr lang="en-US" sz="1800" dirty="0" smtClean="0"/>
              <a:t> pot </a:t>
            </a:r>
            <a:r>
              <a:rPr lang="en-US" sz="1800" dirty="0" err="1" smtClean="0"/>
              <a:t>fi</a:t>
            </a:r>
            <a:r>
              <a:rPr lang="en-US" sz="1800" dirty="0" smtClean="0"/>
              <a:t>:</a:t>
            </a:r>
            <a:endParaRPr lang="ru-RU" sz="1800" dirty="0" smtClean="0"/>
          </a:p>
          <a:p>
            <a:r>
              <a:rPr lang="en-US" sz="1800" dirty="0" smtClean="0"/>
              <a:t>a) </a:t>
            </a:r>
            <a:r>
              <a:rPr lang="en-US" sz="1800" i="1" dirty="0" err="1" smtClean="0"/>
              <a:t>accidente</a:t>
            </a:r>
            <a:r>
              <a:rPr lang="en-US" sz="1800" i="1" dirty="0" smtClean="0"/>
              <a:t> ale </a:t>
            </a:r>
            <a:r>
              <a:rPr lang="en-US" sz="1800" i="1" dirty="0" err="1" smtClean="0"/>
              <a:t>căror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efecte</a:t>
            </a:r>
            <a:r>
              <a:rPr lang="en-US" sz="1800" i="1" dirty="0" smtClean="0"/>
              <a:t> se </a:t>
            </a:r>
            <a:r>
              <a:rPr lang="en-US" sz="1800" i="1" dirty="0" err="1" smtClean="0"/>
              <a:t>produc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imediat</a:t>
            </a:r>
            <a:r>
              <a:rPr lang="en-US" sz="1800" dirty="0" smtClean="0"/>
              <a:t>;</a:t>
            </a:r>
            <a:br>
              <a:rPr lang="en-US" sz="1800" dirty="0" smtClean="0"/>
            </a:br>
            <a:r>
              <a:rPr lang="en-US" sz="1800" dirty="0" smtClean="0"/>
              <a:t>b) </a:t>
            </a:r>
            <a:r>
              <a:rPr lang="en-US" sz="1800" i="1" dirty="0" err="1" smtClean="0"/>
              <a:t>accidente</a:t>
            </a:r>
            <a:r>
              <a:rPr lang="en-US" sz="1800" i="1" dirty="0" smtClean="0"/>
              <a:t> ale </a:t>
            </a:r>
            <a:r>
              <a:rPr lang="en-US" sz="1800" i="1" dirty="0" err="1" smtClean="0"/>
              <a:t>căror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efecte</a:t>
            </a:r>
            <a:r>
              <a:rPr lang="en-US" sz="1800" i="1" dirty="0" smtClean="0"/>
              <a:t> se </a:t>
            </a:r>
            <a:r>
              <a:rPr lang="en-US" sz="1800" i="1" dirty="0" err="1" smtClean="0"/>
              <a:t>manifestă</a:t>
            </a:r>
            <a:r>
              <a:rPr lang="en-US" sz="1800" i="1" dirty="0" smtClean="0"/>
              <a:t> ulterior</a:t>
            </a:r>
            <a:r>
              <a:rPr lang="en-US" sz="1800" dirty="0" smtClean="0"/>
              <a:t>;</a:t>
            </a:r>
            <a:br>
              <a:rPr lang="en-US" sz="1800" dirty="0" smtClean="0"/>
            </a:br>
            <a:r>
              <a:rPr lang="en-US" sz="1800" dirty="0" smtClean="0"/>
              <a:t>c) </a:t>
            </a:r>
            <a:r>
              <a:rPr lang="en-US" sz="1800" i="1" dirty="0" err="1" smtClean="0"/>
              <a:t>accidente</a:t>
            </a:r>
            <a:r>
              <a:rPr lang="en-US" sz="1800" i="1" dirty="0" smtClean="0"/>
              <a:t> cu </a:t>
            </a:r>
            <a:r>
              <a:rPr lang="en-US" sz="1800" i="1" dirty="0" err="1" smtClean="0"/>
              <a:t>efecte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imediate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însoţite</a:t>
            </a:r>
            <a:r>
              <a:rPr lang="en-US" sz="1800" i="1" dirty="0" smtClean="0"/>
              <a:t> ulterior </a:t>
            </a:r>
            <a:r>
              <a:rPr lang="en-US" sz="1800" i="1" dirty="0" err="1" smtClean="0"/>
              <a:t>şi</a:t>
            </a:r>
            <a:r>
              <a:rPr lang="en-US" sz="1800" i="1" dirty="0" smtClean="0"/>
              <a:t> de </a:t>
            </a:r>
            <a:r>
              <a:rPr lang="en-US" sz="1800" i="1" dirty="0" err="1" smtClean="0"/>
              <a:t>alte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efecte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r>
              <a:rPr lang="ru-RU" sz="1500" b="1" dirty="0" smtClean="0"/>
              <a:t>Несчастные случаи на производстве и несчастные случаи вне производства (в дальнейшем - несчастные случаи) подразделяются на три типа:</a:t>
            </a:r>
          </a:p>
          <a:p>
            <a:r>
              <a:rPr lang="ru-RU" sz="1500" dirty="0" err="1" smtClean="0"/>
              <a:t>a</a:t>
            </a:r>
            <a:r>
              <a:rPr lang="ru-RU" sz="1500" dirty="0" smtClean="0"/>
              <a:t>) несчастный случай с временной утратой трудоспособности - случай, вызвавший частичную или полную утрату трудоспособности на определенное время (не менее одного дня), с восстановлением ее после окончания соответствующего медицинского лечения и подтвержденной медицинским учреждением в установленном порядке;</a:t>
            </a:r>
          </a:p>
          <a:p>
            <a:r>
              <a:rPr lang="ru-RU" sz="1500" dirty="0" err="1" smtClean="0"/>
              <a:t>b</a:t>
            </a:r>
            <a:r>
              <a:rPr lang="ru-RU" sz="1500" dirty="0" smtClean="0"/>
              <a:t>) тяжелый несчастный случай - </a:t>
            </a:r>
            <a:r>
              <a:rPr lang="ru-RU" sz="1500" dirty="0" err="1" smtClean="0"/>
              <a:t>случай</a:t>
            </a:r>
            <a:r>
              <a:rPr lang="ru-RU" sz="1500" dirty="0" smtClean="0"/>
              <a:t>, вызвавший тяжелое повреждение организма работника, подтвержденное медицинским учреждением в установленном порядке;</a:t>
            </a:r>
          </a:p>
          <a:p>
            <a:r>
              <a:rPr lang="ru-RU" sz="1500" dirty="0" err="1" smtClean="0"/>
              <a:t>c</a:t>
            </a:r>
            <a:r>
              <a:rPr lang="ru-RU" sz="1500" dirty="0" smtClean="0"/>
              <a:t>) смертельный несчастный случай - </a:t>
            </a:r>
            <a:r>
              <a:rPr lang="ru-RU" sz="1500" dirty="0" err="1" smtClean="0"/>
              <a:t>случай</a:t>
            </a:r>
            <a:r>
              <a:rPr lang="ru-RU" sz="1500" dirty="0" smtClean="0"/>
              <a:t>, приведший к немедленной смерти работника или смерти по истечении некоторого времени, подтвержденной в установленном порядке учреждением судебно-медицинской экспертизы.</a:t>
            </a:r>
          </a:p>
          <a:p>
            <a:pPr>
              <a:buNone/>
            </a:pPr>
            <a:endParaRPr lang="ru-RU" sz="1500" dirty="0" smtClean="0"/>
          </a:p>
          <a:p>
            <a:r>
              <a:rPr lang="ru-RU" sz="1500" b="1" dirty="0" smtClean="0"/>
              <a:t>Несчастные случаи классифицируются как:</a:t>
            </a:r>
          </a:p>
          <a:p>
            <a:r>
              <a:rPr lang="ru-RU" sz="1500" dirty="0" err="1" smtClean="0"/>
              <a:t>a</a:t>
            </a:r>
            <a:r>
              <a:rPr lang="ru-RU" sz="1500" dirty="0" smtClean="0"/>
              <a:t>) единичный несчастный случай - при котором пострадал только один работник;</a:t>
            </a:r>
          </a:p>
          <a:p>
            <a:r>
              <a:rPr lang="ru-RU" sz="1500" dirty="0" err="1" smtClean="0"/>
              <a:t>b</a:t>
            </a:r>
            <a:r>
              <a:rPr lang="ru-RU" sz="1500" dirty="0" smtClean="0"/>
              <a:t>) групповой несчастный случай - при котором одновременно пострадали не менее двух работников в одном и том же месте и по одним и тем же причинам.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/>
          </a:bodyPr>
          <a:lstStyle/>
          <a:p>
            <a:r>
              <a:rPr lang="en-US" sz="1400" dirty="0" err="1" smtClean="0"/>
              <a:t>Angajatorul</a:t>
            </a:r>
            <a:r>
              <a:rPr lang="en-US" sz="1400" dirty="0" smtClean="0"/>
              <a:t>  </a:t>
            </a:r>
            <a:r>
              <a:rPr lang="en-US" sz="1400" dirty="0" err="1" smtClean="0"/>
              <a:t>va</a:t>
            </a:r>
            <a:r>
              <a:rPr lang="en-US" sz="1400" dirty="0" smtClean="0"/>
              <a:t> </a:t>
            </a:r>
            <a:r>
              <a:rPr lang="en-US" sz="1400" dirty="0" err="1" smtClean="0"/>
              <a:t>comunica</a:t>
            </a:r>
            <a:r>
              <a:rPr lang="en-US" sz="1400" dirty="0" smtClean="0"/>
              <a:t> </a:t>
            </a:r>
            <a:r>
              <a:rPr lang="en-US" sz="1400" dirty="0" err="1" smtClean="0"/>
              <a:t>imediat</a:t>
            </a:r>
            <a:r>
              <a:rPr lang="en-US" sz="1400" dirty="0" smtClean="0"/>
              <a:t> </a:t>
            </a:r>
            <a:r>
              <a:rPr lang="en-US" sz="1400" dirty="0" err="1" smtClean="0"/>
              <a:t>producerea</a:t>
            </a:r>
            <a:r>
              <a:rPr lang="en-US" sz="1400" dirty="0" smtClean="0"/>
              <a:t> </a:t>
            </a:r>
            <a:r>
              <a:rPr lang="en-US" sz="1400" dirty="0" err="1" smtClean="0"/>
              <a:t>accidentelor</a:t>
            </a:r>
            <a:r>
              <a:rPr lang="en-US" sz="1400" dirty="0" smtClean="0"/>
              <a:t> la </a:t>
            </a:r>
            <a:r>
              <a:rPr lang="en-US" sz="1400" dirty="0" err="1" smtClean="0"/>
              <a:t>locul</a:t>
            </a:r>
            <a:r>
              <a:rPr lang="en-US" sz="1400" dirty="0" smtClean="0"/>
              <a:t> de </a:t>
            </a:r>
            <a:r>
              <a:rPr lang="en-US" sz="1400" dirty="0" err="1" smtClean="0"/>
              <a:t>muncă</a:t>
            </a:r>
            <a:r>
              <a:rPr lang="en-US" sz="1400" dirty="0" smtClean="0"/>
              <a:t> (</a:t>
            </a:r>
            <a:r>
              <a:rPr lang="en-US" sz="1400" dirty="0" err="1" smtClean="0"/>
              <a:t>prin</a:t>
            </a:r>
            <a:r>
              <a:rPr lang="en-US" sz="1400" dirty="0" smtClean="0"/>
              <a:t> </a:t>
            </a:r>
            <a:r>
              <a:rPr lang="en-US" sz="1400" dirty="0" err="1" smtClean="0"/>
              <a:t>telefon</a:t>
            </a:r>
            <a:r>
              <a:rPr lang="en-US" sz="1400" dirty="0" smtClean="0"/>
              <a:t> </a:t>
            </a:r>
            <a:r>
              <a:rPr lang="en-US" sz="1400" dirty="0" err="1" smtClean="0"/>
              <a:t>sau</a:t>
            </a:r>
            <a:r>
              <a:rPr lang="en-US" sz="1400" dirty="0" smtClean="0"/>
              <a:t> </a:t>
            </a:r>
            <a:r>
              <a:rPr lang="en-US" sz="1400" dirty="0" err="1" smtClean="0"/>
              <a:t>prin</a:t>
            </a:r>
            <a:r>
              <a:rPr lang="en-US" sz="1400" dirty="0" smtClean="0"/>
              <a:t> </a:t>
            </a:r>
            <a:r>
              <a:rPr lang="en-US" sz="1400" dirty="0" err="1" smtClean="0"/>
              <a:t>orice</a:t>
            </a:r>
            <a:r>
              <a:rPr lang="en-US" sz="1400" dirty="0" smtClean="0"/>
              <a:t> </a:t>
            </a:r>
            <a:r>
              <a:rPr lang="en-US" sz="1400" dirty="0" err="1" smtClean="0"/>
              <a:t>alte</a:t>
            </a:r>
            <a:r>
              <a:rPr lang="en-US" sz="1400" dirty="0" smtClean="0"/>
              <a:t> </a:t>
            </a:r>
            <a:r>
              <a:rPr lang="en-US" sz="1400" dirty="0" err="1" smtClean="0"/>
              <a:t>mijloace</a:t>
            </a:r>
            <a:r>
              <a:rPr lang="en-US" sz="1400" dirty="0" smtClean="0"/>
              <a:t> de </a:t>
            </a:r>
            <a:r>
              <a:rPr lang="en-US" sz="1400" dirty="0" err="1" smtClean="0"/>
              <a:t>comunicare</a:t>
            </a:r>
            <a:r>
              <a:rPr lang="en-US" sz="1400" dirty="0" smtClean="0"/>
              <a:t>) </a:t>
            </a:r>
            <a:r>
              <a:rPr lang="en-US" sz="1400" dirty="0" err="1" smtClean="0"/>
              <a:t>Inspectoratului</a:t>
            </a:r>
            <a:r>
              <a:rPr lang="en-US" sz="1400" dirty="0" smtClean="0"/>
              <a:t> de Stat al </a:t>
            </a:r>
            <a:r>
              <a:rPr lang="en-US" sz="1400" dirty="0" err="1" smtClean="0"/>
              <a:t>Muncii</a:t>
            </a:r>
            <a:r>
              <a:rPr lang="en-US" sz="1400" dirty="0" smtClean="0"/>
              <a:t> (</a:t>
            </a:r>
            <a:r>
              <a:rPr lang="en-US" sz="1400" b="1" dirty="0" err="1" smtClean="0"/>
              <a:t>telefon</a:t>
            </a:r>
            <a:r>
              <a:rPr lang="en-US" sz="1400" b="1" dirty="0" smtClean="0"/>
              <a:t> de </a:t>
            </a:r>
            <a:r>
              <a:rPr lang="en-US" sz="1400" b="1" dirty="0" err="1" smtClean="0"/>
              <a:t>comunicare</a:t>
            </a:r>
            <a:r>
              <a:rPr lang="en-US" sz="1400" dirty="0" smtClean="0"/>
              <a:t> </a:t>
            </a:r>
            <a:r>
              <a:rPr lang="en-US" sz="1400" b="1" dirty="0" smtClean="0"/>
              <a:t>022 494129</a:t>
            </a:r>
            <a:r>
              <a:rPr lang="en-US" sz="1400" dirty="0" smtClean="0"/>
              <a:t>), </a:t>
            </a:r>
            <a:r>
              <a:rPr lang="en-US" sz="1400" dirty="0" err="1" smtClean="0"/>
              <a:t>Casei</a:t>
            </a:r>
            <a:r>
              <a:rPr lang="en-US" sz="1400" dirty="0" smtClean="0"/>
              <a:t> </a:t>
            </a:r>
            <a:r>
              <a:rPr lang="en-US" sz="1400" dirty="0" err="1" smtClean="0"/>
              <a:t>Naţionale</a:t>
            </a:r>
            <a:r>
              <a:rPr lang="en-US" sz="1400" dirty="0" smtClean="0"/>
              <a:t> de </a:t>
            </a:r>
            <a:r>
              <a:rPr lang="en-US" sz="1400" dirty="0" err="1" smtClean="0"/>
              <a:t>Asigurări</a:t>
            </a:r>
            <a:r>
              <a:rPr lang="en-US" sz="1400" dirty="0" smtClean="0"/>
              <a:t> </a:t>
            </a:r>
            <a:r>
              <a:rPr lang="en-US" sz="1400" dirty="0" err="1" smtClean="0"/>
              <a:t>Sociale</a:t>
            </a:r>
            <a:r>
              <a:rPr lang="en-US" sz="1400" dirty="0" smtClean="0"/>
              <a:t> </a:t>
            </a:r>
            <a:r>
              <a:rPr lang="en-US" sz="1400" dirty="0" err="1" smtClean="0"/>
              <a:t>şi</a:t>
            </a:r>
            <a:r>
              <a:rPr lang="en-US" sz="1400" dirty="0" smtClean="0"/>
              <a:t>, </a:t>
            </a:r>
            <a:r>
              <a:rPr lang="en-US" sz="1400" dirty="0" err="1" smtClean="0"/>
              <a:t>după</a:t>
            </a:r>
            <a:r>
              <a:rPr lang="en-US" sz="1400" dirty="0" smtClean="0"/>
              <a:t> </a:t>
            </a:r>
            <a:r>
              <a:rPr lang="en-US" sz="1400" dirty="0" err="1" smtClean="0"/>
              <a:t>caz</a:t>
            </a:r>
            <a:r>
              <a:rPr lang="en-US" sz="1400" dirty="0" smtClean="0"/>
              <a:t>, </a:t>
            </a:r>
            <a:r>
              <a:rPr lang="en-US" sz="1400" dirty="0" err="1" smtClean="0"/>
              <a:t>forului</a:t>
            </a:r>
            <a:r>
              <a:rPr lang="en-US" sz="1400" dirty="0" smtClean="0"/>
              <a:t> superior, </a:t>
            </a:r>
            <a:r>
              <a:rPr lang="en-US" sz="1400" dirty="0" err="1" smtClean="0"/>
              <a:t>organului</a:t>
            </a:r>
            <a:r>
              <a:rPr lang="en-US" sz="1400" dirty="0" smtClean="0"/>
              <a:t> </a:t>
            </a:r>
            <a:r>
              <a:rPr lang="en-US" sz="1400" dirty="0" err="1" smtClean="0"/>
              <a:t>sindical</a:t>
            </a:r>
            <a:r>
              <a:rPr lang="en-US" sz="1400" dirty="0" smtClean="0"/>
              <a:t> de </a:t>
            </a:r>
            <a:r>
              <a:rPr lang="en-US" sz="1400" dirty="0" err="1" smtClean="0"/>
              <a:t>ramură</a:t>
            </a:r>
            <a:r>
              <a:rPr lang="en-US" sz="1400" dirty="0" smtClean="0"/>
              <a:t> </a:t>
            </a:r>
            <a:r>
              <a:rPr lang="en-US" sz="1400" dirty="0" err="1" smtClean="0"/>
              <a:t>sau</a:t>
            </a:r>
            <a:r>
              <a:rPr lang="en-US" sz="1400" dirty="0" smtClean="0"/>
              <a:t> </a:t>
            </a:r>
            <a:r>
              <a:rPr lang="en-US" sz="1400" dirty="0" err="1" smtClean="0"/>
              <a:t>interramural</a:t>
            </a:r>
            <a:r>
              <a:rPr lang="en-US" sz="1400" dirty="0" smtClean="0"/>
              <a:t>, </a:t>
            </a:r>
            <a:r>
              <a:rPr lang="en-US" sz="1400" dirty="0" err="1" smtClean="0"/>
              <a:t>organelor</a:t>
            </a:r>
            <a:r>
              <a:rPr lang="en-US" sz="1400" dirty="0" smtClean="0"/>
              <a:t> </a:t>
            </a:r>
            <a:r>
              <a:rPr lang="en-US" sz="1400" dirty="0" err="1" smtClean="0"/>
              <a:t>pentru</a:t>
            </a:r>
            <a:r>
              <a:rPr lang="en-US" sz="1400" dirty="0" smtClean="0"/>
              <a:t> </a:t>
            </a:r>
            <a:r>
              <a:rPr lang="en-US" sz="1400" dirty="0" err="1" smtClean="0"/>
              <a:t>supraveghere</a:t>
            </a:r>
            <a:r>
              <a:rPr lang="en-US" sz="1400" dirty="0" smtClean="0"/>
              <a:t> </a:t>
            </a:r>
            <a:r>
              <a:rPr lang="en-US" sz="1400" dirty="0" err="1" smtClean="0"/>
              <a:t>tehnică</a:t>
            </a:r>
            <a:r>
              <a:rPr lang="en-US" sz="1400" dirty="0" smtClean="0"/>
              <a:t> </a:t>
            </a:r>
            <a:r>
              <a:rPr lang="en-US" sz="1400" dirty="0" err="1" smtClean="0"/>
              <a:t>sau</a:t>
            </a:r>
            <a:r>
              <a:rPr lang="en-US" sz="1400" dirty="0" smtClean="0"/>
              <a:t> </a:t>
            </a:r>
            <a:r>
              <a:rPr lang="en-US" sz="1400" dirty="0" err="1" smtClean="0"/>
              <a:t>energetică</a:t>
            </a:r>
            <a:r>
              <a:rPr lang="en-US" sz="1400" dirty="0" smtClean="0"/>
              <a:t>, </a:t>
            </a:r>
            <a:r>
              <a:rPr lang="en-US" sz="1400" dirty="0" err="1" smtClean="0"/>
              <a:t>centrului</a:t>
            </a:r>
            <a:r>
              <a:rPr lang="en-US" sz="1400" dirty="0" smtClean="0"/>
              <a:t> </a:t>
            </a:r>
            <a:r>
              <a:rPr lang="en-US" sz="1400" dirty="0" err="1" smtClean="0"/>
              <a:t>teritorial</a:t>
            </a:r>
            <a:r>
              <a:rPr lang="en-US" sz="1400" dirty="0" smtClean="0"/>
              <a:t> de </a:t>
            </a:r>
            <a:r>
              <a:rPr lang="en-US" sz="1400" dirty="0" err="1" smtClean="0"/>
              <a:t>sănătate</a:t>
            </a:r>
            <a:r>
              <a:rPr lang="en-US" sz="1400" dirty="0" smtClean="0"/>
              <a:t> </a:t>
            </a:r>
            <a:r>
              <a:rPr lang="en-US" sz="1400" dirty="0" err="1" smtClean="0"/>
              <a:t>publică</a:t>
            </a:r>
            <a:r>
              <a:rPr lang="en-US" sz="1400" dirty="0" smtClean="0"/>
              <a:t> (</a:t>
            </a:r>
            <a:r>
              <a:rPr lang="en-US" sz="1400" dirty="0" err="1" smtClean="0"/>
              <a:t>în</a:t>
            </a:r>
            <a:r>
              <a:rPr lang="en-US" sz="1400" dirty="0" smtClean="0"/>
              <a:t> </a:t>
            </a:r>
            <a:r>
              <a:rPr lang="en-US" sz="1400" dirty="0" err="1" smtClean="0"/>
              <a:t>cazuri</a:t>
            </a:r>
            <a:r>
              <a:rPr lang="en-US" sz="1400" dirty="0" smtClean="0"/>
              <a:t> de </a:t>
            </a:r>
            <a:r>
              <a:rPr lang="en-US" sz="1400" dirty="0" err="1" smtClean="0"/>
              <a:t>intoxicaţie</a:t>
            </a:r>
            <a:r>
              <a:rPr lang="en-US" sz="1400" dirty="0" smtClean="0"/>
              <a:t> </a:t>
            </a:r>
            <a:r>
              <a:rPr lang="en-US" sz="1400" dirty="0" err="1" smtClean="0"/>
              <a:t>acută</a:t>
            </a:r>
            <a:r>
              <a:rPr lang="en-US" sz="1400" dirty="0" smtClean="0"/>
              <a:t>). </a:t>
            </a:r>
            <a:r>
              <a:rPr lang="en-US" sz="1400" dirty="0" err="1" smtClean="0"/>
              <a:t>În</a:t>
            </a:r>
            <a:r>
              <a:rPr lang="en-US" sz="1400" dirty="0" smtClean="0"/>
              <a:t> </a:t>
            </a:r>
            <a:r>
              <a:rPr lang="en-US" sz="1400" dirty="0" err="1" smtClean="0"/>
              <a:t>cazul</a:t>
            </a:r>
            <a:r>
              <a:rPr lang="en-US" sz="1400" dirty="0" smtClean="0"/>
              <a:t> </a:t>
            </a:r>
            <a:r>
              <a:rPr lang="en-US" sz="1400" dirty="0" err="1" smtClean="0"/>
              <a:t>producerii</a:t>
            </a:r>
            <a:r>
              <a:rPr lang="en-US" sz="1400" dirty="0" smtClean="0"/>
              <a:t> </a:t>
            </a:r>
            <a:r>
              <a:rPr lang="en-US" sz="1400" dirty="0" err="1" smtClean="0"/>
              <a:t>accidentelor</a:t>
            </a:r>
            <a:r>
              <a:rPr lang="en-US" sz="1400" dirty="0" smtClean="0"/>
              <a:t> grave </a:t>
            </a:r>
            <a:r>
              <a:rPr lang="en-US" sz="1400" dirty="0" err="1" smtClean="0"/>
              <a:t>şi</a:t>
            </a:r>
            <a:r>
              <a:rPr lang="en-US" sz="1400" dirty="0" smtClean="0"/>
              <a:t> </a:t>
            </a:r>
            <a:r>
              <a:rPr lang="en-US" sz="1400" dirty="0" err="1" smtClean="0"/>
              <a:t>mortale</a:t>
            </a:r>
            <a:r>
              <a:rPr lang="en-US" sz="1400" dirty="0" smtClean="0"/>
              <a:t>, </a:t>
            </a:r>
            <a:r>
              <a:rPr lang="en-US" sz="1400" dirty="0" err="1" smtClean="0"/>
              <a:t>angajatorul</a:t>
            </a:r>
            <a:r>
              <a:rPr lang="en-US" sz="1400" dirty="0" smtClean="0"/>
              <a:t> </a:t>
            </a:r>
            <a:r>
              <a:rPr lang="en-US" sz="1400" dirty="0" err="1" smtClean="0"/>
              <a:t>trebuie</a:t>
            </a:r>
            <a:r>
              <a:rPr lang="en-US" sz="1400" dirty="0" smtClean="0"/>
              <a:t> </a:t>
            </a:r>
            <a:r>
              <a:rPr lang="en-US" sz="1400" dirty="0" err="1" smtClean="0"/>
              <a:t>să</a:t>
            </a:r>
            <a:r>
              <a:rPr lang="en-US" sz="1400" dirty="0" smtClean="0"/>
              <a:t> </a:t>
            </a:r>
            <a:r>
              <a:rPr lang="en-US" sz="1400" dirty="0" err="1" smtClean="0"/>
              <a:t>comunice</a:t>
            </a:r>
            <a:r>
              <a:rPr lang="en-US" sz="1400" dirty="0" smtClean="0"/>
              <a:t> </a:t>
            </a:r>
            <a:r>
              <a:rPr lang="en-US" sz="1400" dirty="0" err="1" smtClean="0"/>
              <a:t>suplimentar</a:t>
            </a:r>
            <a:r>
              <a:rPr lang="en-US" sz="1400" dirty="0" smtClean="0"/>
              <a:t> </a:t>
            </a:r>
            <a:r>
              <a:rPr lang="en-US" sz="1400" dirty="0" err="1" smtClean="0"/>
              <a:t>inspectoratului</a:t>
            </a:r>
            <a:r>
              <a:rPr lang="en-US" sz="1400" dirty="0" smtClean="0"/>
              <a:t> de </a:t>
            </a:r>
            <a:r>
              <a:rPr lang="en-US" sz="1400" dirty="0" err="1" smtClean="0"/>
              <a:t>poliţie</a:t>
            </a:r>
            <a:r>
              <a:rPr lang="en-US" sz="1400" dirty="0" smtClean="0"/>
              <a:t> din </a:t>
            </a:r>
            <a:r>
              <a:rPr lang="en-US" sz="1400" dirty="0" err="1" smtClean="0"/>
              <a:t>raza</a:t>
            </a:r>
            <a:r>
              <a:rPr lang="en-US" sz="1400" dirty="0" smtClean="0"/>
              <a:t> </a:t>
            </a:r>
            <a:r>
              <a:rPr lang="en-US" sz="1400" dirty="0" err="1" smtClean="0"/>
              <a:t>raionului</a:t>
            </a:r>
            <a:r>
              <a:rPr lang="en-US" sz="1400" dirty="0" smtClean="0"/>
              <a:t> </a:t>
            </a:r>
            <a:r>
              <a:rPr lang="en-US" sz="1400" dirty="0" err="1" smtClean="0"/>
              <a:t>sau</a:t>
            </a:r>
            <a:r>
              <a:rPr lang="en-US" sz="1400" dirty="0" smtClean="0"/>
              <a:t> </a:t>
            </a:r>
            <a:r>
              <a:rPr lang="en-US" sz="1400" dirty="0" err="1" smtClean="0"/>
              <a:t>sectorului</a:t>
            </a:r>
            <a:r>
              <a:rPr lang="en-US" sz="1400" dirty="0" smtClean="0"/>
              <a:t> </a:t>
            </a:r>
            <a:r>
              <a:rPr lang="en-US" sz="1400" dirty="0" err="1" smtClean="0"/>
              <a:t>în</a:t>
            </a:r>
            <a:r>
              <a:rPr lang="en-US" sz="1400" dirty="0" smtClean="0"/>
              <a:t> care s-a </a:t>
            </a:r>
            <a:r>
              <a:rPr lang="en-US" sz="1400" dirty="0" err="1" smtClean="0"/>
              <a:t>produs</a:t>
            </a:r>
            <a:r>
              <a:rPr lang="en-US" sz="1400" dirty="0" smtClean="0"/>
              <a:t> </a:t>
            </a:r>
            <a:r>
              <a:rPr lang="en-US" sz="1400" dirty="0" err="1" smtClean="0"/>
              <a:t>accidentul</a:t>
            </a:r>
            <a:r>
              <a:rPr lang="en-US" sz="1400" dirty="0" smtClean="0"/>
              <a:t>.</a:t>
            </a:r>
            <a:endParaRPr lang="ro-MO" sz="1400" dirty="0" smtClean="0"/>
          </a:p>
          <a:p>
            <a:endParaRPr lang="ro-MO" sz="3200" dirty="0" smtClean="0"/>
          </a:p>
          <a:p>
            <a:endParaRPr lang="ro-MO" sz="3200" dirty="0" smtClean="0"/>
          </a:p>
          <a:p>
            <a:endParaRPr lang="ru-RU" sz="3200" dirty="0" smtClean="0"/>
          </a:p>
          <a:p>
            <a:endParaRPr lang="ru-RU" sz="29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i="1" dirty="0" err="1" smtClean="0"/>
              <a:t>Comunicarea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despre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producerea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accidentelor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3212976"/>
            <a:ext cx="7560840" cy="2736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115616" y="3378626"/>
            <a:ext cx="70567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Conducerea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unităţii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este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obligată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comunice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autorităţilor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competente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datele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despre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accidentul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muncă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s-a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produs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anume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denumirea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adresa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unităţii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angajatorului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persoană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fizică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numele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prenumele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starea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familială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î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rsta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profesia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accidentatului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accidentaţilor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data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producerii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accidentului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locul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circumstanţele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care se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cunosc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î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legătură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cu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accidentul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produs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o-MO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o-MO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caracterul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vătămării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violente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organismului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accidentatului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numele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funcţia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persoanei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care a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transmis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comunicarea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telefonul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sz="2900" dirty="0" smtClean="0"/>
              <a:t> </a:t>
            </a:r>
            <a:r>
              <a:rPr lang="ru-RU" sz="2900" dirty="0" err="1" smtClean="0"/>
              <a:t>Scopul</a:t>
            </a:r>
            <a:r>
              <a:rPr lang="ru-RU" sz="2900" dirty="0" smtClean="0"/>
              <a:t>  </a:t>
            </a:r>
            <a:r>
              <a:rPr lang="ru-RU" sz="2900" dirty="0" err="1" smtClean="0"/>
              <a:t>cercetării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accidentelor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muncă</a:t>
            </a:r>
            <a:r>
              <a:rPr lang="ru-RU" sz="2900" dirty="0" smtClean="0"/>
              <a:t> </a:t>
            </a:r>
            <a:r>
              <a:rPr lang="ru-RU" sz="2900" dirty="0" err="1" smtClean="0"/>
              <a:t>constă</a:t>
            </a:r>
            <a:r>
              <a:rPr lang="ru-RU" sz="2900" dirty="0" smtClean="0"/>
              <a:t> </a:t>
            </a:r>
            <a:r>
              <a:rPr lang="ru-RU" sz="2900" dirty="0" err="1" smtClean="0"/>
              <a:t>în</a:t>
            </a:r>
            <a:r>
              <a:rPr lang="ru-RU" sz="2900" dirty="0" smtClean="0"/>
              <a:t> </a:t>
            </a:r>
            <a:r>
              <a:rPr lang="ru-RU" sz="2900" dirty="0" err="1" smtClean="0"/>
              <a:t>clasificarea</a:t>
            </a:r>
            <a:r>
              <a:rPr lang="ru-RU" sz="2900" dirty="0" smtClean="0"/>
              <a:t> </a:t>
            </a:r>
            <a:r>
              <a:rPr lang="ru-RU" sz="2900" dirty="0" err="1" smtClean="0"/>
              <a:t>lor</a:t>
            </a:r>
            <a:r>
              <a:rPr lang="ru-RU" sz="2900" dirty="0" smtClean="0"/>
              <a:t>, </a:t>
            </a:r>
            <a:r>
              <a:rPr lang="ru-RU" sz="2900" dirty="0" err="1" smtClean="0"/>
              <a:t>determinarea</a:t>
            </a:r>
            <a:r>
              <a:rPr lang="ru-RU" sz="2900" dirty="0" smtClean="0"/>
              <a:t> </a:t>
            </a:r>
            <a:r>
              <a:rPr lang="ru-RU" sz="2900" dirty="0" err="1" smtClean="0"/>
              <a:t>circumstanţelor</a:t>
            </a:r>
            <a:r>
              <a:rPr lang="ru-RU" sz="2900" dirty="0" smtClean="0"/>
              <a:t>, </a:t>
            </a:r>
            <a:r>
              <a:rPr lang="ru-RU" sz="2900" dirty="0" err="1" smtClean="0"/>
              <a:t>cauzelor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încălcărilor</a:t>
            </a:r>
            <a:r>
              <a:rPr lang="ru-RU" sz="2900" dirty="0" smtClean="0"/>
              <a:t> </a:t>
            </a:r>
            <a:r>
              <a:rPr lang="ru-RU" sz="2900" dirty="0" err="1" smtClean="0"/>
              <a:t>actelor</a:t>
            </a:r>
            <a:r>
              <a:rPr lang="ru-RU" sz="2900" dirty="0" smtClean="0"/>
              <a:t> </a:t>
            </a:r>
            <a:r>
              <a:rPr lang="ru-RU" sz="2900" dirty="0" err="1" smtClean="0"/>
              <a:t>normative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a</a:t>
            </a:r>
            <a:r>
              <a:rPr lang="ru-RU" sz="2900" dirty="0" smtClean="0"/>
              <a:t> </a:t>
            </a:r>
            <a:r>
              <a:rPr lang="ru-RU" sz="2900" dirty="0" err="1" smtClean="0"/>
              <a:t>altor</a:t>
            </a:r>
            <a:r>
              <a:rPr lang="ru-RU" sz="2900" dirty="0" smtClean="0"/>
              <a:t> </a:t>
            </a:r>
            <a:r>
              <a:rPr lang="ru-RU" sz="2900" dirty="0" err="1" smtClean="0"/>
              <a:t>reglementări</a:t>
            </a:r>
            <a:r>
              <a:rPr lang="ru-RU" sz="2900" dirty="0" smtClean="0"/>
              <a:t> </a:t>
            </a:r>
            <a:r>
              <a:rPr lang="ru-RU" sz="2900" dirty="0" err="1" smtClean="0"/>
              <a:t>ce</a:t>
            </a:r>
            <a:r>
              <a:rPr lang="ru-RU" sz="2900" dirty="0" smtClean="0"/>
              <a:t> </a:t>
            </a:r>
            <a:r>
              <a:rPr lang="ru-RU" sz="2900" dirty="0" err="1" smtClean="0"/>
              <a:t>au</a:t>
            </a:r>
            <a:r>
              <a:rPr lang="ru-RU" sz="2900" dirty="0" smtClean="0"/>
              <a:t> </a:t>
            </a:r>
            <a:r>
              <a:rPr lang="ru-RU" sz="2900" dirty="0" err="1" smtClean="0"/>
              <a:t>condus</a:t>
            </a:r>
            <a:r>
              <a:rPr lang="ru-RU" sz="2900" dirty="0" smtClean="0"/>
              <a:t> </a:t>
            </a:r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accidentarea</a:t>
            </a:r>
            <a:r>
              <a:rPr lang="ru-RU" sz="2900" dirty="0" smtClean="0"/>
              <a:t> </a:t>
            </a:r>
            <a:r>
              <a:rPr lang="ru-RU" sz="2900" dirty="0" err="1" smtClean="0"/>
              <a:t>salariaţilor</a:t>
            </a:r>
            <a:r>
              <a:rPr lang="ru-RU" sz="2900" dirty="0" smtClean="0"/>
              <a:t>, </a:t>
            </a:r>
            <a:r>
              <a:rPr lang="ru-RU" sz="2900" dirty="0" err="1" smtClean="0"/>
              <a:t>stabilirea</a:t>
            </a:r>
            <a:r>
              <a:rPr lang="ru-RU" sz="2900" dirty="0" smtClean="0"/>
              <a:t> </a:t>
            </a:r>
            <a:r>
              <a:rPr lang="ru-RU" sz="2900" dirty="0" err="1" smtClean="0"/>
              <a:t>persoanelor</a:t>
            </a:r>
            <a:r>
              <a:rPr lang="ru-RU" sz="2900" dirty="0" smtClean="0"/>
              <a:t> </a:t>
            </a:r>
            <a:r>
              <a:rPr lang="ru-RU" sz="2900" dirty="0" err="1" smtClean="0"/>
              <a:t>care</a:t>
            </a:r>
            <a:r>
              <a:rPr lang="ru-RU" sz="2900" dirty="0" smtClean="0"/>
              <a:t> </a:t>
            </a:r>
            <a:r>
              <a:rPr lang="ru-RU" sz="2900" dirty="0" err="1" smtClean="0"/>
              <a:t>au</a:t>
            </a:r>
            <a:r>
              <a:rPr lang="ru-RU" sz="2900" dirty="0" smtClean="0"/>
              <a:t> </a:t>
            </a:r>
            <a:r>
              <a:rPr lang="ru-RU" sz="2900" dirty="0" err="1" smtClean="0"/>
              <a:t>încălcat</a:t>
            </a:r>
            <a:r>
              <a:rPr lang="ru-RU" sz="2900" dirty="0" smtClean="0"/>
              <a:t> </a:t>
            </a:r>
            <a:r>
              <a:rPr lang="ru-RU" sz="2900" dirty="0" err="1" smtClean="0"/>
              <a:t>prevederile</a:t>
            </a:r>
            <a:r>
              <a:rPr lang="ru-RU" sz="2900" dirty="0" smtClean="0"/>
              <a:t> </a:t>
            </a:r>
            <a:r>
              <a:rPr lang="ru-RU" sz="2900" dirty="0" err="1" smtClean="0"/>
              <a:t>actelor</a:t>
            </a:r>
            <a:r>
              <a:rPr lang="ru-RU" sz="2900" dirty="0" smtClean="0"/>
              <a:t> </a:t>
            </a:r>
            <a:r>
              <a:rPr lang="ru-RU" sz="2900" dirty="0" err="1" smtClean="0"/>
              <a:t>normative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a</a:t>
            </a:r>
            <a:r>
              <a:rPr lang="ru-RU" sz="2900" dirty="0" smtClean="0"/>
              <a:t> </a:t>
            </a:r>
            <a:r>
              <a:rPr lang="ru-RU" sz="2900" dirty="0" err="1" smtClean="0"/>
              <a:t>măsurilor</a:t>
            </a:r>
            <a:r>
              <a:rPr lang="ru-RU" sz="2900" dirty="0" smtClean="0"/>
              <a:t> </a:t>
            </a:r>
            <a:r>
              <a:rPr lang="ru-RU" sz="2900" dirty="0" err="1" smtClean="0"/>
              <a:t>corespunzătoare</a:t>
            </a:r>
            <a:r>
              <a:rPr lang="ru-RU" sz="2900" dirty="0" smtClean="0"/>
              <a:t> </a:t>
            </a:r>
            <a:r>
              <a:rPr lang="ru-RU" sz="2900" dirty="0" err="1" smtClean="0"/>
              <a:t>întru</a:t>
            </a:r>
            <a:r>
              <a:rPr lang="ru-RU" sz="2900" dirty="0" smtClean="0"/>
              <a:t> </a:t>
            </a:r>
            <a:r>
              <a:rPr lang="ru-RU" sz="2900" dirty="0" err="1" smtClean="0"/>
              <a:t>prevenirea</a:t>
            </a:r>
            <a:r>
              <a:rPr lang="ru-RU" sz="2900" dirty="0" smtClean="0"/>
              <a:t> </a:t>
            </a:r>
            <a:r>
              <a:rPr lang="ru-RU" sz="2900" dirty="0" err="1" smtClean="0"/>
              <a:t>unor</a:t>
            </a:r>
            <a:r>
              <a:rPr lang="ru-RU" sz="2900" dirty="0" smtClean="0"/>
              <a:t> </a:t>
            </a:r>
            <a:r>
              <a:rPr lang="ru-RU" sz="2900" dirty="0" err="1" smtClean="0"/>
              <a:t>asemenea</a:t>
            </a:r>
            <a:r>
              <a:rPr lang="ru-RU" sz="2900" dirty="0" smtClean="0"/>
              <a:t> </a:t>
            </a:r>
            <a:r>
              <a:rPr lang="ru-RU" sz="2900" dirty="0" err="1" smtClean="0"/>
              <a:t>evenimente</a:t>
            </a:r>
            <a:r>
              <a:rPr lang="ru-RU" sz="2900" dirty="0" smtClean="0"/>
              <a:t>.</a:t>
            </a:r>
          </a:p>
          <a:p>
            <a:pPr algn="just"/>
            <a:r>
              <a:rPr lang="en-US" sz="2900" dirty="0" err="1" smtClean="0"/>
              <a:t>Accidentele</a:t>
            </a:r>
            <a:r>
              <a:rPr lang="en-US" sz="2900" dirty="0" smtClean="0"/>
              <a:t> grave </a:t>
            </a:r>
            <a:r>
              <a:rPr lang="en-US" sz="2900" dirty="0" err="1" smtClean="0"/>
              <a:t>şi</a:t>
            </a:r>
            <a:r>
              <a:rPr lang="en-US" sz="2900" dirty="0" smtClean="0"/>
              <a:t> </a:t>
            </a:r>
            <a:r>
              <a:rPr lang="en-US" sz="2900" dirty="0" err="1" smtClean="0"/>
              <a:t>mortale</a:t>
            </a:r>
            <a:r>
              <a:rPr lang="en-US" sz="2900" dirty="0" smtClean="0"/>
              <a:t> </a:t>
            </a:r>
            <a:r>
              <a:rPr lang="en-US" sz="2900" dirty="0" err="1" smtClean="0"/>
              <a:t>produse</a:t>
            </a:r>
            <a:r>
              <a:rPr lang="en-US" sz="2900" dirty="0" smtClean="0"/>
              <a:t> la </a:t>
            </a:r>
            <a:r>
              <a:rPr lang="en-US" sz="2900" dirty="0" err="1" smtClean="0"/>
              <a:t>locul</a:t>
            </a:r>
            <a:r>
              <a:rPr lang="en-US" sz="2900" dirty="0" smtClean="0"/>
              <a:t> de </a:t>
            </a:r>
            <a:r>
              <a:rPr lang="en-US" sz="2900" dirty="0" err="1" smtClean="0"/>
              <a:t>muncă</a:t>
            </a:r>
            <a:r>
              <a:rPr lang="en-US" sz="2900" dirty="0" smtClean="0"/>
              <a:t> </a:t>
            </a:r>
            <a:r>
              <a:rPr lang="en-US" sz="2900" dirty="0" err="1" smtClean="0"/>
              <a:t>sunt</a:t>
            </a:r>
            <a:r>
              <a:rPr lang="en-US" sz="2900" dirty="0" smtClean="0"/>
              <a:t> </a:t>
            </a:r>
            <a:r>
              <a:rPr lang="en-US" sz="2900" dirty="0" err="1" smtClean="0"/>
              <a:t>cercetate</a:t>
            </a:r>
            <a:r>
              <a:rPr lang="en-US" sz="2900" dirty="0" smtClean="0"/>
              <a:t> de </a:t>
            </a:r>
            <a:r>
              <a:rPr lang="en-US" sz="2900" dirty="0" err="1" smtClean="0"/>
              <a:t>Inspectoratul</a:t>
            </a:r>
            <a:r>
              <a:rPr lang="en-US" sz="2900" dirty="0" smtClean="0"/>
              <a:t> de Stat al </a:t>
            </a:r>
            <a:r>
              <a:rPr lang="en-US" sz="2900" dirty="0" err="1" smtClean="0"/>
              <a:t>Muncii</a:t>
            </a:r>
            <a:r>
              <a:rPr lang="en-US" sz="2900" dirty="0" smtClean="0"/>
              <a:t>, </a:t>
            </a:r>
            <a:r>
              <a:rPr lang="en-US" sz="2900" dirty="0" err="1" smtClean="0"/>
              <a:t>cele</a:t>
            </a:r>
            <a:r>
              <a:rPr lang="en-US" sz="2900" dirty="0" smtClean="0"/>
              <a:t> cu incapacitate </a:t>
            </a:r>
            <a:r>
              <a:rPr lang="en-US" sz="2900" dirty="0" err="1" smtClean="0"/>
              <a:t>temporară</a:t>
            </a:r>
            <a:r>
              <a:rPr lang="en-US" sz="2900" dirty="0" smtClean="0"/>
              <a:t> de </a:t>
            </a:r>
            <a:r>
              <a:rPr lang="en-US" sz="2900" dirty="0" err="1" smtClean="0"/>
              <a:t>muncă</a:t>
            </a:r>
            <a:r>
              <a:rPr lang="en-US" sz="2900" dirty="0" smtClean="0"/>
              <a:t> – de </a:t>
            </a:r>
            <a:r>
              <a:rPr lang="en-US" sz="2900" dirty="0" err="1" smtClean="0"/>
              <a:t>comisia</a:t>
            </a:r>
            <a:r>
              <a:rPr lang="en-US" sz="2900" dirty="0" smtClean="0"/>
              <a:t> </a:t>
            </a:r>
            <a:r>
              <a:rPr lang="en-US" sz="2900" dirty="0" err="1" smtClean="0"/>
              <a:t>angajatorului</a:t>
            </a:r>
            <a:r>
              <a:rPr lang="en-US" sz="2900" dirty="0" smtClean="0"/>
              <a:t>, </a:t>
            </a:r>
            <a:r>
              <a:rPr lang="en-US" sz="2900" dirty="0" err="1" smtClean="0"/>
              <a:t>iar</a:t>
            </a:r>
            <a:r>
              <a:rPr lang="en-US" sz="2900" dirty="0" smtClean="0"/>
              <a:t> </a:t>
            </a:r>
            <a:r>
              <a:rPr lang="en-US" sz="2900" dirty="0" err="1" smtClean="0"/>
              <a:t>în</a:t>
            </a:r>
            <a:r>
              <a:rPr lang="en-US" sz="2900" dirty="0" smtClean="0"/>
              <a:t> </a:t>
            </a:r>
            <a:r>
              <a:rPr lang="en-US" sz="2900" dirty="0" err="1" smtClean="0"/>
              <a:t>unele</a:t>
            </a:r>
            <a:r>
              <a:rPr lang="en-US" sz="2900" dirty="0" smtClean="0"/>
              <a:t> </a:t>
            </a:r>
            <a:r>
              <a:rPr lang="en-US" sz="2900" dirty="0" err="1" smtClean="0"/>
              <a:t>cazuri</a:t>
            </a:r>
            <a:r>
              <a:rPr lang="en-US" sz="2900" dirty="0" smtClean="0"/>
              <a:t> – de </a:t>
            </a:r>
            <a:r>
              <a:rPr lang="en-US" sz="2900" dirty="0" err="1" smtClean="0"/>
              <a:t>Inspectoratul</a:t>
            </a:r>
            <a:r>
              <a:rPr lang="en-US" sz="2900" dirty="0" smtClean="0"/>
              <a:t> de Stat al </a:t>
            </a:r>
            <a:r>
              <a:rPr lang="en-US" sz="2900" dirty="0" err="1" smtClean="0"/>
              <a:t>Muncii</a:t>
            </a:r>
            <a:r>
              <a:rPr lang="en-US" sz="2900" dirty="0" smtClean="0"/>
              <a:t> (</a:t>
            </a:r>
            <a:r>
              <a:rPr lang="en-US" sz="2900" dirty="0" err="1" smtClean="0"/>
              <a:t>în</a:t>
            </a:r>
            <a:r>
              <a:rPr lang="en-US" sz="2900" dirty="0" smtClean="0"/>
              <a:t> </a:t>
            </a:r>
            <a:r>
              <a:rPr lang="en-US" sz="2900" dirty="0" err="1" smtClean="0"/>
              <a:t>cazul</a:t>
            </a:r>
            <a:r>
              <a:rPr lang="en-US" sz="2900" dirty="0" smtClean="0"/>
              <a:t> </a:t>
            </a:r>
            <a:r>
              <a:rPr lang="en-US" sz="2900" dirty="0" err="1" smtClean="0"/>
              <a:t>în</a:t>
            </a:r>
            <a:r>
              <a:rPr lang="en-US" sz="2900" dirty="0" smtClean="0"/>
              <a:t> care </a:t>
            </a:r>
            <a:r>
              <a:rPr lang="en-US" sz="2900" dirty="0" err="1" smtClean="0"/>
              <a:t>angajatorul</a:t>
            </a:r>
            <a:r>
              <a:rPr lang="en-US" sz="2900" dirty="0" smtClean="0"/>
              <a:t> nu </a:t>
            </a:r>
            <a:r>
              <a:rPr lang="en-US" sz="2900" dirty="0" err="1" smtClean="0"/>
              <a:t>dispune</a:t>
            </a:r>
            <a:r>
              <a:rPr lang="en-US" sz="2900" dirty="0" smtClean="0"/>
              <a:t> de </a:t>
            </a:r>
            <a:r>
              <a:rPr lang="en-US" sz="2900" dirty="0" err="1" smtClean="0"/>
              <a:t>posibilitatea</a:t>
            </a:r>
            <a:r>
              <a:rPr lang="en-US" sz="2900" dirty="0" smtClean="0"/>
              <a:t> de a </a:t>
            </a:r>
            <a:r>
              <a:rPr lang="en-US" sz="2900" dirty="0" err="1" smtClean="0"/>
              <a:t>constitui</a:t>
            </a:r>
            <a:r>
              <a:rPr lang="en-US" sz="2900" dirty="0" smtClean="0"/>
              <a:t> o </a:t>
            </a:r>
            <a:r>
              <a:rPr lang="en-US" sz="2900" dirty="0" err="1" smtClean="0"/>
              <a:t>comisie</a:t>
            </a:r>
            <a:r>
              <a:rPr lang="en-US" sz="2900" dirty="0" smtClean="0"/>
              <a:t> de </a:t>
            </a:r>
            <a:r>
              <a:rPr lang="en-US" sz="2900" dirty="0" err="1" smtClean="0"/>
              <a:t>cercetare</a:t>
            </a:r>
            <a:r>
              <a:rPr lang="en-US" sz="2900" dirty="0" smtClean="0"/>
              <a:t> a </a:t>
            </a:r>
            <a:r>
              <a:rPr lang="en-US" sz="2900" dirty="0" err="1" smtClean="0"/>
              <a:t>evenimentului</a:t>
            </a:r>
            <a:r>
              <a:rPr lang="en-US" sz="2900" dirty="0" smtClean="0"/>
              <a:t>). </a:t>
            </a:r>
            <a:r>
              <a:rPr lang="ru-RU" sz="2900" dirty="0" err="1" smtClean="0"/>
              <a:t>Totodată</a:t>
            </a:r>
            <a:r>
              <a:rPr lang="ru-RU" sz="2900" dirty="0" smtClean="0"/>
              <a:t>, </a:t>
            </a:r>
            <a:r>
              <a:rPr lang="ru-RU" sz="2900" dirty="0" err="1" smtClean="0"/>
              <a:t>atragem</a:t>
            </a:r>
            <a:r>
              <a:rPr lang="ru-RU" sz="2900" dirty="0" smtClean="0"/>
              <a:t> </a:t>
            </a:r>
            <a:r>
              <a:rPr lang="ru-RU" sz="2900" dirty="0" err="1" smtClean="0"/>
              <a:t>atenţia</a:t>
            </a:r>
            <a:r>
              <a:rPr lang="ru-RU" sz="2900" dirty="0" smtClean="0"/>
              <a:t> </a:t>
            </a:r>
            <a:r>
              <a:rPr lang="ru-RU" sz="2900" dirty="0" err="1" smtClean="0"/>
              <a:t>asupra</a:t>
            </a:r>
            <a:r>
              <a:rPr lang="ru-RU" sz="2900" dirty="0" smtClean="0"/>
              <a:t> </a:t>
            </a:r>
            <a:r>
              <a:rPr lang="ru-RU" sz="2900" dirty="0" err="1" smtClean="0"/>
              <a:t>faptului</a:t>
            </a:r>
            <a:r>
              <a:rPr lang="ru-RU" sz="2900" dirty="0" smtClean="0"/>
              <a:t> </a:t>
            </a:r>
            <a:r>
              <a:rPr lang="ru-RU" sz="2900" dirty="0" err="1" smtClean="0"/>
              <a:t>că</a:t>
            </a:r>
            <a:r>
              <a:rPr lang="ru-RU" sz="2900" dirty="0" smtClean="0"/>
              <a:t> </a:t>
            </a:r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cercetarea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accidentelor</a:t>
            </a:r>
            <a:r>
              <a:rPr lang="ru-RU" sz="2900" dirty="0" smtClean="0"/>
              <a:t> </a:t>
            </a:r>
            <a:r>
              <a:rPr lang="ru-RU" sz="2900" dirty="0" err="1" smtClean="0"/>
              <a:t>au</a:t>
            </a:r>
            <a:r>
              <a:rPr lang="ru-RU" sz="2900" dirty="0" smtClean="0"/>
              <a:t> </a:t>
            </a:r>
            <a:r>
              <a:rPr lang="ru-RU" sz="2900" dirty="0" err="1" smtClean="0"/>
              <a:t>dreptul</a:t>
            </a:r>
            <a:r>
              <a:rPr lang="ru-RU" sz="2900" dirty="0" smtClean="0"/>
              <a:t> </a:t>
            </a:r>
            <a:r>
              <a:rPr lang="ru-RU" sz="2900" dirty="0" err="1" smtClean="0"/>
              <a:t>să</a:t>
            </a:r>
            <a:r>
              <a:rPr lang="ru-RU" sz="2900" dirty="0" smtClean="0"/>
              <a:t> </a:t>
            </a:r>
            <a:r>
              <a:rPr lang="ru-RU" sz="2900" dirty="0" err="1" smtClean="0"/>
              <a:t>participe</a:t>
            </a:r>
            <a:r>
              <a:rPr lang="ru-RU" sz="2900" dirty="0" smtClean="0"/>
              <a:t>, </a:t>
            </a:r>
            <a:r>
              <a:rPr lang="ru-RU" sz="2900" dirty="0" err="1" smtClean="0"/>
              <a:t>după</a:t>
            </a:r>
            <a:r>
              <a:rPr lang="ru-RU" sz="2900" dirty="0" smtClean="0"/>
              <a:t> </a:t>
            </a:r>
            <a:r>
              <a:rPr lang="ru-RU" sz="2900" dirty="0" err="1" smtClean="0"/>
              <a:t>caz</a:t>
            </a:r>
            <a:r>
              <a:rPr lang="ru-RU" sz="2900" dirty="0" smtClean="0"/>
              <a:t>, </a:t>
            </a:r>
            <a:r>
              <a:rPr lang="ru-RU" sz="2900" dirty="0" err="1" smtClean="0"/>
              <a:t>reprezentanţii</a:t>
            </a:r>
            <a:r>
              <a:rPr lang="ru-RU" sz="2900" dirty="0" smtClean="0"/>
              <a:t> </a:t>
            </a:r>
            <a:r>
              <a:rPr lang="ru-RU" sz="2900" dirty="0" err="1" smtClean="0"/>
              <a:t>împuterniciţi</a:t>
            </a:r>
            <a:r>
              <a:rPr lang="ru-RU" sz="2900" dirty="0" smtClean="0"/>
              <a:t>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forului</a:t>
            </a:r>
            <a:r>
              <a:rPr lang="ru-RU" sz="2900" dirty="0" smtClean="0"/>
              <a:t> </a:t>
            </a:r>
            <a:r>
              <a:rPr lang="ru-RU" sz="2900" dirty="0" err="1" smtClean="0"/>
              <a:t>superior</a:t>
            </a:r>
            <a:r>
              <a:rPr lang="ru-RU" sz="2900" dirty="0" smtClean="0"/>
              <a:t>,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autorităţilor</a:t>
            </a:r>
            <a:r>
              <a:rPr lang="ru-RU" sz="2900" dirty="0" smtClean="0"/>
              <a:t> </a:t>
            </a:r>
            <a:r>
              <a:rPr lang="ru-RU" sz="2900" dirty="0" err="1" smtClean="0"/>
              <a:t>administraţiei</a:t>
            </a:r>
            <a:r>
              <a:rPr lang="ru-RU" sz="2900" dirty="0" smtClean="0"/>
              <a:t> </a:t>
            </a:r>
            <a:r>
              <a:rPr lang="ru-RU" sz="2900" dirty="0" err="1" smtClean="0"/>
              <a:t>publice</a:t>
            </a:r>
            <a:r>
              <a:rPr lang="ru-RU" sz="2900" dirty="0" smtClean="0"/>
              <a:t> </a:t>
            </a:r>
            <a:r>
              <a:rPr lang="ru-RU" sz="2900" dirty="0" err="1" smtClean="0"/>
              <a:t>locale</a:t>
            </a:r>
            <a:r>
              <a:rPr lang="ru-RU" sz="2900" dirty="0" smtClean="0"/>
              <a:t> (</a:t>
            </a:r>
            <a:r>
              <a:rPr lang="ru-RU" sz="2900" dirty="0" err="1" smtClean="0"/>
              <a:t>specialişti</a:t>
            </a:r>
            <a:r>
              <a:rPr lang="ru-RU" sz="2900" dirty="0" smtClean="0"/>
              <a:t> </a:t>
            </a:r>
            <a:r>
              <a:rPr lang="ru-RU" sz="2900" dirty="0" err="1" smtClean="0"/>
              <a:t>securitatea</a:t>
            </a:r>
            <a:r>
              <a:rPr lang="ru-RU" sz="2900" dirty="0" smtClean="0"/>
              <a:t> </a:t>
            </a:r>
            <a:r>
              <a:rPr lang="ru-RU" sz="2900" dirty="0" err="1" smtClean="0"/>
              <a:t>și sănătatea</a:t>
            </a:r>
            <a:r>
              <a:rPr lang="ru-RU" sz="2900" dirty="0" smtClean="0"/>
              <a:t> </a:t>
            </a:r>
            <a:r>
              <a:rPr lang="ru-RU" sz="2900" dirty="0" err="1" smtClean="0"/>
              <a:t>muncii</a:t>
            </a:r>
            <a:r>
              <a:rPr lang="ru-RU" sz="2900" dirty="0" smtClean="0"/>
              <a:t>),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Casei</a:t>
            </a:r>
            <a:r>
              <a:rPr lang="ru-RU" sz="2900" dirty="0" smtClean="0"/>
              <a:t> </a:t>
            </a:r>
            <a:r>
              <a:rPr lang="ru-RU" sz="2900" dirty="0" err="1" smtClean="0"/>
              <a:t>Naţionale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Asigurări</a:t>
            </a:r>
            <a:r>
              <a:rPr lang="ru-RU" sz="2900" dirty="0" smtClean="0"/>
              <a:t> </a:t>
            </a:r>
            <a:r>
              <a:rPr lang="ru-RU" sz="2900" dirty="0" err="1" smtClean="0"/>
              <a:t>Sociale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organului</a:t>
            </a:r>
            <a:r>
              <a:rPr lang="ru-RU" sz="2900" dirty="0" smtClean="0"/>
              <a:t> </a:t>
            </a:r>
            <a:r>
              <a:rPr lang="ru-RU" sz="2900" dirty="0" err="1" smtClean="0"/>
              <a:t>sindical</a:t>
            </a:r>
            <a:r>
              <a:rPr lang="ru-RU" sz="2900" dirty="0" smtClean="0"/>
              <a:t>,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centrului</a:t>
            </a:r>
            <a:r>
              <a:rPr lang="ru-RU" sz="2900" dirty="0" smtClean="0"/>
              <a:t> </a:t>
            </a:r>
            <a:r>
              <a:rPr lang="ru-RU" sz="2900" dirty="0" err="1" smtClean="0"/>
              <a:t>teritorial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sănătate</a:t>
            </a:r>
            <a:r>
              <a:rPr lang="ru-RU" sz="2900" dirty="0" smtClean="0"/>
              <a:t> </a:t>
            </a:r>
            <a:r>
              <a:rPr lang="ru-RU" sz="2900" dirty="0" err="1" smtClean="0"/>
              <a:t>publică</a:t>
            </a:r>
            <a:r>
              <a:rPr lang="ru-RU" sz="2900" dirty="0" smtClean="0"/>
              <a:t>, </a:t>
            </a:r>
            <a:r>
              <a:rPr lang="ru-RU" sz="2900" dirty="0" err="1" smtClean="0"/>
              <a:t>precum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să</a:t>
            </a:r>
            <a:r>
              <a:rPr lang="ru-RU" sz="2900" dirty="0" smtClean="0"/>
              <a:t> </a:t>
            </a:r>
            <a:r>
              <a:rPr lang="ru-RU" sz="2900" dirty="0" err="1" smtClean="0"/>
              <a:t>asiste</a:t>
            </a:r>
            <a:r>
              <a:rPr lang="ru-RU" sz="2900" dirty="0" smtClean="0"/>
              <a:t> </a:t>
            </a:r>
            <a:r>
              <a:rPr lang="ru-RU" sz="2900" dirty="0" err="1" smtClean="0"/>
              <a:t>persoanele</a:t>
            </a:r>
            <a:r>
              <a:rPr lang="ru-RU" sz="2900" dirty="0" smtClean="0"/>
              <a:t> </a:t>
            </a:r>
            <a:r>
              <a:rPr lang="ru-RU" sz="2900" dirty="0" err="1" smtClean="0"/>
              <a:t>care</a:t>
            </a:r>
            <a:r>
              <a:rPr lang="ru-RU" sz="2900" dirty="0" smtClean="0"/>
              <a:t> </a:t>
            </a:r>
            <a:r>
              <a:rPr lang="ru-RU" sz="2900" dirty="0" err="1" smtClean="0"/>
              <a:t>reprezintă</a:t>
            </a:r>
            <a:r>
              <a:rPr lang="ru-RU" sz="2900" dirty="0" smtClean="0"/>
              <a:t>, </a:t>
            </a:r>
            <a:r>
              <a:rPr lang="ru-RU" sz="2900" dirty="0" err="1" smtClean="0"/>
              <a:t>în</a:t>
            </a:r>
            <a:r>
              <a:rPr lang="ru-RU" sz="2900" dirty="0" smtClean="0"/>
              <a:t> </a:t>
            </a:r>
            <a:r>
              <a:rPr lang="ru-RU" sz="2900" dirty="0" err="1" smtClean="0"/>
              <a:t>modul</a:t>
            </a:r>
            <a:r>
              <a:rPr lang="ru-RU" sz="2900" dirty="0" smtClean="0"/>
              <a:t> </a:t>
            </a:r>
            <a:r>
              <a:rPr lang="ru-RU" sz="2900" dirty="0" err="1" smtClean="0"/>
              <a:t>stabilit</a:t>
            </a:r>
            <a:r>
              <a:rPr lang="ru-RU" sz="2900" dirty="0" smtClean="0"/>
              <a:t>, </a:t>
            </a:r>
            <a:r>
              <a:rPr lang="ru-RU" sz="2900" dirty="0" err="1" smtClean="0"/>
              <a:t>interesele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accidentaţilor</a:t>
            </a:r>
            <a:r>
              <a:rPr lang="ru-RU" sz="2900" dirty="0" smtClean="0"/>
              <a:t> </a:t>
            </a:r>
            <a:r>
              <a:rPr lang="ru-RU" sz="2900" dirty="0" err="1" smtClean="0"/>
              <a:t>sau</a:t>
            </a:r>
            <a:r>
              <a:rPr lang="ru-RU" sz="2900" dirty="0" smtClean="0"/>
              <a:t> </a:t>
            </a:r>
            <a:r>
              <a:rPr lang="ru-RU" sz="2900" dirty="0" err="1" smtClean="0"/>
              <a:t>ale</a:t>
            </a:r>
            <a:r>
              <a:rPr lang="ru-RU" sz="2900" dirty="0" smtClean="0"/>
              <a:t> </a:t>
            </a:r>
            <a:r>
              <a:rPr lang="ru-RU" sz="2900" dirty="0" err="1" smtClean="0"/>
              <a:t>familiilor</a:t>
            </a:r>
            <a:r>
              <a:rPr lang="ru-RU" sz="2900" dirty="0" smtClean="0"/>
              <a:t> </a:t>
            </a:r>
            <a:r>
              <a:rPr lang="ru-RU" sz="2900" dirty="0" err="1" smtClean="0"/>
              <a:t>acestora</a:t>
            </a:r>
            <a:r>
              <a:rPr lang="ru-RU" sz="2900" dirty="0" smtClean="0"/>
              <a:t>. </a:t>
            </a:r>
            <a:r>
              <a:rPr lang="ru-RU" sz="2900" dirty="0" err="1" smtClean="0"/>
              <a:t>Aceşti</a:t>
            </a:r>
            <a:r>
              <a:rPr lang="ru-RU" sz="2900" dirty="0" smtClean="0"/>
              <a:t> </a:t>
            </a:r>
            <a:r>
              <a:rPr lang="ru-RU" sz="2900" dirty="0" err="1" smtClean="0"/>
              <a:t>reprezentanţi</a:t>
            </a:r>
            <a:r>
              <a:rPr lang="ru-RU" sz="2900" dirty="0" smtClean="0"/>
              <a:t>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diferitor</a:t>
            </a:r>
            <a:r>
              <a:rPr lang="ru-RU" sz="2900" dirty="0" smtClean="0"/>
              <a:t> </a:t>
            </a:r>
            <a:r>
              <a:rPr lang="ru-RU" sz="2900" dirty="0" err="1" smtClean="0"/>
              <a:t>autorităţi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instituţii</a:t>
            </a:r>
            <a:r>
              <a:rPr lang="ru-RU" sz="2900" dirty="0" smtClean="0"/>
              <a:t> </a:t>
            </a:r>
            <a:r>
              <a:rPr lang="ru-RU" sz="2900" dirty="0" err="1" smtClean="0"/>
              <a:t>vor</a:t>
            </a:r>
            <a:r>
              <a:rPr lang="ru-RU" sz="2900" dirty="0" smtClean="0"/>
              <a:t> </a:t>
            </a:r>
            <a:r>
              <a:rPr lang="ru-RU" sz="2900" dirty="0" err="1" smtClean="0"/>
              <a:t>contribui</a:t>
            </a:r>
            <a:r>
              <a:rPr lang="ru-RU" sz="2900" dirty="0" smtClean="0"/>
              <a:t> </a:t>
            </a:r>
            <a:r>
              <a:rPr lang="ru-RU" sz="2900" dirty="0" err="1" smtClean="0"/>
              <a:t>atît</a:t>
            </a:r>
            <a:r>
              <a:rPr lang="ru-RU" sz="2900" dirty="0" smtClean="0"/>
              <a:t> </a:t>
            </a:r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efectuarea</a:t>
            </a:r>
            <a:r>
              <a:rPr lang="ru-RU" sz="2900" dirty="0" smtClean="0"/>
              <a:t> </a:t>
            </a:r>
            <a:r>
              <a:rPr lang="ru-RU" sz="2900" dirty="0" err="1" smtClean="0"/>
              <a:t>corectă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operativă</a:t>
            </a:r>
            <a:r>
              <a:rPr lang="ru-RU" sz="2900" dirty="0" smtClean="0"/>
              <a:t> </a:t>
            </a:r>
            <a:r>
              <a:rPr lang="ru-RU" sz="2900" dirty="0" err="1" smtClean="0"/>
              <a:t>a</a:t>
            </a:r>
            <a:r>
              <a:rPr lang="ru-RU" sz="2900" dirty="0" smtClean="0"/>
              <a:t> </a:t>
            </a:r>
            <a:r>
              <a:rPr lang="ru-RU" sz="2900" dirty="0" err="1" smtClean="0"/>
              <a:t>cercetării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accidentelor</a:t>
            </a:r>
            <a:r>
              <a:rPr lang="ru-RU" sz="2900" dirty="0" smtClean="0"/>
              <a:t>, </a:t>
            </a:r>
            <a:r>
              <a:rPr lang="ru-RU" sz="2900" dirty="0" err="1" smtClean="0"/>
              <a:t>cît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exercitarea</a:t>
            </a:r>
            <a:r>
              <a:rPr lang="ru-RU" sz="2900" dirty="0" smtClean="0"/>
              <a:t> </a:t>
            </a:r>
            <a:r>
              <a:rPr lang="ru-RU" sz="2900" dirty="0" err="1" smtClean="0"/>
              <a:t>controlului</a:t>
            </a:r>
            <a:r>
              <a:rPr lang="ru-RU" sz="2900" dirty="0" smtClean="0"/>
              <a:t> </a:t>
            </a:r>
            <a:r>
              <a:rPr lang="ru-RU" sz="2900" dirty="0" err="1" smtClean="0"/>
              <a:t>asupra</a:t>
            </a:r>
            <a:r>
              <a:rPr lang="ru-RU" sz="2900" dirty="0" smtClean="0"/>
              <a:t> </a:t>
            </a:r>
            <a:r>
              <a:rPr lang="ru-RU" sz="2900" dirty="0" err="1" smtClean="0"/>
              <a:t>corectitudinii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oportunităţii</a:t>
            </a:r>
            <a:r>
              <a:rPr lang="ru-RU" sz="2900" dirty="0" smtClean="0"/>
              <a:t> </a:t>
            </a:r>
            <a:r>
              <a:rPr lang="ru-RU" sz="2900" dirty="0" err="1" smtClean="0"/>
              <a:t>acţiunilor</a:t>
            </a:r>
            <a:r>
              <a:rPr lang="ru-RU" sz="2900" dirty="0" smtClean="0"/>
              <a:t> </a:t>
            </a:r>
            <a:r>
              <a:rPr lang="ru-RU" sz="2900" dirty="0" err="1" smtClean="0"/>
              <a:t>întreprinse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unitate</a:t>
            </a:r>
            <a:r>
              <a:rPr lang="ru-RU" sz="2900" dirty="0" smtClean="0"/>
              <a:t> </a:t>
            </a:r>
            <a:r>
              <a:rPr lang="ru-RU" sz="2900" dirty="0" err="1" smtClean="0"/>
              <a:t>în</a:t>
            </a:r>
            <a:r>
              <a:rPr lang="ru-RU" sz="2900" dirty="0" smtClean="0"/>
              <a:t> </a:t>
            </a:r>
            <a:r>
              <a:rPr lang="ru-RU" sz="2900" dirty="0" err="1" smtClean="0"/>
              <a:t>vederea</a:t>
            </a:r>
            <a:r>
              <a:rPr lang="ru-RU" sz="2900" dirty="0" smtClean="0"/>
              <a:t> </a:t>
            </a:r>
            <a:r>
              <a:rPr lang="ru-RU" sz="2900" dirty="0" err="1" smtClean="0"/>
              <a:t>lichidării</a:t>
            </a:r>
            <a:r>
              <a:rPr lang="ru-RU" sz="2900" dirty="0" smtClean="0"/>
              <a:t> </a:t>
            </a:r>
            <a:r>
              <a:rPr lang="ru-RU" sz="2900" dirty="0" err="1" smtClean="0"/>
              <a:t>cauzelor</a:t>
            </a:r>
            <a:r>
              <a:rPr lang="ru-RU" sz="2900" dirty="0" smtClean="0"/>
              <a:t> </a:t>
            </a:r>
            <a:r>
              <a:rPr lang="ru-RU" sz="2900" dirty="0" err="1" smtClean="0"/>
              <a:t>producerii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accidentelor</a:t>
            </a:r>
            <a:r>
              <a:rPr lang="ru-RU" sz="2900" dirty="0" smtClean="0"/>
              <a:t>, </a:t>
            </a:r>
            <a:r>
              <a:rPr lang="ru-RU" sz="2900" dirty="0" err="1" smtClean="0"/>
              <a:t>înaintînd</a:t>
            </a:r>
            <a:r>
              <a:rPr lang="ru-RU" sz="2900" dirty="0" smtClean="0"/>
              <a:t>, </a:t>
            </a:r>
            <a:r>
              <a:rPr lang="ru-RU" sz="2900" dirty="0" err="1" smtClean="0"/>
              <a:t>în</a:t>
            </a:r>
            <a:r>
              <a:rPr lang="ru-RU" sz="2900" dirty="0" smtClean="0"/>
              <a:t> </a:t>
            </a:r>
            <a:r>
              <a:rPr lang="ru-RU" sz="2900" dirty="0" err="1" smtClean="0"/>
              <a:t>asemenea</a:t>
            </a:r>
            <a:r>
              <a:rPr lang="ru-RU" sz="2900" dirty="0" smtClean="0"/>
              <a:t> </a:t>
            </a:r>
            <a:r>
              <a:rPr lang="ru-RU" sz="2900" dirty="0" err="1" smtClean="0"/>
              <a:t>situaţii</a:t>
            </a:r>
            <a:r>
              <a:rPr lang="ru-RU" sz="2900" dirty="0" smtClean="0"/>
              <a:t>, </a:t>
            </a:r>
            <a:r>
              <a:rPr lang="ru-RU" sz="2900" dirty="0" err="1" smtClean="0"/>
              <a:t>prescripţii</a:t>
            </a:r>
            <a:r>
              <a:rPr lang="ru-RU" sz="2900" dirty="0" smtClean="0"/>
              <a:t> </a:t>
            </a:r>
            <a:r>
              <a:rPr lang="ru-RU" sz="2900" dirty="0" err="1" smtClean="0"/>
              <a:t>legale</a:t>
            </a:r>
            <a:r>
              <a:rPr lang="ru-RU" sz="2900" dirty="0" smtClean="0"/>
              <a:t> </a:t>
            </a:r>
            <a:r>
              <a:rPr lang="ru-RU" sz="2900" dirty="0" err="1" smtClean="0"/>
              <a:t>privind</a:t>
            </a:r>
            <a:r>
              <a:rPr lang="ru-RU" sz="2900" dirty="0" smtClean="0"/>
              <a:t> </a:t>
            </a:r>
            <a:r>
              <a:rPr lang="ru-RU" sz="2900" dirty="0" err="1" smtClean="0"/>
              <a:t>înlăturarea</a:t>
            </a:r>
            <a:r>
              <a:rPr lang="ru-RU" sz="2900" dirty="0" smtClean="0"/>
              <a:t> </a:t>
            </a:r>
            <a:r>
              <a:rPr lang="ru-RU" sz="2900" dirty="0" err="1" smtClean="0"/>
              <a:t>încălcării</a:t>
            </a:r>
            <a:r>
              <a:rPr lang="ru-RU" sz="2900" dirty="0" smtClean="0"/>
              <a:t> </a:t>
            </a:r>
            <a:r>
              <a:rPr lang="ru-RU" sz="2900" dirty="0" err="1" smtClean="0"/>
              <a:t>normelor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securitate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sănătate</a:t>
            </a:r>
            <a:r>
              <a:rPr lang="ru-RU" sz="2900" dirty="0" smtClean="0"/>
              <a:t> </a:t>
            </a:r>
            <a:r>
              <a:rPr lang="ru-RU" sz="2900" dirty="0" err="1" smtClean="0"/>
              <a:t>în</a:t>
            </a:r>
            <a:r>
              <a:rPr lang="ru-RU" sz="2900" dirty="0" smtClean="0"/>
              <a:t> </a:t>
            </a:r>
            <a:r>
              <a:rPr lang="ru-RU" sz="2900" dirty="0" err="1" smtClean="0"/>
              <a:t>muncă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a</a:t>
            </a:r>
            <a:r>
              <a:rPr lang="ru-RU" sz="2900" dirty="0" smtClean="0"/>
              <a:t> </a:t>
            </a:r>
            <a:r>
              <a:rPr lang="ru-RU" sz="2900" dirty="0" err="1" smtClean="0"/>
              <a:t>normelor</a:t>
            </a:r>
            <a:r>
              <a:rPr lang="ru-RU" sz="2900" dirty="0" smtClean="0"/>
              <a:t> </a:t>
            </a:r>
            <a:r>
              <a:rPr lang="ru-RU" sz="2900" dirty="0" err="1" smtClean="0"/>
              <a:t>de</a:t>
            </a:r>
            <a:r>
              <a:rPr lang="ru-RU" sz="2900" dirty="0" smtClean="0"/>
              <a:t> </a:t>
            </a:r>
            <a:r>
              <a:rPr lang="ru-RU" sz="2900" dirty="0" err="1" smtClean="0"/>
              <a:t>igienă</a:t>
            </a:r>
            <a:r>
              <a:rPr lang="ru-RU" sz="2900" dirty="0" smtClean="0"/>
              <a:t> </a:t>
            </a:r>
            <a:r>
              <a:rPr lang="ru-RU" sz="2900" dirty="0" err="1" smtClean="0"/>
              <a:t>a</a:t>
            </a:r>
            <a:r>
              <a:rPr lang="ru-RU" sz="2900" dirty="0" smtClean="0"/>
              <a:t> </a:t>
            </a:r>
            <a:r>
              <a:rPr lang="ru-RU" sz="2900" dirty="0" err="1" smtClean="0"/>
              <a:t>muncii</a:t>
            </a:r>
            <a:r>
              <a:rPr lang="ru-RU" sz="2900" dirty="0" smtClean="0"/>
              <a:t>.</a:t>
            </a:r>
          </a:p>
          <a:p>
            <a:pPr algn="just"/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cercetarea</a:t>
            </a:r>
            <a:r>
              <a:rPr lang="ru-RU" sz="2900" dirty="0" smtClean="0"/>
              <a:t> </a:t>
            </a:r>
            <a:r>
              <a:rPr lang="ru-RU" sz="2900" dirty="0" err="1" smtClean="0"/>
              <a:t>accidentelor</a:t>
            </a:r>
            <a:r>
              <a:rPr lang="ru-RU" sz="2900" dirty="0" smtClean="0"/>
              <a:t> </a:t>
            </a:r>
            <a:r>
              <a:rPr lang="ru-RU" sz="2900" dirty="0" err="1" smtClean="0"/>
              <a:t>care</a:t>
            </a:r>
            <a:r>
              <a:rPr lang="ru-RU" sz="2900" dirty="0" smtClean="0"/>
              <a:t> </a:t>
            </a:r>
            <a:r>
              <a:rPr lang="ru-RU" sz="2900" dirty="0" err="1" smtClean="0"/>
              <a:t>s-au</a:t>
            </a:r>
            <a:r>
              <a:rPr lang="ru-RU" sz="2900" dirty="0" smtClean="0"/>
              <a:t> </a:t>
            </a:r>
            <a:r>
              <a:rPr lang="ru-RU" sz="2900" dirty="0" err="1" smtClean="0"/>
              <a:t>produs</a:t>
            </a:r>
            <a:r>
              <a:rPr lang="ru-RU" sz="2900" dirty="0" smtClean="0"/>
              <a:t> </a:t>
            </a:r>
            <a:r>
              <a:rPr lang="ru-RU" sz="2900" dirty="0" err="1" smtClean="0"/>
              <a:t>la</a:t>
            </a:r>
            <a:r>
              <a:rPr lang="ru-RU" sz="2900" dirty="0" smtClean="0"/>
              <a:t> </a:t>
            </a:r>
            <a:r>
              <a:rPr lang="ru-RU" sz="2900" dirty="0" err="1" smtClean="0"/>
              <a:t>obiectele</a:t>
            </a:r>
            <a:r>
              <a:rPr lang="ru-RU" sz="2900" dirty="0" smtClean="0"/>
              <a:t> </a:t>
            </a:r>
            <a:r>
              <a:rPr lang="ru-RU" sz="2900" dirty="0" err="1" smtClean="0"/>
              <a:t>supuse</a:t>
            </a:r>
            <a:r>
              <a:rPr lang="ru-RU" sz="2900" dirty="0" smtClean="0"/>
              <a:t> </a:t>
            </a:r>
            <a:r>
              <a:rPr lang="ru-RU" sz="2900" dirty="0" err="1" smtClean="0"/>
              <a:t>controlului</a:t>
            </a:r>
            <a:r>
              <a:rPr lang="ru-RU" sz="2900" dirty="0" smtClean="0"/>
              <a:t> </a:t>
            </a:r>
            <a:r>
              <a:rPr lang="ru-RU" sz="2900" dirty="0" err="1" smtClean="0"/>
              <a:t>organelor</a:t>
            </a:r>
            <a:r>
              <a:rPr lang="ru-RU" sz="2900" dirty="0" smtClean="0"/>
              <a:t> </a:t>
            </a:r>
            <a:r>
              <a:rPr lang="ru-RU" sz="2900" dirty="0" err="1" smtClean="0"/>
              <a:t>pentru</a:t>
            </a:r>
            <a:r>
              <a:rPr lang="ru-RU" sz="2900" dirty="0" smtClean="0"/>
              <a:t> </a:t>
            </a:r>
            <a:r>
              <a:rPr lang="ru-RU" sz="2900" dirty="0" err="1" smtClean="0"/>
              <a:t>supraveghere</a:t>
            </a:r>
            <a:r>
              <a:rPr lang="ru-RU" sz="2900" dirty="0" smtClean="0"/>
              <a:t> </a:t>
            </a:r>
            <a:r>
              <a:rPr lang="ru-RU" sz="2900" dirty="0" err="1" smtClean="0"/>
              <a:t>tehnică</a:t>
            </a:r>
            <a:r>
              <a:rPr lang="ru-RU" sz="2900" dirty="0" smtClean="0"/>
              <a:t> </a:t>
            </a:r>
            <a:r>
              <a:rPr lang="ru-RU" sz="2900" dirty="0" err="1" smtClean="0"/>
              <a:t>sau</a:t>
            </a:r>
            <a:r>
              <a:rPr lang="ru-RU" sz="2900" dirty="0" smtClean="0"/>
              <a:t> </a:t>
            </a:r>
            <a:r>
              <a:rPr lang="ru-RU" sz="2900" dirty="0" err="1" smtClean="0"/>
              <a:t>energetică</a:t>
            </a:r>
            <a:r>
              <a:rPr lang="ru-RU" sz="2900" dirty="0" smtClean="0"/>
              <a:t> </a:t>
            </a:r>
            <a:r>
              <a:rPr lang="ru-RU" sz="2900" dirty="0" err="1" smtClean="0"/>
              <a:t>au</a:t>
            </a:r>
            <a:r>
              <a:rPr lang="ru-RU" sz="2900" dirty="0" smtClean="0"/>
              <a:t> </a:t>
            </a:r>
            <a:r>
              <a:rPr lang="ru-RU" sz="2900" dirty="0" err="1" smtClean="0"/>
              <a:t>dreptul</a:t>
            </a:r>
            <a:r>
              <a:rPr lang="ru-RU" sz="2900" dirty="0" smtClean="0"/>
              <a:t> </a:t>
            </a:r>
            <a:r>
              <a:rPr lang="ru-RU" sz="2900" dirty="0" err="1" smtClean="0"/>
              <a:t>să</a:t>
            </a:r>
            <a:r>
              <a:rPr lang="ru-RU" sz="2900" dirty="0" smtClean="0"/>
              <a:t> </a:t>
            </a:r>
            <a:r>
              <a:rPr lang="ru-RU" sz="2900" dirty="0" err="1" smtClean="0"/>
              <a:t>participe</a:t>
            </a:r>
            <a:r>
              <a:rPr lang="ru-RU" sz="2900" dirty="0" smtClean="0"/>
              <a:t> </a:t>
            </a:r>
            <a:r>
              <a:rPr lang="ru-RU" sz="2900" dirty="0" err="1" smtClean="0"/>
              <a:t>şi</a:t>
            </a:r>
            <a:r>
              <a:rPr lang="ru-RU" sz="2900" dirty="0" smtClean="0"/>
              <a:t> </a:t>
            </a:r>
            <a:r>
              <a:rPr lang="ru-RU" sz="2900" dirty="0" err="1" smtClean="0"/>
              <a:t>reprezentanţii</a:t>
            </a:r>
            <a:r>
              <a:rPr lang="ru-RU" sz="2900" dirty="0" smtClean="0"/>
              <a:t> </a:t>
            </a:r>
            <a:r>
              <a:rPr lang="ru-RU" sz="2900" dirty="0" err="1" smtClean="0"/>
              <a:t>împuterniciţi</a:t>
            </a:r>
            <a:r>
              <a:rPr lang="ru-RU" sz="2900" dirty="0" smtClean="0"/>
              <a:t> </a:t>
            </a:r>
            <a:r>
              <a:rPr lang="ru-RU" sz="2900" dirty="0" err="1" smtClean="0"/>
              <a:t>ai</a:t>
            </a:r>
            <a:r>
              <a:rPr lang="ru-RU" sz="2900" dirty="0" smtClean="0"/>
              <a:t> </a:t>
            </a:r>
            <a:r>
              <a:rPr lang="ru-RU" sz="2900" dirty="0" err="1" smtClean="0"/>
              <a:t>acestor</a:t>
            </a:r>
            <a:r>
              <a:rPr lang="ru-RU" sz="2900" dirty="0" smtClean="0"/>
              <a:t> </a:t>
            </a:r>
            <a:r>
              <a:rPr lang="ru-RU" sz="2900" dirty="0" err="1" smtClean="0"/>
              <a:t>organe</a:t>
            </a:r>
            <a:r>
              <a:rPr lang="ru-RU" sz="29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2800" i="1" dirty="0" smtClean="0"/>
              <a:t> </a:t>
            </a:r>
            <a:r>
              <a:rPr lang="ro-MO" sz="2800" i="1" dirty="0" smtClean="0"/>
              <a:t/>
            </a:r>
            <a:br>
              <a:rPr lang="ro-MO" sz="2800" i="1" dirty="0" smtClean="0"/>
            </a:br>
            <a:r>
              <a:rPr lang="en-US" sz="3100" i="1" dirty="0" err="1" smtClean="0"/>
              <a:t>Cercetarea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accidentelor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407</TotalTime>
  <Words>1313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   Accidente de muncă. Modul de cercetare a accidentelor de muncă </vt:lpstr>
      <vt:lpstr>Cadru  legislativ pentru cercetarea accidentelor de muncă:</vt:lpstr>
      <vt:lpstr>Слайд 3</vt:lpstr>
      <vt:lpstr>Слайд 4</vt:lpstr>
      <vt:lpstr>Слайд 5</vt:lpstr>
      <vt:lpstr>Слайд 6</vt:lpstr>
      <vt:lpstr>Слайд 7</vt:lpstr>
      <vt:lpstr>Comunicarea despre producerea accidentelor</vt:lpstr>
      <vt:lpstr>    Cercetarea accidentelor  </vt:lpstr>
      <vt:lpstr>Cercetare  a accidentelor soldate cu incapacitate temporară de muncă</vt:lpstr>
      <vt:lpstr>Cercetare  a accidentelor grele șau mortale</vt:lpstr>
      <vt:lpstr>   Modul  de determinare a indemnizației unice ca urmare a accidentului de muncă  </vt:lpstr>
      <vt:lpstr>Sancțuni pentru încălcarea legislaţiei care a provocat accidente cu oameni sau alte urmări grave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Задачи кадровой работы на предприятии </dc:title>
  <dc:creator>Любовь</dc:creator>
  <cp:lastModifiedBy>Любовь</cp:lastModifiedBy>
  <cp:revision>66</cp:revision>
  <dcterms:created xsi:type="dcterms:W3CDTF">2021-05-11T18:37:45Z</dcterms:created>
  <dcterms:modified xsi:type="dcterms:W3CDTF">2021-07-21T12:57:06Z</dcterms:modified>
</cp:coreProperties>
</file>