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13"/>
  </p:notesMasterIdLst>
  <p:sldIdLst>
    <p:sldId id="256" r:id="rId2"/>
    <p:sldId id="257" r:id="rId3"/>
    <p:sldId id="258" r:id="rId4"/>
    <p:sldId id="259" r:id="rId5"/>
    <p:sldId id="261" r:id="rId6"/>
    <p:sldId id="263" r:id="rId7"/>
    <p:sldId id="264" r:id="rId8"/>
    <p:sldId id="265" r:id="rId9"/>
    <p:sldId id="266" r:id="rId10"/>
    <p:sldId id="267" r:id="rId11"/>
    <p:sldId id="268"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DEEF3A-3625-46EA-8951-AC6ACAFE35EA}" type="datetimeFigureOut">
              <a:rPr lang="ru-RU" smtClean="0"/>
              <a:pPr/>
              <a:t>20.07.2021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47B344-72C4-4B4B-B377-D95BDD5045B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i="0" kern="1200" dirty="0" smtClean="0">
                <a:solidFill>
                  <a:schemeClr val="tx1"/>
                </a:solidFill>
                <a:latin typeface="+mn-lt"/>
                <a:ea typeface="+mn-ea"/>
                <a:cs typeface="+mn-cs"/>
              </a:rPr>
              <a:t>КОЛЛЕКТИВНОЕ СОГЛАШЕНИЕ</a:t>
            </a:r>
            <a:r>
              <a:rPr lang="ru-RU" sz="1200" b="0" i="0" kern="1200" dirty="0" smtClean="0">
                <a:solidFill>
                  <a:schemeClr val="tx1"/>
                </a:solidFill>
                <a:latin typeface="+mn-lt"/>
                <a:ea typeface="+mn-ea"/>
                <a:cs typeface="+mn-cs"/>
              </a:rPr>
              <a:t> № 4</a:t>
            </a:r>
            <a:r>
              <a:rPr lang="ru-RU" sz="1200" b="0" i="0" kern="1200" baseline="0" dirty="0" smtClean="0">
                <a:solidFill>
                  <a:schemeClr val="tx1"/>
                </a:solidFill>
                <a:latin typeface="+mn-lt"/>
                <a:ea typeface="+mn-ea"/>
                <a:cs typeface="+mn-cs"/>
              </a:rPr>
              <a:t> </a:t>
            </a:r>
            <a:r>
              <a:rPr lang="ru-RU" sz="1200" b="0" i="0" kern="1200" dirty="0" smtClean="0">
                <a:solidFill>
                  <a:schemeClr val="tx1"/>
                </a:solidFill>
                <a:latin typeface="+mn-lt"/>
                <a:ea typeface="+mn-ea"/>
                <a:cs typeface="+mn-cs"/>
              </a:rPr>
              <a:t>от 25-07-2005</a:t>
            </a:r>
            <a:r>
              <a:rPr lang="ru-RU" sz="1200" b="0" i="0" kern="1200" baseline="0" dirty="0" smtClean="0">
                <a:solidFill>
                  <a:schemeClr val="tx1"/>
                </a:solidFill>
                <a:latin typeface="+mn-lt"/>
                <a:ea typeface="+mn-ea"/>
                <a:cs typeface="+mn-cs"/>
              </a:rPr>
              <a:t> </a:t>
            </a:r>
            <a:r>
              <a:rPr lang="ru-RU" sz="1200" b="1" i="0" kern="1200" dirty="0" smtClean="0">
                <a:solidFill>
                  <a:schemeClr val="tx1"/>
                </a:solidFill>
                <a:latin typeface="+mn-lt"/>
                <a:ea typeface="+mn-ea"/>
                <a:cs typeface="+mn-cs"/>
              </a:rPr>
              <a:t>коллективное соглашение (национальный уровень)</a:t>
            </a:r>
            <a:r>
              <a:rPr lang="ru-RU" sz="1200" b="0" i="0" kern="1200" baseline="0" dirty="0" smtClean="0">
                <a:solidFill>
                  <a:schemeClr val="tx1"/>
                </a:solidFill>
                <a:latin typeface="+mn-lt"/>
                <a:ea typeface="+mn-ea"/>
                <a:cs typeface="+mn-cs"/>
              </a:rPr>
              <a:t> </a:t>
            </a:r>
            <a:r>
              <a:rPr lang="ru-RU" sz="1200" b="1" i="0" kern="1200" dirty="0" smtClean="0">
                <a:solidFill>
                  <a:schemeClr val="tx1"/>
                </a:solidFill>
                <a:latin typeface="+mn-lt"/>
                <a:ea typeface="+mn-ea"/>
                <a:cs typeface="+mn-cs"/>
              </a:rPr>
              <a:t>об образце Индивидуального трудового договора</a:t>
            </a:r>
            <a:endParaRPr lang="ru-RU" sz="1200" b="0" i="0"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3F47B344-72C4-4B4B-B377-D95BDD5045B6}" type="slidenum">
              <a:rPr lang="ru-RU" smtClean="0"/>
              <a:pPr/>
              <a:t>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DE263C33-45A5-4226-AA0F-91E6C161D786}" type="datetimeFigureOut">
              <a:rPr lang="ru-RU" smtClean="0"/>
              <a:pPr/>
              <a:t>20.07.2021</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BADD277D-B8E7-4F34-8842-C86379ADB4C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BADD277D-B8E7-4F34-8842-C86379ADB4C0}"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E263C33-45A5-4226-AA0F-91E6C161D786}" type="datetimeFigureOut">
              <a:rPr lang="ru-RU" smtClean="0"/>
              <a:pPr/>
              <a:t>20.07.2021</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ADD277D-B8E7-4F34-8842-C86379ADB4C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88640"/>
            <a:ext cx="8134672" cy="1944216"/>
          </a:xfrm>
        </p:spPr>
        <p:txBody>
          <a:bodyPr>
            <a:normAutofit fontScale="90000"/>
          </a:bodyPr>
          <a:lstStyle/>
          <a:p>
            <a:pPr algn="ct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o-MO" sz="4400" i="1" dirty="0" smtClean="0"/>
              <a:t>Reglamentări privind contractele individuale de muncă</a:t>
            </a:r>
            <a:endParaRPr lang="ru-RU" dirty="0"/>
          </a:p>
        </p:txBody>
      </p:sp>
      <p:sp>
        <p:nvSpPr>
          <p:cNvPr id="3" name="Подзаголовок 2"/>
          <p:cNvSpPr>
            <a:spLocks noGrp="1"/>
          </p:cNvSpPr>
          <p:nvPr>
            <p:ph type="subTitle" idx="1"/>
          </p:nvPr>
        </p:nvSpPr>
        <p:spPr>
          <a:xfrm>
            <a:off x="685800" y="2132856"/>
            <a:ext cx="8206680" cy="4104456"/>
          </a:xfrm>
        </p:spPr>
        <p:txBody>
          <a:bodyPr>
            <a:normAutofit/>
          </a:bodyPr>
          <a:lstStyle/>
          <a:p>
            <a:endParaRPr lang="ru-RU" dirty="0"/>
          </a:p>
        </p:txBody>
      </p:sp>
      <p:pic>
        <p:nvPicPr>
          <p:cNvPr id="5" name="Рисунок 4" descr="9.jpg"/>
          <p:cNvPicPr>
            <a:picLocks noChangeAspect="1"/>
          </p:cNvPicPr>
          <p:nvPr/>
        </p:nvPicPr>
        <p:blipFill>
          <a:blip r:embed="rId2" cstate="print"/>
          <a:stretch>
            <a:fillRect/>
          </a:stretch>
        </p:blipFill>
        <p:spPr>
          <a:xfrm>
            <a:off x="467544" y="2132856"/>
            <a:ext cx="8424936" cy="434563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476672"/>
            <a:ext cx="8229600" cy="5530619"/>
          </a:xfrm>
        </p:spPr>
        <p:txBody>
          <a:bodyPr>
            <a:normAutofit/>
          </a:bodyPr>
          <a:lstStyle/>
          <a:p>
            <a:pPr>
              <a:buNone/>
            </a:pPr>
            <a:r>
              <a:rPr lang="ru-RU" dirty="0" smtClean="0"/>
              <a:t>  </a:t>
            </a:r>
            <a:r>
              <a:rPr lang="ro-RO" sz="1400" dirty="0" smtClean="0"/>
              <a:t>În al treilea rând, studiul procedurii de reziliere a unui contract individual de muncă pe durată determinată prevăzut de legislația muncii și practica aplicării acestuia au arătat că adesea angajatorul nu emite un ordin de încetare a raportului de muncă în cazul în care angajatul este absent de la locul de muncă pentru un motiv valabil (boală, concediu anual plătit, concediu de îngrijire copilului pînă la  3 ani etc.). În acest caz, un contract individual de muncă pe durată determinată este considerat automat încheiat pe o perioadă nedeterminată. Una dintre modalitățile posibile de a rezolva această problemă este de a ține o evidență strictă a termenilor de valabilitate a contractelor individuale de muncă pe durată determinată.În concluzie, trebuie remarcat faptul că protecția drepturilor și intereselor legitime atât a angajaților, cât și a angajatorilor în practică, cauzează adesea dificultăți semnificative asociate cu diverse circumstanțe. Acest lucru se datorează neajunsurilor reglementării legale.</a:t>
            </a:r>
            <a:endParaRPr lang="ru-RU" dirty="0" smtClean="0"/>
          </a:p>
          <a:p>
            <a:pPr>
              <a:buNone/>
            </a:pPr>
            <a:endParaRPr lang="ru-RU" dirty="0"/>
          </a:p>
        </p:txBody>
      </p:sp>
      <p:sp>
        <p:nvSpPr>
          <p:cNvPr id="4" name="Скругленный прямоугольник 3"/>
          <p:cNvSpPr/>
          <p:nvPr/>
        </p:nvSpPr>
        <p:spPr>
          <a:xfrm>
            <a:off x="827584" y="3356992"/>
            <a:ext cx="7488832" cy="33843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1600" b="1" dirty="0" smtClean="0"/>
              <a:t>ESTE IMPORTANT</a:t>
            </a:r>
            <a:r>
              <a:rPr lang="ro-RO" sz="1600" b="1" dirty="0" smtClean="0"/>
              <a:t>!</a:t>
            </a:r>
          </a:p>
          <a:p>
            <a:r>
              <a:rPr lang="ro-RO" sz="1600" dirty="0" smtClean="0"/>
              <a:t>Înregistrarea </a:t>
            </a:r>
            <a:r>
              <a:rPr lang="ro-RO" sz="1600" dirty="0" smtClean="0"/>
              <a:t>tuturor documentelor pentru angajare se efectuează înainte ca angajatul să fie admis la locul de muncă.Dacă, în timpul inspecției Inspectoratului Muncii, se găsesc lucrători neînregistrați admiși la locul de muncă, angajatorul este pedepsit în temeiul articolului 55</a:t>
            </a:r>
            <a:r>
              <a:rPr lang="ro-RO" sz="1600" baseline="30000" dirty="0" smtClean="0"/>
              <a:t>1</a:t>
            </a:r>
            <a:r>
              <a:rPr lang="ro-RO" sz="1600" dirty="0" smtClean="0"/>
              <a:t> din Codul contravențional. „Utilizarea muncii nedeclarate”.Utilizarea muncii nedeclarate va fi sancționată cu o amendă de la 60 la 90 de unități convenționale pentru persoane fizice, o amendă de la 150 la 210 unități convenționale pentru funcționari și o amendă de la 210 la 300 de unități convenționale pentru persoanele juridice în toate cazurile pentru fiecare angajat identificat. </a:t>
            </a:r>
            <a:endParaRPr lang="ru-RU" sz="1600"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J0289941.png"/>
          <p:cNvPicPr>
            <a:picLocks noGrp="1" noChangeAspect="1"/>
          </p:cNvPicPr>
          <p:nvPr>
            <p:ph idx="1"/>
          </p:nvPr>
        </p:nvPicPr>
        <p:blipFill>
          <a:blip r:embed="rId2" cstate="print"/>
          <a:stretch>
            <a:fillRect/>
          </a:stretch>
        </p:blipFill>
        <p:spPr>
          <a:xfrm>
            <a:off x="755576" y="332656"/>
            <a:ext cx="7560840" cy="5688632"/>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3"/>
          <p:cNvSpPr>
            <a:spLocks noGrp="1"/>
          </p:cNvSpPr>
          <p:nvPr>
            <p:ph idx="1"/>
          </p:nvPr>
        </p:nvSpPr>
        <p:spPr>
          <a:xfrm>
            <a:off x="457200" y="549275"/>
            <a:ext cx="8229600" cy="5616029"/>
          </a:xfrm>
        </p:spPr>
        <p:txBody>
          <a:bodyPr>
            <a:normAutofit fontScale="47500" lnSpcReduction="20000"/>
          </a:bodyPr>
          <a:lstStyle/>
          <a:p>
            <a:endParaRPr lang="ru-RU" b="1" i="1" dirty="0" smtClean="0"/>
          </a:p>
          <a:p>
            <a:pPr algn="just"/>
            <a:r>
              <a:rPr lang="ru-RU" sz="2900" dirty="0" err="1" smtClean="0"/>
              <a:t>Libertatea</a:t>
            </a:r>
            <a:r>
              <a:rPr lang="ru-RU" sz="2900" dirty="0" smtClean="0"/>
              <a:t> </a:t>
            </a:r>
            <a:r>
              <a:rPr lang="ru-RU" sz="2900" dirty="0" err="1" smtClean="0"/>
              <a:t>muncii</a:t>
            </a:r>
            <a:r>
              <a:rPr lang="ru-RU" sz="2900" dirty="0" smtClean="0"/>
              <a:t> </a:t>
            </a:r>
            <a:r>
              <a:rPr lang="ru-RU" sz="2900" dirty="0" err="1" smtClean="0"/>
              <a:t>este</a:t>
            </a:r>
            <a:r>
              <a:rPr lang="ru-RU" sz="2900" dirty="0" smtClean="0"/>
              <a:t> </a:t>
            </a:r>
            <a:r>
              <a:rPr lang="ru-RU" sz="2900" dirty="0" err="1" smtClean="0"/>
              <a:t>garantată</a:t>
            </a:r>
            <a:r>
              <a:rPr lang="ru-RU" sz="2900" dirty="0" smtClean="0"/>
              <a:t> </a:t>
            </a:r>
            <a:r>
              <a:rPr lang="ru-RU" sz="2900" dirty="0" err="1" smtClean="0"/>
              <a:t>de</a:t>
            </a:r>
            <a:r>
              <a:rPr lang="ru-RU" sz="2900" dirty="0" smtClean="0"/>
              <a:t> </a:t>
            </a:r>
            <a:r>
              <a:rPr lang="ru-RU" sz="2900" dirty="0" err="1" smtClean="0"/>
              <a:t>Constituția Republicii</a:t>
            </a:r>
            <a:r>
              <a:rPr lang="ru-RU" sz="2900" dirty="0" smtClean="0"/>
              <a:t> </a:t>
            </a:r>
            <a:r>
              <a:rPr lang="ru-RU" sz="2900" dirty="0" err="1" smtClean="0"/>
              <a:t>Moldova</a:t>
            </a:r>
            <a:r>
              <a:rPr lang="ru-RU" sz="2900" dirty="0" smtClean="0"/>
              <a:t>. </a:t>
            </a:r>
            <a:r>
              <a:rPr lang="ru-RU" sz="2900" dirty="0" err="1" smtClean="0"/>
              <a:t>Fiecare</a:t>
            </a:r>
            <a:r>
              <a:rPr lang="ru-RU" sz="2900" dirty="0" smtClean="0"/>
              <a:t> </a:t>
            </a:r>
            <a:r>
              <a:rPr lang="ru-RU" sz="2900" dirty="0" err="1" smtClean="0"/>
              <a:t>persoană</a:t>
            </a:r>
            <a:r>
              <a:rPr lang="ru-RU" sz="2900" dirty="0" smtClean="0"/>
              <a:t> </a:t>
            </a:r>
            <a:r>
              <a:rPr lang="ru-RU" sz="2900" dirty="0" err="1" smtClean="0"/>
              <a:t>în</a:t>
            </a:r>
            <a:r>
              <a:rPr lang="ru-RU" sz="2900" dirty="0" smtClean="0"/>
              <a:t> </a:t>
            </a:r>
            <a:r>
              <a:rPr lang="ru-RU" sz="2900" dirty="0" err="1" smtClean="0"/>
              <a:t>conformitate</a:t>
            </a:r>
            <a:r>
              <a:rPr lang="ru-RU" sz="2900" dirty="0" smtClean="0"/>
              <a:t> </a:t>
            </a:r>
            <a:r>
              <a:rPr lang="ru-RU" sz="2900" dirty="0" err="1" smtClean="0"/>
              <a:t>cu</a:t>
            </a:r>
            <a:r>
              <a:rPr lang="ru-RU" sz="2900" dirty="0" smtClean="0"/>
              <a:t> </a:t>
            </a:r>
            <a:r>
              <a:rPr lang="ru-RU" sz="2900" dirty="0" err="1" smtClean="0"/>
              <a:t>partea</a:t>
            </a:r>
            <a:r>
              <a:rPr lang="ru-RU" sz="2900" dirty="0" smtClean="0"/>
              <a:t> (1) </a:t>
            </a:r>
            <a:r>
              <a:rPr lang="ru-RU" sz="2900" dirty="0" err="1" smtClean="0"/>
              <a:t>din</a:t>
            </a:r>
            <a:r>
              <a:rPr lang="ru-RU" sz="2900" dirty="0" smtClean="0"/>
              <a:t> </a:t>
            </a:r>
            <a:r>
              <a:rPr lang="ru-RU" sz="2900" dirty="0" err="1" smtClean="0"/>
              <a:t>art</a:t>
            </a:r>
            <a:r>
              <a:rPr lang="ru-RU" sz="2900" dirty="0" smtClean="0"/>
              <a:t>. 43 </a:t>
            </a:r>
            <a:r>
              <a:rPr lang="ru-RU" sz="2900" dirty="0" err="1" smtClean="0"/>
              <a:t>din</a:t>
            </a:r>
            <a:r>
              <a:rPr lang="ru-RU" sz="2900" dirty="0" smtClean="0"/>
              <a:t> </a:t>
            </a:r>
            <a:r>
              <a:rPr lang="ru-RU" sz="2900" dirty="0" err="1" smtClean="0"/>
              <a:t>Constituție are</a:t>
            </a:r>
            <a:r>
              <a:rPr lang="ru-RU" sz="2900" dirty="0" smtClean="0"/>
              <a:t> </a:t>
            </a:r>
            <a:r>
              <a:rPr lang="ru-RU" sz="2900" dirty="0" err="1" smtClean="0"/>
              <a:t>dreptul</a:t>
            </a:r>
            <a:r>
              <a:rPr lang="ru-RU" sz="2900" dirty="0" smtClean="0"/>
              <a:t> </a:t>
            </a:r>
            <a:r>
              <a:rPr lang="ru-RU" sz="2900" dirty="0" err="1" smtClean="0"/>
              <a:t>la</a:t>
            </a:r>
            <a:r>
              <a:rPr lang="ru-RU" sz="2900" dirty="0" smtClean="0"/>
              <a:t> </a:t>
            </a:r>
            <a:r>
              <a:rPr lang="ru-RU" sz="2900" dirty="0" err="1" smtClean="0"/>
              <a:t>muncă</a:t>
            </a:r>
            <a:r>
              <a:rPr lang="ru-RU" sz="2900" dirty="0" smtClean="0"/>
              <a:t>, </a:t>
            </a:r>
            <a:r>
              <a:rPr lang="ru-RU" sz="2900" dirty="0" err="1" smtClean="0"/>
              <a:t>libera</a:t>
            </a:r>
            <a:r>
              <a:rPr lang="ru-RU" sz="2900" dirty="0" smtClean="0"/>
              <a:t> </a:t>
            </a:r>
            <a:r>
              <a:rPr lang="ru-RU" sz="2900" dirty="0" err="1" smtClean="0"/>
              <a:t>alegere</a:t>
            </a:r>
            <a:r>
              <a:rPr lang="ru-RU" sz="2900" dirty="0" smtClean="0"/>
              <a:t> </a:t>
            </a:r>
            <a:r>
              <a:rPr lang="ru-RU" sz="2900" dirty="0" err="1" smtClean="0"/>
              <a:t>a</a:t>
            </a:r>
            <a:r>
              <a:rPr lang="ru-RU" sz="2900" dirty="0" smtClean="0"/>
              <a:t> </a:t>
            </a:r>
            <a:r>
              <a:rPr lang="ru-RU" sz="2900" dirty="0" err="1" smtClean="0"/>
              <a:t>muncii</a:t>
            </a:r>
            <a:r>
              <a:rPr lang="ru-RU" sz="2900" dirty="0" smtClean="0"/>
              <a:t>, </a:t>
            </a:r>
            <a:r>
              <a:rPr lang="ru-RU" sz="2900" dirty="0" err="1" smtClean="0"/>
              <a:t>condiții de</a:t>
            </a:r>
            <a:r>
              <a:rPr lang="ru-RU" sz="2900" dirty="0" smtClean="0"/>
              <a:t> </a:t>
            </a:r>
            <a:r>
              <a:rPr lang="ru-RU" sz="2900" dirty="0" err="1" smtClean="0"/>
              <a:t>muncă</a:t>
            </a:r>
            <a:r>
              <a:rPr lang="ru-RU" sz="2900" dirty="0" smtClean="0"/>
              <a:t> </a:t>
            </a:r>
            <a:r>
              <a:rPr lang="ru-RU" sz="2900" dirty="0" err="1" smtClean="0"/>
              <a:t>corecte</a:t>
            </a:r>
            <a:r>
              <a:rPr lang="ru-RU" sz="2900" dirty="0" smtClean="0"/>
              <a:t> </a:t>
            </a:r>
            <a:r>
              <a:rPr lang="ru-RU" sz="2900" dirty="0" err="1" smtClean="0"/>
              <a:t>și satisfăcătoare</a:t>
            </a:r>
            <a:r>
              <a:rPr lang="ru-RU" sz="2900" dirty="0" smtClean="0"/>
              <a:t>, </a:t>
            </a:r>
            <a:r>
              <a:rPr lang="ru-RU" sz="2900" dirty="0" err="1" smtClean="0"/>
              <a:t>precum</a:t>
            </a:r>
            <a:r>
              <a:rPr lang="ru-RU" sz="2900" dirty="0" smtClean="0"/>
              <a:t> </a:t>
            </a:r>
            <a:r>
              <a:rPr lang="ru-RU" sz="2900" dirty="0" err="1" smtClean="0"/>
              <a:t>și dreptul</a:t>
            </a:r>
            <a:r>
              <a:rPr lang="ru-RU" sz="2900" dirty="0" smtClean="0"/>
              <a:t> </a:t>
            </a:r>
            <a:r>
              <a:rPr lang="ru-RU" sz="2900" dirty="0" err="1" smtClean="0"/>
              <a:t>la</a:t>
            </a:r>
            <a:r>
              <a:rPr lang="ru-RU" sz="2900" dirty="0" smtClean="0"/>
              <a:t> </a:t>
            </a:r>
            <a:r>
              <a:rPr lang="ru-RU" sz="2900" dirty="0" err="1" smtClean="0"/>
              <a:t>protecție împotriva</a:t>
            </a:r>
            <a:r>
              <a:rPr lang="ru-RU" sz="2900" dirty="0" smtClean="0"/>
              <a:t> </a:t>
            </a:r>
            <a:r>
              <a:rPr lang="ru-RU" sz="2900" dirty="0" err="1" smtClean="0"/>
              <a:t>șomajului</a:t>
            </a:r>
            <a:r>
              <a:rPr lang="ru-RU" sz="2900" dirty="0" smtClean="0"/>
              <a:t>.</a:t>
            </a:r>
          </a:p>
          <a:p>
            <a:pPr algn="just"/>
            <a:r>
              <a:rPr lang="ru-RU" sz="2900" dirty="0" err="1" smtClean="0"/>
              <a:t>Contractul</a:t>
            </a:r>
            <a:r>
              <a:rPr lang="ru-RU" sz="2900" dirty="0" smtClean="0"/>
              <a:t> </a:t>
            </a:r>
            <a:r>
              <a:rPr lang="ru-RU" sz="2900" dirty="0" err="1" smtClean="0"/>
              <a:t>individual</a:t>
            </a:r>
            <a:r>
              <a:rPr lang="ru-RU" sz="2900" dirty="0" smtClean="0"/>
              <a:t> </a:t>
            </a:r>
            <a:r>
              <a:rPr lang="ru-RU" sz="2900" dirty="0" err="1" smtClean="0"/>
              <a:t>de</a:t>
            </a:r>
            <a:r>
              <a:rPr lang="ru-RU" sz="2900" dirty="0" smtClean="0"/>
              <a:t> </a:t>
            </a:r>
            <a:r>
              <a:rPr lang="ru-RU" sz="2900" dirty="0" err="1" smtClean="0"/>
              <a:t>muncă</a:t>
            </a:r>
            <a:r>
              <a:rPr lang="ru-RU" sz="2900" dirty="0" smtClean="0"/>
              <a:t> </a:t>
            </a:r>
            <a:r>
              <a:rPr lang="ru-RU" sz="2900" dirty="0" err="1" smtClean="0"/>
              <a:t>este</a:t>
            </a:r>
            <a:r>
              <a:rPr lang="ru-RU" sz="2900" dirty="0" smtClean="0"/>
              <a:t> </a:t>
            </a:r>
            <a:r>
              <a:rPr lang="ru-RU" sz="2900" dirty="0" err="1" smtClean="0"/>
              <a:t>înţelegerea</a:t>
            </a:r>
            <a:r>
              <a:rPr lang="ru-RU" sz="2900" dirty="0" smtClean="0"/>
              <a:t> </a:t>
            </a:r>
            <a:r>
              <a:rPr lang="ru-RU" sz="2900" dirty="0" err="1" smtClean="0"/>
              <a:t>dintre</a:t>
            </a:r>
            <a:r>
              <a:rPr lang="ru-RU" sz="2900" dirty="0" smtClean="0"/>
              <a:t> </a:t>
            </a:r>
            <a:r>
              <a:rPr lang="ru-RU" sz="2900" dirty="0" err="1" smtClean="0"/>
              <a:t>salariat</a:t>
            </a:r>
            <a:r>
              <a:rPr lang="ru-RU" sz="2900" dirty="0" smtClean="0"/>
              <a:t> </a:t>
            </a:r>
            <a:r>
              <a:rPr lang="ru-RU" sz="2900" dirty="0" err="1" smtClean="0"/>
              <a:t>şi</a:t>
            </a:r>
            <a:r>
              <a:rPr lang="ru-RU" sz="2900" dirty="0" smtClean="0"/>
              <a:t> </a:t>
            </a:r>
            <a:r>
              <a:rPr lang="ru-RU" sz="2900" dirty="0" err="1" smtClean="0"/>
              <a:t>angajator</a:t>
            </a:r>
            <a:r>
              <a:rPr lang="ru-RU" sz="2900" dirty="0" smtClean="0"/>
              <a:t>, </a:t>
            </a:r>
            <a:r>
              <a:rPr lang="ru-RU" sz="2900" dirty="0" err="1" smtClean="0"/>
              <a:t>prin</a:t>
            </a:r>
            <a:r>
              <a:rPr lang="ru-RU" sz="2900" dirty="0" smtClean="0"/>
              <a:t> </a:t>
            </a:r>
            <a:r>
              <a:rPr lang="ru-RU" sz="2900" dirty="0" err="1" smtClean="0"/>
              <a:t>care</a:t>
            </a:r>
            <a:r>
              <a:rPr lang="ru-RU" sz="2900" dirty="0" smtClean="0"/>
              <a:t> </a:t>
            </a:r>
            <a:r>
              <a:rPr lang="ru-RU" sz="2900" dirty="0" err="1" smtClean="0"/>
              <a:t>salariatul</a:t>
            </a:r>
            <a:r>
              <a:rPr lang="ru-RU" sz="2900" dirty="0" smtClean="0"/>
              <a:t> </a:t>
            </a:r>
            <a:r>
              <a:rPr lang="ru-RU" sz="2900" dirty="0" err="1" smtClean="0"/>
              <a:t>se</a:t>
            </a:r>
            <a:r>
              <a:rPr lang="ru-RU" sz="2900" dirty="0" smtClean="0"/>
              <a:t> </a:t>
            </a:r>
            <a:r>
              <a:rPr lang="ru-RU" sz="2900" dirty="0" err="1" smtClean="0"/>
              <a:t>obligă</a:t>
            </a:r>
            <a:r>
              <a:rPr lang="ru-RU" sz="2900" dirty="0" smtClean="0"/>
              <a:t> </a:t>
            </a:r>
            <a:r>
              <a:rPr lang="ru-RU" sz="2900" dirty="0" err="1" smtClean="0"/>
              <a:t>să</a:t>
            </a:r>
            <a:r>
              <a:rPr lang="ru-RU" sz="2900" dirty="0" smtClean="0"/>
              <a:t> </a:t>
            </a:r>
            <a:r>
              <a:rPr lang="ru-RU" sz="2900" dirty="0" err="1" smtClean="0"/>
              <a:t>presteze</a:t>
            </a:r>
            <a:r>
              <a:rPr lang="ru-RU" sz="2900" dirty="0" smtClean="0"/>
              <a:t> </a:t>
            </a:r>
            <a:r>
              <a:rPr lang="ru-RU" sz="2900" dirty="0" err="1" smtClean="0"/>
              <a:t>o</a:t>
            </a:r>
            <a:r>
              <a:rPr lang="ru-RU" sz="2900" dirty="0" smtClean="0"/>
              <a:t> </a:t>
            </a:r>
            <a:r>
              <a:rPr lang="ru-RU" sz="2900" dirty="0" err="1" smtClean="0"/>
              <a:t>muncă</a:t>
            </a:r>
            <a:r>
              <a:rPr lang="ru-RU" sz="2900" dirty="0" smtClean="0"/>
              <a:t> </a:t>
            </a:r>
            <a:r>
              <a:rPr lang="ru-RU" sz="2900" dirty="0" err="1" smtClean="0"/>
              <a:t>într-o</a:t>
            </a:r>
            <a:r>
              <a:rPr lang="ru-RU" sz="2900" dirty="0" smtClean="0"/>
              <a:t> </a:t>
            </a:r>
            <a:r>
              <a:rPr lang="ru-RU" sz="2900" dirty="0" err="1" smtClean="0"/>
              <a:t>anumită</a:t>
            </a:r>
            <a:r>
              <a:rPr lang="ru-RU" sz="2900" dirty="0" smtClean="0"/>
              <a:t> </a:t>
            </a:r>
            <a:r>
              <a:rPr lang="ru-RU" sz="2900" dirty="0" err="1" smtClean="0"/>
              <a:t>specialitate</a:t>
            </a:r>
            <a:r>
              <a:rPr lang="ru-RU" sz="2900" dirty="0" smtClean="0"/>
              <a:t>, </a:t>
            </a:r>
            <a:r>
              <a:rPr lang="ru-RU" sz="2900" dirty="0" err="1" smtClean="0"/>
              <a:t>calificare</a:t>
            </a:r>
            <a:r>
              <a:rPr lang="ru-RU" sz="2900" dirty="0" smtClean="0"/>
              <a:t> </a:t>
            </a:r>
            <a:r>
              <a:rPr lang="ru-RU" sz="2900" dirty="0" err="1" smtClean="0"/>
              <a:t>sau</a:t>
            </a:r>
            <a:r>
              <a:rPr lang="ru-RU" sz="2900" dirty="0" smtClean="0"/>
              <a:t> </a:t>
            </a:r>
            <a:r>
              <a:rPr lang="ru-RU" sz="2900" dirty="0" err="1" smtClean="0"/>
              <a:t>funcţie</a:t>
            </a:r>
            <a:r>
              <a:rPr lang="ru-RU" sz="2900" dirty="0" smtClean="0"/>
              <a:t>, </a:t>
            </a:r>
            <a:r>
              <a:rPr lang="ru-RU" sz="2900" dirty="0" err="1" smtClean="0"/>
              <a:t>să</a:t>
            </a:r>
            <a:r>
              <a:rPr lang="ru-RU" sz="2900" dirty="0" smtClean="0"/>
              <a:t> </a:t>
            </a:r>
            <a:r>
              <a:rPr lang="ru-RU" sz="2900" dirty="0" err="1" smtClean="0"/>
              <a:t>respecte</a:t>
            </a:r>
            <a:r>
              <a:rPr lang="ru-RU" sz="2900" dirty="0" smtClean="0"/>
              <a:t> </a:t>
            </a:r>
            <a:r>
              <a:rPr lang="ru-RU" sz="2900" dirty="0" err="1" smtClean="0"/>
              <a:t>regulamentul</a:t>
            </a:r>
            <a:r>
              <a:rPr lang="ru-RU" sz="2900" dirty="0" smtClean="0"/>
              <a:t> </a:t>
            </a:r>
            <a:r>
              <a:rPr lang="ru-RU" sz="2900" dirty="0" err="1" smtClean="0"/>
              <a:t>intern</a:t>
            </a:r>
            <a:r>
              <a:rPr lang="ru-RU" sz="2900" dirty="0" smtClean="0"/>
              <a:t> </a:t>
            </a:r>
            <a:r>
              <a:rPr lang="ru-RU" sz="2900" dirty="0" err="1" smtClean="0"/>
              <a:t>al</a:t>
            </a:r>
            <a:r>
              <a:rPr lang="ru-RU" sz="2900" dirty="0" smtClean="0"/>
              <a:t> </a:t>
            </a:r>
            <a:r>
              <a:rPr lang="ru-RU" sz="2900" dirty="0" err="1" smtClean="0"/>
              <a:t>unităţii</a:t>
            </a:r>
            <a:r>
              <a:rPr lang="ru-RU" sz="2900" dirty="0" smtClean="0"/>
              <a:t>, </a:t>
            </a:r>
            <a:r>
              <a:rPr lang="ru-RU" sz="2900" dirty="0" err="1" smtClean="0"/>
              <a:t>iar</a:t>
            </a:r>
            <a:r>
              <a:rPr lang="ru-RU" sz="2900" dirty="0" smtClean="0"/>
              <a:t> </a:t>
            </a:r>
            <a:r>
              <a:rPr lang="ru-RU" sz="2900" dirty="0" err="1" smtClean="0"/>
              <a:t>angajatorul</a:t>
            </a:r>
            <a:r>
              <a:rPr lang="ru-RU" sz="2900" dirty="0" smtClean="0"/>
              <a:t> </a:t>
            </a:r>
            <a:r>
              <a:rPr lang="ru-RU" sz="2900" dirty="0" err="1" smtClean="0"/>
              <a:t>se</a:t>
            </a:r>
            <a:r>
              <a:rPr lang="ru-RU" sz="2900" dirty="0" smtClean="0"/>
              <a:t> </a:t>
            </a:r>
            <a:r>
              <a:rPr lang="ru-RU" sz="2900" dirty="0" err="1" smtClean="0"/>
              <a:t>obligă</a:t>
            </a:r>
            <a:r>
              <a:rPr lang="ru-RU" sz="2900" dirty="0" smtClean="0"/>
              <a:t> </a:t>
            </a:r>
            <a:r>
              <a:rPr lang="ru-RU" sz="2900" dirty="0" err="1" smtClean="0"/>
              <a:t>să-i</a:t>
            </a:r>
            <a:r>
              <a:rPr lang="ru-RU" sz="2900" dirty="0" smtClean="0"/>
              <a:t> </a:t>
            </a:r>
            <a:r>
              <a:rPr lang="ru-RU" sz="2900" dirty="0" err="1" smtClean="0"/>
              <a:t>asigure</a:t>
            </a:r>
            <a:r>
              <a:rPr lang="ru-RU" sz="2900" dirty="0" smtClean="0"/>
              <a:t> </a:t>
            </a:r>
            <a:r>
              <a:rPr lang="ru-RU" sz="2900" dirty="0" err="1" smtClean="0"/>
              <a:t>condiţiile</a:t>
            </a:r>
            <a:r>
              <a:rPr lang="ru-RU" sz="2900" dirty="0" smtClean="0"/>
              <a:t> </a:t>
            </a:r>
            <a:r>
              <a:rPr lang="ru-RU" sz="2900" dirty="0" err="1" smtClean="0"/>
              <a:t>de</a:t>
            </a:r>
            <a:r>
              <a:rPr lang="ru-RU" sz="2900" dirty="0" smtClean="0"/>
              <a:t> </a:t>
            </a:r>
            <a:r>
              <a:rPr lang="ru-RU" sz="2900" dirty="0" err="1" smtClean="0"/>
              <a:t>muncă</a:t>
            </a:r>
            <a:r>
              <a:rPr lang="ru-RU" sz="2900" dirty="0" smtClean="0"/>
              <a:t> </a:t>
            </a:r>
            <a:r>
              <a:rPr lang="ru-RU" sz="2900" dirty="0" err="1" smtClean="0"/>
              <a:t>prevăzute</a:t>
            </a:r>
            <a:r>
              <a:rPr lang="ru-RU" sz="2900" dirty="0" smtClean="0"/>
              <a:t> </a:t>
            </a:r>
            <a:r>
              <a:rPr lang="ru-RU" sz="2900" dirty="0" err="1" smtClean="0"/>
              <a:t>de</a:t>
            </a:r>
            <a:r>
              <a:rPr lang="ru-RU" sz="2900" dirty="0" smtClean="0"/>
              <a:t> </a:t>
            </a:r>
            <a:r>
              <a:rPr lang="ru-RU" sz="2900" dirty="0" err="1" smtClean="0"/>
              <a:t>prezentul</a:t>
            </a:r>
            <a:r>
              <a:rPr lang="ru-RU" sz="2900" dirty="0" smtClean="0"/>
              <a:t> </a:t>
            </a:r>
            <a:r>
              <a:rPr lang="ru-RU" sz="2900" dirty="0" err="1" smtClean="0"/>
              <a:t>cod</a:t>
            </a:r>
            <a:r>
              <a:rPr lang="ru-RU" sz="2900" dirty="0" smtClean="0"/>
              <a:t>, </a:t>
            </a:r>
            <a:r>
              <a:rPr lang="ru-RU" sz="2900" dirty="0" err="1" smtClean="0"/>
              <a:t>de</a:t>
            </a:r>
            <a:r>
              <a:rPr lang="ru-RU" sz="2900" dirty="0" smtClean="0"/>
              <a:t> </a:t>
            </a:r>
            <a:r>
              <a:rPr lang="ru-RU" sz="2900" dirty="0" err="1" smtClean="0"/>
              <a:t>alte</a:t>
            </a:r>
            <a:r>
              <a:rPr lang="ru-RU" sz="2900" dirty="0" smtClean="0"/>
              <a:t> </a:t>
            </a:r>
            <a:r>
              <a:rPr lang="ru-RU" sz="2900" dirty="0" err="1" smtClean="0"/>
              <a:t>acte</a:t>
            </a:r>
            <a:r>
              <a:rPr lang="ru-RU" sz="2900" dirty="0" smtClean="0"/>
              <a:t> </a:t>
            </a:r>
            <a:r>
              <a:rPr lang="ru-RU" sz="2900" dirty="0" err="1" smtClean="0"/>
              <a:t>normative</a:t>
            </a:r>
            <a:r>
              <a:rPr lang="ru-RU" sz="2900" dirty="0" smtClean="0"/>
              <a:t> </a:t>
            </a:r>
            <a:r>
              <a:rPr lang="ru-RU" sz="2900" dirty="0" err="1" smtClean="0"/>
              <a:t>ce</a:t>
            </a:r>
            <a:r>
              <a:rPr lang="ru-RU" sz="2900" dirty="0" smtClean="0"/>
              <a:t> </a:t>
            </a:r>
            <a:r>
              <a:rPr lang="ru-RU" sz="2900" dirty="0" err="1" smtClean="0"/>
              <a:t>conţin</a:t>
            </a:r>
            <a:r>
              <a:rPr lang="ru-RU" sz="2900" dirty="0" smtClean="0"/>
              <a:t> </a:t>
            </a:r>
            <a:r>
              <a:rPr lang="ru-RU" sz="2900" dirty="0" err="1" smtClean="0"/>
              <a:t>norme</a:t>
            </a:r>
            <a:r>
              <a:rPr lang="ru-RU" sz="2900" dirty="0" smtClean="0"/>
              <a:t> </a:t>
            </a:r>
            <a:r>
              <a:rPr lang="ru-RU" sz="2900" dirty="0" err="1" smtClean="0"/>
              <a:t>ale</a:t>
            </a:r>
            <a:r>
              <a:rPr lang="ru-RU" sz="2900" dirty="0" smtClean="0"/>
              <a:t> </a:t>
            </a:r>
            <a:r>
              <a:rPr lang="ru-RU" sz="2900" dirty="0" err="1" smtClean="0"/>
              <a:t>dreptului</a:t>
            </a:r>
            <a:r>
              <a:rPr lang="ru-RU" sz="2900" dirty="0" smtClean="0"/>
              <a:t> </a:t>
            </a:r>
            <a:r>
              <a:rPr lang="ru-RU" sz="2900" dirty="0" err="1" smtClean="0"/>
              <a:t>muncii</a:t>
            </a:r>
            <a:r>
              <a:rPr lang="ru-RU" sz="2900" dirty="0" smtClean="0"/>
              <a:t>, </a:t>
            </a:r>
            <a:r>
              <a:rPr lang="ru-RU" sz="2900" dirty="0" err="1" smtClean="0"/>
              <a:t>de</a:t>
            </a:r>
            <a:r>
              <a:rPr lang="ru-RU" sz="2900" dirty="0" smtClean="0"/>
              <a:t> </a:t>
            </a:r>
            <a:r>
              <a:rPr lang="ru-RU" sz="2900" dirty="0" err="1" smtClean="0"/>
              <a:t>contractul</a:t>
            </a:r>
            <a:r>
              <a:rPr lang="ru-RU" sz="2900" dirty="0" smtClean="0"/>
              <a:t> </a:t>
            </a:r>
            <a:r>
              <a:rPr lang="ru-RU" sz="2900" dirty="0" err="1" smtClean="0"/>
              <a:t>colectiv</a:t>
            </a:r>
            <a:r>
              <a:rPr lang="ru-RU" sz="2900" dirty="0" smtClean="0"/>
              <a:t> </a:t>
            </a:r>
            <a:r>
              <a:rPr lang="ru-RU" sz="2900" dirty="0" err="1" smtClean="0"/>
              <a:t>de</a:t>
            </a:r>
            <a:r>
              <a:rPr lang="ru-RU" sz="2900" dirty="0" smtClean="0"/>
              <a:t> </a:t>
            </a:r>
            <a:r>
              <a:rPr lang="ru-RU" sz="2900" dirty="0" err="1" smtClean="0"/>
              <a:t>muncă</a:t>
            </a:r>
            <a:r>
              <a:rPr lang="ru-RU" sz="2900" dirty="0" smtClean="0"/>
              <a:t>, </a:t>
            </a:r>
            <a:r>
              <a:rPr lang="ru-RU" sz="2900" dirty="0" err="1" smtClean="0"/>
              <a:t>precum</a:t>
            </a:r>
            <a:r>
              <a:rPr lang="ru-RU" sz="2900" dirty="0" smtClean="0"/>
              <a:t> </a:t>
            </a:r>
            <a:r>
              <a:rPr lang="ru-RU" sz="2900" dirty="0" err="1" smtClean="0"/>
              <a:t>şi</a:t>
            </a:r>
            <a:r>
              <a:rPr lang="ru-RU" sz="2900" dirty="0" smtClean="0"/>
              <a:t> </a:t>
            </a:r>
            <a:r>
              <a:rPr lang="ru-RU" sz="2900" dirty="0" err="1" smtClean="0"/>
              <a:t>să</a:t>
            </a:r>
            <a:r>
              <a:rPr lang="ru-RU" sz="2900" dirty="0" smtClean="0"/>
              <a:t> </a:t>
            </a:r>
            <a:r>
              <a:rPr lang="ru-RU" sz="2900" dirty="0" err="1" smtClean="0"/>
              <a:t>achite</a:t>
            </a:r>
            <a:r>
              <a:rPr lang="ru-RU" sz="2900" dirty="0" smtClean="0"/>
              <a:t> </a:t>
            </a:r>
            <a:r>
              <a:rPr lang="ru-RU" sz="2900" dirty="0" err="1" smtClean="0"/>
              <a:t>la</a:t>
            </a:r>
            <a:r>
              <a:rPr lang="ru-RU" sz="2900" dirty="0" smtClean="0"/>
              <a:t> </a:t>
            </a:r>
            <a:r>
              <a:rPr lang="ru-RU" sz="2900" dirty="0" err="1" smtClean="0"/>
              <a:t>timp</a:t>
            </a:r>
            <a:r>
              <a:rPr lang="ru-RU" sz="2900" dirty="0" smtClean="0"/>
              <a:t> </a:t>
            </a:r>
            <a:r>
              <a:rPr lang="ru-RU" sz="2900" dirty="0" err="1" smtClean="0"/>
              <a:t>şi</a:t>
            </a:r>
            <a:r>
              <a:rPr lang="ru-RU" sz="2900" dirty="0" smtClean="0"/>
              <a:t> </a:t>
            </a:r>
            <a:r>
              <a:rPr lang="ru-RU" sz="2900" dirty="0" err="1" smtClean="0"/>
              <a:t>integral</a:t>
            </a:r>
            <a:r>
              <a:rPr lang="ru-RU" sz="2900" dirty="0" smtClean="0"/>
              <a:t> </a:t>
            </a:r>
            <a:r>
              <a:rPr lang="ru-RU" sz="2900" dirty="0" err="1" smtClean="0"/>
              <a:t>salariul</a:t>
            </a:r>
            <a:r>
              <a:rPr lang="ru-RU" sz="2900" dirty="0" smtClean="0"/>
              <a:t>.</a:t>
            </a:r>
          </a:p>
          <a:p>
            <a:pPr algn="just"/>
            <a:r>
              <a:rPr lang="ru-RU" sz="2900" dirty="0" err="1" smtClean="0"/>
              <a:t>Părţile</a:t>
            </a:r>
            <a:r>
              <a:rPr lang="ru-RU" sz="2900" dirty="0" smtClean="0"/>
              <a:t> </a:t>
            </a:r>
            <a:r>
              <a:rPr lang="ru-RU" sz="2900" dirty="0" err="1" smtClean="0"/>
              <a:t>contractului</a:t>
            </a:r>
            <a:r>
              <a:rPr lang="ru-RU" sz="2900" dirty="0" smtClean="0"/>
              <a:t> </a:t>
            </a:r>
            <a:r>
              <a:rPr lang="ru-RU" sz="2900" dirty="0" err="1" smtClean="0"/>
              <a:t>individual</a:t>
            </a:r>
            <a:r>
              <a:rPr lang="ru-RU" sz="2900" dirty="0" smtClean="0"/>
              <a:t> </a:t>
            </a:r>
            <a:r>
              <a:rPr lang="ru-RU" sz="2900" dirty="0" err="1" smtClean="0"/>
              <a:t>de</a:t>
            </a:r>
            <a:r>
              <a:rPr lang="ru-RU" sz="2900" dirty="0" smtClean="0"/>
              <a:t> </a:t>
            </a:r>
            <a:r>
              <a:rPr lang="ru-RU" sz="2900" dirty="0" err="1" smtClean="0"/>
              <a:t>muncă</a:t>
            </a:r>
            <a:r>
              <a:rPr lang="ru-RU" sz="2900" dirty="0" smtClean="0"/>
              <a:t> </a:t>
            </a:r>
            <a:r>
              <a:rPr lang="ru-RU" sz="2900" dirty="0" err="1" smtClean="0"/>
              <a:t>sînt</a:t>
            </a:r>
            <a:r>
              <a:rPr lang="ru-RU" sz="2900" dirty="0" smtClean="0"/>
              <a:t> </a:t>
            </a:r>
            <a:r>
              <a:rPr lang="ru-RU" sz="2900" dirty="0" err="1" smtClean="0"/>
              <a:t>salariatul</a:t>
            </a:r>
            <a:r>
              <a:rPr lang="ru-RU" sz="2900" dirty="0" smtClean="0"/>
              <a:t> </a:t>
            </a:r>
            <a:r>
              <a:rPr lang="ru-RU" sz="2900" dirty="0" err="1" smtClean="0"/>
              <a:t>şi</a:t>
            </a:r>
            <a:r>
              <a:rPr lang="ru-RU" sz="2900" dirty="0" smtClean="0"/>
              <a:t> </a:t>
            </a:r>
            <a:r>
              <a:rPr lang="ru-RU" sz="2900" dirty="0" err="1" smtClean="0"/>
              <a:t>angajatorul</a:t>
            </a:r>
            <a:r>
              <a:rPr lang="ru-RU" sz="2900" dirty="0" smtClean="0"/>
              <a:t>.</a:t>
            </a:r>
          </a:p>
          <a:p>
            <a:pPr algn="just"/>
            <a:r>
              <a:rPr lang="ru-RU" sz="2900" dirty="0" err="1" smtClean="0"/>
              <a:t>Legalitatea</a:t>
            </a:r>
            <a:r>
              <a:rPr lang="ru-RU" sz="2900" dirty="0" smtClean="0"/>
              <a:t> </a:t>
            </a:r>
            <a:r>
              <a:rPr lang="ru-RU" sz="2900" dirty="0" err="1" smtClean="0"/>
              <a:t>înregistrării</a:t>
            </a:r>
            <a:r>
              <a:rPr lang="ru-RU" sz="2900" dirty="0" smtClean="0"/>
              <a:t> </a:t>
            </a:r>
            <a:r>
              <a:rPr lang="ru-RU" sz="2900" dirty="0" err="1" smtClean="0"/>
              <a:t>relațiilor de</a:t>
            </a:r>
            <a:r>
              <a:rPr lang="ru-RU" sz="2900" dirty="0" smtClean="0"/>
              <a:t> </a:t>
            </a:r>
            <a:r>
              <a:rPr lang="ru-RU" sz="2900" dirty="0" err="1" smtClean="0"/>
              <a:t>muncă</a:t>
            </a:r>
            <a:r>
              <a:rPr lang="ru-RU" sz="2900" dirty="0" smtClean="0"/>
              <a:t> </a:t>
            </a:r>
            <a:r>
              <a:rPr lang="ru-RU" sz="2900" dirty="0" err="1" smtClean="0"/>
              <a:t>și a</a:t>
            </a:r>
            <a:r>
              <a:rPr lang="ru-RU" sz="2900" dirty="0" smtClean="0"/>
              <a:t> </a:t>
            </a:r>
            <a:r>
              <a:rPr lang="ru-RU" sz="2900" dirty="0" err="1" smtClean="0"/>
              <a:t>altor</a:t>
            </a:r>
            <a:r>
              <a:rPr lang="ru-RU" sz="2900" dirty="0" smtClean="0"/>
              <a:t> </a:t>
            </a:r>
            <a:r>
              <a:rPr lang="ru-RU" sz="2900" dirty="0" err="1" smtClean="0"/>
              <a:t>relații direct</a:t>
            </a:r>
            <a:r>
              <a:rPr lang="ru-RU" sz="2900" dirty="0" smtClean="0"/>
              <a:t> </a:t>
            </a:r>
            <a:r>
              <a:rPr lang="ru-RU" sz="2900" dirty="0" err="1" smtClean="0"/>
              <a:t>legate</a:t>
            </a:r>
            <a:r>
              <a:rPr lang="ru-RU" sz="2900" dirty="0" smtClean="0"/>
              <a:t> </a:t>
            </a:r>
            <a:r>
              <a:rPr lang="ru-RU" sz="2900" dirty="0" err="1" smtClean="0"/>
              <a:t>de</a:t>
            </a:r>
            <a:r>
              <a:rPr lang="ru-RU" sz="2900" dirty="0" smtClean="0"/>
              <a:t> </a:t>
            </a:r>
            <a:r>
              <a:rPr lang="ru-RU" sz="2900" dirty="0" err="1" smtClean="0"/>
              <a:t>acestea</a:t>
            </a:r>
            <a:r>
              <a:rPr lang="ru-RU" sz="2900" dirty="0" smtClean="0"/>
              <a:t>, </a:t>
            </a:r>
            <a:r>
              <a:rPr lang="ru-RU" sz="2900" dirty="0" err="1" smtClean="0"/>
              <a:t>cu</a:t>
            </a:r>
            <a:r>
              <a:rPr lang="ru-RU" sz="2900" dirty="0" smtClean="0"/>
              <a:t> </a:t>
            </a:r>
            <a:r>
              <a:rPr lang="ru-RU" sz="2900" dirty="0" err="1" smtClean="0"/>
              <a:t>toate</a:t>
            </a:r>
            <a:r>
              <a:rPr lang="ru-RU" sz="2900" dirty="0" smtClean="0"/>
              <a:t> </a:t>
            </a:r>
            <a:r>
              <a:rPr lang="ru-RU" sz="2900" dirty="0" err="1" smtClean="0"/>
              <a:t>consecințele juridice</a:t>
            </a:r>
            <a:r>
              <a:rPr lang="ru-RU" sz="2900" dirty="0" smtClean="0"/>
              <a:t> </a:t>
            </a:r>
            <a:r>
              <a:rPr lang="ru-RU" sz="2900" dirty="0" err="1" smtClean="0"/>
              <a:t>care</a:t>
            </a:r>
            <a:r>
              <a:rPr lang="ru-RU" sz="2900" dirty="0" smtClean="0"/>
              <a:t> </a:t>
            </a:r>
            <a:r>
              <a:rPr lang="ru-RU" sz="2900" dirty="0" err="1" smtClean="0"/>
              <a:t>decurg</a:t>
            </a:r>
            <a:r>
              <a:rPr lang="ru-RU" sz="2900" dirty="0" smtClean="0"/>
              <a:t> </a:t>
            </a:r>
            <a:r>
              <a:rPr lang="ru-RU" sz="2900" dirty="0" err="1" smtClean="0"/>
              <a:t>din</a:t>
            </a:r>
            <a:r>
              <a:rPr lang="ru-RU" sz="2900" dirty="0" smtClean="0"/>
              <a:t> </a:t>
            </a:r>
            <a:r>
              <a:rPr lang="ru-RU" sz="2900" dirty="0" err="1" smtClean="0"/>
              <a:t>acest</a:t>
            </a:r>
            <a:r>
              <a:rPr lang="ru-RU" sz="2900" dirty="0" smtClean="0"/>
              <a:t> </a:t>
            </a:r>
            <a:r>
              <a:rPr lang="ru-RU" sz="2900" dirty="0" err="1" smtClean="0"/>
              <a:t>fapt</a:t>
            </a:r>
            <a:r>
              <a:rPr lang="ru-RU" sz="2900" dirty="0" smtClean="0"/>
              <a:t>, </a:t>
            </a:r>
            <a:r>
              <a:rPr lang="ru-RU" sz="2900" dirty="0" err="1" smtClean="0"/>
              <a:t>depinde</a:t>
            </a:r>
            <a:r>
              <a:rPr lang="ru-RU" sz="2900" dirty="0" smtClean="0"/>
              <a:t> </a:t>
            </a:r>
            <a:r>
              <a:rPr lang="ru-RU" sz="2900" dirty="0" err="1" smtClean="0"/>
              <a:t>de</a:t>
            </a:r>
            <a:r>
              <a:rPr lang="ru-RU" sz="2900" dirty="0" smtClean="0"/>
              <a:t> </a:t>
            </a:r>
            <a:r>
              <a:rPr lang="ru-RU" sz="2900" dirty="0" err="1" smtClean="0"/>
              <a:t>un</a:t>
            </a:r>
            <a:r>
              <a:rPr lang="ru-RU" sz="2900" dirty="0" smtClean="0"/>
              <a:t> </a:t>
            </a:r>
            <a:r>
              <a:rPr lang="ru-RU" sz="2900" dirty="0" err="1" smtClean="0"/>
              <a:t>contract</a:t>
            </a:r>
            <a:r>
              <a:rPr lang="ru-RU" sz="2900" dirty="0" smtClean="0"/>
              <a:t> </a:t>
            </a:r>
            <a:r>
              <a:rPr lang="ru-RU" sz="2900" dirty="0" err="1" smtClean="0"/>
              <a:t>individual</a:t>
            </a:r>
            <a:r>
              <a:rPr lang="ru-RU" sz="2900" dirty="0" smtClean="0"/>
              <a:t> </a:t>
            </a:r>
            <a:r>
              <a:rPr lang="ru-RU" sz="2900" dirty="0" err="1" smtClean="0"/>
              <a:t>de</a:t>
            </a:r>
            <a:r>
              <a:rPr lang="ru-RU" sz="2900" dirty="0" smtClean="0"/>
              <a:t> </a:t>
            </a:r>
            <a:r>
              <a:rPr lang="ru-RU" sz="2900" dirty="0" err="1" smtClean="0"/>
              <a:t>muncă</a:t>
            </a:r>
            <a:r>
              <a:rPr lang="ru-RU" sz="2900" dirty="0" smtClean="0"/>
              <a:t> </a:t>
            </a:r>
            <a:r>
              <a:rPr lang="ru-RU" sz="2900" dirty="0" err="1" smtClean="0"/>
              <a:t>încheiat</a:t>
            </a:r>
            <a:r>
              <a:rPr lang="ru-RU" sz="2900" dirty="0" smtClean="0"/>
              <a:t> </a:t>
            </a:r>
            <a:r>
              <a:rPr lang="ru-RU" sz="2900" dirty="0" err="1" smtClean="0"/>
              <a:t>cu</a:t>
            </a:r>
            <a:r>
              <a:rPr lang="ru-RU" sz="2900" dirty="0" smtClean="0"/>
              <a:t> </a:t>
            </a:r>
            <a:r>
              <a:rPr lang="ru-RU" sz="2900" dirty="0" err="1" smtClean="0"/>
              <a:t>competență legală</a:t>
            </a:r>
            <a:r>
              <a:rPr lang="ru-RU" sz="2900" dirty="0" smtClean="0"/>
              <a:t>.</a:t>
            </a:r>
            <a:endParaRPr lang="ro-MO" sz="2900" dirty="0" smtClean="0"/>
          </a:p>
          <a:p>
            <a:pPr algn="just"/>
            <a:r>
              <a:rPr lang="en-US" sz="2900" dirty="0" err="1" smtClean="0"/>
              <a:t>Nivelul</a:t>
            </a:r>
            <a:r>
              <a:rPr lang="en-US" sz="2900" dirty="0" smtClean="0"/>
              <a:t> minim de </a:t>
            </a:r>
            <a:r>
              <a:rPr lang="en-US" sz="2900" dirty="0" err="1" smtClean="0"/>
              <a:t>drepturi</a:t>
            </a:r>
            <a:r>
              <a:rPr lang="en-US" sz="2900" dirty="0" smtClean="0"/>
              <a:t> </a:t>
            </a:r>
            <a:r>
              <a:rPr lang="en-US" sz="2900" dirty="0" err="1" smtClean="0"/>
              <a:t>și</a:t>
            </a:r>
            <a:r>
              <a:rPr lang="en-US" sz="2900" dirty="0" smtClean="0"/>
              <a:t> </a:t>
            </a:r>
            <a:r>
              <a:rPr lang="en-US" sz="2900" dirty="0" err="1" smtClean="0"/>
              <a:t>garanții</a:t>
            </a:r>
            <a:r>
              <a:rPr lang="en-US" sz="2900" dirty="0" smtClean="0"/>
              <a:t> de </a:t>
            </a:r>
            <a:r>
              <a:rPr lang="en-US" sz="2900" dirty="0" err="1" smtClean="0"/>
              <a:t>muncă</a:t>
            </a:r>
            <a:r>
              <a:rPr lang="en-US" sz="2900" dirty="0" smtClean="0"/>
              <a:t> </a:t>
            </a:r>
            <a:r>
              <a:rPr lang="en-US" sz="2900" dirty="0" err="1" smtClean="0"/>
              <a:t>pentru</a:t>
            </a:r>
            <a:r>
              <a:rPr lang="en-US" sz="2900" dirty="0" smtClean="0"/>
              <a:t> </a:t>
            </a:r>
            <a:r>
              <a:rPr lang="en-US" sz="2900" dirty="0" err="1" smtClean="0"/>
              <a:t>salatiați</a:t>
            </a:r>
            <a:r>
              <a:rPr lang="en-US" sz="2900" dirty="0" smtClean="0"/>
              <a:t> se </a:t>
            </a:r>
            <a:r>
              <a:rPr lang="en-US" sz="2900" dirty="0" err="1" smtClean="0"/>
              <a:t>stabileste</a:t>
            </a:r>
            <a:r>
              <a:rPr lang="en-US" sz="2900" dirty="0" smtClean="0"/>
              <a:t> de </a:t>
            </a:r>
            <a:r>
              <a:rPr lang="en-US" sz="2900" dirty="0" err="1" smtClean="0"/>
              <a:t>Codul</a:t>
            </a:r>
            <a:r>
              <a:rPr lang="en-US" sz="2900" dirty="0" smtClean="0"/>
              <a:t> </a:t>
            </a:r>
            <a:r>
              <a:rPr lang="en-US" sz="2900" dirty="0" err="1" smtClean="0"/>
              <a:t>muncii</a:t>
            </a:r>
            <a:r>
              <a:rPr lang="en-US" sz="2900" dirty="0" smtClean="0"/>
              <a:t> </a:t>
            </a:r>
            <a:r>
              <a:rPr lang="en-US" sz="2900" dirty="0" err="1" smtClean="0"/>
              <a:t>și</a:t>
            </a:r>
            <a:r>
              <a:rPr lang="en-US" sz="2900" dirty="0" smtClean="0"/>
              <a:t> </a:t>
            </a:r>
            <a:r>
              <a:rPr lang="en-US" sz="2900" dirty="0" err="1" smtClean="0"/>
              <a:t>alte</a:t>
            </a:r>
            <a:r>
              <a:rPr lang="en-US" sz="2900" dirty="0" smtClean="0"/>
              <a:t> </a:t>
            </a:r>
            <a:r>
              <a:rPr lang="en-US" sz="2900" dirty="0" err="1" smtClean="0"/>
              <a:t>acte</a:t>
            </a:r>
            <a:r>
              <a:rPr lang="en-US" sz="2900" dirty="0" smtClean="0"/>
              <a:t> normative </a:t>
            </a:r>
            <a:r>
              <a:rPr lang="en-US" sz="2900" dirty="0" err="1" smtClean="0"/>
              <a:t>ce</a:t>
            </a:r>
            <a:r>
              <a:rPr lang="en-US" sz="2900" dirty="0" smtClean="0"/>
              <a:t> </a:t>
            </a:r>
            <a:r>
              <a:rPr lang="en-US" sz="2900" dirty="0" err="1" smtClean="0"/>
              <a:t>conțin</a:t>
            </a:r>
            <a:r>
              <a:rPr lang="en-US" sz="2900" dirty="0" smtClean="0"/>
              <a:t> </a:t>
            </a:r>
            <a:r>
              <a:rPr lang="en-US" sz="2900" dirty="0" err="1" smtClean="0"/>
              <a:t>norme</a:t>
            </a:r>
            <a:r>
              <a:rPr lang="en-US" sz="2900" dirty="0" smtClean="0"/>
              <a:t> ale </a:t>
            </a:r>
            <a:r>
              <a:rPr lang="en-US" sz="2900" dirty="0" err="1" smtClean="0"/>
              <a:t>dreptului</a:t>
            </a:r>
            <a:r>
              <a:rPr lang="en-US" sz="2900" dirty="0" smtClean="0"/>
              <a:t> </a:t>
            </a:r>
            <a:r>
              <a:rPr lang="en-US" sz="2900" dirty="0" err="1" smtClean="0"/>
              <a:t>muncii</a:t>
            </a:r>
            <a:r>
              <a:rPr lang="en-US" sz="2900" dirty="0" smtClean="0"/>
              <a:t> </a:t>
            </a:r>
            <a:r>
              <a:rPr lang="en-US" sz="2900" dirty="0" err="1" smtClean="0"/>
              <a:t>ceia</a:t>
            </a:r>
            <a:r>
              <a:rPr lang="en-US" sz="2900" dirty="0" smtClean="0"/>
              <a:t> </a:t>
            </a:r>
            <a:r>
              <a:rPr lang="en-US" sz="2900" dirty="0" err="1" smtClean="0"/>
              <a:t>ce</a:t>
            </a:r>
            <a:r>
              <a:rPr lang="en-US" sz="2900" dirty="0" smtClean="0"/>
              <a:t> </a:t>
            </a:r>
            <a:r>
              <a:rPr lang="en-US" sz="2900" dirty="0" err="1" smtClean="0"/>
              <a:t>inseamnă</a:t>
            </a:r>
            <a:r>
              <a:rPr lang="en-US" sz="2900" dirty="0" smtClean="0"/>
              <a:t> ca </a:t>
            </a:r>
            <a:r>
              <a:rPr lang="en-US" sz="2900" dirty="0" err="1" smtClean="0"/>
              <a:t>în</a:t>
            </a:r>
            <a:r>
              <a:rPr lang="en-US" sz="2900" dirty="0" smtClean="0"/>
              <a:t> </a:t>
            </a:r>
            <a:r>
              <a:rPr lang="en-US" sz="2900" dirty="0" err="1" smtClean="0"/>
              <a:t>contractul</a:t>
            </a:r>
            <a:r>
              <a:rPr lang="en-US" sz="2900" dirty="0" smtClean="0"/>
              <a:t> individual de </a:t>
            </a:r>
            <a:r>
              <a:rPr lang="en-US" sz="2900" dirty="0" err="1" smtClean="0"/>
              <a:t>muncă</a:t>
            </a:r>
            <a:r>
              <a:rPr lang="en-US" sz="2900" dirty="0" smtClean="0"/>
              <a:t> pot </a:t>
            </a:r>
            <a:r>
              <a:rPr lang="en-US" sz="2900" dirty="0" err="1" smtClean="0"/>
              <a:t>fi</a:t>
            </a:r>
            <a:r>
              <a:rPr lang="en-US" sz="2900" dirty="0" smtClean="0"/>
              <a:t> </a:t>
            </a:r>
            <a:r>
              <a:rPr lang="en-US" sz="2900" dirty="0" err="1" smtClean="0"/>
              <a:t>stabilite</a:t>
            </a:r>
            <a:r>
              <a:rPr lang="en-US" sz="2900" dirty="0" smtClean="0"/>
              <a:t> </a:t>
            </a:r>
            <a:r>
              <a:rPr lang="en-US" sz="2900" dirty="0" err="1" smtClean="0"/>
              <a:t>drepturi</a:t>
            </a:r>
            <a:r>
              <a:rPr lang="en-US" sz="2900" dirty="0" smtClean="0"/>
              <a:t> </a:t>
            </a:r>
            <a:r>
              <a:rPr lang="en-US" sz="2900" dirty="0" err="1" smtClean="0"/>
              <a:t>și</a:t>
            </a:r>
            <a:r>
              <a:rPr lang="en-US" sz="2900" dirty="0" smtClean="0"/>
              <a:t> </a:t>
            </a:r>
            <a:r>
              <a:rPr lang="en-US" sz="2900" dirty="0" err="1" smtClean="0"/>
              <a:t>garanții</a:t>
            </a:r>
            <a:r>
              <a:rPr lang="en-US" sz="2900" dirty="0" smtClean="0"/>
              <a:t> </a:t>
            </a:r>
            <a:r>
              <a:rPr lang="en-US" sz="2900" dirty="0" err="1" smtClean="0"/>
              <a:t>suplimentare</a:t>
            </a:r>
            <a:r>
              <a:rPr lang="en-US" sz="2900" dirty="0" smtClean="0"/>
              <a:t> </a:t>
            </a:r>
            <a:r>
              <a:rPr lang="en-US" sz="2900" dirty="0" err="1" smtClean="0"/>
              <a:t>pentru</a:t>
            </a:r>
            <a:r>
              <a:rPr lang="en-US" sz="2900" dirty="0" smtClean="0"/>
              <a:t> </a:t>
            </a:r>
            <a:r>
              <a:rPr lang="en-US" sz="2900" dirty="0" err="1" smtClean="0"/>
              <a:t>salariați</a:t>
            </a:r>
            <a:r>
              <a:rPr lang="en-US" sz="2900" dirty="0" smtClean="0"/>
              <a:t>.</a:t>
            </a:r>
            <a:endParaRPr lang="ru-RU" sz="2900" dirty="0" smtClean="0"/>
          </a:p>
          <a:p>
            <a:pPr algn="just"/>
            <a:r>
              <a:rPr lang="en-US" sz="2900" dirty="0" err="1" smtClean="0"/>
              <a:t>În</a:t>
            </a:r>
            <a:r>
              <a:rPr lang="en-US" sz="2900" dirty="0" smtClean="0"/>
              <a:t> </a:t>
            </a:r>
            <a:r>
              <a:rPr lang="en-US" sz="2900" dirty="0" err="1" smtClean="0"/>
              <a:t>același</a:t>
            </a:r>
            <a:r>
              <a:rPr lang="en-US" sz="2900" dirty="0" smtClean="0"/>
              <a:t> </a:t>
            </a:r>
            <a:r>
              <a:rPr lang="en-US" sz="2900" dirty="0" err="1" smtClean="0"/>
              <a:t>timp</a:t>
            </a:r>
            <a:r>
              <a:rPr lang="en-US" sz="2900" dirty="0" smtClean="0"/>
              <a:t>, art.12 din </a:t>
            </a:r>
            <a:r>
              <a:rPr lang="en-US" sz="2900" dirty="0" err="1" smtClean="0"/>
              <a:t>Codul</a:t>
            </a:r>
            <a:r>
              <a:rPr lang="en-US" sz="2900" dirty="0" smtClean="0"/>
              <a:t> </a:t>
            </a:r>
            <a:r>
              <a:rPr lang="en-US" sz="2900" dirty="0" err="1" smtClean="0"/>
              <a:t>muncii</a:t>
            </a:r>
            <a:r>
              <a:rPr lang="en-US" sz="2900" dirty="0" smtClean="0"/>
              <a:t> </a:t>
            </a:r>
            <a:r>
              <a:rPr lang="en-US" sz="2900" dirty="0" err="1" smtClean="0"/>
              <a:t>prevede</a:t>
            </a:r>
            <a:r>
              <a:rPr lang="en-US" sz="2900" dirty="0" smtClean="0"/>
              <a:t> </a:t>
            </a:r>
            <a:r>
              <a:rPr lang="en-US" sz="2900" dirty="0" err="1" smtClean="0"/>
              <a:t>că</a:t>
            </a:r>
            <a:r>
              <a:rPr lang="en-US" sz="2900" dirty="0" smtClean="0"/>
              <a:t> </a:t>
            </a:r>
            <a:r>
              <a:rPr lang="en-US" sz="2900" dirty="0" err="1" smtClean="0"/>
              <a:t>clauzele</a:t>
            </a:r>
            <a:r>
              <a:rPr lang="en-US" sz="2900" dirty="0" smtClean="0"/>
              <a:t> din </a:t>
            </a:r>
            <a:r>
              <a:rPr lang="en-US" sz="2900" dirty="0" err="1" smtClean="0"/>
              <a:t>contractul</a:t>
            </a:r>
            <a:r>
              <a:rPr lang="en-US" sz="2900" dirty="0" smtClean="0"/>
              <a:t> individual de </a:t>
            </a:r>
            <a:r>
              <a:rPr lang="en-US" sz="2900" dirty="0" err="1" smtClean="0"/>
              <a:t>muncă</a:t>
            </a:r>
            <a:r>
              <a:rPr lang="en-US" sz="2900" dirty="0" smtClean="0"/>
              <a:t> care </a:t>
            </a:r>
            <a:r>
              <a:rPr lang="en-US" sz="2900" dirty="0" err="1" smtClean="0"/>
              <a:t>înrăutățesc</a:t>
            </a:r>
            <a:r>
              <a:rPr lang="en-US" sz="2900" dirty="0" smtClean="0"/>
              <a:t> </a:t>
            </a:r>
            <a:r>
              <a:rPr lang="en-US" sz="2900" dirty="0" err="1" smtClean="0"/>
              <a:t>situația</a:t>
            </a:r>
            <a:r>
              <a:rPr lang="en-US" sz="2900" dirty="0" smtClean="0"/>
              <a:t> </a:t>
            </a:r>
            <a:r>
              <a:rPr lang="en-US" sz="2900" dirty="0" err="1" smtClean="0"/>
              <a:t>salariaților</a:t>
            </a:r>
            <a:r>
              <a:rPr lang="en-US" sz="2900" dirty="0" smtClean="0"/>
              <a:t>, </a:t>
            </a:r>
            <a:r>
              <a:rPr lang="en-US" sz="2900" dirty="0" err="1" smtClean="0"/>
              <a:t>în</a:t>
            </a:r>
            <a:r>
              <a:rPr lang="en-US" sz="2900" dirty="0" smtClean="0"/>
              <a:t> </a:t>
            </a:r>
            <a:r>
              <a:rPr lang="en-US" sz="2900" dirty="0" err="1" smtClean="0"/>
              <a:t>comparație</a:t>
            </a:r>
            <a:r>
              <a:rPr lang="en-US" sz="2900" dirty="0" smtClean="0"/>
              <a:t> cu </a:t>
            </a:r>
            <a:r>
              <a:rPr lang="en-US" sz="2900" dirty="0" err="1" smtClean="0"/>
              <a:t>regislația</a:t>
            </a:r>
            <a:r>
              <a:rPr lang="en-US" sz="2900" dirty="0" smtClean="0"/>
              <a:t> </a:t>
            </a:r>
            <a:r>
              <a:rPr lang="en-US" sz="2900" dirty="0" err="1" smtClean="0"/>
              <a:t>muncii,sunt</a:t>
            </a:r>
            <a:r>
              <a:rPr lang="en-US" sz="2900" dirty="0" smtClean="0"/>
              <a:t> </a:t>
            </a:r>
            <a:r>
              <a:rPr lang="en-US" sz="2900" dirty="0" err="1" smtClean="0"/>
              <a:t>nule</a:t>
            </a:r>
            <a:r>
              <a:rPr lang="en-US" sz="2900" dirty="0" smtClean="0"/>
              <a:t> </a:t>
            </a:r>
            <a:r>
              <a:rPr lang="en-US" sz="2900" dirty="0" err="1" smtClean="0"/>
              <a:t>și</a:t>
            </a:r>
            <a:r>
              <a:rPr lang="en-US" sz="2900" dirty="0" smtClean="0"/>
              <a:t> nu </a:t>
            </a:r>
            <a:r>
              <a:rPr lang="en-US" sz="2900" dirty="0" err="1" smtClean="0"/>
              <a:t>produc</a:t>
            </a:r>
            <a:r>
              <a:rPr lang="en-US" sz="2900" dirty="0" smtClean="0"/>
              <a:t> </a:t>
            </a:r>
            <a:r>
              <a:rPr lang="en-US" sz="2900" dirty="0" err="1" smtClean="0"/>
              <a:t>efect</a:t>
            </a:r>
            <a:r>
              <a:rPr lang="en-US" sz="2900" dirty="0" smtClean="0"/>
              <a:t> </a:t>
            </a:r>
            <a:r>
              <a:rPr lang="en-US" sz="2900" dirty="0" err="1" smtClean="0"/>
              <a:t>juridic</a:t>
            </a:r>
            <a:r>
              <a:rPr lang="en-US" sz="2900" dirty="0" smtClean="0"/>
              <a:t>.</a:t>
            </a:r>
            <a:endParaRPr lang="ru-RU" sz="2900" dirty="0" smtClean="0"/>
          </a:p>
          <a:p>
            <a:pPr algn="just"/>
            <a:r>
              <a:rPr lang="en-US" sz="2900" dirty="0" err="1" smtClean="0"/>
              <a:t>Contractul</a:t>
            </a:r>
            <a:r>
              <a:rPr lang="en-US" sz="2900" dirty="0" smtClean="0"/>
              <a:t> individual de </a:t>
            </a:r>
            <a:r>
              <a:rPr lang="en-US" sz="2900" dirty="0" err="1" smtClean="0"/>
              <a:t>muncă</a:t>
            </a:r>
            <a:r>
              <a:rPr lang="en-US" sz="2900" dirty="0" smtClean="0"/>
              <a:t> se </a:t>
            </a:r>
            <a:r>
              <a:rPr lang="en-US" sz="2900" dirty="0" err="1" smtClean="0"/>
              <a:t>încheie</a:t>
            </a:r>
            <a:r>
              <a:rPr lang="en-US" sz="2900" dirty="0" smtClean="0"/>
              <a:t>, de </a:t>
            </a:r>
            <a:r>
              <a:rPr lang="en-US" sz="2900" dirty="0" err="1" smtClean="0"/>
              <a:t>regulă</a:t>
            </a:r>
            <a:r>
              <a:rPr lang="en-US" sz="2900" dirty="0" smtClean="0"/>
              <a:t>, </a:t>
            </a:r>
            <a:r>
              <a:rPr lang="en-US" sz="2900" dirty="0" err="1" smtClean="0"/>
              <a:t>pe</a:t>
            </a:r>
            <a:r>
              <a:rPr lang="en-US" sz="2900" dirty="0" smtClean="0"/>
              <a:t> </a:t>
            </a:r>
            <a:r>
              <a:rPr lang="en-US" sz="2900" dirty="0" err="1" smtClean="0"/>
              <a:t>durată</a:t>
            </a:r>
            <a:r>
              <a:rPr lang="en-US" sz="2900" dirty="0" smtClean="0"/>
              <a:t> </a:t>
            </a:r>
            <a:r>
              <a:rPr lang="en-US" sz="2900" dirty="0" err="1" smtClean="0"/>
              <a:t>nedeterminată</a:t>
            </a:r>
            <a:r>
              <a:rPr lang="en-US" sz="2900" dirty="0" smtClean="0"/>
              <a:t>. </a:t>
            </a:r>
            <a:r>
              <a:rPr lang="en-US" sz="2900" dirty="0" err="1" smtClean="0"/>
              <a:t>Acesta</a:t>
            </a:r>
            <a:r>
              <a:rPr lang="en-US" sz="2900" dirty="0" smtClean="0"/>
              <a:t> </a:t>
            </a:r>
            <a:r>
              <a:rPr lang="en-US" sz="2900" dirty="0" err="1" smtClean="0"/>
              <a:t>poate</a:t>
            </a:r>
            <a:r>
              <a:rPr lang="en-US" sz="2900" dirty="0" smtClean="0"/>
              <a:t> </a:t>
            </a:r>
            <a:r>
              <a:rPr lang="en-US" sz="2900" dirty="0" err="1" smtClean="0"/>
              <a:t>fi</a:t>
            </a:r>
            <a:r>
              <a:rPr lang="en-US" sz="2900" dirty="0" smtClean="0"/>
              <a:t> </a:t>
            </a:r>
            <a:r>
              <a:rPr lang="en-US" sz="2900" dirty="0" err="1" smtClean="0"/>
              <a:t>încheiat</a:t>
            </a:r>
            <a:r>
              <a:rPr lang="en-US" sz="2900" dirty="0" smtClean="0"/>
              <a:t> </a:t>
            </a:r>
            <a:r>
              <a:rPr lang="en-US" sz="2900" dirty="0" err="1" smtClean="0"/>
              <a:t>şi</a:t>
            </a:r>
            <a:r>
              <a:rPr lang="en-US" sz="2900" dirty="0" smtClean="0"/>
              <a:t> </a:t>
            </a:r>
            <a:r>
              <a:rPr lang="en-US" sz="2900" dirty="0" err="1" smtClean="0"/>
              <a:t>pe</a:t>
            </a:r>
            <a:r>
              <a:rPr lang="en-US" sz="2900" dirty="0" smtClean="0"/>
              <a:t> o </a:t>
            </a:r>
            <a:r>
              <a:rPr lang="en-US" sz="2900" dirty="0" err="1" smtClean="0"/>
              <a:t>durată</a:t>
            </a:r>
            <a:r>
              <a:rPr lang="en-US" sz="2900" dirty="0" smtClean="0"/>
              <a:t> </a:t>
            </a:r>
            <a:r>
              <a:rPr lang="en-US" sz="2900" dirty="0" err="1" smtClean="0"/>
              <a:t>determinată</a:t>
            </a:r>
            <a:r>
              <a:rPr lang="en-US" sz="2900" dirty="0" smtClean="0"/>
              <a:t>, </a:t>
            </a:r>
            <a:r>
              <a:rPr lang="en-US" sz="2900" dirty="0" err="1" smtClean="0"/>
              <a:t>ce</a:t>
            </a:r>
            <a:r>
              <a:rPr lang="en-US" sz="2900" dirty="0" smtClean="0"/>
              <a:t> nu </a:t>
            </a:r>
            <a:r>
              <a:rPr lang="en-US" sz="2900" dirty="0" err="1" smtClean="0"/>
              <a:t>depășește</a:t>
            </a:r>
            <a:r>
              <a:rPr lang="en-US" sz="2900" dirty="0" smtClean="0"/>
              <a:t> 5 </a:t>
            </a:r>
            <a:r>
              <a:rPr lang="en-US" sz="2900" dirty="0" err="1" smtClean="0"/>
              <a:t>ani</a:t>
            </a:r>
            <a:r>
              <a:rPr lang="en-US" sz="2900" dirty="0" smtClean="0"/>
              <a:t>, </a:t>
            </a:r>
            <a:r>
              <a:rPr lang="en-US" sz="2900" dirty="0" err="1" smtClean="0"/>
              <a:t>în</a:t>
            </a:r>
            <a:r>
              <a:rPr lang="en-US" sz="2900" dirty="0" smtClean="0"/>
              <a:t> </a:t>
            </a:r>
            <a:r>
              <a:rPr lang="en-US" sz="2900" dirty="0" err="1" smtClean="0"/>
              <a:t>condițiile</a:t>
            </a:r>
            <a:r>
              <a:rPr lang="en-US" sz="2900" dirty="0" smtClean="0"/>
              <a:t> </a:t>
            </a:r>
            <a:r>
              <a:rPr lang="en-US" sz="2900" dirty="0" err="1" smtClean="0"/>
              <a:t>prevăzute</a:t>
            </a:r>
            <a:r>
              <a:rPr lang="en-US" sz="2900" dirty="0" smtClean="0"/>
              <a:t> de art. 55 din </a:t>
            </a:r>
            <a:r>
              <a:rPr lang="en-US" sz="2900" dirty="0" err="1" smtClean="0"/>
              <a:t>Codul</a:t>
            </a:r>
            <a:r>
              <a:rPr lang="en-US" sz="2900" dirty="0" smtClean="0"/>
              <a:t> </a:t>
            </a:r>
            <a:r>
              <a:rPr lang="en-US" sz="2900" dirty="0" err="1" smtClean="0"/>
              <a:t>Muncii</a:t>
            </a:r>
            <a:r>
              <a:rPr lang="en-US" sz="2900" dirty="0" smtClean="0"/>
              <a:t>. </a:t>
            </a:r>
            <a:r>
              <a:rPr lang="en-US" sz="2900" dirty="0" err="1" smtClean="0"/>
              <a:t>Temeiul</a:t>
            </a:r>
            <a:r>
              <a:rPr lang="en-US" sz="2900" dirty="0" smtClean="0"/>
              <a:t> legal al </a:t>
            </a:r>
            <a:r>
              <a:rPr lang="en-US" sz="2900" dirty="0" err="1" smtClean="0"/>
              <a:t>încheierii</a:t>
            </a:r>
            <a:r>
              <a:rPr lang="en-US" sz="2900" dirty="0" smtClean="0"/>
              <a:t> </a:t>
            </a:r>
            <a:r>
              <a:rPr lang="en-US" sz="2900" dirty="0" err="1" smtClean="0"/>
              <a:t>contractului</a:t>
            </a:r>
            <a:r>
              <a:rPr lang="en-US" sz="2900" dirty="0" smtClean="0"/>
              <a:t> individual de </a:t>
            </a:r>
            <a:r>
              <a:rPr lang="en-US" sz="2900" dirty="0" err="1" smtClean="0"/>
              <a:t>muncă</a:t>
            </a:r>
            <a:r>
              <a:rPr lang="en-US" sz="2900" dirty="0" smtClean="0"/>
              <a:t> </a:t>
            </a:r>
            <a:r>
              <a:rPr lang="en-US" sz="2900" dirty="0" err="1" smtClean="0"/>
              <a:t>pe</a:t>
            </a:r>
            <a:r>
              <a:rPr lang="en-US" sz="2900" dirty="0" smtClean="0"/>
              <a:t> </a:t>
            </a:r>
            <a:r>
              <a:rPr lang="en-US" sz="2900" dirty="0" err="1" smtClean="0"/>
              <a:t>durată</a:t>
            </a:r>
            <a:r>
              <a:rPr lang="en-US" sz="2900" dirty="0" smtClean="0"/>
              <a:t> </a:t>
            </a:r>
            <a:r>
              <a:rPr lang="en-US" sz="2900" dirty="0" err="1" smtClean="0"/>
              <a:t>determinată</a:t>
            </a:r>
            <a:r>
              <a:rPr lang="en-US" sz="2900" dirty="0" smtClean="0"/>
              <a:t> se </a:t>
            </a:r>
            <a:r>
              <a:rPr lang="en-US" sz="2900" dirty="0" err="1" smtClean="0"/>
              <a:t>indică</a:t>
            </a:r>
            <a:r>
              <a:rPr lang="en-US" sz="2900" dirty="0" smtClean="0"/>
              <a:t> </a:t>
            </a:r>
            <a:r>
              <a:rPr lang="en-US" sz="2900" dirty="0" err="1" smtClean="0"/>
              <a:t>în</a:t>
            </a:r>
            <a:r>
              <a:rPr lang="en-US" sz="2900" dirty="0" smtClean="0"/>
              <a:t> contract.</a:t>
            </a:r>
            <a:endParaRPr lang="ru-RU" sz="2900" dirty="0" smtClean="0"/>
          </a:p>
          <a:p>
            <a:endParaRPr lang="ru-RU" sz="2900" dirty="0" smtClean="0"/>
          </a:p>
          <a:p>
            <a:pPr algn="just">
              <a:buNone/>
            </a:pPr>
            <a:endParaRPr lang="ru-RU" sz="29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340768"/>
            <a:ext cx="8229600" cy="4968552"/>
          </a:xfrm>
        </p:spPr>
        <p:txBody>
          <a:bodyPr>
            <a:normAutofit fontScale="85000" lnSpcReduction="10000"/>
          </a:bodyPr>
          <a:lstStyle/>
          <a:p>
            <a:pPr algn="just"/>
            <a:r>
              <a:rPr lang="en-US" sz="2000" dirty="0" err="1" smtClean="0"/>
              <a:t>Normele</a:t>
            </a:r>
            <a:r>
              <a:rPr lang="en-US" sz="2000" dirty="0" smtClean="0"/>
              <a:t> </a:t>
            </a:r>
            <a:r>
              <a:rPr lang="en-US" sz="2000" dirty="0" err="1" smtClean="0"/>
              <a:t>pentru</a:t>
            </a:r>
            <a:r>
              <a:rPr lang="en-US" sz="2000" dirty="0" smtClean="0"/>
              <a:t> </a:t>
            </a:r>
            <a:r>
              <a:rPr lang="ro-MO" sz="2000" dirty="0" smtClean="0"/>
              <a:t>încheierea </a:t>
            </a:r>
            <a:r>
              <a:rPr lang="en-US" sz="2000" dirty="0" smtClean="0"/>
              <a:t> </a:t>
            </a:r>
            <a:r>
              <a:rPr lang="en-US" sz="2000" dirty="0" err="1" smtClean="0"/>
              <a:t>unui</a:t>
            </a:r>
            <a:r>
              <a:rPr lang="en-US" sz="2000" dirty="0" smtClean="0"/>
              <a:t> contract individual de </a:t>
            </a:r>
            <a:r>
              <a:rPr lang="en-US" sz="2000" dirty="0" err="1" smtClean="0"/>
              <a:t>muncă</a:t>
            </a:r>
            <a:r>
              <a:rPr lang="en-US" sz="2000" dirty="0" smtClean="0"/>
              <a:t> </a:t>
            </a:r>
            <a:r>
              <a:rPr lang="en-US" sz="2000" dirty="0" err="1" smtClean="0"/>
              <a:t>sunt</a:t>
            </a:r>
            <a:r>
              <a:rPr lang="en-US" sz="2000" dirty="0" smtClean="0"/>
              <a:t> </a:t>
            </a:r>
            <a:r>
              <a:rPr lang="en-US" sz="2000" dirty="0" err="1" smtClean="0"/>
              <a:t>stabilite</a:t>
            </a:r>
            <a:r>
              <a:rPr lang="en-US" sz="2000" dirty="0" smtClean="0"/>
              <a:t> </a:t>
            </a:r>
            <a:r>
              <a:rPr lang="en-US" sz="2000" dirty="0" err="1" smtClean="0"/>
              <a:t>în</a:t>
            </a:r>
            <a:r>
              <a:rPr lang="en-US" sz="2000" dirty="0" smtClean="0"/>
              <a:t> </a:t>
            </a:r>
            <a:r>
              <a:rPr lang="en-US" sz="2000" dirty="0" err="1" smtClean="0"/>
              <a:t>Codul</a:t>
            </a:r>
            <a:r>
              <a:rPr lang="en-US" sz="2000" dirty="0" smtClean="0"/>
              <a:t> </a:t>
            </a:r>
            <a:r>
              <a:rPr lang="en-US" sz="2000" dirty="0" err="1" smtClean="0"/>
              <a:t>muncii</a:t>
            </a:r>
            <a:r>
              <a:rPr lang="en-US" sz="2000" dirty="0" smtClean="0"/>
              <a:t> (</a:t>
            </a:r>
            <a:r>
              <a:rPr lang="en-US" sz="2000" dirty="0" err="1" smtClean="0"/>
              <a:t>Legea</a:t>
            </a:r>
            <a:r>
              <a:rPr lang="en-US" sz="2000" dirty="0" smtClean="0"/>
              <a:t> nr. 154/2003) </a:t>
            </a:r>
            <a:r>
              <a:rPr lang="en-US" sz="2000" dirty="0" err="1" smtClean="0"/>
              <a:t>și</a:t>
            </a:r>
            <a:r>
              <a:rPr lang="en-US" sz="2000" dirty="0" smtClean="0"/>
              <a:t> </a:t>
            </a:r>
            <a:r>
              <a:rPr lang="en-US" sz="2000" dirty="0" err="1" smtClean="0"/>
              <a:t>în</a:t>
            </a:r>
            <a:r>
              <a:rPr lang="en-US" sz="2000" dirty="0" smtClean="0"/>
              <a:t> </a:t>
            </a:r>
            <a:r>
              <a:rPr lang="en-US" sz="2000" dirty="0" err="1" smtClean="0"/>
              <a:t>alte</a:t>
            </a:r>
            <a:r>
              <a:rPr lang="en-US" sz="2000" dirty="0" smtClean="0"/>
              <a:t> </a:t>
            </a:r>
            <a:r>
              <a:rPr lang="en-US" sz="2000" dirty="0" err="1" smtClean="0"/>
              <a:t>reglementări</a:t>
            </a:r>
            <a:r>
              <a:rPr lang="en-US" sz="2000" dirty="0" smtClean="0"/>
              <a:t> care </a:t>
            </a:r>
            <a:r>
              <a:rPr lang="en-US" sz="2000" dirty="0" err="1" smtClean="0"/>
              <a:t>conțin</a:t>
            </a:r>
            <a:r>
              <a:rPr lang="en-US" sz="2000" dirty="0" smtClean="0"/>
              <a:t> </a:t>
            </a:r>
            <a:r>
              <a:rPr lang="en-US" sz="2000" dirty="0" err="1" smtClean="0"/>
              <a:t>norme</a:t>
            </a:r>
            <a:r>
              <a:rPr lang="en-US" sz="2000" dirty="0" smtClean="0"/>
              <a:t> de </a:t>
            </a:r>
            <a:r>
              <a:rPr lang="en-US" sz="2000" dirty="0" err="1" smtClean="0"/>
              <a:t>drept</a:t>
            </a:r>
            <a:r>
              <a:rPr lang="en-US" sz="2000" dirty="0" smtClean="0"/>
              <a:t> al </a:t>
            </a:r>
            <a:r>
              <a:rPr lang="en-US" sz="2000" dirty="0" err="1" smtClean="0"/>
              <a:t>muncii</a:t>
            </a:r>
            <a:r>
              <a:rPr lang="en-US" sz="2000" dirty="0" smtClean="0"/>
              <a:t>. </a:t>
            </a:r>
            <a:endParaRPr lang="ru-RU" sz="2000" dirty="0" smtClean="0"/>
          </a:p>
          <a:p>
            <a:pPr algn="just"/>
            <a:r>
              <a:rPr lang="en-US" sz="2000" dirty="0" err="1" smtClean="0"/>
              <a:t>Codul</a:t>
            </a:r>
            <a:r>
              <a:rPr lang="en-US" sz="2000" dirty="0" smtClean="0"/>
              <a:t> </a:t>
            </a:r>
            <a:r>
              <a:rPr lang="en-US" sz="2000" dirty="0" err="1" smtClean="0"/>
              <a:t>muncii</a:t>
            </a:r>
            <a:r>
              <a:rPr lang="en-US" sz="2000" dirty="0" smtClean="0"/>
              <a:t> </a:t>
            </a:r>
            <a:r>
              <a:rPr lang="en-US" sz="2000" dirty="0" err="1" smtClean="0"/>
              <a:t>reglamentează</a:t>
            </a:r>
            <a:r>
              <a:rPr lang="en-US" sz="2000" dirty="0" smtClean="0"/>
              <a:t> </a:t>
            </a:r>
            <a:r>
              <a:rPr lang="en-US" sz="2000" dirty="0" err="1" smtClean="0"/>
              <a:t>relațiilor</a:t>
            </a:r>
            <a:r>
              <a:rPr lang="en-US" sz="2000" dirty="0" smtClean="0"/>
              <a:t> de </a:t>
            </a:r>
            <a:r>
              <a:rPr lang="en-US" sz="2000" dirty="0" err="1" smtClean="0"/>
              <a:t>muncă</a:t>
            </a:r>
            <a:r>
              <a:rPr lang="en-US" sz="2000" dirty="0" smtClean="0"/>
              <a:t> </a:t>
            </a:r>
            <a:r>
              <a:rPr lang="en-US" sz="2000" dirty="0" err="1" smtClean="0"/>
              <a:t>în</a:t>
            </a:r>
            <a:r>
              <a:rPr lang="en-US" sz="2000" dirty="0" smtClean="0"/>
              <a:t> </a:t>
            </a:r>
            <a:r>
              <a:rPr lang="en-US" sz="2000" dirty="0" err="1" smtClean="0"/>
              <a:t>conformitate</a:t>
            </a:r>
            <a:r>
              <a:rPr lang="en-US" sz="2000" dirty="0" smtClean="0"/>
              <a:t> cu </a:t>
            </a:r>
            <a:r>
              <a:rPr lang="en-US" sz="2000" dirty="0" err="1" smtClean="0"/>
              <a:t>legile</a:t>
            </a:r>
            <a:r>
              <a:rPr lang="en-US" sz="2000" dirty="0" smtClean="0"/>
              <a:t> </a:t>
            </a:r>
            <a:r>
              <a:rPr lang="en-US" sz="2000" dirty="0" err="1" smtClean="0"/>
              <a:t>organice</a:t>
            </a:r>
            <a:r>
              <a:rPr lang="en-US" sz="2000" dirty="0" smtClean="0"/>
              <a:t> </a:t>
            </a:r>
            <a:r>
              <a:rPr lang="en-US" sz="2000" dirty="0" err="1" smtClean="0"/>
              <a:t>și</a:t>
            </a:r>
            <a:r>
              <a:rPr lang="en-US" sz="2000" dirty="0" smtClean="0"/>
              <a:t> </a:t>
            </a:r>
            <a:r>
              <a:rPr lang="en-US" sz="2000" dirty="0" err="1" smtClean="0"/>
              <a:t>alte</a:t>
            </a:r>
            <a:r>
              <a:rPr lang="en-US" sz="2000" dirty="0" smtClean="0"/>
              <a:t> </a:t>
            </a:r>
            <a:r>
              <a:rPr lang="en-US" sz="2000" dirty="0" err="1" smtClean="0"/>
              <a:t>reglemente</a:t>
            </a:r>
            <a:r>
              <a:rPr lang="en-US" sz="2000" dirty="0" smtClean="0"/>
              <a:t> </a:t>
            </a:r>
            <a:r>
              <a:rPr lang="en-US" sz="2000" dirty="0" err="1" smtClean="0"/>
              <a:t>în</a:t>
            </a:r>
            <a:r>
              <a:rPr lang="en-US" sz="2000" dirty="0" smtClean="0"/>
              <a:t> </a:t>
            </a:r>
            <a:r>
              <a:rPr lang="en-US" sz="2000" dirty="0" err="1" smtClean="0"/>
              <a:t>domeniu</a:t>
            </a:r>
            <a:r>
              <a:rPr lang="en-US" sz="2000" dirty="0" smtClean="0"/>
              <a:t>. </a:t>
            </a:r>
            <a:r>
              <a:rPr lang="ro-MO" sz="2000" dirty="0" smtClean="0"/>
              <a:t>În caz că</a:t>
            </a:r>
            <a:r>
              <a:rPr lang="en-US" sz="2000" dirty="0" smtClean="0"/>
              <a:t> </a:t>
            </a:r>
            <a:r>
              <a:rPr lang="en-US" sz="2000" dirty="0" err="1" smtClean="0"/>
              <a:t>tratatele</a:t>
            </a:r>
            <a:r>
              <a:rPr lang="en-US" sz="2000" dirty="0" smtClean="0"/>
              <a:t> </a:t>
            </a:r>
            <a:r>
              <a:rPr lang="en-US" sz="2000" dirty="0" err="1" smtClean="0"/>
              <a:t>internaționale</a:t>
            </a:r>
            <a:r>
              <a:rPr lang="en-US" sz="2000" dirty="0" smtClean="0"/>
              <a:t>, </a:t>
            </a:r>
            <a:r>
              <a:rPr lang="en-US" sz="2000" dirty="0" err="1" smtClean="0"/>
              <a:t>acordurile</a:t>
            </a:r>
            <a:r>
              <a:rPr lang="en-US" sz="2000" dirty="0" smtClean="0"/>
              <a:t>, </a:t>
            </a:r>
            <a:r>
              <a:rPr lang="en-US" sz="2000" dirty="0" err="1" smtClean="0"/>
              <a:t>convențiile</a:t>
            </a:r>
            <a:r>
              <a:rPr lang="en-US" sz="2000" dirty="0" smtClean="0"/>
              <a:t> </a:t>
            </a:r>
            <a:r>
              <a:rPr lang="en-US" sz="2000" dirty="0" err="1" smtClean="0"/>
              <a:t>sau</a:t>
            </a:r>
            <a:r>
              <a:rPr lang="en-US" sz="2000" dirty="0" smtClean="0"/>
              <a:t> </a:t>
            </a:r>
            <a:r>
              <a:rPr lang="en-US" sz="2000" dirty="0" err="1" smtClean="0"/>
              <a:t>alte</a:t>
            </a:r>
            <a:r>
              <a:rPr lang="en-US" sz="2000" dirty="0" smtClean="0"/>
              <a:t> </a:t>
            </a:r>
            <a:r>
              <a:rPr lang="en-US" sz="2000" dirty="0" err="1" smtClean="0"/>
              <a:t>acte</a:t>
            </a:r>
            <a:r>
              <a:rPr lang="en-US" sz="2000" dirty="0" smtClean="0"/>
              <a:t> </a:t>
            </a:r>
            <a:r>
              <a:rPr lang="en-US" sz="2000" dirty="0" err="1" smtClean="0"/>
              <a:t>internaționale</a:t>
            </a:r>
            <a:r>
              <a:rPr lang="en-US" sz="2000" dirty="0" smtClean="0"/>
              <a:t>, la care </a:t>
            </a:r>
            <a:r>
              <a:rPr lang="en-US" sz="2000" dirty="0" err="1" smtClean="0"/>
              <a:t>Republica</a:t>
            </a:r>
            <a:r>
              <a:rPr lang="en-US" sz="2000" dirty="0" smtClean="0"/>
              <a:t> Moldova </a:t>
            </a:r>
            <a:r>
              <a:rPr lang="en-US" sz="2000" dirty="0" err="1" smtClean="0"/>
              <a:t>este</a:t>
            </a:r>
            <a:r>
              <a:rPr lang="en-US" sz="2000" dirty="0" smtClean="0"/>
              <a:t> </a:t>
            </a:r>
            <a:r>
              <a:rPr lang="en-US" sz="2000" dirty="0" err="1" smtClean="0"/>
              <a:t>una</a:t>
            </a:r>
            <a:r>
              <a:rPr lang="en-US" sz="2000" dirty="0" smtClean="0"/>
              <a:t> </a:t>
            </a:r>
            <a:r>
              <a:rPr lang="en-US" sz="2000" dirty="0" err="1" smtClean="0"/>
              <a:t>dintre</a:t>
            </a:r>
            <a:r>
              <a:rPr lang="en-US" sz="2000" dirty="0" smtClean="0"/>
              <a:t> </a:t>
            </a:r>
            <a:r>
              <a:rPr lang="en-US" sz="2000" dirty="0" err="1" smtClean="0"/>
              <a:t>părți</a:t>
            </a:r>
            <a:r>
              <a:rPr lang="en-US" sz="2000" dirty="0" smtClean="0"/>
              <a:t>, </a:t>
            </a:r>
            <a:r>
              <a:rPr lang="en-US" sz="2000" dirty="0" err="1" smtClean="0"/>
              <a:t>prevăd</a:t>
            </a:r>
            <a:r>
              <a:rPr lang="en-US" sz="2000" dirty="0" smtClean="0"/>
              <a:t> </a:t>
            </a:r>
            <a:r>
              <a:rPr lang="en-US" sz="2000" dirty="0" err="1" smtClean="0"/>
              <a:t>alte</a:t>
            </a:r>
            <a:r>
              <a:rPr lang="en-US" sz="2000" dirty="0" smtClean="0"/>
              <a:t> </a:t>
            </a:r>
            <a:r>
              <a:rPr lang="en-US" sz="2000" dirty="0" err="1" smtClean="0"/>
              <a:t>dispoziții</a:t>
            </a:r>
            <a:r>
              <a:rPr lang="en-US" sz="2000" dirty="0" smtClean="0"/>
              <a:t> </a:t>
            </a:r>
            <a:r>
              <a:rPr lang="en-US" sz="2000" dirty="0" err="1" smtClean="0"/>
              <a:t>decât</a:t>
            </a:r>
            <a:r>
              <a:rPr lang="en-US" sz="2000" dirty="0" smtClean="0"/>
              <a:t> </a:t>
            </a:r>
            <a:r>
              <a:rPr lang="en-US" sz="2000" dirty="0" err="1" smtClean="0"/>
              <a:t>cele</a:t>
            </a:r>
            <a:r>
              <a:rPr lang="en-US" sz="2000" b="1" dirty="0" smtClean="0"/>
              <a:t> </a:t>
            </a:r>
            <a:r>
              <a:rPr lang="ro-RO" sz="2000" dirty="0" smtClean="0"/>
              <a:t>cuprinse în Codul muncii, normele internaționale au prioritate.</a:t>
            </a:r>
            <a:endParaRPr lang="ru-RU" sz="2000" dirty="0" smtClean="0"/>
          </a:p>
          <a:p>
            <a:pPr algn="just"/>
            <a:r>
              <a:rPr lang="en-US" sz="2000" dirty="0" err="1" smtClean="0"/>
              <a:t>Angajatorul</a:t>
            </a:r>
            <a:r>
              <a:rPr lang="en-US" sz="2000" dirty="0" smtClean="0"/>
              <a:t> </a:t>
            </a:r>
            <a:r>
              <a:rPr lang="en-US" sz="2000" dirty="0" err="1" smtClean="0"/>
              <a:t>în</a:t>
            </a:r>
            <a:r>
              <a:rPr lang="en-US" sz="2000" dirty="0" smtClean="0"/>
              <a:t> </a:t>
            </a:r>
            <a:r>
              <a:rPr lang="en-US" sz="2000" dirty="0" err="1" smtClean="0"/>
              <a:t>conformitate</a:t>
            </a:r>
            <a:r>
              <a:rPr lang="en-US" sz="2000" dirty="0" smtClean="0"/>
              <a:t> cu p</a:t>
            </a:r>
            <a:r>
              <a:rPr lang="ro-MO" sz="2000" dirty="0" smtClean="0"/>
              <a:t>.</a:t>
            </a:r>
            <a:r>
              <a:rPr lang="en-US" sz="2000" dirty="0" smtClean="0"/>
              <a:t> a) </a:t>
            </a:r>
            <a:r>
              <a:rPr lang="en-US" sz="2000" dirty="0" err="1" smtClean="0"/>
              <a:t>alin</a:t>
            </a:r>
            <a:r>
              <a:rPr lang="en-US" sz="2000" dirty="0" smtClean="0"/>
              <a:t>. (1) din art. 10 al </a:t>
            </a:r>
            <a:r>
              <a:rPr lang="en-US" sz="2000" dirty="0" err="1" smtClean="0"/>
              <a:t>Codul</a:t>
            </a:r>
            <a:r>
              <a:rPr lang="en-US" sz="2000" dirty="0" smtClean="0"/>
              <a:t> </a:t>
            </a:r>
            <a:r>
              <a:rPr lang="en-US" sz="2000" dirty="0" err="1" smtClean="0"/>
              <a:t>muncii</a:t>
            </a:r>
            <a:r>
              <a:rPr lang="en-US" sz="2000" dirty="0" smtClean="0"/>
              <a:t> are </a:t>
            </a:r>
            <a:r>
              <a:rPr lang="en-US" sz="2000" dirty="0" err="1" smtClean="0"/>
              <a:t>dreptul</a:t>
            </a:r>
            <a:r>
              <a:rPr lang="en-US" sz="2000" dirty="0" smtClean="0"/>
              <a:t> de a </a:t>
            </a:r>
            <a:r>
              <a:rPr lang="en-US" sz="2000" dirty="0" err="1" smtClean="0"/>
              <a:t>încheia</a:t>
            </a:r>
            <a:r>
              <a:rPr lang="en-US" sz="2000" dirty="0" smtClean="0"/>
              <a:t>, </a:t>
            </a:r>
            <a:r>
              <a:rPr lang="en-US" sz="2000" dirty="0" err="1" smtClean="0"/>
              <a:t>modifica</a:t>
            </a:r>
            <a:r>
              <a:rPr lang="en-US" sz="2000" dirty="0" smtClean="0"/>
              <a:t>, </a:t>
            </a:r>
            <a:r>
              <a:rPr lang="en-US" sz="2000" dirty="0" err="1" smtClean="0"/>
              <a:t>suspenda</a:t>
            </a:r>
            <a:r>
              <a:rPr lang="en-US" sz="2000" dirty="0" smtClean="0"/>
              <a:t> </a:t>
            </a:r>
            <a:r>
              <a:rPr lang="en-US" sz="2000" dirty="0" err="1" smtClean="0"/>
              <a:t>și</a:t>
            </a:r>
            <a:r>
              <a:rPr lang="en-US" sz="2000" dirty="0" smtClean="0"/>
              <a:t> </a:t>
            </a:r>
            <a:r>
              <a:rPr lang="en-US" sz="2000" dirty="0" err="1" smtClean="0"/>
              <a:t>rezilia</a:t>
            </a:r>
            <a:r>
              <a:rPr lang="en-US" sz="2000" dirty="0" smtClean="0"/>
              <a:t> un contract individual de </a:t>
            </a:r>
            <a:r>
              <a:rPr lang="en-US" sz="2000" dirty="0" err="1" smtClean="0"/>
              <a:t>muncă</a:t>
            </a:r>
            <a:r>
              <a:rPr lang="en-US" sz="2000" dirty="0" smtClean="0"/>
              <a:t> cu </a:t>
            </a:r>
            <a:r>
              <a:rPr lang="en-US" sz="2000" dirty="0" err="1" smtClean="0"/>
              <a:t>angajații</a:t>
            </a:r>
            <a:r>
              <a:rPr lang="en-US" sz="2000" dirty="0" smtClean="0"/>
              <a:t> </a:t>
            </a:r>
            <a:r>
              <a:rPr lang="en-US" sz="2000" dirty="0" err="1" smtClean="0"/>
              <a:t>în</a:t>
            </a:r>
            <a:r>
              <a:rPr lang="en-US" sz="2000" dirty="0" smtClean="0"/>
              <a:t> </a:t>
            </a:r>
            <a:r>
              <a:rPr lang="en-US" sz="2000" dirty="0" err="1" smtClean="0"/>
              <a:t>modul</a:t>
            </a:r>
            <a:r>
              <a:rPr lang="en-US" sz="2000" dirty="0" smtClean="0"/>
              <a:t> </a:t>
            </a:r>
            <a:r>
              <a:rPr lang="en-US" sz="2000" dirty="0" err="1" smtClean="0"/>
              <a:t>și</a:t>
            </a:r>
            <a:r>
              <a:rPr lang="en-US" sz="2000" dirty="0" smtClean="0"/>
              <a:t> </a:t>
            </a:r>
            <a:r>
              <a:rPr lang="en-US" sz="2000" dirty="0" err="1" smtClean="0"/>
              <a:t>în</a:t>
            </a:r>
            <a:r>
              <a:rPr lang="en-US" sz="2000" dirty="0" smtClean="0"/>
              <a:t> </a:t>
            </a:r>
            <a:r>
              <a:rPr lang="en-US" sz="2000" dirty="0" err="1" smtClean="0"/>
              <a:t>condițiile</a:t>
            </a:r>
            <a:r>
              <a:rPr lang="en-US" sz="2000" dirty="0" smtClean="0"/>
              <a:t> </a:t>
            </a:r>
            <a:r>
              <a:rPr lang="en-US" sz="2000" dirty="0" err="1" smtClean="0"/>
              <a:t>stabilite</a:t>
            </a:r>
            <a:r>
              <a:rPr lang="en-US" sz="2000" dirty="0" smtClean="0"/>
              <a:t> de </a:t>
            </a:r>
            <a:r>
              <a:rPr lang="en-US" sz="2000" dirty="0" err="1" smtClean="0"/>
              <a:t>Codul</a:t>
            </a:r>
            <a:r>
              <a:rPr lang="en-US" sz="2000" dirty="0" smtClean="0"/>
              <a:t> </a:t>
            </a:r>
            <a:r>
              <a:rPr lang="en-US" sz="2000" dirty="0" err="1" smtClean="0"/>
              <a:t>muncii</a:t>
            </a:r>
            <a:r>
              <a:rPr lang="en-US" sz="2000" dirty="0" smtClean="0"/>
              <a:t> </a:t>
            </a:r>
            <a:r>
              <a:rPr lang="en-US" sz="2000" dirty="0" err="1" smtClean="0"/>
              <a:t>și</a:t>
            </a:r>
            <a:r>
              <a:rPr lang="en-US" sz="2000" dirty="0" smtClean="0"/>
              <a:t> </a:t>
            </a:r>
            <a:r>
              <a:rPr lang="en-US" sz="2000" dirty="0" err="1" smtClean="0"/>
              <a:t>alte</a:t>
            </a:r>
            <a:r>
              <a:rPr lang="en-US" sz="2000" dirty="0" smtClean="0"/>
              <a:t> </a:t>
            </a:r>
            <a:r>
              <a:rPr lang="en-US" sz="2000" dirty="0" err="1" smtClean="0"/>
              <a:t>alte</a:t>
            </a:r>
            <a:r>
              <a:rPr lang="en-US" sz="2000" dirty="0" smtClean="0"/>
              <a:t> </a:t>
            </a:r>
            <a:r>
              <a:rPr lang="en-US" sz="2000" dirty="0" err="1" smtClean="0"/>
              <a:t>acte</a:t>
            </a:r>
            <a:r>
              <a:rPr lang="en-US" sz="2000" dirty="0" smtClean="0"/>
              <a:t> legislative care </a:t>
            </a:r>
            <a:r>
              <a:rPr lang="en-US" sz="2000" dirty="0" err="1" smtClean="0"/>
              <a:t>reclamentează</a:t>
            </a:r>
            <a:r>
              <a:rPr lang="en-US" sz="2000" dirty="0" smtClean="0"/>
              <a:t> </a:t>
            </a:r>
            <a:r>
              <a:rPr lang="en-US" sz="2000" dirty="0" err="1" smtClean="0"/>
              <a:t>relațiile</a:t>
            </a:r>
            <a:r>
              <a:rPr lang="en-US" sz="2000" dirty="0" smtClean="0"/>
              <a:t> de </a:t>
            </a:r>
            <a:r>
              <a:rPr lang="en-US" sz="2000" dirty="0" err="1" smtClean="0"/>
              <a:t>muncă</a:t>
            </a:r>
            <a:r>
              <a:rPr lang="en-US" sz="2000" dirty="0" smtClean="0"/>
              <a:t>.</a:t>
            </a:r>
            <a:endParaRPr lang="ru-RU" sz="2000" dirty="0" smtClean="0"/>
          </a:p>
          <a:p>
            <a:pPr algn="just"/>
            <a:r>
              <a:rPr lang="en-US" sz="2000" dirty="0" err="1" smtClean="0"/>
              <a:t>În</a:t>
            </a:r>
            <a:r>
              <a:rPr lang="en-US" sz="2000" dirty="0" smtClean="0"/>
              <a:t> mod similar, </a:t>
            </a:r>
            <a:r>
              <a:rPr lang="en-US" sz="2000" dirty="0" err="1" smtClean="0"/>
              <a:t>angajatul</a:t>
            </a:r>
            <a:r>
              <a:rPr lang="en-US" sz="2000" dirty="0" smtClean="0"/>
              <a:t> </a:t>
            </a:r>
            <a:r>
              <a:rPr lang="en-US" sz="2000" dirty="0" err="1" smtClean="0"/>
              <a:t>în</a:t>
            </a:r>
            <a:r>
              <a:rPr lang="en-US" sz="2000" dirty="0" smtClean="0"/>
              <a:t> </a:t>
            </a:r>
            <a:r>
              <a:rPr lang="en-US" sz="2000" dirty="0" err="1" smtClean="0"/>
              <a:t>conformitate</a:t>
            </a:r>
            <a:r>
              <a:rPr lang="en-US" sz="2000" dirty="0" smtClean="0"/>
              <a:t> cu p. a) </a:t>
            </a:r>
            <a:r>
              <a:rPr lang="en-US" sz="2000" dirty="0" err="1" smtClean="0"/>
              <a:t>alin</a:t>
            </a:r>
            <a:r>
              <a:rPr lang="en-US" sz="2000" dirty="0" smtClean="0"/>
              <a:t>. (1) din art. 9 al </a:t>
            </a:r>
            <a:r>
              <a:rPr lang="en-US" sz="2000" dirty="0" err="1" smtClean="0"/>
              <a:t>Codul</a:t>
            </a:r>
            <a:r>
              <a:rPr lang="en-US" sz="2000" dirty="0" smtClean="0"/>
              <a:t> </a:t>
            </a:r>
            <a:r>
              <a:rPr lang="en-US" sz="2000" dirty="0" err="1" smtClean="0"/>
              <a:t>muncii</a:t>
            </a:r>
            <a:r>
              <a:rPr lang="en-US" sz="2000" dirty="0" smtClean="0"/>
              <a:t> are </a:t>
            </a:r>
            <a:r>
              <a:rPr lang="en-US" sz="2000" dirty="0" err="1" smtClean="0"/>
              <a:t>dreptul</a:t>
            </a:r>
            <a:r>
              <a:rPr lang="en-US" sz="2000" dirty="0" smtClean="0"/>
              <a:t> de a </a:t>
            </a:r>
            <a:r>
              <a:rPr lang="en-US" sz="2000" dirty="0" err="1" smtClean="0"/>
              <a:t>încheia</a:t>
            </a:r>
            <a:r>
              <a:rPr lang="en-US" sz="2000" dirty="0" smtClean="0"/>
              <a:t>, </a:t>
            </a:r>
            <a:r>
              <a:rPr lang="en-US" sz="2000" dirty="0" err="1" smtClean="0"/>
              <a:t>modifica</a:t>
            </a:r>
            <a:r>
              <a:rPr lang="en-US" sz="2000" dirty="0" smtClean="0"/>
              <a:t>, </a:t>
            </a:r>
            <a:r>
              <a:rPr lang="en-US" sz="2000" dirty="0" err="1" smtClean="0"/>
              <a:t>suspenda</a:t>
            </a:r>
            <a:r>
              <a:rPr lang="en-US" sz="2000" dirty="0" smtClean="0"/>
              <a:t> </a:t>
            </a:r>
            <a:r>
              <a:rPr lang="en-US" sz="2000" dirty="0" err="1" smtClean="0"/>
              <a:t>și</a:t>
            </a:r>
            <a:r>
              <a:rPr lang="en-US" sz="2000" dirty="0" smtClean="0"/>
              <a:t> </a:t>
            </a:r>
            <a:r>
              <a:rPr lang="en-US" sz="2000" dirty="0" err="1" smtClean="0"/>
              <a:t>rezilia</a:t>
            </a:r>
            <a:r>
              <a:rPr lang="en-US" sz="2000" dirty="0" smtClean="0"/>
              <a:t> un contract individual de </a:t>
            </a:r>
            <a:r>
              <a:rPr lang="en-US" sz="2000" dirty="0" err="1" smtClean="0"/>
              <a:t>muncă</a:t>
            </a:r>
            <a:r>
              <a:rPr lang="en-US" sz="2000" dirty="0" smtClean="0"/>
              <a:t> </a:t>
            </a:r>
            <a:r>
              <a:rPr lang="en-US" sz="2000" dirty="0" err="1" smtClean="0"/>
              <a:t>în</a:t>
            </a:r>
            <a:r>
              <a:rPr lang="en-US" sz="2000" dirty="0" smtClean="0"/>
              <a:t> </a:t>
            </a:r>
            <a:r>
              <a:rPr lang="en-US" sz="2000" dirty="0" err="1" smtClean="0"/>
              <a:t>modul</a:t>
            </a:r>
            <a:r>
              <a:rPr lang="en-US" sz="2000" dirty="0" smtClean="0"/>
              <a:t> </a:t>
            </a:r>
            <a:r>
              <a:rPr lang="en-US" sz="2000" dirty="0" err="1" smtClean="0"/>
              <a:t>prevăzut</a:t>
            </a:r>
            <a:r>
              <a:rPr lang="en-US" sz="2000" dirty="0" smtClean="0"/>
              <a:t> de </a:t>
            </a:r>
            <a:r>
              <a:rPr lang="en-US" sz="2000" dirty="0" err="1" smtClean="0"/>
              <a:t>Codul</a:t>
            </a:r>
            <a:r>
              <a:rPr lang="en-US" sz="2000" dirty="0" smtClean="0"/>
              <a:t> </a:t>
            </a:r>
            <a:r>
              <a:rPr lang="en-US" sz="2000" dirty="0" err="1" smtClean="0"/>
              <a:t>muncii</a:t>
            </a:r>
            <a:r>
              <a:rPr lang="en-US" sz="2000" dirty="0" smtClean="0"/>
              <a:t> </a:t>
            </a:r>
            <a:r>
              <a:rPr lang="en-US" sz="2000" dirty="0" err="1" smtClean="0"/>
              <a:t>și</a:t>
            </a:r>
            <a:r>
              <a:rPr lang="en-US" sz="2000" dirty="0" smtClean="0"/>
              <a:t> </a:t>
            </a:r>
            <a:r>
              <a:rPr lang="en-US" sz="2000" dirty="0" err="1" smtClean="0"/>
              <a:t>alte</a:t>
            </a:r>
            <a:r>
              <a:rPr lang="en-US" sz="2000" dirty="0" smtClean="0"/>
              <a:t> </a:t>
            </a:r>
            <a:r>
              <a:rPr lang="en-US" sz="2000" dirty="0" err="1" smtClean="0"/>
              <a:t>alte</a:t>
            </a:r>
            <a:r>
              <a:rPr lang="en-US" sz="2000" dirty="0" smtClean="0"/>
              <a:t> </a:t>
            </a:r>
            <a:r>
              <a:rPr lang="en-US" sz="2000" dirty="0" err="1" smtClean="0"/>
              <a:t>acte</a:t>
            </a:r>
            <a:r>
              <a:rPr lang="en-US" sz="2000" dirty="0" smtClean="0"/>
              <a:t> legislative care </a:t>
            </a:r>
            <a:r>
              <a:rPr lang="en-US" sz="2000" dirty="0" err="1" smtClean="0"/>
              <a:t>reclamentează</a:t>
            </a:r>
            <a:r>
              <a:rPr lang="en-US" sz="2000" dirty="0" smtClean="0"/>
              <a:t> </a:t>
            </a:r>
            <a:r>
              <a:rPr lang="en-US" sz="2000" dirty="0" err="1" smtClean="0"/>
              <a:t>relațiile</a:t>
            </a:r>
            <a:r>
              <a:rPr lang="en-US" sz="2000" dirty="0" smtClean="0"/>
              <a:t> de </a:t>
            </a:r>
            <a:r>
              <a:rPr lang="en-US" sz="2000" dirty="0" err="1" smtClean="0"/>
              <a:t>muncă</a:t>
            </a:r>
            <a:r>
              <a:rPr lang="en-US" sz="2000" dirty="0" smtClean="0"/>
              <a:t>.</a:t>
            </a:r>
            <a:endParaRPr lang="ru-RU" sz="2000" dirty="0" smtClean="0"/>
          </a:p>
          <a:p>
            <a:pPr algn="just"/>
            <a:r>
              <a:rPr lang="ru-RU" sz="2000" dirty="0" err="1" smtClean="0"/>
              <a:t>Încheierea</a:t>
            </a:r>
            <a:r>
              <a:rPr lang="ru-RU" sz="2000" dirty="0" smtClean="0"/>
              <a:t> </a:t>
            </a:r>
            <a:r>
              <a:rPr lang="ru-RU" sz="2000" dirty="0" err="1" smtClean="0"/>
              <a:t>contractului</a:t>
            </a:r>
            <a:r>
              <a:rPr lang="ru-RU" sz="2000" dirty="0" smtClean="0"/>
              <a:t> </a:t>
            </a:r>
            <a:r>
              <a:rPr lang="ru-RU" sz="2000" dirty="0" err="1" smtClean="0"/>
              <a:t>individual</a:t>
            </a:r>
            <a:r>
              <a:rPr lang="ru-RU" sz="2000" dirty="0" smtClean="0"/>
              <a:t>  </a:t>
            </a:r>
            <a:r>
              <a:rPr lang="ru-RU" sz="2000" dirty="0" err="1" smtClean="0"/>
              <a:t>de</a:t>
            </a:r>
            <a:r>
              <a:rPr lang="ru-RU" sz="2000" dirty="0" smtClean="0"/>
              <a:t> </a:t>
            </a:r>
            <a:r>
              <a:rPr lang="ru-RU" sz="2000" dirty="0" err="1" smtClean="0"/>
              <a:t>muncă</a:t>
            </a:r>
            <a:r>
              <a:rPr lang="ru-RU" sz="2000" dirty="0" smtClean="0"/>
              <a:t> </a:t>
            </a:r>
            <a:r>
              <a:rPr lang="ru-RU" sz="2000" dirty="0" err="1" smtClean="0"/>
              <a:t>reprezintă</a:t>
            </a:r>
            <a:r>
              <a:rPr lang="ru-RU" sz="2000" dirty="0" smtClean="0"/>
              <a:t> </a:t>
            </a:r>
            <a:r>
              <a:rPr lang="ru-RU" sz="2000" dirty="0" err="1" smtClean="0"/>
              <a:t>realizarea</a:t>
            </a:r>
            <a:r>
              <a:rPr lang="ru-RU" sz="2000" dirty="0" smtClean="0"/>
              <a:t> </a:t>
            </a:r>
            <a:r>
              <a:rPr lang="ru-RU" sz="2000" dirty="0" err="1" smtClean="0"/>
              <a:t>voinței dintre</a:t>
            </a:r>
            <a:r>
              <a:rPr lang="ru-RU" sz="2000" dirty="0" smtClean="0"/>
              <a:t> </a:t>
            </a:r>
            <a:r>
              <a:rPr lang="ru-RU" sz="2000" dirty="0" err="1" smtClean="0"/>
              <a:t>angajator</a:t>
            </a:r>
            <a:r>
              <a:rPr lang="ru-RU" sz="2000" dirty="0" smtClean="0"/>
              <a:t> </a:t>
            </a:r>
            <a:r>
              <a:rPr lang="ru-RU" sz="2000" dirty="0" err="1" smtClean="0"/>
              <a:t>și salariat</a:t>
            </a:r>
            <a:r>
              <a:rPr lang="ru-RU" sz="2000" dirty="0" smtClean="0"/>
              <a:t> </a:t>
            </a:r>
            <a:r>
              <a:rPr lang="ru-RU" sz="2000" dirty="0" err="1" smtClean="0"/>
              <a:t>cu</a:t>
            </a:r>
            <a:r>
              <a:rPr lang="ru-RU" sz="2000" dirty="0" smtClean="0"/>
              <a:t> </a:t>
            </a:r>
            <a:r>
              <a:rPr lang="ru-RU" sz="2000" dirty="0" err="1" smtClean="0"/>
              <a:t>privire</a:t>
            </a:r>
            <a:r>
              <a:rPr lang="ru-RU" sz="2000" dirty="0" smtClean="0"/>
              <a:t> </a:t>
            </a:r>
            <a:r>
              <a:rPr lang="ru-RU" sz="2000" dirty="0" err="1" smtClean="0"/>
              <a:t>la</a:t>
            </a:r>
            <a:r>
              <a:rPr lang="ru-RU" sz="2000" dirty="0" smtClean="0"/>
              <a:t> </a:t>
            </a:r>
            <a:r>
              <a:rPr lang="ru-RU" sz="2000" dirty="0" err="1" smtClean="0"/>
              <a:t>condițiile reportul</a:t>
            </a:r>
            <a:r>
              <a:rPr lang="ru-RU" sz="2000" dirty="0" smtClean="0"/>
              <a:t> </a:t>
            </a:r>
            <a:r>
              <a:rPr lang="ru-RU" sz="2000" dirty="0" err="1" smtClean="0"/>
              <a:t>de</a:t>
            </a:r>
            <a:r>
              <a:rPr lang="ru-RU" sz="2000" dirty="0" smtClean="0"/>
              <a:t> </a:t>
            </a:r>
            <a:r>
              <a:rPr lang="ru-RU" sz="2000" dirty="0" err="1" smtClean="0"/>
              <a:t>muncă</a:t>
            </a:r>
            <a:r>
              <a:rPr lang="ru-RU" sz="2000" dirty="0" smtClean="0"/>
              <a:t>.</a:t>
            </a:r>
          </a:p>
          <a:p>
            <a:endParaRPr lang="ru-RU" dirty="0" smtClean="0"/>
          </a:p>
          <a:p>
            <a:endParaRPr lang="ru-RU" dirty="0"/>
          </a:p>
        </p:txBody>
      </p:sp>
      <p:sp>
        <p:nvSpPr>
          <p:cNvPr id="3" name="Заголовок 2"/>
          <p:cNvSpPr>
            <a:spLocks noGrp="1"/>
          </p:cNvSpPr>
          <p:nvPr>
            <p:ph type="title"/>
          </p:nvPr>
        </p:nvSpPr>
        <p:spPr/>
        <p:txBody>
          <a:bodyPr>
            <a:normAutofit/>
          </a:bodyPr>
          <a:lstStyle/>
          <a:p>
            <a:pPr algn="ctr"/>
            <a:r>
              <a:rPr lang="ro-MO" sz="2800" dirty="0" smtClean="0"/>
              <a:t>Încheierea contractului individual de muncă</a:t>
            </a:r>
            <a:endParaRPr lang="ru-RU"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052736"/>
            <a:ext cx="8229600" cy="5616624"/>
          </a:xfrm>
        </p:spPr>
        <p:txBody>
          <a:bodyPr>
            <a:noAutofit/>
          </a:bodyPr>
          <a:lstStyle/>
          <a:p>
            <a:r>
              <a:rPr lang="ro-MO" sz="1200" b="1" dirty="0" smtClean="0"/>
              <a:t>    </a:t>
            </a:r>
            <a:r>
              <a:rPr lang="en-US" sz="1200" b="1" dirty="0" err="1" smtClean="0"/>
              <a:t>Contractul</a:t>
            </a:r>
            <a:r>
              <a:rPr lang="en-US" sz="1200" b="1" dirty="0" smtClean="0"/>
              <a:t> individual de </a:t>
            </a:r>
            <a:r>
              <a:rPr lang="en-US" sz="1200" b="1" dirty="0" err="1" smtClean="0"/>
              <a:t>muncă</a:t>
            </a:r>
            <a:r>
              <a:rPr lang="en-US" sz="1200" b="1" dirty="0" smtClean="0"/>
              <a:t> se </a:t>
            </a:r>
            <a:r>
              <a:rPr lang="en-US" sz="1200" b="1" dirty="0" err="1" smtClean="0"/>
              <a:t>încheie</a:t>
            </a:r>
            <a:r>
              <a:rPr lang="en-US" sz="1200" b="1" dirty="0" smtClean="0"/>
              <a:t> </a:t>
            </a:r>
            <a:r>
              <a:rPr lang="en-US" sz="1200" b="1" dirty="0" err="1" smtClean="0"/>
              <a:t>în</a:t>
            </a:r>
            <a:r>
              <a:rPr lang="en-US" sz="1200" b="1" dirty="0" smtClean="0"/>
              <a:t> forma </a:t>
            </a:r>
            <a:r>
              <a:rPr lang="en-US" sz="1200" b="1" dirty="0" err="1" smtClean="0"/>
              <a:t>scrisă</a:t>
            </a:r>
            <a:r>
              <a:rPr lang="en-US" sz="1200" b="1" dirty="0" smtClean="0"/>
              <a:t> </a:t>
            </a:r>
            <a:r>
              <a:rPr lang="en-US" sz="1200" b="1" dirty="0" err="1" smtClean="0"/>
              <a:t>şi</a:t>
            </a:r>
            <a:r>
              <a:rPr lang="en-US" sz="1200" b="1" dirty="0" smtClean="0"/>
              <a:t> </a:t>
            </a:r>
            <a:r>
              <a:rPr lang="en-US" sz="1200" b="1" dirty="0" err="1" smtClean="0"/>
              <a:t>va</a:t>
            </a:r>
            <a:r>
              <a:rPr lang="en-US" sz="1200" b="1" dirty="0" smtClean="0"/>
              <a:t> </a:t>
            </a:r>
            <a:r>
              <a:rPr lang="en-US" sz="1200" b="1" dirty="0" err="1" smtClean="0"/>
              <a:t>cuprinde</a:t>
            </a:r>
            <a:r>
              <a:rPr lang="en-US" sz="1200" b="1" dirty="0" smtClean="0"/>
              <a:t> </a:t>
            </a:r>
            <a:r>
              <a:rPr lang="en-US" sz="1200" b="1" dirty="0" err="1" smtClean="0"/>
              <a:t>următoarele</a:t>
            </a:r>
            <a:r>
              <a:rPr lang="en-US" sz="1200" b="1" dirty="0" smtClean="0"/>
              <a:t> </a:t>
            </a:r>
            <a:r>
              <a:rPr lang="en-US" sz="1200" b="1" dirty="0" err="1" smtClean="0"/>
              <a:t>clauze</a:t>
            </a:r>
            <a:r>
              <a:rPr lang="en-US" sz="1200" b="1" dirty="0" smtClean="0"/>
              <a:t> </a:t>
            </a:r>
            <a:r>
              <a:rPr lang="en-US" sz="1200" b="1" dirty="0" err="1" smtClean="0"/>
              <a:t>generale</a:t>
            </a:r>
            <a:r>
              <a:rPr lang="en-US" sz="1200" b="1" dirty="0" smtClean="0"/>
              <a:t>:</a:t>
            </a:r>
            <a:r>
              <a:rPr lang="en-US" sz="1200" dirty="0" smtClean="0"/>
              <a:t/>
            </a:r>
            <a:br>
              <a:rPr lang="en-US" sz="1200" dirty="0" smtClean="0"/>
            </a:br>
            <a:r>
              <a:rPr lang="en-US" sz="1200" dirty="0" smtClean="0"/>
              <a:t>a) </a:t>
            </a:r>
            <a:r>
              <a:rPr lang="en-US" sz="1200" dirty="0" err="1" smtClean="0"/>
              <a:t>numele</a:t>
            </a:r>
            <a:r>
              <a:rPr lang="en-US" sz="1200" dirty="0" smtClean="0"/>
              <a:t> </a:t>
            </a:r>
            <a:r>
              <a:rPr lang="en-US" sz="1200" dirty="0" err="1" smtClean="0"/>
              <a:t>şi</a:t>
            </a:r>
            <a:r>
              <a:rPr lang="en-US" sz="1200" dirty="0" smtClean="0"/>
              <a:t> </a:t>
            </a:r>
            <a:r>
              <a:rPr lang="en-US" sz="1200" dirty="0" err="1" smtClean="0"/>
              <a:t>prenumele</a:t>
            </a:r>
            <a:r>
              <a:rPr lang="en-US" sz="1200" dirty="0" smtClean="0"/>
              <a:t> </a:t>
            </a:r>
            <a:r>
              <a:rPr lang="en-US" sz="1200" dirty="0" err="1" smtClean="0"/>
              <a:t>salariatului</a:t>
            </a:r>
            <a:r>
              <a:rPr lang="en-US" sz="1200" dirty="0" smtClean="0"/>
              <a:t>;</a:t>
            </a:r>
            <a:br>
              <a:rPr lang="en-US" sz="1200" dirty="0" smtClean="0"/>
            </a:br>
            <a:r>
              <a:rPr lang="en-US" sz="1200" dirty="0" smtClean="0"/>
              <a:t>b) </a:t>
            </a:r>
            <a:r>
              <a:rPr lang="en-US" sz="1200" dirty="0" err="1" smtClean="0"/>
              <a:t>datele</a:t>
            </a:r>
            <a:r>
              <a:rPr lang="en-US" sz="1200" dirty="0" smtClean="0"/>
              <a:t> de </a:t>
            </a:r>
            <a:r>
              <a:rPr lang="en-US" sz="1200" dirty="0" err="1" smtClean="0"/>
              <a:t>identificare</a:t>
            </a:r>
            <a:r>
              <a:rPr lang="en-US" sz="1200" dirty="0" smtClean="0"/>
              <a:t> ale </a:t>
            </a:r>
            <a:r>
              <a:rPr lang="en-US" sz="1200" dirty="0" err="1" smtClean="0"/>
              <a:t>angajatorului</a:t>
            </a:r>
            <a:r>
              <a:rPr lang="en-US" sz="1200" dirty="0" smtClean="0"/>
              <a:t>;</a:t>
            </a:r>
            <a:br>
              <a:rPr lang="en-US" sz="1200" dirty="0" smtClean="0"/>
            </a:br>
            <a:r>
              <a:rPr lang="en-US" sz="1200" dirty="0" smtClean="0"/>
              <a:t>c) </a:t>
            </a:r>
            <a:r>
              <a:rPr lang="en-US" sz="1200" dirty="0" err="1" smtClean="0"/>
              <a:t>durata</a:t>
            </a:r>
            <a:r>
              <a:rPr lang="en-US" sz="1200" dirty="0" smtClean="0"/>
              <a:t> </a:t>
            </a:r>
            <a:r>
              <a:rPr lang="en-US" sz="1200" dirty="0" err="1" smtClean="0"/>
              <a:t>contractului</a:t>
            </a:r>
            <a:r>
              <a:rPr lang="en-US" sz="1200" dirty="0" smtClean="0"/>
              <a:t>;</a:t>
            </a:r>
            <a:br>
              <a:rPr lang="en-US" sz="1200" dirty="0" smtClean="0"/>
            </a:br>
            <a:r>
              <a:rPr lang="en-US" sz="1200" dirty="0" smtClean="0"/>
              <a:t>d) data de la care </a:t>
            </a:r>
            <a:r>
              <a:rPr lang="en-US" sz="1200" dirty="0" err="1" smtClean="0"/>
              <a:t>contractul</a:t>
            </a:r>
            <a:r>
              <a:rPr lang="en-US" sz="1200" dirty="0" smtClean="0"/>
              <a:t> </a:t>
            </a:r>
            <a:r>
              <a:rPr lang="en-US" sz="1200" dirty="0" err="1" smtClean="0"/>
              <a:t>urmează</a:t>
            </a:r>
            <a:r>
              <a:rPr lang="en-US" sz="1200" dirty="0" smtClean="0"/>
              <a:t> </a:t>
            </a:r>
            <a:r>
              <a:rPr lang="en-US" sz="1200" dirty="0" err="1" smtClean="0"/>
              <a:t>să-şi</a:t>
            </a:r>
            <a:r>
              <a:rPr lang="en-US" sz="1200" dirty="0" smtClean="0"/>
              <a:t> </a:t>
            </a:r>
            <a:r>
              <a:rPr lang="en-US" sz="1200" dirty="0" err="1" smtClean="0"/>
              <a:t>producă</a:t>
            </a:r>
            <a:r>
              <a:rPr lang="en-US" sz="1200" dirty="0" smtClean="0"/>
              <a:t> </a:t>
            </a:r>
            <a:r>
              <a:rPr lang="en-US" sz="1200" dirty="0" err="1" smtClean="0"/>
              <a:t>efectele</a:t>
            </a:r>
            <a:r>
              <a:rPr lang="en-US" sz="1200" dirty="0" smtClean="0"/>
              <a:t>;</a:t>
            </a:r>
            <a:br>
              <a:rPr lang="en-US" sz="1200" dirty="0" smtClean="0"/>
            </a:br>
            <a:r>
              <a:rPr lang="en-US" sz="1200" dirty="0" smtClean="0"/>
              <a:t>e) </a:t>
            </a:r>
            <a:r>
              <a:rPr lang="en-US" sz="1200" dirty="0" err="1" smtClean="0"/>
              <a:t>specialitarea</a:t>
            </a:r>
            <a:r>
              <a:rPr lang="en-US" sz="1200" dirty="0" smtClean="0"/>
              <a:t>, </a:t>
            </a:r>
            <a:r>
              <a:rPr lang="en-US" sz="1200" dirty="0" err="1" smtClean="0"/>
              <a:t>profesia</a:t>
            </a:r>
            <a:r>
              <a:rPr lang="en-US" sz="1200" dirty="0" smtClean="0"/>
              <a:t>, </a:t>
            </a:r>
            <a:r>
              <a:rPr lang="en-US" sz="1200" dirty="0" err="1" smtClean="0"/>
              <a:t>calificare</a:t>
            </a:r>
            <a:r>
              <a:rPr lang="en-US" sz="1200" dirty="0" smtClean="0"/>
              <a:t>, </a:t>
            </a:r>
            <a:r>
              <a:rPr lang="en-US" sz="1200" dirty="0" err="1" smtClean="0"/>
              <a:t>funcția</a:t>
            </a:r>
            <a:r>
              <a:rPr lang="en-US" sz="1200" dirty="0" smtClean="0"/>
              <a:t>;</a:t>
            </a:r>
            <a:endParaRPr lang="ru-RU" sz="1200" dirty="0" smtClean="0"/>
          </a:p>
          <a:p>
            <a:r>
              <a:rPr lang="en-US" sz="1200" dirty="0" smtClean="0"/>
              <a:t>f) </a:t>
            </a:r>
            <a:r>
              <a:rPr lang="en-US" sz="1200" dirty="0" err="1" smtClean="0"/>
              <a:t>atribuţiile</a:t>
            </a:r>
            <a:r>
              <a:rPr lang="en-US" sz="1200" dirty="0" smtClean="0"/>
              <a:t> </a:t>
            </a:r>
            <a:r>
              <a:rPr lang="en-US" sz="1200" dirty="0" err="1" smtClean="0"/>
              <a:t>funcţiei</a:t>
            </a:r>
            <a:r>
              <a:rPr lang="en-US" sz="1200" dirty="0" smtClean="0"/>
              <a:t>;</a:t>
            </a:r>
            <a:br>
              <a:rPr lang="en-US" sz="1200" dirty="0" smtClean="0"/>
            </a:br>
            <a:r>
              <a:rPr lang="en-US" sz="1200" dirty="0" smtClean="0"/>
              <a:t>g) </a:t>
            </a:r>
            <a:r>
              <a:rPr lang="en-US" sz="1200" dirty="0" err="1" smtClean="0"/>
              <a:t>riscurile</a:t>
            </a:r>
            <a:r>
              <a:rPr lang="en-US" sz="1200" dirty="0" smtClean="0"/>
              <a:t> </a:t>
            </a:r>
            <a:r>
              <a:rPr lang="en-US" sz="1200" dirty="0" err="1" smtClean="0"/>
              <a:t>specifice</a:t>
            </a:r>
            <a:r>
              <a:rPr lang="en-US" sz="1200" dirty="0" smtClean="0"/>
              <a:t> </a:t>
            </a:r>
            <a:r>
              <a:rPr lang="en-US" sz="1200" dirty="0" err="1" smtClean="0"/>
              <a:t>funcţiei</a:t>
            </a:r>
            <a:r>
              <a:rPr lang="en-US" sz="1200" dirty="0" smtClean="0"/>
              <a:t>;</a:t>
            </a:r>
            <a:endParaRPr lang="ru-RU" sz="1200" dirty="0" smtClean="0"/>
          </a:p>
          <a:p>
            <a:r>
              <a:rPr lang="en-US" sz="1200" dirty="0" smtClean="0"/>
              <a:t>h) </a:t>
            </a:r>
            <a:r>
              <a:rPr lang="en-US" sz="1200" dirty="0" err="1" smtClean="0"/>
              <a:t>denumirea</a:t>
            </a:r>
            <a:r>
              <a:rPr lang="en-US" sz="1200" dirty="0" smtClean="0"/>
              <a:t> </a:t>
            </a:r>
            <a:r>
              <a:rPr lang="en-US" sz="1200" dirty="0" err="1" smtClean="0"/>
              <a:t>lucrării</a:t>
            </a:r>
            <a:r>
              <a:rPr lang="en-US" sz="1200" dirty="0" smtClean="0"/>
              <a:t> </a:t>
            </a:r>
            <a:r>
              <a:rPr lang="en-US" sz="1200" dirty="0" err="1" smtClean="0"/>
              <a:t>ce</a:t>
            </a:r>
            <a:r>
              <a:rPr lang="en-US" sz="1200" dirty="0" smtClean="0"/>
              <a:t> </a:t>
            </a:r>
            <a:r>
              <a:rPr lang="en-US" sz="1200" dirty="0" err="1" smtClean="0"/>
              <a:t>urmează</a:t>
            </a:r>
            <a:r>
              <a:rPr lang="en-US" sz="1200" dirty="0" smtClean="0"/>
              <a:t> a </a:t>
            </a:r>
            <a:r>
              <a:rPr lang="en-US" sz="1200" dirty="0" err="1" smtClean="0"/>
              <a:t>fi</a:t>
            </a:r>
            <a:r>
              <a:rPr lang="en-US" sz="1200" dirty="0" smtClean="0"/>
              <a:t> </a:t>
            </a:r>
            <a:r>
              <a:rPr lang="en-US" sz="1200" dirty="0" err="1" smtClean="0"/>
              <a:t>îndeplinită</a:t>
            </a:r>
            <a:r>
              <a:rPr lang="en-US" sz="1200" dirty="0" smtClean="0"/>
              <a:t> (</a:t>
            </a:r>
            <a:r>
              <a:rPr lang="en-US" sz="1200" dirty="0" err="1" smtClean="0"/>
              <a:t>în</a:t>
            </a:r>
            <a:r>
              <a:rPr lang="en-US" sz="1200" dirty="0" smtClean="0"/>
              <a:t> </a:t>
            </a:r>
            <a:r>
              <a:rPr lang="en-US" sz="1200" dirty="0" err="1" smtClean="0"/>
              <a:t>cazul</a:t>
            </a:r>
            <a:r>
              <a:rPr lang="en-US" sz="1200" dirty="0" smtClean="0"/>
              <a:t> </a:t>
            </a:r>
            <a:r>
              <a:rPr lang="en-US" sz="1200" dirty="0" err="1" smtClean="0"/>
              <a:t>contractului</a:t>
            </a:r>
            <a:r>
              <a:rPr lang="en-US" sz="1200" dirty="0" smtClean="0"/>
              <a:t> individual de </a:t>
            </a:r>
            <a:r>
              <a:rPr lang="en-US" sz="1200" dirty="0" err="1" smtClean="0"/>
              <a:t>muncă</a:t>
            </a:r>
            <a:r>
              <a:rPr lang="en-US" sz="1200" dirty="0" smtClean="0"/>
              <a:t> </a:t>
            </a:r>
            <a:r>
              <a:rPr lang="en-US" sz="1200" dirty="0" err="1" smtClean="0"/>
              <a:t>pentru</a:t>
            </a:r>
            <a:r>
              <a:rPr lang="en-US" sz="1200" dirty="0" smtClean="0"/>
              <a:t> </a:t>
            </a:r>
            <a:r>
              <a:rPr lang="en-US" sz="1200" dirty="0" err="1" smtClean="0"/>
              <a:t>perioada</a:t>
            </a:r>
            <a:r>
              <a:rPr lang="en-US" sz="1200" dirty="0" smtClean="0"/>
              <a:t> </a:t>
            </a:r>
            <a:r>
              <a:rPr lang="en-US" sz="1200" dirty="0" err="1" smtClean="0"/>
              <a:t>îndeplinirii</a:t>
            </a:r>
            <a:r>
              <a:rPr lang="en-US" sz="1200" dirty="0" smtClean="0"/>
              <a:t> </a:t>
            </a:r>
            <a:r>
              <a:rPr lang="en-US" sz="1200" dirty="0" err="1" smtClean="0"/>
              <a:t>unei</a:t>
            </a:r>
            <a:r>
              <a:rPr lang="en-US" sz="1200" dirty="0" smtClean="0"/>
              <a:t> </a:t>
            </a:r>
            <a:r>
              <a:rPr lang="en-US" sz="1200" dirty="0" err="1" smtClean="0"/>
              <a:t>anumite</a:t>
            </a:r>
            <a:r>
              <a:rPr lang="en-US" sz="1200" dirty="0" smtClean="0"/>
              <a:t> </a:t>
            </a:r>
            <a:r>
              <a:rPr lang="en-US" sz="1200" dirty="0" err="1" smtClean="0"/>
              <a:t>lucrări</a:t>
            </a:r>
            <a:r>
              <a:rPr lang="en-US" sz="1200" dirty="0" smtClean="0"/>
              <a:t> – art. 312– 316 din CM);</a:t>
            </a:r>
            <a:br>
              <a:rPr lang="en-US" sz="1200" dirty="0" smtClean="0"/>
            </a:br>
            <a:r>
              <a:rPr lang="en-US" sz="1200" dirty="0" err="1" smtClean="0"/>
              <a:t>i</a:t>
            </a:r>
            <a:r>
              <a:rPr lang="en-US" sz="1200" dirty="0" smtClean="0"/>
              <a:t>) </a:t>
            </a:r>
            <a:r>
              <a:rPr lang="en-US" sz="1200" dirty="0" err="1" smtClean="0"/>
              <a:t>drepturile</a:t>
            </a:r>
            <a:r>
              <a:rPr lang="en-US" sz="1200" dirty="0" smtClean="0"/>
              <a:t> </a:t>
            </a:r>
            <a:r>
              <a:rPr lang="en-US" sz="1200" dirty="0" err="1" smtClean="0"/>
              <a:t>şi</a:t>
            </a:r>
            <a:r>
              <a:rPr lang="en-US" sz="1200" dirty="0" smtClean="0"/>
              <a:t> </a:t>
            </a:r>
            <a:r>
              <a:rPr lang="en-US" sz="1200" dirty="0" err="1" smtClean="0"/>
              <a:t>obligaţiile</a:t>
            </a:r>
            <a:r>
              <a:rPr lang="en-US" sz="1200" dirty="0" smtClean="0"/>
              <a:t> </a:t>
            </a:r>
            <a:r>
              <a:rPr lang="en-US" sz="1200" dirty="0" err="1" smtClean="0"/>
              <a:t>salariatului</a:t>
            </a:r>
            <a:r>
              <a:rPr lang="en-US" sz="1200" dirty="0" smtClean="0"/>
              <a:t>;</a:t>
            </a:r>
            <a:br>
              <a:rPr lang="en-US" sz="1200" dirty="0" smtClean="0"/>
            </a:br>
            <a:r>
              <a:rPr lang="en-US" sz="1200" dirty="0" smtClean="0"/>
              <a:t>j) </a:t>
            </a:r>
            <a:r>
              <a:rPr lang="en-US" sz="1200" dirty="0" err="1" smtClean="0"/>
              <a:t>drepturile</a:t>
            </a:r>
            <a:r>
              <a:rPr lang="en-US" sz="1200" dirty="0" smtClean="0"/>
              <a:t> </a:t>
            </a:r>
            <a:r>
              <a:rPr lang="en-US" sz="1200" dirty="0" err="1" smtClean="0"/>
              <a:t>şi</a:t>
            </a:r>
            <a:r>
              <a:rPr lang="en-US" sz="1200" dirty="0" smtClean="0"/>
              <a:t> </a:t>
            </a:r>
            <a:r>
              <a:rPr lang="en-US" sz="1200" dirty="0" err="1" smtClean="0"/>
              <a:t>obligaţiile</a:t>
            </a:r>
            <a:r>
              <a:rPr lang="en-US" sz="1200" dirty="0" smtClean="0"/>
              <a:t> </a:t>
            </a:r>
            <a:r>
              <a:rPr lang="en-US" sz="1200" dirty="0" err="1" smtClean="0"/>
              <a:t>angajatorului</a:t>
            </a:r>
            <a:r>
              <a:rPr lang="en-US" sz="1200" dirty="0" smtClean="0"/>
              <a:t>;</a:t>
            </a:r>
            <a:br>
              <a:rPr lang="en-US" sz="1200" dirty="0" smtClean="0"/>
            </a:br>
            <a:r>
              <a:rPr lang="en-US" sz="1200" dirty="0" smtClean="0"/>
              <a:t>k) </a:t>
            </a:r>
            <a:r>
              <a:rPr lang="en-US" sz="1200" dirty="0" err="1" smtClean="0"/>
              <a:t>condiţiile</a:t>
            </a:r>
            <a:r>
              <a:rPr lang="en-US" sz="1200" dirty="0" smtClean="0"/>
              <a:t> de </a:t>
            </a:r>
            <a:r>
              <a:rPr lang="en-US" sz="1200" dirty="0" err="1" smtClean="0"/>
              <a:t>retribuire</a:t>
            </a:r>
            <a:r>
              <a:rPr lang="en-US" sz="1200" dirty="0" smtClean="0"/>
              <a:t> a </a:t>
            </a:r>
            <a:r>
              <a:rPr lang="en-US" sz="1200" dirty="0" err="1" smtClean="0"/>
              <a:t>muncii</a:t>
            </a:r>
            <a:r>
              <a:rPr lang="en-US" sz="1200" dirty="0" smtClean="0"/>
              <a:t>, </a:t>
            </a:r>
            <a:r>
              <a:rPr lang="en-US" sz="1200" dirty="0" err="1" smtClean="0"/>
              <a:t>inclusiv</a:t>
            </a:r>
            <a:r>
              <a:rPr lang="en-US" sz="1200" dirty="0" smtClean="0"/>
              <a:t> </a:t>
            </a:r>
            <a:r>
              <a:rPr lang="en-US" sz="1200" dirty="0" err="1" smtClean="0"/>
              <a:t>salariul</a:t>
            </a:r>
            <a:r>
              <a:rPr lang="en-US" sz="1200" dirty="0" smtClean="0"/>
              <a:t> </a:t>
            </a:r>
            <a:r>
              <a:rPr lang="en-US" sz="1200" dirty="0" err="1" smtClean="0"/>
              <a:t>funcţiei</a:t>
            </a:r>
            <a:r>
              <a:rPr lang="en-US" sz="1200" dirty="0" smtClean="0"/>
              <a:t> </a:t>
            </a:r>
            <a:r>
              <a:rPr lang="en-US" sz="1200" dirty="0" err="1" smtClean="0"/>
              <a:t>sau</a:t>
            </a:r>
            <a:r>
              <a:rPr lang="en-US" sz="1200" dirty="0" smtClean="0"/>
              <a:t> </a:t>
            </a:r>
            <a:r>
              <a:rPr lang="en-US" sz="1200" dirty="0" err="1" smtClean="0"/>
              <a:t>cel</a:t>
            </a:r>
            <a:r>
              <a:rPr lang="en-US" sz="1200" dirty="0" smtClean="0"/>
              <a:t> </a:t>
            </a:r>
            <a:r>
              <a:rPr lang="en-US" sz="1200" dirty="0" err="1" smtClean="0"/>
              <a:t>tarifar</a:t>
            </a:r>
            <a:r>
              <a:rPr lang="en-US" sz="1200" dirty="0" smtClean="0"/>
              <a:t>, </a:t>
            </a:r>
            <a:r>
              <a:rPr lang="en-US" sz="1200" dirty="0" err="1" smtClean="0"/>
              <a:t>suplimentele</a:t>
            </a:r>
            <a:r>
              <a:rPr lang="en-US" sz="1200" dirty="0" smtClean="0"/>
              <a:t>, </a:t>
            </a:r>
            <a:r>
              <a:rPr lang="en-US" sz="1200" dirty="0" err="1" smtClean="0"/>
              <a:t>premiile</a:t>
            </a:r>
            <a:r>
              <a:rPr lang="en-US" sz="1200" dirty="0" smtClean="0"/>
              <a:t> </a:t>
            </a:r>
            <a:r>
              <a:rPr lang="en-US" sz="1200" dirty="0" err="1" smtClean="0"/>
              <a:t>şi</a:t>
            </a:r>
            <a:r>
              <a:rPr lang="en-US" sz="1200" dirty="0" smtClean="0"/>
              <a:t> </a:t>
            </a:r>
            <a:r>
              <a:rPr lang="en-US" sz="1200" dirty="0" err="1" smtClean="0"/>
              <a:t>ajutoarele</a:t>
            </a:r>
            <a:r>
              <a:rPr lang="en-US" sz="1200" dirty="0" smtClean="0"/>
              <a:t> </a:t>
            </a:r>
            <a:r>
              <a:rPr lang="en-US" sz="1200" dirty="0" err="1" smtClean="0"/>
              <a:t>materiale</a:t>
            </a:r>
            <a:r>
              <a:rPr lang="en-US" sz="1200" dirty="0" smtClean="0"/>
              <a:t> (</a:t>
            </a:r>
            <a:r>
              <a:rPr lang="en-US" sz="1200" dirty="0" err="1" smtClean="0"/>
              <a:t>în</a:t>
            </a:r>
            <a:r>
              <a:rPr lang="en-US" sz="1200" dirty="0" smtClean="0"/>
              <a:t> </a:t>
            </a:r>
            <a:r>
              <a:rPr lang="en-US" sz="1200" dirty="0" err="1" smtClean="0"/>
              <a:t>cazul</a:t>
            </a:r>
            <a:r>
              <a:rPr lang="en-US" sz="1200" dirty="0" smtClean="0"/>
              <a:t> </a:t>
            </a:r>
            <a:r>
              <a:rPr lang="en-US" sz="1200" dirty="0" err="1" smtClean="0"/>
              <a:t>în</a:t>
            </a:r>
            <a:r>
              <a:rPr lang="en-US" sz="1200" dirty="0" smtClean="0"/>
              <a:t> care </a:t>
            </a:r>
            <a:r>
              <a:rPr lang="en-US" sz="1200" dirty="0" err="1" smtClean="0"/>
              <a:t>acestea</a:t>
            </a:r>
            <a:r>
              <a:rPr lang="en-US" sz="1200" dirty="0" smtClean="0"/>
              <a:t> </a:t>
            </a:r>
            <a:r>
              <a:rPr lang="en-US" sz="1200" dirty="0" err="1" smtClean="0"/>
              <a:t>fac</a:t>
            </a:r>
            <a:r>
              <a:rPr lang="en-US" sz="1200" dirty="0" smtClean="0"/>
              <a:t> parte din </a:t>
            </a:r>
            <a:r>
              <a:rPr lang="en-US" sz="1200" dirty="0" err="1" smtClean="0"/>
              <a:t>sistemul</a:t>
            </a:r>
            <a:r>
              <a:rPr lang="en-US" sz="1200" dirty="0" smtClean="0"/>
              <a:t> de </a:t>
            </a:r>
            <a:r>
              <a:rPr lang="en-US" sz="1200" dirty="0" err="1" smtClean="0"/>
              <a:t>salarizare</a:t>
            </a:r>
            <a:r>
              <a:rPr lang="en-US" sz="1200" dirty="0" smtClean="0"/>
              <a:t> al </a:t>
            </a:r>
            <a:r>
              <a:rPr lang="en-US" sz="1200" dirty="0" err="1" smtClean="0"/>
              <a:t>unităţii</a:t>
            </a:r>
            <a:r>
              <a:rPr lang="en-US" sz="1200" dirty="0" smtClean="0"/>
              <a:t>), </a:t>
            </a:r>
            <a:r>
              <a:rPr lang="en-US" sz="1200" dirty="0" err="1" smtClean="0"/>
              <a:t>precum</a:t>
            </a:r>
            <a:r>
              <a:rPr lang="en-US" sz="1200" dirty="0" smtClean="0"/>
              <a:t> </a:t>
            </a:r>
            <a:r>
              <a:rPr lang="en-US" sz="1200" dirty="0" err="1" smtClean="0"/>
              <a:t>şi</a:t>
            </a:r>
            <a:r>
              <a:rPr lang="en-US" sz="1200" dirty="0" smtClean="0"/>
              <a:t> </a:t>
            </a:r>
            <a:r>
              <a:rPr lang="en-US" sz="1200" dirty="0" err="1" smtClean="0"/>
              <a:t>periodicitatea</a:t>
            </a:r>
            <a:r>
              <a:rPr lang="en-US" sz="1200" dirty="0" smtClean="0"/>
              <a:t> </a:t>
            </a:r>
            <a:r>
              <a:rPr lang="en-US" sz="1200" dirty="0" err="1" smtClean="0"/>
              <a:t>achitării</a:t>
            </a:r>
            <a:r>
              <a:rPr lang="en-US" sz="1200" dirty="0" smtClean="0"/>
              <a:t> </a:t>
            </a:r>
            <a:r>
              <a:rPr lang="en-US" sz="1200" dirty="0" err="1" smtClean="0"/>
              <a:t>plăților</a:t>
            </a:r>
            <a:r>
              <a:rPr lang="en-US" sz="1200" dirty="0" smtClean="0"/>
              <a:t>;</a:t>
            </a:r>
            <a:br>
              <a:rPr lang="en-US" sz="1200" dirty="0" smtClean="0"/>
            </a:br>
            <a:r>
              <a:rPr lang="en-US" sz="1200" dirty="0" smtClean="0"/>
              <a:t>l) </a:t>
            </a:r>
            <a:r>
              <a:rPr lang="en-US" sz="1200" dirty="0" err="1" smtClean="0"/>
              <a:t>compensaţiile</a:t>
            </a:r>
            <a:r>
              <a:rPr lang="en-US" sz="1200" dirty="0" smtClean="0"/>
              <a:t> </a:t>
            </a:r>
            <a:r>
              <a:rPr lang="en-US" sz="1200" dirty="0" err="1" smtClean="0"/>
              <a:t>şi</a:t>
            </a:r>
            <a:r>
              <a:rPr lang="en-US" sz="1200" dirty="0" smtClean="0"/>
              <a:t> </a:t>
            </a:r>
            <a:r>
              <a:rPr lang="en-US" sz="1200" dirty="0" err="1" smtClean="0"/>
              <a:t>alocaţiile</a:t>
            </a:r>
            <a:r>
              <a:rPr lang="en-US" sz="1200" dirty="0" smtClean="0"/>
              <a:t>, </a:t>
            </a:r>
            <a:r>
              <a:rPr lang="en-US" sz="1200" dirty="0" err="1" smtClean="0"/>
              <a:t>inclusiv</a:t>
            </a:r>
            <a:r>
              <a:rPr lang="en-US" sz="1200" dirty="0" smtClean="0"/>
              <a:t> </a:t>
            </a:r>
            <a:r>
              <a:rPr lang="en-US" sz="1200" dirty="0" err="1" smtClean="0"/>
              <a:t>pentru</a:t>
            </a:r>
            <a:r>
              <a:rPr lang="en-US" sz="1200" dirty="0" smtClean="0"/>
              <a:t> </a:t>
            </a:r>
            <a:r>
              <a:rPr lang="en-US" sz="1200" dirty="0" err="1" smtClean="0"/>
              <a:t>munca</a:t>
            </a:r>
            <a:r>
              <a:rPr lang="en-US" sz="1200" dirty="0" smtClean="0"/>
              <a:t> </a:t>
            </a:r>
            <a:r>
              <a:rPr lang="en-US" sz="1200" dirty="0" err="1" smtClean="0"/>
              <a:t>prestată</a:t>
            </a:r>
            <a:r>
              <a:rPr lang="en-US" sz="1200" dirty="0" smtClean="0"/>
              <a:t> </a:t>
            </a:r>
            <a:r>
              <a:rPr lang="en-US" sz="1200" dirty="0" err="1" smtClean="0"/>
              <a:t>în</a:t>
            </a:r>
            <a:r>
              <a:rPr lang="en-US" sz="1200" dirty="0" smtClean="0"/>
              <a:t> </a:t>
            </a:r>
            <a:r>
              <a:rPr lang="en-US" sz="1200" dirty="0" err="1" smtClean="0"/>
              <a:t>condiţii</a:t>
            </a:r>
            <a:r>
              <a:rPr lang="en-US" sz="1200" dirty="0" smtClean="0"/>
              <a:t> </a:t>
            </a:r>
            <a:r>
              <a:rPr lang="en-US" sz="1200" dirty="0" err="1" smtClean="0"/>
              <a:t>grele</a:t>
            </a:r>
            <a:r>
              <a:rPr lang="en-US" sz="1200" dirty="0" smtClean="0"/>
              <a:t>, </a:t>
            </a:r>
            <a:r>
              <a:rPr lang="en-US" sz="1200" dirty="0" err="1" smtClean="0"/>
              <a:t>vătămătoare</a:t>
            </a:r>
            <a:r>
              <a:rPr lang="en-US" sz="1200" dirty="0" smtClean="0"/>
              <a:t> </a:t>
            </a:r>
            <a:r>
              <a:rPr lang="en-US" sz="1200" dirty="0" err="1" smtClean="0"/>
              <a:t>şi</a:t>
            </a:r>
            <a:r>
              <a:rPr lang="en-US" sz="1200" dirty="0" smtClean="0"/>
              <a:t> (</a:t>
            </a:r>
            <a:r>
              <a:rPr lang="en-US" sz="1200" dirty="0" err="1" smtClean="0"/>
              <a:t>sau</a:t>
            </a:r>
            <a:r>
              <a:rPr lang="en-US" sz="1200" dirty="0" smtClean="0"/>
              <a:t>) </a:t>
            </a:r>
            <a:r>
              <a:rPr lang="en-US" sz="1200" dirty="0" err="1" smtClean="0"/>
              <a:t>periculoase</a:t>
            </a:r>
            <a:r>
              <a:rPr lang="en-US" sz="1200" dirty="0" smtClean="0"/>
              <a:t>;</a:t>
            </a:r>
            <a:br>
              <a:rPr lang="en-US" sz="1200" dirty="0" smtClean="0"/>
            </a:br>
            <a:r>
              <a:rPr lang="en-US" sz="1200" dirty="0" smtClean="0"/>
              <a:t>m) </a:t>
            </a:r>
            <a:r>
              <a:rPr lang="en-US" sz="1200" dirty="0" err="1" smtClean="0"/>
              <a:t>locul</a:t>
            </a:r>
            <a:r>
              <a:rPr lang="en-US" sz="1200" dirty="0" smtClean="0"/>
              <a:t> de </a:t>
            </a:r>
            <a:r>
              <a:rPr lang="en-US" sz="1200" dirty="0" err="1" smtClean="0"/>
              <a:t>muncă</a:t>
            </a:r>
            <a:r>
              <a:rPr lang="en-US" sz="1200" dirty="0" smtClean="0"/>
              <a:t>. </a:t>
            </a:r>
            <a:r>
              <a:rPr lang="en-US" sz="1200" dirty="0" err="1" smtClean="0"/>
              <a:t>Dacă</a:t>
            </a:r>
            <a:r>
              <a:rPr lang="en-US" sz="1200" dirty="0" smtClean="0"/>
              <a:t> </a:t>
            </a:r>
            <a:r>
              <a:rPr lang="en-US" sz="1200" dirty="0" err="1" smtClean="0"/>
              <a:t>locul</a:t>
            </a:r>
            <a:r>
              <a:rPr lang="en-US" sz="1200" dirty="0" smtClean="0"/>
              <a:t> de </a:t>
            </a:r>
            <a:r>
              <a:rPr lang="en-US" sz="1200" dirty="0" err="1" smtClean="0"/>
              <a:t>muncă</a:t>
            </a:r>
            <a:r>
              <a:rPr lang="en-US" sz="1200" dirty="0" smtClean="0"/>
              <a:t> nu </a:t>
            </a:r>
            <a:r>
              <a:rPr lang="en-US" sz="1200" dirty="0" err="1" smtClean="0"/>
              <a:t>este</a:t>
            </a:r>
            <a:r>
              <a:rPr lang="en-US" sz="1200" dirty="0" smtClean="0"/>
              <a:t> fix, se </a:t>
            </a:r>
            <a:r>
              <a:rPr lang="en-US" sz="1200" dirty="0" err="1" smtClean="0"/>
              <a:t>menţionează</a:t>
            </a:r>
            <a:r>
              <a:rPr lang="en-US" sz="1200" dirty="0" smtClean="0"/>
              <a:t> </a:t>
            </a:r>
            <a:r>
              <a:rPr lang="en-US" sz="1200" dirty="0" err="1" smtClean="0"/>
              <a:t>că</a:t>
            </a:r>
            <a:r>
              <a:rPr lang="en-US" sz="1200" dirty="0" smtClean="0"/>
              <a:t> </a:t>
            </a:r>
            <a:r>
              <a:rPr lang="en-US" sz="1200" dirty="0" err="1" smtClean="0"/>
              <a:t>salariatul</a:t>
            </a:r>
            <a:r>
              <a:rPr lang="en-US" sz="1200" dirty="0" smtClean="0"/>
              <a:t> </a:t>
            </a:r>
            <a:r>
              <a:rPr lang="en-US" sz="1200" dirty="0" err="1" smtClean="0"/>
              <a:t>poate</a:t>
            </a:r>
            <a:r>
              <a:rPr lang="en-US" sz="1200" dirty="0" smtClean="0"/>
              <a:t> </a:t>
            </a:r>
            <a:r>
              <a:rPr lang="en-US" sz="1200" dirty="0" err="1" smtClean="0"/>
              <a:t>avea</a:t>
            </a:r>
            <a:r>
              <a:rPr lang="en-US" sz="1200" dirty="0" smtClean="0"/>
              <a:t> </a:t>
            </a:r>
            <a:r>
              <a:rPr lang="en-US" sz="1200" dirty="0" err="1" smtClean="0"/>
              <a:t>diferite</a:t>
            </a:r>
            <a:r>
              <a:rPr lang="en-US" sz="1200" dirty="0" smtClean="0"/>
              <a:t> </a:t>
            </a:r>
            <a:r>
              <a:rPr lang="en-US" sz="1200" dirty="0" err="1" smtClean="0"/>
              <a:t>locuri</a:t>
            </a:r>
            <a:r>
              <a:rPr lang="en-US" sz="1200" dirty="0" smtClean="0"/>
              <a:t> de </a:t>
            </a:r>
            <a:r>
              <a:rPr lang="en-US" sz="1200" dirty="0" err="1" smtClean="0"/>
              <a:t>muncă</a:t>
            </a:r>
            <a:r>
              <a:rPr lang="en-US" sz="1200" dirty="0" smtClean="0"/>
              <a:t> </a:t>
            </a:r>
            <a:r>
              <a:rPr lang="en-US" sz="1200" dirty="0" err="1" smtClean="0"/>
              <a:t>şi</a:t>
            </a:r>
            <a:r>
              <a:rPr lang="en-US" sz="1200" dirty="0" smtClean="0"/>
              <a:t> se </a:t>
            </a:r>
            <a:r>
              <a:rPr lang="en-US" sz="1200" dirty="0" err="1" smtClean="0"/>
              <a:t>indică</a:t>
            </a:r>
            <a:r>
              <a:rPr lang="en-US" sz="1200" dirty="0" smtClean="0"/>
              <a:t> </a:t>
            </a:r>
            <a:r>
              <a:rPr lang="en-US" sz="1200" dirty="0" err="1" smtClean="0"/>
              <a:t>adresa</a:t>
            </a:r>
            <a:r>
              <a:rPr lang="en-US" sz="1200" dirty="0" smtClean="0"/>
              <a:t> </a:t>
            </a:r>
            <a:r>
              <a:rPr lang="en-US" sz="1200" dirty="0" err="1" smtClean="0"/>
              <a:t>juridică</a:t>
            </a:r>
            <a:r>
              <a:rPr lang="en-US" sz="1200" dirty="0" smtClean="0"/>
              <a:t> a </a:t>
            </a:r>
            <a:r>
              <a:rPr lang="en-US" sz="1200" dirty="0" err="1" smtClean="0"/>
              <a:t>unităţii</a:t>
            </a:r>
            <a:r>
              <a:rPr lang="en-US" sz="1200" dirty="0" smtClean="0"/>
              <a:t> </a:t>
            </a:r>
            <a:r>
              <a:rPr lang="en-US" sz="1200" dirty="0" err="1" smtClean="0"/>
              <a:t>sau</a:t>
            </a:r>
            <a:r>
              <a:rPr lang="en-US" sz="1200" dirty="0" smtClean="0"/>
              <a:t>, </a:t>
            </a:r>
            <a:r>
              <a:rPr lang="en-US" sz="1200" dirty="0" err="1" smtClean="0"/>
              <a:t>după</a:t>
            </a:r>
            <a:r>
              <a:rPr lang="en-US" sz="1200" dirty="0" smtClean="0"/>
              <a:t> </a:t>
            </a:r>
            <a:r>
              <a:rPr lang="en-US" sz="1200" dirty="0" err="1" smtClean="0"/>
              <a:t>caz</a:t>
            </a:r>
            <a:r>
              <a:rPr lang="en-US" sz="1200" dirty="0" smtClean="0"/>
              <a:t>, </a:t>
            </a:r>
            <a:r>
              <a:rPr lang="en-US" sz="1200" dirty="0" err="1" smtClean="0"/>
              <a:t>domiciliul</a:t>
            </a:r>
            <a:r>
              <a:rPr lang="en-US" sz="1200" dirty="0" smtClean="0"/>
              <a:t> </a:t>
            </a:r>
            <a:r>
              <a:rPr lang="en-US" sz="1200" dirty="0" err="1" smtClean="0"/>
              <a:t>angajatorului</a:t>
            </a:r>
            <a:r>
              <a:rPr lang="en-US" sz="1200" dirty="0" smtClean="0"/>
              <a:t>;</a:t>
            </a:r>
            <a:br>
              <a:rPr lang="en-US" sz="1200" dirty="0" smtClean="0"/>
            </a:br>
            <a:r>
              <a:rPr lang="en-US" sz="1200" dirty="0" smtClean="0"/>
              <a:t>n) </a:t>
            </a:r>
            <a:r>
              <a:rPr lang="en-US" sz="1200" dirty="0" err="1" smtClean="0"/>
              <a:t>regimul</a:t>
            </a:r>
            <a:r>
              <a:rPr lang="en-US" sz="1200" dirty="0" smtClean="0"/>
              <a:t> de </a:t>
            </a:r>
            <a:r>
              <a:rPr lang="en-US" sz="1200" dirty="0" err="1" smtClean="0"/>
              <a:t>muncă</a:t>
            </a:r>
            <a:r>
              <a:rPr lang="en-US" sz="1200" dirty="0" smtClean="0"/>
              <a:t> </a:t>
            </a:r>
            <a:r>
              <a:rPr lang="en-US" sz="1200" dirty="0" err="1" smtClean="0"/>
              <a:t>şi</a:t>
            </a:r>
            <a:r>
              <a:rPr lang="en-US" sz="1200" dirty="0" smtClean="0"/>
              <a:t> de </a:t>
            </a:r>
            <a:r>
              <a:rPr lang="en-US" sz="1200" dirty="0" err="1" smtClean="0"/>
              <a:t>odihnă</a:t>
            </a:r>
            <a:r>
              <a:rPr lang="en-US" sz="1200" dirty="0" smtClean="0"/>
              <a:t>, </a:t>
            </a:r>
            <a:r>
              <a:rPr lang="en-US" sz="1200" dirty="0" err="1" smtClean="0"/>
              <a:t>inclusiv</a:t>
            </a:r>
            <a:r>
              <a:rPr lang="en-US" sz="1200" dirty="0" smtClean="0"/>
              <a:t> </a:t>
            </a:r>
            <a:r>
              <a:rPr lang="en-US" sz="1200" dirty="0" err="1" smtClean="0"/>
              <a:t>durata</a:t>
            </a:r>
            <a:r>
              <a:rPr lang="en-US" sz="1200" dirty="0" smtClean="0"/>
              <a:t> </a:t>
            </a:r>
            <a:r>
              <a:rPr lang="en-US" sz="1200" dirty="0" err="1" smtClean="0"/>
              <a:t>zilei</a:t>
            </a:r>
            <a:r>
              <a:rPr lang="en-US" sz="1200" dirty="0" smtClean="0"/>
              <a:t> </a:t>
            </a:r>
            <a:r>
              <a:rPr lang="en-US" sz="1200" dirty="0" err="1" smtClean="0"/>
              <a:t>şi</a:t>
            </a:r>
            <a:r>
              <a:rPr lang="en-US" sz="1200" dirty="0" smtClean="0"/>
              <a:t> a </a:t>
            </a:r>
            <a:r>
              <a:rPr lang="en-US" sz="1200" dirty="0" err="1" smtClean="0"/>
              <a:t>săptămînii</a:t>
            </a:r>
            <a:r>
              <a:rPr lang="en-US" sz="1200" dirty="0" smtClean="0"/>
              <a:t> de </a:t>
            </a:r>
            <a:r>
              <a:rPr lang="en-US" sz="1200" dirty="0" err="1" smtClean="0"/>
              <a:t>muncă</a:t>
            </a:r>
            <a:r>
              <a:rPr lang="en-US" sz="1200" dirty="0" smtClean="0"/>
              <a:t> a </a:t>
            </a:r>
            <a:r>
              <a:rPr lang="en-US" sz="1200" dirty="0" err="1" smtClean="0"/>
              <a:t>salariatului</a:t>
            </a:r>
            <a:r>
              <a:rPr lang="en-US" sz="1200" dirty="0" smtClean="0"/>
              <a:t>;</a:t>
            </a:r>
            <a:br>
              <a:rPr lang="en-US" sz="1200" dirty="0" smtClean="0"/>
            </a:br>
            <a:r>
              <a:rPr lang="en-US" sz="1200" dirty="0" smtClean="0"/>
              <a:t>o) </a:t>
            </a:r>
            <a:r>
              <a:rPr lang="en-US" sz="1200" dirty="0" err="1" smtClean="0"/>
              <a:t>perioada</a:t>
            </a:r>
            <a:r>
              <a:rPr lang="en-US" sz="1200" dirty="0" smtClean="0"/>
              <a:t> de </a:t>
            </a:r>
            <a:r>
              <a:rPr lang="en-US" sz="1200" dirty="0" err="1" smtClean="0"/>
              <a:t>probă</a:t>
            </a:r>
            <a:r>
              <a:rPr lang="en-US" sz="1200" dirty="0" smtClean="0"/>
              <a:t>, </a:t>
            </a:r>
            <a:r>
              <a:rPr lang="en-US" sz="1200" dirty="0" err="1" smtClean="0"/>
              <a:t>după</a:t>
            </a:r>
            <a:r>
              <a:rPr lang="en-US" sz="1200" dirty="0" smtClean="0"/>
              <a:t> </a:t>
            </a:r>
            <a:r>
              <a:rPr lang="en-US" sz="1200" dirty="0" err="1" smtClean="0"/>
              <a:t>caz</a:t>
            </a:r>
            <a:r>
              <a:rPr lang="en-US" sz="1200" dirty="0" smtClean="0"/>
              <a:t>;</a:t>
            </a:r>
            <a:br>
              <a:rPr lang="en-US" sz="1200" dirty="0" smtClean="0"/>
            </a:br>
            <a:r>
              <a:rPr lang="en-US" sz="1200" dirty="0" smtClean="0"/>
              <a:t>p) </a:t>
            </a:r>
            <a:r>
              <a:rPr lang="en-US" sz="1200" dirty="0" err="1" smtClean="0"/>
              <a:t>durata</a:t>
            </a:r>
            <a:r>
              <a:rPr lang="en-US" sz="1200" dirty="0" smtClean="0"/>
              <a:t> </a:t>
            </a:r>
            <a:r>
              <a:rPr lang="en-US" sz="1200" dirty="0" err="1" smtClean="0"/>
              <a:t>concediului</a:t>
            </a:r>
            <a:r>
              <a:rPr lang="en-US" sz="1200" dirty="0" smtClean="0"/>
              <a:t> de </a:t>
            </a:r>
            <a:r>
              <a:rPr lang="en-US" sz="1200" dirty="0" err="1" smtClean="0"/>
              <a:t>odihnă</a:t>
            </a:r>
            <a:r>
              <a:rPr lang="en-US" sz="1200" dirty="0" smtClean="0"/>
              <a:t> </a:t>
            </a:r>
            <a:r>
              <a:rPr lang="en-US" sz="1200" dirty="0" err="1" smtClean="0"/>
              <a:t>anual</a:t>
            </a:r>
            <a:r>
              <a:rPr lang="en-US" sz="1200" dirty="0" smtClean="0"/>
              <a:t> </a:t>
            </a:r>
            <a:r>
              <a:rPr lang="en-US" sz="1200" dirty="0" err="1" smtClean="0"/>
              <a:t>şi</a:t>
            </a:r>
            <a:r>
              <a:rPr lang="en-US" sz="1200" dirty="0" smtClean="0"/>
              <a:t> </a:t>
            </a:r>
            <a:r>
              <a:rPr lang="en-US" sz="1200" dirty="0" err="1" smtClean="0"/>
              <a:t>condiţiile</a:t>
            </a:r>
            <a:r>
              <a:rPr lang="en-US" sz="1200" dirty="0" smtClean="0"/>
              <a:t> de </a:t>
            </a:r>
            <a:r>
              <a:rPr lang="en-US" sz="1200" dirty="0" err="1" smtClean="0"/>
              <a:t>acordare</a:t>
            </a:r>
            <a:r>
              <a:rPr lang="en-US" sz="1200" dirty="0" smtClean="0"/>
              <a:t> a </a:t>
            </a:r>
            <a:r>
              <a:rPr lang="en-US" sz="1200" dirty="0" err="1" smtClean="0"/>
              <a:t>acestuia</a:t>
            </a:r>
            <a:r>
              <a:rPr lang="en-US" sz="1200" dirty="0" smtClean="0"/>
              <a:t>;</a:t>
            </a:r>
            <a:br>
              <a:rPr lang="en-US" sz="1200" dirty="0" smtClean="0"/>
            </a:br>
            <a:r>
              <a:rPr lang="en-US" sz="1200" dirty="0" smtClean="0"/>
              <a:t>r) </a:t>
            </a:r>
            <a:r>
              <a:rPr lang="en-US" sz="1200" dirty="0" err="1" smtClean="0"/>
              <a:t>condiţiile</a:t>
            </a:r>
            <a:r>
              <a:rPr lang="en-US" sz="1200" dirty="0" smtClean="0"/>
              <a:t> de </a:t>
            </a:r>
            <a:r>
              <a:rPr lang="en-US" sz="1200" dirty="0" err="1" smtClean="0"/>
              <a:t>asigurare</a:t>
            </a:r>
            <a:r>
              <a:rPr lang="en-US" sz="1200" dirty="0" smtClean="0"/>
              <a:t> </a:t>
            </a:r>
            <a:r>
              <a:rPr lang="en-US" sz="1200" dirty="0" err="1" smtClean="0"/>
              <a:t>socială</a:t>
            </a:r>
            <a:r>
              <a:rPr lang="en-US" sz="1200" dirty="0" smtClean="0"/>
              <a:t>;</a:t>
            </a:r>
            <a:br>
              <a:rPr lang="en-US" sz="1200" dirty="0" smtClean="0"/>
            </a:br>
            <a:r>
              <a:rPr lang="en-US" sz="1200" dirty="0" smtClean="0"/>
              <a:t>s) </a:t>
            </a:r>
            <a:r>
              <a:rPr lang="en-US" sz="1200" dirty="0" err="1" smtClean="0"/>
              <a:t>condiţiile</a:t>
            </a:r>
            <a:r>
              <a:rPr lang="en-US" sz="1200" dirty="0" smtClean="0"/>
              <a:t> de </a:t>
            </a:r>
            <a:r>
              <a:rPr lang="en-US" sz="1200" dirty="0" err="1" smtClean="0"/>
              <a:t>asigurare</a:t>
            </a:r>
            <a:r>
              <a:rPr lang="en-US" sz="1200" dirty="0" smtClean="0"/>
              <a:t> </a:t>
            </a:r>
            <a:r>
              <a:rPr lang="en-US" sz="1200" dirty="0" err="1" smtClean="0"/>
              <a:t>medicală</a:t>
            </a:r>
            <a:r>
              <a:rPr lang="en-US" sz="1200" dirty="0" smtClean="0"/>
              <a:t>;</a:t>
            </a:r>
            <a:endParaRPr lang="ro-MO" sz="1200" dirty="0" smtClean="0"/>
          </a:p>
          <a:p>
            <a:r>
              <a:rPr lang="en-US" sz="1200" dirty="0" smtClean="0"/>
              <a:t>u</a:t>
            </a:r>
            <a:r>
              <a:rPr lang="en-US" sz="1200" dirty="0" smtClean="0"/>
              <a:t>) </a:t>
            </a:r>
            <a:r>
              <a:rPr lang="en-US" sz="1200" dirty="0" err="1" smtClean="0"/>
              <a:t>clauzele</a:t>
            </a:r>
            <a:r>
              <a:rPr lang="en-US" sz="1200" dirty="0" smtClean="0"/>
              <a:t> </a:t>
            </a:r>
            <a:r>
              <a:rPr lang="en-US" sz="1200" dirty="0" err="1" smtClean="0"/>
              <a:t>specifice</a:t>
            </a:r>
            <a:r>
              <a:rPr lang="en-US" sz="1200" dirty="0" smtClean="0"/>
              <a:t> (art. 51 din CM), </a:t>
            </a:r>
            <a:r>
              <a:rPr lang="en-US" sz="1200" dirty="0" err="1" smtClean="0"/>
              <a:t>după</a:t>
            </a:r>
            <a:r>
              <a:rPr lang="en-US" sz="1200" dirty="0" smtClean="0"/>
              <a:t> </a:t>
            </a:r>
            <a:r>
              <a:rPr lang="en-US" sz="1200" dirty="0" err="1" smtClean="0"/>
              <a:t>caz</a:t>
            </a:r>
            <a:r>
              <a:rPr lang="en-US" sz="1200" dirty="0" smtClean="0"/>
              <a:t>.</a:t>
            </a:r>
            <a:endParaRPr lang="ro-MO" sz="1200" dirty="0" smtClean="0"/>
          </a:p>
          <a:p>
            <a:r>
              <a:rPr lang="vi-VN" sz="1200" dirty="0" smtClean="0"/>
              <a:t>Contractul individual de muncă poate conţine şi alte prevederi ce nu contravin legislaţiei în vigoare. </a:t>
            </a:r>
            <a:r>
              <a:rPr lang="en-US" sz="1200" dirty="0" smtClean="0"/>
              <a:t/>
            </a:r>
            <a:br>
              <a:rPr lang="en-US" sz="1200" dirty="0" smtClean="0"/>
            </a:br>
            <a:r>
              <a:rPr lang="en-US" sz="1200" dirty="0" smtClean="0"/>
              <a:t>Este </a:t>
            </a:r>
            <a:r>
              <a:rPr lang="en-US" sz="1200" dirty="0" err="1" smtClean="0"/>
              <a:t>interzisă</a:t>
            </a:r>
            <a:r>
              <a:rPr lang="en-US" sz="1200" dirty="0" smtClean="0"/>
              <a:t> </a:t>
            </a:r>
            <a:r>
              <a:rPr lang="en-US" sz="1200" dirty="0" err="1" smtClean="0"/>
              <a:t>stabilirea</a:t>
            </a:r>
            <a:r>
              <a:rPr lang="en-US" sz="1200" dirty="0" smtClean="0"/>
              <a:t> </a:t>
            </a:r>
            <a:r>
              <a:rPr lang="en-US" sz="1200" dirty="0" err="1" smtClean="0"/>
              <a:t>pentru</a:t>
            </a:r>
            <a:r>
              <a:rPr lang="en-US" sz="1200" dirty="0" smtClean="0"/>
              <a:t> </a:t>
            </a:r>
            <a:r>
              <a:rPr lang="en-US" sz="1200" dirty="0" err="1" smtClean="0"/>
              <a:t>salariat</a:t>
            </a:r>
            <a:r>
              <a:rPr lang="en-US" sz="1200" dirty="0" smtClean="0"/>
              <a:t>, </a:t>
            </a:r>
            <a:r>
              <a:rPr lang="en-US" sz="1200" dirty="0" err="1" smtClean="0"/>
              <a:t>prin</a:t>
            </a:r>
            <a:r>
              <a:rPr lang="en-US" sz="1200" dirty="0" smtClean="0"/>
              <a:t> </a:t>
            </a:r>
            <a:r>
              <a:rPr lang="en-US" sz="1200" dirty="0" err="1" smtClean="0"/>
              <a:t>contractul</a:t>
            </a:r>
            <a:r>
              <a:rPr lang="en-US" sz="1200" dirty="0" smtClean="0"/>
              <a:t> individual de </a:t>
            </a:r>
            <a:r>
              <a:rPr lang="en-US" sz="1200" dirty="0" err="1" smtClean="0"/>
              <a:t>muncă</a:t>
            </a:r>
            <a:r>
              <a:rPr lang="en-US" sz="1200" dirty="0" smtClean="0"/>
              <a:t>, a </a:t>
            </a:r>
            <a:r>
              <a:rPr lang="en-US" sz="1200" dirty="0" err="1" smtClean="0"/>
              <a:t>unor</a:t>
            </a:r>
            <a:r>
              <a:rPr lang="en-US" sz="1200" dirty="0" smtClean="0"/>
              <a:t> </a:t>
            </a:r>
            <a:r>
              <a:rPr lang="en-US" sz="1200" dirty="0" err="1" smtClean="0"/>
              <a:t>condiţii</a:t>
            </a:r>
            <a:r>
              <a:rPr lang="en-US" sz="1200" dirty="0" smtClean="0"/>
              <a:t> sub </a:t>
            </a:r>
            <a:r>
              <a:rPr lang="en-US" sz="1200" dirty="0" err="1" smtClean="0"/>
              <a:t>nivelul</a:t>
            </a:r>
            <a:r>
              <a:rPr lang="en-US" sz="1200" dirty="0" smtClean="0"/>
              <a:t> </a:t>
            </a:r>
            <a:r>
              <a:rPr lang="en-US" sz="1200" dirty="0" err="1" smtClean="0"/>
              <a:t>celor</a:t>
            </a:r>
            <a:r>
              <a:rPr lang="en-US" sz="1200" dirty="0" smtClean="0"/>
              <a:t> </a:t>
            </a:r>
            <a:r>
              <a:rPr lang="en-US" sz="1200" dirty="0" err="1" smtClean="0"/>
              <a:t>prevăzute</a:t>
            </a:r>
            <a:r>
              <a:rPr lang="en-US" sz="1200" dirty="0" smtClean="0"/>
              <a:t> de </a:t>
            </a:r>
            <a:r>
              <a:rPr lang="en-US" sz="1200" dirty="0" err="1" smtClean="0"/>
              <a:t>actele</a:t>
            </a:r>
            <a:r>
              <a:rPr lang="en-US" sz="1200" dirty="0" smtClean="0"/>
              <a:t> normative </a:t>
            </a:r>
            <a:r>
              <a:rPr lang="en-US" sz="1200" dirty="0" err="1" smtClean="0"/>
              <a:t>în</a:t>
            </a:r>
            <a:r>
              <a:rPr lang="en-US" sz="1200" dirty="0" smtClean="0"/>
              <a:t> </a:t>
            </a:r>
            <a:r>
              <a:rPr lang="en-US" sz="1200" dirty="0" err="1" smtClean="0"/>
              <a:t>vigoare</a:t>
            </a:r>
            <a:r>
              <a:rPr lang="en-US" sz="1200" dirty="0" smtClean="0"/>
              <a:t>, de </a:t>
            </a:r>
            <a:r>
              <a:rPr lang="en-US" sz="1200" dirty="0" err="1" smtClean="0"/>
              <a:t>convenţiile</a:t>
            </a:r>
            <a:r>
              <a:rPr lang="en-US" sz="1200" dirty="0" smtClean="0"/>
              <a:t> </a:t>
            </a:r>
            <a:r>
              <a:rPr lang="en-US" sz="1200" dirty="0" err="1" smtClean="0"/>
              <a:t>colective</a:t>
            </a:r>
            <a:r>
              <a:rPr lang="en-US" sz="1200" dirty="0" smtClean="0"/>
              <a:t> </a:t>
            </a:r>
            <a:r>
              <a:rPr lang="en-US" sz="1200" dirty="0" err="1" smtClean="0"/>
              <a:t>şi</a:t>
            </a:r>
            <a:r>
              <a:rPr lang="en-US" sz="1200" dirty="0" smtClean="0"/>
              <a:t> de </a:t>
            </a:r>
            <a:r>
              <a:rPr lang="en-US" sz="1200" dirty="0" err="1" smtClean="0"/>
              <a:t>contractul</a:t>
            </a:r>
            <a:r>
              <a:rPr lang="en-US" sz="1200" dirty="0" smtClean="0"/>
              <a:t> </a:t>
            </a:r>
            <a:r>
              <a:rPr lang="en-US" sz="1200" dirty="0" err="1" smtClean="0"/>
              <a:t>colectiv</a:t>
            </a:r>
            <a:r>
              <a:rPr lang="en-US" sz="1200" dirty="0" smtClean="0"/>
              <a:t> de </a:t>
            </a:r>
            <a:r>
              <a:rPr lang="en-US" sz="1200" b="1" dirty="0" err="1" smtClean="0"/>
              <a:t>muncă</a:t>
            </a:r>
            <a:r>
              <a:rPr lang="en-US" sz="1200" b="1" dirty="0" smtClean="0"/>
              <a:t>.</a:t>
            </a:r>
            <a:endParaRPr lang="ru-RU" sz="1200" dirty="0" smtClean="0"/>
          </a:p>
          <a:p>
            <a:endParaRPr lang="ru-RU" sz="1400" dirty="0"/>
          </a:p>
        </p:txBody>
      </p:sp>
      <p:sp>
        <p:nvSpPr>
          <p:cNvPr id="3" name="Заголовок 2"/>
          <p:cNvSpPr>
            <a:spLocks noGrp="1"/>
          </p:cNvSpPr>
          <p:nvPr>
            <p:ph type="title"/>
          </p:nvPr>
        </p:nvSpPr>
        <p:spPr>
          <a:xfrm>
            <a:off x="457200" y="274638"/>
            <a:ext cx="8229600" cy="778098"/>
          </a:xfrm>
        </p:spPr>
        <p:txBody>
          <a:bodyPr>
            <a:normAutofit fontScale="90000"/>
          </a:bodyPr>
          <a:lstStyle/>
          <a:p>
            <a:pPr algn="ctr"/>
            <a:r>
              <a:rPr lang="ru-RU" dirty="0" smtClean="0"/>
              <a:t/>
            </a:r>
            <a:br>
              <a:rPr lang="ru-RU" dirty="0" smtClean="0"/>
            </a:br>
            <a:r>
              <a:rPr lang="ro-MO" dirty="0" smtClean="0"/>
              <a:t/>
            </a:r>
            <a:br>
              <a:rPr lang="ro-MO" dirty="0" smtClean="0"/>
            </a:br>
            <a:r>
              <a:rPr lang="en-US" sz="3100" dirty="0" err="1" smtClean="0"/>
              <a:t>Conţinutul</a:t>
            </a:r>
            <a:r>
              <a:rPr lang="en-US" sz="3100" dirty="0" smtClean="0"/>
              <a:t> </a:t>
            </a:r>
            <a:r>
              <a:rPr lang="en-US" sz="3100" dirty="0" err="1" smtClean="0"/>
              <a:t>contractului</a:t>
            </a:r>
            <a:r>
              <a:rPr lang="en-US" sz="3100" dirty="0" smtClean="0"/>
              <a:t> individual de </a:t>
            </a:r>
            <a:r>
              <a:rPr lang="en-US" sz="3100" dirty="0" err="1" smtClean="0"/>
              <a:t>muncă</a:t>
            </a:r>
            <a:r>
              <a:rPr lang="ru-RU" sz="3100" dirty="0" smtClean="0"/>
              <a:t/>
            </a:r>
            <a:br>
              <a:rPr lang="ru-RU" sz="3100" dirty="0" smtClean="0"/>
            </a:br>
            <a:r>
              <a:rPr lang="ru-RU" dirty="0" smtClean="0"/>
              <a:t/>
            </a:r>
            <a:br>
              <a:rPr lang="ru-RU" dirty="0" smtClean="0"/>
            </a:b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268760"/>
            <a:ext cx="8229600" cy="5256584"/>
          </a:xfrm>
        </p:spPr>
        <p:txBody>
          <a:bodyPr>
            <a:normAutofit/>
          </a:bodyPr>
          <a:lstStyle/>
          <a:p>
            <a:pPr>
              <a:buNone/>
            </a:pPr>
            <a:endParaRPr lang="ru-RU" sz="1400" dirty="0" smtClean="0"/>
          </a:p>
          <a:p>
            <a:pPr algn="just"/>
            <a:r>
              <a:rPr lang="ru-RU" sz="1400" dirty="0" err="1" smtClean="0"/>
              <a:t>Încheierea</a:t>
            </a:r>
            <a:r>
              <a:rPr lang="ru-RU" sz="1400" dirty="0" smtClean="0"/>
              <a:t> </a:t>
            </a:r>
            <a:r>
              <a:rPr lang="ru-RU" sz="1400" dirty="0" err="1" smtClean="0"/>
              <a:t>unui</a:t>
            </a:r>
            <a:r>
              <a:rPr lang="ru-RU" sz="1400" dirty="0" smtClean="0"/>
              <a:t> </a:t>
            </a:r>
            <a:r>
              <a:rPr lang="ru-RU" sz="1400" dirty="0" err="1" smtClean="0"/>
              <a:t>contract</a:t>
            </a:r>
            <a:r>
              <a:rPr lang="ru-RU" sz="1400" dirty="0" smtClean="0"/>
              <a:t> </a:t>
            </a:r>
            <a:r>
              <a:rPr lang="ru-RU" sz="1400" dirty="0" err="1" smtClean="0"/>
              <a:t>individual</a:t>
            </a:r>
            <a:r>
              <a:rPr lang="ru-RU" sz="1400" dirty="0" smtClean="0"/>
              <a:t> </a:t>
            </a:r>
            <a:r>
              <a:rPr lang="ru-RU" sz="1400" dirty="0" err="1" smtClean="0"/>
              <a:t>de</a:t>
            </a:r>
            <a:r>
              <a:rPr lang="ru-RU" sz="1400" dirty="0" smtClean="0"/>
              <a:t> </a:t>
            </a:r>
            <a:r>
              <a:rPr lang="ru-RU" sz="1400" dirty="0" err="1" smtClean="0"/>
              <a:t>muncă</a:t>
            </a:r>
            <a:r>
              <a:rPr lang="ru-RU" sz="1400" dirty="0" smtClean="0"/>
              <a:t> </a:t>
            </a:r>
            <a:r>
              <a:rPr lang="ru-RU" sz="1400" dirty="0" err="1" smtClean="0"/>
              <a:t>pentru</a:t>
            </a:r>
            <a:r>
              <a:rPr lang="ru-RU" sz="1400" dirty="0" smtClean="0"/>
              <a:t> </a:t>
            </a:r>
            <a:r>
              <a:rPr lang="ru-RU" sz="1400" dirty="0" err="1" smtClean="0"/>
              <a:t>o</a:t>
            </a:r>
            <a:r>
              <a:rPr lang="ru-RU" sz="1400" dirty="0" smtClean="0"/>
              <a:t> </a:t>
            </a:r>
            <a:r>
              <a:rPr lang="ru-RU" sz="1400" dirty="0" err="1" smtClean="0"/>
              <a:t>anumită</a:t>
            </a:r>
            <a:r>
              <a:rPr lang="ru-RU" sz="1400" dirty="0" smtClean="0"/>
              <a:t> </a:t>
            </a:r>
            <a:r>
              <a:rPr lang="ru-RU" sz="1400" dirty="0" err="1" smtClean="0"/>
              <a:t>perioadă</a:t>
            </a:r>
            <a:r>
              <a:rPr lang="ru-RU" sz="1400" dirty="0" smtClean="0"/>
              <a:t> </a:t>
            </a:r>
            <a:r>
              <a:rPr lang="ru-RU" sz="1400" dirty="0" err="1" smtClean="0"/>
              <a:t>este</a:t>
            </a:r>
            <a:r>
              <a:rPr lang="ru-RU" sz="1400" dirty="0" smtClean="0"/>
              <a:t> </a:t>
            </a:r>
            <a:r>
              <a:rPr lang="ru-RU" sz="1400" dirty="0" err="1" smtClean="0"/>
              <a:t>destul</a:t>
            </a:r>
            <a:r>
              <a:rPr lang="ru-RU" sz="1400" dirty="0" smtClean="0"/>
              <a:t> </a:t>
            </a:r>
            <a:r>
              <a:rPr lang="ru-RU" sz="1400" dirty="0" err="1" smtClean="0"/>
              <a:t>de</a:t>
            </a:r>
            <a:r>
              <a:rPr lang="ru-RU" sz="1400" dirty="0" smtClean="0"/>
              <a:t> </a:t>
            </a:r>
            <a:r>
              <a:rPr lang="ru-RU" sz="1400" dirty="0" err="1" smtClean="0"/>
              <a:t>convenabilă</a:t>
            </a:r>
            <a:r>
              <a:rPr lang="ru-RU" sz="1400" dirty="0" smtClean="0"/>
              <a:t> </a:t>
            </a:r>
            <a:r>
              <a:rPr lang="ru-RU" sz="1400" dirty="0" err="1" smtClean="0"/>
              <a:t>pentru</a:t>
            </a:r>
            <a:r>
              <a:rPr lang="ru-RU" sz="1400" dirty="0" smtClean="0"/>
              <a:t> </a:t>
            </a:r>
            <a:r>
              <a:rPr lang="ru-RU" sz="1400" dirty="0" err="1" smtClean="0"/>
              <a:t>angajator</a:t>
            </a:r>
            <a:r>
              <a:rPr lang="ru-RU" sz="1400" dirty="0" smtClean="0"/>
              <a:t>, </a:t>
            </a:r>
            <a:r>
              <a:rPr lang="ru-RU" sz="1400" dirty="0" err="1" smtClean="0"/>
              <a:t>deoarece</a:t>
            </a:r>
            <a:r>
              <a:rPr lang="ru-RU" sz="1400" dirty="0" smtClean="0"/>
              <a:t> </a:t>
            </a:r>
            <a:r>
              <a:rPr lang="ru-RU" sz="1400" dirty="0" err="1" smtClean="0"/>
              <a:t>la</a:t>
            </a:r>
            <a:r>
              <a:rPr lang="ru-RU" sz="1400" dirty="0" smtClean="0"/>
              <a:t> </a:t>
            </a:r>
            <a:r>
              <a:rPr lang="ru-RU" sz="1400" dirty="0" err="1" smtClean="0"/>
              <a:t>încetarea</a:t>
            </a:r>
            <a:r>
              <a:rPr lang="ru-RU" sz="1400" dirty="0" smtClean="0"/>
              <a:t> </a:t>
            </a:r>
            <a:r>
              <a:rPr lang="ru-RU" sz="1400" dirty="0" err="1" smtClean="0"/>
              <a:t>raportului</a:t>
            </a:r>
            <a:r>
              <a:rPr lang="ru-RU" sz="1400" dirty="0" smtClean="0"/>
              <a:t> </a:t>
            </a:r>
            <a:r>
              <a:rPr lang="ru-RU" sz="1400" dirty="0" err="1" smtClean="0"/>
              <a:t>de</a:t>
            </a:r>
            <a:r>
              <a:rPr lang="ru-RU" sz="1400" dirty="0" smtClean="0"/>
              <a:t> </a:t>
            </a:r>
            <a:r>
              <a:rPr lang="ru-RU" sz="1400" dirty="0" err="1" smtClean="0"/>
              <a:t>muncă</a:t>
            </a:r>
            <a:r>
              <a:rPr lang="ru-RU" sz="1400" dirty="0" smtClean="0"/>
              <a:t> </a:t>
            </a:r>
            <a:r>
              <a:rPr lang="ru-RU" sz="1400" dirty="0" err="1" smtClean="0"/>
              <a:t>nu</a:t>
            </a:r>
            <a:r>
              <a:rPr lang="ru-RU" sz="1400" dirty="0" smtClean="0"/>
              <a:t> </a:t>
            </a:r>
            <a:r>
              <a:rPr lang="ru-RU" sz="1400" dirty="0" err="1" smtClean="0"/>
              <a:t>sunt</a:t>
            </a:r>
            <a:r>
              <a:rPr lang="ru-RU" sz="1400" dirty="0" smtClean="0"/>
              <a:t> </a:t>
            </a:r>
            <a:r>
              <a:rPr lang="ru-RU" sz="1400" dirty="0" err="1" smtClean="0"/>
              <a:t>necesare</a:t>
            </a:r>
            <a:r>
              <a:rPr lang="ru-RU" sz="1400" dirty="0" smtClean="0"/>
              <a:t> </a:t>
            </a:r>
            <a:r>
              <a:rPr lang="ru-RU" sz="1400" dirty="0" err="1" smtClean="0"/>
              <a:t>motive</a:t>
            </a:r>
            <a:r>
              <a:rPr lang="ru-RU" sz="1400" dirty="0" smtClean="0"/>
              <a:t> </a:t>
            </a:r>
            <a:r>
              <a:rPr lang="ru-RU" sz="1400" dirty="0" err="1" smtClean="0"/>
              <a:t>speciale</a:t>
            </a:r>
            <a:r>
              <a:rPr lang="ru-RU" sz="1400" dirty="0" smtClean="0"/>
              <a:t> </a:t>
            </a:r>
            <a:r>
              <a:rPr lang="ru-RU" sz="1400" dirty="0" err="1" smtClean="0"/>
              <a:t>pentru</a:t>
            </a:r>
            <a:r>
              <a:rPr lang="ru-RU" sz="1400" dirty="0" smtClean="0"/>
              <a:t> </a:t>
            </a:r>
            <a:r>
              <a:rPr lang="ru-RU" sz="1400" dirty="0" err="1" smtClean="0"/>
              <a:t>întreruperea</a:t>
            </a:r>
            <a:r>
              <a:rPr lang="ru-RU" sz="1400" dirty="0" smtClean="0"/>
              <a:t> </a:t>
            </a:r>
            <a:r>
              <a:rPr lang="ru-RU" sz="1400" dirty="0" err="1" smtClean="0"/>
              <a:t>relațiilor de</a:t>
            </a:r>
            <a:r>
              <a:rPr lang="ru-RU" sz="1400" dirty="0" smtClean="0"/>
              <a:t> </a:t>
            </a:r>
            <a:r>
              <a:rPr lang="ru-RU" sz="1400" dirty="0" err="1" smtClean="0"/>
              <a:t>muncă</a:t>
            </a:r>
            <a:r>
              <a:rPr lang="ru-RU" sz="1400" dirty="0" smtClean="0"/>
              <a:t>.</a:t>
            </a:r>
          </a:p>
          <a:p>
            <a:pPr algn="just"/>
            <a:r>
              <a:rPr lang="en-US" sz="1400" dirty="0" err="1" smtClean="0"/>
              <a:t>Încheierea</a:t>
            </a:r>
            <a:r>
              <a:rPr lang="en-US" sz="1400" dirty="0" smtClean="0"/>
              <a:t> </a:t>
            </a:r>
            <a:r>
              <a:rPr lang="en-US" sz="1400" dirty="0" err="1" smtClean="0"/>
              <a:t>unui</a:t>
            </a:r>
            <a:r>
              <a:rPr lang="en-US" sz="1400" dirty="0" smtClean="0"/>
              <a:t> contract individual de </a:t>
            </a:r>
            <a:r>
              <a:rPr lang="en-US" sz="1400" dirty="0" err="1" smtClean="0"/>
              <a:t>muncă</a:t>
            </a:r>
            <a:r>
              <a:rPr lang="en-US" sz="1400" dirty="0" smtClean="0"/>
              <a:t> </a:t>
            </a:r>
            <a:r>
              <a:rPr lang="en-US" sz="1400" dirty="0" err="1" smtClean="0"/>
              <a:t>pe</a:t>
            </a:r>
            <a:r>
              <a:rPr lang="en-US" sz="1400" dirty="0" smtClean="0"/>
              <a:t> </a:t>
            </a:r>
            <a:r>
              <a:rPr lang="en-US" sz="1400" dirty="0" err="1" smtClean="0"/>
              <a:t>durată</a:t>
            </a:r>
            <a:r>
              <a:rPr lang="en-US" sz="1400" dirty="0" smtClean="0"/>
              <a:t> </a:t>
            </a:r>
            <a:r>
              <a:rPr lang="en-US" sz="1400" dirty="0" err="1" smtClean="0"/>
              <a:t>determinată</a:t>
            </a:r>
            <a:r>
              <a:rPr lang="en-US" sz="1400" dirty="0" smtClean="0"/>
              <a:t> </a:t>
            </a:r>
            <a:r>
              <a:rPr lang="en-US" sz="1400" dirty="0" err="1" smtClean="0"/>
              <a:t>necesită</a:t>
            </a:r>
            <a:r>
              <a:rPr lang="en-US" sz="1400" dirty="0" smtClean="0"/>
              <a:t> motive </a:t>
            </a:r>
            <a:r>
              <a:rPr lang="en-US" sz="1400" dirty="0" err="1" smtClean="0"/>
              <a:t>serioase</a:t>
            </a:r>
            <a:r>
              <a:rPr lang="en-US" sz="1400" dirty="0" smtClean="0"/>
              <a:t> din </a:t>
            </a:r>
            <a:r>
              <a:rPr lang="en-US" sz="1400" dirty="0" err="1" smtClean="0"/>
              <a:t>partea</a:t>
            </a:r>
            <a:r>
              <a:rPr lang="en-US" sz="1400" dirty="0" smtClean="0"/>
              <a:t> </a:t>
            </a:r>
            <a:r>
              <a:rPr lang="en-US" sz="1400" dirty="0" err="1" smtClean="0"/>
              <a:t>angajatorului</a:t>
            </a:r>
            <a:r>
              <a:rPr lang="en-US" sz="1400" dirty="0" smtClean="0"/>
              <a:t>. </a:t>
            </a:r>
            <a:r>
              <a:rPr lang="ru-RU" sz="1400" dirty="0" err="1" smtClean="0"/>
              <a:t>Încălcarea</a:t>
            </a:r>
            <a:r>
              <a:rPr lang="ru-RU" sz="1400" dirty="0" smtClean="0"/>
              <a:t> </a:t>
            </a:r>
            <a:r>
              <a:rPr lang="ru-RU" sz="1400" dirty="0" err="1" smtClean="0"/>
              <a:t>regulilor</a:t>
            </a:r>
            <a:r>
              <a:rPr lang="ru-RU" sz="1400" dirty="0" smtClean="0"/>
              <a:t> </a:t>
            </a:r>
            <a:r>
              <a:rPr lang="ru-RU" sz="1400" dirty="0" err="1" smtClean="0"/>
              <a:t>de</a:t>
            </a:r>
            <a:r>
              <a:rPr lang="ru-RU" sz="1400" dirty="0" smtClean="0"/>
              <a:t> </a:t>
            </a:r>
            <a:r>
              <a:rPr lang="ru-RU" sz="1400" dirty="0" err="1" smtClean="0"/>
              <a:t>pregătire</a:t>
            </a:r>
            <a:r>
              <a:rPr lang="ru-RU" sz="1400" dirty="0" smtClean="0"/>
              <a:t> </a:t>
            </a:r>
            <a:r>
              <a:rPr lang="ru-RU" sz="1400" dirty="0" err="1" smtClean="0"/>
              <a:t>și încheiere</a:t>
            </a:r>
            <a:r>
              <a:rPr lang="ru-RU" sz="1400" dirty="0" smtClean="0"/>
              <a:t> </a:t>
            </a:r>
            <a:r>
              <a:rPr lang="ru-RU" sz="1400" dirty="0" err="1" smtClean="0"/>
              <a:t>a</a:t>
            </a:r>
            <a:r>
              <a:rPr lang="ru-RU" sz="1400" dirty="0" smtClean="0"/>
              <a:t> </a:t>
            </a:r>
            <a:r>
              <a:rPr lang="ru-RU" sz="1400" dirty="0" err="1" smtClean="0"/>
              <a:t>acestuia</a:t>
            </a:r>
            <a:r>
              <a:rPr lang="ru-RU" sz="1400" dirty="0" smtClean="0"/>
              <a:t> </a:t>
            </a:r>
            <a:r>
              <a:rPr lang="ru-RU" sz="1400" dirty="0" err="1" smtClean="0"/>
              <a:t>poate</a:t>
            </a:r>
            <a:r>
              <a:rPr lang="ru-RU" sz="1400" dirty="0" smtClean="0"/>
              <a:t> </a:t>
            </a:r>
            <a:r>
              <a:rPr lang="ru-RU" sz="1400" dirty="0" err="1" smtClean="0"/>
              <a:t>duce</a:t>
            </a:r>
            <a:r>
              <a:rPr lang="ru-RU" sz="1400" dirty="0" smtClean="0"/>
              <a:t> </a:t>
            </a:r>
            <a:r>
              <a:rPr lang="ru-RU" sz="1400" dirty="0" err="1" smtClean="0"/>
              <a:t>la</a:t>
            </a:r>
            <a:r>
              <a:rPr lang="ru-RU" sz="1400" dirty="0" smtClean="0"/>
              <a:t> </a:t>
            </a:r>
            <a:r>
              <a:rPr lang="ru-RU" sz="1400" dirty="0" err="1" smtClean="0"/>
              <a:t>faptul</a:t>
            </a:r>
            <a:r>
              <a:rPr lang="ru-RU" sz="1400" dirty="0" smtClean="0"/>
              <a:t> </a:t>
            </a:r>
            <a:r>
              <a:rPr lang="ru-RU" sz="1400" dirty="0" err="1" smtClean="0"/>
              <a:t>că</a:t>
            </a:r>
            <a:r>
              <a:rPr lang="ru-RU" sz="1400" dirty="0" smtClean="0"/>
              <a:t> </a:t>
            </a:r>
            <a:r>
              <a:rPr lang="ru-RU" sz="1400" dirty="0" err="1" smtClean="0"/>
              <a:t>un</a:t>
            </a:r>
            <a:r>
              <a:rPr lang="ru-RU" sz="1400" dirty="0" smtClean="0"/>
              <a:t> </a:t>
            </a:r>
            <a:r>
              <a:rPr lang="ru-RU" sz="1400" dirty="0" err="1" smtClean="0"/>
              <a:t>angajat</a:t>
            </a:r>
            <a:r>
              <a:rPr lang="ru-RU" sz="1400" dirty="0" smtClean="0"/>
              <a:t> </a:t>
            </a:r>
            <a:r>
              <a:rPr lang="ru-RU" sz="1400" dirty="0" err="1" smtClean="0"/>
              <a:t>temporar</a:t>
            </a:r>
            <a:r>
              <a:rPr lang="ru-RU" sz="1400" dirty="0" smtClean="0"/>
              <a:t> </a:t>
            </a:r>
            <a:r>
              <a:rPr lang="ru-RU" sz="1400" dirty="0" err="1" smtClean="0"/>
              <a:t>va</a:t>
            </a:r>
            <a:r>
              <a:rPr lang="ru-RU" sz="1400" dirty="0" smtClean="0"/>
              <a:t> </a:t>
            </a:r>
            <a:r>
              <a:rPr lang="ru-RU" sz="1400" dirty="0" err="1" smtClean="0"/>
              <a:t>trebui</a:t>
            </a:r>
            <a:r>
              <a:rPr lang="ru-RU" sz="1400" dirty="0" smtClean="0"/>
              <a:t> </a:t>
            </a:r>
            <a:r>
              <a:rPr lang="ru-RU" sz="1400" dirty="0" err="1" smtClean="0"/>
              <a:t>să</a:t>
            </a:r>
            <a:r>
              <a:rPr lang="ru-RU" sz="1400" dirty="0" smtClean="0"/>
              <a:t> </a:t>
            </a:r>
            <a:r>
              <a:rPr lang="ru-RU" sz="1400" dirty="0" err="1" smtClean="0"/>
              <a:t>fie</a:t>
            </a:r>
            <a:r>
              <a:rPr lang="ru-RU" sz="1400" dirty="0" smtClean="0"/>
              <a:t> </a:t>
            </a:r>
            <a:r>
              <a:rPr lang="ru-RU" sz="1400" dirty="0" err="1" smtClean="0"/>
              <a:t>angajat</a:t>
            </a:r>
            <a:r>
              <a:rPr lang="ru-RU" sz="1400" dirty="0" smtClean="0"/>
              <a:t> </a:t>
            </a:r>
            <a:r>
              <a:rPr lang="ru-RU" sz="1400" dirty="0" err="1" smtClean="0"/>
              <a:t>permanent</a:t>
            </a:r>
            <a:r>
              <a:rPr lang="ru-RU" sz="1400" dirty="0" smtClean="0"/>
              <a:t>.</a:t>
            </a:r>
          </a:p>
          <a:p>
            <a:pPr algn="just"/>
            <a:r>
              <a:rPr lang="ru-RU" sz="1400" dirty="0" err="1" smtClean="0"/>
              <a:t>Un</a:t>
            </a:r>
            <a:r>
              <a:rPr lang="ru-RU" sz="1400" dirty="0" smtClean="0"/>
              <a:t> </a:t>
            </a:r>
            <a:r>
              <a:rPr lang="ru-RU" sz="1400" dirty="0" err="1" smtClean="0"/>
              <a:t>contract</a:t>
            </a:r>
            <a:r>
              <a:rPr lang="ru-RU" sz="1400" dirty="0" smtClean="0"/>
              <a:t> </a:t>
            </a:r>
            <a:r>
              <a:rPr lang="ru-RU" sz="1400" dirty="0" err="1" smtClean="0"/>
              <a:t>individual</a:t>
            </a:r>
            <a:r>
              <a:rPr lang="ru-RU" sz="1400" dirty="0" smtClean="0"/>
              <a:t> </a:t>
            </a:r>
            <a:r>
              <a:rPr lang="ru-RU" sz="1400" dirty="0" err="1" smtClean="0"/>
              <a:t>de</a:t>
            </a:r>
            <a:r>
              <a:rPr lang="ru-RU" sz="1400" dirty="0" smtClean="0"/>
              <a:t> </a:t>
            </a:r>
            <a:r>
              <a:rPr lang="ru-RU" sz="1400" dirty="0" err="1" smtClean="0"/>
              <a:t>muncă</a:t>
            </a:r>
            <a:r>
              <a:rPr lang="ru-RU" sz="1400" dirty="0" smtClean="0"/>
              <a:t> </a:t>
            </a:r>
            <a:r>
              <a:rPr lang="ru-RU" sz="1400" dirty="0" err="1" smtClean="0"/>
              <a:t>pe</a:t>
            </a:r>
            <a:r>
              <a:rPr lang="ru-RU" sz="1400" dirty="0" smtClean="0"/>
              <a:t> </a:t>
            </a:r>
            <a:r>
              <a:rPr lang="ru-RU" sz="1400" dirty="0" err="1" smtClean="0"/>
              <a:t>durată</a:t>
            </a:r>
            <a:r>
              <a:rPr lang="ru-RU" sz="1400" dirty="0" smtClean="0"/>
              <a:t> </a:t>
            </a:r>
            <a:r>
              <a:rPr lang="ru-RU" sz="1400" dirty="0" err="1" smtClean="0"/>
              <a:t>determinată</a:t>
            </a:r>
            <a:r>
              <a:rPr lang="ru-RU" sz="1400" dirty="0" smtClean="0"/>
              <a:t> </a:t>
            </a:r>
            <a:r>
              <a:rPr lang="ru-RU" sz="1400" dirty="0" err="1" smtClean="0"/>
              <a:t>este</a:t>
            </a:r>
            <a:r>
              <a:rPr lang="ru-RU" sz="1400" dirty="0" smtClean="0"/>
              <a:t> </a:t>
            </a:r>
            <a:r>
              <a:rPr lang="ru-RU" sz="1400" dirty="0" err="1" smtClean="0"/>
              <a:t>nuanță, care</a:t>
            </a:r>
            <a:r>
              <a:rPr lang="ru-RU" sz="1400" dirty="0" smtClean="0"/>
              <a:t> </a:t>
            </a:r>
            <a:r>
              <a:rPr lang="ru-RU" sz="1400" dirty="0" err="1" smtClean="0"/>
              <a:t>poate</a:t>
            </a:r>
            <a:r>
              <a:rPr lang="ru-RU" sz="1400" dirty="0" smtClean="0"/>
              <a:t> </a:t>
            </a:r>
            <a:r>
              <a:rPr lang="ru-RU" sz="1400" dirty="0" err="1" smtClean="0"/>
              <a:t>fi</a:t>
            </a:r>
            <a:r>
              <a:rPr lang="ru-RU" sz="1400" dirty="0" smtClean="0"/>
              <a:t> </a:t>
            </a:r>
            <a:r>
              <a:rPr lang="ru-RU" sz="1400" dirty="0" err="1" smtClean="0"/>
              <a:t>de</a:t>
            </a:r>
            <a:r>
              <a:rPr lang="ru-RU" sz="1400" dirty="0" smtClean="0"/>
              <a:t> </a:t>
            </a:r>
            <a:r>
              <a:rPr lang="ru-RU" sz="1400" dirty="0" err="1" smtClean="0"/>
              <a:t>interes</a:t>
            </a:r>
            <a:r>
              <a:rPr lang="ru-RU" sz="1400" dirty="0" smtClean="0"/>
              <a:t> </a:t>
            </a:r>
            <a:r>
              <a:rPr lang="ru-RU" sz="1400" dirty="0" err="1" smtClean="0"/>
              <a:t>pentru</a:t>
            </a:r>
            <a:r>
              <a:rPr lang="ru-RU" sz="1400" dirty="0" smtClean="0"/>
              <a:t> </a:t>
            </a:r>
            <a:r>
              <a:rPr lang="ru-RU" sz="1400" dirty="0" err="1" smtClean="0"/>
              <a:t>angajatori</a:t>
            </a:r>
            <a:r>
              <a:rPr lang="ru-RU" sz="1400" dirty="0" smtClean="0"/>
              <a:t> </a:t>
            </a:r>
            <a:r>
              <a:rPr lang="ru-RU" sz="1400" dirty="0" err="1" smtClean="0"/>
              <a:t>dacă</a:t>
            </a:r>
            <a:r>
              <a:rPr lang="ru-RU" sz="1400" dirty="0" smtClean="0"/>
              <a:t> </a:t>
            </a:r>
            <a:r>
              <a:rPr lang="ru-RU" sz="1400" dirty="0" err="1" smtClean="0"/>
              <a:t>toate</a:t>
            </a:r>
            <a:r>
              <a:rPr lang="ru-RU" sz="1400" dirty="0" smtClean="0"/>
              <a:t> </a:t>
            </a:r>
            <a:r>
              <a:rPr lang="ru-RU" sz="1400" dirty="0" err="1" smtClean="0"/>
              <a:t>clauzele</a:t>
            </a:r>
            <a:r>
              <a:rPr lang="ru-RU" sz="1400" dirty="0" smtClean="0"/>
              <a:t> </a:t>
            </a:r>
            <a:r>
              <a:rPr lang="ru-RU" sz="1400" dirty="0" err="1" smtClean="0"/>
              <a:t>sunt</a:t>
            </a:r>
            <a:r>
              <a:rPr lang="ru-RU" sz="1400" dirty="0" smtClean="0"/>
              <a:t> </a:t>
            </a:r>
            <a:r>
              <a:rPr lang="ru-RU" sz="1400" dirty="0" err="1" smtClean="0"/>
              <a:t>documentate</a:t>
            </a:r>
            <a:r>
              <a:rPr lang="ru-RU" sz="1400" dirty="0" smtClean="0"/>
              <a:t> </a:t>
            </a:r>
            <a:r>
              <a:rPr lang="ru-RU" sz="1400" dirty="0" err="1" smtClean="0"/>
              <a:t>corect</a:t>
            </a:r>
            <a:r>
              <a:rPr lang="ru-RU" sz="1400" dirty="0" smtClean="0"/>
              <a:t>: „</a:t>
            </a:r>
            <a:r>
              <a:rPr lang="ru-RU" sz="1400" dirty="0" err="1" smtClean="0"/>
              <a:t>În</a:t>
            </a:r>
            <a:r>
              <a:rPr lang="ru-RU" sz="1400" dirty="0" smtClean="0"/>
              <a:t> CIM </a:t>
            </a:r>
            <a:r>
              <a:rPr lang="ru-RU" sz="1400" dirty="0" err="1" smtClean="0"/>
              <a:t>este</a:t>
            </a:r>
            <a:r>
              <a:rPr lang="ru-RU" sz="1400" dirty="0" smtClean="0"/>
              <a:t> </a:t>
            </a:r>
            <a:r>
              <a:rPr lang="ru-RU" sz="1400" dirty="0" err="1" smtClean="0"/>
              <a:t>necesar</a:t>
            </a:r>
            <a:r>
              <a:rPr lang="ru-RU" sz="1400" dirty="0" smtClean="0"/>
              <a:t> </a:t>
            </a:r>
            <a:r>
              <a:rPr lang="ru-RU" sz="1400" dirty="0" err="1" smtClean="0"/>
              <a:t>să</a:t>
            </a:r>
            <a:r>
              <a:rPr lang="ru-RU" sz="1400" dirty="0" smtClean="0"/>
              <a:t> </a:t>
            </a:r>
            <a:r>
              <a:rPr lang="ru-RU" sz="1400" dirty="0" err="1" smtClean="0"/>
              <a:t>se</a:t>
            </a:r>
            <a:r>
              <a:rPr lang="ru-RU" sz="1400" dirty="0" smtClean="0"/>
              <a:t> </a:t>
            </a:r>
            <a:r>
              <a:rPr lang="ru-RU" sz="1400" dirty="0" err="1" smtClean="0"/>
              <a:t>formuleze</a:t>
            </a:r>
            <a:r>
              <a:rPr lang="ru-RU" sz="1400" dirty="0" smtClean="0"/>
              <a:t> </a:t>
            </a:r>
            <a:r>
              <a:rPr lang="ru-RU" sz="1400" dirty="0" err="1" smtClean="0"/>
              <a:t>condițiile pentru</a:t>
            </a:r>
            <a:r>
              <a:rPr lang="ru-RU" sz="1400" dirty="0" smtClean="0"/>
              <a:t> </a:t>
            </a:r>
            <a:r>
              <a:rPr lang="ru-RU" sz="1400" dirty="0" err="1" smtClean="0"/>
              <a:t>încheierea</a:t>
            </a:r>
            <a:r>
              <a:rPr lang="ru-RU" sz="1400" dirty="0" smtClean="0"/>
              <a:t> </a:t>
            </a:r>
            <a:r>
              <a:rPr lang="ru-RU" sz="1400" dirty="0" err="1" smtClean="0"/>
              <a:t>unui</a:t>
            </a:r>
            <a:r>
              <a:rPr lang="ru-RU" sz="1400" dirty="0" smtClean="0"/>
              <a:t> CIM </a:t>
            </a:r>
            <a:r>
              <a:rPr lang="ru-RU" sz="1400" dirty="0" err="1" smtClean="0"/>
              <a:t>pe</a:t>
            </a:r>
            <a:r>
              <a:rPr lang="ru-RU" sz="1400" dirty="0" smtClean="0"/>
              <a:t> </a:t>
            </a:r>
            <a:r>
              <a:rPr lang="ru-RU" sz="1400" dirty="0" err="1" smtClean="0"/>
              <a:t>perioadă</a:t>
            </a:r>
            <a:r>
              <a:rPr lang="ru-RU" sz="1400" dirty="0" smtClean="0"/>
              <a:t> </a:t>
            </a:r>
            <a:r>
              <a:rPr lang="ru-RU" sz="1400" dirty="0" err="1" smtClean="0"/>
              <a:t>determinată</a:t>
            </a:r>
            <a:r>
              <a:rPr lang="ru-RU" sz="1400" dirty="0" smtClean="0"/>
              <a:t> </a:t>
            </a:r>
            <a:r>
              <a:rPr lang="ru-RU" sz="1400" dirty="0" err="1" smtClean="0"/>
              <a:t>și perioada</a:t>
            </a:r>
            <a:r>
              <a:rPr lang="ru-RU" sz="1400" dirty="0" smtClean="0"/>
              <a:t> </a:t>
            </a:r>
            <a:r>
              <a:rPr lang="ru-RU" sz="1400" dirty="0" err="1" smtClean="0"/>
              <a:t>de</a:t>
            </a:r>
            <a:r>
              <a:rPr lang="ru-RU" sz="1400" dirty="0" smtClean="0"/>
              <a:t> </a:t>
            </a:r>
            <a:r>
              <a:rPr lang="ru-RU" sz="1400" dirty="0" err="1" smtClean="0"/>
              <a:t>valabilitate</a:t>
            </a:r>
            <a:r>
              <a:rPr lang="ru-RU" sz="1400" dirty="0" smtClean="0"/>
              <a:t> </a:t>
            </a:r>
            <a:r>
              <a:rPr lang="ru-RU" sz="1400" dirty="0" err="1" smtClean="0"/>
              <a:t>a</a:t>
            </a:r>
            <a:r>
              <a:rPr lang="ru-RU" sz="1400" dirty="0" smtClean="0"/>
              <a:t> </a:t>
            </a:r>
            <a:r>
              <a:rPr lang="ru-RU" sz="1400" dirty="0" err="1" smtClean="0"/>
              <a:t>acestuia</a:t>
            </a:r>
            <a:r>
              <a:rPr lang="ru-RU" sz="1400" dirty="0" smtClean="0"/>
              <a:t> ”.</a:t>
            </a:r>
          </a:p>
          <a:p>
            <a:pPr algn="just"/>
            <a:r>
              <a:rPr lang="en-US" sz="1400" dirty="0" smtClean="0"/>
              <a:t>Este </a:t>
            </a:r>
            <a:r>
              <a:rPr lang="en-US" sz="1400" dirty="0" err="1" smtClean="0"/>
              <a:t>interzisă</a:t>
            </a:r>
            <a:r>
              <a:rPr lang="en-US" sz="1400" dirty="0" smtClean="0"/>
              <a:t> </a:t>
            </a:r>
            <a:r>
              <a:rPr lang="en-US" sz="1400" dirty="0" err="1" smtClean="0"/>
              <a:t>încheierea</a:t>
            </a:r>
            <a:r>
              <a:rPr lang="en-US" sz="1400" dirty="0" smtClean="0"/>
              <a:t> </a:t>
            </a:r>
            <a:r>
              <a:rPr lang="en-US" sz="1400" dirty="0" err="1" smtClean="0"/>
              <a:t>unui</a:t>
            </a:r>
            <a:r>
              <a:rPr lang="en-US" sz="1400" dirty="0" smtClean="0"/>
              <a:t> </a:t>
            </a:r>
            <a:r>
              <a:rPr lang="en-US" sz="1400" dirty="0" err="1" smtClean="0"/>
              <a:t>contracte</a:t>
            </a:r>
            <a:r>
              <a:rPr lang="en-US" sz="1400" dirty="0" smtClean="0"/>
              <a:t> </a:t>
            </a:r>
            <a:r>
              <a:rPr lang="en-US" sz="1400" dirty="0" err="1" smtClean="0"/>
              <a:t>individuale</a:t>
            </a:r>
            <a:r>
              <a:rPr lang="en-US" sz="1400" dirty="0" smtClean="0"/>
              <a:t> de </a:t>
            </a:r>
            <a:r>
              <a:rPr lang="en-US" sz="1400" dirty="0" err="1" smtClean="0"/>
              <a:t>muncă</a:t>
            </a:r>
            <a:r>
              <a:rPr lang="en-US" sz="1400" dirty="0" smtClean="0"/>
              <a:t> </a:t>
            </a:r>
            <a:r>
              <a:rPr lang="en-US" sz="1400" dirty="0" err="1" smtClean="0"/>
              <a:t>pe</a:t>
            </a:r>
            <a:r>
              <a:rPr lang="en-US" sz="1400" dirty="0" smtClean="0"/>
              <a:t> </a:t>
            </a:r>
            <a:r>
              <a:rPr lang="en-US" sz="1400" dirty="0" err="1" smtClean="0"/>
              <a:t>perioadă</a:t>
            </a:r>
            <a:r>
              <a:rPr lang="en-US" sz="1400" dirty="0" smtClean="0"/>
              <a:t> </a:t>
            </a:r>
            <a:r>
              <a:rPr lang="en-US" sz="1400" dirty="0" err="1" smtClean="0"/>
              <a:t>determinată</a:t>
            </a:r>
            <a:r>
              <a:rPr lang="en-US" sz="1400" dirty="0" smtClean="0"/>
              <a:t> </a:t>
            </a:r>
            <a:r>
              <a:rPr lang="en-US" sz="1400" dirty="0" err="1" smtClean="0"/>
              <a:t>pentru</a:t>
            </a:r>
            <a:r>
              <a:rPr lang="en-US" sz="1400" dirty="0" smtClean="0"/>
              <a:t> a se </a:t>
            </a:r>
            <a:r>
              <a:rPr lang="en-US" sz="1400" dirty="0" err="1" smtClean="0"/>
              <a:t>sustrage</a:t>
            </a:r>
            <a:r>
              <a:rPr lang="en-US" sz="1400" dirty="0" smtClean="0"/>
              <a:t> </a:t>
            </a:r>
            <a:r>
              <a:rPr lang="en-US" sz="1400" dirty="0" err="1" smtClean="0"/>
              <a:t>acordărea</a:t>
            </a:r>
            <a:r>
              <a:rPr lang="en-US" sz="1400" dirty="0" smtClean="0"/>
              <a:t> </a:t>
            </a:r>
            <a:r>
              <a:rPr lang="en-US" sz="1400" dirty="0" err="1" smtClean="0"/>
              <a:t>drepturilor</a:t>
            </a:r>
            <a:r>
              <a:rPr lang="en-US" sz="1400" dirty="0" smtClean="0"/>
              <a:t> </a:t>
            </a:r>
            <a:r>
              <a:rPr lang="en-US" sz="1400" dirty="0" err="1" smtClean="0"/>
              <a:t>și</a:t>
            </a:r>
            <a:r>
              <a:rPr lang="en-US" sz="1400" dirty="0" smtClean="0"/>
              <a:t> </a:t>
            </a:r>
            <a:r>
              <a:rPr lang="en-US" sz="1400" dirty="0" err="1" smtClean="0"/>
              <a:t>garanțiilor</a:t>
            </a:r>
            <a:r>
              <a:rPr lang="en-US" sz="1400" dirty="0" smtClean="0"/>
              <a:t> </a:t>
            </a:r>
            <a:r>
              <a:rPr lang="en-US" sz="1400" dirty="0" err="1" smtClean="0"/>
              <a:t>acordate</a:t>
            </a:r>
            <a:r>
              <a:rPr lang="en-US" sz="1400" dirty="0" smtClean="0"/>
              <a:t> </a:t>
            </a:r>
            <a:r>
              <a:rPr lang="en-US" sz="1400" dirty="0" err="1" smtClean="0"/>
              <a:t>angajaților</a:t>
            </a:r>
            <a:r>
              <a:rPr lang="en-US" sz="1400" dirty="0" smtClean="0"/>
              <a:t> cu care se </a:t>
            </a:r>
            <a:r>
              <a:rPr lang="en-US" sz="1400" dirty="0" err="1" smtClean="0"/>
              <a:t>încheie</a:t>
            </a:r>
            <a:r>
              <a:rPr lang="en-US" sz="1400" dirty="0" smtClean="0"/>
              <a:t> un contract individual de </a:t>
            </a:r>
            <a:r>
              <a:rPr lang="en-US" sz="1400" dirty="0" err="1" smtClean="0"/>
              <a:t>muncă</a:t>
            </a:r>
            <a:r>
              <a:rPr lang="en-US" sz="1400" dirty="0" smtClean="0"/>
              <a:t> </a:t>
            </a:r>
            <a:r>
              <a:rPr lang="en-US" sz="1400" dirty="0" err="1" smtClean="0"/>
              <a:t>pe</a:t>
            </a:r>
            <a:r>
              <a:rPr lang="en-US" sz="1400" dirty="0" smtClean="0"/>
              <a:t> o </a:t>
            </a:r>
            <a:r>
              <a:rPr lang="en-US" sz="1400" dirty="0" err="1" smtClean="0"/>
              <a:t>perioadă</a:t>
            </a:r>
            <a:r>
              <a:rPr lang="en-US" sz="1400" dirty="0" smtClean="0"/>
              <a:t> </a:t>
            </a:r>
            <a:r>
              <a:rPr lang="en-US" sz="1400" dirty="0" err="1" smtClean="0"/>
              <a:t>nedeterminată</a:t>
            </a:r>
            <a:r>
              <a:rPr lang="en-US" sz="1400" dirty="0" smtClean="0"/>
              <a:t>.</a:t>
            </a:r>
            <a:endParaRPr lang="ru-RU" sz="1400" dirty="0" smtClean="0"/>
          </a:p>
          <a:p>
            <a:pPr algn="just"/>
            <a:r>
              <a:rPr lang="ru-RU" sz="1400" dirty="0" err="1" smtClean="0"/>
              <a:t>Termenul</a:t>
            </a:r>
            <a:r>
              <a:rPr lang="ru-RU" sz="1400" dirty="0" smtClean="0"/>
              <a:t> </a:t>
            </a:r>
            <a:r>
              <a:rPr lang="ru-RU" sz="1400" dirty="0" err="1" smtClean="0"/>
              <a:t>contractului</a:t>
            </a:r>
            <a:r>
              <a:rPr lang="ru-RU" sz="1400" dirty="0" smtClean="0"/>
              <a:t> </a:t>
            </a:r>
            <a:r>
              <a:rPr lang="ru-RU" sz="1400" dirty="0" err="1" smtClean="0"/>
              <a:t>individual</a:t>
            </a:r>
            <a:r>
              <a:rPr lang="ru-RU" sz="1400" dirty="0" smtClean="0"/>
              <a:t> </a:t>
            </a:r>
            <a:r>
              <a:rPr lang="ru-RU" sz="1400" dirty="0" err="1" smtClean="0"/>
              <a:t>de</a:t>
            </a:r>
            <a:r>
              <a:rPr lang="ru-RU" sz="1400" dirty="0" smtClean="0"/>
              <a:t> </a:t>
            </a:r>
            <a:r>
              <a:rPr lang="ru-RU" sz="1400" dirty="0" err="1" smtClean="0"/>
              <a:t>muncă</a:t>
            </a:r>
            <a:r>
              <a:rPr lang="ru-RU" sz="1400" dirty="0" smtClean="0"/>
              <a:t> </a:t>
            </a:r>
            <a:r>
              <a:rPr lang="ru-RU" sz="1400" dirty="0" err="1" smtClean="0"/>
              <a:t>trebuie</a:t>
            </a:r>
            <a:r>
              <a:rPr lang="ru-RU" sz="1400" dirty="0" smtClean="0"/>
              <a:t> </a:t>
            </a:r>
            <a:r>
              <a:rPr lang="ru-RU" sz="1400" dirty="0" err="1" smtClean="0"/>
              <a:t>indicat</a:t>
            </a:r>
            <a:r>
              <a:rPr lang="ru-RU" sz="1400" dirty="0" smtClean="0"/>
              <a:t> </a:t>
            </a:r>
            <a:r>
              <a:rPr lang="ru-RU" sz="1400" dirty="0" err="1" smtClean="0"/>
              <a:t>clar</a:t>
            </a:r>
            <a:r>
              <a:rPr lang="ru-RU" sz="1400" dirty="0" smtClean="0"/>
              <a:t> </a:t>
            </a:r>
            <a:r>
              <a:rPr lang="ru-RU" sz="1400" dirty="0" err="1" smtClean="0"/>
              <a:t>în</a:t>
            </a:r>
            <a:r>
              <a:rPr lang="ru-RU" sz="1400" dirty="0" smtClean="0"/>
              <a:t> </a:t>
            </a:r>
            <a:r>
              <a:rPr lang="ru-RU" sz="1400" dirty="0" err="1" smtClean="0"/>
              <a:t>textul</a:t>
            </a:r>
            <a:r>
              <a:rPr lang="ru-RU" sz="1400" dirty="0" smtClean="0"/>
              <a:t> </a:t>
            </a:r>
            <a:r>
              <a:rPr lang="ru-RU" sz="1400" dirty="0" err="1" smtClean="0"/>
              <a:t>acestuia</a:t>
            </a:r>
            <a:r>
              <a:rPr lang="ru-RU" sz="1400" dirty="0" smtClean="0"/>
              <a:t>. </a:t>
            </a:r>
            <a:r>
              <a:rPr lang="ru-RU" sz="1400" dirty="0" err="1" smtClean="0"/>
              <a:t>Durata</a:t>
            </a:r>
            <a:r>
              <a:rPr lang="ru-RU" sz="1400" dirty="0" smtClean="0"/>
              <a:t> </a:t>
            </a:r>
            <a:r>
              <a:rPr lang="ru-RU" sz="1400" dirty="0" err="1" smtClean="0"/>
              <a:t>admisibilă</a:t>
            </a:r>
            <a:r>
              <a:rPr lang="ru-RU" sz="1400" dirty="0" smtClean="0"/>
              <a:t> </a:t>
            </a:r>
            <a:r>
              <a:rPr lang="ru-RU" sz="1400" dirty="0" err="1" smtClean="0"/>
              <a:t>a</a:t>
            </a:r>
            <a:r>
              <a:rPr lang="ru-RU" sz="1400" dirty="0" smtClean="0"/>
              <a:t> </a:t>
            </a:r>
            <a:r>
              <a:rPr lang="ru-RU" sz="1400" dirty="0" err="1" smtClean="0"/>
              <a:t>unui</a:t>
            </a:r>
            <a:r>
              <a:rPr lang="ru-RU" sz="1400" dirty="0" smtClean="0"/>
              <a:t> </a:t>
            </a:r>
            <a:r>
              <a:rPr lang="ru-RU" sz="1400" dirty="0" err="1" smtClean="0"/>
              <a:t>contract</a:t>
            </a:r>
            <a:r>
              <a:rPr lang="ru-RU" sz="1400" dirty="0" smtClean="0"/>
              <a:t> </a:t>
            </a:r>
            <a:r>
              <a:rPr lang="ru-RU" sz="1400" dirty="0" err="1" smtClean="0"/>
              <a:t>individual</a:t>
            </a:r>
            <a:r>
              <a:rPr lang="ru-RU" sz="1400" dirty="0" smtClean="0"/>
              <a:t> </a:t>
            </a:r>
            <a:r>
              <a:rPr lang="ru-RU" sz="1400" dirty="0" err="1" smtClean="0"/>
              <a:t>de</a:t>
            </a:r>
            <a:r>
              <a:rPr lang="ru-RU" sz="1400" dirty="0" smtClean="0"/>
              <a:t> </a:t>
            </a:r>
            <a:r>
              <a:rPr lang="ru-RU" sz="1400" dirty="0" err="1" smtClean="0"/>
              <a:t>muncă</a:t>
            </a:r>
            <a:r>
              <a:rPr lang="ru-RU" sz="1400" dirty="0" smtClean="0"/>
              <a:t> </a:t>
            </a:r>
            <a:r>
              <a:rPr lang="ru-RU" sz="1400" dirty="0" err="1" smtClean="0"/>
              <a:t>pe</a:t>
            </a:r>
            <a:r>
              <a:rPr lang="ru-RU" sz="1400" dirty="0" smtClean="0"/>
              <a:t> </a:t>
            </a:r>
            <a:r>
              <a:rPr lang="ru-RU" sz="1400" dirty="0" err="1" smtClean="0"/>
              <a:t>durată</a:t>
            </a:r>
            <a:r>
              <a:rPr lang="ru-RU" sz="1400" dirty="0" smtClean="0"/>
              <a:t> </a:t>
            </a:r>
            <a:r>
              <a:rPr lang="ru-RU" sz="1400" dirty="0" err="1" smtClean="0"/>
              <a:t>determinată</a:t>
            </a:r>
            <a:r>
              <a:rPr lang="ru-RU" sz="1400" dirty="0" smtClean="0"/>
              <a:t> </a:t>
            </a:r>
            <a:r>
              <a:rPr lang="ru-RU" sz="1400" dirty="0" err="1" smtClean="0"/>
              <a:t>este</a:t>
            </a:r>
            <a:r>
              <a:rPr lang="ru-RU" sz="1400" dirty="0" smtClean="0"/>
              <a:t> </a:t>
            </a:r>
            <a:r>
              <a:rPr lang="ru-RU" sz="1400" dirty="0" err="1" smtClean="0"/>
              <a:t>determinată</a:t>
            </a:r>
            <a:r>
              <a:rPr lang="ru-RU" sz="1400" dirty="0" smtClean="0"/>
              <a:t> </a:t>
            </a:r>
            <a:r>
              <a:rPr lang="ru-RU" sz="1400" dirty="0" err="1" smtClean="0"/>
              <a:t>de</a:t>
            </a:r>
            <a:r>
              <a:rPr lang="ru-RU" sz="1400" dirty="0" smtClean="0"/>
              <a:t> </a:t>
            </a:r>
            <a:r>
              <a:rPr lang="ru-RU" sz="1400" dirty="0" err="1" smtClean="0"/>
              <a:t>alin</a:t>
            </a:r>
            <a:r>
              <a:rPr lang="ru-RU" sz="1400" dirty="0" smtClean="0"/>
              <a:t>. (2) </a:t>
            </a:r>
            <a:r>
              <a:rPr lang="ru-RU" sz="1400" dirty="0" err="1" smtClean="0"/>
              <a:t>din</a:t>
            </a:r>
            <a:r>
              <a:rPr lang="ru-RU" sz="1400" dirty="0" smtClean="0"/>
              <a:t> </a:t>
            </a:r>
            <a:r>
              <a:rPr lang="ru-RU" sz="1400" dirty="0" err="1" smtClean="0"/>
              <a:t>art</a:t>
            </a:r>
            <a:r>
              <a:rPr lang="ru-RU" sz="1400" dirty="0" smtClean="0"/>
              <a:t>. 54 </a:t>
            </a:r>
            <a:r>
              <a:rPr lang="ru-RU" sz="1400" dirty="0" err="1" smtClean="0"/>
              <a:t>al</a:t>
            </a:r>
            <a:r>
              <a:rPr lang="ru-RU" sz="1400" dirty="0" smtClean="0"/>
              <a:t> </a:t>
            </a:r>
            <a:r>
              <a:rPr lang="ru-RU" sz="1400" dirty="0" err="1" smtClean="0"/>
              <a:t>Codul</a:t>
            </a:r>
            <a:r>
              <a:rPr lang="ru-RU" sz="1400" dirty="0" smtClean="0"/>
              <a:t> </a:t>
            </a:r>
            <a:r>
              <a:rPr lang="ru-RU" sz="1400" dirty="0" err="1" smtClean="0"/>
              <a:t>muncii</a:t>
            </a:r>
            <a:r>
              <a:rPr lang="ru-RU" sz="1400" dirty="0" smtClean="0"/>
              <a:t>. </a:t>
            </a:r>
            <a:r>
              <a:rPr lang="ru-RU" sz="1400" dirty="0" err="1" smtClean="0"/>
              <a:t>Conform</a:t>
            </a:r>
            <a:r>
              <a:rPr lang="ru-RU" sz="1400" dirty="0" smtClean="0"/>
              <a:t> </a:t>
            </a:r>
            <a:r>
              <a:rPr lang="ru-RU" sz="1400" dirty="0" err="1" smtClean="0"/>
              <a:t>acestei</a:t>
            </a:r>
            <a:r>
              <a:rPr lang="ru-RU" sz="1400" dirty="0" smtClean="0"/>
              <a:t>, </a:t>
            </a:r>
            <a:r>
              <a:rPr lang="ru-RU" sz="1400" dirty="0" err="1" smtClean="0"/>
              <a:t>perioada</a:t>
            </a:r>
            <a:r>
              <a:rPr lang="ru-RU" sz="1400" dirty="0" smtClean="0"/>
              <a:t> </a:t>
            </a:r>
            <a:r>
              <a:rPr lang="ru-RU" sz="1400" dirty="0" err="1" smtClean="0"/>
              <a:t>maximă</a:t>
            </a:r>
            <a:r>
              <a:rPr lang="ru-RU" sz="1400" dirty="0" smtClean="0"/>
              <a:t> </a:t>
            </a:r>
            <a:r>
              <a:rPr lang="ru-RU" sz="1400" dirty="0" err="1" smtClean="0"/>
              <a:t>de</a:t>
            </a:r>
            <a:r>
              <a:rPr lang="ru-RU" sz="1400" dirty="0" smtClean="0"/>
              <a:t> </a:t>
            </a:r>
            <a:r>
              <a:rPr lang="ru-RU" sz="1400" dirty="0" err="1" smtClean="0"/>
              <a:t>valabilitate</a:t>
            </a:r>
            <a:r>
              <a:rPr lang="ru-RU" sz="1400" dirty="0" smtClean="0"/>
              <a:t> </a:t>
            </a:r>
            <a:r>
              <a:rPr lang="ru-RU" sz="1400" dirty="0" err="1" smtClean="0"/>
              <a:t>pentru</a:t>
            </a:r>
            <a:r>
              <a:rPr lang="ru-RU" sz="1400" dirty="0" smtClean="0"/>
              <a:t> </a:t>
            </a:r>
            <a:r>
              <a:rPr lang="ru-RU" sz="1400" dirty="0" err="1" smtClean="0"/>
              <a:t>un</a:t>
            </a:r>
            <a:r>
              <a:rPr lang="ru-RU" sz="1400" dirty="0" smtClean="0"/>
              <a:t> </a:t>
            </a:r>
            <a:r>
              <a:rPr lang="ru-RU" sz="1400" dirty="0" err="1" smtClean="0"/>
              <a:t>astfel</a:t>
            </a:r>
            <a:r>
              <a:rPr lang="ru-RU" sz="1400" dirty="0" smtClean="0"/>
              <a:t> </a:t>
            </a:r>
            <a:r>
              <a:rPr lang="ru-RU" sz="1400" dirty="0" err="1" smtClean="0"/>
              <a:t>de</a:t>
            </a:r>
            <a:r>
              <a:rPr lang="ru-RU" sz="1400" dirty="0" smtClean="0"/>
              <a:t> </a:t>
            </a:r>
            <a:r>
              <a:rPr lang="ru-RU" sz="1400" dirty="0" err="1" smtClean="0"/>
              <a:t>contract</a:t>
            </a:r>
            <a:r>
              <a:rPr lang="ru-RU" sz="1400" dirty="0" smtClean="0"/>
              <a:t> </a:t>
            </a:r>
            <a:r>
              <a:rPr lang="ru-RU" sz="1400" dirty="0" err="1" smtClean="0"/>
              <a:t>este</a:t>
            </a:r>
            <a:r>
              <a:rPr lang="ru-RU" sz="1400" dirty="0" smtClean="0"/>
              <a:t> </a:t>
            </a:r>
            <a:r>
              <a:rPr lang="ru-RU" sz="1400" dirty="0" err="1" smtClean="0"/>
              <a:t>de</a:t>
            </a:r>
            <a:r>
              <a:rPr lang="ru-RU" sz="1400" dirty="0" smtClean="0"/>
              <a:t> </a:t>
            </a:r>
            <a:r>
              <a:rPr lang="ru-RU" sz="1400" dirty="0" err="1" smtClean="0"/>
              <a:t>cinci</a:t>
            </a:r>
            <a:r>
              <a:rPr lang="ru-RU" sz="1400" dirty="0" smtClean="0"/>
              <a:t> </a:t>
            </a:r>
            <a:r>
              <a:rPr lang="ru-RU" sz="1400" dirty="0" err="1" smtClean="0"/>
              <a:t>ani</a:t>
            </a:r>
            <a:r>
              <a:rPr lang="ru-RU" sz="1400" dirty="0" smtClean="0"/>
              <a:t>. </a:t>
            </a:r>
            <a:r>
              <a:rPr lang="ru-RU" sz="1400" dirty="0" err="1" smtClean="0"/>
              <a:t>În</a:t>
            </a:r>
            <a:r>
              <a:rPr lang="ru-RU" sz="1400" dirty="0" smtClean="0"/>
              <a:t> </a:t>
            </a:r>
            <a:r>
              <a:rPr lang="ru-RU" sz="1400" dirty="0" err="1" smtClean="0"/>
              <a:t>același timp</a:t>
            </a:r>
            <a:r>
              <a:rPr lang="ru-RU" sz="1400" dirty="0" smtClean="0"/>
              <a:t>, </a:t>
            </a:r>
            <a:r>
              <a:rPr lang="ru-RU" sz="1400" dirty="0" err="1" smtClean="0"/>
              <a:t>de</a:t>
            </a:r>
            <a:r>
              <a:rPr lang="ru-RU" sz="1400" dirty="0" smtClean="0"/>
              <a:t> </a:t>
            </a:r>
            <a:r>
              <a:rPr lang="ru-RU" sz="1400" dirty="0" err="1" smtClean="0"/>
              <a:t>comun</a:t>
            </a:r>
            <a:r>
              <a:rPr lang="ru-RU" sz="1400" dirty="0" smtClean="0"/>
              <a:t> </a:t>
            </a:r>
            <a:r>
              <a:rPr lang="ru-RU" sz="1400" dirty="0" err="1" smtClean="0"/>
              <a:t>acord</a:t>
            </a:r>
            <a:r>
              <a:rPr lang="ru-RU" sz="1400" dirty="0" smtClean="0"/>
              <a:t> </a:t>
            </a:r>
            <a:r>
              <a:rPr lang="ru-RU" sz="1400" dirty="0" err="1" smtClean="0"/>
              <a:t>între</a:t>
            </a:r>
            <a:r>
              <a:rPr lang="ru-RU" sz="1400" dirty="0" smtClean="0"/>
              <a:t> </a:t>
            </a:r>
            <a:r>
              <a:rPr lang="ru-RU" sz="1400" dirty="0" err="1" smtClean="0"/>
              <a:t>angajator</a:t>
            </a:r>
            <a:r>
              <a:rPr lang="ru-RU" sz="1400" dirty="0" smtClean="0"/>
              <a:t> </a:t>
            </a:r>
            <a:r>
              <a:rPr lang="ru-RU" sz="1400" dirty="0" err="1" smtClean="0"/>
              <a:t>și angajat</a:t>
            </a:r>
            <a:r>
              <a:rPr lang="ru-RU" sz="1400" dirty="0" smtClean="0"/>
              <a:t>, </a:t>
            </a:r>
            <a:r>
              <a:rPr lang="ru-RU" sz="1400" dirty="0" err="1" smtClean="0"/>
              <a:t>pot</a:t>
            </a:r>
            <a:r>
              <a:rPr lang="ru-RU" sz="1400" dirty="0" smtClean="0"/>
              <a:t> </a:t>
            </a:r>
            <a:r>
              <a:rPr lang="ru-RU" sz="1400" dirty="0" err="1" smtClean="0"/>
              <a:t>fi</a:t>
            </a:r>
            <a:r>
              <a:rPr lang="ru-RU" sz="1400" dirty="0" smtClean="0"/>
              <a:t> </a:t>
            </a:r>
            <a:r>
              <a:rPr lang="ru-RU" sz="1400" dirty="0" err="1" smtClean="0"/>
              <a:t>încheiate</a:t>
            </a:r>
            <a:r>
              <a:rPr lang="ru-RU" sz="1400" dirty="0" smtClean="0"/>
              <a:t> </a:t>
            </a:r>
            <a:r>
              <a:rPr lang="ru-RU" sz="1400" dirty="0" err="1" smtClean="0"/>
              <a:t>contracte</a:t>
            </a:r>
            <a:r>
              <a:rPr lang="ru-RU" sz="1400" dirty="0" smtClean="0"/>
              <a:t> </a:t>
            </a:r>
            <a:r>
              <a:rPr lang="ru-RU" sz="1400" dirty="0" err="1" smtClean="0"/>
              <a:t>individuale</a:t>
            </a:r>
            <a:r>
              <a:rPr lang="ru-RU" sz="1400" dirty="0" smtClean="0"/>
              <a:t> </a:t>
            </a:r>
            <a:r>
              <a:rPr lang="ru-RU" sz="1400" dirty="0" err="1" smtClean="0"/>
              <a:t>de</a:t>
            </a:r>
            <a:r>
              <a:rPr lang="ru-RU" sz="1400" dirty="0" smtClean="0"/>
              <a:t> </a:t>
            </a:r>
            <a:r>
              <a:rPr lang="ru-RU" sz="1400" dirty="0" err="1" smtClean="0"/>
              <a:t>muncă</a:t>
            </a:r>
            <a:r>
              <a:rPr lang="ru-RU" sz="1400" dirty="0" smtClean="0"/>
              <a:t> </a:t>
            </a:r>
            <a:r>
              <a:rPr lang="ru-RU" sz="1400" dirty="0" err="1" smtClean="0"/>
              <a:t>pe</a:t>
            </a:r>
            <a:r>
              <a:rPr lang="ru-RU" sz="1400" dirty="0" smtClean="0"/>
              <a:t> </a:t>
            </a:r>
            <a:r>
              <a:rPr lang="ru-RU" sz="1400" dirty="0" err="1" smtClean="0"/>
              <a:t>termen</a:t>
            </a:r>
            <a:r>
              <a:rPr lang="ru-RU" sz="1400" dirty="0" smtClean="0"/>
              <a:t> </a:t>
            </a:r>
            <a:r>
              <a:rPr lang="ru-RU" sz="1400" dirty="0" err="1" smtClean="0"/>
              <a:t>determinat</a:t>
            </a:r>
            <a:r>
              <a:rPr lang="ru-RU" sz="1400" dirty="0" smtClean="0"/>
              <a:t> </a:t>
            </a:r>
            <a:r>
              <a:rPr lang="ru-RU" sz="1400" dirty="0" err="1" smtClean="0"/>
              <a:t>pentru</a:t>
            </a:r>
            <a:r>
              <a:rPr lang="ru-RU" sz="1400" dirty="0" smtClean="0"/>
              <a:t> </a:t>
            </a:r>
            <a:r>
              <a:rPr lang="ru-RU" sz="1400" dirty="0" err="1" smtClean="0"/>
              <a:t>orice</a:t>
            </a:r>
            <a:r>
              <a:rPr lang="ru-RU" sz="1400" dirty="0" smtClean="0"/>
              <a:t> </a:t>
            </a:r>
            <a:r>
              <a:rPr lang="ru-RU" sz="1400" dirty="0" err="1" smtClean="0"/>
              <a:t>perioadă</a:t>
            </a:r>
            <a:r>
              <a:rPr lang="ru-RU" sz="1400" dirty="0" smtClean="0"/>
              <a:t> </a:t>
            </a:r>
            <a:r>
              <a:rPr lang="ru-RU" sz="1400" dirty="0" err="1" smtClean="0"/>
              <a:t>în</a:t>
            </a:r>
            <a:r>
              <a:rPr lang="ru-RU" sz="1400" dirty="0" smtClean="0"/>
              <a:t> </a:t>
            </a:r>
            <a:r>
              <a:rPr lang="ru-RU" sz="1400" dirty="0" err="1" smtClean="0"/>
              <a:t>limita</a:t>
            </a:r>
            <a:r>
              <a:rPr lang="ru-RU" sz="1400" dirty="0" smtClean="0"/>
              <a:t> </a:t>
            </a:r>
            <a:r>
              <a:rPr lang="ru-RU" sz="1400" dirty="0" err="1" smtClean="0"/>
              <a:t>specificată</a:t>
            </a:r>
            <a:r>
              <a:rPr lang="ru-RU" sz="1400" dirty="0" smtClean="0"/>
              <a:t>.</a:t>
            </a:r>
          </a:p>
          <a:p>
            <a:pPr>
              <a:buNone/>
            </a:pPr>
            <a:endParaRPr lang="ru-RU" sz="4000" dirty="0" smtClean="0"/>
          </a:p>
        </p:txBody>
      </p:sp>
      <p:sp>
        <p:nvSpPr>
          <p:cNvPr id="3" name="Заголовок 2"/>
          <p:cNvSpPr>
            <a:spLocks noGrp="1"/>
          </p:cNvSpPr>
          <p:nvPr>
            <p:ph type="title"/>
          </p:nvPr>
        </p:nvSpPr>
        <p:spPr>
          <a:xfrm>
            <a:off x="457200" y="274638"/>
            <a:ext cx="8229600" cy="994122"/>
          </a:xfrm>
        </p:spPr>
        <p:txBody>
          <a:bodyPr>
            <a:normAutofit/>
          </a:bodyPr>
          <a:lstStyle/>
          <a:p>
            <a:pPr algn="ctr"/>
            <a:r>
              <a:rPr lang="vi-VN" sz="2800" b="0" dirty="0" smtClean="0"/>
              <a:t>Contractul individual de muncă pe durată determinată</a:t>
            </a:r>
            <a:endParaRPr lang="ru-RU"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16632"/>
            <a:ext cx="8229600" cy="6480720"/>
          </a:xfrm>
        </p:spPr>
        <p:txBody>
          <a:bodyPr>
            <a:normAutofit lnSpcReduction="10000"/>
          </a:bodyPr>
          <a:lstStyle/>
          <a:p>
            <a:r>
              <a:rPr lang="en-US" sz="1200" dirty="0" err="1" smtClean="0"/>
              <a:t>Contractul</a:t>
            </a:r>
            <a:r>
              <a:rPr lang="en-US" sz="1200" dirty="0" smtClean="0"/>
              <a:t> individual de </a:t>
            </a:r>
            <a:r>
              <a:rPr lang="en-US" sz="1200" dirty="0" err="1" smtClean="0"/>
              <a:t>muncă</a:t>
            </a:r>
            <a:r>
              <a:rPr lang="en-US" sz="1200" dirty="0" smtClean="0"/>
              <a:t> </a:t>
            </a:r>
            <a:r>
              <a:rPr lang="en-US" sz="1200" dirty="0" err="1" smtClean="0"/>
              <a:t>poate</a:t>
            </a:r>
            <a:r>
              <a:rPr lang="en-US" sz="1200" dirty="0" smtClean="0"/>
              <a:t> </a:t>
            </a:r>
            <a:r>
              <a:rPr lang="en-US" sz="1200" dirty="0" err="1" smtClean="0"/>
              <a:t>fi</a:t>
            </a:r>
            <a:r>
              <a:rPr lang="en-US" sz="1200" dirty="0" smtClean="0"/>
              <a:t> </a:t>
            </a:r>
            <a:r>
              <a:rPr lang="en-US" sz="1200" dirty="0" err="1" smtClean="0"/>
              <a:t>încheiat</a:t>
            </a:r>
            <a:r>
              <a:rPr lang="en-US" sz="1200" dirty="0" smtClean="0"/>
              <a:t> </a:t>
            </a:r>
            <a:r>
              <a:rPr lang="en-US" sz="1200" dirty="0" err="1" smtClean="0"/>
              <a:t>pe</a:t>
            </a:r>
            <a:r>
              <a:rPr lang="en-US" sz="1200" dirty="0" smtClean="0"/>
              <a:t> </a:t>
            </a:r>
            <a:r>
              <a:rPr lang="en-US" sz="1200" dirty="0" err="1" smtClean="0"/>
              <a:t>durată</a:t>
            </a:r>
            <a:r>
              <a:rPr lang="en-US" sz="1200" dirty="0" smtClean="0"/>
              <a:t> </a:t>
            </a:r>
            <a:r>
              <a:rPr lang="en-US" sz="1200" dirty="0" err="1" smtClean="0"/>
              <a:t>determinată</a:t>
            </a:r>
            <a:r>
              <a:rPr lang="en-US" sz="1200" dirty="0" smtClean="0"/>
              <a:t>, </a:t>
            </a:r>
            <a:r>
              <a:rPr lang="en-US" sz="1200" dirty="0" err="1" smtClean="0"/>
              <a:t>în</a:t>
            </a:r>
            <a:r>
              <a:rPr lang="en-US" sz="1200" dirty="0" smtClean="0"/>
              <a:t> </a:t>
            </a:r>
            <a:r>
              <a:rPr lang="en-US" sz="1200" dirty="0" err="1" smtClean="0"/>
              <a:t>următoarele</a:t>
            </a:r>
            <a:r>
              <a:rPr lang="en-US" sz="1200" dirty="0" smtClean="0"/>
              <a:t> </a:t>
            </a:r>
            <a:r>
              <a:rPr lang="en-US" sz="1200" dirty="0" err="1" smtClean="0"/>
              <a:t>cazuri</a:t>
            </a:r>
            <a:r>
              <a:rPr lang="en-US" sz="1200" dirty="0" smtClean="0"/>
              <a:t>:</a:t>
            </a:r>
            <a:endParaRPr lang="ru-RU" sz="1200" dirty="0" smtClean="0"/>
          </a:p>
          <a:p>
            <a:pPr lvl="0"/>
            <a:r>
              <a:rPr lang="ro-MO" sz="1200" dirty="0" smtClean="0"/>
              <a:t>a) </a:t>
            </a:r>
            <a:r>
              <a:rPr lang="en-US" sz="1200" dirty="0" err="1" smtClean="0"/>
              <a:t>pentru</a:t>
            </a:r>
            <a:r>
              <a:rPr lang="en-US" sz="1200" dirty="0" smtClean="0"/>
              <a:t> </a:t>
            </a:r>
            <a:r>
              <a:rPr lang="en-US" sz="1200" dirty="0" err="1" smtClean="0"/>
              <a:t>perioada</a:t>
            </a:r>
            <a:r>
              <a:rPr lang="en-US" sz="1200" dirty="0" smtClean="0"/>
              <a:t> </a:t>
            </a:r>
            <a:r>
              <a:rPr lang="en-US" sz="1200" dirty="0" err="1" smtClean="0"/>
              <a:t>îndeplinirii</a:t>
            </a:r>
            <a:r>
              <a:rPr lang="en-US" sz="1200" dirty="0" smtClean="0"/>
              <a:t> </a:t>
            </a:r>
            <a:r>
              <a:rPr lang="en-US" sz="1200" dirty="0" err="1" smtClean="0"/>
              <a:t>obligaţiilor</a:t>
            </a:r>
            <a:r>
              <a:rPr lang="en-US" sz="1200" dirty="0" smtClean="0"/>
              <a:t> de </a:t>
            </a:r>
            <a:r>
              <a:rPr lang="en-US" sz="1200" dirty="0" err="1" smtClean="0"/>
              <a:t>muncă</a:t>
            </a:r>
            <a:r>
              <a:rPr lang="en-US" sz="1200" dirty="0" smtClean="0"/>
              <a:t> ale </a:t>
            </a:r>
            <a:r>
              <a:rPr lang="en-US" sz="1200" dirty="0" err="1" smtClean="0"/>
              <a:t>salariatului</a:t>
            </a:r>
            <a:r>
              <a:rPr lang="en-US" sz="1200" dirty="0" smtClean="0"/>
              <a:t> al </a:t>
            </a:r>
            <a:r>
              <a:rPr lang="en-US" sz="1200" dirty="0" err="1" smtClean="0"/>
              <a:t>cărui</a:t>
            </a:r>
            <a:r>
              <a:rPr lang="en-US" sz="1200" dirty="0" smtClean="0"/>
              <a:t> contract individual de </a:t>
            </a:r>
            <a:r>
              <a:rPr lang="en-US" sz="1200" dirty="0" err="1" smtClean="0"/>
              <a:t>muncă</a:t>
            </a:r>
            <a:r>
              <a:rPr lang="en-US" sz="1200" dirty="0" smtClean="0"/>
              <a:t> </a:t>
            </a:r>
            <a:r>
              <a:rPr lang="en-US" sz="1200" dirty="0" err="1" smtClean="0"/>
              <a:t>este</a:t>
            </a:r>
            <a:r>
              <a:rPr lang="en-US" sz="1200" dirty="0" smtClean="0"/>
              <a:t> </a:t>
            </a:r>
            <a:r>
              <a:rPr lang="en-US" sz="1200" dirty="0" err="1" smtClean="0"/>
              <a:t>suspendat</a:t>
            </a:r>
            <a:r>
              <a:rPr lang="en-US" sz="1200" dirty="0" smtClean="0"/>
              <a:t> (cu </a:t>
            </a:r>
            <a:r>
              <a:rPr lang="en-US" sz="1200" dirty="0" err="1" smtClean="0"/>
              <a:t>excepţia</a:t>
            </a:r>
            <a:r>
              <a:rPr lang="en-US" sz="1200" dirty="0" smtClean="0"/>
              <a:t> </a:t>
            </a:r>
            <a:r>
              <a:rPr lang="en-US" sz="1200" dirty="0" err="1" smtClean="0"/>
              <a:t>cazurilor</a:t>
            </a:r>
            <a:r>
              <a:rPr lang="en-US" sz="1200" dirty="0" smtClean="0"/>
              <a:t> de </a:t>
            </a:r>
            <a:r>
              <a:rPr lang="en-US" sz="1200" dirty="0" err="1" smtClean="0"/>
              <a:t>aflare</a:t>
            </a:r>
            <a:r>
              <a:rPr lang="en-US" sz="1200" dirty="0" smtClean="0"/>
              <a:t> a </a:t>
            </a:r>
            <a:r>
              <a:rPr lang="en-US" sz="1200" dirty="0" err="1" smtClean="0"/>
              <a:t>acestuia</a:t>
            </a:r>
            <a:r>
              <a:rPr lang="en-US" sz="1200" dirty="0" smtClean="0"/>
              <a:t> </a:t>
            </a:r>
            <a:r>
              <a:rPr lang="en-US" sz="1200" dirty="0" err="1" smtClean="0"/>
              <a:t>în</a:t>
            </a:r>
            <a:r>
              <a:rPr lang="en-US" sz="1200" dirty="0" smtClean="0"/>
              <a:t> </a:t>
            </a:r>
            <a:r>
              <a:rPr lang="en-US" sz="1200" dirty="0" err="1" smtClean="0"/>
              <a:t>grevă</a:t>
            </a:r>
            <a:r>
              <a:rPr lang="en-US" sz="1200" dirty="0" smtClean="0"/>
              <a:t>), </a:t>
            </a:r>
            <a:r>
              <a:rPr lang="en-US" sz="1200" dirty="0" err="1" smtClean="0"/>
              <a:t>sau</a:t>
            </a:r>
            <a:r>
              <a:rPr lang="en-US" sz="1200" dirty="0" smtClean="0"/>
              <a:t> </a:t>
            </a:r>
            <a:r>
              <a:rPr lang="en-US" sz="1200" dirty="0" err="1" smtClean="0"/>
              <a:t>pentru</a:t>
            </a:r>
            <a:r>
              <a:rPr lang="en-US" sz="1200" dirty="0" smtClean="0"/>
              <a:t> </a:t>
            </a:r>
            <a:r>
              <a:rPr lang="en-US" sz="1200" dirty="0" err="1" smtClean="0"/>
              <a:t>perioada</a:t>
            </a:r>
            <a:r>
              <a:rPr lang="en-US" sz="1200" dirty="0" smtClean="0"/>
              <a:t> </a:t>
            </a:r>
            <a:r>
              <a:rPr lang="en-US" sz="1200" dirty="0" err="1" smtClean="0"/>
              <a:t>în</a:t>
            </a:r>
            <a:r>
              <a:rPr lang="en-US" sz="1200" dirty="0" smtClean="0"/>
              <a:t> care el se </a:t>
            </a:r>
            <a:r>
              <a:rPr lang="en-US" sz="1200" dirty="0" err="1" smtClean="0"/>
              <a:t>află</a:t>
            </a:r>
            <a:r>
              <a:rPr lang="en-US" sz="1200" dirty="0" smtClean="0"/>
              <a:t> </a:t>
            </a:r>
            <a:r>
              <a:rPr lang="en-US" sz="1200" dirty="0" err="1" smtClean="0"/>
              <a:t>în</a:t>
            </a:r>
            <a:r>
              <a:rPr lang="en-US" sz="1200" dirty="0" smtClean="0"/>
              <a:t> </a:t>
            </a:r>
            <a:r>
              <a:rPr lang="en-US" sz="1200" dirty="0" err="1" smtClean="0"/>
              <a:t>unul</a:t>
            </a:r>
            <a:r>
              <a:rPr lang="en-US" sz="1200" dirty="0" smtClean="0"/>
              <a:t> din </a:t>
            </a:r>
            <a:r>
              <a:rPr lang="en-US" sz="1200" dirty="0" err="1" smtClean="0"/>
              <a:t>concediile</a:t>
            </a:r>
            <a:r>
              <a:rPr lang="en-US" sz="1200" dirty="0" smtClean="0"/>
              <a:t> </a:t>
            </a:r>
            <a:r>
              <a:rPr lang="en-US" sz="1200" dirty="0" err="1" smtClean="0"/>
              <a:t>prevăzute</a:t>
            </a:r>
            <a:r>
              <a:rPr lang="en-US" sz="1200" dirty="0" smtClean="0"/>
              <a:t> la art.112, 120, 123, 124, 126, 178, 299 </a:t>
            </a:r>
            <a:r>
              <a:rPr lang="en-US" sz="1200" dirty="0" err="1" smtClean="0"/>
              <a:t>şi</a:t>
            </a:r>
            <a:r>
              <a:rPr lang="en-US" sz="1200" dirty="0" smtClean="0"/>
              <a:t> 300 din CM </a:t>
            </a:r>
            <a:r>
              <a:rPr lang="en-US" sz="1200" dirty="0" err="1" smtClean="0"/>
              <a:t>ori</a:t>
            </a:r>
            <a:r>
              <a:rPr lang="en-US" sz="1200" dirty="0" smtClean="0"/>
              <a:t> </a:t>
            </a:r>
            <a:r>
              <a:rPr lang="en-US" sz="1200" dirty="0" err="1" smtClean="0"/>
              <a:t>pentru</a:t>
            </a:r>
            <a:r>
              <a:rPr lang="en-US" sz="1200" dirty="0" smtClean="0"/>
              <a:t> </a:t>
            </a:r>
            <a:r>
              <a:rPr lang="en-US" sz="1200" dirty="0" err="1" smtClean="0"/>
              <a:t>perioada</a:t>
            </a:r>
            <a:r>
              <a:rPr lang="en-US" sz="1200" dirty="0" smtClean="0"/>
              <a:t> </a:t>
            </a:r>
            <a:r>
              <a:rPr lang="en-US" sz="1200" dirty="0" err="1" smtClean="0"/>
              <a:t>în</a:t>
            </a:r>
            <a:r>
              <a:rPr lang="en-US" sz="1200" dirty="0" smtClean="0"/>
              <a:t> care el </a:t>
            </a:r>
            <a:r>
              <a:rPr lang="en-US" sz="1200" dirty="0" err="1" smtClean="0"/>
              <a:t>absentează</a:t>
            </a:r>
            <a:r>
              <a:rPr lang="en-US" sz="1200" dirty="0" smtClean="0"/>
              <a:t> din </a:t>
            </a:r>
            <a:r>
              <a:rPr lang="en-US" sz="1200" dirty="0" err="1" smtClean="0"/>
              <a:t>alte</a:t>
            </a:r>
            <a:r>
              <a:rPr lang="en-US" sz="1200" dirty="0" smtClean="0"/>
              <a:t> motive;</a:t>
            </a:r>
            <a:endParaRPr lang="ru-RU" sz="1200" dirty="0" smtClean="0"/>
          </a:p>
          <a:p>
            <a:pPr lvl="0"/>
            <a:r>
              <a:rPr lang="ro-MO" sz="1200" dirty="0" smtClean="0"/>
              <a:t>b) </a:t>
            </a:r>
            <a:r>
              <a:rPr lang="en-US" sz="1200" dirty="0" err="1" smtClean="0"/>
              <a:t>pentru</a:t>
            </a:r>
            <a:r>
              <a:rPr lang="en-US" sz="1200" dirty="0" smtClean="0"/>
              <a:t> </a:t>
            </a:r>
            <a:r>
              <a:rPr lang="en-US" sz="1200" dirty="0" err="1" smtClean="0"/>
              <a:t>perioada</a:t>
            </a:r>
            <a:r>
              <a:rPr lang="en-US" sz="1200" dirty="0" smtClean="0"/>
              <a:t> </a:t>
            </a:r>
            <a:r>
              <a:rPr lang="en-US" sz="1200" dirty="0" err="1" smtClean="0"/>
              <a:t>îndeplinirii</a:t>
            </a:r>
            <a:r>
              <a:rPr lang="en-US" sz="1200" dirty="0" smtClean="0"/>
              <a:t> </a:t>
            </a:r>
            <a:r>
              <a:rPr lang="en-US" sz="1200" dirty="0" err="1" smtClean="0"/>
              <a:t>unor</a:t>
            </a:r>
            <a:r>
              <a:rPr lang="en-US" sz="1200" dirty="0" smtClean="0"/>
              <a:t> </a:t>
            </a:r>
            <a:r>
              <a:rPr lang="en-US" sz="1200" dirty="0" err="1" smtClean="0"/>
              <a:t>lucrări</a:t>
            </a:r>
            <a:r>
              <a:rPr lang="en-US" sz="1200" dirty="0" smtClean="0"/>
              <a:t> </a:t>
            </a:r>
            <a:r>
              <a:rPr lang="en-US" sz="1200" dirty="0" err="1" smtClean="0"/>
              <a:t>temporare</a:t>
            </a:r>
            <a:r>
              <a:rPr lang="en-US" sz="1200" dirty="0" smtClean="0"/>
              <a:t> cu o </a:t>
            </a:r>
            <a:r>
              <a:rPr lang="en-US" sz="1200" dirty="0" err="1" smtClean="0"/>
              <a:t>durată</a:t>
            </a:r>
            <a:r>
              <a:rPr lang="en-US" sz="1200" dirty="0" smtClean="0"/>
              <a:t> de </a:t>
            </a:r>
            <a:r>
              <a:rPr lang="en-US" sz="1200" dirty="0" err="1" smtClean="0"/>
              <a:t>pînă</a:t>
            </a:r>
            <a:r>
              <a:rPr lang="en-US" sz="1200" dirty="0" smtClean="0"/>
              <a:t> la 2 </a:t>
            </a:r>
            <a:r>
              <a:rPr lang="en-US" sz="1200" dirty="0" err="1" smtClean="0"/>
              <a:t>luni</a:t>
            </a:r>
            <a:r>
              <a:rPr lang="en-US" sz="1200" dirty="0" smtClean="0"/>
              <a:t>;</a:t>
            </a:r>
            <a:endParaRPr lang="ru-RU" sz="1200" dirty="0" smtClean="0"/>
          </a:p>
          <a:p>
            <a:pPr lvl="0"/>
            <a:r>
              <a:rPr lang="ro-MO" sz="1200" dirty="0" smtClean="0"/>
              <a:t>c) </a:t>
            </a:r>
            <a:r>
              <a:rPr lang="en-US" sz="1200" dirty="0" err="1" smtClean="0"/>
              <a:t>pentru</a:t>
            </a:r>
            <a:r>
              <a:rPr lang="en-US" sz="1200" dirty="0" smtClean="0"/>
              <a:t> </a:t>
            </a:r>
            <a:r>
              <a:rPr lang="en-US" sz="1200" dirty="0" err="1" smtClean="0"/>
              <a:t>perioada</a:t>
            </a:r>
            <a:r>
              <a:rPr lang="en-US" sz="1200" dirty="0" smtClean="0"/>
              <a:t> </a:t>
            </a:r>
            <a:r>
              <a:rPr lang="en-US" sz="1200" dirty="0" err="1" smtClean="0"/>
              <a:t>îndeplinirii</a:t>
            </a:r>
            <a:r>
              <a:rPr lang="en-US" sz="1200" dirty="0" smtClean="0"/>
              <a:t> </a:t>
            </a:r>
            <a:r>
              <a:rPr lang="en-US" sz="1200" dirty="0" err="1" smtClean="0"/>
              <a:t>unor</a:t>
            </a:r>
            <a:r>
              <a:rPr lang="en-US" sz="1200" dirty="0" smtClean="0"/>
              <a:t> </a:t>
            </a:r>
            <a:r>
              <a:rPr lang="en-US" sz="1200" dirty="0" err="1" smtClean="0"/>
              <a:t>lucrări</a:t>
            </a:r>
            <a:r>
              <a:rPr lang="en-US" sz="1200" dirty="0" smtClean="0"/>
              <a:t> </a:t>
            </a:r>
            <a:r>
              <a:rPr lang="en-US" sz="1200" dirty="0" err="1" smtClean="0"/>
              <a:t>sezoniere</a:t>
            </a:r>
            <a:r>
              <a:rPr lang="en-US" sz="1200" dirty="0" smtClean="0"/>
              <a:t> care, </a:t>
            </a:r>
            <a:r>
              <a:rPr lang="en-US" sz="1200" dirty="0" err="1" smtClean="0"/>
              <a:t>în</a:t>
            </a:r>
            <a:r>
              <a:rPr lang="en-US" sz="1200" dirty="0" smtClean="0"/>
              <a:t> </a:t>
            </a:r>
            <a:r>
              <a:rPr lang="en-US" sz="1200" dirty="0" err="1" smtClean="0"/>
              <a:t>virtutea</a:t>
            </a:r>
            <a:r>
              <a:rPr lang="en-US" sz="1200" dirty="0" smtClean="0"/>
              <a:t> </a:t>
            </a:r>
            <a:r>
              <a:rPr lang="en-US" sz="1200" dirty="0" err="1" smtClean="0"/>
              <a:t>condiţiilor</a:t>
            </a:r>
            <a:r>
              <a:rPr lang="en-US" sz="1200" dirty="0" smtClean="0"/>
              <a:t> </a:t>
            </a:r>
            <a:r>
              <a:rPr lang="en-US" sz="1200" dirty="0" err="1" smtClean="0"/>
              <a:t>climaterice</a:t>
            </a:r>
            <a:r>
              <a:rPr lang="en-US" sz="1200" dirty="0" smtClean="0"/>
              <a:t>, se pot </a:t>
            </a:r>
            <a:r>
              <a:rPr lang="en-US" sz="1200" dirty="0" err="1" smtClean="0"/>
              <a:t>desfăşura</a:t>
            </a:r>
            <a:r>
              <a:rPr lang="en-US" sz="1200" dirty="0" smtClean="0"/>
              <a:t> </a:t>
            </a:r>
            <a:r>
              <a:rPr lang="en-US" sz="1200" dirty="0" err="1" smtClean="0"/>
              <a:t>numai</a:t>
            </a:r>
            <a:r>
              <a:rPr lang="en-US" sz="1200" dirty="0" smtClean="0"/>
              <a:t> </a:t>
            </a:r>
            <a:r>
              <a:rPr lang="en-US" sz="1200" dirty="0" err="1" smtClean="0"/>
              <a:t>într</a:t>
            </a:r>
            <a:r>
              <a:rPr lang="en-US" sz="1200" dirty="0" smtClean="0"/>
              <a:t>-o </a:t>
            </a:r>
            <a:r>
              <a:rPr lang="en-US" sz="1200" dirty="0" err="1" smtClean="0"/>
              <a:t>perioadă</a:t>
            </a:r>
            <a:r>
              <a:rPr lang="en-US" sz="1200" dirty="0" smtClean="0"/>
              <a:t> </a:t>
            </a:r>
            <a:r>
              <a:rPr lang="en-US" sz="1200" dirty="0" err="1" smtClean="0"/>
              <a:t>anumită</a:t>
            </a:r>
            <a:r>
              <a:rPr lang="en-US" sz="1200" dirty="0" smtClean="0"/>
              <a:t> a </a:t>
            </a:r>
            <a:r>
              <a:rPr lang="en-US" sz="1200" dirty="0" err="1" smtClean="0"/>
              <a:t>anului</a:t>
            </a:r>
            <a:r>
              <a:rPr lang="en-US" sz="1200" dirty="0" smtClean="0"/>
              <a:t>;</a:t>
            </a:r>
            <a:endParaRPr lang="ru-RU" sz="1200" dirty="0" smtClean="0"/>
          </a:p>
          <a:p>
            <a:pPr lvl="0"/>
            <a:r>
              <a:rPr lang="ro-MO" sz="1200" dirty="0" smtClean="0"/>
              <a:t>d) </a:t>
            </a:r>
            <a:r>
              <a:rPr lang="en-US" sz="1200" dirty="0" smtClean="0"/>
              <a:t>cu </a:t>
            </a:r>
            <a:r>
              <a:rPr lang="en-US" sz="1200" dirty="0" err="1" smtClean="0"/>
              <a:t>persoanele</a:t>
            </a:r>
            <a:r>
              <a:rPr lang="en-US" sz="1200" dirty="0" smtClean="0"/>
              <a:t> </a:t>
            </a:r>
            <a:r>
              <a:rPr lang="en-US" sz="1200" dirty="0" err="1" smtClean="0"/>
              <a:t>detaşate</a:t>
            </a:r>
            <a:r>
              <a:rPr lang="en-US" sz="1200" dirty="0" smtClean="0"/>
              <a:t> la </a:t>
            </a:r>
            <a:r>
              <a:rPr lang="en-US" sz="1200" dirty="0" err="1" smtClean="0"/>
              <a:t>lucru</a:t>
            </a:r>
            <a:r>
              <a:rPr lang="en-US" sz="1200" dirty="0" smtClean="0"/>
              <a:t> </a:t>
            </a:r>
            <a:r>
              <a:rPr lang="en-US" sz="1200" dirty="0" err="1" smtClean="0"/>
              <a:t>peste</a:t>
            </a:r>
            <a:r>
              <a:rPr lang="en-US" sz="1200" dirty="0" smtClean="0"/>
              <a:t> </a:t>
            </a:r>
            <a:r>
              <a:rPr lang="en-US" sz="1200" dirty="0" err="1" smtClean="0"/>
              <a:t>hotarele</a:t>
            </a:r>
            <a:r>
              <a:rPr lang="en-US" sz="1200" dirty="0" smtClean="0"/>
              <a:t> </a:t>
            </a:r>
            <a:r>
              <a:rPr lang="en-US" sz="1200" dirty="0" err="1" smtClean="0"/>
              <a:t>Republicii</a:t>
            </a:r>
            <a:r>
              <a:rPr lang="en-US" sz="1200" dirty="0" smtClean="0"/>
              <a:t> Moldova;</a:t>
            </a:r>
            <a:endParaRPr lang="ru-RU" sz="1200" dirty="0" smtClean="0"/>
          </a:p>
          <a:p>
            <a:pPr lvl="0"/>
            <a:r>
              <a:rPr lang="ro-MO" sz="1200" dirty="0" smtClean="0"/>
              <a:t>e) </a:t>
            </a:r>
            <a:r>
              <a:rPr lang="en-US" sz="1200" dirty="0" smtClean="0"/>
              <a:t>cu </a:t>
            </a:r>
            <a:r>
              <a:rPr lang="en-US" sz="1200" dirty="0" err="1" smtClean="0"/>
              <a:t>cetățenii</a:t>
            </a:r>
            <a:r>
              <a:rPr lang="en-US" sz="1200" dirty="0" smtClean="0"/>
              <a:t> </a:t>
            </a:r>
            <a:r>
              <a:rPr lang="en-US" sz="1200" dirty="0" err="1" smtClean="0"/>
              <a:t>străini</a:t>
            </a:r>
            <a:r>
              <a:rPr lang="en-US" sz="1200" dirty="0" smtClean="0"/>
              <a:t> care se </a:t>
            </a:r>
            <a:r>
              <a:rPr lang="en-US" sz="1200" dirty="0" err="1" smtClean="0"/>
              <a:t>angajează</a:t>
            </a:r>
            <a:r>
              <a:rPr lang="en-US" sz="1200" dirty="0" smtClean="0"/>
              <a:t> </a:t>
            </a:r>
            <a:r>
              <a:rPr lang="en-US" sz="1200" dirty="0" err="1" smtClean="0"/>
              <a:t>în</a:t>
            </a:r>
            <a:r>
              <a:rPr lang="en-US" sz="1200" dirty="0" smtClean="0"/>
              <a:t> </a:t>
            </a:r>
            <a:r>
              <a:rPr lang="en-US" sz="1200" dirty="0" err="1" smtClean="0"/>
              <a:t>cîmpul</a:t>
            </a:r>
            <a:r>
              <a:rPr lang="en-US" sz="1200" dirty="0" smtClean="0"/>
              <a:t> </a:t>
            </a:r>
            <a:r>
              <a:rPr lang="en-US" sz="1200" dirty="0" err="1" smtClean="0"/>
              <a:t>muncii</a:t>
            </a:r>
            <a:r>
              <a:rPr lang="en-US" sz="1200" dirty="0" smtClean="0"/>
              <a:t> </a:t>
            </a:r>
            <a:r>
              <a:rPr lang="en-US" sz="1200" dirty="0" err="1" smtClean="0"/>
              <a:t>pe</a:t>
            </a:r>
            <a:r>
              <a:rPr lang="en-US" sz="1200" dirty="0" smtClean="0"/>
              <a:t> </a:t>
            </a:r>
            <a:r>
              <a:rPr lang="en-US" sz="1200" dirty="0" err="1" smtClean="0"/>
              <a:t>teritoriul</a:t>
            </a:r>
            <a:r>
              <a:rPr lang="en-US" sz="1200" dirty="0" smtClean="0"/>
              <a:t> </a:t>
            </a:r>
            <a:r>
              <a:rPr lang="en-US" sz="1200" dirty="0" err="1" smtClean="0"/>
              <a:t>Republicii</a:t>
            </a:r>
            <a:r>
              <a:rPr lang="en-US" sz="1200" dirty="0" smtClean="0"/>
              <a:t> Moldova;</a:t>
            </a:r>
            <a:endParaRPr lang="ru-RU" sz="1200" dirty="0" smtClean="0"/>
          </a:p>
          <a:p>
            <a:pPr lvl="0"/>
            <a:r>
              <a:rPr lang="ro-MO" sz="1200" dirty="0" smtClean="0"/>
              <a:t>f) </a:t>
            </a:r>
            <a:r>
              <a:rPr lang="en-US" sz="1200" dirty="0" err="1" smtClean="0"/>
              <a:t>pentru</a:t>
            </a:r>
            <a:r>
              <a:rPr lang="en-US" sz="1200" dirty="0" smtClean="0"/>
              <a:t> </a:t>
            </a:r>
            <a:r>
              <a:rPr lang="en-US" sz="1200" dirty="0" err="1" smtClean="0"/>
              <a:t>perioada</a:t>
            </a:r>
            <a:r>
              <a:rPr lang="en-US" sz="1200" dirty="0" smtClean="0"/>
              <a:t> </a:t>
            </a:r>
            <a:r>
              <a:rPr lang="en-US" sz="1200" dirty="0" err="1" smtClean="0"/>
              <a:t>stagierii</a:t>
            </a:r>
            <a:r>
              <a:rPr lang="en-US" sz="1200" dirty="0" smtClean="0"/>
              <a:t> </a:t>
            </a:r>
            <a:r>
              <a:rPr lang="en-US" sz="1200" dirty="0" err="1" smtClean="0"/>
              <a:t>şi</a:t>
            </a:r>
            <a:r>
              <a:rPr lang="en-US" sz="1200" dirty="0" smtClean="0"/>
              <a:t> </a:t>
            </a:r>
            <a:r>
              <a:rPr lang="en-US" sz="1200" dirty="0" err="1" smtClean="0"/>
              <a:t>instruirii</a:t>
            </a:r>
            <a:r>
              <a:rPr lang="en-US" sz="1200" dirty="0" smtClean="0"/>
              <a:t> </a:t>
            </a:r>
            <a:r>
              <a:rPr lang="en-US" sz="1200" dirty="0" err="1" smtClean="0"/>
              <a:t>profesionale</a:t>
            </a:r>
            <a:r>
              <a:rPr lang="en-US" sz="1200" dirty="0" smtClean="0"/>
              <a:t> a </a:t>
            </a:r>
            <a:r>
              <a:rPr lang="en-US" sz="1200" dirty="0" err="1" smtClean="0"/>
              <a:t>salariatului</a:t>
            </a:r>
            <a:r>
              <a:rPr lang="en-US" sz="1200" dirty="0" smtClean="0"/>
              <a:t> la o </a:t>
            </a:r>
            <a:r>
              <a:rPr lang="en-US" sz="1200" dirty="0" err="1" smtClean="0"/>
              <a:t>altă</a:t>
            </a:r>
            <a:r>
              <a:rPr lang="en-US" sz="1200" dirty="0" smtClean="0"/>
              <a:t> </a:t>
            </a:r>
            <a:r>
              <a:rPr lang="en-US" sz="1200" dirty="0" err="1" smtClean="0"/>
              <a:t>unitate</a:t>
            </a:r>
            <a:r>
              <a:rPr lang="en-US" sz="1200" dirty="0" smtClean="0"/>
              <a:t>;</a:t>
            </a:r>
            <a:endParaRPr lang="ru-RU" sz="1200" dirty="0" smtClean="0"/>
          </a:p>
          <a:p>
            <a:pPr lvl="0"/>
            <a:r>
              <a:rPr lang="ro-MO" sz="1200" dirty="0" smtClean="0"/>
              <a:t>g) </a:t>
            </a:r>
            <a:r>
              <a:rPr lang="en-US" sz="1200" dirty="0" smtClean="0"/>
              <a:t>cu </a:t>
            </a:r>
            <a:r>
              <a:rPr lang="en-US" sz="1200" dirty="0" err="1" smtClean="0"/>
              <a:t>persoane</a:t>
            </a:r>
            <a:r>
              <a:rPr lang="en-US" sz="1200" dirty="0" smtClean="0"/>
              <a:t> care </a:t>
            </a:r>
            <a:r>
              <a:rPr lang="en-US" sz="1200" dirty="0" err="1" smtClean="0"/>
              <a:t>îşi</a:t>
            </a:r>
            <a:r>
              <a:rPr lang="en-US" sz="1200" dirty="0" smtClean="0"/>
              <a:t> </a:t>
            </a:r>
            <a:r>
              <a:rPr lang="en-US" sz="1200" dirty="0" err="1" smtClean="0"/>
              <a:t>fac</a:t>
            </a:r>
            <a:r>
              <a:rPr lang="en-US" sz="1200" dirty="0" smtClean="0"/>
              <a:t> </a:t>
            </a:r>
            <a:r>
              <a:rPr lang="en-US" sz="1200" dirty="0" err="1" smtClean="0"/>
              <a:t>studiile</a:t>
            </a:r>
            <a:r>
              <a:rPr lang="en-US" sz="1200" dirty="0" smtClean="0"/>
              <a:t> la </a:t>
            </a:r>
            <a:r>
              <a:rPr lang="en-US" sz="1200" dirty="0" err="1" smtClean="0"/>
              <a:t>instituţiile</a:t>
            </a:r>
            <a:r>
              <a:rPr lang="en-US" sz="1200" dirty="0" smtClean="0"/>
              <a:t> de </a:t>
            </a:r>
            <a:r>
              <a:rPr lang="en-US" sz="1200" dirty="0" err="1" smtClean="0"/>
              <a:t>învăţămînt</a:t>
            </a:r>
            <a:r>
              <a:rPr lang="en-US" sz="1200" dirty="0" smtClean="0"/>
              <a:t> la </a:t>
            </a:r>
            <a:r>
              <a:rPr lang="en-US" sz="1200" dirty="0" err="1" smtClean="0"/>
              <a:t>cursurile</a:t>
            </a:r>
            <a:r>
              <a:rPr lang="en-US" sz="1200" dirty="0" smtClean="0"/>
              <a:t> de </a:t>
            </a:r>
            <a:r>
              <a:rPr lang="en-US" sz="1200" dirty="0" err="1" smtClean="0"/>
              <a:t>zi</a:t>
            </a:r>
            <a:r>
              <a:rPr lang="en-US" sz="1200" dirty="0" smtClean="0"/>
              <a:t>;</a:t>
            </a:r>
            <a:endParaRPr lang="ru-RU" sz="1200" dirty="0" smtClean="0"/>
          </a:p>
          <a:p>
            <a:pPr lvl="0"/>
            <a:r>
              <a:rPr lang="ro-MO" sz="1200" dirty="0" smtClean="0"/>
              <a:t>h) </a:t>
            </a:r>
            <a:r>
              <a:rPr lang="en-US" sz="1200" dirty="0" smtClean="0"/>
              <a:t>cu </a:t>
            </a:r>
            <a:r>
              <a:rPr lang="en-US" sz="1200" dirty="0" err="1" smtClean="0"/>
              <a:t>persoanele</a:t>
            </a:r>
            <a:r>
              <a:rPr lang="en-US" sz="1200" dirty="0" smtClean="0"/>
              <a:t> </a:t>
            </a:r>
            <a:r>
              <a:rPr lang="en-US" sz="1200" dirty="0" err="1" smtClean="0"/>
              <a:t>pensionate</a:t>
            </a:r>
            <a:r>
              <a:rPr lang="en-US" sz="1200" dirty="0" smtClean="0"/>
              <a:t>, conform </a:t>
            </a:r>
            <a:r>
              <a:rPr lang="en-US" sz="1200" dirty="0" err="1" smtClean="0"/>
              <a:t>legislaţiei</a:t>
            </a:r>
            <a:r>
              <a:rPr lang="en-US" sz="1200" dirty="0" smtClean="0"/>
              <a:t> </a:t>
            </a:r>
            <a:r>
              <a:rPr lang="en-US" sz="1200" dirty="0" err="1" smtClean="0"/>
              <a:t>în</a:t>
            </a:r>
            <a:r>
              <a:rPr lang="en-US" sz="1200" dirty="0" smtClean="0"/>
              <a:t> </a:t>
            </a:r>
            <a:r>
              <a:rPr lang="en-US" sz="1200" dirty="0" err="1" smtClean="0"/>
              <a:t>vigoare</a:t>
            </a:r>
            <a:r>
              <a:rPr lang="en-US" sz="1200" dirty="0" smtClean="0"/>
              <a:t>, </a:t>
            </a:r>
            <a:r>
              <a:rPr lang="en-US" sz="1200" dirty="0" err="1" smtClean="0"/>
              <a:t>pentru</a:t>
            </a:r>
            <a:r>
              <a:rPr lang="en-US" sz="1200" dirty="0" smtClean="0"/>
              <a:t> </a:t>
            </a:r>
            <a:r>
              <a:rPr lang="en-US" sz="1200" dirty="0" err="1" smtClean="0"/>
              <a:t>limită</a:t>
            </a:r>
            <a:r>
              <a:rPr lang="en-US" sz="1200" dirty="0" smtClean="0"/>
              <a:t> de </a:t>
            </a:r>
            <a:r>
              <a:rPr lang="en-US" sz="1200" dirty="0" err="1" smtClean="0"/>
              <a:t>vîrstă</a:t>
            </a:r>
            <a:r>
              <a:rPr lang="en-US" sz="1200" dirty="0" smtClean="0"/>
              <a:t> </a:t>
            </a:r>
            <a:r>
              <a:rPr lang="en-US" sz="1200" dirty="0" err="1" smtClean="0"/>
              <a:t>ori</a:t>
            </a:r>
            <a:r>
              <a:rPr lang="en-US" sz="1200" dirty="0" smtClean="0"/>
              <a:t> </a:t>
            </a:r>
            <a:r>
              <a:rPr lang="en-US" sz="1200" dirty="0" err="1" smtClean="0"/>
              <a:t>vechime</a:t>
            </a:r>
            <a:r>
              <a:rPr lang="en-US" sz="1200" dirty="0" smtClean="0"/>
              <a:t> </a:t>
            </a:r>
            <a:r>
              <a:rPr lang="en-US" sz="1200" dirty="0" err="1" smtClean="0"/>
              <a:t>în</a:t>
            </a:r>
            <a:r>
              <a:rPr lang="en-US" sz="1200" dirty="0" smtClean="0"/>
              <a:t> </a:t>
            </a:r>
            <a:r>
              <a:rPr lang="en-US" sz="1200" dirty="0" err="1" smtClean="0"/>
              <a:t>muncă</a:t>
            </a:r>
            <a:r>
              <a:rPr lang="en-US" sz="1200" dirty="0" smtClean="0"/>
              <a:t> (</a:t>
            </a:r>
            <a:r>
              <a:rPr lang="en-US" sz="1200" dirty="0" err="1" smtClean="0"/>
              <a:t>sau</a:t>
            </a:r>
            <a:r>
              <a:rPr lang="en-US" sz="1200" dirty="0" smtClean="0"/>
              <a:t> care au </a:t>
            </a:r>
            <a:r>
              <a:rPr lang="en-US" sz="1200" dirty="0" err="1" smtClean="0"/>
              <a:t>obţinut</a:t>
            </a:r>
            <a:r>
              <a:rPr lang="en-US" sz="1200" dirty="0" smtClean="0"/>
              <a:t> </a:t>
            </a:r>
            <a:r>
              <a:rPr lang="en-US" sz="1200" dirty="0" err="1" smtClean="0"/>
              <a:t>dreptul</a:t>
            </a:r>
            <a:r>
              <a:rPr lang="en-US" sz="1200" dirty="0" smtClean="0"/>
              <a:t> la </a:t>
            </a:r>
            <a:r>
              <a:rPr lang="en-US" sz="1200" dirty="0" err="1" smtClean="0"/>
              <a:t>pensie</a:t>
            </a:r>
            <a:r>
              <a:rPr lang="en-US" sz="1200" dirty="0" smtClean="0"/>
              <a:t> </a:t>
            </a:r>
            <a:r>
              <a:rPr lang="en-US" sz="1200" dirty="0" err="1" smtClean="0"/>
              <a:t>pentru</a:t>
            </a:r>
            <a:r>
              <a:rPr lang="en-US" sz="1200" dirty="0" smtClean="0"/>
              <a:t> </a:t>
            </a:r>
            <a:r>
              <a:rPr lang="en-US" sz="1200" dirty="0" err="1" smtClean="0"/>
              <a:t>limită</a:t>
            </a:r>
            <a:r>
              <a:rPr lang="en-US" sz="1200" dirty="0" smtClean="0"/>
              <a:t> de </a:t>
            </a:r>
            <a:r>
              <a:rPr lang="en-US" sz="1200" dirty="0" err="1" smtClean="0"/>
              <a:t>vîrstă</a:t>
            </a:r>
            <a:r>
              <a:rPr lang="en-US" sz="1200" dirty="0" smtClean="0"/>
              <a:t> </a:t>
            </a:r>
            <a:r>
              <a:rPr lang="en-US" sz="1200" dirty="0" err="1" smtClean="0"/>
              <a:t>ori</a:t>
            </a:r>
            <a:r>
              <a:rPr lang="en-US" sz="1200" dirty="0" smtClean="0"/>
              <a:t> </a:t>
            </a:r>
            <a:r>
              <a:rPr lang="en-US" sz="1200" dirty="0" err="1" smtClean="0"/>
              <a:t>vechime</a:t>
            </a:r>
            <a:r>
              <a:rPr lang="en-US" sz="1200" dirty="0" smtClean="0"/>
              <a:t> </a:t>
            </a:r>
            <a:r>
              <a:rPr lang="en-US" sz="1200" dirty="0" err="1" smtClean="0"/>
              <a:t>în</a:t>
            </a:r>
            <a:r>
              <a:rPr lang="en-US" sz="1200" dirty="0" smtClean="0"/>
              <a:t> </a:t>
            </a:r>
            <a:r>
              <a:rPr lang="en-US" sz="1200" dirty="0" err="1" smtClean="0"/>
              <a:t>muncă</a:t>
            </a:r>
            <a:r>
              <a:rPr lang="en-US" sz="1200" dirty="0" smtClean="0"/>
              <a:t>) </a:t>
            </a:r>
            <a:r>
              <a:rPr lang="en-US" sz="1200" dirty="0" err="1" smtClean="0"/>
              <a:t>şi</a:t>
            </a:r>
            <a:r>
              <a:rPr lang="en-US" sz="1200" dirty="0" smtClean="0"/>
              <a:t> nu </a:t>
            </a:r>
            <a:r>
              <a:rPr lang="en-US" sz="1200" dirty="0" err="1" smtClean="0"/>
              <a:t>sînt</a:t>
            </a:r>
            <a:r>
              <a:rPr lang="en-US" sz="1200" dirty="0" smtClean="0"/>
              <a:t> </a:t>
            </a:r>
            <a:r>
              <a:rPr lang="en-US" sz="1200" dirty="0" err="1" smtClean="0"/>
              <a:t>încadrate</a:t>
            </a:r>
            <a:r>
              <a:rPr lang="en-US" sz="1200" dirty="0" smtClean="0"/>
              <a:t> </a:t>
            </a:r>
            <a:r>
              <a:rPr lang="en-US" sz="1200" dirty="0" err="1" smtClean="0"/>
              <a:t>în</a:t>
            </a:r>
            <a:r>
              <a:rPr lang="en-US" sz="1200" dirty="0" smtClean="0"/>
              <a:t> </a:t>
            </a:r>
            <a:r>
              <a:rPr lang="en-US" sz="1200" dirty="0" err="1" smtClean="0"/>
              <a:t>cîmpul</a:t>
            </a:r>
            <a:r>
              <a:rPr lang="en-US" sz="1200" dirty="0" smtClean="0"/>
              <a:t> </a:t>
            </a:r>
            <a:r>
              <a:rPr lang="en-US" sz="1200" dirty="0" err="1" smtClean="0"/>
              <a:t>muncii</a:t>
            </a:r>
            <a:r>
              <a:rPr lang="en-US" sz="1200" dirty="0" smtClean="0"/>
              <a:t> - </a:t>
            </a:r>
            <a:r>
              <a:rPr lang="en-US" sz="1200" dirty="0" err="1" smtClean="0"/>
              <a:t>pe</a:t>
            </a:r>
            <a:r>
              <a:rPr lang="en-US" sz="1200" dirty="0" smtClean="0"/>
              <a:t> o </a:t>
            </a:r>
            <a:r>
              <a:rPr lang="en-US" sz="1200" dirty="0" err="1" smtClean="0"/>
              <a:t>perioadă</a:t>
            </a:r>
            <a:r>
              <a:rPr lang="en-US" sz="1200" dirty="0" smtClean="0"/>
              <a:t> de </a:t>
            </a:r>
            <a:r>
              <a:rPr lang="en-US" sz="1200" dirty="0" err="1" smtClean="0"/>
              <a:t>pînă</a:t>
            </a:r>
            <a:r>
              <a:rPr lang="en-US" sz="1200" dirty="0" smtClean="0"/>
              <a:t> la 2 </a:t>
            </a:r>
            <a:r>
              <a:rPr lang="en-US" sz="1200" dirty="0" err="1" smtClean="0"/>
              <a:t>ani</a:t>
            </a:r>
            <a:r>
              <a:rPr lang="en-US" sz="1200" dirty="0" smtClean="0"/>
              <a:t>, care, la </a:t>
            </a:r>
            <a:r>
              <a:rPr lang="en-US" sz="1200" dirty="0" err="1" smtClean="0"/>
              <a:t>expirare</a:t>
            </a:r>
            <a:r>
              <a:rPr lang="en-US" sz="1200" dirty="0" smtClean="0"/>
              <a:t>, </a:t>
            </a:r>
            <a:r>
              <a:rPr lang="en-US" sz="1200" dirty="0" err="1" smtClean="0"/>
              <a:t>poate</a:t>
            </a:r>
            <a:r>
              <a:rPr lang="en-US" sz="1200" dirty="0" smtClean="0"/>
              <a:t> </a:t>
            </a:r>
            <a:r>
              <a:rPr lang="en-US" sz="1200" dirty="0" err="1" smtClean="0"/>
              <a:t>fi</a:t>
            </a:r>
            <a:r>
              <a:rPr lang="en-US" sz="1200" dirty="0" smtClean="0"/>
              <a:t> </a:t>
            </a:r>
            <a:r>
              <a:rPr lang="en-US" sz="1200" dirty="0" err="1" smtClean="0"/>
              <a:t>prelungită</a:t>
            </a:r>
            <a:r>
              <a:rPr lang="en-US" sz="1200" dirty="0" smtClean="0"/>
              <a:t> de </a:t>
            </a:r>
            <a:r>
              <a:rPr lang="en-US" sz="1200" dirty="0" err="1" smtClean="0"/>
              <a:t>părţi</a:t>
            </a:r>
            <a:r>
              <a:rPr lang="en-US" sz="1200" dirty="0" smtClean="0"/>
              <a:t> </a:t>
            </a:r>
            <a:r>
              <a:rPr lang="en-US" sz="1200" dirty="0" err="1" smtClean="0"/>
              <a:t>în</a:t>
            </a:r>
            <a:r>
              <a:rPr lang="en-US" sz="1200" dirty="0" smtClean="0"/>
              <a:t> </a:t>
            </a:r>
            <a:r>
              <a:rPr lang="en-US" sz="1200" dirty="0" err="1" smtClean="0"/>
              <a:t>condiţiile</a:t>
            </a:r>
            <a:r>
              <a:rPr lang="en-US" sz="1200" dirty="0" smtClean="0"/>
              <a:t> art.54 </a:t>
            </a:r>
            <a:r>
              <a:rPr lang="en-US" sz="1200" dirty="0" err="1" smtClean="0"/>
              <a:t>alin</a:t>
            </a:r>
            <a:r>
              <a:rPr lang="en-US" sz="1200" dirty="0" smtClean="0"/>
              <a:t>.(2) </a:t>
            </a:r>
            <a:r>
              <a:rPr lang="en-US" sz="1200" dirty="0" err="1" smtClean="0"/>
              <a:t>şi</a:t>
            </a:r>
            <a:r>
              <a:rPr lang="en-US" sz="1200" dirty="0" smtClean="0"/>
              <a:t> ale art.68 </a:t>
            </a:r>
            <a:r>
              <a:rPr lang="en-US" sz="1200" dirty="0" err="1" smtClean="0"/>
              <a:t>alin</a:t>
            </a:r>
            <a:r>
              <a:rPr lang="en-US" sz="1200" dirty="0" smtClean="0"/>
              <a:t>.(1) </a:t>
            </a:r>
            <a:r>
              <a:rPr lang="en-US" sz="1200" dirty="0" err="1" smtClean="0"/>
              <a:t>şi</a:t>
            </a:r>
            <a:r>
              <a:rPr lang="en-US" sz="1200" dirty="0" smtClean="0"/>
              <a:t> </a:t>
            </a:r>
            <a:r>
              <a:rPr lang="en-US" sz="1200" dirty="0" err="1" smtClean="0"/>
              <a:t>alin</a:t>
            </a:r>
            <a:r>
              <a:rPr lang="en-US" sz="1200" dirty="0" smtClean="0"/>
              <a:t>.(2) </a:t>
            </a:r>
            <a:r>
              <a:rPr lang="en-US" sz="1200" dirty="0" err="1" smtClean="0"/>
              <a:t>lit.a</a:t>
            </a:r>
            <a:r>
              <a:rPr lang="en-US" sz="1200" dirty="0" smtClean="0"/>
              <a:t>) din CM;</a:t>
            </a:r>
            <a:endParaRPr lang="ru-RU" sz="1200" dirty="0" smtClean="0"/>
          </a:p>
          <a:p>
            <a:pPr lvl="0"/>
            <a:r>
              <a:rPr lang="ro-MO" sz="1200" dirty="0" smtClean="0"/>
              <a:t>i) </a:t>
            </a:r>
            <a:r>
              <a:rPr lang="en-US" sz="1200" dirty="0" smtClean="0"/>
              <a:t>cu </a:t>
            </a:r>
            <a:r>
              <a:rPr lang="en-US" sz="1200" dirty="0" err="1" smtClean="0"/>
              <a:t>colaboratorii</a:t>
            </a:r>
            <a:r>
              <a:rPr lang="en-US" sz="1200" dirty="0" smtClean="0"/>
              <a:t> </a:t>
            </a:r>
            <a:r>
              <a:rPr lang="en-US" sz="1200" dirty="0" err="1" smtClean="0"/>
              <a:t>ştiinţifici</a:t>
            </a:r>
            <a:r>
              <a:rPr lang="en-US" sz="1200" dirty="0" smtClean="0"/>
              <a:t> din </a:t>
            </a:r>
            <a:r>
              <a:rPr lang="en-US" sz="1200" dirty="0" err="1" smtClean="0"/>
              <a:t>instituţiile</a:t>
            </a:r>
            <a:r>
              <a:rPr lang="en-US" sz="1200" dirty="0" smtClean="0"/>
              <a:t> de </a:t>
            </a:r>
            <a:r>
              <a:rPr lang="en-US" sz="1200" dirty="0" err="1" smtClean="0"/>
              <a:t>cercetare-dezvoltare</a:t>
            </a:r>
            <a:r>
              <a:rPr lang="en-US" sz="1200" dirty="0" smtClean="0"/>
              <a:t>, cu </a:t>
            </a:r>
            <a:r>
              <a:rPr lang="en-US" sz="1200" dirty="0" err="1" smtClean="0"/>
              <a:t>cadrele</a:t>
            </a:r>
            <a:r>
              <a:rPr lang="en-US" sz="1200" dirty="0" smtClean="0"/>
              <a:t> </a:t>
            </a:r>
            <a:r>
              <a:rPr lang="en-US" sz="1200" dirty="0" err="1" smtClean="0"/>
              <a:t>didactice</a:t>
            </a:r>
            <a:r>
              <a:rPr lang="en-US" sz="1200" dirty="0" smtClean="0"/>
              <a:t> </a:t>
            </a:r>
            <a:r>
              <a:rPr lang="en-US" sz="1200" dirty="0" err="1" smtClean="0"/>
              <a:t>şi</a:t>
            </a:r>
            <a:r>
              <a:rPr lang="en-US" sz="1200" dirty="0" smtClean="0"/>
              <a:t> </a:t>
            </a:r>
            <a:r>
              <a:rPr lang="en-US" sz="1200" dirty="0" err="1" smtClean="0"/>
              <a:t>rectorii</a:t>
            </a:r>
            <a:r>
              <a:rPr lang="en-US" sz="1200" dirty="0" smtClean="0"/>
              <a:t> </a:t>
            </a:r>
            <a:r>
              <a:rPr lang="en-US" sz="1200" dirty="0" err="1" smtClean="0"/>
              <a:t>instituţiilor</a:t>
            </a:r>
            <a:r>
              <a:rPr lang="en-US" sz="1200" dirty="0" smtClean="0"/>
              <a:t> de </a:t>
            </a:r>
            <a:r>
              <a:rPr lang="en-US" sz="1200" dirty="0" err="1" smtClean="0"/>
              <a:t>învăţămînt</a:t>
            </a:r>
            <a:r>
              <a:rPr lang="en-US" sz="1200" dirty="0" smtClean="0"/>
              <a:t> superior, </a:t>
            </a:r>
            <a:r>
              <a:rPr lang="en-US" sz="1200" dirty="0" err="1" smtClean="0"/>
              <a:t>precum</a:t>
            </a:r>
            <a:r>
              <a:rPr lang="en-US" sz="1200" dirty="0" smtClean="0"/>
              <a:t> </a:t>
            </a:r>
            <a:r>
              <a:rPr lang="en-US" sz="1200" dirty="0" err="1" smtClean="0"/>
              <a:t>şi</a:t>
            </a:r>
            <a:r>
              <a:rPr lang="en-US" sz="1200" dirty="0" smtClean="0"/>
              <a:t> cu </a:t>
            </a:r>
            <a:r>
              <a:rPr lang="en-US" sz="1200" dirty="0" err="1" smtClean="0"/>
              <a:t>conducătorii</a:t>
            </a:r>
            <a:r>
              <a:rPr lang="en-US" sz="1200" dirty="0" smtClean="0"/>
              <a:t> </a:t>
            </a:r>
            <a:r>
              <a:rPr lang="en-US" sz="1200" dirty="0" err="1" smtClean="0"/>
              <a:t>instituţiilor</a:t>
            </a:r>
            <a:r>
              <a:rPr lang="en-US" sz="1200" dirty="0" smtClean="0"/>
              <a:t> de </a:t>
            </a:r>
            <a:r>
              <a:rPr lang="en-US" sz="1200" dirty="0" err="1" smtClean="0"/>
              <a:t>învăţămînt</a:t>
            </a:r>
            <a:r>
              <a:rPr lang="en-US" sz="1200" dirty="0" smtClean="0"/>
              <a:t> </a:t>
            </a:r>
            <a:r>
              <a:rPr lang="en-US" sz="1200" dirty="0" err="1" smtClean="0"/>
              <a:t>preşcolar</a:t>
            </a:r>
            <a:r>
              <a:rPr lang="en-US" sz="1200" dirty="0" smtClean="0"/>
              <a:t>, </a:t>
            </a:r>
            <a:r>
              <a:rPr lang="en-US" sz="1200" dirty="0" err="1" smtClean="0"/>
              <a:t>primar</a:t>
            </a:r>
            <a:r>
              <a:rPr lang="en-US" sz="1200" dirty="0" smtClean="0"/>
              <a:t>, </a:t>
            </a:r>
            <a:r>
              <a:rPr lang="en-US" sz="1200" dirty="0" err="1" smtClean="0"/>
              <a:t>secundar</a:t>
            </a:r>
            <a:r>
              <a:rPr lang="en-US" sz="1200" dirty="0" smtClean="0"/>
              <a:t> general, special </a:t>
            </a:r>
            <a:r>
              <a:rPr lang="en-US" sz="1200" dirty="0" err="1" smtClean="0"/>
              <a:t>complementar</a:t>
            </a:r>
            <a:r>
              <a:rPr lang="en-US" sz="1200" dirty="0" smtClean="0"/>
              <a:t>, artistic, </a:t>
            </a:r>
            <a:r>
              <a:rPr lang="en-US" sz="1200" dirty="0" err="1" smtClean="0"/>
              <a:t>sportiv</a:t>
            </a:r>
            <a:r>
              <a:rPr lang="en-US" sz="1200" dirty="0" smtClean="0"/>
              <a:t>, </a:t>
            </a:r>
            <a:r>
              <a:rPr lang="en-US" sz="1200" dirty="0" err="1" smtClean="0"/>
              <a:t>secundar</a:t>
            </a:r>
            <a:r>
              <a:rPr lang="en-US" sz="1200" dirty="0" smtClean="0"/>
              <a:t> </a:t>
            </a:r>
            <a:r>
              <a:rPr lang="en-US" sz="1200" dirty="0" err="1" smtClean="0"/>
              <a:t>profesional</a:t>
            </a:r>
            <a:r>
              <a:rPr lang="en-US" sz="1200" dirty="0" smtClean="0"/>
              <a:t>, </a:t>
            </a:r>
            <a:r>
              <a:rPr lang="en-US" sz="1200" dirty="0" err="1" smtClean="0"/>
              <a:t>mediu</a:t>
            </a:r>
            <a:r>
              <a:rPr lang="en-US" sz="1200" dirty="0" smtClean="0"/>
              <a:t> de </a:t>
            </a:r>
            <a:r>
              <a:rPr lang="en-US" sz="1200" dirty="0" err="1" smtClean="0"/>
              <a:t>specialitate</a:t>
            </a:r>
            <a:r>
              <a:rPr lang="en-US" sz="1200" dirty="0" smtClean="0"/>
              <a:t>, </a:t>
            </a:r>
            <a:r>
              <a:rPr lang="en-US" sz="1200" dirty="0" err="1" smtClean="0"/>
              <a:t>în</a:t>
            </a:r>
            <a:r>
              <a:rPr lang="en-US" sz="1200" dirty="0" smtClean="0"/>
              <a:t> </a:t>
            </a:r>
            <a:r>
              <a:rPr lang="en-US" sz="1200" dirty="0" err="1" smtClean="0"/>
              <a:t>baza</a:t>
            </a:r>
            <a:r>
              <a:rPr lang="en-US" sz="1200" dirty="0" smtClean="0"/>
              <a:t> </a:t>
            </a:r>
            <a:r>
              <a:rPr lang="en-US" sz="1200" dirty="0" err="1" smtClean="0"/>
              <a:t>rezultatelor</a:t>
            </a:r>
            <a:r>
              <a:rPr lang="en-US" sz="1200" dirty="0" smtClean="0"/>
              <a:t> </a:t>
            </a:r>
            <a:r>
              <a:rPr lang="en-US" sz="1200" dirty="0" err="1" smtClean="0"/>
              <a:t>concursului</a:t>
            </a:r>
            <a:r>
              <a:rPr lang="en-US" sz="1200" dirty="0" smtClean="0"/>
              <a:t> </a:t>
            </a:r>
            <a:r>
              <a:rPr lang="en-US" sz="1200" dirty="0" err="1" smtClean="0"/>
              <a:t>desfăşurat</a:t>
            </a:r>
            <a:r>
              <a:rPr lang="en-US" sz="1200" dirty="0" smtClean="0"/>
              <a:t> </a:t>
            </a:r>
            <a:r>
              <a:rPr lang="en-US" sz="1200" dirty="0" err="1" smtClean="0"/>
              <a:t>în</a:t>
            </a:r>
            <a:r>
              <a:rPr lang="en-US" sz="1200" dirty="0" smtClean="0"/>
              <a:t> </a:t>
            </a:r>
            <a:r>
              <a:rPr lang="en-US" sz="1200" dirty="0" err="1" smtClean="0"/>
              <a:t>conformitate</a:t>
            </a:r>
            <a:r>
              <a:rPr lang="en-US" sz="1200" dirty="0" smtClean="0"/>
              <a:t> cu </a:t>
            </a:r>
            <a:r>
              <a:rPr lang="en-US" sz="1200" dirty="0" err="1" smtClean="0"/>
              <a:t>legislaţia</a:t>
            </a:r>
            <a:r>
              <a:rPr lang="en-US" sz="1200" dirty="0" smtClean="0"/>
              <a:t> </a:t>
            </a:r>
            <a:r>
              <a:rPr lang="en-US" sz="1200" dirty="0" err="1" smtClean="0"/>
              <a:t>în</a:t>
            </a:r>
            <a:r>
              <a:rPr lang="en-US" sz="1200" dirty="0" smtClean="0"/>
              <a:t> </a:t>
            </a:r>
            <a:r>
              <a:rPr lang="en-US" sz="1200" dirty="0" err="1" smtClean="0"/>
              <a:t>vigoare</a:t>
            </a:r>
            <a:r>
              <a:rPr lang="en-US" sz="1200" dirty="0" smtClean="0"/>
              <a:t>;</a:t>
            </a:r>
            <a:endParaRPr lang="ru-RU" sz="1200" dirty="0" smtClean="0"/>
          </a:p>
          <a:p>
            <a:pPr lvl="0"/>
            <a:r>
              <a:rPr lang="ro-MO" sz="1200" dirty="0" smtClean="0"/>
              <a:t>k) </a:t>
            </a:r>
            <a:r>
              <a:rPr lang="en-US" sz="1200" dirty="0" smtClean="0"/>
              <a:t>la </a:t>
            </a:r>
            <a:r>
              <a:rPr lang="en-US" sz="1200" dirty="0" err="1" smtClean="0"/>
              <a:t>alegerea</a:t>
            </a:r>
            <a:r>
              <a:rPr lang="en-US" sz="1200" dirty="0" smtClean="0"/>
              <a:t>, </a:t>
            </a:r>
            <a:r>
              <a:rPr lang="en-US" sz="1200" dirty="0" err="1" smtClean="0"/>
              <a:t>pe</a:t>
            </a:r>
            <a:r>
              <a:rPr lang="en-US" sz="1200" dirty="0" smtClean="0"/>
              <a:t> o </a:t>
            </a:r>
            <a:r>
              <a:rPr lang="en-US" sz="1200" dirty="0" err="1" smtClean="0"/>
              <a:t>perioadă</a:t>
            </a:r>
            <a:r>
              <a:rPr lang="en-US" sz="1200" dirty="0" smtClean="0"/>
              <a:t> </a:t>
            </a:r>
            <a:r>
              <a:rPr lang="en-US" sz="1200" dirty="0" err="1" smtClean="0"/>
              <a:t>determinată</a:t>
            </a:r>
            <a:r>
              <a:rPr lang="en-US" sz="1200" dirty="0" smtClean="0"/>
              <a:t> a </a:t>
            </a:r>
            <a:r>
              <a:rPr lang="en-US" sz="1200" dirty="0" err="1" smtClean="0"/>
              <a:t>salariaţilor</a:t>
            </a:r>
            <a:r>
              <a:rPr lang="en-US" sz="1200" dirty="0" smtClean="0"/>
              <a:t>, </a:t>
            </a:r>
            <a:r>
              <a:rPr lang="en-US" sz="1200" dirty="0" err="1" smtClean="0"/>
              <a:t>în</a:t>
            </a:r>
            <a:r>
              <a:rPr lang="en-US" sz="1200" dirty="0" smtClean="0"/>
              <a:t> </a:t>
            </a:r>
            <a:r>
              <a:rPr lang="en-US" sz="1200" dirty="0" err="1" smtClean="0"/>
              <a:t>funcţii</a:t>
            </a:r>
            <a:r>
              <a:rPr lang="en-US" sz="1200" dirty="0" smtClean="0"/>
              <a:t> elective </a:t>
            </a:r>
            <a:r>
              <a:rPr lang="en-US" sz="1200" dirty="0" err="1" smtClean="0"/>
              <a:t>în</a:t>
            </a:r>
            <a:r>
              <a:rPr lang="en-US" sz="1200" dirty="0" smtClean="0"/>
              <a:t> </a:t>
            </a:r>
            <a:r>
              <a:rPr lang="en-US" sz="1200" dirty="0" err="1" smtClean="0"/>
              <a:t>autorităţile</a:t>
            </a:r>
            <a:r>
              <a:rPr lang="en-US" sz="1200" dirty="0" smtClean="0"/>
              <a:t> </a:t>
            </a:r>
            <a:r>
              <a:rPr lang="en-US" sz="1200" dirty="0" err="1" smtClean="0"/>
              <a:t>publice</a:t>
            </a:r>
            <a:r>
              <a:rPr lang="en-US" sz="1200" dirty="0" smtClean="0"/>
              <a:t> </a:t>
            </a:r>
            <a:r>
              <a:rPr lang="en-US" sz="1200" dirty="0" err="1" smtClean="0"/>
              <a:t>centrale</a:t>
            </a:r>
            <a:r>
              <a:rPr lang="en-US" sz="1200" dirty="0" smtClean="0"/>
              <a:t> </a:t>
            </a:r>
            <a:r>
              <a:rPr lang="en-US" sz="1200" dirty="0" err="1" smtClean="0"/>
              <a:t>şi</a:t>
            </a:r>
            <a:r>
              <a:rPr lang="en-US" sz="1200" dirty="0" smtClean="0"/>
              <a:t> locale, </a:t>
            </a:r>
            <a:r>
              <a:rPr lang="en-US" sz="1200" dirty="0" err="1" smtClean="0"/>
              <a:t>precum</a:t>
            </a:r>
            <a:r>
              <a:rPr lang="en-US" sz="1200" dirty="0" smtClean="0"/>
              <a:t> </a:t>
            </a:r>
            <a:r>
              <a:rPr lang="en-US" sz="1200" dirty="0" err="1" smtClean="0"/>
              <a:t>şi</a:t>
            </a:r>
            <a:r>
              <a:rPr lang="en-US" sz="1200" dirty="0" smtClean="0"/>
              <a:t> </a:t>
            </a:r>
            <a:r>
              <a:rPr lang="en-US" sz="1200" dirty="0" err="1" smtClean="0"/>
              <a:t>în</a:t>
            </a:r>
            <a:r>
              <a:rPr lang="en-US" sz="1200" dirty="0" smtClean="0"/>
              <a:t> </a:t>
            </a:r>
            <a:r>
              <a:rPr lang="en-US" sz="1200" dirty="0" err="1" smtClean="0"/>
              <a:t>organele</a:t>
            </a:r>
            <a:r>
              <a:rPr lang="en-US" sz="1200" dirty="0" smtClean="0"/>
              <a:t> </a:t>
            </a:r>
            <a:r>
              <a:rPr lang="en-US" sz="1200" dirty="0" err="1" smtClean="0"/>
              <a:t>sindicale</a:t>
            </a:r>
            <a:r>
              <a:rPr lang="en-US" sz="1200" dirty="0" smtClean="0"/>
              <a:t>, </a:t>
            </a:r>
            <a:r>
              <a:rPr lang="en-US" sz="1200" dirty="0" err="1" smtClean="0"/>
              <a:t>patronale</a:t>
            </a:r>
            <a:r>
              <a:rPr lang="en-US" sz="1200" dirty="0" smtClean="0"/>
              <a:t>, ale </a:t>
            </a:r>
            <a:r>
              <a:rPr lang="en-US" sz="1200" dirty="0" err="1" smtClean="0"/>
              <a:t>altor</a:t>
            </a:r>
            <a:r>
              <a:rPr lang="en-US" sz="1200" dirty="0" smtClean="0"/>
              <a:t> </a:t>
            </a:r>
            <a:r>
              <a:rPr lang="en-US" sz="1200" dirty="0" err="1" smtClean="0"/>
              <a:t>organizaţii</a:t>
            </a:r>
            <a:r>
              <a:rPr lang="en-US" sz="1200" dirty="0" smtClean="0"/>
              <a:t> </a:t>
            </a:r>
            <a:r>
              <a:rPr lang="en-US" sz="1200" dirty="0" err="1" smtClean="0"/>
              <a:t>necomerciale</a:t>
            </a:r>
            <a:r>
              <a:rPr lang="en-US" sz="1200" dirty="0" smtClean="0"/>
              <a:t> </a:t>
            </a:r>
            <a:r>
              <a:rPr lang="en-US" sz="1200" dirty="0" err="1" smtClean="0"/>
              <a:t>şi</a:t>
            </a:r>
            <a:r>
              <a:rPr lang="en-US" sz="1200" dirty="0" smtClean="0"/>
              <a:t> ale </a:t>
            </a:r>
            <a:r>
              <a:rPr lang="en-US" sz="1200" dirty="0" err="1" smtClean="0"/>
              <a:t>societăţilor</a:t>
            </a:r>
            <a:r>
              <a:rPr lang="en-US" sz="1200" dirty="0" smtClean="0"/>
              <a:t> </a:t>
            </a:r>
            <a:r>
              <a:rPr lang="en-US" sz="1200" dirty="0" err="1" smtClean="0"/>
              <a:t>comerciale</a:t>
            </a:r>
            <a:r>
              <a:rPr lang="en-US" sz="1200" dirty="0" smtClean="0"/>
              <a:t>;</a:t>
            </a:r>
            <a:endParaRPr lang="ru-RU" sz="1200" dirty="0" smtClean="0"/>
          </a:p>
          <a:p>
            <a:pPr lvl="0"/>
            <a:r>
              <a:rPr lang="ro-MO" sz="1200" dirty="0" smtClean="0"/>
              <a:t>l) </a:t>
            </a:r>
            <a:r>
              <a:rPr lang="en-US" sz="1200" dirty="0" smtClean="0"/>
              <a:t>cu </a:t>
            </a:r>
            <a:r>
              <a:rPr lang="en-US" sz="1200" dirty="0" err="1" smtClean="0"/>
              <a:t>conducătorii</a:t>
            </a:r>
            <a:r>
              <a:rPr lang="en-US" sz="1200" dirty="0" smtClean="0"/>
              <a:t> </a:t>
            </a:r>
            <a:r>
              <a:rPr lang="en-US" sz="1200" dirty="0" err="1" smtClean="0"/>
              <a:t>unităţilor</a:t>
            </a:r>
            <a:r>
              <a:rPr lang="en-US" sz="1200" dirty="0" smtClean="0"/>
              <a:t>, </a:t>
            </a:r>
            <a:r>
              <a:rPr lang="en-US" sz="1200" dirty="0" err="1" smtClean="0"/>
              <a:t>adjuncţii</a:t>
            </a:r>
            <a:r>
              <a:rPr lang="en-US" sz="1200" dirty="0" smtClean="0"/>
              <a:t> </a:t>
            </a:r>
            <a:r>
              <a:rPr lang="en-US" sz="1200" dirty="0" err="1" smtClean="0"/>
              <a:t>lor</a:t>
            </a:r>
            <a:r>
              <a:rPr lang="en-US" sz="1200" dirty="0" smtClean="0"/>
              <a:t> </a:t>
            </a:r>
            <a:r>
              <a:rPr lang="en-US" sz="1200" dirty="0" err="1" smtClean="0"/>
              <a:t>şi</a:t>
            </a:r>
            <a:r>
              <a:rPr lang="en-US" sz="1200" dirty="0" smtClean="0"/>
              <a:t> </a:t>
            </a:r>
            <a:r>
              <a:rPr lang="en-US" sz="1200" dirty="0" err="1" smtClean="0"/>
              <a:t>contabilii-şefi</a:t>
            </a:r>
            <a:r>
              <a:rPr lang="en-US" sz="1200" dirty="0" smtClean="0"/>
              <a:t> </a:t>
            </a:r>
            <a:r>
              <a:rPr lang="en-US" sz="1200" dirty="0" err="1" smtClean="0"/>
              <a:t>ai</a:t>
            </a:r>
            <a:r>
              <a:rPr lang="en-US" sz="1200" dirty="0" smtClean="0"/>
              <a:t> </a:t>
            </a:r>
            <a:r>
              <a:rPr lang="en-US" sz="1200" dirty="0" err="1" smtClean="0"/>
              <a:t>unităţilor</a:t>
            </a:r>
            <a:r>
              <a:rPr lang="en-US" sz="1200" dirty="0" smtClean="0"/>
              <a:t>;</a:t>
            </a:r>
            <a:endParaRPr lang="ru-RU" sz="1200" dirty="0" smtClean="0"/>
          </a:p>
          <a:p>
            <a:pPr lvl="0"/>
            <a:r>
              <a:rPr lang="ro-MO" sz="1200" dirty="0" smtClean="0"/>
              <a:t>m) </a:t>
            </a:r>
            <a:r>
              <a:rPr lang="en-US" sz="1200" dirty="0" err="1" smtClean="0"/>
              <a:t>pentru</a:t>
            </a:r>
            <a:r>
              <a:rPr lang="en-US" sz="1200" dirty="0" smtClean="0"/>
              <a:t> </a:t>
            </a:r>
            <a:r>
              <a:rPr lang="en-US" sz="1200" dirty="0" err="1" smtClean="0"/>
              <a:t>perioada</a:t>
            </a:r>
            <a:r>
              <a:rPr lang="en-US" sz="1200" dirty="0" smtClean="0"/>
              <a:t> </a:t>
            </a:r>
            <a:r>
              <a:rPr lang="en-US" sz="1200" dirty="0" err="1" smtClean="0"/>
              <a:t>îndeplinirii</a:t>
            </a:r>
            <a:r>
              <a:rPr lang="en-US" sz="1200" dirty="0" smtClean="0"/>
              <a:t> </a:t>
            </a:r>
            <a:r>
              <a:rPr lang="en-US" sz="1200" dirty="0" err="1" smtClean="0"/>
              <a:t>unei</a:t>
            </a:r>
            <a:r>
              <a:rPr lang="en-US" sz="1200" dirty="0" smtClean="0"/>
              <a:t> </a:t>
            </a:r>
            <a:r>
              <a:rPr lang="en-US" sz="1200" dirty="0" err="1" smtClean="0"/>
              <a:t>anumite</a:t>
            </a:r>
            <a:r>
              <a:rPr lang="en-US" sz="1200" dirty="0" smtClean="0"/>
              <a:t> </a:t>
            </a:r>
            <a:r>
              <a:rPr lang="en-US" sz="1200" dirty="0" err="1" smtClean="0"/>
              <a:t>lucrări</a:t>
            </a:r>
            <a:r>
              <a:rPr lang="en-US" sz="1200" dirty="0" smtClean="0"/>
              <a:t>;</a:t>
            </a:r>
            <a:endParaRPr lang="ru-RU" sz="1200" dirty="0" smtClean="0"/>
          </a:p>
          <a:p>
            <a:pPr lvl="0"/>
            <a:r>
              <a:rPr lang="ro-MO" sz="1200" dirty="0" smtClean="0"/>
              <a:t>n) </a:t>
            </a:r>
            <a:r>
              <a:rPr lang="en-US" sz="1200" dirty="0" err="1" smtClean="0"/>
              <a:t>pentru</a:t>
            </a:r>
            <a:r>
              <a:rPr lang="en-US" sz="1200" dirty="0" smtClean="0"/>
              <a:t> </a:t>
            </a:r>
            <a:r>
              <a:rPr lang="en-US" sz="1200" dirty="0" err="1" smtClean="0"/>
              <a:t>perioada</a:t>
            </a:r>
            <a:r>
              <a:rPr lang="en-US" sz="1200" dirty="0" smtClean="0"/>
              <a:t> </a:t>
            </a:r>
            <a:r>
              <a:rPr lang="en-US" sz="1200" dirty="0" err="1" smtClean="0"/>
              <a:t>implementării</a:t>
            </a:r>
            <a:r>
              <a:rPr lang="en-US" sz="1200" dirty="0" smtClean="0"/>
              <a:t> </a:t>
            </a:r>
            <a:r>
              <a:rPr lang="en-US" sz="1200" dirty="0" err="1" smtClean="0"/>
              <a:t>unui</a:t>
            </a:r>
            <a:r>
              <a:rPr lang="en-US" sz="1200" dirty="0" smtClean="0"/>
              <a:t> </a:t>
            </a:r>
            <a:r>
              <a:rPr lang="en-US" sz="1200" dirty="0" err="1" smtClean="0"/>
              <a:t>proiect</a:t>
            </a:r>
            <a:r>
              <a:rPr lang="en-US" sz="1200" dirty="0" smtClean="0"/>
              <a:t> </a:t>
            </a:r>
            <a:r>
              <a:rPr lang="en-US" sz="1200" dirty="0" err="1" smtClean="0"/>
              <a:t>investiţional</a:t>
            </a:r>
            <a:r>
              <a:rPr lang="en-US" sz="1200" dirty="0" smtClean="0"/>
              <a:t> </a:t>
            </a:r>
            <a:r>
              <a:rPr lang="en-US" sz="1200" dirty="0" err="1" smtClean="0"/>
              <a:t>sau</a:t>
            </a:r>
            <a:r>
              <a:rPr lang="en-US" sz="1200" dirty="0" smtClean="0"/>
              <a:t> a </a:t>
            </a:r>
            <a:r>
              <a:rPr lang="en-US" sz="1200" dirty="0" err="1" smtClean="0"/>
              <a:t>unui</a:t>
            </a:r>
            <a:r>
              <a:rPr lang="en-US" sz="1200" dirty="0" smtClean="0"/>
              <a:t> program de </a:t>
            </a:r>
            <a:r>
              <a:rPr lang="en-US" sz="1200" dirty="0" err="1" smtClean="0"/>
              <a:t>asistenţă</a:t>
            </a:r>
            <a:r>
              <a:rPr lang="en-US" sz="1200" dirty="0" smtClean="0"/>
              <a:t> </a:t>
            </a:r>
            <a:r>
              <a:rPr lang="en-US" sz="1200" dirty="0" err="1" smtClean="0"/>
              <a:t>tehnică</a:t>
            </a:r>
            <a:r>
              <a:rPr lang="en-US" sz="1200" dirty="0" smtClean="0"/>
              <a:t> </a:t>
            </a:r>
            <a:r>
              <a:rPr lang="en-US" sz="1200" dirty="0" err="1" smtClean="0"/>
              <a:t>şi</a:t>
            </a:r>
            <a:r>
              <a:rPr lang="en-US" sz="1200" dirty="0" smtClean="0"/>
              <a:t> </a:t>
            </a:r>
            <a:r>
              <a:rPr lang="en-US" sz="1200" dirty="0" err="1" smtClean="0"/>
              <a:t>financiară</a:t>
            </a:r>
            <a:r>
              <a:rPr lang="en-US" sz="1200" dirty="0" smtClean="0"/>
              <a:t>;</a:t>
            </a:r>
            <a:endParaRPr lang="ru-RU" sz="1200" dirty="0" smtClean="0"/>
          </a:p>
          <a:p>
            <a:pPr lvl="0"/>
            <a:r>
              <a:rPr lang="ro-MO" sz="1200" dirty="0" smtClean="0"/>
              <a:t>o) </a:t>
            </a:r>
            <a:r>
              <a:rPr lang="en-US" sz="1200" dirty="0" err="1" smtClean="0"/>
              <a:t>pentru</a:t>
            </a:r>
            <a:r>
              <a:rPr lang="en-US" sz="1200" dirty="0" smtClean="0"/>
              <a:t> </a:t>
            </a:r>
            <a:r>
              <a:rPr lang="en-US" sz="1200" dirty="0" err="1" smtClean="0"/>
              <a:t>efectuarea</a:t>
            </a:r>
            <a:r>
              <a:rPr lang="en-US" sz="1200" dirty="0" smtClean="0"/>
              <a:t> </a:t>
            </a:r>
            <a:r>
              <a:rPr lang="en-US" sz="1200" dirty="0" err="1" smtClean="0"/>
              <a:t>unor</a:t>
            </a:r>
            <a:r>
              <a:rPr lang="en-US" sz="1200" dirty="0" smtClean="0"/>
              <a:t> </a:t>
            </a:r>
            <a:r>
              <a:rPr lang="en-US" sz="1200" dirty="0" err="1" smtClean="0"/>
              <a:t>lucrări</a:t>
            </a:r>
            <a:r>
              <a:rPr lang="en-US" sz="1200" dirty="0" smtClean="0"/>
              <a:t> legate de </a:t>
            </a:r>
            <a:r>
              <a:rPr lang="en-US" sz="1200" dirty="0" err="1" smtClean="0"/>
              <a:t>majorarea</a:t>
            </a:r>
            <a:r>
              <a:rPr lang="en-US" sz="1200" dirty="0" smtClean="0"/>
              <a:t> </a:t>
            </a:r>
            <a:r>
              <a:rPr lang="en-US" sz="1200" dirty="0" err="1" smtClean="0"/>
              <a:t>volumului</a:t>
            </a:r>
            <a:r>
              <a:rPr lang="en-US" sz="1200" dirty="0" smtClean="0"/>
              <a:t> de </a:t>
            </a:r>
            <a:r>
              <a:rPr lang="en-US" sz="1200" dirty="0" err="1" smtClean="0"/>
              <a:t>producţie</a:t>
            </a:r>
            <a:r>
              <a:rPr lang="en-US" sz="1200" dirty="0" smtClean="0"/>
              <a:t> </a:t>
            </a:r>
            <a:r>
              <a:rPr lang="en-US" sz="1200" dirty="0" err="1" smtClean="0"/>
              <a:t>sau</a:t>
            </a:r>
            <a:r>
              <a:rPr lang="en-US" sz="1200" dirty="0" smtClean="0"/>
              <a:t> de </a:t>
            </a:r>
            <a:r>
              <a:rPr lang="en-US" sz="1200" dirty="0" err="1" smtClean="0"/>
              <a:t>servicii</a:t>
            </a:r>
            <a:r>
              <a:rPr lang="en-US" sz="1200" dirty="0" smtClean="0"/>
              <a:t> </a:t>
            </a:r>
            <a:r>
              <a:rPr lang="en-US" sz="1200" dirty="0" err="1" smtClean="0"/>
              <a:t>prestate</a:t>
            </a:r>
            <a:r>
              <a:rPr lang="en-US" sz="1200" dirty="0" smtClean="0"/>
              <a:t>, al </a:t>
            </a:r>
            <a:r>
              <a:rPr lang="en-US" sz="1200" dirty="0" err="1" smtClean="0"/>
              <a:t>căror</a:t>
            </a:r>
            <a:r>
              <a:rPr lang="en-US" sz="1200" dirty="0" smtClean="0"/>
              <a:t> </a:t>
            </a:r>
            <a:r>
              <a:rPr lang="en-US" sz="1200" dirty="0" err="1" smtClean="0"/>
              <a:t>caracter</a:t>
            </a:r>
            <a:r>
              <a:rPr lang="en-US" sz="1200" dirty="0" smtClean="0"/>
              <a:t> </a:t>
            </a:r>
            <a:r>
              <a:rPr lang="en-US" sz="1200" dirty="0" err="1" smtClean="0"/>
              <a:t>temporar</a:t>
            </a:r>
            <a:r>
              <a:rPr lang="en-US" sz="1200" dirty="0" smtClean="0"/>
              <a:t> (</a:t>
            </a:r>
            <a:r>
              <a:rPr lang="en-US" sz="1200" dirty="0" err="1" smtClean="0"/>
              <a:t>pînă</a:t>
            </a:r>
            <a:r>
              <a:rPr lang="en-US" sz="1200" dirty="0" smtClean="0"/>
              <a:t> la un an) </a:t>
            </a:r>
            <a:r>
              <a:rPr lang="en-US" sz="1200" dirty="0" err="1" smtClean="0"/>
              <a:t>poate</a:t>
            </a:r>
            <a:r>
              <a:rPr lang="en-US" sz="1200" dirty="0" smtClean="0"/>
              <a:t> </a:t>
            </a:r>
            <a:r>
              <a:rPr lang="en-US" sz="1200" dirty="0" err="1" smtClean="0"/>
              <a:t>fi</a:t>
            </a:r>
            <a:r>
              <a:rPr lang="en-US" sz="1200" dirty="0" smtClean="0"/>
              <a:t> </a:t>
            </a:r>
            <a:r>
              <a:rPr lang="en-US" sz="1200" dirty="0" err="1" smtClean="0"/>
              <a:t>argumentat</a:t>
            </a:r>
            <a:r>
              <a:rPr lang="en-US" sz="1200" dirty="0" smtClean="0"/>
              <a:t> de </a:t>
            </a:r>
            <a:r>
              <a:rPr lang="en-US" sz="1200" dirty="0" err="1" smtClean="0"/>
              <a:t>angajator</a:t>
            </a:r>
            <a:r>
              <a:rPr lang="en-US" sz="1200" dirty="0" smtClean="0"/>
              <a:t>;</a:t>
            </a:r>
            <a:endParaRPr lang="ru-RU" sz="1200" dirty="0" smtClean="0"/>
          </a:p>
          <a:p>
            <a:pPr lvl="0"/>
            <a:r>
              <a:rPr lang="ro-MO" sz="1200" dirty="0" smtClean="0"/>
              <a:t>p) </a:t>
            </a:r>
            <a:r>
              <a:rPr lang="en-US" sz="1200" dirty="0" smtClean="0"/>
              <a:t>cu </a:t>
            </a:r>
            <a:r>
              <a:rPr lang="en-US" sz="1200" dirty="0" err="1" smtClean="0"/>
              <a:t>persoanele</a:t>
            </a:r>
            <a:r>
              <a:rPr lang="en-US" sz="1200" dirty="0" smtClean="0"/>
              <a:t> care se </a:t>
            </a:r>
            <a:r>
              <a:rPr lang="en-US" sz="1200" dirty="0" err="1" smtClean="0"/>
              <a:t>angajează</a:t>
            </a:r>
            <a:r>
              <a:rPr lang="en-US" sz="1200" dirty="0" smtClean="0"/>
              <a:t> la </a:t>
            </a:r>
            <a:r>
              <a:rPr lang="en-US" sz="1200" dirty="0" err="1" smtClean="0"/>
              <a:t>unităţile</a:t>
            </a:r>
            <a:r>
              <a:rPr lang="en-US" sz="1200" dirty="0" smtClean="0"/>
              <a:t> create </a:t>
            </a:r>
            <a:r>
              <a:rPr lang="en-US" sz="1200" dirty="0" err="1" smtClean="0"/>
              <a:t>pentru</a:t>
            </a:r>
            <a:r>
              <a:rPr lang="en-US" sz="1200" dirty="0" smtClean="0"/>
              <a:t> o </a:t>
            </a:r>
            <a:r>
              <a:rPr lang="en-US" sz="1200" dirty="0" err="1" smtClean="0"/>
              <a:t>perioada</a:t>
            </a:r>
            <a:r>
              <a:rPr lang="en-US" sz="1200" dirty="0" smtClean="0"/>
              <a:t> </a:t>
            </a:r>
            <a:r>
              <a:rPr lang="en-US" sz="1200" dirty="0" err="1" smtClean="0"/>
              <a:t>determinată</a:t>
            </a:r>
            <a:r>
              <a:rPr lang="en-US" sz="1200" dirty="0" smtClean="0"/>
              <a:t>;</a:t>
            </a:r>
            <a:endParaRPr lang="ru-RU" sz="1200" dirty="0" smtClean="0"/>
          </a:p>
          <a:p>
            <a:pPr lvl="0"/>
            <a:r>
              <a:rPr lang="ro-MO" sz="1200" dirty="0" smtClean="0"/>
              <a:t>q) </a:t>
            </a:r>
            <a:r>
              <a:rPr lang="en-US" sz="1200" dirty="0" smtClean="0"/>
              <a:t>cu </a:t>
            </a:r>
            <a:r>
              <a:rPr lang="en-US" sz="1200" dirty="0" err="1" smtClean="0"/>
              <a:t>lucrătorii</a:t>
            </a:r>
            <a:r>
              <a:rPr lang="en-US" sz="1200" dirty="0" smtClean="0"/>
              <a:t> de </a:t>
            </a:r>
            <a:r>
              <a:rPr lang="en-US" sz="1200" dirty="0" err="1" smtClean="0"/>
              <a:t>creaţie</a:t>
            </a:r>
            <a:r>
              <a:rPr lang="en-US" sz="1200" dirty="0" smtClean="0"/>
              <a:t> din </a:t>
            </a:r>
            <a:r>
              <a:rPr lang="en-US" sz="1200" dirty="0" err="1" smtClean="0"/>
              <a:t>artă</a:t>
            </a:r>
            <a:r>
              <a:rPr lang="en-US" sz="1200" dirty="0" smtClean="0"/>
              <a:t> </a:t>
            </a:r>
            <a:r>
              <a:rPr lang="en-US" sz="1200" dirty="0" err="1" smtClean="0"/>
              <a:t>şi</a:t>
            </a:r>
            <a:r>
              <a:rPr lang="en-US" sz="1200" dirty="0" smtClean="0"/>
              <a:t> </a:t>
            </a:r>
            <a:r>
              <a:rPr lang="en-US" sz="1200" dirty="0" err="1" smtClean="0"/>
              <a:t>cultură</a:t>
            </a:r>
            <a:r>
              <a:rPr lang="en-US" sz="1200" dirty="0" smtClean="0"/>
              <a:t>;</a:t>
            </a:r>
            <a:endParaRPr lang="ru-RU" sz="1200" dirty="0" smtClean="0"/>
          </a:p>
          <a:p>
            <a:pPr lvl="0"/>
            <a:r>
              <a:rPr lang="ro-MO" sz="1200" dirty="0" smtClean="0"/>
              <a:t>r) </a:t>
            </a:r>
            <a:r>
              <a:rPr lang="en-US" sz="1200" dirty="0" smtClean="0"/>
              <a:t>cu </a:t>
            </a:r>
            <a:r>
              <a:rPr lang="en-US" sz="1200" dirty="0" err="1" smtClean="0"/>
              <a:t>salariaţii</a:t>
            </a:r>
            <a:r>
              <a:rPr lang="en-US" sz="1200" dirty="0" smtClean="0"/>
              <a:t> </a:t>
            </a:r>
            <a:r>
              <a:rPr lang="en-US" sz="1200" dirty="0" err="1" smtClean="0"/>
              <a:t>asociaţiilor</a:t>
            </a:r>
            <a:r>
              <a:rPr lang="en-US" sz="1200" dirty="0" smtClean="0"/>
              <a:t> </a:t>
            </a:r>
            <a:r>
              <a:rPr lang="en-US" sz="1200" dirty="0" err="1" smtClean="0"/>
              <a:t>religioase</a:t>
            </a:r>
            <a:r>
              <a:rPr lang="en-US" sz="1200" dirty="0" smtClean="0"/>
              <a:t>; </a:t>
            </a:r>
            <a:r>
              <a:rPr lang="en-US" sz="1200" dirty="0" err="1" smtClean="0"/>
              <a:t>precum</a:t>
            </a:r>
            <a:r>
              <a:rPr lang="en-US" sz="1200" dirty="0" smtClean="0"/>
              <a:t> </a:t>
            </a:r>
            <a:r>
              <a:rPr lang="en-US" sz="1200" dirty="0" err="1" smtClean="0"/>
              <a:t>şi</a:t>
            </a:r>
            <a:r>
              <a:rPr lang="ru-RU" sz="1200" dirty="0" smtClean="0"/>
              <a:t> </a:t>
            </a:r>
            <a:r>
              <a:rPr lang="ru-RU" sz="1200" dirty="0" err="1" smtClean="0"/>
              <a:t>în</a:t>
            </a:r>
            <a:r>
              <a:rPr lang="ru-RU" sz="1200" dirty="0" smtClean="0"/>
              <a:t> </a:t>
            </a:r>
            <a:r>
              <a:rPr lang="ru-RU" sz="1200" dirty="0" err="1" smtClean="0"/>
              <a:t>alte</a:t>
            </a:r>
            <a:r>
              <a:rPr lang="ru-RU" sz="1200" dirty="0" smtClean="0"/>
              <a:t> </a:t>
            </a:r>
            <a:r>
              <a:rPr lang="ru-RU" sz="1200" dirty="0" err="1" smtClean="0"/>
              <a:t>cazuri</a:t>
            </a:r>
            <a:r>
              <a:rPr lang="ru-RU" sz="1200" dirty="0" smtClean="0"/>
              <a:t> </a:t>
            </a:r>
            <a:r>
              <a:rPr lang="ru-RU" sz="1200" dirty="0" err="1" smtClean="0"/>
              <a:t>prevăzute</a:t>
            </a:r>
            <a:r>
              <a:rPr lang="ru-RU" sz="1200" dirty="0" smtClean="0"/>
              <a:t> </a:t>
            </a:r>
            <a:r>
              <a:rPr lang="ru-RU" sz="1200" dirty="0" err="1" smtClean="0"/>
              <a:t>de</a:t>
            </a:r>
            <a:r>
              <a:rPr lang="ru-RU" sz="1200" dirty="0" smtClean="0"/>
              <a:t> </a:t>
            </a:r>
            <a:r>
              <a:rPr lang="ru-RU" sz="1200" dirty="0" err="1" smtClean="0"/>
              <a:t>legislaţia</a:t>
            </a:r>
            <a:r>
              <a:rPr lang="ru-RU" sz="1200" dirty="0" smtClean="0"/>
              <a:t> </a:t>
            </a:r>
            <a:r>
              <a:rPr lang="ru-RU" sz="1200" dirty="0" err="1" smtClean="0"/>
              <a:t>în</a:t>
            </a:r>
            <a:r>
              <a:rPr lang="ru-RU" sz="1200" dirty="0" smtClean="0"/>
              <a:t> </a:t>
            </a:r>
            <a:r>
              <a:rPr lang="ru-RU" sz="1200" dirty="0" err="1" smtClean="0"/>
              <a:t>vigoare</a:t>
            </a:r>
            <a:r>
              <a:rPr lang="ru-RU" sz="1200" dirty="0" smtClean="0"/>
              <a:t>.</a:t>
            </a:r>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32656"/>
            <a:ext cx="8229600" cy="5674635"/>
          </a:xfrm>
        </p:spPr>
        <p:txBody>
          <a:bodyPr>
            <a:normAutofit/>
          </a:bodyPr>
          <a:lstStyle/>
          <a:p>
            <a:pPr>
              <a:buNone/>
            </a:pPr>
            <a:r>
              <a:rPr lang="ro-MO" dirty="0" smtClean="0"/>
              <a:t>  Condiții </a:t>
            </a:r>
            <a:r>
              <a:rPr lang="ro-MO" dirty="0" smtClean="0"/>
              <a:t>speciale la încheierea contractuli de muncă pe perioadă </a:t>
            </a:r>
            <a:r>
              <a:rPr lang="ro-MO" dirty="0" smtClean="0"/>
              <a:t>determinată</a:t>
            </a:r>
            <a:endParaRPr lang="ru-RU" dirty="0" smtClean="0"/>
          </a:p>
        </p:txBody>
      </p:sp>
      <p:sp>
        <p:nvSpPr>
          <p:cNvPr id="6" name="Прямоугольник 5"/>
          <p:cNvSpPr/>
          <p:nvPr/>
        </p:nvSpPr>
        <p:spPr>
          <a:xfrm>
            <a:off x="899592" y="1484784"/>
            <a:ext cx="7920880" cy="46085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spcBef>
                <a:spcPct val="0"/>
              </a:spcBef>
              <a:spcAft>
                <a:spcPct val="0"/>
              </a:spcAft>
            </a:pPr>
            <a:r>
              <a:rPr lang="ru-RU" altLang="zh-CN" b="1" i="1" dirty="0" smtClean="0">
                <a:solidFill>
                  <a:schemeClr val="tx1"/>
                </a:solidFill>
                <a:latin typeface="Liberation Serif" charset="0"/>
                <a:ea typeface="WenQuanYi Micro Hei" charset="0"/>
                <a:cs typeface="Lohit Devanagari" charset="0"/>
              </a:rPr>
              <a:t>                                 </a:t>
            </a:r>
            <a:endParaRPr lang="ru-RU" dirty="0"/>
          </a:p>
        </p:txBody>
      </p:sp>
      <p:sp>
        <p:nvSpPr>
          <p:cNvPr id="5121" name="Rectangle 1"/>
          <p:cNvSpPr>
            <a:spLocks noChangeArrowheads="1"/>
          </p:cNvSpPr>
          <p:nvPr/>
        </p:nvSpPr>
        <p:spPr bwMode="auto">
          <a:xfrm>
            <a:off x="971600" y="1932784"/>
            <a:ext cx="7632848" cy="35086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lang="ro-RO" sz="1400" b="1" i="1" dirty="0" smtClean="0"/>
              <a:t>ESTE IMPORTANT! </a:t>
            </a:r>
          </a:p>
          <a:p>
            <a:pPr lvl="0" fontAlgn="base">
              <a:spcBef>
                <a:spcPct val="0"/>
              </a:spcBef>
              <a:spcAft>
                <a:spcPct val="0"/>
              </a:spcAft>
            </a:pPr>
            <a:r>
              <a:rPr kumimoji="0" lang="ro-RO" sz="1600" b="0" i="0" u="none" strike="noStrike" cap="none" normalizeH="0" baseline="0" dirty="0" smtClean="0">
                <a:ln>
                  <a:noFill/>
                </a:ln>
                <a:solidFill>
                  <a:srgbClr val="202124"/>
                </a:solidFill>
                <a:effectLst/>
                <a:latin typeface="inherit"/>
                <a:ea typeface="Calibri" pitchFamily="34" charset="0"/>
                <a:cs typeface="Times New Roman" pitchFamily="18" charset="0"/>
              </a:rPr>
              <a:t>1) Este ilegal să </a:t>
            </a:r>
            <a:r>
              <a:rPr kumimoji="0" lang="ro-RO" sz="1600" b="0" i="0" u="none" strike="noStrike" cap="none" normalizeH="0" baseline="0" dirty="0" smtClean="0">
                <a:ln>
                  <a:noFill/>
                </a:ln>
                <a:solidFill>
                  <a:srgbClr val="202124"/>
                </a:solidFill>
                <a:effectLst/>
                <a:latin typeface="Calibri"/>
                <a:ea typeface="Calibri" pitchFamily="34" charset="0"/>
                <a:cs typeface="Times New Roman" pitchFamily="18" charset="0"/>
              </a:rPr>
              <a:t>î</a:t>
            </a:r>
            <a:r>
              <a:rPr kumimoji="0" lang="ro-RO" sz="1600" b="0" i="0" u="none" strike="noStrike" cap="none" normalizeH="0" baseline="0" dirty="0" smtClean="0">
                <a:ln>
                  <a:noFill/>
                </a:ln>
                <a:solidFill>
                  <a:srgbClr val="202124"/>
                </a:solidFill>
                <a:effectLst/>
                <a:latin typeface="inherit"/>
                <a:ea typeface="Calibri" pitchFamily="34" charset="0"/>
                <a:cs typeface="Times New Roman" pitchFamily="18" charset="0"/>
              </a:rPr>
              <a:t>ncheiem un CIM pe termen determinat, atunci când un angajat este angajat </a:t>
            </a:r>
            <a:r>
              <a:rPr kumimoji="0" lang="ro-RO" sz="1600" b="0" i="0" u="none" strike="noStrike" cap="none" normalizeH="0" baseline="0" dirty="0" smtClean="0">
                <a:ln>
                  <a:noFill/>
                </a:ln>
                <a:solidFill>
                  <a:srgbClr val="202124"/>
                </a:solidFill>
                <a:effectLst/>
                <a:latin typeface="Calibri"/>
                <a:ea typeface="Calibri" pitchFamily="34" charset="0"/>
                <a:cs typeface="Times New Roman" pitchFamily="18" charset="0"/>
              </a:rPr>
              <a:t>„</a:t>
            </a:r>
            <a:r>
              <a:rPr kumimoji="0" lang="ro-RO" sz="1600" b="0" i="0" u="none" strike="noStrike" cap="none" normalizeH="0" baseline="0" dirty="0" smtClean="0">
                <a:ln>
                  <a:noFill/>
                </a:ln>
                <a:solidFill>
                  <a:srgbClr val="202124"/>
                </a:solidFill>
                <a:effectLst/>
                <a:latin typeface="inherit"/>
                <a:ea typeface="Calibri" pitchFamily="34" charset="0"/>
                <a:cs typeface="Times New Roman" pitchFamily="18" charset="0"/>
              </a:rPr>
              <a:t>pe durata atribuțiilor unei persoane absente</a:t>
            </a:r>
            <a:r>
              <a:rPr kumimoji="0" lang="ro-RO" sz="1600" b="0" i="0" u="none" strike="noStrike" cap="none" normalizeH="0" baseline="0" dirty="0" smtClean="0">
                <a:ln>
                  <a:noFill/>
                </a:ln>
                <a:solidFill>
                  <a:srgbClr val="202124"/>
                </a:solidFill>
                <a:effectLst/>
                <a:latin typeface="Calibri"/>
                <a:ea typeface="Calibri" pitchFamily="34" charset="0"/>
                <a:cs typeface="Times New Roman" pitchFamily="18" charset="0"/>
              </a:rPr>
              <a:t>”</a:t>
            </a:r>
            <a:r>
              <a:rPr kumimoji="0" lang="ro-RO" sz="1600" b="0" i="0" u="none" strike="noStrike" cap="none" normalizeH="0" baseline="0" dirty="0" smtClean="0">
                <a:ln>
                  <a:noFill/>
                </a:ln>
                <a:solidFill>
                  <a:srgbClr val="202124"/>
                </a:solidFill>
                <a:effectLst/>
                <a:latin typeface="inherit"/>
                <a:ea typeface="Calibri" pitchFamily="34" charset="0"/>
                <a:cs typeface="Times New Roman" pitchFamily="18" charset="0"/>
              </a:rPr>
              <a:t>, dar de fapt funcția este vacantă.</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o-RO" sz="1600" b="0" i="0" u="none" strike="noStrike" cap="none" normalizeH="0" baseline="0" dirty="0" smtClean="0">
                <a:ln>
                  <a:noFill/>
                </a:ln>
                <a:solidFill>
                  <a:srgbClr val="202124"/>
                </a:solidFill>
                <a:effectLst/>
                <a:latin typeface="inherit"/>
                <a:ea typeface="Calibri" pitchFamily="34" charset="0"/>
                <a:cs typeface="Times New Roman" pitchFamily="18" charset="0"/>
              </a:rPr>
              <a:t>2) Un contract individual de muncă pe durată determinată se </a:t>
            </a:r>
            <a:r>
              <a:rPr kumimoji="0" lang="ro-RO" sz="1600" b="0" i="0" u="none" strike="noStrike" cap="none" normalizeH="0" baseline="0" dirty="0" smtClean="0">
                <a:ln>
                  <a:noFill/>
                </a:ln>
                <a:solidFill>
                  <a:srgbClr val="202124"/>
                </a:solidFill>
                <a:effectLst/>
                <a:latin typeface="Calibri"/>
                <a:ea typeface="Calibri" pitchFamily="34" charset="0"/>
                <a:cs typeface="Times New Roman" pitchFamily="18" charset="0"/>
              </a:rPr>
              <a:t>î</a:t>
            </a:r>
            <a:r>
              <a:rPr kumimoji="0" lang="ro-RO" sz="1600" b="0" i="0" u="none" strike="noStrike" cap="none" normalizeH="0" baseline="0" dirty="0" smtClean="0">
                <a:ln>
                  <a:noFill/>
                </a:ln>
                <a:solidFill>
                  <a:srgbClr val="202124"/>
                </a:solidFill>
                <a:effectLst/>
                <a:latin typeface="inherit"/>
                <a:ea typeface="Calibri" pitchFamily="34" charset="0"/>
                <a:cs typeface="Times New Roman" pitchFamily="18" charset="0"/>
              </a:rPr>
              <a:t>ncheie pentru o perioadă de maximum cinci ani.</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o-RO" sz="1600" b="0" i="0" u="none" strike="noStrike" cap="none" normalizeH="0" baseline="0" dirty="0" smtClean="0">
                <a:ln>
                  <a:noFill/>
                </a:ln>
                <a:solidFill>
                  <a:srgbClr val="202124"/>
                </a:solidFill>
                <a:effectLst/>
                <a:latin typeface="inherit"/>
                <a:ea typeface="Calibri" pitchFamily="34" charset="0"/>
                <a:cs typeface="Times New Roman" pitchFamily="18" charset="0"/>
              </a:rPr>
              <a:t>3) La </a:t>
            </a:r>
            <a:r>
              <a:rPr kumimoji="0" lang="ro-RO" sz="1600" b="0" i="0" u="none" strike="noStrike" cap="none" normalizeH="0" baseline="0" dirty="0" smtClean="0">
                <a:ln>
                  <a:noFill/>
                </a:ln>
                <a:solidFill>
                  <a:srgbClr val="202124"/>
                </a:solidFill>
                <a:effectLst/>
                <a:latin typeface="Calibri"/>
                <a:ea typeface="Calibri" pitchFamily="34" charset="0"/>
                <a:cs typeface="Times New Roman" pitchFamily="18" charset="0"/>
              </a:rPr>
              <a:t>î</a:t>
            </a:r>
            <a:r>
              <a:rPr kumimoji="0" lang="ro-RO" sz="1600" b="0" i="0" u="none" strike="noStrike" cap="none" normalizeH="0" baseline="0" dirty="0" smtClean="0">
                <a:ln>
                  <a:noFill/>
                </a:ln>
                <a:solidFill>
                  <a:srgbClr val="202124"/>
                </a:solidFill>
                <a:effectLst/>
                <a:latin typeface="inherit"/>
                <a:ea typeface="Calibri" pitchFamily="34" charset="0"/>
                <a:cs typeface="Times New Roman" pitchFamily="18" charset="0"/>
              </a:rPr>
              <a:t>ncheierea unui CIM pe termen determinat pentru munca sezonieră, trebuie avut </a:t>
            </a:r>
            <a:r>
              <a:rPr kumimoji="0" lang="ro-RO" sz="1600" b="0" i="0" u="none" strike="noStrike" cap="none" normalizeH="0" baseline="0" dirty="0" smtClean="0">
                <a:ln>
                  <a:noFill/>
                </a:ln>
                <a:solidFill>
                  <a:srgbClr val="202124"/>
                </a:solidFill>
                <a:effectLst/>
                <a:latin typeface="Calibri"/>
                <a:ea typeface="Calibri" pitchFamily="34" charset="0"/>
                <a:cs typeface="Times New Roman" pitchFamily="18" charset="0"/>
              </a:rPr>
              <a:t>î</a:t>
            </a:r>
            <a:r>
              <a:rPr kumimoji="0" lang="ro-RO" sz="1600" b="0" i="0" u="none" strike="noStrike" cap="none" normalizeH="0" baseline="0" dirty="0" smtClean="0">
                <a:ln>
                  <a:noFill/>
                </a:ln>
                <a:solidFill>
                  <a:srgbClr val="202124"/>
                </a:solidFill>
                <a:effectLst/>
                <a:latin typeface="inherit"/>
                <a:ea typeface="Calibri" pitchFamily="34" charset="0"/>
                <a:cs typeface="Times New Roman" pitchFamily="18" charset="0"/>
              </a:rPr>
              <a:t>n vedere faptul că lucrătorii implicați </a:t>
            </a:r>
            <a:r>
              <a:rPr kumimoji="0" lang="ro-RO" sz="1600" b="0" i="0" u="none" strike="noStrike" cap="none" normalizeH="0" baseline="0" dirty="0" smtClean="0">
                <a:ln>
                  <a:noFill/>
                </a:ln>
                <a:solidFill>
                  <a:srgbClr val="202124"/>
                </a:solidFill>
                <a:effectLst/>
                <a:latin typeface="Calibri"/>
                <a:ea typeface="Calibri" pitchFamily="34" charset="0"/>
                <a:cs typeface="Times New Roman" pitchFamily="18" charset="0"/>
              </a:rPr>
              <a:t>î</a:t>
            </a:r>
            <a:r>
              <a:rPr kumimoji="0" lang="ro-RO" sz="1600" b="0" i="0" u="none" strike="noStrike" cap="none" normalizeH="0" baseline="0" dirty="0" smtClean="0">
                <a:ln>
                  <a:noFill/>
                </a:ln>
                <a:solidFill>
                  <a:srgbClr val="202124"/>
                </a:solidFill>
                <a:effectLst/>
                <a:latin typeface="inherit"/>
                <a:ea typeface="Calibri" pitchFamily="34" charset="0"/>
                <a:cs typeface="Times New Roman" pitchFamily="18" charset="0"/>
              </a:rPr>
              <a:t>ntr-un număr de muncă sezonieră, a căror durată depășește 6 (șase) luni, precum și lucrătorii angajați pe o perioadă nedeterminată, nu pot fi considerați lucrători sezonieri.</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o-RO" sz="1600" b="0" i="0" u="none" strike="noStrike" cap="none" normalizeH="0" baseline="0" dirty="0" smtClean="0">
                <a:ln>
                  <a:noFill/>
                </a:ln>
                <a:solidFill>
                  <a:srgbClr val="202124"/>
                </a:solidFill>
                <a:effectLst/>
                <a:latin typeface="inherit"/>
                <a:ea typeface="Calibri" pitchFamily="34" charset="0"/>
                <a:cs typeface="Times New Roman" pitchFamily="18" charset="0"/>
              </a:rPr>
              <a:t>4) Este interzisă stabilirea unei perioade de probă la </a:t>
            </a:r>
            <a:r>
              <a:rPr kumimoji="0" lang="ro-RO" sz="1600" b="0" i="0" u="none" strike="noStrike" cap="none" normalizeH="0" baseline="0" dirty="0" smtClean="0">
                <a:ln>
                  <a:noFill/>
                </a:ln>
                <a:solidFill>
                  <a:srgbClr val="202124"/>
                </a:solidFill>
                <a:effectLst/>
                <a:latin typeface="Calibri"/>
                <a:ea typeface="Calibri" pitchFamily="34" charset="0"/>
                <a:cs typeface="Times New Roman" pitchFamily="18" charset="0"/>
              </a:rPr>
              <a:t>î</a:t>
            </a:r>
            <a:r>
              <a:rPr kumimoji="0" lang="ro-RO" sz="1600" b="0" i="0" u="none" strike="noStrike" cap="none" normalizeH="0" baseline="0" dirty="0" smtClean="0">
                <a:ln>
                  <a:noFill/>
                </a:ln>
                <a:solidFill>
                  <a:srgbClr val="202124"/>
                </a:solidFill>
                <a:effectLst/>
                <a:latin typeface="inherit"/>
                <a:ea typeface="Calibri" pitchFamily="34" charset="0"/>
                <a:cs typeface="Times New Roman" pitchFamily="18" charset="0"/>
              </a:rPr>
              <a:t>ncheierea CIM pe termen determinat pentru o perioadă de până la 3 luni.</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o-RO" sz="1600" b="0" i="0" u="none" strike="noStrike" cap="none" normalizeH="0" baseline="0" dirty="0" smtClean="0">
                <a:ln>
                  <a:noFill/>
                </a:ln>
                <a:solidFill>
                  <a:srgbClr val="202124"/>
                </a:solidFill>
                <a:effectLst/>
                <a:latin typeface="inherit"/>
                <a:ea typeface="Calibri" pitchFamily="34" charset="0"/>
                <a:cs typeface="Times New Roman" pitchFamily="18" charset="0"/>
              </a:rPr>
              <a:t>5) Angajații recrutați pentru a lucra pe un CIM pe termen determinat au drepturi egale cu angajații cu CIM pe termen de muncă nedeterminat.</a:t>
            </a:r>
            <a:endParaRPr kumimoji="0" lang="ro-RO"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476672"/>
            <a:ext cx="8229600" cy="5530619"/>
          </a:xfrm>
        </p:spPr>
        <p:txBody>
          <a:bodyPr>
            <a:normAutofit/>
          </a:bodyPr>
          <a:lstStyle/>
          <a:p>
            <a:r>
              <a:rPr lang="ro-RO" sz="2800" dirty="0" smtClean="0"/>
              <a:t>Încetarea unui contract individual de muncă pe durată determinată</a:t>
            </a:r>
            <a:endParaRPr lang="ru-RU" sz="2800" dirty="0" smtClean="0"/>
          </a:p>
          <a:p>
            <a:r>
              <a:rPr lang="ru-RU" dirty="0" smtClean="0"/>
              <a:t>   </a:t>
            </a:r>
            <a:r>
              <a:rPr lang="ro-RO" sz="1800" dirty="0" smtClean="0"/>
              <a:t>Încetarea unui contract individual de muncă pe durată determinată trebuie efectuată în conformitate cu anumite cerințe legale.</a:t>
            </a:r>
            <a:endParaRPr lang="ru-RU" sz="1800" dirty="0" smtClean="0"/>
          </a:p>
          <a:p>
            <a:r>
              <a:rPr lang="ro-RO" sz="1800" dirty="0" smtClean="0"/>
              <a:t>    Încetarea unui contract individual de muncă pe durată determinată se efectuează din cauza unor circumstanțe care nu pot fi controlate de părți, în temeiul art. 82 din Codul muncii.</a:t>
            </a:r>
            <a:endParaRPr lang="ru-RU" sz="1800" dirty="0" smtClean="0"/>
          </a:p>
          <a:p>
            <a:r>
              <a:rPr lang="ro-RO" sz="1800" dirty="0" smtClean="0"/>
              <a:t>    În acest caz, rezilierea este posibilă înainte de expirarea unui contract individual de muncă pe durată determinată în cazurile specificate la articolele 82, 82</a:t>
            </a:r>
            <a:r>
              <a:rPr lang="ro-RO" sz="1800" baseline="30000" dirty="0" smtClean="0"/>
              <a:t>1</a:t>
            </a:r>
            <a:r>
              <a:rPr lang="ro-RO" sz="1800" dirty="0" smtClean="0"/>
              <a:t>, 85 și 86.</a:t>
            </a:r>
            <a:endParaRPr lang="ru-RU" sz="1800" dirty="0" smtClean="0"/>
          </a:p>
          <a:p>
            <a:endParaRPr lang="ru-RU" dirty="0"/>
          </a:p>
        </p:txBody>
      </p:sp>
      <p:sp>
        <p:nvSpPr>
          <p:cNvPr id="4" name="Скругленный прямоугольник 3"/>
          <p:cNvSpPr/>
          <p:nvPr/>
        </p:nvSpPr>
        <p:spPr>
          <a:xfrm>
            <a:off x="971600" y="4365104"/>
            <a:ext cx="7200800" cy="17281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b="1" dirty="0" smtClean="0"/>
              <a:t>ESTE IMPORTANT! </a:t>
            </a:r>
            <a:endParaRPr lang="ro-RO" b="1" dirty="0" smtClean="0"/>
          </a:p>
          <a:p>
            <a:r>
              <a:rPr lang="ro-RO" dirty="0" smtClean="0"/>
              <a:t>Ordinul </a:t>
            </a:r>
            <a:r>
              <a:rPr lang="ro-RO" dirty="0" smtClean="0"/>
              <a:t>de reziliere a contractului individual de muncă trebuie să conțină un link către articolul relevant, partea, paragraful și litera din Codul muncii</a:t>
            </a: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484784"/>
            <a:ext cx="8229600" cy="5184576"/>
          </a:xfrm>
        </p:spPr>
        <p:txBody>
          <a:bodyPr>
            <a:normAutofit fontScale="85000" lnSpcReduction="20000"/>
          </a:bodyPr>
          <a:lstStyle/>
          <a:p>
            <a:pPr algn="just"/>
            <a:r>
              <a:rPr lang="ru-RU" dirty="0" smtClean="0"/>
              <a:t>     </a:t>
            </a:r>
            <a:r>
              <a:rPr lang="ro-RO" sz="1600" dirty="0" smtClean="0"/>
              <a:t>O analiză a normelor legislației muncii ne permite să evidențiem o serie de probleme importante în domeniul încheierii, modificării și rezilierii contractelor individuale de muncă, care necesită reglementări legale suplimentare sau clarificări de către instanța juridică.</a:t>
            </a:r>
            <a:endParaRPr lang="ru-RU" sz="1600" dirty="0" smtClean="0"/>
          </a:p>
          <a:p>
            <a:pPr algn="just"/>
            <a:r>
              <a:rPr lang="ro-RO" sz="1600" dirty="0" smtClean="0"/>
              <a:t>În primul rând, în conformitate cu p. (2) art. 47 din Codul muncii, un angajator nu are dreptul să refuze încheierea unui contract individual de muncă pe motive de natură discriminatorie. Datorită faptului că legislația muncii conține doar o listă aproximativă a motivelor pentru care un angajator nu are dreptul să refuze să încheie un contract individual de muncă, dacă a existat o discriminare în refuz într-un anumit caz este decis de instanță atunci când se iau în considerare circumstanțele specifice ale cazul.</a:t>
            </a:r>
            <a:endParaRPr lang="ru-RU" sz="1600" dirty="0" smtClean="0"/>
          </a:p>
          <a:p>
            <a:pPr algn="just"/>
            <a:r>
              <a:rPr lang="ro-RO" sz="1600" dirty="0" smtClean="0"/>
              <a:t>     Una dintre modalitățile posibile de a rezolva această problemă este un răspuns scris motivat după trecerea interviului despre refuzul de a accepta persoana la un loc de muncă.</a:t>
            </a:r>
            <a:endParaRPr lang="ru-RU" sz="1600" dirty="0" smtClean="0"/>
          </a:p>
          <a:p>
            <a:pPr algn="just"/>
            <a:r>
              <a:rPr lang="en-US" sz="1600" dirty="0" smtClean="0"/>
              <a:t> </a:t>
            </a:r>
            <a:endParaRPr lang="ru-RU" sz="1600" dirty="0" smtClean="0"/>
          </a:p>
          <a:p>
            <a:pPr algn="just"/>
            <a:r>
              <a:rPr lang="ro-RO" sz="1600" dirty="0" smtClean="0"/>
              <a:t>În al doilea rând, dacă contractul individual de muncă nu a fost executat în forma scrisă stipulată de legislație, iar angajatul a început să îndeplinească îndatorările de muncă în numele angajatorului (reprezentantului său) sau angajatorul (reprezentantul acestuia) știa despre aceste acțiuni ale angajatului, atunci contractul este considerat încheiat, iar îndeplinirea în foră scrisă a acestuia trebuie efectuată în mod corespunzător.</a:t>
            </a:r>
            <a:endParaRPr lang="ru-RU" sz="1600" dirty="0" smtClean="0"/>
          </a:p>
          <a:p>
            <a:pPr algn="just"/>
            <a:r>
              <a:rPr lang="ro-RO" sz="1600" dirty="0" smtClean="0"/>
              <a:t>În acest caz, trebuie să se cunoască că reprezentantul angajatorului este o persoană învestită cu autoritatea de a căuta și angaja angajați, întrucât este în acest caz, cu admiterea reală a angajatului de a desfășura activități cu cunoștințe sau în numele unei astfel de persoane, apar relații de muncă, iar angajatorului i se poate încredința obligația de a întocmi un contract individual de muncă cu acest angajat în conformitate cu prevederile Codului muncii.</a:t>
            </a:r>
            <a:endParaRPr lang="ru-RU" sz="1600" dirty="0" smtClean="0"/>
          </a:p>
          <a:p>
            <a:pPr>
              <a:buNone/>
            </a:pPr>
            <a:endParaRPr lang="ru-RU" dirty="0"/>
          </a:p>
        </p:txBody>
      </p:sp>
      <p:sp>
        <p:nvSpPr>
          <p:cNvPr id="3" name="Заголовок 2"/>
          <p:cNvSpPr>
            <a:spLocks noGrp="1"/>
          </p:cNvSpPr>
          <p:nvPr>
            <p:ph type="title"/>
          </p:nvPr>
        </p:nvSpPr>
        <p:spPr>
          <a:xfrm>
            <a:off x="457200" y="274638"/>
            <a:ext cx="8229600" cy="1210146"/>
          </a:xfrm>
        </p:spPr>
        <p:txBody>
          <a:bodyPr>
            <a:normAutofit fontScale="90000"/>
          </a:bodyPr>
          <a:lstStyle/>
          <a:p>
            <a:pPr algn="ctr"/>
            <a:r>
              <a:rPr lang="ru-RU" sz="3100" dirty="0" smtClean="0"/>
              <a:t/>
            </a:r>
            <a:br>
              <a:rPr lang="ru-RU" sz="3100" dirty="0" smtClean="0"/>
            </a:br>
            <a:r>
              <a:rPr lang="ro-MO" sz="3100" dirty="0" smtClean="0"/>
              <a:t>Contractul individual de muncă</a:t>
            </a:r>
            <a:r>
              <a:rPr lang="ru-RU" sz="3100" dirty="0" smtClean="0"/>
              <a:t>: </a:t>
            </a:r>
            <a:r>
              <a:rPr lang="ro-RO" sz="2800" dirty="0" smtClean="0"/>
              <a:t>principiile reglamentării legale</a:t>
            </a:r>
            <a:r>
              <a:rPr lang="ru-RU" dirty="0" smtClean="0"/>
              <a:t/>
            </a:r>
            <a:br>
              <a:rPr lang="ru-RU" dirty="0" smtClean="0"/>
            </a:b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362</TotalTime>
  <Words>1759</Words>
  <Application>Microsoft Office PowerPoint</Application>
  <PresentationFormat>Экран (4:3)</PresentationFormat>
  <Paragraphs>72</Paragraphs>
  <Slides>11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Открытая</vt:lpstr>
      <vt:lpstr>                Reglamentări privind contractele individuale de muncă</vt:lpstr>
      <vt:lpstr>Слайд 2</vt:lpstr>
      <vt:lpstr>Încheierea contractului individual de muncă</vt:lpstr>
      <vt:lpstr>  Conţinutul contractului individual de muncă  </vt:lpstr>
      <vt:lpstr>Contractul individual de muncă pe durată determinată</vt:lpstr>
      <vt:lpstr>Слайд 6</vt:lpstr>
      <vt:lpstr>Слайд 7</vt:lpstr>
      <vt:lpstr>Слайд 8</vt:lpstr>
      <vt:lpstr> Contractul individual de muncă: principiile reglamentării legale </vt:lpstr>
      <vt:lpstr>Слайд 10</vt:lpstr>
      <vt:lpstr>Слайд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Задачи кадровой работы на предприятии </dc:title>
  <dc:creator>Любовь</dc:creator>
  <cp:lastModifiedBy>Любовь</cp:lastModifiedBy>
  <cp:revision>50</cp:revision>
  <dcterms:created xsi:type="dcterms:W3CDTF">2021-05-11T18:37:45Z</dcterms:created>
  <dcterms:modified xsi:type="dcterms:W3CDTF">2021-07-20T14:17:55Z</dcterms:modified>
</cp:coreProperties>
</file>