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68" r:id="rId1"/>
  </p:sldMasterIdLst>
  <p:notesMasterIdLst>
    <p:notesMasterId r:id="rId16"/>
  </p:notesMasterIdLst>
  <p:sldIdLst>
    <p:sldId id="265" r:id="rId2"/>
    <p:sldId id="266" r:id="rId3"/>
    <p:sldId id="257" r:id="rId4"/>
    <p:sldId id="258" r:id="rId5"/>
    <p:sldId id="259" r:id="rId6"/>
    <p:sldId id="268" r:id="rId7"/>
    <p:sldId id="260" r:id="rId8"/>
    <p:sldId id="261" r:id="rId9"/>
    <p:sldId id="269" r:id="rId10"/>
    <p:sldId id="270" r:id="rId11"/>
    <p:sldId id="271" r:id="rId12"/>
    <p:sldId id="264" r:id="rId13"/>
    <p:sldId id="272" r:id="rId14"/>
    <p:sldId id="273" r:id="rId15"/>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aximized">
    <p:restoredLeft sz="34587" autoAdjust="0"/>
    <p:restoredTop sz="94713" autoAdjust="0"/>
  </p:normalViewPr>
  <p:slideViewPr>
    <p:cSldViewPr>
      <p:cViewPr varScale="1">
        <p:scale>
          <a:sx n="110" d="100"/>
          <a:sy n="110" d="100"/>
        </p:scale>
        <p:origin x="-1644" y="-9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1DEEF3A-3625-46EA-8951-AC6ACAFE35EA}" type="datetimeFigureOut">
              <a:rPr lang="ru-RU" smtClean="0"/>
              <a:pPr/>
              <a:t>20.07.2021</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F47B344-72C4-4B4B-B377-D95BDD5045B6}" type="slidenum">
              <a:rPr lang="ru-RU" smtClean="0"/>
              <a:pPr/>
              <a:t>‹#›</a:t>
            </a:fld>
            <a:endParaRPr lang="ru-RU"/>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10" name="Прямоугольный треугольник 9"/>
          <p:cNvSpPr/>
          <p:nvPr/>
        </p:nvSpPr>
        <p:spPr>
          <a:xfrm>
            <a:off x="-2" y="4664147"/>
            <a:ext cx="9151089"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Заголовок 8"/>
          <p:cNvSpPr>
            <a:spLocks noGrp="1"/>
          </p:cNvSpPr>
          <p:nvPr>
            <p:ph type="ctrTitle"/>
          </p:nvPr>
        </p:nvSpPr>
        <p:spPr>
          <a:xfrm>
            <a:off x="685800" y="1752601"/>
            <a:ext cx="77724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defRPr>
            </a:lvl1pPr>
            <a:extLst/>
          </a:lstStyle>
          <a:p>
            <a:r>
              <a:rPr kumimoji="0" lang="ru-RU" smtClean="0"/>
              <a:t>Образец заголовка</a:t>
            </a:r>
            <a:endParaRPr kumimoji="0" lang="en-US"/>
          </a:p>
        </p:txBody>
      </p:sp>
      <p:sp>
        <p:nvSpPr>
          <p:cNvPr id="17" name="Подзаголовок 16"/>
          <p:cNvSpPr>
            <a:spLocks noGrp="1"/>
          </p:cNvSpPr>
          <p:nvPr>
            <p:ph type="subTitle" idx="1"/>
          </p:nvPr>
        </p:nvSpPr>
        <p:spPr>
          <a:xfrm>
            <a:off x="685800" y="3611607"/>
            <a:ext cx="7772400" cy="1199704"/>
          </a:xfrm>
        </p:spPr>
        <p:txBody>
          <a:bodyPr lIns="45720" rIns="45720"/>
          <a:lstStyle>
            <a:lvl1pPr marL="0" marR="64008"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ru-RU" smtClean="0"/>
              <a:t>Образец подзаголовка</a:t>
            </a:r>
            <a:endParaRPr kumimoji="0" lang="en-US"/>
          </a:p>
        </p:txBody>
      </p:sp>
      <p:grpSp>
        <p:nvGrpSpPr>
          <p:cNvPr id="2" name="Группа 1"/>
          <p:cNvGrpSpPr/>
          <p:nvPr/>
        </p:nvGrpSpPr>
        <p:grpSpPr>
          <a:xfrm>
            <a:off x="-3765" y="4953000"/>
            <a:ext cx="9147765" cy="1912088"/>
            <a:chOff x="-3765" y="4832896"/>
            <a:chExt cx="9147765" cy="2032192"/>
          </a:xfrm>
        </p:grpSpPr>
        <p:sp>
          <p:nvSpPr>
            <p:cNvPr id="7" name="Полилиния 6"/>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8" name="Полилиния 7"/>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1" name="Полилиния 10"/>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2" name="Прямая соединительная линия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30" name="Дата 29"/>
          <p:cNvSpPr>
            <a:spLocks noGrp="1"/>
          </p:cNvSpPr>
          <p:nvPr>
            <p:ph type="dt" sz="half" idx="10"/>
          </p:nvPr>
        </p:nvSpPr>
        <p:spPr/>
        <p:txBody>
          <a:bodyPr/>
          <a:lstStyle>
            <a:lvl1pPr>
              <a:defRPr>
                <a:solidFill>
                  <a:srgbClr val="FFFFFF"/>
                </a:solidFill>
              </a:defRPr>
            </a:lvl1pPr>
            <a:extLst/>
          </a:lstStyle>
          <a:p>
            <a:fld id="{DE263C33-45A5-4226-AA0F-91E6C161D786}" type="datetimeFigureOut">
              <a:rPr lang="ru-RU" smtClean="0"/>
              <a:pPr/>
              <a:t>20.07.2021</a:t>
            </a:fld>
            <a:endParaRPr lang="ru-RU"/>
          </a:p>
        </p:txBody>
      </p:sp>
      <p:sp>
        <p:nvSpPr>
          <p:cNvPr id="19" name="Нижний колонтитул 18"/>
          <p:cNvSpPr>
            <a:spLocks noGrp="1"/>
          </p:cNvSpPr>
          <p:nvPr>
            <p:ph type="ftr" sz="quarter" idx="11"/>
          </p:nvPr>
        </p:nvSpPr>
        <p:spPr/>
        <p:txBody>
          <a:bodyPr/>
          <a:lstStyle>
            <a:lvl1pPr>
              <a:defRPr>
                <a:solidFill>
                  <a:schemeClr val="accent1">
                    <a:tint val="20000"/>
                  </a:schemeClr>
                </a:solidFill>
              </a:defRPr>
            </a:lvl1pPr>
            <a:extLst/>
          </a:lstStyle>
          <a:p>
            <a:endParaRPr lang="ru-RU"/>
          </a:p>
        </p:txBody>
      </p:sp>
      <p:sp>
        <p:nvSpPr>
          <p:cNvPr id="27" name="Номер слайда 26"/>
          <p:cNvSpPr>
            <a:spLocks noGrp="1"/>
          </p:cNvSpPr>
          <p:nvPr>
            <p:ph type="sldNum" sz="quarter" idx="12"/>
          </p:nvPr>
        </p:nvSpPr>
        <p:spPr/>
        <p:txBody>
          <a:bodyPr/>
          <a:lstStyle>
            <a:lvl1pPr>
              <a:defRPr>
                <a:solidFill>
                  <a:srgbClr val="FFFFFF"/>
                </a:solidFill>
              </a:defRPr>
            </a:lvl1pPr>
            <a:extLst/>
          </a:lstStyle>
          <a:p>
            <a:fld id="{BADD277D-B8E7-4F34-8842-C86379ADB4C0}" type="slidenum">
              <a:rPr lang="ru-RU" smtClean="0"/>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extLs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457200" y="1481329"/>
            <a:ext cx="8229600" cy="4386071"/>
          </a:xfrm>
        </p:spPr>
        <p:txBody>
          <a:bodyPr vert="eaVert"/>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extLst/>
          </a:lstStyle>
          <a:p>
            <a:fld id="{DE263C33-45A5-4226-AA0F-91E6C161D786}" type="datetimeFigureOut">
              <a:rPr lang="ru-RU" smtClean="0"/>
              <a:pPr/>
              <a:t>20.07.2021</a:t>
            </a:fld>
            <a:endParaRPr lang="ru-RU"/>
          </a:p>
        </p:txBody>
      </p:sp>
      <p:sp>
        <p:nvSpPr>
          <p:cNvPr id="5" name="Нижний колонтитул 4"/>
          <p:cNvSpPr>
            <a:spLocks noGrp="1"/>
          </p:cNvSpPr>
          <p:nvPr>
            <p:ph type="ftr" sz="quarter" idx="11"/>
          </p:nvPr>
        </p:nvSpPr>
        <p:spPr/>
        <p:txBody>
          <a:bodyPr/>
          <a:lstStyle>
            <a:extLst/>
          </a:lstStyle>
          <a:p>
            <a:endParaRPr lang="ru-RU"/>
          </a:p>
        </p:txBody>
      </p:sp>
      <p:sp>
        <p:nvSpPr>
          <p:cNvPr id="6" name="Номер слайда 5"/>
          <p:cNvSpPr>
            <a:spLocks noGrp="1"/>
          </p:cNvSpPr>
          <p:nvPr>
            <p:ph type="sldNum" sz="quarter" idx="12"/>
          </p:nvPr>
        </p:nvSpPr>
        <p:spPr/>
        <p:txBody>
          <a:bodyPr/>
          <a:lstStyle>
            <a:extLst/>
          </a:lstStyle>
          <a:p>
            <a:fld id="{BADD277D-B8E7-4F34-8842-C86379ADB4C0}"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844013" y="274640"/>
            <a:ext cx="1777470" cy="5592761"/>
          </a:xfrm>
        </p:spPr>
        <p:txBody>
          <a:bodyPr vert="eaVert"/>
          <a:lstStyle>
            <a:extLs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457200" y="274641"/>
            <a:ext cx="6324600" cy="5592760"/>
          </a:xfrm>
        </p:spPr>
        <p:txBody>
          <a:bodyPr vert="eaVert"/>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extLst/>
          </a:lstStyle>
          <a:p>
            <a:fld id="{DE263C33-45A5-4226-AA0F-91E6C161D786}" type="datetimeFigureOut">
              <a:rPr lang="ru-RU" smtClean="0"/>
              <a:pPr/>
              <a:t>20.07.2021</a:t>
            </a:fld>
            <a:endParaRPr lang="ru-RU"/>
          </a:p>
        </p:txBody>
      </p:sp>
      <p:sp>
        <p:nvSpPr>
          <p:cNvPr id="5" name="Нижний колонтитул 4"/>
          <p:cNvSpPr>
            <a:spLocks noGrp="1"/>
          </p:cNvSpPr>
          <p:nvPr>
            <p:ph type="ftr" sz="quarter" idx="11"/>
          </p:nvPr>
        </p:nvSpPr>
        <p:spPr/>
        <p:txBody>
          <a:bodyPr/>
          <a:lstStyle>
            <a:extLst/>
          </a:lstStyle>
          <a:p>
            <a:endParaRPr lang="ru-RU"/>
          </a:p>
        </p:txBody>
      </p:sp>
      <p:sp>
        <p:nvSpPr>
          <p:cNvPr id="6" name="Номер слайда 5"/>
          <p:cNvSpPr>
            <a:spLocks noGrp="1"/>
          </p:cNvSpPr>
          <p:nvPr>
            <p:ph type="sldNum" sz="quarter" idx="12"/>
          </p:nvPr>
        </p:nvSpPr>
        <p:spPr/>
        <p:txBody>
          <a:bodyPr/>
          <a:lstStyle>
            <a:extLst/>
          </a:lstStyle>
          <a:p>
            <a:fld id="{BADD277D-B8E7-4F34-8842-C86379ADB4C0}"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3" name="Содержимое 2"/>
          <p:cNvSpPr>
            <a:spLocks noGrp="1"/>
          </p:cNvSpPr>
          <p:nvPr>
            <p:ph idx="1"/>
          </p:nvPr>
        </p:nvSpPr>
        <p:spPr/>
        <p:txBody>
          <a:bodyPr/>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extLst/>
          </a:lstStyle>
          <a:p>
            <a:fld id="{DE263C33-45A5-4226-AA0F-91E6C161D786}" type="datetimeFigureOut">
              <a:rPr lang="ru-RU" smtClean="0"/>
              <a:pPr/>
              <a:t>20.07.2021</a:t>
            </a:fld>
            <a:endParaRPr lang="ru-RU"/>
          </a:p>
        </p:txBody>
      </p:sp>
      <p:sp>
        <p:nvSpPr>
          <p:cNvPr id="5" name="Нижний колонтитул 4"/>
          <p:cNvSpPr>
            <a:spLocks noGrp="1"/>
          </p:cNvSpPr>
          <p:nvPr>
            <p:ph type="ftr" sz="quarter" idx="11"/>
          </p:nvPr>
        </p:nvSpPr>
        <p:spPr/>
        <p:txBody>
          <a:bodyPr/>
          <a:lstStyle>
            <a:extLst/>
          </a:lstStyle>
          <a:p>
            <a:endParaRPr lang="ru-RU"/>
          </a:p>
        </p:txBody>
      </p:sp>
      <p:sp>
        <p:nvSpPr>
          <p:cNvPr id="6" name="Номер слайда 5"/>
          <p:cNvSpPr>
            <a:spLocks noGrp="1"/>
          </p:cNvSpPr>
          <p:nvPr>
            <p:ph type="sldNum" sz="quarter" idx="12"/>
          </p:nvPr>
        </p:nvSpPr>
        <p:spPr/>
        <p:txBody>
          <a:bodyPr/>
          <a:lstStyle>
            <a:extLst/>
          </a:lstStyle>
          <a:p>
            <a:fld id="{BADD277D-B8E7-4F34-8842-C86379ADB4C0}" type="slidenum">
              <a:rPr lang="ru-RU" smtClean="0"/>
              <a:pPr/>
              <a:t>‹#›</a:t>
            </a:fld>
            <a:endParaRPr lang="ru-RU"/>
          </a:p>
        </p:txBody>
      </p:sp>
      <p:sp>
        <p:nvSpPr>
          <p:cNvPr id="7" name="Заголовок 6"/>
          <p:cNvSpPr>
            <a:spLocks noGrp="1"/>
          </p:cNvSpPr>
          <p:nvPr>
            <p:ph type="title"/>
          </p:nvPr>
        </p:nvSpPr>
        <p:spPr/>
        <p:txBody>
          <a:bodyPr rtlCol="0"/>
          <a:lstStyle>
            <a:extLst/>
          </a:lstStyle>
          <a:p>
            <a:r>
              <a:rPr kumimoji="0" lang="ru-RU" smtClean="0"/>
              <a:t>Образец заголовка</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bg>
      <p:bgRef idx="1002">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76" y="1059712"/>
            <a:ext cx="7772400" cy="1828800"/>
          </a:xfrm>
        </p:spPr>
        <p:txBody>
          <a:bodyPr vert="horz" anchor="b">
            <a:normAutofit/>
            <a:scene3d>
              <a:camera prst="orthographicFront"/>
              <a:lightRig rig="soft" dir="t"/>
            </a:scene3d>
            <a:sp3d prstMaterial="softEdge">
              <a:bevelT w="25400" h="25400"/>
            </a:sp3d>
          </a:bodyPr>
          <a:lstStyle>
            <a:lvl1pPr algn="r">
              <a:buNone/>
              <a:defRPr sz="4800" b="1" cap="none" baseline="0">
                <a:effectLst>
                  <a:outerShdw blurRad="31750" dist="25400" dir="5400000" algn="tl" rotWithShape="0">
                    <a:srgbClr val="000000">
                      <a:alpha val="25000"/>
                    </a:srgbClr>
                  </a:outerShdw>
                </a:effectLst>
              </a:defRPr>
            </a:lvl1pPr>
            <a:extLst/>
          </a:lstStyle>
          <a:p>
            <a:r>
              <a:rPr kumimoji="0" lang="ru-RU" smtClean="0"/>
              <a:t>Образец заголовка</a:t>
            </a:r>
            <a:endParaRPr kumimoji="0" lang="en-US"/>
          </a:p>
        </p:txBody>
      </p:sp>
      <p:sp>
        <p:nvSpPr>
          <p:cNvPr id="3" name="Текст 2"/>
          <p:cNvSpPr>
            <a:spLocks noGrp="1"/>
          </p:cNvSpPr>
          <p:nvPr>
            <p:ph type="body" idx="1"/>
          </p:nvPr>
        </p:nvSpPr>
        <p:spPr>
          <a:xfrm>
            <a:off x="3922713" y="2931712"/>
            <a:ext cx="4572000" cy="1454888"/>
          </a:xfrm>
        </p:spPr>
        <p:txBody>
          <a:bodyPr lIns="91440" rIns="91440" anchor="t"/>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ru-RU" smtClean="0"/>
              <a:t>Образец текста</a:t>
            </a:r>
          </a:p>
        </p:txBody>
      </p:sp>
      <p:sp>
        <p:nvSpPr>
          <p:cNvPr id="4" name="Дата 3"/>
          <p:cNvSpPr>
            <a:spLocks noGrp="1"/>
          </p:cNvSpPr>
          <p:nvPr>
            <p:ph type="dt" sz="half" idx="10"/>
          </p:nvPr>
        </p:nvSpPr>
        <p:spPr/>
        <p:txBody>
          <a:bodyPr/>
          <a:lstStyle>
            <a:extLst/>
          </a:lstStyle>
          <a:p>
            <a:fld id="{DE263C33-45A5-4226-AA0F-91E6C161D786}" type="datetimeFigureOut">
              <a:rPr lang="ru-RU" smtClean="0"/>
              <a:pPr/>
              <a:t>20.07.2021</a:t>
            </a:fld>
            <a:endParaRPr lang="ru-RU"/>
          </a:p>
        </p:txBody>
      </p:sp>
      <p:sp>
        <p:nvSpPr>
          <p:cNvPr id="5" name="Нижний колонтитул 4"/>
          <p:cNvSpPr>
            <a:spLocks noGrp="1"/>
          </p:cNvSpPr>
          <p:nvPr>
            <p:ph type="ftr" sz="quarter" idx="11"/>
          </p:nvPr>
        </p:nvSpPr>
        <p:spPr/>
        <p:txBody>
          <a:bodyPr/>
          <a:lstStyle>
            <a:extLst/>
          </a:lstStyle>
          <a:p>
            <a:endParaRPr lang="ru-RU"/>
          </a:p>
        </p:txBody>
      </p:sp>
      <p:sp>
        <p:nvSpPr>
          <p:cNvPr id="6" name="Номер слайда 5"/>
          <p:cNvSpPr>
            <a:spLocks noGrp="1"/>
          </p:cNvSpPr>
          <p:nvPr>
            <p:ph type="sldNum" sz="quarter" idx="12"/>
          </p:nvPr>
        </p:nvSpPr>
        <p:spPr/>
        <p:txBody>
          <a:bodyPr/>
          <a:lstStyle>
            <a:extLst/>
          </a:lstStyle>
          <a:p>
            <a:fld id="{BADD277D-B8E7-4F34-8842-C86379ADB4C0}" type="slidenum">
              <a:rPr lang="ru-RU" smtClean="0"/>
              <a:pPr/>
              <a:t>‹#›</a:t>
            </a:fld>
            <a:endParaRPr lang="ru-RU"/>
          </a:p>
        </p:txBody>
      </p:sp>
      <p:sp>
        <p:nvSpPr>
          <p:cNvPr id="7" name="Нашивка 6"/>
          <p:cNvSpPr/>
          <p:nvPr/>
        </p:nvSpPr>
        <p:spPr>
          <a:xfrm>
            <a:off x="3636680"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8" name="Нашивка 7"/>
          <p:cNvSpPr/>
          <p:nvPr/>
        </p:nvSpPr>
        <p:spPr>
          <a:xfrm>
            <a:off x="3450264"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bg>
      <p:bgRef idx="1002">
        <a:schemeClr val="bg1"/>
      </p:bgRef>
    </p:bg>
    <p:spTree>
      <p:nvGrpSpPr>
        <p:cNvPr id="1" name=""/>
        <p:cNvGrpSpPr/>
        <p:nvPr/>
      </p:nvGrpSpPr>
      <p:grpSpPr>
        <a:xfrm>
          <a:off x="0" y="0"/>
          <a:ext cx="0" cy="0"/>
          <a:chOff x="0" y="0"/>
          <a:chExt cx="0" cy="0"/>
        </a:xfrm>
      </p:grpSpPr>
      <p:sp>
        <p:nvSpPr>
          <p:cNvPr id="3" name="Содержимое 2"/>
          <p:cNvSpPr>
            <a:spLocks noGrp="1"/>
          </p:cNvSpPr>
          <p:nvPr>
            <p:ph sz="half" idx="1"/>
          </p:nvPr>
        </p:nvSpPr>
        <p:spPr>
          <a:xfrm>
            <a:off x="457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Содержимое 3"/>
          <p:cNvSpPr>
            <a:spLocks noGrp="1"/>
          </p:cNvSpPr>
          <p:nvPr>
            <p:ph sz="half" idx="2"/>
          </p:nvPr>
        </p:nvSpPr>
        <p:spPr>
          <a:xfrm>
            <a:off x="4648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extLst/>
          </a:lstStyle>
          <a:p>
            <a:fld id="{DE263C33-45A5-4226-AA0F-91E6C161D786}" type="datetimeFigureOut">
              <a:rPr lang="ru-RU" smtClean="0"/>
              <a:pPr/>
              <a:t>20.07.2021</a:t>
            </a:fld>
            <a:endParaRPr lang="ru-RU"/>
          </a:p>
        </p:txBody>
      </p:sp>
      <p:sp>
        <p:nvSpPr>
          <p:cNvPr id="6" name="Нижний колонтитул 5"/>
          <p:cNvSpPr>
            <a:spLocks noGrp="1"/>
          </p:cNvSpPr>
          <p:nvPr>
            <p:ph type="ftr" sz="quarter" idx="11"/>
          </p:nvPr>
        </p:nvSpPr>
        <p:spPr/>
        <p:txBody>
          <a:bodyPr/>
          <a:lstStyle>
            <a:extLst/>
          </a:lstStyle>
          <a:p>
            <a:endParaRPr lang="ru-RU"/>
          </a:p>
        </p:txBody>
      </p:sp>
      <p:sp>
        <p:nvSpPr>
          <p:cNvPr id="7" name="Номер слайда 6"/>
          <p:cNvSpPr>
            <a:spLocks noGrp="1"/>
          </p:cNvSpPr>
          <p:nvPr>
            <p:ph type="sldNum" sz="quarter" idx="12"/>
          </p:nvPr>
        </p:nvSpPr>
        <p:spPr/>
        <p:txBody>
          <a:bodyPr/>
          <a:lstStyle>
            <a:extLst/>
          </a:lstStyle>
          <a:p>
            <a:fld id="{BADD277D-B8E7-4F34-8842-C86379ADB4C0}" type="slidenum">
              <a:rPr lang="ru-RU" smtClean="0"/>
              <a:pPr/>
              <a:t>‹#›</a:t>
            </a:fld>
            <a:endParaRPr lang="ru-RU"/>
          </a:p>
        </p:txBody>
      </p:sp>
      <p:sp>
        <p:nvSpPr>
          <p:cNvPr id="8" name="Заголовок 7"/>
          <p:cNvSpPr>
            <a:spLocks noGrp="1"/>
          </p:cNvSpPr>
          <p:nvPr>
            <p:ph type="title"/>
          </p:nvPr>
        </p:nvSpPr>
        <p:spPr/>
        <p:txBody>
          <a:bodyPr rtlCol="0"/>
          <a:lstStyle>
            <a:extLst/>
          </a:lstStyle>
          <a:p>
            <a:r>
              <a:rPr kumimoji="0" lang="ru-RU" smtClean="0"/>
              <a:t>Образец заголовка</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Сравнение">
    <p:bg>
      <p:bgRef idx="1003">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8229600" cy="1143000"/>
          </a:xfrm>
        </p:spPr>
        <p:txBody>
          <a:bodyPr anchor="ctr"/>
          <a:lstStyle>
            <a:lvl1pPr>
              <a:defRPr/>
            </a:lvl1pPr>
            <a:extLst/>
          </a:lstStyle>
          <a:p>
            <a:r>
              <a:rPr kumimoji="0" lang="ru-RU" smtClean="0"/>
              <a:t>Образец заголовка</a:t>
            </a:r>
            <a:endParaRPr kumimoji="0" lang="en-US"/>
          </a:p>
        </p:txBody>
      </p:sp>
      <p:sp>
        <p:nvSpPr>
          <p:cNvPr id="3" name="Текст 2"/>
          <p:cNvSpPr>
            <a:spLocks noGrp="1"/>
          </p:cNvSpPr>
          <p:nvPr>
            <p:ph type="body" idx="1"/>
          </p:nvPr>
        </p:nvSpPr>
        <p:spPr>
          <a:xfrm>
            <a:off x="457200" y="5410200"/>
            <a:ext cx="4040188"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ru-RU" smtClean="0"/>
              <a:t>Образец текста</a:t>
            </a:r>
          </a:p>
        </p:txBody>
      </p:sp>
      <p:sp>
        <p:nvSpPr>
          <p:cNvPr id="4" name="Текст 3"/>
          <p:cNvSpPr>
            <a:spLocks noGrp="1"/>
          </p:cNvSpPr>
          <p:nvPr>
            <p:ph type="body" sz="half" idx="3"/>
          </p:nvPr>
        </p:nvSpPr>
        <p:spPr>
          <a:xfrm>
            <a:off x="4645026" y="5410200"/>
            <a:ext cx="4041775"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ru-RU" smtClean="0"/>
              <a:t>Образец текста</a:t>
            </a:r>
          </a:p>
        </p:txBody>
      </p:sp>
      <p:sp>
        <p:nvSpPr>
          <p:cNvPr id="5" name="Содержимое 4"/>
          <p:cNvSpPr>
            <a:spLocks noGrp="1"/>
          </p:cNvSpPr>
          <p:nvPr>
            <p:ph sz="quarter" idx="2"/>
          </p:nvPr>
        </p:nvSpPr>
        <p:spPr>
          <a:xfrm>
            <a:off x="457200" y="1444294"/>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6" name="Содержимое 5"/>
          <p:cNvSpPr>
            <a:spLocks noGrp="1"/>
          </p:cNvSpPr>
          <p:nvPr>
            <p:ph sz="quarter" idx="4"/>
          </p:nvPr>
        </p:nvSpPr>
        <p:spPr>
          <a:xfrm>
            <a:off x="4645025" y="1444294"/>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7" name="Дата 6"/>
          <p:cNvSpPr>
            <a:spLocks noGrp="1"/>
          </p:cNvSpPr>
          <p:nvPr>
            <p:ph type="dt" sz="half" idx="10"/>
          </p:nvPr>
        </p:nvSpPr>
        <p:spPr/>
        <p:txBody>
          <a:bodyPr/>
          <a:lstStyle>
            <a:extLst/>
          </a:lstStyle>
          <a:p>
            <a:fld id="{DE263C33-45A5-4226-AA0F-91E6C161D786}" type="datetimeFigureOut">
              <a:rPr lang="ru-RU" smtClean="0"/>
              <a:pPr/>
              <a:t>20.07.2021</a:t>
            </a:fld>
            <a:endParaRPr lang="ru-RU"/>
          </a:p>
        </p:txBody>
      </p:sp>
      <p:sp>
        <p:nvSpPr>
          <p:cNvPr id="8" name="Нижний колонтитул 7"/>
          <p:cNvSpPr>
            <a:spLocks noGrp="1"/>
          </p:cNvSpPr>
          <p:nvPr>
            <p:ph type="ftr" sz="quarter" idx="11"/>
          </p:nvPr>
        </p:nvSpPr>
        <p:spPr/>
        <p:txBody>
          <a:bodyPr/>
          <a:lstStyle>
            <a:extLst/>
          </a:lstStyle>
          <a:p>
            <a:endParaRPr lang="ru-RU"/>
          </a:p>
        </p:txBody>
      </p:sp>
      <p:sp>
        <p:nvSpPr>
          <p:cNvPr id="9" name="Номер слайда 8"/>
          <p:cNvSpPr>
            <a:spLocks noGrp="1"/>
          </p:cNvSpPr>
          <p:nvPr>
            <p:ph type="sldNum" sz="quarter" idx="12"/>
          </p:nvPr>
        </p:nvSpPr>
        <p:spPr/>
        <p:txBody>
          <a:bodyPr/>
          <a:lstStyle>
            <a:extLst/>
          </a:lstStyle>
          <a:p>
            <a:fld id="{BADD277D-B8E7-4F34-8842-C86379ADB4C0}" type="slidenum">
              <a:rPr lang="ru-RU" smtClean="0"/>
              <a:pPr/>
              <a:t>‹#›</a:t>
            </a:fld>
            <a:endParaRPr lang="ru-RU"/>
          </a:p>
        </p:txBody>
      </p:sp>
    </p:spTree>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bg>
      <p:bgRef idx="1002">
        <a:schemeClr val="bg1"/>
      </p:bgRef>
    </p:bg>
    <p:spTree>
      <p:nvGrpSpPr>
        <p:cNvPr id="1" name=""/>
        <p:cNvGrpSpPr/>
        <p:nvPr/>
      </p:nvGrpSpPr>
      <p:grpSpPr>
        <a:xfrm>
          <a:off x="0" y="0"/>
          <a:ext cx="0" cy="0"/>
          <a:chOff x="0" y="0"/>
          <a:chExt cx="0" cy="0"/>
        </a:xfrm>
      </p:grpSpPr>
      <p:sp>
        <p:nvSpPr>
          <p:cNvPr id="3" name="Дата 2"/>
          <p:cNvSpPr>
            <a:spLocks noGrp="1"/>
          </p:cNvSpPr>
          <p:nvPr>
            <p:ph type="dt" sz="half" idx="10"/>
          </p:nvPr>
        </p:nvSpPr>
        <p:spPr/>
        <p:txBody>
          <a:bodyPr/>
          <a:lstStyle>
            <a:extLst/>
          </a:lstStyle>
          <a:p>
            <a:fld id="{DE263C33-45A5-4226-AA0F-91E6C161D786}" type="datetimeFigureOut">
              <a:rPr lang="ru-RU" smtClean="0"/>
              <a:pPr/>
              <a:t>20.07.2021</a:t>
            </a:fld>
            <a:endParaRPr lang="ru-RU"/>
          </a:p>
        </p:txBody>
      </p:sp>
      <p:sp>
        <p:nvSpPr>
          <p:cNvPr id="4" name="Нижний колонтитул 3"/>
          <p:cNvSpPr>
            <a:spLocks noGrp="1"/>
          </p:cNvSpPr>
          <p:nvPr>
            <p:ph type="ftr" sz="quarter" idx="11"/>
          </p:nvPr>
        </p:nvSpPr>
        <p:spPr/>
        <p:txBody>
          <a:bodyPr/>
          <a:lstStyle>
            <a:extLst/>
          </a:lstStyle>
          <a:p>
            <a:endParaRPr lang="ru-RU"/>
          </a:p>
        </p:txBody>
      </p:sp>
      <p:sp>
        <p:nvSpPr>
          <p:cNvPr id="5" name="Номер слайда 4"/>
          <p:cNvSpPr>
            <a:spLocks noGrp="1"/>
          </p:cNvSpPr>
          <p:nvPr>
            <p:ph type="sldNum" sz="quarter" idx="12"/>
          </p:nvPr>
        </p:nvSpPr>
        <p:spPr/>
        <p:txBody>
          <a:bodyPr/>
          <a:lstStyle>
            <a:extLst/>
          </a:lstStyle>
          <a:p>
            <a:fld id="{BADD277D-B8E7-4F34-8842-C86379ADB4C0}" type="slidenum">
              <a:rPr lang="ru-RU" smtClean="0"/>
              <a:pPr/>
              <a:t>‹#›</a:t>
            </a:fld>
            <a:endParaRPr lang="ru-RU"/>
          </a:p>
        </p:txBody>
      </p:sp>
      <p:sp>
        <p:nvSpPr>
          <p:cNvPr id="6" name="Заголовок 5"/>
          <p:cNvSpPr>
            <a:spLocks noGrp="1"/>
          </p:cNvSpPr>
          <p:nvPr>
            <p:ph type="title"/>
          </p:nvPr>
        </p:nvSpPr>
        <p:spPr/>
        <p:txBody>
          <a:bodyPr rtlCol="0"/>
          <a:lstStyle>
            <a:extLst/>
          </a:lstStyle>
          <a:p>
            <a:r>
              <a:rPr kumimoji="0" lang="ru-RU" smtClean="0"/>
              <a:t>Образец заголовка</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extLst/>
          </a:lstStyle>
          <a:p>
            <a:fld id="{DE263C33-45A5-4226-AA0F-91E6C161D786}" type="datetimeFigureOut">
              <a:rPr lang="ru-RU" smtClean="0"/>
              <a:pPr/>
              <a:t>20.07.2021</a:t>
            </a:fld>
            <a:endParaRPr lang="ru-RU"/>
          </a:p>
        </p:txBody>
      </p:sp>
      <p:sp>
        <p:nvSpPr>
          <p:cNvPr id="3" name="Нижний колонтитул 2"/>
          <p:cNvSpPr>
            <a:spLocks noGrp="1"/>
          </p:cNvSpPr>
          <p:nvPr>
            <p:ph type="ftr" sz="quarter" idx="11"/>
          </p:nvPr>
        </p:nvSpPr>
        <p:spPr/>
        <p:txBody>
          <a:bodyPr/>
          <a:lstStyle>
            <a:extLst/>
          </a:lstStyle>
          <a:p>
            <a:endParaRPr lang="ru-RU"/>
          </a:p>
        </p:txBody>
      </p:sp>
      <p:sp>
        <p:nvSpPr>
          <p:cNvPr id="4" name="Номер слайда 3"/>
          <p:cNvSpPr>
            <a:spLocks noGrp="1"/>
          </p:cNvSpPr>
          <p:nvPr>
            <p:ph type="sldNum" sz="quarter" idx="12"/>
          </p:nvPr>
        </p:nvSpPr>
        <p:spPr/>
        <p:txBody>
          <a:bodyPr/>
          <a:lstStyle>
            <a:extLst/>
          </a:lstStyle>
          <a:p>
            <a:fld id="{BADD277D-B8E7-4F34-8842-C86379ADB4C0}"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bg>
      <p:bgRef idx="1003">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914400" y="4876800"/>
            <a:ext cx="7481776" cy="457200"/>
          </a:xfrm>
        </p:spPr>
        <p:txBody>
          <a:bodyPr vert="horz" anchor="t">
            <a:noAutofit/>
            <a:sp3d prstMaterial="softEdge">
              <a:bevelT w="0" h="0"/>
            </a:sp3d>
          </a:bodyPr>
          <a:lstStyle>
            <a:lvl1pPr algn="r">
              <a:buNone/>
              <a:defRPr sz="2500" b="0">
                <a:solidFill>
                  <a:schemeClr val="accent1"/>
                </a:solidFill>
                <a:effectLst/>
              </a:defRPr>
            </a:lvl1pPr>
            <a:extLst/>
          </a:lstStyle>
          <a:p>
            <a:r>
              <a:rPr kumimoji="0" lang="ru-RU" smtClean="0"/>
              <a:t>Образец заголовка</a:t>
            </a:r>
            <a:endParaRPr kumimoji="0" lang="en-US"/>
          </a:p>
        </p:txBody>
      </p:sp>
      <p:sp>
        <p:nvSpPr>
          <p:cNvPr id="3" name="Текст 2"/>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eaLnBrk="1" latinLnBrk="0" hangingPunct="1"/>
            <a:r>
              <a:rPr kumimoji="0" lang="ru-RU" smtClean="0"/>
              <a:t>Образец текста</a:t>
            </a:r>
          </a:p>
        </p:txBody>
      </p:sp>
      <p:sp>
        <p:nvSpPr>
          <p:cNvPr id="4" name="Содержимое 3"/>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a:xfrm>
            <a:off x="6727032" y="6407944"/>
            <a:ext cx="1920240" cy="365760"/>
          </a:xfrm>
        </p:spPr>
        <p:txBody>
          <a:bodyPr/>
          <a:lstStyle>
            <a:extLst/>
          </a:lstStyle>
          <a:p>
            <a:fld id="{DE263C33-45A5-4226-AA0F-91E6C161D786}" type="datetimeFigureOut">
              <a:rPr lang="ru-RU" smtClean="0"/>
              <a:pPr/>
              <a:t>20.07.2021</a:t>
            </a:fld>
            <a:endParaRPr lang="ru-RU"/>
          </a:p>
        </p:txBody>
      </p:sp>
      <p:sp>
        <p:nvSpPr>
          <p:cNvPr id="6" name="Нижний колонтитул 5"/>
          <p:cNvSpPr>
            <a:spLocks noGrp="1"/>
          </p:cNvSpPr>
          <p:nvPr>
            <p:ph type="ftr" sz="quarter" idx="11"/>
          </p:nvPr>
        </p:nvSpPr>
        <p:spPr/>
        <p:txBody>
          <a:bodyPr/>
          <a:lstStyle>
            <a:extLst/>
          </a:lstStyle>
          <a:p>
            <a:endParaRPr lang="ru-RU"/>
          </a:p>
        </p:txBody>
      </p:sp>
      <p:sp>
        <p:nvSpPr>
          <p:cNvPr id="7" name="Номер слайда 6"/>
          <p:cNvSpPr>
            <a:spLocks noGrp="1"/>
          </p:cNvSpPr>
          <p:nvPr>
            <p:ph type="sldNum" sz="quarter" idx="12"/>
          </p:nvPr>
        </p:nvSpPr>
        <p:spPr/>
        <p:txBody>
          <a:bodyPr/>
          <a:lstStyle>
            <a:extLst/>
          </a:lstStyle>
          <a:p>
            <a:fld id="{BADD277D-B8E7-4F34-8842-C86379ADB4C0}" type="slidenum">
              <a:rPr lang="ru-RU" smtClean="0"/>
              <a:pPr/>
              <a:t>‹#›</a:t>
            </a:fld>
            <a:endParaRPr lang="ru-RU"/>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bg>
      <p:bgRef idx="1002">
        <a:schemeClr val="bg1"/>
      </p:bgRef>
    </p:bg>
    <p:spTree>
      <p:nvGrpSpPr>
        <p:cNvPr id="1" name=""/>
        <p:cNvGrpSpPr/>
        <p:nvPr/>
      </p:nvGrpSpPr>
      <p:grpSpPr>
        <a:xfrm>
          <a:off x="0" y="0"/>
          <a:ext cx="0" cy="0"/>
          <a:chOff x="0" y="0"/>
          <a:chExt cx="0" cy="0"/>
        </a:xfrm>
      </p:grpSpPr>
      <p:sp>
        <p:nvSpPr>
          <p:cNvPr id="4" name="Текст 3"/>
          <p:cNvSpPr>
            <a:spLocks noGrp="1"/>
          </p:cNvSpPr>
          <p:nvPr>
            <p:ph type="body" sz="half" idx="2"/>
          </p:nvPr>
        </p:nvSpPr>
        <p:spPr>
          <a:xfrm>
            <a:off x="1141232" y="5443402"/>
            <a:ext cx="7162800" cy="648232"/>
          </a:xfrm>
          <a:noFill/>
        </p:spPr>
        <p:txBody>
          <a:bodyPr lIns="91440" tIns="0" rIns="91440" anchor="t"/>
          <a:lstStyle>
            <a:lvl1pPr marL="0" marR="18288" indent="0" algn="r">
              <a:buNone/>
              <a:defRPr sz="1400"/>
            </a:lvl1pPr>
            <a:lvl2pPr>
              <a:defRPr sz="1200"/>
            </a:lvl2pPr>
            <a:lvl3pPr>
              <a:defRPr sz="1000"/>
            </a:lvl3pPr>
            <a:lvl4pPr>
              <a:defRPr sz="900"/>
            </a:lvl4pPr>
            <a:lvl5pPr>
              <a:defRPr sz="900"/>
            </a:lvl5pPr>
            <a:extLst/>
          </a:lstStyle>
          <a:p>
            <a:pPr lvl="0" eaLnBrk="1" latinLnBrk="0" hangingPunct="1"/>
            <a:r>
              <a:rPr kumimoji="0" lang="ru-RU" smtClean="0"/>
              <a:t>Образец текста</a:t>
            </a:r>
          </a:p>
        </p:txBody>
      </p:sp>
      <p:sp>
        <p:nvSpPr>
          <p:cNvPr id="3" name="Рисунок 2"/>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lstStyle>
            <a:lvl1pPr marL="0" indent="0">
              <a:buNone/>
              <a:defRPr sz="3200"/>
            </a:lvl1pPr>
            <a:extLst/>
          </a:lstStyle>
          <a:p>
            <a:r>
              <a:rPr kumimoji="0" lang="ru-RU" smtClean="0"/>
              <a:t>Вставка рисунка</a:t>
            </a:r>
            <a:endParaRPr kumimoji="0" lang="en-US" dirty="0"/>
          </a:p>
        </p:txBody>
      </p:sp>
      <p:sp>
        <p:nvSpPr>
          <p:cNvPr id="5" name="Дата 4"/>
          <p:cNvSpPr>
            <a:spLocks noGrp="1"/>
          </p:cNvSpPr>
          <p:nvPr>
            <p:ph type="dt" sz="half" idx="10"/>
          </p:nvPr>
        </p:nvSpPr>
        <p:spPr/>
        <p:txBody>
          <a:bodyPr/>
          <a:lstStyle>
            <a:lvl1pPr>
              <a:defRPr>
                <a:solidFill>
                  <a:schemeClr val="tx1"/>
                </a:solidFill>
              </a:defRPr>
            </a:lvl1pPr>
            <a:extLst/>
          </a:lstStyle>
          <a:p>
            <a:fld id="{DE263C33-45A5-4226-AA0F-91E6C161D786}" type="datetimeFigureOut">
              <a:rPr lang="ru-RU" smtClean="0"/>
              <a:pPr/>
              <a:t>20.07.2021</a:t>
            </a:fld>
            <a:endParaRPr lang="ru-RU"/>
          </a:p>
        </p:txBody>
      </p:sp>
      <p:sp>
        <p:nvSpPr>
          <p:cNvPr id="6" name="Нижний колонтитул 5"/>
          <p:cNvSpPr>
            <a:spLocks noGrp="1"/>
          </p:cNvSpPr>
          <p:nvPr>
            <p:ph type="ftr" sz="quarter" idx="11"/>
          </p:nvPr>
        </p:nvSpPr>
        <p:spPr>
          <a:xfrm>
            <a:off x="4380072" y="6407944"/>
            <a:ext cx="2350681" cy="365125"/>
          </a:xfrm>
        </p:spPr>
        <p:txBody>
          <a:bodyPr/>
          <a:lstStyle>
            <a:lvl1pPr>
              <a:defRPr>
                <a:solidFill>
                  <a:schemeClr val="tx1"/>
                </a:solidFill>
              </a:defRPr>
            </a:lvl1pPr>
            <a:extLst/>
          </a:lstStyle>
          <a:p>
            <a:endParaRPr lang="ru-RU"/>
          </a:p>
        </p:txBody>
      </p:sp>
      <p:sp>
        <p:nvSpPr>
          <p:cNvPr id="7" name="Номер слайда 6"/>
          <p:cNvSpPr>
            <a:spLocks noGrp="1"/>
          </p:cNvSpPr>
          <p:nvPr>
            <p:ph type="sldNum" sz="quarter" idx="12"/>
          </p:nvPr>
        </p:nvSpPr>
        <p:spPr/>
        <p:txBody>
          <a:bodyPr/>
          <a:lstStyle>
            <a:lvl1pPr>
              <a:defRPr>
                <a:solidFill>
                  <a:schemeClr val="tx1"/>
                </a:solidFill>
              </a:defRPr>
            </a:lvl1pPr>
            <a:extLst/>
          </a:lstStyle>
          <a:p>
            <a:fld id="{BADD277D-B8E7-4F34-8842-C86379ADB4C0}" type="slidenum">
              <a:rPr lang="ru-RU" smtClean="0"/>
              <a:pPr/>
              <a:t>‹#›</a:t>
            </a:fld>
            <a:endParaRPr lang="ru-RU"/>
          </a:p>
        </p:txBody>
      </p:sp>
      <p:sp>
        <p:nvSpPr>
          <p:cNvPr id="2" name="Заголовок 1"/>
          <p:cNvSpPr>
            <a:spLocks noGrp="1"/>
          </p:cNvSpPr>
          <p:nvPr>
            <p:ph type="title"/>
          </p:nvPr>
        </p:nvSpPr>
        <p:spPr>
          <a:xfrm>
            <a:off x="228600" y="4865122"/>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kumimoji="0" lang="ru-RU" smtClean="0"/>
              <a:t>Образец заголовка</a:t>
            </a:r>
            <a:endParaRPr kumimoji="0" lang="en-US"/>
          </a:p>
        </p:txBody>
      </p:sp>
      <p:sp>
        <p:nvSpPr>
          <p:cNvPr id="8" name="Полилиния 7"/>
          <p:cNvSpPr>
            <a:spLocks/>
          </p:cNvSpPr>
          <p:nvPr/>
        </p:nvSpPr>
        <p:spPr bwMode="auto">
          <a:xfrm>
            <a:off x="499273" y="5944936"/>
            <a:ext cx="4940624"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9" name="Полилиния 8"/>
          <p:cNvSpPr>
            <a:spLocks/>
          </p:cNvSpPr>
          <p:nvPr/>
        </p:nvSpPr>
        <p:spPr bwMode="auto">
          <a:xfrm>
            <a:off x="485717" y="5939011"/>
            <a:ext cx="369045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0" name="Прямоугольный треугольник 9"/>
          <p:cNvSpPr>
            <a:spLocks/>
          </p:cNvSpPr>
          <p:nvPr/>
        </p:nvSpPr>
        <p:spPr bwMode="auto">
          <a:xfrm>
            <a:off x="-6042" y="5791253"/>
            <a:ext cx="3402314" cy="1080868"/>
          </a:xfrm>
          <a:prstGeom prst="rtTriangle">
            <a:avLst/>
          </a:prstGeom>
          <a:blipFill>
            <a:blip r:embed="rId2"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1" name="Прямая соединительная линия 10"/>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12" name="Нашивка 11"/>
          <p:cNvSpPr/>
          <p:nvPr/>
        </p:nvSpPr>
        <p:spPr>
          <a:xfrm>
            <a:off x="8664112"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13" name="Нашивка 12"/>
          <p:cNvSpPr/>
          <p:nvPr/>
        </p:nvSpPr>
        <p:spPr>
          <a:xfrm>
            <a:off x="8477696"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 name="Полилиния 12"/>
          <p:cNvSpPr>
            <a:spLocks/>
          </p:cNvSpPr>
          <p:nvPr/>
        </p:nvSpPr>
        <p:spPr bwMode="auto">
          <a:xfrm>
            <a:off x="499273" y="5944936"/>
            <a:ext cx="4940624"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2" name="Полилиния 11"/>
          <p:cNvSpPr>
            <a:spLocks/>
          </p:cNvSpPr>
          <p:nvPr/>
        </p:nvSpPr>
        <p:spPr bwMode="auto">
          <a:xfrm>
            <a:off x="485717" y="5939011"/>
            <a:ext cx="369045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4" name="Прямоугольный треугольник 13"/>
          <p:cNvSpPr>
            <a:spLocks/>
          </p:cNvSpPr>
          <p:nvPr/>
        </p:nvSpPr>
        <p:spPr bwMode="auto">
          <a:xfrm>
            <a:off x="-6042" y="5791253"/>
            <a:ext cx="3402314" cy="1080868"/>
          </a:xfrm>
          <a:prstGeom prst="rtTriangle">
            <a:avLst/>
          </a:prstGeom>
          <a:blipFill>
            <a:blip r:embed="rId13"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5" name="Прямая соединительная линия 14"/>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Заголовок 8"/>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extLst/>
          </a:lstStyle>
          <a:p>
            <a:r>
              <a:rPr kumimoji="0" lang="ru-RU" smtClean="0"/>
              <a:t>Образец заголовка</a:t>
            </a:r>
            <a:endParaRPr kumimoji="0" lang="en-US"/>
          </a:p>
        </p:txBody>
      </p:sp>
      <p:sp>
        <p:nvSpPr>
          <p:cNvPr id="30" name="Текст 29"/>
          <p:cNvSpPr>
            <a:spLocks noGrp="1"/>
          </p:cNvSpPr>
          <p:nvPr>
            <p:ph type="body" idx="1"/>
          </p:nvPr>
        </p:nvSpPr>
        <p:spPr>
          <a:xfrm>
            <a:off x="457200" y="1481328"/>
            <a:ext cx="8229600" cy="4525963"/>
          </a:xfrm>
          <a:prstGeom prst="rect">
            <a:avLst/>
          </a:prstGeom>
        </p:spPr>
        <p:txBody>
          <a:bodyPr vert="horz">
            <a:normAutofit/>
          </a:bodyPr>
          <a:lstStyle>
            <a:extLst/>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10" name="Дата 9"/>
          <p:cNvSpPr>
            <a:spLocks noGrp="1"/>
          </p:cNvSpPr>
          <p:nvPr>
            <p:ph type="dt" sz="half" idx="2"/>
          </p:nvPr>
        </p:nvSpPr>
        <p:spPr>
          <a:xfrm>
            <a:off x="6727032" y="6407944"/>
            <a:ext cx="1920240" cy="365760"/>
          </a:xfrm>
          <a:prstGeom prst="rect">
            <a:avLst/>
          </a:prstGeom>
        </p:spPr>
        <p:txBody>
          <a:bodyPr vert="horz" anchor="b"/>
          <a:lstStyle>
            <a:lvl1pPr algn="l" eaLnBrk="1" latinLnBrk="0" hangingPunct="1">
              <a:defRPr kumimoji="0" sz="1000">
                <a:solidFill>
                  <a:schemeClr val="tx1"/>
                </a:solidFill>
              </a:defRPr>
            </a:lvl1pPr>
            <a:extLst/>
          </a:lstStyle>
          <a:p>
            <a:fld id="{DE263C33-45A5-4226-AA0F-91E6C161D786}" type="datetimeFigureOut">
              <a:rPr lang="ru-RU" smtClean="0"/>
              <a:pPr/>
              <a:t>20.07.2021</a:t>
            </a:fld>
            <a:endParaRPr lang="ru-RU"/>
          </a:p>
        </p:txBody>
      </p:sp>
      <p:sp>
        <p:nvSpPr>
          <p:cNvPr id="22" name="Нижний колонтитул 21"/>
          <p:cNvSpPr>
            <a:spLocks noGrp="1"/>
          </p:cNvSpPr>
          <p:nvPr>
            <p:ph type="ftr" sz="quarter" idx="3"/>
          </p:nvPr>
        </p:nvSpPr>
        <p:spPr>
          <a:xfrm>
            <a:off x="4380072" y="6407944"/>
            <a:ext cx="2350681" cy="365125"/>
          </a:xfrm>
          <a:prstGeom prst="rect">
            <a:avLst/>
          </a:prstGeom>
        </p:spPr>
        <p:txBody>
          <a:bodyPr vert="horz" anchor="b"/>
          <a:lstStyle>
            <a:lvl1pPr algn="r" eaLnBrk="1" latinLnBrk="0" hangingPunct="1">
              <a:defRPr kumimoji="0" sz="1000">
                <a:solidFill>
                  <a:schemeClr val="tx1"/>
                </a:solidFill>
              </a:defRPr>
            </a:lvl1pPr>
            <a:extLst/>
          </a:lstStyle>
          <a:p>
            <a:endParaRPr lang="ru-RU"/>
          </a:p>
        </p:txBody>
      </p:sp>
      <p:sp>
        <p:nvSpPr>
          <p:cNvPr id="18" name="Номер слайда 17"/>
          <p:cNvSpPr>
            <a:spLocks noGrp="1"/>
          </p:cNvSpPr>
          <p:nvPr>
            <p:ph type="sldNum" sz="quarter" idx="4"/>
          </p:nvPr>
        </p:nvSpPr>
        <p:spPr>
          <a:xfrm>
            <a:off x="8647272" y="6407944"/>
            <a:ext cx="365760" cy="365125"/>
          </a:xfrm>
          <a:prstGeom prst="rect">
            <a:avLst/>
          </a:prstGeom>
        </p:spPr>
        <p:txBody>
          <a:bodyPr vert="horz" anchor="b"/>
          <a:lstStyle>
            <a:lvl1pPr algn="r" eaLnBrk="1" latinLnBrk="0" hangingPunct="1">
              <a:defRPr kumimoji="0" sz="1000" b="0">
                <a:solidFill>
                  <a:schemeClr val="tx1"/>
                </a:solidFill>
              </a:defRPr>
            </a:lvl1pPr>
            <a:extLst/>
          </a:lstStyle>
          <a:p>
            <a:fld id="{BADD277D-B8E7-4F34-8842-C86379ADB4C0}"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769" r:id="rId1"/>
    <p:sldLayoutId id="2147483770" r:id="rId2"/>
    <p:sldLayoutId id="2147483771" r:id="rId3"/>
    <p:sldLayoutId id="2147483772" r:id="rId4"/>
    <p:sldLayoutId id="2147483773" r:id="rId5"/>
    <p:sldLayoutId id="2147483774" r:id="rId6"/>
    <p:sldLayoutId id="2147483775" r:id="rId7"/>
    <p:sldLayoutId id="2147483776" r:id="rId8"/>
    <p:sldLayoutId id="2147483777" r:id="rId9"/>
    <p:sldLayoutId id="2147483778" r:id="rId10"/>
    <p:sldLayoutId id="2147483779" r:id="rId11"/>
  </p:sldLayoutIdLst>
  <p:txStyles>
    <p:titleStyle>
      <a:lvl1pPr algn="l" rtl="0" eaLnBrk="1" latinLnBrk="0" hangingPunct="1">
        <a:spcBef>
          <a:spcPct val="0"/>
        </a:spcBef>
        <a:buNone/>
        <a:defRPr kumimoji="0" sz="4100" b="1" kern="1200">
          <a:solidFill>
            <a:schemeClr val="tx2"/>
          </a:solidFill>
          <a:effectLst>
            <a:outerShdw blurRad="31750" dist="25400" dir="5400000" algn="tl" rotWithShape="0">
              <a:srgbClr val="000000">
                <a:alpha val="25000"/>
              </a:srgbClr>
            </a:outerShdw>
          </a:effectLst>
          <a:latin typeface="+mj-lt"/>
          <a:ea typeface="+mj-ea"/>
          <a:cs typeface="+mj-cs"/>
        </a:defRPr>
      </a:lvl1pPr>
      <a:extLst/>
    </p:titleStyle>
    <p:bodyStyle>
      <a:lvl1pPr marL="365760" indent="-256032" algn="l" rtl="0" eaLnBrk="1" latinLnBrk="0" hangingPunct="1">
        <a:spcBef>
          <a:spcPts val="400"/>
        </a:spcBef>
        <a:spcAft>
          <a:spcPts val="0"/>
        </a:spcAft>
        <a:buClr>
          <a:schemeClr val="accent1"/>
        </a:buClr>
        <a:buSzPct val="68000"/>
        <a:buFont typeface="Wingdings 3"/>
        <a:buChar char=""/>
        <a:defRPr kumimoji="0" sz="2700" kern="1200">
          <a:solidFill>
            <a:schemeClr val="tx1"/>
          </a:solidFill>
          <a:latin typeface="+mn-lt"/>
          <a:ea typeface="+mn-ea"/>
          <a:cs typeface="+mn-cs"/>
        </a:defRPr>
      </a:lvl1pPr>
      <a:lvl2pPr marL="621792" indent="-228600" algn="l" rtl="0" eaLnBrk="1" latinLnBrk="0" hangingPunct="1">
        <a:spcBef>
          <a:spcPts val="324"/>
        </a:spcBef>
        <a:buClr>
          <a:schemeClr val="accent1"/>
        </a:buClr>
        <a:buFont typeface="Verdana"/>
        <a:buChar char="◦"/>
        <a:defRPr kumimoji="0" sz="2300" kern="1200">
          <a:solidFill>
            <a:schemeClr val="tx1"/>
          </a:solidFill>
          <a:latin typeface="+mn-lt"/>
          <a:ea typeface="+mn-ea"/>
          <a:cs typeface="+mn-cs"/>
        </a:defRPr>
      </a:lvl2pPr>
      <a:lvl3pPr marL="859536" indent="-228600" algn="l" rtl="0" eaLnBrk="1" latinLnBrk="0" hangingPunct="1">
        <a:spcBef>
          <a:spcPts val="350"/>
        </a:spcBef>
        <a:buClr>
          <a:schemeClr val="accent2"/>
        </a:buClr>
        <a:buSzPct val="100000"/>
        <a:buFont typeface="Wingdings 2"/>
        <a:buChar char=""/>
        <a:defRPr kumimoji="0" sz="2100" kern="1200">
          <a:solidFill>
            <a:schemeClr val="tx1"/>
          </a:solidFill>
          <a:latin typeface="+mn-lt"/>
          <a:ea typeface="+mn-ea"/>
          <a:cs typeface="+mn-cs"/>
        </a:defRPr>
      </a:lvl3pPr>
      <a:lvl4pPr marL="1143000" indent="-228600" algn="l" rtl="0" eaLnBrk="1" latinLnBrk="0" hangingPunct="1">
        <a:spcBef>
          <a:spcPts val="350"/>
        </a:spcBef>
        <a:buClr>
          <a:schemeClr val="accent2"/>
        </a:buClr>
        <a:buFont typeface="Wingdings 2"/>
        <a:buChar char=""/>
        <a:defRPr kumimoji="0" sz="1900" kern="1200">
          <a:solidFill>
            <a:schemeClr val="tx1"/>
          </a:solidFill>
          <a:latin typeface="+mn-lt"/>
          <a:ea typeface="+mn-ea"/>
          <a:cs typeface="+mn-cs"/>
        </a:defRPr>
      </a:lvl4pPr>
      <a:lvl5pPr marL="1371600" indent="-228600" algn="l" rtl="0" eaLnBrk="1" latinLnBrk="0" hangingPunct="1">
        <a:spcBef>
          <a:spcPts val="350"/>
        </a:spcBef>
        <a:buClr>
          <a:schemeClr val="accent2"/>
        </a:buClr>
        <a:buFont typeface="Wingdings 2"/>
        <a:buChar char=""/>
        <a:defRPr kumimoji="0" sz="18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Содержимое 3" descr="заявление-на-отпуск.jpg"/>
          <p:cNvPicPr>
            <a:picLocks noGrp="1" noChangeAspect="1"/>
          </p:cNvPicPr>
          <p:nvPr>
            <p:ph idx="1"/>
          </p:nvPr>
        </p:nvPicPr>
        <p:blipFill>
          <a:blip r:embed="rId2" cstate="print"/>
          <a:stretch>
            <a:fillRect/>
          </a:stretch>
        </p:blipFill>
        <p:spPr>
          <a:xfrm>
            <a:off x="1227447" y="2060848"/>
            <a:ext cx="6689106" cy="4536504"/>
          </a:xfrm>
        </p:spPr>
      </p:pic>
      <p:sp>
        <p:nvSpPr>
          <p:cNvPr id="3" name="Заголовок 2"/>
          <p:cNvSpPr>
            <a:spLocks noGrp="1"/>
          </p:cNvSpPr>
          <p:nvPr>
            <p:ph type="title"/>
          </p:nvPr>
        </p:nvSpPr>
        <p:spPr>
          <a:xfrm>
            <a:off x="457200" y="274638"/>
            <a:ext cx="8229600" cy="1570186"/>
          </a:xfrm>
        </p:spPr>
        <p:txBody>
          <a:bodyPr>
            <a:noAutofit/>
          </a:bodyPr>
          <a:lstStyle/>
          <a:p>
            <a:pPr algn="ctr"/>
            <a:r>
              <a:rPr lang="ru-RU" sz="3600" dirty="0" smtClean="0"/>
              <a:t>Правовое регулирование ежегодных и социальных отпусков</a:t>
            </a:r>
            <a:endParaRPr lang="ru-RU" sz="3600"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одержимое 1"/>
          <p:cNvSpPr>
            <a:spLocks noGrp="1"/>
          </p:cNvSpPr>
          <p:nvPr>
            <p:ph idx="1"/>
          </p:nvPr>
        </p:nvSpPr>
        <p:spPr/>
        <p:txBody>
          <a:bodyPr/>
          <a:lstStyle/>
          <a:p>
            <a:r>
              <a:rPr lang="ru-RU" sz="1400" dirty="0" smtClean="0"/>
              <a:t>В Молдове на практике используются два метода расчета количества неиспользованных дней ежегодного оплачиваемого отпуска:</a:t>
            </a:r>
          </a:p>
          <a:p>
            <a:r>
              <a:rPr lang="ru-RU" sz="1400" dirty="0" smtClean="0"/>
              <a:t>- Метод расчета за каждый отработанный месяц.</a:t>
            </a:r>
          </a:p>
          <a:p>
            <a:r>
              <a:rPr lang="ru-RU" sz="1400" dirty="0" smtClean="0"/>
              <a:t>- Метод расчета за каждый отработанный день.</a:t>
            </a:r>
          </a:p>
          <a:p>
            <a:endParaRPr lang="ru-RU" sz="1400" dirty="0" smtClean="0"/>
          </a:p>
          <a:p>
            <a:endParaRPr lang="ru-RU" sz="1400" dirty="0" smtClean="0"/>
          </a:p>
          <a:p>
            <a:endParaRPr lang="ru-RU" dirty="0"/>
          </a:p>
        </p:txBody>
      </p:sp>
      <p:sp>
        <p:nvSpPr>
          <p:cNvPr id="3" name="Заголовок 2"/>
          <p:cNvSpPr>
            <a:spLocks noGrp="1"/>
          </p:cNvSpPr>
          <p:nvPr>
            <p:ph type="title"/>
          </p:nvPr>
        </p:nvSpPr>
        <p:spPr>
          <a:xfrm>
            <a:off x="457200" y="404664"/>
            <a:ext cx="8229600" cy="1012974"/>
          </a:xfrm>
        </p:spPr>
        <p:txBody>
          <a:bodyPr>
            <a:normAutofit fontScale="90000"/>
          </a:bodyPr>
          <a:lstStyle/>
          <a:p>
            <a:pPr algn="ctr"/>
            <a:r>
              <a:rPr lang="ru-RU" sz="3100" dirty="0" smtClean="0"/>
              <a:t/>
            </a:r>
            <a:br>
              <a:rPr lang="ru-RU" sz="3100" dirty="0" smtClean="0"/>
            </a:br>
            <a:r>
              <a:rPr lang="ru-RU" sz="3100" dirty="0" smtClean="0"/>
              <a:t>Расчета количества неиспользованных дней ежегодного оплачиваемого отпуска</a:t>
            </a:r>
            <a:r>
              <a:rPr lang="ru-RU" dirty="0" smtClean="0"/>
              <a:t/>
            </a:r>
            <a:br>
              <a:rPr lang="ru-RU" dirty="0" smtClean="0"/>
            </a:br>
            <a:endParaRPr lang="ru-RU" dirty="0"/>
          </a:p>
        </p:txBody>
      </p:sp>
      <p:sp>
        <p:nvSpPr>
          <p:cNvPr id="4" name="Скругленный прямоугольник 3"/>
          <p:cNvSpPr/>
          <p:nvPr/>
        </p:nvSpPr>
        <p:spPr>
          <a:xfrm>
            <a:off x="755576" y="3068960"/>
            <a:ext cx="6624736" cy="2376264"/>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7649" name="Rectangle 1"/>
          <p:cNvSpPr>
            <a:spLocks noChangeArrowheads="1"/>
          </p:cNvSpPr>
          <p:nvPr/>
        </p:nvSpPr>
        <p:spPr bwMode="auto">
          <a:xfrm>
            <a:off x="899592" y="3074233"/>
            <a:ext cx="6768752" cy="230832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200" b="1" i="1"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Метод </a:t>
            </a:r>
            <a:r>
              <a:rPr kumimoji="0" lang="ro-MO" sz="1200" b="1" i="1"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I</a:t>
            </a:r>
            <a:r>
              <a:rPr kumimoji="0" lang="ru-RU" sz="1200" b="1"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 Исходим из следующего: при общепринятом 28-дневном годовом оплачиваемом отпуске, предоставляемом в календарных днях, за каждый отработанный месяц работнику полагается 2,33 дня отпуска (28 дней / 12 месяцев).</a:t>
            </a:r>
            <a:endParaRPr kumimoji="0" lang="ru-RU" sz="6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1200" b="1"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При расчете неполный месяц считается полным, если в нем отработано 15 и более дней, в противном случае – он не учитывается</a:t>
            </a:r>
            <a:r>
              <a:rPr kumimoji="0" lang="ru-RU" sz="1200" b="1" i="0" u="none" strike="noStrike" cap="none" normalizeH="0" baseline="0" dirty="0" smtClean="0">
                <a:ln>
                  <a:noFill/>
                </a:ln>
                <a:solidFill>
                  <a:srgbClr val="444444"/>
                </a:solidFill>
                <a:effectLst/>
                <a:latin typeface="Times New Roman" pitchFamily="18" charset="0"/>
                <a:ea typeface="Calibri" pitchFamily="34" charset="0"/>
                <a:cs typeface="Times New Roman" pitchFamily="18" charset="0"/>
              </a:rPr>
              <a:t>.</a:t>
            </a:r>
            <a:endParaRPr kumimoji="0" lang="ru-RU" sz="6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1200" b="1"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При получении не цельных значений дни годового оплачиваемого отпуска определяются по правилам округления. </a:t>
            </a:r>
            <a:endParaRPr kumimoji="0" lang="ru-RU" sz="6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1200" b="1"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Например: </a:t>
            </a:r>
            <a:endParaRPr kumimoji="0" lang="ru-RU" sz="6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1200" b="1"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 за 10 месяцев начислено 23,34 дня — округляем 23 дня;</a:t>
            </a:r>
            <a:endParaRPr kumimoji="0" lang="ru-RU" sz="6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1200" b="1"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 за 8 месяцев начислено 18,72 дня   — округляем 19 дней.</a:t>
            </a:r>
            <a:endParaRPr kumimoji="0" lang="ru-RU" sz="6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1200" b="0" i="1" u="none" strike="noStrike" cap="none" normalizeH="0" baseline="0" dirty="0" smtClean="0">
                <a:ln>
                  <a:noFill/>
                </a:ln>
                <a:solidFill>
                  <a:srgbClr val="000000"/>
                </a:solidFill>
                <a:effectLst/>
                <a:latin typeface="Calibri" pitchFamily="34" charset="0"/>
                <a:ea typeface="Calibri" pitchFamily="34" charset="0"/>
                <a:cs typeface="Times New Roman" pitchFamily="18" charset="0"/>
              </a:rPr>
              <a:t>Округление может быть произведено по принятым в нормативных актах предприятии правилам в пользу работника.</a:t>
            </a:r>
            <a:endParaRPr kumimoji="0" lang="ru-RU" sz="18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одержимое 1"/>
          <p:cNvSpPr>
            <a:spLocks noGrp="1"/>
          </p:cNvSpPr>
          <p:nvPr>
            <p:ph idx="1"/>
          </p:nvPr>
        </p:nvSpPr>
        <p:spPr>
          <a:xfrm>
            <a:off x="457200" y="548680"/>
            <a:ext cx="8229600" cy="5458611"/>
          </a:xfrm>
        </p:spPr>
        <p:txBody>
          <a:bodyPr>
            <a:normAutofit fontScale="47500" lnSpcReduction="20000"/>
          </a:bodyPr>
          <a:lstStyle/>
          <a:p>
            <a:endParaRPr lang="ru-RU" dirty="0" smtClean="0"/>
          </a:p>
          <a:p>
            <a:endParaRPr lang="ru-RU" dirty="0" smtClean="0"/>
          </a:p>
          <a:p>
            <a:endParaRPr lang="ru-RU" dirty="0" smtClean="0"/>
          </a:p>
          <a:p>
            <a:endParaRPr lang="ru-RU" dirty="0" smtClean="0"/>
          </a:p>
          <a:p>
            <a:endParaRPr lang="ru-RU" dirty="0" smtClean="0"/>
          </a:p>
          <a:p>
            <a:endParaRPr lang="ru-RU" dirty="0" smtClean="0"/>
          </a:p>
          <a:p>
            <a:endParaRPr lang="ru-RU" dirty="0" smtClean="0"/>
          </a:p>
          <a:p>
            <a:endParaRPr lang="ru-RU" dirty="0" smtClean="0"/>
          </a:p>
          <a:p>
            <a:endParaRPr lang="ru-RU" dirty="0" smtClean="0"/>
          </a:p>
          <a:p>
            <a:endParaRPr lang="ru-RU" dirty="0" smtClean="0"/>
          </a:p>
          <a:p>
            <a:endParaRPr lang="ru-RU" dirty="0" smtClean="0"/>
          </a:p>
          <a:p>
            <a:pPr algn="just"/>
            <a:endParaRPr lang="ro-MO" sz="2900" dirty="0" smtClean="0"/>
          </a:p>
          <a:p>
            <a:pPr algn="just"/>
            <a:r>
              <a:rPr lang="ru-RU" sz="2900" dirty="0" smtClean="0"/>
              <a:t>Метод </a:t>
            </a:r>
            <a:r>
              <a:rPr lang="ru-RU" sz="2900" dirty="0" smtClean="0"/>
              <a:t>расчет отпускного стажа за каждый отработанный день  считается более точен, но он и более трудоемкий в связи с тем, что месяцы года имеют разное количества дней. Разница в расчетах за каждый отработанный месяц и каждый отработанный день составляет  максимум 1 календарный день. </a:t>
            </a:r>
          </a:p>
          <a:p>
            <a:pPr algn="just"/>
            <a:r>
              <a:rPr lang="ru-RU" sz="2900" dirty="0" smtClean="0"/>
              <a:t>Метод расчет отпускного стажа за каждый отработанный месяц чаще используется на предприятиях. </a:t>
            </a:r>
            <a:endParaRPr lang="ro-MO" sz="2900" dirty="0" smtClean="0"/>
          </a:p>
          <a:p>
            <a:pPr algn="just"/>
            <a:endParaRPr lang="ru-RU" sz="2900" dirty="0" smtClean="0"/>
          </a:p>
          <a:p>
            <a:pPr lvl="0" algn="just"/>
            <a:r>
              <a:rPr lang="ru-RU" sz="2900" b="1" i="1" dirty="0" smtClean="0"/>
              <a:t>Важно!</a:t>
            </a:r>
            <a:r>
              <a:rPr lang="ru-RU" sz="2900" i="1" dirty="0" smtClean="0"/>
              <a:t> </a:t>
            </a:r>
            <a:endParaRPr lang="ru-RU" sz="2900" dirty="0" smtClean="0"/>
          </a:p>
          <a:p>
            <a:pPr algn="just"/>
            <a:r>
              <a:rPr lang="ru-RU" sz="2900" dirty="0" smtClean="0"/>
              <a:t>Правилами об очередных и дополнительных отпусках, утвержденных НКТ СССР 30.04.1930 г. № 169, предусмотрено правила округления при расчете количества дней отпуска. </a:t>
            </a:r>
          </a:p>
          <a:p>
            <a:pPr algn="just"/>
            <a:r>
              <a:rPr lang="ru-RU" sz="2900" dirty="0" smtClean="0"/>
              <a:t>За полный отработанный месяц принимают период, равный половине месяца или ее превышающий. Излишек же менее половины месяца из расчета исключают. </a:t>
            </a:r>
          </a:p>
          <a:p>
            <a:endParaRPr lang="ru-RU" dirty="0"/>
          </a:p>
        </p:txBody>
      </p:sp>
      <p:sp>
        <p:nvSpPr>
          <p:cNvPr id="4" name="Скругленный прямоугольник 3"/>
          <p:cNvSpPr/>
          <p:nvPr/>
        </p:nvSpPr>
        <p:spPr>
          <a:xfrm>
            <a:off x="827584" y="764704"/>
            <a:ext cx="6696744" cy="2066528"/>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8673" name="Rectangle 1"/>
          <p:cNvSpPr>
            <a:spLocks noChangeArrowheads="1"/>
          </p:cNvSpPr>
          <p:nvPr/>
        </p:nvSpPr>
        <p:spPr bwMode="auto">
          <a:xfrm>
            <a:off x="971600" y="723116"/>
            <a:ext cx="6408712" cy="193899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200" b="1" i="1" u="none" strike="noStrike" cap="none" normalizeH="0" baseline="0" dirty="0" smtClean="0">
                <a:ln>
                  <a:noFill/>
                </a:ln>
                <a:solidFill>
                  <a:srgbClr val="000000"/>
                </a:solidFill>
                <a:effectLst/>
                <a:latin typeface="Times New Roman" pitchFamily="18" charset="0"/>
                <a:ea typeface="Calibri" pitchFamily="34" charset="0"/>
                <a:cs typeface="Times New Roman" pitchFamily="18" charset="0"/>
              </a:rPr>
              <a:t>Метод </a:t>
            </a:r>
            <a:r>
              <a:rPr kumimoji="0" lang="ro-MO" sz="1200" b="1" i="1" u="none" strike="noStrike" cap="none" normalizeH="0" baseline="0" dirty="0" smtClean="0">
                <a:ln>
                  <a:noFill/>
                </a:ln>
                <a:solidFill>
                  <a:srgbClr val="000000"/>
                </a:solidFill>
                <a:effectLst/>
                <a:latin typeface="Times New Roman" pitchFamily="18" charset="0"/>
                <a:ea typeface="Calibri" pitchFamily="34" charset="0"/>
                <a:cs typeface="Times New Roman" pitchFamily="18" charset="0"/>
              </a:rPr>
              <a:t>II</a:t>
            </a:r>
            <a:r>
              <a:rPr kumimoji="0" lang="ru-RU" sz="1200" b="1" i="1" u="none" strike="noStrike" cap="none" normalizeH="0" baseline="0" dirty="0" smtClean="0">
                <a:ln>
                  <a:noFill/>
                </a:ln>
                <a:solidFill>
                  <a:srgbClr val="000000"/>
                </a:solidFill>
                <a:effectLst/>
                <a:latin typeface="Times New Roman" pitchFamily="18" charset="0"/>
                <a:ea typeface="Calibri" pitchFamily="34" charset="0"/>
                <a:cs typeface="Times New Roman" pitchFamily="18" charset="0"/>
              </a:rPr>
              <a:t>.</a:t>
            </a:r>
            <a:r>
              <a:rPr kumimoji="0" lang="ru-RU" sz="1200" b="0" i="0" u="none" strike="noStrike" cap="none" normalizeH="0" baseline="0" dirty="0" smtClean="0">
                <a:ln>
                  <a:noFill/>
                </a:ln>
                <a:solidFill>
                  <a:srgbClr val="000000"/>
                </a:solidFill>
                <a:effectLst/>
                <a:latin typeface="Times New Roman" pitchFamily="18" charset="0"/>
                <a:ea typeface="Calibri" pitchFamily="34" charset="0"/>
                <a:cs typeface="Times New Roman" pitchFamily="18" charset="0"/>
              </a:rPr>
              <a:t> Исходим из следующего: при общепринятом 28-дневном годовом оплачиваемом отпуске, предоставляемом в календарных днях, за каждый отработанный день работнику полагается 0,0767 дня отпуска (28 дней / 365 дней).</a:t>
            </a:r>
            <a:endParaRPr kumimoji="0" lang="ru-RU" sz="6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1200" b="1"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При получении не цельных значений дни годового оплачиваемого отпуска так же определяются по правилам округления. </a:t>
            </a:r>
            <a:endParaRPr kumimoji="0" lang="ru-RU" sz="6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1200" b="0" i="1"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Например: </a:t>
            </a:r>
            <a:endParaRPr kumimoji="0" lang="ru-RU" sz="6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1200" b="0" i="1"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 за 180 дней начислено 13,81 дня — округляем 14 дней;</a:t>
            </a:r>
            <a:endParaRPr kumimoji="0" lang="ru-RU" sz="6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1200" b="0" i="1"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 за 250 дней начислено 19,17 дня   — округляем 19 дней.</a:t>
            </a:r>
            <a:endParaRPr kumimoji="0" lang="ru-RU" sz="6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1200" b="0" i="1" u="none" strike="noStrike" cap="none" normalizeH="0" baseline="0" dirty="0" smtClean="0">
                <a:ln>
                  <a:noFill/>
                </a:ln>
                <a:solidFill>
                  <a:srgbClr val="000000"/>
                </a:solidFill>
                <a:effectLst/>
                <a:latin typeface="Calibri" pitchFamily="34" charset="0"/>
                <a:ea typeface="Calibri" pitchFamily="34" charset="0"/>
                <a:cs typeface="Times New Roman" pitchFamily="18" charset="0"/>
              </a:rPr>
              <a:t>Округление может быть произведено по принятым в нормативных актах предприятии правилам в пользу работника.</a:t>
            </a:r>
            <a:endParaRPr kumimoji="0" lang="ru-RU" sz="18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одержимое 1"/>
          <p:cNvSpPr>
            <a:spLocks noGrp="1"/>
          </p:cNvSpPr>
          <p:nvPr>
            <p:ph idx="1"/>
          </p:nvPr>
        </p:nvSpPr>
        <p:spPr>
          <a:xfrm>
            <a:off x="457200" y="1628800"/>
            <a:ext cx="8229600" cy="4824536"/>
          </a:xfrm>
        </p:spPr>
        <p:txBody>
          <a:bodyPr>
            <a:normAutofit fontScale="40000" lnSpcReduction="20000"/>
          </a:bodyPr>
          <a:lstStyle/>
          <a:p>
            <a:pPr algn="just"/>
            <a:r>
              <a:rPr lang="ru-RU" sz="3500" dirty="0" smtClean="0"/>
              <a:t>Дополнительный оплачиваемый отпуск в рабочих днях может быть предоставлен Коллективным соглашением (национальный уровень) «Рабочее время и время отдыха» № 2/2004 (далее – КС № 2/2004) в случаях, предусмотренных ст. 11 при предъявлении соответствующих документов. Указанные отпуска предоставляются строго во время наступления события, и не может быть перенесен на другой период.</a:t>
            </a:r>
          </a:p>
          <a:p>
            <a:pPr algn="just"/>
            <a:r>
              <a:rPr lang="ru-RU" sz="3500" dirty="0" smtClean="0"/>
              <a:t>Согласно ст. 11 КС № 2/2004, при предъявлении соответствующих документов, работникам может предоставляться дополнительный оплачиваемый отпуск в рабочих днях в следующих случаях:</a:t>
            </a:r>
          </a:p>
          <a:p>
            <a:pPr algn="just"/>
            <a:r>
              <a:rPr lang="ru-RU" sz="3500" dirty="0" smtClean="0"/>
              <a:t> </a:t>
            </a:r>
          </a:p>
          <a:p>
            <a:pPr algn="just"/>
            <a:r>
              <a:rPr lang="ru-RU" sz="3500" dirty="0" smtClean="0"/>
              <a:t>• вступление работника в брак – 3 дня;</a:t>
            </a:r>
          </a:p>
          <a:p>
            <a:pPr algn="just"/>
            <a:r>
              <a:rPr lang="ru-RU" sz="3500" dirty="0" smtClean="0"/>
              <a:t>• вступление в брак детей работника – 1 день;</a:t>
            </a:r>
          </a:p>
          <a:p>
            <a:pPr algn="just"/>
            <a:r>
              <a:rPr lang="ru-RU" sz="3500" dirty="0" smtClean="0"/>
              <a:t>• усыновление ребенка –1 день;</a:t>
            </a:r>
          </a:p>
          <a:p>
            <a:pPr algn="just"/>
            <a:r>
              <a:rPr lang="ru-RU" sz="3500" dirty="0" smtClean="0"/>
              <a:t>• смерть родителей, свекров, мужа (жены), детей – 3 дня;</a:t>
            </a:r>
          </a:p>
          <a:p>
            <a:pPr algn="just"/>
            <a:r>
              <a:rPr lang="ru-RU" sz="3500" dirty="0" smtClean="0"/>
              <a:t>• смерть брата/сестры; дедушки/бабушки –1 день;</a:t>
            </a:r>
          </a:p>
          <a:p>
            <a:pPr algn="just"/>
            <a:r>
              <a:rPr lang="ru-RU" sz="3500" dirty="0" smtClean="0"/>
              <a:t>• родителям, имеющим детей в 1 и 2 классах – 1 день в начале учебного года и 1 день в конце учебного года;</a:t>
            </a:r>
          </a:p>
          <a:p>
            <a:pPr algn="just"/>
            <a:r>
              <a:rPr lang="ru-RU" sz="3500" dirty="0" smtClean="0"/>
              <a:t>• призыв члена семьи в ряды Национальной армии – 1 день.</a:t>
            </a:r>
          </a:p>
          <a:p>
            <a:pPr algn="just"/>
            <a:r>
              <a:rPr lang="ru-RU" sz="3500" dirty="0" smtClean="0"/>
              <a:t> </a:t>
            </a:r>
          </a:p>
          <a:p>
            <a:pPr algn="just"/>
            <a:r>
              <a:rPr lang="ru-RU" sz="3500" dirty="0" smtClean="0"/>
              <a:t>Отцу новорожденного ребенка предоставляется право на отпуск по уходу за ребенком продолжительностью 3-х календарных дня с сохранением средней заработной платы в соответствии со ст. 11</a:t>
            </a:r>
            <a:r>
              <a:rPr lang="ru-RU" sz="3500" baseline="30000" dirty="0" smtClean="0"/>
              <a:t> </a:t>
            </a:r>
            <a:r>
              <a:rPr lang="ru-RU" sz="3500" dirty="0" smtClean="0"/>
              <a:t>КС № 2/2004. Отпуск по отцовству предоставляется в первые 56 дней после рождения ребенка.</a:t>
            </a:r>
          </a:p>
          <a:p>
            <a:r>
              <a:rPr lang="ru-RU" baseline="30000" dirty="0" smtClean="0"/>
              <a:t>	</a:t>
            </a:r>
            <a:endParaRPr lang="ru-RU" dirty="0" smtClean="0"/>
          </a:p>
          <a:p>
            <a:endParaRPr lang="ru-RU" dirty="0"/>
          </a:p>
        </p:txBody>
      </p:sp>
      <p:sp>
        <p:nvSpPr>
          <p:cNvPr id="3" name="Заголовок 2"/>
          <p:cNvSpPr>
            <a:spLocks noGrp="1"/>
          </p:cNvSpPr>
          <p:nvPr>
            <p:ph type="title"/>
          </p:nvPr>
        </p:nvSpPr>
        <p:spPr/>
        <p:txBody>
          <a:bodyPr>
            <a:normAutofit fontScale="90000"/>
          </a:bodyPr>
          <a:lstStyle/>
          <a:p>
            <a:pPr algn="ctr"/>
            <a:r>
              <a:rPr lang="ru-RU" dirty="0" smtClean="0"/>
              <a:t/>
            </a:r>
            <a:br>
              <a:rPr lang="ru-RU" dirty="0" smtClean="0"/>
            </a:br>
            <a:r>
              <a:rPr lang="ru-RU" sz="3100" dirty="0" smtClean="0"/>
              <a:t>Дополнительный оплачиваемый отпуск в соответствии с Коллективными соглашениями</a:t>
            </a:r>
            <a:r>
              <a:rPr lang="ru-RU" i="1" dirty="0" smtClean="0"/>
              <a:t/>
            </a:r>
            <a:br>
              <a:rPr lang="ru-RU" i="1" dirty="0" smtClean="0"/>
            </a:br>
            <a:endParaRPr lang="ru-RU"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одержимое 1"/>
          <p:cNvSpPr>
            <a:spLocks noGrp="1"/>
          </p:cNvSpPr>
          <p:nvPr>
            <p:ph idx="1"/>
          </p:nvPr>
        </p:nvSpPr>
        <p:spPr>
          <a:xfrm>
            <a:off x="457200" y="1268760"/>
            <a:ext cx="8229600" cy="5040560"/>
          </a:xfrm>
        </p:spPr>
        <p:txBody>
          <a:bodyPr>
            <a:normAutofit fontScale="55000" lnSpcReduction="20000"/>
          </a:bodyPr>
          <a:lstStyle/>
          <a:p>
            <a:pPr algn="just" fontAlgn="base">
              <a:buNone/>
            </a:pPr>
            <a:r>
              <a:rPr lang="ru-RU" dirty="0" smtClean="0"/>
              <a:t>    Трудовым кодексом запрещена выплата компенсации взамен оплачиваемого годового отпуска в период трудовой деятельности сотрудника. Такой запрет распространяется и на случаи, когда происходит накопление отпусков за несколько лет.</a:t>
            </a:r>
          </a:p>
          <a:p>
            <a:pPr algn="just" fontAlgn="base"/>
            <a:r>
              <a:rPr lang="ru-RU" dirty="0" smtClean="0"/>
              <a:t>Начисление и выплаты  отпускного пособия  производится  не позднее, чем за 3 дня до его начала (ст.117 ч. (3) Трудового кодекса).</a:t>
            </a:r>
          </a:p>
          <a:p>
            <a:pPr algn="just"/>
            <a:r>
              <a:rPr lang="ru-RU" dirty="0" smtClean="0"/>
              <a:t>Компенсацию за неиспользованный ежегодный оплачиваемый отпуск  выплачивается в случае  прекращения индивидуального трудового договора работник вне зависимости от основания и  имеет право на компенсацию за все неиспользованные ежегодные оплачиваемые отпуска, так же при приостановлении действия (пункты е) и </a:t>
            </a:r>
            <a:r>
              <a:rPr lang="ru-RU" dirty="0" err="1" smtClean="0"/>
              <a:t>m</a:t>
            </a:r>
            <a:r>
              <a:rPr lang="ru-RU" dirty="0" smtClean="0"/>
              <a:t>) статьи 76, пункты </a:t>
            </a:r>
            <a:r>
              <a:rPr lang="ru-RU" dirty="0" err="1" smtClean="0"/>
              <a:t>d</a:t>
            </a:r>
            <a:r>
              <a:rPr lang="ru-RU" dirty="0" smtClean="0"/>
              <a:t>) и е) статьи 77, пункты а) и </a:t>
            </a:r>
            <a:r>
              <a:rPr lang="ru-RU" dirty="0" err="1" smtClean="0"/>
              <a:t>d</a:t>
            </a:r>
            <a:r>
              <a:rPr lang="ru-RU" dirty="0" smtClean="0"/>
              <a:t>) части (1) статьи 78) Трудового кодекса.</a:t>
            </a:r>
          </a:p>
          <a:p>
            <a:pPr algn="just"/>
            <a:r>
              <a:rPr lang="ru-RU" dirty="0" smtClean="0"/>
              <a:t>Механизм расчета отпускного пособия утвержден Постановлением Правительства № 426/2004</a:t>
            </a:r>
          </a:p>
          <a:p>
            <a:pPr algn="just"/>
            <a:r>
              <a:rPr lang="ru-RU" dirty="0" smtClean="0"/>
              <a:t>Право на годовой оплачиваемый отпуск является частью правового статуса любого работника. Работники не могут отказаться от прав, предусмотренных Трудовым кодексом Коллективными соглашениями на отраслевом уровне или/и на уровне предприятий, а так же другими внутренними нормативными документами предприятия. Любое соглашение, направленное на отказ работника от своих трудовых прав или на их ограничение, является недействительным.</a:t>
            </a:r>
            <a:endParaRPr lang="ru-RU" b="1" dirty="0" smtClean="0"/>
          </a:p>
          <a:p>
            <a:pPr algn="just"/>
            <a:r>
              <a:rPr lang="ru-RU" b="1" dirty="0" smtClean="0"/>
              <a:t>При невыполнении требований трудового законодательства ограничивающих или </a:t>
            </a:r>
            <a:r>
              <a:rPr lang="ru-RU" b="1" dirty="0" err="1" smtClean="0"/>
              <a:t>непредоставлеющих</a:t>
            </a:r>
            <a:r>
              <a:rPr lang="ru-RU" b="1" dirty="0" smtClean="0"/>
              <a:t> гарантии  работников  в предоставлении оплачиваемых отпусков (ежегодных и дополнительных) работодатель может быть оштрафован в соответствии с Кодексом о правонарушениях.</a:t>
            </a:r>
            <a:endParaRPr lang="ru-RU" dirty="0" smtClean="0"/>
          </a:p>
          <a:p>
            <a:endParaRPr lang="ru-RU" dirty="0"/>
          </a:p>
        </p:txBody>
      </p:sp>
      <p:sp>
        <p:nvSpPr>
          <p:cNvPr id="3" name="Заголовок 2"/>
          <p:cNvSpPr>
            <a:spLocks noGrp="1"/>
          </p:cNvSpPr>
          <p:nvPr>
            <p:ph type="title"/>
          </p:nvPr>
        </p:nvSpPr>
        <p:spPr>
          <a:xfrm>
            <a:off x="457200" y="274638"/>
            <a:ext cx="8229600" cy="778098"/>
          </a:xfrm>
        </p:spPr>
        <p:txBody>
          <a:bodyPr>
            <a:normAutofit/>
          </a:bodyPr>
          <a:lstStyle/>
          <a:p>
            <a:pPr algn="ctr"/>
            <a:r>
              <a:rPr lang="ru-RU" sz="2800" i="1" dirty="0" smtClean="0"/>
              <a:t>Оплата отпускного пособия</a:t>
            </a:r>
            <a:endParaRPr lang="ru-RU" sz="2800"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Содержимое 3" descr="b26c4428e31fb8163e5f247c5ae94efe.jpg"/>
          <p:cNvPicPr>
            <a:picLocks noGrp="1" noChangeAspect="1"/>
          </p:cNvPicPr>
          <p:nvPr>
            <p:ph idx="1"/>
          </p:nvPr>
        </p:nvPicPr>
        <p:blipFill>
          <a:blip r:embed="rId2" cstate="print"/>
          <a:stretch>
            <a:fillRect/>
          </a:stretch>
        </p:blipFill>
        <p:spPr>
          <a:xfrm>
            <a:off x="755576" y="836712"/>
            <a:ext cx="7776864" cy="5328592"/>
          </a:xfr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одержимое 1"/>
          <p:cNvSpPr>
            <a:spLocks noGrp="1"/>
          </p:cNvSpPr>
          <p:nvPr>
            <p:ph idx="1"/>
          </p:nvPr>
        </p:nvSpPr>
        <p:spPr>
          <a:xfrm>
            <a:off x="457200" y="1844824"/>
            <a:ext cx="8229600" cy="4162467"/>
          </a:xfrm>
        </p:spPr>
        <p:txBody>
          <a:bodyPr>
            <a:normAutofit fontScale="62500" lnSpcReduction="20000"/>
          </a:bodyPr>
          <a:lstStyle/>
          <a:p>
            <a:pPr algn="just">
              <a:buNone/>
            </a:pPr>
            <a:r>
              <a:rPr lang="ru-RU" dirty="0" smtClean="0"/>
              <a:t>    Ежегодный оплачиваемый отпуск – это гарантированное Конституцией и Трудовым кодексом право на определенное число дней, предоставляемых ежегодно для отдыха и восстановления работоспособности с сохранением места работы (должности) всем работающим по индивидуальному трудовому договору независимо от организационно-правовой формы предприятия.</a:t>
            </a:r>
          </a:p>
          <a:p>
            <a:pPr algn="just">
              <a:buNone/>
            </a:pPr>
            <a:r>
              <a:rPr lang="ru-RU" dirty="0" smtClean="0"/>
              <a:t>    Отпуск - это непрерывный отдых в течение нескольких рабочих дней подряд с сохранением места работы и среднего заработка. Наряду с отпуском для отдыха существуют и другие виды отпуска: по временной нетрудоспособности, отпуск по беременности и родам (декретный отпуск), отпуск  по уходу за ребёнком. Существуют учебные отпуска, предоставляемые рабочим и служащим. Кроме оплачиваемого отпуска выделяется также и неоплачиваемый отпуск.</a:t>
            </a:r>
          </a:p>
          <a:p>
            <a:pPr algn="just">
              <a:buNone/>
            </a:pPr>
            <a:r>
              <a:rPr lang="ru-RU" dirty="0" smtClean="0"/>
              <a:t>    Отпуск предоставляется всем работникам предприятия работающим на основании индивидуального трудового договора, включая работающих по совместительству, сезонным работникам, лицам, с которыми заключен срочный индивидуальный трудовой договор.</a:t>
            </a:r>
          </a:p>
          <a:p>
            <a:endParaRPr lang="ru-RU" dirty="0"/>
          </a:p>
        </p:txBody>
      </p:sp>
      <p:sp>
        <p:nvSpPr>
          <p:cNvPr id="3" name="Заголовок 2"/>
          <p:cNvSpPr>
            <a:spLocks noGrp="1"/>
          </p:cNvSpPr>
          <p:nvPr>
            <p:ph type="title"/>
          </p:nvPr>
        </p:nvSpPr>
        <p:spPr>
          <a:xfrm>
            <a:off x="467544" y="260648"/>
            <a:ext cx="8229600" cy="1584176"/>
          </a:xfrm>
        </p:spPr>
        <p:txBody>
          <a:bodyPr>
            <a:normAutofit/>
          </a:bodyPr>
          <a:lstStyle/>
          <a:p>
            <a:pPr algn="ctr"/>
            <a:r>
              <a:rPr lang="ru-RU" sz="2800" dirty="0" smtClean="0"/>
              <a:t>Виды отпусков. Особенности и порядок предоставления отпусков</a:t>
            </a:r>
            <a:endParaRPr lang="ru-RU" sz="2800"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одержимое 1"/>
          <p:cNvSpPr>
            <a:spLocks noGrp="1"/>
          </p:cNvSpPr>
          <p:nvPr>
            <p:ph idx="1"/>
          </p:nvPr>
        </p:nvSpPr>
        <p:spPr>
          <a:xfrm>
            <a:off x="457200" y="1700808"/>
            <a:ext cx="8229600" cy="4306483"/>
          </a:xfrm>
        </p:spPr>
        <p:txBody>
          <a:bodyPr>
            <a:normAutofit fontScale="62500" lnSpcReduction="20000"/>
          </a:bodyPr>
          <a:lstStyle/>
          <a:p>
            <a:pPr algn="just"/>
            <a:r>
              <a:rPr lang="ru-RU" dirty="0" smtClean="0"/>
              <a:t>Согласно Трудовому кодексу всем работникам предоставляется минимальный оплачиваемый отпуск не менее 28 календарных дней в году без учета нерабочих праздничных дней (именно календарных, а не рабочих!). Также этот период может регулироваться коллективным договором, индивидуальным трудовым договором и внутренними локальными актами предприятия.</a:t>
            </a:r>
          </a:p>
          <a:p>
            <a:pPr algn="just"/>
            <a:r>
              <a:rPr lang="ru-RU" b="1" dirty="0" smtClean="0"/>
              <a:t>Право на ежегодно оплачиваемый отпуск не может быть ограничено, отменено или утрачено в период работы на предприятии. Оно должно обеспечиваться предоставлением отпуска в натуре, что является одним из основных принципов правового регулирования ежегодно оплачиваемых отпусков.</a:t>
            </a:r>
            <a:endParaRPr lang="ru-RU" dirty="0" smtClean="0"/>
          </a:p>
          <a:p>
            <a:pPr algn="just"/>
            <a:r>
              <a:rPr lang="ru-RU" dirty="0" smtClean="0"/>
              <a:t>Подчеркнем, что данный отпуск является ежегодным. То есть отпуск должен предоставляться </a:t>
            </a:r>
            <a:r>
              <a:rPr lang="ru-RU" b="1" i="1" dirty="0" smtClean="0"/>
              <a:t>каждый год</a:t>
            </a:r>
            <a:r>
              <a:rPr lang="ru-RU" dirty="0" smtClean="0"/>
              <a:t>. Основной вопрос – какой год имеется в виду? Календарный (с 1 января по 31 декабря) или рабочий (который будет исчисляться от даты приема на работу)? Правильный ответ – </a:t>
            </a:r>
            <a:r>
              <a:rPr lang="ru-RU" b="1" i="1" dirty="0" smtClean="0"/>
              <a:t>рабочий</a:t>
            </a:r>
            <a:r>
              <a:rPr lang="ru-RU" dirty="0" smtClean="0"/>
              <a:t>. У каждого работника предприятия расчет стажа работы свой, например: работник устроился на работу 2 марта 2020 года, расчетный год будет с 2 марта 2020 года по 1 марта 2021 года. </a:t>
            </a:r>
          </a:p>
          <a:p>
            <a:endParaRPr lang="ru-RU" dirty="0"/>
          </a:p>
        </p:txBody>
      </p:sp>
      <p:sp>
        <p:nvSpPr>
          <p:cNvPr id="3" name="Заголовок 2"/>
          <p:cNvSpPr>
            <a:spLocks noGrp="1"/>
          </p:cNvSpPr>
          <p:nvPr>
            <p:ph type="title"/>
          </p:nvPr>
        </p:nvSpPr>
        <p:spPr/>
        <p:txBody>
          <a:bodyPr>
            <a:normAutofit/>
          </a:bodyPr>
          <a:lstStyle/>
          <a:p>
            <a:pPr algn="ctr"/>
            <a:r>
              <a:rPr lang="ru-RU" sz="2800" dirty="0" smtClean="0"/>
              <a:t>ПРОДОЛЖИТЕЛЬНОСТЬ ЕЖЕГОДНО ОПЛАЧИВАЕМОГО ОТПУСКА</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одержимое 1"/>
          <p:cNvSpPr>
            <a:spLocks noGrp="1"/>
          </p:cNvSpPr>
          <p:nvPr>
            <p:ph idx="1"/>
          </p:nvPr>
        </p:nvSpPr>
        <p:spPr>
          <a:xfrm>
            <a:off x="457200" y="836712"/>
            <a:ext cx="8229600" cy="5688632"/>
          </a:xfrm>
        </p:spPr>
        <p:txBody>
          <a:bodyPr>
            <a:normAutofit fontScale="55000" lnSpcReduction="20000"/>
          </a:bodyPr>
          <a:lstStyle/>
          <a:p>
            <a:endParaRPr lang="ru-RU" dirty="0" smtClean="0"/>
          </a:p>
          <a:p>
            <a:r>
              <a:rPr lang="ru-RU" sz="2500" dirty="0" smtClean="0"/>
              <a:t>Время фактической работы работника</a:t>
            </a:r>
          </a:p>
          <a:p>
            <a:r>
              <a:rPr lang="ru-RU" sz="2500" dirty="0" smtClean="0"/>
              <a:t>Время, когда работник фактически не работал, но за ним сохранялось место работы (должность) и полностью или частично средняя заработная плата:</a:t>
            </a:r>
          </a:p>
          <a:p>
            <a:pPr lvl="0"/>
            <a:r>
              <a:rPr lang="ru-RU" sz="2500" dirty="0" smtClean="0"/>
              <a:t>Повышение квалификации с отрывом от работы  </a:t>
            </a:r>
          </a:p>
          <a:p>
            <a:pPr lvl="0"/>
            <a:r>
              <a:rPr lang="ru-RU" sz="2500" dirty="0" smtClean="0"/>
              <a:t>Ежегодный основной и дополнительный оплачиваемый отпуск </a:t>
            </a:r>
          </a:p>
          <a:p>
            <a:pPr lvl="0"/>
            <a:r>
              <a:rPr lang="ru-RU" sz="2500" dirty="0" smtClean="0"/>
              <a:t>Оплачиваемый учебный отпуск </a:t>
            </a:r>
          </a:p>
          <a:p>
            <a:pPr lvl="0"/>
            <a:r>
              <a:rPr lang="ru-RU" sz="2500" dirty="0" smtClean="0"/>
              <a:t>Неоплачиваемый учебный отпуск </a:t>
            </a:r>
          </a:p>
          <a:p>
            <a:pPr lvl="0"/>
            <a:r>
              <a:rPr lang="ru-RU" sz="2500" dirty="0" smtClean="0"/>
              <a:t>Отпуск по беременности и родам или в связи с усыновлением новорожденного ребенка </a:t>
            </a:r>
          </a:p>
          <a:p>
            <a:pPr lvl="0"/>
            <a:r>
              <a:rPr lang="ru-RU" sz="2500" dirty="0" smtClean="0"/>
              <a:t>Дополнительный отпуск без сохранения заработной платы (например, работникам, имеющим двух и более детей в возрасте до 12 лет)</a:t>
            </a:r>
          </a:p>
          <a:p>
            <a:pPr lvl="0"/>
            <a:r>
              <a:rPr lang="ru-RU" sz="2500" dirty="0" smtClean="0"/>
              <a:t>Исполнение государственных или общественных обязанностей согласно законодательству (например, дни сдачи крови донорами, нахождения на военных сборах)  </a:t>
            </a:r>
          </a:p>
          <a:p>
            <a:pPr lvl="0"/>
            <a:r>
              <a:rPr lang="ru-RU" sz="2500" dirty="0" smtClean="0"/>
              <a:t>Выходные дни</a:t>
            </a:r>
          </a:p>
          <a:p>
            <a:pPr lvl="0"/>
            <a:r>
              <a:rPr lang="ru-RU" sz="2500" dirty="0" smtClean="0"/>
              <a:t>Нерабочие праздничные дни </a:t>
            </a:r>
          </a:p>
          <a:p>
            <a:pPr lvl="0"/>
            <a:r>
              <a:rPr lang="ru-RU" sz="2500" dirty="0" smtClean="0"/>
              <a:t>Дополнительные оплачиваемые выходные дни (например, дополнительные выходные по уходу за детьми-инвалидами)  </a:t>
            </a:r>
          </a:p>
          <a:p>
            <a:pPr lvl="0"/>
            <a:r>
              <a:rPr lang="ru-RU" sz="2500" dirty="0" smtClean="0"/>
              <a:t>Дополнительные выходные дни без сохранения заработной платы (например, за работу в выходной или нерабочий праздничный день) </a:t>
            </a:r>
          </a:p>
          <a:p>
            <a:pPr lvl="0"/>
            <a:r>
              <a:rPr lang="ru-RU" sz="2500" dirty="0" smtClean="0"/>
              <a:t>Законная забастовка</a:t>
            </a:r>
          </a:p>
          <a:p>
            <a:pPr lvl="0"/>
            <a:r>
              <a:rPr lang="ru-RU" sz="2500" dirty="0" smtClean="0"/>
              <a:t>Время простоя по вине работодателя </a:t>
            </a:r>
          </a:p>
          <a:p>
            <a:pPr lvl="0"/>
            <a:r>
              <a:rPr lang="ru-RU" sz="2500" dirty="0" smtClean="0"/>
              <a:t>Время простоя по причинам, не зависящим от работника и работодателя </a:t>
            </a:r>
          </a:p>
          <a:p>
            <a:r>
              <a:rPr lang="ru-RU" sz="2500" dirty="0" smtClean="0"/>
              <a:t>Время простоя по вине работника	</a:t>
            </a:r>
            <a:endParaRPr lang="ru-RU" sz="2500" dirty="0"/>
          </a:p>
        </p:txBody>
      </p:sp>
      <p:sp>
        <p:nvSpPr>
          <p:cNvPr id="3" name="Заголовок 2"/>
          <p:cNvSpPr>
            <a:spLocks noGrp="1"/>
          </p:cNvSpPr>
          <p:nvPr>
            <p:ph type="title"/>
          </p:nvPr>
        </p:nvSpPr>
        <p:spPr>
          <a:xfrm>
            <a:off x="457200" y="274638"/>
            <a:ext cx="8229600" cy="634082"/>
          </a:xfrm>
        </p:spPr>
        <p:txBody>
          <a:bodyPr>
            <a:normAutofit fontScale="90000"/>
          </a:bodyPr>
          <a:lstStyle/>
          <a:p>
            <a:pPr algn="ctr"/>
            <a:r>
              <a:rPr lang="ru-RU" sz="3100" dirty="0" smtClean="0"/>
              <a:t/>
            </a:r>
            <a:br>
              <a:rPr lang="ru-RU" sz="3100" dirty="0" smtClean="0"/>
            </a:br>
            <a:r>
              <a:rPr lang="ru-RU" sz="3100" dirty="0" smtClean="0"/>
              <a:t>Периоды, включаемые в отпускной стаж </a:t>
            </a:r>
            <a:r>
              <a:rPr lang="ru-RU" i="1" dirty="0" smtClean="0"/>
              <a:t/>
            </a:r>
            <a:br>
              <a:rPr lang="ru-RU" i="1" dirty="0" smtClean="0"/>
            </a:br>
            <a:endParaRPr lang="ru-RU"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одержимое 1"/>
          <p:cNvSpPr>
            <a:spLocks noGrp="1"/>
          </p:cNvSpPr>
          <p:nvPr>
            <p:ph idx="1"/>
          </p:nvPr>
        </p:nvSpPr>
        <p:spPr/>
        <p:txBody>
          <a:bodyPr>
            <a:normAutofit/>
          </a:bodyPr>
          <a:lstStyle/>
          <a:p>
            <a:pPr algn="just"/>
            <a:r>
              <a:rPr lang="ru-RU" sz="1400" dirty="0" smtClean="0"/>
              <a:t>Время отсутствия работника на работе без уважительных причин (прогула)</a:t>
            </a:r>
          </a:p>
          <a:p>
            <a:pPr algn="just"/>
            <a:r>
              <a:rPr lang="ru-RU" sz="1400" dirty="0" smtClean="0"/>
              <a:t>Время частично оплачиваемого отпуска по уходу за ребенком до достижения им возраста трех лет</a:t>
            </a:r>
          </a:p>
          <a:p>
            <a:pPr algn="just"/>
            <a:r>
              <a:rPr lang="ru-RU" sz="1400" dirty="0" smtClean="0"/>
              <a:t>Время  нахождения в дополнительном отпуске без сохранения заработной платы по уходу за ребенком в возрасте от трех лет до четырех лет</a:t>
            </a:r>
          </a:p>
          <a:p>
            <a:pPr algn="just"/>
            <a:r>
              <a:rPr lang="ru-RU" sz="1400" dirty="0" smtClean="0"/>
              <a:t>Время нахождения в отпуске без сохранения заработной платы продолжительностью более 14-ти календарных дней</a:t>
            </a:r>
          </a:p>
          <a:p>
            <a:pPr algn="just"/>
            <a:r>
              <a:rPr lang="ru-RU" sz="1400" dirty="0" smtClean="0"/>
              <a:t>Время приостановления действия ИТД, кроме случаев, предусмотренных пунктами а) – </a:t>
            </a:r>
            <a:r>
              <a:rPr lang="ru-RU" sz="1400" dirty="0" err="1" smtClean="0"/>
              <a:t>d</a:t>
            </a:r>
            <a:r>
              <a:rPr lang="ru-RU" sz="1400" dirty="0" smtClean="0"/>
              <a:t>) статьи 76 и пунктом </a:t>
            </a:r>
            <a:r>
              <a:rPr lang="ru-RU" sz="1400" dirty="0" err="1" smtClean="0"/>
              <a:t>b</a:t>
            </a:r>
            <a:r>
              <a:rPr lang="ru-RU" sz="1400" dirty="0" smtClean="0"/>
              <a:t>) статьи 77 ТК.</a:t>
            </a:r>
          </a:p>
          <a:p>
            <a:pPr algn="just"/>
            <a:endParaRPr lang="ru-RU" sz="1400" dirty="0" smtClean="0"/>
          </a:p>
          <a:p>
            <a:pPr algn="just"/>
            <a:r>
              <a:rPr lang="ru-RU" sz="1400" dirty="0" smtClean="0"/>
              <a:t>Коллективными соглашениями, правилами внутреннего распорядка, индивидуальным трудовым договором или другими внутренними нормативными актами могут быть предусмотрены  другие периоды стажа работы, дающие право на ежегодный оплачиваемый отпуск.  Например: </a:t>
            </a:r>
            <a:r>
              <a:rPr lang="ru-RU" sz="1400" i="1" dirty="0" smtClean="0"/>
              <a:t>время нахождения в отпуске без сохранения заработной платы продолжительностью менее 30 календарных дней в течении календарного года.</a:t>
            </a:r>
            <a:endParaRPr lang="ru-RU" sz="1400" dirty="0" smtClean="0"/>
          </a:p>
          <a:p>
            <a:endParaRPr lang="ru-RU" sz="1400" dirty="0"/>
          </a:p>
        </p:txBody>
      </p:sp>
      <p:sp>
        <p:nvSpPr>
          <p:cNvPr id="3" name="Заголовок 2"/>
          <p:cNvSpPr>
            <a:spLocks noGrp="1"/>
          </p:cNvSpPr>
          <p:nvPr>
            <p:ph type="title"/>
          </p:nvPr>
        </p:nvSpPr>
        <p:spPr/>
        <p:txBody>
          <a:bodyPr>
            <a:normAutofit fontScale="90000"/>
          </a:bodyPr>
          <a:lstStyle/>
          <a:p>
            <a:pPr algn="ctr"/>
            <a:r>
              <a:rPr lang="ru-RU" sz="3100" dirty="0" smtClean="0"/>
              <a:t/>
            </a:r>
            <a:br>
              <a:rPr lang="ru-RU" sz="3100" dirty="0" smtClean="0"/>
            </a:br>
            <a:r>
              <a:rPr lang="ru-RU" sz="3100" dirty="0" smtClean="0"/>
              <a:t>Периоды трудовой деятельности, не включаемые в отпускной стаж</a:t>
            </a:r>
            <a:r>
              <a:rPr lang="ru-RU" i="1" dirty="0" smtClean="0"/>
              <a:t/>
            </a:r>
            <a:br>
              <a:rPr lang="ru-RU" i="1" dirty="0" smtClean="0"/>
            </a:br>
            <a:endParaRPr lang="ru-RU"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одержимое 1"/>
          <p:cNvSpPr>
            <a:spLocks noGrp="1"/>
          </p:cNvSpPr>
          <p:nvPr>
            <p:ph idx="1"/>
          </p:nvPr>
        </p:nvSpPr>
        <p:spPr>
          <a:xfrm>
            <a:off x="457200" y="1340768"/>
            <a:ext cx="8229600" cy="4666523"/>
          </a:xfrm>
        </p:spPr>
        <p:txBody>
          <a:bodyPr>
            <a:normAutofit fontScale="47500" lnSpcReduction="20000"/>
          </a:bodyPr>
          <a:lstStyle/>
          <a:p>
            <a:r>
              <a:rPr lang="ru-RU" sz="2900" dirty="0" smtClean="0"/>
              <a:t>Оплачиваемый отпуск за первый год работы предоставляется работнику по истечении шести месяцев его непрерывной работы на предприятии.</a:t>
            </a:r>
          </a:p>
          <a:p>
            <a:r>
              <a:rPr lang="ru-RU" sz="2900" dirty="0" smtClean="0"/>
              <a:t>До истечения шести месяцев работы на предприятии оплачиваемый отпуск за первый год работы предоставляется по письменному заявлению следующим категориям работников:</a:t>
            </a:r>
          </a:p>
          <a:p>
            <a:r>
              <a:rPr lang="ru-RU" sz="2900" dirty="0" err="1" smtClean="0"/>
              <a:t>a</a:t>
            </a:r>
            <a:r>
              <a:rPr lang="ru-RU" sz="2900" dirty="0" smtClean="0"/>
              <a:t>) женщинам – перед отпуском по беременности и родам или непосредственно после него;</a:t>
            </a:r>
          </a:p>
          <a:p>
            <a:r>
              <a:rPr lang="ru-RU" sz="2900" dirty="0" err="1" smtClean="0"/>
              <a:t>b</a:t>
            </a:r>
            <a:r>
              <a:rPr lang="ru-RU" sz="2900" dirty="0" smtClean="0"/>
              <a:t>) работникам в возрасте до восемнадцати лет;</a:t>
            </a:r>
          </a:p>
          <a:p>
            <a:r>
              <a:rPr lang="ru-RU" sz="2900" dirty="0" err="1" smtClean="0"/>
              <a:t>c</a:t>
            </a:r>
            <a:r>
              <a:rPr lang="ru-RU" sz="2900" dirty="0" smtClean="0"/>
              <a:t>) другим работникам в соответствии с действующим законодательством.</a:t>
            </a:r>
          </a:p>
          <a:p>
            <a:r>
              <a:rPr lang="ru-RU" sz="2900" dirty="0" smtClean="0"/>
              <a:t>Оплачиваемый отпуск за первый год работы может предоставляться работникам и до истечения шести месяцев работы на предприятии.</a:t>
            </a:r>
          </a:p>
          <a:p>
            <a:r>
              <a:rPr lang="ru-RU" sz="2900" dirty="0" smtClean="0"/>
              <a:t>Работникам, переведенным с одного предприятия на другое, ежегодный оплачиваемый отпуск может быть предоставлен до истечения шести месяцев работы после перевода.</a:t>
            </a:r>
          </a:p>
          <a:p>
            <a:r>
              <a:rPr lang="ru-RU" sz="2900" dirty="0" smtClean="0"/>
              <a:t>Отпуск за последующие годы работы может предоставляться по письменному заявлению работника в любое время рабочего года в соответствии с графиком отпусков.</a:t>
            </a:r>
          </a:p>
          <a:p>
            <a:r>
              <a:rPr lang="ru-RU" sz="2900" dirty="0" smtClean="0"/>
              <a:t>Ежегодный оплачиваемый отпуск может быть предоставлен полностью или, по письменному заявлению работника, разделен на части, одна из которых должна быть не менее 14 календарных дней.</a:t>
            </a:r>
          </a:p>
          <a:p>
            <a:r>
              <a:rPr lang="ru-RU" sz="2900" dirty="0" smtClean="0"/>
              <a:t>Предоставление работнику ежегодного оплачиваемого отпуска осуществляется на основании приказа (распоряжения, решения, постановления) работодателя.</a:t>
            </a:r>
          </a:p>
          <a:p>
            <a:endParaRPr lang="ru-RU" dirty="0"/>
          </a:p>
        </p:txBody>
      </p:sp>
      <p:sp>
        <p:nvSpPr>
          <p:cNvPr id="3" name="Заголовок 2"/>
          <p:cNvSpPr>
            <a:spLocks noGrp="1"/>
          </p:cNvSpPr>
          <p:nvPr>
            <p:ph type="title"/>
          </p:nvPr>
        </p:nvSpPr>
        <p:spPr/>
        <p:txBody>
          <a:bodyPr>
            <a:normAutofit/>
          </a:bodyPr>
          <a:lstStyle/>
          <a:p>
            <a:pPr algn="ctr"/>
            <a:r>
              <a:rPr lang="ru-RU" sz="3100" b="0" dirty="0" smtClean="0"/>
              <a:t>Порядок предоставления ежегодного оплачиваемого отпуска</a:t>
            </a:r>
            <a:endParaRPr lang="ru-RU"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одержимое 1"/>
          <p:cNvSpPr>
            <a:spLocks noGrp="1"/>
          </p:cNvSpPr>
          <p:nvPr>
            <p:ph idx="1"/>
          </p:nvPr>
        </p:nvSpPr>
        <p:spPr>
          <a:xfrm>
            <a:off x="457200" y="1124744"/>
            <a:ext cx="8229600" cy="5472608"/>
          </a:xfrm>
        </p:spPr>
        <p:txBody>
          <a:bodyPr>
            <a:normAutofit fontScale="32500" lnSpcReduction="20000"/>
          </a:bodyPr>
          <a:lstStyle/>
          <a:p>
            <a:pPr algn="just"/>
            <a:r>
              <a:rPr lang="ru-RU" sz="4300" dirty="0" smtClean="0"/>
              <a:t>Исчисление отпускного пособия осуществляется на основании п. 5 Постановлению Правительства № 426 от 26 апреля 2004 г</a:t>
            </a:r>
            <a:r>
              <a:rPr lang="ro-MO" sz="4300" dirty="0" smtClean="0"/>
              <a:t> (</a:t>
            </a:r>
            <a:r>
              <a:rPr lang="ru-RU" sz="4300" dirty="0" smtClean="0"/>
              <a:t>исчисления средней заработной платы</a:t>
            </a:r>
            <a:r>
              <a:rPr lang="ro-MO" sz="4300" dirty="0" smtClean="0"/>
              <a:t>):</a:t>
            </a:r>
            <a:endParaRPr lang="ru-RU" sz="4300" dirty="0" smtClean="0"/>
          </a:p>
          <a:p>
            <a:pPr algn="just"/>
            <a:r>
              <a:rPr lang="ro-MO" sz="4300" dirty="0" smtClean="0"/>
              <a:t>1) </a:t>
            </a:r>
            <a:r>
              <a:rPr lang="ru-RU" sz="4300" dirty="0" smtClean="0"/>
              <a:t>для работников сельскохозяйственных предприятий и работников, рабочее время которых не поддается учету (надомники, штатные заготовители сельскохозяйственной продукции, вторичного и иных видов сырья, продавцы разносной и развозной торговли, агенты </a:t>
            </a:r>
            <a:r>
              <a:rPr lang="ru-RU" sz="4300" dirty="0" err="1" smtClean="0"/>
              <a:t>фотопредприятий</a:t>
            </a:r>
            <a:r>
              <a:rPr lang="ru-RU" sz="4300" dirty="0" smtClean="0"/>
              <a:t>, другие аналогичные категории работников); для педагогических кадров до университетского образования, для работников, оплачиваемых сдельно, в случаях, когда заработная плата выплачивается один раз, при завершении работ, за все время их выполнения; а также для работников предприятий, включая медицинских и фармацевтических работников, которые в течение года работали в режиме неполного рабочего дня или неполной рабочей недели различной продолжительности, - за 12 последних календарных месяцев, предшествовавших событию, с которым связана соответствующая выплата (с первого по первое число). Для работников, проработавших на данном предприятии менее года, средняя заработная плата начисляется за фактически проработанные календарные месяцы. При отсутствии оперативных данных за последний месяц для определения суммы выплат рабочим-сдельщикам в расчет принимается средний заработок за 12 месяцев, предшествовавших событию, без последнего месяца, который заменяется другим, непосредственно предшествовавшим 12-месячному периоду;</a:t>
            </a:r>
          </a:p>
          <a:p>
            <a:pPr algn="just"/>
            <a:r>
              <a:rPr lang="ro-MO" sz="4300" dirty="0" smtClean="0"/>
              <a:t>2) </a:t>
            </a:r>
            <a:r>
              <a:rPr lang="ru-RU" sz="4300" dirty="0" smtClean="0"/>
              <a:t>для работников, занятых на сезонных работах, при исчислении пособия за неиспользованные дни отпуска - продолжительность сезона (до 6 месяцев);</a:t>
            </a:r>
          </a:p>
          <a:p>
            <a:pPr algn="just"/>
            <a:r>
              <a:rPr lang="ru-RU" sz="4300" dirty="0" smtClean="0"/>
              <a:t>для работников, заключивших индивидуальный трудовой договор на срок до 2 месяцев - срок договора;</a:t>
            </a:r>
          </a:p>
          <a:p>
            <a:pPr algn="just"/>
            <a:r>
              <a:rPr lang="ro-MO" sz="4300" dirty="0" smtClean="0"/>
              <a:t>3) </a:t>
            </a:r>
            <a:r>
              <a:rPr lang="ru-RU" sz="4300" dirty="0" smtClean="0"/>
              <a:t>в остальных случаях средняя заработная плата определяется из расчета трех календарных месяцев работы, предшествовавших событию, с которым связана соответствующая выплата (с первого по первое число). </a:t>
            </a:r>
            <a:endParaRPr lang="ro-MO" sz="4300" dirty="0" smtClean="0"/>
          </a:p>
          <a:p>
            <a:pPr algn="just"/>
            <a:r>
              <a:rPr lang="ru-RU" sz="4300" dirty="0" smtClean="0"/>
              <a:t>Для работников, проработавших на данном предприятии менее трех месяцев, расчетный период устанавливается исходя из фактически проработанного времени</a:t>
            </a:r>
          </a:p>
          <a:p>
            <a:endParaRPr lang="ru-RU" dirty="0"/>
          </a:p>
        </p:txBody>
      </p:sp>
      <p:sp>
        <p:nvSpPr>
          <p:cNvPr id="3" name="Заголовок 2"/>
          <p:cNvSpPr>
            <a:spLocks noGrp="1"/>
          </p:cNvSpPr>
          <p:nvPr>
            <p:ph type="title"/>
          </p:nvPr>
        </p:nvSpPr>
        <p:spPr>
          <a:xfrm>
            <a:off x="457200" y="274638"/>
            <a:ext cx="8229600" cy="778098"/>
          </a:xfrm>
        </p:spPr>
        <p:txBody>
          <a:bodyPr>
            <a:normAutofit/>
          </a:bodyPr>
          <a:lstStyle/>
          <a:p>
            <a:pPr algn="ctr"/>
            <a:r>
              <a:rPr lang="ru-RU" sz="2800" dirty="0" smtClean="0"/>
              <a:t>Исчисления отпускного пособия</a:t>
            </a:r>
            <a:endParaRPr lang="ru-RU" sz="2800"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одержимое 1"/>
          <p:cNvSpPr>
            <a:spLocks noGrp="1"/>
          </p:cNvSpPr>
          <p:nvPr>
            <p:ph idx="1"/>
          </p:nvPr>
        </p:nvSpPr>
        <p:spPr/>
        <p:txBody>
          <a:bodyPr>
            <a:normAutofit fontScale="92500" lnSpcReduction="10000"/>
          </a:bodyPr>
          <a:lstStyle/>
          <a:p>
            <a:r>
              <a:rPr lang="ru-RU" sz="1600" b="1" dirty="0" smtClean="0"/>
              <a:t>Отдельные категории работников имеют право на дополнительные дни к ежегодному оплачиваемому отпуску.</a:t>
            </a:r>
            <a:endParaRPr lang="ru-RU" sz="1600" dirty="0" smtClean="0"/>
          </a:p>
          <a:p>
            <a:r>
              <a:rPr lang="ru-RU" sz="1600" b="1" dirty="0" smtClean="0"/>
              <a:t>Согласно ст. 121 ТК, к ежегодным дополнительным оплачиваемым отпускам, относятся отпуска предоставленные работникам с вредными условиями труда, лицам с тяжелым ограничением возможностей по зрению и работникам в возрасте до 18-ти лет. Они имеют право на дополнительный оплачиваемый отпуск не менее 4-х календарных дня. </a:t>
            </a:r>
            <a:endParaRPr lang="ru-RU" sz="1600" dirty="0" smtClean="0"/>
          </a:p>
          <a:p>
            <a:r>
              <a:rPr lang="ru-RU" sz="1600" b="1" dirty="0" smtClean="0"/>
              <a:t>По письменному заявлению один из родителей, имеющих двух и более детей в возрасте до 14-ти лет или ребенка с ограниченными возможностями (до 18-ти лет), вправе получить 4 дополнительных дня к годовому оплачиваемому отпуску.</a:t>
            </a:r>
            <a:endParaRPr lang="ru-RU" sz="1600" dirty="0" smtClean="0"/>
          </a:p>
          <a:p>
            <a:r>
              <a:rPr lang="ru-RU" sz="1600" b="1" dirty="0" smtClean="0"/>
              <a:t>Ежегодные дополнительные оплачиваемые отпуска, в соответствии со ст. 121 ТК, присоединяются к ежегодному оплачиваемому отпуску.</a:t>
            </a:r>
            <a:endParaRPr lang="ru-RU" sz="1600" dirty="0" smtClean="0"/>
          </a:p>
          <a:p>
            <a:r>
              <a:rPr lang="ru-RU" sz="1600" b="1" dirty="0" smtClean="0"/>
              <a:t>Работникам, занятым в отдельных отраслях экономики (промышленность, транспорт, строительство и др.), предоставляются ежегодные дополнительные оплачиваемые отпуска за стаж работы на предприятии, сменную работу, факторы риска на рабочем месте и/или вредные условия труда  в соответствии Коллективными соглашениями на отраслевом уровне, Коллективным договором на уровне предприятия и  с действующим законодательством.</a:t>
            </a:r>
            <a:endParaRPr lang="ru-RU" sz="1600" dirty="0" smtClean="0"/>
          </a:p>
          <a:p>
            <a:endParaRPr lang="ru-RU" dirty="0"/>
          </a:p>
        </p:txBody>
      </p:sp>
      <p:sp>
        <p:nvSpPr>
          <p:cNvPr id="3" name="Заголовок 2"/>
          <p:cNvSpPr>
            <a:spLocks noGrp="1"/>
          </p:cNvSpPr>
          <p:nvPr>
            <p:ph type="title"/>
          </p:nvPr>
        </p:nvSpPr>
        <p:spPr/>
        <p:txBody>
          <a:bodyPr>
            <a:normAutofit/>
          </a:bodyPr>
          <a:lstStyle/>
          <a:p>
            <a:pPr algn="ctr"/>
            <a:r>
              <a:rPr lang="ru-RU" sz="2800" dirty="0" smtClean="0"/>
              <a:t>Ежегодные дополнительные оплачиваемые отпуска</a:t>
            </a:r>
            <a:endParaRPr lang="ru-RU" sz="2800"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одержимое 1"/>
          <p:cNvSpPr>
            <a:spLocks noGrp="1"/>
          </p:cNvSpPr>
          <p:nvPr>
            <p:ph idx="1"/>
          </p:nvPr>
        </p:nvSpPr>
        <p:spPr/>
        <p:txBody>
          <a:bodyPr/>
          <a:lstStyle/>
          <a:p>
            <a:r>
              <a:rPr lang="ru-RU" sz="1400" dirty="0" smtClean="0"/>
              <a:t>При прекращений трудовых отношений, вне зависимости от основания, работнику рассчитывается и выплачивается компенсация  пропорционально продолжительности периода его работы, за который он не использовал свое право на годовой оплачиваемый отпуск.</a:t>
            </a:r>
          </a:p>
          <a:p>
            <a:endParaRPr lang="ru-RU" dirty="0"/>
          </a:p>
        </p:txBody>
      </p:sp>
      <p:sp>
        <p:nvSpPr>
          <p:cNvPr id="3" name="Заголовок 2"/>
          <p:cNvSpPr>
            <a:spLocks noGrp="1"/>
          </p:cNvSpPr>
          <p:nvPr>
            <p:ph type="title"/>
          </p:nvPr>
        </p:nvSpPr>
        <p:spPr/>
        <p:txBody>
          <a:bodyPr>
            <a:normAutofit fontScale="90000"/>
          </a:bodyPr>
          <a:lstStyle/>
          <a:p>
            <a:pPr algn="ctr"/>
            <a:r>
              <a:rPr lang="ru-RU" sz="3100" i="1" dirty="0" smtClean="0"/>
              <a:t/>
            </a:r>
            <a:br>
              <a:rPr lang="ru-RU" sz="3100" i="1" dirty="0" smtClean="0"/>
            </a:br>
            <a:r>
              <a:rPr lang="ru-RU" sz="3100" dirty="0" smtClean="0"/>
              <a:t>Расчет  отпускного стажа при прекращении трудовых отношений</a:t>
            </a:r>
            <a:r>
              <a:rPr lang="ru-RU" dirty="0" smtClean="0"/>
              <a:t/>
            </a:r>
            <a:br>
              <a:rPr lang="ru-RU" dirty="0" smtClean="0"/>
            </a:br>
            <a:endParaRPr lang="ru-RU" dirty="0"/>
          </a:p>
        </p:txBody>
      </p:sp>
      <p:sp>
        <p:nvSpPr>
          <p:cNvPr id="4" name="Прямоугольник 3"/>
          <p:cNvSpPr/>
          <p:nvPr/>
        </p:nvSpPr>
        <p:spPr>
          <a:xfrm>
            <a:off x="755576" y="2492896"/>
            <a:ext cx="7776864" cy="388843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025" name="Rectangle 1"/>
          <p:cNvSpPr>
            <a:spLocks noChangeArrowheads="1"/>
          </p:cNvSpPr>
          <p:nvPr/>
        </p:nvSpPr>
        <p:spPr bwMode="auto">
          <a:xfrm>
            <a:off x="1259632" y="2764367"/>
            <a:ext cx="6624736" cy="323165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200" b="1" i="1" u="none" strike="noStrike" cap="none" normalizeH="0" baseline="0" dirty="0" smtClean="0">
                <a:ln>
                  <a:noFill/>
                </a:ln>
                <a:solidFill>
                  <a:srgbClr val="000000"/>
                </a:solidFill>
                <a:effectLst/>
                <a:latin typeface="Times New Roman" pitchFamily="18" charset="0"/>
                <a:ea typeface="Calibri" pitchFamily="34" charset="0"/>
                <a:cs typeface="Times New Roman" pitchFamily="18" charset="0"/>
              </a:rPr>
              <a:t>Пошаговая инструкция по расчету  отпускного стажа при прекращении трудовых отношений для расчета компенсации за неиспользованный ежегодный оплачиваемый отпуск</a:t>
            </a:r>
            <a:endParaRPr kumimoji="0" lang="ru-RU" sz="12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1200" b="1" i="1" u="none" strike="noStrike" cap="none" normalizeH="0" baseline="0" dirty="0" smtClean="0">
                <a:ln>
                  <a:noFill/>
                </a:ln>
                <a:solidFill>
                  <a:srgbClr val="444444"/>
                </a:solidFill>
                <a:effectLst/>
                <a:latin typeface="Calibri" pitchFamily="34" charset="0"/>
                <a:ea typeface="Times New Roman" pitchFamily="18" charset="0"/>
                <a:cs typeface="Times New Roman" pitchFamily="18" charset="0"/>
              </a:rPr>
              <a:t>Шаг 1</a:t>
            </a:r>
            <a:r>
              <a:rPr kumimoji="0" lang="ru-RU" sz="1200" b="1" i="0" u="none" strike="noStrike" cap="none" normalizeH="0" baseline="0" dirty="0" smtClean="0">
                <a:ln>
                  <a:noFill/>
                </a:ln>
                <a:solidFill>
                  <a:srgbClr val="444444"/>
                </a:solidFill>
                <a:effectLst/>
                <a:latin typeface="Calibri" pitchFamily="34" charset="0"/>
                <a:ea typeface="Times New Roman" pitchFamily="18" charset="0"/>
                <a:cs typeface="Times New Roman" pitchFamily="18" charset="0"/>
              </a:rPr>
              <a:t>.</a:t>
            </a:r>
            <a:r>
              <a:rPr kumimoji="0" lang="ru-RU" sz="1200" b="0" i="0" u="none" strike="noStrike" cap="none" normalizeH="0" baseline="0" dirty="0" smtClean="0">
                <a:ln>
                  <a:noFill/>
                </a:ln>
                <a:solidFill>
                  <a:schemeClr val="tx1"/>
                </a:solidFill>
                <a:effectLst/>
                <a:latin typeface="Calibri"/>
                <a:ea typeface="Calibri" pitchFamily="34" charset="0"/>
                <a:cs typeface="Times New Roman" pitchFamily="18" charset="0"/>
              </a:rPr>
              <a:t> </a:t>
            </a:r>
            <a:r>
              <a:rPr kumimoji="0" lang="ru-RU" sz="12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Устанавливается дата приема работника на работу.</a:t>
            </a:r>
            <a:endParaRPr kumimoji="0" lang="ru-RU" sz="12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12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Дату можно уточнить в Индивидуальном трудовом договоре или в приказе о приеме на работу.</a:t>
            </a:r>
            <a:endParaRPr kumimoji="0" lang="ru-RU" sz="12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1200" b="1" i="1" u="none" strike="noStrike" cap="none" normalizeH="0" baseline="0" dirty="0" smtClean="0">
                <a:ln>
                  <a:noFill/>
                </a:ln>
                <a:solidFill>
                  <a:srgbClr val="444444"/>
                </a:solidFill>
                <a:effectLst/>
                <a:latin typeface="Calibri" pitchFamily="34" charset="0"/>
                <a:ea typeface="Times New Roman" pitchFamily="18" charset="0"/>
                <a:cs typeface="Times New Roman" pitchFamily="18" charset="0"/>
              </a:rPr>
              <a:t>Шаг 2.</a:t>
            </a:r>
            <a:r>
              <a:rPr kumimoji="0" lang="ru-RU" sz="1200" b="0" i="0" u="none" strike="noStrike" cap="none" normalizeH="0" baseline="0" dirty="0" smtClean="0">
                <a:ln>
                  <a:noFill/>
                </a:ln>
                <a:solidFill>
                  <a:schemeClr val="tx1"/>
                </a:solidFill>
                <a:effectLst/>
                <a:latin typeface="Calibri"/>
                <a:ea typeface="Calibri" pitchFamily="34" charset="0"/>
                <a:cs typeface="Times New Roman" pitchFamily="18" charset="0"/>
              </a:rPr>
              <a:t> </a:t>
            </a:r>
            <a:r>
              <a:rPr kumimoji="0" lang="ru-RU" sz="12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Устанавливается общий отработанный срок на данном предприятии на дату расчета отпускного стажа.</a:t>
            </a:r>
            <a:endParaRPr kumimoji="0" lang="ru-RU" sz="12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1200" b="1" i="1" u="none" strike="noStrike" cap="none" normalizeH="0" baseline="0" dirty="0" smtClean="0">
                <a:ln>
                  <a:noFill/>
                </a:ln>
                <a:solidFill>
                  <a:srgbClr val="444444"/>
                </a:solidFill>
                <a:effectLst/>
                <a:latin typeface="Calibri" pitchFamily="34" charset="0"/>
                <a:ea typeface="Times New Roman" pitchFamily="18" charset="0"/>
                <a:cs typeface="Times New Roman" pitchFamily="18" charset="0"/>
              </a:rPr>
              <a:t>Шаг 3</a:t>
            </a:r>
            <a:r>
              <a:rPr kumimoji="0" lang="ru-RU" sz="1200" b="0" i="1"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a:t>
            </a:r>
            <a:r>
              <a:rPr kumimoji="0" lang="ru-RU" sz="12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Выясняется продолжительность периодов, не включаемых в стаж для отпуска.</a:t>
            </a:r>
            <a:endParaRPr kumimoji="0" lang="ru-RU" sz="12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12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Эти периоды перечислены выше. Считается количество календарных дней, попавших в такие временные отрезки.</a:t>
            </a:r>
            <a:endParaRPr kumimoji="0" lang="ru-RU" sz="12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1200" b="1" i="1" u="none" strike="noStrike" cap="none" normalizeH="0" baseline="0" dirty="0" smtClean="0">
                <a:ln>
                  <a:noFill/>
                </a:ln>
                <a:solidFill>
                  <a:srgbClr val="444444"/>
                </a:solidFill>
                <a:effectLst/>
                <a:latin typeface="Calibri" pitchFamily="34" charset="0"/>
                <a:ea typeface="Times New Roman" pitchFamily="18" charset="0"/>
                <a:cs typeface="Times New Roman" pitchFamily="18" charset="0"/>
              </a:rPr>
              <a:t>Шаг 4.</a:t>
            </a:r>
            <a:r>
              <a:rPr kumimoji="0" lang="ru-RU" sz="1200" b="0" i="0" u="none" strike="noStrike" cap="none" normalizeH="0" baseline="0" dirty="0" smtClean="0">
                <a:ln>
                  <a:noFill/>
                </a:ln>
                <a:solidFill>
                  <a:schemeClr val="tx1"/>
                </a:solidFill>
                <a:effectLst/>
                <a:latin typeface="Calibri"/>
                <a:ea typeface="Calibri" pitchFamily="34" charset="0"/>
                <a:cs typeface="Times New Roman" pitchFamily="18" charset="0"/>
              </a:rPr>
              <a:t> </a:t>
            </a:r>
            <a:r>
              <a:rPr kumimoji="0" lang="ru-RU" sz="12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Весь отработанный срок делится на рабочие года с учетом наличии в нем </a:t>
            </a:r>
            <a:r>
              <a:rPr kumimoji="0" lang="ru-RU" sz="1200"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неучитываемых</a:t>
            </a:r>
            <a:r>
              <a:rPr kumimoji="0" lang="ru-RU" sz="12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периодов из шага 3.</a:t>
            </a:r>
            <a:endParaRPr kumimoji="0" lang="ru-RU" sz="12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1200" b="1" i="1" u="none" strike="noStrike" cap="none" normalizeH="0" baseline="0" dirty="0" smtClean="0">
                <a:ln>
                  <a:noFill/>
                </a:ln>
                <a:solidFill>
                  <a:srgbClr val="444444"/>
                </a:solidFill>
                <a:effectLst/>
                <a:latin typeface="Calibri" pitchFamily="34" charset="0"/>
                <a:ea typeface="Times New Roman" pitchFamily="18" charset="0"/>
                <a:cs typeface="Times New Roman" pitchFamily="18" charset="0"/>
              </a:rPr>
              <a:t>Шаг 5.</a:t>
            </a:r>
            <a:r>
              <a:rPr kumimoji="0" lang="ru-RU" sz="1200" b="0" i="0" u="none" strike="noStrike" cap="none" normalizeH="0" baseline="0" dirty="0" smtClean="0">
                <a:ln>
                  <a:noFill/>
                </a:ln>
                <a:solidFill>
                  <a:schemeClr val="tx1"/>
                </a:solidFill>
                <a:effectLst/>
                <a:latin typeface="Calibri"/>
                <a:ea typeface="Calibri" pitchFamily="34" charset="0"/>
                <a:cs typeface="Times New Roman" pitchFamily="18" charset="0"/>
              </a:rPr>
              <a:t> </a:t>
            </a:r>
            <a:r>
              <a:rPr kumimoji="0" lang="ru-RU" sz="12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Рассчитывается количество дней отпуска с учетом посчитанных рабочих лет.</a:t>
            </a:r>
            <a:endParaRPr kumimoji="0" lang="ru-RU" sz="12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12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За каждый полный рабочий год </a:t>
            </a:r>
            <a:r>
              <a:rPr kumimoji="0" lang="ru-RU" sz="1200" b="0" i="0" u="none" strike="noStrike" cap="none" normalizeH="0" baseline="0" dirty="0" smtClean="0">
                <a:ln>
                  <a:noFill/>
                </a:ln>
                <a:solidFill>
                  <a:schemeClr val="tx1"/>
                </a:solidFill>
                <a:effectLst/>
                <a:latin typeface="Calibri"/>
                <a:ea typeface="Calibri" pitchFamily="34" charset="0"/>
                <a:cs typeface="Times New Roman" pitchFamily="18" charset="0"/>
              </a:rPr>
              <a:t>–</a:t>
            </a:r>
            <a:r>
              <a:rPr kumimoji="0" lang="ru-RU" sz="12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28 календарных дней или более, если это установлено Трудовым кодексом, коллективными соглашениями, индивидуальным трудовым договором  или другими внутренними нормативными актами предприятия. </a:t>
            </a:r>
            <a:endParaRPr kumimoji="0" lang="ru-RU" sz="12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12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После того как стаж посчитан, определяем количества дней отпуска положенного работнику.</a:t>
            </a:r>
            <a:endParaRPr kumimoji="0" lang="ru-RU" sz="18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Открытая">
  <a:themeElements>
    <a:clrScheme name="Открытая">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Открытая">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inorFont>
    </a:fontScheme>
    <a:fmtScheme name="Открытая">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65000" b="980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Concourse</Template>
  <TotalTime>227</TotalTime>
  <Words>1652</Words>
  <Application>Microsoft Office PowerPoint</Application>
  <PresentationFormat>Экран (4:3)</PresentationFormat>
  <Paragraphs>129</Paragraphs>
  <Slides>14</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14</vt:i4>
      </vt:variant>
    </vt:vector>
  </HeadingPairs>
  <TitlesOfParts>
    <vt:vector size="15" baseType="lpstr">
      <vt:lpstr>Открытая</vt:lpstr>
      <vt:lpstr>Правовое регулирование ежегодных и социальных отпусков</vt:lpstr>
      <vt:lpstr>Виды отпусков. Особенности и порядок предоставления отпусков</vt:lpstr>
      <vt:lpstr>ПРОДОЛЖИТЕЛЬНОСТЬ ЕЖЕГОДНО ОПЛАЧИВАЕМОГО ОТПУСКА</vt:lpstr>
      <vt:lpstr> Периоды, включаемые в отпускной стаж  </vt:lpstr>
      <vt:lpstr> Периоды трудовой деятельности, не включаемые в отпускной стаж </vt:lpstr>
      <vt:lpstr>Порядок предоставления ежегодного оплачиваемого отпуска</vt:lpstr>
      <vt:lpstr>Исчисления отпускного пособия</vt:lpstr>
      <vt:lpstr>Ежегодные дополнительные оплачиваемые отпуска</vt:lpstr>
      <vt:lpstr> Расчет  отпускного стажа при прекращении трудовых отношений </vt:lpstr>
      <vt:lpstr> Расчета количества неиспользованных дней ежегодного оплачиваемого отпуска </vt:lpstr>
      <vt:lpstr>Слайд 11</vt:lpstr>
      <vt:lpstr> Дополнительный оплачиваемый отпуск в соответствии с Коллективными соглашениями </vt:lpstr>
      <vt:lpstr>Оплата отпускного пособия</vt:lpstr>
      <vt:lpstr>Слайд 14</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Задачи кадровой работы на предприятии </dc:title>
  <dc:creator>Любовь</dc:creator>
  <cp:lastModifiedBy>Любовь</cp:lastModifiedBy>
  <cp:revision>47</cp:revision>
  <dcterms:created xsi:type="dcterms:W3CDTF">2021-05-11T18:37:45Z</dcterms:created>
  <dcterms:modified xsi:type="dcterms:W3CDTF">2021-07-20T19:16:51Z</dcterms:modified>
</cp:coreProperties>
</file>