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EEF3A-3625-46EA-8951-AC6ACAFE35EA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7B344-72C4-4B4B-B377-D95BDD504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КОЛЛЕКТИВНОЕ СОГЛАШЕНИЕ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№ 4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 25-07-2005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коллективное соглашение (национальный уровень)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 образце Индивидуального трудового договора</a:t>
            </a:r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7B344-72C4-4B4B-B377-D95BDD5045B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E263C33-45A5-4226-AA0F-91E6C161D786}" type="datetimeFigureOut">
              <a:rPr lang="ru-RU" smtClean="0"/>
              <a:pPr/>
              <a:t>20.07.2021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ADD277D-B8E7-4F34-8842-C86379AD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4400" i="1" dirty="0" smtClean="0"/>
              <a:t>Правовое регулирование индивидуальных трудовых договоров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132856"/>
            <a:ext cx="8206680" cy="410445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sovmestitelstv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060848"/>
            <a:ext cx="8280919" cy="41764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1400" dirty="0" smtClean="0"/>
              <a:t>В-третьих</a:t>
            </a:r>
            <a:r>
              <a:rPr lang="ru-RU" sz="1400" dirty="0" smtClean="0"/>
              <a:t>, изучение порядка прекращения срочного трудового договора, предусмотренного трудовым законодательством, и практики его применения показало, что часто работодатель не издает приказ о прекращение трудовых отношений при отсутствии работника на рабочем месте по уважительной причине (болезнь, годовой оплачиваемый отпуск, отпуск по уходу за ребенком до 3-х лет и др.). В этом случае срочный индивидуальный трудовой договор автоматически считается заключенным на неопределенный срок. Одним из возможных способов решения настоящей проблемы это ведение строгого учета сроков действия срочных индивидуальный трудовых договоров.</a:t>
            </a:r>
          </a:p>
          <a:p>
            <a:pPr>
              <a:buNone/>
            </a:pPr>
            <a:r>
              <a:rPr lang="ru-RU" sz="1400" dirty="0" smtClean="0"/>
              <a:t>     В </a:t>
            </a:r>
            <a:r>
              <a:rPr lang="ru-RU" sz="1400" dirty="0" smtClean="0"/>
              <a:t>заключение следует отметить, что защита прав и законных интересов как работников так  работодателей  и на практике часто вызывает значительные сложности, связанные с различными обстоятельствами. Прежде всего, это связано с недостатками правового регулирования. </a:t>
            </a:r>
            <a:endParaRPr lang="ru-RU" sz="14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3717032"/>
            <a:ext cx="7488832" cy="28083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ЭТО ВАЖНО</a:t>
            </a:r>
            <a:r>
              <a:rPr lang="ru-RU" dirty="0" smtClean="0"/>
              <a:t>! </a:t>
            </a:r>
          </a:p>
          <a:p>
            <a:r>
              <a:rPr lang="ru-RU" dirty="0" smtClean="0"/>
              <a:t>Оформление </a:t>
            </a:r>
            <a:r>
              <a:rPr lang="ru-RU" dirty="0" smtClean="0"/>
              <a:t>всех документов при приеме на работу </a:t>
            </a:r>
            <a:r>
              <a:rPr lang="ru-RU" sz="1200" b="1" dirty="0" smtClean="0"/>
              <a:t>осуществляется перед допуском работника на рабочее место.</a:t>
            </a:r>
            <a:endParaRPr lang="ru-RU" sz="1200" dirty="0" smtClean="0"/>
          </a:p>
          <a:p>
            <a:r>
              <a:rPr lang="ru-RU" sz="1200" dirty="0" smtClean="0"/>
              <a:t>Если в ходе проверки Инспекции труда установлено не оформленные работники, допущенные к рабочему месту,  работодатель наказывается по </a:t>
            </a:r>
            <a:r>
              <a:rPr lang="ru-RU" sz="1200" b="1" dirty="0" smtClean="0"/>
              <a:t>статье 55</a:t>
            </a:r>
            <a:r>
              <a:rPr lang="ru-RU" sz="1200" b="1" baseline="30000" dirty="0" smtClean="0"/>
              <a:t>1</a:t>
            </a:r>
            <a:r>
              <a:rPr lang="ru-RU" sz="1200" b="1" dirty="0" smtClean="0"/>
              <a:t> Кодекса о правонарушениях. «Использование </a:t>
            </a:r>
            <a:r>
              <a:rPr lang="ru-RU" sz="1200" b="1" dirty="0" err="1" smtClean="0"/>
              <a:t>недекларированного</a:t>
            </a:r>
            <a:r>
              <a:rPr lang="ru-RU" sz="1200" b="1" dirty="0" smtClean="0"/>
              <a:t> труда».</a:t>
            </a:r>
            <a:endParaRPr lang="ru-RU" sz="1200" dirty="0" smtClean="0"/>
          </a:p>
          <a:p>
            <a:r>
              <a:rPr lang="ru-RU" sz="1200" dirty="0" smtClean="0"/>
              <a:t>Использование </a:t>
            </a:r>
            <a:r>
              <a:rPr lang="ru-RU" sz="1200" dirty="0" err="1" smtClean="0"/>
              <a:t>недекларированного</a:t>
            </a:r>
            <a:r>
              <a:rPr lang="ru-RU" sz="1200" dirty="0" smtClean="0"/>
              <a:t> труда влечет наложение штрафа на физических лиц в размере от 60 до 90 условных единиц, на должностных лиц в размере от 150 до 210 условных единиц и на юридических лиц в размере от 210 до 300 условных единиц во всех случаях за каждого выявленного работника.</a:t>
            </a:r>
            <a:endParaRPr lang="ru-RU" sz="12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ovmestitelstv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332656"/>
            <a:ext cx="7488832" cy="554461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457825"/>
          </a:xfrm>
        </p:spPr>
        <p:txBody>
          <a:bodyPr>
            <a:normAutofit fontScale="62500" lnSpcReduction="20000"/>
          </a:bodyPr>
          <a:lstStyle/>
          <a:p>
            <a:endParaRPr lang="ru-RU" b="1" i="1" dirty="0" smtClean="0"/>
          </a:p>
          <a:p>
            <a:pPr algn="just">
              <a:buNone/>
            </a:pPr>
            <a:r>
              <a:rPr lang="ro-MO" sz="2900" dirty="0" smtClean="0"/>
              <a:t>   </a:t>
            </a:r>
            <a:r>
              <a:rPr lang="ru-RU" sz="2900" dirty="0" smtClean="0"/>
              <a:t>Свобода </a:t>
            </a:r>
            <a:r>
              <a:rPr lang="ru-RU" sz="2900" dirty="0" smtClean="0"/>
              <a:t>труда гарантирована Конституцией РМ. Каждый человек </a:t>
            </a:r>
            <a:r>
              <a:rPr lang="ru-RU" sz="2900" dirty="0" smtClean="0"/>
              <a:t>в</a:t>
            </a:r>
            <a:r>
              <a:rPr lang="ro-MO" sz="2900" dirty="0" smtClean="0"/>
              <a:t> </a:t>
            </a:r>
            <a:r>
              <a:rPr lang="ru-RU" sz="2900" dirty="0" smtClean="0"/>
              <a:t>соответствии </a:t>
            </a:r>
            <a:r>
              <a:rPr lang="ru-RU" sz="2900" dirty="0" smtClean="0"/>
              <a:t>с ч. (1) ст. 43 Конституции имеет право на труд, свободный выбор работы, справедливые и удовлетворительные условия труда, а также право на защиту от безработицы</a:t>
            </a:r>
            <a:r>
              <a:rPr lang="ru-RU" sz="2900" dirty="0" smtClean="0"/>
              <a:t>.</a:t>
            </a:r>
          </a:p>
          <a:p>
            <a:pPr algn="just">
              <a:buNone/>
            </a:pPr>
            <a:endParaRPr lang="ru-RU" sz="2900" b="1" i="1" dirty="0" smtClean="0"/>
          </a:p>
          <a:p>
            <a:pPr algn="just">
              <a:buNone/>
            </a:pPr>
            <a:r>
              <a:rPr lang="ro-MO" sz="2900" b="1" i="1" dirty="0" smtClean="0"/>
              <a:t>   </a:t>
            </a:r>
            <a:r>
              <a:rPr lang="ru-RU" sz="2900" b="1" i="1" dirty="0" smtClean="0"/>
              <a:t>Индивидуальный </a:t>
            </a:r>
            <a:r>
              <a:rPr lang="ru-RU" sz="2900" b="1" i="1" dirty="0" smtClean="0"/>
              <a:t>трудовой договор</a:t>
            </a:r>
            <a:r>
              <a:rPr lang="ru-RU" sz="2900" dirty="0" smtClean="0"/>
              <a:t> </a:t>
            </a:r>
            <a:r>
              <a:rPr lang="ru-RU" sz="2900" dirty="0" smtClean="0"/>
              <a:t> –  </a:t>
            </a:r>
            <a:r>
              <a:rPr lang="ru-RU" sz="2900" dirty="0" smtClean="0"/>
              <a:t>соглашение между работником и работодателем, на основании которого работник обязуется выполнять работу, соответствующую определенной специальности, квалификации или должности, на которую он назначен, с соблюдением правил внутреннего распорядка предприятия, а работодатель обязуется обеспечить работнику условия труда, предусмотренные </a:t>
            </a:r>
            <a:r>
              <a:rPr lang="ru-RU" sz="2900" dirty="0" smtClean="0"/>
              <a:t>Трудовым </a:t>
            </a:r>
            <a:r>
              <a:rPr lang="ru-RU" sz="2900" dirty="0" smtClean="0"/>
              <a:t>кодексом, иными нормативными актами, содержащими нормы трудового права, коллективным трудовым договором, а также своевременно и в полном размере выплачивать </a:t>
            </a:r>
            <a:r>
              <a:rPr lang="ru-RU" sz="2900" dirty="0" smtClean="0"/>
              <a:t>ему </a:t>
            </a:r>
            <a:r>
              <a:rPr lang="ru-RU" sz="2900" dirty="0" smtClean="0"/>
              <a:t>заработную плату</a:t>
            </a:r>
            <a:r>
              <a:rPr lang="ru-RU" sz="2900" dirty="0" smtClean="0"/>
              <a:t>.</a:t>
            </a:r>
          </a:p>
          <a:p>
            <a:pPr algn="just">
              <a:buNone/>
            </a:pPr>
            <a:r>
              <a:rPr lang="ro-MO" sz="2900" dirty="0" smtClean="0"/>
              <a:t>    </a:t>
            </a:r>
            <a:r>
              <a:rPr lang="ru-RU" sz="2900" dirty="0" smtClean="0"/>
              <a:t>Сторонами </a:t>
            </a:r>
            <a:r>
              <a:rPr lang="ru-RU" sz="2900" dirty="0" smtClean="0"/>
              <a:t>индивидуального трудового договора являются работник и работодатель</a:t>
            </a:r>
            <a:r>
              <a:rPr lang="ru-RU" sz="2900" dirty="0" smtClean="0"/>
              <a:t>.</a:t>
            </a:r>
          </a:p>
          <a:p>
            <a:pPr algn="just">
              <a:buNone/>
            </a:pPr>
            <a:r>
              <a:rPr lang="ro-MO" sz="2900" dirty="0" smtClean="0"/>
              <a:t>    </a:t>
            </a:r>
            <a:r>
              <a:rPr lang="ru-RU" sz="2900" dirty="0" smtClean="0"/>
              <a:t>Законность оформления трудовых отношений </a:t>
            </a:r>
            <a:r>
              <a:rPr lang="ru-RU" sz="2900" dirty="0" smtClean="0"/>
              <a:t>и </a:t>
            </a:r>
            <a:r>
              <a:rPr lang="ru-RU" sz="2900" dirty="0" smtClean="0"/>
              <a:t>иные </a:t>
            </a:r>
            <a:r>
              <a:rPr lang="ru-RU" sz="2900" dirty="0" smtClean="0"/>
              <a:t>непосредственно </a:t>
            </a:r>
            <a:r>
              <a:rPr lang="ru-RU" sz="2900" dirty="0" smtClean="0"/>
              <a:t>связанные </a:t>
            </a:r>
            <a:r>
              <a:rPr lang="ru-RU" sz="2900" dirty="0" smtClean="0"/>
              <a:t>с ними </a:t>
            </a:r>
            <a:r>
              <a:rPr lang="ru-RU" sz="2900" dirty="0" smtClean="0"/>
              <a:t>отношения </a:t>
            </a:r>
            <a:r>
              <a:rPr lang="ru-RU" sz="2900" dirty="0" smtClean="0"/>
              <a:t>со всеми вытекающими из данного факта правовыми последствиями </a:t>
            </a:r>
            <a:r>
              <a:rPr lang="ru-RU" sz="2900" dirty="0" smtClean="0"/>
              <a:t>зависит от юридически </a:t>
            </a:r>
            <a:r>
              <a:rPr lang="ru-RU" sz="2900" dirty="0" smtClean="0"/>
              <a:t>грамотно </a:t>
            </a:r>
            <a:r>
              <a:rPr lang="ru-RU" sz="2900" dirty="0" smtClean="0"/>
              <a:t>заключенного индивидуального трудового договора.</a:t>
            </a:r>
            <a:endParaRPr lang="ru-RU" sz="2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27992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o-MO" sz="2900" dirty="0" smtClean="0"/>
              <a:t>   </a:t>
            </a:r>
            <a:r>
              <a:rPr lang="ru-RU" sz="2900" dirty="0" smtClean="0"/>
              <a:t>Нормы </a:t>
            </a:r>
            <a:r>
              <a:rPr lang="ru-RU" sz="2900" dirty="0" smtClean="0"/>
              <a:t>для оформления </a:t>
            </a:r>
            <a:r>
              <a:rPr lang="ru-RU" sz="2900" dirty="0" smtClean="0"/>
              <a:t>индивидуального трудового договора</a:t>
            </a:r>
            <a:r>
              <a:rPr lang="ro-MO" sz="2900" dirty="0" smtClean="0"/>
              <a:t> </a:t>
            </a:r>
            <a:r>
              <a:rPr lang="ru-RU" sz="2900" dirty="0" smtClean="0"/>
              <a:t>установлены </a:t>
            </a:r>
            <a:r>
              <a:rPr lang="ru-RU" sz="2900" dirty="0" smtClean="0"/>
              <a:t>в Трудовом кодексе </a:t>
            </a:r>
            <a:r>
              <a:rPr lang="ru-RU" sz="2900" dirty="0" smtClean="0"/>
              <a:t>(</a:t>
            </a:r>
            <a:r>
              <a:rPr lang="ru-RU" sz="2900" dirty="0" smtClean="0"/>
              <a:t>Закон № 154/2003), и иных нормативных актах, содержащих нормы трудового права. Действие </a:t>
            </a:r>
            <a:r>
              <a:rPr lang="ru-RU" sz="2900" dirty="0" smtClean="0"/>
              <a:t>Трудового кодекса </a:t>
            </a:r>
            <a:r>
              <a:rPr lang="ru-RU" sz="2900" dirty="0" smtClean="0"/>
              <a:t>распространяется на трудовые отношения, регулируемые органическими законами и другими нормативными актами. Если международными договорами, соглашениями, конвенциями или иными международными актами, одной из сторон которых является РМ, предусмотрены иные положения, чем содержащиеся в </a:t>
            </a:r>
            <a:r>
              <a:rPr lang="ru-RU" sz="2900" dirty="0" smtClean="0"/>
              <a:t>Трудовом кодексе, </a:t>
            </a:r>
            <a:r>
              <a:rPr lang="ru-RU" sz="2900" dirty="0" smtClean="0"/>
              <a:t>приоритет имеют международные нормы</a:t>
            </a:r>
          </a:p>
          <a:p>
            <a:pPr algn="just">
              <a:buNone/>
            </a:pPr>
            <a:r>
              <a:rPr lang="ro-MO" sz="2900" dirty="0" smtClean="0"/>
              <a:t>   </a:t>
            </a:r>
            <a:r>
              <a:rPr lang="ru-RU" sz="2900" dirty="0" smtClean="0"/>
              <a:t>Работодатель </a:t>
            </a:r>
            <a:r>
              <a:rPr lang="ru-RU" sz="2900" dirty="0" smtClean="0"/>
              <a:t>в соответствии с п. а) ч. (1) ст. 10 Трудового кодекса имеет право заключать, изменять, приостанавливать действие и расторгать индивидуальный трудовой договор  с работниками в порядке и на условиях, установленных Трудовым кодексом и иными нормативными актами.</a:t>
            </a:r>
          </a:p>
          <a:p>
            <a:pPr algn="just">
              <a:buNone/>
            </a:pPr>
            <a:r>
              <a:rPr lang="ro-MO" sz="2900" dirty="0" smtClean="0"/>
              <a:t>    </a:t>
            </a:r>
            <a:r>
              <a:rPr lang="ru-RU" sz="2900" dirty="0" smtClean="0"/>
              <a:t>Аналогично</a:t>
            </a:r>
            <a:r>
              <a:rPr lang="ru-RU" sz="2900" dirty="0" smtClean="0"/>
              <a:t>, и работник согласно п. а) ч. (1) ст. 9 ТК имеет право на заключение, изменение, приостановление действия и расторжение индивидуального трудового договора  в порядке, установленном Трудовым кодексом и иными нормативными актами.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Оформление индивидуального  трудового </a:t>
            </a:r>
            <a:r>
              <a:rPr lang="ru-RU" sz="2800" dirty="0" smtClean="0"/>
              <a:t>договора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o-MO" sz="1400" dirty="0" smtClean="0"/>
              <a:t>    </a:t>
            </a:r>
            <a:r>
              <a:rPr lang="ru-RU" sz="1400" dirty="0" smtClean="0"/>
              <a:t>Содержание индивидуального трудового договора в соответствии с ч</a:t>
            </a:r>
            <a:r>
              <a:rPr lang="ru-RU" sz="1400" dirty="0" smtClean="0"/>
              <a:t>. </a:t>
            </a:r>
            <a:r>
              <a:rPr lang="ru-RU" sz="1400" dirty="0" smtClean="0"/>
              <a:t>(1) ст</a:t>
            </a:r>
            <a:r>
              <a:rPr lang="ru-RU" sz="1400" dirty="0" smtClean="0"/>
              <a:t>. 49 </a:t>
            </a:r>
            <a:r>
              <a:rPr lang="ru-RU" sz="1400" dirty="0" smtClean="0"/>
              <a:t>Трудового кодекса:</a:t>
            </a:r>
            <a:endParaRPr lang="ru-RU" sz="1400" dirty="0" smtClean="0"/>
          </a:p>
          <a:p>
            <a:pPr>
              <a:buNone/>
            </a:pPr>
            <a:r>
              <a:rPr lang="ru-RU" sz="1200" dirty="0" smtClean="0"/>
              <a:t>     - </a:t>
            </a:r>
            <a:r>
              <a:rPr lang="ru-RU" sz="1200" dirty="0" smtClean="0"/>
              <a:t>фамилию и имя работника;</a:t>
            </a:r>
            <a:br>
              <a:rPr lang="ru-RU" sz="1200" dirty="0" smtClean="0"/>
            </a:br>
            <a:r>
              <a:rPr lang="ru-RU" sz="1200" dirty="0" smtClean="0"/>
              <a:t>- идентификационные реквизиты работодателя; </a:t>
            </a:r>
            <a:br>
              <a:rPr lang="ru-RU" sz="1200" dirty="0" smtClean="0"/>
            </a:br>
            <a:r>
              <a:rPr lang="ru-RU" sz="1200" dirty="0" smtClean="0"/>
              <a:t>- срок договора;</a:t>
            </a:r>
            <a:br>
              <a:rPr lang="ru-RU" sz="1200" dirty="0" smtClean="0"/>
            </a:br>
            <a:r>
              <a:rPr lang="ru-RU" sz="1200" dirty="0" smtClean="0"/>
              <a:t>- дату вступления в силу договора;</a:t>
            </a:r>
            <a:br>
              <a:rPr lang="ru-RU" sz="1200" dirty="0" smtClean="0"/>
            </a:br>
            <a:r>
              <a:rPr lang="ru-RU" sz="1200" dirty="0" smtClean="0"/>
              <a:t>- специальность, профессию, квалификацию, должность;</a:t>
            </a:r>
            <a:r>
              <a:rPr lang="ru-RU" sz="1200" i="1" dirty="0" smtClean="0"/>
              <a:t> </a:t>
            </a:r>
            <a:r>
              <a:rPr lang="ru-RU" sz="1200" dirty="0" smtClean="0"/>
              <a:t>   </a:t>
            </a:r>
          </a:p>
          <a:p>
            <a:pPr>
              <a:buNone/>
            </a:pPr>
            <a:r>
              <a:rPr lang="ru-RU" sz="1200" dirty="0" smtClean="0"/>
              <a:t>     - </a:t>
            </a:r>
            <a:r>
              <a:rPr lang="ru-RU" sz="1200" dirty="0" smtClean="0"/>
              <a:t>должностные функции;</a:t>
            </a:r>
            <a:br>
              <a:rPr lang="ru-RU" sz="1200" dirty="0" smtClean="0"/>
            </a:br>
            <a:r>
              <a:rPr lang="ru-RU" sz="1200" dirty="0" smtClean="0"/>
              <a:t>- риски, сопутствующие должности;</a:t>
            </a:r>
            <a:br>
              <a:rPr lang="ru-RU" sz="1200" dirty="0" smtClean="0"/>
            </a:br>
            <a:r>
              <a:rPr lang="ru-RU" sz="1200" dirty="0" smtClean="0"/>
              <a:t>- наименование подлежащей выполнению работы (в случае индивидуального трудового договора на период выполнения определенной работы);</a:t>
            </a:r>
          </a:p>
          <a:p>
            <a:pPr>
              <a:buNone/>
            </a:pPr>
            <a:r>
              <a:rPr lang="ru-RU" sz="1200" dirty="0" smtClean="0"/>
              <a:t>     - </a:t>
            </a:r>
            <a:r>
              <a:rPr lang="ru-RU" sz="1200" dirty="0" smtClean="0"/>
              <a:t>права и обязанности работника;</a:t>
            </a:r>
            <a:br>
              <a:rPr lang="ru-RU" sz="1200" dirty="0" smtClean="0"/>
            </a:br>
            <a:r>
              <a:rPr lang="ru-RU" sz="1200" dirty="0" smtClean="0"/>
              <a:t>- права и обязанности работодателя;</a:t>
            </a:r>
            <a:br>
              <a:rPr lang="ru-RU" sz="1200" dirty="0" smtClean="0"/>
            </a:br>
            <a:r>
              <a:rPr lang="ru-RU" sz="1200" dirty="0" smtClean="0"/>
              <a:t>- условия оплаты труда, в том числе размер тарифной ставки или должностного оклада работника, надбавки, премии и материальную помощь;</a:t>
            </a:r>
            <a:br>
              <a:rPr lang="ru-RU" sz="1200" dirty="0" smtClean="0"/>
            </a:br>
            <a:r>
              <a:rPr lang="ru-RU" sz="1200" dirty="0" smtClean="0"/>
              <a:t>- компенсации и выплаты, в том числе за тяжелую работу и работу с вредными и/или опасными условиями труда;</a:t>
            </a:r>
            <a:br>
              <a:rPr lang="ru-RU" sz="1200" dirty="0" smtClean="0"/>
            </a:br>
            <a:r>
              <a:rPr lang="ru-RU" sz="1200" dirty="0" smtClean="0"/>
              <a:t>- </a:t>
            </a:r>
            <a:r>
              <a:rPr lang="ru-RU" sz="1200" dirty="0" smtClean="0"/>
              <a:t>р</a:t>
            </a:r>
            <a:r>
              <a:rPr lang="ru-RU" sz="1200" dirty="0" smtClean="0"/>
              <a:t>абочее </a:t>
            </a:r>
            <a:r>
              <a:rPr lang="ru-RU" sz="1200" dirty="0" smtClean="0"/>
              <a:t>место. Если рабочее место не является фиксированным, отмечается, что у работника могут быть разные рабочие места, и указывается юридический адрес предприятия или, по обстоятельствам, место жительства работодателя</a:t>
            </a:r>
            <a:r>
              <a:rPr lang="ru-RU" sz="1200" dirty="0" smtClean="0"/>
              <a:t>;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- </a:t>
            </a:r>
            <a:r>
              <a:rPr lang="ru-RU" sz="1200" dirty="0" smtClean="0"/>
              <a:t>режим труда и отдыха, в том числе продолжительность рабочего дня и рабочей недели работника</a:t>
            </a:r>
            <a:r>
              <a:rPr lang="ru-RU" sz="1200" dirty="0" smtClean="0"/>
              <a:t>;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- испытательный срок (в случае необходимости);</a:t>
            </a:r>
            <a:br>
              <a:rPr lang="ru-RU" sz="1200" dirty="0" smtClean="0"/>
            </a:br>
            <a:r>
              <a:rPr lang="ru-RU" sz="1200" dirty="0" smtClean="0"/>
              <a:t>- продолжительность ежегодного оплачиваемого отпуска и условия его предоставления; </a:t>
            </a:r>
            <a:br>
              <a:rPr lang="ru-RU" sz="1200" dirty="0" smtClean="0"/>
            </a:br>
            <a:r>
              <a:rPr lang="ru-RU" sz="1200" dirty="0" smtClean="0"/>
              <a:t>- условия социального страхования;</a:t>
            </a:r>
            <a:br>
              <a:rPr lang="ru-RU" sz="1200" dirty="0" smtClean="0"/>
            </a:br>
            <a:r>
              <a:rPr lang="ru-RU" sz="1200" dirty="0" smtClean="0"/>
              <a:t>- условия медицинского страхования.</a:t>
            </a:r>
          </a:p>
          <a:p>
            <a:pPr>
              <a:buNone/>
            </a:pPr>
            <a:r>
              <a:rPr lang="ru-RU" sz="1400" dirty="0" smtClean="0"/>
              <a:t>     Индивидуальный </a:t>
            </a:r>
            <a:r>
              <a:rPr lang="ru-RU" sz="1400" dirty="0" smtClean="0"/>
              <a:t>трудовой договор может содержать и иные условия, не противоречащие действующему </a:t>
            </a:r>
            <a:r>
              <a:rPr lang="ru-RU" sz="1400" dirty="0" smtClean="0"/>
              <a:t>законодательству </a:t>
            </a:r>
            <a:r>
              <a:rPr lang="ru-RU" sz="1400" dirty="0" smtClean="0"/>
              <a:t>(ч</a:t>
            </a:r>
            <a:r>
              <a:rPr lang="ru-RU" sz="1400" dirty="0" smtClean="0"/>
              <a:t>. (2) ст. 49 </a:t>
            </a:r>
            <a:r>
              <a:rPr lang="ru-RU" sz="1400" dirty="0" smtClean="0"/>
              <a:t>ТК).</a:t>
            </a:r>
            <a:endParaRPr lang="ru-RU" sz="1400" dirty="0" smtClean="0"/>
          </a:p>
          <a:p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Содержание индивидуального трудового договора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6400" b="1" dirty="0" smtClean="0"/>
              <a:t>    </a:t>
            </a:r>
            <a:r>
              <a:rPr lang="ru-RU" sz="6400" dirty="0" smtClean="0"/>
              <a:t>Заключение </a:t>
            </a:r>
            <a:r>
              <a:rPr lang="ru-RU" sz="6400" dirty="0" smtClean="0"/>
              <a:t>индивидуального трудового договора </a:t>
            </a:r>
            <a:r>
              <a:rPr lang="ru-RU" sz="6400" dirty="0" smtClean="0"/>
              <a:t>на </a:t>
            </a:r>
            <a:r>
              <a:rPr lang="ru-RU" sz="6400" dirty="0" smtClean="0"/>
              <a:t>определенный срок довольно удобно для работодателя, поскольку при прекращении трудовых отношений не нужно никаких специальных оснований для увольнения</a:t>
            </a:r>
            <a:r>
              <a:rPr lang="ru-RU" sz="6400" dirty="0" smtClean="0"/>
              <a:t>.</a:t>
            </a:r>
            <a:endParaRPr lang="ru-RU" sz="6400" dirty="0" smtClean="0"/>
          </a:p>
          <a:p>
            <a:pPr algn="just">
              <a:buNone/>
            </a:pPr>
            <a:r>
              <a:rPr lang="ru-RU" sz="6400" dirty="0" smtClean="0"/>
              <a:t>     Заключение </a:t>
            </a:r>
            <a:r>
              <a:rPr lang="ru-RU" sz="6400" dirty="0" smtClean="0"/>
              <a:t>срочного индивидуального трудового договора</a:t>
            </a:r>
            <a:r>
              <a:rPr lang="ru-RU" sz="6400" dirty="0" smtClean="0"/>
              <a:t> </a:t>
            </a:r>
            <a:r>
              <a:rPr lang="ru-RU" sz="6400" dirty="0" smtClean="0"/>
              <a:t>требует от работодателя серьезных оснований. Нарушение правил его составления и оформления может привести к тому, что временного сотрудника придется трудоустроить на постоянной основе</a:t>
            </a:r>
            <a:r>
              <a:rPr lang="ru-RU" sz="6400" dirty="0" smtClean="0"/>
              <a:t>.</a:t>
            </a:r>
          </a:p>
          <a:p>
            <a:pPr algn="just">
              <a:buNone/>
            </a:pPr>
            <a:r>
              <a:rPr lang="ru-RU" sz="6400" dirty="0" smtClean="0"/>
              <a:t>     Срочный индивидуальный трудовой договор  </a:t>
            </a:r>
            <a:r>
              <a:rPr lang="ru-RU" sz="6400" dirty="0" smtClean="0"/>
              <a:t>– это очень тонкая грань, которая может быть интересна работодателям, если правильно и точно </a:t>
            </a:r>
            <a:r>
              <a:rPr lang="ru-RU" sz="6400" dirty="0" err="1" smtClean="0"/>
              <a:t>задокументировать</a:t>
            </a:r>
            <a:r>
              <a:rPr lang="ru-RU" sz="6400" dirty="0" smtClean="0"/>
              <a:t> все нюансы: «В ИТД надо сформулировать условия заключения срочного ИТД и срок его действия».</a:t>
            </a:r>
          </a:p>
          <a:p>
            <a:pPr algn="just">
              <a:buNone/>
            </a:pPr>
            <a:r>
              <a:rPr lang="ru-RU" sz="6400" dirty="0" smtClean="0"/>
              <a:t>      Запрещается </a:t>
            </a:r>
            <a:r>
              <a:rPr lang="ru-RU" sz="6400" dirty="0" smtClean="0"/>
              <a:t>заключение срочных индивидуальных трудовых договоров в целях уклонения от предоставления прав и гарантий, предусмотренных для работников, с которыми заключается индивидуальный трудовой </a:t>
            </a:r>
            <a:r>
              <a:rPr lang="ru-RU" sz="6400" dirty="0" smtClean="0"/>
              <a:t>договор </a:t>
            </a:r>
            <a:r>
              <a:rPr lang="ru-RU" sz="6400" dirty="0" smtClean="0"/>
              <a:t>на неопределенный срок</a:t>
            </a:r>
            <a:r>
              <a:rPr lang="ru-RU" sz="6400" dirty="0" smtClean="0"/>
              <a:t>.</a:t>
            </a:r>
          </a:p>
          <a:p>
            <a:pPr algn="just">
              <a:buNone/>
            </a:pPr>
            <a:r>
              <a:rPr lang="ru-RU" sz="6400" dirty="0" smtClean="0"/>
              <a:t>       Срок </a:t>
            </a:r>
            <a:r>
              <a:rPr lang="ru-RU" sz="6400" dirty="0" smtClean="0"/>
              <a:t>действия индивидуального трудового договора </a:t>
            </a:r>
            <a:r>
              <a:rPr lang="ru-RU" sz="6400" dirty="0" smtClean="0"/>
              <a:t> должен </a:t>
            </a:r>
            <a:r>
              <a:rPr lang="ru-RU" sz="6400" dirty="0" smtClean="0"/>
              <a:t>быть четко указан в его тексте. Допустимая продолжительность срочного индивидуального трудового договора</a:t>
            </a:r>
            <a:r>
              <a:rPr lang="ru-RU" sz="6400" dirty="0" smtClean="0"/>
              <a:t>  определена ч. (2)  </a:t>
            </a:r>
            <a:r>
              <a:rPr lang="ru-RU" sz="6400" dirty="0" smtClean="0"/>
              <a:t>ст. 54 </a:t>
            </a:r>
            <a:r>
              <a:rPr lang="ru-RU" sz="6400" dirty="0" smtClean="0"/>
              <a:t>Трудового </a:t>
            </a:r>
            <a:r>
              <a:rPr lang="ru-RU" sz="6400" dirty="0" smtClean="0"/>
              <a:t>кодекса. Согласно этому разделу Трудового кодекса, максимальный срок действия такого документа составляет </a:t>
            </a:r>
            <a:r>
              <a:rPr lang="ru-RU" sz="6400" b="1" dirty="0" smtClean="0"/>
              <a:t>пять лет</a:t>
            </a:r>
            <a:r>
              <a:rPr lang="ru-RU" sz="6400" dirty="0" smtClean="0"/>
              <a:t>. При этом по взаимному согласию работодателя и работника срочные </a:t>
            </a:r>
            <a:r>
              <a:rPr lang="ru-RU" sz="6400" dirty="0" smtClean="0"/>
              <a:t>индивидуальные трудовые </a:t>
            </a:r>
            <a:r>
              <a:rPr lang="ru-RU" sz="6400" dirty="0" smtClean="0"/>
              <a:t>договора</a:t>
            </a:r>
            <a:r>
              <a:rPr lang="ru-RU" sz="6400" dirty="0" smtClean="0"/>
              <a:t> </a:t>
            </a:r>
            <a:r>
              <a:rPr lang="ru-RU" sz="6400" dirty="0" smtClean="0"/>
              <a:t>могут заключаться на любой период в рамках указанного ограничения.</a:t>
            </a:r>
          </a:p>
          <a:p>
            <a:pPr>
              <a:buNone/>
            </a:pPr>
            <a:endParaRPr lang="ru-RU" sz="40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/>
              <a:t>Срочный индивидуальный трудовой договор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48072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3000" b="1" dirty="0" smtClean="0"/>
              <a:t>Индивидуальный трудовой договор может быть заключен на определенный </a:t>
            </a:r>
            <a:r>
              <a:rPr lang="ru-RU" sz="3000" b="1" dirty="0" smtClean="0"/>
              <a:t>в </a:t>
            </a:r>
            <a:r>
              <a:rPr lang="ru-RU" sz="3000" b="1" dirty="0" smtClean="0"/>
              <a:t>следующих случаях:</a:t>
            </a:r>
          </a:p>
          <a:p>
            <a:pPr marL="624078" indent="-514350">
              <a:buNone/>
            </a:pPr>
            <a:r>
              <a:rPr lang="ro-MO" sz="3000" dirty="0" smtClean="0"/>
              <a:t>           </a:t>
            </a:r>
            <a:r>
              <a:rPr lang="ru-RU" sz="3000" dirty="0" err="1" smtClean="0"/>
              <a:t>a</a:t>
            </a:r>
            <a:r>
              <a:rPr lang="ru-RU" sz="3000" dirty="0" smtClean="0"/>
              <a:t>) на период временного отсутствия работника, действие индивидуального договора которого приостановлено (за исключением случаев его участия в забастовке), либо на период нахождения его в одном из отпусков, предусмотренных статьями 112, 120, 123, 124, 126, 178, 299 и </a:t>
            </a:r>
            <a:r>
              <a:rPr lang="ru-RU" sz="3000" dirty="0" smtClean="0"/>
              <a:t>300 ТК, </a:t>
            </a:r>
            <a:r>
              <a:rPr lang="ru-RU" sz="3000" dirty="0" smtClean="0"/>
              <a:t>или на период его отсутствия по другим причинам;</a:t>
            </a:r>
          </a:p>
          <a:p>
            <a:pPr marL="624078" indent="-514350">
              <a:buNone/>
            </a:pPr>
            <a:r>
              <a:rPr lang="ro-MO" sz="3000" dirty="0" smtClean="0"/>
              <a:t>           </a:t>
            </a:r>
            <a:r>
              <a:rPr lang="ru-RU" sz="3000" dirty="0" err="1" smtClean="0"/>
              <a:t>b</a:t>
            </a:r>
            <a:r>
              <a:rPr lang="ru-RU" sz="3000" dirty="0" smtClean="0"/>
              <a:t>) на время выполнения временных работ продолжительностью до двух месяцев;</a:t>
            </a:r>
          </a:p>
          <a:p>
            <a:pPr marL="624078" indent="-514350">
              <a:buNone/>
            </a:pPr>
            <a:r>
              <a:rPr lang="ro-MO" sz="3000" dirty="0" smtClean="0"/>
              <a:t>           </a:t>
            </a:r>
            <a:r>
              <a:rPr lang="ru-RU" sz="3000" dirty="0" smtClean="0"/>
              <a:t>с) </a:t>
            </a:r>
            <a:r>
              <a:rPr lang="ru-RU" sz="3000" dirty="0" smtClean="0"/>
              <a:t>на время выполнения сезонных работ, когда в силу природных условий работа может производиться только в течение определенного периода года;</a:t>
            </a:r>
          </a:p>
          <a:p>
            <a:pPr marL="624078" indent="-514350">
              <a:buNone/>
            </a:pPr>
            <a:r>
              <a:rPr lang="ro-MO" sz="3000" dirty="0" smtClean="0"/>
              <a:t>           d</a:t>
            </a:r>
            <a:r>
              <a:rPr lang="ru-RU" sz="3000" dirty="0" smtClean="0"/>
              <a:t>) </a:t>
            </a:r>
            <a:r>
              <a:rPr lang="ru-RU" sz="3000" dirty="0" smtClean="0"/>
              <a:t>с лицами, откомандированными на работу за пределы Республики Молдова;</a:t>
            </a:r>
          </a:p>
          <a:p>
            <a:pPr marL="624078" indent="-514350">
              <a:buNone/>
            </a:pPr>
            <a:r>
              <a:rPr lang="ro-MO" sz="3000" dirty="0" smtClean="0"/>
              <a:t>           e</a:t>
            </a:r>
            <a:r>
              <a:rPr lang="ru-RU" sz="3000" dirty="0" smtClean="0"/>
              <a:t>) </a:t>
            </a:r>
            <a:r>
              <a:rPr lang="ru-RU" sz="3000" dirty="0" smtClean="0"/>
              <a:t>с иностранными гражданами, которые трудоустраиваются на территории Республики Молдова;</a:t>
            </a:r>
          </a:p>
          <a:p>
            <a:pPr marL="624078" indent="-514350">
              <a:buNone/>
            </a:pPr>
            <a:r>
              <a:rPr lang="ro-MO" sz="3000" dirty="0" smtClean="0"/>
              <a:t>           f</a:t>
            </a:r>
            <a:r>
              <a:rPr lang="ru-RU" sz="3000" dirty="0" smtClean="0"/>
              <a:t>) </a:t>
            </a:r>
            <a:r>
              <a:rPr lang="ru-RU" sz="3000" dirty="0" smtClean="0"/>
              <a:t>на время стажировки и профессиональной подготовки работника на другом предприятии;</a:t>
            </a:r>
          </a:p>
          <a:p>
            <a:pPr marL="624078" indent="-514350">
              <a:buNone/>
            </a:pPr>
            <a:r>
              <a:rPr lang="ro-MO" sz="3000" dirty="0" smtClean="0"/>
              <a:t>           g</a:t>
            </a:r>
            <a:r>
              <a:rPr lang="ru-RU" sz="3000" dirty="0" smtClean="0"/>
              <a:t>) </a:t>
            </a:r>
            <a:r>
              <a:rPr lang="ru-RU" sz="3000" dirty="0" smtClean="0"/>
              <a:t>с лицами, обучающимися по дневной форме обучения;</a:t>
            </a:r>
          </a:p>
          <a:p>
            <a:pPr marL="624078" indent="-514350">
              <a:buNone/>
            </a:pPr>
            <a:r>
              <a:rPr lang="ro-MO" sz="3000" dirty="0" smtClean="0"/>
              <a:t>           h</a:t>
            </a:r>
            <a:r>
              <a:rPr lang="ru-RU" sz="3000" dirty="0" smtClean="0"/>
              <a:t>) </a:t>
            </a:r>
            <a:r>
              <a:rPr lang="ru-RU" sz="3000" dirty="0" smtClean="0"/>
              <a:t>с лицами, вышедшими согласно действующему законодательству на пенсию по возрасту или пенсию за выслугу лет (либо приобретшими право на такую пенсию) и нетрудоустроенными, – на срок до двух лет. Данный срок может быть продлен сторонами с учетом требований </a:t>
            </a:r>
            <a:r>
              <a:rPr lang="ru-RU" sz="3000" dirty="0" smtClean="0"/>
              <a:t>ч. </a:t>
            </a:r>
            <a:r>
              <a:rPr lang="ru-RU" sz="3000" dirty="0" smtClean="0"/>
              <a:t>(2) </a:t>
            </a:r>
            <a:r>
              <a:rPr lang="ru-RU" sz="3000" dirty="0" smtClean="0"/>
              <a:t>ст. </a:t>
            </a:r>
            <a:r>
              <a:rPr lang="ru-RU" sz="3000" dirty="0" smtClean="0"/>
              <a:t>54, </a:t>
            </a:r>
            <a:r>
              <a:rPr lang="ru-RU" sz="3000" dirty="0" smtClean="0"/>
              <a:t>ч. </a:t>
            </a:r>
            <a:r>
              <a:rPr lang="ru-RU" sz="3000" dirty="0" smtClean="0"/>
              <a:t>(1) и пункта а) </a:t>
            </a:r>
            <a:r>
              <a:rPr lang="ru-RU" sz="3000" dirty="0" smtClean="0"/>
              <a:t>ч. </a:t>
            </a:r>
            <a:r>
              <a:rPr lang="ru-RU" sz="3000" dirty="0" smtClean="0"/>
              <a:t>(2) </a:t>
            </a:r>
            <a:r>
              <a:rPr lang="ru-RU" sz="3000" dirty="0" smtClean="0"/>
              <a:t>ст. 68</a:t>
            </a:r>
            <a:r>
              <a:rPr lang="ro-MO" sz="3000" dirty="0" smtClean="0"/>
              <a:t> </a:t>
            </a:r>
            <a:r>
              <a:rPr lang="ru-RU" sz="3000" dirty="0" smtClean="0"/>
              <a:t>ТК;</a:t>
            </a:r>
            <a:endParaRPr lang="ru-RU" sz="3000" dirty="0" smtClean="0"/>
          </a:p>
          <a:p>
            <a:pPr marL="624078" indent="-514350">
              <a:buNone/>
            </a:pPr>
            <a:r>
              <a:rPr lang="ru-RU" sz="3000" dirty="0" smtClean="0"/>
              <a:t>           </a:t>
            </a:r>
            <a:r>
              <a:rPr lang="ro-MO" sz="3000" dirty="0" smtClean="0"/>
              <a:t>i</a:t>
            </a:r>
            <a:r>
              <a:rPr lang="ru-RU" sz="3000" dirty="0" smtClean="0"/>
              <a:t>) </a:t>
            </a:r>
            <a:r>
              <a:rPr lang="ru-RU" sz="3000" dirty="0" smtClean="0"/>
              <a:t>с научными работниками учреждений, занимающихся научными исследованиями и разработками, педагогическими работниками и ректорами высших учебных заведений, а также с руководителями учебных заведений дошкольного, начального, общего среднего, специального внешкольного, художественного, спортивного, среднего профессионального, среднего специального образования – по результатам конкурса, проведенного в соответствии с действующим законодательством;</a:t>
            </a:r>
          </a:p>
          <a:p>
            <a:pPr marL="624078" indent="-514350">
              <a:buNone/>
            </a:pPr>
            <a:r>
              <a:rPr lang="ru-RU" sz="3000" dirty="0" smtClean="0"/>
              <a:t>           </a:t>
            </a:r>
            <a:r>
              <a:rPr lang="ro-MO" sz="3000" dirty="0" smtClean="0"/>
              <a:t>j</a:t>
            </a:r>
            <a:r>
              <a:rPr lang="ru-RU" sz="3000" dirty="0" smtClean="0"/>
              <a:t>) </a:t>
            </a:r>
            <a:r>
              <a:rPr lang="ru-RU" sz="3000" dirty="0" smtClean="0"/>
              <a:t>на период избрания работника на определенный срок на выборную должность в центральных и местных органах публичной власти, а также в профсоюзных органах, органах патронатов, других некоммерческих организаций, хозяйственных товариществ и обществ;</a:t>
            </a:r>
          </a:p>
          <a:p>
            <a:pPr marL="624078" indent="-514350">
              <a:buNone/>
            </a:pPr>
            <a:r>
              <a:rPr lang="ru-RU" sz="3000" dirty="0" smtClean="0"/>
              <a:t>           </a:t>
            </a:r>
            <a:r>
              <a:rPr lang="ro-MO" sz="3000" dirty="0" smtClean="0"/>
              <a:t>k</a:t>
            </a:r>
            <a:r>
              <a:rPr lang="ru-RU" sz="3000" dirty="0" smtClean="0"/>
              <a:t>) </a:t>
            </a:r>
            <a:r>
              <a:rPr lang="ru-RU" sz="3000" dirty="0" smtClean="0"/>
              <a:t>с руководителями предприятий, их заместителями и главными бухгалтерами предприятий;​</a:t>
            </a:r>
          </a:p>
          <a:p>
            <a:pPr marL="624078" indent="-514350">
              <a:buNone/>
            </a:pPr>
            <a:r>
              <a:rPr lang="ru-RU" sz="3000" dirty="0" smtClean="0"/>
              <a:t>           </a:t>
            </a:r>
            <a:r>
              <a:rPr lang="ro-MO" sz="3000" dirty="0" smtClean="0"/>
              <a:t>l</a:t>
            </a:r>
            <a:r>
              <a:rPr lang="ru-RU" sz="3000" dirty="0" smtClean="0"/>
              <a:t>) </a:t>
            </a:r>
            <a:r>
              <a:rPr lang="ru-RU" sz="3000" dirty="0" smtClean="0"/>
              <a:t>на время выполнения определенной работы;</a:t>
            </a:r>
          </a:p>
          <a:p>
            <a:pPr marL="624078" indent="-514350">
              <a:buNone/>
            </a:pPr>
            <a:r>
              <a:rPr lang="ru-RU" sz="3000" dirty="0" smtClean="0"/>
              <a:t>           </a:t>
            </a:r>
            <a:r>
              <a:rPr lang="ro-MO" sz="3000" dirty="0" smtClean="0"/>
              <a:t>m</a:t>
            </a:r>
            <a:r>
              <a:rPr lang="ru-RU" sz="3000" dirty="0" smtClean="0"/>
              <a:t>) </a:t>
            </a:r>
            <a:r>
              <a:rPr lang="ru-RU" sz="3000" dirty="0" smtClean="0"/>
              <a:t>на период реализации инвестиционного проекта или программы технической и финансовой помощи;</a:t>
            </a:r>
          </a:p>
          <a:p>
            <a:pPr marL="624078" indent="-514350">
              <a:buNone/>
            </a:pPr>
            <a:r>
              <a:rPr lang="ru-RU" sz="3000" dirty="0" smtClean="0"/>
              <a:t>           </a:t>
            </a:r>
            <a:r>
              <a:rPr lang="ro-MO" sz="3000" dirty="0" smtClean="0"/>
              <a:t>n</a:t>
            </a:r>
            <a:r>
              <a:rPr lang="ru-RU" sz="3000" dirty="0" smtClean="0"/>
              <a:t>) </a:t>
            </a:r>
            <a:r>
              <a:rPr lang="ru-RU" sz="3000" dirty="0" smtClean="0"/>
              <a:t>для выполнения работ, связанных с увеличением объема производства или оказываемых услуг, временный характер которых (до одного года) может быть обоснован работодателем;</a:t>
            </a:r>
          </a:p>
          <a:p>
            <a:pPr marL="624078" indent="-514350">
              <a:buNone/>
            </a:pPr>
            <a:r>
              <a:rPr lang="ru-RU" sz="3000" dirty="0" smtClean="0"/>
              <a:t>           </a:t>
            </a:r>
            <a:r>
              <a:rPr lang="ro-MO" sz="3000" dirty="0" smtClean="0"/>
              <a:t>o</a:t>
            </a:r>
            <a:r>
              <a:rPr lang="ru-RU" sz="3000" dirty="0" smtClean="0"/>
              <a:t>) </a:t>
            </a:r>
            <a:r>
              <a:rPr lang="ru-RU" sz="3000" dirty="0" smtClean="0"/>
              <a:t>с лицами, поступающими на работу на предприятия, созданные на определенный период;</a:t>
            </a:r>
          </a:p>
          <a:p>
            <a:pPr marL="624078" indent="-514350">
              <a:buNone/>
            </a:pPr>
            <a:r>
              <a:rPr lang="ru-RU" sz="3000" dirty="0" smtClean="0"/>
              <a:t>           </a:t>
            </a:r>
            <a:r>
              <a:rPr lang="ro-MO" sz="3000" dirty="0" smtClean="0"/>
              <a:t>p</a:t>
            </a:r>
            <a:r>
              <a:rPr lang="ru-RU" sz="3000" dirty="0" smtClean="0"/>
              <a:t>) </a:t>
            </a:r>
            <a:r>
              <a:rPr lang="ru-RU" sz="3000" dirty="0" smtClean="0"/>
              <a:t>с творческими работниками из области искусства и культуры;</a:t>
            </a:r>
          </a:p>
          <a:p>
            <a:pPr marL="624078" indent="-514350">
              <a:buNone/>
            </a:pPr>
            <a:r>
              <a:rPr lang="ru-RU" sz="3000" dirty="0" smtClean="0"/>
              <a:t>           </a:t>
            </a:r>
            <a:r>
              <a:rPr lang="ro-MO" sz="3000" dirty="0" smtClean="0"/>
              <a:t>q</a:t>
            </a:r>
            <a:r>
              <a:rPr lang="ru-RU" sz="3000" dirty="0" smtClean="0"/>
              <a:t>) </a:t>
            </a:r>
            <a:r>
              <a:rPr lang="ru-RU" sz="3000" dirty="0" smtClean="0"/>
              <a:t>с работниками религиозных объединений; а также</a:t>
            </a:r>
          </a:p>
          <a:p>
            <a:pPr marL="624078" indent="-514350">
              <a:buNone/>
            </a:pPr>
            <a:r>
              <a:rPr lang="ru-RU" sz="3000" dirty="0" smtClean="0"/>
              <a:t>           </a:t>
            </a:r>
            <a:r>
              <a:rPr lang="ro-MO" sz="3000" dirty="0" smtClean="0"/>
              <a:t>r</a:t>
            </a:r>
            <a:r>
              <a:rPr lang="ru-RU" sz="3000" dirty="0" smtClean="0"/>
              <a:t>) </a:t>
            </a:r>
            <a:r>
              <a:rPr lang="ru-RU" sz="3000" dirty="0" smtClean="0"/>
              <a:t>в иных случаях, предусмотренных действующим законодательством.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Особенности при  </a:t>
            </a:r>
            <a:r>
              <a:rPr lang="ru-RU" dirty="0" smtClean="0"/>
              <a:t>заключении срочных </a:t>
            </a:r>
            <a:r>
              <a:rPr lang="ru-RU" dirty="0" smtClean="0"/>
              <a:t>индивидуальных трудовых договоров</a:t>
            </a:r>
          </a:p>
          <a:p>
            <a:endParaRPr lang="ru-RU" dirty="0" smtClean="0"/>
          </a:p>
          <a:p>
            <a:pPr>
              <a:buNone/>
            </a:pPr>
            <a:r>
              <a:rPr lang="ru-RU" b="1" i="1" dirty="0" smtClean="0"/>
              <a:t>               Обратите </a:t>
            </a:r>
            <a:r>
              <a:rPr lang="ru-RU" b="1" i="1" dirty="0" smtClean="0"/>
              <a:t>внимание: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</a:t>
            </a:r>
            <a:r>
              <a:rPr lang="ro-MO" i="1" dirty="0" smtClean="0"/>
              <a:t>1</a:t>
            </a:r>
            <a:r>
              <a:rPr lang="ro-MO" i="1" dirty="0" smtClean="0"/>
              <a:t>) </a:t>
            </a:r>
            <a:r>
              <a:rPr lang="ru-RU" i="1" dirty="0" smtClean="0"/>
              <a:t>Неправомерно  заключение срочного ИТД, когда работник принимается «на время исполнения обязанностей отсутствующего», а на самом деле должность вакантна.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2</a:t>
            </a:r>
            <a:r>
              <a:rPr lang="ru-RU" i="1" dirty="0" smtClean="0"/>
              <a:t>) Срочный трудовой договор заключается на срок не более пяти лет.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3</a:t>
            </a:r>
            <a:r>
              <a:rPr lang="ru-RU" i="1" dirty="0" smtClean="0"/>
              <a:t>) При заключении срочного ИТД на выполнение сезонных работ нужно учитывать что работники, участвующие в выполнении ряда сезонных работ, продолжительность которых превышает 6 (шесть) месяцев, равно как и работники, нанятые на неопределенный срок, не могут считаться сезонными работниками.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4</a:t>
            </a:r>
            <a:r>
              <a:rPr lang="ru-RU" i="1" dirty="0" smtClean="0"/>
              <a:t>) Запрещается установление испытательного срока при заключении срочного ИТД сроком до 3-х месяцев.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5</a:t>
            </a:r>
            <a:r>
              <a:rPr lang="ru-RU" i="1" dirty="0" smtClean="0"/>
              <a:t>) Работники принятые на работу по срочному ИТД имеют равноценные права с постоянными работниками.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980728"/>
            <a:ext cx="7920880" cy="51125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zh-CN" b="1" i="1" dirty="0" smtClean="0">
                <a:solidFill>
                  <a:schemeClr val="tx1"/>
                </a:solidFill>
                <a:latin typeface="Liberation Serif" charset="0"/>
                <a:ea typeface="WenQuanYi Micro Hei" charset="0"/>
                <a:cs typeface="Lohit Devanagari" charset="0"/>
              </a:rPr>
              <a:t>                                 Обратите </a:t>
            </a:r>
            <a:r>
              <a:rPr lang="ru-RU" altLang="zh-CN" b="1" i="1" dirty="0" smtClean="0">
                <a:solidFill>
                  <a:schemeClr val="tx1"/>
                </a:solidFill>
                <a:latin typeface="Liberation Serif" charset="0"/>
                <a:ea typeface="WenQuanYi Micro Hei" charset="0"/>
                <a:cs typeface="Lohit Devanagari" charset="0"/>
              </a:rPr>
              <a:t>внимание:</a:t>
            </a:r>
            <a:endParaRPr lang="ru-RU" altLang="zh-CN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MO" altLang="zh-CN" i="1" dirty="0" smtClean="0">
                <a:solidFill>
                  <a:schemeClr val="tx1"/>
                </a:solidFill>
                <a:latin typeface="Liberation Serif" charset="0"/>
                <a:ea typeface="WenQuanYi Micro Hei" charset="0"/>
                <a:cs typeface="Mangal"/>
              </a:rPr>
              <a:t>1) </a:t>
            </a:r>
            <a:r>
              <a:rPr lang="ru-RU" altLang="zh-CN" i="1" dirty="0" smtClean="0">
                <a:solidFill>
                  <a:schemeClr val="tx1"/>
                </a:solidFill>
                <a:latin typeface="Liberation Serif" charset="0"/>
                <a:ea typeface="WenQuanYi Micro Hei" charset="0"/>
                <a:cs typeface="Mangal"/>
              </a:rPr>
              <a:t>Неправомерно  заключение срочного ИТД, когда работник принимается «на время исполнения обязанностей отсутствующего», а на самом деле должность вакантна.</a:t>
            </a:r>
            <a:endParaRPr lang="ru-RU" altLang="zh-CN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i="1" dirty="0" smtClean="0">
                <a:solidFill>
                  <a:schemeClr val="tx1"/>
                </a:solidFill>
                <a:latin typeface="Liberation Serif" charset="0"/>
                <a:ea typeface="WenQuanYi Micro Hei" charset="0"/>
                <a:cs typeface="Mangal"/>
              </a:rPr>
              <a:t>2) Срочный трудовой договор заключается на срок не более пяти лет.</a:t>
            </a:r>
            <a:endParaRPr lang="ru-RU" altLang="zh-CN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i="1" dirty="0" smtClean="0">
                <a:solidFill>
                  <a:schemeClr val="tx1"/>
                </a:solidFill>
                <a:latin typeface="Liberation Serif" charset="0"/>
                <a:ea typeface="WenQuanYi Micro Hei" charset="0"/>
                <a:cs typeface="Mangal"/>
              </a:rPr>
              <a:t>3) При заключении срочного ИТД на выполнение сезонных работ нужно учитывать что работники, участвующие в выполнении ряда сезонных работ, продолжительность которых превышает 6 (шесть) месяцев, равно как и работники, нанятые на неопределенный срок, не могут считаться сезонными работниками.</a:t>
            </a:r>
            <a:endParaRPr lang="ru-RU" altLang="zh-CN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i="1" dirty="0" smtClean="0">
                <a:solidFill>
                  <a:schemeClr val="tx1"/>
                </a:solidFill>
                <a:latin typeface="Liberation Serif" charset="0"/>
                <a:ea typeface="WenQuanYi Micro Hei" charset="0"/>
                <a:cs typeface="Mangal"/>
              </a:rPr>
              <a:t>4) Запрещается установление испытательного срока при заключении срочного ИТД сроком до 3-х месяцев.</a:t>
            </a:r>
            <a:endParaRPr lang="ru-RU" altLang="zh-CN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i="1" dirty="0" smtClean="0">
                <a:solidFill>
                  <a:schemeClr val="tx1"/>
                </a:solidFill>
                <a:latin typeface="Liberation Serif" charset="0"/>
                <a:ea typeface="WenQuanYi Micro Hei" charset="0"/>
                <a:cs typeface="Mangal"/>
              </a:rPr>
              <a:t>5) Работники принятые на работу по срочному ИТД имеют равноценные права с постоянными работниками.</a:t>
            </a:r>
            <a:endParaRPr lang="ru-RU" altLang="zh-CN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000" b="1" dirty="0" smtClean="0"/>
              <a:t>Расторжение срочного </a:t>
            </a:r>
            <a:r>
              <a:rPr lang="ru-RU" sz="3000" b="1" dirty="0" smtClean="0"/>
              <a:t>индивидуального трудового договора</a:t>
            </a:r>
            <a:endParaRPr lang="ru-RU" sz="3000" b="1" dirty="0" smtClean="0"/>
          </a:p>
          <a:p>
            <a:pPr>
              <a:buNone/>
            </a:pPr>
            <a:r>
              <a:rPr lang="ru-RU" dirty="0" smtClean="0"/>
              <a:t>   </a:t>
            </a:r>
            <a:r>
              <a:rPr lang="ru-RU" sz="1700" dirty="0" smtClean="0"/>
              <a:t>Расторжение </a:t>
            </a:r>
            <a:r>
              <a:rPr lang="ru-RU" sz="1700" dirty="0" smtClean="0"/>
              <a:t>срочного </a:t>
            </a:r>
            <a:r>
              <a:rPr lang="ru-RU" sz="1700" dirty="0" smtClean="0"/>
              <a:t>индивидуального трудового договора </a:t>
            </a:r>
            <a:r>
              <a:rPr lang="ru-RU" sz="1700" dirty="0" smtClean="0"/>
              <a:t>должно быть осуществлено в соответствии с определенными законодательными требованиями.</a:t>
            </a:r>
          </a:p>
          <a:p>
            <a:pPr>
              <a:buNone/>
            </a:pPr>
            <a:r>
              <a:rPr lang="ru-RU" sz="1700" dirty="0" smtClean="0"/>
              <a:t>    Прекращения срочного </a:t>
            </a:r>
            <a:r>
              <a:rPr lang="ru-RU" sz="1700" dirty="0" smtClean="0"/>
              <a:t>индивидуального трудового договора</a:t>
            </a:r>
            <a:r>
              <a:rPr lang="ru-RU" sz="1700" dirty="0" smtClean="0"/>
              <a:t> осуществляется по обстоятельствам не зависящим от воли сторон на основании ст. 82 Трудового кодекса.  </a:t>
            </a:r>
            <a:endParaRPr lang="ru-RU" sz="1700" dirty="0" smtClean="0"/>
          </a:p>
          <a:p>
            <a:pPr>
              <a:buNone/>
            </a:pPr>
            <a:r>
              <a:rPr lang="ru-RU" sz="1700" dirty="0" smtClean="0"/>
              <a:t>    При </a:t>
            </a:r>
            <a:r>
              <a:rPr lang="ru-RU" sz="1700" dirty="0" smtClean="0"/>
              <a:t>этом расторжение возможно до истечения срока действия срочного индивидуального трудового договора</a:t>
            </a:r>
            <a:r>
              <a:rPr lang="ru-RU" sz="1700" dirty="0" smtClean="0"/>
              <a:t> </a:t>
            </a:r>
            <a:r>
              <a:rPr lang="ru-RU" sz="1700" dirty="0" smtClean="0"/>
              <a:t>в случаях, указанных в статьях 82, 82</a:t>
            </a:r>
            <a:r>
              <a:rPr lang="ru-RU" sz="1700" baseline="30000" dirty="0" smtClean="0"/>
              <a:t>1</a:t>
            </a:r>
            <a:r>
              <a:rPr lang="ru-RU" sz="1700" dirty="0" smtClean="0"/>
              <a:t>, 85 и 86</a:t>
            </a:r>
            <a:r>
              <a:rPr lang="ru-RU" sz="1700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71600" y="4365104"/>
            <a:ext cx="7200800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ЭТО ВАЖНО!</a:t>
            </a:r>
            <a:r>
              <a:rPr lang="en-US" dirty="0" smtClean="0"/>
              <a:t> </a:t>
            </a:r>
            <a:r>
              <a:rPr lang="ru-RU" dirty="0" smtClean="0"/>
              <a:t>Приказ о прекращение индивидуального трудового договора должно содержать ссылку на соответствующую статью, часть, пункт и букву </a:t>
            </a:r>
            <a:r>
              <a:rPr lang="ro-MO" dirty="0" smtClean="0"/>
              <a:t>Трудового кодекса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82453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2900" dirty="0" smtClean="0"/>
              <a:t>Анализ  </a:t>
            </a:r>
            <a:r>
              <a:rPr lang="ru-RU" sz="2900" dirty="0" smtClean="0"/>
              <a:t>норм трудового законодательства  позволяет выделить ряд важных проблем в области заключения, изменения и расторжения индивидуальных трудовых договоров, которые требуют дополнительного правового регулирования либо разъяснения высшей судебной инстанцией.</a:t>
            </a:r>
          </a:p>
          <a:p>
            <a:pPr>
              <a:buNone/>
            </a:pPr>
            <a:r>
              <a:rPr lang="ru-RU" sz="2900" dirty="0" smtClean="0"/>
              <a:t>     Во-первых</a:t>
            </a:r>
            <a:r>
              <a:rPr lang="ru-RU" sz="2900" dirty="0" smtClean="0"/>
              <a:t>, согласно ч. (2) ст. 47 Трудового кодекса работодатель не вправе отказывать в заключении трудового договора по обстоятельствам, носящим дискриминационный характер. В связи с тем, что трудовое законодательство содержит только примерный перечень причин, по которым работодатель не вправе отказать в заключении  индивидуального трудового договора, присутствовала ли в конкретном случае дискриминация при отказе, решается судом при рассмотрении конкретных обстоятельств дела. </a:t>
            </a:r>
          </a:p>
          <a:p>
            <a:pPr>
              <a:buNone/>
            </a:pPr>
            <a:r>
              <a:rPr lang="ru-RU" sz="2900" dirty="0" smtClean="0"/>
              <a:t>     Одним </a:t>
            </a:r>
            <a:r>
              <a:rPr lang="ru-RU" sz="2900" dirty="0" smtClean="0"/>
              <a:t>из возможных способов решения настоящей проблемы является обоснованный письменный ответ после прохождения собеседования об отказе принятия на работу.</a:t>
            </a:r>
          </a:p>
          <a:p>
            <a:pPr>
              <a:buNone/>
            </a:pPr>
            <a:r>
              <a:rPr lang="ru-RU" sz="2900" dirty="0" smtClean="0"/>
              <a:t>     Во-вторых</a:t>
            </a:r>
            <a:r>
              <a:rPr lang="ru-RU" sz="2900" dirty="0" smtClean="0"/>
              <a:t>, если индивидуальный трудовой договор не был оформлен в предусмотренной законодательством письменной форме, а работник приступил к осуществлению трудовой функции по поручению работодателя (его представителя) или работодатель (его представитель) знал о данных действиях работника, то договор считается заключенным и его письменное оформление форме должно быть осуществлено надлежащим образом. </a:t>
            </a:r>
          </a:p>
          <a:p>
            <a:pPr>
              <a:buNone/>
            </a:pPr>
            <a:r>
              <a:rPr lang="ru-RU" sz="2900" dirty="0" smtClean="0"/>
              <a:t>     В </a:t>
            </a:r>
            <a:r>
              <a:rPr lang="ru-RU" sz="2900" dirty="0" smtClean="0"/>
              <a:t>этом случае необходимо знать, что представитель работодателя – это лицо, наделенное полномочиями по поиску и найму работников, так как именно в этом случае при реальном допущении работника к осуществлению деятельности с ведома или по поручению такого лица возникают трудовые отношения, и на работодателя может быть возложена обязанность оформить индивидуальный трудовой договор с этим работником надлежащим образом.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Индивидуальный </a:t>
            </a:r>
            <a:r>
              <a:rPr lang="ru-RU" sz="3100" dirty="0" smtClean="0"/>
              <a:t>трудовой договор: основные проблемы правового регулирования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239</TotalTime>
  <Words>1607</Words>
  <Application>Microsoft Office PowerPoint</Application>
  <PresentationFormat>Экран (4:3)</PresentationFormat>
  <Paragraphs>76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                Правовое регулирование индивидуальных трудовых договоров</vt:lpstr>
      <vt:lpstr>Слайд 2</vt:lpstr>
      <vt:lpstr>Оформление индивидуального  трудового договора</vt:lpstr>
      <vt:lpstr> Содержание индивидуального трудового договора </vt:lpstr>
      <vt:lpstr>Срочный индивидуальный трудовой договор</vt:lpstr>
      <vt:lpstr>Слайд 6</vt:lpstr>
      <vt:lpstr>Слайд 7</vt:lpstr>
      <vt:lpstr>Слайд 8</vt:lpstr>
      <vt:lpstr> Индивидуальный трудовой договор: основные проблемы правового регулирования 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Задачи кадровой работы на предприятии </dc:title>
  <dc:creator>Любовь</dc:creator>
  <cp:lastModifiedBy>Любовь</cp:lastModifiedBy>
  <cp:revision>33</cp:revision>
  <dcterms:created xsi:type="dcterms:W3CDTF">2021-05-11T18:37:45Z</dcterms:created>
  <dcterms:modified xsi:type="dcterms:W3CDTF">2021-07-20T08:28:10Z</dcterms:modified>
</cp:coreProperties>
</file>