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DE263C33-45A5-4226-AA0F-91E6C161D786}" type="datetimeFigureOut">
              <a:rPr lang="ru-RU" smtClean="0"/>
              <a:pPr/>
              <a:t>21.07.2021</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BADD277D-B8E7-4F34-8842-C86379ADB4C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21.07.2021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21.07.2021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21.07.2021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DE263C33-45A5-4226-AA0F-91E6C161D786}" type="datetimeFigureOut">
              <a:rPr lang="ru-RU" smtClean="0"/>
              <a:pPr/>
              <a:t>21.07.2021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E263C33-45A5-4226-AA0F-91E6C161D786}" type="datetimeFigureOut">
              <a:rPr lang="ru-RU" smtClean="0"/>
              <a:pPr/>
              <a:t>21.07.2021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DE263C33-45A5-4226-AA0F-91E6C161D786}" type="datetimeFigureOut">
              <a:rPr lang="ru-RU" smtClean="0"/>
              <a:pPr/>
              <a:t>21.07.2021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DE263C33-45A5-4226-AA0F-91E6C161D786}" type="datetimeFigureOut">
              <a:rPr lang="ru-RU" smtClean="0"/>
              <a:pPr/>
              <a:t>21.07.2021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DE263C33-45A5-4226-AA0F-91E6C161D786}" type="datetimeFigureOut">
              <a:rPr lang="ru-RU" smtClean="0"/>
              <a:pPr/>
              <a:t>21.07.2021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DE263C33-45A5-4226-AA0F-91E6C161D786}" type="datetimeFigureOut">
              <a:rPr lang="ru-RU" smtClean="0"/>
              <a:pPr/>
              <a:t>21.07.2021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DE263C33-45A5-4226-AA0F-91E6C161D786}" type="datetimeFigureOut">
              <a:rPr lang="ru-RU" smtClean="0"/>
              <a:pPr/>
              <a:t>21.07.2021</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BADD277D-B8E7-4F34-8842-C86379ADB4C0}"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E263C33-45A5-4226-AA0F-91E6C161D786}" type="datetimeFigureOut">
              <a:rPr lang="ru-RU" smtClean="0"/>
              <a:pPr/>
              <a:t>21.07.2021</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ADD277D-B8E7-4F34-8842-C86379ADB4C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88640"/>
            <a:ext cx="7772400" cy="2016223"/>
          </a:xfrm>
        </p:spPr>
        <p:txBody>
          <a:bodyPr>
            <a:normAutofit fontScale="90000"/>
          </a:bodyPr>
          <a:lstStyle/>
          <a:p>
            <a:pPr algn="ctr"/>
            <a:r>
              <a:rPr lang="ru-RU" sz="3600" b="0" dirty="0" smtClean="0">
                <a:latin typeface="Arial Black" pitchFamily="34" charset="0"/>
              </a:rPr>
              <a:t/>
            </a:r>
            <a:br>
              <a:rPr lang="ru-RU" sz="3600" b="0" dirty="0" smtClean="0">
                <a:latin typeface="Arial Black" pitchFamily="34" charset="0"/>
              </a:rPr>
            </a:br>
            <a:r>
              <a:rPr lang="ru-RU" sz="3600" b="0" dirty="0" smtClean="0">
                <a:latin typeface="Arial Black" pitchFamily="34" charset="0"/>
              </a:rPr>
              <a:t/>
            </a:r>
            <a:br>
              <a:rPr lang="ru-RU" sz="3600" b="0" dirty="0" smtClean="0">
                <a:latin typeface="Arial Black" pitchFamily="34" charset="0"/>
              </a:rPr>
            </a:br>
            <a:r>
              <a:rPr lang="ru-RU" sz="3600" b="0" dirty="0" smtClean="0">
                <a:latin typeface="Arial Black" pitchFamily="34" charset="0"/>
              </a:rPr>
              <a:t/>
            </a:r>
            <a:br>
              <a:rPr lang="ru-RU" sz="3600" b="0" dirty="0" smtClean="0">
                <a:latin typeface="Arial Black" pitchFamily="34" charset="0"/>
              </a:rPr>
            </a:br>
            <a:r>
              <a:rPr lang="ru-RU" sz="3600" b="0" dirty="0" smtClean="0">
                <a:latin typeface="Arial Black" pitchFamily="34" charset="0"/>
              </a:rPr>
              <a:t>Понятие несчастного случая на производстве. Несчастные случаи, подлежащие расследованию</a:t>
            </a:r>
            <a:endParaRPr lang="ru-RU" sz="3600" dirty="0">
              <a:latin typeface="Arial Black" pitchFamily="34" charset="0"/>
            </a:endParaRPr>
          </a:p>
        </p:txBody>
      </p:sp>
      <p:sp>
        <p:nvSpPr>
          <p:cNvPr id="3" name="Подзаголовок 2"/>
          <p:cNvSpPr>
            <a:spLocks noGrp="1"/>
          </p:cNvSpPr>
          <p:nvPr>
            <p:ph type="subTitle" idx="1"/>
          </p:nvPr>
        </p:nvSpPr>
        <p:spPr>
          <a:xfrm>
            <a:off x="685800" y="2276872"/>
            <a:ext cx="7772400" cy="2534439"/>
          </a:xfrm>
        </p:spPr>
        <p:txBody>
          <a:bodyPr/>
          <a:lstStyle/>
          <a:p>
            <a:endParaRPr lang="ru-RU" dirty="0"/>
          </a:p>
        </p:txBody>
      </p:sp>
      <p:pic>
        <p:nvPicPr>
          <p:cNvPr id="4" name="Рисунок 3" descr="og_og_1468845516269949556.jpg"/>
          <p:cNvPicPr>
            <a:picLocks noChangeAspect="1"/>
          </p:cNvPicPr>
          <p:nvPr/>
        </p:nvPicPr>
        <p:blipFill>
          <a:blip r:embed="rId2" cstate="print"/>
          <a:stretch>
            <a:fillRect/>
          </a:stretch>
        </p:blipFill>
        <p:spPr>
          <a:xfrm>
            <a:off x="0" y="2276872"/>
            <a:ext cx="9144000" cy="403244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40000" lnSpcReduction="20000"/>
          </a:bodyPr>
          <a:lstStyle/>
          <a:p>
            <a:r>
              <a:rPr lang="ru-RU" sz="3000" dirty="0" smtClean="0"/>
              <a:t>Тяжелые и смертельные несчастные случаи расследуются инспекторами труда, назначаемыми компетентной орган в области контроля за безопасностью труда, которые должны проводить расследование этих событий, невзирая на любое влияние.</a:t>
            </a:r>
          </a:p>
          <a:p>
            <a:r>
              <a:rPr lang="ru-RU" sz="3000" dirty="0" smtClean="0"/>
              <a:t>Акты, касающиеся порядка организации деятельности по защите и предупреждению (инструкции, личные карточки обучения в области охраны здоровья и безопасности труда, карточки оценки факторов риска, журналы и др.), в оригинале могут быть изъяты другими органами только с согласия инспектора труда, уполномоченного расследовать случай.</a:t>
            </a:r>
          </a:p>
          <a:p>
            <a:r>
              <a:rPr lang="ru-RU" sz="3000" dirty="0" smtClean="0"/>
              <a:t>По просьбе Государственной инспекции труда или предприятия медицинское учреждение, оказывающее помощь пострадавшему в 24-часовой срок выдает медицинскую справку о характере насильственного повреждения его организма, а учреждение судебно-медицинской экспертизы в 5-дневный срок после завершения экспертизы выдает бесплатно Государственная инспекция труда заключение из акта судебно-медицинской экспертизы о причинах смерти пострадавшего.</a:t>
            </a:r>
          </a:p>
          <a:p>
            <a:r>
              <a:rPr lang="ru-RU" sz="3000" dirty="0" smtClean="0"/>
              <a:t>Событие, произошедшее во время осуществления служебных обязанностей на автомобильном, воздушном, речном, морском или железнодорожном транспорте, расследуется в соответствии с требованиями настоящего Положения с использованием, при необходимости, материалов расследования, составленных органами транспортного надзора.</a:t>
            </a:r>
            <a:br>
              <a:rPr lang="ru-RU" sz="3000" dirty="0" smtClean="0"/>
            </a:br>
            <a:r>
              <a:rPr lang="ru-RU" sz="3000" dirty="0" smtClean="0"/>
              <a:t>Органы транспортного надзора, на основании запроса, выдают работодателю или инспектору труда в 5-дневный срок с момента завершения расследования заключение о причинах происшедшего несчастного случая и лицах, нарушивших положения нормативных актов.</a:t>
            </a:r>
          </a:p>
          <a:p>
            <a:r>
              <a:rPr lang="ru-RU" sz="3000" dirty="0" smtClean="0"/>
              <a:t>В срок не более 30 дней со дня издания распоряжения о расследовании несчастного случая (за исключением случаев, когда необходима техническая экспертиза, ситуаций, когда Государственная инспекция труда может продлить срок до получения необходимых документов и результатов экспертизы) инспектор труда составляет и подписывает акт о расследовании (согласно приложению № 2 к ПП 1361 от 22.12.2005) на фирменном бланке соответствующей компетентной орган в области контроля за безопасностью труда.</a:t>
            </a:r>
          </a:p>
          <a:p>
            <a:endParaRPr lang="ru-RU" dirty="0"/>
          </a:p>
        </p:txBody>
      </p:sp>
      <p:sp>
        <p:nvSpPr>
          <p:cNvPr id="3" name="Заголовок 2"/>
          <p:cNvSpPr>
            <a:spLocks noGrp="1"/>
          </p:cNvSpPr>
          <p:nvPr>
            <p:ph type="title"/>
          </p:nvPr>
        </p:nvSpPr>
        <p:spPr>
          <a:xfrm>
            <a:off x="395536" y="548680"/>
            <a:ext cx="8229600" cy="998984"/>
          </a:xfrm>
        </p:spPr>
        <p:txBody>
          <a:bodyPr>
            <a:noAutofit/>
          </a:bodyPr>
          <a:lstStyle/>
          <a:p>
            <a:pPr algn="ctr"/>
            <a:r>
              <a:rPr lang="ru-RU" sz="2400" dirty="0" smtClean="0"/>
              <a:t>Расследование тяжелых и смертельных несчастных случаев</a:t>
            </a:r>
            <a:endParaRPr lang="ru-RU"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55000" lnSpcReduction="20000"/>
          </a:bodyPr>
          <a:lstStyle/>
          <a:p>
            <a:r>
              <a:rPr lang="ru-RU" sz="2500" b="1" dirty="0" smtClean="0"/>
              <a:t>Расследование несчастных случаев завершается составлением дела о расследовании, которое содержит:</a:t>
            </a:r>
          </a:p>
          <a:p>
            <a:r>
              <a:rPr lang="ru-RU" sz="2500" dirty="0" err="1" smtClean="0"/>
              <a:t>a</a:t>
            </a:r>
            <a:r>
              <a:rPr lang="ru-RU" sz="2500" dirty="0" smtClean="0"/>
              <a:t>) акт расследования несчастного случая на производстве (при групповых несчастных случаях акт составляется для каждого пострадавшего);</a:t>
            </a:r>
          </a:p>
          <a:p>
            <a:r>
              <a:rPr lang="ru-RU" sz="2500" dirty="0" err="1" smtClean="0"/>
              <a:t>b</a:t>
            </a:r>
            <a:r>
              <a:rPr lang="ru-RU" sz="2500" dirty="0" smtClean="0"/>
              <a:t>) акт расследования несчастного случая вне производства;</a:t>
            </a:r>
          </a:p>
          <a:p>
            <a:r>
              <a:rPr lang="ru-RU" sz="2500" dirty="0" err="1" smtClean="0"/>
              <a:t>c</a:t>
            </a:r>
            <a:r>
              <a:rPr lang="ru-RU" sz="2500" dirty="0" smtClean="0"/>
              <a:t>) мнения участников расследования несчастного случая (при необходимости);</a:t>
            </a:r>
          </a:p>
          <a:p>
            <a:r>
              <a:rPr lang="ru-RU" sz="2500" dirty="0" err="1" smtClean="0"/>
              <a:t>d</a:t>
            </a:r>
            <a:r>
              <a:rPr lang="ru-RU" sz="2500" dirty="0" smtClean="0"/>
              <a:t>) заявления пострадавших (если это возможно);</a:t>
            </a:r>
          </a:p>
          <a:p>
            <a:r>
              <a:rPr lang="ru-RU" sz="2500" dirty="0" err="1" smtClean="0"/>
              <a:t>e</a:t>
            </a:r>
            <a:r>
              <a:rPr lang="ru-RU" sz="2500" dirty="0" smtClean="0"/>
              <a:t>) заявления лиц, обязанных обеспечить меры по охране труда на рабочем месте, где произошел несчастный случай;</a:t>
            </a:r>
          </a:p>
          <a:p>
            <a:r>
              <a:rPr lang="ru-RU" sz="2500" dirty="0" err="1" smtClean="0"/>
              <a:t>f</a:t>
            </a:r>
            <a:r>
              <a:rPr lang="ru-RU" sz="2500" dirty="0" smtClean="0"/>
              <a:t>) заявления очевидцев;</a:t>
            </a:r>
          </a:p>
          <a:p>
            <a:r>
              <a:rPr lang="ru-RU" sz="2500" dirty="0" err="1" smtClean="0"/>
              <a:t>g</a:t>
            </a:r>
            <a:r>
              <a:rPr lang="ru-RU" sz="2500" dirty="0" smtClean="0"/>
              <a:t>) фотоснимки и схемы места, где произошел несчастный случай;</a:t>
            </a:r>
          </a:p>
          <a:p>
            <a:r>
              <a:rPr lang="ru-RU" sz="2500" dirty="0" err="1" smtClean="0"/>
              <a:t>h</a:t>
            </a:r>
            <a:r>
              <a:rPr lang="ru-RU" sz="2500" dirty="0" smtClean="0"/>
              <a:t>) другие акты и документы, необходимые для выяснения обстоятельств и причин, приведших к несчастному случаю;</a:t>
            </a:r>
          </a:p>
          <a:p>
            <a:r>
              <a:rPr lang="ru-RU" sz="2500" dirty="0" err="1" smtClean="0"/>
              <a:t>i</a:t>
            </a:r>
            <a:r>
              <a:rPr lang="ru-RU" sz="2500" dirty="0" smtClean="0"/>
              <a:t>) заключение технической экспертизы (если оно необходимо);</a:t>
            </a:r>
          </a:p>
          <a:p>
            <a:r>
              <a:rPr lang="ru-RU" sz="2500" dirty="0" err="1" smtClean="0"/>
              <a:t>j</a:t>
            </a:r>
            <a:r>
              <a:rPr lang="ru-RU" sz="2500" dirty="0" smtClean="0"/>
              <a:t>) медицинскую справку о характере насильственного повреждения организма пострадавшего;</a:t>
            </a:r>
          </a:p>
          <a:p>
            <a:r>
              <a:rPr lang="ru-RU" sz="2500" dirty="0" err="1" smtClean="0"/>
              <a:t>k</a:t>
            </a:r>
            <a:r>
              <a:rPr lang="ru-RU" sz="2500" dirty="0" smtClean="0"/>
              <a:t>) заключение из акта судебно-медицинской экспертизы о причинах смерти пострадавшего (при смертельных несчастных случаях).</a:t>
            </a:r>
          </a:p>
          <a:p>
            <a:r>
              <a:rPr lang="ru-RU" sz="2500" dirty="0" smtClean="0"/>
              <a:t>Все материалы дела должны быть пронумерованы и прошнурованы.</a:t>
            </a:r>
          </a:p>
          <a:p>
            <a:endParaRPr lang="ru-RU" dirty="0"/>
          </a:p>
        </p:txBody>
      </p:sp>
      <p:sp>
        <p:nvSpPr>
          <p:cNvPr id="3" name="Заголовок 2"/>
          <p:cNvSpPr>
            <a:spLocks noGrp="1"/>
          </p:cNvSpPr>
          <p:nvPr>
            <p:ph type="title"/>
          </p:nvPr>
        </p:nvSpPr>
        <p:spPr/>
        <p:txBody>
          <a:bodyPr>
            <a:normAutofit/>
          </a:bodyPr>
          <a:lstStyle/>
          <a:p>
            <a:pPr algn="ctr"/>
            <a:r>
              <a:rPr lang="ru-RU" sz="2400" dirty="0" smtClean="0"/>
              <a:t>Завершение расследования несчастных случаев</a:t>
            </a:r>
            <a:endParaRPr lang="ru-RU"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196752"/>
            <a:ext cx="8229600" cy="4810539"/>
          </a:xfrm>
        </p:spPr>
        <p:txBody>
          <a:bodyPr>
            <a:normAutofit/>
          </a:bodyPr>
          <a:lstStyle/>
          <a:p>
            <a:r>
              <a:rPr lang="ru-RU" sz="1400" dirty="0" smtClean="0"/>
              <a:t>Несчастные случаи регистрируются и учитываются предприятиями, работниками которых являются или были пострадавшие, а несчастные случаи, произошедшие у работодателей - физических лиц, регистрируются и учитываются органом местного публичного управления (</a:t>
            </a:r>
            <a:r>
              <a:rPr lang="ru-RU" sz="1400" dirty="0" err="1" smtClean="0"/>
              <a:t>примэрией</a:t>
            </a:r>
            <a:r>
              <a:rPr lang="ru-RU" sz="1400" dirty="0" smtClean="0"/>
              <a:t>), на территории которого зарегистрирован индивидуальный трудовой договор.</a:t>
            </a:r>
          </a:p>
          <a:p>
            <a:r>
              <a:rPr lang="ru-RU" sz="1400" dirty="0" smtClean="0"/>
              <a:t>Несчастные случаи, произошедшие со школьниками и студентами во время работы или прохождения профессиональной практики на предприятиях, регистрируются предприятием.</a:t>
            </a:r>
          </a:p>
          <a:p>
            <a:r>
              <a:rPr lang="ru-RU" sz="1400" dirty="0" smtClean="0"/>
              <a:t>Несчастные случаи регистрируются в Журнале учета несчастных случаев на производстве/профессиональных заболеваний (отравлений) согласно приложению № 3 (ПП 1361 от 22.12.2005).</a:t>
            </a:r>
          </a:p>
          <a:p>
            <a:r>
              <a:rPr lang="ru-RU" sz="1400" dirty="0" smtClean="0"/>
              <a:t>Дела о расследовании несчастных случаев учитываются и хранятся на предприятии (в </a:t>
            </a:r>
            <a:r>
              <a:rPr lang="ru-RU" sz="1400" dirty="0" err="1" smtClean="0"/>
              <a:t>примэрии</a:t>
            </a:r>
            <a:r>
              <a:rPr lang="ru-RU" sz="1400" dirty="0" smtClean="0"/>
              <a:t>), а также у компетентных органов в области контроля за безопасностью труда в течение 50 лет, а у заинтересованных органов - по необходимости.</a:t>
            </a:r>
          </a:p>
          <a:p>
            <a:r>
              <a:rPr lang="ru-RU" sz="1400" dirty="0" smtClean="0"/>
              <a:t>В случае ликвидации предприятия (</a:t>
            </a:r>
            <a:r>
              <a:rPr lang="ru-RU" sz="1400" dirty="0" err="1" smtClean="0"/>
              <a:t>примэрии</a:t>
            </a:r>
            <a:r>
              <a:rPr lang="ru-RU" sz="1400" dirty="0" smtClean="0"/>
              <a:t>) или </a:t>
            </a:r>
            <a:r>
              <a:rPr lang="ru-RU" sz="1400" dirty="0" err="1" smtClean="0"/>
              <a:t>необеспечения</a:t>
            </a:r>
            <a:r>
              <a:rPr lang="ru-RU" sz="1400" dirty="0" smtClean="0"/>
              <a:t> целостности документов дела о расследовании несчастных случаев передаются на хранение в государственный архив.</a:t>
            </a:r>
          </a:p>
          <a:p>
            <a:r>
              <a:rPr lang="ru-RU" sz="1400" dirty="0" smtClean="0"/>
              <a:t>Предприятия (</a:t>
            </a:r>
            <a:r>
              <a:rPr lang="ru-RU" sz="1400" dirty="0" err="1" smtClean="0"/>
              <a:t>примэрии</a:t>
            </a:r>
            <a:r>
              <a:rPr lang="ru-RU" sz="1400" dirty="0" smtClean="0"/>
              <a:t>) направляют статистическим органам годовой отчет в установленном порядке о статистической ситуации несчастных случаев на производстве, зарегистрированных за отчетный период.</a:t>
            </a:r>
          </a:p>
          <a:p>
            <a:endParaRPr lang="ru-RU" dirty="0"/>
          </a:p>
        </p:txBody>
      </p:sp>
      <p:sp>
        <p:nvSpPr>
          <p:cNvPr id="3" name="Заголовок 2"/>
          <p:cNvSpPr>
            <a:spLocks noGrp="1"/>
          </p:cNvSpPr>
          <p:nvPr>
            <p:ph type="title"/>
          </p:nvPr>
        </p:nvSpPr>
        <p:spPr>
          <a:xfrm>
            <a:off x="457200" y="332656"/>
            <a:ext cx="8229600" cy="720080"/>
          </a:xfrm>
        </p:spPr>
        <p:txBody>
          <a:bodyPr>
            <a:normAutofit fontScale="90000"/>
          </a:bodyPr>
          <a:lstStyle/>
          <a:p>
            <a:pPr algn="ctr"/>
            <a:r>
              <a:rPr lang="ru-RU" sz="3100" dirty="0" smtClean="0"/>
              <a:t/>
            </a:r>
            <a:br>
              <a:rPr lang="ru-RU" sz="3100" dirty="0" smtClean="0"/>
            </a:br>
            <a:r>
              <a:rPr lang="ru-RU" sz="3100" dirty="0" smtClean="0"/>
              <a:t>Регистрация и учет несчастных случаев</a:t>
            </a:r>
            <a:r>
              <a:rPr lang="ru-RU" dirty="0" smtClean="0"/>
              <a:t/>
            </a:r>
            <a:br>
              <a:rPr lang="ru-RU" dirty="0" smtClean="0"/>
            </a:b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628800"/>
            <a:ext cx="8229600" cy="4378491"/>
          </a:xfrm>
        </p:spPr>
        <p:txBody>
          <a:bodyPr>
            <a:noAutofit/>
          </a:bodyPr>
          <a:lstStyle/>
          <a:p>
            <a:r>
              <a:rPr lang="ru-RU" sz="1400" dirty="0" smtClean="0"/>
              <a:t>Работнику, которому установлен процент сохранения трудоспособности, в результате несчастного случая на производстве или профессионального заболевания, выплачивается за счет предприятия, виновного в несчастном случае на производстве или профессиональном заболевании, помимо установленного законом возмещения ущерба, единовременное пособие из расчета среднемесячной заработной платы по стране за каждый процент утраты трудоспособности, но не менее среднегодовой заработной платы пострадавшего.</a:t>
            </a:r>
            <a:endParaRPr lang="ru-RU" sz="1400" i="1" dirty="0" smtClean="0"/>
          </a:p>
          <a:p>
            <a:r>
              <a:rPr lang="ru-RU" sz="1400" dirty="0" smtClean="0"/>
              <a:t>В случае смерти работника, наступившей в результате несчастного случая на производстве или профессионального заболевания, предприятие, виновное в несчастном случае или профессиональном заболевании, возмещает материальный ущерб лицам, имеющим на это право, в порядке и размерах, установленных законом, а также выплачивает за счет собственных средств единовременное пособие из расчета среднегодовой заработной платы умершего, помноженной на число полных лет, не дожитых им до возраста шестидесяти двух лет, но не менее десяти среднегодовых заработных плат. </a:t>
            </a:r>
            <a:endParaRPr lang="ru-RU" sz="1400" i="1" dirty="0" smtClean="0"/>
          </a:p>
          <a:p>
            <a:r>
              <a:rPr lang="ru-RU" sz="1400" dirty="0" smtClean="0"/>
              <a:t>Если ограничение трудоспособности или смерть работника в результате несчастного случая на производстве наступили по вине не только предприятия, но и пострадавшего, применяется в соответствии с законом смешанная ответственность и размер единовременного пособия уменьшается в зависимости от степени вины пострадавшего.</a:t>
            </a:r>
            <a:endParaRPr lang="ru-RU" sz="1400" i="1" dirty="0" smtClean="0"/>
          </a:p>
          <a:p>
            <a:r>
              <a:rPr lang="ru-RU" sz="1400" dirty="0" smtClean="0"/>
              <a:t>Выплата единовременного пособия лицам, имеющим на это право, производится предприятием, виновным в несчастном случае или профессиональном заболевании, в порядке, установленном Правительством.</a:t>
            </a:r>
            <a:br>
              <a:rPr lang="ru-RU" sz="1400" dirty="0" smtClean="0"/>
            </a:br>
            <a:endParaRPr lang="ru-RU" sz="1400" dirty="0"/>
          </a:p>
        </p:txBody>
      </p:sp>
      <p:sp>
        <p:nvSpPr>
          <p:cNvPr id="3" name="Заголовок 2"/>
          <p:cNvSpPr>
            <a:spLocks noGrp="1"/>
          </p:cNvSpPr>
          <p:nvPr>
            <p:ph type="title"/>
          </p:nvPr>
        </p:nvSpPr>
        <p:spPr/>
        <p:txBody>
          <a:bodyPr>
            <a:noAutofit/>
          </a:bodyPr>
          <a:lstStyle/>
          <a:p>
            <a:pPr algn="ctr"/>
            <a:r>
              <a:rPr lang="ru-RU" sz="2400" dirty="0" smtClean="0"/>
              <a:t/>
            </a:r>
            <a:br>
              <a:rPr lang="ru-RU" sz="2400" dirty="0" smtClean="0"/>
            </a:br>
            <a:r>
              <a:rPr lang="ru-RU" sz="2400" dirty="0" smtClean="0"/>
              <a:t/>
            </a:r>
            <a:br>
              <a:rPr lang="ru-RU" sz="2400" dirty="0" smtClean="0"/>
            </a:br>
            <a:r>
              <a:rPr lang="ru-RU" sz="2000" dirty="0" smtClean="0"/>
              <a:t>Единовременное пособие в случае ограничения трудоспособности или смерти работника в результате несчастного случая на производстве  или профессионального заболевания</a:t>
            </a:r>
            <a:r>
              <a:rPr lang="ru-RU" sz="2400" i="1" dirty="0" smtClean="0"/>
              <a:t/>
            </a:r>
            <a:br>
              <a:rPr lang="ru-RU" sz="2400" i="1" dirty="0" smtClean="0"/>
            </a:br>
            <a:endParaRPr lang="ru-RU"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62500" lnSpcReduction="20000"/>
          </a:bodyPr>
          <a:lstStyle/>
          <a:p>
            <a:r>
              <a:rPr lang="ru-RU" b="1" dirty="0" smtClean="0"/>
              <a:t>В соответствии со ст. 183 Уголовного кодекса РМ № 985</a:t>
            </a:r>
            <a:br>
              <a:rPr lang="ru-RU" b="1" dirty="0" smtClean="0"/>
            </a:br>
            <a:r>
              <a:rPr lang="ru-RU" b="1" dirty="0" smtClean="0"/>
              <a:t>от 18.04.2002</a:t>
            </a:r>
          </a:p>
          <a:p>
            <a:r>
              <a:rPr lang="ru-RU" dirty="0" smtClean="0"/>
              <a:t>Нарушение должностным лицом либо лицом, управляющим коммерческой, общественной или иной негосударственной организацией, правил техники безопасности, производственной гигиены или других правил охраны труда, приведшее к несчастным случаям среди людей или к иным тяжким последствиям, наказывается штрафом в размере от 550 до 850 условных единиц, или неоплачиваемым трудом в пользу общества на срок от 100 до 200 часов, или лишением свободы на срок до 2 лет.</a:t>
            </a:r>
          </a:p>
          <a:p>
            <a:r>
              <a:rPr lang="ru-RU" dirty="0" smtClean="0"/>
              <a:t>Нарушение должностным лицом либо лицом, управляющим коммерческой, общественной или иной негосударственной организацией, правил техники безопасности, производственной гигиены или других правил охраны труда, повлекшее по неосторожности смерть лица, наказывается лишением свободы на срок от 2 до 6 лет с лишением права занимать определенные должности или заниматься определенной деятельностью на срок до 3 лет.</a:t>
            </a:r>
          </a:p>
          <a:p>
            <a:endParaRPr lang="ru-RU" dirty="0"/>
          </a:p>
        </p:txBody>
      </p:sp>
      <p:sp>
        <p:nvSpPr>
          <p:cNvPr id="3" name="Заголовок 2"/>
          <p:cNvSpPr>
            <a:spLocks noGrp="1"/>
          </p:cNvSpPr>
          <p:nvPr>
            <p:ph type="title"/>
          </p:nvPr>
        </p:nvSpPr>
        <p:spPr/>
        <p:txBody>
          <a:bodyPr>
            <a:noAutofit/>
          </a:bodyPr>
          <a:lstStyle/>
          <a:p>
            <a:pPr algn="ctr"/>
            <a:r>
              <a:rPr lang="ru-RU" sz="2800" dirty="0" smtClean="0"/>
              <a:t>Санкции за нарушение правил охраны труда приведшим к несчастным случаям</a:t>
            </a:r>
            <a:endParaRPr lang="ru-RU"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unnamed (2).jpg"/>
          <p:cNvPicPr>
            <a:picLocks noGrp="1" noChangeAspect="1"/>
          </p:cNvPicPr>
          <p:nvPr>
            <p:ph idx="1"/>
          </p:nvPr>
        </p:nvPicPr>
        <p:blipFill>
          <a:blip r:embed="rId2" cstate="print"/>
          <a:stretch>
            <a:fillRect/>
          </a:stretch>
        </p:blipFill>
        <p:spPr>
          <a:xfrm>
            <a:off x="467544" y="332656"/>
            <a:ext cx="7344816" cy="5472608"/>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ro-MO" sz="1600" dirty="0" smtClean="0"/>
              <a:t>- </a:t>
            </a:r>
            <a:r>
              <a:rPr lang="ru-RU" sz="1600" dirty="0" smtClean="0"/>
              <a:t>Закон </a:t>
            </a:r>
            <a:r>
              <a:rPr lang="ru-RU" sz="1600" dirty="0" smtClean="0"/>
              <a:t>об охране здоровья и безопасности труда </a:t>
            </a:r>
            <a:r>
              <a:rPr lang="ru-RU" sz="1600" dirty="0" smtClean="0"/>
              <a:t>(</a:t>
            </a:r>
            <a:r>
              <a:rPr lang="ru-RU" sz="1600" dirty="0" smtClean="0"/>
              <a:t>№186-XVI от 10.07.2008</a:t>
            </a:r>
            <a:r>
              <a:rPr lang="ru-RU" sz="1600" dirty="0" smtClean="0"/>
              <a:t>);</a:t>
            </a:r>
            <a:endParaRPr lang="ro-MO" sz="1600" dirty="0" smtClean="0"/>
          </a:p>
          <a:p>
            <a:r>
              <a:rPr lang="ro-MO" sz="1600" dirty="0" smtClean="0"/>
              <a:t>- </a:t>
            </a:r>
            <a:r>
              <a:rPr lang="ru-RU" sz="1600" dirty="0" smtClean="0"/>
              <a:t>Закон о страховании от несчастных случаев на производстве и профессиональных заболеваний (№ 756-XIV от 24.12.1999</a:t>
            </a:r>
            <a:r>
              <a:rPr lang="ru-RU" sz="1600" dirty="0" smtClean="0"/>
              <a:t>);</a:t>
            </a:r>
            <a:endParaRPr lang="ru-RU" sz="1600" dirty="0" smtClean="0"/>
          </a:p>
          <a:p>
            <a:r>
              <a:rPr lang="ro-MO" sz="1600" dirty="0" smtClean="0"/>
              <a:t>- </a:t>
            </a:r>
            <a:r>
              <a:rPr lang="ru-RU" sz="1600" dirty="0" smtClean="0"/>
              <a:t>Положение </a:t>
            </a:r>
            <a:r>
              <a:rPr lang="ru-RU" sz="1600" dirty="0" smtClean="0"/>
              <a:t>о порядке расследования несчастных случаев на производстве (Постановление Правительства РМ №1361 от 22.12.2005);</a:t>
            </a:r>
          </a:p>
          <a:p>
            <a:r>
              <a:rPr lang="ro-MO" sz="1600" dirty="0" smtClean="0"/>
              <a:t>- </a:t>
            </a:r>
            <a:r>
              <a:rPr lang="ru-RU" sz="1600" dirty="0" smtClean="0"/>
              <a:t>Положение </a:t>
            </a:r>
            <a:r>
              <a:rPr lang="ru-RU" sz="1600" dirty="0" smtClean="0"/>
              <a:t>о выплате предприятиями, организациями и учреждениями единовременного пособия в связи с утратой трудоспособности или смертью работника вследствие несчастного случая на производстве или профессионального заболевания </a:t>
            </a:r>
            <a:r>
              <a:rPr lang="ro-MO" sz="1600" dirty="0" smtClean="0"/>
              <a:t>(</a:t>
            </a:r>
            <a:r>
              <a:rPr lang="ru-RU" sz="1600" dirty="0" smtClean="0"/>
              <a:t>Постановление Правительства РМ №513 от 11.08.1993);</a:t>
            </a:r>
          </a:p>
          <a:p>
            <a:r>
              <a:rPr lang="ro-MO" sz="1600" dirty="0" smtClean="0"/>
              <a:t>- </a:t>
            </a:r>
            <a:r>
              <a:rPr lang="ru-RU" sz="1600" dirty="0" smtClean="0"/>
              <a:t>Положения </a:t>
            </a:r>
            <a:r>
              <a:rPr lang="ru-RU" sz="1600" dirty="0" smtClean="0"/>
              <a:t>об условиях назначения, порядке исчисления и выплаты пособий по временной нетрудоспособности и других пособий социального страхования (Постановление Правительства РМ № 108 от 03.02.2005)</a:t>
            </a:r>
            <a:endParaRPr lang="ru-RU" sz="2800" dirty="0" smtClean="0"/>
          </a:p>
          <a:p>
            <a:endParaRPr lang="ru-RU" sz="2800" dirty="0" smtClean="0"/>
          </a:p>
          <a:p>
            <a:endParaRPr lang="ru-RU" dirty="0"/>
          </a:p>
        </p:txBody>
      </p:sp>
      <p:sp>
        <p:nvSpPr>
          <p:cNvPr id="3" name="Заголовок 2"/>
          <p:cNvSpPr>
            <a:spLocks noGrp="1"/>
          </p:cNvSpPr>
          <p:nvPr>
            <p:ph type="title"/>
          </p:nvPr>
        </p:nvSpPr>
        <p:spPr>
          <a:xfrm>
            <a:off x="457200" y="404664"/>
            <a:ext cx="8229600" cy="720080"/>
          </a:xfrm>
        </p:spPr>
        <p:txBody>
          <a:bodyPr>
            <a:normAutofit/>
          </a:bodyPr>
          <a:lstStyle/>
          <a:p>
            <a:pPr algn="ctr"/>
            <a:r>
              <a:rPr lang="ru-RU" sz="1600" dirty="0" smtClean="0">
                <a:latin typeface="Arial Black" pitchFamily="34" charset="0"/>
              </a:rPr>
              <a:t>Нормативно-правовая база при расследовании несчастных случаев на производстве</a:t>
            </a:r>
            <a:endParaRPr lang="ru-RU" sz="1600" dirty="0">
              <a:latin typeface="Arial Black"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548680"/>
            <a:ext cx="8229600" cy="6048672"/>
          </a:xfrm>
        </p:spPr>
        <p:txBody>
          <a:bodyPr>
            <a:normAutofit fontScale="25000" lnSpcReduction="20000"/>
          </a:bodyPr>
          <a:lstStyle/>
          <a:p>
            <a:pPr>
              <a:buNone/>
            </a:pPr>
            <a:r>
              <a:rPr lang="ro-MO" sz="5600" b="1" dirty="0" smtClean="0"/>
              <a:t>    </a:t>
            </a:r>
            <a:r>
              <a:rPr lang="ru-RU" sz="5200" b="1" dirty="0" smtClean="0"/>
              <a:t>Под несчастным случаем на производстве понимается событие, при котором произошло</a:t>
            </a:r>
            <a:r>
              <a:rPr lang="ro-MO" sz="5200" b="1" dirty="0" smtClean="0"/>
              <a:t> </a:t>
            </a:r>
            <a:r>
              <a:rPr lang="ru-RU" sz="5200" b="1" dirty="0" smtClean="0"/>
              <a:t>насильственное повреждение организма работника (ранение, психологический стресс, поражение электрическим током, ожог, обморожение, удушье, острое отравление, телесные повреждения, нанесенные насекомыми, животными, а также вследствие стихийных бедствий и др.), наступившее вследствие воздействия какого-либо фактора риска (свойство, состояние, процесс, явление, поведение), присущего какому-либо элементу системы труда (исполнитель, трудовое задание, средства производства, производственная среда), вызвавшее временную или постоянную утрату трудоспособности либо смерть работника и имевшее место:</a:t>
            </a:r>
          </a:p>
          <a:p>
            <a:r>
              <a:rPr lang="ru-RU" sz="5200" dirty="0" err="1" smtClean="0"/>
              <a:t>a</a:t>
            </a:r>
            <a:r>
              <a:rPr lang="ru-RU" sz="5200" dirty="0" smtClean="0"/>
              <a:t>) во время выполнения трудового задания или служебных обязанностей;</a:t>
            </a:r>
          </a:p>
          <a:p>
            <a:r>
              <a:rPr lang="ru-RU" sz="5200" dirty="0" err="1" smtClean="0"/>
              <a:t>b</a:t>
            </a:r>
            <a:r>
              <a:rPr lang="ru-RU" sz="5200" dirty="0" smtClean="0"/>
              <a:t>) до начала работы или после окончания работы, когда работник передвигается от входа на территорию предприятия, учреждения, организации (в дальнейшем - предприятие) к рабочему месту и обратно, меняет личную одежду, средства индивидуальной защиты, рабочую одежду и обувь и, наоборот, принимает или сдает рабочее место и средства производства;</a:t>
            </a:r>
          </a:p>
          <a:p>
            <a:r>
              <a:rPr lang="ru-RU" sz="5200" dirty="0" err="1" smtClean="0"/>
              <a:t>c</a:t>
            </a:r>
            <a:r>
              <a:rPr lang="ru-RU" sz="5200" dirty="0" smtClean="0"/>
              <a:t>) во время установленных перерывов, когда работник находится на территории предприятия или на своем рабочем месте, а также во время посещения санитарно-гигиенических или вспомогательных помещений;</a:t>
            </a:r>
          </a:p>
          <a:p>
            <a:r>
              <a:rPr lang="ru-RU" sz="5200" dirty="0" err="1" smtClean="0"/>
              <a:t>d</a:t>
            </a:r>
            <a:r>
              <a:rPr lang="ru-RU" sz="5200" dirty="0" smtClean="0"/>
              <a:t>) во время следования из дома на работу и обратно, на транспорте, предоставленном предприятием в установленном порядке, а также во время посадки или высадки из этого транспортного средства;</a:t>
            </a:r>
          </a:p>
          <a:p>
            <a:r>
              <a:rPr lang="ru-RU" sz="5200" dirty="0" err="1" smtClean="0"/>
              <a:t>e</a:t>
            </a:r>
            <a:r>
              <a:rPr lang="ru-RU" sz="5200" dirty="0" smtClean="0"/>
              <a:t>) во время следования от предприятия, в штатах которого числится работник, на </a:t>
            </a:r>
            <a:r>
              <a:rPr lang="ru-RU" sz="5200" dirty="0" err="1" smtClean="0"/>
              <a:t>рабочeе</a:t>
            </a:r>
            <a:r>
              <a:rPr lang="ru-RU" sz="5200" dirty="0" smtClean="0"/>
              <a:t> </a:t>
            </a:r>
            <a:r>
              <a:rPr lang="ru-RU" sz="5200" dirty="0" err="1" smtClean="0"/>
              <a:t>местo</a:t>
            </a:r>
            <a:r>
              <a:rPr lang="ru-RU" sz="5200" dirty="0" smtClean="0"/>
              <a:t>, организованные вне территории предприятия, или к другому предприятию и обратно для выполнения трудового задания или служебных обязанностей, в необходимое для этого время и по установленному маршруту передвижения, независимо от способа передвижения или используемого транспортного средства;</a:t>
            </a:r>
          </a:p>
          <a:p>
            <a:r>
              <a:rPr lang="ru-RU" sz="5200" dirty="0" err="1" smtClean="0"/>
              <a:t>f</a:t>
            </a:r>
            <a:r>
              <a:rPr lang="ru-RU" sz="5200" dirty="0" smtClean="0"/>
              <a:t>) во время участия в культурных, спортивных или других мероприятиях, организованных предприятием на основании приказа или распоряжения, изданного руководителем;</a:t>
            </a:r>
          </a:p>
          <a:p>
            <a:r>
              <a:rPr lang="ru-RU" sz="5200" dirty="0" err="1" smtClean="0"/>
              <a:t>g</a:t>
            </a:r>
            <a:r>
              <a:rPr lang="ru-RU" sz="5200" dirty="0" smtClean="0"/>
              <a:t>) во время действия, предпринятого по собственной инициативе для предупреждения или устранения опасности или для спасения другого работника от опасности при обстоятельствах, указанных в подпунктах </a:t>
            </a:r>
            <a:r>
              <a:rPr lang="ru-RU" sz="5200" dirty="0" err="1" smtClean="0"/>
              <a:t>a</a:t>
            </a:r>
            <a:r>
              <a:rPr lang="ru-RU" sz="5200" dirty="0" smtClean="0"/>
              <a:t>), </a:t>
            </a:r>
            <a:r>
              <a:rPr lang="ru-RU" sz="5200" dirty="0" err="1" smtClean="0"/>
              <a:t>b</a:t>
            </a:r>
            <a:r>
              <a:rPr lang="ru-RU" sz="5200" dirty="0" smtClean="0"/>
              <a:t>), с), </a:t>
            </a:r>
            <a:r>
              <a:rPr lang="ru-RU" sz="5200" dirty="0" err="1" smtClean="0"/>
              <a:t>d</a:t>
            </a:r>
            <a:r>
              <a:rPr lang="ru-RU" sz="5200" dirty="0" smtClean="0"/>
              <a:t>) и </a:t>
            </a:r>
            <a:r>
              <a:rPr lang="ru-RU" sz="5200" dirty="0" err="1" smtClean="0"/>
              <a:t>f</a:t>
            </a:r>
            <a:r>
              <a:rPr lang="ru-RU" sz="5200" dirty="0" smtClean="0"/>
              <a:t>) настоящего пункта;</a:t>
            </a:r>
          </a:p>
          <a:p>
            <a:r>
              <a:rPr lang="ru-RU" sz="5200" dirty="0" err="1" smtClean="0"/>
              <a:t>h</a:t>
            </a:r>
            <a:r>
              <a:rPr lang="ru-RU" sz="5200" dirty="0" smtClean="0"/>
              <a:t>) во время осуществления производственного обучения или профессиональной практики на основании договора, заключенного между работодателем и учебным учреждением, между работодателем, учениками и студентами.</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620688"/>
            <a:ext cx="8229600" cy="5386603"/>
          </a:xfrm>
        </p:spPr>
        <p:txBody>
          <a:bodyPr>
            <a:normAutofit/>
          </a:bodyPr>
          <a:lstStyle/>
          <a:p>
            <a:pPr>
              <a:buNone/>
            </a:pPr>
            <a:r>
              <a:rPr lang="ro-MO" dirty="0" smtClean="0"/>
              <a:t>   </a:t>
            </a:r>
            <a:r>
              <a:rPr lang="ru-RU" sz="1800" b="1" dirty="0" smtClean="0"/>
              <a:t>Под несчастным случаем вне производства  - </a:t>
            </a:r>
            <a:r>
              <a:rPr lang="ru-RU" sz="1800" dirty="0" smtClean="0"/>
              <a:t>понимается событие, при котором произошло насильственное повреждение организма работника, наступившее даже в его рабочий день, на рабочем месте или на территории предприятия при условиях, не предусмотренных Положением как несчастный случай на производстве, непосредственная причина которого определена поступком, не связанным с выполнением трудового задания или служебных обязанностей (баловство, драка, умышленное причинение себе увечья, самоубийство, случаи скрытой болезни и естественной смерти, использование средств производства в личных целях без разрешения работодателя, совершение кражи имущества предприятия, работодателя физического лица и другие действия подобного рода). Действия, акты или поступки, указанные в настоящем пункте, должны быть подтверждены соответствующими документами.</a:t>
            </a:r>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476672"/>
            <a:ext cx="8229600" cy="5530619"/>
          </a:xfrm>
        </p:spPr>
        <p:txBody>
          <a:bodyPr>
            <a:normAutofit/>
          </a:bodyPr>
          <a:lstStyle/>
          <a:p>
            <a:r>
              <a:rPr lang="ru-RU" sz="1500" b="1" dirty="0" smtClean="0"/>
              <a:t>Несчастные случаи на производстве и несчастные случаи вне производства (в дальнейшем - несчастные случаи) подразделяются на три типа:</a:t>
            </a:r>
          </a:p>
          <a:p>
            <a:r>
              <a:rPr lang="ru-RU" sz="1500" dirty="0" err="1" smtClean="0"/>
              <a:t>a</a:t>
            </a:r>
            <a:r>
              <a:rPr lang="ru-RU" sz="1500" dirty="0" smtClean="0"/>
              <a:t>) несчастный случай с временной утратой трудоспособности - случай, вызвавший частичную или полную утрату трудоспособности на определенное время (не менее одного дня), с восстановлением ее после окончания соответствующего медицинского лечения и подтвержденной медицинским учреждением в установленном порядке;</a:t>
            </a:r>
          </a:p>
          <a:p>
            <a:r>
              <a:rPr lang="ru-RU" sz="1500" dirty="0" err="1" smtClean="0"/>
              <a:t>b</a:t>
            </a:r>
            <a:r>
              <a:rPr lang="ru-RU" sz="1500" dirty="0" smtClean="0"/>
              <a:t>) тяжелый несчастный случай - </a:t>
            </a:r>
            <a:r>
              <a:rPr lang="ru-RU" sz="1500" dirty="0" err="1" smtClean="0"/>
              <a:t>случай</a:t>
            </a:r>
            <a:r>
              <a:rPr lang="ru-RU" sz="1500" dirty="0" smtClean="0"/>
              <a:t>, вызвавший тяжелое повреждение организма работника, подтвержденное медицинским учреждением в установленном порядке;</a:t>
            </a:r>
          </a:p>
          <a:p>
            <a:r>
              <a:rPr lang="ru-RU" sz="1500" dirty="0" err="1" smtClean="0"/>
              <a:t>c</a:t>
            </a:r>
            <a:r>
              <a:rPr lang="ru-RU" sz="1500" dirty="0" smtClean="0"/>
              <a:t>) смертельный несчастный случай - </a:t>
            </a:r>
            <a:r>
              <a:rPr lang="ru-RU" sz="1500" dirty="0" err="1" smtClean="0"/>
              <a:t>случай</a:t>
            </a:r>
            <a:r>
              <a:rPr lang="ru-RU" sz="1500" dirty="0" smtClean="0"/>
              <a:t>, приведший к немедленной смерти работника или смерти по истечении некоторого времени, подтвержденной в установленном порядке учреждением судебно-медицинской экспертизы.</a:t>
            </a:r>
          </a:p>
          <a:p>
            <a:pPr>
              <a:buNone/>
            </a:pPr>
            <a:endParaRPr lang="ru-RU" sz="1500" dirty="0" smtClean="0"/>
          </a:p>
          <a:p>
            <a:r>
              <a:rPr lang="ru-RU" sz="1500" b="1" dirty="0" smtClean="0"/>
              <a:t>Несчастные случаи классифицируются как:</a:t>
            </a:r>
          </a:p>
          <a:p>
            <a:r>
              <a:rPr lang="ru-RU" sz="1500" dirty="0" err="1" smtClean="0"/>
              <a:t>a</a:t>
            </a:r>
            <a:r>
              <a:rPr lang="ru-RU" sz="1500" dirty="0" smtClean="0"/>
              <a:t>) единичный несчастный случай - при котором пострадал только один работник;</a:t>
            </a:r>
          </a:p>
          <a:p>
            <a:r>
              <a:rPr lang="ru-RU" sz="1500" dirty="0" err="1" smtClean="0"/>
              <a:t>b</a:t>
            </a:r>
            <a:r>
              <a:rPr lang="ru-RU" sz="1500" dirty="0" smtClean="0"/>
              <a:t>) групповой несчастный случай - при котором одновременно пострадали не менее двух работников в одном и том же месте и по одним и тем же причинам.</a:t>
            </a:r>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412776"/>
            <a:ext cx="8229600" cy="4594515"/>
          </a:xfrm>
        </p:spPr>
        <p:txBody>
          <a:bodyPr>
            <a:normAutofit fontScale="47500" lnSpcReduction="20000"/>
          </a:bodyPr>
          <a:lstStyle/>
          <a:p>
            <a:r>
              <a:rPr lang="ru-RU" sz="2900" b="1" dirty="0" smtClean="0"/>
              <a:t>Каждый пострадавший или очевидец обязан немедленно сообщить о несчастном случае своему непосредственному или другому вышестоящему руководителю и оказать, по необходимости, первую помощь.</a:t>
            </a:r>
          </a:p>
          <a:p>
            <a:r>
              <a:rPr lang="ru-RU" sz="2900" dirty="0" smtClean="0"/>
              <a:t>1. Руководитель, получив сообщение о несчастном случае:</a:t>
            </a:r>
          </a:p>
          <a:p>
            <a:r>
              <a:rPr lang="ru-RU" sz="2900" dirty="0" smtClean="0"/>
              <a:t>- организует оказание первой помощи пострадавшему и, при необходимости, перевозит его в медицинское учреждение, у которого запрашивает медицинскую справку о характере насильственного повреждения его организма;</a:t>
            </a:r>
          </a:p>
          <a:p>
            <a:r>
              <a:rPr lang="ru-RU" sz="2900" dirty="0" smtClean="0"/>
              <a:t>- эвакуирует, по необходимости, персонал с места происшествия;</a:t>
            </a:r>
          </a:p>
          <a:p>
            <a:r>
              <a:rPr lang="ru-RU" sz="2900" dirty="0" smtClean="0"/>
              <a:t>- сообщает работодателю о несчастном случае;</a:t>
            </a:r>
          </a:p>
          <a:p>
            <a:r>
              <a:rPr lang="ru-RU" sz="2900" dirty="0" smtClean="0"/>
              <a:t>- сохраняет неизменной реальную ситуацию, при которой произошел несчастный случай, до получения согласия лиц, проводящих расследование, за исключением случаев, когда сохранение этой ситуации может привести к другим несчастным случаям или к угрозе жизни или здоровью других лиц. Если необходимо изменить реальную ситуацию, при которой произошел несчастный случай, предварительно делаются фотографии и схемы места, где произошел несчастный случай, собираются вещественные доказательства, содержащие сведения о происшедшем несчастном случае, для передачи лицам, проводящим расследование.</a:t>
            </a:r>
          </a:p>
          <a:p>
            <a:r>
              <a:rPr lang="ru-RU" sz="2900" dirty="0" smtClean="0"/>
              <a:t>2. Работодатель немедленно сообщает (по телефону или через любые другие средства связи) о несчастных случаях, произошедших с работниками, Государственной инспекции труда, Национальной кассе социального страхования и, по необходимости, вышестоящему органу, отраслевому или межотраслевому профсоюзному органу, Национальному агентству общественного здоровья (в случаях острого отравления).</a:t>
            </a:r>
          </a:p>
          <a:p>
            <a:r>
              <a:rPr lang="ru-RU" sz="2900" b="1" dirty="0" smtClean="0"/>
              <a:t>(Сообщения о несчастном случае в Государственную инспекцию труда – 022 494129)</a:t>
            </a:r>
            <a:endParaRPr lang="ru-RU" sz="2900" b="1" dirty="0"/>
          </a:p>
        </p:txBody>
      </p:sp>
      <p:sp>
        <p:nvSpPr>
          <p:cNvPr id="3" name="Заголовок 2"/>
          <p:cNvSpPr>
            <a:spLocks noGrp="1"/>
          </p:cNvSpPr>
          <p:nvPr>
            <p:ph type="title"/>
          </p:nvPr>
        </p:nvSpPr>
        <p:spPr/>
        <p:txBody>
          <a:bodyPr>
            <a:normAutofit fontScale="90000"/>
          </a:bodyPr>
          <a:lstStyle/>
          <a:p>
            <a:r>
              <a:rPr lang="ru-RU" dirty="0" smtClean="0"/>
              <a:t>Сообщение о несчастных случаях</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10000"/>
          </a:bodyPr>
          <a:lstStyle/>
          <a:p>
            <a:r>
              <a:rPr lang="ru-RU" dirty="0" smtClean="0"/>
              <a:t>- наименование, адрес предприятия или работодателя физического лица;</a:t>
            </a:r>
          </a:p>
          <a:p>
            <a:r>
              <a:rPr lang="ru-RU" dirty="0" smtClean="0"/>
              <a:t>- фамилию, имя, семейное положение, возраст и профессию пострадавшего/пострадавших;</a:t>
            </a:r>
          </a:p>
          <a:p>
            <a:r>
              <a:rPr lang="ru-RU" dirty="0" smtClean="0"/>
              <a:t>- дату и время, когда произошел несчастный случай;</a:t>
            </a:r>
          </a:p>
          <a:p>
            <a:r>
              <a:rPr lang="ru-RU" dirty="0" smtClean="0"/>
              <a:t>- место и обстоятельства, известные о происшедшем несчастном случае;</a:t>
            </a:r>
          </a:p>
          <a:p>
            <a:r>
              <a:rPr lang="ru-RU" dirty="0" smtClean="0"/>
              <a:t>- характер насильственного повреждения организма пострадавшего;</a:t>
            </a:r>
          </a:p>
          <a:p>
            <a:r>
              <a:rPr lang="ru-RU" dirty="0" smtClean="0"/>
              <a:t>- фамилию и должность лица, передавшего сообщение, номер телефона связи.</a:t>
            </a:r>
          </a:p>
          <a:p>
            <a:endParaRPr lang="ru-RU" dirty="0"/>
          </a:p>
        </p:txBody>
      </p:sp>
      <p:sp>
        <p:nvSpPr>
          <p:cNvPr id="3" name="Заголовок 2"/>
          <p:cNvSpPr>
            <a:spLocks noGrp="1"/>
          </p:cNvSpPr>
          <p:nvPr>
            <p:ph type="title"/>
          </p:nvPr>
        </p:nvSpPr>
        <p:spPr>
          <a:xfrm>
            <a:off x="457200" y="404664"/>
            <a:ext cx="8229600" cy="720080"/>
          </a:xfrm>
        </p:spPr>
        <p:txBody>
          <a:bodyPr>
            <a:normAutofit fontScale="90000"/>
          </a:bodyPr>
          <a:lstStyle/>
          <a:p>
            <a:pPr algn="ctr"/>
            <a:r>
              <a:rPr lang="ru-RU" sz="2200" dirty="0" smtClean="0"/>
              <a:t/>
            </a:r>
            <a:br>
              <a:rPr lang="ru-RU" sz="2200" dirty="0" smtClean="0"/>
            </a:br>
            <a:r>
              <a:rPr lang="ru-RU" sz="2200" dirty="0" smtClean="0"/>
              <a:t/>
            </a:r>
            <a:br>
              <a:rPr lang="ru-RU" sz="2200" dirty="0" smtClean="0"/>
            </a:br>
            <a:r>
              <a:rPr lang="ru-RU" sz="3100" dirty="0" smtClean="0"/>
              <a:t>Сообщение о произошедших несчастных случаях содержит следующие данные:</a:t>
            </a:r>
            <a:r>
              <a:rPr lang="ru-RU" dirty="0" smtClean="0"/>
              <a:t/>
            </a:r>
            <a:br>
              <a:rPr lang="ru-RU" dirty="0" smtClean="0"/>
            </a:b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ru-RU" sz="1500" dirty="0" smtClean="0"/>
              <a:t>Целью расследования несчастных случаев, произошедших на производстве, является их классификация, установление обстоятельств, причин и нарушений нормативных актов и других правил, приведших к травмированию работников, лиц, нарушивших положения нормативных актов, а также определение соответствующих мер по предупреждению подобных событий.</a:t>
            </a:r>
          </a:p>
          <a:p>
            <a:endParaRPr lang="ru-RU" sz="1500" dirty="0" smtClean="0"/>
          </a:p>
          <a:p>
            <a:r>
              <a:rPr lang="ru-RU" sz="1500" dirty="0" smtClean="0"/>
              <a:t>Тяжелые и смертельные несчастные случаи, произошедшие на рабочем месте, расследуются инспекторами труда компетентного органа в области контроля за безопасностью труда.</a:t>
            </a:r>
          </a:p>
          <a:p>
            <a:r>
              <a:rPr lang="ru-RU" sz="1500" dirty="0" smtClean="0"/>
              <a:t>Несчастные случаи с временной утратой трудоспособности – комиссией работодателя.</a:t>
            </a:r>
          </a:p>
          <a:p>
            <a:r>
              <a:rPr lang="ru-RU" sz="1500" dirty="0" smtClean="0"/>
              <a:t>Если у работодателя нет возможности создать комиссию по расследованию несчастного случая, он должен быть расследован компетентным органом в области контроля за безопасностью труда.</a:t>
            </a:r>
          </a:p>
          <a:p>
            <a:endParaRPr lang="ru-RU" dirty="0"/>
          </a:p>
        </p:txBody>
      </p:sp>
      <p:sp>
        <p:nvSpPr>
          <p:cNvPr id="3" name="Заголовок 2"/>
          <p:cNvSpPr>
            <a:spLocks noGrp="1"/>
          </p:cNvSpPr>
          <p:nvPr>
            <p:ph type="title"/>
          </p:nvPr>
        </p:nvSpPr>
        <p:spPr/>
        <p:txBody>
          <a:bodyPr>
            <a:normAutofit/>
          </a:bodyPr>
          <a:lstStyle/>
          <a:p>
            <a:pPr algn="ctr"/>
            <a:r>
              <a:rPr lang="ru-RU" sz="2800" dirty="0" smtClean="0"/>
              <a:t>Расследование несчастных случаев</a:t>
            </a:r>
            <a:endParaRPr lang="ru-RU"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70000" lnSpcReduction="20000"/>
          </a:bodyPr>
          <a:lstStyle/>
          <a:p>
            <a:r>
              <a:rPr lang="ru-RU" sz="2000" dirty="0" smtClean="0"/>
              <a:t>Для расследования несчастного случая с временной утратой трудоспособности в срок не более 24 часов с момента получения сообщения об этом событии работодатель письменным распоряжением (приказом) назначает комиссию по расследованию.</a:t>
            </a:r>
          </a:p>
          <a:p>
            <a:r>
              <a:rPr lang="ru-RU" sz="2000" dirty="0" smtClean="0"/>
              <a:t>Комиссия формируется не менее чем из трех человек, в состав которой включаются руководитель службы (назначенный работник) охраны здоровья и безопасности труда и по одному представителю от работодателя и от профсоюза (работников).</a:t>
            </a:r>
          </a:p>
          <a:p>
            <a:r>
              <a:rPr lang="ru-RU" sz="2000" dirty="0" smtClean="0"/>
              <a:t>Лица, назначаемые в комиссию по расследованию, должны иметь , знания в области охраны здоровья и безопасности труда и не назначаться из числа лиц, в обязанности которых входит организация, контроль или управление производственным процессом на месте, где произошел несчастный случай.</a:t>
            </a:r>
          </a:p>
          <a:p>
            <a:r>
              <a:rPr lang="ru-RU" sz="2000" dirty="0" smtClean="0"/>
              <a:t>Со дня издания соответствующего распоряжения комиссия предприятия расследует обстоятельства и причины несчастного случая, составляет и подписывает в срок не более 5 рабочих дней акт о расследовании (согласно приложению №1 ПП 1361 от 22.12.2005), который впоследствии утверждается и подписывается работодателем в течение 24 часов. Работодатель в срок не более 3 рабочих дней с даты подписания акта о расследовании несчастного случая на производстве представляет компетентному органу в области контроля за безопасностью труда копию, заверенную подписью руководителя предприятия, с отметкой «согласно оригиналу». </a:t>
            </a:r>
          </a:p>
          <a:p>
            <a:endParaRPr lang="ru-RU" dirty="0"/>
          </a:p>
        </p:txBody>
      </p:sp>
      <p:sp>
        <p:nvSpPr>
          <p:cNvPr id="3" name="Заголовок 2"/>
          <p:cNvSpPr>
            <a:spLocks noGrp="1"/>
          </p:cNvSpPr>
          <p:nvPr>
            <p:ph type="title"/>
          </p:nvPr>
        </p:nvSpPr>
        <p:spPr>
          <a:xfrm>
            <a:off x="457200" y="476672"/>
            <a:ext cx="8229600" cy="940966"/>
          </a:xfrm>
        </p:spPr>
        <p:txBody>
          <a:bodyPr>
            <a:normAutofit fontScale="90000"/>
          </a:bodyPr>
          <a:lstStyle/>
          <a:p>
            <a:r>
              <a:rPr lang="ru-RU" sz="3100" dirty="0" smtClean="0"/>
              <a:t>Расследование несчастных случаев с временной утратой трудоспособности</a:t>
            </a:r>
            <a:r>
              <a:rPr lang="ru-RU" dirty="0" smtClean="0"/>
              <a:t/>
            </a:r>
            <a:br>
              <a:rPr lang="ru-RU" dirty="0" smtClean="0"/>
            </a:b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231</TotalTime>
  <Words>1953</Words>
  <Application>Microsoft Office PowerPoint</Application>
  <PresentationFormat>Экран (4:3)</PresentationFormat>
  <Paragraphs>88</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Открытая</vt:lpstr>
      <vt:lpstr>   Понятие несчастного случая на производстве. Несчастные случаи, подлежащие расследованию</vt:lpstr>
      <vt:lpstr>Нормативно-правовая база при расследовании несчастных случаев на производстве</vt:lpstr>
      <vt:lpstr>Слайд 3</vt:lpstr>
      <vt:lpstr>Слайд 4</vt:lpstr>
      <vt:lpstr>Слайд 5</vt:lpstr>
      <vt:lpstr>Сообщение о несчастных случаях</vt:lpstr>
      <vt:lpstr>  Сообщение о произошедших несчастных случаях содержит следующие данные: </vt:lpstr>
      <vt:lpstr>Расследование несчастных случаев</vt:lpstr>
      <vt:lpstr>Расследование несчастных случаев с временной утратой трудоспособности </vt:lpstr>
      <vt:lpstr>Расследование тяжелых и смертельных несчастных случаев</vt:lpstr>
      <vt:lpstr>Завершение расследования несчастных случаев</vt:lpstr>
      <vt:lpstr> Регистрация и учет несчастных случаев </vt:lpstr>
      <vt:lpstr>  Единовременное пособие в случае ограничения трудоспособности или смерти работника в результате несчастного случая на производстве  или профессионального заболевания </vt:lpstr>
      <vt:lpstr>Санкции за нарушение правил охраны труда приведшим к несчастным случаям</vt:lpstr>
      <vt:lpstr>Слайд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Задачи кадровой работы на предприятии </dc:title>
  <dc:creator>Любовь</dc:creator>
  <cp:lastModifiedBy>Любовь</cp:lastModifiedBy>
  <cp:revision>49</cp:revision>
  <dcterms:created xsi:type="dcterms:W3CDTF">2021-05-11T18:37:45Z</dcterms:created>
  <dcterms:modified xsi:type="dcterms:W3CDTF">2021-07-21T10:29:15Z</dcterms:modified>
</cp:coreProperties>
</file>