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2"/>
  </p:notesMasterIdLst>
  <p:sldIdLst>
    <p:sldId id="256" r:id="rId2"/>
    <p:sldId id="257" r:id="rId3"/>
    <p:sldId id="258" r:id="rId4"/>
    <p:sldId id="259" r:id="rId5"/>
    <p:sldId id="260" r:id="rId6"/>
    <p:sldId id="261" r:id="rId7"/>
    <p:sldId id="262" r:id="rId8"/>
    <p:sldId id="263" r:id="rId9"/>
    <p:sldId id="266"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713" autoAdjust="0"/>
  </p:normalViewPr>
  <p:slideViewPr>
    <p:cSldViewPr>
      <p:cViewPr varScale="1">
        <p:scale>
          <a:sx n="110" d="100"/>
          <a:sy n="110" d="100"/>
        </p:scale>
        <p:origin x="-164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DEEF3A-3625-46EA-8951-AC6ACAFE35EA}" type="datetimeFigureOut">
              <a:rPr lang="ru-RU" smtClean="0"/>
              <a:pPr/>
              <a:t>20.07.2021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7B344-72C4-4B4B-B377-D95BDD5045B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20.07.2021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20.07.2021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ism.gov.md/" TargetMode="External"/><Relationship Id="rId2" Type="http://schemas.openxmlformats.org/officeDocument/2006/relationships/hyperlink" Target="http://ism.gov.md/?lang=ro&amp;menu_id=1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ism.gov.md/ro/node/83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80729"/>
            <a:ext cx="7772400" cy="1440159"/>
          </a:xfrm>
        </p:spPr>
        <p:txBody>
          <a:bodyPr>
            <a:normAutofit fontScale="90000"/>
          </a:bodyPr>
          <a:lstStyle/>
          <a:p>
            <a:pPr algn="ctr"/>
            <a:r>
              <a:rPr lang="ru-RU" sz="4400" dirty="0" smtClean="0"/>
              <a:t>Государственная инспекция труда - правила проверок</a:t>
            </a:r>
            <a:r>
              <a:rPr lang="ru-RU" dirty="0" smtClean="0"/>
              <a:t/>
            </a:r>
            <a:br>
              <a:rPr lang="ru-RU" dirty="0" smtClean="0"/>
            </a:br>
            <a:endParaRPr lang="ru-RU" dirty="0"/>
          </a:p>
        </p:txBody>
      </p:sp>
      <p:sp>
        <p:nvSpPr>
          <p:cNvPr id="3" name="Подзаголовок 2"/>
          <p:cNvSpPr>
            <a:spLocks noGrp="1"/>
          </p:cNvSpPr>
          <p:nvPr>
            <p:ph type="subTitle" idx="1"/>
          </p:nvPr>
        </p:nvSpPr>
        <p:spPr>
          <a:xfrm>
            <a:off x="685800" y="2060848"/>
            <a:ext cx="7772400" cy="2750463"/>
          </a:xfrm>
        </p:spPr>
        <p:txBody>
          <a:bodyPr/>
          <a:lstStyle/>
          <a:p>
            <a:pPr algn="l"/>
            <a:endParaRPr lang="ru-RU" dirty="0"/>
          </a:p>
        </p:txBody>
      </p:sp>
      <p:pic>
        <p:nvPicPr>
          <p:cNvPr id="4" name="Рисунок 3" descr="proverki_trudovoy_inspekcii_6.jpg"/>
          <p:cNvPicPr>
            <a:picLocks noChangeAspect="1"/>
          </p:cNvPicPr>
          <p:nvPr/>
        </p:nvPicPr>
        <p:blipFill>
          <a:blip r:embed="rId2" cstate="print"/>
          <a:stretch>
            <a:fillRect/>
          </a:stretch>
        </p:blipFill>
        <p:spPr>
          <a:xfrm>
            <a:off x="539552" y="2060848"/>
            <a:ext cx="8229600" cy="424847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48680"/>
            <a:ext cx="8229600" cy="5458611"/>
          </a:xfrm>
        </p:spPr>
        <p:txBody>
          <a:bodyPr/>
          <a:lstStyle/>
          <a:p>
            <a:r>
              <a:rPr lang="ru-RU" sz="1400" dirty="0" smtClean="0"/>
              <a:t>В заключение необходимо отметить, что, несмотря на введение нового подхода к проверкам, принятие </a:t>
            </a:r>
            <a:r>
              <a:rPr lang="ru-RU" sz="1400" i="1" dirty="0" smtClean="0"/>
              <a:t>Проверочный лист в области трудовых отношений</a:t>
            </a:r>
            <a:r>
              <a:rPr lang="ru-RU" sz="1400" dirty="0" smtClean="0"/>
              <a:t> по всем вопросам трудовых проверок, сам ход проверок, сроки, а также порядок обжалования не изменились. Это означает, что компании должны использовать как старые, так и новые подходы к проверкам.</a:t>
            </a:r>
          </a:p>
          <a:p>
            <a:endParaRPr lang="ru-RU" dirty="0"/>
          </a:p>
        </p:txBody>
      </p:sp>
      <p:pic>
        <p:nvPicPr>
          <p:cNvPr id="4" name="Рисунок 3" descr="9f8e619d79ae13b9e3fb7680c8105432.jpg"/>
          <p:cNvPicPr>
            <a:picLocks noChangeAspect="1"/>
          </p:cNvPicPr>
          <p:nvPr/>
        </p:nvPicPr>
        <p:blipFill>
          <a:blip r:embed="rId2" cstate="print"/>
          <a:stretch>
            <a:fillRect/>
          </a:stretch>
        </p:blipFill>
        <p:spPr>
          <a:xfrm>
            <a:off x="904875" y="2095500"/>
            <a:ext cx="7334250" cy="378177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pPr algn="just"/>
            <a:r>
              <a:rPr lang="ru-RU" b="1" dirty="0" smtClean="0"/>
              <a:t>Плановая и/или внеплановая проверка Государственной инспекции труда </a:t>
            </a:r>
            <a:r>
              <a:rPr lang="ru-RU" dirty="0" smtClean="0"/>
              <a:t>— это способы контроля индивидуальных предпринимателей и юридических лиц, у которых есть работники, оформленные в соответствии с Трудовым кодексом РМ</a:t>
            </a:r>
          </a:p>
          <a:p>
            <a:pPr algn="just"/>
            <a:r>
              <a:rPr lang="ru-RU" dirty="0" smtClean="0"/>
              <a:t>Любой работодатель должен быть готов к тому, что рано или поздно его предприятие посетит инспекция труда. Причем, если о плановой проверке можно узнать, заглянув на сайт  Государственной инспекции труда</a:t>
            </a:r>
            <a:r>
              <a:rPr lang="ru-RU" u="sng" baseline="30000" dirty="0" smtClean="0">
                <a:hlinkClick r:id="" action="ppaction://hlinkfile"/>
              </a:rPr>
              <a:t>*</a:t>
            </a:r>
            <a:r>
              <a:rPr lang="ru-RU" dirty="0" smtClean="0"/>
              <a:t>, внезапные (внеплановые) проверки проводятся либо в ответ на жалобы недовольных работников; либо по инициативе других государственных органов, например налоговой инспекции или территориальной кассы социального страхования. Оставить без внимания такие «сигналы» инспекция труда не вправе.</a:t>
            </a:r>
          </a:p>
          <a:p>
            <a:pPr algn="just"/>
            <a:endParaRPr lang="ru-RU" dirty="0" smtClean="0"/>
          </a:p>
          <a:p>
            <a:pPr algn="just"/>
            <a:r>
              <a:rPr lang="en-US" u="sng" baseline="30000" dirty="0" smtClean="0">
                <a:hlinkClick r:id="" action="ppaction://hlinkfile"/>
              </a:rPr>
              <a:t>*</a:t>
            </a:r>
            <a:r>
              <a:rPr lang="en-US" dirty="0" smtClean="0"/>
              <a:t>	 </a:t>
            </a:r>
            <a:r>
              <a:rPr lang="ru-RU" dirty="0" smtClean="0"/>
              <a:t>Раздел </a:t>
            </a:r>
            <a:r>
              <a:rPr lang="en-US" dirty="0" smtClean="0"/>
              <a:t>«</a:t>
            </a:r>
            <a:r>
              <a:rPr lang="en-US" u="sng" dirty="0" err="1" smtClean="0">
                <a:hlinkClick r:id="rId2"/>
              </a:rPr>
              <a:t>Graficul</a:t>
            </a:r>
            <a:r>
              <a:rPr lang="en-US" u="sng" dirty="0" smtClean="0">
                <a:hlinkClick r:id="rId2"/>
              </a:rPr>
              <a:t> </a:t>
            </a:r>
            <a:r>
              <a:rPr lang="en-US" u="sng" dirty="0" err="1" smtClean="0">
                <a:hlinkClick r:id="rId2"/>
              </a:rPr>
              <a:t>controalelor</a:t>
            </a:r>
            <a:r>
              <a:rPr lang="en-US" u="sng" dirty="0" smtClean="0">
                <a:hlinkClick r:id="rId2"/>
              </a:rPr>
              <a:t> </a:t>
            </a:r>
            <a:r>
              <a:rPr lang="en-US" u="sng" dirty="0" err="1" smtClean="0">
                <a:hlinkClick r:id="rId2"/>
              </a:rPr>
              <a:t>planificate</a:t>
            </a:r>
            <a:r>
              <a:rPr lang="en-US" dirty="0" smtClean="0"/>
              <a:t>» (</a:t>
            </a:r>
            <a:r>
              <a:rPr lang="en-US" u="sng" dirty="0" smtClean="0">
                <a:hlinkClick r:id="rId3"/>
              </a:rPr>
              <a:t>http://ism.gov.md</a:t>
            </a:r>
            <a:r>
              <a:rPr lang="en-US" dirty="0" smtClean="0"/>
              <a:t>).</a:t>
            </a:r>
            <a:endParaRPr lang="ru-RU" dirty="0" smtClean="0"/>
          </a:p>
          <a:p>
            <a:endParaRPr lang="ru-RU" dirty="0"/>
          </a:p>
        </p:txBody>
      </p:sp>
      <p:sp>
        <p:nvSpPr>
          <p:cNvPr id="3" name="Заголовок 2"/>
          <p:cNvSpPr>
            <a:spLocks noGrp="1"/>
          </p:cNvSpPr>
          <p:nvPr>
            <p:ph type="title"/>
          </p:nvPr>
        </p:nvSpPr>
        <p:spPr>
          <a:xfrm>
            <a:off x="467544" y="332656"/>
            <a:ext cx="8229600" cy="1143000"/>
          </a:xfrm>
        </p:spPr>
        <p:txBody>
          <a:bodyPr>
            <a:normAutofit fontScale="90000"/>
          </a:bodyPr>
          <a:lstStyle/>
          <a:p>
            <a:pPr algn="ctr"/>
            <a:r>
              <a:rPr lang="ru-RU" dirty="0" smtClean="0"/>
              <a:t/>
            </a:r>
            <a:br>
              <a:rPr lang="ru-RU" dirty="0" smtClean="0"/>
            </a:br>
            <a:r>
              <a:rPr lang="ru-RU" dirty="0" smtClean="0"/>
              <a:t>Причины проверки трудовой </a:t>
            </a:r>
            <a:r>
              <a:rPr lang="ru-RU" sz="3600" dirty="0" smtClean="0"/>
              <a:t>инспекцией</a:t>
            </a:r>
            <a:r>
              <a:rPr lang="ru-RU" dirty="0" smtClean="0"/>
              <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Autofit/>
          </a:bodyPr>
          <a:lstStyle/>
          <a:p>
            <a:pPr algn="just"/>
            <a:r>
              <a:rPr lang="ru-RU" sz="1800" dirty="0" smtClean="0"/>
              <a:t>Проверки осуществляются в соответствии с  Законом № 140 от 10.05.2001 г. «О Государственной инспекции труда» и Законом № 131 от 08.06.2012 г. «О государственном контроле  предпринимательской деятельности».</a:t>
            </a:r>
          </a:p>
          <a:p>
            <a:pPr algn="just"/>
            <a:r>
              <a:rPr lang="ru-RU" sz="1800" dirty="0" smtClean="0"/>
              <a:t>При плановых проверках Государственная инспекция труда отправляет лицу, подлежащему контролю, один экземпляр решения о контроле (нотификация решения о контроле). Фактическое время от получения решения контроля до момента его начала должно составлять не менее 5 рабочих дней.</a:t>
            </a:r>
          </a:p>
          <a:p>
            <a:pPr algn="just"/>
            <a:r>
              <a:rPr lang="ru-RU" sz="1800" dirty="0" smtClean="0"/>
              <a:t>Появившись на предприятии, инспектор труда должен предъявить свое служебное удостоверение, решение о контроле и направление, заверенные печатью и подписью руководителя. В направлении на контроль должны быть указаны: название предприятия (фирмы), дата начала проверки и фамилия проверяющего, которая, естественно, должна совпадать с фамилией лица, предъявившего удостоверение. Если инспекторов несколько, все они должны быть указаны в распоряжении. </a:t>
            </a:r>
            <a:endParaRPr lang="ru-RU" sz="1800" dirty="0"/>
          </a:p>
        </p:txBody>
      </p:sp>
      <p:sp>
        <p:nvSpPr>
          <p:cNvPr id="3" name="Заголовок 2"/>
          <p:cNvSpPr>
            <a:spLocks noGrp="1"/>
          </p:cNvSpPr>
          <p:nvPr>
            <p:ph type="title"/>
          </p:nvPr>
        </p:nvSpPr>
        <p:spPr/>
        <p:txBody>
          <a:bodyPr>
            <a:normAutofit fontScale="90000"/>
          </a:bodyPr>
          <a:lstStyle/>
          <a:p>
            <a:r>
              <a:rPr lang="ru-RU" dirty="0" smtClean="0"/>
              <a:t>Как осуществляется проверка</a:t>
            </a:r>
            <a:br>
              <a:rPr lang="ru-RU" dirty="0" smtClean="0"/>
            </a:b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pPr algn="just"/>
            <a:r>
              <a:rPr lang="ru-RU" dirty="0" smtClean="0"/>
              <a:t>Предметом проверки  в сфере труда является соблюдение работодателями правовых норм, касающихся: индивидуального трудового договора (ИТД) и коллективного трудового договора; рабочего времени и времени отдыха; оплаты труда;  норм труда;  гарантий и компенсаций, вытекающих из трудовых отношений; дисциплины труда; безопасности труда; особенностей регулирования труда отдельных категорий работников; материальной ответственности согласно законодательству о труде</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20000"/>
          </a:bodyPr>
          <a:lstStyle/>
          <a:p>
            <a:pPr algn="just"/>
            <a:r>
              <a:rPr lang="ru-RU" sz="2800" dirty="0" smtClean="0"/>
              <a:t>Приказом № </a:t>
            </a:r>
            <a:r>
              <a:rPr lang="ro-RO" sz="2800" dirty="0" smtClean="0"/>
              <a:t>102 </a:t>
            </a:r>
            <a:r>
              <a:rPr lang="ru-RU" sz="2800" dirty="0" smtClean="0"/>
              <a:t>от</a:t>
            </a:r>
            <a:r>
              <a:rPr lang="ro-RO" sz="2800" dirty="0" smtClean="0"/>
              <a:t> 09.02.2021 </a:t>
            </a:r>
            <a:r>
              <a:rPr lang="ru-RU" sz="2800" dirty="0" smtClean="0"/>
              <a:t>г. Министерства здравоохранения, труда и соцзащиты принят «Проверочный лист в области трудовых отношений», также данный лист можно найти на  сайт  Государственной инспекции труда (</a:t>
            </a:r>
            <a:r>
              <a:rPr lang="ru-RU" sz="2800" u="sng" dirty="0" smtClean="0">
                <a:hlinkClick r:id="rId2"/>
              </a:rPr>
              <a:t>https://ism.gov.md/ro/node/836</a:t>
            </a:r>
            <a:r>
              <a:rPr lang="ru-RU" sz="2800" dirty="0" smtClean="0"/>
              <a:t> в разделе </a:t>
            </a:r>
            <a:r>
              <a:rPr lang="ru-RU" sz="2800" b="1" dirty="0" smtClean="0"/>
              <a:t>«</a:t>
            </a:r>
            <a:r>
              <a:rPr lang="ro-RO" sz="2800" b="1" dirty="0" smtClean="0"/>
              <a:t>Controale de stat</a:t>
            </a:r>
            <a:r>
              <a:rPr lang="ru-RU" sz="2800" dirty="0" smtClean="0"/>
              <a:t>»).  </a:t>
            </a:r>
          </a:p>
          <a:p>
            <a:pPr algn="just"/>
            <a:r>
              <a:rPr lang="ru-RU" sz="2800" dirty="0" smtClean="0"/>
              <a:t>Принятый «Проверочный лист в области трудовых отношений» можно успешно использовать не только в период проверок  Государственной инспекции труда,  но и при внутреннем контроле предприятия не дожидаясь проверок представителей Государственной инспекции труда.</a:t>
            </a:r>
          </a:p>
          <a:p>
            <a:endParaRPr lang="ru-RU" dirty="0"/>
          </a:p>
        </p:txBody>
      </p:sp>
      <p:sp>
        <p:nvSpPr>
          <p:cNvPr id="3" name="Заголовок 2"/>
          <p:cNvSpPr>
            <a:spLocks noGrp="1"/>
          </p:cNvSpPr>
          <p:nvPr>
            <p:ph type="title"/>
          </p:nvPr>
        </p:nvSpPr>
        <p:spPr/>
        <p:txBody>
          <a:bodyPr>
            <a:normAutofit fontScale="90000"/>
          </a:bodyPr>
          <a:lstStyle/>
          <a:p>
            <a:r>
              <a:rPr lang="ru-RU" i="1" dirty="0" smtClean="0"/>
              <a:t>Проверочный лист в области трудовых отношений</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8229600" cy="5386603"/>
          </a:xfrm>
        </p:spPr>
        <p:txBody>
          <a:bodyPr>
            <a:normAutofit fontScale="62500" lnSpcReduction="20000"/>
          </a:bodyPr>
          <a:lstStyle/>
          <a:p>
            <a:pPr algn="just"/>
            <a:r>
              <a:rPr lang="ru-RU" dirty="0" smtClean="0"/>
              <a:t>Процедура контроля заканчивается составлением протокола проверки по форме, утвержденной директором Государственной инспекции труда. В протоколе проверки инспектор труда кратко излагает суть выявленных нарушений, указывает положения законодательных и других нормативных актов, которые были нарушены, и предписывает привести выявленные отклонения в соответствие с законодательством немедленно или, в зависимости от обстоятельств, в оптимальные сроки. </a:t>
            </a:r>
          </a:p>
          <a:p>
            <a:pPr algn="just"/>
            <a:r>
              <a:rPr lang="ru-RU" dirty="0" smtClean="0"/>
              <a:t>        Если инспектор труда устанавливает срок для обеспечения соответствия требованиям законодательства, он требует, чтобы работодатель (лицо, действующее от его имени) по истечении установленного срока проинформировал территориальную инспекцию труда или Государственную инспекцию труда об устранении нарушений, указанных в протоколе проверки.</a:t>
            </a:r>
          </a:p>
          <a:p>
            <a:pPr algn="just"/>
            <a:r>
              <a:rPr lang="ru-RU" dirty="0" smtClean="0"/>
              <a:t>        Если в ходе проверки не было установлено нарушений, инспектор труда отмечает в протоколе проверки факт соблюдения законодательных и других нормативных актов о труде.</a:t>
            </a:r>
          </a:p>
          <a:p>
            <a:pPr algn="just"/>
            <a:r>
              <a:rPr lang="ru-RU" b="1" dirty="0" smtClean="0"/>
              <a:t> </a:t>
            </a:r>
            <a:r>
              <a:rPr lang="ru-RU" dirty="0" smtClean="0"/>
              <a:t>        При проведении проверок инспекторы труда должны учитывать  положение  ст. 16 ч. (6) п. с) Законом № 235 от 20.07.2006 г. «об основных принципах регулирования  предпринимательской деятельности» </a:t>
            </a:r>
          </a:p>
          <a:p>
            <a:pPr algn="just"/>
            <a:r>
              <a:rPr lang="ru-RU" b="1" dirty="0" smtClean="0"/>
              <a:t>«толкование сомнений, возникающих при применении законодательства, в пользу предпринимателя».</a:t>
            </a:r>
            <a:endParaRPr lang="ru-RU"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24744"/>
            <a:ext cx="8229600" cy="5400600"/>
          </a:xfrm>
        </p:spPr>
        <p:txBody>
          <a:bodyPr>
            <a:normAutofit fontScale="25000" lnSpcReduction="20000"/>
          </a:bodyPr>
          <a:lstStyle/>
          <a:p>
            <a:r>
              <a:rPr lang="ru-RU" sz="4400" b="1" dirty="0" smtClean="0"/>
              <a:t>Штрафные санкции за нарушение Трудового законодательства в соответствии со статьей 55 Кодекса о правонарушениях</a:t>
            </a:r>
            <a:endParaRPr lang="ru-RU" sz="4400" dirty="0" smtClean="0"/>
          </a:p>
          <a:p>
            <a:r>
              <a:rPr lang="ru-RU" sz="4400" dirty="0" smtClean="0"/>
              <a:t>1) Нарушение трудового законодательства, выражающееся в:</a:t>
            </a:r>
          </a:p>
          <a:p>
            <a:r>
              <a:rPr lang="ru-RU" sz="4400" dirty="0" err="1" smtClean="0"/>
              <a:t>a</a:t>
            </a:r>
            <a:r>
              <a:rPr lang="ru-RU" sz="4400" dirty="0" smtClean="0"/>
              <a:t>) несоблюдении работодателем нормальной продолжительности рабочего времени;</a:t>
            </a:r>
          </a:p>
          <a:p>
            <a:r>
              <a:rPr lang="ru-RU" sz="4400" dirty="0" err="1" smtClean="0"/>
              <a:t>b</a:t>
            </a:r>
            <a:r>
              <a:rPr lang="ru-RU" sz="4400" dirty="0" smtClean="0"/>
              <a:t>) привлечении к сверхурочным работам, работе в выходные и нерабочие праздничные дни без письменного согласия работника;</a:t>
            </a:r>
          </a:p>
          <a:p>
            <a:r>
              <a:rPr lang="ru-RU" sz="4400" dirty="0" err="1" smtClean="0"/>
              <a:t>c</a:t>
            </a:r>
            <a:r>
              <a:rPr lang="ru-RU" sz="4400" dirty="0" smtClean="0"/>
              <a:t>) отказе работодателя в предоставлении дополнительных перерывов для кормления ребенка;</a:t>
            </a:r>
          </a:p>
          <a:p>
            <a:r>
              <a:rPr lang="ru-RU" sz="4400" dirty="0" err="1" smtClean="0"/>
              <a:t>d</a:t>
            </a:r>
            <a:r>
              <a:rPr lang="ru-RU" sz="4400" dirty="0" smtClean="0"/>
              <a:t>) отказе работодателя в предоставлении ежегодного оплачиваемого отпуска согласно установленному законом порядку;</a:t>
            </a:r>
          </a:p>
          <a:p>
            <a:r>
              <a:rPr lang="ru-RU" sz="4400" dirty="0" err="1" smtClean="0"/>
              <a:t>e</a:t>
            </a:r>
            <a:r>
              <a:rPr lang="ru-RU" sz="4400" dirty="0" smtClean="0"/>
              <a:t>) отказе работодателя в предоставлении гарантированных законом социальных отпусков, учебных отпусков;</a:t>
            </a:r>
          </a:p>
          <a:p>
            <a:r>
              <a:rPr lang="ru-RU" sz="4400" dirty="0" err="1" smtClean="0"/>
              <a:t>f</a:t>
            </a:r>
            <a:r>
              <a:rPr lang="ru-RU" sz="4400" dirty="0" smtClean="0"/>
              <a:t>) произведении необоснованных удержаний из заработной платы;</a:t>
            </a:r>
          </a:p>
          <a:p>
            <a:r>
              <a:rPr lang="ru-RU" sz="4400" dirty="0" err="1" smtClean="0"/>
              <a:t>g</a:t>
            </a:r>
            <a:r>
              <a:rPr lang="ru-RU" sz="4400" dirty="0" smtClean="0"/>
              <a:t>) </a:t>
            </a:r>
            <a:r>
              <a:rPr lang="ru-RU" sz="4400" dirty="0" err="1" smtClean="0"/>
              <a:t>непредоставлении</a:t>
            </a:r>
            <a:r>
              <a:rPr lang="ru-RU" sz="4400" dirty="0" smtClean="0"/>
              <a:t> гарантий и компенсаций, предусмотренных законом;</a:t>
            </a:r>
          </a:p>
          <a:p>
            <a:r>
              <a:rPr lang="ru-RU" sz="4400" dirty="0" err="1" smtClean="0"/>
              <a:t>h</a:t>
            </a:r>
            <a:r>
              <a:rPr lang="ru-RU" sz="4400" dirty="0" smtClean="0"/>
              <a:t>) отказе работодателя в выдаче справки о работе и заработной плате,</a:t>
            </a:r>
          </a:p>
          <a:p>
            <a:r>
              <a:rPr lang="ru-RU" sz="4400" b="1" dirty="0" smtClean="0"/>
              <a:t>влечет наложение штрафа на физических лиц в размере от 30 до 60 условных единиц, на должностных лиц в размере от 70 до 120 условных единиц и на юридических лиц в размере от 150 до 240 условных единиц.</a:t>
            </a:r>
          </a:p>
          <a:p>
            <a:r>
              <a:rPr lang="ru-RU" sz="4400" dirty="0" smtClean="0"/>
              <a:t>2) Те же нарушения, совершенные в отношении несовершеннолетнего,</a:t>
            </a:r>
          </a:p>
          <a:p>
            <a:r>
              <a:rPr lang="ru-RU" sz="4400" dirty="0" smtClean="0"/>
              <a:t>влекут наложение штрафа на физических лиц в размере от 50 до 80 условных единиц, на должностных лиц в размере от 100 до 140 условных единиц и на юридических лиц в размере от 200 до 300 условных единиц. </a:t>
            </a:r>
          </a:p>
          <a:p>
            <a:r>
              <a:rPr lang="ru-RU" sz="4400" dirty="0" smtClean="0"/>
              <a:t>(3) Нарушение трудового законодательства, выражающееся в:</a:t>
            </a:r>
          </a:p>
          <a:p>
            <a:r>
              <a:rPr lang="ru-RU" sz="4400" dirty="0" err="1" smtClean="0"/>
              <a:t>a</a:t>
            </a:r>
            <a:r>
              <a:rPr lang="ru-RU" sz="4400" dirty="0" smtClean="0"/>
              <a:t>) выполнении труда лицом, с которым не заключен в письменном виде индивидуальный трудовой договор;</a:t>
            </a:r>
          </a:p>
          <a:p>
            <a:r>
              <a:rPr lang="ru-RU" sz="4400" dirty="0" err="1" smtClean="0"/>
              <a:t>b</a:t>
            </a:r>
            <a:r>
              <a:rPr lang="ru-RU" sz="4400" dirty="0" smtClean="0"/>
              <a:t>) установлении и выплате заработной платы ниже минимального размера, гарантированного государством или установленного коллективным трудовым договором/коллективным соглашением;</a:t>
            </a:r>
          </a:p>
          <a:p>
            <a:r>
              <a:rPr lang="ru-RU" sz="4400" dirty="0" err="1" smtClean="0"/>
              <a:t>c</a:t>
            </a:r>
            <a:r>
              <a:rPr lang="ru-RU" sz="4400" dirty="0" smtClean="0"/>
              <a:t>) неоплате сверхурочной работы, работы в выходные и нерабочие праздничные дни и/или работы в ночное время;</a:t>
            </a:r>
          </a:p>
          <a:p>
            <a:r>
              <a:rPr lang="ru-RU" sz="4400" dirty="0" err="1" smtClean="0"/>
              <a:t>d</a:t>
            </a:r>
            <a:r>
              <a:rPr lang="ru-RU" sz="4400" dirty="0" smtClean="0"/>
              <a:t>) невыплате доплат, надбавок, компенсационных выплат, включая премии, предусмотренных законом, регламентами, утвержденными работодателем, коллективным трудовым договором/коллективным соглашением, индивидуальным трудовым договором,</a:t>
            </a:r>
          </a:p>
          <a:p>
            <a:r>
              <a:rPr lang="ru-RU" sz="4400" b="1" dirty="0" smtClean="0"/>
              <a:t>влечет наложение штрафа на физических лиц в размере от 70 до 120 условных единиц, на должностных лиц в размере от 150 до 240 условных единиц и на юридических лиц в размере от 260 до 400 условных единиц.</a:t>
            </a:r>
          </a:p>
          <a:p>
            <a:endParaRPr lang="ru-RU" dirty="0"/>
          </a:p>
        </p:txBody>
      </p:sp>
      <p:sp>
        <p:nvSpPr>
          <p:cNvPr id="3" name="Заголовок 2"/>
          <p:cNvSpPr>
            <a:spLocks noGrp="1"/>
          </p:cNvSpPr>
          <p:nvPr>
            <p:ph type="title"/>
          </p:nvPr>
        </p:nvSpPr>
        <p:spPr>
          <a:xfrm>
            <a:off x="457200" y="274638"/>
            <a:ext cx="8229600" cy="850106"/>
          </a:xfrm>
        </p:spPr>
        <p:txBody>
          <a:bodyPr>
            <a:normAutofit fontScale="90000"/>
          </a:bodyPr>
          <a:lstStyle/>
          <a:p>
            <a:pPr algn="ctr"/>
            <a:r>
              <a:rPr lang="ru-RU" sz="2800" b="0" dirty="0" smtClean="0"/>
              <a:t>Штрафные санкции за нарушение трудового законодательства</a:t>
            </a:r>
            <a:endParaRPr lang="ru-RU"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6048672"/>
          </a:xfrm>
        </p:spPr>
        <p:txBody>
          <a:bodyPr>
            <a:normAutofit fontScale="47500" lnSpcReduction="20000"/>
          </a:bodyPr>
          <a:lstStyle/>
          <a:p>
            <a:pPr algn="just"/>
            <a:endParaRPr lang="ru-RU" sz="2500" b="1" dirty="0" smtClean="0"/>
          </a:p>
          <a:p>
            <a:pPr algn="just"/>
            <a:r>
              <a:rPr lang="ru-RU" sz="2500" b="1" dirty="0" smtClean="0"/>
              <a:t>Штрафные санкции за нарушение Трудового законодательства в соответствии со статьей 55</a:t>
            </a:r>
            <a:r>
              <a:rPr lang="ru-RU" sz="2500" b="1" baseline="30000" dirty="0" smtClean="0"/>
              <a:t>1</a:t>
            </a:r>
            <a:r>
              <a:rPr lang="ru-RU" sz="2500" b="1" dirty="0" smtClean="0"/>
              <a:t> Кодекса о правонарушениях</a:t>
            </a:r>
            <a:endParaRPr lang="ru-RU" sz="2500" dirty="0" smtClean="0"/>
          </a:p>
          <a:p>
            <a:pPr algn="just"/>
            <a:r>
              <a:rPr lang="ru-RU" sz="2500" dirty="0" smtClean="0"/>
              <a:t>Использование </a:t>
            </a:r>
            <a:r>
              <a:rPr lang="ru-RU" sz="2500" dirty="0" err="1" smtClean="0"/>
              <a:t>недекларированного</a:t>
            </a:r>
            <a:r>
              <a:rPr lang="ru-RU" sz="2500" dirty="0" smtClean="0"/>
              <a:t> труда</a:t>
            </a:r>
          </a:p>
          <a:p>
            <a:pPr algn="just"/>
            <a:r>
              <a:rPr lang="ru-RU" sz="2500" b="1" dirty="0" smtClean="0"/>
              <a:t>влечет наложение штрафа на физических лиц в размере от 60 до 90 условных единиц, на должностных лиц в размере от 150 до 210 условных единиц и на юридических лиц в размере от 210 до 300 условных единиц во всех случаях за каждого выявленного работника.</a:t>
            </a:r>
          </a:p>
          <a:p>
            <a:pPr algn="just"/>
            <a:endParaRPr lang="ru-RU" sz="2500" b="1" dirty="0" smtClean="0"/>
          </a:p>
          <a:p>
            <a:pPr algn="just"/>
            <a:r>
              <a:rPr lang="ru-RU" sz="2500" b="1" dirty="0" smtClean="0"/>
              <a:t>Штрафные санкции за нарушение Трудового законодательства в соответствии со статьей 55</a:t>
            </a:r>
            <a:r>
              <a:rPr lang="ru-RU" sz="2500" b="1" baseline="30000" dirty="0" smtClean="0"/>
              <a:t>2</a:t>
            </a:r>
            <a:r>
              <a:rPr lang="ru-RU" sz="2500" b="1" dirty="0" smtClean="0"/>
              <a:t> Кодекса о правонарушениях</a:t>
            </a:r>
            <a:endParaRPr lang="ru-RU" sz="2500" dirty="0" smtClean="0"/>
          </a:p>
          <a:p>
            <a:pPr algn="just"/>
            <a:r>
              <a:rPr lang="ru-RU" sz="2500" dirty="0" smtClean="0"/>
              <a:t>Выплата заработной платы или других платежей без отражения в бухгалтерском учете</a:t>
            </a:r>
          </a:p>
          <a:p>
            <a:pPr algn="just"/>
            <a:r>
              <a:rPr lang="ru-RU" sz="2500" b="1" dirty="0" smtClean="0"/>
              <a:t>влечет наложение штрафа на физических лиц в размере от 400 до 500 условных единиц, на должностных лиц в размере от 1000 до 1500 условных единиц и на юридических лиц в размере от 1000 до 1500 условных единиц за каждого выявленного работника.</a:t>
            </a:r>
          </a:p>
          <a:p>
            <a:endParaRPr lang="ru-RU" sz="2500" b="1" dirty="0" smtClean="0"/>
          </a:p>
          <a:p>
            <a:r>
              <a:rPr lang="ru-RU" sz="2500" b="1" dirty="0" smtClean="0"/>
              <a:t>Штрафные санкции за нарушение Трудового законодательства в соответствии со статьей 56 Кодекса о правонарушениях</a:t>
            </a:r>
            <a:endParaRPr lang="ru-RU" sz="2500" dirty="0" smtClean="0"/>
          </a:p>
          <a:p>
            <a:r>
              <a:rPr lang="ru-RU" sz="2500" dirty="0" smtClean="0"/>
              <a:t>Нарушение законодательства о занятости населения и социальной защите лиц, находящихся в поиске работы</a:t>
            </a:r>
          </a:p>
          <a:p>
            <a:r>
              <a:rPr lang="ru-RU" sz="2500" dirty="0" smtClean="0"/>
              <a:t>1) Использование должностными лицами при составлении официальных документов названий профессий или должностей, не соответствующих Классификатору занятий Республики Молдова,</a:t>
            </a:r>
          </a:p>
          <a:p>
            <a:r>
              <a:rPr lang="ru-RU" sz="2500" b="1" dirty="0" smtClean="0"/>
              <a:t>влечет наложение штрафа в размере от 6 до 30 условных единиц.</a:t>
            </a:r>
          </a:p>
          <a:p>
            <a:r>
              <a:rPr lang="ru-RU" sz="2500" dirty="0" smtClean="0"/>
              <a:t>2) </a:t>
            </a:r>
            <a:r>
              <a:rPr lang="ru-RU" sz="2500" dirty="0" err="1" smtClean="0"/>
              <a:t>Неуведомление</a:t>
            </a:r>
            <a:r>
              <a:rPr lang="ru-RU" sz="2500" dirty="0" smtClean="0"/>
              <a:t> в установленный законодательством срок получателями пособия по безработице и/или пособия по трудоустройству территориального агентства занятости населения, в котором они зарегистрированы, о любых изменениях условий, на основании которых были назначены пособия,</a:t>
            </a:r>
          </a:p>
          <a:p>
            <a:r>
              <a:rPr lang="ru-RU" sz="2500" b="1" dirty="0" smtClean="0"/>
              <a:t>влечет наложение штрафа в размере от 2 до 6 условных единиц.</a:t>
            </a:r>
          </a:p>
          <a:p>
            <a:r>
              <a:rPr lang="ru-RU" sz="2500" dirty="0" smtClean="0"/>
              <a:t>3) </a:t>
            </a:r>
            <a:r>
              <a:rPr lang="ru-RU" sz="2500" dirty="0" err="1" smtClean="0"/>
              <a:t>Непредоставление</a:t>
            </a:r>
            <a:r>
              <a:rPr lang="ru-RU" sz="2500" dirty="0" smtClean="0"/>
              <a:t> органом публичной власти, публичным учреждением или государственным предприятием мест для прохождения практики, запланированных в количестве не менее 10 процентов численности персонала,</a:t>
            </a:r>
          </a:p>
          <a:p>
            <a:r>
              <a:rPr lang="ru-RU" sz="2500" b="1" dirty="0" smtClean="0"/>
              <a:t>влечет наложение штрафа на должностных лиц в размере от 60 до 90 условных единиц.</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88640"/>
            <a:ext cx="8229600" cy="6408712"/>
          </a:xfrm>
        </p:spPr>
        <p:txBody>
          <a:bodyPr>
            <a:normAutofit fontScale="40000" lnSpcReduction="20000"/>
          </a:bodyPr>
          <a:lstStyle/>
          <a:p>
            <a:pPr>
              <a:buNone/>
            </a:pPr>
            <a:r>
              <a:rPr lang="ru-RU" sz="2800" b="1" dirty="0" smtClean="0"/>
              <a:t>     </a:t>
            </a:r>
          </a:p>
          <a:p>
            <a:pPr>
              <a:buNone/>
            </a:pPr>
            <a:r>
              <a:rPr lang="ru-RU" sz="2800" b="1" dirty="0" smtClean="0"/>
              <a:t> </a:t>
            </a:r>
            <a:r>
              <a:rPr lang="ru-RU" sz="2800" b="1" dirty="0" smtClean="0"/>
              <a:t>     Штрафные </a:t>
            </a:r>
            <a:r>
              <a:rPr lang="ru-RU" sz="2800" b="1" dirty="0" smtClean="0"/>
              <a:t>санкции за нарушение Трудового законодательства в соответствии со статьей 56</a:t>
            </a:r>
            <a:r>
              <a:rPr lang="ru-RU" sz="2800" b="1" baseline="30000" dirty="0" smtClean="0"/>
              <a:t>1</a:t>
            </a:r>
            <a:r>
              <a:rPr lang="ru-RU" sz="2800" b="1" dirty="0" smtClean="0"/>
              <a:t> Кодекса о правонарушениях</a:t>
            </a:r>
            <a:endParaRPr lang="ru-RU" sz="2800" dirty="0" smtClean="0"/>
          </a:p>
          <a:p>
            <a:r>
              <a:rPr lang="ru-RU" sz="2800" dirty="0" smtClean="0"/>
              <a:t>1) Уклонение или отказ от заключения трудового договора с лицом с ограниченными возможностями, которое имеет  рекомендации о трудоустройстве со стороны учреждения, уполномоченного законом,</a:t>
            </a:r>
          </a:p>
          <a:p>
            <a:r>
              <a:rPr lang="ru-RU" sz="2800" b="1" dirty="0" smtClean="0"/>
              <a:t>влечет наложение штрафа на юридических лиц в размере от 180 до 210 условных единиц.</a:t>
            </a:r>
          </a:p>
          <a:p>
            <a:r>
              <a:rPr lang="ru-RU" sz="2800" dirty="0" smtClean="0"/>
              <a:t>2) Уклонение или отказ от распределения имеющихся рабочих мест или от создания новых рабочих мест для трудоустройства лиц, частично утративших трудоспособность вследствие несчастного случая на производстве или получивших профессиональное заболевание у данного работодателя, вследствие чего были признаны лицами с ограниченными возможностями,</a:t>
            </a:r>
          </a:p>
          <a:p>
            <a:r>
              <a:rPr lang="ru-RU" sz="2800" b="1" dirty="0" smtClean="0"/>
              <a:t>влечет наложение штрафа в размере от 240 до 300 условных единиц.</a:t>
            </a:r>
          </a:p>
          <a:p>
            <a:r>
              <a:rPr lang="ru-RU" sz="2800" dirty="0" smtClean="0"/>
              <a:t>3) Уклонение или отказ от резервирования рабочих мест и трудоустройства лиц с ограниченными возможностями в количестве не менее пяти процентов общего числа работников в течение финансового года, при условии что по штатному расписанию числится 20 и более рабочих мест,</a:t>
            </a:r>
          </a:p>
          <a:p>
            <a:r>
              <a:rPr lang="ru-RU" sz="2800" b="1" dirty="0" smtClean="0"/>
              <a:t>влечет наложение штрафа на юридических лиц в размере от 240 до 300 условных единиц.</a:t>
            </a:r>
          </a:p>
          <a:p>
            <a:r>
              <a:rPr lang="ru-RU" sz="2800" dirty="0" smtClean="0"/>
              <a:t>4) Несообщение территориальному агентству занятости населения работодателями в срок, установленный законодательством, информации о рабочих местах, зарезервированных для трудоустройства лиц с ограниченными возможностями, а также о произведенном трудоустройстве лиц с ограниченными возможностями на зарезервированные рабочие места</a:t>
            </a:r>
          </a:p>
          <a:p>
            <a:r>
              <a:rPr lang="ru-RU" sz="2800" b="1" dirty="0" smtClean="0"/>
              <a:t>влечет наложение штрафа на юридических лиц  в размере от 180 до 210 условных единиц.</a:t>
            </a:r>
          </a:p>
          <a:p>
            <a:r>
              <a:rPr lang="ru-RU" sz="2800" dirty="0" smtClean="0"/>
              <a:t>5) Невыполнение и несоблюдение действующих нормативов по трудоустройству лиц с ограниченными возможностями, относящихся к обустройству и разумной организации рабочего места для обеспечения доступа к нему лица с ограниченными возможностями и возможности пользования им,</a:t>
            </a:r>
          </a:p>
          <a:p>
            <a:r>
              <a:rPr lang="ru-RU" sz="2800" b="1" dirty="0" smtClean="0"/>
              <a:t>влечет наложение штрафа на юридических лиц в размере от 240 до 300 условных единиц.</a:t>
            </a:r>
          </a:p>
          <a:p>
            <a:endParaRPr lang="ru-RU" sz="2800" dirty="0" smtClean="0"/>
          </a:p>
          <a:p>
            <a:r>
              <a:rPr lang="ru-RU" sz="2800" b="1" dirty="0" smtClean="0"/>
              <a:t>Штрафные санкции за нарушение Трудового законодательства в соответствии со статьей 57 Кодекса о правонарушениях</a:t>
            </a:r>
            <a:endParaRPr lang="ru-RU" sz="2800" dirty="0" smtClean="0"/>
          </a:p>
          <a:p>
            <a:r>
              <a:rPr lang="ru-RU" sz="2800" dirty="0" smtClean="0"/>
              <a:t>Нарушение срока выплаты заработной платы, пенсий, стипендий, пособий и осуществления других выплат постоянного характера, установленных законодательством</a:t>
            </a:r>
          </a:p>
          <a:p>
            <a:r>
              <a:rPr lang="ru-RU" sz="2800" dirty="0" smtClean="0"/>
              <a:t>1) Умышленное нарушение более чем на два месяца установленного срока выплаты заработной платы, а также осуществления других выплат постоянного характера, установленных законодательством,</a:t>
            </a:r>
          </a:p>
          <a:p>
            <a:r>
              <a:rPr lang="ru-RU" sz="2800" b="1" dirty="0" smtClean="0"/>
              <a:t>влечет наложение штрафа на физических лиц в размере от 30 до 60 условных единиц, на должностных лиц в размере от 60 до 120 условных единиц и на юридических лиц в размере от 120 до 180 условных единиц.</a:t>
            </a:r>
          </a:p>
          <a:p>
            <a:r>
              <a:rPr lang="ru-RU" sz="2800" dirty="0" smtClean="0"/>
              <a:t>2) Умышленное нарушение более чем на два месяца установленного срока выплаты пенсий, стипендий, пособий, а также осуществления других выплат постоянного характера, установленных законодательством,</a:t>
            </a:r>
          </a:p>
          <a:p>
            <a:r>
              <a:rPr lang="ru-RU" sz="2800" b="1" dirty="0" smtClean="0"/>
              <a:t>влечет наложение штрафа на физических лиц в размере от 45 до 60 условных единиц, на должностных лиц в размере от 66 до 120 условных единиц и на юридических лиц в размере от 132 до 180 условных единиц.</a:t>
            </a:r>
          </a:p>
          <a:p>
            <a:pPr>
              <a:buNone/>
            </a:pP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291</TotalTime>
  <Words>1045</Words>
  <Application>Microsoft Office PowerPoint</Application>
  <PresentationFormat>Экран (4:3)</PresentationFormat>
  <Paragraphs>76</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Открытая</vt:lpstr>
      <vt:lpstr>Государственная инспекция труда - правила проверок </vt:lpstr>
      <vt:lpstr> Причины проверки трудовой инспекцией </vt:lpstr>
      <vt:lpstr>Как осуществляется проверка </vt:lpstr>
      <vt:lpstr>Слайд 4</vt:lpstr>
      <vt:lpstr>Проверочный лист в области трудовых отношений</vt:lpstr>
      <vt:lpstr>Слайд 6</vt:lpstr>
      <vt:lpstr>Штрафные санкции за нарушение трудового законодательства</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46</cp:revision>
  <dcterms:created xsi:type="dcterms:W3CDTF">2021-05-11T18:37:45Z</dcterms:created>
  <dcterms:modified xsi:type="dcterms:W3CDTF">2021-07-20T11:30:05Z</dcterms:modified>
</cp:coreProperties>
</file>