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56" r:id="rId2"/>
    <p:sldId id="26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DE263C33-45A5-4226-AA0F-91E6C161D786}" type="datetimeFigureOut">
              <a:rPr lang="ru-RU" smtClean="0"/>
              <a:pPr/>
              <a:t>21.07.2021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BADD277D-B8E7-4F34-8842-C86379ADB4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E263C33-45A5-4226-AA0F-91E6C161D786}" type="datetimeFigureOut">
              <a:rPr lang="ru-RU" smtClean="0"/>
              <a:pPr/>
              <a:t>21.07.2021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ADD277D-B8E7-4F34-8842-C86379ADB4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E263C33-45A5-4226-AA0F-91E6C161D786}" type="datetimeFigureOut">
              <a:rPr lang="ru-RU" smtClean="0"/>
              <a:pPr/>
              <a:t>21.07.2021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ADD277D-B8E7-4F34-8842-C86379ADB4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E263C33-45A5-4226-AA0F-91E6C161D786}" type="datetimeFigureOut">
              <a:rPr lang="ru-RU" smtClean="0"/>
              <a:pPr/>
              <a:t>21.07.2021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ADD277D-B8E7-4F34-8842-C86379ADB4C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E263C33-45A5-4226-AA0F-91E6C161D786}" type="datetimeFigureOut">
              <a:rPr lang="ru-RU" smtClean="0"/>
              <a:pPr/>
              <a:t>21.07.2021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ADD277D-B8E7-4F34-8842-C86379ADB4C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E263C33-45A5-4226-AA0F-91E6C161D786}" type="datetimeFigureOut">
              <a:rPr lang="ru-RU" smtClean="0"/>
              <a:pPr/>
              <a:t>21.07.2021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ADD277D-B8E7-4F34-8842-C86379ADB4C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E263C33-45A5-4226-AA0F-91E6C161D786}" type="datetimeFigureOut">
              <a:rPr lang="ru-RU" smtClean="0"/>
              <a:pPr/>
              <a:t>21.07.2021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ADD277D-B8E7-4F34-8842-C86379ADB4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E263C33-45A5-4226-AA0F-91E6C161D786}" type="datetimeFigureOut">
              <a:rPr lang="ru-RU" smtClean="0"/>
              <a:pPr/>
              <a:t>21.07.2021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ADD277D-B8E7-4F34-8842-C86379ADB4C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E263C33-45A5-4226-AA0F-91E6C161D786}" type="datetimeFigureOut">
              <a:rPr lang="ru-RU" smtClean="0"/>
              <a:pPr/>
              <a:t>21.07.2021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ADD277D-B8E7-4F34-8842-C86379ADB4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DE263C33-45A5-4226-AA0F-91E6C161D786}" type="datetimeFigureOut">
              <a:rPr lang="ru-RU" smtClean="0"/>
              <a:pPr/>
              <a:t>21.07.2021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ADD277D-B8E7-4F34-8842-C86379ADB4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DE263C33-45A5-4226-AA0F-91E6C161D786}" type="datetimeFigureOut">
              <a:rPr lang="ru-RU" smtClean="0"/>
              <a:pPr/>
              <a:t>21.07.2021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BADD277D-B8E7-4F34-8842-C86379ADB4C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DE263C33-45A5-4226-AA0F-91E6C161D786}" type="datetimeFigureOut">
              <a:rPr lang="ru-RU" smtClean="0"/>
              <a:pPr/>
              <a:t>21.07.2021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BADD277D-B8E7-4F34-8842-C86379ADB4C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ism.gov.md/" TargetMode="External"/><Relationship Id="rId2" Type="http://schemas.openxmlformats.org/officeDocument/2006/relationships/hyperlink" Target="http://ism.gov.md/?lang=ro&amp;menu_id=15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260649"/>
            <a:ext cx="8352928" cy="1224135"/>
          </a:xfrm>
        </p:spPr>
        <p:txBody>
          <a:bodyPr>
            <a:noAutofit/>
          </a:bodyPr>
          <a:lstStyle/>
          <a:p>
            <a:pPr algn="ctr"/>
            <a:r>
              <a:rPr lang="ru-RU" sz="3600" dirty="0" smtClean="0"/>
              <a:t>Меры по охране здоровья и безопасности труда</a:t>
            </a:r>
            <a:endParaRPr lang="ru-RU" sz="36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5800" y="1484784"/>
            <a:ext cx="7772400" cy="3326527"/>
          </a:xfrm>
        </p:spPr>
        <p:txBody>
          <a:bodyPr>
            <a:normAutofit/>
          </a:bodyPr>
          <a:lstStyle/>
          <a:p>
            <a:pPr algn="l"/>
            <a:endParaRPr lang="ru-RU" dirty="0" smtClean="0"/>
          </a:p>
        </p:txBody>
      </p:sp>
      <p:pic>
        <p:nvPicPr>
          <p:cNvPr id="4" name="Рисунок 3" descr="unnamed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9552" y="1484784"/>
            <a:ext cx="8136904" cy="50405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3ff3b58790ab7fa33c6052ef538a839c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1114425"/>
            <a:ext cx="8229600" cy="4629150"/>
          </a:xfr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2060848"/>
            <a:ext cx="8229600" cy="3946443"/>
          </a:xfrm>
        </p:spPr>
        <p:txBody>
          <a:bodyPr>
            <a:normAutofit fontScale="85000" lnSpcReduction="20000"/>
          </a:bodyPr>
          <a:lstStyle/>
          <a:p>
            <a:endParaRPr lang="ru-RU" dirty="0" smtClean="0"/>
          </a:p>
          <a:p>
            <a:r>
              <a:rPr lang="ru-RU" dirty="0" smtClean="0"/>
              <a:t>Любой работодатель должен быть готов к тому, что рано или поздно его предприятие посетит инспекция труда. Причем, если о плановой проверке можно узнать, заглянув на сайт  Государственной инспекции труда</a:t>
            </a:r>
            <a:r>
              <a:rPr lang="ru-RU" u="sng" baseline="30000" dirty="0" smtClean="0">
                <a:hlinkClick r:id="" action="ppaction://hlinkfile"/>
              </a:rPr>
              <a:t>*</a:t>
            </a:r>
            <a:r>
              <a:rPr lang="ru-RU" dirty="0" smtClean="0"/>
              <a:t>, внезапные (внеплановые) проверки проводятся либо в ответ на жалобы недовольных работников; либо при несчастном случае на производстве. Оставить без внимания такие «сигналы» инспекция труда не вправе.</a:t>
            </a:r>
          </a:p>
          <a:p>
            <a:r>
              <a:rPr lang="en-US" u="sng" baseline="30000" dirty="0" smtClean="0">
                <a:hlinkClick r:id="" action="ppaction://hlinkfile"/>
              </a:rPr>
              <a:t>*</a:t>
            </a:r>
            <a:r>
              <a:rPr lang="en-US" dirty="0" smtClean="0"/>
              <a:t>	 </a:t>
            </a:r>
            <a:r>
              <a:rPr lang="ru-RU" dirty="0" smtClean="0"/>
              <a:t>Раздел </a:t>
            </a:r>
            <a:r>
              <a:rPr lang="en-US" dirty="0" smtClean="0"/>
              <a:t>«</a:t>
            </a:r>
            <a:r>
              <a:rPr lang="en-US" u="sng" dirty="0" err="1" smtClean="0">
                <a:hlinkClick r:id="rId2"/>
              </a:rPr>
              <a:t>Graficul</a:t>
            </a:r>
            <a:r>
              <a:rPr lang="en-US" u="sng" dirty="0" smtClean="0">
                <a:hlinkClick r:id="rId2"/>
              </a:rPr>
              <a:t> </a:t>
            </a:r>
            <a:r>
              <a:rPr lang="en-US" u="sng" dirty="0" err="1" smtClean="0">
                <a:hlinkClick r:id="rId2"/>
              </a:rPr>
              <a:t>controalelor</a:t>
            </a:r>
            <a:r>
              <a:rPr lang="en-US" u="sng" dirty="0" smtClean="0">
                <a:hlinkClick r:id="rId2"/>
              </a:rPr>
              <a:t> </a:t>
            </a:r>
            <a:r>
              <a:rPr lang="en-US" u="sng" dirty="0" err="1" smtClean="0">
                <a:hlinkClick r:id="rId2"/>
              </a:rPr>
              <a:t>planificate</a:t>
            </a:r>
            <a:r>
              <a:rPr lang="en-US" dirty="0" smtClean="0"/>
              <a:t>» (</a:t>
            </a:r>
            <a:r>
              <a:rPr lang="en-US" u="sng" dirty="0" smtClean="0">
                <a:hlinkClick r:id="rId3"/>
              </a:rPr>
              <a:t>http://ism.gov.md</a:t>
            </a:r>
            <a:r>
              <a:rPr lang="en-US" dirty="0" smtClean="0"/>
              <a:t>).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1800200"/>
          </a:xfrm>
        </p:spPr>
        <p:txBody>
          <a:bodyPr>
            <a:noAutofit/>
          </a:bodyPr>
          <a:lstStyle/>
          <a:p>
            <a:pPr algn="ctr"/>
            <a:r>
              <a:rPr lang="ru-RU" sz="3600" i="1" dirty="0" smtClean="0"/>
              <a:t/>
            </a:r>
            <a:br>
              <a:rPr lang="ru-RU" sz="3600" i="1" dirty="0" smtClean="0"/>
            </a:br>
            <a:r>
              <a:rPr lang="ru-RU" sz="3600" i="1" dirty="0" smtClean="0"/>
              <a:t>Как подготовится к проверке  по охране здоровья и безопасности труда</a:t>
            </a:r>
            <a:endParaRPr lang="ru-RU" sz="36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5242587"/>
          </a:xfrm>
        </p:spPr>
        <p:txBody>
          <a:bodyPr>
            <a:normAutofit fontScale="85000" lnSpcReduction="10000"/>
          </a:bodyPr>
          <a:lstStyle/>
          <a:p>
            <a:r>
              <a:rPr lang="ru-RU" dirty="0" smtClean="0"/>
              <a:t>Проверки осуществляются в соответствии с  Законом № 140 от 10.05.2001 г. «О Государственной инспекции труда» и Законом № 131 от 8.06.2012 г. «О государственном контроле  предпринимательской деятельности».</a:t>
            </a:r>
          </a:p>
          <a:p>
            <a:r>
              <a:rPr lang="ro-RO" dirty="0" smtClean="0"/>
              <a:t>Если о проверке стало известно заранее, то у предприятия есть запас времени для проведения внутренней аудиторской проверки. Надо постепенно, в спокойной обстановке проверить состояние работы по всем перечисленным вопросам охраны здоровья и безопасности труда и устранить недостатки, если они вдруг обнаружатся. Для этого</a:t>
            </a:r>
            <a:r>
              <a:rPr lang="ro-RO" i="1" dirty="0" smtClean="0"/>
              <a:t> </a:t>
            </a:r>
            <a:r>
              <a:rPr lang="ro-RO" dirty="0" smtClean="0"/>
              <a:t>можно успешно использовать проверочные  листы в области охраны здоровья и безопасности труда в соответствии с видом деятельности предприятия.</a:t>
            </a:r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481328"/>
            <a:ext cx="8229600" cy="4827992"/>
          </a:xfrm>
        </p:spPr>
        <p:txBody>
          <a:bodyPr>
            <a:normAutofit fontScale="47500" lnSpcReduction="20000"/>
          </a:bodyPr>
          <a:lstStyle/>
          <a:p>
            <a:r>
              <a:rPr lang="ro-RO" sz="2900" i="1" dirty="0" smtClean="0"/>
              <a:t>- Общий проверочный лист № SSM-1 для государственного контроля в области охраны здоровья и безопасности труда.</a:t>
            </a:r>
            <a:endParaRPr lang="ru-RU" sz="2900" dirty="0" smtClean="0"/>
          </a:p>
          <a:p>
            <a:r>
              <a:rPr lang="ro-RO" sz="2900" i="1" dirty="0" smtClean="0"/>
              <a:t>- Общий проверочный лист № SSM-2 для государственного контроля </a:t>
            </a:r>
            <a:r>
              <a:rPr lang="ru-RU" sz="2900" i="1" dirty="0" smtClean="0"/>
              <a:t>соблюдения минимальных требований к</a:t>
            </a:r>
            <a:r>
              <a:rPr lang="ro-RO" sz="2900" i="1" dirty="0" smtClean="0"/>
              <a:t> охран</a:t>
            </a:r>
            <a:r>
              <a:rPr lang="ru-RU" sz="2900" i="1" dirty="0" smtClean="0"/>
              <a:t>е</a:t>
            </a:r>
            <a:r>
              <a:rPr lang="ro-RO" sz="2900" i="1" dirty="0" smtClean="0"/>
              <a:t> здоровья и безопасности на рабочем месте в определенных областях.</a:t>
            </a:r>
            <a:endParaRPr lang="ru-RU" sz="2900" dirty="0" smtClean="0"/>
          </a:p>
          <a:p>
            <a:r>
              <a:rPr lang="ro-RO" sz="2900" i="1" dirty="0" smtClean="0"/>
              <a:t>- Общий проверочный лист № SSM-3 для государственного контроля </a:t>
            </a:r>
            <a:r>
              <a:rPr lang="ru-RU" sz="2900" i="1" dirty="0" smtClean="0"/>
              <a:t>соблюдения законодательства по</a:t>
            </a:r>
            <a:r>
              <a:rPr lang="ro-RO" sz="2900" i="1" dirty="0" smtClean="0"/>
              <a:t> охран</a:t>
            </a:r>
            <a:r>
              <a:rPr lang="ru-RU" sz="2900" i="1" dirty="0" smtClean="0"/>
              <a:t>е</a:t>
            </a:r>
            <a:r>
              <a:rPr lang="ro-RO" sz="2900" i="1" dirty="0" smtClean="0"/>
              <a:t> здоровья и безопасности труда </a:t>
            </a:r>
            <a:r>
              <a:rPr lang="ru-RU" sz="2900" i="1" dirty="0" smtClean="0"/>
              <a:t>на</a:t>
            </a:r>
            <a:r>
              <a:rPr lang="ro-RO" sz="2900" i="1" dirty="0" smtClean="0"/>
              <a:t> временных или подвижных строительных площадках.</a:t>
            </a:r>
            <a:endParaRPr lang="ru-RU" sz="2900" dirty="0" smtClean="0"/>
          </a:p>
          <a:p>
            <a:r>
              <a:rPr lang="ro-RO" sz="2900" i="1" dirty="0" smtClean="0"/>
              <a:t>- Общий проверочный лист № SSM-4 для государственного контроля соблюдения </a:t>
            </a:r>
            <a:r>
              <a:rPr lang="ru-RU" sz="2900" i="1" dirty="0" smtClean="0"/>
              <a:t>законодательства</a:t>
            </a:r>
            <a:r>
              <a:rPr lang="ro-RO" sz="2900" i="1" dirty="0" smtClean="0"/>
              <a:t> по охран</a:t>
            </a:r>
            <a:r>
              <a:rPr lang="ru-RU" sz="2900" i="1" dirty="0" smtClean="0"/>
              <a:t>е</a:t>
            </a:r>
            <a:r>
              <a:rPr lang="ro-RO" sz="2900" i="1" dirty="0" smtClean="0"/>
              <a:t> здоровья и безопасности </a:t>
            </a:r>
            <a:r>
              <a:rPr lang="ru-RU" sz="2900" i="1" dirty="0" smtClean="0"/>
              <a:t>труда</a:t>
            </a:r>
            <a:r>
              <a:rPr lang="ro-RO" sz="2900" i="1" dirty="0" smtClean="0"/>
              <a:t> с целью обеспечения защиты работников от рисков, связанных с воздействием асбеста, химических веществ, канцерогенных или мутагенных веществ на рабочем месте.</a:t>
            </a:r>
            <a:endParaRPr lang="ru-RU" sz="2900" dirty="0" smtClean="0"/>
          </a:p>
          <a:p>
            <a:r>
              <a:rPr lang="ro-RO" sz="2900" i="1" dirty="0" smtClean="0"/>
              <a:t>- Общий проверочный лист № SSM-5 для государственного контроля соблюдения минимальных требований по охран</a:t>
            </a:r>
            <a:r>
              <a:rPr lang="ru-RU" sz="2900" i="1" dirty="0" smtClean="0"/>
              <a:t>е</a:t>
            </a:r>
            <a:r>
              <a:rPr lang="ro-RO" sz="2900" i="1" dirty="0" smtClean="0"/>
              <a:t> здоровья и безопасности при использовании работниками рабочего оборудования на рабочем месте.</a:t>
            </a:r>
            <a:endParaRPr lang="ru-RU" sz="2900" dirty="0" smtClean="0"/>
          </a:p>
          <a:p>
            <a:r>
              <a:rPr lang="ro-RO" sz="2900" i="1" dirty="0" smtClean="0"/>
              <a:t>- Общий проверочный лист № SSM-6 для государственного </a:t>
            </a:r>
            <a:r>
              <a:rPr lang="ru-RU" sz="2900" i="1" dirty="0" smtClean="0"/>
              <a:t>контроля </a:t>
            </a:r>
            <a:r>
              <a:rPr lang="ro-RO" sz="2900" i="1" dirty="0" smtClean="0"/>
              <a:t>соблюдения минимальных требований по охран</a:t>
            </a:r>
            <a:r>
              <a:rPr lang="ru-RU" sz="2900" i="1" dirty="0" smtClean="0"/>
              <a:t>е</a:t>
            </a:r>
            <a:r>
              <a:rPr lang="ro-RO" sz="2900" i="1" dirty="0" smtClean="0"/>
              <a:t> здоровья и безопасности труда работников, подвергающихся рискам, связанным с воздействием электромагнитных полей.</a:t>
            </a:r>
            <a:endParaRPr lang="ru-RU" sz="2900" dirty="0" smtClean="0"/>
          </a:p>
          <a:p>
            <a:pPr fontAlgn="base"/>
            <a:r>
              <a:rPr lang="ro-RO" sz="2900" i="1" dirty="0" smtClean="0"/>
              <a:t>- Общий проверочный лист № </a:t>
            </a:r>
            <a:r>
              <a:rPr lang="ro-RO" sz="2900" i="1" dirty="0" smtClean="0"/>
              <a:t>SSM-7 </a:t>
            </a:r>
            <a:r>
              <a:rPr lang="ro-RO" sz="2900" i="1" dirty="0" smtClean="0"/>
              <a:t>для государственного </a:t>
            </a:r>
            <a:r>
              <a:rPr lang="ru-RU" sz="2900" i="1" dirty="0" smtClean="0"/>
              <a:t>контроля </a:t>
            </a:r>
            <a:r>
              <a:rPr lang="ro-RO" sz="2900" i="1" dirty="0" smtClean="0"/>
              <a:t>соблюдения минимальных требований по охран</a:t>
            </a:r>
            <a:r>
              <a:rPr lang="ru-RU" sz="2900" i="1" dirty="0" smtClean="0"/>
              <a:t>е</a:t>
            </a:r>
            <a:r>
              <a:rPr lang="ro-RO" sz="2900" i="1" dirty="0" smtClean="0"/>
              <a:t> здоровья и безопасности труда </a:t>
            </a:r>
            <a:r>
              <a:rPr lang="ru-RU" sz="2900" i="1" dirty="0" smtClean="0"/>
              <a:t>в добывающей </a:t>
            </a:r>
          </a:p>
          <a:p>
            <a:pPr fontAlgn="base"/>
            <a:r>
              <a:rPr lang="ru-RU" sz="2900" i="1" dirty="0" smtClean="0"/>
              <a:t>промышленности посредством горных работ </a:t>
            </a:r>
            <a:r>
              <a:rPr lang="ru-RU" sz="2900" i="1" dirty="0" smtClean="0"/>
              <a:t>открытым</a:t>
            </a:r>
            <a:r>
              <a:rPr lang="ro-MO" sz="2900" i="1" dirty="0" smtClean="0"/>
              <a:t> </a:t>
            </a:r>
            <a:r>
              <a:rPr lang="ru-RU" sz="2900" i="1" dirty="0" smtClean="0"/>
              <a:t>или </a:t>
            </a:r>
            <a:r>
              <a:rPr lang="ru-RU" sz="2900" i="1" dirty="0" smtClean="0"/>
              <a:t>подземным способом и шахтной добывающей </a:t>
            </a:r>
            <a:r>
              <a:rPr lang="ru-RU" sz="2900" i="1" dirty="0" smtClean="0"/>
              <a:t>промышленности</a:t>
            </a:r>
            <a:r>
              <a:rPr lang="ro-MO" sz="2900" i="1" dirty="0" smtClean="0"/>
              <a:t>.</a:t>
            </a:r>
            <a:endParaRPr lang="ru-RU" sz="2900" dirty="0" smtClean="0"/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720080"/>
          </a:xfrm>
        </p:spPr>
        <p:txBody>
          <a:bodyPr>
            <a:normAutofit fontScale="90000"/>
          </a:bodyPr>
          <a:lstStyle/>
          <a:p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>Проверочные листы </a:t>
            </a:r>
            <a:r>
              <a:rPr lang="ro-RO" sz="3600" dirty="0" smtClean="0"/>
              <a:t>в области охраны здоровья и безопасности труда.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4594515"/>
          </a:xfrm>
        </p:spPr>
        <p:txBody>
          <a:bodyPr>
            <a:noAutofit/>
          </a:bodyPr>
          <a:lstStyle/>
          <a:p>
            <a:r>
              <a:rPr lang="ro-RO" sz="1400" b="1" dirty="0" smtClean="0"/>
              <a:t>Шаг 1.</a:t>
            </a:r>
            <a:r>
              <a:rPr lang="ro-RO" sz="1400" dirty="0" smtClean="0"/>
              <a:t> Проанализировать перечень проверяемых вопросов и состояние дел по каждому вопросу совместно с руководством.</a:t>
            </a:r>
            <a:endParaRPr lang="ru-RU" sz="1400" dirty="0" smtClean="0"/>
          </a:p>
          <a:p>
            <a:r>
              <a:rPr lang="ro-RO" sz="1400" b="1" dirty="0" smtClean="0"/>
              <a:t>Шаг 2.</a:t>
            </a:r>
            <a:r>
              <a:rPr lang="ro-RO" sz="1400" dirty="0" smtClean="0"/>
              <a:t> Наметить план мероприятий и в первую очередь выделить те вопросы, решение которых требует продолжительного времени и расходования финансовых средств (разработка инструкций по охране здоровья и безопасности труда (ОЗиБТ), ознакомление с инструкциями, проведение медосмотра, выдача спецодежды и средств индивидуальной защиты, обучение по вопросам  ОЗиБТ и т.д.).</a:t>
            </a:r>
            <a:endParaRPr lang="ru-RU" sz="1400" dirty="0" smtClean="0"/>
          </a:p>
          <a:p>
            <a:r>
              <a:rPr lang="ro-RO" sz="1400" b="1" dirty="0" smtClean="0"/>
              <a:t>Шаг 3.</a:t>
            </a:r>
            <a:r>
              <a:rPr lang="ro-RO" sz="1400" dirty="0" smtClean="0"/>
              <a:t> Провести совещание со всеми руководителями и специалистами под руководством директора. Предупредить всех руководителей рабочих мест (руководители служб, подразделений, и т. д.)  о том, когда ожидается проверка и какие вопросы будут проверяться. Выдать каждому задание и четко указать сроки выполнения работы.</a:t>
            </a:r>
            <a:endParaRPr lang="ru-RU" sz="1400" dirty="0" smtClean="0"/>
          </a:p>
          <a:p>
            <a:r>
              <a:rPr lang="ro-RO" sz="1400" b="1" dirty="0" smtClean="0"/>
              <a:t>Шаг 4.</a:t>
            </a:r>
            <a:r>
              <a:rPr lang="ro-RO" sz="1400" dirty="0" smtClean="0"/>
              <a:t> Пройти по всем рабочим местам и территории с руководителями рабочих мест. Проверить наличие спецодежды и средств защиты у работников, их состояние, предупредив всех работников, чтобы они были опрятно одеты, не забывали про каски, очки, маски, спецобувь, респираторы (на предприятиях с вредными и опасными условиями труда). Проверить состояние оборудования, проходов, мест складирования, состояние электропроводки, электрооборудования, наличие знаков безопасности, надписей и т.д.</a:t>
            </a:r>
            <a:endParaRPr lang="ru-RU" sz="1400" dirty="0" smtClean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 fontScale="90000"/>
          </a:bodyPr>
          <a:lstStyle/>
          <a:p>
            <a:r>
              <a:rPr lang="ru-RU" sz="4000" i="1" dirty="0" smtClean="0"/>
              <a:t/>
            </a:r>
            <a:br>
              <a:rPr lang="ru-RU" sz="4000" i="1" dirty="0" smtClean="0"/>
            </a:br>
            <a:r>
              <a:rPr lang="ru-RU" sz="4000" i="1" dirty="0" smtClean="0"/>
              <a:t>Как подготовится к проверке  — алгоритм действий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602627"/>
          </a:xfrm>
        </p:spPr>
        <p:txBody>
          <a:bodyPr>
            <a:normAutofit fontScale="25000" lnSpcReduction="20000"/>
          </a:bodyPr>
          <a:lstStyle/>
          <a:p>
            <a:r>
              <a:rPr lang="ro-RO" sz="5600" b="1" dirty="0" smtClean="0"/>
              <a:t>Шаг 5.</a:t>
            </a:r>
            <a:r>
              <a:rPr lang="ro-RO" sz="5600" dirty="0" smtClean="0"/>
              <a:t> Составить план устранения недостатков. По результатам проверки можно выдать предписания ответственным руководителям и специалистам с указанием сроков устранения недостатков.</a:t>
            </a:r>
            <a:endParaRPr lang="ru-RU" sz="5600" dirty="0" smtClean="0"/>
          </a:p>
          <a:p>
            <a:r>
              <a:rPr lang="ro-RO" sz="5600" b="1" i="1" dirty="0" smtClean="0"/>
              <a:t>Важно!</a:t>
            </a:r>
            <a:r>
              <a:rPr lang="ro-RO" sz="5600" b="1" dirty="0" smtClean="0"/>
              <a:t> </a:t>
            </a:r>
            <a:endParaRPr lang="ru-RU" sz="5600" dirty="0" smtClean="0"/>
          </a:p>
          <a:p>
            <a:r>
              <a:rPr lang="ro-RO" sz="5600" dirty="0" smtClean="0"/>
              <a:t>Если состояние отдельных видов оборудования совсем уж плачевное, то нужно отключить его от сети, запретить эксплуатацию, вывесить соответствующие таблички, опечатать и т.д. </a:t>
            </a:r>
            <a:r>
              <a:rPr lang="ro-RO" sz="5600" i="1" dirty="0" smtClean="0"/>
              <a:t>Показывайте проверяющим только то, что попросят.</a:t>
            </a:r>
            <a:r>
              <a:rPr lang="ru-RU" sz="5600" dirty="0" smtClean="0"/>
              <a:t> </a:t>
            </a:r>
            <a:endParaRPr lang="ru-RU" sz="5600" b="1" dirty="0" smtClean="0"/>
          </a:p>
          <a:p>
            <a:r>
              <a:rPr lang="ro-RO" sz="5600" b="1" dirty="0" smtClean="0"/>
              <a:t>Шаг 6.</a:t>
            </a:r>
            <a:r>
              <a:rPr lang="ro-RO" sz="5600" dirty="0" smtClean="0"/>
              <a:t> Приведите в порядок всю документацию (приказы, инструкции, личные карточки обучения, журналы). Показывайте ее не всю сразу, а постепенно по мере требования.</a:t>
            </a:r>
            <a:endParaRPr lang="ru-RU" sz="5600" dirty="0" smtClean="0"/>
          </a:p>
          <a:p>
            <a:r>
              <a:rPr lang="ro-RO" sz="5600" b="1" dirty="0" smtClean="0"/>
              <a:t>Шаг 7.</a:t>
            </a:r>
            <a:r>
              <a:rPr lang="ro-RO" sz="5600" dirty="0" smtClean="0"/>
              <a:t> Проверьте, правильно ли организована работа по обучению и инструктированию, работников. Обязательно проверьте проведение инструктажей по ОЗиБТ и качество ведения личных карточек  обучения по ОЗиБТ. Все должно заполняться в соответствии с требованиями, без сокращений и т. д. Периодическое инструктаж по  О</a:t>
            </a:r>
            <a:r>
              <a:rPr lang="ru-RU" sz="5600" dirty="0" smtClean="0"/>
              <a:t>З</a:t>
            </a:r>
            <a:r>
              <a:rPr lang="ro-RO" sz="5600" dirty="0" smtClean="0"/>
              <a:t>иБТ проводится не реже чам раз в </a:t>
            </a:r>
            <a:r>
              <a:rPr lang="ru-RU" sz="5600" dirty="0" smtClean="0"/>
              <a:t>6 месяцев</a:t>
            </a:r>
            <a:r>
              <a:rPr lang="ro-RO" sz="5600" dirty="0" smtClean="0"/>
              <a:t>.</a:t>
            </a:r>
            <a:endParaRPr lang="ru-RU" sz="5600" dirty="0" smtClean="0"/>
          </a:p>
          <a:p>
            <a:r>
              <a:rPr lang="ro-RO" sz="5600" dirty="0" smtClean="0"/>
              <a:t>Проверьте организацию обучения по безопасным методам труда, проверки знаний по вопросам ОЗиБТ. Должна прослеживаться система работы по инструктированию и обучению (проведение вводного инструктажа, проведение первичного инструктажа на рабочем месте, обучение по вопросам ОЗиБТ и стажировка (если требуется), проверка знаний по вопросам ОЗиБТ, допуск к работе).</a:t>
            </a:r>
            <a:r>
              <a:rPr lang="ru-RU" sz="5600" dirty="0" smtClean="0"/>
              <a:t> </a:t>
            </a:r>
          </a:p>
          <a:p>
            <a:r>
              <a:rPr lang="ru-RU" sz="5600" dirty="0" smtClean="0"/>
              <a:t>О</a:t>
            </a:r>
            <a:r>
              <a:rPr lang="ro-RO" sz="5600" dirty="0" smtClean="0"/>
              <a:t>бучение руководителей предприятий, руководителей рабочих мест, специалистов, назначенных работников и представителей работников, наделенных особой ответственностью в области охраны здоровья и безопасности труда, проводится сразу после назначения на соответствующие должности и периодически, не реже одного раза в </a:t>
            </a:r>
            <a:r>
              <a:rPr lang="ru-RU" sz="5600" dirty="0" smtClean="0"/>
              <a:t>36</a:t>
            </a:r>
            <a:r>
              <a:rPr lang="ro-RO" sz="5600" dirty="0" smtClean="0"/>
              <a:t> месяца, на учебных курсах, проводимых внешними службами защиты и предупреждения. </a:t>
            </a:r>
            <a:endParaRPr lang="ru-RU" sz="5600" dirty="0" smtClean="0"/>
          </a:p>
          <a:p>
            <a:r>
              <a:rPr lang="ro-RO" sz="5600" b="1" dirty="0" smtClean="0"/>
              <a:t>Шаг 8.</a:t>
            </a:r>
            <a:r>
              <a:rPr lang="ro-RO" sz="5600" dirty="0" smtClean="0"/>
              <a:t> Проверьте состояние уголков или стендов по  ОЗиБТ в кабинетах,</a:t>
            </a:r>
            <a:r>
              <a:rPr lang="ru-RU" sz="5600" dirty="0" smtClean="0"/>
              <a:t> участках,</a:t>
            </a:r>
            <a:r>
              <a:rPr lang="ro-RO" sz="5600" dirty="0" smtClean="0"/>
              <a:t> цехах</a:t>
            </a:r>
            <a:r>
              <a:rPr lang="ru-RU" sz="5600" dirty="0" smtClean="0"/>
              <a:t>. О</a:t>
            </a:r>
            <a:r>
              <a:rPr lang="ro-RO" sz="5600" dirty="0" smtClean="0"/>
              <a:t>бновите там информацию.</a:t>
            </a:r>
            <a:endParaRPr lang="ru-RU" sz="5600" dirty="0" smtClean="0"/>
          </a:p>
          <a:p>
            <a:r>
              <a:rPr lang="ro-RO" sz="5600" b="1" dirty="0" smtClean="0"/>
              <a:t>Шаг 9.</a:t>
            </a:r>
            <a:r>
              <a:rPr lang="ro-RO" sz="5600" dirty="0" smtClean="0"/>
              <a:t> Проверьте наличие в подразделениях инструкций по о ОЗиБТ в соответствии с утвержденным перечнем и то, не подлежат ли они пересмотру. </a:t>
            </a:r>
            <a:endParaRPr lang="ru-RU" sz="5600" dirty="0" smtClean="0"/>
          </a:p>
          <a:p>
            <a:r>
              <a:rPr lang="ro-RO" sz="5600" dirty="0" smtClean="0"/>
              <a:t>Уберите неиспользуемые инструкции, которые любят хранить руководители рабочих мест. Проверьте, чтобы работники были ознакомлены с инструкциями под роспись.</a:t>
            </a:r>
            <a:endParaRPr lang="ru-RU" sz="5600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4954555"/>
          </a:xfrm>
        </p:spPr>
        <p:txBody>
          <a:bodyPr>
            <a:normAutofit/>
          </a:bodyPr>
          <a:lstStyle/>
          <a:p>
            <a:r>
              <a:rPr lang="ro-RO" sz="1500" b="1" dirty="0" smtClean="0"/>
              <a:t>Шаг 10.</a:t>
            </a:r>
            <a:r>
              <a:rPr lang="ro-RO" sz="1500" dirty="0" smtClean="0"/>
              <a:t> </a:t>
            </a:r>
            <a:r>
              <a:rPr lang="ru-RU" sz="1500" dirty="0" smtClean="0"/>
              <a:t>Проверьте наличие результатов оценки факторов риска на всех рабочих местах</a:t>
            </a:r>
            <a:r>
              <a:rPr lang="ro-RO" sz="1500" dirty="0" smtClean="0"/>
              <a:t>. Проверьте, чтобы работники были ознакомлены с </a:t>
            </a:r>
            <a:r>
              <a:rPr lang="ru-RU" sz="1500" dirty="0" smtClean="0"/>
              <a:t>табелем оценки рисков</a:t>
            </a:r>
            <a:r>
              <a:rPr lang="ro-RO" sz="1500" dirty="0" smtClean="0"/>
              <a:t> под роспись.</a:t>
            </a:r>
            <a:endParaRPr lang="ru-RU" sz="1500" dirty="0" smtClean="0"/>
          </a:p>
          <a:p>
            <a:r>
              <a:rPr lang="ro-RO" sz="1500" b="1" dirty="0" smtClean="0"/>
              <a:t>Шаг 11.</a:t>
            </a:r>
            <a:r>
              <a:rPr lang="ro-RO" sz="1500" dirty="0" smtClean="0"/>
              <a:t> Проверьте выдачу спецодежды и СИЗ по личным карточкам учета СИЗ в соответствии с утвержденными нормами.</a:t>
            </a:r>
            <a:endParaRPr lang="ru-RU" sz="1500" dirty="0" smtClean="0"/>
          </a:p>
          <a:p>
            <a:r>
              <a:rPr lang="ro-RO" sz="1500" b="1" i="1" dirty="0" smtClean="0"/>
              <a:t>Важно!</a:t>
            </a:r>
            <a:r>
              <a:rPr lang="ro-RO" sz="1500" b="1" dirty="0" smtClean="0"/>
              <a:t> </a:t>
            </a:r>
            <a:r>
              <a:rPr lang="ro-RO" sz="1500" dirty="0" smtClean="0"/>
              <a:t>Не должно быть работников, которые бы участвовали в производственном процессе, не получив СИЗ. </a:t>
            </a:r>
            <a:endParaRPr lang="ru-RU" sz="1500" dirty="0" smtClean="0"/>
          </a:p>
          <a:p>
            <a:r>
              <a:rPr lang="ro-RO" sz="1500" b="1" dirty="0" smtClean="0"/>
              <a:t>Шаг 12.</a:t>
            </a:r>
            <a:r>
              <a:rPr lang="ro-RO" sz="1500" dirty="0" smtClean="0"/>
              <a:t> Прохождение медосмотра работниками будет проверено, особенно для работающих во вредных</a:t>
            </a:r>
            <a:r>
              <a:rPr lang="ru-RU" sz="1500" dirty="0" smtClean="0"/>
              <a:t> и опасных</a:t>
            </a:r>
            <a:r>
              <a:rPr lang="ro-RO" sz="1500" dirty="0" smtClean="0"/>
              <a:t> условиях труда. Не должно быть на рабочем месте работников, не прошедших медицинский осмотр. В крайнем случае отстраните их от работы.</a:t>
            </a:r>
            <a:endParaRPr lang="ru-RU" sz="1500" dirty="0" smtClean="0"/>
          </a:p>
          <a:p>
            <a:r>
              <a:rPr lang="ro-RO" sz="1500" b="1" dirty="0" smtClean="0"/>
              <a:t>Шаг 1</a:t>
            </a:r>
            <a:r>
              <a:rPr lang="ru-RU" sz="1500" b="1" dirty="0" smtClean="0"/>
              <a:t>3</a:t>
            </a:r>
            <a:r>
              <a:rPr lang="ro-RO" sz="1500" b="1" dirty="0" smtClean="0"/>
              <a:t>. </a:t>
            </a:r>
            <a:r>
              <a:rPr lang="ru-RU" sz="1500" dirty="0" smtClean="0"/>
              <a:t>Проверить состояние средств пожаротушения и оказания первой медицинской помощи (огнетушители, медицинских аптечек и др.).</a:t>
            </a:r>
          </a:p>
          <a:p>
            <a:r>
              <a:rPr lang="ro-RO" sz="1500" b="1" dirty="0" smtClean="0"/>
              <a:t>Шаг 1</a:t>
            </a:r>
            <a:r>
              <a:rPr lang="ru-RU" sz="1500" b="1" dirty="0" smtClean="0"/>
              <a:t>4</a:t>
            </a:r>
            <a:r>
              <a:rPr lang="ro-RO" sz="1500" b="1" dirty="0" smtClean="0"/>
              <a:t>. </a:t>
            </a:r>
            <a:r>
              <a:rPr lang="ro-RO" sz="1500" dirty="0" smtClean="0"/>
              <a:t>Проверьте, правильно ли организована работа по обучению работников</a:t>
            </a:r>
            <a:r>
              <a:rPr lang="ru-RU" sz="1500" dirty="0" smtClean="0"/>
              <a:t> по </a:t>
            </a:r>
            <a:r>
              <a:rPr lang="ro-RO" sz="1500" dirty="0" smtClean="0"/>
              <a:t>электробезопасности </a:t>
            </a:r>
            <a:r>
              <a:rPr lang="ru-RU" sz="1500" dirty="0" smtClean="0"/>
              <a:t>для 1 группы </a:t>
            </a:r>
            <a:r>
              <a:rPr lang="ro-RO" sz="1500" dirty="0" smtClean="0"/>
              <a:t>неэлектротехнического персонала</a:t>
            </a:r>
            <a:r>
              <a:rPr lang="ru-RU" sz="1500" dirty="0" smtClean="0"/>
              <a:t>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5472608"/>
          </a:xfrm>
        </p:spPr>
        <p:txBody>
          <a:bodyPr>
            <a:normAutofit fontScale="47500" lnSpcReduction="20000"/>
          </a:bodyPr>
          <a:lstStyle/>
          <a:p>
            <a:r>
              <a:rPr lang="ru-RU" sz="3000" b="1" dirty="0" smtClean="0"/>
              <a:t>Штрафные санкции при проверке могут быть установлены в соответствии со ст. 55</a:t>
            </a:r>
            <a:r>
              <a:rPr lang="ru-RU" sz="3000" b="1" baseline="30000" dirty="0" smtClean="0"/>
              <a:t>3  </a:t>
            </a:r>
            <a:r>
              <a:rPr lang="ru-RU" sz="3000" b="1" dirty="0" smtClean="0"/>
              <a:t>Кодекса о правонарушении  в размере от 12500 леев до 20000 леев только в случае обнаружения следующих нарушении</a:t>
            </a:r>
            <a:r>
              <a:rPr lang="ru-RU" sz="3000" dirty="0" smtClean="0"/>
              <a:t>:</a:t>
            </a:r>
          </a:p>
          <a:p>
            <a:r>
              <a:rPr lang="ro-RO" sz="3000" i="1" dirty="0" smtClean="0"/>
              <a:t>a) неоценивании профессиональных рисков на рабочих местах;</a:t>
            </a:r>
            <a:br>
              <a:rPr lang="ro-RO" sz="3000" i="1" dirty="0" smtClean="0"/>
            </a:br>
            <a:r>
              <a:rPr lang="ro-RO" sz="3000" i="1" dirty="0" smtClean="0"/>
              <a:t>b) неинформировании работников о профессиональных рисках;</a:t>
            </a:r>
            <a:br>
              <a:rPr lang="ro-RO" sz="3000" i="1" dirty="0" smtClean="0"/>
            </a:br>
            <a:r>
              <a:rPr lang="ro-RO" sz="3000" i="1" dirty="0" smtClean="0"/>
              <a:t>c) отсутствии на предприятии документации по охране здоровья и безопасности труда, которая согласно действующему законодательству должна разрабатываться работодателем и/или находиться у него;</a:t>
            </a:r>
            <a:br>
              <a:rPr lang="ro-RO" sz="3000" i="1" dirty="0" smtClean="0"/>
            </a:br>
            <a:r>
              <a:rPr lang="ro-RO" sz="3000" i="1" dirty="0" smtClean="0"/>
              <a:t>d) необеспечении работников инструкциями и обучением по охране здоровья и безопасности труда;</a:t>
            </a:r>
            <a:br>
              <a:rPr lang="ro-RO" sz="3000" i="1" dirty="0" smtClean="0"/>
            </a:br>
            <a:r>
              <a:rPr lang="ro-RO" sz="3000" i="1" dirty="0" smtClean="0"/>
              <a:t>e) привлечении определенных категорий работников к выполнению запрещенных законодательством работ;</a:t>
            </a:r>
            <a:br>
              <a:rPr lang="ro-RO" sz="3000" i="1" dirty="0" smtClean="0"/>
            </a:br>
            <a:r>
              <a:rPr lang="ro-RO" sz="3000" i="1" dirty="0" smtClean="0"/>
              <a:t>f) допуске к работе работников без профессиональной подготовки и/или необходимого обучения по охране здоровья и безопасности труда;</a:t>
            </a:r>
            <a:br>
              <a:rPr lang="ro-RO" sz="3000" i="1" dirty="0" smtClean="0"/>
            </a:br>
            <a:r>
              <a:rPr lang="ro-RO" sz="3000" i="1" dirty="0" smtClean="0"/>
              <a:t>g) невыполнении обязательства по установлению для работников обязанностей по охране здоровья и безопасности труда;</a:t>
            </a:r>
            <a:br>
              <a:rPr lang="ro-RO" sz="3000" i="1" dirty="0" smtClean="0"/>
            </a:br>
            <a:r>
              <a:rPr lang="ro-RO" sz="3000" i="1" dirty="0" smtClean="0"/>
              <a:t>h) невыполнении обязательства по созданию и поддержанию санитарно-гигиенических условий труда;</a:t>
            </a:r>
            <a:br>
              <a:rPr lang="ro-RO" sz="3000" i="1" dirty="0" smtClean="0"/>
            </a:br>
            <a:r>
              <a:rPr lang="ro-RO" sz="3000" i="1" dirty="0" smtClean="0"/>
              <a:t>i) невыполнении обязательства по выдаче бесплатных средств защиты;</a:t>
            </a:r>
            <a:br>
              <a:rPr lang="ro-RO" sz="3000" i="1" dirty="0" smtClean="0"/>
            </a:br>
            <a:r>
              <a:rPr lang="ro-RO" sz="3000" i="1" dirty="0" smtClean="0"/>
              <a:t>j) необеспечении условий для прохождения периодического медицинского осмотра в установленном законом порядке и, при необходимости, периодического психологического тестирования работников;</a:t>
            </a:r>
            <a:br>
              <a:rPr lang="ro-RO" sz="3000" i="1" dirty="0" smtClean="0"/>
            </a:br>
            <a:r>
              <a:rPr lang="ro-RO" sz="3000" i="1" dirty="0" smtClean="0"/>
              <a:t>k) несоблюдении обязательства по принятию необходимых мер по оказанию первой помощи, тушению пожаров и эвакуации работников;</a:t>
            </a:r>
            <a:br>
              <a:rPr lang="ro-RO" sz="3000" i="1" dirty="0" smtClean="0"/>
            </a:br>
            <a:r>
              <a:rPr lang="ro-RO" sz="3000" i="1" dirty="0" smtClean="0"/>
              <a:t>l) невыполнении обязательства по обеспечению бесперебойного надлежащего функционирования защитных систем и устройств, контрольно-измерительной аппаратуры, а также установок по улавливанию, накоплению и обезвреживанию вредных веществ, выделяемых при осуществлении технологических процессов.</a:t>
            </a:r>
            <a:endParaRPr lang="ru-RU" sz="3000" dirty="0" smtClean="0"/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o-RO" dirty="0" smtClean="0"/>
              <a:t>Штрафные санкции при проверке </a:t>
            </a:r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2420888"/>
            <a:ext cx="8229600" cy="3586403"/>
          </a:xfrm>
        </p:spPr>
        <p:txBody>
          <a:bodyPr>
            <a:normAutofit fontScale="55000" lnSpcReduction="20000"/>
          </a:bodyPr>
          <a:lstStyle/>
          <a:p>
            <a:pPr>
              <a:buNone/>
            </a:pPr>
            <a:r>
              <a:rPr lang="ru-RU" b="1" dirty="0" smtClean="0"/>
              <a:t>Все работники, независимо от должности обязаны:</a:t>
            </a:r>
          </a:p>
          <a:p>
            <a:r>
              <a:rPr lang="ru-RU" dirty="0" smtClean="0"/>
              <a:t>знать особенности технологического процесса на своем рабочем месте;</a:t>
            </a:r>
          </a:p>
          <a:p>
            <a:r>
              <a:rPr lang="ru-RU" dirty="0" smtClean="0"/>
              <a:t>знать и соблюдать все действующие требования по безопасной эксплуатации оборудования на своем рабочем месте;</a:t>
            </a:r>
          </a:p>
          <a:p>
            <a:r>
              <a:rPr lang="ru-RU" dirty="0" smtClean="0"/>
              <a:t>обладать в полном объеме знаниями в рамках инструктажей по охране здоровья и безопасности труда;</a:t>
            </a:r>
          </a:p>
          <a:p>
            <a:r>
              <a:rPr lang="ru-RU" dirty="0" smtClean="0"/>
              <a:t>носить принятую на предприятии униформу, спецодежду, использовать средства индивидуальной защиты;</a:t>
            </a:r>
          </a:p>
          <a:p>
            <a:r>
              <a:rPr lang="ru-RU" dirty="0" smtClean="0"/>
              <a:t>соблюдать требования техники безопасности, действующие в производственном подразделении;</a:t>
            </a:r>
          </a:p>
          <a:p>
            <a:r>
              <a:rPr lang="ru-RU" dirty="0" smtClean="0"/>
              <a:t>знать и соблюдать требования, которые предписываются знаками безопасности, установленным на рабочем месте;</a:t>
            </a:r>
          </a:p>
          <a:p>
            <a:r>
              <a:rPr lang="ru-RU" dirty="0" smtClean="0"/>
              <a:t>соблюдать требования пожарной безопасности и </a:t>
            </a:r>
            <a:r>
              <a:rPr lang="ru-RU" dirty="0" err="1" smtClean="0"/>
              <a:t>электробезопасности</a:t>
            </a:r>
            <a:r>
              <a:rPr lang="ru-RU" dirty="0" smtClean="0"/>
              <a:t>.</a:t>
            </a:r>
          </a:p>
          <a:p>
            <a:pPr>
              <a:buNone/>
            </a:pP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95536" y="404664"/>
            <a:ext cx="8229600" cy="1872208"/>
          </a:xfrm>
        </p:spPr>
        <p:txBody>
          <a:bodyPr>
            <a:noAutofit/>
          </a:bodyPr>
          <a:lstStyle/>
          <a:p>
            <a:r>
              <a:rPr lang="ru-RU" sz="2000" dirty="0" smtClean="0"/>
              <a:t>Обеспечение безопасности труда невозможно без непосредственного участия самих работников предприятия. Значительная часть аварий и несчастных случаев на производстве происходит из-за нарушений, допускаемых работниками.</a:t>
            </a:r>
            <a:endParaRPr lang="ru-RU" sz="2000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124</TotalTime>
  <Words>510</Words>
  <Application>Microsoft Office PowerPoint</Application>
  <PresentationFormat>Экран (4:3)</PresentationFormat>
  <Paragraphs>50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Открытая</vt:lpstr>
      <vt:lpstr>Меры по охране здоровья и безопасности труда</vt:lpstr>
      <vt:lpstr> Как подготовится к проверке  по охране здоровья и безопасности труда</vt:lpstr>
      <vt:lpstr>Слайд 3</vt:lpstr>
      <vt:lpstr> Проверочные листы в области охраны здоровья и безопасности труда. </vt:lpstr>
      <vt:lpstr> Как подготовится к проверке  — алгоритм действий </vt:lpstr>
      <vt:lpstr>Слайд 6</vt:lpstr>
      <vt:lpstr>Слайд 7</vt:lpstr>
      <vt:lpstr>Штрафные санкции при проверке </vt:lpstr>
      <vt:lpstr>Обеспечение безопасности труда невозможно без непосредственного участия самих работников предприятия. Значительная часть аварий и несчастных случаев на производстве происходит из-за нарушений, допускаемых работниками.</vt:lpstr>
      <vt:lpstr>Слайд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Задачи кадровой работы на предприятии </dc:title>
  <dc:creator>Любовь</dc:creator>
  <cp:lastModifiedBy>Любовь</cp:lastModifiedBy>
  <cp:revision>22</cp:revision>
  <dcterms:created xsi:type="dcterms:W3CDTF">2021-05-11T18:37:45Z</dcterms:created>
  <dcterms:modified xsi:type="dcterms:W3CDTF">2021-07-21T08:17:41Z</dcterms:modified>
</cp:coreProperties>
</file>