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84" r:id="rId5"/>
    <p:sldId id="285" r:id="rId6"/>
    <p:sldId id="543" r:id="rId7"/>
    <p:sldId id="287" r:id="rId8"/>
    <p:sldId id="288" r:id="rId9"/>
    <p:sldId id="545" r:id="rId10"/>
    <p:sldId id="555" r:id="rId11"/>
    <p:sldId id="546" r:id="rId12"/>
    <p:sldId id="549" r:id="rId13"/>
    <p:sldId id="548" r:id="rId14"/>
    <p:sldId id="550" r:id="rId15"/>
    <p:sldId id="551" r:id="rId16"/>
    <p:sldId id="552" r:id="rId17"/>
    <p:sldId id="553" r:id="rId18"/>
    <p:sldId id="280" r:id="rId19"/>
    <p:sldId id="266" r:id="rId20"/>
    <p:sldId id="267" r:id="rId21"/>
    <p:sldId id="269" r:id="rId22"/>
    <p:sldId id="270" r:id="rId23"/>
    <p:sldId id="271" r:id="rId24"/>
    <p:sldId id="567" r:id="rId25"/>
    <p:sldId id="273" r:id="rId26"/>
    <p:sldId id="274" r:id="rId27"/>
    <p:sldId id="556" r:id="rId28"/>
    <p:sldId id="558" r:id="rId29"/>
    <p:sldId id="557" r:id="rId30"/>
    <p:sldId id="277" r:id="rId31"/>
    <p:sldId id="559" r:id="rId32"/>
    <p:sldId id="561" r:id="rId33"/>
    <p:sldId id="562" r:id="rId34"/>
    <p:sldId id="564" r:id="rId35"/>
    <p:sldId id="565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țiune implicită" id="{D192FC75-E199-41F0-AB7A-EDE74DAD1954}">
          <p14:sldIdLst>
            <p14:sldId id="256"/>
            <p14:sldId id="257"/>
            <p14:sldId id="258"/>
            <p14:sldId id="284"/>
            <p14:sldId id="285"/>
            <p14:sldId id="543"/>
            <p14:sldId id="287"/>
            <p14:sldId id="288"/>
            <p14:sldId id="545"/>
            <p14:sldId id="555"/>
            <p14:sldId id="546"/>
            <p14:sldId id="549"/>
            <p14:sldId id="548"/>
            <p14:sldId id="550"/>
            <p14:sldId id="551"/>
            <p14:sldId id="552"/>
            <p14:sldId id="553"/>
            <p14:sldId id="280"/>
            <p14:sldId id="266"/>
            <p14:sldId id="267"/>
            <p14:sldId id="269"/>
            <p14:sldId id="270"/>
            <p14:sldId id="271"/>
            <p14:sldId id="567"/>
            <p14:sldId id="273"/>
            <p14:sldId id="274"/>
            <p14:sldId id="556"/>
            <p14:sldId id="558"/>
            <p14:sldId id="557"/>
            <p14:sldId id="277"/>
            <p14:sldId id="559"/>
            <p14:sldId id="561"/>
            <p14:sldId id="562"/>
            <p14:sldId id="564"/>
            <p14:sldId id="565"/>
          </p14:sldIdLst>
        </p14:section>
        <p14:section name="Secțiune fără titlu" id="{6B95B6B4-D475-4049-BCF3-0D502749A7E6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ffice" initials="O" lastIdx="1" clrIdx="0">
    <p:extLst>
      <p:ext uri="{19B8F6BF-5375-455C-9EA6-DF929625EA0E}">
        <p15:presenceInfo xmlns:p15="http://schemas.microsoft.com/office/powerpoint/2012/main" userId="Offi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1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A5BDE-4847-4C16-9489-798E3C868717}" type="datetimeFigureOut">
              <a:rPr lang="ro-RO" smtClean="0"/>
              <a:t>17.01.2022</a:t>
            </a:fld>
            <a:endParaRPr lang="ro-RO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o-RO"/>
              <a:t>Editați stilurile de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167FC-31FB-43A9-BEDF-3E0932DCC6AB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6134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7019">
              <a:defRPr/>
            </a:pPr>
            <a:r>
              <a:rPr lang="ro-MD" b="1" dirty="0"/>
              <a:t>FACILITATI</a:t>
            </a:r>
            <a:r>
              <a:rPr lang="ro-MD" dirty="0"/>
              <a:t> - plăţile acordate salariatului de către angajator pentru recuperarea unor cheltuieli personale, pentru transportul, hrana şi studiile profesionale ale angajatului, conform modului stabilit de Guvern (HG 693/11.07.2018)</a:t>
            </a:r>
            <a:endParaRPr lang="ru-R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1783D9-7BB3-4A32-A7DA-B8352BD9A9C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884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12CF1-48E6-4E99-93C8-D453DF5FBCB0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077F6-2707-452F-9CD6-48C3810C07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91671"/>
            <a:ext cx="9144000" cy="6010297"/>
          </a:xfrm>
        </p:spPr>
        <p:txBody>
          <a:bodyPr>
            <a:noAutofit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ro-RO" dirty="0"/>
              <a:t/>
            </a:r>
            <a:br>
              <a:rPr lang="ro-RO" dirty="0"/>
            </a:br>
            <a:r>
              <a:rPr lang="ro-RO" dirty="0"/>
              <a:t/>
            </a:r>
            <a:br>
              <a:rPr lang="ro-RO" dirty="0"/>
            </a:br>
            <a:r>
              <a:rPr lang="ro-RO" dirty="0"/>
              <a:t/>
            </a:r>
            <a:br>
              <a:rPr lang="ro-RO" dirty="0"/>
            </a:br>
            <a:r>
              <a:rPr lang="ro-RO" dirty="0"/>
              <a:t/>
            </a:r>
            <a:br>
              <a:rPr lang="ro-RO" dirty="0"/>
            </a:br>
            <a:r>
              <a:rPr lang="ro-RO" dirty="0"/>
              <a:t/>
            </a:r>
            <a:br>
              <a:rPr lang="ro-RO" dirty="0"/>
            </a:br>
            <a:r>
              <a:rPr lang="ro-RO" dirty="0"/>
              <a:t/>
            </a:r>
            <a:br>
              <a:rPr lang="ro-RO" dirty="0"/>
            </a:br>
            <a:r>
              <a:rPr lang="ru-RU" sz="4500" b="1" dirty="0"/>
              <a:t>Особенности применения налогового законодательства об удержании подоходного налога у источника выплаты в 2022 году, таблица 1 IPC 21</a:t>
            </a:r>
            <a:r>
              <a:rPr lang="en-US" sz="4500" b="1" dirty="0"/>
              <a:t/>
            </a:r>
            <a:br>
              <a:rPr lang="en-US" sz="4500" b="1" dirty="0"/>
            </a:br>
            <a:r>
              <a:rPr lang="ro-RO" sz="4500" b="1" dirty="0"/>
              <a:t/>
            </a:r>
            <a:br>
              <a:rPr lang="ro-RO" sz="4500" b="1" dirty="0"/>
            </a:br>
            <a:r>
              <a:rPr lang="en-US" sz="4500" dirty="0"/>
              <a:t/>
            </a:r>
            <a:br>
              <a:rPr lang="en-US" sz="4500" dirty="0"/>
            </a:br>
            <a:endParaRPr lang="ru-RU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E69F3AFA-B80D-4E07-BC5A-26B490190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400" dirty="0"/>
              <a:t>ОСВОБОЖДЕНИЯ ОСНОВНЫЕ ПРАВИЛА</a:t>
            </a:r>
            <a:r>
              <a:rPr lang="ru-RU" dirty="0"/>
              <a:t/>
            </a:r>
            <a:br>
              <a:rPr lang="ru-RU" dirty="0"/>
            </a:br>
            <a:endParaRPr lang="ro-RO" sz="3400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41EE9210-1486-46E4-9948-E33C2C1AA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7008"/>
            <a:ext cx="10515600" cy="4676957"/>
          </a:xfrm>
        </p:spPr>
        <p:txBody>
          <a:bodyPr>
            <a:normAutofit fontScale="25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7400" dirty="0"/>
              <a:t>-</a:t>
            </a:r>
            <a:r>
              <a:rPr lang="ru-RU" sz="8000" dirty="0"/>
              <a:t>используются по месту работы</a:t>
            </a:r>
          </a:p>
          <a:p>
            <a:pPr marL="0" indent="0" algn="just">
              <a:buNone/>
            </a:pPr>
            <a:r>
              <a:rPr lang="ru-RU" sz="7400" dirty="0"/>
              <a:t> </a:t>
            </a:r>
            <a:r>
              <a:rPr lang="ru-RU" sz="5600" dirty="0" smtClean="0"/>
              <a:t>работник </a:t>
            </a:r>
            <a:r>
              <a:rPr lang="ru-RU" sz="5600" dirty="0"/>
              <a:t>не позднее даты начала работы предоставляет работодателю Заявление о предоставлении освобождений по подоходному налогу, удержанному от заработной платы, подписанному им, с приложением документов, подтверждающих данные обстоятельства (</a:t>
            </a:r>
            <a:r>
              <a:rPr lang="ru-RU" sz="5600" dirty="0" err="1"/>
              <a:t>п.п</a:t>
            </a:r>
            <a:r>
              <a:rPr lang="ru-RU" sz="5600" dirty="0"/>
              <a:t>. 31-37 ПП №697 от 22 августа 2014 года)</a:t>
            </a:r>
          </a:p>
          <a:p>
            <a:pPr marL="0" indent="0" algn="just">
              <a:buNone/>
            </a:pPr>
            <a:r>
              <a:rPr lang="ru-RU" sz="5600" dirty="0"/>
              <a:t> 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8000" dirty="0" smtClean="0"/>
              <a:t>работник</a:t>
            </a:r>
            <a:r>
              <a:rPr lang="ru-RU" sz="8000" dirty="0"/>
              <a:t>, который не меняет место работы, не обязан предоставлять ежегодно работодателю заявление и копии (выписки) из соответствующих документов, за исключением случаев, </a:t>
            </a:r>
            <a:r>
              <a:rPr lang="ru-RU" sz="8000" dirty="0" smtClean="0"/>
              <a:t>когда</a:t>
            </a:r>
            <a:r>
              <a:rPr lang="ro-RO" sz="8000" dirty="0" smtClean="0"/>
              <a:t>:</a:t>
            </a:r>
            <a:endParaRPr lang="ru-RU" sz="8000" dirty="0"/>
          </a:p>
          <a:p>
            <a:pPr marL="0" indent="0" algn="just">
              <a:buNone/>
            </a:pPr>
            <a:r>
              <a:rPr lang="ru-RU" sz="8000" dirty="0"/>
              <a:t> </a:t>
            </a:r>
            <a:r>
              <a:rPr lang="ru-RU" sz="8000" dirty="0" smtClean="0"/>
              <a:t>  -</a:t>
            </a:r>
            <a:r>
              <a:rPr lang="ru-RU" sz="8000" dirty="0"/>
              <a:t>работник приобретает право на </a:t>
            </a:r>
            <a:r>
              <a:rPr lang="ru-RU" sz="8000" dirty="0" smtClean="0"/>
              <a:t>освобождения</a:t>
            </a:r>
            <a:r>
              <a:rPr lang="ro-RO" sz="8000" dirty="0" smtClean="0"/>
              <a:t> </a:t>
            </a:r>
            <a:r>
              <a:rPr lang="ru-RU" sz="8000" dirty="0" smtClean="0"/>
              <a:t>но </a:t>
            </a:r>
            <a:r>
              <a:rPr lang="ru-RU" sz="8000" dirty="0"/>
              <a:t>которыми он не пользовался </a:t>
            </a:r>
            <a:r>
              <a:rPr lang="ru-RU" sz="8000" dirty="0" smtClean="0"/>
              <a:t>до</a:t>
            </a:r>
            <a:r>
              <a:rPr lang="ro-RO" sz="8000" dirty="0" smtClean="0"/>
              <a:t> </a:t>
            </a:r>
            <a:r>
              <a:rPr lang="ru-RU" sz="8000" dirty="0" smtClean="0"/>
              <a:t>представления </a:t>
            </a:r>
            <a:r>
              <a:rPr lang="ru-RU" sz="8000" dirty="0"/>
              <a:t>нового </a:t>
            </a:r>
            <a:r>
              <a:rPr lang="ru-RU" sz="8000" dirty="0" smtClean="0"/>
              <a:t>заявления;</a:t>
            </a:r>
            <a:endParaRPr lang="ru-RU" sz="8000" dirty="0"/>
          </a:p>
          <a:p>
            <a:pPr marL="0" indent="0" algn="just">
              <a:buNone/>
            </a:pPr>
            <a:r>
              <a:rPr lang="ru-RU" sz="8000" dirty="0"/>
              <a:t> </a:t>
            </a:r>
            <a:r>
              <a:rPr lang="ru-RU" sz="8000" dirty="0" smtClean="0"/>
              <a:t>  -</a:t>
            </a:r>
            <a:r>
              <a:rPr lang="ru-RU" sz="8000" dirty="0"/>
              <a:t>теряет право на освобождения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8000" dirty="0"/>
              <a:t> </a:t>
            </a:r>
            <a:r>
              <a:rPr lang="ru-RU" sz="8000" dirty="0" smtClean="0"/>
              <a:t>В </a:t>
            </a:r>
            <a:r>
              <a:rPr lang="ru-RU" sz="8000" dirty="0"/>
              <a:t>течение 10 дней после произошедшего изменения представить работодателю новое подписанное им заявление, приложив к нему соответствующие подтверждающие документы </a:t>
            </a:r>
          </a:p>
          <a:p>
            <a:pPr marL="0" indent="0" algn="just">
              <a:buNone/>
            </a:pPr>
            <a:r>
              <a:rPr lang="ru-RU" sz="8000" dirty="0"/>
              <a:t> </a:t>
            </a:r>
            <a:endParaRPr lang="ro-RO" sz="8000" dirty="0" smtClean="0"/>
          </a:p>
          <a:p>
            <a:pPr marL="0" indent="0" algn="just">
              <a:buNone/>
            </a:pPr>
            <a:r>
              <a:rPr lang="ro-RO" sz="8000" dirty="0" smtClean="0"/>
              <a:t>	</a:t>
            </a:r>
            <a:r>
              <a:rPr lang="ru-RU" sz="8000" dirty="0" smtClean="0"/>
              <a:t>Без </a:t>
            </a:r>
            <a:r>
              <a:rPr lang="ru-RU" sz="8000" dirty="0"/>
              <a:t>предоставления Заявления, ежегодно работник обязан предоставить документы, срок действия которых истек.</a:t>
            </a:r>
          </a:p>
          <a:p>
            <a:pPr marL="0" indent="0" algn="just">
              <a:buNone/>
            </a:pPr>
            <a:r>
              <a:rPr lang="en-US" sz="8000" dirty="0"/>
              <a:t> </a:t>
            </a:r>
            <a:endParaRPr lang="ru-RU" sz="8000" dirty="0"/>
          </a:p>
          <a:p>
            <a:pPr marL="0" indent="0" algn="just">
              <a:lnSpc>
                <a:spcPct val="110000"/>
              </a:lnSpc>
              <a:buNone/>
            </a:pPr>
            <a:endParaRPr lang="ru-RU" altLang="en-US" sz="15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707965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BE00828A-B256-4B7A-BA9D-170F8719C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Освобождения (ст. 33-35 НК)</a:t>
            </a:r>
            <a:endParaRPr lang="ro-RO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2774531"/>
              </p:ext>
            </p:extLst>
          </p:nvPr>
        </p:nvGraphicFramePr>
        <p:xfrm>
          <a:off x="2313830" y="1995779"/>
          <a:ext cx="7760473" cy="44148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72285">
                  <a:extLst>
                    <a:ext uri="{9D8B030D-6E8A-4147-A177-3AD203B41FA5}">
                      <a16:colId xmlns:a16="http://schemas.microsoft.com/office/drawing/2014/main" val="2423585681"/>
                    </a:ext>
                  </a:extLst>
                </a:gridCol>
                <a:gridCol w="3888188">
                  <a:extLst>
                    <a:ext uri="{9D8B030D-6E8A-4147-A177-3AD203B41FA5}">
                      <a16:colId xmlns:a16="http://schemas.microsoft.com/office/drawing/2014/main" val="2325739523"/>
                    </a:ext>
                  </a:extLst>
                </a:gridCol>
              </a:tblGrid>
              <a:tr h="14293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Тип освобождения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Размер освобождения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3917129"/>
                  </a:ext>
                </a:extLst>
              </a:tr>
              <a:tr h="4704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Личное освобождение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</a:rPr>
                        <a:t>27 000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9304423"/>
                  </a:ext>
                </a:extLst>
              </a:tr>
              <a:tr h="389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Личное льготное освобождение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</a:rPr>
                        <a:t>31 500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0676954"/>
                  </a:ext>
                </a:extLst>
              </a:tr>
              <a:tr h="5886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Льготное освобождение супруг/супруга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</a:rPr>
                        <a:t>19 800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3405668"/>
                  </a:ext>
                </a:extLst>
              </a:tr>
              <a:tr h="507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Для иждивенца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</a:rPr>
                        <a:t>9 000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6157839"/>
                  </a:ext>
                </a:extLst>
              </a:tr>
              <a:tr h="4159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Для совершеннолетнего иждивенца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</a:rPr>
                        <a:t>19 800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1725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8310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E856ECF0-967F-48AC-B89F-0E9EBE11D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1134"/>
            <a:ext cx="10515600" cy="56955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Личные освобождения</a:t>
            </a:r>
            <a:br>
              <a:rPr lang="ru-RU" b="1" dirty="0"/>
            </a:br>
            <a:r>
              <a:rPr lang="ru-RU" b="1" dirty="0"/>
              <a:t>(ст. 33 Налогового кодекса)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endParaRPr lang="ro-RO" b="1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1FF1713D-22D1-4B8C-A01B-B05A67774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002445"/>
          </a:xfrm>
        </p:spPr>
        <p:txBody>
          <a:bodyPr/>
          <a:lstStyle/>
          <a:p>
            <a:pPr algn="just"/>
            <a:r>
              <a:rPr lang="ru-RU" dirty="0" smtClean="0"/>
              <a:t>Право </a:t>
            </a:r>
            <a:r>
              <a:rPr lang="ru-RU" dirty="0"/>
              <a:t>на личное освобождение в размере, установленном ст. 33 НК имеют физические лица – резиденты, которые обладают облагаемым годовым доходом менее 360 000 леев, за исключением доходов предусмотренных ст.90</a:t>
            </a:r>
            <a:r>
              <a:rPr lang="ru-RU" baseline="30000" dirty="0"/>
              <a:t>1</a:t>
            </a:r>
            <a:r>
              <a:rPr lang="ru-RU" dirty="0"/>
              <a:t> НК.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Данные положения не затрагивают право налогоплательщика на применение личных освобождений, предусмотренных ст. 34 НК и ст. 35 НК на условиях, предусмотренных указанными статьями.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167171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4319DF7E-C261-4558-B329-52B138707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6650"/>
            <a:ext cx="10515600" cy="1640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latin typeface="+mn-lt"/>
                <a:ea typeface="+mn-ea"/>
                <a:cs typeface="+mn-cs"/>
              </a:rPr>
              <a:t>Личные освобождения, предоставленные супруге (супругу)</a:t>
            </a:r>
            <a:br>
              <a:rPr lang="ru-RU" sz="3100" b="1" dirty="0">
                <a:latin typeface="+mn-lt"/>
                <a:ea typeface="+mn-ea"/>
                <a:cs typeface="+mn-cs"/>
              </a:rPr>
            </a:br>
            <a:r>
              <a:rPr lang="ru-RU" sz="3100" b="1" dirty="0">
                <a:latin typeface="+mn-lt"/>
                <a:ea typeface="+mn-ea"/>
                <a:cs typeface="+mn-cs"/>
              </a:rPr>
              <a:t>(ст. 34 Налогового кодекса)</a:t>
            </a:r>
            <a:br>
              <a:rPr lang="ru-RU" sz="3100" b="1" dirty="0">
                <a:latin typeface="+mn-lt"/>
                <a:ea typeface="+mn-ea"/>
                <a:cs typeface="+mn-cs"/>
              </a:rPr>
            </a:br>
            <a:r>
              <a:rPr lang="ru-RU" dirty="0"/>
              <a:t/>
            </a:r>
            <a:br>
              <a:rPr lang="ru-RU" dirty="0"/>
            </a:br>
            <a:endParaRPr lang="ro-RO" b="1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DC97E56B-CC4E-4D22-9D68-1FE38B0C1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690688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Сумма ежегодных освобождений передается полностью </a:t>
            </a:r>
            <a:r>
              <a:rPr lang="ru-RU" dirty="0" smtClean="0"/>
              <a:t>в</a:t>
            </a:r>
            <a:r>
              <a:rPr lang="ro-RO" dirty="0"/>
              <a:t> </a:t>
            </a:r>
            <a:r>
              <a:rPr lang="ru-RU" dirty="0" smtClean="0"/>
              <a:t>размере </a:t>
            </a:r>
            <a:r>
              <a:rPr lang="ru-RU" dirty="0"/>
              <a:t>предусмотренном ч. 2 ст. 34 Налогового кодекса, без разделения между налогоплательщиком и его супругой (супругом налогоплательщика)</a:t>
            </a:r>
          </a:p>
          <a:p>
            <a:pPr marL="0" indent="0" algn="just">
              <a:buNone/>
            </a:pPr>
            <a:r>
              <a:rPr lang="ru-RU" dirty="0" smtClean="0"/>
              <a:t>• </a:t>
            </a:r>
            <a:r>
              <a:rPr lang="ru-RU" dirty="0"/>
              <a:t>Если в течение налогового года семейные отношения супругов прекращены, а один из них пользовался освобождением другого супруга (супруги), то при подаче декларации, каждый из них будет пользоваться только личным освобождением, с перерасчетом обязательств по подоходному налогу.</a:t>
            </a:r>
          </a:p>
          <a:p>
            <a:pPr algn="just"/>
            <a:endParaRPr lang="ru-RU" dirty="0"/>
          </a:p>
          <a:p>
            <a:pPr algn="just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064323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E4ACEDC3-38B0-405B-9007-FE6DF838C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50344"/>
            <a:ext cx="10515600" cy="4571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Освобождения на иждивенцев </a:t>
            </a:r>
            <a:r>
              <a:rPr lang="ro-RO" b="1" dirty="0" smtClean="0"/>
              <a:t/>
            </a:r>
            <a:br>
              <a:rPr lang="ro-RO" b="1" dirty="0" smtClean="0"/>
            </a:br>
            <a:r>
              <a:rPr lang="ru-RU" b="1" dirty="0" smtClean="0"/>
              <a:t>(</a:t>
            </a:r>
            <a:r>
              <a:rPr lang="ru-RU" b="1" dirty="0"/>
              <a:t>ст. 35 Налогового кодекса)</a:t>
            </a:r>
            <a:br>
              <a:rPr lang="ru-RU" b="1" dirty="0"/>
            </a:br>
            <a:r>
              <a:rPr lang="it-IT" dirty="0"/>
              <a:t/>
            </a:r>
            <a:br>
              <a:rPr lang="it-IT" dirty="0"/>
            </a:br>
            <a:endParaRPr lang="ro-RO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8DD1CEDF-3DD3-4A2B-81E2-E617C6F034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3312"/>
            <a:ext cx="10515600" cy="482365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o-RO" dirty="0" smtClean="0"/>
              <a:t>	</a:t>
            </a:r>
            <a:r>
              <a:rPr lang="ru-RU" dirty="0" smtClean="0"/>
              <a:t>Вне </a:t>
            </a:r>
            <a:r>
              <a:rPr lang="ru-RU" dirty="0"/>
              <a:t>зависимости от того, если налогоплательщик пользуется личным освобождением или передает его супругу (супруге), он продолжает пользоваться освобождением в отношении лиц, находящихся на иждивении в соответствии с условиями, установленными ч. (2) ст. 35 Налогового </a:t>
            </a:r>
            <a:r>
              <a:rPr lang="ru-RU" dirty="0" smtClean="0"/>
              <a:t>кодекса</a:t>
            </a:r>
            <a:endParaRPr lang="ro-RO" dirty="0"/>
          </a:p>
          <a:p>
            <a:pPr marL="0" indent="0" algn="just">
              <a:buNone/>
            </a:pPr>
            <a:r>
              <a:rPr lang="ro-RO" dirty="0"/>
              <a:t>	</a:t>
            </a:r>
            <a:r>
              <a:rPr lang="ru-RU" dirty="0" smtClean="0"/>
              <a:t> </a:t>
            </a:r>
            <a:r>
              <a:rPr lang="ru-RU" dirty="0"/>
              <a:t>В случае освобождения на иждивенцев, в учет принимаются доходы </a:t>
            </a:r>
            <a:r>
              <a:rPr lang="ro-RO" dirty="0" smtClean="0"/>
              <a:t>    </a:t>
            </a:r>
            <a:r>
              <a:rPr lang="ru-RU" dirty="0" smtClean="0"/>
              <a:t>из </a:t>
            </a:r>
            <a:r>
              <a:rPr lang="ru-RU" dirty="0"/>
              <a:t>любых источников, полученные иждивенцами (как облагаемые так и не облагаемые доходы), как из источников в Республике Молдова, так и из источников за пределами Республики Молдова, за исключением сумм пособий, выплачиваемых из государственного бюджета для лиц с ограниченными возможностями вследствие врожденного заболевания или заболевания с детства, лиц с тяжелым и выраженным ограничением возможностей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658823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491B9E0E-8255-482F-97A9-9C533F5CB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86894"/>
            <a:ext cx="10515600" cy="2037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ЗАМЕЧАНИЕ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o-RO" dirty="0" smtClean="0">
                <a:solidFill>
                  <a:srgbClr val="FF0000"/>
                </a:solidFill>
              </a:rPr>
              <a:t> </a:t>
            </a:r>
            <a:endParaRPr lang="ro-RO" dirty="0">
              <a:solidFill>
                <a:srgbClr val="FF0000"/>
              </a:solidFill>
            </a:endParaRP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0B8EF982-6967-46D8-8371-E4FDCE6D7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5332"/>
            <a:ext cx="10515600" cy="4761631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Если работник в течение налогового года получает право на освобождение как следствие получения статуса резидента в налоговых целях, он направляет работодателю заявление, по форме в Приложении №6. В данном случае работодатель не проводит перерасчет подоходного налога с начала года. Работник вправе использовать весь ежегодный вычет по подоходному налогу посредством подачи Декларации физического лица о подоходном налоге.</a:t>
            </a:r>
          </a:p>
          <a:p>
            <a:pPr marL="0" indent="0" algn="just">
              <a:buNone/>
            </a:pPr>
            <a:endParaRPr lang="ru-RU" dirty="0"/>
          </a:p>
          <a:p>
            <a:pPr algn="just"/>
            <a:r>
              <a:rPr lang="ru-RU" dirty="0"/>
              <a:t>В случае, если в течение года, работник добровольно отказывается от освобождений по подоходному налогу, он предоставляет работодателю заявление в свободной форме, посредством которого просит не предоставлять ему освобождения до окончания отчетного года.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75200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FFABEBE7-6ABB-41BA-9336-42EA9A8D8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2108"/>
            <a:ext cx="10515600" cy="17174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ВЫЧЕТЫ</a:t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endParaRPr lang="ro-RO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E9189CB7-21CC-4BA4-9778-139754266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0261"/>
            <a:ext cx="10794558" cy="458670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-из валового дохода разрешается вычет в установленных законодательством размерах сумм взносов на обязательное медицинское страхование, уплаченных физическими лицами в соответствии с законодательством в указанный налоговый период (ч. (6) ст.36 НК)</a:t>
            </a:r>
          </a:p>
          <a:p>
            <a:pPr marL="0" indent="0" algn="just">
              <a:buNone/>
            </a:pPr>
            <a:r>
              <a:rPr lang="ru-RU" dirty="0" smtClean="0"/>
              <a:t>-</a:t>
            </a:r>
            <a:r>
              <a:rPr lang="ru-RU" dirty="0"/>
              <a:t>по заработной плате и иным вознаграждениям, начисленным в периоды с января 2022 года, при определении взносов обязательного медицинского страхования будет применяться тариф в размере 9%, установленный на 2022 год в соответствии с Законом о фондах обязательного медицинского страхования на 2022 год, №207/2021;</a:t>
            </a:r>
          </a:p>
          <a:p>
            <a:pPr algn="just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93255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95A694ED-0DA4-4A4A-938B-4E4EE1AB9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Аспекты по вычету взносов обязательного социального страхования</a:t>
            </a:r>
            <a:br>
              <a:rPr lang="ru-RU" b="1" dirty="0"/>
            </a:br>
            <a:endParaRPr lang="ro-RO" sz="3400" b="1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F53CDAA8-D178-45A5-96BD-26B9CB3EA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o-RO" dirty="0" smtClean="0"/>
              <a:t>	</a:t>
            </a:r>
            <a:r>
              <a:rPr lang="ru-RU" dirty="0" smtClean="0"/>
              <a:t>В </a:t>
            </a:r>
            <a:r>
              <a:rPr lang="ru-RU" dirty="0"/>
              <a:t>соответствии с положениями Закона о государственной системе социального страхования №489/1999, начиная с 1 января 2021 года для работников отменено обязательство о выплате индивидуального взноса социального страховании из заработной платы, начисленной за периоды с января 2021 года</a:t>
            </a:r>
            <a:r>
              <a:rPr lang="ru-RU" dirty="0" smtClean="0"/>
              <a:t>.</a:t>
            </a:r>
            <a:endParaRPr lang="ro-RO" dirty="0" smtClean="0"/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o-RO" dirty="0" smtClean="0"/>
              <a:t>	</a:t>
            </a:r>
            <a:r>
              <a:rPr lang="ru-RU" i="1" dirty="0" smtClean="0"/>
              <a:t>Таким </a:t>
            </a:r>
            <a:r>
              <a:rPr lang="ru-RU" i="1" dirty="0"/>
              <a:t>образом, для заработной платы и сумм других вознаграждений, начисленных за периоды с января 2021 года, взносы социального страхования выплачиваются только работодателями.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640697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54249"/>
            <a:ext cx="10515600" cy="512271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o-RO" dirty="0" smtClean="0"/>
              <a:t>	</a:t>
            </a:r>
            <a:r>
              <a:rPr lang="ru-RU" b="1" i="1" dirty="0" smtClean="0"/>
              <a:t>Необлагаемым </a:t>
            </a:r>
            <a:r>
              <a:rPr lang="ru-RU" b="1" i="1" dirty="0"/>
              <a:t>источником признаются </a:t>
            </a:r>
          </a:p>
          <a:p>
            <a:pPr marL="0" indent="0" algn="just">
              <a:buNone/>
            </a:pPr>
            <a:r>
              <a:rPr lang="ro-RO" dirty="0"/>
              <a:t>	</a:t>
            </a:r>
            <a:endParaRPr lang="ro-RO" dirty="0" smtClean="0"/>
          </a:p>
          <a:p>
            <a:pPr marL="0" indent="0" algn="just">
              <a:buNone/>
            </a:pPr>
            <a:r>
              <a:rPr lang="ro-RO" dirty="0"/>
              <a:t>	</a:t>
            </a:r>
            <a:r>
              <a:rPr lang="ru-RU" dirty="0" smtClean="0"/>
              <a:t>Платежи</a:t>
            </a:r>
            <a:r>
              <a:rPr lang="ru-RU" dirty="0"/>
              <a:t>, произведенные работодателем за тестирование работников в целях выявления вируса SARS-CoV-2 и за вакцинацию работников от </a:t>
            </a:r>
            <a:r>
              <a:rPr lang="ru-RU" dirty="0" smtClean="0"/>
              <a:t>SARS-CoV-2</a:t>
            </a:r>
            <a:r>
              <a:rPr lang="ro-RO" dirty="0" smtClean="0"/>
              <a:t> </a:t>
            </a:r>
            <a:r>
              <a:rPr lang="ru-RU" dirty="0" smtClean="0"/>
              <a:t>(</a:t>
            </a:r>
            <a:r>
              <a:rPr lang="ru-RU" dirty="0"/>
              <a:t>ст. 20 п.</a:t>
            </a:r>
            <a:r>
              <a:rPr lang="en-US" dirty="0" smtClean="0"/>
              <a:t>z</a:t>
            </a:r>
            <a:r>
              <a:rPr lang="ro-RO" dirty="0" smtClean="0"/>
              <a:t>/</a:t>
            </a:r>
            <a:r>
              <a:rPr lang="ru-RU" dirty="0" smtClean="0"/>
              <a:t>18 </a:t>
            </a:r>
            <a:r>
              <a:rPr lang="ru-RU" dirty="0"/>
              <a:t>Налогового кодекса) </a:t>
            </a:r>
            <a:br>
              <a:rPr lang="ru-RU" dirty="0"/>
            </a:br>
            <a:r>
              <a:rPr lang="ro-RO" dirty="0" smtClean="0"/>
              <a:t>	</a:t>
            </a:r>
          </a:p>
          <a:p>
            <a:pPr marL="0" indent="0" algn="just">
              <a:buNone/>
            </a:pPr>
            <a:r>
              <a:rPr lang="ro-RO" dirty="0"/>
              <a:t>	</a:t>
            </a:r>
            <a:r>
              <a:rPr lang="ru-RU" dirty="0" smtClean="0"/>
              <a:t>Разрешается </a:t>
            </a:r>
            <a:r>
              <a:rPr lang="ru-RU" dirty="0"/>
              <a:t>вычет расходов, понесенных работодателем на тестирование работников в целях выявления вируса SARS-CoV-2 и на вакцинацию работников от SARS-CoV-2 (ст. 24 ч. (25) Налогового кодекса)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13185"/>
            <a:ext cx="10515600" cy="23208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Налогообложение выплат по оплате труда работников в области таксомоторных автотранспортных перевозок пассажиров</a:t>
            </a:r>
            <a:r>
              <a:rPr lang="ru-RU" b="1" dirty="0"/>
              <a:t/>
            </a:r>
            <a:br>
              <a:rPr lang="ru-RU" b="1" dirty="0"/>
            </a:br>
            <a:r>
              <a:rPr lang="ro-RO" b="1" dirty="0"/>
              <a:t/>
            </a:r>
            <a:br>
              <a:rPr lang="ro-RO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22998"/>
            <a:ext cx="10794558" cy="446068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900" dirty="0" smtClean="0"/>
              <a:t>В </a:t>
            </a:r>
            <a:r>
              <a:rPr lang="ru-RU" sz="3900" dirty="0"/>
              <a:t>отступление от положений статьи 15 и статьи 88 работодатели в области таксомоторных автотранспортных перевозок пассажиров, выплачивающие заработную плату (включая премии и предоставленные льготы) работнику-водителю, осуществляющему таксомоторные автотранспортные перевозки пассажиров, обязаны исчислять и уплачивать в бюджет подоходный налог в размере фиксированной ставки 500 леев ежемесячно на каждого работника из дохода, не превышающего 10000 леев.</a:t>
            </a:r>
          </a:p>
          <a:p>
            <a:pPr marL="0" indent="0" algn="just">
              <a:buNone/>
            </a:pPr>
            <a:r>
              <a:rPr lang="ru-RU" sz="3900" dirty="0"/>
              <a:t> </a:t>
            </a:r>
          </a:p>
          <a:p>
            <a:pPr algn="just"/>
            <a:r>
              <a:rPr lang="ru-RU" sz="3900" dirty="0"/>
              <a:t>Сумма ежемесячного дохода, превышающая установленный в части (1) лимит, подлежит налогообложению в общем порядке, установленном статьей 88, начиная с первого лея превышения с применением ставок налога, установленных в статье 15 (ст. </a:t>
            </a:r>
            <a:r>
              <a:rPr lang="ru-RU" sz="3900" dirty="0" smtClean="0"/>
              <a:t>88</a:t>
            </a:r>
            <a:r>
              <a:rPr lang="ro-RO" sz="3900" dirty="0" smtClean="0"/>
              <a:t>/</a:t>
            </a:r>
            <a:r>
              <a:rPr lang="ru-RU" sz="3900" dirty="0" smtClean="0"/>
              <a:t>1 </a:t>
            </a:r>
            <a:r>
              <a:rPr lang="ru-RU" sz="3900" dirty="0"/>
              <a:t>Налогового кодекса).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66974"/>
            <a:ext cx="10515600" cy="5509989"/>
          </a:xfrm>
        </p:spPr>
        <p:txBody>
          <a:bodyPr/>
          <a:lstStyle/>
          <a:p>
            <a:pPr marL="0" indent="0">
              <a:buNone/>
            </a:pPr>
            <a:r>
              <a:rPr lang="ro-RO" dirty="0"/>
              <a:t>	</a:t>
            </a:r>
            <a:r>
              <a:rPr lang="ru-RU" b="1" dirty="0"/>
              <a:t>Когда возникают обязательства по удержанию подоходного налога у источника выплаты?</a:t>
            </a:r>
            <a:endParaRPr lang="ro-RO" b="1" dirty="0"/>
          </a:p>
          <a:p>
            <a:pPr marL="0" indent="0">
              <a:buNone/>
            </a:pPr>
            <a:endParaRPr lang="ro-RO" b="1" dirty="0"/>
          </a:p>
          <a:p>
            <a:pPr algn="just"/>
            <a:r>
              <a:rPr lang="ru-RU" dirty="0"/>
              <a:t>при выплате заработной платы (ст. 88</a:t>
            </a:r>
            <a:r>
              <a:rPr lang="ro-RO" dirty="0"/>
              <a:t> </a:t>
            </a:r>
            <a:r>
              <a:rPr lang="ru-RU" dirty="0"/>
              <a:t>Налогового кодекса)</a:t>
            </a:r>
            <a:endParaRPr lang="ro-RO" dirty="0"/>
          </a:p>
          <a:p>
            <a:pPr algn="just"/>
            <a:r>
              <a:rPr lang="ru-RU" dirty="0"/>
              <a:t>при осуществлении иных выплат в пользу резидента </a:t>
            </a:r>
            <a:endParaRPr lang="ro-RO" dirty="0"/>
          </a:p>
          <a:p>
            <a:pPr marL="0" indent="0" algn="just">
              <a:buNone/>
            </a:pPr>
            <a:r>
              <a:rPr lang="ro-RO" dirty="0"/>
              <a:t>- </a:t>
            </a:r>
            <a:r>
              <a:rPr lang="ru-RU" dirty="0"/>
              <a:t>предварительное удержание подоходного налога (ст. 89, 90 Налогового кодекса)</a:t>
            </a:r>
            <a:endParaRPr lang="ro-RO" dirty="0"/>
          </a:p>
          <a:p>
            <a:pPr marL="0" indent="0" algn="just">
              <a:buNone/>
            </a:pPr>
            <a:r>
              <a:rPr lang="ru-RU" dirty="0"/>
              <a:t>- окончательное удержание (ст.90</a:t>
            </a:r>
            <a:r>
              <a:rPr lang="ru-RU" baseline="30000" dirty="0"/>
              <a:t>1 </a:t>
            </a:r>
            <a:r>
              <a:rPr lang="ru-RU" dirty="0"/>
              <a:t>Налогового кодекса)</a:t>
            </a:r>
            <a:endParaRPr lang="ro-RO" dirty="0"/>
          </a:p>
          <a:p>
            <a:pPr algn="just"/>
            <a:r>
              <a:rPr lang="ru-RU" dirty="0"/>
              <a:t>-при осуществлении выплат в пользу нерезидентов (ст. 91 Налогового кодекса)</a:t>
            </a:r>
            <a:endParaRPr lang="ro-RO" dirty="0"/>
          </a:p>
          <a:p>
            <a:pPr marL="812800" indent="-276225" algn="just"/>
            <a:endParaRPr lang="en-US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12249"/>
            <a:ext cx="10515600" cy="124835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Компании в области </a:t>
            </a:r>
            <a:r>
              <a:rPr lang="ro-MD" b="1" dirty="0"/>
              <a:t>IT</a:t>
            </a:r>
            <a:br>
              <a:rPr lang="ro-MD" b="1" dirty="0"/>
            </a:br>
            <a:r>
              <a:rPr lang="ro-MD" b="1" dirty="0"/>
              <a:t/>
            </a:r>
            <a:br>
              <a:rPr lang="ro-MD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76979"/>
            <a:ext cx="10515600" cy="4799984"/>
          </a:xfrm>
        </p:spPr>
        <p:txBody>
          <a:bodyPr>
            <a:normAutofit fontScale="92500"/>
          </a:bodyPr>
          <a:lstStyle/>
          <a:p>
            <a:pPr marL="0" indent="357505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 smtClean="0"/>
              <a:t> </a:t>
            </a:r>
            <a:r>
              <a:rPr lang="ru-RU" b="1" dirty="0"/>
              <a:t>Ежемесячный </a:t>
            </a:r>
            <a:r>
              <a:rPr lang="ru-RU" b="1" dirty="0" smtClean="0"/>
              <a:t>доход</a:t>
            </a:r>
            <a:r>
              <a:rPr lang="ro-RO" b="1" dirty="0" smtClean="0"/>
              <a:t>              </a:t>
            </a:r>
            <a:r>
              <a:rPr lang="ru-RU" b="1" dirty="0" smtClean="0"/>
              <a:t> </a:t>
            </a:r>
            <a:r>
              <a:rPr lang="ro-RO" b="1" dirty="0" smtClean="0"/>
              <a:t>                           </a:t>
            </a:r>
            <a:r>
              <a:rPr lang="ru-RU" b="1" dirty="0" smtClean="0"/>
              <a:t>2 </a:t>
            </a:r>
            <a:r>
              <a:rPr lang="ru-RU" b="1" dirty="0"/>
              <a:t>две </a:t>
            </a:r>
            <a:r>
              <a:rPr lang="ru-RU" b="1" dirty="0" smtClean="0"/>
              <a:t>среднемесячные </a:t>
            </a:r>
            <a:endParaRPr lang="ro-RO" b="1" dirty="0" smtClean="0"/>
          </a:p>
          <a:p>
            <a:pPr marL="0" indent="357505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o-RO" b="1" dirty="0" smtClean="0"/>
              <a:t>  </a:t>
            </a:r>
            <a:r>
              <a:rPr lang="ru-RU" b="1" dirty="0" smtClean="0">
                <a:solidFill>
                  <a:srgbClr val="FF0000"/>
                </a:solidFill>
              </a:rPr>
              <a:t>Облагаемый доход</a:t>
            </a:r>
            <a:r>
              <a:rPr lang="ro-RO" b="1" dirty="0" smtClean="0"/>
              <a:t>           </a:t>
            </a:r>
            <a:r>
              <a:rPr lang="ru-RU" b="1" dirty="0" smtClean="0"/>
              <a:t>=</a:t>
            </a:r>
            <a:r>
              <a:rPr lang="ro-RO" b="1" dirty="0" smtClean="0"/>
              <a:t>            </a:t>
            </a:r>
            <a:r>
              <a:rPr lang="ru-RU" b="1" dirty="0" smtClean="0"/>
              <a:t>заработные платы по экономике</a:t>
            </a:r>
          </a:p>
          <a:p>
            <a:pPr marL="0" indent="357505" algn="just"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 smtClean="0"/>
          </a:p>
          <a:p>
            <a:pPr marL="0" indent="357505" algn="just">
              <a:lnSpc>
                <a:spcPct val="120000"/>
              </a:lnSpc>
              <a:spcBef>
                <a:spcPts val="0"/>
              </a:spcBef>
              <a:buNone/>
            </a:pPr>
            <a:endParaRPr lang="ro-RO" b="1" dirty="0" smtClean="0"/>
          </a:p>
          <a:p>
            <a:pPr marL="0" indent="0">
              <a:buNone/>
            </a:pPr>
            <a:r>
              <a:rPr lang="ro-RO" b="1" dirty="0" smtClean="0"/>
              <a:t>	</a:t>
            </a:r>
            <a:r>
              <a:rPr lang="ru-RU" b="1" dirty="0" smtClean="0"/>
              <a:t>Ежемесячный </a:t>
            </a:r>
            <a:r>
              <a:rPr lang="ru-RU" b="1" dirty="0"/>
              <a:t>доход </a:t>
            </a:r>
            <a:r>
              <a:rPr lang="ro-RO" b="1" dirty="0" smtClean="0"/>
              <a:t>     </a:t>
            </a:r>
            <a:r>
              <a:rPr lang="ru-RU" b="1" dirty="0" smtClean="0"/>
              <a:t>&gt; </a:t>
            </a:r>
            <a:r>
              <a:rPr lang="ro-RO" b="1" dirty="0" smtClean="0"/>
              <a:t>        </a:t>
            </a:r>
            <a:r>
              <a:rPr lang="ru-RU" b="1" dirty="0" smtClean="0"/>
              <a:t>2 </a:t>
            </a:r>
            <a:r>
              <a:rPr lang="ru-RU" b="1" dirty="0"/>
              <a:t>две среднемесячные </a:t>
            </a:r>
            <a:endParaRPr lang="ro-RO" b="1" dirty="0" smtClean="0"/>
          </a:p>
          <a:p>
            <a:pPr marL="0" indent="0">
              <a:buNone/>
            </a:pPr>
            <a:r>
              <a:rPr lang="ro-RO" b="1" dirty="0"/>
              <a:t> </a:t>
            </a:r>
            <a:r>
              <a:rPr lang="ro-RO" b="1" dirty="0" smtClean="0"/>
              <a:t>              </a:t>
            </a:r>
            <a:r>
              <a:rPr lang="ru-RU" b="1" dirty="0">
                <a:solidFill>
                  <a:srgbClr val="FF0000"/>
                </a:solidFill>
              </a:rPr>
              <a:t>н</a:t>
            </a:r>
            <a:r>
              <a:rPr lang="ru-RU" b="1" dirty="0" smtClean="0">
                <a:solidFill>
                  <a:srgbClr val="FF0000"/>
                </a:solidFill>
              </a:rPr>
              <a:t>еоблагаемый доход</a:t>
            </a:r>
            <a:r>
              <a:rPr lang="ro-RO" b="1" dirty="0" smtClean="0">
                <a:solidFill>
                  <a:srgbClr val="FF0000"/>
                </a:solidFill>
              </a:rPr>
              <a:t>              </a:t>
            </a:r>
            <a:r>
              <a:rPr lang="ru-RU" b="1" dirty="0" smtClean="0"/>
              <a:t>заработные </a:t>
            </a:r>
            <a:r>
              <a:rPr lang="ru-RU" b="1" dirty="0"/>
              <a:t>платы по экономике</a:t>
            </a:r>
            <a:endParaRPr lang="ru-RU" dirty="0"/>
          </a:p>
          <a:p>
            <a:pPr marL="0" indent="0">
              <a:buNone/>
            </a:pPr>
            <a:endParaRPr lang="ro-RO" b="1" dirty="0" smtClean="0"/>
          </a:p>
          <a:p>
            <a:pPr marL="0" indent="0">
              <a:buNone/>
            </a:pPr>
            <a:r>
              <a:rPr lang="ro-RO" b="1" dirty="0"/>
              <a:t> </a:t>
            </a:r>
            <a:r>
              <a:rPr lang="ro-RO" b="1" dirty="0" smtClean="0"/>
              <a:t>                                                               </a:t>
            </a:r>
            <a:endParaRPr lang="ro-RO" dirty="0" smtClean="0"/>
          </a:p>
          <a:p>
            <a:pPr marL="0" indent="357505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i="1" dirty="0"/>
              <a:t>Ст.24 ч.21 Закона о введении в действие Разделов </a:t>
            </a:r>
            <a:r>
              <a:rPr lang="en-US" sz="2200" i="1" dirty="0"/>
              <a:t>I </a:t>
            </a:r>
            <a:r>
              <a:rPr lang="ru-RU" sz="2200" i="1" dirty="0"/>
              <a:t>и </a:t>
            </a:r>
            <a:r>
              <a:rPr lang="en-US" sz="2200" i="1" dirty="0"/>
              <a:t>II </a:t>
            </a:r>
            <a:r>
              <a:rPr lang="ru-RU" sz="2200" i="1" dirty="0"/>
              <a:t>Налогового кодекса №1164-</a:t>
            </a:r>
            <a:r>
              <a:rPr lang="en-US" sz="2200" i="1" dirty="0"/>
              <a:t>XIII </a:t>
            </a:r>
            <a:r>
              <a:rPr lang="ru-RU" sz="2200" i="1" dirty="0"/>
              <a:t>от 24.04.1997 года</a:t>
            </a:r>
          </a:p>
          <a:p>
            <a:pPr marL="0" indent="357505" algn="just">
              <a:lnSpc>
                <a:spcPct val="120000"/>
              </a:lnSpc>
              <a:spcBef>
                <a:spcPts val="0"/>
              </a:spcBef>
              <a:buNone/>
            </a:pPr>
            <a:endParaRPr lang="ro-RO" sz="2200" b="1" i="1" dirty="0" smtClean="0"/>
          </a:p>
          <a:p>
            <a:pPr marL="0" indent="357505" algn="just">
              <a:lnSpc>
                <a:spcPct val="120000"/>
              </a:lnSpc>
              <a:spcBef>
                <a:spcPts val="0"/>
              </a:spcBef>
              <a:buNone/>
            </a:pPr>
            <a:endParaRPr lang="ro-RO" b="1" dirty="0"/>
          </a:p>
          <a:p>
            <a:pPr marL="0" indent="357505" algn="just">
              <a:lnSpc>
                <a:spcPct val="120000"/>
              </a:lnSpc>
              <a:spcBef>
                <a:spcPts val="0"/>
              </a:spcBef>
              <a:buNone/>
            </a:pPr>
            <a:endParaRPr lang="ro-RO" b="1" dirty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o-RO" i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020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Удержание налога из заработной платы 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45920"/>
            <a:ext cx="10515600" cy="453104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Налог/доход </a:t>
            </a:r>
            <a:r>
              <a:rPr lang="ru-RU" b="1" dirty="0">
                <a:solidFill>
                  <a:srgbClr val="FF0000"/>
                </a:solidFill>
              </a:rPr>
              <a:t>= (Нач. </a:t>
            </a:r>
            <a:r>
              <a:rPr lang="ru-RU" b="1" dirty="0" err="1">
                <a:solidFill>
                  <a:srgbClr val="FF0000"/>
                </a:solidFill>
              </a:rPr>
              <a:t>зар</a:t>
            </a:r>
            <a:r>
              <a:rPr lang="ru-RU" b="1" dirty="0">
                <a:solidFill>
                  <a:srgbClr val="FF0000"/>
                </a:solidFill>
              </a:rPr>
              <a:t> пл. – Вычеты - Освобождения) </a:t>
            </a:r>
            <a:r>
              <a:rPr lang="en-US" b="1" dirty="0">
                <a:solidFill>
                  <a:srgbClr val="FF0000"/>
                </a:solidFill>
              </a:rPr>
              <a:t>x </a:t>
            </a:r>
            <a:r>
              <a:rPr lang="ru-RU" b="1" dirty="0">
                <a:solidFill>
                  <a:srgbClr val="FF0000"/>
                </a:solidFill>
              </a:rPr>
              <a:t>ставку налога.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	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	</a:t>
            </a:r>
            <a:r>
              <a:rPr lang="ru-RU" dirty="0" smtClean="0"/>
              <a:t>Ставки </a:t>
            </a:r>
            <a:r>
              <a:rPr lang="ru-RU" dirty="0"/>
              <a:t>подоходного налога с заработной платы установлены в ст. 15 НК. </a:t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dirty="0" smtClean="0"/>
              <a:t>	На </a:t>
            </a:r>
            <a:r>
              <a:rPr lang="ru-RU" dirty="0" smtClean="0">
                <a:solidFill>
                  <a:srgbClr val="FF0000"/>
                </a:solidFill>
              </a:rPr>
              <a:t>2022</a:t>
            </a:r>
            <a:r>
              <a:rPr lang="ru-RU" dirty="0" smtClean="0"/>
              <a:t> </a:t>
            </a:r>
            <a:r>
              <a:rPr lang="ru-RU" dirty="0"/>
              <a:t>для физических лиц, сумма подоходного налога определена в размере:</a:t>
            </a:r>
            <a:br>
              <a:rPr lang="ru-RU" dirty="0"/>
            </a:br>
            <a:r>
              <a:rPr lang="ru-RU" dirty="0" smtClean="0"/>
              <a:t>	- </a:t>
            </a:r>
            <a:r>
              <a:rPr lang="ru-RU" dirty="0">
                <a:solidFill>
                  <a:srgbClr val="FF0000"/>
                </a:solidFill>
              </a:rPr>
              <a:t>12</a:t>
            </a:r>
            <a:r>
              <a:rPr lang="ru-RU" b="1" dirty="0">
                <a:solidFill>
                  <a:srgbClr val="FF0000"/>
                </a:solidFill>
              </a:rPr>
              <a:t>%</a:t>
            </a:r>
            <a:r>
              <a:rPr lang="ru-RU" b="1" dirty="0"/>
              <a:t> </a:t>
            </a:r>
            <a:r>
              <a:rPr lang="ru-RU" dirty="0"/>
              <a:t>от облагаемого дохода;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41621"/>
            <a:ext cx="10515600" cy="98596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Удержание 12% из других выплат произведенных в пользу физических лиц (ст. 90 НК) (код </a:t>
            </a:r>
            <a:r>
              <a:rPr lang="ru-RU" sz="3600" b="1" dirty="0" smtClean="0"/>
              <a:t>источника </a:t>
            </a:r>
            <a:r>
              <a:rPr lang="en-US" sz="3600" b="1" dirty="0" smtClean="0"/>
              <a:t>PL</a:t>
            </a:r>
            <a:r>
              <a:rPr lang="ru-RU" sz="3600" b="1" dirty="0"/>
              <a:t>)</a:t>
            </a:r>
            <a:br>
              <a:rPr lang="ru-RU" sz="3600" b="1" dirty="0"/>
            </a:br>
            <a:r>
              <a:rPr lang="ru-RU" sz="3800" b="1" dirty="0"/>
              <a:t/>
            </a:r>
            <a:br>
              <a:rPr lang="ru-RU" sz="3800" b="1" dirty="0"/>
            </a:br>
            <a:endParaRPr lang="ru-RU" sz="3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81092"/>
            <a:ext cx="10515600" cy="439587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любое </a:t>
            </a:r>
            <a:r>
              <a:rPr lang="ru-RU" dirty="0"/>
              <a:t>лицо (налогоплательщик), </a:t>
            </a:r>
            <a:r>
              <a:rPr lang="ru-RU" dirty="0" smtClean="0"/>
              <a:t>осуществляющее</a:t>
            </a:r>
            <a:r>
              <a:rPr lang="ro-RO" dirty="0" smtClean="0"/>
              <a:t> </a:t>
            </a:r>
            <a:r>
              <a:rPr lang="ru-RU" dirty="0" smtClean="0"/>
              <a:t>предпринимательскую </a:t>
            </a:r>
            <a:r>
              <a:rPr lang="ru-RU" dirty="0"/>
              <a:t>деятельность,</a:t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dirty="0"/>
              <a:t>• любое представительство в соответствии со ст. 5 п.20) Налогового кодекса,</a:t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dirty="0"/>
              <a:t>• любое постоянное представительство,</a:t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dirty="0"/>
              <a:t>• любое учреждение,</a:t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r>
              <a:rPr lang="ru-RU" dirty="0"/>
              <a:t>• любая организация, в том числе любой орган публичной власти и любое публичное учреждение</a:t>
            </a:r>
          </a:p>
          <a:p>
            <a:pPr marL="0" indent="0">
              <a:buNone/>
            </a:pPr>
            <a:endParaRPr lang="ru-RU" dirty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64891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Выплаты, освобожденные от предварительного удержания 12 %</a:t>
            </a:r>
            <a:br>
              <a:rPr lang="ru-RU" sz="3600" b="1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16263"/>
            <a:ext cx="10515600" cy="44050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o-RO" dirty="0"/>
              <a:t/>
            </a:r>
            <a:br>
              <a:rPr lang="ro-RO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5475" y="1582341"/>
            <a:ext cx="10153815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a) из выплат, осуществленных в пользу физического лица, по доходам, полученным им согласно статьям 20, 88, 89, 90</a:t>
            </a:r>
            <a:r>
              <a:rPr lang="ru-RU" sz="25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и 91;</a:t>
            </a:r>
            <a:endParaRPr lang="ru-RU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b) от отчуждения автотранспортных средств;</a:t>
            </a:r>
            <a:endParaRPr lang="ru-RU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с) от отчуждения ценных бумаг;</a:t>
            </a:r>
            <a:endParaRPr lang="ru-RU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d) из суммы аренды земель сельскохозяйственного назначения и/или от отчуждения капитальных активов физических лиц–граждан Республики Молдова согласно договорам лизинга, возвратного лизинга, залога, ипотеки и/или в случаях принудительного отчуждения капитальных активов;</a:t>
            </a:r>
            <a:endParaRPr lang="ru-RU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e) из ликвидационных платежей в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неденежной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форме в случае ликвидации хозяйствующего субъекта.</a:t>
            </a:r>
            <a:endParaRPr lang="ru-RU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35819"/>
            <a:ext cx="10515600" cy="35486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000000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29.1.7.3.2.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удерживается подоходный налог у источника выплаты в случае приобретения у физических лиц капитального актива?</a:t>
            </a:r>
            <a:b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32167"/>
            <a:ext cx="10515600" cy="4244795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o-RO" dirty="0"/>
              <a:t>	</a:t>
            </a:r>
            <a:r>
              <a:rPr lang="ru-RU" sz="3600" dirty="0" smtClean="0"/>
              <a:t>В </a:t>
            </a:r>
            <a:r>
              <a:rPr lang="ru-RU" sz="3600" dirty="0"/>
              <a:t>соответствии с положениями ч. (2)-(3) ст. 90 Налогового кодекса, категории налогоплательщиков, указанные в ч.(1) упомянутой статьи, обязаны предварительно удержать, как часть налога, сумму в размере 12 процентов из выплат, осуществленных в пользу физического лица, за исключением индивидуальных предпринимателей и крестьянских (фермерских) хозяйств, лиц, указанных в главах 10¹, 10² и 10³, по доходам, полученным этим физическим лицом согласно статье 18 Налогового кодекса</a:t>
            </a:r>
            <a:r>
              <a:rPr lang="ru-RU" sz="3600" dirty="0" smtClean="0"/>
              <a:t>.</a:t>
            </a:r>
            <a:endParaRPr lang="ro-RO" sz="3600" dirty="0" smtClean="0"/>
          </a:p>
          <a:p>
            <a:pPr marL="0" indent="0" algn="just">
              <a:buNone/>
            </a:pPr>
            <a:r>
              <a:rPr lang="ru-RU" sz="3600" dirty="0" smtClean="0"/>
              <a:t>        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o-RO" sz="3600" dirty="0" smtClean="0"/>
              <a:t>	</a:t>
            </a:r>
            <a:r>
              <a:rPr lang="ru-RU" sz="3600" dirty="0" smtClean="0"/>
              <a:t>Согласно </a:t>
            </a:r>
            <a:r>
              <a:rPr lang="ru-RU" sz="3600" dirty="0"/>
              <a:t>положениям лит. e) ст. 18 Налогового кодекса, в состав налогооблагаемого дохода включается прирост капитала, определенный в </a:t>
            </a:r>
            <a:r>
              <a:rPr lang="ru-RU" sz="3600" dirty="0" err="1"/>
              <a:t>соответсвии</a:t>
            </a:r>
            <a:r>
              <a:rPr lang="ru-RU" sz="3600" dirty="0"/>
              <a:t> частью (7) статьи 40 кодекса</a:t>
            </a:r>
            <a:r>
              <a:rPr lang="ru-RU" sz="3600" dirty="0" smtClean="0"/>
              <a:t>.</a:t>
            </a:r>
            <a:endParaRPr lang="ro-RO" sz="3600" dirty="0" smtClean="0"/>
          </a:p>
          <a:p>
            <a:pPr marL="0" indent="0" algn="just">
              <a:buNone/>
            </a:pPr>
            <a:r>
              <a:rPr lang="ru-RU" sz="3600" dirty="0" smtClean="0"/>
              <a:t>         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o-RO" sz="3600" dirty="0" smtClean="0"/>
              <a:t>	</a:t>
            </a:r>
            <a:r>
              <a:rPr lang="ru-RU" sz="3600" dirty="0" smtClean="0"/>
              <a:t>Следовательно</a:t>
            </a:r>
            <a:r>
              <a:rPr lang="ru-RU" sz="3600" dirty="0"/>
              <a:t>, налогоплательщик, приобретающий у физического лица, капитальные активы, предварительно удерживает, как часть налога, сумму в размере 12 процентов из суммы прироста капитала, если были представлены документы, подтверждающие стоимостный базис приобретаемого актива. </a:t>
            </a:r>
            <a:endParaRPr lang="ro-RO" sz="3600" dirty="0" smtClean="0"/>
          </a:p>
          <a:p>
            <a:pPr marL="0" indent="0" algn="just">
              <a:buNone/>
            </a:pPr>
            <a:r>
              <a:rPr lang="ro-RO" sz="3600" dirty="0"/>
              <a:t>	</a:t>
            </a:r>
            <a:r>
              <a:rPr lang="ru-RU" sz="3600" dirty="0" smtClean="0"/>
              <a:t>Перечень </a:t>
            </a:r>
            <a:r>
              <a:rPr lang="ru-RU" sz="3600" dirty="0"/>
              <a:t>подтверждающих документов, которые служат основанием для подтверждения стоимостного базиса капитальных активов утвержден Приказом Министерства Финансов № 40 от 6 февраля 2018 г</a:t>
            </a:r>
            <a:r>
              <a:rPr lang="ru-RU" sz="3600" dirty="0" smtClean="0"/>
              <a:t>.</a:t>
            </a:r>
            <a:endParaRPr lang="ro-RO" sz="3600" dirty="0" smtClean="0"/>
          </a:p>
          <a:p>
            <a:pPr marL="0" indent="0" algn="just">
              <a:buNone/>
            </a:pPr>
            <a:r>
              <a:rPr lang="ru-RU" sz="3600" dirty="0" smtClean="0"/>
              <a:t>         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o-RO" sz="3600" dirty="0" smtClean="0"/>
              <a:t>	</a:t>
            </a:r>
            <a:r>
              <a:rPr lang="ru-RU" sz="3600" dirty="0" smtClean="0"/>
              <a:t>В </a:t>
            </a:r>
            <a:r>
              <a:rPr lang="ru-RU" sz="3600" dirty="0"/>
              <a:t>случае, когда налогоплательщик не получил документы, подтверждающие стоимостный базис, приобретаемого актива, или в отношении представленных документов возникают какие-либо сомнения, то следует предварительно, удержать у источника выплаты, как часть налога, 12 процентов из суммы прироста капитала, без учета стоимостного базиса приобретаемого актива.         </a:t>
            </a:r>
          </a:p>
        </p:txBody>
      </p:sp>
    </p:spTree>
    <p:extLst>
      <p:ext uri="{BB962C8B-B14F-4D97-AF65-F5344CB8AC3E}">
        <p14:creationId xmlns:p14="http://schemas.microsoft.com/office/powerpoint/2010/main" val="2073772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670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Удержание налога из сумм процентов</a:t>
            </a:r>
            <a:br>
              <a:rPr lang="ru-RU" b="1" dirty="0"/>
            </a:br>
            <a:r>
              <a:rPr lang="ru-RU" b="1" dirty="0" smtClean="0"/>
              <a:t>(ст. 89 )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56953"/>
            <a:ext cx="10515600" cy="3720010"/>
          </a:xfrm>
        </p:spPr>
        <p:txBody>
          <a:bodyPr/>
          <a:lstStyle/>
          <a:p>
            <a:pPr marL="360045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o-RO" altLang="en-US" dirty="0"/>
          </a:p>
          <a:p>
            <a:pPr marL="360045" indent="0" algn="just">
              <a:lnSpc>
                <a:spcPct val="120000"/>
              </a:lnSpc>
              <a:spcBef>
                <a:spcPts val="0"/>
              </a:spcBef>
            </a:pPr>
            <a:endParaRPr lang="ro-RO" altLang="en-US" sz="1200" dirty="0"/>
          </a:p>
          <a:p>
            <a:pPr marL="360045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o-RO" altLang="en-US" dirty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43770" y="3105835"/>
            <a:ext cx="100663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/>
              <a:t>Из каждого процентного начисления удерживается и оплачивается сумма в размере </a:t>
            </a:r>
            <a:r>
              <a:rPr lang="ru-RU" sz="3600" u="sng" dirty="0"/>
              <a:t>12% от выплаты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273" y="12845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500" b="1" dirty="0"/>
              <a:t>Налогообложение финансовых доходов (ст.90</a:t>
            </a:r>
            <a:r>
              <a:rPr lang="ru-RU" sz="3500" b="1" baseline="30000" dirty="0"/>
              <a:t>3</a:t>
            </a:r>
            <a:r>
              <a:rPr lang="ru-RU" sz="3500" b="1" dirty="0"/>
              <a:t> ч.(</a:t>
            </a:r>
            <a:r>
              <a:rPr lang="ru-RU" sz="3500" b="1" dirty="0" smtClean="0"/>
              <a:t>3</a:t>
            </a:r>
            <a:r>
              <a:rPr lang="ru-RU" sz="3500" b="1" baseline="30000" dirty="0" smtClean="0"/>
              <a:t>7</a:t>
            </a:r>
            <a:r>
              <a:rPr lang="ru-RU" sz="3500" b="1" dirty="0" smtClean="0"/>
              <a:t>)НК</a:t>
            </a:r>
            <a:r>
              <a:rPr lang="ru-RU" sz="3500" b="1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83527"/>
            <a:ext cx="10515600" cy="479343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• Банки, ссудо-сберегательные ассоциации, а также эмитенты корпоративных ценных бумаг удерживают налог в размере 3 процентов из процентов, выплачиваемых физическим лицам-резидентам.</a:t>
            </a:r>
            <a:br>
              <a:rPr lang="ru-RU" dirty="0"/>
            </a:br>
            <a:r>
              <a:rPr lang="ru-RU" dirty="0" smtClean="0"/>
              <a:t>	</a:t>
            </a:r>
          </a:p>
          <a:p>
            <a:pPr marL="0" indent="0" algn="just">
              <a:buNone/>
            </a:pPr>
            <a:r>
              <a:rPr lang="ru-RU" b="1" dirty="0"/>
              <a:t>	</a:t>
            </a:r>
            <a:r>
              <a:rPr lang="ru-RU" b="1" dirty="0" smtClean="0"/>
              <a:t>Важно</a:t>
            </a:r>
            <a:r>
              <a:rPr lang="ru-RU" b="1" dirty="0"/>
              <a:t>: Налогообложению подлежат проценты, выплаченные физическим лицам резидентам начисленные по периодам с 1 января 2021 </a:t>
            </a:r>
            <a:r>
              <a:rPr lang="ru-RU" b="1" dirty="0" smtClean="0"/>
              <a:t>года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• при капитализации процентов по счету физического лица-резидента в соответствии с договором депозита, заключенного с банком, следует применить подоходный налог в размере 3%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655E0B66-32FF-44C1-9251-D2FEA826C6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5576"/>
            <a:ext cx="10515600" cy="4261899"/>
          </a:xfrm>
        </p:spPr>
        <p:txBody>
          <a:bodyPr/>
          <a:lstStyle/>
          <a:p>
            <a:pPr algn="just"/>
            <a:r>
              <a:rPr lang="ru-RU" dirty="0"/>
              <a:t>Лица, указанные в статье 90, удерживают налог в размере 12 процентов доходов, полученных физическими лицами, не занимающимися предпринимательской деятельностью, от сдачи во владение и/или пользование (имущественный наем, аренда, узуфрукт, </a:t>
            </a:r>
            <a:r>
              <a:rPr lang="ru-RU" dirty="0" err="1"/>
              <a:t>суперфиций</a:t>
            </a:r>
            <a:r>
              <a:rPr lang="ru-RU" dirty="0"/>
              <a:t>) движимой и недвижимой собственности, за исключением аренды сельскохозяйственных земель (ст.</a:t>
            </a:r>
            <a:br>
              <a:rPr lang="ru-RU" dirty="0"/>
            </a:br>
            <a:r>
              <a:rPr lang="ru-RU" dirty="0"/>
              <a:t>90</a:t>
            </a:r>
            <a:r>
              <a:rPr lang="ru-RU" baseline="30000" dirty="0"/>
              <a:t>1</a:t>
            </a:r>
            <a:r>
              <a:rPr lang="ru-RU" dirty="0"/>
              <a:t> ч. (3) Налогового кодекса)</a:t>
            </a:r>
          </a:p>
          <a:p>
            <a:pPr marL="0" indent="0">
              <a:buNone/>
            </a:pPr>
            <a:endParaRPr lang="ru-RU" dirty="0"/>
          </a:p>
          <a:p>
            <a:pPr algn="just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557435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C2C64018-A596-452A-9531-2A1D7C685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1520"/>
            <a:ext cx="10515600" cy="544544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o-RO" dirty="0"/>
              <a:t>	</a:t>
            </a:r>
            <a:r>
              <a:rPr lang="ru-RU" sz="7700" dirty="0"/>
              <a:t>Лица, указанные в ст. 90 НК удерживают и оплачивают в бюджет налог в </a:t>
            </a:r>
            <a:r>
              <a:rPr lang="ru-RU" sz="7700" dirty="0" smtClean="0"/>
              <a:t>размере</a:t>
            </a:r>
          </a:p>
          <a:p>
            <a:pPr marL="0" indent="0" algn="just">
              <a:buNone/>
            </a:pPr>
            <a:endParaRPr lang="ru-RU" sz="7700" dirty="0"/>
          </a:p>
          <a:p>
            <a:pPr marL="0" indent="0" algn="just">
              <a:buNone/>
            </a:pPr>
            <a:r>
              <a:rPr lang="ru-RU" sz="7700" dirty="0" smtClean="0"/>
              <a:t>-</a:t>
            </a:r>
            <a:r>
              <a:rPr lang="ru-RU" sz="7700" u="sng" dirty="0"/>
              <a:t>6 процентов </a:t>
            </a:r>
            <a:r>
              <a:rPr lang="ru-RU" sz="7700" dirty="0"/>
              <a:t>– с дивидендов, включая дивиденды в форме акций или долей участия, выплачиваемые физическим лицам–резидентам, за исключением соответствующих нераспределенной прибыли, полученной в налоговые периоды 2008–2011 годов включительно</a:t>
            </a:r>
            <a:r>
              <a:rPr lang="ru-RU" sz="7700" dirty="0" smtClean="0"/>
              <a:t>;</a:t>
            </a:r>
            <a:endParaRPr lang="ru-RU" sz="7700" dirty="0"/>
          </a:p>
          <a:p>
            <a:pPr marL="0" indent="0" algn="just">
              <a:buNone/>
            </a:pPr>
            <a:r>
              <a:rPr lang="ru-RU" sz="7700" i="1" dirty="0"/>
              <a:t>(Ст. 20 НК п. z</a:t>
            </a:r>
            <a:r>
              <a:rPr lang="ru-RU" sz="7700" i="1" baseline="30000" dirty="0"/>
              <a:t>19</a:t>
            </a:r>
            <a:r>
              <a:rPr lang="ru-RU" sz="7700" i="1" dirty="0"/>
              <a:t>) дивиденды, полученные юридическими лицами–резидентами от других юридических лиц–резидентов, за исключением дивидендов с нераспределенной прибыли, полученной в налоговые периоды 2008–2011 годов включительно</a:t>
            </a:r>
            <a:r>
              <a:rPr lang="ru-RU" sz="7700" i="1" dirty="0" smtClean="0"/>
              <a:t>)</a:t>
            </a:r>
          </a:p>
          <a:p>
            <a:pPr marL="0" indent="0" algn="just">
              <a:buNone/>
            </a:pPr>
            <a:endParaRPr lang="ru-RU" sz="7700" i="1" dirty="0"/>
          </a:p>
          <a:p>
            <a:pPr marL="0" indent="0" algn="just">
              <a:buNone/>
            </a:pPr>
            <a:r>
              <a:rPr lang="ru-RU" sz="7700" dirty="0"/>
              <a:t>-</a:t>
            </a:r>
            <a:r>
              <a:rPr lang="ru-RU" sz="7700" u="sng" dirty="0"/>
              <a:t>15 процентов </a:t>
            </a:r>
            <a:r>
              <a:rPr lang="ru-RU" sz="7700" dirty="0"/>
              <a:t>– с дивидендов, включая дивиденды в форме акций или долей участия, соответствующих нераспределенной прибыли, полученной в налоговые периоды 2008–2011 годов включительно</a:t>
            </a:r>
            <a:r>
              <a:rPr lang="ru-RU" sz="7700" dirty="0" smtClean="0"/>
              <a:t>;</a:t>
            </a:r>
          </a:p>
          <a:p>
            <a:pPr marL="0" indent="0" algn="just">
              <a:buNone/>
            </a:pPr>
            <a:endParaRPr lang="ru-RU" sz="7700" dirty="0"/>
          </a:p>
          <a:p>
            <a:pPr marL="0" indent="0" algn="just">
              <a:buNone/>
            </a:pPr>
            <a:r>
              <a:rPr lang="ru-RU" sz="7700" dirty="0"/>
              <a:t>-</a:t>
            </a:r>
            <a:r>
              <a:rPr lang="ru-RU" sz="7700" u="sng" dirty="0"/>
              <a:t>15 процентов </a:t>
            </a:r>
            <a:r>
              <a:rPr lang="ru-RU" sz="7700" dirty="0"/>
              <a:t>– с выведенной из уставного капитала суммы, соответствующей увеличению уставного капитала от распределения чистой прибыли и/или иных источников, определенных в собственном капитале, между акционерами (пайщиками) в налоговые периоды 2010–2011 годов включительно в соответствии с долей участия в уставном капитале</a:t>
            </a:r>
            <a:r>
              <a:rPr lang="ru-RU" sz="7700" dirty="0" smtClean="0"/>
              <a:t>;</a:t>
            </a:r>
          </a:p>
          <a:p>
            <a:pPr marL="0" indent="0" algn="just">
              <a:buNone/>
            </a:pPr>
            <a:endParaRPr lang="ru-RU" sz="7700" dirty="0"/>
          </a:p>
          <a:p>
            <a:pPr marL="0" indent="0" algn="just">
              <a:buNone/>
            </a:pPr>
            <a:r>
              <a:rPr lang="ru-RU" sz="7700" dirty="0"/>
              <a:t>-</a:t>
            </a:r>
            <a:r>
              <a:rPr lang="ru-RU" sz="7700" u="sng" dirty="0"/>
              <a:t>12 процентов </a:t>
            </a:r>
            <a:r>
              <a:rPr lang="ru-RU" sz="7700" dirty="0"/>
              <a:t>– с роялти, выплаченных в пользу физических лиц</a:t>
            </a:r>
            <a:r>
              <a:rPr lang="ru-RU" sz="7700" dirty="0" smtClean="0"/>
              <a:t>;</a:t>
            </a:r>
            <a:endParaRPr lang="ru-RU" sz="7700" dirty="0"/>
          </a:p>
          <a:p>
            <a:pPr marL="0" indent="0" algn="just">
              <a:buNone/>
            </a:pPr>
            <a:r>
              <a:rPr lang="ru-RU" sz="7700" dirty="0"/>
              <a:t>-</a:t>
            </a:r>
            <a:r>
              <a:rPr lang="ru-RU" sz="7700" u="sng" dirty="0"/>
              <a:t>6 процентов </a:t>
            </a:r>
            <a:r>
              <a:rPr lang="ru-RU" sz="7700" dirty="0"/>
              <a:t>суммы денежных средств, подаренных физическим лицам, не осуществляющим предпринимательскую деятельность (</a:t>
            </a:r>
            <a:r>
              <a:rPr lang="en-US" sz="7700" dirty="0"/>
              <a:t>art</a:t>
            </a:r>
            <a:r>
              <a:rPr lang="ru-RU" sz="7700" dirty="0"/>
              <a:t>. 90/1 ч. (3/1) Налогового кодекса)</a:t>
            </a:r>
          </a:p>
          <a:p>
            <a:pPr marL="0" indent="0" algn="just">
              <a:buNone/>
            </a:pPr>
            <a:r>
              <a:rPr lang="ru-RU" sz="7700" dirty="0"/>
              <a:t> </a:t>
            </a:r>
          </a:p>
          <a:p>
            <a:pPr marL="0" indent="0" algn="just">
              <a:buNone/>
            </a:pPr>
            <a:r>
              <a:rPr lang="ru-RU" sz="3500" dirty="0"/>
              <a:t> </a:t>
            </a:r>
          </a:p>
          <a:p>
            <a:pPr marL="0" indent="0">
              <a:buNone/>
            </a:pPr>
            <a:endParaRPr lang="ro-RO" sz="3600" dirty="0"/>
          </a:p>
        </p:txBody>
      </p:sp>
    </p:spTree>
    <p:extLst>
      <p:ext uri="{BB962C8B-B14F-4D97-AF65-F5344CB8AC3E}">
        <p14:creationId xmlns:p14="http://schemas.microsoft.com/office/powerpoint/2010/main" val="21131112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A748AA8A-63A1-4B80-BA3B-B76829FFE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2648"/>
            <a:ext cx="10515600" cy="55643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o-RO" dirty="0"/>
              <a:t>	</a:t>
            </a:r>
            <a:r>
              <a:rPr lang="ru-RU" dirty="0"/>
              <a:t>Каждый плательщик выигрышей обязан удержать и перечислить в бюджет налог в размере: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 algn="just">
              <a:buNone/>
            </a:pPr>
            <a:r>
              <a:rPr lang="ru-RU" dirty="0"/>
              <a:t>– </a:t>
            </a:r>
            <a:r>
              <a:rPr lang="ru-RU" u="sng" dirty="0"/>
              <a:t>18 процентов </a:t>
            </a:r>
            <a:r>
              <a:rPr lang="ru-RU" dirty="0"/>
              <a:t>от выигрышей в азартных играх, за исключением выигрышей в лотереях и/или спортивных пари в части, в какой величина каждого выигрыша не превышает одного процента личного освобождения, установленного в части (1) статьи 33;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 algn="just">
              <a:buNone/>
            </a:pPr>
            <a:r>
              <a:rPr lang="ru-RU" dirty="0"/>
              <a:t>– 12 процентов от выигрышей в рекламных кампаниях в части, в какой величина каждого выигрыша превышает сумму личного освобождения, установленного в части (1) статьи 33</a:t>
            </a:r>
          </a:p>
          <a:p>
            <a:pPr marL="0" indent="0" algn="just">
              <a:buNone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14213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552" y="365125"/>
            <a:ext cx="10224247" cy="25609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Удержание налога при выплате заработной платы.</a:t>
            </a:r>
            <a:r>
              <a:rPr lang="ro-RO" sz="4000" b="1" dirty="0"/>
              <a:t/>
            </a:r>
            <a:br>
              <a:rPr lang="ro-RO" sz="4000" b="1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32734"/>
            <a:ext cx="10515600" cy="49200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 </a:t>
            </a:r>
            <a:endParaRPr lang="ro-RO" dirty="0"/>
          </a:p>
          <a:p>
            <a:pPr marL="0" indent="0" algn="just">
              <a:buNone/>
            </a:pPr>
            <a:r>
              <a:rPr lang="ru-RU" dirty="0"/>
              <a:t>	Каждый работодатель, осуществляющий выплату работнику заработной платы (включая премии и предоставленные льготы), обязан с учетом требуемых работником освобождений и вычетов исчислять и удерживать из этих выплат налог, определяемый в порядке, установленном Правительством (ст. 88 Налогового кодекса).</a:t>
            </a:r>
            <a:endParaRPr lang="ro-RO" dirty="0"/>
          </a:p>
          <a:p>
            <a:pPr marL="0" indent="0" algn="just">
              <a:buNone/>
            </a:pPr>
            <a:r>
              <a:rPr lang="ru-RU" sz="2200" i="1" dirty="0"/>
              <a:t>Порядок начисления подоходного налога установлен Постановлением Правительства</a:t>
            </a:r>
            <a:r>
              <a:rPr lang="ru-RU" sz="2200" b="1" i="1" dirty="0"/>
              <a:t> </a:t>
            </a:r>
            <a:r>
              <a:rPr lang="ru-RU" sz="2200" i="1" dirty="0"/>
              <a:t>об утверждении</a:t>
            </a:r>
            <a:r>
              <a:rPr lang="ru-RU" sz="2200" b="1" i="1" dirty="0"/>
              <a:t> </a:t>
            </a:r>
            <a:r>
              <a:rPr lang="ru-RU" sz="2200" i="1" dirty="0"/>
              <a:t>Положения об удержании подоходного налога с заработной платы и других выплат, осуществленных работодателем в пользу работника, а также  выплат в пользу физических лиц, не осуществляющих   предпринимательскую   деятельность, предоставляющих услуги и/или выполняющих работы № 697  от  22.08.2014 года</a:t>
            </a:r>
            <a:endParaRPr lang="ro-RO" sz="2200" i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52164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/>
              <a:t>Пересмотр условий регистрации договоров о сдаче в </a:t>
            </a:r>
            <a:r>
              <a:rPr lang="ru-RU" sz="3400" b="1" dirty="0" err="1"/>
              <a:t>найм</a:t>
            </a:r>
            <a:r>
              <a:rPr lang="ru-RU" sz="3400" b="1" dirty="0"/>
              <a:t> недвижимого имущества от физических лиц к физическим лицам (ст.90</a:t>
            </a:r>
            <a:r>
              <a:rPr lang="ru-RU" sz="3400" b="1" baseline="30000" dirty="0"/>
              <a:t>1</a:t>
            </a:r>
            <a:r>
              <a:rPr lang="ru-RU" sz="3400" b="1" dirty="0"/>
              <a:t> ч.(3</a:t>
            </a:r>
            <a:r>
              <a:rPr lang="ru-RU" sz="3400" b="1" baseline="30000" dirty="0"/>
              <a:t>4</a:t>
            </a:r>
            <a:r>
              <a:rPr lang="ru-RU" sz="3400" b="1" dirty="0"/>
              <a:t>) НК)</a:t>
            </a:r>
            <a:r>
              <a:rPr lang="ru-RU" sz="3400" dirty="0"/>
              <a:t/>
            </a:r>
            <a:br>
              <a:rPr lang="ru-RU" sz="3400" dirty="0"/>
            </a:br>
            <a:endParaRPr lang="ru-RU" sz="3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55925"/>
            <a:ext cx="10515600" cy="382103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Новые положения касаются срока регистрации договора.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Физические лица, не занимающиеся предпринимательской деятельностью, сдающие лицам, указанным в статье 54, а также иным лицам, кроме указанных в статье 90, во владение и/или пользование (имущественный наем, аренда, узуфрукт, </a:t>
            </a:r>
            <a:r>
              <a:rPr lang="ru-RU" dirty="0" err="1"/>
              <a:t>суперфиций</a:t>
            </a:r>
            <a:r>
              <a:rPr lang="ru-RU" dirty="0"/>
              <a:t>) недвижимую собственность, уплачивают налог в размере 7 процентов месячной стоимости договора. Указанные лица обязаны в </a:t>
            </a:r>
            <a:r>
              <a:rPr lang="ru-RU" b="1" u="sng" dirty="0"/>
              <a:t>семидневный срок со дня заключения договора зарегистрировать заключенный договор </a:t>
            </a:r>
            <a:r>
              <a:rPr lang="ru-RU" dirty="0"/>
              <a:t>в Государственной налоговой службе. Уплата этого налога осуществляется ежемесячно, не позднее 25-го числа текущего месяца в установленном Государственной налоговой службой порядке.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7260B390-D4FF-40DB-8E14-90AE9A50E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2961"/>
            <a:ext cx="10515600" cy="5188226"/>
          </a:xfrm>
        </p:spPr>
        <p:txBody>
          <a:bodyPr/>
          <a:lstStyle/>
          <a:p>
            <a:pPr marL="0" indent="0" algn="just">
              <a:buNone/>
            </a:pPr>
            <a:r>
              <a:rPr lang="ro-RO" dirty="0"/>
              <a:t>	</a:t>
            </a:r>
            <a:r>
              <a:rPr lang="ru-RU" dirty="0"/>
              <a:t>Лица, указанные в статье 90, удерживают налог в размере 6 процентов из выплат, осуществленных в пользу физического лица, за исключением индивидуальных предпринимателей, </a:t>
            </a:r>
            <a:r>
              <a:rPr lang="ru-RU" dirty="0" smtClean="0"/>
              <a:t>крестьянских </a:t>
            </a:r>
            <a:r>
              <a:rPr lang="ru-RU" dirty="0"/>
              <a:t>(фермерских) хозяйств и физических лиц, осуществляющих деятельность в области закупок продукции растениеводства и/или садоводства и/или объектов растительного мира согласно главе 10</a:t>
            </a:r>
            <a:r>
              <a:rPr lang="ru-RU" baseline="30000" dirty="0"/>
              <a:t>3</a:t>
            </a:r>
            <a:r>
              <a:rPr lang="ru-RU" dirty="0"/>
              <a:t>, по доходам, полученным ими от поставки продукции растениеводства и садоводства в натуральном виде, включая плоды грецкого ореха и производную продукцию, и продукции животноводства в натуральном виде, живом и убойном весе, за исключением натурального молока (ст. 90/1 ч. (3/5) Налогового кодекса).</a:t>
            </a:r>
          </a:p>
          <a:p>
            <a:pPr marL="0" indent="0" algn="just">
              <a:buNone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508707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D9F1E73E-0692-4438-ACCB-A157C8A56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2960"/>
            <a:ext cx="10515600" cy="535400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o-RO" dirty="0"/>
              <a:t> </a:t>
            </a:r>
            <a:r>
              <a:rPr lang="ru-RU" dirty="0" smtClean="0"/>
              <a:t>	</a:t>
            </a:r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Доходы</a:t>
            </a:r>
            <a:r>
              <a:rPr lang="ru-RU" dirty="0"/>
              <a:t>, полученные физическими лицами, не осуществляющими предпринимательскую деятельность, с которых удержан и уплачен в бюджет налог в соответствии с частью (3</a:t>
            </a:r>
            <a:r>
              <a:rPr lang="ru-RU" baseline="30000" dirty="0"/>
              <a:t>5</a:t>
            </a:r>
            <a:r>
              <a:rPr lang="ru-RU" dirty="0"/>
              <a:t>) настоящей статьи, и доходы, определенные в пунктах y) и y</a:t>
            </a:r>
            <a:r>
              <a:rPr lang="ru-RU" baseline="30000" dirty="0"/>
              <a:t>2</a:t>
            </a:r>
            <a:r>
              <a:rPr lang="ru-RU" dirty="0"/>
              <a:t>) статьи 20, подлежат проверке в ходе налогового контроля, </a:t>
            </a:r>
            <a:r>
              <a:rPr lang="ru-RU" b="1" u="sng" dirty="0"/>
              <a:t>если они превышают в совокупности</a:t>
            </a:r>
            <a:r>
              <a:rPr lang="ru-RU" dirty="0"/>
              <a:t> </a:t>
            </a:r>
            <a:r>
              <a:rPr lang="ru-RU" b="1" u="sng" dirty="0"/>
              <a:t>100 тысяч леев в течение одного налогового года</a:t>
            </a:r>
            <a:r>
              <a:rPr lang="ru-RU" dirty="0"/>
              <a:t>.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 algn="just">
              <a:buNone/>
            </a:pPr>
            <a:r>
              <a:rPr lang="ru-RU" i="1" dirty="0"/>
              <a:t> </a:t>
            </a:r>
            <a:r>
              <a:rPr lang="ru-RU" sz="2100" i="1" dirty="0" smtClean="0"/>
              <a:t>Статья </a:t>
            </a:r>
            <a:r>
              <a:rPr lang="ru-RU" sz="2100" i="1" dirty="0"/>
              <a:t>20 НК предусматривает, что являются необлагаемыми следующие источники дохода </a:t>
            </a:r>
          </a:p>
          <a:p>
            <a:pPr marL="0" indent="0" algn="just">
              <a:buNone/>
            </a:pPr>
            <a:r>
              <a:rPr lang="ru-RU" sz="2100" dirty="0"/>
              <a:t> </a:t>
            </a:r>
            <a:r>
              <a:rPr lang="ru-RU" sz="2100" i="1" dirty="0" smtClean="0"/>
              <a:t>y</a:t>
            </a:r>
            <a:r>
              <a:rPr lang="ru-RU" sz="2100" i="1" baseline="30000" dirty="0" smtClean="0"/>
              <a:t>1</a:t>
            </a:r>
            <a:r>
              <a:rPr lang="ru-RU" sz="2100" i="1" dirty="0"/>
              <a:t>) доходы, полученные физическими лицами, за исключением индивидуальных предпринимателей и крестьянских (фермерских) хозяйств, от реализации продукции растениеводства и садоводства в натуральном виде и продукции животноводства в натуральном виде, живом и убойном весе другому физическому лицу, за исключением индивидуальных предпринимателей и крестьянских (фермерских) хозяйств;</a:t>
            </a:r>
          </a:p>
          <a:p>
            <a:pPr marL="0" indent="0" algn="just">
              <a:buNone/>
            </a:pPr>
            <a:r>
              <a:rPr lang="ru-RU" sz="2100" i="1" dirty="0"/>
              <a:t> </a:t>
            </a:r>
            <a:r>
              <a:rPr lang="ru-RU" sz="2100" i="1" dirty="0" smtClean="0"/>
              <a:t>y</a:t>
            </a:r>
            <a:r>
              <a:rPr lang="ru-RU" sz="2100" i="1" baseline="30000" dirty="0" smtClean="0"/>
              <a:t>2</a:t>
            </a:r>
            <a:r>
              <a:rPr lang="ru-RU" sz="2100" i="1" dirty="0"/>
              <a:t>) доходы, полученные физическими лицами, за исключением индивидуальных предпринимателей и крестьянских (фермерских) хозяйств, от поставки натурального молока;</a:t>
            </a:r>
          </a:p>
          <a:p>
            <a:pPr algn="just"/>
            <a:endParaRPr lang="ro-RO" sz="2000" dirty="0"/>
          </a:p>
        </p:txBody>
      </p:sp>
    </p:spTree>
    <p:extLst>
      <p:ext uri="{BB962C8B-B14F-4D97-AF65-F5344CB8AC3E}">
        <p14:creationId xmlns:p14="http://schemas.microsoft.com/office/powerpoint/2010/main" val="7018408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6ED49DF7-8991-41C4-B861-6BE27AA19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/>
              <a:t>УДЕРЖАНИЕ ИЗ ДОХОДОВ НЕРЕЗИДЕНТА</a:t>
            </a:r>
            <a:r>
              <a:rPr lang="ru-RU" sz="3600" dirty="0"/>
              <a:t/>
            </a:r>
            <a:br>
              <a:rPr lang="ru-RU" sz="3600" dirty="0"/>
            </a:br>
            <a:endParaRPr lang="ro-RO" sz="3600" b="1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671439C5-CA5A-48A5-8EE4-DF602E736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3896"/>
            <a:ext cx="10515600" cy="4723067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/>
              <a:t>Лица, указанные в статье 90 НК, удерживают и уплачивают налог в размере:</a:t>
            </a:r>
          </a:p>
          <a:p>
            <a:pPr marL="0" indent="0" algn="just">
              <a:buNone/>
            </a:pPr>
            <a:r>
              <a:rPr lang="ru-RU" dirty="0"/>
              <a:t>- 12 процентов – с платежей, направленных на выплату нерезиденту, соответствующих доходам, предусмотренным в статье 71 НК, за исключением платежей, указанных в </a:t>
            </a:r>
            <a:r>
              <a:rPr lang="ru-RU" dirty="0" err="1"/>
              <a:t>подабзацах</a:t>
            </a:r>
            <a:r>
              <a:rPr lang="ru-RU" dirty="0"/>
              <a:t> втором, третьем и четвертом настоящей части;</a:t>
            </a:r>
          </a:p>
          <a:p>
            <a:pPr marL="0" indent="0" algn="just">
              <a:buNone/>
            </a:pPr>
            <a:r>
              <a:rPr lang="ru-RU" dirty="0"/>
              <a:t>- 15 процентов – с дивидендов, включая дивиденды в форме акций или долей участия, соответствующих нераспределенной прибыли, полученной в налоговые периоды 2008–2011 годов включительно;</a:t>
            </a:r>
          </a:p>
          <a:p>
            <a:pPr marL="0" indent="0" algn="just">
              <a:buNone/>
            </a:pPr>
            <a:r>
              <a:rPr lang="ru-RU" dirty="0"/>
              <a:t>- 15 процентов – с сумм, указанных в </a:t>
            </a:r>
            <a:r>
              <a:rPr lang="ru-RU" dirty="0" err="1"/>
              <a:t>подабзаце</a:t>
            </a:r>
            <a:r>
              <a:rPr lang="ru-RU" dirty="0"/>
              <a:t> третьем части (3</a:t>
            </a:r>
            <a:r>
              <a:rPr lang="ru-RU" baseline="30000" dirty="0"/>
              <a:t>1</a:t>
            </a:r>
            <a:r>
              <a:rPr lang="ru-RU" dirty="0"/>
              <a:t>) статьи 90</a:t>
            </a:r>
            <a:r>
              <a:rPr lang="ru-RU" baseline="30000" dirty="0"/>
              <a:t>1 </a:t>
            </a:r>
            <a:r>
              <a:rPr lang="ru-RU" dirty="0"/>
              <a:t>НК;</a:t>
            </a:r>
          </a:p>
          <a:p>
            <a:pPr marL="0" indent="0" algn="just">
              <a:buNone/>
            </a:pPr>
            <a:r>
              <a:rPr lang="ru-RU" dirty="0"/>
              <a:t>- 6 процентов – с дивидендов, указанных в пункте е) статьи 7 НК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 algn="just">
              <a:buNone/>
            </a:pPr>
            <a:r>
              <a:rPr lang="ru-RU" dirty="0"/>
              <a:t>Указанные положения не распространяются на:</a:t>
            </a:r>
          </a:p>
          <a:p>
            <a:pPr marL="0" indent="0" algn="just">
              <a:buNone/>
            </a:pPr>
            <a:r>
              <a:rPr lang="ru-RU" dirty="0"/>
              <a:t>a) доходы нерезидентов, связанные с деятельностью их постоянного представительства в Республике Молдова;</a:t>
            </a:r>
          </a:p>
          <a:p>
            <a:pPr marL="0" indent="0" algn="just">
              <a:buNone/>
            </a:pPr>
            <a:r>
              <a:rPr lang="ru-RU" dirty="0"/>
              <a:t>b) доходы, полученные в виде заработной платы, удержания из которой осуществляются согласно статье 88.</a:t>
            </a:r>
          </a:p>
          <a:p>
            <a:r>
              <a:rPr lang="ru-RU" dirty="0"/>
              <a:t> 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7432907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21971D2-4E2A-4D8F-AC5E-7BEBD1A2D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3628"/>
            <a:ext cx="10515600" cy="3816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Не обложение хозяйствующих субъектов - субъектов сектора малых и средних предприятий налогом в размере 4% </a:t>
            </a:r>
            <a:r>
              <a:rPr lang="en-US" sz="4000" b="1" dirty="0"/>
              <a:t>a </a:t>
            </a:r>
            <a:r>
              <a:rPr lang="ru-RU" sz="4000" b="1" dirty="0"/>
              <a:t>доходов предусмотренных ст.20 НК.</a:t>
            </a:r>
            <a:br>
              <a:rPr lang="ru-RU" sz="4000" b="1" dirty="0"/>
            </a:br>
            <a:r>
              <a:rPr lang="ru-RU" dirty="0"/>
              <a:t> </a:t>
            </a:r>
            <a:br>
              <a:rPr lang="ru-RU" dirty="0"/>
            </a:br>
            <a:endParaRPr lang="ro-RO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0C9136AD-69F1-4975-8857-2EF11C443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2849"/>
            <a:ext cx="10515600" cy="396411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o-RO" dirty="0"/>
              <a:t>	</a:t>
            </a:r>
            <a:r>
              <a:rPr lang="ru-RU" dirty="0"/>
              <a:t>Объектом налогообложения является доход, определенный согласно финансовому учету, полученный в декларируемый налоговый период.</a:t>
            </a:r>
          </a:p>
          <a:p>
            <a:pPr marL="0" indent="0" algn="just">
              <a:buNone/>
            </a:pPr>
            <a:r>
              <a:rPr lang="ru-RU" dirty="0"/>
              <a:t> </a:t>
            </a:r>
            <a:r>
              <a:rPr lang="ru-RU" dirty="0" smtClean="0"/>
              <a:t>	В</a:t>
            </a:r>
            <a:r>
              <a:rPr lang="ru-RU" dirty="0"/>
              <a:t> целях применения положений настоящей главы, стоимость возврата товара или скидки (уменьшения) должна уменьшить размер объекта налогообложения в налоговый период, в которой имел место возврат товара (предоставлен дисконт), в том числе в случае, когда продажа соответствующих товаров осуществлялась в предыдущие налоговые периоды.</a:t>
            </a:r>
          </a:p>
          <a:p>
            <a:pPr marL="0" indent="0" algn="just">
              <a:buNone/>
            </a:pPr>
            <a:r>
              <a:rPr lang="ru-RU" dirty="0"/>
              <a:t> </a:t>
            </a:r>
            <a:r>
              <a:rPr lang="ru-RU" dirty="0" smtClean="0"/>
              <a:t>	В </a:t>
            </a:r>
            <a:r>
              <a:rPr lang="ru-RU" dirty="0"/>
              <a:t>объект налогообложения не включаются доходы, предусмотренные статьей 20.</a:t>
            </a:r>
          </a:p>
          <a:p>
            <a:pPr marL="0" indent="0" algn="just">
              <a:buNone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9057923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9F57A8F6-3C77-4A92-ABAD-BC972953A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5256"/>
            <a:ext cx="10515600" cy="527170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o-RO" dirty="0"/>
              <a:t>	</a:t>
            </a:r>
            <a:r>
              <a:rPr lang="ru-RU" dirty="0"/>
              <a:t>Приказом о внесении изменений в Приказ </a:t>
            </a:r>
            <a:r>
              <a:rPr lang="ru-RU" dirty="0" smtClean="0"/>
              <a:t>Министерства финансов </a:t>
            </a:r>
            <a:r>
              <a:rPr lang="ru-RU" dirty="0"/>
              <a:t>№ 94 от 30 июля 2020 г. № 156  от  </a:t>
            </a:r>
            <a:r>
              <a:rPr lang="ru-RU" dirty="0" smtClean="0"/>
              <a:t>29.12.2021 (вступил </a:t>
            </a:r>
            <a:r>
              <a:rPr lang="ru-RU" dirty="0"/>
              <a:t>в силу 01.01.2022 года) были внесены изменения в Преамбулу типового формуляра (форма IPC21)</a:t>
            </a:r>
          </a:p>
          <a:p>
            <a:pPr marL="0" indent="0" algn="just">
              <a:buNone/>
            </a:pPr>
            <a:r>
              <a:rPr lang="ru-RU" dirty="0"/>
              <a:t> </a:t>
            </a:r>
            <a:r>
              <a:rPr lang="ru-RU" dirty="0" smtClean="0"/>
              <a:t>	В </a:t>
            </a:r>
            <a:r>
              <a:rPr lang="ru-RU" dirty="0"/>
              <a:t>измененном формуляре </a:t>
            </a:r>
            <a:r>
              <a:rPr lang="ru-RU" dirty="0" smtClean="0"/>
              <a:t>налогоплательщику предоставляется </a:t>
            </a:r>
            <a:r>
              <a:rPr lang="ru-RU" dirty="0"/>
              <a:t>возможность предоставить типовые формуляры (IPC21) посредством которым будут производится изменения (в случае если допущены ошибки) данных застрахованного лица  за период, предшествующий налоговому </a:t>
            </a:r>
            <a:r>
              <a:rPr lang="ru-RU" dirty="0" smtClean="0"/>
              <a:t>контролю (данные</a:t>
            </a:r>
            <a:r>
              <a:rPr lang="ru-RU" dirty="0"/>
              <a:t>, которые не содержат обязательства по социальному страхованию таблица </a:t>
            </a:r>
            <a:r>
              <a:rPr lang="en-US" dirty="0" err="1"/>
              <a:t>nr</a:t>
            </a:r>
            <a:r>
              <a:rPr lang="ru-RU" dirty="0"/>
              <a:t>.2 </a:t>
            </a:r>
            <a:r>
              <a:rPr lang="en-US" dirty="0"/>
              <a:t>din IPC</a:t>
            </a:r>
            <a:r>
              <a:rPr lang="ru-RU" dirty="0"/>
              <a:t>21)</a:t>
            </a:r>
          </a:p>
          <a:p>
            <a:pPr marL="0" indent="0" algn="just">
              <a:buNone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038006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3C6FE640-E73A-41D4-952B-D487EAC50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/>
              <a:t>Субъекты удержания у источника выплаты (в соответствии со ст. 88 Налогового кодекса) являются:</a:t>
            </a:r>
            <a:r>
              <a:rPr lang="ro-RO" sz="3600" b="1" dirty="0"/>
              <a:t/>
            </a:r>
            <a:br>
              <a:rPr lang="ro-RO" sz="3600" b="1" dirty="0"/>
            </a:br>
            <a:endParaRPr lang="ro-RO" sz="3400" b="1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8F7CF831-EA95-4627-824A-DEF1DCCC2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85871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 </a:t>
            </a:r>
            <a:endParaRPr lang="ro-RO" dirty="0"/>
          </a:p>
          <a:p>
            <a:pPr marL="0" indent="0" algn="just">
              <a:buNone/>
            </a:pPr>
            <a:r>
              <a:rPr lang="ru-RU" dirty="0"/>
              <a:t>1) работники, выполняющие работу, соответствующую определенной специальности, квалификации или должности, и получающие заработную плату на основании индивидуального трудового договора;</a:t>
            </a:r>
            <a:endParaRPr lang="ro-RO" dirty="0"/>
          </a:p>
          <a:p>
            <a:pPr marL="0" indent="0" algn="just">
              <a:buNone/>
            </a:pPr>
            <a:r>
              <a:rPr lang="ru-RU" dirty="0"/>
              <a:t> </a:t>
            </a:r>
            <a:endParaRPr lang="ro-RO" dirty="0"/>
          </a:p>
          <a:p>
            <a:pPr marL="0" indent="0" algn="just">
              <a:buNone/>
            </a:pPr>
            <a:r>
              <a:rPr lang="ru-RU" dirty="0"/>
              <a:t>2) физические лица, не осуществляющие предпринимательскую деятельность, предоставляющие услуги и/или выполняющие работы</a:t>
            </a:r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3557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D1B83D54-73A5-4574-ACB1-46D9CB687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/>
              <a:t>Льготы предоставленные работодателем (ст. 19 Налогового кодекса)</a:t>
            </a:r>
            <a:endParaRPr lang="ro-RO" b="1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C8398467-9E4E-4295-A06D-D58A70281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2398" y="1897187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	Облагаемые налогом льготы, предоставленные работодателем, </a:t>
            </a:r>
            <a:r>
              <a:rPr lang="ru-RU" dirty="0" smtClean="0"/>
              <a:t>включают</a:t>
            </a:r>
            <a:r>
              <a:rPr lang="ro-RO" dirty="0"/>
              <a:t>:</a:t>
            </a:r>
            <a:r>
              <a:rPr lang="ru-RU" dirty="0" smtClean="0"/>
              <a:t> </a:t>
            </a:r>
            <a:endParaRPr lang="ro-RO" dirty="0"/>
          </a:p>
          <a:p>
            <a:pPr marL="0" indent="0" algn="just">
              <a:buNone/>
            </a:pPr>
            <a:r>
              <a:rPr lang="ru-RU" dirty="0"/>
              <a:t>- выплаты, осуществляемые работодателем в целях возмещения личных расходов работника, а также выплаты в пользу работника, осуществленные другим лицам, за исключением выплат в бюджет государственного социального страхования и взносов по обязательному государственному страхованию, выплат, указанных в части (20) статьи 24, а также выплат понесенных и определенных работодателем расходов на проезд, питание и профессиональное образование работника в порядке, установленном Постановлением Правительства №693/2018;</a:t>
            </a:r>
            <a:endParaRPr lang="ro-RO" dirty="0"/>
          </a:p>
          <a:p>
            <a:pPr marL="0" indent="0" algn="just">
              <a:buNone/>
            </a:pPr>
            <a:r>
              <a:rPr lang="ru-RU" dirty="0"/>
              <a:t> </a:t>
            </a:r>
            <a:endParaRPr lang="ro-RO" dirty="0"/>
          </a:p>
          <a:p>
            <a:pPr marL="0" indent="0">
              <a:buNone/>
            </a:pPr>
            <a:r>
              <a:rPr lang="ru-RU" dirty="0"/>
              <a:t> </a:t>
            </a:r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816221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749" y="283465"/>
            <a:ext cx="10514766" cy="79552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120" b="1" dirty="0">
                <a:latin typeface="PF DinText Pro"/>
              </a:rPr>
              <a:t>ЛЬГОТЫ ПРЕДОСТАВЛЕННЫЕ РАБОТОДАТЕЛЕМ</a:t>
            </a:r>
            <a:endParaRPr lang="en-US" sz="3120" b="1" dirty="0">
              <a:latin typeface="PF DinText Pro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7757607"/>
              </p:ext>
            </p:extLst>
          </p:nvPr>
        </p:nvGraphicFramePr>
        <p:xfrm>
          <a:off x="1170432" y="1078993"/>
          <a:ext cx="9863327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3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4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4072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ТИП РАСХОДОВ </a:t>
                      </a:r>
                      <a:endParaRPr lang="ru-RU" sz="1600" kern="1200" dirty="0">
                        <a:solidFill>
                          <a:schemeClr val="bg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ПРЕДЕЛЫ </a:t>
                      </a:r>
                      <a:endParaRPr lang="ru-RU" sz="1600" kern="1200" dirty="0">
                        <a:solidFill>
                          <a:schemeClr val="bg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НАЛОГОВЫЕ ОБЯЗАТЕЛЬСТВА РАБОТНИКА</a:t>
                      </a:r>
                      <a:endParaRPr lang="ro-RO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600" kern="1200" dirty="0">
                        <a:solidFill>
                          <a:schemeClr val="bg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4072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Транспортные расходы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 лей в день без НДС на каждого работника</a:t>
                      </a:r>
                      <a:endParaRPr lang="ro-RO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600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необлагаемая льгота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2847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Расходы на питание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pPr algn="ctr"/>
                      <a:r>
                        <a:rPr lang="ru-RU" sz="14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условие: средняя заработная на работника плата на предприятии ≥ 3/4 без НДС ежемесячной средней заработной платы по экономике на 2022 г. -7425   ( ¾ от 9900)	</a:t>
                      </a:r>
                      <a:endParaRPr lang="ro-RO" sz="140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o-RO" sz="140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Талоны на питание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			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 лей в день	</a:t>
                      </a:r>
                    </a:p>
                    <a:p>
                      <a:pPr algn="ctr"/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o-RO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35-45 лей/ в день/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9728" marR="10972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необлагаемая льгота</a:t>
                      </a:r>
                      <a:endParaRPr lang="ro-RO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необлагаемая льгота</a:t>
                      </a:r>
                      <a:endParaRPr lang="ro-RO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600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2235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Профессиональное обучение</a:t>
                      </a:r>
                      <a:endParaRPr lang="ro-RO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9728" marR="109728"/>
                </a:tc>
                <a:tc>
                  <a:txBody>
                    <a:bodyPr/>
                    <a:lstStyle/>
                    <a:p>
                      <a:pPr algn="ctr"/>
                      <a:endParaRPr lang="ro-RO" sz="2000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необлагаемая льгота</a:t>
                      </a:r>
                      <a:endParaRPr lang="ro-RO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>
                        <a:solidFill>
                          <a:schemeClr val="tx1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4951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j-lt"/>
                          <a:ea typeface="+mj-ea"/>
                          <a:cs typeface="+mj-cs"/>
                        </a:rPr>
                        <a:t>Превышение указанных лимитов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tc>
                  <a:txBody>
                    <a:bodyPr/>
                    <a:lstStyle/>
                    <a:p>
                      <a:pPr algn="ctr"/>
                      <a:endParaRPr lang="ru-RU" sz="2000" b="1" kern="1200" dirty="0">
                        <a:solidFill>
                          <a:srgbClr val="FF0000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000" b="1" kern="1200" dirty="0" smtClean="0">
                          <a:solidFill>
                            <a:srgbClr val="FF0000"/>
                          </a:solidFill>
                          <a:latin typeface="+mj-lt"/>
                          <a:ea typeface="+mj-ea"/>
                          <a:cs typeface="+mj-cs"/>
                        </a:rPr>
                        <a:t>   </a:t>
                      </a:r>
                      <a:r>
                        <a:rPr lang="ru-RU" sz="2000" b="1" kern="1200" dirty="0" smtClean="0">
                          <a:solidFill>
                            <a:srgbClr val="FF0000"/>
                          </a:solidFill>
                          <a:latin typeface="+mj-lt"/>
                          <a:ea typeface="+mj-ea"/>
                          <a:cs typeface="+mj-cs"/>
                        </a:rPr>
                        <a:t>облагаемая льгота</a:t>
                      </a:r>
                      <a:endParaRPr lang="ru-RU" sz="2000" b="1" kern="1200" dirty="0">
                        <a:solidFill>
                          <a:srgbClr val="FF0000"/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marL="109728" marR="109728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314F97-025D-434F-B4DD-5DA2FD7E13F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542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58DD6C4A-AFFA-4521-ABA3-768D55D67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04672"/>
            <a:ext cx="10515600" cy="5372291"/>
          </a:xfrm>
        </p:spPr>
        <p:txBody>
          <a:bodyPr>
            <a:normAutofit fontScale="70000" lnSpcReduction="20000"/>
          </a:bodyPr>
          <a:lstStyle/>
          <a:p>
            <a:pPr algn="just"/>
            <a:endParaRPr lang="ro-RO" dirty="0" smtClean="0"/>
          </a:p>
          <a:p>
            <a:pPr marL="0" indent="0" algn="just">
              <a:buNone/>
            </a:pPr>
            <a:r>
              <a:rPr lang="ro-RO" dirty="0" smtClean="0"/>
              <a:t>- </a:t>
            </a:r>
            <a:r>
              <a:rPr lang="ru-RU" dirty="0" smtClean="0"/>
              <a:t>аннулированная сумма долга работника перед работодателем.</a:t>
            </a:r>
          </a:p>
          <a:p>
            <a:pPr marL="0" indent="0" algn="just">
              <a:buNone/>
            </a:pPr>
            <a:r>
              <a:rPr lang="ru-RU" i="1" dirty="0" smtClean="0"/>
              <a:t>(</a:t>
            </a:r>
            <a:r>
              <a:rPr lang="ru-RU" i="1" dirty="0"/>
              <a:t>К таким доходам относятся аннулированные суммы не возвращенных работником кредитов или займов, процентов за кредиты или займы, других задолженностей работника);</a:t>
            </a:r>
          </a:p>
          <a:p>
            <a:pPr marL="0" indent="0" algn="just">
              <a:buNone/>
            </a:pPr>
            <a:r>
              <a:rPr lang="ru-RU" dirty="0"/>
              <a:t> </a:t>
            </a:r>
            <a:r>
              <a:rPr lang="ru-RU" dirty="0" smtClean="0"/>
              <a:t>-</a:t>
            </a:r>
            <a:r>
              <a:rPr lang="ru-RU" dirty="0"/>
              <a:t>доплаты, осуществляемые работодателем, к любому платежу работника за жилье, предоставленное работодателем;</a:t>
            </a:r>
          </a:p>
          <a:p>
            <a:pPr marL="0" indent="0" algn="just">
              <a:buNone/>
            </a:pPr>
            <a:r>
              <a:rPr lang="ru-RU" dirty="0"/>
              <a:t> </a:t>
            </a:r>
            <a:r>
              <a:rPr lang="ru-RU" dirty="0" smtClean="0"/>
              <a:t>-</a:t>
            </a:r>
            <a:r>
              <a:rPr lang="ru-RU" dirty="0"/>
              <a:t>сумма процентных начислений, определяемая исходя из положительной разницы между средневзвешенной процентной ставкой по новым кредитам, предоставленным физическим лицам на срок более 5 лет (округленной до следующего полного процента), установленной Национальным банком Молдовы в ноябре года, предшествовавшего отчетному налоговому году, и процентной ставкой, начисленной по займам, предоставленным работнику работодателем. Положения этого пункта не распространяются на кредиты, предоставляемые банками и небанковскими кредитными организациями своим работникам на общих условиях, на которых они предоставляют кредиты третьим сторонам</a:t>
            </a:r>
          </a:p>
          <a:p>
            <a:pPr marL="0" indent="0" algn="just">
              <a:buNone/>
            </a:pPr>
            <a:r>
              <a:rPr lang="ru-RU" dirty="0"/>
              <a:t> </a:t>
            </a:r>
            <a:r>
              <a:rPr lang="ru-RU" dirty="0" smtClean="0"/>
              <a:t>Доход </a:t>
            </a:r>
            <a:r>
              <a:rPr lang="ru-RU" dirty="0"/>
              <a:t>от предоставления займа определяется ежемесячно. После погашения части займа сумма льготы исчисляется в том же порядке, в соответствии с формулой, с учетом суммы, возвращенной в счет погашения займа.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algn="just"/>
            <a:endParaRPr lang="ro-RO" dirty="0"/>
          </a:p>
          <a:p>
            <a:pPr algn="just"/>
            <a:endParaRPr lang="ro-RO" dirty="0" smtClean="0"/>
          </a:p>
          <a:p>
            <a:pPr algn="just"/>
            <a:endParaRPr lang="ro-RO" dirty="0"/>
          </a:p>
          <a:p>
            <a:pPr algn="just"/>
            <a:endParaRPr lang="ro-RO" dirty="0" smtClean="0"/>
          </a:p>
          <a:p>
            <a:pPr algn="just"/>
            <a:endParaRPr lang="ro-RO" dirty="0"/>
          </a:p>
          <a:p>
            <a:pPr algn="just"/>
            <a:endParaRPr lang="ro-RO" dirty="0" smtClean="0"/>
          </a:p>
          <a:p>
            <a:pPr algn="just"/>
            <a:endParaRPr lang="ro-RO" dirty="0"/>
          </a:p>
          <a:p>
            <a:pPr algn="just"/>
            <a:endParaRPr lang="ro-RO" dirty="0" smtClean="0"/>
          </a:p>
          <a:p>
            <a:pPr marL="0" indent="0" algn="just">
              <a:buNone/>
            </a:pPr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377963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E309A6D4-9B52-4123-8980-6B41D182D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13816"/>
            <a:ext cx="10515600" cy="536314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	-затраты </a:t>
            </a:r>
            <a:r>
              <a:rPr lang="ru-RU" dirty="0"/>
              <a:t>работодателя на предоставление работнику имущества, которое используется последним в его личных целях:</a:t>
            </a:r>
          </a:p>
          <a:p>
            <a:pPr marL="0" indent="0" algn="just">
              <a:buNone/>
            </a:pPr>
            <a:r>
              <a:rPr lang="ru-RU" dirty="0" smtClean="0"/>
              <a:t>	если </a:t>
            </a:r>
            <a:r>
              <a:rPr lang="ru-RU" dirty="0"/>
              <a:t>имущество является собственностью работодателя, его затраты, определяемые по каждому предоставляемому для использования объекту в размере 0,0373 процента стоимостного базиса за каждый день использования;</a:t>
            </a:r>
          </a:p>
          <a:p>
            <a:pPr marL="0" indent="0" algn="just">
              <a:buNone/>
            </a:pPr>
            <a:r>
              <a:rPr lang="ru-RU" dirty="0" smtClean="0"/>
              <a:t>	если </a:t>
            </a:r>
            <a:r>
              <a:rPr lang="ru-RU" dirty="0"/>
              <a:t>имущество не является собственностью работодателя, к льготе, предоставляемой работнику, относятся затраты работодателя на получение права пользования этим имуществом за каждый день использования;</a:t>
            </a:r>
          </a:p>
          <a:p>
            <a:pPr marL="0" indent="0" algn="just">
              <a:buNone/>
            </a:pPr>
            <a:r>
              <a:rPr lang="ru-RU" dirty="0" smtClean="0"/>
              <a:t>	в </a:t>
            </a:r>
            <a:r>
              <a:rPr lang="ru-RU" dirty="0"/>
              <a:t>случае, если работодатель предоставляет своим работникам собственность в пользование за плату, величина которой ниже суммы расходов работодателя по предоставлению ее в пользование, разница между суммой оплаты, произведенной работником, и суммой расходов работодателя также считается льготой, предоставленной работодателем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o-MD" dirty="0" smtClean="0"/>
          </a:p>
          <a:p>
            <a:pPr marL="0" indent="0" algn="just">
              <a:buNone/>
            </a:pPr>
            <a:endParaRPr lang="ro-MD" dirty="0"/>
          </a:p>
          <a:p>
            <a:pPr algn="just"/>
            <a:endParaRPr lang="ro-MD" dirty="0" smtClean="0"/>
          </a:p>
          <a:p>
            <a:pPr algn="just"/>
            <a:endParaRPr lang="ro-MD" dirty="0"/>
          </a:p>
          <a:p>
            <a:pPr algn="just"/>
            <a:endParaRPr lang="ro-MD" dirty="0" smtClean="0"/>
          </a:p>
          <a:p>
            <a:pPr algn="just"/>
            <a:endParaRPr lang="ro-MD" dirty="0"/>
          </a:p>
          <a:p>
            <a:pPr algn="just"/>
            <a:endParaRPr lang="ro-MD" dirty="0" smtClean="0"/>
          </a:p>
          <a:p>
            <a:pPr algn="just"/>
            <a:endParaRPr lang="ro-MD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94408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5184E48A-D088-43D5-8324-1BD750268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4542"/>
            <a:ext cx="10515600" cy="74742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ОСВОБОЖДЕНИЯ</a:t>
            </a:r>
            <a:br>
              <a:rPr lang="ru-RU" b="1" dirty="0"/>
            </a:br>
            <a:endParaRPr lang="ro-RO" b="1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01FA0D21-F69B-474A-BFF8-43C5624C1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5232"/>
            <a:ext cx="10515600" cy="50717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  <a:r>
              <a:rPr lang="ru-RU" sz="2600" dirty="0" smtClean="0"/>
              <a:t>Освобождения</a:t>
            </a:r>
            <a:r>
              <a:rPr lang="ru-RU" sz="2600" dirty="0"/>
              <a:t>, на которые имеет право налогоплательщик – резидент Республики Молдова предоставляются либо по месту основной работы, либо по месту работы по совместительству. </a:t>
            </a:r>
            <a:endParaRPr lang="ru-RU" sz="2600" dirty="0" smtClean="0"/>
          </a:p>
          <a:p>
            <a:pPr marL="0" indent="0" algn="just">
              <a:buNone/>
            </a:pPr>
            <a:r>
              <a:rPr lang="ru-RU" sz="2600" dirty="0" smtClean="0"/>
              <a:t>	Работа </a:t>
            </a:r>
            <a:r>
              <a:rPr lang="ru-RU" sz="2600" dirty="0"/>
              <a:t>по совместительству представляет собой выполнение работником в свободное от основной работы время другой постоянной или временной работы на основании отдельного индивидуального трудового договора. </a:t>
            </a:r>
            <a:endParaRPr lang="ru-RU" sz="2600" dirty="0" smtClean="0"/>
          </a:p>
          <a:p>
            <a:pPr marL="0" indent="0" algn="just">
              <a:buNone/>
            </a:pPr>
            <a:r>
              <a:rPr lang="ru-RU" sz="2600" dirty="0" smtClean="0"/>
              <a:t>	Физические </a:t>
            </a:r>
            <a:r>
              <a:rPr lang="ru-RU" sz="2600" dirty="0"/>
              <a:t>лица, не осуществляющие предпринимательскую деятельность, предоставляющие услуги и/или выполняющие работы, вправе воспользоваться личным освобождением, предусмотренным в статье 33 Налогового кодекса, по месту предоставления услуг и/или работ, при условии неиспользования освобождения в течение этого периода в другом месте.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8370134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</TotalTime>
  <Words>3602</Words>
  <Application>Microsoft Office PowerPoint</Application>
  <PresentationFormat>Широкоэкранный</PresentationFormat>
  <Paragraphs>247</Paragraphs>
  <Slides>35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PF DinText Pro</vt:lpstr>
      <vt:lpstr>Times New Roman</vt:lpstr>
      <vt:lpstr>Wingdings</vt:lpstr>
      <vt:lpstr>Тема Office</vt:lpstr>
      <vt:lpstr>         Особенности применения налогового законодательства об удержании подоходного налога у источника выплаты в 2022 году, таблица 1 IPC 21   </vt:lpstr>
      <vt:lpstr>Презентация PowerPoint</vt:lpstr>
      <vt:lpstr>Удержание налога при выплате заработной платы.   </vt:lpstr>
      <vt:lpstr>Субъекты удержания у источника выплаты (в соответствии со ст. 88 Налогового кодекса) являются: </vt:lpstr>
      <vt:lpstr>Льготы предоставленные работодателем (ст. 19 Налогового кодекса)</vt:lpstr>
      <vt:lpstr>ЛЬГОТЫ ПРЕДОСТАВЛЕННЫЕ РАБОТОДАТЕЛЕМ</vt:lpstr>
      <vt:lpstr>Презентация PowerPoint</vt:lpstr>
      <vt:lpstr>Презентация PowerPoint</vt:lpstr>
      <vt:lpstr>ОСВОБОЖДЕНИЯ </vt:lpstr>
      <vt:lpstr>ОСВОБОЖДЕНИЯ ОСНОВНЫЕ ПРАВИЛА </vt:lpstr>
      <vt:lpstr>Освобождения (ст. 33-35 НК)</vt:lpstr>
      <vt:lpstr>Личные освобождения (ст. 33 Налогового кодекса)  </vt:lpstr>
      <vt:lpstr>Личные освобождения, предоставленные супруге (супругу) (ст. 34 Налогового кодекса)  </vt:lpstr>
      <vt:lpstr>Освобождения на иждивенцев  (ст. 35 Налогового кодекса)  </vt:lpstr>
      <vt:lpstr>ЗАМЕЧАНИЕ   </vt:lpstr>
      <vt:lpstr>ВЫЧЕТЫ  </vt:lpstr>
      <vt:lpstr>Аспекты по вычету взносов обязательного социального страхования </vt:lpstr>
      <vt:lpstr>Презентация PowerPoint</vt:lpstr>
      <vt:lpstr>Налогообложение выплат по оплате труда работников в области таксомоторных автотранспортных перевозок пассажиров  </vt:lpstr>
      <vt:lpstr>Компании в области IT  </vt:lpstr>
      <vt:lpstr>Удержание налога из заработной платы  </vt:lpstr>
      <vt:lpstr>Удержание 12% из других выплат произведенных в пользу физических лиц (ст. 90 НК) (код источника PL)  </vt:lpstr>
      <vt:lpstr>Выплаты, освобожденные от предварительного удержания 12 % </vt:lpstr>
      <vt:lpstr>29.1.7.3.2. Как удерживается подоходный налог у источника выплаты в случае приобретения у физических лиц капитального актива?  </vt:lpstr>
      <vt:lpstr>Удержание налога из сумм процентов (ст. 89 ) </vt:lpstr>
      <vt:lpstr>Налогообложение финансовых доходов (ст.903 ч.(37)НК)</vt:lpstr>
      <vt:lpstr>Презентация PowerPoint</vt:lpstr>
      <vt:lpstr>Презентация PowerPoint</vt:lpstr>
      <vt:lpstr>Презентация PowerPoint</vt:lpstr>
      <vt:lpstr>Пересмотр условий регистрации договоров о сдаче в найм недвижимого имущества от физических лиц к физическим лицам (ст.901 ч.(34) НК) </vt:lpstr>
      <vt:lpstr>Презентация PowerPoint</vt:lpstr>
      <vt:lpstr>Презентация PowerPoint</vt:lpstr>
      <vt:lpstr>УДЕРЖАНИЕ ИЗ ДОХОДОВ НЕРЕЗИДЕНТА </vt:lpstr>
      <vt:lpstr>Не обложение хозяйствующих субъектов - субъектов сектора малых и средних предприятий налогом в размере 4% a доходов предусмотренных ст.20 НК.  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Particularitățile aplicării legislației fiscale în anul 2021 privind reținerea impozitul pe venit la sursa de plată, tabelul 1 IPC 21</dc:title>
  <dc:creator>User</dc:creator>
  <cp:lastModifiedBy>Griciuc Jana</cp:lastModifiedBy>
  <cp:revision>123</cp:revision>
  <dcterms:created xsi:type="dcterms:W3CDTF">2021-01-16T14:58:00Z</dcterms:created>
  <dcterms:modified xsi:type="dcterms:W3CDTF">2022-01-17T11:28:58Z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1049-11.2.0.9937</vt:lpwstr>
  </property>
</Properties>
</file>