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6" r:id="rId2"/>
    <p:sldId id="257" r:id="rId3"/>
    <p:sldId id="258" r:id="rId4"/>
    <p:sldId id="284" r:id="rId5"/>
    <p:sldId id="285" r:id="rId6"/>
    <p:sldId id="543" r:id="rId7"/>
    <p:sldId id="287" r:id="rId8"/>
    <p:sldId id="288" r:id="rId9"/>
    <p:sldId id="545" r:id="rId10"/>
    <p:sldId id="555" r:id="rId11"/>
    <p:sldId id="546" r:id="rId12"/>
    <p:sldId id="549" r:id="rId13"/>
    <p:sldId id="548" r:id="rId14"/>
    <p:sldId id="550" r:id="rId15"/>
    <p:sldId id="551" r:id="rId16"/>
    <p:sldId id="552" r:id="rId17"/>
    <p:sldId id="553" r:id="rId18"/>
    <p:sldId id="280" r:id="rId19"/>
    <p:sldId id="266" r:id="rId20"/>
    <p:sldId id="267" r:id="rId21"/>
    <p:sldId id="269" r:id="rId22"/>
    <p:sldId id="270" r:id="rId23"/>
    <p:sldId id="271" r:id="rId24"/>
    <p:sldId id="272" r:id="rId25"/>
    <p:sldId id="273" r:id="rId26"/>
    <p:sldId id="274" r:id="rId27"/>
    <p:sldId id="556" r:id="rId28"/>
    <p:sldId id="558" r:id="rId29"/>
    <p:sldId id="557" r:id="rId30"/>
    <p:sldId id="277" r:id="rId31"/>
    <p:sldId id="559" r:id="rId32"/>
    <p:sldId id="561" r:id="rId33"/>
    <p:sldId id="562" r:id="rId34"/>
    <p:sldId id="564" r:id="rId35"/>
    <p:sldId id="565" r:id="rId36"/>
    <p:sldId id="566" r:id="rId3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țiune implicită" id="{D192FC75-E199-41F0-AB7A-EDE74DAD1954}">
          <p14:sldIdLst>
            <p14:sldId id="256"/>
            <p14:sldId id="257"/>
            <p14:sldId id="258"/>
            <p14:sldId id="284"/>
            <p14:sldId id="285"/>
            <p14:sldId id="543"/>
            <p14:sldId id="287"/>
            <p14:sldId id="288"/>
            <p14:sldId id="545"/>
            <p14:sldId id="555"/>
            <p14:sldId id="546"/>
            <p14:sldId id="549"/>
            <p14:sldId id="548"/>
            <p14:sldId id="550"/>
            <p14:sldId id="551"/>
            <p14:sldId id="552"/>
            <p14:sldId id="553"/>
            <p14:sldId id="280"/>
            <p14:sldId id="266"/>
            <p14:sldId id="267"/>
            <p14:sldId id="269"/>
            <p14:sldId id="270"/>
            <p14:sldId id="271"/>
            <p14:sldId id="272"/>
            <p14:sldId id="273"/>
            <p14:sldId id="274"/>
            <p14:sldId id="556"/>
            <p14:sldId id="558"/>
            <p14:sldId id="557"/>
            <p14:sldId id="277"/>
            <p14:sldId id="559"/>
            <p14:sldId id="561"/>
            <p14:sldId id="562"/>
            <p14:sldId id="564"/>
            <p14:sldId id="565"/>
            <p14:sldId id="566"/>
          </p14:sldIdLst>
        </p14:section>
        <p14:section name="Secțiune fără titlu" id="{6B95B6B4-D475-4049-BCF3-0D502749A7E6}">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ffice" initials="O" lastIdx="1" clrIdx="0">
    <p:extLst>
      <p:ext uri="{19B8F6BF-5375-455C-9EA6-DF929625EA0E}">
        <p15:presenceInfo xmlns:p15="http://schemas.microsoft.com/office/powerpoint/2012/main" userId="Offic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120" d="100"/>
          <a:sy n="120" d="100"/>
        </p:scale>
        <p:origin x="114" y="2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o-RO"/>
          </a:p>
        </p:txBody>
      </p:sp>
      <p:sp>
        <p:nvSpPr>
          <p:cNvPr id="3" name="Substituent dată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AA5BDE-4847-4C16-9489-798E3C868717}" type="datetimeFigureOut">
              <a:rPr lang="ro-RO" smtClean="0"/>
              <a:t>14.01.2022</a:t>
            </a:fld>
            <a:endParaRPr lang="ro-RO"/>
          </a:p>
        </p:txBody>
      </p:sp>
      <p:sp>
        <p:nvSpPr>
          <p:cNvPr id="4" name="Substituent imagine diapozitiv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o-RO"/>
          </a:p>
        </p:txBody>
      </p:sp>
      <p:sp>
        <p:nvSpPr>
          <p:cNvPr id="5" name="Substituent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o-RO"/>
              <a:t>Editați stilurile de text coordonator</a:t>
            </a:r>
          </a:p>
          <a:p>
            <a:pPr lvl="1"/>
            <a:r>
              <a:rPr lang="ro-RO"/>
              <a:t>Al doilea nivel</a:t>
            </a:r>
          </a:p>
          <a:p>
            <a:pPr lvl="2"/>
            <a:r>
              <a:rPr lang="ro-RO"/>
              <a:t>Al treilea nivel</a:t>
            </a:r>
          </a:p>
          <a:p>
            <a:pPr lvl="3"/>
            <a:r>
              <a:rPr lang="ro-RO"/>
              <a:t>Al patrulea nivel</a:t>
            </a:r>
          </a:p>
          <a:p>
            <a:pPr lvl="4"/>
            <a:r>
              <a:rPr lang="ro-RO"/>
              <a:t>Al cincilea nivel</a:t>
            </a:r>
          </a:p>
        </p:txBody>
      </p:sp>
      <p:sp>
        <p:nvSpPr>
          <p:cNvPr id="6" name="Substituent subsol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o-RO"/>
          </a:p>
        </p:txBody>
      </p:sp>
      <p:sp>
        <p:nvSpPr>
          <p:cNvPr id="7" name="Substituent număr diapozitiv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4167FC-31FB-43A9-BEDF-3E0932DCC6AB}" type="slidenum">
              <a:rPr lang="ro-RO" smtClean="0"/>
              <a:t>‹#›</a:t>
            </a:fld>
            <a:endParaRPr lang="ro-RO"/>
          </a:p>
        </p:txBody>
      </p:sp>
    </p:spTree>
    <p:extLst>
      <p:ext uri="{BB962C8B-B14F-4D97-AF65-F5344CB8AC3E}">
        <p14:creationId xmlns:p14="http://schemas.microsoft.com/office/powerpoint/2010/main" val="2086134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7019">
              <a:defRPr/>
            </a:pPr>
            <a:r>
              <a:rPr lang="ro-MD" b="1" dirty="0"/>
              <a:t>FACILITATI</a:t>
            </a:r>
            <a:r>
              <a:rPr lang="ro-MD" dirty="0"/>
              <a:t> - plăţile acordate salariatului de către angajator pentru recuperarea unor cheltuieli personale, pentru transportul, hrana şi studiile profesionale ale angajatului, conform modului stabilit de Guvern (HG 693/11.07.2018)</a:t>
            </a:r>
            <a:endParaRPr lang="ru-RU" dirty="0"/>
          </a:p>
          <a:p>
            <a:endParaRPr lang="en-US" dirty="0"/>
          </a:p>
        </p:txBody>
      </p:sp>
      <p:sp>
        <p:nvSpPr>
          <p:cNvPr id="4" name="Slide Number Placeholder 3"/>
          <p:cNvSpPr>
            <a:spLocks noGrp="1"/>
          </p:cNvSpPr>
          <p:nvPr>
            <p:ph type="sldNum" sz="quarter" idx="10"/>
          </p:nvPr>
        </p:nvSpPr>
        <p:spPr/>
        <p:txBody>
          <a:bodyPr/>
          <a:lstStyle/>
          <a:p>
            <a:pPr>
              <a:defRPr/>
            </a:pPr>
            <a:fld id="{CE1783D9-7BB3-4A32-A7DA-B8352BD9A9C4}" type="slidenum">
              <a:rPr lang="en-US" smtClean="0"/>
              <a:pPr>
                <a:defRPr/>
              </a:pPr>
              <a:t>6</a:t>
            </a:fld>
            <a:endParaRPr lang="en-US"/>
          </a:p>
        </p:txBody>
      </p:sp>
    </p:spTree>
    <p:extLst>
      <p:ext uri="{BB962C8B-B14F-4D97-AF65-F5344CB8AC3E}">
        <p14:creationId xmlns:p14="http://schemas.microsoft.com/office/powerpoint/2010/main" val="2709884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9D512CF1-48E6-4E99-93C8-D453DF5FBCB0}" type="datetimeFigureOut">
              <a:rPr lang="ru-RU" smtClean="0"/>
              <a:t>14.01.2022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81077F6-2707-452F-9CD6-48C3810C071A}"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D512CF1-48E6-4E99-93C8-D453DF5FBCB0}" type="datetimeFigureOut">
              <a:rPr lang="ru-RU" smtClean="0"/>
              <a:t>14.01.2022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81077F6-2707-452F-9CD6-48C3810C071A}"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D512CF1-48E6-4E99-93C8-D453DF5FBCB0}" type="datetimeFigureOut">
              <a:rPr lang="ru-RU" smtClean="0"/>
              <a:t>14.01.2022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81077F6-2707-452F-9CD6-48C3810C071A}"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D512CF1-48E6-4E99-93C8-D453DF5FBCB0}" type="datetimeFigureOut">
              <a:rPr lang="ru-RU" smtClean="0"/>
              <a:t>14.01.2022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81077F6-2707-452F-9CD6-48C3810C071A}"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9D512CF1-48E6-4E99-93C8-D453DF5FBCB0}" type="datetimeFigureOut">
              <a:rPr lang="ru-RU" smtClean="0"/>
              <a:t>14.01.2022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81077F6-2707-452F-9CD6-48C3810C071A}"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9D512CF1-48E6-4E99-93C8-D453DF5FBCB0}" type="datetimeFigureOut">
              <a:rPr lang="ru-RU" smtClean="0"/>
              <a:t>14.01.2022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81077F6-2707-452F-9CD6-48C3810C071A}"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9D512CF1-48E6-4E99-93C8-D453DF5FBCB0}" type="datetimeFigureOut">
              <a:rPr lang="ru-RU" smtClean="0"/>
              <a:t>14.01.2022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81077F6-2707-452F-9CD6-48C3810C071A}"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9D512CF1-48E6-4E99-93C8-D453DF5FBCB0}" type="datetimeFigureOut">
              <a:rPr lang="ru-RU" smtClean="0"/>
              <a:t>14.01.2022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81077F6-2707-452F-9CD6-48C3810C071A}"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D512CF1-48E6-4E99-93C8-D453DF5FBCB0}" type="datetimeFigureOut">
              <a:rPr lang="ru-RU" smtClean="0"/>
              <a:t>14.01.2022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81077F6-2707-452F-9CD6-48C3810C071A}"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9D512CF1-48E6-4E99-93C8-D453DF5FBCB0}" type="datetimeFigureOut">
              <a:rPr lang="ru-RU" smtClean="0"/>
              <a:t>14.01.2022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81077F6-2707-452F-9CD6-48C3810C071A}"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9D512CF1-48E6-4E99-93C8-D453DF5FBCB0}" type="datetimeFigureOut">
              <a:rPr lang="ru-RU" smtClean="0"/>
              <a:t>14.01.2022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81077F6-2707-452F-9CD6-48C3810C071A}"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512CF1-48E6-4E99-93C8-D453DF5FBCB0}" type="datetimeFigureOut">
              <a:rPr lang="ru-RU" smtClean="0"/>
              <a:t>14.01.2022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1077F6-2707-452F-9CD6-48C3810C071A}"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591671"/>
            <a:ext cx="9144000" cy="5142155"/>
          </a:xfrm>
        </p:spPr>
        <p:txBody>
          <a:bodyPr>
            <a:noAutofit/>
          </a:bodyPr>
          <a:lstStyle/>
          <a:p>
            <a:r>
              <a:rPr lang="en-US" dirty="0"/>
              <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en-US" dirty="0"/>
              <a:t/>
            </a:r>
            <a:br>
              <a:rPr lang="en-US" dirty="0"/>
            </a:br>
            <a:r>
              <a:rPr lang="ro-RO" b="1" i="1" dirty="0"/>
              <a:t>Particularitățile aplicării legislației fiscale în anul 2022 privind </a:t>
            </a:r>
            <a:r>
              <a:rPr lang="en-US" b="1" i="1" dirty="0"/>
              <a:t>re</a:t>
            </a:r>
            <a:r>
              <a:rPr lang="ro-RO" b="1" i="1" dirty="0"/>
              <a:t>ț</a:t>
            </a:r>
            <a:r>
              <a:rPr lang="en-US" b="1" i="1" dirty="0" err="1"/>
              <a:t>inerea</a:t>
            </a:r>
            <a:r>
              <a:rPr lang="ro-RO" b="1" i="1" dirty="0"/>
              <a:t> impozitul pe venit la sursa de plată, tabelul 1 IPC 21</a:t>
            </a:r>
            <a:r>
              <a:rPr lang="en-US" b="1" i="1" dirty="0"/>
              <a:t/>
            </a:r>
            <a:br>
              <a:rPr lang="en-US" b="1" i="1" dirty="0"/>
            </a:br>
            <a:endParaRPr lang="ru-RU" b="1"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E69F3AFA-B80D-4E07-BC5A-26B49019099D}"/>
              </a:ext>
            </a:extLst>
          </p:cNvPr>
          <p:cNvSpPr>
            <a:spLocks noGrp="1"/>
          </p:cNvSpPr>
          <p:nvPr>
            <p:ph type="title"/>
          </p:nvPr>
        </p:nvSpPr>
        <p:spPr/>
        <p:txBody>
          <a:bodyPr>
            <a:normAutofit/>
          </a:bodyPr>
          <a:lstStyle/>
          <a:p>
            <a:pPr algn="ctr"/>
            <a:r>
              <a:rPr lang="ro-RO" altLang="en-US" sz="3400" b="1" i="1" dirty="0"/>
              <a:t>SCUTIRI, reguli de bază</a:t>
            </a:r>
            <a:r>
              <a:rPr lang="ru-RU" altLang="en-US" sz="3400" b="1" i="1" dirty="0"/>
              <a:t/>
            </a:r>
            <a:br>
              <a:rPr lang="ru-RU" altLang="en-US" sz="3400" b="1" i="1" dirty="0"/>
            </a:br>
            <a:endParaRPr lang="ro-RO" sz="3400" dirty="0"/>
          </a:p>
        </p:txBody>
      </p:sp>
      <p:sp>
        <p:nvSpPr>
          <p:cNvPr id="3" name="Substituent conținut 2">
            <a:extLst>
              <a:ext uri="{FF2B5EF4-FFF2-40B4-BE49-F238E27FC236}">
                <a16:creationId xmlns:a16="http://schemas.microsoft.com/office/drawing/2014/main" id="{41EE9210-1486-46E4-9948-E33C2C1AA323}"/>
              </a:ext>
            </a:extLst>
          </p:cNvPr>
          <p:cNvSpPr>
            <a:spLocks noGrp="1"/>
          </p:cNvSpPr>
          <p:nvPr>
            <p:ph idx="1"/>
          </p:nvPr>
        </p:nvSpPr>
        <p:spPr>
          <a:xfrm>
            <a:off x="838200" y="1207008"/>
            <a:ext cx="10515600" cy="4969955"/>
          </a:xfrm>
        </p:spPr>
        <p:txBody>
          <a:bodyPr/>
          <a:lstStyle/>
          <a:p>
            <a:pPr algn="just">
              <a:lnSpc>
                <a:spcPct val="110000"/>
              </a:lnSpc>
              <a:buFont typeface="Wingdings" panose="05000000000000000000" pitchFamily="2" charset="2"/>
              <a:buChar char="Ø"/>
            </a:pPr>
            <a:r>
              <a:rPr lang="ro-RO" altLang="en-US" sz="1500" b="1" i="1" dirty="0"/>
              <a:t>Se utilizează la locul de muncă</a:t>
            </a:r>
            <a:endParaRPr lang="ro-RO" altLang="en-US" sz="1500" dirty="0"/>
          </a:p>
          <a:p>
            <a:pPr marL="304165" indent="140335" algn="just">
              <a:lnSpc>
                <a:spcPct val="110000"/>
              </a:lnSpc>
              <a:buFont typeface="Wingdings" panose="05000000000000000000" pitchFamily="2" charset="2"/>
              <a:buChar char="q"/>
            </a:pPr>
            <a:r>
              <a:rPr lang="ro-RO" altLang="en-US" sz="1500" dirty="0"/>
              <a:t>angajatul</a:t>
            </a:r>
            <a:r>
              <a:rPr lang="en-US" altLang="en-US" sz="1500" dirty="0"/>
              <a:t> nu </a:t>
            </a:r>
            <a:r>
              <a:rPr lang="en-US" altLang="en-US" sz="1500" dirty="0" err="1"/>
              <a:t>mai</a:t>
            </a:r>
            <a:r>
              <a:rPr lang="en-US" altLang="en-US" sz="1500" dirty="0"/>
              <a:t> </a:t>
            </a:r>
            <a:r>
              <a:rPr lang="en-US" altLang="en-US" sz="1500" dirty="0" err="1"/>
              <a:t>tîrziu</a:t>
            </a:r>
            <a:r>
              <a:rPr lang="en-US" altLang="en-US" sz="1500" dirty="0"/>
              <a:t> de data </a:t>
            </a:r>
            <a:r>
              <a:rPr lang="en-US" altLang="en-US" sz="1500" dirty="0" err="1"/>
              <a:t>stabilită</a:t>
            </a:r>
            <a:r>
              <a:rPr lang="en-US" altLang="en-US" sz="1500" dirty="0"/>
              <a:t>  </a:t>
            </a:r>
            <a:r>
              <a:rPr lang="en-US" altLang="en-US" sz="1500" dirty="0" err="1"/>
              <a:t>pentru</a:t>
            </a:r>
            <a:r>
              <a:rPr lang="en-US" altLang="en-US" sz="1500" dirty="0"/>
              <a:t> </a:t>
            </a:r>
            <a:r>
              <a:rPr lang="en-US" altLang="en-US" sz="1500" dirty="0" err="1"/>
              <a:t>începerea</a:t>
            </a:r>
            <a:r>
              <a:rPr lang="en-US" altLang="en-US" sz="1500" dirty="0"/>
              <a:t> </a:t>
            </a:r>
            <a:r>
              <a:rPr lang="en-US" altLang="en-US" sz="1500" dirty="0" err="1"/>
              <a:t>muncii</a:t>
            </a:r>
            <a:r>
              <a:rPr lang="en-US" altLang="en-US" sz="1500" dirty="0"/>
              <a:t> ca </a:t>
            </a:r>
            <a:r>
              <a:rPr lang="en-US" altLang="en-US" sz="1500" dirty="0" err="1"/>
              <a:t>angajat</a:t>
            </a:r>
            <a:r>
              <a:rPr lang="en-US" altLang="en-US" sz="1500" dirty="0"/>
              <a:t>, </a:t>
            </a:r>
            <a:r>
              <a:rPr lang="en-US" altLang="en-US" sz="1500" dirty="0" err="1"/>
              <a:t>prezintă</a:t>
            </a:r>
            <a:r>
              <a:rPr lang="en-US" altLang="en-US" sz="1500" dirty="0"/>
              <a:t> </a:t>
            </a:r>
            <a:r>
              <a:rPr lang="ro-RO" altLang="en-US" sz="1500" dirty="0"/>
              <a:t>angajatorului</a:t>
            </a:r>
            <a:r>
              <a:rPr lang="en-US" altLang="en-US" sz="1500" dirty="0"/>
              <a:t> </a:t>
            </a:r>
            <a:r>
              <a:rPr lang="x-none" altLang="en-US" sz="1500" i="1" dirty="0"/>
              <a:t>Cererea privind acordarea scutirilor la impozitul  pe venit reţinut din salariu</a:t>
            </a:r>
            <a:r>
              <a:rPr lang="en-US" altLang="en-US" sz="1500" i="1" dirty="0"/>
              <a:t> </a:t>
            </a:r>
            <a:r>
              <a:rPr lang="en-US" altLang="en-US" sz="1500" dirty="0" err="1"/>
              <a:t>semnată</a:t>
            </a:r>
            <a:r>
              <a:rPr lang="en-US" altLang="en-US" sz="1500" dirty="0"/>
              <a:t> de el </a:t>
            </a:r>
            <a:r>
              <a:rPr lang="en-US" altLang="en-US" sz="1500" dirty="0" err="1"/>
              <a:t>privind</a:t>
            </a:r>
            <a:r>
              <a:rPr lang="en-US" altLang="en-US" sz="1500" dirty="0"/>
              <a:t> </a:t>
            </a:r>
            <a:r>
              <a:rPr lang="en-US" altLang="en-US" sz="1500" dirty="0" err="1"/>
              <a:t>acordarea</a:t>
            </a:r>
            <a:r>
              <a:rPr lang="en-US" altLang="en-US" sz="1500" dirty="0"/>
              <a:t> </a:t>
            </a:r>
            <a:r>
              <a:rPr lang="en-US" altLang="en-US" sz="1500" dirty="0" err="1"/>
              <a:t>scutirilor</a:t>
            </a:r>
            <a:r>
              <a:rPr lang="en-US" altLang="en-US" sz="1500" dirty="0"/>
              <a:t> la care are </a:t>
            </a:r>
            <a:r>
              <a:rPr lang="en-US" altLang="en-US" sz="1500" dirty="0" err="1"/>
              <a:t>dreptul</a:t>
            </a:r>
            <a:r>
              <a:rPr lang="en-US" altLang="en-US" sz="1500" dirty="0"/>
              <a:t>, </a:t>
            </a:r>
            <a:r>
              <a:rPr lang="en-US" altLang="en-US" sz="1500" dirty="0" err="1"/>
              <a:t>anexînd</a:t>
            </a:r>
            <a:r>
              <a:rPr lang="en-US" altLang="en-US" sz="1500" dirty="0"/>
              <a:t> la </a:t>
            </a:r>
            <a:r>
              <a:rPr lang="en-US" altLang="en-US" sz="1500" dirty="0" err="1"/>
              <a:t>ea</a:t>
            </a:r>
            <a:r>
              <a:rPr lang="en-US" altLang="en-US" sz="1500" dirty="0"/>
              <a:t> </a:t>
            </a:r>
            <a:r>
              <a:rPr lang="en-US" altLang="en-US" sz="1500" dirty="0" err="1"/>
              <a:t>documentele</a:t>
            </a:r>
            <a:r>
              <a:rPr lang="en-US" altLang="en-US" sz="1500" dirty="0"/>
              <a:t> </a:t>
            </a:r>
            <a:r>
              <a:rPr lang="en-US" altLang="en-US" sz="1500" dirty="0" err="1"/>
              <a:t>ce</a:t>
            </a:r>
            <a:r>
              <a:rPr lang="en-US" altLang="en-US" sz="1500" dirty="0"/>
              <a:t> </a:t>
            </a:r>
            <a:r>
              <a:rPr lang="en-US" altLang="en-US" sz="1500" dirty="0" err="1"/>
              <a:t>certifică</a:t>
            </a:r>
            <a:r>
              <a:rPr lang="en-US" altLang="en-US" sz="1500" dirty="0"/>
              <a:t> </a:t>
            </a:r>
            <a:r>
              <a:rPr lang="en-US" altLang="en-US" sz="1500" dirty="0" err="1"/>
              <a:t>acest</a:t>
            </a:r>
            <a:r>
              <a:rPr lang="en-US" altLang="en-US" sz="1500" dirty="0"/>
              <a:t> </a:t>
            </a:r>
            <a:r>
              <a:rPr lang="en-US" altLang="en-US" sz="1500" dirty="0" err="1"/>
              <a:t>drept</a:t>
            </a:r>
            <a:r>
              <a:rPr lang="ro-RO" altLang="en-US" sz="1500" dirty="0"/>
              <a:t> (</a:t>
            </a:r>
            <a:r>
              <a:rPr lang="da-DK" altLang="en-US" sz="1500" dirty="0"/>
              <a:t>pct. 31 – 35 din HG 697 din 22.08.2014</a:t>
            </a:r>
            <a:r>
              <a:rPr lang="ro-RO" altLang="en-US" sz="1500" dirty="0"/>
              <a:t>)</a:t>
            </a:r>
            <a:r>
              <a:rPr lang="en-US" altLang="en-US" sz="1500" dirty="0"/>
              <a:t>.</a:t>
            </a:r>
          </a:p>
          <a:p>
            <a:pPr marL="304165" indent="140335" algn="just">
              <a:lnSpc>
                <a:spcPct val="110000"/>
              </a:lnSpc>
              <a:buFont typeface="Wingdings" panose="05000000000000000000" pitchFamily="2" charset="2"/>
              <a:buChar char="q"/>
            </a:pPr>
            <a:r>
              <a:rPr lang="en-US" altLang="en-US" sz="1500" dirty="0" err="1"/>
              <a:t>Lucrătorul</a:t>
            </a:r>
            <a:r>
              <a:rPr lang="en-US" altLang="en-US" sz="1500" dirty="0"/>
              <a:t> care nu-</a:t>
            </a:r>
            <a:r>
              <a:rPr lang="en-US" altLang="en-US" sz="1500" dirty="0" err="1"/>
              <a:t>şi</a:t>
            </a:r>
            <a:r>
              <a:rPr lang="en-US" altLang="en-US" sz="1500" dirty="0"/>
              <a:t> </a:t>
            </a:r>
            <a:r>
              <a:rPr lang="en-US" altLang="en-US" sz="1500" dirty="0" err="1"/>
              <a:t>schimbă</a:t>
            </a:r>
            <a:r>
              <a:rPr lang="en-US" altLang="en-US" sz="1500" dirty="0"/>
              <a:t> </a:t>
            </a:r>
            <a:r>
              <a:rPr lang="en-US" altLang="en-US" sz="1500" dirty="0" err="1"/>
              <a:t>locul</a:t>
            </a:r>
            <a:r>
              <a:rPr lang="en-US" altLang="en-US" sz="1500" dirty="0"/>
              <a:t> de </a:t>
            </a:r>
            <a:r>
              <a:rPr lang="en-US" altLang="en-US" sz="1500" dirty="0" err="1"/>
              <a:t>muncă</a:t>
            </a:r>
            <a:r>
              <a:rPr lang="en-US" altLang="en-US" sz="1500" dirty="0"/>
              <a:t> nu </a:t>
            </a:r>
            <a:r>
              <a:rPr lang="en-US" altLang="en-US" sz="1500" dirty="0" err="1"/>
              <a:t>este</a:t>
            </a:r>
            <a:r>
              <a:rPr lang="en-US" altLang="en-US" sz="1500" dirty="0"/>
              <a:t> </a:t>
            </a:r>
            <a:r>
              <a:rPr lang="en-US" altLang="en-US" sz="1500" dirty="0" err="1"/>
              <a:t>obligat</a:t>
            </a:r>
            <a:r>
              <a:rPr lang="en-US" altLang="en-US" sz="1500" dirty="0"/>
              <a:t> </a:t>
            </a:r>
            <a:r>
              <a:rPr lang="en-US" altLang="en-US" sz="1500" dirty="0" err="1"/>
              <a:t>să</a:t>
            </a:r>
            <a:r>
              <a:rPr lang="en-US" altLang="en-US" sz="1500" dirty="0"/>
              <a:t> </a:t>
            </a:r>
            <a:r>
              <a:rPr lang="en-US" altLang="en-US" sz="1500" dirty="0" err="1"/>
              <a:t>prezinte</a:t>
            </a:r>
            <a:r>
              <a:rPr lang="en-US" altLang="en-US" sz="1500" dirty="0"/>
              <a:t> </a:t>
            </a:r>
            <a:r>
              <a:rPr lang="en-US" altLang="en-US" sz="1500" dirty="0" err="1"/>
              <a:t>anual</a:t>
            </a:r>
            <a:r>
              <a:rPr lang="en-US" altLang="en-US" sz="1500" dirty="0"/>
              <a:t> </a:t>
            </a:r>
            <a:r>
              <a:rPr lang="en-US" altLang="en-US" sz="1500" dirty="0" err="1"/>
              <a:t>patronului</a:t>
            </a:r>
            <a:r>
              <a:rPr lang="en-US" altLang="en-US" sz="1500" dirty="0"/>
              <a:t> </a:t>
            </a:r>
            <a:r>
              <a:rPr lang="en-US" altLang="en-US" sz="1500" dirty="0" err="1"/>
              <a:t>Cererea</a:t>
            </a:r>
            <a:r>
              <a:rPr lang="en-US" altLang="en-US" sz="1500" dirty="0"/>
              <a:t> </a:t>
            </a:r>
            <a:r>
              <a:rPr lang="en-US" altLang="en-US" sz="1500" dirty="0" err="1"/>
              <a:t>şi</a:t>
            </a:r>
            <a:r>
              <a:rPr lang="en-US" altLang="en-US" sz="1500" dirty="0"/>
              <a:t> </a:t>
            </a:r>
            <a:r>
              <a:rPr lang="en-US" altLang="en-US" sz="1500" dirty="0" err="1"/>
              <a:t>copiile</a:t>
            </a:r>
            <a:r>
              <a:rPr lang="en-US" altLang="en-US" sz="1500" dirty="0"/>
              <a:t> (</a:t>
            </a:r>
            <a:r>
              <a:rPr lang="en-US" altLang="en-US" sz="1500" dirty="0" err="1"/>
              <a:t>extrasele</a:t>
            </a:r>
            <a:r>
              <a:rPr lang="en-US" altLang="en-US" sz="1500" dirty="0"/>
              <a:t>) din </a:t>
            </a:r>
            <a:r>
              <a:rPr lang="en-US" altLang="en-US" sz="1500" dirty="0" err="1"/>
              <a:t>documentele</a:t>
            </a:r>
            <a:r>
              <a:rPr lang="en-US" altLang="en-US" sz="1500" dirty="0"/>
              <a:t> </a:t>
            </a:r>
            <a:r>
              <a:rPr lang="en-US" altLang="en-US" sz="1500" dirty="0" err="1"/>
              <a:t>corespunzătoare</a:t>
            </a:r>
            <a:r>
              <a:rPr lang="en-US" altLang="en-US" sz="1500" dirty="0"/>
              <a:t>, </a:t>
            </a:r>
            <a:r>
              <a:rPr lang="en-US" altLang="en-US" sz="1500" b="1" dirty="0"/>
              <a:t>cu </a:t>
            </a:r>
            <a:r>
              <a:rPr lang="en-US" altLang="en-US" sz="1500" b="1" dirty="0" err="1"/>
              <a:t>excepţia</a:t>
            </a:r>
            <a:r>
              <a:rPr lang="en-US" altLang="en-US" sz="1500" b="1" dirty="0"/>
              <a:t> </a:t>
            </a:r>
            <a:r>
              <a:rPr lang="en-US" altLang="en-US" sz="1500" b="1" dirty="0" err="1"/>
              <a:t>cazurilor</a:t>
            </a:r>
            <a:r>
              <a:rPr lang="en-US" altLang="en-US" sz="1500" b="1" dirty="0"/>
              <a:t>,</a:t>
            </a:r>
            <a:r>
              <a:rPr lang="en-US" altLang="en-US" sz="1500" dirty="0"/>
              <a:t> </a:t>
            </a:r>
            <a:r>
              <a:rPr lang="en-US" altLang="en-US" sz="1500" b="1" dirty="0" err="1"/>
              <a:t>cînd</a:t>
            </a:r>
            <a:r>
              <a:rPr lang="en-US" altLang="en-US" sz="1500" b="1" dirty="0"/>
              <a:t>:</a:t>
            </a:r>
            <a:r>
              <a:rPr lang="en-US" altLang="en-US" sz="1500" dirty="0"/>
              <a:t> </a:t>
            </a:r>
          </a:p>
          <a:p>
            <a:pPr marL="304165" lvl="1" indent="140335" algn="just">
              <a:lnSpc>
                <a:spcPct val="110000"/>
              </a:lnSpc>
              <a:buFont typeface="Wingdings" panose="05000000000000000000" pitchFamily="2" charset="2"/>
              <a:buChar char="§"/>
            </a:pPr>
            <a:r>
              <a:rPr lang="en-US" altLang="en-US" sz="1500" dirty="0" err="1"/>
              <a:t>angajatul</a:t>
            </a:r>
            <a:r>
              <a:rPr lang="en-US" altLang="en-US" sz="1500" dirty="0"/>
              <a:t> </a:t>
            </a:r>
            <a:r>
              <a:rPr lang="en-US" altLang="en-US" sz="1500" dirty="0" err="1"/>
              <a:t>obţine</a:t>
            </a:r>
            <a:r>
              <a:rPr lang="en-US" altLang="en-US" sz="1500" dirty="0"/>
              <a:t> </a:t>
            </a:r>
            <a:r>
              <a:rPr lang="en-US" altLang="en-US" sz="1500" dirty="0" err="1"/>
              <a:t>dreptul</a:t>
            </a:r>
            <a:r>
              <a:rPr lang="en-US" altLang="en-US" sz="1500" dirty="0"/>
              <a:t> la </a:t>
            </a:r>
            <a:r>
              <a:rPr lang="en-US" altLang="en-US" sz="1500" dirty="0" err="1"/>
              <a:t>scutiri</a:t>
            </a:r>
            <a:r>
              <a:rPr lang="en-US" altLang="en-US" sz="1500" dirty="0"/>
              <a:t> </a:t>
            </a:r>
            <a:r>
              <a:rPr lang="en-US" altLang="en-US" sz="1500" dirty="0" err="1" smtClean="0"/>
              <a:t>suplimentare</a:t>
            </a:r>
            <a:r>
              <a:rPr lang="ro-RO" altLang="en-US" sz="1500" dirty="0" smtClean="0"/>
              <a:t>, </a:t>
            </a:r>
            <a:r>
              <a:rPr lang="it-IT" altLang="en-US" sz="1500" dirty="0" err="1" smtClean="0"/>
              <a:t>însă</a:t>
            </a:r>
            <a:r>
              <a:rPr lang="it-IT" altLang="en-US" sz="1500" dirty="0" smtClean="0"/>
              <a:t> </a:t>
            </a:r>
            <a:r>
              <a:rPr lang="it-IT" altLang="en-US" sz="1500" dirty="0"/>
              <a:t>de care nu a </a:t>
            </a:r>
            <a:r>
              <a:rPr lang="it-IT" altLang="en-US" sz="1500" dirty="0" err="1"/>
              <a:t>beneficiat</a:t>
            </a:r>
            <a:r>
              <a:rPr lang="it-IT" altLang="en-US" sz="1500" dirty="0"/>
              <a:t> </a:t>
            </a:r>
            <a:r>
              <a:rPr lang="it-IT" altLang="en-US" sz="1500" dirty="0" err="1"/>
              <a:t>pînă</a:t>
            </a:r>
            <a:r>
              <a:rPr lang="it-IT" altLang="en-US" sz="1500" dirty="0"/>
              <a:t> la </a:t>
            </a:r>
            <a:r>
              <a:rPr lang="it-IT" altLang="en-US" sz="1500" dirty="0" err="1"/>
              <a:t>prezentarea</a:t>
            </a:r>
            <a:r>
              <a:rPr lang="it-IT" altLang="en-US" sz="1500" dirty="0"/>
              <a:t> </a:t>
            </a:r>
            <a:r>
              <a:rPr lang="it-IT" altLang="en-US" sz="1500" dirty="0" err="1"/>
              <a:t>cererii</a:t>
            </a:r>
            <a:r>
              <a:rPr lang="it-IT" altLang="en-US" sz="1500" dirty="0"/>
              <a:t> noi</a:t>
            </a:r>
            <a:r>
              <a:rPr lang="en-US" altLang="en-US" sz="1500" dirty="0" smtClean="0"/>
              <a:t>; </a:t>
            </a:r>
            <a:endParaRPr lang="en-US" altLang="en-US" sz="1500" dirty="0"/>
          </a:p>
          <a:p>
            <a:pPr marL="304165" lvl="1" indent="140335" algn="just">
              <a:lnSpc>
                <a:spcPct val="110000"/>
              </a:lnSpc>
              <a:buFont typeface="Wingdings" panose="05000000000000000000" pitchFamily="2" charset="2"/>
              <a:buChar char="§"/>
            </a:pPr>
            <a:r>
              <a:rPr lang="en-US" altLang="en-US" sz="1500" dirty="0" err="1"/>
              <a:t>pierde</a:t>
            </a:r>
            <a:r>
              <a:rPr lang="en-US" altLang="en-US" sz="1500" dirty="0"/>
              <a:t> </a:t>
            </a:r>
            <a:r>
              <a:rPr lang="en-US" altLang="en-US" sz="1500" dirty="0" err="1"/>
              <a:t>dreptul</a:t>
            </a:r>
            <a:r>
              <a:rPr lang="en-US" altLang="en-US" sz="1500" dirty="0"/>
              <a:t> la </a:t>
            </a:r>
            <a:r>
              <a:rPr lang="en-US" altLang="en-US" sz="1500" dirty="0" err="1"/>
              <a:t>careva</a:t>
            </a:r>
            <a:r>
              <a:rPr lang="en-US" altLang="en-US" sz="1500" dirty="0"/>
              <a:t> </a:t>
            </a:r>
            <a:r>
              <a:rPr lang="en-US" altLang="en-US" sz="1500" dirty="0" err="1"/>
              <a:t>scutiri</a:t>
            </a:r>
            <a:endParaRPr lang="ro-RO" altLang="en-US" sz="1500" dirty="0"/>
          </a:p>
          <a:p>
            <a:pPr marL="0" lvl="1" indent="0" algn="just">
              <a:lnSpc>
                <a:spcPct val="110000"/>
              </a:lnSpc>
              <a:buNone/>
            </a:pPr>
            <a:r>
              <a:rPr lang="x-none" altLang="en-US" sz="1600" dirty="0"/>
              <a:t>în termen de 10 zile de la data efectuării schimbării, o nouă cerere semnată de el, anexînd documentele justificative corespunzătoare.</a:t>
            </a:r>
            <a:endParaRPr lang="en-US" altLang="en-US" sz="1600" dirty="0"/>
          </a:p>
          <a:p>
            <a:pPr marL="304165" lvl="1" indent="0" algn="just">
              <a:lnSpc>
                <a:spcPct val="110000"/>
              </a:lnSpc>
              <a:buNone/>
            </a:pPr>
            <a:endParaRPr lang="ro-RO" altLang="en-US" sz="800" dirty="0"/>
          </a:p>
          <a:p>
            <a:pPr marL="0" lvl="1" indent="140335" algn="just">
              <a:lnSpc>
                <a:spcPct val="110000"/>
              </a:lnSpc>
              <a:buNone/>
            </a:pPr>
            <a:r>
              <a:rPr lang="en-US" altLang="en-US" sz="1500" dirty="0" err="1"/>
              <a:t>Fără</a:t>
            </a:r>
            <a:r>
              <a:rPr lang="en-US" altLang="en-US" sz="1500" dirty="0"/>
              <a:t> a </a:t>
            </a:r>
            <a:r>
              <a:rPr lang="en-US" altLang="en-US" sz="1500" dirty="0" err="1"/>
              <a:t>depune</a:t>
            </a:r>
            <a:r>
              <a:rPr lang="en-US" altLang="en-US" sz="1500" dirty="0"/>
              <a:t> </a:t>
            </a:r>
            <a:r>
              <a:rPr lang="en-US" altLang="en-US" sz="1500" dirty="0" err="1"/>
              <a:t>Cererea</a:t>
            </a:r>
            <a:r>
              <a:rPr lang="en-US" altLang="en-US" sz="1500" dirty="0"/>
              <a:t>, </a:t>
            </a:r>
            <a:r>
              <a:rPr lang="en-US" altLang="en-US" sz="1500" dirty="0" err="1"/>
              <a:t>anual</a:t>
            </a:r>
            <a:r>
              <a:rPr lang="en-US" altLang="en-US" sz="1500" dirty="0"/>
              <a:t> </a:t>
            </a:r>
            <a:r>
              <a:rPr lang="en-US" altLang="en-US" sz="1500" dirty="0" err="1"/>
              <a:t>angajatul</a:t>
            </a:r>
            <a:r>
              <a:rPr lang="en-US" altLang="en-US" sz="1500" dirty="0"/>
              <a:t> </a:t>
            </a:r>
            <a:r>
              <a:rPr lang="en-US" altLang="en-US" sz="1500" b="1" dirty="0" err="1"/>
              <a:t>trebuie</a:t>
            </a:r>
            <a:r>
              <a:rPr lang="en-US" altLang="en-US" sz="1500" b="1" dirty="0"/>
              <a:t> </a:t>
            </a:r>
            <a:r>
              <a:rPr lang="en-US" altLang="en-US" sz="1500" b="1" dirty="0" err="1"/>
              <a:t>să</a:t>
            </a:r>
            <a:r>
              <a:rPr lang="en-US" altLang="en-US" sz="1500" b="1" dirty="0"/>
              <a:t> </a:t>
            </a:r>
            <a:r>
              <a:rPr lang="en-US" altLang="en-US" sz="1500" b="1" dirty="0" err="1"/>
              <a:t>prezinte</a:t>
            </a:r>
            <a:r>
              <a:rPr lang="en-US" altLang="en-US" sz="1500" b="1" dirty="0"/>
              <a:t> </a:t>
            </a:r>
            <a:r>
              <a:rPr lang="en-US" altLang="en-US" sz="1500" b="1" dirty="0" err="1"/>
              <a:t>documentele</a:t>
            </a:r>
            <a:r>
              <a:rPr lang="en-US" altLang="en-US" sz="1500" b="1" dirty="0"/>
              <a:t> </a:t>
            </a:r>
            <a:r>
              <a:rPr lang="en-US" altLang="en-US" sz="1500" b="1" dirty="0" err="1"/>
              <a:t>ce</a:t>
            </a:r>
            <a:r>
              <a:rPr lang="en-US" altLang="en-US" sz="1500" b="1" dirty="0"/>
              <a:t> </a:t>
            </a:r>
            <a:r>
              <a:rPr lang="en-US" altLang="en-US" sz="1500" b="1" dirty="0" err="1"/>
              <a:t>sînt</a:t>
            </a:r>
            <a:r>
              <a:rPr lang="en-US" altLang="en-US" sz="1500" b="1" dirty="0"/>
              <a:t> cu un </a:t>
            </a:r>
            <a:r>
              <a:rPr lang="en-US" altLang="en-US" sz="1500" b="1" dirty="0" err="1"/>
              <a:t>termen</a:t>
            </a:r>
            <a:r>
              <a:rPr lang="en-US" altLang="en-US" sz="1500" b="1" dirty="0"/>
              <a:t> de </a:t>
            </a:r>
            <a:r>
              <a:rPr lang="en-US" altLang="en-US" sz="1500" b="1" dirty="0" err="1"/>
              <a:t>valabilitate</a:t>
            </a:r>
            <a:r>
              <a:rPr lang="en-US" altLang="en-US" sz="1500" b="1" dirty="0"/>
              <a:t> </a:t>
            </a:r>
            <a:r>
              <a:rPr lang="en-US" altLang="en-US" sz="1500" b="1" dirty="0" err="1"/>
              <a:t>limitat</a:t>
            </a:r>
            <a:r>
              <a:rPr lang="en-US" altLang="en-US" sz="1500" b="1" dirty="0"/>
              <a:t>.</a:t>
            </a:r>
            <a:endParaRPr lang="ro-RO" altLang="en-US" sz="1500" b="1" dirty="0"/>
          </a:p>
          <a:p>
            <a:endParaRPr lang="ro-RO" dirty="0"/>
          </a:p>
        </p:txBody>
      </p:sp>
    </p:spTree>
    <p:extLst>
      <p:ext uri="{BB962C8B-B14F-4D97-AF65-F5344CB8AC3E}">
        <p14:creationId xmlns:p14="http://schemas.microsoft.com/office/powerpoint/2010/main" val="7079656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BE00828A-B256-4B7A-BA9D-170F8719C751}"/>
              </a:ext>
            </a:extLst>
          </p:cNvPr>
          <p:cNvSpPr>
            <a:spLocks noGrp="1"/>
          </p:cNvSpPr>
          <p:nvPr>
            <p:ph type="title"/>
          </p:nvPr>
        </p:nvSpPr>
        <p:spPr/>
        <p:txBody>
          <a:bodyPr/>
          <a:lstStyle/>
          <a:p>
            <a:pPr algn="ctr"/>
            <a:r>
              <a:rPr lang="ro-RO" b="1" dirty="0"/>
              <a:t>SCUTIRI (art.33-35 CF)</a:t>
            </a:r>
            <a:endParaRPr lang="ro-RO" dirty="0"/>
          </a:p>
        </p:txBody>
      </p:sp>
      <p:pic>
        <p:nvPicPr>
          <p:cNvPr id="5" name="Substituent conținut 4">
            <a:extLst>
              <a:ext uri="{FF2B5EF4-FFF2-40B4-BE49-F238E27FC236}">
                <a16:creationId xmlns:a16="http://schemas.microsoft.com/office/drawing/2014/main" id="{C5B91755-8937-4BEA-89BF-3CC8AE1EEB47}"/>
              </a:ext>
            </a:extLst>
          </p:cNvPr>
          <p:cNvPicPr>
            <a:picLocks noGrp="1" noChangeAspect="1"/>
          </p:cNvPicPr>
          <p:nvPr>
            <p:ph idx="1"/>
          </p:nvPr>
        </p:nvPicPr>
        <p:blipFill>
          <a:blip r:embed="rId2"/>
          <a:stretch>
            <a:fillRect/>
          </a:stretch>
        </p:blipFill>
        <p:spPr>
          <a:xfrm>
            <a:off x="1499616" y="1690688"/>
            <a:ext cx="9043416" cy="4106608"/>
          </a:xfrm>
          <a:prstGeom prst="rect">
            <a:avLst/>
          </a:prstGeom>
        </p:spPr>
      </p:pic>
    </p:spTree>
    <p:extLst>
      <p:ext uri="{BB962C8B-B14F-4D97-AF65-F5344CB8AC3E}">
        <p14:creationId xmlns:p14="http://schemas.microsoft.com/office/powerpoint/2010/main" val="38283107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E856ECF0-967F-48AC-B89F-0E9EBE11D5E1}"/>
              </a:ext>
            </a:extLst>
          </p:cNvPr>
          <p:cNvSpPr>
            <a:spLocks noGrp="1"/>
          </p:cNvSpPr>
          <p:nvPr>
            <p:ph type="title"/>
          </p:nvPr>
        </p:nvSpPr>
        <p:spPr/>
        <p:txBody>
          <a:bodyPr>
            <a:normAutofit fontScale="90000"/>
          </a:bodyPr>
          <a:lstStyle/>
          <a:p>
            <a:pPr algn="ctr"/>
            <a:r>
              <a:rPr lang="it-IT" b="1" dirty="0"/>
              <a:t>Scutiri personale</a:t>
            </a:r>
            <a:br>
              <a:rPr lang="it-IT" b="1" dirty="0"/>
            </a:br>
            <a:r>
              <a:rPr lang="it-IT" b="1" dirty="0"/>
              <a:t>(art. 33 din Codul fiscal)</a:t>
            </a:r>
            <a:br>
              <a:rPr lang="it-IT" b="1" dirty="0"/>
            </a:br>
            <a:endParaRPr lang="ro-RO" b="1" dirty="0"/>
          </a:p>
        </p:txBody>
      </p:sp>
      <p:sp>
        <p:nvSpPr>
          <p:cNvPr id="3" name="Substituent conținut 2">
            <a:extLst>
              <a:ext uri="{FF2B5EF4-FFF2-40B4-BE49-F238E27FC236}">
                <a16:creationId xmlns:a16="http://schemas.microsoft.com/office/drawing/2014/main" id="{1FF1713D-22D1-4B8C-A01B-B05A67774E6E}"/>
              </a:ext>
            </a:extLst>
          </p:cNvPr>
          <p:cNvSpPr>
            <a:spLocks noGrp="1"/>
          </p:cNvSpPr>
          <p:nvPr>
            <p:ph idx="1"/>
          </p:nvPr>
        </p:nvSpPr>
        <p:spPr/>
        <p:txBody>
          <a:bodyPr/>
          <a:lstStyle/>
          <a:p>
            <a:pPr algn="just"/>
            <a:r>
              <a:rPr lang="ro-MD" dirty="0"/>
              <a:t>Dreptul la scutirea personală în mărimea stabilită la art.33 din Cod îl au persoanele fizice rezidente care au un venit anual impozabil mai mic de 360 000 de lei, cu </a:t>
            </a:r>
            <a:r>
              <a:rPr lang="ro-MD" dirty="0" err="1"/>
              <a:t>excepţia</a:t>
            </a:r>
            <a:r>
              <a:rPr lang="ro-MD" dirty="0"/>
              <a:t> veniturilor prevăzute la art.90</a:t>
            </a:r>
            <a:r>
              <a:rPr lang="ro-MD" baseline="30000" dirty="0"/>
              <a:t>1</a:t>
            </a:r>
            <a:r>
              <a:rPr lang="ro-MD" dirty="0"/>
              <a:t> din Cod.</a:t>
            </a:r>
          </a:p>
          <a:p>
            <a:pPr algn="just"/>
            <a:r>
              <a:rPr lang="ro-MD" dirty="0"/>
              <a:t>Prevederile în cauză nu aduc atingere dreptului contribuabilului de aplicare a scutirilor specificate în art.34 </a:t>
            </a:r>
            <a:r>
              <a:rPr lang="ro-MD" dirty="0" err="1"/>
              <a:t>şi</a:t>
            </a:r>
            <a:r>
              <a:rPr lang="ro-MD" dirty="0"/>
              <a:t> 35 din Cod, în </a:t>
            </a:r>
            <a:r>
              <a:rPr lang="ro-MD" dirty="0" err="1"/>
              <a:t>condiţiile</a:t>
            </a:r>
            <a:r>
              <a:rPr lang="ro-MD" dirty="0"/>
              <a:t> stabilite de acestea.</a:t>
            </a:r>
          </a:p>
          <a:p>
            <a:endParaRPr lang="ro-RO" dirty="0"/>
          </a:p>
        </p:txBody>
      </p:sp>
    </p:spTree>
    <p:extLst>
      <p:ext uri="{BB962C8B-B14F-4D97-AF65-F5344CB8AC3E}">
        <p14:creationId xmlns:p14="http://schemas.microsoft.com/office/powerpoint/2010/main" val="41671712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4319DF7E-C261-4558-B329-52B138707178}"/>
              </a:ext>
            </a:extLst>
          </p:cNvPr>
          <p:cNvSpPr>
            <a:spLocks noGrp="1"/>
          </p:cNvSpPr>
          <p:nvPr>
            <p:ph type="title"/>
          </p:nvPr>
        </p:nvSpPr>
        <p:spPr/>
        <p:txBody>
          <a:bodyPr>
            <a:normAutofit fontScale="90000"/>
          </a:bodyPr>
          <a:lstStyle/>
          <a:p>
            <a:pPr algn="ctr"/>
            <a:r>
              <a:rPr lang="it-IT" b="1" dirty="0"/>
              <a:t>Scutiri acordate soţiei (soţului)</a:t>
            </a:r>
            <a:br>
              <a:rPr lang="it-IT" b="1" dirty="0"/>
            </a:br>
            <a:r>
              <a:rPr lang="it-IT" b="1" dirty="0"/>
              <a:t>(art. 34 din Codul fiscal)</a:t>
            </a:r>
            <a:br>
              <a:rPr lang="it-IT" b="1" dirty="0"/>
            </a:br>
            <a:endParaRPr lang="ro-RO" b="1" dirty="0"/>
          </a:p>
        </p:txBody>
      </p:sp>
      <p:sp>
        <p:nvSpPr>
          <p:cNvPr id="3" name="Substituent conținut 2">
            <a:extLst>
              <a:ext uri="{FF2B5EF4-FFF2-40B4-BE49-F238E27FC236}">
                <a16:creationId xmlns:a16="http://schemas.microsoft.com/office/drawing/2014/main" id="{DC97E56B-CC4E-4D22-9D68-1FE38B0C1B26}"/>
              </a:ext>
            </a:extLst>
          </p:cNvPr>
          <p:cNvSpPr>
            <a:spLocks noGrp="1"/>
          </p:cNvSpPr>
          <p:nvPr>
            <p:ph idx="1"/>
          </p:nvPr>
        </p:nvSpPr>
        <p:spPr>
          <a:xfrm>
            <a:off x="591312" y="1690688"/>
            <a:ext cx="10515600" cy="4351338"/>
          </a:xfrm>
        </p:spPr>
        <p:txBody>
          <a:bodyPr>
            <a:normAutofit/>
          </a:bodyPr>
          <a:lstStyle/>
          <a:p>
            <a:pPr algn="just"/>
            <a:r>
              <a:rPr lang="ro-RO" dirty="0"/>
              <a:t>Suma scutirilor anuale se transmite în cuantum întreg, în mărimea indicatorului prevăzut la art.34 alin.(2) din Codul fiscal, fără a fi divizată între contribuabil </a:t>
            </a:r>
            <a:r>
              <a:rPr lang="ro-RO" dirty="0" err="1"/>
              <a:t>şi</a:t>
            </a:r>
            <a:r>
              <a:rPr lang="ro-RO" dirty="0"/>
              <a:t> </a:t>
            </a:r>
            <a:r>
              <a:rPr lang="ro-RO" dirty="0" err="1"/>
              <a:t>soţia</a:t>
            </a:r>
            <a:r>
              <a:rPr lang="ro-RO" dirty="0"/>
              <a:t> (</a:t>
            </a:r>
            <a:r>
              <a:rPr lang="ro-RO" dirty="0" err="1"/>
              <a:t>soţul</a:t>
            </a:r>
            <a:r>
              <a:rPr lang="ro-RO" dirty="0"/>
              <a:t>) acestuia.</a:t>
            </a:r>
          </a:p>
          <a:p>
            <a:pPr algn="just"/>
            <a:r>
              <a:rPr lang="ro-RO" dirty="0"/>
              <a:t> Dacă pe parcursul anului fiscal </a:t>
            </a:r>
            <a:r>
              <a:rPr lang="ro-RO" dirty="0" err="1"/>
              <a:t>soţii</a:t>
            </a:r>
            <a:r>
              <a:rPr lang="ro-RO" dirty="0"/>
              <a:t> întrerup </a:t>
            </a:r>
            <a:r>
              <a:rPr lang="ro-RO" dirty="0" err="1"/>
              <a:t>relaţiile</a:t>
            </a:r>
            <a:r>
              <a:rPr lang="ro-RO" dirty="0"/>
              <a:t> de căsătorie, în cazul în care unul dintre ei a beneficiat de scutirea pentru </a:t>
            </a:r>
            <a:r>
              <a:rPr lang="ro-RO" dirty="0" err="1"/>
              <a:t>soţ</a:t>
            </a:r>
            <a:r>
              <a:rPr lang="ro-RO" dirty="0"/>
              <a:t> (</a:t>
            </a:r>
            <a:r>
              <a:rPr lang="ro-RO" dirty="0" err="1"/>
              <a:t>soţie</a:t>
            </a:r>
            <a:r>
              <a:rPr lang="ro-RO" dirty="0"/>
              <a:t>), la prezentarea </a:t>
            </a:r>
            <a:r>
              <a:rPr lang="ro-RO" dirty="0" err="1"/>
              <a:t>declaraţiei</a:t>
            </a:r>
            <a:r>
              <a:rPr lang="ro-RO" dirty="0"/>
              <a:t>, fiecare dintre ei se va folosi numai de scutirea personală, cu recalcularea respectivă a </a:t>
            </a:r>
            <a:r>
              <a:rPr lang="ro-RO" dirty="0" err="1"/>
              <a:t>obligaţiei</a:t>
            </a:r>
            <a:r>
              <a:rPr lang="ro-RO" dirty="0"/>
              <a:t> privind impozitul pe venit.</a:t>
            </a:r>
          </a:p>
          <a:p>
            <a:endParaRPr lang="ro-RO" dirty="0"/>
          </a:p>
        </p:txBody>
      </p:sp>
    </p:spTree>
    <p:extLst>
      <p:ext uri="{BB962C8B-B14F-4D97-AF65-F5344CB8AC3E}">
        <p14:creationId xmlns:p14="http://schemas.microsoft.com/office/powerpoint/2010/main" val="1064323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E4ACEDC3-38B0-405B-9007-FE6DF838CE34}"/>
              </a:ext>
            </a:extLst>
          </p:cNvPr>
          <p:cNvSpPr>
            <a:spLocks noGrp="1"/>
          </p:cNvSpPr>
          <p:nvPr>
            <p:ph type="title"/>
          </p:nvPr>
        </p:nvSpPr>
        <p:spPr/>
        <p:txBody>
          <a:bodyPr>
            <a:normAutofit fontScale="90000"/>
          </a:bodyPr>
          <a:lstStyle/>
          <a:p>
            <a:pPr algn="ctr"/>
            <a:r>
              <a:rPr lang="it-IT" dirty="0"/>
              <a:t>Scutiri pentru persoanele întreţinute (art. 35 din Codul fiscal) </a:t>
            </a:r>
            <a:br>
              <a:rPr lang="it-IT" dirty="0"/>
            </a:br>
            <a:endParaRPr lang="ro-RO" dirty="0"/>
          </a:p>
        </p:txBody>
      </p:sp>
      <p:sp>
        <p:nvSpPr>
          <p:cNvPr id="3" name="Substituent conținut 2">
            <a:extLst>
              <a:ext uri="{FF2B5EF4-FFF2-40B4-BE49-F238E27FC236}">
                <a16:creationId xmlns:a16="http://schemas.microsoft.com/office/drawing/2014/main" id="{8DD1CEDF-3DD3-4A2B-81E2-E617C6F03435}"/>
              </a:ext>
            </a:extLst>
          </p:cNvPr>
          <p:cNvSpPr>
            <a:spLocks noGrp="1"/>
          </p:cNvSpPr>
          <p:nvPr>
            <p:ph idx="1"/>
          </p:nvPr>
        </p:nvSpPr>
        <p:spPr>
          <a:xfrm>
            <a:off x="838200" y="1353312"/>
            <a:ext cx="10515600" cy="4823651"/>
          </a:xfrm>
        </p:spPr>
        <p:txBody>
          <a:bodyPr>
            <a:normAutofit lnSpcReduction="10000"/>
          </a:bodyPr>
          <a:lstStyle/>
          <a:p>
            <a:pPr algn="just"/>
            <a:r>
              <a:rPr lang="ro-MD" dirty="0"/>
              <a:t>Indiferent de faptul dacă contribuabilul beneficiază de scutirea personală sau o transmite </a:t>
            </a:r>
            <a:r>
              <a:rPr lang="ro-MD" dirty="0" err="1"/>
              <a:t>soţului</a:t>
            </a:r>
            <a:r>
              <a:rPr lang="ro-MD" dirty="0"/>
              <a:t> (</a:t>
            </a:r>
            <a:r>
              <a:rPr lang="ro-MD" dirty="0" err="1"/>
              <a:t>soţiei</a:t>
            </a:r>
            <a:r>
              <a:rPr lang="ro-MD" dirty="0"/>
              <a:t>), acesta continuă să beneficieze de scutirea pentru persoanele </a:t>
            </a:r>
            <a:r>
              <a:rPr lang="ro-MD" dirty="0" err="1"/>
              <a:t>întreţinute</a:t>
            </a:r>
            <a:r>
              <a:rPr lang="ro-MD" dirty="0"/>
              <a:t> în </a:t>
            </a:r>
            <a:r>
              <a:rPr lang="ro-MD" dirty="0" err="1"/>
              <a:t>condiţiile</a:t>
            </a:r>
            <a:r>
              <a:rPr lang="ro-MD" dirty="0"/>
              <a:t> prevăzute la art.35 alin.(2) din Codul fiscal.</a:t>
            </a:r>
          </a:p>
          <a:p>
            <a:pPr algn="just"/>
            <a:r>
              <a:rPr lang="ro-MD" dirty="0"/>
              <a:t>În cazul scutirii pentru persoanele </a:t>
            </a:r>
            <a:r>
              <a:rPr lang="ro-MD" dirty="0" err="1"/>
              <a:t>întreţinute</a:t>
            </a:r>
            <a:r>
              <a:rPr lang="ro-MD" dirty="0"/>
              <a:t> se va </a:t>
            </a:r>
            <a:r>
              <a:rPr lang="ro-MD" dirty="0" err="1"/>
              <a:t>ţine</a:t>
            </a:r>
            <a:r>
              <a:rPr lang="ro-MD" dirty="0"/>
              <a:t> cont de veniturile din orice sursă de venit </a:t>
            </a:r>
            <a:r>
              <a:rPr lang="ro-MD" dirty="0" err="1"/>
              <a:t>obţinute</a:t>
            </a:r>
            <a:r>
              <a:rPr lang="ro-MD" dirty="0"/>
              <a:t> de către persoanele </a:t>
            </a:r>
            <a:r>
              <a:rPr lang="ro-MD" dirty="0" err="1"/>
              <a:t>întreţinute</a:t>
            </a:r>
            <a:r>
              <a:rPr lang="ro-MD" dirty="0"/>
              <a:t> (</a:t>
            </a:r>
            <a:r>
              <a:rPr lang="ro-MD" dirty="0" err="1"/>
              <a:t>atît</a:t>
            </a:r>
            <a:r>
              <a:rPr lang="ro-MD" dirty="0"/>
              <a:t> cele impozabile, </a:t>
            </a:r>
            <a:r>
              <a:rPr lang="ro-MD" dirty="0" err="1"/>
              <a:t>cît</a:t>
            </a:r>
            <a:r>
              <a:rPr lang="ro-MD" dirty="0"/>
              <a:t> </a:t>
            </a:r>
            <a:r>
              <a:rPr lang="ro-MD" dirty="0" err="1"/>
              <a:t>şi</a:t>
            </a:r>
            <a:r>
              <a:rPr lang="ro-MD" dirty="0"/>
              <a:t> cele neimpozabile) </a:t>
            </a:r>
            <a:r>
              <a:rPr lang="ro-MD" dirty="0" err="1"/>
              <a:t>atît</a:t>
            </a:r>
            <a:r>
              <a:rPr lang="ro-MD" dirty="0"/>
              <a:t> din sursele aflate în Republica Moldova, </a:t>
            </a:r>
            <a:r>
              <a:rPr lang="ro-MD" dirty="0" err="1"/>
              <a:t>cît</a:t>
            </a:r>
            <a:r>
              <a:rPr lang="ro-MD" dirty="0"/>
              <a:t> </a:t>
            </a:r>
            <a:r>
              <a:rPr lang="ro-MD" dirty="0" err="1"/>
              <a:t>şi</a:t>
            </a:r>
            <a:r>
              <a:rPr lang="ro-MD" dirty="0"/>
              <a:t> din orice surse aflate în afara Republicii Moldova, cu </a:t>
            </a:r>
            <a:r>
              <a:rPr lang="ro-MD" dirty="0" err="1"/>
              <a:t>excepţia</a:t>
            </a:r>
            <a:r>
              <a:rPr lang="ro-MD" dirty="0"/>
              <a:t> sumei </a:t>
            </a:r>
            <a:r>
              <a:rPr lang="ro-MD" dirty="0" err="1"/>
              <a:t>alocaţiilor</a:t>
            </a:r>
            <a:r>
              <a:rPr lang="ro-MD" dirty="0"/>
              <a:t> achitate din mijloacele bugetului de stat pentru persoanele cu </a:t>
            </a:r>
            <a:r>
              <a:rPr lang="ro-MD" dirty="0" err="1"/>
              <a:t>dizabilităţi</a:t>
            </a:r>
            <a:r>
              <a:rPr lang="ro-MD" dirty="0"/>
              <a:t> în urma unei </a:t>
            </a:r>
            <a:r>
              <a:rPr lang="ro-MD" dirty="0" err="1"/>
              <a:t>afecţiuni</a:t>
            </a:r>
            <a:r>
              <a:rPr lang="ro-MD" dirty="0"/>
              <a:t> congenitale sau din copilărie </a:t>
            </a:r>
            <a:r>
              <a:rPr lang="ro-MD" dirty="0" err="1"/>
              <a:t>şi</a:t>
            </a:r>
            <a:r>
              <a:rPr lang="ro-MD" dirty="0"/>
              <a:t> pentru persoanele cu </a:t>
            </a:r>
            <a:r>
              <a:rPr lang="ro-MD" dirty="0" err="1"/>
              <a:t>dizabilităţi</a:t>
            </a:r>
            <a:r>
              <a:rPr lang="ro-MD" dirty="0"/>
              <a:t> severe </a:t>
            </a:r>
            <a:r>
              <a:rPr lang="ro-MD" dirty="0" err="1"/>
              <a:t>şi</a:t>
            </a:r>
            <a:r>
              <a:rPr lang="ro-MD" dirty="0"/>
              <a:t> accentuate.</a:t>
            </a:r>
          </a:p>
          <a:p>
            <a:endParaRPr lang="ro-RO" dirty="0"/>
          </a:p>
        </p:txBody>
      </p:sp>
    </p:spTree>
    <p:extLst>
      <p:ext uri="{BB962C8B-B14F-4D97-AF65-F5344CB8AC3E}">
        <p14:creationId xmlns:p14="http://schemas.microsoft.com/office/powerpoint/2010/main" val="3658823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491B9E0E-8255-482F-97A9-9C533F5CB0D9}"/>
              </a:ext>
            </a:extLst>
          </p:cNvPr>
          <p:cNvSpPr>
            <a:spLocks noGrp="1"/>
          </p:cNvSpPr>
          <p:nvPr>
            <p:ph type="title"/>
          </p:nvPr>
        </p:nvSpPr>
        <p:spPr/>
        <p:txBody>
          <a:bodyPr/>
          <a:lstStyle/>
          <a:p>
            <a:pPr algn="ctr"/>
            <a:r>
              <a:rPr lang="ro-RO" dirty="0">
                <a:solidFill>
                  <a:srgbClr val="FF0000"/>
                </a:solidFill>
              </a:rPr>
              <a:t>Remarcă </a:t>
            </a:r>
          </a:p>
        </p:txBody>
      </p:sp>
      <p:sp>
        <p:nvSpPr>
          <p:cNvPr id="3" name="Substituent conținut 2">
            <a:extLst>
              <a:ext uri="{FF2B5EF4-FFF2-40B4-BE49-F238E27FC236}">
                <a16:creationId xmlns:a16="http://schemas.microsoft.com/office/drawing/2014/main" id="{0B8EF982-6967-46D8-8371-E4FDCE6D7051}"/>
              </a:ext>
            </a:extLst>
          </p:cNvPr>
          <p:cNvSpPr>
            <a:spLocks noGrp="1"/>
          </p:cNvSpPr>
          <p:nvPr>
            <p:ph idx="1"/>
          </p:nvPr>
        </p:nvSpPr>
        <p:spPr/>
        <p:txBody>
          <a:bodyPr>
            <a:normAutofit lnSpcReduction="10000"/>
          </a:bodyPr>
          <a:lstStyle/>
          <a:p>
            <a:pPr algn="just"/>
            <a:r>
              <a:rPr lang="ro-MD" dirty="0"/>
              <a:t>Dacă angajatul pe parcursul anului fiscal </a:t>
            </a:r>
            <a:r>
              <a:rPr lang="ro-MD" dirty="0" err="1"/>
              <a:t>obţine</a:t>
            </a:r>
            <a:r>
              <a:rPr lang="ro-MD" dirty="0"/>
              <a:t> dreptul la scutiri ca urmare a </a:t>
            </a:r>
            <a:r>
              <a:rPr lang="ro-MD" dirty="0" err="1"/>
              <a:t>dobîndirii</a:t>
            </a:r>
            <a:r>
              <a:rPr lang="ro-MD" dirty="0"/>
              <a:t> statutului de rezident în scopuri fiscale, acesta prezintă angajatorului o cerere, în forma stabilită la anexa nr.6. În cazul dat, angajatorul nu efectuează recalcularea impozitului pe venit de la începutul anului. Angajatul poate să utilizeze toată scutirea anuală la impozitul pe venit prin prezentarea </a:t>
            </a:r>
            <a:r>
              <a:rPr lang="ro-MD" dirty="0" err="1"/>
              <a:t>Declaraţiei</a:t>
            </a:r>
            <a:r>
              <a:rPr lang="ro-MD" dirty="0"/>
              <a:t> persoanei fizice cu privire la impozitul pe venit.</a:t>
            </a:r>
          </a:p>
          <a:p>
            <a:pPr algn="just"/>
            <a:r>
              <a:rPr lang="ro-MD" dirty="0"/>
              <a:t>În cazul în care, pe parcursul anului, angajatul </a:t>
            </a:r>
            <a:r>
              <a:rPr lang="ro-MD" dirty="0" err="1"/>
              <a:t>renunţă</a:t>
            </a:r>
            <a:r>
              <a:rPr lang="ro-MD" dirty="0"/>
              <a:t> benevol la scutirile la impozitul pe venit, acesta prezintă angajatorului o cerere în formă liberă, în care va solicita neacordarea scutirilor respective </a:t>
            </a:r>
            <a:r>
              <a:rPr lang="ro-MD" dirty="0" err="1"/>
              <a:t>pînă</a:t>
            </a:r>
            <a:r>
              <a:rPr lang="ro-MD" dirty="0"/>
              <a:t> la finele anului de gestiune.</a:t>
            </a:r>
          </a:p>
          <a:p>
            <a:endParaRPr lang="ro-RO" dirty="0"/>
          </a:p>
        </p:txBody>
      </p:sp>
    </p:spTree>
    <p:extLst>
      <p:ext uri="{BB962C8B-B14F-4D97-AF65-F5344CB8AC3E}">
        <p14:creationId xmlns:p14="http://schemas.microsoft.com/office/powerpoint/2010/main" val="28752007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FFABEBE7-6ABB-41BA-9336-42EA9A8D8CD0}"/>
              </a:ext>
            </a:extLst>
          </p:cNvPr>
          <p:cNvSpPr>
            <a:spLocks noGrp="1"/>
          </p:cNvSpPr>
          <p:nvPr>
            <p:ph type="title"/>
          </p:nvPr>
        </p:nvSpPr>
        <p:spPr/>
        <p:txBody>
          <a:bodyPr/>
          <a:lstStyle/>
          <a:p>
            <a:pPr algn="ctr"/>
            <a:r>
              <a:rPr lang="ro-RO" b="1" dirty="0">
                <a:cs typeface="Calibri" panose="020F0502020204030204" pitchFamily="34" charset="0"/>
              </a:rPr>
              <a:t>Deduceri</a:t>
            </a:r>
            <a:r>
              <a:rPr lang="ro-RO" sz="3600" b="1" dirty="0"/>
              <a:t> </a:t>
            </a:r>
            <a:endParaRPr lang="ro-RO" dirty="0"/>
          </a:p>
        </p:txBody>
      </p:sp>
      <p:sp>
        <p:nvSpPr>
          <p:cNvPr id="3" name="Substituent conținut 2">
            <a:extLst>
              <a:ext uri="{FF2B5EF4-FFF2-40B4-BE49-F238E27FC236}">
                <a16:creationId xmlns:a16="http://schemas.microsoft.com/office/drawing/2014/main" id="{E9189CB7-21CC-4BA4-9778-139754266FA2}"/>
              </a:ext>
            </a:extLst>
          </p:cNvPr>
          <p:cNvSpPr>
            <a:spLocks noGrp="1"/>
          </p:cNvSpPr>
          <p:nvPr>
            <p:ph idx="1"/>
          </p:nvPr>
        </p:nvSpPr>
        <p:spPr/>
        <p:txBody>
          <a:bodyPr/>
          <a:lstStyle/>
          <a:p>
            <a:pPr algn="just"/>
            <a:r>
              <a:rPr lang="ro-RO" dirty="0"/>
              <a:t>din venitul brut  se deduc primele de asigurare obligatorie de </a:t>
            </a:r>
            <a:r>
              <a:rPr lang="ro-RO" dirty="0" err="1"/>
              <a:t>asistenţă</a:t>
            </a:r>
            <a:r>
              <a:rPr lang="ro-RO" dirty="0"/>
              <a:t> medicală, achitate în cuantumurile, determinate conform </a:t>
            </a:r>
            <a:r>
              <a:rPr lang="ro-RO" dirty="0" err="1"/>
              <a:t>legislaţiei</a:t>
            </a:r>
            <a:r>
              <a:rPr lang="ro-RO" dirty="0"/>
              <a:t> în vigoare în perioada fiscală respectivă (alin.(6) art.36 din Cod); </a:t>
            </a:r>
          </a:p>
          <a:p>
            <a:pPr algn="just"/>
            <a:r>
              <a:rPr lang="ro-RO" dirty="0"/>
              <a:t>pentru plățile salariale și alte recompense calculate pentru perioadele începând cu luna ianuarie 2022, la determinarea primelor de asigurare obligatorie de asistență medicală se va aplica tariful în mărime de 9%, stabilit pentru anul 2022 prin Legea fondurilor asigurării obligatorii de asistență medicală pe anul 2022, nr.207/2021;</a:t>
            </a:r>
          </a:p>
          <a:p>
            <a:pPr algn="just"/>
            <a:endParaRPr lang="ro-RO" dirty="0"/>
          </a:p>
        </p:txBody>
      </p:sp>
    </p:spTree>
    <p:extLst>
      <p:ext uri="{BB962C8B-B14F-4D97-AF65-F5344CB8AC3E}">
        <p14:creationId xmlns:p14="http://schemas.microsoft.com/office/powerpoint/2010/main" val="2932552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95A694ED-0DA4-4A4A-938B-4E4EE1AB9C8F}"/>
              </a:ext>
            </a:extLst>
          </p:cNvPr>
          <p:cNvSpPr>
            <a:spLocks noGrp="1"/>
          </p:cNvSpPr>
          <p:nvPr>
            <p:ph type="title"/>
          </p:nvPr>
        </p:nvSpPr>
        <p:spPr/>
        <p:txBody>
          <a:bodyPr>
            <a:normAutofit/>
          </a:bodyPr>
          <a:lstStyle/>
          <a:p>
            <a:pPr algn="ctr"/>
            <a:r>
              <a:rPr lang="ro-RO" sz="3400" b="1" dirty="0"/>
              <a:t>Aspecte ce țin de deducerea contribuției individuale de asigurări sociale</a:t>
            </a:r>
          </a:p>
        </p:txBody>
      </p:sp>
      <p:sp>
        <p:nvSpPr>
          <p:cNvPr id="3" name="Substituent conținut 2">
            <a:extLst>
              <a:ext uri="{FF2B5EF4-FFF2-40B4-BE49-F238E27FC236}">
                <a16:creationId xmlns:a16="http://schemas.microsoft.com/office/drawing/2014/main" id="{F53CDAA8-D178-45A5-96BD-26B9CB3EA9FD}"/>
              </a:ext>
            </a:extLst>
          </p:cNvPr>
          <p:cNvSpPr>
            <a:spLocks noGrp="1"/>
          </p:cNvSpPr>
          <p:nvPr>
            <p:ph idx="1"/>
          </p:nvPr>
        </p:nvSpPr>
        <p:spPr/>
        <p:txBody>
          <a:bodyPr>
            <a:normAutofit/>
          </a:bodyPr>
          <a:lstStyle/>
          <a:p>
            <a:pPr algn="just"/>
            <a:r>
              <a:rPr lang="ro-RO" dirty="0"/>
              <a:t>Potrivit prevederilor Legii privind sistemul public de asigurări sociale nr.489/1999, în vigoare de la 1 ianuarie 2021, pentru angajați a fost anulată obligația privind achitarea contribuției individuale de asigurări sociale din plățile salariale calculate pentru perioada începând cu luna ianuarie 2021.</a:t>
            </a:r>
          </a:p>
          <a:p>
            <a:pPr marL="0" indent="0" algn="just">
              <a:buNone/>
            </a:pPr>
            <a:r>
              <a:rPr lang="ro-RO" dirty="0"/>
              <a:t>Astfel, pentru plățile salariale și alte recompense calculate pentru perioadele începând cu luna ianuarie 2021, contribuția de asigurări sociale va fi datorată doar de către angajatori.</a:t>
            </a:r>
          </a:p>
          <a:p>
            <a:endParaRPr lang="ro-RO" dirty="0"/>
          </a:p>
        </p:txBody>
      </p:sp>
    </p:spTree>
    <p:extLst>
      <p:ext uri="{BB962C8B-B14F-4D97-AF65-F5344CB8AC3E}">
        <p14:creationId xmlns:p14="http://schemas.microsoft.com/office/powerpoint/2010/main" val="26406973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054249"/>
            <a:ext cx="10515600" cy="5122714"/>
          </a:xfrm>
        </p:spPr>
        <p:txBody>
          <a:bodyPr/>
          <a:lstStyle/>
          <a:p>
            <a:pPr algn="just"/>
            <a:r>
              <a:rPr lang="ro-RO" dirty="0"/>
              <a:t>Se consideră sursă de venit neimpozabilă </a:t>
            </a:r>
            <a:r>
              <a:rPr lang="ro-RO" dirty="0" err="1"/>
              <a:t>plăţile</a:t>
            </a:r>
            <a:r>
              <a:rPr lang="ro-RO" dirty="0"/>
              <a:t> efectuate de angajator pentru testarea </a:t>
            </a:r>
            <a:r>
              <a:rPr lang="ro-RO" dirty="0" err="1"/>
              <a:t>salariaţilor</a:t>
            </a:r>
            <a:r>
              <a:rPr lang="ro-RO" dirty="0"/>
              <a:t> în vederea depistării </a:t>
            </a:r>
            <a:r>
              <a:rPr lang="ro-RO" dirty="0" err="1"/>
              <a:t>prezenţei</a:t>
            </a:r>
            <a:r>
              <a:rPr lang="ro-RO" dirty="0"/>
              <a:t> virusului SARS-CoV-2 </a:t>
            </a:r>
            <a:r>
              <a:rPr lang="ro-RO" dirty="0" err="1"/>
              <a:t>şi</a:t>
            </a:r>
            <a:r>
              <a:rPr lang="ro-RO" dirty="0"/>
              <a:t> </a:t>
            </a:r>
            <a:r>
              <a:rPr lang="ro-RO" u="sng" dirty="0"/>
              <a:t>pentru vaccinarea </a:t>
            </a:r>
            <a:r>
              <a:rPr lang="ro-RO" u="sng" dirty="0" err="1"/>
              <a:t>salariaţilor</a:t>
            </a:r>
            <a:r>
              <a:rPr lang="ro-RO" u="sng" dirty="0"/>
              <a:t> împotriva SARS-CoV-2 </a:t>
            </a:r>
            <a:r>
              <a:rPr lang="ro-RO" dirty="0"/>
              <a:t>( art. 20 lit.z</a:t>
            </a:r>
            <a:r>
              <a:rPr lang="ro-RO" baseline="30000" dirty="0"/>
              <a:t>18 </a:t>
            </a:r>
            <a:r>
              <a:rPr lang="ro-RO" dirty="0"/>
              <a:t>din Codul fiscal) ;</a:t>
            </a:r>
          </a:p>
          <a:p>
            <a:pPr marL="0" indent="0" algn="just">
              <a:buNone/>
            </a:pPr>
            <a:endParaRPr lang="ro-RO" dirty="0"/>
          </a:p>
          <a:p>
            <a:pPr algn="just"/>
            <a:r>
              <a:rPr lang="ro-RO" dirty="0"/>
              <a:t>Se permite deducerea cheltuielilor suportate de angajator pentru testarea </a:t>
            </a:r>
            <a:r>
              <a:rPr lang="ro-RO" dirty="0" err="1"/>
              <a:t>salariaţilor</a:t>
            </a:r>
            <a:r>
              <a:rPr lang="ro-RO" dirty="0"/>
              <a:t> în vederea depistării </a:t>
            </a:r>
            <a:r>
              <a:rPr lang="ro-RO" dirty="0" err="1"/>
              <a:t>prezenţei</a:t>
            </a:r>
            <a:r>
              <a:rPr lang="ro-RO" dirty="0"/>
              <a:t> virusului SARS-CoV-2 </a:t>
            </a:r>
            <a:r>
              <a:rPr lang="ro-RO" dirty="0" err="1"/>
              <a:t>şi</a:t>
            </a:r>
            <a:r>
              <a:rPr lang="ro-RO" dirty="0"/>
              <a:t> pentru vaccinarea </a:t>
            </a:r>
            <a:r>
              <a:rPr lang="ro-RO" dirty="0" err="1"/>
              <a:t>salariaţilor</a:t>
            </a:r>
            <a:r>
              <a:rPr lang="ro-RO" dirty="0"/>
              <a:t> împotriva SARS-CoV-2 (art. 24 alin. (25) din Codul fiscal)</a:t>
            </a: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613186"/>
            <a:ext cx="10515600" cy="1077502"/>
          </a:xfrm>
        </p:spPr>
        <p:txBody>
          <a:bodyPr>
            <a:normAutofit fontScale="90000"/>
          </a:bodyPr>
          <a:lstStyle/>
          <a:p>
            <a:pPr algn="ctr"/>
            <a:r>
              <a:rPr lang="ro-RO" b="1" dirty="0"/>
              <a:t>Impozitarea plăţilor salariale ale angajaţilor din domeniul transportului rutier de persoane în regim de taxi</a:t>
            </a:r>
            <a:br>
              <a:rPr lang="ro-RO" b="1" dirty="0"/>
            </a:br>
            <a:endParaRPr lang="ru-RU" b="1" dirty="0"/>
          </a:p>
        </p:txBody>
      </p:sp>
      <p:sp>
        <p:nvSpPr>
          <p:cNvPr id="3" name="Объект 2"/>
          <p:cNvSpPr>
            <a:spLocks noGrp="1"/>
          </p:cNvSpPr>
          <p:nvPr>
            <p:ph idx="1"/>
          </p:nvPr>
        </p:nvSpPr>
        <p:spPr/>
        <p:txBody>
          <a:bodyPr>
            <a:normAutofit fontScale="92500" lnSpcReduction="10000"/>
          </a:bodyPr>
          <a:lstStyle/>
          <a:p>
            <a:pPr algn="just"/>
            <a:r>
              <a:rPr lang="ro-RO" dirty="0"/>
              <a:t>Prin derogare de la prevederile art.15 şi art.88, angajatorii din domeniul transportului rutier de persoane în regim de taxi care plătesc angajatului conducător auto ce efectuează transport rutier de persoane în regim de taxi salariu (inclusiv primele şi facilităţile acordate) sînt obligaţi să calculeze şi să achite la buget un impozit pe venit în mărime fixă de </a:t>
            </a:r>
            <a:r>
              <a:rPr lang="ro-RO" dirty="0">
                <a:solidFill>
                  <a:schemeClr val="tx1"/>
                </a:solidFill>
              </a:rPr>
              <a:t>500</a:t>
            </a:r>
            <a:r>
              <a:rPr lang="ro-RO" dirty="0"/>
              <a:t> de lei lunar pentru fiecare angajat din venitul ce nu depăşeşte 10000 de lei pe lună.</a:t>
            </a:r>
          </a:p>
          <a:p>
            <a:pPr algn="just"/>
            <a:r>
              <a:rPr lang="ro-RO" dirty="0"/>
              <a:t>Suma venitului lunar ce depăşeşte limita stabilită la alin.(1) se supune impozitării, prin aplicarea regimului fiscal general prevăzut la art.88, începînd cu primul leu al depăşirii, cu aplicarea cotelor de impozitare stabilite la art.15 din Codul fiscal. (</a:t>
            </a:r>
            <a:r>
              <a:rPr lang="ro-RO" b="1" dirty="0"/>
              <a:t> </a:t>
            </a:r>
            <a:r>
              <a:rPr lang="ro-RO" dirty="0"/>
              <a:t>art. 88</a:t>
            </a:r>
            <a:r>
              <a:rPr lang="ro-RO" baseline="30000" dirty="0"/>
              <a:t>1</a:t>
            </a:r>
            <a:r>
              <a:rPr lang="ro-RO" dirty="0"/>
              <a:t> din Codul fiscal).</a:t>
            </a:r>
            <a:r>
              <a:rPr lang="ro-RO" baseline="30000" dirty="0"/>
              <a:t> </a:t>
            </a:r>
            <a:endParaRPr lang="ro-RO" dirty="0"/>
          </a:p>
          <a:p>
            <a:pPr marL="0" indent="0">
              <a:buNone/>
            </a:pPr>
            <a:r>
              <a:rPr lang="ro-RO" dirty="0"/>
              <a:t/>
            </a:r>
            <a:br>
              <a:rPr lang="ro-RO" dirty="0"/>
            </a:b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666974"/>
            <a:ext cx="10515600" cy="5509989"/>
          </a:xfrm>
        </p:spPr>
        <p:txBody>
          <a:bodyPr/>
          <a:lstStyle/>
          <a:p>
            <a:pPr marL="0" indent="0">
              <a:buNone/>
            </a:pPr>
            <a:r>
              <a:rPr lang="ro-RO" sz="3600" b="1" dirty="0"/>
              <a:t>Cî</a:t>
            </a:r>
            <a:r>
              <a:rPr lang="en-US" sz="3600" b="1" dirty="0" err="1"/>
              <a:t>nd</a:t>
            </a:r>
            <a:r>
              <a:rPr lang="en-US" sz="3600" b="1" dirty="0"/>
              <a:t> </a:t>
            </a:r>
            <a:r>
              <a:rPr lang="en-US" sz="3600" b="1" dirty="0" err="1"/>
              <a:t>apar</a:t>
            </a:r>
            <a:r>
              <a:rPr lang="en-US" sz="3600" b="1" dirty="0"/>
              <a:t> </a:t>
            </a:r>
            <a:r>
              <a:rPr lang="en-US" sz="3600" b="1" dirty="0" err="1"/>
              <a:t>obliga</a:t>
            </a:r>
            <a:r>
              <a:rPr lang="ro-RO" sz="3600" b="1" dirty="0"/>
              <a:t>ț</a:t>
            </a:r>
            <a:r>
              <a:rPr lang="en-US" sz="3600" b="1" dirty="0"/>
              <a:t>ii</a:t>
            </a:r>
            <a:r>
              <a:rPr lang="ro-RO" sz="3600" b="1" dirty="0"/>
              <a:t> privind reținerea impozitului pe venit la sursa de plată</a:t>
            </a:r>
            <a:r>
              <a:rPr lang="en-US" sz="3600" b="1" dirty="0"/>
              <a:t>?</a:t>
            </a:r>
            <a:endParaRPr lang="ro-RO" sz="3600" b="1" dirty="0"/>
          </a:p>
          <a:p>
            <a:r>
              <a:rPr lang="ro-RO" sz="3600" b="1" dirty="0"/>
              <a:t>	</a:t>
            </a:r>
            <a:r>
              <a:rPr lang="x-none" b="1" dirty="0"/>
              <a:t>Plata salariului</a:t>
            </a:r>
            <a:r>
              <a:rPr lang="ro-RO" b="1" dirty="0"/>
              <a:t> </a:t>
            </a:r>
            <a:r>
              <a:rPr lang="ro-RO" dirty="0"/>
              <a:t>(art. 88 din Codul fiscal)</a:t>
            </a:r>
            <a:r>
              <a:rPr lang="x-none" dirty="0"/>
              <a:t>;</a:t>
            </a:r>
            <a:endParaRPr lang="ro-RO" dirty="0"/>
          </a:p>
          <a:p>
            <a:pPr algn="just"/>
            <a:r>
              <a:rPr lang="ro-RO" b="1" dirty="0"/>
              <a:t>	Alte plăți făcute în adresa rezidentului ;</a:t>
            </a:r>
          </a:p>
          <a:p>
            <a:pPr marL="536575" indent="0" algn="just">
              <a:buNone/>
            </a:pPr>
            <a:r>
              <a:rPr lang="ro-RO" b="1" dirty="0"/>
              <a:t>Reținerea prealabilă </a:t>
            </a:r>
            <a:r>
              <a:rPr lang="ro-RO" dirty="0"/>
              <a:t>(art. 89,90, din Codul fiscal)</a:t>
            </a:r>
          </a:p>
          <a:p>
            <a:pPr marL="536575" indent="0" algn="just">
              <a:buNone/>
            </a:pPr>
            <a:r>
              <a:rPr lang="ro-RO" b="1" dirty="0"/>
              <a:t>Reținerea finală</a:t>
            </a:r>
            <a:r>
              <a:rPr lang="ro-RO" dirty="0"/>
              <a:t> ( art. </a:t>
            </a:r>
            <a:r>
              <a:rPr lang="it-IT" dirty="0"/>
              <a:t>90</a:t>
            </a:r>
            <a:r>
              <a:rPr lang="it-IT" baseline="30000" dirty="0"/>
              <a:t>1</a:t>
            </a:r>
            <a:r>
              <a:rPr lang="ro-RO" baseline="30000" dirty="0"/>
              <a:t> </a:t>
            </a:r>
            <a:r>
              <a:rPr lang="ro-RO" dirty="0"/>
              <a:t> din Codul fiscal </a:t>
            </a:r>
            <a:r>
              <a:rPr lang="ro-RO" dirty="0" smtClean="0"/>
              <a:t>).</a:t>
            </a:r>
          </a:p>
          <a:p>
            <a:pPr marL="993775" indent="-457200" algn="just"/>
            <a:r>
              <a:rPr lang="x-none" b="1" dirty="0" smtClean="0"/>
              <a:t>Plățile</a:t>
            </a:r>
            <a:r>
              <a:rPr lang="ro-RO" b="1" dirty="0" smtClean="0"/>
              <a:t> </a:t>
            </a:r>
            <a:r>
              <a:rPr lang="ro-RO" b="1" dirty="0"/>
              <a:t>efectuate</a:t>
            </a:r>
            <a:r>
              <a:rPr lang="x-none" b="1" dirty="0"/>
              <a:t> în adresa nerezidentului</a:t>
            </a:r>
            <a:r>
              <a:rPr lang="ro-RO" dirty="0"/>
              <a:t>(art. 91 din Codul fiscal).</a:t>
            </a:r>
            <a:endParaRPr lang="en-US" dirty="0"/>
          </a:p>
          <a:p>
            <a:pPr marL="812800" indent="-276225" algn="just"/>
            <a:endParaRPr lang="en-US" dirty="0"/>
          </a:p>
          <a:p>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o-RO" b="1" dirty="0">
                <a:solidFill>
                  <a:prstClr val="black"/>
                </a:solidFill>
              </a:rPr>
              <a:t>Companiile din domeniul IT</a:t>
            </a:r>
            <a:br>
              <a:rPr lang="ro-RO" b="1" dirty="0">
                <a:solidFill>
                  <a:prstClr val="black"/>
                </a:solidFill>
              </a:rPr>
            </a:br>
            <a:endParaRPr lang="ru-RU" dirty="0"/>
          </a:p>
        </p:txBody>
      </p:sp>
      <p:sp>
        <p:nvSpPr>
          <p:cNvPr id="3" name="Объект 2"/>
          <p:cNvSpPr>
            <a:spLocks noGrp="1"/>
          </p:cNvSpPr>
          <p:nvPr>
            <p:ph idx="1"/>
          </p:nvPr>
        </p:nvSpPr>
        <p:spPr>
          <a:xfrm>
            <a:off x="838200" y="1376979"/>
            <a:ext cx="10515600" cy="4799984"/>
          </a:xfrm>
        </p:spPr>
        <p:txBody>
          <a:bodyPr>
            <a:normAutofit/>
          </a:bodyPr>
          <a:lstStyle/>
          <a:p>
            <a:pPr marL="0" indent="357505" algn="just">
              <a:lnSpc>
                <a:spcPct val="120000"/>
              </a:lnSpc>
              <a:spcBef>
                <a:spcPts val="0"/>
              </a:spcBef>
              <a:buNone/>
            </a:pPr>
            <a:endParaRPr lang="en-US" sz="1200" b="1" dirty="0">
              <a:solidFill>
                <a:srgbClr val="FF0000"/>
              </a:solidFill>
            </a:endParaRPr>
          </a:p>
          <a:p>
            <a:pPr marL="0" indent="357505" algn="just">
              <a:lnSpc>
                <a:spcPct val="120000"/>
              </a:lnSpc>
              <a:spcBef>
                <a:spcPts val="0"/>
              </a:spcBef>
              <a:buNone/>
            </a:pPr>
            <a:r>
              <a:rPr lang="en-US" b="1" dirty="0"/>
              <a:t>   </a:t>
            </a:r>
            <a:r>
              <a:rPr lang="en-US" b="1" dirty="0" err="1"/>
              <a:t>Venitul</a:t>
            </a:r>
            <a:r>
              <a:rPr lang="en-US" b="1" dirty="0"/>
              <a:t> lunar</a:t>
            </a:r>
            <a:r>
              <a:rPr lang="ro-RO" b="1" dirty="0"/>
              <a:t> </a:t>
            </a:r>
            <a:r>
              <a:rPr lang="en-US" b="1" dirty="0"/>
              <a:t>       =       2 </a:t>
            </a:r>
            <a:r>
              <a:rPr lang="en-US" b="1" dirty="0" err="1"/>
              <a:t>salarii</a:t>
            </a:r>
            <a:r>
              <a:rPr lang="en-US" b="1" dirty="0"/>
              <a:t> </a:t>
            </a:r>
            <a:r>
              <a:rPr lang="en-US" b="1" dirty="0" err="1"/>
              <a:t>medii</a:t>
            </a:r>
            <a:r>
              <a:rPr lang="en-US" b="1" dirty="0"/>
              <a:t> </a:t>
            </a:r>
            <a:r>
              <a:rPr lang="en-US" b="1" dirty="0" err="1"/>
              <a:t>lunare</a:t>
            </a:r>
            <a:endParaRPr lang="en-US" b="1" dirty="0"/>
          </a:p>
          <a:p>
            <a:pPr marL="0" indent="357505" algn="just">
              <a:lnSpc>
                <a:spcPct val="120000"/>
              </a:lnSpc>
              <a:spcBef>
                <a:spcPts val="0"/>
              </a:spcBef>
              <a:buNone/>
            </a:pPr>
            <a:r>
              <a:rPr lang="en-US" b="1" dirty="0"/>
              <a:t>     </a:t>
            </a:r>
            <a:r>
              <a:rPr lang="en-US" b="1" dirty="0" err="1"/>
              <a:t>i</a:t>
            </a:r>
            <a:r>
              <a:rPr lang="ro-RO" b="1" dirty="0"/>
              <a:t>mpozabil</a:t>
            </a:r>
            <a:r>
              <a:rPr lang="en-US" b="1" dirty="0"/>
              <a:t>                         </a:t>
            </a:r>
            <a:r>
              <a:rPr lang="en-US" b="1" dirty="0" err="1"/>
              <a:t>pe</a:t>
            </a:r>
            <a:r>
              <a:rPr lang="en-US" b="1" dirty="0"/>
              <a:t> </a:t>
            </a:r>
            <a:r>
              <a:rPr lang="en-US" b="1" dirty="0" err="1"/>
              <a:t>economie</a:t>
            </a:r>
            <a:endParaRPr lang="ro-RO" i="1" dirty="0"/>
          </a:p>
          <a:p>
            <a:pPr marL="0" indent="0" algn="ctr">
              <a:lnSpc>
                <a:spcPct val="120000"/>
              </a:lnSpc>
              <a:spcBef>
                <a:spcPts val="0"/>
              </a:spcBef>
              <a:buNone/>
            </a:pPr>
            <a:r>
              <a:rPr lang="ro-RO" b="1" dirty="0"/>
              <a:t>V</a:t>
            </a:r>
            <a:r>
              <a:rPr lang="en-US" b="1" dirty="0" err="1"/>
              <a:t>enitul</a:t>
            </a:r>
            <a:r>
              <a:rPr lang="en-US" b="1" dirty="0"/>
              <a:t> lunar</a:t>
            </a:r>
            <a:r>
              <a:rPr lang="ro-RO" b="1" dirty="0"/>
              <a:t> </a:t>
            </a:r>
            <a:r>
              <a:rPr lang="en-US" b="1" dirty="0"/>
              <a:t>    &gt;    2 </a:t>
            </a:r>
            <a:r>
              <a:rPr lang="en-US" b="1" dirty="0" err="1"/>
              <a:t>salarii</a:t>
            </a:r>
            <a:r>
              <a:rPr lang="en-US" b="1" dirty="0"/>
              <a:t> </a:t>
            </a:r>
            <a:r>
              <a:rPr lang="en-US" b="1" dirty="0" err="1"/>
              <a:t>medii</a:t>
            </a:r>
            <a:r>
              <a:rPr lang="en-US" b="1" dirty="0"/>
              <a:t> </a:t>
            </a:r>
            <a:r>
              <a:rPr lang="en-US" b="1" dirty="0" err="1"/>
              <a:t>lunare</a:t>
            </a:r>
            <a:r>
              <a:rPr lang="en-US" b="1" dirty="0"/>
              <a:t> </a:t>
            </a:r>
          </a:p>
          <a:p>
            <a:pPr marL="0" indent="0" algn="ctr">
              <a:lnSpc>
                <a:spcPct val="120000"/>
              </a:lnSpc>
              <a:spcBef>
                <a:spcPts val="0"/>
              </a:spcBef>
              <a:buNone/>
            </a:pPr>
            <a:r>
              <a:rPr lang="en-US" b="1" u="sng" dirty="0" err="1">
                <a:solidFill>
                  <a:srgbClr val="FF0000"/>
                </a:solidFill>
              </a:rPr>
              <a:t>nei</a:t>
            </a:r>
            <a:r>
              <a:rPr lang="ro-RO" b="1" u="sng" dirty="0">
                <a:solidFill>
                  <a:srgbClr val="FF0000"/>
                </a:solidFill>
              </a:rPr>
              <a:t>mpozabil</a:t>
            </a:r>
            <a:r>
              <a:rPr lang="en-US" b="1" dirty="0"/>
              <a:t>                  </a:t>
            </a:r>
            <a:r>
              <a:rPr lang="en-US" b="1" dirty="0" err="1"/>
              <a:t>pe</a:t>
            </a:r>
            <a:r>
              <a:rPr lang="en-US" b="1" dirty="0"/>
              <a:t> </a:t>
            </a:r>
            <a:r>
              <a:rPr lang="en-US" b="1" dirty="0" err="1"/>
              <a:t>economie</a:t>
            </a:r>
            <a:r>
              <a:rPr lang="en-US" i="1" dirty="0"/>
              <a:t> </a:t>
            </a:r>
            <a:endParaRPr lang="ro-RO" i="1" dirty="0"/>
          </a:p>
          <a:p>
            <a:pPr marL="0" indent="0">
              <a:lnSpc>
                <a:spcPct val="120000"/>
              </a:lnSpc>
              <a:spcBef>
                <a:spcPts val="0"/>
              </a:spcBef>
              <a:buNone/>
            </a:pPr>
            <a:r>
              <a:rPr lang="ro-RO" i="1" dirty="0"/>
              <a:t>Art.24 alin.21 din Legea pentru punerea în aplicare a titlurilor I şi II ale Codului fiscal nr. 1164-XIII  din  24.04.1997</a:t>
            </a:r>
            <a:endParaRPr lang="en-US" dirty="0"/>
          </a:p>
          <a:p>
            <a:pPr marL="0" indent="0" algn="just">
              <a:lnSpc>
                <a:spcPct val="120000"/>
              </a:lnSpc>
              <a:spcBef>
                <a:spcPts val="0"/>
              </a:spcBef>
              <a:buNone/>
            </a:pPr>
            <a:endParaRPr lang="ro-RO" i="1" dirty="0"/>
          </a:p>
          <a:p>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839731"/>
          </a:xfrm>
        </p:spPr>
        <p:txBody>
          <a:bodyPr>
            <a:normAutofit fontScale="90000"/>
          </a:bodyPr>
          <a:lstStyle/>
          <a:p>
            <a:pPr algn="ctr"/>
            <a:r>
              <a:rPr lang="ro-RO" b="1" dirty="0"/>
              <a:t>Reținerea impozitului din salariu</a:t>
            </a:r>
            <a:r>
              <a:rPr lang="ru-RU" b="1" dirty="0"/>
              <a:t/>
            </a:r>
            <a:br>
              <a:rPr lang="ru-RU" b="1" dirty="0"/>
            </a:br>
            <a:endParaRPr lang="ru-RU" dirty="0"/>
          </a:p>
        </p:txBody>
      </p:sp>
      <p:sp>
        <p:nvSpPr>
          <p:cNvPr id="3" name="Объект 2"/>
          <p:cNvSpPr>
            <a:spLocks noGrp="1"/>
          </p:cNvSpPr>
          <p:nvPr>
            <p:ph idx="1"/>
          </p:nvPr>
        </p:nvSpPr>
        <p:spPr>
          <a:xfrm>
            <a:off x="838200" y="1204856"/>
            <a:ext cx="10515600" cy="4972107"/>
          </a:xfrm>
        </p:spPr>
        <p:txBody>
          <a:bodyPr/>
          <a:lstStyle/>
          <a:p>
            <a:pPr marL="0" indent="0" algn="ctr">
              <a:lnSpc>
                <a:spcPct val="120000"/>
              </a:lnSpc>
              <a:spcBef>
                <a:spcPts val="0"/>
              </a:spcBef>
              <a:buNone/>
            </a:pPr>
            <a:r>
              <a:rPr lang="ro-RO" altLang="en-US" b="1" dirty="0">
                <a:solidFill>
                  <a:srgbClr val="FF0000"/>
                </a:solidFill>
              </a:rPr>
              <a:t>Imp./ven </a:t>
            </a:r>
            <a:r>
              <a:rPr lang="en-US" altLang="en-US" b="1" dirty="0">
                <a:solidFill>
                  <a:srgbClr val="FF0000"/>
                </a:solidFill>
              </a:rPr>
              <a:t>= (Sal. calc. – </a:t>
            </a:r>
            <a:r>
              <a:rPr lang="en-US" altLang="en-US" b="1" dirty="0" err="1">
                <a:solidFill>
                  <a:srgbClr val="FF0000"/>
                </a:solidFill>
              </a:rPr>
              <a:t>Scutiri</a:t>
            </a:r>
            <a:r>
              <a:rPr lang="en-US" altLang="en-US" b="1" dirty="0">
                <a:solidFill>
                  <a:srgbClr val="FF0000"/>
                </a:solidFill>
              </a:rPr>
              <a:t> - </a:t>
            </a:r>
            <a:r>
              <a:rPr lang="en-US" altLang="en-US" b="1" dirty="0" err="1">
                <a:solidFill>
                  <a:srgbClr val="FF0000"/>
                </a:solidFill>
              </a:rPr>
              <a:t>Deduceri</a:t>
            </a:r>
            <a:r>
              <a:rPr lang="en-US" altLang="en-US" b="1" dirty="0">
                <a:solidFill>
                  <a:srgbClr val="FF0000"/>
                </a:solidFill>
              </a:rPr>
              <a:t>) x </a:t>
            </a:r>
            <a:r>
              <a:rPr lang="en-US" altLang="en-US" b="1" dirty="0" err="1">
                <a:solidFill>
                  <a:srgbClr val="FF0000"/>
                </a:solidFill>
              </a:rPr>
              <a:t>cota</a:t>
            </a:r>
            <a:r>
              <a:rPr lang="en-US" altLang="en-US" b="1" dirty="0">
                <a:solidFill>
                  <a:srgbClr val="FF0000"/>
                </a:solidFill>
              </a:rPr>
              <a:t> imp.</a:t>
            </a:r>
          </a:p>
          <a:p>
            <a:pPr marL="0" indent="0" algn="ctr">
              <a:lnSpc>
                <a:spcPct val="120000"/>
              </a:lnSpc>
              <a:spcBef>
                <a:spcPts val="0"/>
              </a:spcBef>
              <a:buNone/>
            </a:pPr>
            <a:r>
              <a:rPr lang="ro-RO" altLang="en-US" sz="1050" b="1" dirty="0">
                <a:solidFill>
                  <a:srgbClr val="FF0000"/>
                </a:solidFill>
              </a:rPr>
              <a:t>	</a:t>
            </a:r>
          </a:p>
          <a:p>
            <a:pPr marL="0" indent="0" algn="just">
              <a:lnSpc>
                <a:spcPct val="120000"/>
              </a:lnSpc>
              <a:spcBef>
                <a:spcPts val="0"/>
              </a:spcBef>
              <a:buNone/>
            </a:pPr>
            <a:r>
              <a:rPr lang="ro-RO" altLang="en-US" sz="2000" dirty="0">
                <a:latin typeface="Calibri" panose="020F0502020204030204" pitchFamily="34" charset="0"/>
                <a:cs typeface="Calibri" panose="020F0502020204030204" pitchFamily="34" charset="0"/>
              </a:rPr>
              <a:t>	</a:t>
            </a:r>
            <a:r>
              <a:rPr lang="en-US" altLang="en-US" sz="2000" dirty="0" err="1">
                <a:latin typeface="Calibri" panose="020F0502020204030204" pitchFamily="34" charset="0"/>
                <a:cs typeface="Calibri" panose="020F0502020204030204" pitchFamily="34" charset="0"/>
              </a:rPr>
              <a:t>Cotele</a:t>
            </a:r>
            <a:r>
              <a:rPr lang="en-US" altLang="en-US" sz="2000" dirty="0">
                <a:latin typeface="Calibri" panose="020F0502020204030204" pitchFamily="34" charset="0"/>
                <a:cs typeface="Calibri" panose="020F0502020204030204" pitchFamily="34" charset="0"/>
              </a:rPr>
              <a:t> </a:t>
            </a:r>
            <a:r>
              <a:rPr lang="en-US" altLang="en-US" sz="2000" dirty="0" err="1">
                <a:latin typeface="Calibri" panose="020F0502020204030204" pitchFamily="34" charset="0"/>
                <a:cs typeface="Calibri" panose="020F0502020204030204" pitchFamily="34" charset="0"/>
              </a:rPr>
              <a:t>impo</a:t>
            </a:r>
            <a:r>
              <a:rPr lang="ro-RO" altLang="en-US" sz="2000" dirty="0">
                <a:latin typeface="Calibri" panose="020F0502020204030204" pitchFamily="34" charset="0"/>
                <a:cs typeface="Calibri" panose="020F0502020204030204" pitchFamily="34" charset="0"/>
              </a:rPr>
              <a:t>z</a:t>
            </a:r>
            <a:r>
              <a:rPr lang="en-US" altLang="en-US" sz="2000" dirty="0" err="1">
                <a:latin typeface="Calibri" panose="020F0502020204030204" pitchFamily="34" charset="0"/>
                <a:cs typeface="Calibri" panose="020F0502020204030204" pitchFamily="34" charset="0"/>
              </a:rPr>
              <a:t>itului</a:t>
            </a:r>
            <a:r>
              <a:rPr lang="en-US" altLang="en-US" sz="2000" dirty="0">
                <a:latin typeface="Calibri" panose="020F0502020204030204" pitchFamily="34" charset="0"/>
                <a:cs typeface="Calibri" panose="020F0502020204030204" pitchFamily="34" charset="0"/>
              </a:rPr>
              <a:t> </a:t>
            </a:r>
            <a:r>
              <a:rPr lang="en-US" altLang="en-US" sz="2000" dirty="0" err="1">
                <a:latin typeface="Calibri" panose="020F0502020204030204" pitchFamily="34" charset="0"/>
                <a:cs typeface="Calibri" panose="020F0502020204030204" pitchFamily="34" charset="0"/>
              </a:rPr>
              <a:t>pe</a:t>
            </a:r>
            <a:r>
              <a:rPr lang="en-US" altLang="en-US" sz="2000" dirty="0">
                <a:latin typeface="Calibri" panose="020F0502020204030204" pitchFamily="34" charset="0"/>
                <a:cs typeface="Calibri" panose="020F0502020204030204" pitchFamily="34" charset="0"/>
              </a:rPr>
              <a:t> </a:t>
            </a:r>
            <a:r>
              <a:rPr lang="en-US" altLang="en-US" sz="2000" dirty="0" err="1">
                <a:latin typeface="Calibri" panose="020F0502020204030204" pitchFamily="34" charset="0"/>
                <a:cs typeface="Calibri" panose="020F0502020204030204" pitchFamily="34" charset="0"/>
              </a:rPr>
              <a:t>venit</a:t>
            </a:r>
            <a:r>
              <a:rPr lang="en-US" altLang="en-US" sz="2000" dirty="0">
                <a:latin typeface="Calibri" panose="020F0502020204030204" pitchFamily="34" charset="0"/>
                <a:cs typeface="Calibri" panose="020F0502020204030204" pitchFamily="34" charset="0"/>
              </a:rPr>
              <a:t> din </a:t>
            </a:r>
            <a:r>
              <a:rPr lang="en-US" altLang="en-US" sz="2000" dirty="0" err="1">
                <a:latin typeface="Calibri" panose="020F0502020204030204" pitchFamily="34" charset="0"/>
                <a:cs typeface="Calibri" panose="020F0502020204030204" pitchFamily="34" charset="0"/>
              </a:rPr>
              <a:t>salariu</a:t>
            </a:r>
            <a:r>
              <a:rPr lang="en-US" altLang="en-US" sz="2000" dirty="0">
                <a:latin typeface="Calibri" panose="020F0502020204030204" pitchFamily="34" charset="0"/>
                <a:cs typeface="Calibri" panose="020F0502020204030204" pitchFamily="34" charset="0"/>
              </a:rPr>
              <a:t> </a:t>
            </a:r>
            <a:r>
              <a:rPr lang="en-US" altLang="en-US" sz="2000" dirty="0" err="1">
                <a:latin typeface="Calibri" panose="020F0502020204030204" pitchFamily="34" charset="0"/>
                <a:cs typeface="Calibri" panose="020F0502020204030204" pitchFamily="34" charset="0"/>
              </a:rPr>
              <a:t>sunt</a:t>
            </a:r>
            <a:r>
              <a:rPr lang="en-US" altLang="en-US" sz="2000" dirty="0">
                <a:latin typeface="Calibri" panose="020F0502020204030204" pitchFamily="34" charset="0"/>
                <a:cs typeface="Calibri" panose="020F0502020204030204" pitchFamily="34" charset="0"/>
              </a:rPr>
              <a:t> </a:t>
            </a:r>
            <a:r>
              <a:rPr lang="en-US" altLang="en-US" sz="2000" dirty="0" err="1">
                <a:latin typeface="Calibri" panose="020F0502020204030204" pitchFamily="34" charset="0"/>
                <a:cs typeface="Calibri" panose="020F0502020204030204" pitchFamily="34" charset="0"/>
              </a:rPr>
              <a:t>prev</a:t>
            </a:r>
            <a:r>
              <a:rPr lang="ro-RO" altLang="en-US" sz="2000" dirty="0">
                <a:latin typeface="Calibri" panose="020F0502020204030204" pitchFamily="34" charset="0"/>
                <a:cs typeface="Calibri" panose="020F0502020204030204" pitchFamily="34" charset="0"/>
              </a:rPr>
              <a:t>ăzute de </a:t>
            </a:r>
            <a:r>
              <a:rPr lang="en-US" altLang="en-US" sz="2000" dirty="0">
                <a:latin typeface="Calibri" panose="020F0502020204030204" pitchFamily="34" charset="0"/>
                <a:cs typeface="Calibri" panose="020F0502020204030204" pitchFamily="34" charset="0"/>
              </a:rPr>
              <a:t>art. 15 din C</a:t>
            </a:r>
            <a:r>
              <a:rPr lang="ro-RO" altLang="en-US" sz="2000" dirty="0">
                <a:latin typeface="Calibri" panose="020F0502020204030204" pitchFamily="34" charset="0"/>
                <a:cs typeface="Calibri" panose="020F0502020204030204" pitchFamily="34" charset="0"/>
              </a:rPr>
              <a:t>odul fiscal. </a:t>
            </a:r>
          </a:p>
          <a:p>
            <a:endParaRPr lang="ru-RU" dirty="0"/>
          </a:p>
        </p:txBody>
      </p:sp>
      <p:sp>
        <p:nvSpPr>
          <p:cNvPr id="4" name="Прямоугольник 3"/>
          <p:cNvSpPr/>
          <p:nvPr/>
        </p:nvSpPr>
        <p:spPr>
          <a:xfrm>
            <a:off x="1387736" y="2718036"/>
            <a:ext cx="9660368" cy="1089529"/>
          </a:xfrm>
          <a:prstGeom prst="rect">
            <a:avLst/>
          </a:prstGeom>
        </p:spPr>
        <p:txBody>
          <a:bodyPr wrap="square">
            <a:spAutoFit/>
          </a:bodyPr>
          <a:lstStyle/>
          <a:p>
            <a:pPr algn="just">
              <a:lnSpc>
                <a:spcPct val="120000"/>
              </a:lnSpc>
            </a:pPr>
            <a:r>
              <a:rPr lang="ro-RO" altLang="en-US" dirty="0">
                <a:latin typeface="Calibri" panose="020F0502020204030204" pitchFamily="34" charset="0"/>
                <a:cs typeface="Calibri" panose="020F0502020204030204" pitchFamily="34" charset="0"/>
              </a:rPr>
              <a:t>P</a:t>
            </a:r>
            <a:r>
              <a:rPr lang="en-US" altLang="en-US" dirty="0" err="1">
                <a:latin typeface="Calibri" panose="020F0502020204030204" pitchFamily="34" charset="0"/>
                <a:cs typeface="Calibri" panose="020F0502020204030204" pitchFamily="34" charset="0"/>
              </a:rPr>
              <a:t>entru</a:t>
            </a:r>
            <a:r>
              <a:rPr lang="en-US" altLang="en-US" dirty="0">
                <a:latin typeface="Calibri" panose="020F0502020204030204" pitchFamily="34" charset="0"/>
                <a:cs typeface="Calibri" panose="020F0502020204030204" pitchFamily="34" charset="0"/>
              </a:rPr>
              <a:t> </a:t>
            </a:r>
            <a:r>
              <a:rPr lang="en-US" altLang="en-US" dirty="0" err="1">
                <a:latin typeface="Calibri" panose="020F0502020204030204" pitchFamily="34" charset="0"/>
                <a:cs typeface="Calibri" panose="020F0502020204030204" pitchFamily="34" charset="0"/>
              </a:rPr>
              <a:t>anul</a:t>
            </a:r>
            <a:r>
              <a:rPr lang="en-US" altLang="en-US" dirty="0">
                <a:latin typeface="Calibri" panose="020F0502020204030204" pitchFamily="34" charset="0"/>
                <a:cs typeface="Calibri" panose="020F0502020204030204" pitchFamily="34" charset="0"/>
              </a:rPr>
              <a:t> 20</a:t>
            </a:r>
            <a:r>
              <a:rPr lang="ro-RO" altLang="en-US" dirty="0" smtClean="0">
                <a:latin typeface="Calibri" panose="020F0502020204030204" pitchFamily="34" charset="0"/>
                <a:cs typeface="Calibri" panose="020F0502020204030204" pitchFamily="34" charset="0"/>
              </a:rPr>
              <a:t>22 </a:t>
            </a:r>
            <a:r>
              <a:rPr lang="en-US" altLang="en-US" dirty="0" err="1">
                <a:latin typeface="Calibri" panose="020F0502020204030204" pitchFamily="34" charset="0"/>
                <a:cs typeface="Calibri" panose="020F0502020204030204" pitchFamily="34" charset="0"/>
              </a:rPr>
              <a:t>pentru</a:t>
            </a:r>
            <a:r>
              <a:rPr lang="en-US" altLang="en-US" dirty="0">
                <a:latin typeface="Calibri" panose="020F0502020204030204" pitchFamily="34" charset="0"/>
                <a:cs typeface="Calibri" panose="020F0502020204030204" pitchFamily="34" charset="0"/>
              </a:rPr>
              <a:t> </a:t>
            </a:r>
            <a:r>
              <a:rPr lang="en-US" altLang="en-US" dirty="0" err="1">
                <a:latin typeface="Calibri" panose="020F0502020204030204" pitchFamily="34" charset="0"/>
                <a:cs typeface="Calibri" panose="020F0502020204030204" pitchFamily="34" charset="0"/>
              </a:rPr>
              <a:t>persoane</a:t>
            </a:r>
            <a:r>
              <a:rPr lang="en-US" altLang="en-US" dirty="0">
                <a:latin typeface="Calibri" panose="020F0502020204030204" pitchFamily="34" charset="0"/>
                <a:cs typeface="Calibri" panose="020F0502020204030204" pitchFamily="34" charset="0"/>
              </a:rPr>
              <a:t> </a:t>
            </a:r>
            <a:r>
              <a:rPr lang="en-US" altLang="en-US" dirty="0" err="1">
                <a:latin typeface="Calibri" panose="020F0502020204030204" pitchFamily="34" charset="0"/>
                <a:cs typeface="Calibri" panose="020F0502020204030204" pitchFamily="34" charset="0"/>
              </a:rPr>
              <a:t>fizice</a:t>
            </a:r>
            <a:r>
              <a:rPr lang="en-US" altLang="en-US" dirty="0">
                <a:latin typeface="Calibri" panose="020F0502020204030204" pitchFamily="34" charset="0"/>
                <a:cs typeface="Calibri" panose="020F0502020204030204" pitchFamily="34" charset="0"/>
              </a:rPr>
              <a:t>, </a:t>
            </a:r>
            <a:r>
              <a:rPr lang="en-US" altLang="en-US" dirty="0" err="1">
                <a:latin typeface="Calibri" panose="020F0502020204030204" pitchFamily="34" charset="0"/>
                <a:cs typeface="Calibri" panose="020F0502020204030204" pitchFamily="34" charset="0"/>
              </a:rPr>
              <a:t>suma</a:t>
            </a:r>
            <a:r>
              <a:rPr lang="en-US" altLang="en-US" dirty="0">
                <a:latin typeface="Calibri" panose="020F0502020204030204" pitchFamily="34" charset="0"/>
                <a:cs typeface="Calibri" panose="020F0502020204030204" pitchFamily="34" charset="0"/>
              </a:rPr>
              <a:t> </a:t>
            </a:r>
            <a:r>
              <a:rPr lang="en-US" altLang="en-US" dirty="0" err="1">
                <a:latin typeface="Calibri" panose="020F0502020204030204" pitchFamily="34" charset="0"/>
                <a:cs typeface="Calibri" panose="020F0502020204030204" pitchFamily="34" charset="0"/>
              </a:rPr>
              <a:t>impozitului</a:t>
            </a:r>
            <a:r>
              <a:rPr lang="en-US" altLang="en-US" dirty="0">
                <a:latin typeface="Calibri" panose="020F0502020204030204" pitchFamily="34" charset="0"/>
                <a:cs typeface="Calibri" panose="020F0502020204030204" pitchFamily="34" charset="0"/>
              </a:rPr>
              <a:t> </a:t>
            </a:r>
            <a:r>
              <a:rPr lang="en-US" altLang="en-US" dirty="0" err="1">
                <a:latin typeface="Calibri" panose="020F0502020204030204" pitchFamily="34" charset="0"/>
                <a:cs typeface="Calibri" panose="020F0502020204030204" pitchFamily="34" charset="0"/>
              </a:rPr>
              <a:t>pe</a:t>
            </a:r>
            <a:r>
              <a:rPr lang="en-US" altLang="en-US" dirty="0">
                <a:latin typeface="Calibri" panose="020F0502020204030204" pitchFamily="34" charset="0"/>
                <a:cs typeface="Calibri" panose="020F0502020204030204" pitchFamily="34" charset="0"/>
              </a:rPr>
              <a:t> </a:t>
            </a:r>
            <a:r>
              <a:rPr lang="en-US" altLang="en-US" dirty="0" err="1">
                <a:latin typeface="Calibri" panose="020F0502020204030204" pitchFamily="34" charset="0"/>
                <a:cs typeface="Calibri" panose="020F0502020204030204" pitchFamily="34" charset="0"/>
              </a:rPr>
              <a:t>venit</a:t>
            </a:r>
            <a:r>
              <a:rPr lang="en-US" altLang="en-US" dirty="0">
                <a:latin typeface="Calibri" panose="020F0502020204030204" pitchFamily="34" charset="0"/>
                <a:cs typeface="Calibri" panose="020F0502020204030204" pitchFamily="34" charset="0"/>
              </a:rPr>
              <a:t> se </a:t>
            </a:r>
            <a:r>
              <a:rPr lang="en-US" altLang="en-US" dirty="0" err="1">
                <a:latin typeface="Calibri" panose="020F0502020204030204" pitchFamily="34" charset="0"/>
                <a:cs typeface="Calibri" panose="020F0502020204030204" pitchFamily="34" charset="0"/>
              </a:rPr>
              <a:t>determină</a:t>
            </a:r>
            <a:r>
              <a:rPr lang="en-US" altLang="en-US" dirty="0">
                <a:latin typeface="Calibri" panose="020F0502020204030204" pitchFamily="34" charset="0"/>
                <a:cs typeface="Calibri" panose="020F0502020204030204" pitchFamily="34" charset="0"/>
              </a:rPr>
              <a:t> </a:t>
            </a:r>
            <a:r>
              <a:rPr lang="en-US" altLang="en-US" dirty="0" err="1">
                <a:latin typeface="Calibri" panose="020F0502020204030204" pitchFamily="34" charset="0"/>
                <a:cs typeface="Calibri" panose="020F0502020204030204" pitchFamily="34" charset="0"/>
              </a:rPr>
              <a:t>în</a:t>
            </a:r>
            <a:r>
              <a:rPr lang="en-US" altLang="en-US" dirty="0">
                <a:latin typeface="Calibri" panose="020F0502020204030204" pitchFamily="34" charset="0"/>
                <a:cs typeface="Calibri" panose="020F0502020204030204" pitchFamily="34" charset="0"/>
              </a:rPr>
              <a:t> </a:t>
            </a:r>
            <a:r>
              <a:rPr lang="en-US" altLang="en-US" dirty="0" err="1">
                <a:latin typeface="Calibri" panose="020F0502020204030204" pitchFamily="34" charset="0"/>
                <a:cs typeface="Calibri" panose="020F0502020204030204" pitchFamily="34" charset="0"/>
              </a:rPr>
              <a:t>mărime</a:t>
            </a:r>
            <a:r>
              <a:rPr lang="en-US" altLang="en-US" dirty="0">
                <a:latin typeface="Calibri" panose="020F0502020204030204" pitchFamily="34" charset="0"/>
                <a:cs typeface="Calibri" panose="020F0502020204030204" pitchFamily="34" charset="0"/>
              </a:rPr>
              <a:t> de: </a:t>
            </a:r>
          </a:p>
          <a:p>
            <a:pPr algn="just">
              <a:lnSpc>
                <a:spcPct val="120000"/>
              </a:lnSpc>
              <a:spcBef>
                <a:spcPts val="0"/>
              </a:spcBef>
              <a:buNone/>
            </a:pPr>
            <a:r>
              <a:rPr lang="ro-RO" altLang="en-US" dirty="0">
                <a:latin typeface="Calibri" panose="020F0502020204030204" pitchFamily="34" charset="0"/>
                <a:cs typeface="Calibri" panose="020F0502020204030204" pitchFamily="34" charset="0"/>
              </a:rPr>
              <a:t>		</a:t>
            </a:r>
          </a:p>
          <a:p>
            <a:pPr algn="just">
              <a:lnSpc>
                <a:spcPct val="120000"/>
              </a:lnSpc>
              <a:spcBef>
                <a:spcPts val="0"/>
              </a:spcBef>
              <a:buNone/>
            </a:pPr>
            <a:r>
              <a:rPr lang="ro-RO" altLang="en-US" dirty="0">
                <a:latin typeface="Calibri" panose="020F0502020204030204" pitchFamily="34" charset="0"/>
                <a:cs typeface="Calibri" panose="020F0502020204030204" pitchFamily="34" charset="0"/>
              </a:rPr>
              <a:t>	</a:t>
            </a:r>
            <a:r>
              <a:rPr lang="en-US" altLang="en-US" dirty="0">
                <a:latin typeface="Calibri" panose="020F0502020204030204" pitchFamily="34" charset="0"/>
                <a:cs typeface="Calibri" panose="020F0502020204030204" pitchFamily="34" charset="0"/>
              </a:rPr>
              <a:t> - </a:t>
            </a:r>
            <a:r>
              <a:rPr lang="ro-RO" altLang="en-US" dirty="0">
                <a:latin typeface="Calibri" panose="020F0502020204030204" pitchFamily="34" charset="0"/>
                <a:cs typeface="Calibri" panose="020F0502020204030204" pitchFamily="34" charset="0"/>
              </a:rPr>
              <a:t>12</a:t>
            </a:r>
            <a:r>
              <a:rPr lang="en-US" altLang="en-US" b="1" dirty="0">
                <a:latin typeface="Calibri" panose="020F0502020204030204" pitchFamily="34" charset="0"/>
                <a:cs typeface="Calibri" panose="020F0502020204030204" pitchFamily="34" charset="0"/>
              </a:rPr>
              <a:t>%</a:t>
            </a:r>
            <a:r>
              <a:rPr lang="en-US" altLang="en-US" dirty="0">
                <a:latin typeface="Calibri" panose="020F0502020204030204" pitchFamily="34" charset="0"/>
                <a:cs typeface="Calibri" panose="020F0502020204030204" pitchFamily="34" charset="0"/>
              </a:rPr>
              <a:t> </a:t>
            </a:r>
            <a:r>
              <a:rPr lang="ro-RO" altLang="en-US" dirty="0">
                <a:latin typeface="Calibri" panose="020F0502020204030204" pitchFamily="34" charset="0"/>
                <a:cs typeface="Calibri" panose="020F0502020204030204" pitchFamily="34" charset="0"/>
              </a:rPr>
              <a:t>               Venitul mpozabil</a:t>
            </a:r>
            <a:r>
              <a:rPr lang="en-US" altLang="en-US" dirty="0">
                <a:latin typeface="Calibri" panose="020F0502020204030204" pitchFamily="34" charset="0"/>
                <a:cs typeface="Calibri" panose="020F0502020204030204" pitchFamily="34" charset="0"/>
              </a:rPr>
              <a:t>; </a:t>
            </a:r>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en-US" altLang="en-US" b="1" dirty="0"/>
              <a:t>R</a:t>
            </a:r>
            <a:r>
              <a:rPr lang="ro-RO" altLang="en-US" b="1" dirty="0"/>
              <a:t>eţinerile</a:t>
            </a:r>
            <a:r>
              <a:rPr lang="en-US" altLang="en-US" b="1" dirty="0"/>
              <a:t> de </a:t>
            </a:r>
            <a:r>
              <a:rPr lang="ro-RO" altLang="en-US" b="1" dirty="0"/>
              <a:t>12</a:t>
            </a:r>
            <a:r>
              <a:rPr lang="en-US" altLang="en-US" b="1" dirty="0"/>
              <a:t>%</a:t>
            </a:r>
            <a:r>
              <a:rPr lang="ro-RO" altLang="en-US" b="1" dirty="0"/>
              <a:t> din alte plăţi efectuate în folosul persoanei fizice (art. 90</a:t>
            </a:r>
            <a:r>
              <a:rPr lang="en-US" altLang="en-US" b="1" dirty="0"/>
              <a:t> </a:t>
            </a:r>
            <a:r>
              <a:rPr lang="ro-RO" altLang="en-US" b="1" dirty="0"/>
              <a:t>CF) (Codul sursei PL )</a:t>
            </a:r>
            <a:r>
              <a:rPr lang="en-US" b="1" dirty="0"/>
              <a:t/>
            </a:r>
            <a:br>
              <a:rPr lang="en-US" b="1" dirty="0"/>
            </a:br>
            <a:endParaRPr lang="ru-RU" b="1" dirty="0"/>
          </a:p>
        </p:txBody>
      </p:sp>
      <p:sp>
        <p:nvSpPr>
          <p:cNvPr id="3" name="Объект 2"/>
          <p:cNvSpPr>
            <a:spLocks noGrp="1"/>
          </p:cNvSpPr>
          <p:nvPr>
            <p:ph idx="1"/>
          </p:nvPr>
        </p:nvSpPr>
        <p:spPr/>
        <p:txBody>
          <a:bodyPr/>
          <a:lstStyle/>
          <a:p>
            <a:pPr marL="342900" indent="-342900" algn="just"/>
            <a:r>
              <a:rPr lang="en-US" altLang="en-US" dirty="0" err="1">
                <a:cs typeface="Calibri" panose="020F0502020204030204" pitchFamily="34" charset="0"/>
              </a:rPr>
              <a:t>Orice</a:t>
            </a:r>
            <a:r>
              <a:rPr lang="ro-RO" altLang="en-US" dirty="0">
                <a:cs typeface="Calibri" panose="020F0502020204030204" pitchFamily="34" charset="0"/>
              </a:rPr>
              <a:t> </a:t>
            </a:r>
            <a:r>
              <a:rPr lang="en-US" altLang="en-US" dirty="0" err="1">
                <a:cs typeface="Calibri" panose="020F0502020204030204" pitchFamily="34" charset="0"/>
              </a:rPr>
              <a:t>persoană</a:t>
            </a:r>
            <a:r>
              <a:rPr lang="en-US" altLang="en-US" dirty="0">
                <a:cs typeface="Calibri" panose="020F0502020204030204" pitchFamily="34" charset="0"/>
              </a:rPr>
              <a:t> care </a:t>
            </a:r>
            <a:r>
              <a:rPr lang="en-US" altLang="en-US" dirty="0" err="1">
                <a:cs typeface="Calibri" panose="020F0502020204030204" pitchFamily="34" charset="0"/>
              </a:rPr>
              <a:t>desfăşoară</a:t>
            </a:r>
            <a:r>
              <a:rPr lang="en-US" altLang="en-US" dirty="0">
                <a:cs typeface="Calibri" panose="020F0502020204030204" pitchFamily="34" charset="0"/>
              </a:rPr>
              <a:t> </a:t>
            </a:r>
            <a:r>
              <a:rPr lang="en-US" altLang="en-US" dirty="0" err="1">
                <a:cs typeface="Calibri" panose="020F0502020204030204" pitchFamily="34" charset="0"/>
              </a:rPr>
              <a:t>activitate</a:t>
            </a:r>
            <a:r>
              <a:rPr lang="en-US" altLang="en-US" dirty="0">
                <a:cs typeface="Calibri" panose="020F0502020204030204" pitchFamily="34" charset="0"/>
              </a:rPr>
              <a:t> de </a:t>
            </a:r>
            <a:r>
              <a:rPr lang="en-US" altLang="en-US" dirty="0" err="1">
                <a:cs typeface="Calibri" panose="020F0502020204030204" pitchFamily="34" charset="0"/>
              </a:rPr>
              <a:t>întreprinzător</a:t>
            </a:r>
            <a:r>
              <a:rPr lang="en-US" altLang="en-US" dirty="0">
                <a:cs typeface="Calibri" panose="020F0502020204030204" pitchFamily="34" charset="0"/>
              </a:rPr>
              <a:t>, </a:t>
            </a:r>
          </a:p>
          <a:p>
            <a:pPr marL="342900" indent="-342900" algn="just"/>
            <a:r>
              <a:rPr lang="en-US" altLang="en-US" dirty="0" err="1">
                <a:cs typeface="Calibri" panose="020F0502020204030204" pitchFamily="34" charset="0"/>
              </a:rPr>
              <a:t>orice</a:t>
            </a:r>
            <a:r>
              <a:rPr lang="en-US" altLang="en-US" dirty="0">
                <a:cs typeface="Calibri" panose="020F0502020204030204" pitchFamily="34" charset="0"/>
              </a:rPr>
              <a:t> </a:t>
            </a:r>
            <a:r>
              <a:rPr lang="en-US" altLang="en-US" dirty="0" err="1">
                <a:cs typeface="Calibri" panose="020F0502020204030204" pitchFamily="34" charset="0"/>
              </a:rPr>
              <a:t>reprezentanţă</a:t>
            </a:r>
            <a:r>
              <a:rPr lang="en-US" altLang="en-US" dirty="0">
                <a:cs typeface="Calibri" panose="020F0502020204030204" pitchFamily="34" charset="0"/>
              </a:rPr>
              <a:t> conform art.</a:t>
            </a:r>
            <a:r>
              <a:rPr lang="ro-RO" altLang="en-US" dirty="0">
                <a:cs typeface="Calibri" panose="020F0502020204030204" pitchFamily="34" charset="0"/>
              </a:rPr>
              <a:t> </a:t>
            </a:r>
            <a:r>
              <a:rPr lang="en-US" altLang="en-US" dirty="0">
                <a:cs typeface="Calibri" panose="020F0502020204030204" pitchFamily="34" charset="0"/>
              </a:rPr>
              <a:t>5</a:t>
            </a:r>
            <a:r>
              <a:rPr lang="ro-RO" altLang="en-US" dirty="0">
                <a:cs typeface="Calibri" panose="020F0502020204030204" pitchFamily="34" charset="0"/>
              </a:rPr>
              <a:t> </a:t>
            </a:r>
            <a:r>
              <a:rPr lang="en-US" altLang="en-US" dirty="0">
                <a:cs typeface="Calibri" panose="020F0502020204030204" pitchFamily="34" charset="0"/>
              </a:rPr>
              <a:t>pct.20)</a:t>
            </a:r>
            <a:r>
              <a:rPr lang="ro-RO" altLang="en-US" dirty="0">
                <a:cs typeface="Calibri" panose="020F0502020204030204" pitchFamily="34" charset="0"/>
              </a:rPr>
              <a:t> din Codul fiscal</a:t>
            </a:r>
            <a:r>
              <a:rPr lang="en-US" altLang="en-US" dirty="0">
                <a:cs typeface="Calibri" panose="020F0502020204030204" pitchFamily="34" charset="0"/>
              </a:rPr>
              <a:t>,</a:t>
            </a:r>
            <a:r>
              <a:rPr lang="ro-RO" altLang="en-US" dirty="0">
                <a:cs typeface="Calibri" panose="020F0502020204030204" pitchFamily="34" charset="0"/>
              </a:rPr>
              <a:t> </a:t>
            </a:r>
            <a:endParaRPr lang="en-US" altLang="en-US" dirty="0">
              <a:cs typeface="Calibri" panose="020F0502020204030204" pitchFamily="34" charset="0"/>
            </a:endParaRPr>
          </a:p>
          <a:p>
            <a:pPr marL="342900" indent="-342900" algn="just"/>
            <a:r>
              <a:rPr lang="en-US" altLang="en-US" dirty="0" err="1">
                <a:cs typeface="Calibri" panose="020F0502020204030204" pitchFamily="34" charset="0"/>
              </a:rPr>
              <a:t>reprezentanţă</a:t>
            </a:r>
            <a:r>
              <a:rPr lang="en-US" altLang="en-US" dirty="0">
                <a:cs typeface="Calibri" panose="020F0502020204030204" pitchFamily="34" charset="0"/>
              </a:rPr>
              <a:t> </a:t>
            </a:r>
            <a:r>
              <a:rPr lang="en-US" altLang="en-US" dirty="0" err="1">
                <a:cs typeface="Calibri" panose="020F0502020204030204" pitchFamily="34" charset="0"/>
              </a:rPr>
              <a:t>permanentă</a:t>
            </a:r>
            <a:r>
              <a:rPr lang="en-US" altLang="en-US" dirty="0">
                <a:cs typeface="Calibri" panose="020F0502020204030204" pitchFamily="34" charset="0"/>
              </a:rPr>
              <a:t>, </a:t>
            </a:r>
          </a:p>
          <a:p>
            <a:pPr marL="342900" indent="-342900" algn="just"/>
            <a:r>
              <a:rPr lang="en-US" altLang="en-US" dirty="0" err="1">
                <a:cs typeface="Calibri" panose="020F0502020204030204" pitchFamily="34" charset="0"/>
              </a:rPr>
              <a:t>instituţie</a:t>
            </a:r>
            <a:r>
              <a:rPr lang="en-US" altLang="en-US" dirty="0">
                <a:cs typeface="Calibri" panose="020F0502020204030204" pitchFamily="34" charset="0"/>
              </a:rPr>
              <a:t>, </a:t>
            </a:r>
          </a:p>
          <a:p>
            <a:pPr marL="342900" indent="-342900" algn="just"/>
            <a:r>
              <a:rPr lang="en-US" altLang="en-US" dirty="0" err="1">
                <a:cs typeface="Calibri" panose="020F0502020204030204" pitchFamily="34" charset="0"/>
              </a:rPr>
              <a:t>organizaţie</a:t>
            </a:r>
            <a:r>
              <a:rPr lang="en-US" altLang="en-US" dirty="0">
                <a:cs typeface="Calibri" panose="020F0502020204030204" pitchFamily="34" charset="0"/>
              </a:rPr>
              <a:t>, </a:t>
            </a:r>
            <a:r>
              <a:rPr lang="en-US" altLang="en-US" dirty="0" err="1">
                <a:cs typeface="Calibri" panose="020F0502020204030204" pitchFamily="34" charset="0"/>
              </a:rPr>
              <a:t>inclusiv</a:t>
            </a:r>
            <a:r>
              <a:rPr lang="en-US" altLang="en-US" dirty="0">
                <a:cs typeface="Calibri" panose="020F0502020204030204" pitchFamily="34" charset="0"/>
              </a:rPr>
              <a:t> </a:t>
            </a:r>
            <a:r>
              <a:rPr lang="en-US" altLang="en-US" dirty="0" err="1">
                <a:cs typeface="Calibri" panose="020F0502020204030204" pitchFamily="34" charset="0"/>
              </a:rPr>
              <a:t>orice</a:t>
            </a:r>
            <a:r>
              <a:rPr lang="en-US" altLang="en-US" dirty="0">
                <a:cs typeface="Calibri" panose="020F0502020204030204" pitchFamily="34" charset="0"/>
              </a:rPr>
              <a:t> </a:t>
            </a:r>
            <a:r>
              <a:rPr lang="en-US" altLang="en-US" dirty="0" err="1">
                <a:cs typeface="Calibri" panose="020F0502020204030204" pitchFamily="34" charset="0"/>
              </a:rPr>
              <a:t>autoritate</a:t>
            </a:r>
            <a:r>
              <a:rPr lang="en-US" altLang="en-US" dirty="0">
                <a:cs typeface="Calibri" panose="020F0502020204030204" pitchFamily="34" charset="0"/>
              </a:rPr>
              <a:t> </a:t>
            </a:r>
            <a:r>
              <a:rPr lang="en-US" altLang="en-US" dirty="0" err="1">
                <a:cs typeface="Calibri" panose="020F0502020204030204" pitchFamily="34" charset="0"/>
              </a:rPr>
              <a:t>publică</a:t>
            </a:r>
            <a:r>
              <a:rPr lang="en-US" altLang="en-US" dirty="0">
                <a:cs typeface="Calibri" panose="020F0502020204030204" pitchFamily="34" charset="0"/>
              </a:rPr>
              <a:t> </a:t>
            </a:r>
            <a:r>
              <a:rPr lang="en-US" altLang="en-US" dirty="0" err="1">
                <a:cs typeface="Calibri" panose="020F0502020204030204" pitchFamily="34" charset="0"/>
              </a:rPr>
              <a:t>şi</a:t>
            </a:r>
            <a:r>
              <a:rPr lang="en-US" altLang="en-US" dirty="0">
                <a:cs typeface="Calibri" panose="020F0502020204030204" pitchFamily="34" charset="0"/>
              </a:rPr>
              <a:t> </a:t>
            </a:r>
            <a:r>
              <a:rPr lang="en-US" altLang="en-US" dirty="0" err="1">
                <a:cs typeface="Calibri" panose="020F0502020204030204" pitchFamily="34" charset="0"/>
              </a:rPr>
              <a:t>instituţie</a:t>
            </a:r>
            <a:r>
              <a:rPr lang="en-US" altLang="en-US" dirty="0">
                <a:cs typeface="Calibri" panose="020F0502020204030204" pitchFamily="34" charset="0"/>
              </a:rPr>
              <a:t> </a:t>
            </a:r>
            <a:r>
              <a:rPr lang="en-US" altLang="en-US" dirty="0" err="1">
                <a:cs typeface="Calibri" panose="020F0502020204030204" pitchFamily="34" charset="0"/>
              </a:rPr>
              <a:t>publică</a:t>
            </a:r>
            <a:endParaRPr lang="en-US" altLang="en-US" dirty="0">
              <a:cs typeface="Calibri" panose="020F0502020204030204" pitchFamily="34" charset="0"/>
            </a:endParaRPr>
          </a:p>
          <a:p>
            <a:pPr algn="just"/>
            <a:endParaRPr lang="ru-R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947308"/>
          </a:xfrm>
        </p:spPr>
        <p:txBody>
          <a:bodyPr>
            <a:normAutofit fontScale="90000"/>
          </a:bodyPr>
          <a:lstStyle/>
          <a:p>
            <a:pPr algn="ctr"/>
            <a:r>
              <a:rPr lang="en-US" altLang="en-US" b="1" dirty="0"/>
              <a:t>Pl</a:t>
            </a:r>
            <a:r>
              <a:rPr lang="ro-RO" altLang="en-US" b="1" dirty="0"/>
              <a:t>ăți scutite de reținerea prealabilă de 12 %</a:t>
            </a:r>
            <a:r>
              <a:rPr lang="en-US" dirty="0"/>
              <a:t/>
            </a:r>
            <a:br>
              <a:rPr lang="en-US" dirty="0"/>
            </a:br>
            <a:endParaRPr lang="ru-RU" dirty="0"/>
          </a:p>
        </p:txBody>
      </p:sp>
      <p:sp>
        <p:nvSpPr>
          <p:cNvPr id="3" name="Объект 2"/>
          <p:cNvSpPr>
            <a:spLocks noGrp="1"/>
          </p:cNvSpPr>
          <p:nvPr>
            <p:ph idx="1"/>
          </p:nvPr>
        </p:nvSpPr>
        <p:spPr>
          <a:xfrm>
            <a:off x="838200" y="1129553"/>
            <a:ext cx="10515600" cy="4410636"/>
          </a:xfrm>
        </p:spPr>
        <p:txBody>
          <a:bodyPr>
            <a:normAutofit fontScale="92500" lnSpcReduction="20000"/>
          </a:bodyPr>
          <a:lstStyle/>
          <a:p>
            <a:pPr marL="0" indent="0">
              <a:buNone/>
            </a:pPr>
            <a:r>
              <a:rPr lang="ro-RO" dirty="0"/>
              <a:t>a) plăţile efectuate în folosul persoanei fizice pe veniturile obţinute de către aceasta, conform art.20, 88, 89, 90</a:t>
            </a:r>
            <a:r>
              <a:rPr lang="ro-RO" baseline="30000" dirty="0"/>
              <a:t>1</a:t>
            </a:r>
            <a:r>
              <a:rPr lang="ro-RO" dirty="0"/>
              <a:t> şi 91;</a:t>
            </a:r>
          </a:p>
          <a:p>
            <a:pPr marL="0" indent="0">
              <a:buNone/>
            </a:pPr>
            <a:r>
              <a:rPr lang="ro-RO" dirty="0"/>
              <a:t>b) înstrăinarea mijloacelor de transport rutier;</a:t>
            </a:r>
          </a:p>
          <a:p>
            <a:pPr marL="0" indent="0">
              <a:buNone/>
            </a:pPr>
            <a:r>
              <a:rPr lang="ro-RO" dirty="0"/>
              <a:t>c) înstrăinarea valorilor mobiliare;</a:t>
            </a:r>
          </a:p>
          <a:p>
            <a:pPr marL="0" indent="0">
              <a:buNone/>
            </a:pPr>
            <a:r>
              <a:rPr lang="ro-RO" dirty="0"/>
              <a:t>d) suma arendei terenurilor agricole şi/sau înstrăinării activelor de capital ale persoanelor fizice cetăţeni ai Republicii Moldova conform contractelor de leasing, lease-back, gaj, ipotecă şi/sau în cazurile de înstrăinare forţată a activelor de capital;</a:t>
            </a:r>
          </a:p>
          <a:p>
            <a:pPr marL="0" indent="0">
              <a:buNone/>
            </a:pPr>
            <a:r>
              <a:rPr lang="ro-RO" dirty="0"/>
              <a:t>e) plăţile la lichidare în formă nemonetară, în cazul lichidării agentului economic</a:t>
            </a:r>
            <a:r>
              <a:rPr lang="ro-RO" dirty="0" smtClean="0"/>
              <a:t>.</a:t>
            </a:r>
          </a:p>
          <a:p>
            <a:pPr marL="0" indent="0">
              <a:buNone/>
            </a:pPr>
            <a:r>
              <a:rPr lang="ro-RO" dirty="0"/>
              <a:t> </a:t>
            </a:r>
            <a:r>
              <a:rPr lang="ro-RO" dirty="0"/>
              <a:t/>
            </a:r>
            <a:br>
              <a:rPr lang="ro-RO" dirty="0"/>
            </a:br>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75304"/>
            <a:ext cx="10515600" cy="1420010"/>
          </a:xfrm>
        </p:spPr>
        <p:txBody>
          <a:bodyPr>
            <a:normAutofit fontScale="90000"/>
          </a:bodyPr>
          <a:lstStyle/>
          <a:p>
            <a:pPr algn="ctr"/>
            <a:r>
              <a:rPr lang="ro-RO" dirty="0"/>
              <a:t>	</a:t>
            </a:r>
            <a:br>
              <a:rPr lang="ro-RO" dirty="0"/>
            </a:br>
            <a:r>
              <a:rPr lang="ro-RO" sz="3100" b="1" dirty="0"/>
              <a:t>29.1.7.3.2. Cum se va reține impozitul pe venit la sursa de plată în cazul achiziționării de la persoanele fizice a unui activ de capital?</a:t>
            </a:r>
            <a:endParaRPr lang="ru-RU" sz="3100" b="1" dirty="0"/>
          </a:p>
        </p:txBody>
      </p:sp>
      <p:sp>
        <p:nvSpPr>
          <p:cNvPr id="3" name="Объект 2"/>
          <p:cNvSpPr>
            <a:spLocks noGrp="1"/>
          </p:cNvSpPr>
          <p:nvPr>
            <p:ph idx="1"/>
          </p:nvPr>
        </p:nvSpPr>
        <p:spPr>
          <a:xfrm>
            <a:off x="838200" y="1710466"/>
            <a:ext cx="10515600" cy="4466497"/>
          </a:xfrm>
        </p:spPr>
        <p:txBody>
          <a:bodyPr>
            <a:normAutofit fontScale="55000" lnSpcReduction="20000"/>
          </a:bodyPr>
          <a:lstStyle/>
          <a:p>
            <a:pPr marL="0" indent="0" fontAlgn="base">
              <a:lnSpc>
                <a:spcPct val="120000"/>
              </a:lnSpc>
              <a:buNone/>
            </a:pPr>
            <a:r>
              <a:rPr lang="ro-RO" dirty="0"/>
              <a:t>	În conformitate cu prevederile art. art.90 alin.(2)-(3) din Codul fiscal, contribuabilii specificați la alin. (1) al aceluiași aticol, au obligația de a reține în prealabil, ca parte a impozitului, o sumă în mărime de 12% din plățile efectuate în folosul persoanei fizice, exceptând întreprinzătorii individuali și gospodăriile țărănești (de fermier), a persoanelor menţionate la cap. 10</a:t>
            </a:r>
            <a:r>
              <a:rPr lang="ro-RO" baseline="30000" dirty="0"/>
              <a:t>1</a:t>
            </a:r>
            <a:r>
              <a:rPr lang="ro-RO" dirty="0"/>
              <a:t>, 10</a:t>
            </a:r>
            <a:r>
              <a:rPr lang="ro-RO" baseline="30000" dirty="0"/>
              <a:t>2</a:t>
            </a:r>
            <a:r>
              <a:rPr lang="ro-RO" dirty="0"/>
              <a:t> şi 10</a:t>
            </a:r>
            <a:r>
              <a:rPr lang="ro-RO" baseline="30000" dirty="0"/>
              <a:t>3</a:t>
            </a:r>
            <a:r>
              <a:rPr lang="ro-RO" dirty="0"/>
              <a:t>, pe veniturile obținute de către aceasta conform art.18 din Codul fiscal. </a:t>
            </a:r>
          </a:p>
          <a:p>
            <a:pPr marL="0" indent="0" fontAlgn="base">
              <a:lnSpc>
                <a:spcPct val="120000"/>
              </a:lnSpc>
              <a:buNone/>
            </a:pPr>
            <a:r>
              <a:rPr lang="ro-RO" dirty="0"/>
              <a:t>	   Conform prevederilor art. 18 lit. e) din Codul fiscal, în componența venitului impozabil se include creșterea de capital definită la art. 40 alin. (7) din Cod. </a:t>
            </a:r>
          </a:p>
          <a:p>
            <a:pPr marL="0" indent="0" fontAlgn="base">
              <a:lnSpc>
                <a:spcPct val="120000"/>
              </a:lnSpc>
              <a:buNone/>
            </a:pPr>
            <a:r>
              <a:rPr lang="ro-RO" dirty="0"/>
              <a:t>	 Astfel, entitatea care procură de la persoane fizice active de capital urmează să rețină la sursa de plată, în prealabil, un impozit în mărime de 12% din suma creșterii de capital, dacă dispune de documente confirmative privind baza valorică a activului procurat. </a:t>
            </a:r>
          </a:p>
          <a:p>
            <a:pPr marL="0" indent="0" fontAlgn="base">
              <a:lnSpc>
                <a:spcPct val="120000"/>
              </a:lnSpc>
              <a:buNone/>
            </a:pPr>
            <a:r>
              <a:rPr lang="ro-RO" dirty="0"/>
              <a:t>	 Lista documentelor confirmative ce reprezintă temei pentru confirmarea bazei valorice a activelor de capital este aprobată prin Ordinul Ministerului Finanțelor nr. 40 din 6 februarie 2018. </a:t>
            </a:r>
          </a:p>
          <a:p>
            <a:pPr marL="0" indent="0" fontAlgn="base">
              <a:lnSpc>
                <a:spcPct val="120000"/>
              </a:lnSpc>
              <a:buNone/>
            </a:pPr>
            <a:r>
              <a:rPr lang="ro-RO" dirty="0"/>
              <a:t>	În cazul în care entitatea nu dispune de documente confirmative privind baza valorică a activului procurat sau aferent documentelor prezentate apar suspiciuni, acesta urmează să rețină la sursa de plată, în prealabil, un impozit în mărime de 12% din suma creșterii de capital, fără a lua în calcul baza valorică a activului procurat. </a:t>
            </a:r>
          </a:p>
          <a:p>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850489"/>
          </a:xfrm>
        </p:spPr>
        <p:txBody>
          <a:bodyPr>
            <a:normAutofit fontScale="90000"/>
          </a:bodyPr>
          <a:lstStyle/>
          <a:p>
            <a:pPr algn="ctr"/>
            <a:r>
              <a:rPr lang="ru-RU" altLang="en-US" b="1" dirty="0" err="1"/>
              <a:t>Reţinerea</a:t>
            </a:r>
            <a:r>
              <a:rPr lang="ru-RU" altLang="en-US" b="1" dirty="0"/>
              <a:t> </a:t>
            </a:r>
            <a:r>
              <a:rPr lang="ru-RU" altLang="en-US" b="1" dirty="0" err="1"/>
              <a:t>impozitului</a:t>
            </a:r>
            <a:r>
              <a:rPr lang="ru-RU" altLang="en-US" b="1" dirty="0"/>
              <a:t> </a:t>
            </a:r>
            <a:r>
              <a:rPr lang="ru-RU" altLang="en-US" b="1" dirty="0" err="1"/>
              <a:t>din</a:t>
            </a:r>
            <a:r>
              <a:rPr lang="ru-RU" altLang="en-US" b="1" dirty="0"/>
              <a:t> </a:t>
            </a:r>
            <a:r>
              <a:rPr lang="ru-RU" altLang="en-US" b="1" dirty="0" err="1"/>
              <a:t>dobînzi</a:t>
            </a:r>
            <a:r>
              <a:rPr lang="ro-RO" altLang="en-US" b="1" dirty="0"/>
              <a:t> (DOB)</a:t>
            </a:r>
            <a:r>
              <a:rPr lang="ru-RU" dirty="0"/>
              <a:t/>
            </a:r>
            <a:br>
              <a:rPr lang="ru-RU" dirty="0"/>
            </a:br>
            <a:endParaRPr lang="ru-RU" dirty="0"/>
          </a:p>
        </p:txBody>
      </p:sp>
      <p:sp>
        <p:nvSpPr>
          <p:cNvPr id="3" name="Объект 2"/>
          <p:cNvSpPr>
            <a:spLocks noGrp="1"/>
          </p:cNvSpPr>
          <p:nvPr>
            <p:ph idx="1"/>
          </p:nvPr>
        </p:nvSpPr>
        <p:spPr>
          <a:xfrm>
            <a:off x="838200" y="1043492"/>
            <a:ext cx="10515600" cy="5133471"/>
          </a:xfrm>
        </p:spPr>
        <p:txBody>
          <a:bodyPr/>
          <a:lstStyle/>
          <a:p>
            <a:pPr marL="360045" indent="0" algn="just">
              <a:lnSpc>
                <a:spcPct val="120000"/>
              </a:lnSpc>
              <a:spcBef>
                <a:spcPts val="0"/>
              </a:spcBef>
              <a:buNone/>
            </a:pPr>
            <a:r>
              <a:rPr lang="ro-RO" altLang="en-US" dirty="0"/>
              <a:t>Se </a:t>
            </a:r>
            <a:r>
              <a:rPr lang="ru-RU" altLang="en-US" dirty="0" err="1"/>
              <a:t>reţin</a:t>
            </a:r>
            <a:r>
              <a:rPr lang="ro-RO" altLang="en-US" dirty="0"/>
              <a:t>e</a:t>
            </a:r>
            <a:r>
              <a:rPr lang="ru-RU" altLang="en-US" dirty="0"/>
              <a:t> </a:t>
            </a:r>
            <a:r>
              <a:rPr lang="ru-RU" altLang="en-US" dirty="0" err="1"/>
              <a:t>din</a:t>
            </a:r>
            <a:r>
              <a:rPr lang="ru-RU" altLang="en-US" dirty="0"/>
              <a:t> </a:t>
            </a:r>
            <a:r>
              <a:rPr lang="ru-RU" altLang="en-US" dirty="0" err="1"/>
              <a:t>fiecare</a:t>
            </a:r>
            <a:r>
              <a:rPr lang="ru-RU" altLang="en-US" dirty="0"/>
              <a:t> </a:t>
            </a:r>
            <a:r>
              <a:rPr lang="ru-RU" altLang="en-US" dirty="0" err="1"/>
              <a:t>dobîndă</a:t>
            </a:r>
            <a:r>
              <a:rPr lang="ru-RU" altLang="en-US" dirty="0"/>
              <a:t> </a:t>
            </a:r>
            <a:r>
              <a:rPr lang="ru-RU" altLang="en-US" dirty="0" err="1"/>
              <a:t>şi</a:t>
            </a:r>
            <a:r>
              <a:rPr lang="ru-RU" altLang="en-US" dirty="0"/>
              <a:t> s</a:t>
            </a:r>
            <a:r>
              <a:rPr lang="ro-RO" altLang="en-US" dirty="0"/>
              <a:t>e</a:t>
            </a:r>
            <a:r>
              <a:rPr lang="ru-RU" altLang="en-US" dirty="0"/>
              <a:t> </a:t>
            </a:r>
            <a:r>
              <a:rPr lang="ru-RU" altLang="en-US" dirty="0" err="1"/>
              <a:t>achit</a:t>
            </a:r>
            <a:r>
              <a:rPr lang="ro-RO" altLang="en-US" dirty="0"/>
              <a:t>ă</a:t>
            </a:r>
            <a:r>
              <a:rPr lang="ru-RU" altLang="en-US" dirty="0"/>
              <a:t> </a:t>
            </a:r>
            <a:r>
              <a:rPr lang="ru-RU" altLang="en-US" dirty="0" err="1"/>
              <a:t>ca</a:t>
            </a:r>
            <a:r>
              <a:rPr lang="ru-RU" altLang="en-US" dirty="0"/>
              <a:t> </a:t>
            </a:r>
            <a:r>
              <a:rPr lang="ru-RU" altLang="en-US" dirty="0" err="1"/>
              <a:t>parte</a:t>
            </a:r>
            <a:r>
              <a:rPr lang="ru-RU" altLang="en-US" dirty="0"/>
              <a:t> a </a:t>
            </a:r>
            <a:r>
              <a:rPr lang="ru-RU" altLang="en-US" dirty="0" err="1"/>
              <a:t>impozitului</a:t>
            </a:r>
            <a:r>
              <a:rPr lang="ru-RU" altLang="en-US" dirty="0"/>
              <a:t> o </a:t>
            </a:r>
            <a:r>
              <a:rPr lang="ru-RU" altLang="en-US" dirty="0" err="1"/>
              <a:t>sumă</a:t>
            </a:r>
            <a:r>
              <a:rPr lang="ru-RU" altLang="en-US" dirty="0"/>
              <a:t> </a:t>
            </a:r>
            <a:r>
              <a:rPr lang="ru-RU" altLang="en-US" dirty="0" err="1"/>
              <a:t>egală</a:t>
            </a:r>
            <a:r>
              <a:rPr lang="ru-RU" altLang="en-US" dirty="0"/>
              <a:t> </a:t>
            </a:r>
            <a:r>
              <a:rPr lang="ru-RU" altLang="en-US" b="1" dirty="0" err="1"/>
              <a:t>cu</a:t>
            </a:r>
            <a:r>
              <a:rPr lang="ru-RU" altLang="en-US" b="1" dirty="0"/>
              <a:t> 1</a:t>
            </a:r>
            <a:r>
              <a:rPr lang="ro-RO" altLang="en-US" b="1" dirty="0"/>
              <a:t>2</a:t>
            </a:r>
            <a:r>
              <a:rPr lang="ru-RU" altLang="en-US" b="1" dirty="0"/>
              <a:t>% </a:t>
            </a:r>
            <a:r>
              <a:rPr lang="ru-RU" altLang="en-US" b="1" dirty="0" err="1"/>
              <a:t>din</a:t>
            </a:r>
            <a:r>
              <a:rPr lang="ru-RU" altLang="en-US" b="1" dirty="0"/>
              <a:t> </a:t>
            </a:r>
            <a:r>
              <a:rPr lang="ru-RU" altLang="en-US" b="1" dirty="0" err="1"/>
              <a:t>plată</a:t>
            </a:r>
            <a:r>
              <a:rPr lang="ru-RU" altLang="en-US" dirty="0"/>
              <a:t>.</a:t>
            </a:r>
            <a:endParaRPr lang="ro-RO" altLang="en-US" dirty="0"/>
          </a:p>
          <a:p>
            <a:pPr marL="360045" indent="0" algn="just">
              <a:lnSpc>
                <a:spcPct val="120000"/>
              </a:lnSpc>
              <a:spcBef>
                <a:spcPts val="0"/>
              </a:spcBef>
              <a:buNone/>
            </a:pPr>
            <a:endParaRPr lang="ro-RO" altLang="en-US" dirty="0"/>
          </a:p>
          <a:p>
            <a:pPr marL="360045" indent="0" algn="just">
              <a:lnSpc>
                <a:spcPct val="120000"/>
              </a:lnSpc>
              <a:spcBef>
                <a:spcPts val="0"/>
              </a:spcBef>
              <a:buNone/>
            </a:pPr>
            <a:endParaRPr lang="ro-RO" altLang="en-US" dirty="0"/>
          </a:p>
          <a:p>
            <a:pPr marL="360045" indent="0" algn="just">
              <a:lnSpc>
                <a:spcPct val="120000"/>
              </a:lnSpc>
              <a:spcBef>
                <a:spcPts val="0"/>
              </a:spcBef>
            </a:pPr>
            <a:endParaRPr lang="ro-RO" altLang="en-US" sz="1200" dirty="0"/>
          </a:p>
          <a:p>
            <a:pPr marL="360045" indent="0" algn="just">
              <a:lnSpc>
                <a:spcPct val="120000"/>
              </a:lnSpc>
              <a:spcBef>
                <a:spcPts val="0"/>
              </a:spcBef>
              <a:buNone/>
            </a:pPr>
            <a:r>
              <a:rPr lang="ro-RO" altLang="en-US" dirty="0"/>
              <a:t>	</a:t>
            </a:r>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4273" y="128457"/>
            <a:ext cx="10515600" cy="1325563"/>
          </a:xfrm>
        </p:spPr>
        <p:txBody>
          <a:bodyPr>
            <a:normAutofit/>
          </a:bodyPr>
          <a:lstStyle/>
          <a:p>
            <a:pPr algn="ctr"/>
            <a:r>
              <a:rPr lang="it-IT" sz="4000" b="1" dirty="0"/>
              <a:t>Impozitarea veniturilor financiare</a:t>
            </a:r>
            <a:r>
              <a:rPr lang="ro-RO" sz="4000" b="1" dirty="0"/>
              <a:t> </a:t>
            </a:r>
            <a:r>
              <a:rPr lang="it-IT" sz="4000" b="1" dirty="0"/>
              <a:t>(art.90</a:t>
            </a:r>
            <a:r>
              <a:rPr lang="ro-RO" sz="2600" baseline="30000" dirty="0">
                <a:latin typeface="+mn-lt"/>
                <a:ea typeface="+mn-ea"/>
                <a:cs typeface="+mn-cs"/>
              </a:rPr>
              <a:t>3</a:t>
            </a:r>
            <a:r>
              <a:rPr lang="it-IT" sz="4000" b="1" dirty="0"/>
              <a:t>alin.(3</a:t>
            </a:r>
            <a:r>
              <a:rPr lang="it-IT" sz="2600" baseline="30000" dirty="0">
                <a:latin typeface="+mn-lt"/>
                <a:ea typeface="+mn-ea"/>
                <a:cs typeface="+mn-cs"/>
              </a:rPr>
              <a:t>7</a:t>
            </a:r>
            <a:r>
              <a:rPr lang="it-IT" sz="4000" b="1" dirty="0"/>
              <a:t>) din CF)</a:t>
            </a:r>
            <a:endParaRPr lang="ru-RU" sz="4000" b="1" dirty="0"/>
          </a:p>
        </p:txBody>
      </p:sp>
      <p:sp>
        <p:nvSpPr>
          <p:cNvPr id="3" name="Объект 2"/>
          <p:cNvSpPr>
            <a:spLocks noGrp="1"/>
          </p:cNvSpPr>
          <p:nvPr>
            <p:ph idx="1"/>
          </p:nvPr>
        </p:nvSpPr>
        <p:spPr/>
        <p:txBody>
          <a:bodyPr>
            <a:normAutofit/>
          </a:bodyPr>
          <a:lstStyle/>
          <a:p>
            <a:pPr algn="just"/>
            <a:r>
              <a:rPr lang="en-US" dirty="0" err="1">
                <a:latin typeface="Times New Roman" panose="02020603050405020304" pitchFamily="18" charset="0"/>
                <a:cs typeface="Times New Roman" panose="02020603050405020304" pitchFamily="18" charset="0"/>
              </a:rPr>
              <a:t>Băncile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asociaţiile</a:t>
            </a:r>
            <a:r>
              <a:rPr lang="en-US" dirty="0">
                <a:latin typeface="Times New Roman" panose="02020603050405020304" pitchFamily="18" charset="0"/>
                <a:cs typeface="Times New Roman" panose="02020603050405020304" pitchFamily="18" charset="0"/>
              </a:rPr>
              <a:t> de </a:t>
            </a:r>
            <a:r>
              <a:rPr lang="en-US" dirty="0" err="1">
                <a:latin typeface="Times New Roman" panose="02020603050405020304" pitchFamily="18" charset="0"/>
                <a:cs typeface="Times New Roman" panose="02020603050405020304" pitchFamily="18" charset="0"/>
              </a:rPr>
              <a:t>economii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şi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împrumut</a:t>
            </a:r>
            <a:r>
              <a:rPr lang="en-US" dirty="0">
                <a:latin typeface="Times New Roman" panose="02020603050405020304" pitchFamily="18" charset="0"/>
                <a:cs typeface="Times New Roman" panose="02020603050405020304" pitchFamily="18" charset="0"/>
              </a:rPr>
              <a:t>, precum </a:t>
            </a:r>
            <a:r>
              <a:rPr lang="en-US" dirty="0" err="1">
                <a:latin typeface="Times New Roman" panose="02020603050405020304" pitchFamily="18" charset="0"/>
                <a:cs typeface="Times New Roman" panose="02020603050405020304" pitchFamily="18" charset="0"/>
              </a:rPr>
              <a:t>şi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emitenţii</a:t>
            </a:r>
            <a:r>
              <a:rPr lang="en-US" dirty="0">
                <a:latin typeface="Times New Roman" panose="02020603050405020304" pitchFamily="18" charset="0"/>
                <a:cs typeface="Times New Roman" panose="02020603050405020304" pitchFamily="18" charset="0"/>
              </a:rPr>
              <a:t> de </a:t>
            </a:r>
            <a:r>
              <a:rPr lang="en-US" dirty="0" err="1">
                <a:latin typeface="Times New Roman" panose="02020603050405020304" pitchFamily="18" charset="0"/>
                <a:cs typeface="Times New Roman" panose="02020603050405020304" pitchFamily="18" charset="0"/>
              </a:rPr>
              <a:t>valori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mobiliare</a:t>
            </a:r>
            <a:r>
              <a:rPr lang="en-US" dirty="0">
                <a:latin typeface="Times New Roman" panose="02020603050405020304" pitchFamily="18" charset="0"/>
                <a:cs typeface="Times New Roman" panose="02020603050405020304" pitchFamily="18" charset="0"/>
              </a:rPr>
              <a:t> corporative </a:t>
            </a:r>
            <a:r>
              <a:rPr lang="en-US" dirty="0" err="1">
                <a:latin typeface="Times New Roman" panose="02020603050405020304" pitchFamily="18" charset="0"/>
                <a:cs typeface="Times New Roman" panose="02020603050405020304" pitchFamily="18" charset="0"/>
              </a:rPr>
              <a:t>reţin</a:t>
            </a:r>
            <a:r>
              <a:rPr lang="en-US" dirty="0">
                <a:latin typeface="Times New Roman" panose="02020603050405020304" pitchFamily="18" charset="0"/>
                <a:cs typeface="Times New Roman" panose="02020603050405020304" pitchFamily="18" charset="0"/>
              </a:rPr>
              <a:t> un </a:t>
            </a:r>
            <a:r>
              <a:rPr lang="en-US" dirty="0" err="1">
                <a:latin typeface="Times New Roman" panose="02020603050405020304" pitchFamily="18" charset="0"/>
                <a:cs typeface="Times New Roman" panose="02020603050405020304" pitchFamily="18" charset="0"/>
              </a:rPr>
              <a:t>impozit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în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mărime</a:t>
            </a:r>
            <a:r>
              <a:rPr lang="en-US" dirty="0">
                <a:latin typeface="Times New Roman" panose="02020603050405020304" pitchFamily="18" charset="0"/>
                <a:cs typeface="Times New Roman" panose="02020603050405020304" pitchFamily="18" charset="0"/>
              </a:rPr>
              <a:t> de 3% din </a:t>
            </a:r>
            <a:r>
              <a:rPr lang="en-US" dirty="0" err="1">
                <a:latin typeface="Times New Roman" panose="02020603050405020304" pitchFamily="18" charset="0"/>
                <a:cs typeface="Times New Roman" panose="02020603050405020304" pitchFamily="18" charset="0"/>
              </a:rPr>
              <a:t>dobânzile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achitate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în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folosul</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persoanelor</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fizice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rezidente</a:t>
            </a:r>
            <a:r>
              <a:rPr lang="en-US" dirty="0">
                <a:latin typeface="Times New Roman" panose="02020603050405020304" pitchFamily="18" charset="0"/>
                <a:cs typeface="Times New Roman" panose="02020603050405020304" pitchFamily="18" charset="0"/>
              </a:rPr>
              <a:t>.</a:t>
            </a:r>
          </a:p>
          <a:p>
            <a:pPr marL="0" indent="0" algn="just">
              <a:buNone/>
            </a:pPr>
            <a:r>
              <a:rPr lang="vi-VN" b="1" u="sng" dirty="0">
                <a:latin typeface="Times New Roman" panose="02020603050405020304" pitchFamily="18" charset="0"/>
                <a:cs typeface="Times New Roman" panose="02020603050405020304" pitchFamily="18" charset="0"/>
              </a:rPr>
              <a:t>Important: </a:t>
            </a:r>
            <a:r>
              <a:rPr lang="vi-VN" dirty="0">
                <a:latin typeface="Times New Roman" panose="02020603050405020304" pitchFamily="18" charset="0"/>
                <a:cs typeface="Times New Roman" panose="02020603050405020304" pitchFamily="18" charset="0"/>
              </a:rPr>
              <a:t>Se supun impozitării doar dobânzile achitate persoanelor fizice rezidente calculate aferent perioadei începând cu 1 ianuarie 2021.</a:t>
            </a:r>
            <a:endParaRPr lang="ro-RO" dirty="0">
              <a:latin typeface="Times New Roman" panose="02020603050405020304" pitchFamily="18" charset="0"/>
              <a:cs typeface="Times New Roman" panose="02020603050405020304" pitchFamily="18" charset="0"/>
            </a:endParaRPr>
          </a:p>
          <a:p>
            <a:pPr algn="just"/>
            <a:r>
              <a:rPr lang="vi-VN" dirty="0">
                <a:latin typeface="Times New Roman" panose="02020603050405020304" pitchFamily="18" charset="0"/>
                <a:cs typeface="Times New Roman" panose="02020603050405020304" pitchFamily="18" charset="0"/>
              </a:rPr>
              <a:t> la capitalizarea dobânzii la contul persoanei fizice – rezidente, conform contractului de depozit încheiat cu banca, aceasta urmează să calculeze impozitul pe venit aplicând cota în mărime de 3%.</a:t>
            </a:r>
          </a:p>
          <a:p>
            <a:endParaRPr lang="ru-RU"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655E0B66-32FF-44C1-9251-D2FEA826C681}"/>
              </a:ext>
            </a:extLst>
          </p:cNvPr>
          <p:cNvSpPr>
            <a:spLocks noGrp="1"/>
          </p:cNvSpPr>
          <p:nvPr>
            <p:ph idx="1"/>
          </p:nvPr>
        </p:nvSpPr>
        <p:spPr/>
        <p:txBody>
          <a:bodyPr/>
          <a:lstStyle/>
          <a:p>
            <a:pPr algn="just"/>
            <a:r>
              <a:rPr lang="ro-RO" dirty="0"/>
              <a:t>Persoanele specificate la art.90 </a:t>
            </a:r>
            <a:r>
              <a:rPr lang="ro-RO" dirty="0" err="1"/>
              <a:t>reţin</a:t>
            </a:r>
            <a:r>
              <a:rPr lang="ro-RO" dirty="0"/>
              <a:t> un impozit în mărime de 12% din veniturile </a:t>
            </a:r>
            <a:r>
              <a:rPr lang="ro-RO" dirty="0" err="1"/>
              <a:t>obţinute</a:t>
            </a:r>
            <a:r>
              <a:rPr lang="ro-RO" dirty="0"/>
              <a:t> de către persoanele fizice care nu </a:t>
            </a:r>
            <a:r>
              <a:rPr lang="ro-RO" dirty="0" err="1"/>
              <a:t>desfăşoară</a:t>
            </a:r>
            <a:r>
              <a:rPr lang="ro-RO" dirty="0"/>
              <a:t> activitate de întreprinzător, de la transmiterea în posesie </a:t>
            </a:r>
            <a:r>
              <a:rPr lang="ro-RO" dirty="0" err="1"/>
              <a:t>şi</a:t>
            </a:r>
            <a:r>
              <a:rPr lang="ro-RO" dirty="0"/>
              <a:t>/sau </a:t>
            </a:r>
            <a:r>
              <a:rPr lang="ro-RO" dirty="0" err="1"/>
              <a:t>folosinţă</a:t>
            </a:r>
            <a:r>
              <a:rPr lang="ro-RO" dirty="0"/>
              <a:t> (</a:t>
            </a:r>
            <a:r>
              <a:rPr lang="ro-RO" dirty="0" err="1"/>
              <a:t>locaţiune</a:t>
            </a:r>
            <a:r>
              <a:rPr lang="ro-RO" dirty="0"/>
              <a:t>, arendă, uzufruct, superficie) a </a:t>
            </a:r>
            <a:r>
              <a:rPr lang="ro-RO" dirty="0" err="1"/>
              <a:t>proprietăţii</a:t>
            </a:r>
            <a:r>
              <a:rPr lang="ro-RO" dirty="0"/>
              <a:t> mobiliare </a:t>
            </a:r>
            <a:r>
              <a:rPr lang="ro-RO" dirty="0" err="1"/>
              <a:t>şi</a:t>
            </a:r>
            <a:r>
              <a:rPr lang="ro-RO" dirty="0"/>
              <a:t> imobiliare, cu </a:t>
            </a:r>
            <a:r>
              <a:rPr lang="ro-RO" dirty="0" err="1"/>
              <a:t>excepţia</a:t>
            </a:r>
            <a:r>
              <a:rPr lang="ro-RO" dirty="0"/>
              <a:t> arendei terenurilor agricole (art. 90</a:t>
            </a:r>
            <a:r>
              <a:rPr lang="ro-RO" baseline="30000" dirty="0"/>
              <a:t>1 </a:t>
            </a:r>
            <a:r>
              <a:rPr lang="ro-RO" dirty="0"/>
              <a:t>alin. (3) din Codul fiscal)</a:t>
            </a:r>
          </a:p>
        </p:txBody>
      </p:sp>
    </p:spTree>
    <p:extLst>
      <p:ext uri="{BB962C8B-B14F-4D97-AF65-F5344CB8AC3E}">
        <p14:creationId xmlns:p14="http://schemas.microsoft.com/office/powerpoint/2010/main" val="6557435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C2C64018-A596-452A-9531-2A1D7C685A21}"/>
              </a:ext>
            </a:extLst>
          </p:cNvPr>
          <p:cNvSpPr>
            <a:spLocks noGrp="1"/>
          </p:cNvSpPr>
          <p:nvPr>
            <p:ph idx="1"/>
          </p:nvPr>
        </p:nvSpPr>
        <p:spPr>
          <a:xfrm>
            <a:off x="838200" y="731520"/>
            <a:ext cx="10515600" cy="5445443"/>
          </a:xfrm>
        </p:spPr>
        <p:txBody>
          <a:bodyPr>
            <a:normAutofit fontScale="62500" lnSpcReduction="20000"/>
          </a:bodyPr>
          <a:lstStyle/>
          <a:p>
            <a:pPr marL="0" indent="0">
              <a:buNone/>
            </a:pPr>
            <a:r>
              <a:rPr lang="ro-RO" dirty="0"/>
              <a:t>	</a:t>
            </a:r>
            <a:r>
              <a:rPr lang="ro-RO" sz="3600" dirty="0"/>
              <a:t>Persoanele specificate la art.90 </a:t>
            </a:r>
            <a:r>
              <a:rPr lang="ro-RO" sz="3600" dirty="0" err="1"/>
              <a:t>reţin</a:t>
            </a:r>
            <a:r>
              <a:rPr lang="ro-RO" sz="3600" dirty="0"/>
              <a:t> </a:t>
            </a:r>
            <a:r>
              <a:rPr lang="ro-RO" sz="3600" dirty="0" err="1"/>
              <a:t>şi</a:t>
            </a:r>
            <a:r>
              <a:rPr lang="ro-RO" sz="3600" dirty="0"/>
              <a:t> achită la buget un impozit în mărime de:</a:t>
            </a:r>
          </a:p>
          <a:p>
            <a:pPr marL="0" indent="0">
              <a:buNone/>
            </a:pPr>
            <a:r>
              <a:rPr lang="ro-RO" sz="3600" dirty="0"/>
              <a:t>	- 6% din dividende, inclusiv sub formă de </a:t>
            </a:r>
            <a:r>
              <a:rPr lang="ro-RO" sz="3600" dirty="0" err="1"/>
              <a:t>acţiuni</a:t>
            </a:r>
            <a:r>
              <a:rPr lang="ro-RO" sz="3600" dirty="0"/>
              <a:t> sau cote-</a:t>
            </a:r>
            <a:r>
              <a:rPr lang="ro-RO" sz="3600" dirty="0" err="1"/>
              <a:t>părţi</a:t>
            </a:r>
            <a:r>
              <a:rPr lang="ro-RO" sz="3600" dirty="0"/>
              <a:t>, achitate în folosul persoanelor fizice rezidente, cu </a:t>
            </a:r>
            <a:r>
              <a:rPr lang="ro-RO" sz="3600" dirty="0" err="1"/>
              <a:t>excepţia</a:t>
            </a:r>
            <a:r>
              <a:rPr lang="ro-RO" sz="3600" dirty="0"/>
              <a:t> celor aferente profitului nerepartizat </a:t>
            </a:r>
            <a:r>
              <a:rPr lang="ro-RO" sz="3600" dirty="0" err="1"/>
              <a:t>obţinut</a:t>
            </a:r>
            <a:r>
              <a:rPr lang="ro-RO" sz="3600" dirty="0"/>
              <a:t> în perioadele fiscale 2008–2011 inclusiv;</a:t>
            </a:r>
          </a:p>
          <a:p>
            <a:pPr marL="0" indent="0" algn="just">
              <a:buNone/>
            </a:pPr>
            <a:r>
              <a:rPr lang="ro-RO" sz="3600" i="1" u="sng" dirty="0"/>
              <a:t>(dividendele primite de persoanele juridice rezidente de la alte persoane juridice rezidente, cu </a:t>
            </a:r>
            <a:r>
              <a:rPr lang="ro-RO" sz="3600" i="1" u="sng" dirty="0" err="1"/>
              <a:t>excepţia</a:t>
            </a:r>
            <a:r>
              <a:rPr lang="ro-RO" sz="3600" i="1" u="sng" dirty="0"/>
              <a:t> dividendelor aferente profitului nerepartizat </a:t>
            </a:r>
            <a:r>
              <a:rPr lang="ro-RO" sz="3600" i="1" u="sng" dirty="0" err="1"/>
              <a:t>obţinut</a:t>
            </a:r>
            <a:r>
              <a:rPr lang="ro-RO" sz="3600" i="1" u="sng" dirty="0"/>
              <a:t> în perioadele fiscale 2008–2011 inclusiv, se consideră sursă de venit neimpozabilă art. 20 lit. z/19 )</a:t>
            </a:r>
          </a:p>
          <a:p>
            <a:pPr marL="0" indent="0">
              <a:buNone/>
            </a:pPr>
            <a:r>
              <a:rPr lang="ro-RO" sz="3600" dirty="0"/>
              <a:t>	- 15% din dividende, inclusiv sub formă de </a:t>
            </a:r>
            <a:r>
              <a:rPr lang="ro-RO" sz="3600" dirty="0" err="1"/>
              <a:t>acţiuni</a:t>
            </a:r>
            <a:r>
              <a:rPr lang="ro-RO" sz="3600" dirty="0"/>
              <a:t> sau cote-</a:t>
            </a:r>
            <a:r>
              <a:rPr lang="ro-RO" sz="3600" dirty="0" err="1"/>
              <a:t>părţi</a:t>
            </a:r>
            <a:r>
              <a:rPr lang="ro-RO" sz="3600" dirty="0"/>
              <a:t>, aferente profitului nerepartizat </a:t>
            </a:r>
            <a:r>
              <a:rPr lang="ro-RO" sz="3600" dirty="0" err="1"/>
              <a:t>obţinut</a:t>
            </a:r>
            <a:r>
              <a:rPr lang="ro-RO" sz="3600" dirty="0"/>
              <a:t> în perioadele fiscale 2008–2011 inclusiv;</a:t>
            </a:r>
          </a:p>
          <a:p>
            <a:pPr marL="0" indent="0">
              <a:buNone/>
            </a:pPr>
            <a:r>
              <a:rPr lang="ro-RO" sz="3600" dirty="0"/>
              <a:t>	- 15% din suma retrasă din capitalul social aferentă majorării capitalului social din repartizarea profitului net </a:t>
            </a:r>
            <a:r>
              <a:rPr lang="ro-RO" sz="3600" dirty="0" err="1"/>
              <a:t>şi</a:t>
            </a:r>
            <a:r>
              <a:rPr lang="ro-RO" sz="3600" dirty="0"/>
              <a:t>/sau altor surse constatate în capitalul propriu între </a:t>
            </a:r>
            <a:r>
              <a:rPr lang="ro-RO" sz="3600" dirty="0" err="1"/>
              <a:t>acţionari</a:t>
            </a:r>
            <a:r>
              <a:rPr lang="ro-RO" sz="3600" dirty="0"/>
              <a:t> (</a:t>
            </a:r>
            <a:r>
              <a:rPr lang="ro-RO" sz="3600" dirty="0" err="1"/>
              <a:t>asociaţi</a:t>
            </a:r>
            <a:r>
              <a:rPr lang="ro-RO" sz="3600" dirty="0"/>
              <a:t>) în perioadele fiscale 2010–2011 inclusiv, în conformitate cu cota de </a:t>
            </a:r>
            <a:r>
              <a:rPr lang="ro-RO" sz="3600" dirty="0" err="1"/>
              <a:t>participaţie</a:t>
            </a:r>
            <a:r>
              <a:rPr lang="ro-RO" sz="3600" dirty="0"/>
              <a:t> depusă în capitalul social;</a:t>
            </a:r>
          </a:p>
          <a:p>
            <a:pPr marL="0" indent="0">
              <a:buNone/>
            </a:pPr>
            <a:r>
              <a:rPr lang="ro-RO" sz="3600" dirty="0"/>
              <a:t>	- 12% din </a:t>
            </a:r>
            <a:r>
              <a:rPr lang="ro-RO" sz="3600" dirty="0" err="1"/>
              <a:t>royalty</a:t>
            </a:r>
            <a:r>
              <a:rPr lang="ro-RO" sz="3600" dirty="0"/>
              <a:t> achitate în folosul persoanelor fizice;</a:t>
            </a:r>
          </a:p>
          <a:p>
            <a:pPr marL="0" indent="0">
              <a:buNone/>
            </a:pPr>
            <a:r>
              <a:rPr lang="ro-RO" sz="3600" dirty="0"/>
              <a:t>	– 6% din mărimea sumei mijloacelor </a:t>
            </a:r>
            <a:r>
              <a:rPr lang="ro-RO" sz="3600" dirty="0" err="1"/>
              <a:t>băneşti</a:t>
            </a:r>
            <a:r>
              <a:rPr lang="ro-RO" sz="3600" dirty="0"/>
              <a:t> donate persoanelor fizice care nu </a:t>
            </a:r>
            <a:r>
              <a:rPr lang="ro-RO" sz="3600" dirty="0" err="1"/>
              <a:t>desfăşoară</a:t>
            </a:r>
            <a:r>
              <a:rPr lang="ro-RO" sz="3600" dirty="0"/>
              <a:t> activitate de întreprinzător.</a:t>
            </a:r>
            <a:r>
              <a:rPr lang="en-US" sz="3600" dirty="0"/>
              <a:t> (art. 90</a:t>
            </a:r>
            <a:r>
              <a:rPr lang="ro-RO" sz="3600" dirty="0"/>
              <a:t>/</a:t>
            </a:r>
            <a:r>
              <a:rPr lang="en-US" sz="3600" dirty="0"/>
              <a:t>1 </a:t>
            </a:r>
            <a:r>
              <a:rPr lang="en-US" sz="3600" dirty="0" err="1"/>
              <a:t>alin</a:t>
            </a:r>
            <a:r>
              <a:rPr lang="en-US" sz="3600" dirty="0"/>
              <a:t>. (3</a:t>
            </a:r>
            <a:r>
              <a:rPr lang="ro-RO" sz="3600" dirty="0"/>
              <a:t>/1</a:t>
            </a:r>
            <a:r>
              <a:rPr lang="en-US" sz="3600" dirty="0"/>
              <a:t>) din </a:t>
            </a:r>
            <a:r>
              <a:rPr lang="en-US" sz="3600" dirty="0" err="1"/>
              <a:t>Codul</a:t>
            </a:r>
            <a:r>
              <a:rPr lang="en-US" sz="3600" dirty="0"/>
              <a:t> fiscal)</a:t>
            </a:r>
            <a:endParaRPr lang="ro-RO" sz="3600" dirty="0"/>
          </a:p>
        </p:txBody>
      </p:sp>
    </p:spTree>
    <p:extLst>
      <p:ext uri="{BB962C8B-B14F-4D97-AF65-F5344CB8AC3E}">
        <p14:creationId xmlns:p14="http://schemas.microsoft.com/office/powerpoint/2010/main" val="21131112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A748AA8A-63A1-4B80-BA3B-B76829FFE744}"/>
              </a:ext>
            </a:extLst>
          </p:cNvPr>
          <p:cNvSpPr>
            <a:spLocks noGrp="1"/>
          </p:cNvSpPr>
          <p:nvPr>
            <p:ph idx="1"/>
          </p:nvPr>
        </p:nvSpPr>
        <p:spPr>
          <a:xfrm>
            <a:off x="838200" y="612648"/>
            <a:ext cx="10515600" cy="5564315"/>
          </a:xfrm>
        </p:spPr>
        <p:txBody>
          <a:bodyPr>
            <a:normAutofit/>
          </a:bodyPr>
          <a:lstStyle/>
          <a:p>
            <a:pPr marL="0" indent="0">
              <a:buNone/>
            </a:pPr>
            <a:r>
              <a:rPr lang="ro-RO" dirty="0"/>
              <a:t>	Fiecare plătitor de </a:t>
            </a:r>
            <a:r>
              <a:rPr lang="ro-RO" dirty="0" err="1"/>
              <a:t>cîştiguri</a:t>
            </a:r>
            <a:r>
              <a:rPr lang="ro-RO" dirty="0"/>
              <a:t> urmează să </a:t>
            </a:r>
            <a:r>
              <a:rPr lang="ro-RO" dirty="0" err="1"/>
              <a:t>reţină</a:t>
            </a:r>
            <a:r>
              <a:rPr lang="ro-RO" dirty="0"/>
              <a:t> </a:t>
            </a:r>
            <a:r>
              <a:rPr lang="ro-RO" dirty="0" err="1"/>
              <a:t>şi</a:t>
            </a:r>
            <a:r>
              <a:rPr lang="ro-RO" dirty="0"/>
              <a:t> să verse la buget un impozit în mărime de:</a:t>
            </a:r>
          </a:p>
          <a:p>
            <a:endParaRPr lang="ro-RO" dirty="0"/>
          </a:p>
          <a:p>
            <a:pPr marL="0" indent="0" algn="just">
              <a:buNone/>
            </a:pPr>
            <a:r>
              <a:rPr lang="ro-RO" dirty="0"/>
              <a:t>– </a:t>
            </a:r>
            <a:r>
              <a:rPr lang="ro-RO" u="sng" dirty="0"/>
              <a:t>18%</a:t>
            </a:r>
            <a:r>
              <a:rPr lang="ro-RO" dirty="0"/>
              <a:t> din </a:t>
            </a:r>
            <a:r>
              <a:rPr lang="ro-RO" dirty="0" err="1"/>
              <a:t>cîştigurile</a:t>
            </a:r>
            <a:r>
              <a:rPr lang="ro-RO" dirty="0"/>
              <a:t> de la jocurile de noroc, cu </a:t>
            </a:r>
            <a:r>
              <a:rPr lang="ro-RO" dirty="0" err="1"/>
              <a:t>excepţia</a:t>
            </a:r>
            <a:r>
              <a:rPr lang="ro-RO" dirty="0"/>
              <a:t> </a:t>
            </a:r>
            <a:r>
              <a:rPr lang="ro-RO" dirty="0" err="1"/>
              <a:t>cîştigurilor</a:t>
            </a:r>
            <a:r>
              <a:rPr lang="ro-RO" dirty="0"/>
              <a:t> de la loterii </a:t>
            </a:r>
            <a:r>
              <a:rPr lang="ro-RO" dirty="0" err="1"/>
              <a:t>şi</a:t>
            </a:r>
            <a:r>
              <a:rPr lang="ro-RO" dirty="0"/>
              <a:t>/sau pariuri sportive în partea în care valoarea fiecărui </a:t>
            </a:r>
            <a:r>
              <a:rPr lang="ro-RO" dirty="0" err="1"/>
              <a:t>cîştig</a:t>
            </a:r>
            <a:r>
              <a:rPr lang="ro-RO" dirty="0"/>
              <a:t> nu </a:t>
            </a:r>
            <a:r>
              <a:rPr lang="ro-RO" dirty="0" err="1"/>
              <a:t>depăşeşte</a:t>
            </a:r>
            <a:r>
              <a:rPr lang="ro-RO" dirty="0"/>
              <a:t> 1% din scutirea personală stabilită la art.33 alin.(1);</a:t>
            </a:r>
          </a:p>
          <a:p>
            <a:pPr algn="just"/>
            <a:endParaRPr lang="ro-RO" dirty="0"/>
          </a:p>
          <a:p>
            <a:pPr marL="0" indent="0" algn="just">
              <a:buNone/>
            </a:pPr>
            <a:r>
              <a:rPr lang="ro-RO" dirty="0"/>
              <a:t>– 12% din </a:t>
            </a:r>
            <a:r>
              <a:rPr lang="ro-RO" dirty="0" err="1"/>
              <a:t>cîştigurile</a:t>
            </a:r>
            <a:r>
              <a:rPr lang="ro-RO" dirty="0"/>
              <a:t> de la campaniile </a:t>
            </a:r>
            <a:r>
              <a:rPr lang="ro-RO" dirty="0" err="1"/>
              <a:t>promoţionale</a:t>
            </a:r>
            <a:r>
              <a:rPr lang="ro-RO" dirty="0"/>
              <a:t> în partea în care valoarea fiecărui </a:t>
            </a:r>
            <a:r>
              <a:rPr lang="ro-RO" dirty="0" err="1"/>
              <a:t>cîştig</a:t>
            </a:r>
            <a:r>
              <a:rPr lang="ro-RO" dirty="0"/>
              <a:t> </a:t>
            </a:r>
            <a:r>
              <a:rPr lang="ro-RO" dirty="0" err="1"/>
              <a:t>depăşeşte</a:t>
            </a:r>
            <a:r>
              <a:rPr lang="ro-RO" dirty="0"/>
              <a:t> mărimea scutirii personale stabilite la art.33 alin.(1).</a:t>
            </a:r>
          </a:p>
        </p:txBody>
      </p:sp>
    </p:spTree>
    <p:extLst>
      <p:ext uri="{BB962C8B-B14F-4D97-AF65-F5344CB8AC3E}">
        <p14:creationId xmlns:p14="http://schemas.microsoft.com/office/powerpoint/2010/main" val="1142132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29552" y="365125"/>
            <a:ext cx="10224247" cy="904277"/>
          </a:xfrm>
        </p:spPr>
        <p:txBody>
          <a:bodyPr>
            <a:normAutofit fontScale="90000"/>
          </a:bodyPr>
          <a:lstStyle/>
          <a:p>
            <a:pPr algn="ctr"/>
            <a:r>
              <a:rPr lang="ro-RO" b="1" dirty="0"/>
              <a:t>Reținerea impozitului din salariu</a:t>
            </a:r>
            <a:r>
              <a:rPr lang="en-US" dirty="0"/>
              <a:t/>
            </a:r>
            <a:br>
              <a:rPr lang="en-US" dirty="0"/>
            </a:br>
            <a:endParaRPr lang="ru-RU" dirty="0"/>
          </a:p>
        </p:txBody>
      </p:sp>
      <p:sp>
        <p:nvSpPr>
          <p:cNvPr id="3" name="Объект 2"/>
          <p:cNvSpPr>
            <a:spLocks noGrp="1"/>
          </p:cNvSpPr>
          <p:nvPr>
            <p:ph idx="1"/>
          </p:nvPr>
        </p:nvSpPr>
        <p:spPr>
          <a:xfrm>
            <a:off x="838200" y="1032734"/>
            <a:ext cx="10515600" cy="5144229"/>
          </a:xfrm>
        </p:spPr>
        <p:txBody>
          <a:bodyPr/>
          <a:lstStyle/>
          <a:p>
            <a:pPr marL="0" indent="357505" algn="just">
              <a:spcBef>
                <a:spcPts val="0"/>
              </a:spcBef>
              <a:buNone/>
            </a:pPr>
            <a:r>
              <a:rPr lang="ro-RO" altLang="en-US" dirty="0"/>
              <a:t>F</a:t>
            </a:r>
            <a:r>
              <a:rPr lang="en-US" altLang="en-US" dirty="0" err="1"/>
              <a:t>iecare</a:t>
            </a:r>
            <a:r>
              <a:rPr lang="en-US" altLang="en-US" dirty="0"/>
              <a:t> </a:t>
            </a:r>
            <a:r>
              <a:rPr lang="ro-RO" altLang="en-US" dirty="0"/>
              <a:t>angajator </a:t>
            </a:r>
            <a:r>
              <a:rPr lang="en-US" altLang="en-US" dirty="0"/>
              <a:t>care </a:t>
            </a:r>
            <a:r>
              <a:rPr lang="en-US" altLang="en-US" dirty="0" err="1"/>
              <a:t>plăteşte</a:t>
            </a:r>
            <a:r>
              <a:rPr lang="en-US" altLang="en-US" dirty="0"/>
              <a:t> </a:t>
            </a:r>
            <a:r>
              <a:rPr lang="en-US" altLang="en-US" dirty="0" err="1"/>
              <a:t>lucrătorului</a:t>
            </a:r>
            <a:r>
              <a:rPr lang="en-US" altLang="en-US" dirty="0"/>
              <a:t> </a:t>
            </a:r>
            <a:r>
              <a:rPr lang="en-US" altLang="en-US" dirty="0" err="1"/>
              <a:t>salariu</a:t>
            </a:r>
            <a:r>
              <a:rPr lang="en-US" altLang="en-US" dirty="0"/>
              <a:t> (</a:t>
            </a:r>
            <a:r>
              <a:rPr lang="en-US" altLang="en-US" dirty="0" err="1"/>
              <a:t>inclusiv</a:t>
            </a:r>
            <a:r>
              <a:rPr lang="en-US" altLang="en-US" dirty="0"/>
              <a:t> </a:t>
            </a:r>
            <a:r>
              <a:rPr lang="en-US" altLang="en-US" dirty="0" err="1"/>
              <a:t>primele</a:t>
            </a:r>
            <a:r>
              <a:rPr lang="en-US" altLang="en-US" dirty="0"/>
              <a:t> </a:t>
            </a:r>
            <a:r>
              <a:rPr lang="en-US" altLang="en-US" dirty="0" err="1"/>
              <a:t>şi</a:t>
            </a:r>
            <a:r>
              <a:rPr lang="en-US" altLang="en-US" dirty="0"/>
              <a:t> </a:t>
            </a:r>
            <a:r>
              <a:rPr lang="en-US" altLang="en-US" dirty="0" err="1"/>
              <a:t>facilităţile</a:t>
            </a:r>
            <a:r>
              <a:rPr lang="en-US" altLang="en-US" dirty="0"/>
              <a:t> </a:t>
            </a:r>
            <a:r>
              <a:rPr lang="en-US" altLang="en-US" dirty="0" err="1"/>
              <a:t>acordate</a:t>
            </a:r>
            <a:r>
              <a:rPr lang="en-US" altLang="en-US" dirty="0"/>
              <a:t>) </a:t>
            </a:r>
            <a:r>
              <a:rPr lang="en-US" altLang="en-US" dirty="0" err="1"/>
              <a:t>este</a:t>
            </a:r>
            <a:r>
              <a:rPr lang="en-US" altLang="en-US" dirty="0"/>
              <a:t> </a:t>
            </a:r>
            <a:r>
              <a:rPr lang="en-US" altLang="en-US" dirty="0" err="1"/>
              <a:t>obligat</a:t>
            </a:r>
            <a:r>
              <a:rPr lang="en-US" altLang="en-US" dirty="0"/>
              <a:t> </a:t>
            </a:r>
            <a:r>
              <a:rPr lang="en-US" altLang="en-US" dirty="0" err="1"/>
              <a:t>să</a:t>
            </a:r>
            <a:r>
              <a:rPr lang="en-US" altLang="en-US" dirty="0"/>
              <a:t> </a:t>
            </a:r>
            <a:r>
              <a:rPr lang="en-US" altLang="en-US" dirty="0" err="1"/>
              <a:t>calculeze</a:t>
            </a:r>
            <a:r>
              <a:rPr lang="en-US" altLang="en-US" dirty="0"/>
              <a:t>, </a:t>
            </a:r>
            <a:r>
              <a:rPr lang="en-US" altLang="en-US" dirty="0" err="1"/>
              <a:t>ţinînd</a:t>
            </a:r>
            <a:r>
              <a:rPr lang="en-US" altLang="en-US" dirty="0"/>
              <a:t> </a:t>
            </a:r>
            <a:r>
              <a:rPr lang="en-US" altLang="en-US" dirty="0" err="1"/>
              <a:t>cont</a:t>
            </a:r>
            <a:r>
              <a:rPr lang="en-US" altLang="en-US" dirty="0"/>
              <a:t> de </a:t>
            </a:r>
            <a:r>
              <a:rPr lang="en-US" altLang="en-US" dirty="0" err="1"/>
              <a:t>scutirile</a:t>
            </a:r>
            <a:r>
              <a:rPr lang="en-US" altLang="en-US" dirty="0"/>
              <a:t> solicitate de </a:t>
            </a:r>
            <a:r>
              <a:rPr lang="en-US" altLang="en-US" dirty="0" err="1"/>
              <a:t>angajat</a:t>
            </a:r>
            <a:r>
              <a:rPr lang="en-US" altLang="en-US" dirty="0"/>
              <a:t> </a:t>
            </a:r>
            <a:r>
              <a:rPr lang="en-US" altLang="en-US" dirty="0" err="1"/>
              <a:t>şi</a:t>
            </a:r>
            <a:r>
              <a:rPr lang="en-US" altLang="en-US" dirty="0"/>
              <a:t> de </a:t>
            </a:r>
            <a:r>
              <a:rPr lang="en-US" altLang="en-US" dirty="0" err="1"/>
              <a:t>deduceri</a:t>
            </a:r>
            <a:r>
              <a:rPr lang="en-US" altLang="en-US" dirty="0"/>
              <a:t>, </a:t>
            </a:r>
            <a:r>
              <a:rPr lang="en-US" altLang="en-US" dirty="0" err="1"/>
              <a:t>şi</a:t>
            </a:r>
            <a:r>
              <a:rPr lang="en-US" altLang="en-US" dirty="0"/>
              <a:t> </a:t>
            </a:r>
            <a:r>
              <a:rPr lang="en-US" altLang="en-US" dirty="0" err="1"/>
              <a:t>să</a:t>
            </a:r>
            <a:r>
              <a:rPr lang="en-US" altLang="en-US" dirty="0"/>
              <a:t> </a:t>
            </a:r>
            <a:r>
              <a:rPr lang="en-US" altLang="en-US" dirty="0" err="1"/>
              <a:t>reţină</a:t>
            </a:r>
            <a:r>
              <a:rPr lang="en-US" altLang="en-US" dirty="0"/>
              <a:t> din </a:t>
            </a:r>
            <a:r>
              <a:rPr lang="en-US" altLang="en-US" dirty="0" err="1"/>
              <a:t>aceste</a:t>
            </a:r>
            <a:r>
              <a:rPr lang="en-US" altLang="en-US" dirty="0"/>
              <a:t> </a:t>
            </a:r>
            <a:r>
              <a:rPr lang="en-US" altLang="en-US" dirty="0" err="1"/>
              <a:t>plăţi</a:t>
            </a:r>
            <a:r>
              <a:rPr lang="en-US" altLang="en-US" dirty="0"/>
              <a:t> un </a:t>
            </a:r>
            <a:r>
              <a:rPr lang="en-US" altLang="en-US" dirty="0" err="1"/>
              <a:t>impozit</a:t>
            </a:r>
            <a:r>
              <a:rPr lang="ro-RO" altLang="en-US" dirty="0"/>
              <a:t> (art. 88 din Codul fiscal)</a:t>
            </a:r>
          </a:p>
          <a:p>
            <a:pPr marL="0" indent="357505" algn="just">
              <a:spcBef>
                <a:spcPts val="0"/>
              </a:spcBef>
              <a:buNone/>
            </a:pPr>
            <a:endParaRPr lang="ro-RO" altLang="en-US" sz="900" dirty="0"/>
          </a:p>
          <a:p>
            <a:pPr marL="0" indent="357505" algn="just">
              <a:spcBef>
                <a:spcPts val="0"/>
              </a:spcBef>
              <a:buNone/>
            </a:pPr>
            <a:r>
              <a:rPr lang="ro-RO" altLang="en-US" dirty="0"/>
              <a:t>Modul de calculare a impozitului pe venit  este reglementat de </a:t>
            </a:r>
            <a:r>
              <a:rPr lang="vi-VN" altLang="en-US" i="1" dirty="0" err="1" smtClean="0">
                <a:latin typeface="Calibri" panose="020F0502020204030204" pitchFamily="34" charset="0"/>
                <a:cs typeface="Calibri" panose="020F0502020204030204" pitchFamily="34" charset="0"/>
              </a:rPr>
              <a:t>Regulamentul</a:t>
            </a:r>
            <a:r>
              <a:rPr lang="vi-VN" altLang="en-US" i="1" dirty="0" smtClean="0">
                <a:latin typeface="Calibri" panose="020F0502020204030204" pitchFamily="34" charset="0"/>
                <a:cs typeface="Calibri" panose="020F0502020204030204" pitchFamily="34" charset="0"/>
              </a:rPr>
              <a:t> </a:t>
            </a:r>
            <a:r>
              <a:rPr lang="vi-VN" altLang="en-US" i="1" dirty="0">
                <a:latin typeface="Calibri" panose="020F0502020204030204" pitchFamily="34" charset="0"/>
                <a:cs typeface="Calibri" panose="020F0502020204030204" pitchFamily="34" charset="0"/>
              </a:rPr>
              <a:t>cu privire la reţinerea impozitului pe venit din salariu şi din alte plăţi efectuate de către angajator în folosul angajatului, precum şi din plăţile achitate în folosul persoanelor fizice care nu practică activitate de întreprinzător pentru serviciile prestate şi/sau efectuarea de lucrări</a:t>
            </a:r>
            <a:r>
              <a:rPr lang="ro-RO" altLang="en-US" dirty="0">
                <a:latin typeface="Calibri" panose="020F0502020204030204" pitchFamily="34" charset="0"/>
                <a:cs typeface="Calibri" panose="020F0502020204030204" pitchFamily="34" charset="0"/>
              </a:rPr>
              <a:t>,</a:t>
            </a:r>
            <a:r>
              <a:rPr lang="ro-RO" altLang="en-US" dirty="0">
                <a:cs typeface="Calibri" panose="020F0502020204030204" pitchFamily="34" charset="0"/>
              </a:rPr>
              <a:t> </a:t>
            </a:r>
            <a:r>
              <a:rPr lang="ro-RO" altLang="en-US" dirty="0"/>
              <a:t>aprobat prin Hotărîrea Guvernului nr. 697  din 22.08.2014</a:t>
            </a:r>
            <a:endParaRPr lang="vi-VN" altLang="en-US" dirty="0"/>
          </a:p>
          <a:p>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2152164"/>
          </a:xfrm>
        </p:spPr>
        <p:txBody>
          <a:bodyPr>
            <a:noAutofit/>
          </a:bodyPr>
          <a:lstStyle/>
          <a:p>
            <a:pPr algn="ctr"/>
            <a:r>
              <a:rPr lang="vi-VN" sz="3600" b="1" dirty="0">
                <a:solidFill>
                  <a:srgbClr val="424242"/>
                </a:solidFill>
                <a:cs typeface="Times New Roman" panose="02020603050405020304" pitchFamily="18" charset="0"/>
              </a:rPr>
              <a:t>Revizuirea condițiilor de înregistrare a contractelor privind darea în locațiune a proprietății imobiliare de la persoane fizice la persoane fizice</a:t>
            </a:r>
            <a:r>
              <a:rPr lang="ro-RO" sz="3600" b="1" dirty="0">
                <a:solidFill>
                  <a:srgbClr val="424242"/>
                </a:solidFill>
                <a:latin typeface="Times New Roman" panose="02020603050405020304" pitchFamily="18" charset="0"/>
                <a:cs typeface="Times New Roman" panose="02020603050405020304" pitchFamily="18" charset="0"/>
              </a:rPr>
              <a:t> </a:t>
            </a:r>
            <a:r>
              <a:rPr lang="vi-VN" sz="3600" b="1" dirty="0">
                <a:solidFill>
                  <a:srgbClr val="424242"/>
                </a:solidFill>
                <a:cs typeface="Times New Roman" panose="02020603050405020304" pitchFamily="18" charset="0"/>
              </a:rPr>
              <a:t>(art.90</a:t>
            </a:r>
            <a:r>
              <a:rPr lang="vi-VN" sz="3600" b="1" baseline="30000" dirty="0">
                <a:solidFill>
                  <a:srgbClr val="ACACAC"/>
                </a:solidFill>
                <a:cs typeface="Times New Roman" panose="02020603050405020304" pitchFamily="18" charset="0"/>
              </a:rPr>
              <a:t>1</a:t>
            </a:r>
            <a:r>
              <a:rPr lang="vi-VN" sz="3600" b="1" dirty="0">
                <a:solidFill>
                  <a:srgbClr val="424242"/>
                </a:solidFill>
                <a:cs typeface="Times New Roman" panose="02020603050405020304" pitchFamily="18" charset="0"/>
              </a:rPr>
              <a:t> alin.(3</a:t>
            </a:r>
            <a:r>
              <a:rPr lang="vi-VN" sz="3600" b="1" baseline="30000" dirty="0">
                <a:solidFill>
                  <a:srgbClr val="ACACAC"/>
                </a:solidFill>
                <a:cs typeface="Times New Roman" panose="02020603050405020304" pitchFamily="18" charset="0"/>
              </a:rPr>
              <a:t>4</a:t>
            </a:r>
            <a:r>
              <a:rPr lang="vi-VN" sz="3600" b="1" dirty="0">
                <a:solidFill>
                  <a:srgbClr val="424242"/>
                </a:solidFill>
                <a:cs typeface="Times New Roman" panose="02020603050405020304" pitchFamily="18" charset="0"/>
              </a:rPr>
              <a:t>) din CF)</a:t>
            </a:r>
            <a:r>
              <a:rPr lang="en-GB" sz="3600" dirty="0">
                <a:latin typeface="Times New Roman" panose="02020603050405020304" pitchFamily="18" charset="0"/>
                <a:cs typeface="Times New Roman" panose="02020603050405020304" pitchFamily="18" charset="0"/>
              </a:rPr>
              <a:t/>
            </a:r>
            <a:br>
              <a:rPr lang="en-GB" sz="3600" dirty="0">
                <a:latin typeface="Times New Roman" panose="02020603050405020304" pitchFamily="18" charset="0"/>
                <a:cs typeface="Times New Roman" panose="02020603050405020304" pitchFamily="18" charset="0"/>
              </a:rPr>
            </a:br>
            <a:endParaRPr lang="ru-RU" sz="3600" dirty="0"/>
          </a:p>
        </p:txBody>
      </p:sp>
      <p:sp>
        <p:nvSpPr>
          <p:cNvPr id="3" name="Объект 2"/>
          <p:cNvSpPr>
            <a:spLocks noGrp="1"/>
          </p:cNvSpPr>
          <p:nvPr>
            <p:ph idx="1"/>
          </p:nvPr>
        </p:nvSpPr>
        <p:spPr>
          <a:xfrm>
            <a:off x="838200" y="2355925"/>
            <a:ext cx="10515600" cy="3821037"/>
          </a:xfrm>
        </p:spPr>
        <p:txBody>
          <a:bodyPr>
            <a:normAutofit fontScale="92500" lnSpcReduction="10000"/>
          </a:bodyPr>
          <a:lstStyle/>
          <a:p>
            <a:pPr algn="just"/>
            <a:endParaRPr lang="vi-VN" dirty="0">
              <a:latin typeface="Times New Roman" panose="02020603050405020304" pitchFamily="18" charset="0"/>
              <a:cs typeface="Times New Roman" panose="02020603050405020304" pitchFamily="18" charset="0"/>
            </a:endParaRPr>
          </a:p>
          <a:p>
            <a:pPr marL="0" indent="0" algn="just">
              <a:buNone/>
            </a:pPr>
            <a:r>
              <a:rPr lang="ro-RO" dirty="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Noile ajustări extind termenul de</a:t>
            </a:r>
            <a:r>
              <a:rPr lang="ro-RO" dirty="0">
                <a:latin typeface="Times New Roman" panose="02020603050405020304" pitchFamily="18" charset="0"/>
                <a:cs typeface="Times New Roman" panose="02020603050405020304" pitchFamily="18" charset="0"/>
              </a:rPr>
              <a:t> înregistrare a contractului.</a:t>
            </a:r>
          </a:p>
          <a:p>
            <a:pPr marL="0" indent="0" algn="just">
              <a:buNone/>
            </a:pPr>
            <a:r>
              <a:rPr lang="ro-RO" dirty="0">
                <a:latin typeface="Times New Roman" panose="02020603050405020304" pitchFamily="18" charset="0"/>
                <a:cs typeface="Times New Roman" panose="02020603050405020304" pitchFamily="18" charset="0"/>
              </a:rPr>
              <a:t>Astfel, persoane fizice, care nu </a:t>
            </a:r>
            <a:r>
              <a:rPr lang="ro-RO" dirty="0" err="1">
                <a:latin typeface="Times New Roman" panose="02020603050405020304" pitchFamily="18" charset="0"/>
                <a:cs typeface="Times New Roman" panose="02020603050405020304" pitchFamily="18" charset="0"/>
              </a:rPr>
              <a:t>desfăşoară</a:t>
            </a:r>
            <a:r>
              <a:rPr lang="ro-RO" dirty="0">
                <a:latin typeface="Times New Roman" panose="02020603050405020304" pitchFamily="18" charset="0"/>
                <a:cs typeface="Times New Roman" panose="02020603050405020304" pitchFamily="18" charset="0"/>
              </a:rPr>
              <a:t> activitate de întreprinzător </a:t>
            </a:r>
            <a:r>
              <a:rPr lang="ro-RO" dirty="0" err="1">
                <a:latin typeface="Times New Roman" panose="02020603050405020304" pitchFamily="18" charset="0"/>
                <a:cs typeface="Times New Roman" panose="02020603050405020304" pitchFamily="18" charset="0"/>
              </a:rPr>
              <a:t>şi</a:t>
            </a:r>
            <a:r>
              <a:rPr lang="ro-RO" dirty="0">
                <a:latin typeface="Times New Roman" panose="02020603050405020304" pitchFamily="18" charset="0"/>
                <a:cs typeface="Times New Roman" panose="02020603050405020304" pitchFamily="18" charset="0"/>
              </a:rPr>
              <a:t> transmit persoanelor specificate la art.54, precum </a:t>
            </a:r>
            <a:r>
              <a:rPr lang="ro-RO" dirty="0" err="1">
                <a:latin typeface="Times New Roman" panose="02020603050405020304" pitchFamily="18" charset="0"/>
                <a:cs typeface="Times New Roman" panose="02020603050405020304" pitchFamily="18" charset="0"/>
              </a:rPr>
              <a:t>şi</a:t>
            </a:r>
            <a:r>
              <a:rPr lang="ro-RO" dirty="0">
                <a:latin typeface="Times New Roman" panose="02020603050405020304" pitchFamily="18" charset="0"/>
                <a:cs typeface="Times New Roman" panose="02020603050405020304" pitchFamily="18" charset="0"/>
              </a:rPr>
              <a:t> altor persoane decât cele specificate la art.90 în posesie </a:t>
            </a:r>
            <a:r>
              <a:rPr lang="ro-RO" dirty="0" err="1">
                <a:latin typeface="Times New Roman" panose="02020603050405020304" pitchFamily="18" charset="0"/>
                <a:cs typeface="Times New Roman" panose="02020603050405020304" pitchFamily="18" charset="0"/>
              </a:rPr>
              <a:t>şi</a:t>
            </a:r>
            <a:r>
              <a:rPr lang="ro-RO" dirty="0">
                <a:latin typeface="Times New Roman" panose="02020603050405020304" pitchFamily="18" charset="0"/>
                <a:cs typeface="Times New Roman" panose="02020603050405020304" pitchFamily="18" charset="0"/>
              </a:rPr>
              <a:t>/sau în </a:t>
            </a:r>
            <a:r>
              <a:rPr lang="ro-RO" dirty="0" err="1">
                <a:latin typeface="Times New Roman" panose="02020603050405020304" pitchFamily="18" charset="0"/>
                <a:cs typeface="Times New Roman" panose="02020603050405020304" pitchFamily="18" charset="0"/>
              </a:rPr>
              <a:t>folosinţă</a:t>
            </a:r>
            <a:r>
              <a:rPr lang="ro-RO" dirty="0">
                <a:latin typeface="Times New Roman" panose="02020603050405020304" pitchFamily="18" charset="0"/>
                <a:cs typeface="Times New Roman" panose="02020603050405020304" pitchFamily="18" charset="0"/>
              </a:rPr>
              <a:t> (</a:t>
            </a:r>
            <a:r>
              <a:rPr lang="ro-RO" dirty="0" err="1">
                <a:latin typeface="Times New Roman" panose="02020603050405020304" pitchFamily="18" charset="0"/>
                <a:cs typeface="Times New Roman" panose="02020603050405020304" pitchFamily="18" charset="0"/>
              </a:rPr>
              <a:t>locaţiune</a:t>
            </a:r>
            <a:r>
              <a:rPr lang="ro-RO" dirty="0">
                <a:latin typeface="Times New Roman" panose="02020603050405020304" pitchFamily="18" charset="0"/>
                <a:cs typeface="Times New Roman" panose="02020603050405020304" pitchFamily="18" charset="0"/>
              </a:rPr>
              <a:t>, arendă, uzufruct, superficie) proprietate imobiliară, achită impozit în mărime de 7% din valoarea lunară a contractului. Persoanele </a:t>
            </a:r>
            <a:r>
              <a:rPr lang="ro-RO" dirty="0" err="1">
                <a:latin typeface="Times New Roman" panose="02020603050405020304" pitchFamily="18" charset="0"/>
                <a:cs typeface="Times New Roman" panose="02020603050405020304" pitchFamily="18" charset="0"/>
              </a:rPr>
              <a:t>menţionate</a:t>
            </a:r>
            <a:r>
              <a:rPr lang="ro-RO" dirty="0">
                <a:latin typeface="Times New Roman" panose="02020603050405020304" pitchFamily="18" charset="0"/>
                <a:cs typeface="Times New Roman" panose="02020603050405020304" pitchFamily="18" charset="0"/>
              </a:rPr>
              <a:t> sunt obligate, în termen </a:t>
            </a:r>
            <a:r>
              <a:rPr lang="ro-RO" u="sng" dirty="0">
                <a:latin typeface="Times New Roman" panose="02020603050405020304" pitchFamily="18" charset="0"/>
                <a:cs typeface="Times New Roman" panose="02020603050405020304" pitchFamily="18" charset="0"/>
              </a:rPr>
              <a:t>de 7 zile de la data încheierii contractului</a:t>
            </a:r>
            <a:r>
              <a:rPr lang="ro-RO" dirty="0">
                <a:latin typeface="Times New Roman" panose="02020603050405020304" pitchFamily="18" charset="0"/>
                <a:cs typeface="Times New Roman" panose="02020603050405020304" pitchFamily="18" charset="0"/>
              </a:rPr>
              <a:t>, să înregistreze contractul încheiat la Serviciul Fiscal de Stat. Acest impozit se achită lunar, cel târziu la data de 25 a lunii în curs, în modul stabilit de Serviciul Fiscal de Stat.</a:t>
            </a:r>
          </a:p>
          <a:p>
            <a:pPr algn="just"/>
            <a:endParaRPr lang="ro-RO" dirty="0">
              <a:latin typeface="Times New Roman" panose="02020603050405020304" pitchFamily="18" charset="0"/>
              <a:cs typeface="Times New Roman" panose="02020603050405020304" pitchFamily="18" charset="0"/>
            </a:endParaRPr>
          </a:p>
          <a:p>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7260B390-D4FF-40DB-8E14-90AE9A50EAF5}"/>
              </a:ext>
            </a:extLst>
          </p:cNvPr>
          <p:cNvSpPr>
            <a:spLocks noGrp="1"/>
          </p:cNvSpPr>
          <p:nvPr>
            <p:ph idx="1"/>
          </p:nvPr>
        </p:nvSpPr>
        <p:spPr>
          <a:xfrm>
            <a:off x="838200" y="822960"/>
            <a:ext cx="10515600" cy="5354003"/>
          </a:xfrm>
        </p:spPr>
        <p:txBody>
          <a:bodyPr/>
          <a:lstStyle/>
          <a:p>
            <a:pPr marL="0" indent="0" algn="just">
              <a:buNone/>
            </a:pPr>
            <a:r>
              <a:rPr lang="ro-RO" dirty="0"/>
              <a:t>	Persoanele specificate la art.90 </a:t>
            </a:r>
            <a:r>
              <a:rPr lang="ro-RO" dirty="0" err="1"/>
              <a:t>reţin</a:t>
            </a:r>
            <a:r>
              <a:rPr lang="ro-RO" dirty="0"/>
              <a:t> un impozit în mărime de 6% din </a:t>
            </a:r>
            <a:r>
              <a:rPr lang="ro-RO" dirty="0" err="1"/>
              <a:t>plăţile</a:t>
            </a:r>
            <a:r>
              <a:rPr lang="ro-RO" dirty="0"/>
              <a:t> efectuate în folosul persoanei fizice, cu </a:t>
            </a:r>
            <a:r>
              <a:rPr lang="ro-RO" dirty="0" err="1"/>
              <a:t>excepţia</a:t>
            </a:r>
            <a:r>
              <a:rPr lang="ro-RO" dirty="0"/>
              <a:t> întreprinzătorilor individuali, a gospodăriilor </a:t>
            </a:r>
            <a:r>
              <a:rPr lang="ro-RO" dirty="0" err="1"/>
              <a:t>ţărăneşti</a:t>
            </a:r>
            <a:r>
              <a:rPr lang="ro-RO" dirty="0"/>
              <a:t> (de fermier) </a:t>
            </a:r>
            <a:r>
              <a:rPr lang="ro-RO" dirty="0" err="1"/>
              <a:t>şi</a:t>
            </a:r>
            <a:r>
              <a:rPr lang="ro-RO" dirty="0"/>
              <a:t> a persoanelor fizice care </a:t>
            </a:r>
            <a:r>
              <a:rPr lang="ro-RO" dirty="0" err="1"/>
              <a:t>desfăşoară</a:t>
            </a:r>
            <a:r>
              <a:rPr lang="ro-RO" dirty="0"/>
              <a:t> </a:t>
            </a:r>
            <a:r>
              <a:rPr lang="ro-RO" dirty="0" err="1"/>
              <a:t>activităţi</a:t>
            </a:r>
            <a:r>
              <a:rPr lang="ro-RO" dirty="0"/>
              <a:t> în domeniul </a:t>
            </a:r>
            <a:r>
              <a:rPr lang="ro-RO" dirty="0" err="1"/>
              <a:t>achiziţiilor</a:t>
            </a:r>
            <a:r>
              <a:rPr lang="ro-RO" dirty="0"/>
              <a:t> de produse din fitotehnie </a:t>
            </a:r>
            <a:r>
              <a:rPr lang="ro-RO" dirty="0" err="1"/>
              <a:t>şi</a:t>
            </a:r>
            <a:r>
              <a:rPr lang="ro-RO" dirty="0"/>
              <a:t>/sau horticultură </a:t>
            </a:r>
            <a:r>
              <a:rPr lang="ro-RO" dirty="0" err="1"/>
              <a:t>şi</a:t>
            </a:r>
            <a:r>
              <a:rPr lang="ro-RO" dirty="0"/>
              <a:t>/sau de obiecte ale regnului vegetal conform cap. 10/3, pe veniturile </a:t>
            </a:r>
            <a:r>
              <a:rPr lang="ro-RO" dirty="0" err="1"/>
              <a:t>obţinute</a:t>
            </a:r>
            <a:r>
              <a:rPr lang="ro-RO" dirty="0"/>
              <a:t> de către acestea aferente livrării </a:t>
            </a:r>
            <a:r>
              <a:rPr lang="ro-RO" dirty="0" err="1"/>
              <a:t>producţiei</a:t>
            </a:r>
            <a:r>
              <a:rPr lang="ro-RO" dirty="0"/>
              <a:t> din fitotehnie </a:t>
            </a:r>
            <a:r>
              <a:rPr lang="ro-RO" dirty="0" err="1"/>
              <a:t>şi</a:t>
            </a:r>
            <a:r>
              <a:rPr lang="ro-RO" dirty="0"/>
              <a:t> horticultură în formă naturală, inclusiv a nucilor </a:t>
            </a:r>
            <a:r>
              <a:rPr lang="ro-RO" dirty="0" err="1"/>
              <a:t>şi</a:t>
            </a:r>
            <a:r>
              <a:rPr lang="ro-RO" dirty="0"/>
              <a:t> a produselor derivate din nuci, </a:t>
            </a:r>
            <a:r>
              <a:rPr lang="ro-RO" dirty="0" err="1"/>
              <a:t>şi</a:t>
            </a:r>
            <a:r>
              <a:rPr lang="ro-RO" dirty="0"/>
              <a:t> a </a:t>
            </a:r>
            <a:r>
              <a:rPr lang="ro-RO" dirty="0" err="1"/>
              <a:t>producţiei</a:t>
            </a:r>
            <a:r>
              <a:rPr lang="ro-RO" dirty="0"/>
              <a:t> din zootehnie în formă naturală, în masă vie </a:t>
            </a:r>
            <a:r>
              <a:rPr lang="ro-RO" dirty="0" err="1"/>
              <a:t>şi</a:t>
            </a:r>
            <a:r>
              <a:rPr lang="ro-RO" dirty="0"/>
              <a:t> sacrificată, cu </a:t>
            </a:r>
            <a:r>
              <a:rPr lang="ro-RO" dirty="0" err="1"/>
              <a:t>excepţia</a:t>
            </a:r>
            <a:r>
              <a:rPr lang="ro-RO" dirty="0"/>
              <a:t> laptelui natural (art. 90/1 alin. (3/5) din Codul fiscal)</a:t>
            </a:r>
          </a:p>
        </p:txBody>
      </p:sp>
    </p:spTree>
    <p:extLst>
      <p:ext uri="{BB962C8B-B14F-4D97-AF65-F5344CB8AC3E}">
        <p14:creationId xmlns:p14="http://schemas.microsoft.com/office/powerpoint/2010/main" val="1508707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D9F1E73E-0692-4438-ACCB-A157C8A568EF}"/>
              </a:ext>
            </a:extLst>
          </p:cNvPr>
          <p:cNvSpPr>
            <a:spLocks noGrp="1"/>
          </p:cNvSpPr>
          <p:nvPr>
            <p:ph idx="1"/>
          </p:nvPr>
        </p:nvSpPr>
        <p:spPr>
          <a:xfrm>
            <a:off x="838200" y="822960"/>
            <a:ext cx="10515600" cy="5354003"/>
          </a:xfrm>
        </p:spPr>
        <p:txBody>
          <a:bodyPr/>
          <a:lstStyle/>
          <a:p>
            <a:pPr marL="0" indent="0" algn="just">
              <a:buNone/>
            </a:pPr>
            <a:r>
              <a:rPr lang="ro-RO" dirty="0"/>
              <a:t> Veniturile </a:t>
            </a:r>
            <a:r>
              <a:rPr lang="ro-RO" dirty="0" err="1"/>
              <a:t>obţinute</a:t>
            </a:r>
            <a:r>
              <a:rPr lang="ro-RO" dirty="0"/>
              <a:t> de persoanele fizice care nu </a:t>
            </a:r>
            <a:r>
              <a:rPr lang="ro-RO" dirty="0" err="1"/>
              <a:t>desfăşoară</a:t>
            </a:r>
            <a:r>
              <a:rPr lang="ro-RO" dirty="0"/>
              <a:t> activitate de întreprinzător, din care a fost </a:t>
            </a:r>
            <a:r>
              <a:rPr lang="ro-RO" dirty="0" err="1"/>
              <a:t>reţinut</a:t>
            </a:r>
            <a:r>
              <a:rPr lang="ro-RO" dirty="0"/>
              <a:t> </a:t>
            </a:r>
            <a:r>
              <a:rPr lang="ro-RO" dirty="0" err="1"/>
              <a:t>şi</a:t>
            </a:r>
            <a:r>
              <a:rPr lang="ro-RO" dirty="0"/>
              <a:t> achitat la buget impozitul în conformitate cu alin.(3</a:t>
            </a:r>
            <a:r>
              <a:rPr lang="ro-RO" b="1" baseline="30000" dirty="0">
                <a:solidFill>
                  <a:srgbClr val="ACACAC"/>
                </a:solidFill>
                <a:cs typeface="Times New Roman" panose="02020603050405020304" pitchFamily="18" charset="0"/>
              </a:rPr>
              <a:t>5</a:t>
            </a:r>
            <a:r>
              <a:rPr lang="ro-RO" dirty="0"/>
              <a:t>), </a:t>
            </a:r>
            <a:r>
              <a:rPr lang="ro-RO" dirty="0" err="1"/>
              <a:t>şi</a:t>
            </a:r>
            <a:r>
              <a:rPr lang="ro-RO" dirty="0"/>
              <a:t> veniturile specificate la art.20 </a:t>
            </a:r>
            <a:r>
              <a:rPr lang="ro-RO" dirty="0" err="1"/>
              <a:t>lit.y</a:t>
            </a:r>
            <a:r>
              <a:rPr lang="ro-RO" dirty="0"/>
              <a:t>) </a:t>
            </a:r>
            <a:r>
              <a:rPr lang="ro-RO" dirty="0" err="1"/>
              <a:t>şi</a:t>
            </a:r>
            <a:r>
              <a:rPr lang="ro-RO" dirty="0"/>
              <a:t> y</a:t>
            </a:r>
            <a:r>
              <a:rPr lang="ro-RO" b="1" baseline="30000" dirty="0">
                <a:solidFill>
                  <a:srgbClr val="ACACAC"/>
                </a:solidFill>
                <a:cs typeface="Times New Roman" panose="02020603050405020304" pitchFamily="18" charset="0"/>
              </a:rPr>
              <a:t> 2</a:t>
            </a:r>
            <a:r>
              <a:rPr lang="ro-RO" dirty="0"/>
              <a:t>) </a:t>
            </a:r>
            <a:r>
              <a:rPr lang="ro-RO" dirty="0" err="1"/>
              <a:t>sînt</a:t>
            </a:r>
            <a:r>
              <a:rPr lang="ro-RO" dirty="0"/>
              <a:t> pasibile de verificare, în cadrul controalelor fiscale, în cazul în care </a:t>
            </a:r>
            <a:r>
              <a:rPr lang="ro-RO" dirty="0" err="1"/>
              <a:t>depăşesc</a:t>
            </a:r>
            <a:r>
              <a:rPr lang="ro-RO" dirty="0"/>
              <a:t> suma de </a:t>
            </a:r>
            <a:r>
              <a:rPr lang="ro-RO" u="sng" dirty="0"/>
              <a:t>100 de mii de lei cumulativ pe parcursul unui an fiscal.</a:t>
            </a:r>
          </a:p>
          <a:p>
            <a:pPr marL="0" indent="0" algn="just">
              <a:buNone/>
            </a:pPr>
            <a:r>
              <a:rPr lang="ro-RO" dirty="0"/>
              <a:t>Articolul 20</a:t>
            </a:r>
            <a:r>
              <a:rPr lang="es-ES" dirty="0"/>
              <a:t> </a:t>
            </a:r>
            <a:r>
              <a:rPr lang="es-ES" dirty="0" err="1"/>
              <a:t>lit.y</a:t>
            </a:r>
            <a:r>
              <a:rPr lang="es-ES" dirty="0"/>
              <a:t>) </a:t>
            </a:r>
            <a:r>
              <a:rPr lang="es-ES" dirty="0" err="1"/>
              <a:t>şi</a:t>
            </a:r>
            <a:r>
              <a:rPr lang="es-ES" dirty="0"/>
              <a:t> y</a:t>
            </a:r>
            <a:r>
              <a:rPr lang="ro-RO" b="1" baseline="30000" dirty="0">
                <a:solidFill>
                  <a:srgbClr val="ACACAC"/>
                </a:solidFill>
                <a:cs typeface="Times New Roman" panose="02020603050405020304" pitchFamily="18" charset="0"/>
              </a:rPr>
              <a:t>2</a:t>
            </a:r>
            <a:r>
              <a:rPr lang="es-ES" dirty="0"/>
              <a:t>)</a:t>
            </a:r>
            <a:r>
              <a:rPr lang="ro-RO" dirty="0"/>
              <a:t> stabilește ca sursă de venit neimpozabilă:</a:t>
            </a:r>
          </a:p>
          <a:p>
            <a:pPr marL="0" indent="0" algn="just">
              <a:buNone/>
            </a:pPr>
            <a:r>
              <a:rPr lang="ro-RO" sz="2000" dirty="0"/>
              <a:t>y) veniturile </a:t>
            </a:r>
            <a:r>
              <a:rPr lang="ro-RO" sz="2000" dirty="0" err="1"/>
              <a:t>obţinute</a:t>
            </a:r>
            <a:r>
              <a:rPr lang="ro-RO" sz="2000" dirty="0"/>
              <a:t> de persoanele fizice, cu </a:t>
            </a:r>
            <a:r>
              <a:rPr lang="ro-RO" sz="2000" dirty="0" err="1"/>
              <a:t>excepţia</a:t>
            </a:r>
            <a:r>
              <a:rPr lang="ro-RO" sz="2000" dirty="0"/>
              <a:t> întreprinzătorilor individuali </a:t>
            </a:r>
            <a:r>
              <a:rPr lang="ro-RO" sz="2000" dirty="0" err="1"/>
              <a:t>şi</a:t>
            </a:r>
            <a:r>
              <a:rPr lang="ro-RO" sz="2000" dirty="0"/>
              <a:t> gospodăriilor </a:t>
            </a:r>
            <a:r>
              <a:rPr lang="ro-RO" sz="2000" dirty="0" err="1"/>
              <a:t>ţărăneşti</a:t>
            </a:r>
            <a:r>
              <a:rPr lang="ro-RO" sz="2000" dirty="0"/>
              <a:t> (de fermier), de la predarea ambalajului returnabil, a reziduurilor </a:t>
            </a:r>
            <a:r>
              <a:rPr lang="ro-RO" sz="2000" dirty="0" err="1"/>
              <a:t>şi</a:t>
            </a:r>
            <a:r>
              <a:rPr lang="ro-RO" sz="2000" dirty="0"/>
              <a:t> </a:t>
            </a:r>
            <a:r>
              <a:rPr lang="ro-RO" sz="2000" dirty="0" err="1"/>
              <a:t>deşeurilor</a:t>
            </a:r>
            <a:r>
              <a:rPr lang="ro-RO" sz="2000" dirty="0"/>
              <a:t> de hârtie, carton, cauciuc, plastic </a:t>
            </a:r>
            <a:r>
              <a:rPr lang="ro-RO" sz="2000" dirty="0" err="1"/>
              <a:t>şi</a:t>
            </a:r>
            <a:r>
              <a:rPr lang="ro-RO" sz="2000" dirty="0"/>
              <a:t> de sticlă (cioburi de sticlă), precum </a:t>
            </a:r>
            <a:r>
              <a:rPr lang="ro-RO" sz="2000" dirty="0" err="1"/>
              <a:t>şi</a:t>
            </a:r>
            <a:r>
              <a:rPr lang="ro-RO" sz="2000" dirty="0"/>
              <a:t> a acumulatoarelor electrice uzate;</a:t>
            </a:r>
          </a:p>
          <a:p>
            <a:pPr marL="0" indent="0" algn="just">
              <a:buNone/>
            </a:pPr>
            <a:r>
              <a:rPr lang="ro-RO" sz="2000" dirty="0"/>
              <a:t>y</a:t>
            </a:r>
            <a:r>
              <a:rPr lang="ro-RO" sz="2000" b="1" baseline="30000" dirty="0">
                <a:solidFill>
                  <a:srgbClr val="ACACAC"/>
                </a:solidFill>
                <a:cs typeface="Times New Roman" panose="02020603050405020304" pitchFamily="18" charset="0"/>
              </a:rPr>
              <a:t> 2</a:t>
            </a:r>
            <a:r>
              <a:rPr lang="ro-RO" sz="2000" dirty="0"/>
              <a:t>) veniturile </a:t>
            </a:r>
            <a:r>
              <a:rPr lang="ro-RO" sz="2000" dirty="0" err="1"/>
              <a:t>obţinute</a:t>
            </a:r>
            <a:r>
              <a:rPr lang="ro-RO" sz="2000" dirty="0"/>
              <a:t> de persoanele fizice, cu </a:t>
            </a:r>
            <a:r>
              <a:rPr lang="ro-RO" sz="2000" dirty="0" err="1"/>
              <a:t>excepţia</a:t>
            </a:r>
            <a:r>
              <a:rPr lang="ro-RO" sz="2000" dirty="0"/>
              <a:t> întreprinzătorilor individuali </a:t>
            </a:r>
            <a:r>
              <a:rPr lang="ro-RO" sz="2000" dirty="0" err="1"/>
              <a:t>şi</a:t>
            </a:r>
            <a:r>
              <a:rPr lang="ro-RO" sz="2000" dirty="0"/>
              <a:t> a gospodăriilor </a:t>
            </a:r>
            <a:r>
              <a:rPr lang="ro-RO" sz="2000" dirty="0" err="1"/>
              <a:t>ţărăneşti</a:t>
            </a:r>
            <a:r>
              <a:rPr lang="ro-RO" sz="2000" dirty="0"/>
              <a:t> (de fermier), de la livrarea laptelui natural;</a:t>
            </a:r>
          </a:p>
        </p:txBody>
      </p:sp>
    </p:spTree>
    <p:extLst>
      <p:ext uri="{BB962C8B-B14F-4D97-AF65-F5344CB8AC3E}">
        <p14:creationId xmlns:p14="http://schemas.microsoft.com/office/powerpoint/2010/main" val="7018408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6ED49DF7-8991-41C4-B861-6BE27AA1905E}"/>
              </a:ext>
            </a:extLst>
          </p:cNvPr>
          <p:cNvSpPr>
            <a:spLocks noGrp="1"/>
          </p:cNvSpPr>
          <p:nvPr>
            <p:ph type="title"/>
          </p:nvPr>
        </p:nvSpPr>
        <p:spPr/>
        <p:txBody>
          <a:bodyPr/>
          <a:lstStyle/>
          <a:p>
            <a:pPr algn="ctr"/>
            <a:r>
              <a:rPr lang="ro-RO" b="1" dirty="0" err="1"/>
              <a:t>Reţinerile</a:t>
            </a:r>
            <a:r>
              <a:rPr lang="ro-RO" b="1" dirty="0"/>
              <a:t> din veniturile nerezidentului</a:t>
            </a:r>
          </a:p>
        </p:txBody>
      </p:sp>
      <p:sp>
        <p:nvSpPr>
          <p:cNvPr id="3" name="Substituent conținut 2">
            <a:extLst>
              <a:ext uri="{FF2B5EF4-FFF2-40B4-BE49-F238E27FC236}">
                <a16:creationId xmlns:a16="http://schemas.microsoft.com/office/drawing/2014/main" id="{671439C5-CA5A-48A5-8EE4-DF602E736F87}"/>
              </a:ext>
            </a:extLst>
          </p:cNvPr>
          <p:cNvSpPr>
            <a:spLocks noGrp="1"/>
          </p:cNvSpPr>
          <p:nvPr>
            <p:ph idx="1"/>
          </p:nvPr>
        </p:nvSpPr>
        <p:spPr>
          <a:xfrm>
            <a:off x="838200" y="1453896"/>
            <a:ext cx="10515600" cy="4723067"/>
          </a:xfrm>
        </p:spPr>
        <p:txBody>
          <a:bodyPr>
            <a:normAutofit fontScale="85000" lnSpcReduction="20000"/>
          </a:bodyPr>
          <a:lstStyle/>
          <a:p>
            <a:pPr marL="0" indent="0">
              <a:buNone/>
            </a:pPr>
            <a:r>
              <a:rPr lang="ro-RO" dirty="0"/>
              <a:t>Persoanele </a:t>
            </a:r>
            <a:r>
              <a:rPr lang="ro-RO" dirty="0" err="1"/>
              <a:t>menţionate</a:t>
            </a:r>
            <a:r>
              <a:rPr lang="ro-RO" dirty="0"/>
              <a:t> la art.90 </a:t>
            </a:r>
            <a:r>
              <a:rPr lang="ro-RO" dirty="0" err="1"/>
              <a:t>reţin</a:t>
            </a:r>
            <a:r>
              <a:rPr lang="ro-RO" dirty="0"/>
              <a:t> </a:t>
            </a:r>
            <a:r>
              <a:rPr lang="ro-RO" dirty="0" err="1"/>
              <a:t>şi</a:t>
            </a:r>
            <a:r>
              <a:rPr lang="ro-RO" dirty="0"/>
              <a:t> achită un impozit în mărime de:</a:t>
            </a:r>
          </a:p>
          <a:p>
            <a:pPr marL="0" indent="0">
              <a:buNone/>
            </a:pPr>
            <a:r>
              <a:rPr lang="ro-RO" dirty="0"/>
              <a:t>	- 12% din </a:t>
            </a:r>
            <a:r>
              <a:rPr lang="ro-RO" dirty="0" err="1"/>
              <a:t>plăţile</a:t>
            </a:r>
            <a:r>
              <a:rPr lang="ro-RO" dirty="0"/>
              <a:t> </a:t>
            </a:r>
            <a:r>
              <a:rPr lang="ro-RO" dirty="0" err="1"/>
              <a:t>direcţionate</a:t>
            </a:r>
            <a:r>
              <a:rPr lang="ro-RO" dirty="0"/>
              <a:t> spre achitare nerezidentului aferente veniturilor de la art.71, cu </a:t>
            </a:r>
            <a:r>
              <a:rPr lang="ro-RO" dirty="0" err="1"/>
              <a:t>excepţia</a:t>
            </a:r>
            <a:r>
              <a:rPr lang="ro-RO" dirty="0"/>
              <a:t> celor specificate la </a:t>
            </a:r>
            <a:r>
              <a:rPr lang="ro-RO" dirty="0" err="1"/>
              <a:t>liniuţele</a:t>
            </a:r>
            <a:r>
              <a:rPr lang="ro-RO" dirty="0"/>
              <a:t> a doua, a treia </a:t>
            </a:r>
            <a:r>
              <a:rPr lang="ro-RO" dirty="0" err="1"/>
              <a:t>şi</a:t>
            </a:r>
            <a:r>
              <a:rPr lang="ro-RO" dirty="0"/>
              <a:t> a patra din prezentul alineat;</a:t>
            </a:r>
          </a:p>
          <a:p>
            <a:pPr marL="0" indent="0">
              <a:buNone/>
            </a:pPr>
            <a:r>
              <a:rPr lang="ro-RO" dirty="0"/>
              <a:t>	- 15% din dividende, inclusiv sub formă de </a:t>
            </a:r>
            <a:r>
              <a:rPr lang="ro-RO" dirty="0" err="1"/>
              <a:t>acţiuni</a:t>
            </a:r>
            <a:r>
              <a:rPr lang="ro-RO" dirty="0"/>
              <a:t> sau cote-</a:t>
            </a:r>
            <a:r>
              <a:rPr lang="ro-RO" dirty="0" err="1"/>
              <a:t>părţi</a:t>
            </a:r>
            <a:r>
              <a:rPr lang="ro-RO" dirty="0"/>
              <a:t>, aferente profitului nerepartizat </a:t>
            </a:r>
            <a:r>
              <a:rPr lang="ro-RO" dirty="0" err="1"/>
              <a:t>obţinut</a:t>
            </a:r>
            <a:r>
              <a:rPr lang="ro-RO" dirty="0"/>
              <a:t> în perioadele fiscale 2008–2011 inclusiv;</a:t>
            </a:r>
          </a:p>
          <a:p>
            <a:pPr marL="0" indent="0">
              <a:buNone/>
            </a:pPr>
            <a:r>
              <a:rPr lang="ro-RO" dirty="0"/>
              <a:t>	- 15% din sumele specificate la art.90/1 alin.(31) </a:t>
            </a:r>
            <a:r>
              <a:rPr lang="ro-RO" dirty="0" err="1"/>
              <a:t>liniuţa</a:t>
            </a:r>
            <a:r>
              <a:rPr lang="ro-RO" dirty="0"/>
              <a:t> a treia;</a:t>
            </a:r>
          </a:p>
          <a:p>
            <a:pPr marL="0" indent="0">
              <a:buNone/>
            </a:pPr>
            <a:r>
              <a:rPr lang="ro-RO" dirty="0"/>
              <a:t>	- 6% din dividendele specificate la art.71 </a:t>
            </a:r>
            <a:r>
              <a:rPr lang="ro-RO" dirty="0" err="1"/>
              <a:t>lit.e</a:t>
            </a:r>
            <a:r>
              <a:rPr lang="ro-RO" dirty="0"/>
              <a:t>).</a:t>
            </a:r>
          </a:p>
          <a:p>
            <a:pPr marL="0" indent="0">
              <a:buNone/>
            </a:pPr>
            <a:r>
              <a:rPr lang="ro-RO" dirty="0"/>
              <a:t>	nu se aplică prevederile menționate </a:t>
            </a:r>
            <a:r>
              <a:rPr lang="ro-RO" dirty="0" err="1"/>
              <a:t>ăn</a:t>
            </a:r>
            <a:r>
              <a:rPr lang="ro-RO" dirty="0"/>
              <a:t> cazul:</a:t>
            </a:r>
          </a:p>
          <a:p>
            <a:pPr marL="0" indent="0">
              <a:buNone/>
            </a:pPr>
            <a:r>
              <a:rPr lang="ro-RO" dirty="0"/>
              <a:t>	a) veniturilor nerezidentului ce </a:t>
            </a:r>
            <a:r>
              <a:rPr lang="ro-RO" dirty="0" err="1"/>
              <a:t>ţin</a:t>
            </a:r>
            <a:r>
              <a:rPr lang="ro-RO" dirty="0"/>
              <a:t> de activitatea </a:t>
            </a:r>
            <a:r>
              <a:rPr lang="ro-RO" dirty="0" err="1"/>
              <a:t>reprezentanţei</a:t>
            </a:r>
            <a:r>
              <a:rPr lang="ro-RO" dirty="0"/>
              <a:t> permanente a acestora în Republica Moldova;</a:t>
            </a:r>
          </a:p>
          <a:p>
            <a:pPr marL="0" indent="0">
              <a:buNone/>
            </a:pPr>
            <a:r>
              <a:rPr lang="ro-RO" dirty="0"/>
              <a:t>	b) veniturilor </a:t>
            </a:r>
            <a:r>
              <a:rPr lang="ro-RO" dirty="0" err="1"/>
              <a:t>obţinute</a:t>
            </a:r>
            <a:r>
              <a:rPr lang="ro-RO" dirty="0"/>
              <a:t> sub formă de salariu din care se efectuează </a:t>
            </a:r>
            <a:r>
              <a:rPr lang="ro-RO" dirty="0" err="1"/>
              <a:t>reţineri</a:t>
            </a:r>
            <a:r>
              <a:rPr lang="ro-RO" dirty="0"/>
              <a:t> conform art.88.</a:t>
            </a:r>
          </a:p>
          <a:p>
            <a:endParaRPr lang="ro-RO" dirty="0"/>
          </a:p>
        </p:txBody>
      </p:sp>
    </p:spTree>
    <p:extLst>
      <p:ext uri="{BB962C8B-B14F-4D97-AF65-F5344CB8AC3E}">
        <p14:creationId xmlns:p14="http://schemas.microsoft.com/office/powerpoint/2010/main" val="17432907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A21971D2-4E2A-4D8F-AC5E-7BEBD1A2D1D1}"/>
              </a:ext>
            </a:extLst>
          </p:cNvPr>
          <p:cNvSpPr>
            <a:spLocks noGrp="1"/>
          </p:cNvSpPr>
          <p:nvPr>
            <p:ph type="title"/>
          </p:nvPr>
        </p:nvSpPr>
        <p:spPr>
          <a:xfrm>
            <a:off x="838200" y="365125"/>
            <a:ext cx="10515600" cy="2807843"/>
          </a:xfrm>
        </p:spPr>
        <p:txBody>
          <a:bodyPr>
            <a:normAutofit/>
          </a:bodyPr>
          <a:lstStyle/>
          <a:p>
            <a:pPr algn="ctr"/>
            <a:r>
              <a:rPr lang="ro-RO" sz="3300" b="1" dirty="0"/>
              <a:t>Neimpozitarea în cazul regimul </a:t>
            </a:r>
            <a:r>
              <a:rPr lang="ro-RO" sz="3300" b="1" dirty="0" err="1"/>
              <a:t>agenţilor</a:t>
            </a:r>
            <a:r>
              <a:rPr lang="ro-RO" sz="3300" b="1" dirty="0"/>
              <a:t> economici </a:t>
            </a:r>
            <a:r>
              <a:rPr lang="ro-RO" sz="3300" b="1" dirty="0" err="1"/>
              <a:t>subiecţi</a:t>
            </a:r>
            <a:r>
              <a:rPr lang="ro-RO" sz="3300" b="1" dirty="0"/>
              <a:t> ai sectorului întreprinderilor mici </a:t>
            </a:r>
            <a:r>
              <a:rPr lang="ro-RO" sz="3300" b="1" dirty="0" err="1"/>
              <a:t>şi</a:t>
            </a:r>
            <a:r>
              <a:rPr lang="ro-RO" sz="3300" b="1" dirty="0"/>
              <a:t> mijlocii cu impozitul pe venit la cota de 4% a veniturilor prevăzute la art.20. </a:t>
            </a:r>
            <a:br>
              <a:rPr lang="ro-RO" sz="3300" b="1" dirty="0"/>
            </a:br>
            <a:r>
              <a:rPr lang="ro-RO" dirty="0"/>
              <a:t/>
            </a:r>
            <a:br>
              <a:rPr lang="ro-RO" dirty="0"/>
            </a:br>
            <a:endParaRPr lang="ro-RO" dirty="0"/>
          </a:p>
        </p:txBody>
      </p:sp>
      <p:sp>
        <p:nvSpPr>
          <p:cNvPr id="3" name="Substituent conținut 2">
            <a:extLst>
              <a:ext uri="{FF2B5EF4-FFF2-40B4-BE49-F238E27FC236}">
                <a16:creationId xmlns:a16="http://schemas.microsoft.com/office/drawing/2014/main" id="{0C9136AD-69F1-4975-8857-2EF11C443519}"/>
              </a:ext>
            </a:extLst>
          </p:cNvPr>
          <p:cNvSpPr>
            <a:spLocks noGrp="1"/>
          </p:cNvSpPr>
          <p:nvPr>
            <p:ph idx="1"/>
          </p:nvPr>
        </p:nvSpPr>
        <p:spPr>
          <a:xfrm>
            <a:off x="838200" y="2212849"/>
            <a:ext cx="10515600" cy="3964114"/>
          </a:xfrm>
        </p:spPr>
        <p:txBody>
          <a:bodyPr/>
          <a:lstStyle/>
          <a:p>
            <a:pPr marL="0" indent="0" algn="just">
              <a:buNone/>
            </a:pPr>
            <a:r>
              <a:rPr lang="ro-RO" dirty="0"/>
              <a:t>	Obiect al impunerii este venitul determinat conform </a:t>
            </a:r>
            <a:r>
              <a:rPr lang="ro-RO" dirty="0" err="1"/>
              <a:t>contabilităţii</a:t>
            </a:r>
            <a:r>
              <a:rPr lang="ro-RO" dirty="0"/>
              <a:t> financiare, </a:t>
            </a:r>
            <a:r>
              <a:rPr lang="ro-RO" dirty="0" err="1"/>
              <a:t>obţinut</a:t>
            </a:r>
            <a:r>
              <a:rPr lang="ro-RO" dirty="0"/>
              <a:t> în perioada fiscală de declarare.</a:t>
            </a:r>
          </a:p>
          <a:p>
            <a:pPr marL="0" indent="0" algn="just">
              <a:buNone/>
            </a:pPr>
            <a:r>
              <a:rPr lang="ro-RO" dirty="0"/>
              <a:t> 	În scopul aplicării prevederilor prezentului capitol, valoarea returului de marfă sau a </a:t>
            </a:r>
            <a:r>
              <a:rPr lang="ro-RO" dirty="0" err="1"/>
              <a:t>discontului</a:t>
            </a:r>
            <a:r>
              <a:rPr lang="ro-RO" dirty="0"/>
              <a:t> (reducerii) urmează să </a:t>
            </a:r>
            <a:r>
              <a:rPr lang="ro-RO" dirty="0" err="1"/>
              <a:t>micşoreze</a:t>
            </a:r>
            <a:r>
              <a:rPr lang="ro-RO" dirty="0"/>
              <a:t> mărimea obiectului impunerii în perioada fiscală în care a avut loc returul de marfă (s-a acordat </a:t>
            </a:r>
            <a:r>
              <a:rPr lang="ro-RO" dirty="0" err="1"/>
              <a:t>discontul</a:t>
            </a:r>
            <a:r>
              <a:rPr lang="ro-RO" dirty="0"/>
              <a:t>), inclusiv în cazul în care </a:t>
            </a:r>
            <a:r>
              <a:rPr lang="ro-RO" dirty="0" err="1"/>
              <a:t>vînzarea</a:t>
            </a:r>
            <a:r>
              <a:rPr lang="ro-RO" dirty="0"/>
              <a:t> mărfurilor respective a avut loc în perioadele fiscale precedente.</a:t>
            </a:r>
          </a:p>
          <a:p>
            <a:pPr marL="0" indent="0" algn="just">
              <a:buNone/>
            </a:pPr>
            <a:r>
              <a:rPr lang="ro-RO" dirty="0"/>
              <a:t>	În obiectul impunerii nu se includ veniturile prevăzute la art.20.</a:t>
            </a:r>
          </a:p>
          <a:p>
            <a:endParaRPr lang="ro-RO" dirty="0"/>
          </a:p>
        </p:txBody>
      </p:sp>
    </p:spTree>
    <p:extLst>
      <p:ext uri="{BB962C8B-B14F-4D97-AF65-F5344CB8AC3E}">
        <p14:creationId xmlns:p14="http://schemas.microsoft.com/office/powerpoint/2010/main" val="39057923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9F57A8F6-3C77-4A92-ABAD-BC972953A0E2}"/>
              </a:ext>
            </a:extLst>
          </p:cNvPr>
          <p:cNvSpPr>
            <a:spLocks noGrp="1"/>
          </p:cNvSpPr>
          <p:nvPr>
            <p:ph idx="1"/>
          </p:nvPr>
        </p:nvSpPr>
        <p:spPr>
          <a:xfrm>
            <a:off x="838200" y="905256"/>
            <a:ext cx="10515600" cy="5271707"/>
          </a:xfrm>
        </p:spPr>
        <p:txBody>
          <a:bodyPr/>
          <a:lstStyle/>
          <a:p>
            <a:pPr marL="0" indent="0" algn="just">
              <a:buNone/>
            </a:pPr>
            <a:r>
              <a:rPr lang="ro-RO" dirty="0"/>
              <a:t>	Prin Ordinul Ministerului Finanțelor nr.156 din 29 decembrie 2021 „Cu privire la modificarea Ordinului ministrului finanțelor nr.94 din 30 iulie 2020” au fost operate modificări în preambulul formularului tipizat forma IPC21. </a:t>
            </a:r>
          </a:p>
          <a:p>
            <a:pPr marL="0" indent="0" algn="just">
              <a:buNone/>
            </a:pPr>
            <a:r>
              <a:rPr lang="ro-RO" dirty="0"/>
              <a:t>	Astfel, formularul modificat acordă posibilitatea contribuabililor de a prezenta dări de seamă forma IPC21 prin care se vor efectua corectări (în cazul în care au fost comise erori) aferent datelor persoanei asigurate pentru o perioadă supusă anterior controlului fiscal (date ce nu țin de obligațiile aferent contribuțiilor de asigurări sociale  (tabelul nr.2 din IPC21)).</a:t>
            </a:r>
          </a:p>
        </p:txBody>
      </p:sp>
    </p:spTree>
    <p:extLst>
      <p:ext uri="{BB962C8B-B14F-4D97-AF65-F5344CB8AC3E}">
        <p14:creationId xmlns:p14="http://schemas.microsoft.com/office/powerpoint/2010/main" val="10380061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ubstituent conținut 3">
            <a:extLst>
              <a:ext uri="{FF2B5EF4-FFF2-40B4-BE49-F238E27FC236}">
                <a16:creationId xmlns:a16="http://schemas.microsoft.com/office/drawing/2014/main" id="{5232C154-0B37-4FC0-A3C7-2AF88D3CE101}"/>
              </a:ext>
            </a:extLst>
          </p:cNvPr>
          <p:cNvPicPr>
            <a:picLocks noGrp="1" noChangeAspect="1"/>
          </p:cNvPicPr>
          <p:nvPr>
            <p:ph idx="1"/>
          </p:nvPr>
        </p:nvPicPr>
        <p:blipFill>
          <a:blip r:embed="rId2"/>
          <a:stretch>
            <a:fillRect/>
          </a:stretch>
        </p:blipFill>
        <p:spPr>
          <a:xfrm>
            <a:off x="840792" y="1892809"/>
            <a:ext cx="10510415" cy="2459736"/>
          </a:xfrm>
          <a:prstGeom prst="rect">
            <a:avLst/>
          </a:prstGeom>
        </p:spPr>
      </p:pic>
    </p:spTree>
    <p:extLst>
      <p:ext uri="{BB962C8B-B14F-4D97-AF65-F5344CB8AC3E}">
        <p14:creationId xmlns:p14="http://schemas.microsoft.com/office/powerpoint/2010/main" val="8404410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3C6FE640-E73A-41D4-952B-D487EAC50B62}"/>
              </a:ext>
            </a:extLst>
          </p:cNvPr>
          <p:cNvSpPr>
            <a:spLocks noGrp="1"/>
          </p:cNvSpPr>
          <p:nvPr>
            <p:ph type="title"/>
          </p:nvPr>
        </p:nvSpPr>
        <p:spPr/>
        <p:txBody>
          <a:bodyPr>
            <a:normAutofit/>
          </a:bodyPr>
          <a:lstStyle/>
          <a:p>
            <a:pPr algn="ctr"/>
            <a:r>
              <a:rPr lang="it-IT" sz="3400" b="1" dirty="0"/>
              <a:t>Subiecţi ai impunerii la sursa de plată </a:t>
            </a:r>
            <a:r>
              <a:rPr lang="ro-RO" sz="3400" b="1" dirty="0"/>
              <a:t/>
            </a:r>
            <a:br>
              <a:rPr lang="ro-RO" sz="3400" b="1" dirty="0"/>
            </a:br>
            <a:r>
              <a:rPr lang="ro-RO" sz="3400" b="1" dirty="0"/>
              <a:t>(</a:t>
            </a:r>
            <a:r>
              <a:rPr lang="it-IT" sz="3400" b="1" dirty="0"/>
              <a:t>conform art.88 din Codul fisca</a:t>
            </a:r>
            <a:r>
              <a:rPr lang="ro-RO" sz="3400" b="1" dirty="0"/>
              <a:t>)</a:t>
            </a:r>
            <a:endParaRPr lang="ro-RO" sz="3400" dirty="0"/>
          </a:p>
        </p:txBody>
      </p:sp>
      <p:sp>
        <p:nvSpPr>
          <p:cNvPr id="3" name="Substituent conținut 2">
            <a:extLst>
              <a:ext uri="{FF2B5EF4-FFF2-40B4-BE49-F238E27FC236}">
                <a16:creationId xmlns:a16="http://schemas.microsoft.com/office/drawing/2014/main" id="{8F7CF831-EA95-4627-824A-DEF1DCCC2203}"/>
              </a:ext>
            </a:extLst>
          </p:cNvPr>
          <p:cNvSpPr>
            <a:spLocks noGrp="1"/>
          </p:cNvSpPr>
          <p:nvPr>
            <p:ph idx="1"/>
          </p:nvPr>
        </p:nvSpPr>
        <p:spPr>
          <a:xfrm>
            <a:off x="838200" y="1825625"/>
            <a:ext cx="10515600" cy="3285871"/>
          </a:xfrm>
        </p:spPr>
        <p:txBody>
          <a:bodyPr/>
          <a:lstStyle/>
          <a:p>
            <a:pPr marL="0" indent="0" algn="just">
              <a:buNone/>
            </a:pPr>
            <a:r>
              <a:rPr lang="ro-MD" dirty="0"/>
              <a:t>1) </a:t>
            </a:r>
            <a:r>
              <a:rPr lang="ro-MD" dirty="0" err="1"/>
              <a:t>angajaţii</a:t>
            </a:r>
            <a:r>
              <a:rPr lang="ro-MD" dirty="0"/>
              <a:t> care prestează o muncă conform unei anumite </a:t>
            </a:r>
            <a:r>
              <a:rPr lang="ro-MD" dirty="0" err="1"/>
              <a:t>specialităţi</a:t>
            </a:r>
            <a:r>
              <a:rPr lang="ro-MD" dirty="0"/>
              <a:t>, calificări sau într-o anumită </a:t>
            </a:r>
            <a:r>
              <a:rPr lang="ro-MD" dirty="0" err="1"/>
              <a:t>funcţie</a:t>
            </a:r>
            <a:r>
              <a:rPr lang="ro-MD" dirty="0"/>
              <a:t> în schimbul unui salariu, pe bază de contract individual de muncă;</a:t>
            </a:r>
          </a:p>
          <a:p>
            <a:pPr marL="0" indent="0" algn="just">
              <a:buNone/>
            </a:pPr>
            <a:r>
              <a:rPr lang="ro-MD" dirty="0"/>
              <a:t>2) persoanele fizice care nu </a:t>
            </a:r>
            <a:r>
              <a:rPr lang="ro-MD" dirty="0" err="1"/>
              <a:t>desfăşoară</a:t>
            </a:r>
            <a:r>
              <a:rPr lang="ro-MD" dirty="0"/>
              <a:t> activitate de întreprinzător </a:t>
            </a:r>
            <a:r>
              <a:rPr lang="ro-MD" dirty="0" err="1"/>
              <a:t>şi</a:t>
            </a:r>
            <a:r>
              <a:rPr lang="ro-MD" dirty="0"/>
              <a:t> care prestează servicii </a:t>
            </a:r>
            <a:r>
              <a:rPr lang="ro-MD" dirty="0" err="1"/>
              <a:t>şi</a:t>
            </a:r>
            <a:r>
              <a:rPr lang="ro-MD" dirty="0"/>
              <a:t>/sau efectuează lucrări.</a:t>
            </a:r>
            <a:endParaRPr lang="ru-RU" dirty="0"/>
          </a:p>
          <a:p>
            <a:endParaRPr lang="ro-RO" dirty="0"/>
          </a:p>
        </p:txBody>
      </p:sp>
    </p:spTree>
    <p:extLst>
      <p:ext uri="{BB962C8B-B14F-4D97-AF65-F5344CB8AC3E}">
        <p14:creationId xmlns:p14="http://schemas.microsoft.com/office/powerpoint/2010/main" val="3535577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D1B83D54-73A5-4574-ACB1-46D9CB687F89}"/>
              </a:ext>
            </a:extLst>
          </p:cNvPr>
          <p:cNvSpPr>
            <a:spLocks noGrp="1"/>
          </p:cNvSpPr>
          <p:nvPr>
            <p:ph type="title"/>
          </p:nvPr>
        </p:nvSpPr>
        <p:spPr/>
        <p:txBody>
          <a:bodyPr>
            <a:normAutofit fontScale="90000"/>
          </a:bodyPr>
          <a:lstStyle/>
          <a:p>
            <a:pPr algn="ctr"/>
            <a:r>
              <a:rPr lang="ro-RO" b="1" dirty="0" err="1"/>
              <a:t>Facilităţi</a:t>
            </a:r>
            <a:r>
              <a:rPr lang="ro-RO" b="1" dirty="0"/>
              <a:t> acordate de angajator </a:t>
            </a:r>
            <a:br>
              <a:rPr lang="ro-RO" b="1" dirty="0"/>
            </a:br>
            <a:r>
              <a:rPr lang="ro-RO" b="1" dirty="0"/>
              <a:t>(art. 19 din CF)</a:t>
            </a:r>
            <a:br>
              <a:rPr lang="ro-RO" b="1" dirty="0"/>
            </a:br>
            <a:endParaRPr lang="ro-RO" dirty="0"/>
          </a:p>
        </p:txBody>
      </p:sp>
      <p:sp>
        <p:nvSpPr>
          <p:cNvPr id="3" name="Substituent conținut 2">
            <a:extLst>
              <a:ext uri="{FF2B5EF4-FFF2-40B4-BE49-F238E27FC236}">
                <a16:creationId xmlns:a16="http://schemas.microsoft.com/office/drawing/2014/main" id="{C8398467-9E4E-4295-A06D-D58A70281EB5}"/>
              </a:ext>
            </a:extLst>
          </p:cNvPr>
          <p:cNvSpPr>
            <a:spLocks noGrp="1"/>
          </p:cNvSpPr>
          <p:nvPr>
            <p:ph idx="1"/>
          </p:nvPr>
        </p:nvSpPr>
        <p:spPr/>
        <p:txBody>
          <a:bodyPr/>
          <a:lstStyle/>
          <a:p>
            <a:pPr marL="0" indent="0">
              <a:buNone/>
            </a:pPr>
            <a:r>
              <a:rPr lang="ro-RO" dirty="0" err="1"/>
              <a:t>Facilităţile</a:t>
            </a:r>
            <a:r>
              <a:rPr lang="ro-RO" dirty="0"/>
              <a:t> impozabile acordate de angajator includ:</a:t>
            </a:r>
          </a:p>
          <a:p>
            <a:pPr algn="just"/>
            <a:r>
              <a:rPr lang="ro-RO" dirty="0" err="1"/>
              <a:t>plăţile</a:t>
            </a:r>
            <a:r>
              <a:rPr lang="ro-RO" dirty="0"/>
              <a:t> acordate salariatului de către angajator pentru recuperarea cheltuielilor personale, precum </a:t>
            </a:r>
            <a:r>
              <a:rPr lang="ro-RO" dirty="0" err="1"/>
              <a:t>şi</a:t>
            </a:r>
            <a:r>
              <a:rPr lang="ro-RO" dirty="0"/>
              <a:t> </a:t>
            </a:r>
            <a:r>
              <a:rPr lang="ro-RO" dirty="0" err="1"/>
              <a:t>plăţile</a:t>
            </a:r>
            <a:r>
              <a:rPr lang="ro-RO" dirty="0"/>
              <a:t> în favoarea lucrătorului, efectuate altor persoane, cu </a:t>
            </a:r>
            <a:r>
              <a:rPr lang="ro-RO" dirty="0" err="1"/>
              <a:t>excepţia</a:t>
            </a:r>
            <a:r>
              <a:rPr lang="ro-RO" dirty="0"/>
              <a:t> </a:t>
            </a:r>
            <a:r>
              <a:rPr lang="ro-RO" dirty="0" err="1"/>
              <a:t>plăţilor</a:t>
            </a:r>
            <a:r>
              <a:rPr lang="ro-RO" dirty="0"/>
              <a:t> în bugetul asigurărilor sociale de stat </a:t>
            </a:r>
            <a:r>
              <a:rPr lang="ro-RO" dirty="0" err="1"/>
              <a:t>şi</a:t>
            </a:r>
            <a:r>
              <a:rPr lang="ro-RO" dirty="0"/>
              <a:t> a primelor de asigurare obligatorie de stat, a </a:t>
            </a:r>
            <a:r>
              <a:rPr lang="ro-RO" dirty="0" err="1"/>
              <a:t>plăţilor</a:t>
            </a:r>
            <a:r>
              <a:rPr lang="ro-RO" dirty="0"/>
              <a:t> </a:t>
            </a:r>
            <a:r>
              <a:rPr lang="ro-RO" dirty="0" err="1"/>
              <a:t>menţionate</a:t>
            </a:r>
            <a:r>
              <a:rPr lang="ro-RO" dirty="0"/>
              <a:t> la art.24 alin.(20), precum </a:t>
            </a:r>
            <a:r>
              <a:rPr lang="ro-RO" dirty="0" err="1"/>
              <a:t>şi</a:t>
            </a:r>
            <a:r>
              <a:rPr lang="ro-RO" dirty="0"/>
              <a:t> a </a:t>
            </a:r>
            <a:r>
              <a:rPr lang="ro-RO" dirty="0" err="1"/>
              <a:t>plăţilor</a:t>
            </a:r>
            <a:r>
              <a:rPr lang="ro-RO" dirty="0"/>
              <a:t> aferente cheltuielilor suportate </a:t>
            </a:r>
            <a:r>
              <a:rPr lang="ro-RO" dirty="0" err="1"/>
              <a:t>şi</a:t>
            </a:r>
            <a:r>
              <a:rPr lang="ro-RO" dirty="0"/>
              <a:t> determinate de angajator pentru transportul, hrana </a:t>
            </a:r>
            <a:r>
              <a:rPr lang="ro-RO" dirty="0" err="1"/>
              <a:t>şi</a:t>
            </a:r>
            <a:r>
              <a:rPr lang="ro-RO" dirty="0"/>
              <a:t> studiile profesionale ale angajatului, </a:t>
            </a:r>
            <a:r>
              <a:rPr lang="fr-FR" dirty="0" err="1"/>
              <a:t>conform</a:t>
            </a:r>
            <a:r>
              <a:rPr lang="fr-FR" dirty="0"/>
              <a:t> </a:t>
            </a:r>
            <a:r>
              <a:rPr lang="fr-FR" dirty="0" err="1"/>
              <a:t>modului</a:t>
            </a:r>
            <a:r>
              <a:rPr lang="fr-FR" dirty="0"/>
              <a:t> </a:t>
            </a:r>
            <a:r>
              <a:rPr lang="fr-FR" dirty="0" err="1"/>
              <a:t>stabilit</a:t>
            </a:r>
            <a:r>
              <a:rPr lang="fr-FR" dirty="0"/>
              <a:t> </a:t>
            </a:r>
            <a:r>
              <a:rPr lang="fr-FR" dirty="0" err="1"/>
              <a:t>prin</a:t>
            </a:r>
            <a:r>
              <a:rPr lang="fr-FR" dirty="0"/>
              <a:t> </a:t>
            </a:r>
            <a:r>
              <a:rPr lang="fr-FR" dirty="0" err="1"/>
              <a:t>Hotărîrea</a:t>
            </a:r>
            <a:r>
              <a:rPr lang="fr-FR" dirty="0"/>
              <a:t> </a:t>
            </a:r>
            <a:r>
              <a:rPr lang="fr-FR" dirty="0" err="1"/>
              <a:t>Guvernului</a:t>
            </a:r>
            <a:r>
              <a:rPr lang="fr-FR" dirty="0"/>
              <a:t> nr.693/2018</a:t>
            </a:r>
            <a:r>
              <a:rPr lang="ro-RO" dirty="0"/>
              <a:t>;</a:t>
            </a:r>
          </a:p>
          <a:p>
            <a:endParaRPr lang="ro-RO" dirty="0"/>
          </a:p>
        </p:txBody>
      </p:sp>
    </p:spTree>
    <p:extLst>
      <p:ext uri="{BB962C8B-B14F-4D97-AF65-F5344CB8AC3E}">
        <p14:creationId xmlns:p14="http://schemas.microsoft.com/office/powerpoint/2010/main" val="38162216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14749" y="939508"/>
            <a:ext cx="10514766" cy="388843"/>
          </a:xfrm>
        </p:spPr>
        <p:txBody>
          <a:bodyPr>
            <a:normAutofit fontScale="90000"/>
          </a:bodyPr>
          <a:lstStyle/>
          <a:p>
            <a:pPr algn="ctr">
              <a:defRPr/>
            </a:pPr>
            <a:r>
              <a:rPr lang="ro-RO" sz="3120" b="1" dirty="0" err="1">
                <a:latin typeface="PF DinText Pro"/>
              </a:rPr>
              <a:t>Facilităţi</a:t>
            </a:r>
            <a:r>
              <a:rPr lang="ro-RO" sz="3120" b="1" dirty="0">
                <a:latin typeface="PF DinText Pro"/>
              </a:rPr>
              <a:t> acordate de angajator</a:t>
            </a:r>
            <a:endParaRPr lang="en-US" sz="3120" b="1" dirty="0">
              <a:latin typeface="PF DinText Pro"/>
            </a:endParaRPr>
          </a:p>
        </p:txBody>
      </p:sp>
      <p:graphicFrame>
        <p:nvGraphicFramePr>
          <p:cNvPr id="11" name="Содержимое 10"/>
          <p:cNvGraphicFramePr>
            <a:graphicFrameLocks noGrp="1"/>
          </p:cNvGraphicFramePr>
          <p:nvPr>
            <p:ph idx="1"/>
            <p:extLst>
              <p:ext uri="{D42A27DB-BD31-4B8C-83A1-F6EECF244321}">
                <p14:modId xmlns:p14="http://schemas.microsoft.com/office/powerpoint/2010/main" val="353356725"/>
              </p:ext>
            </p:extLst>
          </p:nvPr>
        </p:nvGraphicFramePr>
        <p:xfrm>
          <a:off x="1343472" y="1499054"/>
          <a:ext cx="9690288" cy="5067562"/>
        </p:xfrm>
        <a:graphic>
          <a:graphicData uri="http://schemas.openxmlformats.org/drawingml/2006/table">
            <a:tbl>
              <a:tblPr firstRow="1" bandRow="1">
                <a:tableStyleId>{5C22544A-7EE6-4342-B048-85BDC9FD1C3A}</a:tableStyleId>
              </a:tblPr>
              <a:tblGrid>
                <a:gridCol w="3017466">
                  <a:extLst>
                    <a:ext uri="{9D8B030D-6E8A-4147-A177-3AD203B41FA5}">
                      <a16:colId xmlns:a16="http://schemas.microsoft.com/office/drawing/2014/main" val="20000"/>
                    </a:ext>
                  </a:extLst>
                </a:gridCol>
                <a:gridCol w="3376844">
                  <a:extLst>
                    <a:ext uri="{9D8B030D-6E8A-4147-A177-3AD203B41FA5}">
                      <a16:colId xmlns:a16="http://schemas.microsoft.com/office/drawing/2014/main" val="20001"/>
                    </a:ext>
                  </a:extLst>
                </a:gridCol>
                <a:gridCol w="3295978">
                  <a:extLst>
                    <a:ext uri="{9D8B030D-6E8A-4147-A177-3AD203B41FA5}">
                      <a16:colId xmlns:a16="http://schemas.microsoft.com/office/drawing/2014/main" val="20002"/>
                    </a:ext>
                  </a:extLst>
                </a:gridCol>
              </a:tblGrid>
              <a:tr h="579120">
                <a:tc>
                  <a:txBody>
                    <a:bodyPr/>
                    <a:lstStyle/>
                    <a:p>
                      <a:pPr algn="ctr"/>
                      <a:r>
                        <a:rPr lang="ro-RO" sz="2000" kern="1200" dirty="0">
                          <a:solidFill>
                            <a:schemeClr val="bg1"/>
                          </a:solidFill>
                          <a:latin typeface="+mj-lt"/>
                          <a:ea typeface="+mj-ea"/>
                          <a:cs typeface="+mj-cs"/>
                        </a:rPr>
                        <a:t>Tipul cheltuielilor</a:t>
                      </a:r>
                      <a:endParaRPr lang="ru-RU" sz="2000" kern="1200" dirty="0">
                        <a:solidFill>
                          <a:schemeClr val="bg1"/>
                        </a:solidFill>
                        <a:latin typeface="+mj-lt"/>
                        <a:ea typeface="+mj-ea"/>
                        <a:cs typeface="+mj-cs"/>
                      </a:endParaRPr>
                    </a:p>
                  </a:txBody>
                  <a:tcPr marL="109728" marR="109728"/>
                </a:tc>
                <a:tc>
                  <a:txBody>
                    <a:bodyPr/>
                    <a:lstStyle/>
                    <a:p>
                      <a:pPr algn="ctr"/>
                      <a:r>
                        <a:rPr lang="ro-RO" sz="2000" kern="1200" dirty="0">
                          <a:solidFill>
                            <a:schemeClr val="bg1"/>
                          </a:solidFill>
                          <a:latin typeface="+mj-lt"/>
                          <a:ea typeface="+mj-ea"/>
                          <a:cs typeface="+mj-cs"/>
                        </a:rPr>
                        <a:t>Limita stabilită</a:t>
                      </a:r>
                      <a:endParaRPr lang="ru-RU" sz="2000" kern="1200" dirty="0">
                        <a:solidFill>
                          <a:schemeClr val="bg1"/>
                        </a:solidFill>
                        <a:latin typeface="+mj-lt"/>
                        <a:ea typeface="+mj-ea"/>
                        <a:cs typeface="+mj-cs"/>
                      </a:endParaRPr>
                    </a:p>
                  </a:txBody>
                  <a:tcPr marL="109728" marR="109728"/>
                </a:tc>
                <a:tc>
                  <a:txBody>
                    <a:bodyPr/>
                    <a:lstStyle/>
                    <a:p>
                      <a:pPr algn="ctr"/>
                      <a:r>
                        <a:rPr lang="ro-RO" sz="2000" kern="1200" dirty="0">
                          <a:solidFill>
                            <a:schemeClr val="bg1"/>
                          </a:solidFill>
                          <a:latin typeface="+mj-lt"/>
                          <a:ea typeface="+mj-ea"/>
                          <a:cs typeface="+mj-cs"/>
                        </a:rPr>
                        <a:t>Obligații fiscale angajat</a:t>
                      </a:r>
                      <a:endParaRPr lang="ru-RU" sz="2000" kern="1200" dirty="0">
                        <a:solidFill>
                          <a:schemeClr val="bg1"/>
                        </a:solidFill>
                        <a:latin typeface="+mj-lt"/>
                        <a:ea typeface="+mj-ea"/>
                        <a:cs typeface="+mj-cs"/>
                      </a:endParaRPr>
                    </a:p>
                  </a:txBody>
                  <a:tcPr marL="109728" marR="109728"/>
                </a:tc>
                <a:extLst>
                  <a:ext uri="{0D108BD9-81ED-4DB2-BD59-A6C34878D82A}">
                    <a16:rowId xmlns:a16="http://schemas.microsoft.com/office/drawing/2014/main" val="10000"/>
                  </a:ext>
                </a:extLst>
              </a:tr>
              <a:tr h="713232">
                <a:tc>
                  <a:txBody>
                    <a:bodyPr/>
                    <a:lstStyle/>
                    <a:p>
                      <a:r>
                        <a:rPr lang="ro-RO" sz="2000" b="1" kern="1200" dirty="0">
                          <a:solidFill>
                            <a:schemeClr val="tx1"/>
                          </a:solidFill>
                          <a:latin typeface="+mj-lt"/>
                          <a:ea typeface="+mj-ea"/>
                          <a:cs typeface="+mj-cs"/>
                        </a:rPr>
                        <a:t>Cheltuielile de transport</a:t>
                      </a:r>
                      <a:endParaRPr lang="ru-RU" sz="2000" b="1" kern="1200" dirty="0">
                        <a:solidFill>
                          <a:schemeClr val="tx1"/>
                        </a:solidFill>
                        <a:latin typeface="+mj-lt"/>
                        <a:ea typeface="+mj-ea"/>
                        <a:cs typeface="+mj-cs"/>
                      </a:endParaRPr>
                    </a:p>
                  </a:txBody>
                  <a:tcPr marL="109728" marR="109728"/>
                </a:tc>
                <a:tc>
                  <a:txBody>
                    <a:bodyPr/>
                    <a:lstStyle/>
                    <a:p>
                      <a:r>
                        <a:rPr lang="en-US" sz="2000" kern="1200" dirty="0">
                          <a:solidFill>
                            <a:schemeClr val="tx1"/>
                          </a:solidFill>
                          <a:latin typeface="+mj-lt"/>
                          <a:ea typeface="+mj-ea"/>
                          <a:cs typeface="+mj-cs"/>
                        </a:rPr>
                        <a:t>35</a:t>
                      </a:r>
                      <a:r>
                        <a:rPr lang="ro-RO" sz="2000" kern="1200" dirty="0">
                          <a:solidFill>
                            <a:schemeClr val="tx1"/>
                          </a:solidFill>
                          <a:latin typeface="+mj-lt"/>
                          <a:ea typeface="+mj-ea"/>
                          <a:cs typeface="+mj-cs"/>
                        </a:rPr>
                        <a:t> de lei </a:t>
                      </a:r>
                      <a:r>
                        <a:rPr lang="ro-RO" sz="2000" kern="1200" dirty="0">
                          <a:solidFill>
                            <a:schemeClr val="tx1"/>
                          </a:solidFill>
                          <a:latin typeface="+mn-lt"/>
                          <a:ea typeface="+mn-ea"/>
                          <a:cs typeface="+mn-cs"/>
                        </a:rPr>
                        <a:t>fără TVA </a:t>
                      </a:r>
                      <a:r>
                        <a:rPr lang="ro-RO" sz="2000" kern="1200" dirty="0">
                          <a:solidFill>
                            <a:schemeClr val="tx1"/>
                          </a:solidFill>
                          <a:latin typeface="+mj-lt"/>
                          <a:ea typeface="+mj-ea"/>
                          <a:cs typeface="+mj-cs"/>
                        </a:rPr>
                        <a:t>pe zi per angajat</a:t>
                      </a:r>
                      <a:endParaRPr lang="ru-RU" sz="2000" kern="1200" dirty="0">
                        <a:solidFill>
                          <a:schemeClr val="tx1"/>
                        </a:solidFill>
                        <a:latin typeface="+mj-lt"/>
                        <a:ea typeface="+mj-ea"/>
                        <a:cs typeface="+mj-cs"/>
                      </a:endParaRPr>
                    </a:p>
                  </a:txBody>
                  <a:tcPr marL="109728" marR="109728"/>
                </a:tc>
                <a:tc>
                  <a:txBody>
                    <a:bodyPr/>
                    <a:lstStyle/>
                    <a:p>
                      <a:r>
                        <a:rPr lang="ro-RO" sz="2000" kern="1200" dirty="0">
                          <a:solidFill>
                            <a:schemeClr val="tx1"/>
                          </a:solidFill>
                          <a:latin typeface="+mj-lt"/>
                          <a:ea typeface="+mj-ea"/>
                          <a:cs typeface="+mj-cs"/>
                        </a:rPr>
                        <a:t>Facilitate neimpozabilă</a:t>
                      </a:r>
                      <a:endParaRPr lang="ru-RU" sz="2000" kern="1200" dirty="0">
                        <a:solidFill>
                          <a:schemeClr val="tx1"/>
                        </a:solidFill>
                        <a:latin typeface="+mj-lt"/>
                        <a:ea typeface="+mj-ea"/>
                        <a:cs typeface="+mj-cs"/>
                      </a:endParaRPr>
                    </a:p>
                  </a:txBody>
                  <a:tcPr marL="109728" marR="109728"/>
                </a:tc>
                <a:extLst>
                  <a:ext uri="{0D108BD9-81ED-4DB2-BD59-A6C34878D82A}">
                    <a16:rowId xmlns:a16="http://schemas.microsoft.com/office/drawing/2014/main" val="10001"/>
                  </a:ext>
                </a:extLst>
              </a:tr>
              <a:tr h="2267712">
                <a:tc>
                  <a:txBody>
                    <a:bodyPr/>
                    <a:lstStyle/>
                    <a:p>
                      <a:r>
                        <a:rPr lang="ro-RO" sz="2000" b="1" kern="1200" dirty="0">
                          <a:solidFill>
                            <a:schemeClr val="tx1"/>
                          </a:solidFill>
                          <a:latin typeface="+mj-lt"/>
                          <a:ea typeface="+mj-ea"/>
                          <a:cs typeface="+mj-cs"/>
                        </a:rPr>
                        <a:t>Cheltuielile de alimentare</a:t>
                      </a:r>
                      <a:r>
                        <a:rPr lang="ro-RO" sz="2000" kern="1200" dirty="0">
                          <a:solidFill>
                            <a:schemeClr val="tx1"/>
                          </a:solidFill>
                          <a:latin typeface="+mj-lt"/>
                          <a:ea typeface="+mj-ea"/>
                          <a:cs typeface="+mj-cs"/>
                        </a:rPr>
                        <a:t> </a:t>
                      </a:r>
                    </a:p>
                    <a:p>
                      <a:r>
                        <a:rPr lang="ro-RO" sz="2000" i="1" u="none" kern="1200" dirty="0">
                          <a:solidFill>
                            <a:schemeClr val="tx1"/>
                          </a:solidFill>
                          <a:latin typeface="+mj-lt"/>
                          <a:ea typeface="+mj-ea"/>
                          <a:cs typeface="+mj-cs"/>
                        </a:rPr>
                        <a:t>Condiție: </a:t>
                      </a:r>
                      <a:r>
                        <a:rPr lang="ro-RO" sz="2000" i="0" kern="1200" dirty="0">
                          <a:solidFill>
                            <a:schemeClr val="tx1"/>
                          </a:solidFill>
                          <a:latin typeface="+mj-lt"/>
                          <a:ea typeface="+mj-ea"/>
                          <a:cs typeface="+mj-cs"/>
                        </a:rPr>
                        <a:t>salariul mediu pe întreprindere </a:t>
                      </a:r>
                      <a:r>
                        <a:rPr lang="en-US" sz="2000" i="0" kern="1200" dirty="0">
                          <a:solidFill>
                            <a:schemeClr val="tx1"/>
                          </a:solidFill>
                          <a:latin typeface="+mj-lt"/>
                          <a:ea typeface="+mj-ea"/>
                          <a:cs typeface="+mj-cs"/>
                        </a:rPr>
                        <a:t>≥󠆣3/4 </a:t>
                      </a:r>
                      <a:r>
                        <a:rPr lang="en-US" sz="2000" i="0" kern="1200" dirty="0" err="1">
                          <a:solidFill>
                            <a:schemeClr val="tx1"/>
                          </a:solidFill>
                          <a:latin typeface="+mj-lt"/>
                          <a:ea typeface="+mj-ea"/>
                          <a:cs typeface="+mj-cs"/>
                        </a:rPr>
                        <a:t>salariul</a:t>
                      </a:r>
                      <a:r>
                        <a:rPr lang="en-US" sz="2000" i="0" kern="1200" dirty="0">
                          <a:solidFill>
                            <a:schemeClr val="tx1"/>
                          </a:solidFill>
                          <a:latin typeface="+mj-lt"/>
                          <a:ea typeface="+mj-ea"/>
                          <a:cs typeface="+mj-cs"/>
                        </a:rPr>
                        <a:t> </a:t>
                      </a:r>
                      <a:r>
                        <a:rPr lang="en-US" sz="2000" i="0" kern="1200" dirty="0" err="1">
                          <a:solidFill>
                            <a:schemeClr val="tx1"/>
                          </a:solidFill>
                          <a:latin typeface="+mj-lt"/>
                          <a:ea typeface="+mj-ea"/>
                          <a:cs typeface="+mj-cs"/>
                        </a:rPr>
                        <a:t>mediu</a:t>
                      </a:r>
                      <a:r>
                        <a:rPr lang="en-US" sz="2000" i="0" kern="1200" dirty="0">
                          <a:solidFill>
                            <a:schemeClr val="tx1"/>
                          </a:solidFill>
                          <a:latin typeface="+mj-lt"/>
                          <a:ea typeface="+mj-ea"/>
                          <a:cs typeface="+mj-cs"/>
                        </a:rPr>
                        <a:t> lunar </a:t>
                      </a:r>
                      <a:r>
                        <a:rPr lang="en-US" sz="2000" i="0" kern="1200" dirty="0" err="1">
                          <a:solidFill>
                            <a:schemeClr val="tx1"/>
                          </a:solidFill>
                          <a:latin typeface="+mj-lt"/>
                          <a:ea typeface="+mj-ea"/>
                          <a:cs typeface="+mj-cs"/>
                        </a:rPr>
                        <a:t>pe</a:t>
                      </a:r>
                      <a:r>
                        <a:rPr lang="en-US" sz="2000" i="0" kern="1200" dirty="0">
                          <a:solidFill>
                            <a:schemeClr val="tx1"/>
                          </a:solidFill>
                          <a:latin typeface="+mj-lt"/>
                          <a:ea typeface="+mj-ea"/>
                          <a:cs typeface="+mj-cs"/>
                        </a:rPr>
                        <a:t> </a:t>
                      </a:r>
                      <a:r>
                        <a:rPr lang="en-US" sz="2000" i="0" kern="1200" dirty="0" err="1">
                          <a:solidFill>
                            <a:schemeClr val="tx1"/>
                          </a:solidFill>
                          <a:latin typeface="+mj-lt"/>
                          <a:ea typeface="+mj-ea"/>
                          <a:cs typeface="+mj-cs"/>
                        </a:rPr>
                        <a:t>economie</a:t>
                      </a:r>
                      <a:endParaRPr lang="ro-RO" sz="2000" i="0" kern="1200" dirty="0">
                        <a:solidFill>
                          <a:schemeClr val="tx1"/>
                        </a:solidFill>
                        <a:latin typeface="+mj-lt"/>
                        <a:ea typeface="+mj-ea"/>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o-RO" sz="2000" kern="1200" dirty="0">
                          <a:solidFill>
                            <a:schemeClr val="tx1"/>
                          </a:solidFill>
                          <a:latin typeface="+mj-lt"/>
                          <a:ea typeface="+mj-ea"/>
                          <a:cs typeface="+mj-cs"/>
                        </a:rPr>
                        <a:t>Pentru anul 2022 -7425</a:t>
                      </a:r>
                    </a:p>
                    <a:p>
                      <a:pPr marL="0" marR="0" lvl="0" indent="0" algn="l" defTabSz="914400" rtl="0" eaLnBrk="1" fontAlgn="auto" latinLnBrk="0" hangingPunct="1">
                        <a:lnSpc>
                          <a:spcPct val="100000"/>
                        </a:lnSpc>
                        <a:spcBef>
                          <a:spcPts val="0"/>
                        </a:spcBef>
                        <a:spcAft>
                          <a:spcPts val="0"/>
                        </a:spcAft>
                        <a:buClrTx/>
                        <a:buSzTx/>
                        <a:buFontTx/>
                        <a:buNone/>
                        <a:tabLst/>
                        <a:defRPr/>
                      </a:pPr>
                      <a:r>
                        <a:rPr lang="ro-RO" sz="2000" kern="1200" dirty="0">
                          <a:solidFill>
                            <a:schemeClr val="tx1"/>
                          </a:solidFill>
                          <a:latin typeface="+mj-lt"/>
                          <a:ea typeface="+mj-ea"/>
                          <a:cs typeface="+mj-cs"/>
                        </a:rPr>
                        <a:t>( ¾ din 9900)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dirty="0">
                        <a:solidFill>
                          <a:schemeClr val="tx1"/>
                        </a:solidFill>
                        <a:latin typeface="+mj-lt"/>
                        <a:ea typeface="+mj-ea"/>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o-RO" sz="2000" kern="1200" dirty="0">
                          <a:solidFill>
                            <a:schemeClr val="tx1"/>
                          </a:solidFill>
                          <a:latin typeface="+mj-lt"/>
                          <a:ea typeface="+mj-ea"/>
                          <a:cs typeface="+mj-cs"/>
                        </a:rPr>
                        <a:t>Tichetele de masă</a:t>
                      </a:r>
                      <a:endParaRPr lang="ru-RU" sz="2000" kern="1200" dirty="0">
                        <a:solidFill>
                          <a:schemeClr val="tx1"/>
                        </a:solidFill>
                        <a:latin typeface="+mj-lt"/>
                        <a:ea typeface="+mj-ea"/>
                        <a:cs typeface="+mj-cs"/>
                      </a:endParaRPr>
                    </a:p>
                  </a:txBody>
                  <a:tcPr marL="109728" marR="109728"/>
                </a:tc>
                <a:tc>
                  <a:txBody>
                    <a:bodyPr/>
                    <a:lstStyle/>
                    <a:p>
                      <a:r>
                        <a:rPr lang="en-US" sz="2000" kern="1200" dirty="0">
                          <a:solidFill>
                            <a:schemeClr val="tx1"/>
                          </a:solidFill>
                          <a:latin typeface="+mj-lt"/>
                          <a:ea typeface="+mj-ea"/>
                          <a:cs typeface="+mj-cs"/>
                        </a:rPr>
                        <a:t>4</a:t>
                      </a:r>
                      <a:r>
                        <a:rPr lang="ro-RO" sz="2000" kern="1200" dirty="0">
                          <a:solidFill>
                            <a:schemeClr val="tx1"/>
                          </a:solidFill>
                          <a:latin typeface="+mj-lt"/>
                          <a:ea typeface="+mj-ea"/>
                          <a:cs typeface="+mj-cs"/>
                        </a:rPr>
                        <a:t>5 de lei fără TVA per angajat</a:t>
                      </a:r>
                      <a:endParaRPr lang="en-US" sz="2000" kern="1200" dirty="0">
                        <a:solidFill>
                          <a:schemeClr val="tx1"/>
                        </a:solidFill>
                        <a:latin typeface="+mj-lt"/>
                        <a:ea typeface="+mj-ea"/>
                        <a:cs typeface="+mj-cs"/>
                      </a:endParaRPr>
                    </a:p>
                    <a:p>
                      <a:endParaRPr lang="en-US" sz="2000" kern="1200" dirty="0">
                        <a:solidFill>
                          <a:schemeClr val="tx1"/>
                        </a:solidFill>
                        <a:latin typeface="+mj-lt"/>
                        <a:ea typeface="+mj-ea"/>
                        <a:cs typeface="+mj-cs"/>
                      </a:endParaRPr>
                    </a:p>
                    <a:p>
                      <a:endParaRPr lang="en-US" sz="2000" kern="1200" dirty="0">
                        <a:solidFill>
                          <a:schemeClr val="tx1"/>
                        </a:solidFill>
                        <a:latin typeface="+mj-lt"/>
                        <a:ea typeface="+mj-ea"/>
                        <a:cs typeface="+mj-cs"/>
                      </a:endParaRPr>
                    </a:p>
                    <a:p>
                      <a:endParaRPr lang="en-US" sz="2000" kern="1200" dirty="0">
                        <a:solidFill>
                          <a:schemeClr val="tx1"/>
                        </a:solidFill>
                        <a:latin typeface="+mj-lt"/>
                        <a:ea typeface="+mj-ea"/>
                        <a:cs typeface="+mj-cs"/>
                      </a:endParaRPr>
                    </a:p>
                    <a:p>
                      <a:endParaRPr lang="en-US" sz="2000" kern="1200" dirty="0">
                        <a:solidFill>
                          <a:schemeClr val="tx1"/>
                        </a:solidFill>
                        <a:latin typeface="+mj-lt"/>
                        <a:ea typeface="+mj-ea"/>
                        <a:cs typeface="+mj-cs"/>
                      </a:endParaRPr>
                    </a:p>
                    <a:p>
                      <a:endParaRPr lang="en-US" sz="2000" kern="1200" dirty="0">
                        <a:solidFill>
                          <a:schemeClr val="tx1"/>
                        </a:solidFill>
                        <a:latin typeface="+mj-lt"/>
                        <a:ea typeface="+mj-ea"/>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o-RO" sz="2000" kern="1200" dirty="0">
                          <a:solidFill>
                            <a:schemeClr val="tx1"/>
                          </a:solidFill>
                          <a:latin typeface="+mn-lt"/>
                          <a:ea typeface="+mn-ea"/>
                          <a:cs typeface="+mn-cs"/>
                        </a:rPr>
                        <a:t>Între 35 – 45 lei/ zi / angajat</a:t>
                      </a:r>
                      <a:endParaRPr lang="ru-RU" sz="2000" kern="1200" dirty="0">
                        <a:solidFill>
                          <a:schemeClr val="tx1"/>
                        </a:solidFill>
                        <a:latin typeface="+mn-lt"/>
                        <a:ea typeface="+mn-ea"/>
                        <a:cs typeface="+mn-cs"/>
                      </a:endParaRPr>
                    </a:p>
                  </a:txBody>
                  <a:tcPr marL="109728" marR="109728"/>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ro-RO" sz="2000" kern="1200" dirty="0">
                          <a:solidFill>
                            <a:schemeClr val="tx1"/>
                          </a:solidFill>
                          <a:latin typeface="+mj-lt"/>
                          <a:ea typeface="+mj-ea"/>
                          <a:cs typeface="+mj-cs"/>
                        </a:rPr>
                        <a:t>Facilitate neimpozabilă</a:t>
                      </a:r>
                      <a:endParaRPr lang="ru-RU" sz="2000" kern="1200" dirty="0">
                        <a:solidFill>
                          <a:schemeClr val="tx1"/>
                        </a:solidFill>
                        <a:latin typeface="+mj-lt"/>
                        <a:ea typeface="+mj-ea"/>
                        <a:cs typeface="+mj-cs"/>
                      </a:endParaRPr>
                    </a:p>
                    <a:p>
                      <a:endParaRPr lang="ru-RU" sz="2000" kern="1200" dirty="0">
                        <a:solidFill>
                          <a:schemeClr val="tx1"/>
                        </a:solidFill>
                        <a:latin typeface="+mj-lt"/>
                        <a:ea typeface="+mj-ea"/>
                        <a:cs typeface="+mj-cs"/>
                      </a:endParaRPr>
                    </a:p>
                  </a:txBody>
                  <a:tcPr marL="109728" marR="109728"/>
                </a:tc>
                <a:extLst>
                  <a:ext uri="{0D108BD9-81ED-4DB2-BD59-A6C34878D82A}">
                    <a16:rowId xmlns:a16="http://schemas.microsoft.com/office/drawing/2014/main" val="10002"/>
                  </a:ext>
                </a:extLst>
              </a:tr>
              <a:tr h="532138">
                <a:tc>
                  <a:txBody>
                    <a:bodyPr/>
                    <a:lstStyle/>
                    <a:p>
                      <a:r>
                        <a:rPr lang="ro-RO" sz="2000" kern="1200" dirty="0">
                          <a:solidFill>
                            <a:schemeClr val="tx1"/>
                          </a:solidFill>
                          <a:latin typeface="+mj-lt"/>
                          <a:ea typeface="+mj-ea"/>
                          <a:cs typeface="+mj-cs"/>
                        </a:rPr>
                        <a:t>Studii profesionale</a:t>
                      </a:r>
                    </a:p>
                  </a:txBody>
                  <a:tcPr marL="109728" marR="109728"/>
                </a:tc>
                <a:tc>
                  <a:txBody>
                    <a:bodyPr/>
                    <a:lstStyle/>
                    <a:p>
                      <a:r>
                        <a:rPr lang="ro-RO" sz="2000" kern="1200" dirty="0">
                          <a:solidFill>
                            <a:schemeClr val="tx1"/>
                          </a:solidFill>
                          <a:latin typeface="+mj-lt"/>
                          <a:ea typeface="+mj-ea"/>
                          <a:cs typeface="+mj-cs"/>
                        </a:rPr>
                        <a:t>- </a:t>
                      </a:r>
                    </a:p>
                  </a:txBody>
                  <a:tcPr marL="109728" marR="109728"/>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ro-RO" sz="2000" kern="1200" dirty="0">
                          <a:solidFill>
                            <a:schemeClr val="tx1"/>
                          </a:solidFill>
                          <a:latin typeface="+mj-lt"/>
                          <a:ea typeface="+mj-ea"/>
                          <a:cs typeface="+mj-cs"/>
                        </a:rPr>
                        <a:t>Facilitate neimpozabilă</a:t>
                      </a:r>
                      <a:endParaRPr lang="ru-RU" sz="2000" kern="1200" dirty="0">
                        <a:solidFill>
                          <a:schemeClr val="tx1"/>
                        </a:solidFill>
                        <a:latin typeface="+mj-lt"/>
                        <a:ea typeface="+mj-ea"/>
                        <a:cs typeface="+mj-cs"/>
                      </a:endParaRPr>
                    </a:p>
                  </a:txBody>
                  <a:tcPr marL="109728" marR="109728"/>
                </a:tc>
                <a:extLst>
                  <a:ext uri="{0D108BD9-81ED-4DB2-BD59-A6C34878D82A}">
                    <a16:rowId xmlns:a16="http://schemas.microsoft.com/office/drawing/2014/main" val="10003"/>
                  </a:ext>
                </a:extLst>
              </a:tr>
              <a:tr h="713232">
                <a:tc>
                  <a:txBody>
                    <a:bodyPr/>
                    <a:lstStyle/>
                    <a:p>
                      <a:r>
                        <a:rPr lang="ro-RO" sz="2000" b="1" kern="1200" dirty="0">
                          <a:solidFill>
                            <a:srgbClr val="FF0000"/>
                          </a:solidFill>
                          <a:latin typeface="+mj-lt"/>
                          <a:ea typeface="+mj-ea"/>
                          <a:cs typeface="+mj-cs"/>
                        </a:rPr>
                        <a:t>Depășirea plafoanelor stabilite</a:t>
                      </a:r>
                      <a:endParaRPr lang="ru-RU" sz="2000" b="1" kern="1200" dirty="0">
                        <a:solidFill>
                          <a:srgbClr val="FF0000"/>
                        </a:solidFill>
                        <a:latin typeface="+mj-lt"/>
                        <a:ea typeface="+mj-ea"/>
                        <a:cs typeface="+mj-cs"/>
                      </a:endParaRPr>
                    </a:p>
                  </a:txBody>
                  <a:tcPr marL="109728" marR="109728"/>
                </a:tc>
                <a:tc>
                  <a:txBody>
                    <a:bodyPr/>
                    <a:lstStyle/>
                    <a:p>
                      <a:endParaRPr lang="ru-RU" sz="2000" b="1" kern="1200" dirty="0">
                        <a:solidFill>
                          <a:srgbClr val="FF0000"/>
                        </a:solidFill>
                        <a:latin typeface="+mj-lt"/>
                        <a:ea typeface="+mj-ea"/>
                        <a:cs typeface="+mj-cs"/>
                      </a:endParaRPr>
                    </a:p>
                  </a:txBody>
                  <a:tcPr marL="109728" marR="109728"/>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ro-RO" sz="2000" b="1" kern="1200" dirty="0">
                          <a:solidFill>
                            <a:srgbClr val="FF0000"/>
                          </a:solidFill>
                          <a:latin typeface="+mj-lt"/>
                          <a:ea typeface="+mj-ea"/>
                          <a:cs typeface="+mj-cs"/>
                        </a:rPr>
                        <a:t>Facilitate impozabilă</a:t>
                      </a:r>
                      <a:endParaRPr lang="ru-RU" sz="2000" b="1" kern="1200" dirty="0">
                        <a:solidFill>
                          <a:srgbClr val="FF0000"/>
                        </a:solidFill>
                        <a:latin typeface="+mj-lt"/>
                        <a:ea typeface="+mj-ea"/>
                        <a:cs typeface="+mj-cs"/>
                      </a:endParaRPr>
                    </a:p>
                  </a:txBody>
                  <a:tcPr marL="109728" marR="109728"/>
                </a:tc>
                <a:extLst>
                  <a:ext uri="{0D108BD9-81ED-4DB2-BD59-A6C34878D82A}">
                    <a16:rowId xmlns:a16="http://schemas.microsoft.com/office/drawing/2014/main" val="10004"/>
                  </a:ext>
                </a:extLst>
              </a:tr>
            </a:tbl>
          </a:graphicData>
        </a:graphic>
      </p:graphicFrame>
      <p:sp>
        <p:nvSpPr>
          <p:cNvPr id="6" name="Slide Number Placeholder 5"/>
          <p:cNvSpPr>
            <a:spLocks noGrp="1"/>
          </p:cNvSpPr>
          <p:nvPr>
            <p:ph type="sldNum" sz="quarter" idx="12"/>
          </p:nvPr>
        </p:nvSpPr>
        <p:spPr/>
        <p:txBody>
          <a:bodyPr/>
          <a:lstStyle/>
          <a:p>
            <a:pPr>
              <a:defRPr/>
            </a:pPr>
            <a:fld id="{1A314F97-025D-434F-B4DD-5DA2FD7E13F4}" type="slidenum">
              <a:rPr lang="ru-RU" smtClean="0"/>
              <a:pPr>
                <a:defRPr/>
              </a:pPr>
              <a:t>6</a:t>
            </a:fld>
            <a:endParaRPr lang="ru-RU"/>
          </a:p>
        </p:txBody>
      </p:sp>
    </p:spTree>
    <p:extLst>
      <p:ext uri="{BB962C8B-B14F-4D97-AF65-F5344CB8AC3E}">
        <p14:creationId xmlns:p14="http://schemas.microsoft.com/office/powerpoint/2010/main" val="2661542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58DD6C4A-AFFA-4521-ABA3-768D55D6777C}"/>
              </a:ext>
            </a:extLst>
          </p:cNvPr>
          <p:cNvSpPr>
            <a:spLocks noGrp="1"/>
          </p:cNvSpPr>
          <p:nvPr>
            <p:ph idx="1"/>
          </p:nvPr>
        </p:nvSpPr>
        <p:spPr>
          <a:xfrm>
            <a:off x="838200" y="804672"/>
            <a:ext cx="10515600" cy="5372291"/>
          </a:xfrm>
        </p:spPr>
        <p:txBody>
          <a:bodyPr>
            <a:normAutofit fontScale="85000" lnSpcReduction="20000"/>
          </a:bodyPr>
          <a:lstStyle/>
          <a:p>
            <a:pPr algn="just"/>
            <a:r>
              <a:rPr lang="ro-RO" dirty="0"/>
              <a:t>suma anulată a datoriei angajatului </a:t>
            </a:r>
            <a:r>
              <a:rPr lang="ro-RO" dirty="0" err="1"/>
              <a:t>faţă</a:t>
            </a:r>
            <a:r>
              <a:rPr lang="ro-RO" dirty="0"/>
              <a:t> de angajator. </a:t>
            </a:r>
          </a:p>
          <a:p>
            <a:pPr marL="0" indent="0" algn="just">
              <a:buNone/>
            </a:pPr>
            <a:r>
              <a:rPr lang="ro-RO" dirty="0"/>
              <a:t>(La aceste venituri se atribuie anularea sumelor nerambursate de angajat ale creditelor sau împrumuturilor, a </a:t>
            </a:r>
            <a:r>
              <a:rPr lang="ro-RO" dirty="0" err="1"/>
              <a:t>dobînzilor</a:t>
            </a:r>
            <a:r>
              <a:rPr lang="ro-RO" dirty="0"/>
              <a:t> pentru credite </a:t>
            </a:r>
            <a:r>
              <a:rPr lang="ro-RO" dirty="0" err="1"/>
              <a:t>şi</a:t>
            </a:r>
            <a:r>
              <a:rPr lang="ro-RO" dirty="0"/>
              <a:t> împrumuturi, precum </a:t>
            </a:r>
            <a:r>
              <a:rPr lang="ro-RO" dirty="0" err="1"/>
              <a:t>şi</a:t>
            </a:r>
            <a:r>
              <a:rPr lang="ro-RO" dirty="0"/>
              <a:t> a altor datorii ale angajatului)</a:t>
            </a:r>
          </a:p>
          <a:p>
            <a:pPr algn="just"/>
            <a:r>
              <a:rPr lang="ro-RO" dirty="0"/>
              <a:t>suma plătită suplimentar de către angajator la orice plată a angajatului pentru </a:t>
            </a:r>
            <a:r>
              <a:rPr lang="ro-RO" dirty="0" err="1"/>
              <a:t>locuinţa</a:t>
            </a:r>
            <a:r>
              <a:rPr lang="ro-RO" dirty="0"/>
              <a:t> acordată de către angajator;</a:t>
            </a:r>
          </a:p>
          <a:p>
            <a:pPr algn="just"/>
            <a:r>
              <a:rPr lang="ro-RO" dirty="0"/>
              <a:t>suma dobânzii, determinată </a:t>
            </a:r>
            <a:r>
              <a:rPr lang="ro-RO" dirty="0" err="1"/>
              <a:t>reieşind</a:t>
            </a:r>
            <a:r>
              <a:rPr lang="ro-RO" dirty="0"/>
              <a:t> din </a:t>
            </a:r>
            <a:r>
              <a:rPr lang="ro-RO" dirty="0" err="1"/>
              <a:t>diferenţa</a:t>
            </a:r>
            <a:r>
              <a:rPr lang="ro-RO" dirty="0"/>
              <a:t> pozitivă dintre rata medie ponderată a dobânzilor aplicate la creditele noi acordate persoanelor fizice pe un termen ce </a:t>
            </a:r>
            <a:r>
              <a:rPr lang="ro-RO" dirty="0" err="1"/>
              <a:t>depăşeşte</a:t>
            </a:r>
            <a:r>
              <a:rPr lang="ro-RO" dirty="0"/>
              <a:t> 5 ani (rotunjită până la următorul procent întreg), stabilită de Banca </a:t>
            </a:r>
            <a:r>
              <a:rPr lang="ro-RO" dirty="0" err="1"/>
              <a:t>Naţională</a:t>
            </a:r>
            <a:r>
              <a:rPr lang="ro-RO" dirty="0"/>
              <a:t> a Moldovei în luna noiembrie a anului precedent anului fiscal de gestiune, </a:t>
            </a:r>
            <a:r>
              <a:rPr lang="ro-RO" dirty="0" err="1"/>
              <a:t>şi</a:t>
            </a:r>
            <a:r>
              <a:rPr lang="ro-RO" dirty="0"/>
              <a:t> rata dobânzii calculată pentru împrumuturile acordate de către angajator salariatului. Prevederile prezentului punct nu se aplică creditelor acordate de bănci </a:t>
            </a:r>
            <a:r>
              <a:rPr lang="ro-RO" dirty="0" err="1"/>
              <a:t>şi</a:t>
            </a:r>
            <a:r>
              <a:rPr lang="ro-RO" dirty="0"/>
              <a:t> </a:t>
            </a:r>
            <a:r>
              <a:rPr lang="ro-RO" dirty="0" err="1"/>
              <a:t>organizaţii</a:t>
            </a:r>
            <a:r>
              <a:rPr lang="ro-RO" dirty="0"/>
              <a:t> de creditare nebancare </a:t>
            </a:r>
            <a:r>
              <a:rPr lang="ro-RO" dirty="0" err="1"/>
              <a:t>angajaţilor</a:t>
            </a:r>
            <a:r>
              <a:rPr lang="ro-RO" dirty="0"/>
              <a:t> acestora în </a:t>
            </a:r>
            <a:r>
              <a:rPr lang="ro-RO" dirty="0" err="1"/>
              <a:t>condiţiile</a:t>
            </a:r>
            <a:r>
              <a:rPr lang="ro-RO" dirty="0"/>
              <a:t> generale în care acestea acordă credite persoanelor </a:t>
            </a:r>
            <a:r>
              <a:rPr lang="ro-RO" dirty="0" err="1"/>
              <a:t>terţe</a:t>
            </a:r>
            <a:r>
              <a:rPr lang="ro-RO" dirty="0"/>
              <a:t>.</a:t>
            </a:r>
          </a:p>
          <a:p>
            <a:pPr marL="0" indent="0" algn="just">
              <a:buNone/>
            </a:pPr>
            <a:r>
              <a:rPr lang="ro-RO" dirty="0"/>
              <a:t>Venitul de la acordarea împrumutului se determină lunar. După rambursarea unei </a:t>
            </a:r>
            <a:r>
              <a:rPr lang="ro-RO" dirty="0" err="1"/>
              <a:t>părţi</a:t>
            </a:r>
            <a:r>
              <a:rPr lang="ro-RO" dirty="0"/>
              <a:t> a împrumutului, suma </a:t>
            </a:r>
            <a:r>
              <a:rPr lang="ro-RO" dirty="0" err="1"/>
              <a:t>facilităţii</a:t>
            </a:r>
            <a:r>
              <a:rPr lang="ro-RO" dirty="0"/>
              <a:t> se calculează, în mod analogic, conform formulei, </a:t>
            </a:r>
            <a:r>
              <a:rPr lang="ro-RO" dirty="0" err="1"/>
              <a:t>ţinând</a:t>
            </a:r>
            <a:r>
              <a:rPr lang="ro-RO" dirty="0"/>
              <a:t> cont de sumele rambursate în contul stingerii împrumutului.</a:t>
            </a:r>
          </a:p>
          <a:p>
            <a:pPr marL="0" indent="0" algn="just">
              <a:buNone/>
            </a:pPr>
            <a:endParaRPr lang="ro-RO" dirty="0"/>
          </a:p>
          <a:p>
            <a:endParaRPr lang="ro-RO" dirty="0"/>
          </a:p>
        </p:txBody>
      </p:sp>
    </p:spTree>
    <p:extLst>
      <p:ext uri="{BB962C8B-B14F-4D97-AF65-F5344CB8AC3E}">
        <p14:creationId xmlns:p14="http://schemas.microsoft.com/office/powerpoint/2010/main" val="3377963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a:extLst>
              <a:ext uri="{FF2B5EF4-FFF2-40B4-BE49-F238E27FC236}">
                <a16:creationId xmlns:a16="http://schemas.microsoft.com/office/drawing/2014/main" id="{E309A6D4-9B52-4123-8980-6B41D182DE22}"/>
              </a:ext>
            </a:extLst>
          </p:cNvPr>
          <p:cNvSpPr>
            <a:spLocks noGrp="1"/>
          </p:cNvSpPr>
          <p:nvPr>
            <p:ph idx="1"/>
          </p:nvPr>
        </p:nvSpPr>
        <p:spPr>
          <a:xfrm>
            <a:off x="838200" y="813816"/>
            <a:ext cx="10515600" cy="5363147"/>
          </a:xfrm>
        </p:spPr>
        <p:txBody>
          <a:bodyPr>
            <a:normAutofit lnSpcReduction="10000"/>
          </a:bodyPr>
          <a:lstStyle/>
          <a:p>
            <a:pPr algn="just"/>
            <a:r>
              <a:rPr lang="ro-MD" dirty="0"/>
              <a:t>cheltuielile angajatorului pentru darea </a:t>
            </a:r>
            <a:r>
              <a:rPr lang="ro-MD" dirty="0" err="1"/>
              <a:t>proprietăţii</a:t>
            </a:r>
            <a:r>
              <a:rPr lang="ro-MD" dirty="0"/>
              <a:t> în </a:t>
            </a:r>
            <a:r>
              <a:rPr lang="ro-MD" dirty="0" err="1"/>
              <a:t>folosinţă</a:t>
            </a:r>
            <a:r>
              <a:rPr lang="ro-MD" dirty="0"/>
              <a:t> angajatului în scopuri personale:</a:t>
            </a:r>
          </a:p>
          <a:p>
            <a:pPr marL="0" indent="0" algn="just">
              <a:buNone/>
            </a:pPr>
            <a:r>
              <a:rPr lang="ro-MD" dirty="0"/>
              <a:t>în cazul în care bunurile </a:t>
            </a:r>
            <a:r>
              <a:rPr lang="ro-MD" dirty="0" err="1"/>
              <a:t>sînt</a:t>
            </a:r>
            <a:r>
              <a:rPr lang="ro-MD" dirty="0"/>
              <a:t> proprietate a angajatorului, cheltuielile acestuia </a:t>
            </a:r>
            <a:r>
              <a:rPr lang="ro-MD" dirty="0" err="1"/>
              <a:t>sînt</a:t>
            </a:r>
            <a:r>
              <a:rPr lang="ro-MD" dirty="0"/>
              <a:t> determinate în mărime de 0,0373% din baza valorică, pentru fiecare bun dat în </a:t>
            </a:r>
            <a:r>
              <a:rPr lang="ro-MD" dirty="0" err="1"/>
              <a:t>folosinţă</a:t>
            </a:r>
            <a:r>
              <a:rPr lang="ro-MD" dirty="0"/>
              <a:t>, pentru fiecare zi de </a:t>
            </a:r>
            <a:r>
              <a:rPr lang="ro-MD" dirty="0" err="1"/>
              <a:t>folosinţă</a:t>
            </a:r>
            <a:r>
              <a:rPr lang="ro-MD" dirty="0"/>
              <a:t>;</a:t>
            </a:r>
          </a:p>
          <a:p>
            <a:pPr marL="0" indent="0" algn="just">
              <a:buNone/>
            </a:pPr>
            <a:r>
              <a:rPr lang="ro-MD" dirty="0"/>
              <a:t>în cazul în care bunurile nu </a:t>
            </a:r>
            <a:r>
              <a:rPr lang="ro-MD" dirty="0" err="1"/>
              <a:t>sînt</a:t>
            </a:r>
            <a:r>
              <a:rPr lang="ro-MD" dirty="0"/>
              <a:t> proprietate a angajatorului, facilitatea acordată angajatului reprezintă cheltuielile suportate de angajator pentru </a:t>
            </a:r>
            <a:r>
              <a:rPr lang="ro-MD" dirty="0" err="1"/>
              <a:t>obţinerea</a:t>
            </a:r>
            <a:r>
              <a:rPr lang="ro-MD" dirty="0"/>
              <a:t> dreptului de </a:t>
            </a:r>
            <a:r>
              <a:rPr lang="ro-MD" dirty="0" err="1"/>
              <a:t>folosinţă</a:t>
            </a:r>
            <a:r>
              <a:rPr lang="ro-MD" dirty="0"/>
              <a:t> asupra bunurilor, pentru fiecare zi de </a:t>
            </a:r>
            <a:r>
              <a:rPr lang="ro-MD" dirty="0" err="1"/>
              <a:t>folosinţă</a:t>
            </a:r>
            <a:r>
              <a:rPr lang="ro-MD" dirty="0"/>
              <a:t>;</a:t>
            </a:r>
          </a:p>
          <a:p>
            <a:pPr marL="0" indent="0" algn="just">
              <a:buNone/>
            </a:pPr>
            <a:r>
              <a:rPr lang="ro-MD" dirty="0"/>
              <a:t>în cazul în care angajatorul transmite în </a:t>
            </a:r>
            <a:r>
              <a:rPr lang="ro-MD" dirty="0" err="1"/>
              <a:t>folosinţă</a:t>
            </a:r>
            <a:r>
              <a:rPr lang="ro-MD" dirty="0"/>
              <a:t> </a:t>
            </a:r>
            <a:r>
              <a:rPr lang="ro-MD" dirty="0" err="1"/>
              <a:t>angajaţilor</a:t>
            </a:r>
            <a:r>
              <a:rPr lang="ro-MD" dirty="0"/>
              <a:t> săi proprietatea contra plată, care este mai mică </a:t>
            </a:r>
            <a:r>
              <a:rPr lang="ro-MD" dirty="0" err="1"/>
              <a:t>decît</a:t>
            </a:r>
            <a:r>
              <a:rPr lang="ro-MD" dirty="0"/>
              <a:t> suma cheltuielilor angajatorului de la darea în </a:t>
            </a:r>
            <a:r>
              <a:rPr lang="ro-MD" dirty="0" err="1"/>
              <a:t>folosinţă</a:t>
            </a:r>
            <a:r>
              <a:rPr lang="ro-MD" dirty="0"/>
              <a:t> a acesteia, </a:t>
            </a:r>
            <a:r>
              <a:rPr lang="ro-MD" dirty="0" err="1"/>
              <a:t>diferenţa</a:t>
            </a:r>
            <a:r>
              <a:rPr lang="ro-MD" dirty="0"/>
              <a:t> dintre suma </a:t>
            </a:r>
            <a:r>
              <a:rPr lang="ro-MD" dirty="0" err="1"/>
              <a:t>plăţii</a:t>
            </a:r>
            <a:r>
              <a:rPr lang="ro-MD" dirty="0"/>
              <a:t> </a:t>
            </a:r>
            <a:r>
              <a:rPr lang="ro-MD" dirty="0" err="1"/>
              <a:t>şi</a:t>
            </a:r>
            <a:r>
              <a:rPr lang="ro-MD" dirty="0"/>
              <a:t> suma cheltuielilor se consideră, de asemenea, facilitate acordată de angajator.</a:t>
            </a:r>
            <a:endParaRPr lang="ru-RU" dirty="0"/>
          </a:p>
          <a:p>
            <a:endParaRPr lang="ro-RO" dirty="0"/>
          </a:p>
        </p:txBody>
      </p:sp>
    </p:spTree>
    <p:extLst>
      <p:ext uri="{BB962C8B-B14F-4D97-AF65-F5344CB8AC3E}">
        <p14:creationId xmlns:p14="http://schemas.microsoft.com/office/powerpoint/2010/main" val="35944086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5184E48A-D088-43D5-8324-1BD7502687D1}"/>
              </a:ext>
            </a:extLst>
          </p:cNvPr>
          <p:cNvSpPr>
            <a:spLocks noGrp="1"/>
          </p:cNvSpPr>
          <p:nvPr>
            <p:ph type="title"/>
          </p:nvPr>
        </p:nvSpPr>
        <p:spPr/>
        <p:txBody>
          <a:bodyPr/>
          <a:lstStyle/>
          <a:p>
            <a:pPr algn="ctr"/>
            <a:r>
              <a:rPr lang="ro-MD" b="1" dirty="0"/>
              <a:t>SCUTIRILE</a:t>
            </a:r>
            <a:endParaRPr lang="ro-RO" dirty="0"/>
          </a:p>
        </p:txBody>
      </p:sp>
      <p:sp>
        <p:nvSpPr>
          <p:cNvPr id="3" name="Substituent conținut 2">
            <a:extLst>
              <a:ext uri="{FF2B5EF4-FFF2-40B4-BE49-F238E27FC236}">
                <a16:creationId xmlns:a16="http://schemas.microsoft.com/office/drawing/2014/main" id="{01FA0D21-F69B-474A-BFF8-43C5624C1992}"/>
              </a:ext>
            </a:extLst>
          </p:cNvPr>
          <p:cNvSpPr>
            <a:spLocks noGrp="1"/>
          </p:cNvSpPr>
          <p:nvPr>
            <p:ph idx="1"/>
          </p:nvPr>
        </p:nvSpPr>
        <p:spPr>
          <a:xfrm>
            <a:off x="838200" y="1472184"/>
            <a:ext cx="10515600" cy="4704779"/>
          </a:xfrm>
        </p:spPr>
        <p:txBody>
          <a:bodyPr>
            <a:normAutofit fontScale="92500"/>
          </a:bodyPr>
          <a:lstStyle/>
          <a:p>
            <a:pPr marL="0" indent="0" algn="just">
              <a:lnSpc>
                <a:spcPct val="100000"/>
              </a:lnSpc>
              <a:buNone/>
            </a:pPr>
            <a:r>
              <a:rPr lang="ro-MD" dirty="0"/>
              <a:t>	Scutirile la care are dreptul contribuabilul rezident al Republicii Moldova se acordă fie la locul de muncă de bază, fie la locul de muncă prin cumul.</a:t>
            </a:r>
          </a:p>
          <a:p>
            <a:pPr marL="0" indent="0" algn="just">
              <a:lnSpc>
                <a:spcPct val="100000"/>
              </a:lnSpc>
              <a:buNone/>
            </a:pPr>
            <a:r>
              <a:rPr lang="ro-MD" dirty="0"/>
              <a:t>	Munca prin cumul reprezintă îndeplinirea de către salariat, pe </a:t>
            </a:r>
            <a:r>
              <a:rPr lang="ro-MD" dirty="0" err="1"/>
              <a:t>lîngă</a:t>
            </a:r>
            <a:r>
              <a:rPr lang="ro-MD" dirty="0"/>
              <a:t> munca de bază, a unei alte munci, permanente sau temporare, în afara orelor de program, pe baza unui contract individual de muncă distinct.</a:t>
            </a:r>
          </a:p>
          <a:p>
            <a:pPr marL="0" indent="0" algn="just">
              <a:buNone/>
            </a:pPr>
            <a:r>
              <a:rPr lang="ro-MD" dirty="0"/>
              <a:t> 	Persoanele fizice care nu </a:t>
            </a:r>
            <a:r>
              <a:rPr lang="ro-MD" dirty="0" err="1"/>
              <a:t>desfăşoară</a:t>
            </a:r>
            <a:r>
              <a:rPr lang="ro-MD" dirty="0"/>
              <a:t> activitate de întreprinzător </a:t>
            </a:r>
            <a:r>
              <a:rPr lang="ro-MD" dirty="0" err="1"/>
              <a:t>şi</a:t>
            </a:r>
            <a:r>
              <a:rPr lang="ro-MD" dirty="0"/>
              <a:t> prestează servicii </a:t>
            </a:r>
            <a:r>
              <a:rPr lang="ro-MD" dirty="0" err="1"/>
              <a:t>şi</a:t>
            </a:r>
            <a:r>
              <a:rPr lang="ro-MD" dirty="0"/>
              <a:t>/sau lucrări </a:t>
            </a:r>
            <a:r>
              <a:rPr lang="ro-MD" dirty="0" err="1"/>
              <a:t>sînt</a:t>
            </a:r>
            <a:r>
              <a:rPr lang="ro-MD" dirty="0"/>
              <a:t> în drept să beneficieze de acordarea scutirii personale stabilite la art.33 din Codul fiscal la locul prestării serviciilor </a:t>
            </a:r>
            <a:r>
              <a:rPr lang="ro-MD" dirty="0" err="1"/>
              <a:t>şi</a:t>
            </a:r>
            <a:r>
              <a:rPr lang="ro-MD" dirty="0"/>
              <a:t>/sau lucrărilor, cu </a:t>
            </a:r>
            <a:r>
              <a:rPr lang="ro-MD" dirty="0" err="1"/>
              <a:t>condiţia</a:t>
            </a:r>
            <a:r>
              <a:rPr lang="ro-MD" dirty="0"/>
              <a:t> neutilizării scutirilor pe parcursul perioadei respective la un alt loc.</a:t>
            </a:r>
            <a:endParaRPr lang="ru-RU" dirty="0"/>
          </a:p>
          <a:p>
            <a:endParaRPr lang="ro-RO" dirty="0"/>
          </a:p>
        </p:txBody>
      </p:sp>
    </p:spTree>
    <p:extLst>
      <p:ext uri="{BB962C8B-B14F-4D97-AF65-F5344CB8AC3E}">
        <p14:creationId xmlns:p14="http://schemas.microsoft.com/office/powerpoint/2010/main" val="83701346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ă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8194</TotalTime>
  <Words>3812</Words>
  <Application>Microsoft Office PowerPoint</Application>
  <PresentationFormat>Широкоэкранный</PresentationFormat>
  <Paragraphs>174</Paragraphs>
  <Slides>36</Slides>
  <Notes>1</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36</vt:i4>
      </vt:variant>
    </vt:vector>
  </HeadingPairs>
  <TitlesOfParts>
    <vt:vector size="43" baseType="lpstr">
      <vt:lpstr>Arial</vt:lpstr>
      <vt:lpstr>Calibri</vt:lpstr>
      <vt:lpstr>Calibri Light</vt:lpstr>
      <vt:lpstr>PF DinText Pro</vt:lpstr>
      <vt:lpstr>Times New Roman</vt:lpstr>
      <vt:lpstr>Wingdings</vt:lpstr>
      <vt:lpstr>Тема Office</vt:lpstr>
      <vt:lpstr>      Particularitățile aplicării legislației fiscale în anul 2022 privind reținerea impozitul pe venit la sursa de plată, tabelul 1 IPC 21 </vt:lpstr>
      <vt:lpstr>Презентация PowerPoint</vt:lpstr>
      <vt:lpstr>Reținerea impozitului din salariu </vt:lpstr>
      <vt:lpstr>Subiecţi ai impunerii la sursa de plată  (conform art.88 din Codul fisca)</vt:lpstr>
      <vt:lpstr>Facilităţi acordate de angajator  (art. 19 din CF) </vt:lpstr>
      <vt:lpstr>Facilităţi acordate de angajator</vt:lpstr>
      <vt:lpstr>Презентация PowerPoint</vt:lpstr>
      <vt:lpstr>Презентация PowerPoint</vt:lpstr>
      <vt:lpstr>SCUTIRILE</vt:lpstr>
      <vt:lpstr>SCUTIRI, reguli de bază </vt:lpstr>
      <vt:lpstr>SCUTIRI (art.33-35 CF)</vt:lpstr>
      <vt:lpstr>Scutiri personale (art. 33 din Codul fiscal) </vt:lpstr>
      <vt:lpstr>Scutiri acordate soţiei (soţului) (art. 34 din Codul fiscal) </vt:lpstr>
      <vt:lpstr>Scutiri pentru persoanele întreţinute (art. 35 din Codul fiscal)  </vt:lpstr>
      <vt:lpstr>Remarcă </vt:lpstr>
      <vt:lpstr>Deduceri </vt:lpstr>
      <vt:lpstr>Aspecte ce țin de deducerea contribuției individuale de asigurări sociale</vt:lpstr>
      <vt:lpstr>Презентация PowerPoint</vt:lpstr>
      <vt:lpstr>Impozitarea plăţilor salariale ale angajaţilor din domeniul transportului rutier de persoane în regim de taxi </vt:lpstr>
      <vt:lpstr>Companiile din domeniul IT </vt:lpstr>
      <vt:lpstr>Reținerea impozitului din salariu </vt:lpstr>
      <vt:lpstr>Reţinerile de 12% din alte plăţi efectuate în folosul persoanei fizice (art. 90 CF) (Codul sursei PL ) </vt:lpstr>
      <vt:lpstr>Plăți scutite de reținerea prealabilă de 12 % </vt:lpstr>
      <vt:lpstr>  29.1.7.3.2. Cum se va reține impozitul pe venit la sursa de plată în cazul achiziționării de la persoanele fizice a unui activ de capital?</vt:lpstr>
      <vt:lpstr>Reţinerea impozitului din dobînzi (DOB) </vt:lpstr>
      <vt:lpstr>Impozitarea veniturilor financiare (art.903alin.(37) din CF)</vt:lpstr>
      <vt:lpstr>Презентация PowerPoint</vt:lpstr>
      <vt:lpstr>Презентация PowerPoint</vt:lpstr>
      <vt:lpstr>Презентация PowerPoint</vt:lpstr>
      <vt:lpstr>Revizuirea condițiilor de înregistrare a contractelor privind darea în locațiune a proprietății imobiliare de la persoane fizice la persoane fizice (art.901 alin.(34) din CF) </vt:lpstr>
      <vt:lpstr>Презентация PowerPoint</vt:lpstr>
      <vt:lpstr>Презентация PowerPoint</vt:lpstr>
      <vt:lpstr>Reţinerile din veniturile nerezidentului</vt:lpstr>
      <vt:lpstr>Neimpozitarea în cazul regimul agenţilor economici subiecţi ai sectorului întreprinderilor mici şi mijlocii cu impozitul pe venit la cota de 4% a veniturilor prevăzute la art.20.   </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Particularitățile aplicării legislației fiscale în anul 2021 privind reținerea impozitul pe venit la sursa de plată, tabelul 1 IPC 21</dc:title>
  <dc:creator>User</dc:creator>
  <cp:lastModifiedBy>Griciuc Jana</cp:lastModifiedBy>
  <cp:revision>86</cp:revision>
  <dcterms:created xsi:type="dcterms:W3CDTF">2021-01-16T14:58:00Z</dcterms:created>
  <dcterms:modified xsi:type="dcterms:W3CDTF">2022-01-17T11:20:58Z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1049-11.2.0.9937</vt:lpwstr>
  </property>
</Properties>
</file>