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  <p:sldMasterId id="2147483828" r:id="rId2"/>
  </p:sldMasterIdLst>
  <p:notesMasterIdLst>
    <p:notesMasterId r:id="rId54"/>
  </p:notesMasterIdLst>
  <p:sldIdLst>
    <p:sldId id="256" r:id="rId3"/>
    <p:sldId id="310" r:id="rId4"/>
    <p:sldId id="311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16" r:id="rId13"/>
    <p:sldId id="319" r:id="rId14"/>
    <p:sldId id="305" r:id="rId15"/>
    <p:sldId id="306" r:id="rId16"/>
    <p:sldId id="307" r:id="rId17"/>
    <p:sldId id="308" r:id="rId18"/>
    <p:sldId id="309" r:id="rId19"/>
    <p:sldId id="312" r:id="rId20"/>
    <p:sldId id="313" r:id="rId21"/>
    <p:sldId id="318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83" r:id="rId40"/>
    <p:sldId id="280" r:id="rId41"/>
    <p:sldId id="281" r:id="rId42"/>
    <p:sldId id="282" r:id="rId43"/>
    <p:sldId id="284" r:id="rId44"/>
    <p:sldId id="285" r:id="rId45"/>
    <p:sldId id="286" r:id="rId46"/>
    <p:sldId id="322" r:id="rId47"/>
    <p:sldId id="288" r:id="rId48"/>
    <p:sldId id="289" r:id="rId49"/>
    <p:sldId id="290" r:id="rId50"/>
    <p:sldId id="320" r:id="rId51"/>
    <p:sldId id="321" r:id="rId52"/>
    <p:sldId id="291" r:id="rId53"/>
  </p:sldIdLst>
  <p:sldSz cx="12192000" cy="7559675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B9FC7777-8E34-4575-9A4F-8A1E10D1A91B}">
          <p14:sldIdLst>
            <p14:sldId id="256"/>
            <p14:sldId id="310"/>
            <p14:sldId id="311"/>
            <p14:sldId id="298"/>
            <p14:sldId id="299"/>
            <p14:sldId id="300"/>
            <p14:sldId id="301"/>
            <p14:sldId id="302"/>
            <p14:sldId id="303"/>
            <p14:sldId id="304"/>
            <p14:sldId id="316"/>
            <p14:sldId id="319"/>
            <p14:sldId id="305"/>
            <p14:sldId id="306"/>
            <p14:sldId id="307"/>
            <p14:sldId id="308"/>
            <p14:sldId id="309"/>
            <p14:sldId id="312"/>
            <p14:sldId id="313"/>
            <p14:sldId id="318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83"/>
            <p14:sldId id="280"/>
            <p14:sldId id="281"/>
            <p14:sldId id="282"/>
            <p14:sldId id="284"/>
            <p14:sldId id="285"/>
            <p14:sldId id="286"/>
            <p14:sldId id="322"/>
            <p14:sldId id="288"/>
            <p14:sldId id="289"/>
            <p14:sldId id="290"/>
            <p14:sldId id="320"/>
            <p14:sldId id="321"/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34" autoAdjust="0"/>
  </p:normalViewPr>
  <p:slideViewPr>
    <p:cSldViewPr snapToGrid="0">
      <p:cViewPr varScale="1">
        <p:scale>
          <a:sx n="75" d="100"/>
          <a:sy n="75" d="100"/>
        </p:scale>
        <p:origin x="950" y="62"/>
      </p:cViewPr>
      <p:guideLst/>
    </p:cSldViewPr>
  </p:slideViewPr>
  <p:outlineViewPr>
    <p:cViewPr>
      <p:scale>
        <a:sx n="33" d="100"/>
        <a:sy n="33" d="100"/>
      </p:scale>
      <p:origin x="0" y="-256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4676E-E011-4E0B-AF3D-568411F9249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1233488"/>
            <a:ext cx="537527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B454C-0974-4720-A723-9EC6A801E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37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1233488"/>
            <a:ext cx="5375275" cy="3333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 списка местных сборов исключен сбор за паркование.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6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695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Социальная реклама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представляющая общественные и государственные интересы информация по вопросам пропаганды здорового образа жизни, охраны здоровья и окружающей среды, сохранения энергоресурсов, социальной защиты населения, не направленная на извлечение прибыли, а преследующая благотворительные и общественно значимые цели.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06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217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ТИПЫ СТРУКТУР ПО ТУРИСТИЧЕСКОМУ ПРИЕМУ С ФУНКЦИЯМИ РАЗМЕЩЕНИЯ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Методологических норм и критериев классификации структур по туристическому приему с функциями размещения и питания ПП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643  от  27.05.2003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94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o-RO" dirty="0" smtClean="0"/>
              <a:t>* </a:t>
            </a:r>
            <a:r>
              <a:rPr lang="ru-RU" dirty="0" smtClean="0"/>
              <a:t>Согласно изменениям, внесенных Законом </a:t>
            </a:r>
            <a:r>
              <a:rPr lang="ru-RU" i="1" dirty="0" smtClean="0"/>
              <a:t>№</a:t>
            </a:r>
            <a:r>
              <a:rPr kumimoji="0" lang="nn-NO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257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от</a:t>
            </a:r>
            <a:r>
              <a:rPr kumimoji="0" lang="nn-NO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16.12.2020</a:t>
            </a:r>
            <a:r>
              <a:rPr kumimoji="0" lang="ro-RO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«О внесении изменений в некоторые нормативные акты» </a:t>
            </a:r>
            <a:r>
              <a:rPr kumimoji="0" lang="ro-RO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nn-NO" sz="1200" b="0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До</a:t>
            </a:r>
            <a:r>
              <a:rPr lang="ro-RO" dirty="0" smtClean="0"/>
              <a:t> 01.01.2021, </a:t>
            </a:r>
            <a:r>
              <a:rPr lang="ru-RU" dirty="0" smtClean="0"/>
              <a:t> субъектами обложения сбором на санитарную очистку являлись физически лица, зарегистрированные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адресу, указанному как место жительства</a:t>
            </a:r>
            <a:r>
              <a:rPr lang="ro-RO" dirty="0" smtClean="0"/>
              <a:t>.</a:t>
            </a:r>
            <a:r>
              <a:rPr lang="ru-RU" dirty="0" smtClean="0"/>
              <a:t> В то же время, налогооблагаемая база, регулируемая Приложением к Разделу </a:t>
            </a:r>
            <a:r>
              <a:rPr lang="ro-RO" dirty="0" smtClean="0"/>
              <a:t>VII </a:t>
            </a:r>
            <a:r>
              <a:rPr lang="ru-RU" dirty="0" smtClean="0"/>
              <a:t>Налогового Кодекса осталась неизмененной</a:t>
            </a:r>
            <a:r>
              <a:rPr lang="ro-RO" dirty="0" smtClean="0"/>
              <a:t>, </a:t>
            </a:r>
            <a:r>
              <a:rPr lang="ru-RU" dirty="0" smtClean="0"/>
              <a:t>-</a:t>
            </a:r>
            <a:r>
              <a:rPr lang="ro-RO" dirty="0" smtClean="0"/>
              <a:t> „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Количество физических лиц, зарегистрированных по адресу, указанному как место жительства, в зависимости от квартиры и многоквартирного дома или дома на земле</a:t>
            </a:r>
            <a:r>
              <a:rPr lang="ro-RO" dirty="0" smtClean="0"/>
              <a:t>.”</a:t>
            </a:r>
          </a:p>
          <a:p>
            <a:endParaRPr lang="ro-RO" dirty="0" smtClean="0"/>
          </a:p>
          <a:p>
            <a:r>
              <a:rPr lang="ru-RU" dirty="0" smtClean="0"/>
              <a:t>Исчисление и уплата налогов, администрируемых уполномоченными органами местного публичного управления, осуществляется,</a:t>
            </a:r>
            <a:r>
              <a:rPr lang="ru-RU" baseline="0" dirty="0" smtClean="0"/>
              <a:t> исходя из </a:t>
            </a:r>
            <a:r>
              <a:rPr lang="ru-RU" dirty="0" smtClean="0"/>
              <a:t>налогооблагаемой базы и ставок этих сборов.</a:t>
            </a:r>
            <a:endParaRPr lang="ro-RO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629CF6-3CC4-4C04-89BB-5FD6FD33A8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422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314567"/>
            <a:ext cx="8825658" cy="2951611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5266177"/>
            <a:ext cx="8825658" cy="949556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08308" y="1991188"/>
            <a:ext cx="1091952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754520" y="3573680"/>
            <a:ext cx="4254709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1" y="325987"/>
            <a:ext cx="838199" cy="846233"/>
          </a:xfrm>
        </p:spPr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6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5478424"/>
            <a:ext cx="8825659" cy="62472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755967"/>
            <a:ext cx="8825659" cy="377983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6103148"/>
            <a:ext cx="8825658" cy="54422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119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172220"/>
            <a:ext cx="8831816" cy="1513463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905832"/>
            <a:ext cx="8825659" cy="2729883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74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6947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9" y="2881216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1082621"/>
            <a:ext cx="8453906" cy="2972537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6" y="4055158"/>
            <a:ext cx="7731219" cy="377183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5543761"/>
            <a:ext cx="9244897" cy="1099953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085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13221"/>
            <a:ext cx="8825660" cy="200898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5539095"/>
            <a:ext cx="8825659" cy="948432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9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8825659" cy="779297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869879"/>
            <a:ext cx="3141878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505102"/>
            <a:ext cx="3141879" cy="31386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2" y="2869877"/>
            <a:ext cx="3147009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2" y="3505101"/>
            <a:ext cx="3147009" cy="31386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869878"/>
            <a:ext cx="3145730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505099"/>
            <a:ext cx="3145536" cy="31386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832545"/>
            <a:ext cx="0" cy="384983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832545"/>
            <a:ext cx="0" cy="384983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40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8825659" cy="779297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996621"/>
            <a:ext cx="3050438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869877"/>
            <a:ext cx="2691242" cy="175434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631843"/>
            <a:ext cx="3050438" cy="10118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996622"/>
            <a:ext cx="3050438" cy="63522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869877"/>
            <a:ext cx="2691243" cy="175434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631842"/>
            <a:ext cx="3050438" cy="10118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6" y="4996622"/>
            <a:ext cx="3051095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869877"/>
            <a:ext cx="2691242" cy="175434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631841"/>
            <a:ext cx="3051096" cy="10118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832545"/>
            <a:ext cx="0" cy="384983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832545"/>
            <a:ext cx="0" cy="384983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7045818"/>
            <a:ext cx="3644282" cy="335987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554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8825659" cy="7792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5" y="2869877"/>
            <a:ext cx="8825659" cy="3765838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40" y="7045818"/>
            <a:ext cx="990599" cy="335984"/>
          </a:xfrm>
        </p:spPr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855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6" y="1409273"/>
            <a:ext cx="1409965" cy="5234441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5" y="1409273"/>
            <a:ext cx="6256025" cy="523444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5" y="7045818"/>
            <a:ext cx="992135" cy="335984"/>
          </a:xfrm>
        </p:spPr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33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4" y="2771881"/>
            <a:ext cx="8915399" cy="249429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4" y="5266176"/>
            <a:ext cx="8915399" cy="1241518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766200"/>
            <a:ext cx="1744652" cy="858250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992979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58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6" y="687966"/>
            <a:ext cx="8911687" cy="141194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351899"/>
            <a:ext cx="8915400" cy="41641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94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869877"/>
            <a:ext cx="8825659" cy="3765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788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269391"/>
            <a:ext cx="8915399" cy="16190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3" y="3891313"/>
            <a:ext cx="8915399" cy="948432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503350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576063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2649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351899"/>
            <a:ext cx="4313864" cy="416412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343766"/>
            <a:ext cx="4313864" cy="416412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868384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9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2174540"/>
            <a:ext cx="3992732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3" y="2809763"/>
            <a:ext cx="4342893" cy="369723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30" y="2170982"/>
            <a:ext cx="3999001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806205"/>
            <a:ext cx="4338674" cy="369723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868384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974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41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802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91730"/>
            <a:ext cx="3505199" cy="1076203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91730"/>
            <a:ext cx="5181600" cy="5968994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1762175"/>
            <a:ext cx="3505199" cy="46985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8121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5291772"/>
            <a:ext cx="8915400" cy="62472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99931"/>
            <a:ext cx="8915400" cy="424939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916496"/>
            <a:ext cx="8915400" cy="544226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5414268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5492931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0973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671971"/>
            <a:ext cx="8915399" cy="3435959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3" y="4799529"/>
            <a:ext cx="8915399" cy="171505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503350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576063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990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71971"/>
            <a:ext cx="8393926" cy="3191863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863834"/>
            <a:ext cx="7536554" cy="41998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3" y="4799529"/>
            <a:ext cx="8915399" cy="171505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503350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576063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714306"/>
            <a:ext cx="609600" cy="644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3202562"/>
            <a:ext cx="609600" cy="644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8073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687885"/>
            <a:ext cx="8915400" cy="3003637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711755"/>
            <a:ext cx="8915400" cy="80427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5414268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5492931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726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951608"/>
            <a:ext cx="4351025" cy="251749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60" y="2951607"/>
            <a:ext cx="3757545" cy="251749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4077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71971"/>
            <a:ext cx="8393926" cy="3191863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787794"/>
            <a:ext cx="8915400" cy="92396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711755"/>
            <a:ext cx="8915400" cy="80427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5414268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5492931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714306"/>
            <a:ext cx="609600" cy="644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3202562"/>
            <a:ext cx="609600" cy="644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83944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691600"/>
            <a:ext cx="8915399" cy="3174689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787794"/>
            <a:ext cx="8915400" cy="92396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711755"/>
            <a:ext cx="8915400" cy="80427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5414268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5492931"/>
            <a:ext cx="779767" cy="402483"/>
          </a:xfrm>
        </p:spPr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498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97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3" y="691598"/>
            <a:ext cx="2207601" cy="5824430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91598"/>
            <a:ext cx="6477000" cy="58244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87467"/>
            <a:ext cx="1588527" cy="55920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65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869877"/>
            <a:ext cx="4825158" cy="37658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3" y="2869877"/>
            <a:ext cx="4825159" cy="376583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81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869877"/>
            <a:ext cx="4825157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505099"/>
            <a:ext cx="4825158" cy="31306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3" y="2869877"/>
            <a:ext cx="4825159" cy="63522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3" y="3505099"/>
            <a:ext cx="4825159" cy="31306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38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8761413" cy="77929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13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08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427939"/>
            <a:ext cx="2793158" cy="1763924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595932"/>
            <a:ext cx="5190066" cy="503978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449452"/>
            <a:ext cx="2793158" cy="3191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7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866587"/>
            <a:ext cx="3865134" cy="1913251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1" y="1259946"/>
            <a:ext cx="3227193" cy="503978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4031827"/>
            <a:ext cx="3859212" cy="151193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717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7559675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5" y="1073289"/>
            <a:ext cx="8761413" cy="7792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869877"/>
            <a:ext cx="8761413" cy="3765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5" y="7045818"/>
            <a:ext cx="990599" cy="335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7E12D41-9AE7-428D-8C34-191FC9AB9BE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1" y="7045818"/>
            <a:ext cx="3859795" cy="335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259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1" y="325987"/>
            <a:ext cx="838199" cy="8462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62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51989"/>
            <a:ext cx="2851516" cy="731785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5"/>
            <a:ext cx="2356674" cy="7554478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75596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5" y="687966"/>
            <a:ext cx="8911687" cy="1411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351899"/>
            <a:ext cx="8915400" cy="4283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757672"/>
            <a:ext cx="1146283" cy="4082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A0856-498C-440A-B329-D67C9F1F83EF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763592"/>
            <a:ext cx="761999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3" y="868384"/>
            <a:ext cx="77976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1F763A8-25CB-46B0-BA94-4FB1B2D15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0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actelocale.gov.md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952" y="872561"/>
            <a:ext cx="9753115" cy="9477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Местные сборы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6828" y="1820341"/>
            <a:ext cx="9728654" cy="52654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                                 список местных сборов, которые </a:t>
            </a:r>
            <a:r>
              <a:rPr lang="ru-RU" dirty="0"/>
              <a:t>Полномочные органы местного публичного управления могут вводить все или лишь </a:t>
            </a:r>
            <a:r>
              <a:rPr lang="ru-RU" dirty="0" smtClean="0"/>
              <a:t>некоторые </a:t>
            </a:r>
            <a:r>
              <a:rPr lang="ru-RU" dirty="0"/>
              <a:t>– в зависимости от возможностей и нужд административно-территориальной единицы.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3716" y="2512367"/>
            <a:ext cx="11463627" cy="406419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а) сбор на благоустройство территорий;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b) сбор за организацию аукционов и лотерей в пределах административно-территориальной единицы;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с) сбор за размещение рекламы;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d) сбор за использование местной символики;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е) сбор за объекты торговли и/или объекты по оказанию услуг;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f) рыночный сбор;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g) сбор за временное проживание;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h) курортный сбор;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i) сбор за предоставление услуг по автомобильной перевозке пассажиров на территории муниципиев, городов и сел (коммун);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j) сбор за парковку автотранспорта;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 k) сбор с владельцев собак;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p) сбор на санитарную очистку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4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070C0"/>
                </a:solidFill>
              </a:rPr>
              <a:t>n</a:t>
            </a:r>
            <a:r>
              <a:rPr lang="ru-RU" baseline="30000" dirty="0">
                <a:solidFill>
                  <a:srgbClr val="0070C0"/>
                </a:solidFill>
              </a:rPr>
              <a:t>1</a:t>
            </a:r>
            <a:r>
              <a:rPr lang="ru-RU" dirty="0">
                <a:solidFill>
                  <a:srgbClr val="0070C0"/>
                </a:solidFill>
              </a:rPr>
              <a:t>) сбор за парковку;</a:t>
            </a:r>
            <a:endParaRPr lang="en-US" dirty="0">
              <a:solidFill>
                <a:srgbClr val="0070C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) сбор за рекламные устройства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</a:pP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323" dirty="0" smtClean="0"/>
              <a:t> </a:t>
            </a:r>
            <a:endParaRPr lang="ru-RU" sz="1323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28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650241"/>
            <a:ext cx="9807685" cy="1473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Порядок исчисления сбора за объект торговли и/или объекты по оказанию услуг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756" y="2502040"/>
            <a:ext cx="11121405" cy="448156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Сбор за объекты торговли и/или объекты по оказанию услуг исчисляется субъектами налогообложения </a:t>
            </a:r>
            <a:r>
              <a:rPr lang="ru-RU" b="1" dirty="0" smtClean="0">
                <a:solidFill>
                  <a:schemeClr val="accent1"/>
                </a:solidFill>
              </a:rPr>
              <a:t>самостоятельно, исходя из: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    объекта налогообложения и ставки, установленной ОМПУ по месту размещения объекта налогообложения.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Сбор исчисляется за период </a:t>
            </a:r>
            <a:r>
              <a:rPr lang="ru-RU" dirty="0" smtClean="0"/>
              <a:t>с </a:t>
            </a:r>
            <a:r>
              <a:rPr lang="ru-RU" dirty="0"/>
              <a:t>дня, указанного </a:t>
            </a:r>
            <a:r>
              <a:rPr lang="ru-RU" dirty="0" smtClean="0"/>
              <a:t>ОМПУ  </a:t>
            </a:r>
            <a:r>
              <a:rPr lang="ru-RU" dirty="0"/>
              <a:t>в выданных им соответствующих разрешениях/уведомлениях/согласованиях, и до дня истечения срока действия, приостановления, аннулирования, отзыва разрешений/уведомлений/согласований в установленном действующим законодательством порядке.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   Для </a:t>
            </a:r>
            <a:r>
              <a:rPr lang="ru-RU" dirty="0"/>
              <a:t>проверки сроков действия </a:t>
            </a:r>
            <a:r>
              <a:rPr lang="ru-RU" dirty="0" smtClean="0"/>
              <a:t>разрешений/уведомлений/согласований ОМПУ </a:t>
            </a:r>
            <a:r>
              <a:rPr lang="ru-RU" dirty="0"/>
              <a:t>обеспечивают органам, наделенным функциями контроля, доступ к информационным ресурсам в соответствующей области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1"/>
                </a:solidFill>
              </a:rPr>
              <a:t>В </a:t>
            </a:r>
            <a:r>
              <a:rPr lang="ru-RU" b="1" dirty="0">
                <a:solidFill>
                  <a:schemeClr val="accent1"/>
                </a:solidFill>
              </a:rPr>
              <a:t>случаях, когда объект </a:t>
            </a:r>
            <a:r>
              <a:rPr lang="ru-RU" b="1" dirty="0" smtClean="0">
                <a:solidFill>
                  <a:schemeClr val="accent1"/>
                </a:solidFill>
              </a:rPr>
              <a:t>налогооблож</a:t>
            </a:r>
            <a:r>
              <a:rPr lang="ru-RU" dirty="0" smtClean="0"/>
              <a:t>ения </a:t>
            </a:r>
            <a:r>
              <a:rPr lang="ru-RU" dirty="0"/>
              <a:t>частично расположен в зоне дороги общего пользования и/или в охранных зонах, за чертой населенных пунктов, сбор исчисляется </a:t>
            </a:r>
            <a:r>
              <a:rPr lang="ru-RU" dirty="0" smtClean="0"/>
              <a:t>пропорционально </a:t>
            </a:r>
            <a:r>
              <a:rPr lang="ru-RU" dirty="0"/>
              <a:t>площади, которую </a:t>
            </a:r>
            <a:r>
              <a:rPr lang="ru-RU" dirty="0" smtClean="0"/>
              <a:t>объект</a:t>
            </a:r>
            <a:r>
              <a:rPr lang="ru-RU" dirty="0"/>
              <a:t> занимает</a:t>
            </a:r>
            <a:r>
              <a:rPr lang="ru-RU" dirty="0" smtClean="0"/>
              <a:t> </a:t>
            </a:r>
            <a:r>
              <a:rPr lang="ru-RU" dirty="0"/>
              <a:t>на территории </a:t>
            </a:r>
            <a:r>
              <a:rPr lang="ru-RU" dirty="0" smtClean="0"/>
              <a:t>ОМПУ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1778" y="211015"/>
            <a:ext cx="10372834" cy="79560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cs typeface="Times New Roman" panose="02020603050405020304" pitchFamily="18" charset="0"/>
              </a:rPr>
              <a:t>Порядок подачи уведомления о начале торговой деятельности и исчисления сбора за объекты торговли и/или объекты по оказанию услуг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288" y="1245996"/>
            <a:ext cx="11250094" cy="6189784"/>
          </a:xfrm>
        </p:spPr>
        <p:txBody>
          <a:bodyPr>
            <a:noAutofit/>
          </a:bodyPr>
          <a:lstStyle/>
          <a:p>
            <a:r>
              <a:rPr lang="ru-RU" dirty="0"/>
              <a:t>     Торговая деятельность обусловливается подачей уведомления в сфере торговли лицом, зарегистрированным в соответствии с законом. Торговая деятельность </a:t>
            </a:r>
            <a:r>
              <a:rPr lang="ru-RU" b="1" dirty="0">
                <a:solidFill>
                  <a:schemeClr val="accent2"/>
                </a:solidFill>
              </a:rPr>
              <a:t>начинается со дня выдачи </a:t>
            </a:r>
            <a:r>
              <a:rPr lang="ru-RU" dirty="0"/>
              <a:t>посредством информационного ресурса в сфере торговли </a:t>
            </a:r>
            <a:r>
              <a:rPr lang="ro-RO" dirty="0"/>
              <a:t> </a:t>
            </a:r>
            <a:r>
              <a:rPr lang="ru-RU" b="1" dirty="0">
                <a:solidFill>
                  <a:schemeClr val="accent2"/>
                </a:solidFill>
              </a:rPr>
              <a:t>ОМПУ справки о приеме</a:t>
            </a:r>
            <a:r>
              <a:rPr lang="ru-RU" dirty="0"/>
              <a:t>.</a:t>
            </a:r>
          </a:p>
          <a:p>
            <a:r>
              <a:rPr lang="ru-RU" dirty="0"/>
              <a:t>     Уведомление должно содержать общие данные, обязательные согласно части (6) ст. 14 Закона, а также другие данные, соответственно специфике деятельности, типу торговой единицы, согласно приложению 5 и условиям деятельности согласно формам, предусмотренным приложением 7.</a:t>
            </a:r>
          </a:p>
          <a:p>
            <a:r>
              <a:rPr lang="ru-RU" b="1" i="1" dirty="0">
                <a:solidFill>
                  <a:srgbClr val="7030A0"/>
                </a:solidFill>
              </a:rPr>
              <a:t>     Уведомление о начале торговой деятельности </a:t>
            </a:r>
            <a:r>
              <a:rPr lang="ru-RU" dirty="0"/>
              <a:t>подается коммерсантом </a:t>
            </a:r>
            <a:r>
              <a:rPr lang="ru-RU" b="1" dirty="0">
                <a:solidFill>
                  <a:srgbClr val="7030A0"/>
                </a:solidFill>
              </a:rPr>
              <a:t>отдельно в отношении каждой торговой единицы</a:t>
            </a:r>
            <a:r>
              <a:rPr lang="ru-RU" dirty="0"/>
              <a:t>, за исключением случаев, предусмотренных частью (5) статьи 12 и частью (1) статьи 12</a:t>
            </a:r>
            <a:r>
              <a:rPr lang="ru-RU" baseline="30000" dirty="0"/>
              <a:t>1</a:t>
            </a:r>
            <a:r>
              <a:rPr lang="ru-RU" dirty="0"/>
              <a:t>.</a:t>
            </a:r>
          </a:p>
          <a:p>
            <a:r>
              <a:rPr lang="ru-RU" dirty="0"/>
              <a:t>     </a:t>
            </a:r>
            <a:r>
              <a:rPr lang="ru-RU" b="1" dirty="0">
                <a:solidFill>
                  <a:srgbClr val="7030A0"/>
                </a:solidFill>
              </a:rPr>
              <a:t>Уведомление о начале, изменении, приостановлении или прекращении </a:t>
            </a:r>
            <a:r>
              <a:rPr lang="ru-RU" dirty="0"/>
              <a:t>торговой деятельности может быть подано онлайн посредством информационного ресурса в сфере торговли или непосредственно в окно приема ОМПУ.</a:t>
            </a:r>
          </a:p>
          <a:p>
            <a:r>
              <a:rPr lang="ru-RU" dirty="0"/>
              <a:t>    Уведомление о начале, изменении, приостановлении или прекращении торговой деятельности </a:t>
            </a:r>
            <a:r>
              <a:rPr lang="ru-RU" b="1" dirty="0">
                <a:solidFill>
                  <a:srgbClr val="00B0F0"/>
                </a:solidFill>
              </a:rPr>
              <a:t>подается в ОМПУ </a:t>
            </a:r>
            <a:r>
              <a:rPr lang="ru-RU" dirty="0"/>
              <a:t>(</a:t>
            </a:r>
            <a:r>
              <a:rPr lang="ru-RU" dirty="0" err="1"/>
              <a:t>примэрию</a:t>
            </a:r>
            <a:r>
              <a:rPr lang="ru-RU" dirty="0"/>
              <a:t> села (коммуны), города или муниципия) </a:t>
            </a:r>
            <a:r>
              <a:rPr lang="ru-RU" b="1" dirty="0">
                <a:solidFill>
                  <a:srgbClr val="00B0F0"/>
                </a:solidFill>
              </a:rPr>
              <a:t>по месту планируемой или осуществляемой торговой деятельности</a:t>
            </a:r>
            <a:r>
              <a:rPr lang="ru-RU" dirty="0"/>
              <a:t>, который может быть иным чем </a:t>
            </a:r>
            <a:r>
              <a:rPr lang="ru-RU" dirty="0" err="1"/>
              <a:t>примэрия</a:t>
            </a:r>
            <a:r>
              <a:rPr lang="ru-RU" dirty="0"/>
              <a:t>, на чьей подведомственной территории лицо имеет юридический адрес или место проживания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683288" y="4746130"/>
            <a:ext cx="290622" cy="1847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4366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336" y="190919"/>
            <a:ext cx="10982849" cy="844061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Порядок подачи уведомления о начале торговой деятельности и исчисления сбора за объекты торговли и/или объекты по оказанию услуг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272" y="1105320"/>
            <a:ext cx="11083331" cy="5320274"/>
          </a:xfrm>
        </p:spPr>
        <p:txBody>
          <a:bodyPr>
            <a:noAutofit/>
          </a:bodyPr>
          <a:lstStyle/>
          <a:p>
            <a:pPr lvl="0">
              <a:buClr>
                <a:srgbClr val="E78712"/>
              </a:buClr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000" b="1" dirty="0">
                <a:solidFill>
                  <a:srgbClr val="7030A0"/>
                </a:solidFill>
              </a:rPr>
              <a:t>Торговая деятельность приостанавливается (ограничивается) органами, наделенными функциями контроля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</a:t>
            </a:r>
          </a:p>
          <a:p>
            <a:pPr lvl="0">
              <a:buClr>
                <a:srgbClr val="E78712"/>
              </a:buClr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ОМПУ вправе обратиться в судебную инстанцию в целях приостановления торговой деятельности в следующих случаях:</a:t>
            </a:r>
          </a:p>
          <a:p>
            <a:pPr marL="0" lvl="0" indent="0" algn="just">
              <a:buClr>
                <a:srgbClr val="E78712"/>
              </a:buClr>
              <a:buNone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a) установление несоответствия условий осуществления торговой деятельности указанным в уведомлении данным или нарушения положения о местной торговле;</a:t>
            </a:r>
          </a:p>
          <a:p>
            <a:pPr marL="0" lvl="0" indent="0" algn="just">
              <a:buClr>
                <a:srgbClr val="E78712"/>
              </a:buClr>
              <a:buNone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b) установление совершения повторного нарушения правил торговли согласно положениям Кодекса Республики Молдова о правонарушениях.</a:t>
            </a:r>
          </a:p>
          <a:p>
            <a:pPr lvl="0">
              <a:buClr>
                <a:srgbClr val="E78712"/>
              </a:buClr>
            </a:pPr>
            <a:r>
              <a:rPr lang="ru-RU" sz="2000" b="1" i="1" dirty="0">
                <a:solidFill>
                  <a:srgbClr val="7030A0"/>
                </a:solidFill>
              </a:rPr>
              <a:t>  Торговая деятельность прекращается 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 требованию коммерсанта со дня подачи им </a:t>
            </a:r>
            <a:r>
              <a:rPr lang="ru-RU" sz="2000" b="1" i="1" dirty="0">
                <a:solidFill>
                  <a:srgbClr val="7030A0"/>
                </a:solidFill>
              </a:rPr>
              <a:t>уведомления о ее прекращении.</a:t>
            </a:r>
          </a:p>
          <a:p>
            <a:pPr lvl="0">
              <a:buClr>
                <a:srgbClr val="E78712"/>
              </a:buClr>
            </a:pPr>
            <a:r>
              <a:rPr lang="ru-RU" sz="2000" i="1" dirty="0">
                <a:solidFill>
                  <a:srgbClr val="7030A0"/>
                </a:solidFill>
              </a:rPr>
              <a:t>      В случае необходимости изменения данных, указанных в уведомлении </a:t>
            </a:r>
            <a:r>
              <a:rPr lang="ru-RU" sz="2000" dirty="0">
                <a:solidFill>
                  <a:srgbClr val="7030A0"/>
                </a:solidFill>
              </a:rPr>
              <a:t>о начале торговой деятельности, коммерсант подает в ОМПУ </a:t>
            </a:r>
            <a:r>
              <a:rPr lang="ru-RU" sz="2000" b="1" i="1" dirty="0">
                <a:solidFill>
                  <a:srgbClr val="7030A0"/>
                </a:solidFill>
              </a:rPr>
              <a:t>уведомление об изменении данных.</a:t>
            </a:r>
            <a:br>
              <a:rPr lang="ru-RU" sz="2000" b="1" i="1" dirty="0">
                <a:solidFill>
                  <a:srgbClr val="7030A0"/>
                </a:solidFill>
              </a:rPr>
            </a:b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Рыночный сбор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960" y="2418080"/>
            <a:ext cx="11175999" cy="421763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юридические или физические лица, зарегистрированные в качестве предпринимателей – </a:t>
            </a:r>
            <a:r>
              <a:rPr lang="ru-RU" dirty="0" smtClean="0"/>
              <a:t>администраторов рынка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►</a:t>
            </a:r>
            <a:r>
              <a:rPr lang="ru-RU" dirty="0" smtClean="0">
                <a:solidFill>
                  <a:schemeClr val="accent1"/>
                </a:solidFill>
              </a:rPr>
              <a:t> Объекты налогообложения/налогооблагаемая база</a:t>
            </a:r>
          </a:p>
          <a:p>
            <a:pPr marL="0" indent="0">
              <a:buNone/>
            </a:pPr>
            <a:r>
              <a:rPr lang="ru-RU" dirty="0"/>
              <a:t>площадь земельного участка </a:t>
            </a:r>
            <a:r>
              <a:rPr lang="ru-RU" dirty="0" smtClean="0"/>
              <a:t>рынка </a:t>
            </a:r>
            <a:r>
              <a:rPr lang="ru-RU" dirty="0"/>
              <a:t>и </a:t>
            </a:r>
            <a:r>
              <a:rPr lang="ru-RU" dirty="0" smtClean="0"/>
              <a:t>зданий, сооружений, </a:t>
            </a:r>
            <a:r>
              <a:rPr lang="ru-RU" dirty="0"/>
              <a:t>перемещение которых без ущерба их назначению </a:t>
            </a:r>
            <a:r>
              <a:rPr lang="ru-RU" dirty="0" smtClean="0"/>
              <a:t>невозможно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Порядок исчисления рыночного сбора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  сумма площадей:</a:t>
            </a:r>
            <a:r>
              <a:rPr lang="ru-RU" dirty="0" smtClean="0">
                <a:solidFill>
                  <a:schemeClr val="tx1"/>
                </a:solidFill>
              </a:rPr>
              <a:t> земельного участка, выделенного решением ОМПУ под рынок и зданий, сооружения, расположенных на земельном участке рынка </a:t>
            </a:r>
            <a:r>
              <a:rPr lang="ro-MD" b="1" dirty="0" smtClean="0">
                <a:solidFill>
                  <a:schemeClr val="tx1"/>
                </a:solidFill>
              </a:rPr>
              <a:t>X </a:t>
            </a:r>
            <a:r>
              <a:rPr lang="ru-RU" b="1" dirty="0" smtClean="0">
                <a:solidFill>
                  <a:schemeClr val="tx1"/>
                </a:solidFill>
              </a:rPr>
              <a:t>ставку</a:t>
            </a:r>
            <a:r>
              <a:rPr lang="ru-RU" dirty="0" smtClean="0">
                <a:solidFill>
                  <a:schemeClr val="tx1"/>
                </a:solidFill>
              </a:rPr>
              <a:t>, установленную ОМПУ из расчета за 1 м2 по месту расположения рынка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4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Сбор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за временное проживание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" y="2387600"/>
            <a:ext cx="11419839" cy="43078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юридические или физические лица, зарегистрированные в качестве предпринимателей и оказывающие услуги по временному </a:t>
            </a:r>
            <a:r>
              <a:rPr lang="ru-RU" dirty="0" smtClean="0"/>
              <a:t>проживанию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Объекты налогообложения</a:t>
            </a:r>
            <a:endParaRPr lang="ru-RU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dirty="0"/>
              <a:t>услуги по временному проживанию, предоставляемые структурами с </a:t>
            </a:r>
            <a:r>
              <a:rPr lang="ru-RU" dirty="0" smtClean="0"/>
              <a:t>функциями размещения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Налогооблагаемая база</a:t>
            </a:r>
          </a:p>
          <a:p>
            <a:pPr marL="0" indent="0">
              <a:buNone/>
            </a:pPr>
            <a:r>
              <a:rPr lang="ru-RU" dirty="0"/>
              <a:t>Доход от продажи услуг по временному проживанию, предоставляемых структурами, занимающимися размещением приезжающих</a:t>
            </a:r>
            <a:endParaRPr lang="ru-RU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►</a:t>
            </a:r>
            <a:r>
              <a:rPr lang="ru-RU" dirty="0" smtClean="0">
                <a:solidFill>
                  <a:schemeClr val="accent1"/>
                </a:solidFill>
              </a:rPr>
              <a:t> Порядок исчисления сбора   </a:t>
            </a:r>
          </a:p>
          <a:p>
            <a:pPr marL="0" indent="0">
              <a:buNone/>
            </a:pPr>
            <a:r>
              <a:rPr lang="ru-RU" dirty="0" smtClean="0"/>
              <a:t>    Доход </a:t>
            </a:r>
            <a:r>
              <a:rPr lang="ru-RU" dirty="0"/>
              <a:t>от продажи услуг по временному </a:t>
            </a:r>
            <a:r>
              <a:rPr lang="ru-RU" dirty="0" smtClean="0"/>
              <a:t>проживанию за квартал</a:t>
            </a:r>
            <a:r>
              <a:rPr lang="ru-RU" b="1" dirty="0" smtClean="0"/>
              <a:t> </a:t>
            </a:r>
            <a:r>
              <a:rPr lang="ro-MD" b="1" dirty="0" smtClean="0"/>
              <a:t>X </a:t>
            </a:r>
            <a:r>
              <a:rPr lang="ru-RU" dirty="0" smtClean="0"/>
              <a:t>ставку, установленную ОМПУ по месту расположения структуры с функциями размещения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1" y="721360"/>
            <a:ext cx="10650694" cy="13084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Сбор за временное проживание</a:t>
            </a:r>
            <a:br>
              <a:rPr lang="ru-RU" dirty="0" smtClean="0"/>
            </a:br>
            <a:r>
              <a:rPr lang="ru-RU" dirty="0" smtClean="0"/>
              <a:t>  Типы структур с функциями размещения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920" y="2214880"/>
            <a:ext cx="11572240" cy="510032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гостиница</a:t>
            </a:r>
            <a:r>
              <a:rPr lang="ru-RU" sz="4200" dirty="0"/>
              <a:t> 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гостиница-квартира</a:t>
            </a:r>
            <a:r>
              <a:rPr lang="ru-RU" sz="4200" dirty="0"/>
              <a:t> – структура по туристическому приему, предназначенная для размещения туристов в строении или в комплексе строений, состоящих из квартир или однокомнатных номеров, оборудование которых обеспечивает хранение и приготовление пищи, а также сервировку стола в их помещении.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мотель</a:t>
            </a:r>
            <a:r>
              <a:rPr lang="ru-RU" sz="4200" dirty="0"/>
              <a:t> 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туристическая вилла</a:t>
            </a:r>
            <a:r>
              <a:rPr lang="ru-RU" sz="4200" dirty="0"/>
              <a:t> – структура по туристическому приему со сравнительно ограниченной вместимостью, предназначенная для размещения туристов и действующая в отдельном строении, расположенном, как правило, в зонах, представляющих интерес для туризма, которая оказывает туристам специфические услуги.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бунгало</a:t>
            </a:r>
            <a:r>
              <a:rPr lang="ru-RU" sz="4200" dirty="0"/>
              <a:t> – структура по туристическому приему с ограниченной вместимостью, предназначенная для размещения туристов, выполненная, как правило, из дерева или из других легких материалов, соответствующих климатическим условиям данной географической зоны.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туристический пансион</a:t>
            </a:r>
            <a:r>
              <a:rPr lang="ru-RU" sz="4200" dirty="0"/>
              <a:t> – структура по туристическому приему, расположенная в городской или сельской местности, предназначенная для размещения туристов, вместимостью от 3 до 20 комнат, действующая в частных домах или в отдельных зданиях, которая обеспечивает и приготовление пищи, и сервировку стола.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 err="1"/>
              <a:t>агротуристический</a:t>
            </a:r>
            <a:r>
              <a:rPr lang="ru-RU" sz="4200" b="1" i="1" dirty="0"/>
              <a:t> пансион</a:t>
            </a:r>
            <a:r>
              <a:rPr lang="ru-RU" sz="4200" dirty="0"/>
              <a:t> – структура по туристическому приему, расположенная в сельской местности или на землях сельскохозяйственного назначения без изменения назначения соответствующих земель, предназначенная для размещения туристов, вместимостью от 3 до 20 комнат, действующая в частных домах или в отдельных зданиях, которая частично обеспечивает питание туристов продуктами собственного производства.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сельский дом</a:t>
            </a:r>
            <a:r>
              <a:rPr lang="ru-RU" sz="4200" dirty="0"/>
              <a:t> – структура по размещению и, по обстоятельствам, питанию туристов, обустроенная на основе находящегося в частной собственности дома (домовладения), сохранившего традиционный архитектурный стиль (региональный, зональный или местный), располагающая не более чем тремя комнатами для размещения до 10 человек, с соблюдением при обслуживании туристов традиционного уклада жизни, труда и отдыха народа. Питание, обеспечиваемое туристам в сельском доме, состоит из продукции собственного производства или продуктов, выращенных в хозяйствах этого населенного пункта либо близлежащих населенных пунктов.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кемпинг</a:t>
            </a:r>
            <a:r>
              <a:rPr lang="ru-RU" sz="4200" dirty="0"/>
              <a:t> 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лагерь отдыха</a:t>
            </a:r>
            <a:r>
              <a:rPr lang="ru-RU" sz="4200" dirty="0"/>
              <a:t> 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детский лагерь</a:t>
            </a:r>
            <a:r>
              <a:rPr lang="ru-RU" sz="4200" dirty="0"/>
              <a:t> 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/>
              <a:t>квартира или комната, арендуемая в частных жилищах</a:t>
            </a:r>
            <a:r>
              <a:rPr lang="ru-RU" sz="4200" dirty="0"/>
              <a:t> – структура по туристическому приему, предназначенная для размещения туристов, состоящая из ограниченного количества площади в частном жилье, которая в том числе обеспечивает возможность приготовления пищи совместно с хозяином жилья.</a:t>
            </a:r>
            <a:endParaRPr lang="en-US" sz="42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b="1" i="1" dirty="0" err="1"/>
              <a:t>ботель</a:t>
            </a:r>
            <a:r>
              <a:rPr lang="ru-RU" sz="4200" dirty="0"/>
              <a:t> – структура по туристическому приему, используемая для размещения туристов на водных суднах (морских/речных судах), специально оснащенных для путешествия или в качестве плавучей гостиницы, укрепленная на якоре в портах или в специальных местах.</a:t>
            </a:r>
            <a:endParaRPr lang="en-US" sz="4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91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161" y="690881"/>
            <a:ext cx="10627360" cy="1422400"/>
          </a:xfrm>
        </p:spPr>
        <p:txBody>
          <a:bodyPr/>
          <a:lstStyle/>
          <a:p>
            <a:pPr algn="ctr"/>
            <a:r>
              <a:rPr lang="ru-RU" dirty="0" smtClean="0"/>
              <a:t>Курортный сбор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480" y="2326640"/>
            <a:ext cx="11247119" cy="43090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юридические или физические лица, зарегистрированные в качестве предпринимателей и </a:t>
            </a:r>
            <a:r>
              <a:rPr lang="ru-RU" b="1" dirty="0"/>
              <a:t>оказывающие услуги, связанные с отдыхом и лечением</a:t>
            </a:r>
            <a:endParaRPr lang="ru-RU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►</a:t>
            </a:r>
            <a:r>
              <a:rPr lang="ru-RU" b="1" dirty="0" smtClean="0">
                <a:solidFill>
                  <a:schemeClr val="accent1"/>
                </a:solidFill>
              </a:rPr>
              <a:t>Объекты налогообложения</a:t>
            </a:r>
          </a:p>
          <a:p>
            <a:pPr marL="0" indent="0">
              <a:buNone/>
            </a:pPr>
            <a:r>
              <a:rPr lang="ru-RU" dirty="0"/>
              <a:t>Путевки для отдыха и </a:t>
            </a:r>
            <a:r>
              <a:rPr lang="ru-RU" dirty="0" smtClean="0"/>
              <a:t>лечения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►</a:t>
            </a:r>
            <a:r>
              <a:rPr lang="ru-RU" b="1" dirty="0" smtClean="0">
                <a:solidFill>
                  <a:schemeClr val="accent1"/>
                </a:solidFill>
              </a:rPr>
              <a:t> Налогооблагаемая база</a:t>
            </a:r>
          </a:p>
          <a:p>
            <a:pPr marL="0" indent="0">
              <a:buNone/>
            </a:pPr>
            <a:r>
              <a:rPr lang="ru-RU" b="1" dirty="0" smtClean="0"/>
              <a:t>   Доход </a:t>
            </a:r>
            <a:r>
              <a:rPr lang="ru-RU" b="1" dirty="0"/>
              <a:t>от продажи </a:t>
            </a:r>
            <a:r>
              <a:rPr lang="ru-RU" dirty="0" smtClean="0"/>
              <a:t>путевок </a:t>
            </a:r>
            <a:r>
              <a:rPr lang="ru-RU" dirty="0"/>
              <a:t>для отдыха и </a:t>
            </a:r>
            <a:r>
              <a:rPr lang="ru-RU" dirty="0" smtClean="0"/>
              <a:t>лечения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►</a:t>
            </a:r>
            <a:r>
              <a:rPr lang="ru-RU" b="1" dirty="0" smtClean="0">
                <a:solidFill>
                  <a:schemeClr val="accent1"/>
                </a:solidFill>
              </a:rPr>
              <a:t> Порядок исчисления сбора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    </a:t>
            </a:r>
            <a:r>
              <a:rPr lang="ru-RU" b="1" dirty="0"/>
              <a:t> Доход от продажи </a:t>
            </a:r>
            <a:r>
              <a:rPr lang="ru-RU" dirty="0"/>
              <a:t>путевок для отдыха и </a:t>
            </a:r>
            <a:r>
              <a:rPr lang="ru-RU" dirty="0" smtClean="0"/>
              <a:t>лечения </a:t>
            </a:r>
            <a:r>
              <a:rPr lang="ro-MD" b="1" dirty="0" smtClean="0">
                <a:solidFill>
                  <a:schemeClr val="accent1"/>
                </a:solidFill>
              </a:rPr>
              <a:t>X</a:t>
            </a:r>
            <a:r>
              <a:rPr lang="ro-MD" dirty="0" smtClean="0"/>
              <a:t> </a:t>
            </a:r>
            <a:r>
              <a:rPr lang="ru-RU" dirty="0" smtClean="0"/>
              <a:t>ставку, установленную ОМПУ по месту расположения объектов, посредством которых предоставляются услуги, связанные с отдыхом и лечением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3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1" y="670560"/>
            <a:ext cx="10698480" cy="1442720"/>
          </a:xfrm>
        </p:spPr>
        <p:txBody>
          <a:bodyPr/>
          <a:lstStyle/>
          <a:p>
            <a:r>
              <a:rPr lang="ru-RU" sz="2400" dirty="0"/>
              <a:t>Сбор за предоставление услуг по автомобильной перевозке пассажиров на территории муниципиев, городов и сел (коммун)</a:t>
            </a:r>
            <a:endParaRPr lang="en-US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680" y="2336800"/>
            <a:ext cx="11612880" cy="44704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Юридические или физические лица, зарегистрированные в качестве предпринимателей и </a:t>
            </a:r>
            <a:r>
              <a:rPr lang="ru-RU" b="1" dirty="0"/>
              <a:t>оказывающие услуги по автомобильной перевозке пассажиров на территории муниципиев, городов и сел (коммун</a:t>
            </a:r>
            <a:r>
              <a:rPr lang="ru-RU" b="1" dirty="0" smtClean="0"/>
              <a:t>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► Объекты налогообложения</a:t>
            </a:r>
          </a:p>
          <a:p>
            <a:pPr marL="0" indent="0">
              <a:buNone/>
            </a:pPr>
            <a:r>
              <a:rPr lang="ru-RU" dirty="0"/>
              <a:t>Автотранспортная единица с учетом количества мест в </a:t>
            </a:r>
            <a:r>
              <a:rPr lang="ru-RU" dirty="0" smtClean="0"/>
              <a:t>ней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</a:t>
            </a:r>
            <a:r>
              <a:rPr lang="ru-RU" b="1" dirty="0" smtClean="0">
                <a:solidFill>
                  <a:schemeClr val="accent1"/>
                </a:solidFill>
              </a:rPr>
              <a:t>Налогооблагаемая база</a:t>
            </a:r>
          </a:p>
          <a:p>
            <a:pPr marL="0" indent="0">
              <a:buNone/>
            </a:pPr>
            <a:r>
              <a:rPr lang="ru-RU" dirty="0"/>
              <a:t>Количество транспортных </a:t>
            </a:r>
            <a:r>
              <a:rPr lang="ru-RU" dirty="0" smtClean="0"/>
              <a:t>единиц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</a:t>
            </a:r>
            <a:r>
              <a:rPr lang="ru-RU" b="1" dirty="0" smtClean="0">
                <a:solidFill>
                  <a:schemeClr val="accent1"/>
                </a:solidFill>
              </a:rPr>
              <a:t>Порядок исчисления сбора</a:t>
            </a:r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ru-RU" sz="1600" dirty="0"/>
              <a:t>Количество транспортных </a:t>
            </a:r>
            <a:r>
              <a:rPr lang="ru-RU" sz="1600" dirty="0" smtClean="0"/>
              <a:t>единиц посредством которых оказываются </a:t>
            </a:r>
            <a:r>
              <a:rPr lang="ru-RU" sz="1600" dirty="0"/>
              <a:t>услуги по автомобильной перевозке пассажиров на </a:t>
            </a:r>
            <a:r>
              <a:rPr lang="ru-RU" sz="1600" dirty="0" smtClean="0"/>
              <a:t>территории населенного пункта (муниципия, города, села </a:t>
            </a:r>
            <a:r>
              <a:rPr lang="ru-RU" sz="1600" dirty="0"/>
              <a:t>(</a:t>
            </a:r>
            <a:r>
              <a:rPr lang="ru-RU" sz="1600" dirty="0" smtClean="0"/>
              <a:t>коммуны)</a:t>
            </a:r>
            <a:r>
              <a:rPr lang="ro-MD" sz="1600" dirty="0" smtClean="0"/>
              <a:t> </a:t>
            </a:r>
            <a:r>
              <a:rPr lang="ru-RU" sz="1600" dirty="0" smtClean="0"/>
              <a:t>в месяц </a:t>
            </a:r>
            <a:r>
              <a:rPr lang="ro-MD" sz="1600" b="1" dirty="0">
                <a:solidFill>
                  <a:schemeClr val="accent1"/>
                </a:solidFill>
              </a:rPr>
              <a:t>X</a:t>
            </a:r>
            <a:r>
              <a:rPr lang="ru-RU" sz="1600" dirty="0" smtClean="0"/>
              <a:t> ставку, установленную ОМПУ в </a:t>
            </a:r>
            <a:r>
              <a:rPr lang="ru-RU" sz="1600" dirty="0"/>
              <a:t>леях в месяц </a:t>
            </a:r>
            <a:r>
              <a:rPr lang="ru-RU" sz="1600" dirty="0" smtClean="0"/>
              <a:t>за </a:t>
            </a:r>
            <a:r>
              <a:rPr lang="ru-RU" sz="1600" dirty="0"/>
              <a:t>каждую транспортную единицу, в зависимости от количества </a:t>
            </a:r>
            <a:r>
              <a:rPr lang="ru-RU" sz="1600" dirty="0" smtClean="0"/>
              <a:t>мест</a:t>
            </a:r>
            <a:r>
              <a:rPr lang="ru-RU" sz="1600" dirty="0"/>
              <a:t> </a:t>
            </a:r>
            <a:r>
              <a:rPr lang="ru-RU" sz="1600" dirty="0" smtClean="0"/>
              <a:t>в ней </a:t>
            </a:r>
          </a:p>
          <a:p>
            <a:pPr marL="0" indent="0">
              <a:buNone/>
            </a:pPr>
            <a:r>
              <a:rPr lang="ru-RU" dirty="0" smtClean="0"/>
              <a:t>     Исчисляется сбор за период - с </a:t>
            </a:r>
            <a:r>
              <a:rPr lang="ru-RU" dirty="0"/>
              <a:t>дня, указанного </a:t>
            </a:r>
            <a:r>
              <a:rPr lang="ru-RU" dirty="0" smtClean="0"/>
              <a:t>ОМПУ </a:t>
            </a:r>
            <a:r>
              <a:rPr lang="ru-RU" dirty="0"/>
              <a:t>в выданных им соответствующих разрешениях/уведомлениях/согласованиях, и до дня истечения срока действия, приостановления, аннулирования, отзыва разрешений/уведомлений/согласований в установленном действующим законодательством порядке.</a:t>
            </a:r>
            <a:endParaRPr lang="en-US" dirty="0"/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1"/>
                </a:solidFill>
              </a:rPr>
              <a:t>►Ст.80</a:t>
            </a:r>
            <a:r>
              <a:rPr lang="ru-RU" sz="1600" dirty="0">
                <a:solidFill>
                  <a:schemeClr val="accent1"/>
                </a:solidFill>
              </a:rPr>
              <a:t>.</a:t>
            </a:r>
            <a:r>
              <a:rPr lang="ru-RU" sz="1600" dirty="0"/>
              <a:t> </a:t>
            </a:r>
            <a:r>
              <a:rPr lang="ru-RU" sz="1600" dirty="0" smtClean="0"/>
              <a:t> Кодекса авто транспорта.  </a:t>
            </a:r>
            <a:r>
              <a:rPr lang="ru-RU" sz="1600" dirty="0"/>
              <a:t>Таксомоторная автотранспортная перевозка пассажиров или имущества является общественно-полезной услугой, предоставляемой населению, и осуществляется, как правило, внутри населенного пункта только автотранспортными операторами, официально зарегистрированными в </a:t>
            </a:r>
            <a:r>
              <a:rPr lang="ru-RU" sz="1600" dirty="0" smtClean="0"/>
              <a:t>Реестре автотранспортных операторов.</a:t>
            </a:r>
            <a:endParaRPr lang="ru-RU" sz="16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2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10340359" cy="805753"/>
          </a:xfrm>
        </p:spPr>
        <p:txBody>
          <a:bodyPr>
            <a:normAutofit/>
          </a:bodyPr>
          <a:lstStyle/>
          <a:p>
            <a:r>
              <a:rPr lang="ru-RU" dirty="0" smtClean="0"/>
              <a:t>Сбор за парковку автотранспорта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045" y="2512088"/>
            <a:ext cx="11025643" cy="448156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 smtClean="0"/>
              <a:t>    юридические </a:t>
            </a:r>
            <a:r>
              <a:rPr lang="ru-RU" dirty="0"/>
              <a:t>или физические лица, зарегистрированные в качестве предпринимателей и предоставляющие услуги по парковке </a:t>
            </a:r>
            <a:r>
              <a:rPr lang="ru-RU" dirty="0" smtClean="0"/>
              <a:t>автотранспорта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</a:t>
            </a: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Объект налогообложения -</a:t>
            </a:r>
            <a:r>
              <a:rPr lang="ru-RU" dirty="0" smtClean="0"/>
              <a:t>  </a:t>
            </a:r>
            <a:r>
              <a:rPr lang="ru-RU" b="1" dirty="0" smtClean="0"/>
              <a:t>парковка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ч. 11</a:t>
            </a:r>
            <a:r>
              <a:rPr lang="ru-RU" dirty="0"/>
              <a:t>) </a:t>
            </a:r>
            <a:r>
              <a:rPr lang="ru-RU" dirty="0" smtClean="0"/>
              <a:t>ст. 288 НК, </a:t>
            </a:r>
            <a:r>
              <a:rPr lang="ru-RU" i="1" dirty="0" smtClean="0"/>
              <a:t>Парковка </a:t>
            </a:r>
            <a:r>
              <a:rPr lang="ru-RU" i="1" dirty="0"/>
              <a:t>автотранспорта</a:t>
            </a:r>
            <a:r>
              <a:rPr lang="ru-RU" dirty="0"/>
              <a:t> – размещение автотранспортных средств на специально отведенной территории или в специальных сооружениях, предназначенных для парковки и хранения автотранспорта, а также предоставления соответствующих платных услуг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 Налогооблагаемая база -</a:t>
            </a:r>
            <a:r>
              <a:rPr lang="ru-RU" dirty="0"/>
              <a:t> </a:t>
            </a:r>
            <a:r>
              <a:rPr lang="ru-RU" dirty="0" smtClean="0"/>
              <a:t>площадь </a:t>
            </a:r>
            <a:r>
              <a:rPr lang="ru-RU" dirty="0"/>
              <a:t>парковки</a:t>
            </a:r>
            <a:br>
              <a:rPr lang="ru-RU" dirty="0"/>
            </a:b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►Порядок исчисления сбора: </a:t>
            </a:r>
            <a:r>
              <a:rPr lang="ru-RU" dirty="0"/>
              <a:t>площадь </a:t>
            </a:r>
            <a:r>
              <a:rPr lang="ru-RU" dirty="0" smtClean="0"/>
              <a:t>парковки </a:t>
            </a:r>
            <a:r>
              <a:rPr lang="ro-RO" dirty="0" smtClean="0"/>
              <a:t>X </a:t>
            </a:r>
            <a:r>
              <a:rPr lang="ru-RU" dirty="0" smtClean="0"/>
              <a:t>ставку, установленную ОМПУ в леях в год за один м2</a:t>
            </a:r>
          </a:p>
          <a:p>
            <a:pPr marL="0" indent="0">
              <a:buNone/>
            </a:pPr>
            <a:r>
              <a:rPr lang="ru-RU" dirty="0" smtClean="0"/>
              <a:t>    Сбор исчисляется с </a:t>
            </a:r>
            <a:r>
              <a:rPr lang="ru-RU" dirty="0"/>
              <a:t>дня, указанного </a:t>
            </a:r>
            <a:r>
              <a:rPr lang="ru-RU" dirty="0" smtClean="0"/>
              <a:t>ОМПУ в выданном разрешении на размещение парковки и </a:t>
            </a:r>
            <a:r>
              <a:rPr lang="ru-RU" dirty="0"/>
              <a:t>до дня истечения срока </a:t>
            </a:r>
            <a:r>
              <a:rPr lang="ru-RU" dirty="0" smtClean="0"/>
              <a:t>его действия.</a:t>
            </a:r>
          </a:p>
          <a:p>
            <a:pPr marL="0" indent="0">
              <a:buNone/>
            </a:pPr>
            <a:r>
              <a:rPr lang="ru-RU" dirty="0" smtClean="0"/>
              <a:t>  Условия </a:t>
            </a:r>
            <a:r>
              <a:rPr lang="ru-RU" dirty="0"/>
              <a:t>и порядок эксплуатации платных автостоянок на территории </a:t>
            </a:r>
            <a:r>
              <a:rPr lang="ru-RU" dirty="0" smtClean="0"/>
              <a:t>РМ установлены ПП № №</a:t>
            </a:r>
            <a:r>
              <a:rPr lang="ru-RU" b="1" dirty="0" smtClean="0"/>
              <a:t> 672/1998.</a:t>
            </a:r>
            <a:r>
              <a:rPr lang="ru-RU" dirty="0" smtClean="0"/>
              <a:t> Для </a:t>
            </a:r>
            <a:r>
              <a:rPr lang="ru-RU" dirty="0"/>
              <a:t>каждой платной </a:t>
            </a:r>
            <a:r>
              <a:rPr lang="ru-RU" dirty="0" smtClean="0"/>
              <a:t>автостоянки ОМПУ выдают </a:t>
            </a:r>
            <a:r>
              <a:rPr lang="ru-RU" dirty="0"/>
              <a:t>на основании статьи 52 Закона о принципах градостроительства и обустройстве </a:t>
            </a:r>
            <a:r>
              <a:rPr lang="ru-RU" dirty="0" smtClean="0"/>
              <a:t>территории № 835/1996   </a:t>
            </a:r>
            <a:r>
              <a:rPr lang="ru-RU" b="1" dirty="0" smtClean="0"/>
              <a:t>разрешения </a:t>
            </a:r>
            <a:r>
              <a:rPr lang="ru-RU" b="1" dirty="0"/>
              <a:t>на функционирование</a:t>
            </a:r>
            <a:r>
              <a:rPr lang="ru-RU" dirty="0"/>
              <a:t> в установленном порядке.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7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643095"/>
            <a:ext cx="10109247" cy="854109"/>
          </a:xfrm>
        </p:spPr>
        <p:txBody>
          <a:bodyPr>
            <a:normAutofit/>
          </a:bodyPr>
          <a:lstStyle/>
          <a:p>
            <a:r>
              <a:rPr lang="ru-RU" dirty="0" smtClean="0"/>
              <a:t>    Сбор за рекламные устройства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741" y="2461846"/>
            <a:ext cx="11244105" cy="4913644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</a:rPr>
              <a:t>Субъекты налогообложения  </a:t>
            </a:r>
            <a:r>
              <a:rPr lang="ru-RU" sz="1600" dirty="0"/>
              <a:t>зарегистрированные в качестве предпринимателей физические лица и юридические лица, обладающие на праве владения/пользования или являющиеся собственниками рекламных устройств</a:t>
            </a:r>
            <a:r>
              <a:rPr lang="ru-RU" sz="1600" dirty="0" smtClean="0"/>
              <a:t>.</a:t>
            </a:r>
          </a:p>
          <a:p>
            <a:r>
              <a:rPr lang="ru-RU" sz="1600" b="1" dirty="0" smtClean="0">
                <a:solidFill>
                  <a:schemeClr val="accent1"/>
                </a:solidFill>
              </a:rPr>
              <a:t>Объекты налогообложения </a:t>
            </a:r>
            <a:r>
              <a:rPr lang="ru-RU" sz="1600" dirty="0"/>
              <a:t>площадь поверхности (поверхностей) рекламного устройства, на которой размещена наружная реклама</a:t>
            </a:r>
            <a:r>
              <a:rPr lang="ru-RU" sz="1600" dirty="0" smtClean="0"/>
              <a:t>.</a:t>
            </a:r>
          </a:p>
          <a:p>
            <a:r>
              <a:rPr lang="ru-RU" sz="1600" b="1" dirty="0" smtClean="0">
                <a:solidFill>
                  <a:schemeClr val="accent1"/>
                </a:solidFill>
              </a:rPr>
              <a:t>Налогооблагаемая база </a:t>
            </a:r>
            <a:r>
              <a:rPr lang="ru-RU" sz="1600" dirty="0" smtClean="0">
                <a:solidFill>
                  <a:schemeClr val="tx1"/>
                </a:solidFill>
              </a:rPr>
              <a:t>пл</a:t>
            </a:r>
            <a:r>
              <a:rPr lang="ru-RU" sz="1600" dirty="0" smtClean="0"/>
              <a:t>ощадь </a:t>
            </a:r>
            <a:r>
              <a:rPr lang="ru-RU" sz="1600" dirty="0"/>
              <a:t>поверхности (поверхностей) рекламного </a:t>
            </a:r>
            <a:r>
              <a:rPr lang="ru-RU" sz="1600" dirty="0" smtClean="0"/>
              <a:t>устройства</a:t>
            </a:r>
            <a:endParaRPr lang="ru-RU" sz="1600" dirty="0"/>
          </a:p>
          <a:p>
            <a:r>
              <a:rPr lang="ru-RU" sz="1600" b="1" dirty="0" smtClean="0">
                <a:solidFill>
                  <a:schemeClr val="accent1"/>
                </a:solidFill>
              </a:rPr>
              <a:t>Порядок исчисления сбора: </a:t>
            </a:r>
            <a:r>
              <a:rPr lang="ru-RU" sz="1600" dirty="0">
                <a:solidFill>
                  <a:schemeClr val="tx1"/>
                </a:solidFill>
              </a:rPr>
              <a:t>пл</a:t>
            </a:r>
            <a:r>
              <a:rPr lang="ru-RU" sz="1600" dirty="0"/>
              <a:t>ощадь поверхности (поверхностей) рекламного </a:t>
            </a:r>
            <a:r>
              <a:rPr lang="ru-RU" sz="1600" dirty="0" smtClean="0"/>
              <a:t>устройства </a:t>
            </a:r>
            <a:r>
              <a:rPr lang="ro-RO" sz="1600" b="1" dirty="0" smtClean="0">
                <a:solidFill>
                  <a:schemeClr val="accent1"/>
                </a:solidFill>
              </a:rPr>
              <a:t>X </a:t>
            </a:r>
            <a:r>
              <a:rPr lang="ru-RU" sz="1600" dirty="0" smtClean="0">
                <a:solidFill>
                  <a:schemeClr val="tx1"/>
                </a:solidFill>
              </a:rPr>
              <a:t>ставку сбора, установленную ОМПУ в</a:t>
            </a:r>
            <a:r>
              <a:rPr lang="ru-RU" sz="1600" dirty="0" smtClean="0"/>
              <a:t> </a:t>
            </a:r>
            <a:r>
              <a:rPr lang="ru-RU" sz="1600" dirty="0"/>
              <a:t>леях в год за каждый квадратный </a:t>
            </a:r>
            <a:r>
              <a:rPr lang="ru-RU" sz="1600" dirty="0" smtClean="0"/>
              <a:t>метр.</a:t>
            </a:r>
          </a:p>
          <a:p>
            <a:pPr marL="0" indent="0">
              <a:buNone/>
            </a:pPr>
            <a:r>
              <a:rPr lang="ru-RU" sz="1600" dirty="0" smtClean="0"/>
              <a:t>     Сбор </a:t>
            </a:r>
            <a:r>
              <a:rPr lang="ru-RU" sz="1600" dirty="0"/>
              <a:t>исчисляется с дня, указанного ОМПУ в выданном разрешении на размещение </a:t>
            </a:r>
            <a:r>
              <a:rPr lang="ru-RU" sz="1600" dirty="0" smtClean="0"/>
              <a:t>наружной рекламы </a:t>
            </a:r>
            <a:r>
              <a:rPr lang="ru-RU" sz="1600" dirty="0"/>
              <a:t>и до дня истечения </a:t>
            </a:r>
            <a:r>
              <a:rPr lang="ru-RU" sz="1600" dirty="0" smtClean="0"/>
              <a:t>   срока </a:t>
            </a:r>
            <a:r>
              <a:rPr lang="ru-RU" sz="1600" dirty="0"/>
              <a:t>его действия.</a:t>
            </a:r>
          </a:p>
          <a:p>
            <a:r>
              <a:rPr lang="ru-RU" sz="1600" dirty="0" smtClean="0"/>
              <a:t>    Наружная </a:t>
            </a:r>
            <a:r>
              <a:rPr lang="ru-RU" sz="1600" dirty="0"/>
              <a:t>реклама осуществляется посредством размещения визуальной информации на плакатах, щитах, стендах, сооружениях и конструкциях (отдельно стоящих и расположенных на стенах и крышах зданий), а также с использованием трехмерной и световой рекламы, электромеханических и электронных подвесных табло и иных технических средств.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</a:t>
            </a:r>
            <a:r>
              <a:rPr lang="ru-RU" sz="1600" dirty="0"/>
              <a:t>Размещение наружной </a:t>
            </a:r>
            <a:r>
              <a:rPr lang="ru-RU" sz="1600" dirty="0" smtClean="0"/>
              <a:t>рекламы, согласно ст. 16 Закона о рекламе № </a:t>
            </a:r>
            <a:r>
              <a:rPr lang="ru-RU" sz="1600" b="1" dirty="0" smtClean="0"/>
              <a:t>1227/1997</a:t>
            </a:r>
            <a:r>
              <a:rPr lang="ru-RU" sz="1600" dirty="0" smtClean="0"/>
              <a:t> </a:t>
            </a:r>
            <a:r>
              <a:rPr lang="ru-RU" sz="1600" dirty="0"/>
              <a:t>допускается при наличии разрешения соответствующего </a:t>
            </a:r>
            <a:r>
              <a:rPr lang="ru-RU" sz="1600" dirty="0" smtClean="0"/>
              <a:t>ОМПУ, </a:t>
            </a:r>
            <a:r>
              <a:rPr lang="ru-RU" sz="1600" dirty="0"/>
              <a:t>согласованного по процедуре единого </a:t>
            </a:r>
            <a:r>
              <a:rPr lang="ru-RU" sz="1600" dirty="0" smtClean="0"/>
              <a:t>окна.</a:t>
            </a:r>
          </a:p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endParaRPr lang="ru-RU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1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568961"/>
            <a:ext cx="10059005" cy="985519"/>
          </a:xfrm>
        </p:spPr>
        <p:txBody>
          <a:bodyPr>
            <a:normAutofit/>
          </a:bodyPr>
          <a:lstStyle/>
          <a:p>
            <a:r>
              <a:rPr lang="ru-RU" dirty="0" smtClean="0"/>
              <a:t>       Установление местных сборов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121" y="2600960"/>
            <a:ext cx="11391258" cy="448312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400" i="1" dirty="0"/>
              <a:t>Правомочный орган местного публичного управления</a:t>
            </a:r>
            <a:r>
              <a:rPr lang="ru-RU" sz="1400" dirty="0"/>
              <a:t> – представительная и правомочная власть населения административно-территориальной единицы (</a:t>
            </a:r>
            <a:r>
              <a:rPr lang="ru-RU" sz="1400" b="1" dirty="0"/>
              <a:t>местный совет</a:t>
            </a:r>
            <a:r>
              <a:rPr lang="ru-RU" sz="1400" dirty="0" smtClean="0"/>
              <a:t>) может </a:t>
            </a:r>
            <a:r>
              <a:rPr lang="ru-RU" sz="1400" dirty="0"/>
              <a:t>вводить все или лишь некоторые местные сборы – в зависимости от возможностей и нужд административно-территориальной единицы</a:t>
            </a:r>
            <a:r>
              <a:rPr lang="ru-RU" sz="14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b="1" dirty="0"/>
              <a:t>Решения </a:t>
            </a:r>
            <a:r>
              <a:rPr lang="ru-RU" sz="1400" dirty="0"/>
              <a:t>нормативного характера </a:t>
            </a:r>
            <a:r>
              <a:rPr lang="ru-RU" sz="1400" b="1" dirty="0"/>
              <a:t>вступают в силу </a:t>
            </a:r>
            <a:r>
              <a:rPr lang="ru-RU" sz="1400" b="1" dirty="0" smtClean="0"/>
              <a:t>с </a:t>
            </a:r>
            <a:r>
              <a:rPr lang="ru-RU" sz="1400" b="1" dirty="0"/>
              <a:t>дня их внесения в Государственный регистр </a:t>
            </a:r>
            <a:r>
              <a:rPr lang="ru-RU" sz="1400" dirty="0"/>
              <a:t>местных актов или с указанной в решении даты, которая не может предшествовать дате его внесения в Государственный регистр местных актов </a:t>
            </a:r>
            <a:r>
              <a:rPr lang="ro-MD" sz="1400" b="1" dirty="0"/>
              <a:t> </a:t>
            </a:r>
            <a:r>
              <a:rPr lang="ro-MD" sz="1400" b="1" u="sng" dirty="0">
                <a:hlinkClick r:id="rId2"/>
              </a:rPr>
              <a:t>www.actelocale.gov.md</a:t>
            </a:r>
            <a:r>
              <a:rPr lang="ro-MD" sz="1400" b="1" dirty="0"/>
              <a:t>.</a:t>
            </a:r>
            <a:endParaRPr lang="ru-RU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C00000"/>
                </a:solidFill>
              </a:rPr>
              <a:t>Полномочные </a:t>
            </a:r>
            <a:r>
              <a:rPr lang="ru-RU" sz="1400" dirty="0">
                <a:solidFill>
                  <a:srgbClr val="C00000"/>
                </a:solidFill>
              </a:rPr>
              <a:t>органы местного публичного управления </a:t>
            </a:r>
            <a:r>
              <a:rPr lang="ru-RU" sz="1400" b="1" dirty="0">
                <a:solidFill>
                  <a:srgbClr val="C00000"/>
                </a:solidFill>
              </a:rPr>
              <a:t>не </a:t>
            </a:r>
            <a:r>
              <a:rPr lang="ru-RU" sz="1400" b="1" dirty="0" smtClean="0">
                <a:solidFill>
                  <a:srgbClr val="C00000"/>
                </a:solidFill>
              </a:rPr>
              <a:t>вправе: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 smtClean="0"/>
              <a:t>   - </a:t>
            </a:r>
            <a:r>
              <a:rPr lang="ru-RU" sz="1400" dirty="0"/>
              <a:t>вводить сборы, не предусмотренные </a:t>
            </a:r>
            <a:r>
              <a:rPr lang="ru-RU" sz="1400" dirty="0" smtClean="0"/>
              <a:t>разделом </a:t>
            </a:r>
            <a:r>
              <a:rPr lang="ro-RO" sz="1400" dirty="0" smtClean="0"/>
              <a:t>VII </a:t>
            </a:r>
            <a:r>
              <a:rPr lang="ru-RU" sz="1400" dirty="0" smtClean="0"/>
              <a:t>Налогового кодекса;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 smtClean="0"/>
              <a:t>- </a:t>
            </a:r>
            <a:r>
              <a:rPr lang="ru-RU" sz="1400" dirty="0"/>
              <a:t>устанавливать ставки местных сборов: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/>
              <a:t>a) поименно – отдельно для каждого налогоплательщика;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/>
              <a:t>b) дифференцированно в зависимости от организационно-правовой формы осуществления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/>
              <a:t>c) дифференцированно в зависимости от вида осуществляемой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/>
              <a:t>d) дифференцированно в зависимости от местоположения;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dirty="0"/>
              <a:t>e) дифференцированно по видам объектов налогообложения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645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5527" y="748002"/>
            <a:ext cx="8164946" cy="683491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Сборы, администрируемые в соответствии с  условиями, установленными органом местного публичного управления </a:t>
            </a:r>
            <a:endParaRPr lang="ro-RO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813" y="1320656"/>
            <a:ext cx="11032114" cy="5301672"/>
          </a:xfrm>
        </p:spPr>
        <p:txBody>
          <a:bodyPr>
            <a:noAutofit/>
          </a:bodyPr>
          <a:lstStyle/>
          <a:p>
            <a:pPr marL="0" indent="360000" algn="ctr">
              <a:spcBef>
                <a:spcPts val="300"/>
              </a:spcBef>
              <a:buNone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с владельцев собак </a:t>
            </a:r>
            <a:endParaRPr lang="ro-RO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Субъектами налогообложения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лица, проживающие в жилых домах государственного, кооперативного и общественного жилого фонда, а также в приватизированных квартирах</a:t>
            </a:r>
            <a:r>
              <a:rPr lang="ro-RO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налогообложения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собаки, находящиеся на содержании у владельцев в течение года</a:t>
            </a: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Налогооблагаемой базой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количество собак, находящихся на содержании у владельцев в течение года</a:t>
            </a:r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360000" algn="just">
              <a:spcBef>
                <a:spcPts val="300"/>
              </a:spcBef>
              <a:buNone/>
            </a:pPr>
            <a:r>
              <a:rPr lang="ru-RU" sz="1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</a:t>
            </a: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на санитарную очистку </a:t>
            </a:r>
            <a:endParaRPr lang="ro-RO" sz="1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Субъектами налогообложения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лица, зарегистрированные в качестве собственника недвижимого имущества жилого назначения (дом, квартира).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налогообложения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количество физических лиц, зарегистрированных по адресу, указанному как место жительства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Налогооблагаемой базой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количество физических лиц, зарегистрированных в качестве собственника недвижимого имущества жилого назначения (дом, квартира)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за парковку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Субъектами налогообложения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или физические лица –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владельцы транспортных средств, пользующиеся парковкой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налогообложения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юридические или физические лица – владельцы транспортных средств, пользующиеся парковкой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Налогооблагаемой базой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парковочное место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</a:p>
          <a:p>
            <a:pPr marL="0" indent="0">
              <a:buNone/>
            </a:pPr>
            <a:r>
              <a:rPr lang="ru-RU" sz="1400" dirty="0">
                <a:cs typeface="Times New Roman" panose="02020603050405020304" pitchFamily="18" charset="0"/>
              </a:rPr>
              <a:t>                                                                             </a:t>
            </a:r>
            <a:endParaRPr lang="ro-RO" sz="14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1813" y="1138620"/>
            <a:ext cx="317933" cy="182036"/>
          </a:xfrm>
        </p:spPr>
        <p:txBody>
          <a:bodyPr/>
          <a:lstStyle/>
          <a:p>
            <a:pPr>
              <a:defRPr/>
            </a:pPr>
            <a:fld id="{725C68B6-61C2-468F-89AB-4B9F7531AA68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20</a:t>
            </a:fld>
            <a:endParaRPr lang="ru-RU" sz="9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778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412" y="1073288"/>
            <a:ext cx="10641828" cy="1078022"/>
          </a:xfrm>
        </p:spPr>
        <p:txBody>
          <a:bodyPr/>
          <a:lstStyle/>
          <a:p>
            <a:pPr algn="ctr"/>
            <a:r>
              <a:rPr lang="ru-RU" sz="3086" dirty="0"/>
              <a:t>Порядок и сроки уплаты и предоставления отчета по местным сборам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872" y="2813252"/>
            <a:ext cx="11517603" cy="4322066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   </a:t>
            </a:r>
            <a:r>
              <a:rPr lang="ru-RU" sz="6400" dirty="0"/>
              <a:t>Местные сборы перечисляются субъектами налогообложения на казначейские счета доходов местных бюджетов. </a:t>
            </a:r>
            <a:r>
              <a:rPr lang="ru-RU" sz="6400" dirty="0" smtClean="0"/>
              <a:t>Порядок </a:t>
            </a:r>
            <a:r>
              <a:rPr lang="ru-RU" sz="6400" dirty="0"/>
              <a:t>зачисления и учета платежей в национальный публичный бюджет посредством казначейской системы Министерства финансов в </a:t>
            </a:r>
            <a:r>
              <a:rPr lang="ru-RU" sz="6400" dirty="0" smtClean="0"/>
              <a:t>2022 </a:t>
            </a:r>
            <a:r>
              <a:rPr lang="ru-RU" sz="6400" dirty="0"/>
              <a:t>году утвержден </a:t>
            </a:r>
            <a:r>
              <a:rPr lang="ru-RU" sz="6400" b="1" dirty="0"/>
              <a:t>Приказом МФ № </a:t>
            </a:r>
            <a:r>
              <a:rPr lang="ru-RU" sz="6400" b="1" dirty="0" smtClean="0"/>
              <a:t>153 </a:t>
            </a:r>
            <a:r>
              <a:rPr lang="ru-RU" sz="6400" b="1" dirty="0"/>
              <a:t> от  </a:t>
            </a:r>
            <a:r>
              <a:rPr lang="ru-RU" sz="6400" b="1" dirty="0" smtClean="0"/>
              <a:t>27.12.2021</a:t>
            </a:r>
            <a:r>
              <a:rPr lang="ru-RU" sz="6400" dirty="0" smtClean="0"/>
              <a:t>.</a:t>
            </a:r>
            <a:endParaRPr lang="ru-RU" sz="6400" dirty="0"/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6400" dirty="0"/>
              <a:t>   Сбор с владельцев </a:t>
            </a:r>
            <a:r>
              <a:rPr lang="ru-RU" sz="6400" dirty="0" smtClean="0"/>
              <a:t>собак, сбор </a:t>
            </a:r>
            <a:r>
              <a:rPr lang="ru-RU" sz="6400" dirty="0"/>
              <a:t>на санитарную </a:t>
            </a:r>
            <a:r>
              <a:rPr lang="ru-RU" sz="6400" dirty="0" smtClean="0"/>
              <a:t>очистку и </a:t>
            </a:r>
            <a:r>
              <a:rPr lang="ru-RU" sz="6400" dirty="0"/>
              <a:t>сбор за парковку</a:t>
            </a:r>
            <a:r>
              <a:rPr lang="ru-RU" sz="6400" dirty="0" smtClean="0"/>
              <a:t> </a:t>
            </a:r>
            <a:r>
              <a:rPr lang="ru-RU" sz="6400" dirty="0"/>
              <a:t>могут </a:t>
            </a:r>
            <a:r>
              <a:rPr lang="ru-RU" sz="6400" dirty="0" smtClean="0"/>
              <a:t>уплачиваться как на казначейский счет, так и </a:t>
            </a:r>
            <a:r>
              <a:rPr lang="ru-RU" sz="6400" dirty="0"/>
              <a:t>непосредственно службе по сбору местных налогов и сборов </a:t>
            </a:r>
            <a:r>
              <a:rPr lang="ru-RU" sz="6400" dirty="0" smtClean="0"/>
              <a:t>из состава </a:t>
            </a:r>
            <a:r>
              <a:rPr lang="ru-RU" sz="6400" dirty="0" err="1" smtClean="0"/>
              <a:t>примэрий</a:t>
            </a:r>
            <a:r>
              <a:rPr lang="ru-RU" sz="6400" dirty="0" smtClean="0"/>
              <a:t>.</a:t>
            </a:r>
            <a:endParaRPr lang="ru-RU" sz="6400" dirty="0"/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6400" dirty="0"/>
              <a:t>    Сроком уплаты и предоставления отчета по местным сборам для субъектов налогообложения которые самостоятельно исчисляют сборы является – </a:t>
            </a:r>
            <a:r>
              <a:rPr lang="ru-RU" sz="6400" b="1" dirty="0"/>
              <a:t>ежеквартально, до 25 числа месяца, следующего за отчетным кварталом</a:t>
            </a:r>
            <a:r>
              <a:rPr lang="ru-RU" sz="6400" dirty="0"/>
              <a:t>. </a:t>
            </a:r>
          </a:p>
          <a:p>
            <a:r>
              <a:rPr lang="ru-RU" sz="6400" dirty="0"/>
              <a:t>    Индивидуальный предприниматель, крестьянское (фермерское) хозяйство, среднегодовая численность работников которых на протяжении налогового периода не превышает трех единиц и которые не зарегистрированы в качестве плательщиков НДС, представляют </a:t>
            </a:r>
            <a:r>
              <a:rPr lang="ru-RU" sz="6400" b="1" dirty="0"/>
              <a:t>Единый налоговый отчет</a:t>
            </a:r>
            <a:r>
              <a:rPr lang="ru-RU" sz="6400" b="1" dirty="0" smtClean="0"/>
              <a:t>/(Декларацию) (</a:t>
            </a:r>
            <a:r>
              <a:rPr lang="en-US" sz="6400" b="1" dirty="0"/>
              <a:t>UNIF 21</a:t>
            </a:r>
            <a:r>
              <a:rPr lang="ru-RU" sz="6400" b="1" dirty="0"/>
              <a:t>)</a:t>
            </a:r>
            <a:r>
              <a:rPr lang="en-US" sz="6400" b="1" dirty="0"/>
              <a:t> </a:t>
            </a:r>
            <a:r>
              <a:rPr lang="ru-RU" sz="6400" dirty="0"/>
              <a:t>и уплачивают местные сборы </a:t>
            </a:r>
            <a:r>
              <a:rPr lang="en-US" sz="6400" dirty="0"/>
              <a:t>– </a:t>
            </a:r>
            <a:r>
              <a:rPr lang="ru-RU" sz="6400" dirty="0"/>
              <a:t>в срок до 25 марта года, следующего за отчетным налоговым годом.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6400" dirty="0"/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6400" b="1" dirty="0"/>
              <a:t> Субъекты налогообложения, самостоятельно исчисляющие местные сборы </a:t>
            </a:r>
            <a:r>
              <a:rPr lang="ru-RU" sz="6400" dirty="0"/>
              <a:t>представляют один общий - </a:t>
            </a:r>
            <a:r>
              <a:rPr lang="ru-RU" sz="6400" b="1" dirty="0"/>
              <a:t>Отчёт по местным сборам (</a:t>
            </a:r>
            <a:r>
              <a:rPr lang="ro-RO" sz="6400" b="1" dirty="0"/>
              <a:t>Forma TL 13</a:t>
            </a:r>
            <a:r>
              <a:rPr lang="ru-RU" sz="6400" b="1" dirty="0"/>
              <a:t>),</a:t>
            </a:r>
            <a:r>
              <a:rPr lang="ru-RU" sz="6400" dirty="0"/>
              <a:t> утвержденный приказом ГГНИ № 1603 от 20.12.2012 г. (МО № 273-279 от 28.12.2012 г.). </a:t>
            </a:r>
          </a:p>
          <a:p>
            <a:endParaRPr lang="ru-RU" sz="1764" dirty="0"/>
          </a:p>
          <a:p>
            <a:endParaRPr lang="ru-RU" sz="1764" dirty="0"/>
          </a:p>
          <a:p>
            <a:endParaRPr lang="ru-RU" sz="1764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1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646" b="1" dirty="0"/>
              <a:t>ЛЬГОТЫ ПО УПЛАТЕ МЕСТНЫХ СБОРОВ</a:t>
            </a:r>
            <a:r>
              <a:rPr lang="ru-RU" sz="2646" dirty="0"/>
              <a:t/>
            </a:r>
            <a:br>
              <a:rPr lang="ru-RU" sz="2646" dirty="0"/>
            </a:br>
            <a:endParaRPr lang="ru-RU" sz="2646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862" y="2647765"/>
            <a:ext cx="11833583" cy="4712405"/>
          </a:xfrm>
        </p:spPr>
        <p:txBody>
          <a:bodyPr>
            <a:noAutofit/>
          </a:bodyPr>
          <a:lstStyle/>
          <a:p>
            <a:r>
              <a:rPr lang="ru-RU" sz="1543" b="1" dirty="0"/>
              <a:t>Освобождаются от всех местных сборов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543" dirty="0"/>
              <a:t>– </a:t>
            </a:r>
            <a:r>
              <a:rPr lang="ru-RU" sz="1543" b="1" dirty="0"/>
              <a:t>органы публичной власти и учреждения, финансируемые из средств бюджетов всех уровней</a:t>
            </a:r>
            <a:r>
              <a:rPr lang="ru-RU" sz="1543" dirty="0" smtClean="0"/>
              <a:t>;</a:t>
            </a:r>
            <a:endParaRPr lang="en-US" sz="1543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543" dirty="0" smtClean="0"/>
              <a:t>– </a:t>
            </a:r>
            <a:r>
              <a:rPr lang="ru-RU" sz="1543" b="1" dirty="0"/>
              <a:t>дипломатические представительства и консульские учреждения</a:t>
            </a:r>
            <a:r>
              <a:rPr lang="ru-RU" sz="1543" dirty="0"/>
              <a:t>, аккредитованные в Республике Молдова, а также </a:t>
            </a:r>
            <a:r>
              <a:rPr lang="ru-RU" sz="1543" b="1" dirty="0"/>
              <a:t>представительства международных организаций</a:t>
            </a:r>
            <a:r>
              <a:rPr lang="ru-RU" sz="1543" dirty="0"/>
              <a:t>, аккредитованных в Республике Молдова, на основе принципа взаимности, в соответствии с международными договорами, одной из сторон которых является Республика Молдова;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543" dirty="0"/>
              <a:t>Национальный банк Молдовы;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543" b="1" dirty="0" smtClean="0"/>
              <a:t>собственники </a:t>
            </a:r>
            <a:r>
              <a:rPr lang="ru-RU" sz="1543" b="1" dirty="0"/>
              <a:t>или владельцы имущества, реквизированного в интересах общества</a:t>
            </a:r>
            <a:r>
              <a:rPr lang="ru-RU" sz="1543" dirty="0"/>
              <a:t>, – на период реквизиции согласно законодательству;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543" dirty="0" smtClean="0"/>
              <a:t> </a:t>
            </a:r>
            <a:r>
              <a:rPr lang="ru-RU" sz="1543" b="1" dirty="0"/>
              <a:t>субъекты, осуществляющие деятельность согласно главе 10</a:t>
            </a:r>
            <a:r>
              <a:rPr lang="ru-RU" sz="1543" b="1" baseline="30000" dirty="0"/>
              <a:t>3</a:t>
            </a:r>
            <a:r>
              <a:rPr lang="ru-RU" sz="1543" b="1" dirty="0"/>
              <a:t> раздела II настоящего кодекса</a:t>
            </a:r>
            <a:r>
              <a:rPr lang="ru-RU" sz="1543" dirty="0"/>
              <a:t> (физические лица–резиденты, которые без оформления организационно-правовой формы для осуществления деятельности закупают у физических лиц, не занимающихся предпринимательской деятельностью, продукцию растениеводства и/или садоводства и/или объекты растительного мира с целью их последующей продажи хозяйствующим субъектам. Доход от продажи хозяйствующему субъекту продукции растениеводства и/или садоводства и/или объектов растительного мира не должен превышать сумму в 1,2 миллиона леев в течение календарного года.).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543" dirty="0"/>
              <a:t> </a:t>
            </a:r>
          </a:p>
          <a:p>
            <a:pPr marL="0" indent="0">
              <a:buNone/>
            </a:pPr>
            <a:r>
              <a:rPr lang="ru-RU" sz="1543" dirty="0"/>
              <a:t>  </a:t>
            </a:r>
          </a:p>
          <a:p>
            <a:endParaRPr lang="ru-RU" sz="1543" dirty="0"/>
          </a:p>
        </p:txBody>
      </p:sp>
    </p:spTree>
    <p:extLst>
      <p:ext uri="{BB962C8B-B14F-4D97-AF65-F5344CB8AC3E}">
        <p14:creationId xmlns:p14="http://schemas.microsoft.com/office/powerpoint/2010/main" val="25426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Льготы по уплате местных сборов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920" y="2479040"/>
            <a:ext cx="11697614" cy="44196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764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Освобождаются: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764" b="1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</a:rPr>
              <a:t>от сбора за организацию аукционов и лотерей в пределах административно-территориальной единицы</a:t>
            </a:r>
            <a:r>
              <a:rPr lang="ru-RU" sz="1764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</a:rPr>
              <a:t> – организаторы аукционов, проводимых в целях погашения задолженностей по кредитам, возмещения убытков, оплаты задолженностей перед бюджетом, аукционов по продаже государственной собственности и собственности административно-территориальных единиц;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764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за размещение рекламы </a:t>
            </a:r>
            <a:r>
              <a:rPr lang="ru-RU" sz="1764" dirty="0">
                <a:solidFill>
                  <a:prstClr val="black">
                    <a:lumMod val="75000"/>
                    <a:lumOff val="25000"/>
                  </a:prstClr>
                </a:solidFill>
              </a:rPr>
              <a:t>– производители и распространители социальной рекламы и рекламы на почтовых отправлениях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764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на благоустройство территорий</a:t>
            </a:r>
            <a:r>
              <a:rPr lang="ru-RU" sz="1764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учредители крестьянских (фермерских) хозяйств, достигшие пенсионного возраста; физические лица, осуществляющие независимую деятельность на рынках, созданных в соответствии со статьей 12 Закона о внутренней торговле № 231/2010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764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за объекты торговли и/или объекты по оказанию услуг</a:t>
            </a:r>
            <a:r>
              <a:rPr lang="ru-RU" sz="1764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лица, деятельность которых связана с оказанием ритуальных услуг, в том числе изготавливающие гробы, венки, искусственные цветы, гирлянды;  физические лица, осуществляющие независимую деятельность на рынках, созданных в соответствии со статьей 12 Закона о внутренней торговле № 231/2010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endParaRPr lang="ru-RU" sz="1764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6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 на недвижимое имущество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772160" y="863600"/>
            <a:ext cx="10819962" cy="1259841"/>
          </a:xfrm>
        </p:spPr>
        <p:txBody>
          <a:bodyPr/>
          <a:lstStyle/>
          <a:p>
            <a:pPr algn="just">
              <a:tabLst>
                <a:tab pos="6846314" algn="l"/>
                <a:tab pos="7045102" algn="l"/>
              </a:tabLs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772159" y="3293826"/>
            <a:ext cx="1096263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0"/>
              </a:spcBef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</a:t>
            </a: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недвижимого имущества, оцененного кадастровыми органами в целях налогообложения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Bef>
                <a:spcPts val="3000"/>
              </a:spcBef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введении в действие раздела VI Налогового кодекса</a:t>
            </a: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1056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16.06.2000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недвижимого имущества, не оцененного кадастровыми органами в целях налогообложения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312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Субъекты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963" y="2495226"/>
            <a:ext cx="11437750" cy="420004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323" b="1" dirty="0"/>
              <a:t>         Субъектами налогообложения являются юридические лица и физические лица, резиденты и нерезиденты Республики Молдова: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a) собственники недвижимого имущества на территории Республики Молдова;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b) арендаторы, арендующие сельскохозяйственную недвижимость, являющуюся частной собственностью, если договором аренды не предусмотрено иное;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c) обладатели имущественных прав (права владения, управления и/или использования) на недвижимое имущество – публичная собственность на территории Республики Молдова;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d) арендаторы или наниматели недвижимого имущества публичных органов и учреждений, финансируемых из бюджетов всех уровней;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е) наниматели недвижимого имущества – в случае договора финансового лизинга;</a:t>
            </a:r>
          </a:p>
          <a:p>
            <a:pPr marL="0" algn="just">
              <a:spcBef>
                <a:spcPts val="0"/>
              </a:spcBef>
            </a:pPr>
            <a:r>
              <a:rPr lang="ru-RU" sz="1323" dirty="0"/>
              <a:t>f) арендаторы или наниматели недвижимого имущества, являющегося частной собственностью нерезидентов, если договором аренды/ имущественного найма не предусмотрено иное.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323" dirty="0"/>
              <a:t>     Если недвижимое имущество находится в общей долевой собственности (пользовании) нескольких лиц, субъектом налогообложения признается каждое из них соразмерно своей доле.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323" dirty="0"/>
              <a:t>    Если недвижимое имущество находится в общей совместной собственности, субъектом налогообложения признается, с общего согласия, один из собственников (участников). В этом случае все собственники (участники) несут солидарную ответственность за выполнение налоговых обязательств.</a:t>
            </a:r>
          </a:p>
          <a:p>
            <a:pPr marL="0" algn="just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v"/>
            </a:pPr>
            <a:r>
              <a:rPr lang="ru-RU" sz="1323" dirty="0">
                <a:solidFill>
                  <a:srgbClr val="FF0000"/>
                </a:solidFill>
              </a:rPr>
              <a:t>      Отсутствие у субъектов налогообложения документа, удостоверяющего право собственности на недвижимое имущество, равно как и невыполнение предусмотренной законодательством обязанности по регистрации имущественных прав, не может являться основанием для непризнания этих лиц субъектами налогообложения в отношении этого недвижимого имущества, если фактически эти лица реализуют право владения, пользования и/или распоряжения данным имуществом.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1323" u="sng" dirty="0"/>
              <a:t>Публичные органы и учреждения, финансируемые из бюджетов всех уровней, обязаны бесплатно представлять в срок до 25 мая текущего налогового года информацию об ориентировочной стоимости /балансовой стоимости недвижимости, которая передается в аренду или наем.</a:t>
            </a:r>
          </a:p>
        </p:txBody>
      </p:sp>
    </p:spTree>
    <p:extLst>
      <p:ext uri="{BB962C8B-B14F-4D97-AF65-F5344CB8AC3E}">
        <p14:creationId xmlns:p14="http://schemas.microsoft.com/office/powerpoint/2010/main" val="24303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Объекты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584" y="2818150"/>
            <a:ext cx="11788577" cy="3817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Объектами налогообложения являются: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Земельные участки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 Здания</a:t>
            </a:r>
            <a:r>
              <a:rPr lang="ru-RU" dirty="0"/>
              <a:t>, сооружения, квартиры и другие изолированные помещения, перемещение которых невозможно без прямого ущерба их </a:t>
            </a:r>
            <a:r>
              <a:rPr lang="ru-RU" dirty="0" smtClean="0"/>
              <a:t>назначению, </a:t>
            </a:r>
            <a:r>
              <a:rPr lang="ru-RU" dirty="0"/>
              <a:t>в том </a:t>
            </a:r>
            <a:r>
              <a:rPr lang="ru-RU" dirty="0" smtClean="0"/>
              <a:t>числе, находящиеся </a:t>
            </a:r>
            <a:r>
              <a:rPr lang="ru-RU" dirty="0"/>
              <a:t>в стадии завершения строительства (50 </a:t>
            </a:r>
            <a:r>
              <a:rPr lang="ru-RU" dirty="0" smtClean="0"/>
              <a:t>% </a:t>
            </a:r>
            <a:r>
              <a:rPr lang="ru-RU" dirty="0"/>
              <a:t>и более</a:t>
            </a:r>
            <a:r>
              <a:rPr lang="ru-RU" dirty="0" smtClean="0"/>
              <a:t>), строительство которых </a:t>
            </a:r>
            <a:r>
              <a:rPr lang="ru-RU" dirty="0"/>
              <a:t>не завершено в течение трех лет с его </a:t>
            </a:r>
            <a:r>
              <a:rPr lang="ru-RU" dirty="0" smtClean="0"/>
              <a:t>начала.</a:t>
            </a:r>
            <a:endParaRPr lang="ru-RU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 smtClean="0"/>
              <a:t>Степень </a:t>
            </a:r>
            <a:r>
              <a:rPr lang="ru-RU" dirty="0"/>
              <a:t>завершенности строительства в целях налогообложения</a:t>
            </a:r>
            <a:r>
              <a:rPr lang="ru-RU" b="1" dirty="0"/>
              <a:t> </a:t>
            </a:r>
            <a:r>
              <a:rPr lang="ru-RU" dirty="0"/>
              <a:t>определяется техническими экспертами в строительстве или хозяйствующими субъектами, работающими в области технической экспертизы, или органом местного публичного управления на основе метода, установленного Положением о порядке выпуска Технического заключения, подтверждающего степень строительства, утвержденным </a:t>
            </a:r>
            <a:r>
              <a:rPr lang="ru-RU" b="1" dirty="0"/>
              <a:t>Приказом</a:t>
            </a:r>
            <a:r>
              <a:rPr lang="ru-RU" dirty="0"/>
              <a:t> Министерства Регионального развития и строительства </a:t>
            </a:r>
            <a:r>
              <a:rPr lang="ru-RU" b="1" dirty="0"/>
              <a:t>№ 46</a:t>
            </a:r>
            <a:r>
              <a:rPr lang="ru-RU" dirty="0"/>
              <a:t>  </a:t>
            </a:r>
            <a:r>
              <a:rPr lang="ru-RU" b="1" dirty="0"/>
              <a:t>от  10.04.2013 г. </a:t>
            </a:r>
            <a:r>
              <a:rPr lang="ru-RU" dirty="0"/>
              <a:t>от  10.04.2013 г. (</a:t>
            </a:r>
            <a:r>
              <a:rPr lang="ru-RU" dirty="0" err="1"/>
              <a:t>Мониторул</a:t>
            </a:r>
            <a:r>
              <a:rPr lang="ru-RU" dirty="0"/>
              <a:t> </a:t>
            </a:r>
            <a:r>
              <a:rPr lang="ru-RU" dirty="0" err="1"/>
              <a:t>Офичиал</a:t>
            </a:r>
            <a:r>
              <a:rPr lang="ru-RU" dirty="0"/>
              <a:t> № 83-90 ст.427 от 19.04.2013</a:t>
            </a:r>
            <a:r>
              <a:rPr lang="ru-RU" b="1" dirty="0"/>
              <a:t> </a:t>
            </a:r>
            <a:r>
              <a:rPr lang="ru-RU" dirty="0"/>
              <a:t>г.)</a:t>
            </a:r>
            <a:endParaRPr lang="ru-RU" i="1" dirty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4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646" dirty="0"/>
              <a:t>Налоговый период и налогооблагаемая база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653259"/>
            <a:ext cx="10207589" cy="3982456"/>
          </a:xfrm>
        </p:spPr>
        <p:txBody>
          <a:bodyPr>
            <a:normAutofit/>
          </a:bodyPr>
          <a:lstStyle/>
          <a:p>
            <a:pPr algn="just">
              <a:tabLst>
                <a:tab pos="6846314" algn="l"/>
                <a:tab pos="7045102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Налоговый период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КАЛЕНДАРНЫЙ ГОД</a:t>
            </a:r>
            <a:endParaRPr lang="ru-RU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/>
              <a:t>Налогооблагаемая база</a:t>
            </a:r>
            <a:r>
              <a:rPr lang="ru-RU" dirty="0" smtClean="0"/>
              <a:t>: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недвижимого имущества, оцененного кадастровыми органами в целях налогообложения - </a:t>
            </a:r>
            <a:r>
              <a:rPr lang="ru-RU" b="1" dirty="0"/>
              <a:t>оцененная стоимость этого </a:t>
            </a:r>
            <a:r>
              <a:rPr lang="ru-RU" b="1" dirty="0" smtClean="0"/>
              <a:t>имущества</a:t>
            </a:r>
            <a:r>
              <a:rPr lang="ru-RU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земельных участков, не оцененных кадастровыми органами в целях налогообложения – </a:t>
            </a:r>
            <a:r>
              <a:rPr lang="ru-RU" b="1" dirty="0" smtClean="0"/>
              <a:t>площадь земельного участка</a:t>
            </a:r>
            <a:r>
              <a:rPr lang="ru-RU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зданий, сооружений, индивидуальных жилых домов, квартир </a:t>
            </a:r>
            <a:r>
              <a:rPr lang="ru-RU" dirty="0"/>
              <a:t>и </a:t>
            </a:r>
            <a:r>
              <a:rPr lang="ru-RU" dirty="0" smtClean="0"/>
              <a:t>других изолированных помещений, </a:t>
            </a:r>
            <a:r>
              <a:rPr lang="ru-RU" dirty="0"/>
              <a:t>в том числе </a:t>
            </a:r>
            <a:r>
              <a:rPr lang="ru-RU" dirty="0" smtClean="0"/>
              <a:t>находящихся </a:t>
            </a:r>
            <a:r>
              <a:rPr lang="ru-RU" dirty="0"/>
              <a:t>в стадии завершения строительства (50 % и более), строительство </a:t>
            </a:r>
            <a:r>
              <a:rPr lang="ru-RU" dirty="0" smtClean="0"/>
              <a:t>которых </a:t>
            </a:r>
            <a:r>
              <a:rPr lang="ru-RU" dirty="0"/>
              <a:t>не завершено в течение 3-х лет с его </a:t>
            </a:r>
            <a:r>
              <a:rPr lang="ru-RU" dirty="0" smtClean="0"/>
              <a:t>начала, не оцененных кадастровыми органами в целях налогообложения - </a:t>
            </a:r>
            <a:r>
              <a:rPr lang="ru-RU" b="1" dirty="0" smtClean="0"/>
              <a:t>балансовая </a:t>
            </a:r>
            <a:r>
              <a:rPr lang="ru-RU" b="1" dirty="0"/>
              <a:t>стоимость недвижимого </a:t>
            </a:r>
            <a:r>
              <a:rPr lang="ru-RU" b="1" dirty="0" smtClean="0"/>
              <a:t>имущества. 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5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997" y="676985"/>
            <a:ext cx="9667251" cy="1369017"/>
          </a:xfrm>
        </p:spPr>
        <p:txBody>
          <a:bodyPr/>
          <a:lstStyle/>
          <a:p>
            <a:pPr algn="ctr"/>
            <a:r>
              <a:rPr lang="ru-RU" sz="2646" dirty="0"/>
              <a:t>Порядок исчисления налога на недвижимое имущество за объекты, оцененные в целях налогообложения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813" y="2563319"/>
            <a:ext cx="11647357" cy="398213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По объектам недвижимого имущества, оцененным кадастровыми органами в целях налогообложения</a:t>
            </a:r>
            <a:r>
              <a:rPr lang="ru-RU" dirty="0" smtClean="0"/>
              <a:t>, юридические лица и </a:t>
            </a:r>
            <a:r>
              <a:rPr lang="ru-RU" dirty="0"/>
              <a:t>физические лица, зарегистрированные в качестве предпринимателей, самостоятельно исчисляют годовую сумму налога на недвижимое имущество </a:t>
            </a:r>
            <a:r>
              <a:rPr lang="ru-RU" b="1" dirty="0"/>
              <a:t>исходя из </a:t>
            </a:r>
            <a:r>
              <a:rPr lang="ru-RU" b="1" dirty="0" smtClean="0"/>
              <a:t>оцененной стоимости недвижимого имущества  </a:t>
            </a:r>
            <a:r>
              <a:rPr lang="ru-RU" b="1" dirty="0"/>
              <a:t>по состоянию на 1 января </a:t>
            </a:r>
            <a:r>
              <a:rPr lang="ru-RU" dirty="0"/>
              <a:t>соответствующего налогового </a:t>
            </a:r>
            <a:r>
              <a:rPr lang="ru-RU" dirty="0" smtClean="0"/>
              <a:t>периода и конкретной ставки, установленной органами местного публичного управления по месту расположения недвижимого имущества.</a:t>
            </a:r>
            <a:endParaRPr lang="ru-RU" dirty="0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изменения субъекта налогообложения после начала налогового года исчисление налога на недвижимое имущество для нового субъекта налогообложения осуществляется с момента государственной регистрации его имущественных прав на недвижимое имущество или с момента установления факта реализации им права владения, пользования и/или распоряжения недвижимым имуществом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endParaRPr lang="ru-RU" sz="1764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88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646" dirty="0"/>
              <a:t>Порядок исчисления земельного налога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783" y="2563318"/>
            <a:ext cx="11527437" cy="407239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 земельным участкам, не оцененным кадастровыми органами в целях налогообложения по состоянию на 1 января календарного года, субъекты налогообложения – </a:t>
            </a:r>
            <a:r>
              <a:rPr lang="ru-RU" dirty="0"/>
              <a:t>юридические лица и физические лица, осуществляющие предпринимательскую деятельность, за исключением крестьянских (фермерских) хозяйств</a:t>
            </a:r>
            <a:r>
              <a:rPr lang="ru-RU" dirty="0" smtClean="0"/>
              <a:t>, исчисляют земельный налог, который рассчитывается  </a:t>
            </a:r>
            <a:r>
              <a:rPr lang="ru-RU" dirty="0"/>
              <a:t>как произведение конкретной ставки </a:t>
            </a:r>
            <a:r>
              <a:rPr lang="ru-RU" dirty="0" smtClean="0"/>
              <a:t>налога, установленной органами местного публичного управления по месту расположения земельных участков, </a:t>
            </a:r>
            <a:r>
              <a:rPr lang="ru-RU" dirty="0"/>
              <a:t>на количество </a:t>
            </a:r>
            <a:r>
              <a:rPr lang="ru-RU" dirty="0" err="1"/>
              <a:t>балло</a:t>
            </a:r>
            <a:r>
              <a:rPr lang="ru-RU" dirty="0"/>
              <a:t>-гектаров, гектаров или на площадь земельного </a:t>
            </a:r>
            <a:r>
              <a:rPr lang="ru-RU" dirty="0" smtClean="0"/>
              <a:t>участка.</a:t>
            </a:r>
          </a:p>
          <a:p>
            <a:pPr algn="just"/>
            <a:r>
              <a:rPr lang="ru-RU" dirty="0" smtClean="0"/>
              <a:t>Для крестьянских (фермерских) хозяйств земельный налог рассчитывается сборщиками местных налогов и сборов из состава </a:t>
            </a:r>
            <a:r>
              <a:rPr lang="ru-RU" dirty="0" err="1" smtClean="0"/>
              <a:t>примэрий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8545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013" y="1073290"/>
            <a:ext cx="10349802" cy="72536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Установление местных сборов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320" y="2612572"/>
            <a:ext cx="11234057" cy="436098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 smtClean="0"/>
              <a:t>     </a:t>
            </a:r>
            <a:r>
              <a:rPr lang="ru-RU" dirty="0"/>
              <a:t>В отступление от положений части (5</a:t>
            </a:r>
            <a:r>
              <a:rPr lang="ru-RU" dirty="0" smtClean="0"/>
              <a:t>) ст. 297 НК, </a:t>
            </a:r>
            <a:r>
              <a:rPr lang="ru-RU" dirty="0"/>
              <a:t>ставки сбора </a:t>
            </a:r>
            <a:r>
              <a:rPr lang="ru-RU" dirty="0" smtClean="0"/>
              <a:t>устанавливаются местными советами:</a:t>
            </a:r>
            <a:endParaRPr lang="ru-RU" dirty="0"/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/>
              <a:t>a) </a:t>
            </a:r>
            <a:r>
              <a:rPr lang="ru-RU" b="1" dirty="0"/>
              <a:t>в случае сбора за объекты торговли и/или объекты по оказанию услуг </a:t>
            </a:r>
            <a:r>
              <a:rPr lang="ru-RU" dirty="0"/>
              <a:t>– в зависимости от вида осуществляемой деятельности, вида объекта налогообложения, места расположения, площади, занимаемой объектами торговли и/или объектами по оказанию услуг, вида реализуемых товаров и оказываемых услуг, режима работы;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/>
              <a:t>b) </a:t>
            </a:r>
            <a:r>
              <a:rPr lang="ru-RU" b="1" dirty="0"/>
              <a:t>в случае рыночного сбора </a:t>
            </a:r>
            <a:r>
              <a:rPr lang="ru-RU" dirty="0"/>
              <a:t>– в зависимости от вида рынка, места расположения и режима работы;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/>
              <a:t>c) </a:t>
            </a:r>
            <a:r>
              <a:rPr lang="ru-RU" b="1" dirty="0"/>
              <a:t>в случае сбора за предоставление услуг по автомобильной перевозке пассажиров на территории муниципиев, городов и сел (коммун) </a:t>
            </a:r>
            <a:r>
              <a:rPr lang="ru-RU" dirty="0"/>
              <a:t>– в зависимости от количества мест в транспортной единице, протяженности маршрута, периодичности движения на маршруте, пассажиропотока на маршруте;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/>
              <a:t>d) </a:t>
            </a:r>
            <a:r>
              <a:rPr lang="ru-RU" b="1" dirty="0"/>
              <a:t>в случае сбора за рекламные устройства </a:t>
            </a:r>
            <a:r>
              <a:rPr lang="ru-RU" dirty="0"/>
              <a:t>– в зависимости от площади поверхности (поверхностей) рекламного устройства и места размещения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4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764" b="1" dirty="0"/>
              <a:t>Порядок исчисления налога на недвижимое имущество по не оцененным кадастровыми органами в целях налогообложения объектам недвижимого имущества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070" y="2843341"/>
            <a:ext cx="10926557" cy="386759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Налог на недвижимое имущество за здания</a:t>
            </a:r>
            <a:r>
              <a:rPr lang="ru-RU" dirty="0"/>
              <a:t>, сооружения, квартиры и другие изолированные помещения, перемещение которых невозможно без прямого ущерба их назначению, в том числе, находящиеся в стадии завершения строительства (50 % и более), строительство которых не завершено в </a:t>
            </a:r>
            <a:r>
              <a:rPr lang="ru-RU" dirty="0" smtClean="0"/>
              <a:t>3-х лет </a:t>
            </a:r>
            <a:r>
              <a:rPr lang="ru-RU" dirty="0"/>
              <a:t>с его </a:t>
            </a:r>
            <a:r>
              <a:rPr lang="ru-RU" dirty="0" smtClean="0"/>
              <a:t>начала, </a:t>
            </a:r>
            <a:r>
              <a:rPr lang="ru-RU" b="1" dirty="0" smtClean="0"/>
              <a:t>не оцененные кадастровыми органами в целях налогообложения</a:t>
            </a:r>
            <a:r>
              <a:rPr lang="ru-RU" dirty="0" smtClean="0"/>
              <a:t>, исчисляется юридическими лицами и физическими лицами, осуществляющими предпринимательскую деятельность самостоятельно:</a:t>
            </a:r>
          </a:p>
          <a:p>
            <a:pPr marL="0" indent="0" algn="just">
              <a:buNone/>
            </a:pPr>
            <a:r>
              <a:rPr lang="ru-RU" dirty="0"/>
              <a:t>        </a:t>
            </a:r>
            <a:r>
              <a:rPr lang="ru-RU" dirty="0" smtClean="0"/>
              <a:t>- </a:t>
            </a:r>
            <a:r>
              <a:rPr lang="ru-RU" dirty="0"/>
              <a:t>исходя из </a:t>
            </a:r>
            <a:r>
              <a:rPr lang="ru-RU" dirty="0" smtClean="0"/>
              <a:t>балансовой </a:t>
            </a:r>
            <a:r>
              <a:rPr lang="ru-RU" dirty="0"/>
              <a:t>стоимости недвижимого имущества, по состоянию на 1 января текущего налогового </a:t>
            </a:r>
            <a:r>
              <a:rPr lang="ru-RU" dirty="0" smtClean="0"/>
              <a:t>года и конкретной ставки, установленной ОМПУ,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- </a:t>
            </a:r>
            <a:r>
              <a:rPr lang="ru-RU" dirty="0"/>
              <a:t>а в случае недвижимого имущества, приобретенного в течение года, в том числе недвижимого имущества, на которое меняется субъект налогообложения в течение года – в соответствии с балансовой стоимостью на дату его </a:t>
            </a:r>
            <a:r>
              <a:rPr lang="ru-RU" dirty="0" smtClean="0"/>
              <a:t>приобретения и </a:t>
            </a:r>
            <a:r>
              <a:rPr lang="ru-RU" dirty="0"/>
              <a:t>конкретной ставки, установленной </a:t>
            </a:r>
            <a:r>
              <a:rPr lang="ru-RU" dirty="0" smtClean="0"/>
              <a:t>ОМПУ.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11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646" dirty="0"/>
              <a:t>Сроки уплаты и предоставления расчета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08" y="2452193"/>
            <a:ext cx="11508758" cy="4183522"/>
          </a:xfrm>
        </p:spPr>
        <p:txBody>
          <a:bodyPr>
            <a:normAutofit lnSpcReduction="1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За объекты недвижимого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имущества, имеющиеся и/или приобретенные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до 25 сентября текущего налогового года, срок уплаты  до 25 сентября </a:t>
            </a:r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включительно</a:t>
            </a:r>
            <a:endParaRPr lang="ru-RU" sz="3527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Calibri" panose="020F0502020204030204" pitchFamily="34" charset="0"/>
              </a:rPr>
              <a:t> </a:t>
            </a:r>
            <a:r>
              <a:rPr lang="ru-RU" dirty="0">
                <a:ea typeface="Calibri" panose="020F0502020204030204" pitchFamily="34" charset="0"/>
              </a:rPr>
              <a:t>За объекты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недвижимого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имущества </a:t>
            </a:r>
            <a:r>
              <a:rPr lang="ru-RU" dirty="0" smtClean="0">
                <a:ea typeface="Calibri" panose="020F0502020204030204" pitchFamily="34" charset="0"/>
              </a:rPr>
              <a:t>, </a:t>
            </a:r>
            <a:r>
              <a:rPr lang="ru-RU" dirty="0">
                <a:ea typeface="Calibri" panose="020F0502020204030204" pitchFamily="34" charset="0"/>
              </a:rPr>
              <a:t>приобретенные/возникшие </a:t>
            </a:r>
            <a:r>
              <a:rPr lang="ru-RU" b="1" dirty="0">
                <a:ea typeface="Calibri" panose="020F0502020204030204" pitchFamily="34" charset="0"/>
              </a:rPr>
              <a:t>в период с 26 сентября по 31 декабря -  срок уплаты  до 25 марта года, следующего за отчетным</a:t>
            </a:r>
            <a:r>
              <a:rPr lang="ru-RU" dirty="0" smtClean="0">
                <a:ea typeface="Calibri" panose="020F0502020204030204" pitchFamily="34" charset="0"/>
              </a:rPr>
              <a:t>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Индивидуальные предприниматели, среднегодовая численность работников которых на протяжении налогового периода не превышает 3-х единиц и которые не зарегистрированы в качестве плательщиков НДС, уплачивают земельный налог на недвижимое имущество, исчисленный за налоговый период - </a:t>
            </a:r>
            <a:r>
              <a:rPr lang="ru-RU" b="1" dirty="0"/>
              <a:t>до 25 марта года, следующего за отчетным</a:t>
            </a:r>
            <a:r>
              <a:rPr lang="ru-RU" dirty="0" smtClean="0"/>
              <a:t>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Крестьянские (фермерские) хозяйства уплачивают земельный налог:</a:t>
            </a:r>
            <a:endParaRPr lang="ru-RU" b="1" dirty="0"/>
          </a:p>
          <a:p>
            <a:pPr mar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/>
              <a:t>по земельным участкам</a:t>
            </a:r>
            <a:r>
              <a:rPr lang="ru-RU" dirty="0" smtClean="0"/>
              <a:t>, имеющимся и/или приобретенным </a:t>
            </a:r>
            <a:r>
              <a:rPr lang="ru-RU" dirty="0"/>
              <a:t>до 31 мая </a:t>
            </a:r>
            <a:r>
              <a:rPr lang="ru-RU" dirty="0" smtClean="0"/>
              <a:t>- </a:t>
            </a:r>
            <a:r>
              <a:rPr lang="ru-RU" b="1" dirty="0"/>
              <a:t>в срок до 30 июня</a:t>
            </a:r>
            <a:r>
              <a:rPr lang="ru-RU" dirty="0"/>
              <a:t> текущего налогового </a:t>
            </a:r>
            <a:r>
              <a:rPr lang="ru-RU" dirty="0" smtClean="0"/>
              <a:t>года;</a:t>
            </a:r>
            <a:endParaRPr lang="ru-RU" b="1" dirty="0"/>
          </a:p>
          <a:p>
            <a:pPr mar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/>
              <a:t>по земельным участкам, приобретенным в период 01 июня – 31 декабря текущего налогового года </a:t>
            </a:r>
            <a:r>
              <a:rPr lang="ru-RU" dirty="0" smtClean="0"/>
              <a:t>- </a:t>
            </a:r>
            <a:r>
              <a:rPr lang="ru-RU" b="1" dirty="0"/>
              <a:t>в срок до</a:t>
            </a:r>
            <a:r>
              <a:rPr lang="ru-RU" dirty="0"/>
              <a:t> </a:t>
            </a:r>
            <a:r>
              <a:rPr lang="ru-RU" b="1" dirty="0"/>
              <a:t>25 марта года, следующего за </a:t>
            </a:r>
            <a:r>
              <a:rPr lang="ru-RU" b="1" dirty="0" smtClean="0"/>
              <a:t>отчетным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4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Сроки представления отчетов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6" y="3008825"/>
            <a:ext cx="11287594" cy="3871660"/>
          </a:xfrm>
        </p:spPr>
        <p:txBody>
          <a:bodyPr/>
          <a:lstStyle/>
          <a:p>
            <a:pPr algn="just"/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Расчет по налогу на недвижимое имущество 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ea typeface="Calibri" panose="020F0502020204030204" pitchFamily="34" charset="0"/>
                <a:cs typeface="Times New Roman" panose="02020603050405020304" pitchFamily="18" charset="0"/>
              </a:rPr>
              <a:t>Forma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 BIJ 17) в новой </a:t>
            </a:r>
            <a:r>
              <a:rPr lang="ru-RU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редакции, утвержден Приказом 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ГНС </a:t>
            </a:r>
            <a:r>
              <a:rPr lang="ru-RU" b="1" i="1" dirty="0">
                <a:ea typeface="Calibri" panose="020F0502020204030204" pitchFamily="34" charset="0"/>
                <a:cs typeface="Times New Roman" panose="02020603050405020304" pitchFamily="18" charset="0"/>
              </a:rPr>
              <a:t>№ 73 от 15.02.2021 г. 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(ОМ № 57-65 ст. 244 от 26.02.2021) </a:t>
            </a:r>
            <a:r>
              <a:rPr lang="ru-RU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представляется:</a:t>
            </a:r>
            <a:endParaRPr lang="ru-RU" sz="3527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до 25 сентября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текущего налогового года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за объекты недвижимого имущества, имеющиеся и/или приобретенные в течении налогового периода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до 25 сентября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527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ea typeface="Calibri" panose="020F0502020204030204" pitchFamily="34" charset="0"/>
              </a:rPr>
              <a:t>- до 25 марта года, следующего за отчётным - </a:t>
            </a:r>
            <a:r>
              <a:rPr lang="ru-RU" dirty="0">
                <a:ea typeface="Calibri" panose="020F0502020204030204" pitchFamily="34" charset="0"/>
              </a:rPr>
              <a:t>за объекты, </a:t>
            </a:r>
            <a:r>
              <a:rPr lang="ru-RU" dirty="0" smtClean="0">
                <a:ea typeface="Calibri" panose="020F0502020204030204" pitchFamily="34" charset="0"/>
              </a:rPr>
              <a:t>приобретенные/возникшие </a:t>
            </a:r>
            <a:r>
              <a:rPr lang="ru-RU" dirty="0">
                <a:ea typeface="Calibri" panose="020F0502020204030204" pitchFamily="34" charset="0"/>
              </a:rPr>
              <a:t>в период с 26 сентября по 31 декабря</a:t>
            </a:r>
            <a:r>
              <a:rPr lang="ru-RU" dirty="0" smtClean="0">
                <a:ea typeface="Calibri" panose="020F0502020204030204" pitchFamily="34" charset="0"/>
              </a:rPr>
              <a:t>.</a:t>
            </a:r>
          </a:p>
          <a:p>
            <a:pPr algn="just"/>
            <a:r>
              <a:rPr lang="ru-RU" dirty="0"/>
              <a:t>Единый налоговый отчет (Декларация</a:t>
            </a:r>
            <a:r>
              <a:rPr lang="ru-RU" dirty="0" smtClean="0"/>
              <a:t>) </a:t>
            </a:r>
            <a:r>
              <a:rPr lang="ru-RU" dirty="0"/>
              <a:t>(</a:t>
            </a:r>
            <a:r>
              <a:rPr lang="ro-RO" dirty="0"/>
              <a:t>Forma UNIF </a:t>
            </a:r>
            <a:r>
              <a:rPr lang="ru-RU" dirty="0"/>
              <a:t>21</a:t>
            </a:r>
            <a:r>
              <a:rPr lang="ru-RU" dirty="0" smtClean="0"/>
              <a:t>)   </a:t>
            </a:r>
            <a:r>
              <a:rPr lang="ru-RU" b="1" dirty="0" smtClean="0"/>
              <a:t>представляется</a:t>
            </a:r>
            <a:r>
              <a:rPr lang="ru-RU" dirty="0" smtClean="0"/>
              <a:t> </a:t>
            </a:r>
            <a:r>
              <a:rPr lang="ru-RU" b="1" dirty="0"/>
              <a:t>до 25 марта</a:t>
            </a:r>
            <a:r>
              <a:rPr lang="ru-RU" dirty="0"/>
              <a:t> года, следующего за </a:t>
            </a:r>
            <a:r>
              <a:rPr lang="ru-RU" dirty="0" smtClean="0"/>
              <a:t>отчетным.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61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350" y="812382"/>
            <a:ext cx="9546898" cy="13238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46" b="1" dirty="0"/>
              <a:t/>
            </a:r>
            <a:br>
              <a:rPr lang="ru-RU" sz="2646" b="1" dirty="0"/>
            </a:br>
            <a:r>
              <a:rPr lang="ru-RU" sz="1984" b="1" dirty="0"/>
              <a:t>ЛЬГОТЫ ПО УПЛАТЕ НАЛОГА НА НЕДВИЖИМОЕ ИМУЩЕСТВО </a:t>
            </a:r>
            <a:br>
              <a:rPr lang="ru-RU" sz="1984" b="1" dirty="0"/>
            </a:br>
            <a:r>
              <a:rPr lang="ru-RU" sz="1984" b="1" dirty="0"/>
              <a:t>для юридических лиц и физических лиц, осуществляющих предпринимательскую деятельность</a:t>
            </a:r>
            <a:r>
              <a:rPr lang="ru-RU" sz="1984" dirty="0"/>
              <a:t/>
            </a:r>
            <a:br>
              <a:rPr lang="ru-RU" sz="1984" dirty="0"/>
            </a:br>
            <a:endParaRPr lang="ru-RU" sz="1984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803" y="2608288"/>
            <a:ext cx="11427716" cy="4266770"/>
          </a:xfrm>
        </p:spPr>
        <p:txBody>
          <a:bodyPr>
            <a:normAutofit fontScale="925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органы публичной власти и учреждения, финансируемые из средств бюджетов всех уровней;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общества слепых, общества глухих, общества инвалидов и предприятия, созданные для выполнения этими обществами своих уставных целей;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предприятия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пенитенциарных учреждений;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Республиканский экспериментальный центр по протезированию, ортопедии и реабилитации Министерства здравоохранения, труда и социальной защиты;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объекты гражданской защиты;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религиозные организации – по недвижимому имуществу, используемому для проведения религиозных обрядов;</a:t>
            </a:r>
            <a:endParaRPr lang="ru-RU" sz="1764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дипломатические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представительства и консульские учреждения, аккредитованные в Республике Молдова, а также представительства международных организаций, аккредитованных в Республике Молдова, на основе принципа взаимности, в соответствии с международными договорами, одной из сторон которых является Республика Молдова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00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413" y="631853"/>
            <a:ext cx="9657835" cy="12207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984" b="1" dirty="0">
                <a:solidFill>
                  <a:srgbClr val="EBEBEB"/>
                </a:solidFill>
              </a:rPr>
              <a:t/>
            </a:r>
            <a:br>
              <a:rPr lang="ru-RU" sz="1984" b="1" dirty="0">
                <a:solidFill>
                  <a:srgbClr val="EBEBEB"/>
                </a:solidFill>
              </a:rPr>
            </a:br>
            <a:r>
              <a:rPr lang="ru-RU" sz="1984" b="1" dirty="0">
                <a:solidFill>
                  <a:srgbClr val="EBEBEB"/>
                </a:solidFill>
              </a:rPr>
              <a:t/>
            </a:r>
            <a:br>
              <a:rPr lang="ru-RU" sz="1984" b="1" dirty="0">
                <a:solidFill>
                  <a:srgbClr val="EBEBEB"/>
                </a:solidFill>
              </a:rPr>
            </a:br>
            <a:r>
              <a:rPr lang="ru-RU" sz="1984" b="1" dirty="0">
                <a:solidFill>
                  <a:srgbClr val="EBEBEB"/>
                </a:solidFill>
              </a:rPr>
              <a:t>ЛЬГОТЫ ПО УПЛАТЕ НАЛОГА НА НЕДВИЖИМОЕ ИМУЩЕСТВО </a:t>
            </a:r>
            <a:br>
              <a:rPr lang="ru-RU" sz="1984" b="1" dirty="0">
                <a:solidFill>
                  <a:srgbClr val="EBEBEB"/>
                </a:solidFill>
              </a:rPr>
            </a:br>
            <a:r>
              <a:rPr lang="ru-RU" sz="1984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r>
              <a:rPr lang="ru-RU" sz="1984" dirty="0">
                <a:solidFill>
                  <a:srgbClr val="EBEBEB"/>
                </a:solidFill>
              </a:rPr>
              <a:t/>
            </a:r>
            <a:br>
              <a:rPr lang="ru-RU" sz="1984" dirty="0">
                <a:solidFill>
                  <a:srgbClr val="EBEBEB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413" y="2738033"/>
            <a:ext cx="11078106" cy="2928250"/>
          </a:xfrm>
        </p:spPr>
        <p:txBody>
          <a:bodyPr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государственные учреждения здравоохранения, индивидуальные кабинеты семейного врача и центры семейных врачей, предусмотренные в статье 36</a:t>
            </a:r>
            <a:r>
              <a:rPr lang="ru-RU" sz="1600" baseline="30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5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Закона об охране здоровья № 411/1995, финансируемые из фондов обязательного медицинского страхования;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Национальная компания медицинского страхования и ее территориальные агентства;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Национальный банк Молдовы;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собственники или владельцы имущества, реквизированного в интересах общества, – на период реквизиции согласно законодательству; 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некоммерческие организации, отвечающие требованиям статьи 52, в рамках которых функционируют учреждения социальной помощи.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5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41" y="737161"/>
            <a:ext cx="9652207" cy="1115424"/>
          </a:xfrm>
        </p:spPr>
        <p:txBody>
          <a:bodyPr/>
          <a:lstStyle/>
          <a:p>
            <a:pPr algn="ctr"/>
            <a:r>
              <a:rPr lang="ru-RU" sz="1984" b="1" dirty="0">
                <a:solidFill>
                  <a:srgbClr val="EBEBEB"/>
                </a:solidFill>
              </a:rPr>
              <a:t>ЛЬГОТЫ ПО УПЛАТЕ НАЛОГА НА НЕДВИЖИМОЕ ИМУЩЕСТВО </a:t>
            </a:r>
            <a:br>
              <a:rPr lang="ru-RU" sz="1984" b="1" dirty="0">
                <a:solidFill>
                  <a:srgbClr val="EBEBEB"/>
                </a:solidFill>
              </a:rPr>
            </a:br>
            <a:r>
              <a:rPr lang="ru-RU" sz="1984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31" y="2527414"/>
            <a:ext cx="11869817" cy="4108301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От налога на недвижимое имущество (землю, земельные участки) освобождаются собственники и пользователи земель, земельных участков:</a:t>
            </a:r>
            <a:endParaRPr lang="ru-RU" sz="3307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a) занятых заповедниками, дендрологическими и национальными парками, ботаническими садами;</a:t>
            </a:r>
            <a:endParaRPr lang="ru-RU" sz="3307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b) относящихся к лесному фонду, если они не вовлечены в предпринимательскую деятельность. Исключение составляют лесные хозяйства при проведении экологических реконструктивных рубок, рубок обновления и промежуточного пользования, при осуществлении лесоустройства, проектно-изыскательских работ для нужд лесного хозяйства, работ по ликвидации последствий стихийных бедствий, а также других лесохозяйственных работ, связанных с уходом за лесами;</a:t>
            </a:r>
            <a:endParaRPr lang="ru-RU" sz="3307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307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) относящихся к водному фонду, если они не вовлечены в предпринимательскую деятельность;</a:t>
            </a:r>
            <a:endParaRPr lang="ru-RU" sz="3307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307" dirty="0">
                <a:ea typeface="Times New Roman" panose="02020603050405020304" pitchFamily="18" charset="0"/>
                <a:cs typeface="Times New Roman" panose="02020603050405020304" pitchFamily="18" charset="0"/>
              </a:rPr>
              <a:t>c) используемых научными организациями и научно-исследовательскими учреждениями сельскохозяйственного и лесохозяйственного профиля для научных и учебных целей;</a:t>
            </a:r>
            <a:endParaRPr lang="ru-RU" sz="3307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99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952" y="676986"/>
            <a:ext cx="9682296" cy="1175600"/>
          </a:xfrm>
        </p:spPr>
        <p:txBody>
          <a:bodyPr/>
          <a:lstStyle/>
          <a:p>
            <a:pPr algn="ctr"/>
            <a:r>
              <a:rPr lang="ru-RU" sz="1984" b="1" dirty="0">
                <a:solidFill>
                  <a:srgbClr val="EBEBEB"/>
                </a:solidFill>
              </a:rPr>
              <a:t>ЛЬГОТЫ ПО УПЛАТЕ НАЛОГА НА НЕДВИЖИМОЕ ИМУЩЕСТВО </a:t>
            </a:r>
            <a:br>
              <a:rPr lang="ru-RU" sz="1984" b="1" dirty="0">
                <a:solidFill>
                  <a:srgbClr val="EBEBEB"/>
                </a:solidFill>
              </a:rPr>
            </a:br>
            <a:r>
              <a:rPr lang="ru-RU" sz="1984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851" y="2653259"/>
            <a:ext cx="11412401" cy="4372349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От налога на недвижимое имущество (землю, земельные участки) освобождаются собственники и пользователи земель, земельных участков:</a:t>
            </a:r>
            <a:endParaRPr lang="ru-RU" sz="1500" dirty="0">
              <a:solidFill>
                <a:prstClr val="black">
                  <a:lumMod val="75000"/>
                  <a:lumOff val="25000"/>
                </a:prst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занятых многолетними насаждениями до начала </a:t>
            </a:r>
            <a:r>
              <a:rPr lang="ru-RU" sz="1543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плодоношения 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занятых учреждениями культуры, искусства и кинематографии, образования, здравоохранения, спортивно-оздоровительными комплексами (за исключением занятых курортными учреждениями), а также памятниками природы, истории и культуры, финансируемыми из средств государственного бюджета или профессиональных союзов;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постоянно отведенных под железнодорожные пути и автомобильные дороги общего пользования, речные порты и взлетно-посадочные полосы;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отведенных под зоны государственной границы;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находящихся в общем пользовании населенных пунктов;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отведенных для сельскохозяйственных нужд, признанных при отведении нарушенными и впоследствии восстановленных, – на срок 5 лет;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подверженных химическому, радиоактивному и другому загрязнению, если Правительство установило ограничения на осуществление сельскохозяйственных работ на этих участках.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543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(От налога на недвижимое имущество (земельные участки, сектора участков) освобождаются администрации зон свободного предпринимательства в период управления ими соответствующим недвижимым имуществом.</a:t>
            </a:r>
            <a:endParaRPr lang="ru-RU" sz="1543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B31166"/>
              </a:buClr>
            </a:pPr>
            <a:endParaRPr lang="ru-RU" sz="66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70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412" y="2869876"/>
            <a:ext cx="10596696" cy="3915025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      СБОР </a:t>
            </a:r>
            <a:r>
              <a:rPr lang="ru-RU" b="1" dirty="0"/>
              <a:t>ЗА ВОДУ</a:t>
            </a:r>
            <a:endParaRPr lang="ru-RU" dirty="0"/>
          </a:p>
          <a:p>
            <a:pPr marL="0" indent="0" algn="just">
              <a:buNone/>
            </a:pPr>
            <a:r>
              <a:rPr lang="ru-RU" b="1" dirty="0" smtClean="0"/>
              <a:t>    Субъектами </a:t>
            </a:r>
            <a:r>
              <a:rPr lang="ru-RU" b="1" dirty="0"/>
              <a:t>сбора за воду </a:t>
            </a:r>
            <a:r>
              <a:rPr lang="ru-RU" dirty="0"/>
              <a:t>являются физические лица, осуществляющие предпринимательскую деятельность, и юридические лица, которые:</a:t>
            </a:r>
          </a:p>
          <a:p>
            <a:r>
              <a:rPr lang="ru-RU" dirty="0"/>
              <a:t>а) добывают воду из поверхностных и подземных источников;</a:t>
            </a:r>
          </a:p>
          <a:p>
            <a:r>
              <a:rPr lang="ru-RU" dirty="0"/>
              <a:t>b) используют питьевую воду из любого источника с целью розлива;</a:t>
            </a:r>
          </a:p>
          <a:p>
            <a:r>
              <a:rPr lang="ru-RU" dirty="0"/>
              <a:t>с) добывают природную минеральную воду;</a:t>
            </a:r>
          </a:p>
          <a:p>
            <a:r>
              <a:rPr lang="ru-RU" dirty="0"/>
              <a:t>d) используют воду в гидроцентралях.</a:t>
            </a:r>
          </a:p>
        </p:txBody>
      </p:sp>
    </p:spTree>
    <p:extLst>
      <p:ext uri="{BB962C8B-B14F-4D97-AF65-F5344CB8AC3E}">
        <p14:creationId xmlns:p14="http://schemas.microsoft.com/office/powerpoint/2010/main" val="245030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Clr>
                <a:srgbClr val="B31166"/>
              </a:buClr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Сбор  за воду</a:t>
            </a:r>
          </a:p>
          <a:p>
            <a:pPr marL="0" indent="0">
              <a:buClr>
                <a:srgbClr val="B31166"/>
              </a:buClr>
              <a:buNone/>
            </a:pP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Объектом 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налогообложения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является: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a) объем воды, добываемой из поверхностных и подземных источников;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b) объем питьевой воды из любого источника, используемой с целью розлива;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с) объем добываемой минеральной воды;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d) объем воды, используемой </a:t>
            </a:r>
            <a:r>
              <a:rPr lang="ru-RU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гидроцентралями.</a:t>
            </a:r>
            <a:r>
              <a:rPr lang="ru-RU" sz="3968" dirty="0" err="1">
                <a:solidFill>
                  <a:srgbClr val="EBEBEB"/>
                </a:solidFill>
                <a:ea typeface="+mj-ea"/>
                <a:cs typeface="+mj-cs"/>
              </a:rPr>
              <a:t>оры</a:t>
            </a:r>
            <a:r>
              <a:rPr lang="ru-RU" sz="3968" dirty="0">
                <a:solidFill>
                  <a:srgbClr val="EBEBEB"/>
                </a:solidFill>
                <a:ea typeface="+mj-ea"/>
                <a:cs typeface="+mj-cs"/>
              </a:rPr>
              <a:t> за природные ресурсы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1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Сборы за природные 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040" y="2153920"/>
            <a:ext cx="11584288" cy="43395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                                                     Ставки сбора за воду</a:t>
            </a:r>
          </a:p>
          <a:p>
            <a:r>
              <a:rPr lang="ru-RU" b="1" dirty="0" smtClean="0"/>
              <a:t>1</a:t>
            </a:r>
            <a:r>
              <a:rPr lang="ru-RU" b="1" dirty="0"/>
              <a:t>) </a:t>
            </a:r>
            <a:r>
              <a:rPr lang="ru-RU" dirty="0"/>
              <a:t>за каждый 1 м</a:t>
            </a:r>
            <a:r>
              <a:rPr lang="ru-RU" baseline="30000" dirty="0"/>
              <a:t>3</a:t>
            </a:r>
            <a:r>
              <a:rPr lang="ru-RU" dirty="0"/>
              <a:t> воды, добытой из поверхностных и подземных источников (исключая добытую природную минеральную воду, питьевую воду, добытую и/или использованную в целях розлива) –</a:t>
            </a:r>
            <a:r>
              <a:rPr lang="ru-RU" b="1" dirty="0"/>
              <a:t> 0,3 лея;</a:t>
            </a:r>
          </a:p>
          <a:p>
            <a:r>
              <a:rPr lang="ru-RU" dirty="0"/>
              <a:t>2) за каждый 1 м</a:t>
            </a:r>
            <a:r>
              <a:rPr lang="ru-RU" baseline="30000" dirty="0"/>
              <a:t>3</a:t>
            </a:r>
            <a:r>
              <a:rPr lang="ru-RU" dirty="0"/>
              <a:t> природной минеральной воды, добытой в целях розлива </a:t>
            </a:r>
            <a:r>
              <a:rPr lang="ru-RU" b="1" dirty="0"/>
              <a:t>– 16 леев;</a:t>
            </a:r>
          </a:p>
          <a:p>
            <a:r>
              <a:rPr lang="ru-RU" dirty="0"/>
              <a:t>3) за каждый 1 м</a:t>
            </a:r>
            <a:r>
              <a:rPr lang="ru-RU" baseline="30000" dirty="0"/>
              <a:t>3</a:t>
            </a:r>
            <a:r>
              <a:rPr lang="ru-RU" dirty="0"/>
              <a:t> природной минеральной воды, добытой и использованной в целях, иных чем предусмотренные пунктом 2)</a:t>
            </a:r>
            <a:r>
              <a:rPr lang="ru-RU" b="1" dirty="0"/>
              <a:t> – 2 лея;</a:t>
            </a:r>
          </a:p>
          <a:p>
            <a:r>
              <a:rPr lang="ru-RU" dirty="0"/>
              <a:t>4) за каждый 1 м</a:t>
            </a:r>
            <a:r>
              <a:rPr lang="ru-RU" baseline="30000" dirty="0"/>
              <a:t>3</a:t>
            </a:r>
            <a:r>
              <a:rPr lang="ru-RU" dirty="0"/>
              <a:t> питьевой воды, добытой из поверхностных и подземных источников в целях розлива</a:t>
            </a:r>
            <a:r>
              <a:rPr lang="ru-RU" b="1" dirty="0"/>
              <a:t> – 16 леев;</a:t>
            </a:r>
          </a:p>
          <a:p>
            <a:r>
              <a:rPr lang="ru-RU" dirty="0"/>
              <a:t>5) за каждый 1 м</a:t>
            </a:r>
            <a:r>
              <a:rPr lang="ru-RU" baseline="30000" dirty="0"/>
              <a:t>3</a:t>
            </a:r>
            <a:r>
              <a:rPr lang="ru-RU" dirty="0"/>
              <a:t> питьевой воды, использованной в целях розлива</a:t>
            </a:r>
            <a:r>
              <a:rPr lang="ru-RU" b="1" dirty="0"/>
              <a:t> – 15,7 лея;</a:t>
            </a:r>
          </a:p>
          <a:p>
            <a:r>
              <a:rPr lang="ru-RU" dirty="0"/>
              <a:t>6) за каждые 10м</a:t>
            </a:r>
            <a:r>
              <a:rPr lang="ru-RU" baseline="30000" dirty="0"/>
              <a:t>3</a:t>
            </a:r>
            <a:r>
              <a:rPr lang="ru-RU" dirty="0"/>
              <a:t> воды, использованной гидроцентралями –</a:t>
            </a:r>
            <a:r>
              <a:rPr lang="ru-RU" b="1" dirty="0"/>
              <a:t> 0,06 лея.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19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" y="548640"/>
            <a:ext cx="10139679" cy="155447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бор </a:t>
            </a:r>
            <a:r>
              <a:rPr lang="ru-RU" b="1" dirty="0">
                <a:ea typeface="Times New Roman" panose="02020603050405020304" pitchFamily="18" charset="0"/>
                <a:cs typeface="Arial" panose="020B0604020202020204" pitchFamily="34" charset="0"/>
              </a:rPr>
              <a:t>на </a:t>
            </a:r>
            <a:r>
              <a:rPr lang="ru-RU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благоустройство территорий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580640"/>
            <a:ext cx="10366485" cy="40550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юридические или физические лица, зарегистрированные в качестве предпринимателей, лица, осуществляющие профессиональную деятельность в сфере правосудия, которые имеют налогооблагаемую </a:t>
            </a:r>
            <a:r>
              <a:rPr lang="ru-RU" dirty="0" smtClean="0">
                <a:ea typeface="Times New Roman" panose="02020603050405020304" pitchFamily="18" charset="0"/>
                <a:cs typeface="Arial" panose="020B0604020202020204" pitchFamily="34" charset="0"/>
              </a:rPr>
              <a:t>базу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  Объекты налогообложения, </a:t>
            </a:r>
            <a:r>
              <a:rPr lang="ru-RU" b="1" dirty="0">
                <a:solidFill>
                  <a:srgbClr val="00B0F0"/>
                </a:solidFill>
              </a:rPr>
              <a:t>Налогооблагаемая база объекта налогообложения</a:t>
            </a:r>
            <a:endParaRPr lang="ru-RU" b="1" dirty="0" smtClean="0">
              <a:solidFill>
                <a:srgbClr val="00B0F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квартальная среднесписочная численность работников </a:t>
            </a: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и, дополнительно к этому: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в случае индивидуальных предприятий и крестьянских (фермерских) хозяйств – учредитель индивидуального предприятия, учредитель и члены крестьянских (фермерских) хозяйств;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ea typeface="Times New Roman" panose="02020603050405020304" pitchFamily="18" charset="0"/>
              </a:rPr>
              <a:t>– в случае лиц, осуществляющих профессиональную деятельность в сфере правосудия, – число лиц, уполномоченных законом для осуществления профессиональной деятельности в сфере правосудия</a:t>
            </a:r>
          </a:p>
          <a:p>
            <a:pPr marL="0" indent="0">
              <a:buNone/>
            </a:pPr>
            <a:endParaRPr lang="ru-RU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8269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EBEBEB"/>
                </a:solidFill>
              </a:rPr>
              <a:t>       Сборы </a:t>
            </a:r>
            <a:r>
              <a:rPr lang="ru-RU" dirty="0">
                <a:solidFill>
                  <a:srgbClr val="EBEBEB"/>
                </a:solidFill>
              </a:rPr>
              <a:t>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673" y="2707944"/>
            <a:ext cx="11704332" cy="392777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Порядок </a:t>
            </a:r>
            <a:r>
              <a:rPr lang="ru-RU" b="1" dirty="0"/>
              <a:t>исчисления </a:t>
            </a:r>
            <a:r>
              <a:rPr lang="ru-RU" b="1" dirty="0" smtClean="0"/>
              <a:t>сбора за воду</a:t>
            </a:r>
            <a:endParaRPr lang="ru-RU" b="1" dirty="0"/>
          </a:p>
          <a:p>
            <a:pPr algn="just"/>
            <a:r>
              <a:rPr lang="ru-RU" sz="2646" dirty="0"/>
              <a:t> </a:t>
            </a:r>
            <a:r>
              <a:rPr lang="ru-RU" dirty="0"/>
              <a:t>Сбор за воду исчисляется самостоятельно субъектами налогообложения исходя из объема добытой и/или использованной воды, согласно данным измерительных приборов или, при отсутствии таковых, согласно нормам добычи и/или </a:t>
            </a:r>
            <a:r>
              <a:rPr lang="ru-RU" dirty="0" smtClean="0"/>
              <a:t>использования и ставки, установленной для соответствующей категории воды.</a:t>
            </a:r>
            <a:endParaRPr lang="ru-RU" dirty="0"/>
          </a:p>
          <a:p>
            <a:pPr algn="just"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норм добычи и/или использования воды и контроль объема добытой воды осуществляются государственным органом, уполномоченным Правительством.</a:t>
            </a:r>
            <a:endParaRPr lang="ru-RU" sz="1764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15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412" y="2843341"/>
            <a:ext cx="10792268" cy="379237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Срок уплаты сбора за воду и предоставления отчета</a:t>
            </a:r>
          </a:p>
          <a:p>
            <a:pPr marL="0" indent="0">
              <a:buNone/>
            </a:pPr>
            <a:r>
              <a:rPr lang="ru-RU" dirty="0" smtClean="0"/>
              <a:t>     Ежеквартально</a:t>
            </a:r>
            <a:r>
              <a:rPr lang="it-IT" dirty="0"/>
              <a:t>, </a:t>
            </a:r>
            <a:r>
              <a:rPr lang="ru-RU" dirty="0"/>
              <a:t>до</a:t>
            </a:r>
            <a:r>
              <a:rPr lang="ru-RU" b="1" dirty="0"/>
              <a:t> </a:t>
            </a:r>
            <a:r>
              <a:rPr lang="it-IT" dirty="0"/>
              <a:t>25-</a:t>
            </a:r>
            <a:r>
              <a:rPr lang="ru-RU" dirty="0" err="1"/>
              <a:t>го</a:t>
            </a:r>
            <a:r>
              <a:rPr lang="ru-RU" dirty="0"/>
              <a:t> числа месяца</a:t>
            </a:r>
            <a:r>
              <a:rPr lang="it-IT" dirty="0"/>
              <a:t>, </a:t>
            </a:r>
            <a:r>
              <a:rPr lang="ru-RU" dirty="0"/>
              <a:t>следующего за отчетным </a:t>
            </a:r>
            <a:r>
              <a:rPr lang="ru-RU" dirty="0" smtClean="0"/>
              <a:t>кварталом</a:t>
            </a:r>
          </a:p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Субъекты </a:t>
            </a:r>
            <a:r>
              <a:rPr lang="ru-RU" dirty="0"/>
              <a:t>налогообложения по сборам за природные ресурсы предоставляют один общий </a:t>
            </a:r>
            <a:r>
              <a:rPr lang="ro-RO" b="1" dirty="0"/>
              <a:t>Отчет по сборам за природные ресурсы (Forma TRN </a:t>
            </a:r>
            <a:r>
              <a:rPr lang="ru-RU" b="1" dirty="0"/>
              <a:t>21</a:t>
            </a:r>
            <a:r>
              <a:rPr lang="ro-RO" b="1" dirty="0"/>
              <a:t>)</a:t>
            </a:r>
            <a:r>
              <a:rPr lang="ru-RU" b="1" dirty="0"/>
              <a:t>,</a:t>
            </a:r>
            <a:r>
              <a:rPr lang="ru-RU" dirty="0"/>
              <a:t> утверждённый Приказом ГНС </a:t>
            </a:r>
            <a:r>
              <a:rPr lang="ro-RO" dirty="0"/>
              <a:t>№</a:t>
            </a:r>
            <a:r>
              <a:rPr lang="ru-RU" dirty="0"/>
              <a:t> 376 от 27.07.2020 г. (ОМ № 194-197 ст. 681 от 31.07.2020).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6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412" y="2636194"/>
            <a:ext cx="10948352" cy="39995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Сбор за добычу полезных ископаемых </a:t>
            </a:r>
          </a:p>
          <a:p>
            <a:pPr algn="just"/>
            <a:r>
              <a:rPr lang="ru-RU" b="1" dirty="0" smtClean="0">
                <a:latin typeface="+mj-lt"/>
              </a:rPr>
              <a:t>Субъекты налогообложения</a:t>
            </a:r>
            <a:r>
              <a:rPr lang="ru-RU" dirty="0" smtClean="0">
                <a:latin typeface="+mj-lt"/>
              </a:rPr>
              <a:t>: </a:t>
            </a:r>
            <a:r>
              <a:rPr lang="ru-RU" dirty="0" err="1" smtClean="0">
                <a:latin typeface="+mj-lt"/>
              </a:rPr>
              <a:t>недропользователи</a:t>
            </a:r>
            <a:r>
              <a:rPr lang="ru-RU" dirty="0" smtClean="0">
                <a:latin typeface="+mj-lt"/>
              </a:rPr>
              <a:t> </a:t>
            </a:r>
            <a:r>
              <a:rPr lang="ru-RU" dirty="0">
                <a:latin typeface="+mj-lt"/>
              </a:rPr>
              <a:t>– физические лица, которые осуществляют предпринимательскую деятельность, и юридические лица, занимающиеся добычей полезных ископаемых</a:t>
            </a:r>
            <a:r>
              <a:rPr lang="ru-RU" dirty="0" smtClean="0">
                <a:latin typeface="+mj-lt"/>
              </a:rPr>
              <a:t>.</a:t>
            </a:r>
          </a:p>
          <a:p>
            <a:pPr algn="just"/>
            <a:r>
              <a:rPr lang="ru-RU" b="1" dirty="0" smtClean="0">
                <a:latin typeface="+mj-lt"/>
              </a:rPr>
              <a:t>Объекты налогообложения</a:t>
            </a:r>
            <a:r>
              <a:rPr lang="ru-RU" dirty="0" smtClean="0">
                <a:latin typeface="+mj-lt"/>
              </a:rPr>
              <a:t>: </a:t>
            </a:r>
            <a:r>
              <a:rPr lang="ru-RU" dirty="0">
                <a:latin typeface="+mj-lt"/>
              </a:rPr>
              <a:t>объем полезных ископаемых, добытых за </a:t>
            </a:r>
            <a:r>
              <a:rPr lang="ru-RU" dirty="0" smtClean="0">
                <a:latin typeface="+mj-lt"/>
              </a:rPr>
              <a:t>отчетный квартал.</a:t>
            </a:r>
            <a:r>
              <a:rPr lang="ru-RU" dirty="0">
                <a:latin typeface="+mj-lt"/>
              </a:rPr>
              <a:t/>
            </a:r>
            <a:br>
              <a:rPr lang="ru-RU" dirty="0">
                <a:latin typeface="+mj-lt"/>
              </a:rPr>
            </a:br>
            <a:endParaRPr lang="ru-RU" dirty="0">
              <a:latin typeface="+mj-lt"/>
            </a:endParaRPr>
          </a:p>
          <a:p>
            <a:pPr algn="just"/>
            <a:r>
              <a:rPr lang="ru-RU" b="1" dirty="0" smtClean="0">
                <a:latin typeface="+mj-lt"/>
              </a:rPr>
              <a:t>Порядок исчисления</a:t>
            </a:r>
          </a:p>
          <a:p>
            <a:pPr marL="0" indent="0" algn="just">
              <a:buNone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 </a:t>
            </a:r>
            <a:r>
              <a:rPr lang="ru-RU" dirty="0">
                <a:latin typeface="+mj-lt"/>
              </a:rPr>
              <a:t>Сбор исчисляется самостоятельно субъектом налогообложения </a:t>
            </a:r>
            <a:r>
              <a:rPr lang="ru-RU" b="1" dirty="0">
                <a:latin typeface="+mj-lt"/>
              </a:rPr>
              <a:t>ежеквартально исходя из объема добытого полезного </a:t>
            </a:r>
            <a:r>
              <a:rPr lang="ru-RU" b="1" dirty="0" smtClean="0">
                <a:latin typeface="+mj-lt"/>
              </a:rPr>
              <a:t>ископаемого за отчетный квартал и </a:t>
            </a:r>
            <a:r>
              <a:rPr lang="ru-RU" b="1" dirty="0">
                <a:latin typeface="+mj-lt"/>
              </a:rPr>
              <a:t>соответствующей ставки </a:t>
            </a:r>
            <a:r>
              <a:rPr lang="ru-RU" b="1" dirty="0" smtClean="0">
                <a:latin typeface="+mj-lt"/>
              </a:rPr>
              <a:t>сбора,</a:t>
            </a:r>
            <a:r>
              <a:rPr lang="ru-RU" dirty="0" smtClean="0">
                <a:latin typeface="+mj-lt"/>
              </a:rPr>
              <a:t> установленной в приложении 2 к разделу </a:t>
            </a:r>
            <a:r>
              <a:rPr lang="ro-RO" dirty="0" smtClean="0">
                <a:latin typeface="+mj-lt"/>
              </a:rPr>
              <a:t>VIII </a:t>
            </a:r>
            <a:r>
              <a:rPr lang="ru-RU" dirty="0" smtClean="0">
                <a:latin typeface="+mj-lt"/>
              </a:rPr>
              <a:t>НК.</a:t>
            </a:r>
            <a:endParaRPr lang="ru-RU" dirty="0">
              <a:latin typeface="+mj-lt"/>
            </a:endParaRPr>
          </a:p>
          <a:p>
            <a:pPr marL="0" indent="0" algn="just">
              <a:buNone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</a:t>
            </a:r>
            <a:r>
              <a:rPr lang="ru-RU" i="1" u="sng" dirty="0">
                <a:latin typeface="+mj-lt"/>
              </a:rPr>
              <a:t>В расчет сбора не включается </a:t>
            </a:r>
            <a:r>
              <a:rPr lang="ru-RU" dirty="0">
                <a:latin typeface="+mj-lt"/>
              </a:rPr>
              <a:t>объем потерь при добыче полезного ископаемого и эксплуатационных потерь в опорных целиках и кровле горных выработок в шахтах, которые согласно проекту обеспечивают безопасность людей и исключают провалы земной поверхности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88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549" y="2597427"/>
            <a:ext cx="11223209" cy="4038288"/>
          </a:xfrm>
        </p:spPr>
        <p:txBody>
          <a:bodyPr>
            <a:normAutofit lnSpcReduction="10000"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b="1" dirty="0">
                <a:latin typeface="Arial" panose="020B0604020202020204" pitchFamily="34" charset="0"/>
              </a:rPr>
              <a:t>СБОР ЗА ИСПОЛЬЗОВАНИЕ </a:t>
            </a:r>
            <a:r>
              <a:rPr lang="ru-RU" b="1" dirty="0" smtClean="0">
                <a:latin typeface="Arial" panose="020B0604020202020204" pitchFamily="34" charset="0"/>
              </a:rPr>
              <a:t>НЕДР</a:t>
            </a:r>
          </a:p>
          <a:p>
            <a:pPr algn="just">
              <a:spcBef>
                <a:spcPts val="0"/>
              </a:spcBef>
            </a:pPr>
            <a:r>
              <a:rPr lang="ru-RU" b="1" dirty="0" smtClean="0"/>
              <a:t>Субъекты сбора</a:t>
            </a:r>
            <a:r>
              <a:rPr lang="ru-RU" dirty="0" smtClean="0"/>
              <a:t>: </a:t>
            </a:r>
            <a:r>
              <a:rPr lang="ru-RU" dirty="0" err="1" smtClean="0"/>
              <a:t>недропользователи</a:t>
            </a:r>
            <a:r>
              <a:rPr lang="ru-RU" dirty="0" smtClean="0"/>
              <a:t> </a:t>
            </a:r>
            <a:r>
              <a:rPr lang="ru-RU" dirty="0"/>
              <a:t>– физические лица, осуществляющие предпринимательскую деятельность, и юридические лица, использующие недра</a:t>
            </a:r>
            <a:r>
              <a:rPr lang="ru-RU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Объекты сбора:</a:t>
            </a:r>
          </a:p>
          <a:p>
            <a:pPr marL="0" indent="0"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-</a:t>
            </a:r>
            <a:r>
              <a:rPr lang="ru-RU" dirty="0" smtClean="0"/>
              <a:t> </a:t>
            </a:r>
            <a:r>
              <a:rPr lang="ru-RU" dirty="0"/>
              <a:t>подземные </a:t>
            </a:r>
            <a:r>
              <a:rPr lang="ru-RU" dirty="0" smtClean="0"/>
              <a:t>пространства (</a:t>
            </a:r>
            <a:r>
              <a:rPr lang="ru-RU" b="1" i="1" dirty="0"/>
              <a:t>пещеры, искусственно созданные подземные пространства, выработанные </a:t>
            </a:r>
            <a:r>
              <a:rPr lang="ru-RU" b="1" i="1" dirty="0" smtClean="0"/>
              <a:t>шахты</a:t>
            </a:r>
            <a:r>
              <a:rPr lang="ru-RU" dirty="0" smtClean="0"/>
              <a:t>), </a:t>
            </a:r>
            <a:r>
              <a:rPr lang="ru-RU" dirty="0"/>
              <a:t>используемые для строительства подземных объектов</a:t>
            </a:r>
            <a:r>
              <a:rPr lang="ru-RU" dirty="0" smtClean="0"/>
              <a:t>,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- подземные сооружения (</a:t>
            </a:r>
            <a:r>
              <a:rPr lang="ru-RU" b="1" i="1" dirty="0"/>
              <a:t>шахты, где добываются или ранее добывались полезные ископаемые, другие сооружения (объекты), построенные под землей для предпринимательской </a:t>
            </a:r>
            <a:r>
              <a:rPr lang="ru-RU" b="1" i="1" dirty="0" smtClean="0"/>
              <a:t>деятельности</a:t>
            </a:r>
            <a:r>
              <a:rPr lang="ru-RU" dirty="0" smtClean="0"/>
              <a:t>), </a:t>
            </a:r>
            <a:r>
              <a:rPr lang="ru-RU" dirty="0"/>
              <a:t>эксплуатируемые субъектами сбора.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/>
              <a:t>Налогооблагаемая база</a:t>
            </a:r>
            <a:r>
              <a:rPr lang="ru-RU" dirty="0" smtClean="0"/>
              <a:t>: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-договорная </a:t>
            </a:r>
            <a:r>
              <a:rPr lang="ru-RU" dirty="0"/>
              <a:t>(сметная) стоимость работ по строительству подземных </a:t>
            </a:r>
            <a:r>
              <a:rPr lang="ru-RU" dirty="0" smtClean="0"/>
              <a:t>объектов (ставка </a:t>
            </a:r>
            <a:r>
              <a:rPr lang="ru-RU" b="1" dirty="0" smtClean="0"/>
              <a:t>3%</a:t>
            </a:r>
            <a:r>
              <a:rPr lang="ru-RU" dirty="0" smtClean="0"/>
              <a:t>);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- </a:t>
            </a:r>
            <a:r>
              <a:rPr lang="ru-RU" dirty="0"/>
              <a:t>балансовая стоимость подземных </a:t>
            </a:r>
            <a:r>
              <a:rPr lang="ru-RU" dirty="0" smtClean="0"/>
              <a:t>сооружений (ставка </a:t>
            </a:r>
            <a:r>
              <a:rPr lang="ru-RU" b="1" dirty="0" smtClean="0"/>
              <a:t>0,2%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3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019" y="2723420"/>
            <a:ext cx="11572117" cy="383798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</a:rPr>
              <a:t>                            </a:t>
            </a:r>
            <a:r>
              <a:rPr lang="ru-RU" b="1" dirty="0">
                <a:latin typeface="Arial" panose="020B0604020202020204" pitchFamily="34" charset="0"/>
              </a:rPr>
              <a:t>Порядок исчисления и уплаты </a:t>
            </a:r>
            <a:r>
              <a:rPr lang="ru-RU" b="1" dirty="0" smtClean="0">
                <a:latin typeface="Arial" panose="020B0604020202020204" pitchFamily="34" charset="0"/>
              </a:rPr>
              <a:t>сбора за использование недр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>
              <a:latin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</a:rPr>
              <a:t>   </a:t>
            </a:r>
            <a:r>
              <a:rPr lang="ru-RU" b="1" dirty="0">
                <a:latin typeface="Arial" panose="020B0604020202020204" pitchFamily="34" charset="0"/>
              </a:rPr>
              <a:t>В случае строительства подземных объектов </a:t>
            </a:r>
            <a:r>
              <a:rPr lang="ru-RU" dirty="0">
                <a:latin typeface="Arial" panose="020B0604020202020204" pitchFamily="34" charset="0"/>
              </a:rPr>
              <a:t>сбор исчисляется исходя из договорной (сметной) стоимости работ по строительству подземных объектов </a:t>
            </a:r>
            <a:r>
              <a:rPr lang="ru-RU" dirty="0" smtClean="0">
                <a:latin typeface="Arial" panose="020B0604020202020204" pitchFamily="34" charset="0"/>
              </a:rPr>
              <a:t>с применением ставки </a:t>
            </a:r>
            <a:r>
              <a:rPr lang="ru-RU" b="1" dirty="0" smtClean="0">
                <a:latin typeface="Arial" panose="020B0604020202020204" pitchFamily="34" charset="0"/>
              </a:rPr>
              <a:t>3%</a:t>
            </a:r>
            <a:r>
              <a:rPr lang="ru-RU" dirty="0" smtClean="0">
                <a:latin typeface="Arial" panose="020B0604020202020204" pitchFamily="34" charset="0"/>
              </a:rPr>
              <a:t> к </a:t>
            </a:r>
            <a:r>
              <a:rPr lang="ru-RU" dirty="0">
                <a:latin typeface="Arial" panose="020B0604020202020204" pitchFamily="34" charset="0"/>
              </a:rPr>
              <a:t>договорной (сметной) стоимости работ по строительству подземных объектов и </a:t>
            </a:r>
            <a:r>
              <a:rPr lang="ru-RU" u="sng" dirty="0" smtClean="0">
                <a:latin typeface="Arial" panose="020B0604020202020204" pitchFamily="34" charset="0"/>
              </a:rPr>
              <a:t>уплачивается </a:t>
            </a:r>
            <a:r>
              <a:rPr lang="ru-RU" u="sng" dirty="0">
                <a:latin typeface="Arial" panose="020B0604020202020204" pitchFamily="34" charset="0"/>
              </a:rPr>
              <a:t>до начала строительных работ</a:t>
            </a:r>
            <a:r>
              <a:rPr lang="ru-RU" u="sng" dirty="0" smtClean="0">
                <a:latin typeface="Arial" panose="020B0604020202020204" pitchFamily="34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u="sng" dirty="0">
              <a:latin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</a:rPr>
              <a:t>    </a:t>
            </a:r>
            <a:r>
              <a:rPr lang="ru-RU" b="1" dirty="0">
                <a:latin typeface="Arial" panose="020B0604020202020204" pitchFamily="34" charset="0"/>
              </a:rPr>
              <a:t>В случае эксплуатации подземных сооружений </a:t>
            </a:r>
            <a:r>
              <a:rPr lang="ru-RU" dirty="0" smtClean="0">
                <a:latin typeface="Arial" panose="020B0604020202020204" pitchFamily="34" charset="0"/>
              </a:rPr>
              <a:t>сбор </a:t>
            </a:r>
            <a:r>
              <a:rPr lang="ru-RU" dirty="0">
                <a:latin typeface="Arial" panose="020B0604020202020204" pitchFamily="34" charset="0"/>
              </a:rPr>
              <a:t>исчисляется </a:t>
            </a:r>
            <a:r>
              <a:rPr lang="ru-RU" b="1" dirty="0" smtClean="0">
                <a:latin typeface="Arial" panose="020B0604020202020204" pitchFamily="34" charset="0"/>
              </a:rPr>
              <a:t>ежеквартально</a:t>
            </a:r>
            <a:r>
              <a:rPr lang="ru-RU" dirty="0" smtClean="0">
                <a:latin typeface="Arial" panose="020B0604020202020204" pitchFamily="34" charset="0"/>
              </a:rPr>
              <a:t> исходя </a:t>
            </a:r>
            <a:r>
              <a:rPr lang="ru-RU" dirty="0">
                <a:latin typeface="Arial" panose="020B0604020202020204" pitchFamily="34" charset="0"/>
              </a:rPr>
              <a:t>из балансовой стоимости подземных сооружений по состоянию на 1 января текущего года </a:t>
            </a:r>
            <a:r>
              <a:rPr lang="ru-RU" dirty="0" smtClean="0">
                <a:latin typeface="Arial" panose="020B0604020202020204" pitchFamily="34" charset="0"/>
              </a:rPr>
              <a:t>и </a:t>
            </a:r>
            <a:r>
              <a:rPr lang="ru-RU" dirty="0">
                <a:latin typeface="Arial" panose="020B0604020202020204" pitchFamily="34" charset="0"/>
              </a:rPr>
              <a:t>ставки </a:t>
            </a:r>
            <a:r>
              <a:rPr lang="ru-RU" dirty="0" smtClean="0">
                <a:latin typeface="Arial" panose="020B0604020202020204" pitchFamily="34" charset="0"/>
              </a:rPr>
              <a:t>сбора </a:t>
            </a:r>
            <a:r>
              <a:rPr lang="ru-RU" b="1" dirty="0" smtClean="0">
                <a:latin typeface="Arial" panose="020B0604020202020204" pitchFamily="34" charset="0"/>
              </a:rPr>
              <a:t>0,2%</a:t>
            </a:r>
            <a:r>
              <a:rPr lang="ru-RU" dirty="0" smtClean="0">
                <a:latin typeface="Arial" panose="020B0604020202020204" pitchFamily="34" charset="0"/>
              </a:rPr>
              <a:t>. А </a:t>
            </a:r>
            <a:r>
              <a:rPr lang="ru-RU" dirty="0">
                <a:latin typeface="Arial" panose="020B0604020202020204" pitchFamily="34" charset="0"/>
              </a:rPr>
              <a:t>в случае подземных сооружений, приобретенных </a:t>
            </a:r>
            <a:r>
              <a:rPr lang="ru-RU" dirty="0" smtClean="0">
                <a:latin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</a:rPr>
              <a:t>течение года, – исходя из балансовой стоимости на день их </a:t>
            </a:r>
            <a:r>
              <a:rPr lang="ru-RU" dirty="0" smtClean="0">
                <a:latin typeface="Arial" panose="020B0604020202020204" pitchFamily="34" charset="0"/>
              </a:rPr>
              <a:t>приобретения и </a:t>
            </a:r>
            <a:r>
              <a:rPr lang="ru-RU" dirty="0">
                <a:latin typeface="Arial" panose="020B0604020202020204" pitchFamily="34" charset="0"/>
              </a:rPr>
              <a:t>ставки </a:t>
            </a:r>
            <a:r>
              <a:rPr lang="ru-RU" b="1" dirty="0">
                <a:latin typeface="Arial" panose="020B0604020202020204" pitchFamily="34" charset="0"/>
              </a:rPr>
              <a:t>0,2</a:t>
            </a:r>
            <a:r>
              <a:rPr lang="ru-RU" b="1" dirty="0" smtClean="0">
                <a:latin typeface="Arial" panose="020B0604020202020204" pitchFamily="34" charset="0"/>
              </a:rPr>
              <a:t>%</a:t>
            </a:r>
            <a:r>
              <a:rPr lang="ru-RU" dirty="0" smtClean="0">
                <a:latin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8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00B0F0"/>
                </a:solidFill>
              </a:rPr>
              <a:t>Дорожные сборы</a:t>
            </a:r>
            <a:endParaRPr lang="en-US" sz="3200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040" y="2275840"/>
            <a:ext cx="10586719" cy="4856480"/>
          </a:xfrm>
        </p:spPr>
        <p:txBody>
          <a:bodyPr>
            <a:no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Система дорожных сборов включает: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а) сбор за пользование автомобильными дорогами автомобилями, зарегистрированными в РМ;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b) сбор за пользование автомобильными дорогами Республики Молдова автомобилями, не зарегистрированными в РМ (виньетка);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с) сбор за пользование автомобильными дорогами автомобилями с превышением допустимых общей массы, весовых нагрузок на ось или габаритных параметров;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d) сбор за пользование зоной дороги общего пользования и/или охранной зоной, за чертой населенных пунктов для ведения строительно-монтажных работ;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е) сбор за пользование зоной дороги общего пользования и/или охранной зоной, за чертой населенных пунктов для размещения наружной рекламы;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f) сбор за пользование зоной дороги общего пользования и/или охранной зоной, за чертой населенных пунктов для размещения объектов дорожного сервиса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В </a:t>
            </a:r>
            <a:r>
              <a:rPr lang="ru-RU" sz="1400" b="1" dirty="0">
                <a:ea typeface="Calibri" panose="020F0502020204030204" pitchFamily="34" charset="0"/>
                <a:cs typeface="Times New Roman" panose="02020603050405020304" pitchFamily="18" charset="0"/>
              </a:rPr>
              <a:t>соответствии с Законом о дорожном фонде </a:t>
            </a:r>
            <a:r>
              <a:rPr lang="ru-RU" sz="1400" i="1" dirty="0">
                <a:ea typeface="Calibri" panose="020F0502020204030204" pitchFamily="34" charset="0"/>
                <a:cs typeface="Times New Roman" panose="02020603050405020304" pitchFamily="18" charset="0"/>
              </a:rPr>
              <a:t>№ 720-XIII от 02.02.1996 г.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/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- сбор за выдачу многоразовых разрешений на осуществление международных 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автотранспортных перевозок ЕКМТ, бортовых журналов к многоразовым разрешениям ЕКМТ </a:t>
            </a:r>
            <a:endParaRPr lang="en-US" sz="1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spcAft>
                <a:spcPts val="1000"/>
              </a:spcAft>
            </a:pP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- сбор за реализацию природного газа, предназначенного в качестве горючего для автотранспортных средств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219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160" y="762001"/>
            <a:ext cx="10403840" cy="1168399"/>
          </a:xfrm>
        </p:spPr>
        <p:txBody>
          <a:bodyPr/>
          <a:lstStyle/>
          <a:p>
            <a:pPr lvl="0" algn="ctr">
              <a:spcBef>
                <a:spcPts val="1000"/>
              </a:spcBef>
            </a:pPr>
            <a:r>
              <a:rPr lang="ru-RU" sz="2400" b="1" dirty="0">
                <a:solidFill>
                  <a:srgbClr val="00B0F0"/>
                </a:solidFill>
                <a:ea typeface="+mn-ea"/>
                <a:cs typeface="+mn-cs"/>
              </a:rPr>
              <a:t>Сбор за пользование автомобильными дорогами автомобилями, зарегистрированными в Республике Молдова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3280" y="2245360"/>
            <a:ext cx="10531570" cy="439035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874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    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Субъекты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ru-RU" b="1" dirty="0" smtClean="0">
                <a:solidFill>
                  <a:srgbClr val="00B0F0"/>
                </a:solidFill>
              </a:rPr>
              <a:t>налогообложения</a:t>
            </a:r>
            <a:r>
              <a:rPr lang="ru-RU" b="1" dirty="0" smtClean="0"/>
              <a:t>: </a:t>
            </a:r>
            <a:r>
              <a:rPr lang="ru-RU" dirty="0" smtClean="0"/>
              <a:t>ф</a:t>
            </a:r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изические 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</a:rPr>
              <a:t>и юридические лица – владельцы автомобилей, зарегистрированных в Республике Молдова. </a:t>
            </a:r>
            <a:endParaRPr lang="en-US" dirty="0" smtClean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1874" b="1" dirty="0" smtClean="0">
                <a:solidFill>
                  <a:srgbClr val="00B0F0"/>
                </a:solidFill>
              </a:rPr>
              <a:t>Объекты налогообложения</a:t>
            </a:r>
            <a:r>
              <a:rPr lang="ru-RU" sz="1874" b="1" dirty="0" smtClean="0">
                <a:solidFill>
                  <a:srgbClr val="000000"/>
                </a:solidFill>
              </a:rPr>
              <a:t>:</a:t>
            </a:r>
            <a:r>
              <a:rPr lang="ro-RO" dirty="0" smtClean="0"/>
              <a:t> </a:t>
            </a:r>
            <a:r>
              <a:rPr lang="ro-RO" dirty="0"/>
              <a:t>автомобили, зарегистрированные на </a:t>
            </a:r>
            <a:r>
              <a:rPr lang="ro-RO" dirty="0">
                <a:solidFill>
                  <a:schemeClr val="tx1"/>
                </a:solidFill>
              </a:rPr>
              <a:t>постоянной или временной основе в Республике Молдова, мотоциклы, </a:t>
            </a:r>
            <a:r>
              <a:rPr lang="ru-RU" dirty="0" smtClean="0">
                <a:solidFill>
                  <a:schemeClr val="tx1"/>
                </a:solidFill>
              </a:rPr>
              <a:t>мопеды, скутеры, мотороллеры, </a:t>
            </a:r>
            <a:r>
              <a:rPr lang="ro-RO" dirty="0" smtClean="0"/>
              <a:t>легковые </a:t>
            </a:r>
            <a:r>
              <a:rPr lang="ro-RO" dirty="0"/>
              <a:t>автомобили, грузовые автомобили, автомобили специального назначения на шасси легковых автомобилей или микроавтобусов, автомобили специального назначения на шасси грузовых автомобилей, тягачи, прицепы, полуприцепы, микроавтобусы, автобусы, трактора, другие самоходные автомобили. </a:t>
            </a:r>
            <a:endParaRPr lang="ru-RU" b="1" dirty="0"/>
          </a:p>
          <a:p>
            <a:pPr algn="just"/>
            <a:r>
              <a:rPr lang="ro-RO" b="1" u="sng" dirty="0"/>
              <a:t> </a:t>
            </a:r>
            <a:r>
              <a:rPr lang="ro-RO" b="1" u="sng" dirty="0" err="1">
                <a:solidFill>
                  <a:srgbClr val="00B0F0"/>
                </a:solidFill>
              </a:rPr>
              <a:t>Не</a:t>
            </a:r>
            <a:r>
              <a:rPr lang="ro-RO" b="1" u="sng" dirty="0">
                <a:solidFill>
                  <a:srgbClr val="00B0F0"/>
                </a:solidFill>
              </a:rPr>
              <a:t> </a:t>
            </a:r>
            <a:r>
              <a:rPr lang="ro-RO" b="1" u="sng" dirty="0" err="1">
                <a:solidFill>
                  <a:srgbClr val="00B0F0"/>
                </a:solidFill>
              </a:rPr>
              <a:t>являются</a:t>
            </a:r>
            <a:r>
              <a:rPr lang="ro-RO" b="1" u="sng" dirty="0">
                <a:solidFill>
                  <a:srgbClr val="00B0F0"/>
                </a:solidFill>
              </a:rPr>
              <a:t> </a:t>
            </a:r>
            <a:r>
              <a:rPr lang="ro-RO" b="1" u="sng" dirty="0" err="1">
                <a:solidFill>
                  <a:srgbClr val="00B0F0"/>
                </a:solidFill>
              </a:rPr>
              <a:t>объект</a:t>
            </a:r>
            <a:r>
              <a:rPr lang="ru-RU" b="1" u="sng" dirty="0" err="1">
                <a:solidFill>
                  <a:srgbClr val="00B0F0"/>
                </a:solidFill>
              </a:rPr>
              <a:t>ами</a:t>
            </a:r>
            <a:r>
              <a:rPr lang="ro-RO" b="1" u="sng" dirty="0">
                <a:solidFill>
                  <a:srgbClr val="00B0F0"/>
                </a:solidFill>
              </a:rPr>
              <a:t> </a:t>
            </a:r>
            <a:r>
              <a:rPr lang="ro-RO" b="1" u="sng" dirty="0" err="1">
                <a:solidFill>
                  <a:srgbClr val="00B0F0"/>
                </a:solidFill>
              </a:rPr>
              <a:t>налогообложения</a:t>
            </a:r>
            <a:r>
              <a:rPr lang="ro-RO" b="1" u="sng" dirty="0">
                <a:solidFill>
                  <a:srgbClr val="00B0F0"/>
                </a:solidFill>
              </a:rPr>
              <a:t>: </a:t>
            </a:r>
            <a:endParaRPr lang="ru-RU" b="1" u="sng" dirty="0">
              <a:solidFill>
                <a:srgbClr val="00B0F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/>
              <a:t>а) </a:t>
            </a:r>
            <a:r>
              <a:rPr lang="ro-RO" dirty="0" err="1"/>
              <a:t>трактора</a:t>
            </a:r>
            <a:r>
              <a:rPr lang="ro-RO" dirty="0"/>
              <a:t> и </a:t>
            </a:r>
            <a:r>
              <a:rPr lang="ro-RO" dirty="0" err="1"/>
              <a:t>прицепы</a:t>
            </a:r>
            <a:r>
              <a:rPr lang="ro-RO" dirty="0"/>
              <a:t>, </a:t>
            </a:r>
            <a:r>
              <a:rPr lang="ro-RO" dirty="0" err="1"/>
              <a:t>используемые</a:t>
            </a:r>
            <a:r>
              <a:rPr lang="ro-RO" dirty="0"/>
              <a:t> в </a:t>
            </a:r>
            <a:r>
              <a:rPr lang="ro-RO" dirty="0" err="1"/>
              <a:t>сельскохозяйственной</a:t>
            </a:r>
            <a:r>
              <a:rPr lang="ro-RO" dirty="0"/>
              <a:t> </a:t>
            </a:r>
            <a:r>
              <a:rPr lang="ro-RO" dirty="0" err="1"/>
              <a:t>деятельности</a:t>
            </a:r>
            <a:r>
              <a:rPr lang="ro-RO" dirty="0"/>
              <a:t>; </a:t>
            </a:r>
            <a:endParaRPr lang="ru-RU" b="1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/>
              <a:t>b) </a:t>
            </a:r>
            <a:r>
              <a:rPr lang="ro-RO" dirty="0" err="1"/>
              <a:t>автомобили</a:t>
            </a:r>
            <a:r>
              <a:rPr lang="ro-RO" dirty="0"/>
              <a:t> </a:t>
            </a:r>
            <a:r>
              <a:rPr lang="ro-RO" dirty="0" err="1"/>
              <a:t>общественного</a:t>
            </a:r>
            <a:r>
              <a:rPr lang="ro-RO" dirty="0"/>
              <a:t> </a:t>
            </a:r>
            <a:r>
              <a:rPr lang="ro-RO" dirty="0" err="1"/>
              <a:t>пользования</a:t>
            </a:r>
            <a:r>
              <a:rPr lang="ro-RO" dirty="0"/>
              <a:t> </a:t>
            </a:r>
            <a:r>
              <a:rPr lang="ro-RO" dirty="0" err="1"/>
              <a:t>на</a:t>
            </a:r>
            <a:r>
              <a:rPr lang="ro-RO" dirty="0"/>
              <a:t> </a:t>
            </a:r>
            <a:r>
              <a:rPr lang="ro-RO" dirty="0" err="1"/>
              <a:t>электрическом</a:t>
            </a:r>
            <a:r>
              <a:rPr lang="ro-RO" dirty="0"/>
              <a:t> </a:t>
            </a:r>
            <a:r>
              <a:rPr lang="ro-RO" dirty="0" err="1"/>
              <a:t>приводе</a:t>
            </a:r>
            <a:r>
              <a:rPr lang="ro-RO" dirty="0"/>
              <a:t>;</a:t>
            </a:r>
            <a:endParaRPr lang="ru-RU" b="1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/>
              <a:t>с) </a:t>
            </a:r>
            <a:r>
              <a:rPr lang="ro-RO" dirty="0" err="1"/>
              <a:t>транспортные</a:t>
            </a:r>
            <a:r>
              <a:rPr lang="ro-RO" dirty="0"/>
              <a:t> </a:t>
            </a:r>
            <a:r>
              <a:rPr lang="ro-RO" dirty="0" err="1"/>
              <a:t>средства</a:t>
            </a:r>
            <a:r>
              <a:rPr lang="ro-RO" dirty="0"/>
              <a:t>, </a:t>
            </a:r>
            <a:r>
              <a:rPr lang="ro-RO" dirty="0" err="1"/>
              <a:t>входящие</a:t>
            </a:r>
            <a:r>
              <a:rPr lang="ro-RO" dirty="0"/>
              <a:t> в </a:t>
            </a:r>
            <a:r>
              <a:rPr lang="ro-RO" dirty="0" err="1"/>
              <a:t>оснащение</a:t>
            </a:r>
            <a:r>
              <a:rPr lang="ro-RO" dirty="0"/>
              <a:t> </a:t>
            </a:r>
            <a:r>
              <a:rPr lang="ro-RO" dirty="0" err="1"/>
              <a:t>иностранной</a:t>
            </a:r>
            <a:r>
              <a:rPr lang="ro-RO" dirty="0"/>
              <a:t> </a:t>
            </a:r>
            <a:r>
              <a:rPr lang="ro-RO" dirty="0" err="1"/>
              <a:t>военной</a:t>
            </a:r>
            <a:r>
              <a:rPr lang="ro-RO" dirty="0"/>
              <a:t> </a:t>
            </a:r>
            <a:r>
              <a:rPr lang="ro-RO" dirty="0" err="1"/>
              <a:t>силы</a:t>
            </a:r>
            <a:r>
              <a:rPr lang="ro-RO" dirty="0"/>
              <a:t>, в </a:t>
            </a:r>
            <a:r>
              <a:rPr lang="ro-RO" dirty="0" err="1"/>
              <a:t>соответствии</a:t>
            </a:r>
            <a:r>
              <a:rPr lang="ro-RO" dirty="0"/>
              <a:t> с </a:t>
            </a:r>
            <a:r>
              <a:rPr lang="ro-RO" dirty="0" err="1"/>
              <a:t>международными</a:t>
            </a:r>
            <a:r>
              <a:rPr lang="ro-RO" dirty="0"/>
              <a:t> </a:t>
            </a:r>
            <a:r>
              <a:rPr lang="ro-RO" dirty="0" err="1"/>
              <a:t>договорами</a:t>
            </a:r>
            <a:r>
              <a:rPr lang="ro-RO" dirty="0"/>
              <a:t>, </a:t>
            </a:r>
            <a:r>
              <a:rPr lang="ro-RO" dirty="0" err="1"/>
              <a:t>одной</a:t>
            </a:r>
            <a:r>
              <a:rPr lang="ro-RO" dirty="0"/>
              <a:t> </a:t>
            </a:r>
            <a:r>
              <a:rPr lang="ro-RO" dirty="0" err="1"/>
              <a:t>из</a:t>
            </a:r>
            <a:r>
              <a:rPr lang="ro-RO" dirty="0"/>
              <a:t> </a:t>
            </a:r>
            <a:r>
              <a:rPr lang="ro-RO" dirty="0" err="1"/>
              <a:t>сторон</a:t>
            </a:r>
            <a:r>
              <a:rPr lang="ro-RO" dirty="0"/>
              <a:t> </a:t>
            </a:r>
            <a:r>
              <a:rPr lang="ro-RO" dirty="0" err="1"/>
              <a:t>которых</a:t>
            </a:r>
            <a:r>
              <a:rPr lang="ro-RO" dirty="0"/>
              <a:t> </a:t>
            </a:r>
            <a:r>
              <a:rPr lang="ro-RO" dirty="0" err="1"/>
              <a:t>является</a:t>
            </a:r>
            <a:r>
              <a:rPr lang="ro-RO" dirty="0"/>
              <a:t> </a:t>
            </a:r>
            <a:r>
              <a:rPr lang="ro-RO" dirty="0" err="1"/>
              <a:t>Республика</a:t>
            </a:r>
            <a:r>
              <a:rPr lang="ro-RO" dirty="0"/>
              <a:t> </a:t>
            </a:r>
            <a:r>
              <a:rPr lang="ro-RO" dirty="0" err="1"/>
              <a:t>Молдова</a:t>
            </a:r>
            <a:r>
              <a:rPr lang="ro-RO" dirty="0"/>
              <a:t>.</a:t>
            </a:r>
            <a:endParaRPr lang="ru-RU" sz="1874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1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320" y="812800"/>
            <a:ext cx="9733280" cy="1046479"/>
          </a:xfrm>
        </p:spPr>
        <p:txBody>
          <a:bodyPr/>
          <a:lstStyle/>
          <a:p>
            <a:pPr lvl="0" algn="ctr">
              <a:spcBef>
                <a:spcPts val="1000"/>
              </a:spcBef>
              <a:buClr>
                <a:srgbClr val="B31166"/>
              </a:buClr>
              <a:buSzPct val="80000"/>
            </a:pPr>
            <a:r>
              <a:rPr lang="ru-RU" sz="1800" b="1" dirty="0">
                <a:solidFill>
                  <a:srgbClr val="00B0F0"/>
                </a:solidFill>
                <a:ea typeface="+mn-ea"/>
                <a:cs typeface="+mn-cs"/>
              </a:rPr>
              <a:t>Сбор за пользование автомобильными дорогами автомобилями, зарегистрированными в Республике Молдова</a:t>
            </a:r>
            <a:br>
              <a:rPr lang="ru-RU" sz="1800" b="1" dirty="0">
                <a:solidFill>
                  <a:srgbClr val="00B0F0"/>
                </a:solidFill>
                <a:ea typeface="+mn-ea"/>
                <a:cs typeface="+mn-cs"/>
              </a:rPr>
            </a:br>
            <a:endParaRPr lang="ru-RU" sz="18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412" y="2578042"/>
            <a:ext cx="11316644" cy="4057672"/>
          </a:xfrm>
        </p:spPr>
        <p:txBody>
          <a:bodyPr>
            <a:normAutofit lnSpcReduction="10000"/>
          </a:bodyPr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Налоговым периодом является календарный год.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уплачивается разовым платежом и в полном объеме за календарный год: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дату государственной регистрации автомобиля; на дату текущей гос. регистрации и на дату прохождения ежегодного технического тестирования. </a:t>
            </a:r>
            <a:endParaRPr lang="ru-RU" sz="3527" b="1" dirty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автомобили, которые подлежат техническому тестирования 2 раза в год, сбор уплачивается равными частями на дату прохождения технического тестирования.</a:t>
            </a:r>
            <a:endParaRPr lang="ru-RU" sz="3527" b="1" dirty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527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уплачивается</a:t>
            </a:r>
            <a:r>
              <a:rPr lang="ro-RO" sz="1764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субъектом</a:t>
            </a:r>
            <a:r>
              <a:rPr lang="ro-RO" sz="1764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налогообложения</a:t>
            </a:r>
            <a:r>
              <a:rPr lang="ro-RO" sz="1764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оформлением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платежного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котором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обязательном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порядке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указываются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идентификационный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номер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(VIN-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код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марка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64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автомобиля</a:t>
            </a:r>
            <a:r>
              <a:rPr lang="ro-RO" sz="1764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527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    Отчёт по уплаченной сумме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сбора за пользование автомобильными дорогами автомобилями, зарегистрированными в РМ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o-RO" b="1" dirty="0">
                <a:latin typeface="Times New Roman" panose="02020603050405020304" pitchFamily="18" charset="0"/>
                <a:ea typeface="Calibri" panose="020F0502020204030204" pitchFamily="34" charset="0"/>
              </a:rPr>
              <a:t>Forma TFD 1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9),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П</a:t>
            </a:r>
            <a:r>
              <a:rPr lang="ro-RO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риказом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НС 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406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o-RO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от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08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.0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.201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8 г.,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представляется юридическими лицами и физическими лицами, занимающимися  предпринимательской деятельностью – в срок  до 25 января года, следующего за отчетным налоговым годом.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4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760" y="701041"/>
            <a:ext cx="9458960" cy="1330959"/>
          </a:xfrm>
        </p:spPr>
        <p:txBody>
          <a:bodyPr/>
          <a:lstStyle/>
          <a:p>
            <a:pPr marL="0" indent="0" algn="ctr"/>
            <a:r>
              <a:rPr lang="ru-RU" sz="1800" b="1" dirty="0">
                <a:solidFill>
                  <a:srgbClr val="00B0F0"/>
                </a:solidFill>
              </a:rPr>
              <a:t>Сбор за пользование автомобильными дорогами автомобилями с превышением допустимых общей массы, весовых нагрузок на ось или габаритных параметров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7840" y="2346960"/>
            <a:ext cx="11264686" cy="428875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endParaRPr lang="ru-RU" sz="1600" b="1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B0F0"/>
                </a:solidFill>
              </a:rPr>
              <a:t>Субъекты налогообложения 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физические лица (граждане Республики Молдова, иностранные граждане, лица без гражданства) и юридические лица (резиденты и нерезиденты) – владельцы автомобилей с превышением допустимых общей массы, весовых нагрузок на ось или габаритных параметров.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B0F0"/>
                </a:solidFill>
              </a:rPr>
              <a:t>Объекты налогообложения</a:t>
            </a:r>
            <a:r>
              <a:rPr lang="ru-RU" sz="1600" dirty="0" smtClean="0">
                <a:solidFill>
                  <a:srgbClr val="00B0F0"/>
                </a:solidFill>
              </a:rPr>
              <a:t>: 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</a:rPr>
              <a:t>Автомобили, зарегистрированные и не зарегистрированные в Республике Молдова, с превышением допустимых общей массы, весовых нагрузок на ось или габаритных параметров, которые пользуются автомобильными дорогами Республики Молдова.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B0F0"/>
                </a:solidFill>
                <a:ea typeface="Calibri" panose="020F0502020204030204" pitchFamily="34" charset="0"/>
              </a:rPr>
              <a:t>Субъекты налогообложения – резиденты Республики Молдова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</a:rPr>
              <a:t>, занимающиеся предпринимательской деятельностью представляют, ежеквартально, до 25-го числа месяца, следующего за отчетным кварталом,</a:t>
            </a:r>
            <a:r>
              <a:rPr lang="ru-RU" sz="1600" i="1" dirty="0">
                <a:ea typeface="Calibri" panose="020F0502020204030204" pitchFamily="34" charset="0"/>
              </a:rPr>
              <a:t> </a:t>
            </a:r>
            <a:r>
              <a:rPr lang="ru-RU" sz="1600" b="1" i="1" dirty="0">
                <a:ea typeface="Calibri" panose="020F0502020204030204" pitchFamily="34" charset="0"/>
              </a:rPr>
              <a:t>Отчёт по сбору за пользование автомобильными дорогами автомобилями с превышением допустимых общей массы, весовых нагрузок на ось или габаритных параметров</a:t>
            </a:r>
            <a:r>
              <a:rPr lang="ru-RU" sz="1600" b="1" dirty="0">
                <a:ea typeface="Calibri" panose="020F0502020204030204" pitchFamily="34" charset="0"/>
              </a:rPr>
              <a:t> (Форма </a:t>
            </a:r>
            <a:r>
              <a:rPr lang="ro-RO" sz="1600" b="1" dirty="0">
                <a:ea typeface="Calibri" panose="020F0502020204030204" pitchFamily="34" charset="0"/>
              </a:rPr>
              <a:t>TDL 13</a:t>
            </a:r>
            <a:r>
              <a:rPr lang="ru-RU" sz="1600" b="1" dirty="0">
                <a:ea typeface="Calibri" panose="020F0502020204030204" pitchFamily="34" charset="0"/>
              </a:rPr>
              <a:t>)</a:t>
            </a:r>
            <a:r>
              <a:rPr lang="ru-RU" sz="1600" dirty="0">
                <a:ea typeface="Calibri" panose="020F0502020204030204" pitchFamily="34" charset="0"/>
              </a:rPr>
              <a:t>, утверждённый П</a:t>
            </a:r>
            <a:r>
              <a:rPr lang="ro-RO" sz="1600" dirty="0" err="1">
                <a:ea typeface="Calibri" panose="020F0502020204030204" pitchFamily="34" charset="0"/>
              </a:rPr>
              <a:t>риказом</a:t>
            </a:r>
            <a:r>
              <a:rPr lang="ru-RU" sz="1600" dirty="0">
                <a:ea typeface="Calibri" panose="020F0502020204030204" pitchFamily="34" charset="0"/>
              </a:rPr>
              <a:t>  </a:t>
            </a:r>
            <a:r>
              <a:rPr lang="ro-RO" sz="1600" dirty="0">
                <a:ea typeface="Calibri" panose="020F0502020204030204" pitchFamily="34" charset="0"/>
              </a:rPr>
              <a:t>ГГНИ № 274 </a:t>
            </a:r>
            <a:r>
              <a:rPr lang="ro-RO" sz="1600" dirty="0" err="1">
                <a:ea typeface="Calibri" panose="020F0502020204030204" pitchFamily="34" charset="0"/>
              </a:rPr>
              <a:t>от</a:t>
            </a:r>
            <a:r>
              <a:rPr lang="ro-RO" sz="1600" dirty="0">
                <a:ea typeface="Calibri" panose="020F0502020204030204" pitchFamily="34" charset="0"/>
              </a:rPr>
              <a:t> 07.03.2013</a:t>
            </a:r>
            <a:r>
              <a:rPr lang="ru-RU" sz="1600" dirty="0">
                <a:ea typeface="Calibri" panose="020F0502020204030204" pitchFamily="34" charset="0"/>
              </a:rPr>
              <a:t> г. (МО № 56-59/331 от 15.03.2013 г.)</a:t>
            </a: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6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843281"/>
            <a:ext cx="10051525" cy="111760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B0F0"/>
                </a:solidFill>
              </a:rPr>
              <a:t>Сбор за пользование автомобильными дорогами автомобилями с превышением допустимых общей массы, весовых нагрузок на ось или габаритных параметров</a:t>
            </a:r>
            <a:endParaRPr lang="en-US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9092792"/>
              </p:ext>
            </p:extLst>
          </p:nvPr>
        </p:nvGraphicFramePr>
        <p:xfrm>
          <a:off x="690880" y="2387600"/>
          <a:ext cx="10911840" cy="4210050"/>
        </p:xfrm>
        <a:graphic>
          <a:graphicData uri="http://schemas.openxmlformats.org/drawingml/2006/table">
            <a:tbl>
              <a:tblPr/>
              <a:tblGrid>
                <a:gridCol w="10911840">
                  <a:extLst>
                    <a:ext uri="{9D8B030D-6E8A-4147-A177-3AD203B41FA5}">
                      <a16:colId xmlns:a16="http://schemas.microsoft.com/office/drawing/2014/main" val="1629201202"/>
                    </a:ext>
                  </a:extLst>
                </a:gridCol>
              </a:tblGrid>
              <a:tr h="4074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endParaRPr lang="ru-RU" sz="1400" b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Передвижение по дорогам общего пользования транспорта,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грузы и/или размеры которых превышают установленные пределы, возможно только в исключительных случаях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для перевозки неделимых грузов на основании специального транспортного разрешения, выдаваемого уполномоченным органом центрального публичного управления в области транспорта и дорожного хозяйства.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         Если вследствие проверок на автомобильных дорогах выявляются тяжеловесные и/или крупногабаритные составы без специальных транспортных разрешений или если их общая масса, нагрузка на ось или размеры не соответствуют предписаниям специального транспортного разрешения,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а также передвижение по участку дороги, не предусмотренному в специальном транспортном разрешении, кроме штрафа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предусмотренного Кодексом о правонарушениях № 218-XVI от 24 октября 2008 г.,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применяется также двойной тариф сбора за превышение массы и/или размеров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взимаемого при выдаче специальных транспортных разрешений согласно положениям раздела IX Налогового кодекса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№ 1163-ХIII от 24 апреля 1997 г.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Отраслевой </a:t>
                      </a:r>
                      <a:r>
                        <a:rPr lang="ru-RU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 публичного управления в области автомобильного транспорта, </a:t>
                      </a:r>
                      <a:r>
                        <a:rPr lang="ru-RU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ежеквартально, до 25 числа месяца, следующего за отчетным кварталом</a:t>
                      </a:r>
                      <a:r>
                        <a:rPr lang="ru-RU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в котором были составлены протоколы весового контроля весовых нагрузок на ось по автомобилям, пользующимся автомобильными дорогами, общая масса или габариты которых превышают допустимые лимиты, представляет </a:t>
                      </a:r>
                      <a:r>
                        <a:rPr lang="ru-RU" sz="1400" b="1" i="1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Информацию по сбору за пользование автомобильными дорогами автомобилями, общая масса, весовые нагрузки на ось или габариты которых превышают допустимые лимиты, </a:t>
                      </a:r>
                      <a:r>
                        <a:rPr lang="ru-RU" sz="1400" b="1" i="1" dirty="0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исчисленному в </a:t>
                      </a:r>
                      <a:r>
                        <a:rPr lang="ru-RU" sz="1400" b="1" i="1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соответствии с ч.(5) ст.352 НК </a:t>
                      </a:r>
                      <a:r>
                        <a:rPr lang="ru-RU" sz="1400" b="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i="1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TDLMS-09), </a:t>
                      </a:r>
                      <a:r>
                        <a:rPr lang="ru-RU" sz="14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утвержденную Приказом ГГНИ №</a:t>
                      </a:r>
                      <a:r>
                        <a:rPr lang="ru-RU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317 от  27.11.2009 г.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480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498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751840"/>
            <a:ext cx="9214944" cy="12598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Сбор на благоустройство территорий</a:t>
            </a:r>
            <a:br>
              <a:rPr lang="ru-RU" dirty="0" smtClean="0"/>
            </a:br>
            <a:r>
              <a:rPr lang="ru-RU" dirty="0" smtClean="0"/>
              <a:t>Порядок исчисления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2387599"/>
            <a:ext cx="11490960" cy="5050155"/>
          </a:xfrm>
        </p:spPr>
        <p:txBody>
          <a:bodyPr>
            <a:noAutofit/>
          </a:bodyPr>
          <a:lstStyle/>
          <a:p>
            <a:r>
              <a:rPr lang="ru-RU" sz="1400" dirty="0" smtClean="0"/>
              <a:t> </a:t>
            </a:r>
            <a:r>
              <a:rPr lang="ru-RU" sz="1400" dirty="0"/>
              <a:t>Исчисление </a:t>
            </a:r>
            <a:r>
              <a:rPr lang="ru-RU" sz="1400" dirty="0" smtClean="0"/>
              <a:t>сбора осуществляется субъектом налогообложения самостоятельно, исходя из:</a:t>
            </a:r>
          </a:p>
          <a:p>
            <a:pPr marL="0" indent="0">
              <a:buNone/>
            </a:pPr>
            <a:r>
              <a:rPr lang="ru-RU" sz="1400" dirty="0" smtClean="0"/>
              <a:t>         -  объекта налогообложения/налогооблагаемой базы    </a:t>
            </a:r>
            <a:r>
              <a:rPr lang="ru-RU" sz="1400" dirty="0"/>
              <a:t>и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- ставки, установленной органами местного публичного управления по месту расположения объекта налогообложения</a:t>
            </a:r>
          </a:p>
          <a:p>
            <a:pPr marL="0" indent="0">
              <a:buNone/>
            </a:pPr>
            <a:r>
              <a:rPr lang="ru-RU" sz="1400" b="1" i="1" dirty="0" smtClean="0"/>
              <a:t>       Пример</a:t>
            </a:r>
            <a:r>
              <a:rPr lang="ru-RU" sz="1400" b="1" dirty="0" smtClean="0"/>
              <a:t>: </a:t>
            </a:r>
            <a:r>
              <a:rPr lang="ro-MD" sz="1400" dirty="0" smtClean="0"/>
              <a:t>SRL, </a:t>
            </a:r>
            <a:r>
              <a:rPr lang="ru-RU" sz="1400" dirty="0" smtClean="0"/>
              <a:t>среднесписочная численность 15 человек, ставка</a:t>
            </a:r>
            <a:r>
              <a:rPr lang="en-US" sz="1400" dirty="0" smtClean="0"/>
              <a:t> </a:t>
            </a:r>
            <a:r>
              <a:rPr lang="ru-RU" sz="1400" dirty="0" smtClean="0"/>
              <a:t>сбора по месту регистрации предприятия и работы всего среднесписочного состава 165 леев в год.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1400" b="1" dirty="0" smtClean="0"/>
              <a:t>(165:4)=41,25 лей;     41,25 </a:t>
            </a:r>
            <a:r>
              <a:rPr lang="ro-MD" sz="1400" b="1" dirty="0" smtClean="0"/>
              <a:t>X</a:t>
            </a:r>
            <a:r>
              <a:rPr lang="ru-RU" sz="1400" b="1" dirty="0" smtClean="0"/>
              <a:t>15 = 618,75 лей за квартал</a:t>
            </a:r>
          </a:p>
          <a:p>
            <a:pPr algn="just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sz="1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Средняя численность работников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– средняя численность работников, определенная за отчетный период согласно списочному составу.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Численность работников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– число лиц, нанятых по трудовому договору на определенный или неопределенный срок (занятых постоянно, сезонно, временно для выполнения определенных работ) на один день и более с момента найма.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Не включаются в численность работников:</a:t>
            </a:r>
            <a:endParaRPr lang="en-US" sz="1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лица, выполняющие работы на основе гражданско-правовых договоров (договор подряда, договор об оказании услуг, договор перевозки и т.д.);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лица, работающие по совместительству (внешние совместители);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лица, действие индивидуальных трудовых договоров которых приостановлено, и лица, находящиеся в отпуске по беременности и родам;</a:t>
            </a:r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6213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751841"/>
            <a:ext cx="10224245" cy="1310640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Сборы за пользование дорогой общего пользования и/или охранной зоной за чертой населенных пунктов для: </a:t>
            </a:r>
            <a:r>
              <a:rPr lang="ru-RU" sz="1600" b="1" dirty="0">
                <a:solidFill>
                  <a:srgbClr val="00B0F0"/>
                </a:solidFill>
              </a:rPr>
              <a:t>ведения строительно-монтажных работ;</a:t>
            </a:r>
            <a:r>
              <a:rPr lang="ru-RU" sz="16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размещения наружной рекламы; </a:t>
            </a:r>
            <a:r>
              <a:rPr lang="ru-RU" sz="1600" b="1" dirty="0">
                <a:solidFill>
                  <a:srgbClr val="00B0F0"/>
                </a:solidFill>
              </a:rPr>
              <a:t>размещения объектов дорожного сервиса</a:t>
            </a:r>
            <a:endParaRPr lang="en-US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480" y="2611120"/>
            <a:ext cx="11216640" cy="402459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B0F0"/>
                </a:solidFill>
              </a:rPr>
              <a:t>Субъектами налогообложения: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B0F0"/>
                </a:solidFill>
              </a:rPr>
              <a:t> в случае ведения строительно-монтажных работ </a:t>
            </a:r>
            <a:r>
              <a:rPr lang="ru-RU" dirty="0" smtClean="0"/>
              <a:t>- </a:t>
            </a:r>
            <a:r>
              <a:rPr lang="ru-RU" dirty="0"/>
              <a:t>физические и юридические лица, подавшие заявку на получение разрешения на проведение в зоне дороги общего пользования и/или в охранной зоне, за чертой населенных пунктов подземных и/или наземных работ по прокладке инженерных коммуникаций, работ по устройству подъездов к автодорогам, площадок для стоянки, работ по строительству зданий и сооружений, за исключением объектов дорожного </a:t>
            </a:r>
            <a:r>
              <a:rPr lang="ru-RU" dirty="0" smtClean="0"/>
              <a:t>сервиса;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B0F0"/>
                </a:solidFill>
              </a:rPr>
              <a:t>в</a:t>
            </a:r>
            <a:r>
              <a:rPr lang="ru-RU" b="1" dirty="0" smtClean="0">
                <a:solidFill>
                  <a:srgbClr val="00B0F0"/>
                </a:solidFill>
              </a:rPr>
              <a:t> случае размещения </a:t>
            </a:r>
            <a:r>
              <a:rPr lang="ru-RU" b="1" dirty="0">
                <a:solidFill>
                  <a:srgbClr val="00B0F0"/>
                </a:solidFill>
              </a:rPr>
              <a:t>наружной рекламы </a:t>
            </a:r>
            <a:r>
              <a:rPr lang="ru-RU" dirty="0"/>
              <a:t>- физические и юридические лица, подавшие заявку на получение разрешения на размещение наружной рекламы в зоне дороги общего пользования и/или в охранной зоне, за чертой населенных </a:t>
            </a:r>
            <a:r>
              <a:rPr lang="ru-RU" dirty="0" smtClean="0"/>
              <a:t>пунктов;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B0F0"/>
                </a:solidFill>
              </a:rPr>
              <a:t>в случае размещения объектов дорожного сервиса </a:t>
            </a:r>
            <a:r>
              <a:rPr lang="ru-RU" dirty="0"/>
              <a:t>- физические и юридические лица, подавшие заявку на получение разрешения на размещение объектов дорожного сервиса в зоне дороги общего пользования и/или в охранной зоне, за чертой населенных пунктов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23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681" y="890409"/>
            <a:ext cx="9570720" cy="1121271"/>
          </a:xfrm>
        </p:spPr>
        <p:txBody>
          <a:bodyPr/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Сборы </a:t>
            </a:r>
            <a:r>
              <a:rPr lang="ru-RU" sz="14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 пользование дорогой общего пользования и/или охранной зоной за чертой населенных пунктов для: </a:t>
            </a:r>
            <a:r>
              <a:rPr lang="ru-RU" sz="1400" b="1" dirty="0">
                <a:solidFill>
                  <a:srgbClr val="00B0F0"/>
                </a:solidFill>
              </a:rPr>
              <a:t>ведения строительно-монтажных работ;</a:t>
            </a:r>
            <a:r>
              <a:rPr lang="ru-RU" sz="14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размещения наружной рекламы; </a:t>
            </a:r>
            <a:r>
              <a:rPr lang="ru-RU" sz="1400" b="1" dirty="0">
                <a:solidFill>
                  <a:srgbClr val="00B0F0"/>
                </a:solidFill>
              </a:rPr>
              <a:t>размещения объектов дорожного сервиса </a:t>
            </a:r>
            <a:r>
              <a:rPr lang="ru-RU" sz="1400" b="1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725119"/>
              </p:ext>
            </p:extLst>
          </p:nvPr>
        </p:nvGraphicFramePr>
        <p:xfrm>
          <a:off x="83796" y="2519891"/>
          <a:ext cx="12095480" cy="4400120"/>
        </p:xfrm>
        <a:graphic>
          <a:graphicData uri="http://schemas.openxmlformats.org/drawingml/2006/table">
            <a:tbl>
              <a:tblPr/>
              <a:tblGrid>
                <a:gridCol w="12095480">
                  <a:extLst>
                    <a:ext uri="{9D8B030D-6E8A-4147-A177-3AD203B41FA5}">
                      <a16:colId xmlns:a16="http://schemas.microsoft.com/office/drawing/2014/main" val="1587162154"/>
                    </a:ext>
                  </a:extLst>
                </a:gridCol>
              </a:tblGrid>
              <a:tr h="4400120">
                <a:tc>
                  <a:txBody>
                    <a:bodyPr/>
                    <a:lstStyle/>
                    <a:p>
                      <a:pPr marL="285750" marR="0" lvl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ведения строительно-монтажных работ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исчисленный уполномоченным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органом центрального публичного управления,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уплачивается </a:t>
                      </a:r>
                    </a:p>
                    <a:p>
                      <a:pPr marL="285750" marR="0" lvl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- на дату представления проектов и вызова специалиста на объект – по объектам налогообложения, предусмотренным в пунктах 1 и 2 приложения 5 к разделу</a:t>
                      </a:r>
                      <a:r>
                        <a:rPr kumimoji="0" lang="ro-R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IX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НК;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до получения разрешения на проведение работ.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размещения наружной рекламы и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объектов дорожного сервиса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уплачивается за календарный год: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первый год -до выдачи уполномоченным органом центрального публичного управления разрешения на размещение в зоне дороги общего пользования и/или в охранной зоне за чертой населенных пунктов наружной рекламы;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 за последующие налоговые периоды - до 25 марта текущего налогового года.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600" b="1" i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Отчет по сборам за пользование зоной автомобильной дороги общего пользования и/или ее охранной зоной за чертой населенного пункта</a:t>
                      </a:r>
                      <a:r>
                        <a:rPr lang="ru-RU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</a:t>
                      </a:r>
                      <a:r>
                        <a:rPr lang="ru-RU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TFZD</a:t>
                      </a:r>
                      <a:r>
                        <a:rPr lang="ru-RU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-15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утверждённый Приказом ГГНИ № 521 от 23.06.2015 г. (включающий как суммы, уплаченные за выданные разрешения в предшествующем отчетному налоговом периоде, так и сбор, исчисленный за текущий налоговый период) представляется </a:t>
                      </a:r>
                      <a:r>
                        <a:rPr lang="ru-RU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25 марта текущего налогового периода.</a:t>
                      </a:r>
                      <a:endParaRPr lang="ru-RU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99" marR="31499" marT="10500" marB="10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083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3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0" y="487680"/>
            <a:ext cx="9712959" cy="1595119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Bookman Old Style" panose="02050604050505020204" pitchFamily="18" charset="0"/>
              </a:rPr>
              <a:t>Сбор за организацию аукционов и лотерей в пределах административно-территориальной единицы</a:t>
            </a:r>
            <a:endParaRPr lang="en-US" sz="18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481" y="2590800"/>
            <a:ext cx="11216640" cy="44907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 юридические или физические лица, зарегистрированные в качестве предпринимателей – организаторов аукционов и </a:t>
            </a:r>
            <a:r>
              <a:rPr lang="ru-RU" dirty="0" smtClean="0"/>
              <a:t>лотерей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►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Объекты налогообложения</a:t>
            </a:r>
            <a:r>
              <a:rPr lang="ru-RU" dirty="0" smtClean="0">
                <a:solidFill>
                  <a:schemeClr val="accent1"/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-  заявленные </a:t>
            </a:r>
            <a:r>
              <a:rPr lang="ru-RU" dirty="0"/>
              <a:t>на аукцион товары или выпущенные лотерейные </a:t>
            </a:r>
            <a:r>
              <a:rPr lang="ru-RU" dirty="0" smtClean="0"/>
              <a:t>билеты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Налогооблагаемая база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- </a:t>
            </a:r>
            <a:r>
              <a:rPr lang="ru-RU" dirty="0"/>
              <a:t>Доход от продажи заявленных на аукционы товаров или сумма, на которую выпускаются лотерейные билеты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Порядок исчисления сбора: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налогооблагаемая база </a:t>
            </a:r>
            <a:r>
              <a:rPr lang="ro-MD" dirty="0" smtClean="0"/>
              <a:t>x </a:t>
            </a:r>
            <a:r>
              <a:rPr lang="ru-RU" dirty="0" smtClean="0"/>
              <a:t>ставку, установленную ОМПУ по месту организации субъектом налогообложения аукционов и лотерей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1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</a:t>
            </a:r>
            <a:r>
              <a:rPr lang="ru-RU" b="1" dirty="0" smtClean="0"/>
              <a:t>бор </a:t>
            </a:r>
            <a:r>
              <a:rPr lang="ru-RU" b="1" dirty="0"/>
              <a:t>за размещение рекламы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320" y="2407920"/>
            <a:ext cx="11013439" cy="483616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  <a:endParaRPr lang="ru-RU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dirty="0" smtClean="0"/>
              <a:t>   -  </a:t>
            </a:r>
            <a:r>
              <a:rPr lang="ru-RU" dirty="0"/>
              <a:t>юридические лица или физические лица, зарегистрированные в качестве предпринимателей, размещающие и/или распространяющие рекламную информацию (за исключением наружной рекламы) через кинообслуживание, телефонные, телеграфные и телексные линии, посредством транспортных средств, при помощи других средств (</a:t>
            </a:r>
            <a:r>
              <a:rPr lang="ru-RU" b="1" i="1" dirty="0"/>
              <a:t>кроме</a:t>
            </a:r>
            <a:r>
              <a:rPr lang="ru-RU" dirty="0"/>
              <a:t> телевидения, Интернета, радио, периодической печати, иной печатной продукции</a:t>
            </a:r>
            <a:r>
              <a:rPr lang="ru-RU" dirty="0" smtClean="0"/>
              <a:t>);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</a:t>
            </a:r>
            <a:r>
              <a:rPr lang="ru-RU" b="1" dirty="0" smtClean="0">
                <a:solidFill>
                  <a:schemeClr val="accent1"/>
                </a:solidFill>
              </a:rPr>
              <a:t>Объекты налогообложения</a:t>
            </a:r>
          </a:p>
          <a:p>
            <a:pPr>
              <a:buFontTx/>
              <a:buChar char="-"/>
            </a:pPr>
            <a:r>
              <a:rPr lang="ru-RU" dirty="0" smtClean="0"/>
              <a:t>услуги </a:t>
            </a:r>
            <a:r>
              <a:rPr lang="ru-RU" dirty="0"/>
              <a:t>по размещению и/или распространению рекламных объявлений через кино- и </a:t>
            </a:r>
            <a:r>
              <a:rPr lang="ru-RU" dirty="0" err="1"/>
              <a:t>видеообслуживание</a:t>
            </a:r>
            <a:r>
              <a:rPr lang="ru-RU" dirty="0"/>
              <a:t>, телефонные, телеграфные и телексные линии, посредством транспортных средств, при помощи других средств (</a:t>
            </a:r>
            <a:r>
              <a:rPr lang="ru-RU" b="1" i="1" dirty="0">
                <a:solidFill>
                  <a:srgbClr val="FF0000"/>
                </a:solidFill>
              </a:rPr>
              <a:t>кроме</a:t>
            </a:r>
            <a:r>
              <a:rPr lang="ru-RU" dirty="0"/>
              <a:t> телевидения, Интернета, радио, периодической печати, иной печатной продукции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►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Налогооблагаемая база</a:t>
            </a:r>
          </a:p>
          <a:p>
            <a:pPr marL="0" indent="0">
              <a:buNone/>
            </a:pPr>
            <a:r>
              <a:rPr lang="ru-RU" dirty="0" smtClean="0"/>
              <a:t>       Доход от </a:t>
            </a:r>
            <a:r>
              <a:rPr lang="ru-RU" dirty="0"/>
              <a:t>продажи услуг по размещению и/или распространению рекламы через кино- и </a:t>
            </a:r>
            <a:r>
              <a:rPr lang="ru-RU" dirty="0" err="1"/>
              <a:t>видеообслуживание</a:t>
            </a:r>
            <a:r>
              <a:rPr lang="ru-RU" dirty="0"/>
              <a:t>, телефонные, телеграфные и телексные линии, посредством транспортных средств, при помощи других средств (кроме телевидения, Интернета, радио, периодической печати, иной печатной продукции), </a:t>
            </a:r>
            <a:r>
              <a:rPr lang="ru-RU" b="1" i="1" dirty="0">
                <a:solidFill>
                  <a:srgbClr val="FF0000"/>
                </a:solidFill>
              </a:rPr>
              <a:t>за исключением</a:t>
            </a:r>
            <a:r>
              <a:rPr lang="ru-RU" dirty="0"/>
              <a:t> размещения наружной </a:t>
            </a:r>
            <a:r>
              <a:rPr lang="ru-RU" dirty="0" smtClean="0"/>
              <a:t>рекламы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</a:rPr>
              <a:t>  </a:t>
            </a:r>
            <a:r>
              <a:rPr lang="ru-RU" b="1" dirty="0">
                <a:solidFill>
                  <a:schemeClr val="accent1"/>
                </a:solidFill>
              </a:rPr>
              <a:t>Порядок исчисления сбора:</a:t>
            </a:r>
          </a:p>
          <a:p>
            <a:pPr marL="0" indent="0">
              <a:buNone/>
            </a:pPr>
            <a:r>
              <a:rPr lang="ru-RU" dirty="0"/>
              <a:t>     налогооблагаемая база </a:t>
            </a:r>
            <a:r>
              <a:rPr lang="ro-MD" dirty="0"/>
              <a:t>x </a:t>
            </a:r>
            <a:r>
              <a:rPr lang="ru-RU" dirty="0"/>
              <a:t>ставку, установленную ОМПУ по месту </a:t>
            </a:r>
            <a:r>
              <a:rPr lang="ru-RU" dirty="0" smtClean="0"/>
              <a:t> оказания услуг по</a:t>
            </a:r>
            <a:r>
              <a:rPr lang="ru-RU" dirty="0"/>
              <a:t> размещению и/или распространению </a:t>
            </a:r>
            <a:r>
              <a:rPr lang="ru-RU" dirty="0" smtClean="0"/>
              <a:t>рекламы, </a:t>
            </a:r>
            <a:r>
              <a:rPr lang="ru-RU" dirty="0"/>
              <a:t>размещению и/или распространению рекламы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Льготы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Для </a:t>
            </a:r>
            <a:r>
              <a:rPr lang="ru-RU" dirty="0" smtClean="0"/>
              <a:t>производителей </a:t>
            </a:r>
            <a:r>
              <a:rPr lang="ru-RU" dirty="0"/>
              <a:t>и </a:t>
            </a:r>
            <a:r>
              <a:rPr lang="ru-RU" dirty="0" smtClean="0"/>
              <a:t>распространителей </a:t>
            </a:r>
            <a:r>
              <a:rPr lang="ru-RU" dirty="0"/>
              <a:t>социальной рекламы и рекламы на почтовых отправлениях</a:t>
            </a:r>
            <a:r>
              <a:rPr lang="ru-RU" dirty="0" smtClean="0">
                <a:solidFill>
                  <a:schemeClr val="accent1"/>
                </a:solidFill>
              </a:rPr>
              <a:t>     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6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1073289"/>
            <a:ext cx="10102325" cy="103999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Сбор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за использование местной символики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2509520"/>
            <a:ext cx="10976295" cy="4846319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 юридические </a:t>
            </a:r>
            <a:r>
              <a:rPr lang="ru-RU" dirty="0"/>
              <a:t>или физические лица, зарегистрированные в качестве предпринимателей и использующие местную символику на производимой ими </a:t>
            </a:r>
            <a:r>
              <a:rPr lang="ru-RU" dirty="0" smtClean="0"/>
              <a:t>продукции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</a:rPr>
              <a:t>► </a:t>
            </a:r>
            <a:r>
              <a:rPr lang="ru-RU" b="1" dirty="0" smtClean="0">
                <a:solidFill>
                  <a:schemeClr val="accent1"/>
                </a:solidFill>
              </a:rPr>
              <a:t>Объекты налогообложения</a:t>
            </a:r>
          </a:p>
          <a:p>
            <a:pPr>
              <a:buFontTx/>
              <a:buChar char="-"/>
            </a:pPr>
            <a:r>
              <a:rPr lang="ru-RU" dirty="0" smtClean="0"/>
              <a:t>продукция</a:t>
            </a:r>
            <a:r>
              <a:rPr lang="ru-RU" dirty="0"/>
              <a:t>, производимая с использованием местной </a:t>
            </a:r>
            <a:r>
              <a:rPr lang="ru-RU" dirty="0" smtClean="0"/>
              <a:t>символики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►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Налогооблагаемая база</a:t>
            </a:r>
          </a:p>
          <a:p>
            <a:pPr marL="0" indent="0">
              <a:buNone/>
            </a:pPr>
            <a:r>
              <a:rPr lang="ru-RU" dirty="0"/>
              <a:t>Доход от продажи продукции, производимой с использованием местной </a:t>
            </a:r>
            <a:r>
              <a:rPr lang="ru-RU" dirty="0" smtClean="0"/>
              <a:t>символики</a:t>
            </a:r>
          </a:p>
          <a:p>
            <a:pPr marL="0" indent="0">
              <a:buNone/>
            </a:pP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Местная символика</a:t>
            </a:r>
            <a:r>
              <a:rPr lang="ru-RU" b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i="1" dirty="0"/>
              <a:t>– герб города или иного населенного пункта, его название (в качестве названия произведенного продукта) или изображение памятников архитектуры, истории.</a:t>
            </a:r>
            <a:endParaRPr lang="en-US" i="1" dirty="0"/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Порядок исчисления сбора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Налогооблагаемая база </a:t>
            </a:r>
            <a:r>
              <a:rPr lang="ro-MD" b="1" dirty="0" smtClean="0">
                <a:solidFill>
                  <a:schemeClr val="tx1"/>
                </a:solidFill>
              </a:rPr>
              <a:t>X</a:t>
            </a:r>
            <a:r>
              <a:rPr lang="ro-MD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ставку, установленную ОМПУ, чья местная символика используется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66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1" y="579120"/>
            <a:ext cx="10607040" cy="1524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бор </a:t>
            </a:r>
            <a:r>
              <a:rPr lang="ru-RU" dirty="0"/>
              <a:t>за объекты торговли и/или объекты по оказанию услуг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360" y="2418080"/>
            <a:ext cx="11216641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/>
                </a:solidFill>
              </a:rPr>
              <a:t>Субъекты налогообложения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- физические </a:t>
            </a:r>
            <a:r>
              <a:rPr lang="ru-RU" dirty="0"/>
              <a:t>лица, осуществляющие предпринимательскую деятельность, и юридические лица, которые имеют объекты </a:t>
            </a:r>
            <a:r>
              <a:rPr lang="ru-RU" dirty="0" smtClean="0"/>
              <a:t>налогообложения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Объекты налогообложения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объекты</a:t>
            </a:r>
            <a:r>
              <a:rPr lang="ru-RU" dirty="0"/>
              <a:t>, которые согласно Классификатору видов экономической деятельности Молдовы соответствуют видам деятельности, перечисленным в приложении 1 к Закону о внутренней торговле № </a:t>
            </a:r>
            <a:r>
              <a:rPr lang="ru-RU" dirty="0" smtClean="0"/>
              <a:t>231/2010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Налогооблагаемая база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Объекты торговли и/или объекты по оказанию услуг, соответствующие деятельности, указанной в приложении 1 к Закону о внутренней торговле № </a:t>
            </a:r>
            <a:r>
              <a:rPr lang="ru-RU" dirty="0" smtClean="0"/>
              <a:t>231/2010.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ru-RU" b="1" dirty="0" smtClean="0">
                <a:solidFill>
                  <a:schemeClr val="accent1"/>
                </a:solidFill>
              </a:rPr>
              <a:t>Типология объектов </a:t>
            </a:r>
            <a:r>
              <a:rPr lang="ru-RU" dirty="0" smtClean="0">
                <a:solidFill>
                  <a:schemeClr val="tx1"/>
                </a:solidFill>
              </a:rPr>
              <a:t>торговли/объектов по оказанию услуг изложена в приложении 5 к закону № 231/2010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63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4113</TotalTime>
  <Words>6861</Words>
  <Application>Microsoft Office PowerPoint</Application>
  <PresentationFormat>Произвольный</PresentationFormat>
  <Paragraphs>417</Paragraphs>
  <Slides>51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60" baseType="lpstr">
      <vt:lpstr>Arial</vt:lpstr>
      <vt:lpstr>Bookman Old Style</vt:lpstr>
      <vt:lpstr>Calibri</vt:lpstr>
      <vt:lpstr>Century Gothic</vt:lpstr>
      <vt:lpstr>Times New Roman</vt:lpstr>
      <vt:lpstr>Wingdings</vt:lpstr>
      <vt:lpstr>Wingdings 3</vt:lpstr>
      <vt:lpstr>Совет директоров</vt:lpstr>
      <vt:lpstr>Легкий дым</vt:lpstr>
      <vt:lpstr>Местные сборы</vt:lpstr>
      <vt:lpstr>       Установление местных сборов</vt:lpstr>
      <vt:lpstr>Установление местных сборов</vt:lpstr>
      <vt:lpstr>Сбор на благоустройство территорий</vt:lpstr>
      <vt:lpstr>Сбор на благоустройство территорий Порядок исчисления</vt:lpstr>
      <vt:lpstr>Сбор за организацию аукционов и лотерей в пределах административно-территориальной единицы</vt:lpstr>
      <vt:lpstr>Сбор за размещение рекламы</vt:lpstr>
      <vt:lpstr>Сбор за использование местной символики</vt:lpstr>
      <vt:lpstr>Сбор за объекты торговли и/или объекты по оказанию услуг</vt:lpstr>
      <vt:lpstr>Порядок исчисления сбора за объект торговли и/или объекты по оказанию услуг</vt:lpstr>
      <vt:lpstr>Порядок подачи уведомления о начале торговой деятельности и исчисления сбора за объекты торговли и/или объекты по оказанию услуг</vt:lpstr>
      <vt:lpstr>Порядок подачи уведомления о начале торговой деятельности и исчисления сбора за объекты торговли и/или объекты по оказанию услуг</vt:lpstr>
      <vt:lpstr>Рыночный сбор</vt:lpstr>
      <vt:lpstr>Сбор за временное проживание</vt:lpstr>
      <vt:lpstr>Сбор за временное проживание   Типы структур с функциями размещения</vt:lpstr>
      <vt:lpstr>Курортный сбор</vt:lpstr>
      <vt:lpstr>Сбор за предоставление услуг по автомобильной перевозке пассажиров на территории муниципиев, городов и сел (коммун)</vt:lpstr>
      <vt:lpstr>Сбор за парковку автотранспорта</vt:lpstr>
      <vt:lpstr>    Сбор за рекламные устройства</vt:lpstr>
      <vt:lpstr>Сборы, администрируемые в соответствии с  условиями, установленными органом местного публичного управления </vt:lpstr>
      <vt:lpstr>Порядок и сроки уплаты и предоставления отчета по местным сборам</vt:lpstr>
      <vt:lpstr>ЛЬГОТЫ ПО УПЛАТЕ МЕСТНЫХ СБОРОВ </vt:lpstr>
      <vt:lpstr>Льготы по уплате местных сборов</vt:lpstr>
      <vt:lpstr>Налог на недвижимое имущество</vt:lpstr>
      <vt:lpstr>Субъекты налогообложения</vt:lpstr>
      <vt:lpstr>  Объекты налогообложения</vt:lpstr>
      <vt:lpstr>Налоговый период и налогооблагаемая база</vt:lpstr>
      <vt:lpstr>Порядок исчисления налога на недвижимое имущество за объекты, оцененные в целях налогообложения</vt:lpstr>
      <vt:lpstr>Порядок исчисления земельного налога</vt:lpstr>
      <vt:lpstr>Порядок исчисления налога на недвижимое имущество по не оцененным кадастровыми органами в целях налогообложения объектам недвижимого имущества</vt:lpstr>
      <vt:lpstr>Сроки уплаты и предоставления расчета</vt:lpstr>
      <vt:lpstr>Сроки представления отчетов</vt:lpstr>
      <vt:lpstr> ЛЬГОТЫ ПО УПЛАТЕ НАЛОГА НА НЕДВИЖИМОЕ ИМУЩЕСТВО  для юридических лиц и физических лиц, осуществляющих предпринимательскую деятельность </vt:lpstr>
      <vt:lpstr>  ЛЬГОТЫ ПО УПЛАТЕ НАЛОГА НА НЕДВИЖИМОЕ ИМУЩЕСТВО  для юридических лиц и физических лиц, осуществляющих предпринимательскую деятельность </vt:lpstr>
      <vt:lpstr>ЛЬГОТЫ ПО УПЛАТЕ НАЛОГА НА НЕДВИЖИМОЕ ИМУЩЕСТВО  для юридических лиц и физических лиц, осуществляющих предпринимательскую деятельность</vt:lpstr>
      <vt:lpstr>ЛЬГОТЫ ПО УПЛАТЕ НАЛОГА НА НЕДВИЖИМОЕ ИМУЩЕСТВО  для юридических лиц и физических лиц, осуществляющих предпринимательскую деятельность</vt:lpstr>
      <vt:lpstr>Сборы за природные ресурсы</vt:lpstr>
      <vt:lpstr>Сборы за природные ресурсы</vt:lpstr>
      <vt:lpstr>Сборы за природные ресурсы</vt:lpstr>
      <vt:lpstr>       Сборы за природные ресурсы</vt:lpstr>
      <vt:lpstr>Сборы за природные ресурсы</vt:lpstr>
      <vt:lpstr>Сборы за природные ресурсы</vt:lpstr>
      <vt:lpstr>Сборы за природные ресурсы</vt:lpstr>
      <vt:lpstr>Сборы за природные ресурсы</vt:lpstr>
      <vt:lpstr>Дорожные сборы</vt:lpstr>
      <vt:lpstr>Сбор за пользование автомобильными дорогами автомобилями, зарегистрированными в Республике Молдова</vt:lpstr>
      <vt:lpstr>Сбор за пользование автомобильными дорогами автомобилями, зарегистрированными в Республике Молдова </vt:lpstr>
      <vt:lpstr>Сбор за пользование автомобильными дорогами автомобилями с превышением допустимых общей массы, весовых нагрузок на ось или габаритных параметров</vt:lpstr>
      <vt:lpstr>Сбор за пользование автомобильными дорогами автомобилями с превышением допустимых общей массы, весовых нагрузок на ось или габаритных параметров</vt:lpstr>
      <vt:lpstr>Сборы за пользование дорогой общего пользования и/или охранной зоной за чертой населенных пунктов для: ведения строительно-монтажных работ; размещения наружной рекламы; размещения объектов дорожного сервиса</vt:lpstr>
      <vt:lpstr>   Сборы за пользование дорогой общего пользования и/или охранной зоной за чертой населенных пунктов для: ведения строительно-монтажных работ; размещения наружной рекламы; размещения объектов дорожного сервиса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МЕСТНЫЕ СБОРЫ</dc:title>
  <dc:creator>ASUS</dc:creator>
  <cp:lastModifiedBy>User</cp:lastModifiedBy>
  <cp:revision>130</cp:revision>
  <dcterms:created xsi:type="dcterms:W3CDTF">2021-01-12T06:15:32Z</dcterms:created>
  <dcterms:modified xsi:type="dcterms:W3CDTF">2022-01-20T19:40:00Z</dcterms:modified>
</cp:coreProperties>
</file>